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charts/colors6.xml" ContentType="application/vnd.ms-office.chartcolorstyl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Default Extension="xlsx" ContentType="application/vnd.openxmlformats-officedocument.spreadsheetml.sheet"/>
  <Override PartName="/ppt/charts/style5.xml" ContentType="application/vnd.ms-office.chartstyl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ppt/diagrams/layout6.xml" ContentType="application/vnd.openxmlformats-officedocument.drawingml.diagramLayout+xml"/>
  <Override PartName="/ppt/notesSlides/notesSlide24.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charts/style6.xml" ContentType="application/vnd.ms-office.chartstyle+xml"/>
  <Override PartName="/ppt/slides/slide49.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theme/themeOverride3.xml" ContentType="application/vnd.openxmlformats-officedocument.themeOverride+xml"/>
  <Override PartName="/ppt/notesSlides/notesSlide18.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charts/style3.xml" ContentType="application/vnd.ms-office.chartstyl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charts/colors5.xml" ContentType="application/vnd.ms-office.chartcolor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charts/colors1.xml" ContentType="application/vnd.ms-office.chartcolorstyle+xml"/>
  <Default Extension="tiff" ContentType="image/tiff"/>
  <Override PartName="/ppt/notesSlides/notesSlide11.xml" ContentType="application/vnd.openxmlformats-officedocument.presentationml.notesSlide+xml"/>
  <Override PartName="/ppt/charts/chart6.xml" ContentType="application/vnd.openxmlformats-officedocument.drawingml.chart+xml"/>
  <Override PartName="/ppt/diagrams/data5.xml" ContentType="application/vnd.openxmlformats-officedocument.drawingml.diagramData+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quickStyle6.xml" ContentType="application/vnd.openxmlformats-officedocument.drawingml.diagramStyle+xml"/>
  <Override PartName="/ppt/charts/style4.xml" ContentType="application/vnd.ms-office.chartstyl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drawings/drawing2.xml" ContentType="application/vnd.openxmlformats-officedocument.drawingml.chartshapes+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 id="2147483703" r:id="rId2"/>
    <p:sldMasterId id="2147483709" r:id="rId3"/>
  </p:sldMasterIdLst>
  <p:notesMasterIdLst>
    <p:notesMasterId r:id="rId80"/>
  </p:notesMasterIdLst>
  <p:sldIdLst>
    <p:sldId id="264" r:id="rId4"/>
    <p:sldId id="266" r:id="rId5"/>
    <p:sldId id="958" r:id="rId6"/>
    <p:sldId id="371" r:id="rId7"/>
    <p:sldId id="1130" r:id="rId8"/>
    <p:sldId id="296" r:id="rId9"/>
    <p:sldId id="382" r:id="rId10"/>
    <p:sldId id="1101" r:id="rId11"/>
    <p:sldId id="1098" r:id="rId12"/>
    <p:sldId id="1096" r:id="rId13"/>
    <p:sldId id="747" r:id="rId14"/>
    <p:sldId id="580" r:id="rId15"/>
    <p:sldId id="574" r:id="rId16"/>
    <p:sldId id="579" r:id="rId17"/>
    <p:sldId id="1014" r:id="rId18"/>
    <p:sldId id="1119" r:id="rId19"/>
    <p:sldId id="280" r:id="rId20"/>
    <p:sldId id="1074" r:id="rId21"/>
    <p:sldId id="785" r:id="rId22"/>
    <p:sldId id="786" r:id="rId23"/>
    <p:sldId id="1120" r:id="rId24"/>
    <p:sldId id="1121" r:id="rId25"/>
    <p:sldId id="1122" r:id="rId26"/>
    <p:sldId id="1123" r:id="rId27"/>
    <p:sldId id="1124" r:id="rId28"/>
    <p:sldId id="1125" r:id="rId29"/>
    <p:sldId id="964" r:id="rId30"/>
    <p:sldId id="885" r:id="rId31"/>
    <p:sldId id="874" r:id="rId32"/>
    <p:sldId id="1084" r:id="rId33"/>
    <p:sldId id="1086" r:id="rId34"/>
    <p:sldId id="1088" r:id="rId35"/>
    <p:sldId id="1090" r:id="rId36"/>
    <p:sldId id="1092" r:id="rId37"/>
    <p:sldId id="1094" r:id="rId38"/>
    <p:sldId id="1003" r:id="rId39"/>
    <p:sldId id="966" r:id="rId40"/>
    <p:sldId id="997" r:id="rId41"/>
    <p:sldId id="946" r:id="rId42"/>
    <p:sldId id="947" r:id="rId43"/>
    <p:sldId id="998" r:id="rId44"/>
    <p:sldId id="948" r:id="rId45"/>
    <p:sldId id="999" r:id="rId46"/>
    <p:sldId id="949" r:id="rId47"/>
    <p:sldId id="1000" r:id="rId48"/>
    <p:sldId id="1001" r:id="rId49"/>
    <p:sldId id="954" r:id="rId50"/>
    <p:sldId id="1002" r:id="rId51"/>
    <p:sldId id="955" r:id="rId52"/>
    <p:sldId id="929" r:id="rId53"/>
    <p:sldId id="993" r:id="rId54"/>
    <p:sldId id="994" r:id="rId55"/>
    <p:sldId id="921" r:id="rId56"/>
    <p:sldId id="996" r:id="rId57"/>
    <p:sldId id="923" r:id="rId58"/>
    <p:sldId id="990" r:id="rId59"/>
    <p:sldId id="995" r:id="rId60"/>
    <p:sldId id="991" r:id="rId61"/>
    <p:sldId id="1127" r:id="rId62"/>
    <p:sldId id="1128" r:id="rId63"/>
    <p:sldId id="1129" r:id="rId64"/>
    <p:sldId id="916" r:id="rId65"/>
    <p:sldId id="1103" r:id="rId66"/>
    <p:sldId id="1104" r:id="rId67"/>
    <p:sldId id="1105" r:id="rId68"/>
    <p:sldId id="1106" r:id="rId69"/>
    <p:sldId id="1107" r:id="rId70"/>
    <p:sldId id="1111" r:id="rId71"/>
    <p:sldId id="1112" r:id="rId72"/>
    <p:sldId id="1113" r:id="rId73"/>
    <p:sldId id="1114" r:id="rId74"/>
    <p:sldId id="1115" r:id="rId75"/>
    <p:sldId id="1116" r:id="rId76"/>
    <p:sldId id="1117" r:id="rId77"/>
    <p:sldId id="1118" r:id="rId78"/>
    <p:sldId id="385" r:id="rId79"/>
  </p:sldIdLst>
  <p:sldSz cx="9144000" cy="6840538"/>
  <p:notesSz cx="6797675" cy="99266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A1"/>
    <a:srgbClr val="21409A"/>
    <a:srgbClr val="FF99CC"/>
    <a:srgbClr val="E84ED9"/>
    <a:srgbClr val="B818A9"/>
    <a:srgbClr val="00A3DB"/>
    <a:srgbClr val="FF461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518" autoAdjust="0"/>
  </p:normalViewPr>
  <p:slideViewPr>
    <p:cSldViewPr snapToGrid="0" snapToObjects="1">
      <p:cViewPr varScale="1">
        <p:scale>
          <a:sx n="73" d="100"/>
          <a:sy n="73" d="100"/>
        </p:scale>
        <p:origin x="-1320" y="-102"/>
      </p:cViewPr>
      <p:guideLst>
        <p:guide orient="horz" pos="2154"/>
        <p:guide pos="2880"/>
      </p:guideLst>
    </p:cSldViewPr>
  </p:slideViewPr>
  <p:notesTextViewPr>
    <p:cViewPr>
      <p:scale>
        <a:sx n="1" d="1"/>
        <a:sy n="1" d="1"/>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https://epcmrsa.sharepoint.com/sites/Business-RSA/Shared%20Documents/M2_Project-Consult/PC30-4_CoalCO2-X_CHand-ATrain/03_Deliverables/02_AwareTraining/03_WIP-LC/Copy%20of%20GA7%20Awareness%20Demographics_20May2021.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oleObject" Target="file:///\\Users\prettym\Documents\Minister\Minister%20Nzimande\Copy%20of%20Departmental%20budget.xlsx" TargetMode="Externa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package" Target="../embeddings/Microsoft_Office_Excel_Worksheet2.xlsx"/><Relationship Id="rId1" Type="http://schemas.openxmlformats.org/officeDocument/2006/relationships/themeOverride" Target="../theme/themeOverride2.xml"/><Relationship Id="rId4" Type="http://schemas.microsoft.com/office/2011/relationships/chartStyle" Target="style4.xm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chartUserShapes" Target="../drawings/drawing2.xml"/><Relationship Id="rId1" Type="http://schemas.openxmlformats.org/officeDocument/2006/relationships/oleObject" Target="file:///\\Users\prettym\Documents\Minister\Minister%20Nzimande\Copy%20of%20Departmental%20budget.xlsx" TargetMode="External"/><Relationship Id="rId4" Type="http://schemas.microsoft.com/office/2011/relationships/chartStyle" Target="style5.xm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package" Target="../embeddings/Microsoft_Office_Excel_Worksheet3.xlsx"/><Relationship Id="rId1" Type="http://schemas.openxmlformats.org/officeDocument/2006/relationships/themeOverride" Target="../theme/themeOverride3.xml"/><Relationship Id="rId4"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0.21806014873140864"/>
          <c:y val="0.16476851851851854"/>
          <c:w val="0.47058333333333335"/>
          <c:h val="0.7843055555555557"/>
        </c:manualLayout>
      </c:layout>
      <c:pieChart>
        <c:varyColors val="1"/>
        <c:ser>
          <c:idx val="0"/>
          <c:order val="0"/>
          <c:dP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1-EF90-40F6-A3B0-56FF035DABE4}"/>
              </c:ext>
            </c:extLst>
          </c:dPt>
          <c:dPt>
            <c:idx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3-EF90-40F6-A3B0-56FF035DABE4}"/>
              </c:ext>
            </c:extLst>
          </c:dPt>
          <c:dPt>
            <c:idx val="2"/>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5-EF90-40F6-A3B0-56FF035DABE4}"/>
              </c:ext>
            </c:extLst>
          </c:dPt>
          <c:dPt>
            <c:idx val="3"/>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7-EF90-40F6-A3B0-56FF035DABE4}"/>
              </c:ext>
            </c:extLst>
          </c:dPt>
          <c:dPt>
            <c:idx val="4"/>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9-EF90-40F6-A3B0-56FF035DABE4}"/>
              </c:ext>
            </c:extLst>
          </c:dPt>
          <c:dLbls>
            <c:dLbl>
              <c:idx val="2"/>
              <c:layout>
                <c:manualLayout>
                  <c:x val="5.6559492563429625E-2"/>
                  <c:y val="0.18214165937591134"/>
                </c:manualLayout>
              </c:layout>
              <c:dLblPos val="bestFi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F90-40F6-A3B0-56FF035DABE4}"/>
                </c:ext>
              </c:extLst>
            </c:dLbl>
            <c:dLbl>
              <c:idx val="3"/>
              <c:layout>
                <c:manualLayout>
                  <c:x val="3.6624015748031501E-2"/>
                  <c:y val="0.1055201953922426"/>
                </c:manualLayout>
              </c:layout>
              <c:dLblPos val="bestFi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F90-40F6-A3B0-56FF035DABE4}"/>
                </c:ext>
              </c:extLst>
            </c:dLbl>
            <c:dLbl>
              <c:idx val="4"/>
              <c:layout>
                <c:manualLayout>
                  <c:x val="2.9005468066491642E-2"/>
                  <c:y val="0.19651866433362494"/>
                </c:manualLayout>
              </c:layout>
              <c:dLblPos val="bestFi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F90-40F6-A3B0-56FF035DABE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ctr"/>
            <c:showPercent val="1"/>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(Sheet1!$H$4,Sheet1!$I$4,Sheet1!$J$4,Sheet1!$L$4,Sheet1!$P$4)</c:f>
              <c:strCache>
                <c:ptCount val="5"/>
                <c:pt idx="0">
                  <c:v>African Male</c:v>
                </c:pt>
                <c:pt idx="1">
                  <c:v>African Female</c:v>
                </c:pt>
                <c:pt idx="2">
                  <c:v>White Male</c:v>
                </c:pt>
                <c:pt idx="3">
                  <c:v>Coloured Male</c:v>
                </c:pt>
                <c:pt idx="4">
                  <c:v>Foreign Male</c:v>
                </c:pt>
              </c:strCache>
            </c:strRef>
          </c:cat>
          <c:val>
            <c:numRef>
              <c:f>(Sheet1!$H$186,Sheet1!$I$186,Sheet1!$J$186,Sheet1!$L$186,Sheet1!$P$186)</c:f>
              <c:numCache>
                <c:formatCode>General</c:formatCode>
                <c:ptCount val="5"/>
                <c:pt idx="0">
                  <c:v>123</c:v>
                </c:pt>
                <c:pt idx="1">
                  <c:v>39</c:v>
                </c:pt>
                <c:pt idx="2">
                  <c:v>10</c:v>
                </c:pt>
                <c:pt idx="3">
                  <c:v>1</c:v>
                </c:pt>
                <c:pt idx="4">
                  <c:v>5</c:v>
                </c:pt>
              </c:numCache>
            </c:numRef>
          </c:val>
          <c:extLst xmlns:c16r2="http://schemas.microsoft.com/office/drawing/2015/06/chart">
            <c:ext xmlns:c16="http://schemas.microsoft.com/office/drawing/2014/chart" uri="{C3380CC4-5D6E-409C-BE32-E72D297353CC}">
              <c16:uniqueId val="{0000000A-EF90-40F6-A3B0-56FF035DABE4}"/>
            </c:ext>
          </c:extLst>
        </c:ser>
        <c:dLbls>
          <c:showPercent val="1"/>
        </c:dLbls>
        <c:firstSliceAng val="0"/>
      </c:pieChart>
      <c:spPr>
        <a:noFill/>
        <a:ln>
          <a:noFill/>
        </a:ln>
        <a:effectLst/>
      </c:spPr>
    </c:plotArea>
    <c:legend>
      <c:legendPos val="r"/>
      <c:layout>
        <c:manualLayout>
          <c:xMode val="edge"/>
          <c:yMode val="edge"/>
          <c:x val="0.70837751789902015"/>
          <c:y val="0.37616249287639542"/>
          <c:w val="0.24165535521077616"/>
          <c:h val="0.38211926722589057"/>
        </c:manualLayout>
      </c:layout>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dLbls>
          <c:showPercent val="1"/>
        </c:dLbls>
        <c:firstSliceAng val="0"/>
      </c:pieChart>
      <c:spPr>
        <a:noFill/>
        <a:ln>
          <a:noFill/>
        </a:ln>
        <a:effectLst/>
      </c:spPr>
    </c:plotArea>
    <c:legend>
      <c:legendPos val="t"/>
      <c:spPr>
        <a:noFill/>
        <a:ln>
          <a:noFill/>
        </a:ln>
        <a:effectLst/>
      </c:spPr>
      <c:txPr>
        <a:bodyPr rot="0" spcFirstLastPara="1" vertOverflow="ellipsis" vert="horz" wrap="square" anchor="ctr" anchorCtr="1"/>
        <a:lstStyle/>
        <a:p>
          <a:pPr rtl="0">
            <a:defRPr sz="1500" b="0" i="0" u="none" strike="noStrike" kern="1200" baseline="0">
              <a:solidFill>
                <a:schemeClr val="tx1"/>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500">
          <a:solidFill>
            <a:schemeClr val="tx1"/>
          </a:solidFill>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9.0627838753736395E-2"/>
          <c:y val="0.21629583192670032"/>
          <c:w val="0.83574869701089416"/>
          <c:h val="0.54233405810868829"/>
        </c:manualLayout>
      </c:layout>
      <c:pie3DChart>
        <c:varyColors val="1"/>
        <c:dLbls/>
      </c:pie3DChart>
      <c:spPr>
        <a:noFill/>
        <a:ln w="25400">
          <a:noFill/>
        </a:ln>
        <a:effectLst/>
      </c:spPr>
    </c:plotArea>
    <c:legend>
      <c:legendPos val="b"/>
      <c:layout>
        <c:manualLayout>
          <c:xMode val="edge"/>
          <c:yMode val="edge"/>
          <c:x val="5.8679333404174742E-2"/>
          <c:y val="0.81282298071541326"/>
          <c:w val="0.89191632484465688"/>
          <c:h val="0.17184656346305741"/>
        </c:manualLayout>
      </c:layout>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Number of Output Performance Indicators</a:t>
            </a:r>
          </a:p>
        </c:rich>
      </c:tx>
      <c:spPr>
        <a:noFill/>
        <a:ln>
          <a:noFill/>
        </a:ln>
        <a:effectLst/>
      </c:spPr>
    </c:title>
    <c:plotArea>
      <c:layout/>
      <c:barChart>
        <c:barDir val="bar"/>
        <c:grouping val="clustered"/>
        <c:ser>
          <c:idx val="0"/>
          <c:order val="0"/>
          <c:tx>
            <c:strRef>
              <c:f>Sheet1!$B$1</c:f>
              <c:strCache>
                <c:ptCount val="1"/>
                <c:pt idx="0">
                  <c:v>Number of Output PI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lumMod val="85000"/>
                      </a:schemeClr>
                    </a:solidFill>
                    <a:latin typeface="+mn-lt"/>
                    <a:ea typeface="+mn-ea"/>
                    <a:cs typeface="+mn-cs"/>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Administration </c:v>
                </c:pt>
                <c:pt idx="1">
                  <c:v>Technology Innovation</c:v>
                </c:pt>
                <c:pt idx="2">
                  <c:v>International Cooperation and Resources </c:v>
                </c:pt>
                <c:pt idx="3">
                  <c:v>Research Development and Support </c:v>
                </c:pt>
                <c:pt idx="4">
                  <c:v>Socio-economic Innovation Partnerships </c:v>
                </c:pt>
                <c:pt idx="5">
                  <c:v>DSI 2021/22 APP Output Performance Indicators</c:v>
                </c:pt>
              </c:strCache>
            </c:strRef>
          </c:cat>
          <c:val>
            <c:numRef>
              <c:f>Sheet1!$B$2:$B$7</c:f>
              <c:numCache>
                <c:formatCode>General</c:formatCode>
                <c:ptCount val="6"/>
                <c:pt idx="0">
                  <c:v>5</c:v>
                </c:pt>
                <c:pt idx="1">
                  <c:v>18</c:v>
                </c:pt>
                <c:pt idx="2">
                  <c:v>9</c:v>
                </c:pt>
                <c:pt idx="3">
                  <c:v>14</c:v>
                </c:pt>
                <c:pt idx="4">
                  <c:v>10</c:v>
                </c:pt>
                <c:pt idx="5">
                  <c:v>56</c:v>
                </c:pt>
              </c:numCache>
            </c:numRef>
          </c:val>
          <c:extLst xmlns:c16r2="http://schemas.microsoft.com/office/drawing/2015/06/chart">
            <c:ext xmlns:c16="http://schemas.microsoft.com/office/drawing/2014/chart" uri="{C3380CC4-5D6E-409C-BE32-E72D297353CC}">
              <c16:uniqueId val="{00000000-8859-4C04-AF4C-4281FA7155B2}"/>
            </c:ext>
          </c:extLst>
        </c:ser>
        <c:dLbls>
          <c:showVal val="1"/>
        </c:dLbls>
        <c:gapWidth val="115"/>
        <c:overlap val="-20"/>
        <c:axId val="78825728"/>
        <c:axId val="77410304"/>
      </c:barChart>
      <c:catAx>
        <c:axId val="78825728"/>
        <c:scaling>
          <c:orientation val="minMax"/>
        </c:scaling>
        <c:axPos val="l"/>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77410304"/>
        <c:crosses val="autoZero"/>
        <c:auto val="1"/>
        <c:lblAlgn val="l"/>
        <c:lblOffset val="100"/>
      </c:catAx>
      <c:valAx>
        <c:axId val="77410304"/>
        <c:scaling>
          <c:orientation val="minMax"/>
        </c:scaling>
        <c:axPos val="b"/>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78825728"/>
        <c:crosses val="autoZero"/>
        <c:crossBetween val="between"/>
      </c:valAx>
      <c:spPr>
        <a:noFill/>
        <a:ln>
          <a:noFill/>
        </a:ln>
        <a:effectLst/>
      </c:spPr>
    </c:plotArea>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dLbls>
          <c:showPercent val="1"/>
        </c:dLbls>
        <c:firstSliceAng val="0"/>
      </c:pieChart>
      <c:spPr>
        <a:noFill/>
        <a:ln>
          <a:noFill/>
        </a:ln>
        <a:effectLst/>
      </c:spPr>
    </c:plotArea>
    <c:legend>
      <c:legendPos val="t"/>
      <c:spPr>
        <a:noFill/>
        <a:ln>
          <a:noFill/>
        </a:ln>
        <a:effectLst/>
      </c:spPr>
      <c:txPr>
        <a:bodyPr rot="0" spcFirstLastPara="1" vertOverflow="ellipsis" vert="horz" wrap="square" anchor="ctr" anchorCtr="1"/>
        <a:lstStyle/>
        <a:p>
          <a:pPr rtl="0">
            <a:defRPr sz="1500" b="0" i="0" u="none" strike="noStrike" kern="1200" baseline="0">
              <a:solidFill>
                <a:schemeClr val="tx1"/>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500">
          <a:solidFill>
            <a:schemeClr val="tx1"/>
          </a:solidFill>
        </a:defRPr>
      </a:pPr>
      <a:endParaRPr lang="en-US"/>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dirty="0"/>
              <a:t>2022/23</a:t>
            </a:r>
          </a:p>
        </c:rich>
      </c:tx>
      <c:layout>
        <c:manualLayout>
          <c:xMode val="edge"/>
          <c:yMode val="edge"/>
          <c:x val="0.4490061691676"/>
          <c:y val="2.0440607762039143E-2"/>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9.0627838753736395E-2"/>
          <c:y val="0.11664786908675952"/>
          <c:w val="0.83574869701089416"/>
          <c:h val="0.54233405810868829"/>
        </c:manualLayout>
      </c:layout>
      <c:pie3DChart>
        <c:varyColors val="1"/>
        <c:ser>
          <c:idx val="0"/>
          <c:order val="0"/>
          <c:tx>
            <c:strRef>
              <c:f>Sheet4!$B$10</c:f>
              <c:strCache>
                <c:ptCount val="1"/>
                <c:pt idx="0">
                  <c:v>2021/22</c:v>
                </c:pt>
              </c:strCache>
            </c:strRef>
          </c:tx>
          <c:dPt>
            <c:idx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B8A4-4427-9287-16A1B573D830}"/>
              </c:ext>
            </c:extLst>
          </c:dPt>
          <c:dPt>
            <c:idx val="1"/>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B8A4-4427-9287-16A1B573D830}"/>
              </c:ext>
            </c:extLst>
          </c:dPt>
          <c:dPt>
            <c:idx val="2"/>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B8A4-4427-9287-16A1B573D830}"/>
              </c:ext>
            </c:extLst>
          </c:dPt>
          <c:dPt>
            <c:idx val="3"/>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B8A4-4427-9287-16A1B573D830}"/>
              </c:ext>
            </c:extLst>
          </c:dPt>
          <c:dPt>
            <c:idx val="4"/>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B8A4-4427-9287-16A1B573D830}"/>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Sheet4!$A$11:$A$15</c:f>
              <c:strCache>
                <c:ptCount val="5"/>
                <c:pt idx="0">
                  <c:v>Administration </c:v>
                </c:pt>
                <c:pt idx="1">
                  <c:v>Technology Innovation</c:v>
                </c:pt>
                <c:pt idx="2">
                  <c:v>International Cooperation and Resources </c:v>
                </c:pt>
                <c:pt idx="3">
                  <c:v>Research Development and Support </c:v>
                </c:pt>
                <c:pt idx="4">
                  <c:v>Socio-economic Innovation Partnerships </c:v>
                </c:pt>
              </c:strCache>
            </c:strRef>
          </c:cat>
          <c:val>
            <c:numRef>
              <c:f>Sheet4!$B$11:$B$15</c:f>
              <c:numCache>
                <c:formatCode>0%</c:formatCode>
                <c:ptCount val="5"/>
                <c:pt idx="0">
                  <c:v>3.6687396669330921E-2</c:v>
                </c:pt>
                <c:pt idx="1">
                  <c:v>0.19533487348493972</c:v>
                </c:pt>
                <c:pt idx="2">
                  <c:v>1.6410388359081603E-2</c:v>
                </c:pt>
                <c:pt idx="3">
                  <c:v>0.55894846331555981</c:v>
                </c:pt>
                <c:pt idx="4">
                  <c:v>0.19261887817108822</c:v>
                </c:pt>
              </c:numCache>
            </c:numRef>
          </c:val>
          <c:extLst xmlns:c16r2="http://schemas.microsoft.com/office/drawing/2015/06/chart">
            <c:ext xmlns:c16="http://schemas.microsoft.com/office/drawing/2014/chart" uri="{C3380CC4-5D6E-409C-BE32-E72D297353CC}">
              <c16:uniqueId val="{0000000A-B8A4-4427-9287-16A1B573D830}"/>
            </c:ext>
          </c:extLst>
        </c:ser>
        <c:dLbls/>
      </c:pie3DChart>
      <c:spPr>
        <a:noFill/>
        <a:ln>
          <a:noFill/>
        </a:ln>
        <a:effectLst/>
      </c:spPr>
    </c:plotArea>
    <c:legend>
      <c:legendPos val="b"/>
      <c:layout>
        <c:manualLayout>
          <c:xMode val="edge"/>
          <c:yMode val="edge"/>
          <c:x val="5.8679333404174742E-2"/>
          <c:y val="0.72339532175649202"/>
          <c:w val="0.89191632484465688"/>
          <c:h val="0.26127422242197856"/>
        </c:manualLayout>
      </c:layout>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2E5A32-9069-40B4-B20B-4A288E1ED03F}" type="doc">
      <dgm:prSet loTypeId="urn:microsoft.com/office/officeart/2005/8/layout/hChevron3" loCatId="process" qsTypeId="urn:microsoft.com/office/officeart/2005/8/quickstyle/simple1" qsCatId="simple" csTypeId="urn:microsoft.com/office/officeart/2005/8/colors/accent3_4" csCatId="accent3" phldr="1"/>
      <dgm:spPr/>
      <dgm:t>
        <a:bodyPr/>
        <a:lstStyle/>
        <a:p>
          <a:endParaRPr lang="en-US"/>
        </a:p>
      </dgm:t>
    </dgm:pt>
    <dgm:pt modelId="{8E41E58E-307A-4ACF-BE94-20E246D4A661}">
      <dgm:prSet custT="1"/>
      <dgm:spPr/>
      <dgm:t>
        <a:bodyPr/>
        <a:lstStyle/>
        <a:p>
          <a:r>
            <a:rPr lang="en-US" sz="2000" b="1" i="0" kern="1200" spc="-5" dirty="0">
              <a:solidFill>
                <a:prstClr val="black"/>
              </a:solidFill>
              <a:latin typeface="Century Gothic" panose="020B0502020202020204" pitchFamily="34" charset="0"/>
              <a:ea typeface="+mn-ea"/>
              <a:cs typeface="Calibri"/>
            </a:rPr>
            <a:t>Partnerships</a:t>
          </a:r>
          <a:r>
            <a:rPr lang="en-US" sz="2400" b="0" i="0" kern="1200" dirty="0"/>
            <a:t> </a:t>
          </a:r>
          <a:endParaRPr lang="en-US" sz="2400" kern="1200" dirty="0"/>
        </a:p>
      </dgm:t>
    </dgm:pt>
    <dgm:pt modelId="{2D5C4C53-25FF-4494-A200-44AFBDFB0EE1}" type="parTrans" cxnId="{BC09D904-B76F-4B27-93E5-496B0872E6AA}">
      <dgm:prSet/>
      <dgm:spPr/>
      <dgm:t>
        <a:bodyPr/>
        <a:lstStyle/>
        <a:p>
          <a:endParaRPr lang="en-US"/>
        </a:p>
      </dgm:t>
    </dgm:pt>
    <dgm:pt modelId="{8C941EB3-C42F-4781-80CE-3F9DF1CB4312}" type="sibTrans" cxnId="{BC09D904-B76F-4B27-93E5-496B0872E6AA}">
      <dgm:prSet/>
      <dgm:spPr/>
      <dgm:t>
        <a:bodyPr/>
        <a:lstStyle/>
        <a:p>
          <a:endParaRPr lang="en-US"/>
        </a:p>
      </dgm:t>
    </dgm:pt>
    <dgm:pt modelId="{4D33F00B-EFB4-437E-AA36-C00998B04DF7}">
      <dgm:prSet custT="1"/>
      <dgm:spPr/>
      <dgm:t>
        <a:bodyPr/>
        <a:lstStyle/>
        <a:p>
          <a:r>
            <a:rPr lang="en-US" sz="2000" b="1" i="0" kern="1200" spc="-5" dirty="0">
              <a:solidFill>
                <a:prstClr val="black"/>
              </a:solidFill>
              <a:latin typeface="Century Gothic" panose="020B0502020202020204" pitchFamily="34" charset="0"/>
              <a:ea typeface="+mn-ea"/>
              <a:cs typeface="Calibri"/>
            </a:rPr>
            <a:t>Internationalisation</a:t>
          </a:r>
        </a:p>
      </dgm:t>
    </dgm:pt>
    <dgm:pt modelId="{AB5ED6BE-1E26-4FE7-A2D4-941341CB58B3}" type="parTrans" cxnId="{8D57BD01-0651-48C3-8414-FE2B9FE364E8}">
      <dgm:prSet/>
      <dgm:spPr/>
      <dgm:t>
        <a:bodyPr/>
        <a:lstStyle/>
        <a:p>
          <a:endParaRPr lang="en-US"/>
        </a:p>
      </dgm:t>
    </dgm:pt>
    <dgm:pt modelId="{25C34345-7C03-467F-B6D9-2B2B3E630015}" type="sibTrans" cxnId="{8D57BD01-0651-48C3-8414-FE2B9FE364E8}">
      <dgm:prSet/>
      <dgm:spPr/>
      <dgm:t>
        <a:bodyPr/>
        <a:lstStyle/>
        <a:p>
          <a:endParaRPr lang="en-US"/>
        </a:p>
      </dgm:t>
    </dgm:pt>
    <dgm:pt modelId="{3F0003EA-7EA7-4D7D-9C0C-B26E94896986}">
      <dgm:prSet custT="1"/>
      <dgm:spPr/>
      <dgm:t>
        <a:bodyPr/>
        <a:lstStyle/>
        <a:p>
          <a:r>
            <a:rPr lang="en-US" sz="2000" b="1" i="0" kern="1200" spc="-5" dirty="0">
              <a:solidFill>
                <a:prstClr val="black"/>
              </a:solidFill>
              <a:latin typeface="Century Gothic" panose="020B0502020202020204" pitchFamily="34" charset="0"/>
              <a:ea typeface="+mn-ea"/>
              <a:cs typeface="Calibri"/>
            </a:rPr>
            <a:t>Transformation</a:t>
          </a:r>
        </a:p>
      </dgm:t>
    </dgm:pt>
    <dgm:pt modelId="{82406BFE-E55C-4D19-A624-1B4E077AF884}" type="parTrans" cxnId="{AD4139C1-F65F-407D-8AF9-002C4AD95414}">
      <dgm:prSet/>
      <dgm:spPr/>
      <dgm:t>
        <a:bodyPr/>
        <a:lstStyle/>
        <a:p>
          <a:endParaRPr lang="en-US"/>
        </a:p>
      </dgm:t>
    </dgm:pt>
    <dgm:pt modelId="{14B2337F-34F0-4157-8777-1E2D2A2D547B}" type="sibTrans" cxnId="{AD4139C1-F65F-407D-8AF9-002C4AD95414}">
      <dgm:prSet/>
      <dgm:spPr/>
      <dgm:t>
        <a:bodyPr/>
        <a:lstStyle/>
        <a:p>
          <a:endParaRPr lang="en-US"/>
        </a:p>
      </dgm:t>
    </dgm:pt>
    <dgm:pt modelId="{63F74B4C-B944-4110-A772-E276E3915308}" type="pres">
      <dgm:prSet presAssocID="{1D2E5A32-9069-40B4-B20B-4A288E1ED03F}" presName="Name0" presStyleCnt="0">
        <dgm:presLayoutVars>
          <dgm:dir/>
          <dgm:resizeHandles val="exact"/>
        </dgm:presLayoutVars>
      </dgm:prSet>
      <dgm:spPr/>
      <dgm:t>
        <a:bodyPr/>
        <a:lstStyle/>
        <a:p>
          <a:endParaRPr lang="en-ZA"/>
        </a:p>
      </dgm:t>
    </dgm:pt>
    <dgm:pt modelId="{06C3234F-F556-4276-A882-96386C730D27}" type="pres">
      <dgm:prSet presAssocID="{8E41E58E-307A-4ACF-BE94-20E246D4A661}" presName="parTxOnly" presStyleLbl="node1" presStyleIdx="0" presStyleCnt="3" custScaleX="84766" custScaleY="78893">
        <dgm:presLayoutVars>
          <dgm:bulletEnabled val="1"/>
        </dgm:presLayoutVars>
      </dgm:prSet>
      <dgm:spPr/>
      <dgm:t>
        <a:bodyPr/>
        <a:lstStyle/>
        <a:p>
          <a:endParaRPr lang="en-ZA"/>
        </a:p>
      </dgm:t>
    </dgm:pt>
    <dgm:pt modelId="{63AF1681-C897-4837-BC96-ACA954076200}" type="pres">
      <dgm:prSet presAssocID="{8C941EB3-C42F-4781-80CE-3F9DF1CB4312}" presName="parSpace" presStyleCnt="0"/>
      <dgm:spPr/>
    </dgm:pt>
    <dgm:pt modelId="{56DD090B-FBA1-4204-A0B5-ED86FE3AC6C0}" type="pres">
      <dgm:prSet presAssocID="{4D33F00B-EFB4-437E-AA36-C00998B04DF7}" presName="parTxOnly" presStyleLbl="node1" presStyleIdx="1" presStyleCnt="3" custScaleX="157572" custScaleY="102589" custLinFactNeighborX="6374" custLinFactNeighborY="1748">
        <dgm:presLayoutVars>
          <dgm:bulletEnabled val="1"/>
        </dgm:presLayoutVars>
      </dgm:prSet>
      <dgm:spPr/>
      <dgm:t>
        <a:bodyPr/>
        <a:lstStyle/>
        <a:p>
          <a:endParaRPr lang="en-ZA"/>
        </a:p>
      </dgm:t>
    </dgm:pt>
    <dgm:pt modelId="{801A8505-068A-468F-B611-3D0F1C04E7DF}" type="pres">
      <dgm:prSet presAssocID="{25C34345-7C03-467F-B6D9-2B2B3E630015}" presName="parSpace" presStyleCnt="0"/>
      <dgm:spPr/>
    </dgm:pt>
    <dgm:pt modelId="{7192743E-74E8-4CC5-BA88-CCE9DE7037FC}" type="pres">
      <dgm:prSet presAssocID="{3F0003EA-7EA7-4D7D-9C0C-B26E94896986}" presName="parTxOnly" presStyleLbl="node1" presStyleIdx="2" presStyleCnt="3" custScaleX="133788" custScaleY="136295" custLinFactNeighborX="-11723" custLinFactNeighborY="3171">
        <dgm:presLayoutVars>
          <dgm:bulletEnabled val="1"/>
        </dgm:presLayoutVars>
      </dgm:prSet>
      <dgm:spPr/>
      <dgm:t>
        <a:bodyPr/>
        <a:lstStyle/>
        <a:p>
          <a:endParaRPr lang="en-ZA"/>
        </a:p>
      </dgm:t>
    </dgm:pt>
  </dgm:ptLst>
  <dgm:cxnLst>
    <dgm:cxn modelId="{BF7574D0-1A20-4AE7-9E89-E762A5117220}" type="presOf" srcId="{4D33F00B-EFB4-437E-AA36-C00998B04DF7}" destId="{56DD090B-FBA1-4204-A0B5-ED86FE3AC6C0}" srcOrd="0" destOrd="0" presId="urn:microsoft.com/office/officeart/2005/8/layout/hChevron3"/>
    <dgm:cxn modelId="{8D57BD01-0651-48C3-8414-FE2B9FE364E8}" srcId="{1D2E5A32-9069-40B4-B20B-4A288E1ED03F}" destId="{4D33F00B-EFB4-437E-AA36-C00998B04DF7}" srcOrd="1" destOrd="0" parTransId="{AB5ED6BE-1E26-4FE7-A2D4-941341CB58B3}" sibTransId="{25C34345-7C03-467F-B6D9-2B2B3E630015}"/>
    <dgm:cxn modelId="{AD4139C1-F65F-407D-8AF9-002C4AD95414}" srcId="{1D2E5A32-9069-40B4-B20B-4A288E1ED03F}" destId="{3F0003EA-7EA7-4D7D-9C0C-B26E94896986}" srcOrd="2" destOrd="0" parTransId="{82406BFE-E55C-4D19-A624-1B4E077AF884}" sibTransId="{14B2337F-34F0-4157-8777-1E2D2A2D547B}"/>
    <dgm:cxn modelId="{E58E3E16-E8AC-4CE9-AA17-FA25C8920EDC}" type="presOf" srcId="{8E41E58E-307A-4ACF-BE94-20E246D4A661}" destId="{06C3234F-F556-4276-A882-96386C730D27}" srcOrd="0" destOrd="0" presId="urn:microsoft.com/office/officeart/2005/8/layout/hChevron3"/>
    <dgm:cxn modelId="{C973D94C-F3E4-4843-AB63-D1737110F058}" type="presOf" srcId="{3F0003EA-7EA7-4D7D-9C0C-B26E94896986}" destId="{7192743E-74E8-4CC5-BA88-CCE9DE7037FC}" srcOrd="0" destOrd="0" presId="urn:microsoft.com/office/officeart/2005/8/layout/hChevron3"/>
    <dgm:cxn modelId="{BC09D904-B76F-4B27-93E5-496B0872E6AA}" srcId="{1D2E5A32-9069-40B4-B20B-4A288E1ED03F}" destId="{8E41E58E-307A-4ACF-BE94-20E246D4A661}" srcOrd="0" destOrd="0" parTransId="{2D5C4C53-25FF-4494-A200-44AFBDFB0EE1}" sibTransId="{8C941EB3-C42F-4781-80CE-3F9DF1CB4312}"/>
    <dgm:cxn modelId="{1F9413A2-7C80-4B6D-AB3F-051FDB6E4C76}" type="presOf" srcId="{1D2E5A32-9069-40B4-B20B-4A288E1ED03F}" destId="{63F74B4C-B944-4110-A772-E276E3915308}" srcOrd="0" destOrd="0" presId="urn:microsoft.com/office/officeart/2005/8/layout/hChevron3"/>
    <dgm:cxn modelId="{02BCAD47-341B-4CB0-98C1-99ABDADEC43B}" type="presParOf" srcId="{63F74B4C-B944-4110-A772-E276E3915308}" destId="{06C3234F-F556-4276-A882-96386C730D27}" srcOrd="0" destOrd="0" presId="urn:microsoft.com/office/officeart/2005/8/layout/hChevron3"/>
    <dgm:cxn modelId="{57770B19-A955-40DC-8CF1-901FB06B1955}" type="presParOf" srcId="{63F74B4C-B944-4110-A772-E276E3915308}" destId="{63AF1681-C897-4837-BC96-ACA954076200}" srcOrd="1" destOrd="0" presId="urn:microsoft.com/office/officeart/2005/8/layout/hChevron3"/>
    <dgm:cxn modelId="{B3BDAEDF-6BB2-4CEC-8AC8-F54051FC10F1}" type="presParOf" srcId="{63F74B4C-B944-4110-A772-E276E3915308}" destId="{56DD090B-FBA1-4204-A0B5-ED86FE3AC6C0}" srcOrd="2" destOrd="0" presId="urn:microsoft.com/office/officeart/2005/8/layout/hChevron3"/>
    <dgm:cxn modelId="{6FAB0705-D64C-48D1-BA33-366F966C5A4A}" type="presParOf" srcId="{63F74B4C-B944-4110-A772-E276E3915308}" destId="{801A8505-068A-468F-B611-3D0F1C04E7DF}" srcOrd="3" destOrd="0" presId="urn:microsoft.com/office/officeart/2005/8/layout/hChevron3"/>
    <dgm:cxn modelId="{57827F49-4D59-48C2-B843-9A91C6747B19}" type="presParOf" srcId="{63F74B4C-B944-4110-A772-E276E3915308}" destId="{7192743E-74E8-4CC5-BA88-CCE9DE7037FC}" srcOrd="4" destOrd="0" presId="urn:microsoft.com/office/officeart/2005/8/layout/hChevro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2E5A32-9069-40B4-B20B-4A288E1ED03F}" type="doc">
      <dgm:prSet loTypeId="urn:microsoft.com/office/officeart/2005/8/layout/hChevron3" loCatId="process" qsTypeId="urn:microsoft.com/office/officeart/2005/8/quickstyle/simple1" qsCatId="simple" csTypeId="urn:microsoft.com/office/officeart/2005/8/colors/accent3_4" csCatId="accent3" phldr="1"/>
      <dgm:spPr/>
      <dgm:t>
        <a:bodyPr/>
        <a:lstStyle/>
        <a:p>
          <a:endParaRPr lang="en-US"/>
        </a:p>
      </dgm:t>
    </dgm:pt>
    <dgm:pt modelId="{7455BA68-50C1-4AD0-8186-BEF29C2FE478}">
      <dgm:prSet custT="1"/>
      <dgm:spPr>
        <a:solidFill>
          <a:schemeClr val="accent2"/>
        </a:solidFill>
      </dgm:spPr>
      <dgm:t>
        <a:bodyPr/>
        <a:lstStyle/>
        <a:p>
          <a:pPr algn="ctr"/>
          <a:r>
            <a:rPr lang="en-US" sz="2400" b="1" kern="1200" dirty="0">
              <a:latin typeface="Century Gothic" panose="020B0502020202020204" pitchFamily="34" charset="0"/>
            </a:rPr>
            <a:t>Impact statement: </a:t>
          </a:r>
          <a:r>
            <a:rPr lang="en-US" sz="2400" b="0" i="1" kern="1200" dirty="0">
              <a:latin typeface="Century Gothic" panose="020B0502020202020204" pitchFamily="34" charset="0"/>
            </a:rPr>
            <a:t>South Africa’s sustainable and inclusive development enabled and enhanced through Science, Technology and Innovation</a:t>
          </a:r>
          <a:r>
            <a:rPr lang="en-US" sz="2400" b="0" kern="1200" dirty="0">
              <a:latin typeface="Century Gothic" panose="020B0502020202020204" pitchFamily="34" charset="0"/>
            </a:rPr>
            <a:t>.</a:t>
          </a:r>
          <a:endParaRPr lang="en-US" sz="2400" b="0" i="1" kern="1200" spc="-5" dirty="0">
            <a:solidFill>
              <a:prstClr val="black"/>
            </a:solidFill>
            <a:latin typeface="Century Gothic" panose="020B0502020202020204" pitchFamily="34" charset="0"/>
            <a:ea typeface="+mn-ea"/>
            <a:cs typeface="Calibri"/>
          </a:endParaRPr>
        </a:p>
      </dgm:t>
    </dgm:pt>
    <dgm:pt modelId="{995B6F0C-B1DD-4F55-A954-19DF60EEE330}" type="parTrans" cxnId="{F2E0724F-110C-4F90-91AE-04AE015D4627}">
      <dgm:prSet/>
      <dgm:spPr/>
      <dgm:t>
        <a:bodyPr/>
        <a:lstStyle/>
        <a:p>
          <a:endParaRPr lang="en-US"/>
        </a:p>
      </dgm:t>
    </dgm:pt>
    <dgm:pt modelId="{30A22BCC-4B2E-4531-A3A5-5F377619D29C}" type="sibTrans" cxnId="{F2E0724F-110C-4F90-91AE-04AE015D4627}">
      <dgm:prSet/>
      <dgm:spPr/>
      <dgm:t>
        <a:bodyPr/>
        <a:lstStyle/>
        <a:p>
          <a:endParaRPr lang="en-US"/>
        </a:p>
      </dgm:t>
    </dgm:pt>
    <dgm:pt modelId="{63F74B4C-B944-4110-A772-E276E3915308}" type="pres">
      <dgm:prSet presAssocID="{1D2E5A32-9069-40B4-B20B-4A288E1ED03F}" presName="Name0" presStyleCnt="0">
        <dgm:presLayoutVars>
          <dgm:dir/>
          <dgm:resizeHandles val="exact"/>
        </dgm:presLayoutVars>
      </dgm:prSet>
      <dgm:spPr/>
      <dgm:t>
        <a:bodyPr/>
        <a:lstStyle/>
        <a:p>
          <a:endParaRPr lang="en-ZA"/>
        </a:p>
      </dgm:t>
    </dgm:pt>
    <dgm:pt modelId="{1A07F788-3A7F-4F40-9A60-BEC8AFE90FC2}" type="pres">
      <dgm:prSet presAssocID="{7455BA68-50C1-4AD0-8186-BEF29C2FE478}" presName="parTxOnly" presStyleLbl="node1" presStyleIdx="0" presStyleCnt="1">
        <dgm:presLayoutVars>
          <dgm:bulletEnabled val="1"/>
        </dgm:presLayoutVars>
      </dgm:prSet>
      <dgm:spPr/>
      <dgm:t>
        <a:bodyPr/>
        <a:lstStyle/>
        <a:p>
          <a:endParaRPr lang="en-ZA"/>
        </a:p>
      </dgm:t>
    </dgm:pt>
  </dgm:ptLst>
  <dgm:cxnLst>
    <dgm:cxn modelId="{F2E0724F-110C-4F90-91AE-04AE015D4627}" srcId="{1D2E5A32-9069-40B4-B20B-4A288E1ED03F}" destId="{7455BA68-50C1-4AD0-8186-BEF29C2FE478}" srcOrd="0" destOrd="0" parTransId="{995B6F0C-B1DD-4F55-A954-19DF60EEE330}" sibTransId="{30A22BCC-4B2E-4531-A3A5-5F377619D29C}"/>
    <dgm:cxn modelId="{DE8CC188-9E47-4A3E-B463-2FADC724C109}" type="presOf" srcId="{7455BA68-50C1-4AD0-8186-BEF29C2FE478}" destId="{1A07F788-3A7F-4F40-9A60-BEC8AFE90FC2}" srcOrd="0" destOrd="0" presId="urn:microsoft.com/office/officeart/2005/8/layout/hChevron3"/>
    <dgm:cxn modelId="{1F9413A2-7C80-4B6D-AB3F-051FDB6E4C76}" type="presOf" srcId="{1D2E5A32-9069-40B4-B20B-4A288E1ED03F}" destId="{63F74B4C-B944-4110-A772-E276E3915308}" srcOrd="0" destOrd="0" presId="urn:microsoft.com/office/officeart/2005/8/layout/hChevron3"/>
    <dgm:cxn modelId="{FCC17BA4-880E-4130-97BA-8A72FAA23216}" type="presParOf" srcId="{63F74B4C-B944-4110-A772-E276E3915308}" destId="{1A07F788-3A7F-4F40-9A60-BEC8AFE90FC2}" srcOrd="0" destOrd="0" presId="urn:microsoft.com/office/officeart/2005/8/layout/hChevron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878534-A30D-458F-B2F5-54EEC117D398}" type="doc">
      <dgm:prSet loTypeId="urn:microsoft.com/office/officeart/2005/8/layout/hierarchy4" loCatId="hierarchy" qsTypeId="urn:microsoft.com/office/officeart/2005/8/quickstyle/simple1" qsCatId="simple" csTypeId="urn:microsoft.com/office/officeart/2005/8/colors/accent1_4" csCatId="accent1" phldr="1"/>
      <dgm:spPr/>
      <dgm:t>
        <a:bodyPr/>
        <a:lstStyle/>
        <a:p>
          <a:endParaRPr lang="en-US"/>
        </a:p>
      </dgm:t>
    </dgm:pt>
    <dgm:pt modelId="{9D3A41C1-D0E3-4559-957A-4DAFD3E90E0B}">
      <dgm:prSet custT="1"/>
      <dgm:spPr>
        <a:solidFill>
          <a:srgbClr val="0070C0"/>
        </a:solidFill>
      </dgm:spPr>
      <dgm:t>
        <a:bodyPr/>
        <a:lstStyle/>
        <a:p>
          <a:r>
            <a:rPr lang="en-ZA" sz="2800" b="1" i="0" dirty="0">
              <a:solidFill>
                <a:schemeClr val="bg1"/>
              </a:solidFill>
            </a:rPr>
            <a:t>Priority 2: </a:t>
          </a:r>
        </a:p>
        <a:p>
          <a:r>
            <a:rPr lang="en-ZA" sz="2800" b="1" i="0" dirty="0">
              <a:solidFill>
                <a:schemeClr val="bg1"/>
              </a:solidFill>
            </a:rPr>
            <a:t>Economic Transformation and Job Creation</a:t>
          </a:r>
          <a:endParaRPr lang="en-US" sz="2800" dirty="0">
            <a:solidFill>
              <a:schemeClr val="bg1"/>
            </a:solidFill>
          </a:endParaRPr>
        </a:p>
      </dgm:t>
    </dgm:pt>
    <dgm:pt modelId="{D5E3AB66-7303-4F56-9B4B-287AEED9B08F}" type="parTrans" cxnId="{34878C8D-391F-43C1-AA92-E1DF17448CB9}">
      <dgm:prSet/>
      <dgm:spPr/>
      <dgm:t>
        <a:bodyPr/>
        <a:lstStyle/>
        <a:p>
          <a:endParaRPr lang="en-US"/>
        </a:p>
      </dgm:t>
    </dgm:pt>
    <dgm:pt modelId="{B8B0B1AD-0611-4138-B870-D86CE7333736}" type="sibTrans" cxnId="{34878C8D-391F-43C1-AA92-E1DF17448CB9}">
      <dgm:prSet/>
      <dgm:spPr/>
      <dgm:t>
        <a:bodyPr/>
        <a:lstStyle/>
        <a:p>
          <a:endParaRPr lang="en-US"/>
        </a:p>
      </dgm:t>
    </dgm:pt>
    <dgm:pt modelId="{A42CD54D-B1BE-4010-85D9-620D219B5665}">
      <dgm:prSet custT="1"/>
      <dgm:spPr/>
      <dgm:t>
        <a:bodyPr/>
        <a:lstStyle/>
        <a:p>
          <a:r>
            <a:rPr lang="en-US" sz="2400" b="1" i="0" dirty="0">
              <a:solidFill>
                <a:schemeClr val="tx1"/>
              </a:solidFill>
            </a:rPr>
            <a:t>More decent jobs created and sustained </a:t>
          </a:r>
          <a:endParaRPr lang="en-US" sz="2400" b="1" dirty="0">
            <a:solidFill>
              <a:schemeClr val="tx1"/>
            </a:solidFill>
          </a:endParaRPr>
        </a:p>
      </dgm:t>
    </dgm:pt>
    <dgm:pt modelId="{F8F24290-5AC1-42F0-B6C1-AF38630D8DF8}" type="parTrans" cxnId="{556B6E8F-F3FA-496C-ADD6-FA122DC3B445}">
      <dgm:prSet/>
      <dgm:spPr/>
      <dgm:t>
        <a:bodyPr/>
        <a:lstStyle/>
        <a:p>
          <a:endParaRPr lang="en-US"/>
        </a:p>
      </dgm:t>
    </dgm:pt>
    <dgm:pt modelId="{C107B798-EE3E-47E5-98CF-E304886C5037}" type="sibTrans" cxnId="{556B6E8F-F3FA-496C-ADD6-FA122DC3B445}">
      <dgm:prSet/>
      <dgm:spPr/>
      <dgm:t>
        <a:bodyPr/>
        <a:lstStyle/>
        <a:p>
          <a:endParaRPr lang="en-US"/>
        </a:p>
      </dgm:t>
    </dgm:pt>
    <dgm:pt modelId="{6C121824-4CDC-4A5F-8000-150AC2FD6FB5}">
      <dgm:prSet custT="1"/>
      <dgm:spPr/>
      <dgm:t>
        <a:bodyPr/>
        <a:lstStyle/>
        <a:p>
          <a:r>
            <a:rPr lang="en-US" sz="2400" b="1" i="0" dirty="0">
              <a:solidFill>
                <a:schemeClr val="tx1"/>
              </a:solidFill>
            </a:rPr>
            <a:t>Investing for accelerated inclusive growth</a:t>
          </a:r>
          <a:endParaRPr lang="en-US" sz="2400" b="1" dirty="0">
            <a:solidFill>
              <a:schemeClr val="tx1"/>
            </a:solidFill>
          </a:endParaRPr>
        </a:p>
      </dgm:t>
    </dgm:pt>
    <dgm:pt modelId="{7C83B88A-CB9A-4A78-9AD9-3FBAE9124879}" type="parTrans" cxnId="{E0875825-1E43-4AFB-95DC-7F4E5E32A8A0}">
      <dgm:prSet/>
      <dgm:spPr/>
      <dgm:t>
        <a:bodyPr/>
        <a:lstStyle/>
        <a:p>
          <a:endParaRPr lang="en-US"/>
        </a:p>
      </dgm:t>
    </dgm:pt>
    <dgm:pt modelId="{FB07BB15-A4B9-46E8-A042-7798A617A51B}" type="sibTrans" cxnId="{E0875825-1E43-4AFB-95DC-7F4E5E32A8A0}">
      <dgm:prSet/>
      <dgm:spPr/>
      <dgm:t>
        <a:bodyPr/>
        <a:lstStyle/>
        <a:p>
          <a:endParaRPr lang="en-US"/>
        </a:p>
      </dgm:t>
    </dgm:pt>
    <dgm:pt modelId="{AB9FF7E9-3200-4926-849E-9AB7BE9C4889}">
      <dgm:prSet/>
      <dgm:spPr/>
      <dgm:t>
        <a:bodyPr/>
        <a:lstStyle/>
        <a:p>
          <a:r>
            <a:rPr lang="en-US" b="0" i="1" dirty="0">
              <a:solidFill>
                <a:schemeClr val="tx1"/>
              </a:solidFill>
            </a:rPr>
            <a:t>Skills Priority Plan developed by 2020- led by DHET and supported by DSI</a:t>
          </a:r>
          <a:endParaRPr lang="en-US" dirty="0">
            <a:solidFill>
              <a:schemeClr val="tx1"/>
            </a:solidFill>
          </a:endParaRPr>
        </a:p>
      </dgm:t>
    </dgm:pt>
    <dgm:pt modelId="{D8F4B226-6FE1-49A2-9DC4-E7C3CDC98127}" type="parTrans" cxnId="{A6C0607D-4C6E-4641-9B41-B78A2E2049F3}">
      <dgm:prSet/>
      <dgm:spPr/>
      <dgm:t>
        <a:bodyPr/>
        <a:lstStyle/>
        <a:p>
          <a:endParaRPr lang="en-US"/>
        </a:p>
      </dgm:t>
    </dgm:pt>
    <dgm:pt modelId="{D90BD958-F461-409D-A170-477E4179B68E}" type="sibTrans" cxnId="{A6C0607D-4C6E-4641-9B41-B78A2E2049F3}">
      <dgm:prSet/>
      <dgm:spPr/>
      <dgm:t>
        <a:bodyPr/>
        <a:lstStyle/>
        <a:p>
          <a:endParaRPr lang="en-US"/>
        </a:p>
      </dgm:t>
    </dgm:pt>
    <dgm:pt modelId="{1F2C244F-F3CE-453E-9E1E-8ECF4179D16A}">
      <dgm:prSet custT="1"/>
      <dgm:spPr/>
      <dgm:t>
        <a:bodyPr/>
        <a:lstStyle/>
        <a:p>
          <a:r>
            <a:rPr lang="en-ZA" sz="2400" b="1" i="0" dirty="0">
              <a:solidFill>
                <a:schemeClr val="tx1"/>
              </a:solidFill>
            </a:rPr>
            <a:t>Industrialisation, localisation and exports</a:t>
          </a:r>
          <a:endParaRPr lang="en-US" sz="2400" b="1" dirty="0">
            <a:solidFill>
              <a:schemeClr val="tx1"/>
            </a:solidFill>
          </a:endParaRPr>
        </a:p>
      </dgm:t>
    </dgm:pt>
    <dgm:pt modelId="{AE03F3AD-B18F-4FC3-AD40-245D474E2245}" type="parTrans" cxnId="{FC2ED234-2740-4EC1-A385-58D2129E1D04}">
      <dgm:prSet/>
      <dgm:spPr/>
      <dgm:t>
        <a:bodyPr/>
        <a:lstStyle/>
        <a:p>
          <a:endParaRPr lang="en-US"/>
        </a:p>
      </dgm:t>
    </dgm:pt>
    <dgm:pt modelId="{C39705FA-63FA-400E-B787-72BED21D3A88}" type="sibTrans" cxnId="{FC2ED234-2740-4EC1-A385-58D2129E1D04}">
      <dgm:prSet/>
      <dgm:spPr/>
      <dgm:t>
        <a:bodyPr/>
        <a:lstStyle/>
        <a:p>
          <a:endParaRPr lang="en-US"/>
        </a:p>
      </dgm:t>
    </dgm:pt>
    <dgm:pt modelId="{F1AD96A7-655E-4C09-8FE0-416AE5A97EE7}">
      <dgm:prSet/>
      <dgm:spPr/>
      <dgm:t>
        <a:bodyPr/>
        <a:lstStyle/>
        <a:p>
          <a:r>
            <a:rPr lang="en-ZA" b="0" i="1" dirty="0">
              <a:solidFill>
                <a:schemeClr val="tx1"/>
              </a:solidFill>
            </a:rPr>
            <a:t>Masterplans developed for all national priority sectors by end 2021- DSI supporting</a:t>
          </a:r>
          <a:endParaRPr lang="en-US" dirty="0">
            <a:solidFill>
              <a:schemeClr val="tx1"/>
            </a:solidFill>
          </a:endParaRPr>
        </a:p>
      </dgm:t>
    </dgm:pt>
    <dgm:pt modelId="{5CBDC2AB-7046-40D2-BB4D-7C27A29CBDBA}" type="parTrans" cxnId="{44B99033-A7E0-473E-8814-A54E0098CB29}">
      <dgm:prSet/>
      <dgm:spPr/>
      <dgm:t>
        <a:bodyPr/>
        <a:lstStyle/>
        <a:p>
          <a:endParaRPr lang="en-US"/>
        </a:p>
      </dgm:t>
    </dgm:pt>
    <dgm:pt modelId="{C7A6806D-CBAB-4767-9B17-983C9094843C}" type="sibTrans" cxnId="{44B99033-A7E0-473E-8814-A54E0098CB29}">
      <dgm:prSet/>
      <dgm:spPr/>
      <dgm:t>
        <a:bodyPr/>
        <a:lstStyle/>
        <a:p>
          <a:endParaRPr lang="en-US"/>
        </a:p>
      </dgm:t>
    </dgm:pt>
    <dgm:pt modelId="{22DEC85B-21AD-482B-AEAF-9F197C074D86}">
      <dgm:prSet/>
      <dgm:spPr/>
      <dgm:t>
        <a:bodyPr/>
        <a:lstStyle/>
        <a:p>
          <a:r>
            <a:rPr lang="en-US" i="1" dirty="0">
              <a:solidFill>
                <a:schemeClr val="tx1"/>
              </a:solidFill>
            </a:rPr>
            <a:t>No direct commitment </a:t>
          </a:r>
        </a:p>
      </dgm:t>
    </dgm:pt>
    <dgm:pt modelId="{F5F75B20-8A6E-46F1-8BB7-4D4354009850}" type="parTrans" cxnId="{5F51C851-7DE5-43D2-9A24-E5D303F1BB73}">
      <dgm:prSet/>
      <dgm:spPr/>
      <dgm:t>
        <a:bodyPr/>
        <a:lstStyle/>
        <a:p>
          <a:endParaRPr lang="en-US"/>
        </a:p>
      </dgm:t>
    </dgm:pt>
    <dgm:pt modelId="{1CBD5442-1C77-43A3-9064-C1632A0567DF}" type="sibTrans" cxnId="{5F51C851-7DE5-43D2-9A24-E5D303F1BB73}">
      <dgm:prSet/>
      <dgm:spPr/>
      <dgm:t>
        <a:bodyPr/>
        <a:lstStyle/>
        <a:p>
          <a:endParaRPr lang="en-US"/>
        </a:p>
      </dgm:t>
    </dgm:pt>
    <dgm:pt modelId="{95DE330F-0EC2-4788-938F-3B1725FAC25A}" type="pres">
      <dgm:prSet presAssocID="{92878534-A30D-458F-B2F5-54EEC117D398}" presName="Name0" presStyleCnt="0">
        <dgm:presLayoutVars>
          <dgm:chPref val="1"/>
          <dgm:dir/>
          <dgm:animOne val="branch"/>
          <dgm:animLvl val="lvl"/>
          <dgm:resizeHandles/>
        </dgm:presLayoutVars>
      </dgm:prSet>
      <dgm:spPr/>
      <dgm:t>
        <a:bodyPr/>
        <a:lstStyle/>
        <a:p>
          <a:endParaRPr lang="en-ZA"/>
        </a:p>
      </dgm:t>
    </dgm:pt>
    <dgm:pt modelId="{33B63E8C-F480-422C-97C7-04823CAC69C3}" type="pres">
      <dgm:prSet presAssocID="{9D3A41C1-D0E3-4559-957A-4DAFD3E90E0B}" presName="vertOne" presStyleCnt="0"/>
      <dgm:spPr/>
    </dgm:pt>
    <dgm:pt modelId="{A4F71702-AAB6-4AA7-9082-8E6AE8EC0547}" type="pres">
      <dgm:prSet presAssocID="{9D3A41C1-D0E3-4559-957A-4DAFD3E90E0B}" presName="txOne" presStyleLbl="node0" presStyleIdx="0" presStyleCnt="1" custScaleY="55011" custLinFactNeighborX="688" custLinFactNeighborY="-1100">
        <dgm:presLayoutVars>
          <dgm:chPref val="3"/>
        </dgm:presLayoutVars>
      </dgm:prSet>
      <dgm:spPr/>
      <dgm:t>
        <a:bodyPr/>
        <a:lstStyle/>
        <a:p>
          <a:endParaRPr lang="en-ZA"/>
        </a:p>
      </dgm:t>
    </dgm:pt>
    <dgm:pt modelId="{3E6304C1-A8BB-4DEE-99E8-3243B073FBC6}" type="pres">
      <dgm:prSet presAssocID="{9D3A41C1-D0E3-4559-957A-4DAFD3E90E0B}" presName="parTransOne" presStyleCnt="0"/>
      <dgm:spPr/>
    </dgm:pt>
    <dgm:pt modelId="{319915B1-6119-4E9E-98A5-A2A32A6D6F2A}" type="pres">
      <dgm:prSet presAssocID="{9D3A41C1-D0E3-4559-957A-4DAFD3E90E0B}" presName="horzOne" presStyleCnt="0"/>
      <dgm:spPr/>
    </dgm:pt>
    <dgm:pt modelId="{58411F3E-8557-4DD1-8908-A48E8BBDA456}" type="pres">
      <dgm:prSet presAssocID="{A42CD54D-B1BE-4010-85D9-620D219B5665}" presName="vertTwo" presStyleCnt="0"/>
      <dgm:spPr/>
    </dgm:pt>
    <dgm:pt modelId="{AF50A68D-3052-432C-BFE0-CE1704B8CEE7}" type="pres">
      <dgm:prSet presAssocID="{A42CD54D-B1BE-4010-85D9-620D219B5665}" presName="txTwo" presStyleLbl="node2" presStyleIdx="0" presStyleCnt="3" custScaleY="74487">
        <dgm:presLayoutVars>
          <dgm:chPref val="3"/>
        </dgm:presLayoutVars>
      </dgm:prSet>
      <dgm:spPr/>
      <dgm:t>
        <a:bodyPr/>
        <a:lstStyle/>
        <a:p>
          <a:endParaRPr lang="en-ZA"/>
        </a:p>
      </dgm:t>
    </dgm:pt>
    <dgm:pt modelId="{893E0473-CBD6-4116-B42E-694B4ABF594A}" type="pres">
      <dgm:prSet presAssocID="{A42CD54D-B1BE-4010-85D9-620D219B5665}" presName="parTransTwo" presStyleCnt="0"/>
      <dgm:spPr/>
    </dgm:pt>
    <dgm:pt modelId="{F2FA4C8E-E1B9-4425-BD34-41C0BCD919D9}" type="pres">
      <dgm:prSet presAssocID="{A42CD54D-B1BE-4010-85D9-620D219B5665}" presName="horzTwo" presStyleCnt="0"/>
      <dgm:spPr/>
    </dgm:pt>
    <dgm:pt modelId="{293CF3BE-4E7C-4DC8-B082-2632F59B8E93}" type="pres">
      <dgm:prSet presAssocID="{22DEC85B-21AD-482B-AEAF-9F197C074D86}" presName="vertThree" presStyleCnt="0"/>
      <dgm:spPr/>
    </dgm:pt>
    <dgm:pt modelId="{7EAFB699-C710-4A25-82FB-94576444E762}" type="pres">
      <dgm:prSet presAssocID="{22DEC85B-21AD-482B-AEAF-9F197C074D86}" presName="txThree" presStyleLbl="node3" presStyleIdx="0" presStyleCnt="3" custLinFactNeighborX="-424" custLinFactNeighborY="-3366">
        <dgm:presLayoutVars>
          <dgm:chPref val="3"/>
        </dgm:presLayoutVars>
      </dgm:prSet>
      <dgm:spPr/>
      <dgm:t>
        <a:bodyPr/>
        <a:lstStyle/>
        <a:p>
          <a:endParaRPr lang="en-ZA"/>
        </a:p>
      </dgm:t>
    </dgm:pt>
    <dgm:pt modelId="{7E54C8E6-B822-4E4E-AC00-0FB46053EDE8}" type="pres">
      <dgm:prSet presAssocID="{22DEC85B-21AD-482B-AEAF-9F197C074D86}" presName="horzThree" presStyleCnt="0"/>
      <dgm:spPr/>
    </dgm:pt>
    <dgm:pt modelId="{5D0BAA2A-2064-406B-8C75-BBBCDF71A3FD}" type="pres">
      <dgm:prSet presAssocID="{C107B798-EE3E-47E5-98CF-E304886C5037}" presName="sibSpaceTwo" presStyleCnt="0"/>
      <dgm:spPr/>
    </dgm:pt>
    <dgm:pt modelId="{94914614-9CAE-4FB9-BE88-B0AA9DC796FA}" type="pres">
      <dgm:prSet presAssocID="{6C121824-4CDC-4A5F-8000-150AC2FD6FB5}" presName="vertTwo" presStyleCnt="0"/>
      <dgm:spPr/>
    </dgm:pt>
    <dgm:pt modelId="{339FA24C-0603-43C0-ACC7-C58271ACD3C6}" type="pres">
      <dgm:prSet presAssocID="{6C121824-4CDC-4A5F-8000-150AC2FD6FB5}" presName="txTwo" presStyleLbl="node2" presStyleIdx="1" presStyleCnt="3" custScaleY="78837">
        <dgm:presLayoutVars>
          <dgm:chPref val="3"/>
        </dgm:presLayoutVars>
      </dgm:prSet>
      <dgm:spPr/>
      <dgm:t>
        <a:bodyPr/>
        <a:lstStyle/>
        <a:p>
          <a:endParaRPr lang="en-ZA"/>
        </a:p>
      </dgm:t>
    </dgm:pt>
    <dgm:pt modelId="{557C0DB6-90AF-4E9E-A70D-289071B98D04}" type="pres">
      <dgm:prSet presAssocID="{6C121824-4CDC-4A5F-8000-150AC2FD6FB5}" presName="parTransTwo" presStyleCnt="0"/>
      <dgm:spPr/>
    </dgm:pt>
    <dgm:pt modelId="{F27CA2A3-DD41-4F53-8607-32D7CB1C28EA}" type="pres">
      <dgm:prSet presAssocID="{6C121824-4CDC-4A5F-8000-150AC2FD6FB5}" presName="horzTwo" presStyleCnt="0"/>
      <dgm:spPr/>
    </dgm:pt>
    <dgm:pt modelId="{FAF5002C-FC48-42F0-9ADF-743812EFA5FF}" type="pres">
      <dgm:prSet presAssocID="{AB9FF7E9-3200-4926-849E-9AB7BE9C4889}" presName="vertThree" presStyleCnt="0"/>
      <dgm:spPr/>
    </dgm:pt>
    <dgm:pt modelId="{A13CBF77-0137-4BA1-938B-FDF2B1B8109F}" type="pres">
      <dgm:prSet presAssocID="{AB9FF7E9-3200-4926-849E-9AB7BE9C4889}" presName="txThree" presStyleLbl="node3" presStyleIdx="1" presStyleCnt="3" custLinFactNeighborX="-513" custLinFactNeighborY="-6732">
        <dgm:presLayoutVars>
          <dgm:chPref val="3"/>
        </dgm:presLayoutVars>
      </dgm:prSet>
      <dgm:spPr/>
      <dgm:t>
        <a:bodyPr/>
        <a:lstStyle/>
        <a:p>
          <a:endParaRPr lang="en-ZA"/>
        </a:p>
      </dgm:t>
    </dgm:pt>
    <dgm:pt modelId="{9E6A2E16-9227-4B87-94E6-FA43E56D3492}" type="pres">
      <dgm:prSet presAssocID="{AB9FF7E9-3200-4926-849E-9AB7BE9C4889}" presName="horzThree" presStyleCnt="0"/>
      <dgm:spPr/>
    </dgm:pt>
    <dgm:pt modelId="{DEC4BFD3-78C0-4AA0-BC66-8B61796E7A7F}" type="pres">
      <dgm:prSet presAssocID="{FB07BB15-A4B9-46E8-A042-7798A617A51B}" presName="sibSpaceTwo" presStyleCnt="0"/>
      <dgm:spPr/>
    </dgm:pt>
    <dgm:pt modelId="{A809254C-7D67-4EC4-AEB8-0C727E1DFC8B}" type="pres">
      <dgm:prSet presAssocID="{1F2C244F-F3CE-453E-9E1E-8ECF4179D16A}" presName="vertTwo" presStyleCnt="0"/>
      <dgm:spPr/>
    </dgm:pt>
    <dgm:pt modelId="{F51A660F-E4F2-4102-99EE-40A6491A3F36}" type="pres">
      <dgm:prSet presAssocID="{1F2C244F-F3CE-453E-9E1E-8ECF4179D16A}" presName="txTwo" presStyleLbl="node2" presStyleIdx="2" presStyleCnt="3" custScaleY="77387">
        <dgm:presLayoutVars>
          <dgm:chPref val="3"/>
        </dgm:presLayoutVars>
      </dgm:prSet>
      <dgm:spPr/>
      <dgm:t>
        <a:bodyPr/>
        <a:lstStyle/>
        <a:p>
          <a:endParaRPr lang="en-ZA"/>
        </a:p>
      </dgm:t>
    </dgm:pt>
    <dgm:pt modelId="{0EF34213-1101-44BD-BEA0-92297DB58FE1}" type="pres">
      <dgm:prSet presAssocID="{1F2C244F-F3CE-453E-9E1E-8ECF4179D16A}" presName="parTransTwo" presStyleCnt="0"/>
      <dgm:spPr/>
    </dgm:pt>
    <dgm:pt modelId="{9EBBC936-97E1-448F-A029-F6A6B04BA9BA}" type="pres">
      <dgm:prSet presAssocID="{1F2C244F-F3CE-453E-9E1E-8ECF4179D16A}" presName="horzTwo" presStyleCnt="0"/>
      <dgm:spPr/>
    </dgm:pt>
    <dgm:pt modelId="{6510932C-4F69-4710-A4DC-6D6E5F3D0FC0}" type="pres">
      <dgm:prSet presAssocID="{F1AD96A7-655E-4C09-8FE0-416AE5A97EE7}" presName="vertThree" presStyleCnt="0"/>
      <dgm:spPr/>
    </dgm:pt>
    <dgm:pt modelId="{CE296C35-0D80-4F18-B0B4-6F3A0D5D620D}" type="pres">
      <dgm:prSet presAssocID="{F1AD96A7-655E-4C09-8FE0-416AE5A97EE7}" presName="txThree" presStyleLbl="node3" presStyleIdx="2" presStyleCnt="3" custLinFactNeighborX="424" custLinFactNeighborY="-5386">
        <dgm:presLayoutVars>
          <dgm:chPref val="3"/>
        </dgm:presLayoutVars>
      </dgm:prSet>
      <dgm:spPr/>
      <dgm:t>
        <a:bodyPr/>
        <a:lstStyle/>
        <a:p>
          <a:endParaRPr lang="en-ZA"/>
        </a:p>
      </dgm:t>
    </dgm:pt>
    <dgm:pt modelId="{1448F42B-3183-4BEA-ACA9-6F520AF7BDAA}" type="pres">
      <dgm:prSet presAssocID="{F1AD96A7-655E-4C09-8FE0-416AE5A97EE7}" presName="horzThree" presStyleCnt="0"/>
      <dgm:spPr/>
    </dgm:pt>
  </dgm:ptLst>
  <dgm:cxnLst>
    <dgm:cxn modelId="{FC2ED234-2740-4EC1-A385-58D2129E1D04}" srcId="{9D3A41C1-D0E3-4559-957A-4DAFD3E90E0B}" destId="{1F2C244F-F3CE-453E-9E1E-8ECF4179D16A}" srcOrd="2" destOrd="0" parTransId="{AE03F3AD-B18F-4FC3-AD40-245D474E2245}" sibTransId="{C39705FA-63FA-400E-B787-72BED21D3A88}"/>
    <dgm:cxn modelId="{B16FA9F6-49C7-4DEA-B6F7-0CD5F2C991AC}" type="presOf" srcId="{A42CD54D-B1BE-4010-85D9-620D219B5665}" destId="{AF50A68D-3052-432C-BFE0-CE1704B8CEE7}" srcOrd="0" destOrd="0" presId="urn:microsoft.com/office/officeart/2005/8/layout/hierarchy4"/>
    <dgm:cxn modelId="{E0875825-1E43-4AFB-95DC-7F4E5E32A8A0}" srcId="{9D3A41C1-D0E3-4559-957A-4DAFD3E90E0B}" destId="{6C121824-4CDC-4A5F-8000-150AC2FD6FB5}" srcOrd="1" destOrd="0" parTransId="{7C83B88A-CB9A-4A78-9AD9-3FBAE9124879}" sibTransId="{FB07BB15-A4B9-46E8-A042-7798A617A51B}"/>
    <dgm:cxn modelId="{9E439FD7-0FBC-46E3-9DB7-EA3052DF71F8}" type="presOf" srcId="{92878534-A30D-458F-B2F5-54EEC117D398}" destId="{95DE330F-0EC2-4788-938F-3B1725FAC25A}" srcOrd="0" destOrd="0" presId="urn:microsoft.com/office/officeart/2005/8/layout/hierarchy4"/>
    <dgm:cxn modelId="{44B99033-A7E0-473E-8814-A54E0098CB29}" srcId="{1F2C244F-F3CE-453E-9E1E-8ECF4179D16A}" destId="{F1AD96A7-655E-4C09-8FE0-416AE5A97EE7}" srcOrd="0" destOrd="0" parTransId="{5CBDC2AB-7046-40D2-BB4D-7C27A29CBDBA}" sibTransId="{C7A6806D-CBAB-4767-9B17-983C9094843C}"/>
    <dgm:cxn modelId="{34878C8D-391F-43C1-AA92-E1DF17448CB9}" srcId="{92878534-A30D-458F-B2F5-54EEC117D398}" destId="{9D3A41C1-D0E3-4559-957A-4DAFD3E90E0B}" srcOrd="0" destOrd="0" parTransId="{D5E3AB66-7303-4F56-9B4B-287AEED9B08F}" sibTransId="{B8B0B1AD-0611-4138-B870-D86CE7333736}"/>
    <dgm:cxn modelId="{05BE1290-FEA2-4ADE-8EF9-CCD70DCC8EEB}" type="presOf" srcId="{AB9FF7E9-3200-4926-849E-9AB7BE9C4889}" destId="{A13CBF77-0137-4BA1-938B-FDF2B1B8109F}" srcOrd="0" destOrd="0" presId="urn:microsoft.com/office/officeart/2005/8/layout/hierarchy4"/>
    <dgm:cxn modelId="{4C04D006-D4D3-423F-8A22-36C23D3D1673}" type="presOf" srcId="{22DEC85B-21AD-482B-AEAF-9F197C074D86}" destId="{7EAFB699-C710-4A25-82FB-94576444E762}" srcOrd="0" destOrd="0" presId="urn:microsoft.com/office/officeart/2005/8/layout/hierarchy4"/>
    <dgm:cxn modelId="{DFCC8F25-8EC8-4442-9D36-0F7774D91788}" type="presOf" srcId="{1F2C244F-F3CE-453E-9E1E-8ECF4179D16A}" destId="{F51A660F-E4F2-4102-99EE-40A6491A3F36}" srcOrd="0" destOrd="0" presId="urn:microsoft.com/office/officeart/2005/8/layout/hierarchy4"/>
    <dgm:cxn modelId="{5F51C851-7DE5-43D2-9A24-E5D303F1BB73}" srcId="{A42CD54D-B1BE-4010-85D9-620D219B5665}" destId="{22DEC85B-21AD-482B-AEAF-9F197C074D86}" srcOrd="0" destOrd="0" parTransId="{F5F75B20-8A6E-46F1-8BB7-4D4354009850}" sibTransId="{1CBD5442-1C77-43A3-9064-C1632A0567DF}"/>
    <dgm:cxn modelId="{556B6E8F-F3FA-496C-ADD6-FA122DC3B445}" srcId="{9D3A41C1-D0E3-4559-957A-4DAFD3E90E0B}" destId="{A42CD54D-B1BE-4010-85D9-620D219B5665}" srcOrd="0" destOrd="0" parTransId="{F8F24290-5AC1-42F0-B6C1-AF38630D8DF8}" sibTransId="{C107B798-EE3E-47E5-98CF-E304886C5037}"/>
    <dgm:cxn modelId="{5234CAB3-B31E-4BCD-BE8E-6D0191512C98}" type="presOf" srcId="{9D3A41C1-D0E3-4559-957A-4DAFD3E90E0B}" destId="{A4F71702-AAB6-4AA7-9082-8E6AE8EC0547}" srcOrd="0" destOrd="0" presId="urn:microsoft.com/office/officeart/2005/8/layout/hierarchy4"/>
    <dgm:cxn modelId="{490F2256-609A-45AB-94F4-FDAD6F902109}" type="presOf" srcId="{F1AD96A7-655E-4C09-8FE0-416AE5A97EE7}" destId="{CE296C35-0D80-4F18-B0B4-6F3A0D5D620D}" srcOrd="0" destOrd="0" presId="urn:microsoft.com/office/officeart/2005/8/layout/hierarchy4"/>
    <dgm:cxn modelId="{A6C0607D-4C6E-4641-9B41-B78A2E2049F3}" srcId="{6C121824-4CDC-4A5F-8000-150AC2FD6FB5}" destId="{AB9FF7E9-3200-4926-849E-9AB7BE9C4889}" srcOrd="0" destOrd="0" parTransId="{D8F4B226-6FE1-49A2-9DC4-E7C3CDC98127}" sibTransId="{D90BD958-F461-409D-A170-477E4179B68E}"/>
    <dgm:cxn modelId="{2B98C601-C036-4A0C-A7E0-962C2F80B4D6}" type="presOf" srcId="{6C121824-4CDC-4A5F-8000-150AC2FD6FB5}" destId="{339FA24C-0603-43C0-ACC7-C58271ACD3C6}" srcOrd="0" destOrd="0" presId="urn:microsoft.com/office/officeart/2005/8/layout/hierarchy4"/>
    <dgm:cxn modelId="{31F49680-D7E8-4585-A8E4-C7CF2889E207}" type="presParOf" srcId="{95DE330F-0EC2-4788-938F-3B1725FAC25A}" destId="{33B63E8C-F480-422C-97C7-04823CAC69C3}" srcOrd="0" destOrd="0" presId="urn:microsoft.com/office/officeart/2005/8/layout/hierarchy4"/>
    <dgm:cxn modelId="{AC91D70D-05EC-4D9B-9287-C52C3E2A8FB1}" type="presParOf" srcId="{33B63E8C-F480-422C-97C7-04823CAC69C3}" destId="{A4F71702-AAB6-4AA7-9082-8E6AE8EC0547}" srcOrd="0" destOrd="0" presId="urn:microsoft.com/office/officeart/2005/8/layout/hierarchy4"/>
    <dgm:cxn modelId="{54AF3045-643A-4493-AADA-2C79A8197592}" type="presParOf" srcId="{33B63E8C-F480-422C-97C7-04823CAC69C3}" destId="{3E6304C1-A8BB-4DEE-99E8-3243B073FBC6}" srcOrd="1" destOrd="0" presId="urn:microsoft.com/office/officeart/2005/8/layout/hierarchy4"/>
    <dgm:cxn modelId="{A681B36F-4B16-452A-BE30-F5DA55294901}" type="presParOf" srcId="{33B63E8C-F480-422C-97C7-04823CAC69C3}" destId="{319915B1-6119-4E9E-98A5-A2A32A6D6F2A}" srcOrd="2" destOrd="0" presId="urn:microsoft.com/office/officeart/2005/8/layout/hierarchy4"/>
    <dgm:cxn modelId="{32C5E8DD-AA97-4371-B71E-0585BE25F5F8}" type="presParOf" srcId="{319915B1-6119-4E9E-98A5-A2A32A6D6F2A}" destId="{58411F3E-8557-4DD1-8908-A48E8BBDA456}" srcOrd="0" destOrd="0" presId="urn:microsoft.com/office/officeart/2005/8/layout/hierarchy4"/>
    <dgm:cxn modelId="{715C46A9-240A-42C0-A17F-1F882A0B9D99}" type="presParOf" srcId="{58411F3E-8557-4DD1-8908-A48E8BBDA456}" destId="{AF50A68D-3052-432C-BFE0-CE1704B8CEE7}" srcOrd="0" destOrd="0" presId="urn:microsoft.com/office/officeart/2005/8/layout/hierarchy4"/>
    <dgm:cxn modelId="{4B5DDAA2-CF11-4A2B-97D7-E2CA174C5EEE}" type="presParOf" srcId="{58411F3E-8557-4DD1-8908-A48E8BBDA456}" destId="{893E0473-CBD6-4116-B42E-694B4ABF594A}" srcOrd="1" destOrd="0" presId="urn:microsoft.com/office/officeart/2005/8/layout/hierarchy4"/>
    <dgm:cxn modelId="{8D61B4ED-10FD-4FB6-AEBE-72C99C6641D1}" type="presParOf" srcId="{58411F3E-8557-4DD1-8908-A48E8BBDA456}" destId="{F2FA4C8E-E1B9-4425-BD34-41C0BCD919D9}" srcOrd="2" destOrd="0" presId="urn:microsoft.com/office/officeart/2005/8/layout/hierarchy4"/>
    <dgm:cxn modelId="{37F78AA5-1735-45BA-9D22-2051580528FB}" type="presParOf" srcId="{F2FA4C8E-E1B9-4425-BD34-41C0BCD919D9}" destId="{293CF3BE-4E7C-4DC8-B082-2632F59B8E93}" srcOrd="0" destOrd="0" presId="urn:microsoft.com/office/officeart/2005/8/layout/hierarchy4"/>
    <dgm:cxn modelId="{58F1794F-947D-43C2-9246-002F2223A2F0}" type="presParOf" srcId="{293CF3BE-4E7C-4DC8-B082-2632F59B8E93}" destId="{7EAFB699-C710-4A25-82FB-94576444E762}" srcOrd="0" destOrd="0" presId="urn:microsoft.com/office/officeart/2005/8/layout/hierarchy4"/>
    <dgm:cxn modelId="{000F12F5-1CAA-4EB4-9948-5B8644A35EB1}" type="presParOf" srcId="{293CF3BE-4E7C-4DC8-B082-2632F59B8E93}" destId="{7E54C8E6-B822-4E4E-AC00-0FB46053EDE8}" srcOrd="1" destOrd="0" presId="urn:microsoft.com/office/officeart/2005/8/layout/hierarchy4"/>
    <dgm:cxn modelId="{BB1A1A69-9658-498F-AE8A-AAE9A9C20483}" type="presParOf" srcId="{319915B1-6119-4E9E-98A5-A2A32A6D6F2A}" destId="{5D0BAA2A-2064-406B-8C75-BBBCDF71A3FD}" srcOrd="1" destOrd="0" presId="urn:microsoft.com/office/officeart/2005/8/layout/hierarchy4"/>
    <dgm:cxn modelId="{53211DC4-1B30-4FBF-806B-8F8198876F61}" type="presParOf" srcId="{319915B1-6119-4E9E-98A5-A2A32A6D6F2A}" destId="{94914614-9CAE-4FB9-BE88-B0AA9DC796FA}" srcOrd="2" destOrd="0" presId="urn:microsoft.com/office/officeart/2005/8/layout/hierarchy4"/>
    <dgm:cxn modelId="{D0B28445-1E69-4D0E-97A5-55395823DC17}" type="presParOf" srcId="{94914614-9CAE-4FB9-BE88-B0AA9DC796FA}" destId="{339FA24C-0603-43C0-ACC7-C58271ACD3C6}" srcOrd="0" destOrd="0" presId="urn:microsoft.com/office/officeart/2005/8/layout/hierarchy4"/>
    <dgm:cxn modelId="{32D5BD42-BA0B-4A65-A1CE-2ED3C19FF7F7}" type="presParOf" srcId="{94914614-9CAE-4FB9-BE88-B0AA9DC796FA}" destId="{557C0DB6-90AF-4E9E-A70D-289071B98D04}" srcOrd="1" destOrd="0" presId="urn:microsoft.com/office/officeart/2005/8/layout/hierarchy4"/>
    <dgm:cxn modelId="{6F758A28-BBB6-4E6B-AAAF-CE48BDA8437A}" type="presParOf" srcId="{94914614-9CAE-4FB9-BE88-B0AA9DC796FA}" destId="{F27CA2A3-DD41-4F53-8607-32D7CB1C28EA}" srcOrd="2" destOrd="0" presId="urn:microsoft.com/office/officeart/2005/8/layout/hierarchy4"/>
    <dgm:cxn modelId="{142F7A9F-C798-49A4-A7B1-2C4F437A21BA}" type="presParOf" srcId="{F27CA2A3-DD41-4F53-8607-32D7CB1C28EA}" destId="{FAF5002C-FC48-42F0-9ADF-743812EFA5FF}" srcOrd="0" destOrd="0" presId="urn:microsoft.com/office/officeart/2005/8/layout/hierarchy4"/>
    <dgm:cxn modelId="{057B1961-57C7-40FF-B0C7-FF10C2F63251}" type="presParOf" srcId="{FAF5002C-FC48-42F0-9ADF-743812EFA5FF}" destId="{A13CBF77-0137-4BA1-938B-FDF2B1B8109F}" srcOrd="0" destOrd="0" presId="urn:microsoft.com/office/officeart/2005/8/layout/hierarchy4"/>
    <dgm:cxn modelId="{B71B81DB-F646-4B5A-A536-1A7F7B3847B2}" type="presParOf" srcId="{FAF5002C-FC48-42F0-9ADF-743812EFA5FF}" destId="{9E6A2E16-9227-4B87-94E6-FA43E56D3492}" srcOrd="1" destOrd="0" presId="urn:microsoft.com/office/officeart/2005/8/layout/hierarchy4"/>
    <dgm:cxn modelId="{86C816A0-C6CB-490B-8FC3-EF479E267E49}" type="presParOf" srcId="{319915B1-6119-4E9E-98A5-A2A32A6D6F2A}" destId="{DEC4BFD3-78C0-4AA0-BC66-8B61796E7A7F}" srcOrd="3" destOrd="0" presId="urn:microsoft.com/office/officeart/2005/8/layout/hierarchy4"/>
    <dgm:cxn modelId="{D22B7C0B-6F30-4B3E-BA8F-A1E31692016C}" type="presParOf" srcId="{319915B1-6119-4E9E-98A5-A2A32A6D6F2A}" destId="{A809254C-7D67-4EC4-AEB8-0C727E1DFC8B}" srcOrd="4" destOrd="0" presId="urn:microsoft.com/office/officeart/2005/8/layout/hierarchy4"/>
    <dgm:cxn modelId="{03C047C9-68E8-4451-B552-606620D2A034}" type="presParOf" srcId="{A809254C-7D67-4EC4-AEB8-0C727E1DFC8B}" destId="{F51A660F-E4F2-4102-99EE-40A6491A3F36}" srcOrd="0" destOrd="0" presId="urn:microsoft.com/office/officeart/2005/8/layout/hierarchy4"/>
    <dgm:cxn modelId="{722634E0-36AA-4392-83C6-AEB0C2E0D6F9}" type="presParOf" srcId="{A809254C-7D67-4EC4-AEB8-0C727E1DFC8B}" destId="{0EF34213-1101-44BD-BEA0-92297DB58FE1}" srcOrd="1" destOrd="0" presId="urn:microsoft.com/office/officeart/2005/8/layout/hierarchy4"/>
    <dgm:cxn modelId="{D71181F8-4F9B-4532-AFFB-C25A542FC522}" type="presParOf" srcId="{A809254C-7D67-4EC4-AEB8-0C727E1DFC8B}" destId="{9EBBC936-97E1-448F-A029-F6A6B04BA9BA}" srcOrd="2" destOrd="0" presId="urn:microsoft.com/office/officeart/2005/8/layout/hierarchy4"/>
    <dgm:cxn modelId="{43210EC4-ED49-4B01-AABE-A8A96B5DB084}" type="presParOf" srcId="{9EBBC936-97E1-448F-A029-F6A6B04BA9BA}" destId="{6510932C-4F69-4710-A4DC-6D6E5F3D0FC0}" srcOrd="0" destOrd="0" presId="urn:microsoft.com/office/officeart/2005/8/layout/hierarchy4"/>
    <dgm:cxn modelId="{BD82BDE1-0894-4CA7-802B-600D43850240}" type="presParOf" srcId="{6510932C-4F69-4710-A4DC-6D6E5F3D0FC0}" destId="{CE296C35-0D80-4F18-B0B4-6F3A0D5D620D}" srcOrd="0" destOrd="0" presId="urn:microsoft.com/office/officeart/2005/8/layout/hierarchy4"/>
    <dgm:cxn modelId="{2B1144B0-0679-4D49-8EF0-EEE6EE55C5DF}" type="presParOf" srcId="{6510932C-4F69-4710-A4DC-6D6E5F3D0FC0}" destId="{1448F42B-3183-4BEA-ACA9-6F520AF7BDAA}"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289913-2CB2-4552-8596-3F5D90C69D28}" type="doc">
      <dgm:prSet loTypeId="urn:microsoft.com/office/officeart/2005/8/layout/hierarchy4" loCatId="hierarchy" qsTypeId="urn:microsoft.com/office/officeart/2005/8/quickstyle/simple1" qsCatId="simple" csTypeId="urn:microsoft.com/office/officeart/2005/8/colors/accent6_5" csCatId="accent6" phldr="1"/>
      <dgm:spPr/>
      <dgm:t>
        <a:bodyPr/>
        <a:lstStyle/>
        <a:p>
          <a:endParaRPr lang="en-US"/>
        </a:p>
      </dgm:t>
    </dgm:pt>
    <dgm:pt modelId="{8F8B7094-89D5-48D6-8E9D-000F33953D24}">
      <dgm:prSet custT="1"/>
      <dgm:spPr>
        <a:solidFill>
          <a:srgbClr val="0033A1">
            <a:alpha val="80000"/>
          </a:srgbClr>
        </a:solidFill>
      </dgm:spPr>
      <dgm:t>
        <a:bodyPr/>
        <a:lstStyle/>
        <a:p>
          <a:r>
            <a:rPr lang="en-ZA" sz="2800" b="1" i="0" kern="1200" dirty="0">
              <a:solidFill>
                <a:prstClr val="white"/>
              </a:solidFill>
              <a:latin typeface="Calibri" panose="020F0502020204030204"/>
              <a:ea typeface="+mn-ea"/>
              <a:cs typeface="+mn-cs"/>
            </a:rPr>
            <a:t>Priority 2:</a:t>
          </a:r>
        </a:p>
        <a:p>
          <a:r>
            <a:rPr lang="en-ZA" sz="2800" b="1" i="0" kern="1200" dirty="0">
              <a:solidFill>
                <a:prstClr val="white"/>
              </a:solidFill>
              <a:latin typeface="Calibri" panose="020F0502020204030204"/>
              <a:ea typeface="+mn-ea"/>
              <a:cs typeface="+mn-cs"/>
            </a:rPr>
            <a:t>Economic Transformation and Job Creation</a:t>
          </a:r>
          <a:endParaRPr lang="en-US" sz="2800" b="1" i="0" kern="1200" dirty="0">
            <a:solidFill>
              <a:prstClr val="white"/>
            </a:solidFill>
            <a:latin typeface="Calibri" panose="020F0502020204030204"/>
            <a:ea typeface="+mn-ea"/>
            <a:cs typeface="+mn-cs"/>
          </a:endParaRPr>
        </a:p>
      </dgm:t>
    </dgm:pt>
    <dgm:pt modelId="{CF3F07CF-00CF-4F1C-9AE1-B2241FF55CF6}" type="parTrans" cxnId="{745715C9-51DA-4078-9409-2FAB4AD0EF8D}">
      <dgm:prSet/>
      <dgm:spPr/>
      <dgm:t>
        <a:bodyPr/>
        <a:lstStyle/>
        <a:p>
          <a:endParaRPr lang="en-US"/>
        </a:p>
      </dgm:t>
    </dgm:pt>
    <dgm:pt modelId="{CA1DFC6E-1C01-4A3B-A743-ADC300C74ABD}" type="sibTrans" cxnId="{745715C9-51DA-4078-9409-2FAB4AD0EF8D}">
      <dgm:prSet/>
      <dgm:spPr/>
      <dgm:t>
        <a:bodyPr/>
        <a:lstStyle/>
        <a:p>
          <a:endParaRPr lang="en-US"/>
        </a:p>
      </dgm:t>
    </dgm:pt>
    <dgm:pt modelId="{34AD89C0-7575-4DA9-8755-2D9CD10320DB}">
      <dgm:prSet custT="1"/>
      <dgm:spPr>
        <a:solidFill>
          <a:srgbClr val="0070C0">
            <a:alpha val="70000"/>
          </a:srgbClr>
        </a:solidFill>
      </dgm:spPr>
      <dgm:t>
        <a:bodyPr/>
        <a:lstStyle/>
        <a:p>
          <a:pPr marL="0" lvl="0" indent="0" algn="ctr" defTabSz="1066800">
            <a:lnSpc>
              <a:spcPct val="90000"/>
            </a:lnSpc>
            <a:spcBef>
              <a:spcPct val="0"/>
            </a:spcBef>
            <a:spcAft>
              <a:spcPct val="35000"/>
            </a:spcAft>
            <a:buNone/>
          </a:pPr>
          <a:r>
            <a:rPr lang="en-ZA" sz="2400" b="1" i="0" kern="1200" dirty="0">
              <a:solidFill>
                <a:prstClr val="black"/>
              </a:solidFill>
              <a:latin typeface="Calibri" panose="020F0502020204030204"/>
              <a:ea typeface="+mn-ea"/>
              <a:cs typeface="+mn-cs"/>
            </a:rPr>
            <a:t>Improve competitiveness through ICT adoption</a:t>
          </a:r>
          <a:endParaRPr lang="en-US" sz="2400" b="1" i="0" kern="1200" dirty="0">
            <a:solidFill>
              <a:prstClr val="black"/>
            </a:solidFill>
            <a:latin typeface="Calibri" panose="020F0502020204030204"/>
            <a:ea typeface="+mn-ea"/>
            <a:cs typeface="+mn-cs"/>
          </a:endParaRPr>
        </a:p>
      </dgm:t>
    </dgm:pt>
    <dgm:pt modelId="{8DB5CA81-AFA6-4D7D-9A4F-1068B1353593}" type="parTrans" cxnId="{25E13EC0-0FC8-4DAC-8546-656301BD96F3}">
      <dgm:prSet/>
      <dgm:spPr/>
      <dgm:t>
        <a:bodyPr/>
        <a:lstStyle/>
        <a:p>
          <a:endParaRPr lang="en-US"/>
        </a:p>
      </dgm:t>
    </dgm:pt>
    <dgm:pt modelId="{704135B4-227F-4948-AD40-3AD8C9B12F1E}" type="sibTrans" cxnId="{25E13EC0-0FC8-4DAC-8546-656301BD96F3}">
      <dgm:prSet/>
      <dgm:spPr/>
      <dgm:t>
        <a:bodyPr/>
        <a:lstStyle/>
        <a:p>
          <a:endParaRPr lang="en-US"/>
        </a:p>
      </dgm:t>
    </dgm:pt>
    <dgm:pt modelId="{0D62E48F-E4AE-4107-BFA1-478788B51EC0}">
      <dgm:prSet custT="1"/>
      <dgm:spPr>
        <a:solidFill>
          <a:srgbClr val="0070C0">
            <a:alpha val="50000"/>
          </a:srgbClr>
        </a:solidFill>
      </dgm:spPr>
      <dgm:t>
        <a:bodyPr/>
        <a:lstStyle/>
        <a:p>
          <a:r>
            <a:rPr lang="en-ZA" sz="2400" b="0" i="1" dirty="0">
              <a:solidFill>
                <a:schemeClr val="tx1"/>
              </a:solidFill>
            </a:rPr>
            <a:t>GERD of 1.1% as a percentage of GDP by 2024</a:t>
          </a:r>
          <a:endParaRPr lang="en-US" sz="2400" dirty="0">
            <a:solidFill>
              <a:schemeClr val="tx1"/>
            </a:solidFill>
          </a:endParaRPr>
        </a:p>
      </dgm:t>
    </dgm:pt>
    <dgm:pt modelId="{A8AC1DA1-0B8A-4350-B09D-5B2D120A736A}" type="parTrans" cxnId="{A02E6529-93CA-418B-A068-42EFF6A1E127}">
      <dgm:prSet/>
      <dgm:spPr/>
      <dgm:t>
        <a:bodyPr/>
        <a:lstStyle/>
        <a:p>
          <a:endParaRPr lang="en-US"/>
        </a:p>
      </dgm:t>
    </dgm:pt>
    <dgm:pt modelId="{4CED0487-A485-40C9-A474-A30AB83C1FAF}" type="sibTrans" cxnId="{A02E6529-93CA-418B-A068-42EFF6A1E127}">
      <dgm:prSet/>
      <dgm:spPr/>
      <dgm:t>
        <a:bodyPr/>
        <a:lstStyle/>
        <a:p>
          <a:endParaRPr lang="en-US"/>
        </a:p>
      </dgm:t>
    </dgm:pt>
    <dgm:pt modelId="{F142FB55-4EEF-4A86-B243-C83EAE2CC60A}">
      <dgm:prSet custT="1"/>
      <dgm:spPr>
        <a:solidFill>
          <a:srgbClr val="0070C0">
            <a:alpha val="50000"/>
          </a:srgbClr>
        </a:solidFill>
      </dgm:spPr>
      <dgm:t>
        <a:bodyPr/>
        <a:lstStyle/>
        <a:p>
          <a:r>
            <a:rPr lang="en-ZA" sz="2400" b="0" i="1" dirty="0">
              <a:solidFill>
                <a:schemeClr val="tx1"/>
              </a:solidFill>
            </a:rPr>
            <a:t>Commercialisation of intellectual property </a:t>
          </a:r>
          <a:endParaRPr lang="en-US" sz="2400" dirty="0">
            <a:solidFill>
              <a:schemeClr val="tx1"/>
            </a:solidFill>
          </a:endParaRPr>
        </a:p>
      </dgm:t>
    </dgm:pt>
    <dgm:pt modelId="{FA480891-6213-4E0E-B944-CB6E4B8D49EB}" type="parTrans" cxnId="{E07E2219-7DAF-4A68-B10A-9426193E1C90}">
      <dgm:prSet/>
      <dgm:spPr/>
      <dgm:t>
        <a:bodyPr/>
        <a:lstStyle/>
        <a:p>
          <a:endParaRPr lang="en-US"/>
        </a:p>
      </dgm:t>
    </dgm:pt>
    <dgm:pt modelId="{77330FEE-30A5-4D83-8387-30286CA29DCE}" type="sibTrans" cxnId="{E07E2219-7DAF-4A68-B10A-9426193E1C90}">
      <dgm:prSet/>
      <dgm:spPr/>
      <dgm:t>
        <a:bodyPr/>
        <a:lstStyle/>
        <a:p>
          <a:endParaRPr lang="en-US"/>
        </a:p>
      </dgm:t>
    </dgm:pt>
    <dgm:pt modelId="{CBD16E1C-A255-4631-A9A9-B0BFBC5405B8}">
      <dgm:prSet custT="1"/>
      <dgm:spPr>
        <a:solidFill>
          <a:srgbClr val="0070C0">
            <a:alpha val="70000"/>
          </a:srgbClr>
        </a:solidFill>
      </dgm:spPr>
      <dgm:t>
        <a:bodyPr/>
        <a:lstStyle/>
        <a:p>
          <a:pPr marL="0" lvl="0" indent="0" algn="ctr" defTabSz="1066800">
            <a:lnSpc>
              <a:spcPct val="90000"/>
            </a:lnSpc>
            <a:spcBef>
              <a:spcPct val="0"/>
            </a:spcBef>
            <a:spcAft>
              <a:spcPct val="35000"/>
            </a:spcAft>
            <a:buNone/>
          </a:pPr>
          <a:r>
            <a:rPr lang="en-ZA" sz="2400" b="1" i="0" kern="1200" dirty="0">
              <a:solidFill>
                <a:prstClr val="black"/>
              </a:solidFill>
              <a:latin typeface="Calibri" panose="020F0502020204030204"/>
              <a:ea typeface="+mn-ea"/>
              <a:cs typeface="+mn-cs"/>
            </a:rPr>
            <a:t>Competitive and accessible markets</a:t>
          </a:r>
          <a:endParaRPr lang="en-US" sz="2400" b="1" i="0" kern="1200" dirty="0">
            <a:solidFill>
              <a:prstClr val="black"/>
            </a:solidFill>
            <a:latin typeface="Calibri" panose="020F0502020204030204"/>
            <a:ea typeface="+mn-ea"/>
            <a:cs typeface="+mn-cs"/>
          </a:endParaRPr>
        </a:p>
      </dgm:t>
    </dgm:pt>
    <dgm:pt modelId="{B3573768-F896-47B8-9B29-A72F05FE7F04}" type="parTrans" cxnId="{32D0E04C-4536-4D06-83B6-B5674C2E778E}">
      <dgm:prSet/>
      <dgm:spPr/>
      <dgm:t>
        <a:bodyPr/>
        <a:lstStyle/>
        <a:p>
          <a:endParaRPr lang="en-US"/>
        </a:p>
      </dgm:t>
    </dgm:pt>
    <dgm:pt modelId="{43A0E19F-A876-48A8-81F6-7379C8D99E63}" type="sibTrans" cxnId="{32D0E04C-4536-4D06-83B6-B5674C2E778E}">
      <dgm:prSet/>
      <dgm:spPr/>
      <dgm:t>
        <a:bodyPr/>
        <a:lstStyle/>
        <a:p>
          <a:endParaRPr lang="en-US"/>
        </a:p>
      </dgm:t>
    </dgm:pt>
    <dgm:pt modelId="{CA857DB1-AEAD-4F7B-B7C2-85EF19112B08}">
      <dgm:prSet custT="1"/>
      <dgm:spPr>
        <a:solidFill>
          <a:srgbClr val="0070C0">
            <a:alpha val="70000"/>
          </a:srgbClr>
        </a:solidFill>
      </dgm:spPr>
      <dgm:t>
        <a:bodyPr/>
        <a:lstStyle/>
        <a:p>
          <a:r>
            <a:rPr lang="en-US" sz="2400" b="1" i="0" kern="1200" dirty="0">
              <a:solidFill>
                <a:prstClr val="black"/>
              </a:solidFill>
              <a:latin typeface="Calibri" panose="020F0502020204030204"/>
              <a:ea typeface="+mn-ea"/>
              <a:cs typeface="+mn-cs"/>
            </a:rPr>
            <a:t>Improved quality and quantum of investment</a:t>
          </a:r>
        </a:p>
      </dgm:t>
    </dgm:pt>
    <dgm:pt modelId="{1726D54A-EC22-4472-8792-C9DEB2F5D486}" type="parTrans" cxnId="{94AADB81-E252-4349-842A-6F2A454601AA}">
      <dgm:prSet/>
      <dgm:spPr/>
      <dgm:t>
        <a:bodyPr/>
        <a:lstStyle/>
        <a:p>
          <a:endParaRPr lang="en-US"/>
        </a:p>
      </dgm:t>
    </dgm:pt>
    <dgm:pt modelId="{F5CC647C-7C21-4EB4-80F7-E14C4F5DAE09}" type="sibTrans" cxnId="{94AADB81-E252-4349-842A-6F2A454601AA}">
      <dgm:prSet/>
      <dgm:spPr/>
      <dgm:t>
        <a:bodyPr/>
        <a:lstStyle/>
        <a:p>
          <a:endParaRPr lang="en-US"/>
        </a:p>
      </dgm:t>
    </dgm:pt>
    <dgm:pt modelId="{C4BE5C42-A37D-4535-8DFE-543A42F7ED25}">
      <dgm:prSet custT="1"/>
      <dgm:spPr>
        <a:solidFill>
          <a:srgbClr val="0070C0">
            <a:alpha val="50000"/>
          </a:srgbClr>
        </a:solidFill>
      </dgm:spPr>
      <dgm:t>
        <a:bodyPr/>
        <a:lstStyle/>
        <a:p>
          <a:r>
            <a:rPr lang="en-US" sz="2400" i="1" dirty="0">
              <a:solidFill>
                <a:schemeClr val="tx1"/>
              </a:solidFill>
            </a:rPr>
            <a:t>No direct commitment</a:t>
          </a:r>
        </a:p>
      </dgm:t>
    </dgm:pt>
    <dgm:pt modelId="{B78C1C0F-852A-4C41-A0E8-4628CB0A197F}" type="parTrans" cxnId="{AF17A88A-95BD-40E2-87A7-FA533074555E}">
      <dgm:prSet/>
      <dgm:spPr/>
      <dgm:t>
        <a:bodyPr/>
        <a:lstStyle/>
        <a:p>
          <a:endParaRPr lang="en-US"/>
        </a:p>
      </dgm:t>
    </dgm:pt>
    <dgm:pt modelId="{8E822EA2-6B25-494F-8EB5-2535F696C9C9}" type="sibTrans" cxnId="{AF17A88A-95BD-40E2-87A7-FA533074555E}">
      <dgm:prSet/>
      <dgm:spPr/>
      <dgm:t>
        <a:bodyPr/>
        <a:lstStyle/>
        <a:p>
          <a:endParaRPr lang="en-US"/>
        </a:p>
      </dgm:t>
    </dgm:pt>
    <dgm:pt modelId="{9AAE1757-DDF8-4BA2-B0D5-86585BA7D11C}">
      <dgm:prSet custT="1"/>
      <dgm:spPr>
        <a:solidFill>
          <a:srgbClr val="0070C0">
            <a:alpha val="50000"/>
          </a:srgbClr>
        </a:solidFill>
      </dgm:spPr>
      <dgm:t>
        <a:bodyPr/>
        <a:lstStyle/>
        <a:p>
          <a:r>
            <a:rPr lang="en-US" sz="2400" i="1" dirty="0">
              <a:solidFill>
                <a:schemeClr val="tx1"/>
              </a:solidFill>
            </a:rPr>
            <a:t>No direct commitment </a:t>
          </a:r>
        </a:p>
      </dgm:t>
    </dgm:pt>
    <dgm:pt modelId="{55DC91A6-E6B2-43E8-83EE-EEC2D8BAD3DF}" type="parTrans" cxnId="{6FD8EEC5-F644-4682-9874-9D6104C43552}">
      <dgm:prSet/>
      <dgm:spPr/>
      <dgm:t>
        <a:bodyPr/>
        <a:lstStyle/>
        <a:p>
          <a:endParaRPr lang="en-US"/>
        </a:p>
      </dgm:t>
    </dgm:pt>
    <dgm:pt modelId="{4B1CBC80-D285-4F45-9401-FBFDC2991456}" type="sibTrans" cxnId="{6FD8EEC5-F644-4682-9874-9D6104C43552}">
      <dgm:prSet/>
      <dgm:spPr/>
      <dgm:t>
        <a:bodyPr/>
        <a:lstStyle/>
        <a:p>
          <a:endParaRPr lang="en-US"/>
        </a:p>
      </dgm:t>
    </dgm:pt>
    <dgm:pt modelId="{79B9D397-B234-4B48-A4F1-CCA0EF95FD61}" type="pres">
      <dgm:prSet presAssocID="{31289913-2CB2-4552-8596-3F5D90C69D28}" presName="Name0" presStyleCnt="0">
        <dgm:presLayoutVars>
          <dgm:chPref val="1"/>
          <dgm:dir/>
          <dgm:animOne val="branch"/>
          <dgm:animLvl val="lvl"/>
          <dgm:resizeHandles/>
        </dgm:presLayoutVars>
      </dgm:prSet>
      <dgm:spPr/>
      <dgm:t>
        <a:bodyPr/>
        <a:lstStyle/>
        <a:p>
          <a:endParaRPr lang="en-ZA"/>
        </a:p>
      </dgm:t>
    </dgm:pt>
    <dgm:pt modelId="{F6322D14-E43B-4139-B62F-9D5B9E1D1721}" type="pres">
      <dgm:prSet presAssocID="{8F8B7094-89D5-48D6-8E9D-000F33953D24}" presName="vertOne" presStyleCnt="0"/>
      <dgm:spPr/>
    </dgm:pt>
    <dgm:pt modelId="{C642E2CC-C846-4935-82DA-6A13C1F7A25E}" type="pres">
      <dgm:prSet presAssocID="{8F8B7094-89D5-48D6-8E9D-000F33953D24}" presName="txOne" presStyleLbl="node0" presStyleIdx="0" presStyleCnt="1" custScaleY="52530" custLinFactNeighborX="398" custLinFactNeighborY="-978">
        <dgm:presLayoutVars>
          <dgm:chPref val="3"/>
        </dgm:presLayoutVars>
      </dgm:prSet>
      <dgm:spPr/>
      <dgm:t>
        <a:bodyPr/>
        <a:lstStyle/>
        <a:p>
          <a:endParaRPr lang="en-ZA"/>
        </a:p>
      </dgm:t>
    </dgm:pt>
    <dgm:pt modelId="{70C16095-70CF-4FD1-8F5B-B42673C158EA}" type="pres">
      <dgm:prSet presAssocID="{8F8B7094-89D5-48D6-8E9D-000F33953D24}" presName="parTransOne" presStyleCnt="0"/>
      <dgm:spPr/>
    </dgm:pt>
    <dgm:pt modelId="{0F11A958-450B-4304-BC74-03543778F414}" type="pres">
      <dgm:prSet presAssocID="{8F8B7094-89D5-48D6-8E9D-000F33953D24}" presName="horzOne" presStyleCnt="0"/>
      <dgm:spPr/>
    </dgm:pt>
    <dgm:pt modelId="{F6389507-4800-4D67-8EFC-2C57CFAE1319}" type="pres">
      <dgm:prSet presAssocID="{34AD89C0-7575-4DA9-8755-2D9CD10320DB}" presName="vertTwo" presStyleCnt="0"/>
      <dgm:spPr/>
    </dgm:pt>
    <dgm:pt modelId="{F50D7A70-DC03-48B3-B4FB-EB3CAC675CEC}" type="pres">
      <dgm:prSet presAssocID="{34AD89C0-7575-4DA9-8755-2D9CD10320DB}" presName="txTwo" presStyleLbl="node2" presStyleIdx="0" presStyleCnt="3" custLinFactNeighborX="1936" custLinFactNeighborY="-75381">
        <dgm:presLayoutVars>
          <dgm:chPref val="3"/>
        </dgm:presLayoutVars>
      </dgm:prSet>
      <dgm:spPr/>
      <dgm:t>
        <a:bodyPr/>
        <a:lstStyle/>
        <a:p>
          <a:endParaRPr lang="en-ZA"/>
        </a:p>
      </dgm:t>
    </dgm:pt>
    <dgm:pt modelId="{1FC2D1E6-6DA0-4E55-830A-0A2B564F306A}" type="pres">
      <dgm:prSet presAssocID="{34AD89C0-7575-4DA9-8755-2D9CD10320DB}" presName="parTransTwo" presStyleCnt="0"/>
      <dgm:spPr/>
    </dgm:pt>
    <dgm:pt modelId="{C9BB0243-927D-4867-A661-53BDF1E2F961}" type="pres">
      <dgm:prSet presAssocID="{34AD89C0-7575-4DA9-8755-2D9CD10320DB}" presName="horzTwo" presStyleCnt="0"/>
      <dgm:spPr/>
    </dgm:pt>
    <dgm:pt modelId="{D827E659-9B6C-40CF-82A1-1F4985998C0A}" type="pres">
      <dgm:prSet presAssocID="{0D62E48F-E4AE-4107-BFA1-478788B51EC0}" presName="vertThree" presStyleCnt="0"/>
      <dgm:spPr/>
    </dgm:pt>
    <dgm:pt modelId="{3B51C619-DBA3-4630-88B9-FEC20BE4FC77}" type="pres">
      <dgm:prSet presAssocID="{0D62E48F-E4AE-4107-BFA1-478788B51EC0}" presName="txThree" presStyleLbl="node3" presStyleIdx="0" presStyleCnt="4" custLinFactNeighborX="5934" custLinFactNeighborY="-11600">
        <dgm:presLayoutVars>
          <dgm:chPref val="3"/>
        </dgm:presLayoutVars>
      </dgm:prSet>
      <dgm:spPr/>
      <dgm:t>
        <a:bodyPr/>
        <a:lstStyle/>
        <a:p>
          <a:endParaRPr lang="en-ZA"/>
        </a:p>
      </dgm:t>
    </dgm:pt>
    <dgm:pt modelId="{FF9DCE48-DF14-42DB-89AE-83A8CFBF410D}" type="pres">
      <dgm:prSet presAssocID="{0D62E48F-E4AE-4107-BFA1-478788B51EC0}" presName="horzThree" presStyleCnt="0"/>
      <dgm:spPr/>
    </dgm:pt>
    <dgm:pt modelId="{979EAE3D-6287-4C82-B609-6A3C93409359}" type="pres">
      <dgm:prSet presAssocID="{4CED0487-A485-40C9-A474-A30AB83C1FAF}" presName="sibSpaceThree" presStyleCnt="0"/>
      <dgm:spPr/>
    </dgm:pt>
    <dgm:pt modelId="{7A41160D-8871-4DC9-8059-7E4455457F75}" type="pres">
      <dgm:prSet presAssocID="{F142FB55-4EEF-4A86-B243-C83EAE2CC60A}" presName="vertThree" presStyleCnt="0"/>
      <dgm:spPr/>
    </dgm:pt>
    <dgm:pt modelId="{2CA665C1-CC84-4975-BAC0-447DE746056C}" type="pres">
      <dgm:prSet presAssocID="{F142FB55-4EEF-4A86-B243-C83EAE2CC60A}" presName="txThree" presStyleLbl="node3" presStyleIdx="1" presStyleCnt="4" custLinFactNeighborX="7978" custLinFactNeighborY="-11600">
        <dgm:presLayoutVars>
          <dgm:chPref val="3"/>
        </dgm:presLayoutVars>
      </dgm:prSet>
      <dgm:spPr/>
      <dgm:t>
        <a:bodyPr/>
        <a:lstStyle/>
        <a:p>
          <a:endParaRPr lang="en-ZA"/>
        </a:p>
      </dgm:t>
    </dgm:pt>
    <dgm:pt modelId="{05F96206-DEDA-4E5C-85AA-47D6D96E216B}" type="pres">
      <dgm:prSet presAssocID="{F142FB55-4EEF-4A86-B243-C83EAE2CC60A}" presName="horzThree" presStyleCnt="0"/>
      <dgm:spPr/>
    </dgm:pt>
    <dgm:pt modelId="{CE4DA4B7-A42D-4FDF-95F6-77AF3058F4BF}" type="pres">
      <dgm:prSet presAssocID="{704135B4-227F-4948-AD40-3AD8C9B12F1E}" presName="sibSpaceTwo" presStyleCnt="0"/>
      <dgm:spPr/>
    </dgm:pt>
    <dgm:pt modelId="{3B558CF2-78F0-4A47-BB80-8067BCFB46C0}" type="pres">
      <dgm:prSet presAssocID="{CBD16E1C-A255-4631-A9A9-B0BFBC5405B8}" presName="vertTwo" presStyleCnt="0"/>
      <dgm:spPr/>
    </dgm:pt>
    <dgm:pt modelId="{8F9BBEB7-110F-4ACF-8523-50A1DDDC6352}" type="pres">
      <dgm:prSet presAssocID="{CBD16E1C-A255-4631-A9A9-B0BFBC5405B8}" presName="txTwo" presStyleLbl="node2" presStyleIdx="1" presStyleCnt="3" custLinFactNeighborX="-2175" custLinFactNeighborY="-70004">
        <dgm:presLayoutVars>
          <dgm:chPref val="3"/>
        </dgm:presLayoutVars>
      </dgm:prSet>
      <dgm:spPr/>
      <dgm:t>
        <a:bodyPr/>
        <a:lstStyle/>
        <a:p>
          <a:endParaRPr lang="en-ZA"/>
        </a:p>
      </dgm:t>
    </dgm:pt>
    <dgm:pt modelId="{22C2CE4E-6FE8-4D0B-B3B3-83041EBD3924}" type="pres">
      <dgm:prSet presAssocID="{CBD16E1C-A255-4631-A9A9-B0BFBC5405B8}" presName="parTransTwo" presStyleCnt="0"/>
      <dgm:spPr/>
    </dgm:pt>
    <dgm:pt modelId="{4932F9CC-5633-4CC6-89F3-73DCF71075BD}" type="pres">
      <dgm:prSet presAssocID="{CBD16E1C-A255-4631-A9A9-B0BFBC5405B8}" presName="horzTwo" presStyleCnt="0"/>
      <dgm:spPr/>
    </dgm:pt>
    <dgm:pt modelId="{211D2188-5D93-4D3A-AAB2-40C87FA97E5A}" type="pres">
      <dgm:prSet presAssocID="{C4BE5C42-A37D-4535-8DFE-543A42F7ED25}" presName="vertThree" presStyleCnt="0"/>
      <dgm:spPr/>
    </dgm:pt>
    <dgm:pt modelId="{68868B87-4A1A-492A-810C-7E367A6D7D77}" type="pres">
      <dgm:prSet presAssocID="{C4BE5C42-A37D-4535-8DFE-543A42F7ED25}" presName="txThree" presStyleLbl="node3" presStyleIdx="2" presStyleCnt="4" custLinFactNeighborX="4252" custLinFactNeighborY="-11600">
        <dgm:presLayoutVars>
          <dgm:chPref val="3"/>
        </dgm:presLayoutVars>
      </dgm:prSet>
      <dgm:spPr/>
      <dgm:t>
        <a:bodyPr/>
        <a:lstStyle/>
        <a:p>
          <a:endParaRPr lang="en-ZA"/>
        </a:p>
      </dgm:t>
    </dgm:pt>
    <dgm:pt modelId="{5A4BD597-0B69-4C1D-A02A-961C90D50F1E}" type="pres">
      <dgm:prSet presAssocID="{C4BE5C42-A37D-4535-8DFE-543A42F7ED25}" presName="horzThree" presStyleCnt="0"/>
      <dgm:spPr/>
    </dgm:pt>
    <dgm:pt modelId="{04DC0643-E0D5-410F-8AC2-DFA831841FAB}" type="pres">
      <dgm:prSet presAssocID="{43A0E19F-A876-48A8-81F6-7379C8D99E63}" presName="sibSpaceTwo" presStyleCnt="0"/>
      <dgm:spPr/>
    </dgm:pt>
    <dgm:pt modelId="{6A94C687-9B63-4BD9-8DE0-DFBA23059BB5}" type="pres">
      <dgm:prSet presAssocID="{CA857DB1-AEAD-4F7B-B7C2-85EF19112B08}" presName="vertTwo" presStyleCnt="0"/>
      <dgm:spPr/>
    </dgm:pt>
    <dgm:pt modelId="{A0D4311B-C2D1-44EB-BE9B-0216799A5D46}" type="pres">
      <dgm:prSet presAssocID="{CA857DB1-AEAD-4F7B-B7C2-85EF19112B08}" presName="txTwo" presStyleLbl="node2" presStyleIdx="2" presStyleCnt="3" custScaleY="100187" custLinFactNeighborX="612" custLinFactNeighborY="-96868">
        <dgm:presLayoutVars>
          <dgm:chPref val="3"/>
        </dgm:presLayoutVars>
      </dgm:prSet>
      <dgm:spPr/>
      <dgm:t>
        <a:bodyPr/>
        <a:lstStyle/>
        <a:p>
          <a:endParaRPr lang="en-ZA"/>
        </a:p>
      </dgm:t>
    </dgm:pt>
    <dgm:pt modelId="{C032992C-3276-4DB9-AB2D-3C13DF334753}" type="pres">
      <dgm:prSet presAssocID="{CA857DB1-AEAD-4F7B-B7C2-85EF19112B08}" presName="parTransTwo" presStyleCnt="0"/>
      <dgm:spPr/>
    </dgm:pt>
    <dgm:pt modelId="{D6378158-79EE-4805-8E99-426ADD230E39}" type="pres">
      <dgm:prSet presAssocID="{CA857DB1-AEAD-4F7B-B7C2-85EF19112B08}" presName="horzTwo" presStyleCnt="0"/>
      <dgm:spPr/>
    </dgm:pt>
    <dgm:pt modelId="{E034AC47-4851-48A8-A926-677F4CBD4DCC}" type="pres">
      <dgm:prSet presAssocID="{9AAE1757-DDF8-4BA2-B0D5-86585BA7D11C}" presName="vertThree" presStyleCnt="0"/>
      <dgm:spPr/>
    </dgm:pt>
    <dgm:pt modelId="{84817B9C-CAC7-47BD-98D0-3358384CEBE6}" type="pres">
      <dgm:prSet presAssocID="{9AAE1757-DDF8-4BA2-B0D5-86585BA7D11C}" presName="txThree" presStyleLbl="node3" presStyleIdx="3" presStyleCnt="4" custLinFactNeighborX="612" custLinFactNeighborY="-11787">
        <dgm:presLayoutVars>
          <dgm:chPref val="3"/>
        </dgm:presLayoutVars>
      </dgm:prSet>
      <dgm:spPr/>
      <dgm:t>
        <a:bodyPr/>
        <a:lstStyle/>
        <a:p>
          <a:endParaRPr lang="en-ZA"/>
        </a:p>
      </dgm:t>
    </dgm:pt>
    <dgm:pt modelId="{E920E148-F48D-4816-943E-E746EA82EB12}" type="pres">
      <dgm:prSet presAssocID="{9AAE1757-DDF8-4BA2-B0D5-86585BA7D11C}" presName="horzThree" presStyleCnt="0"/>
      <dgm:spPr/>
    </dgm:pt>
  </dgm:ptLst>
  <dgm:cxnLst>
    <dgm:cxn modelId="{6FD8EEC5-F644-4682-9874-9D6104C43552}" srcId="{CA857DB1-AEAD-4F7B-B7C2-85EF19112B08}" destId="{9AAE1757-DDF8-4BA2-B0D5-86585BA7D11C}" srcOrd="0" destOrd="0" parTransId="{55DC91A6-E6B2-43E8-83EE-EEC2D8BAD3DF}" sibTransId="{4B1CBC80-D285-4F45-9401-FBFDC2991456}"/>
    <dgm:cxn modelId="{25E13EC0-0FC8-4DAC-8546-656301BD96F3}" srcId="{8F8B7094-89D5-48D6-8E9D-000F33953D24}" destId="{34AD89C0-7575-4DA9-8755-2D9CD10320DB}" srcOrd="0" destOrd="0" parTransId="{8DB5CA81-AFA6-4D7D-9A4F-1068B1353593}" sibTransId="{704135B4-227F-4948-AD40-3AD8C9B12F1E}"/>
    <dgm:cxn modelId="{E4F98FA1-833C-4135-9655-60010E9684C7}" type="presOf" srcId="{F142FB55-4EEF-4A86-B243-C83EAE2CC60A}" destId="{2CA665C1-CC84-4975-BAC0-447DE746056C}" srcOrd="0" destOrd="0" presId="urn:microsoft.com/office/officeart/2005/8/layout/hierarchy4"/>
    <dgm:cxn modelId="{0D71DE3B-193A-478E-A5BC-00A94BFC22E3}" type="presOf" srcId="{CA857DB1-AEAD-4F7B-B7C2-85EF19112B08}" destId="{A0D4311B-C2D1-44EB-BE9B-0216799A5D46}" srcOrd="0" destOrd="0" presId="urn:microsoft.com/office/officeart/2005/8/layout/hierarchy4"/>
    <dgm:cxn modelId="{A02E6529-93CA-418B-A068-42EFF6A1E127}" srcId="{34AD89C0-7575-4DA9-8755-2D9CD10320DB}" destId="{0D62E48F-E4AE-4107-BFA1-478788B51EC0}" srcOrd="0" destOrd="0" parTransId="{A8AC1DA1-0B8A-4350-B09D-5B2D120A736A}" sibTransId="{4CED0487-A485-40C9-A474-A30AB83C1FAF}"/>
    <dgm:cxn modelId="{32D0E04C-4536-4D06-83B6-B5674C2E778E}" srcId="{8F8B7094-89D5-48D6-8E9D-000F33953D24}" destId="{CBD16E1C-A255-4631-A9A9-B0BFBC5405B8}" srcOrd="1" destOrd="0" parTransId="{B3573768-F896-47B8-9B29-A72F05FE7F04}" sibTransId="{43A0E19F-A876-48A8-81F6-7379C8D99E63}"/>
    <dgm:cxn modelId="{EDDD219A-260F-4487-9142-1E792206785B}" type="presOf" srcId="{9AAE1757-DDF8-4BA2-B0D5-86585BA7D11C}" destId="{84817B9C-CAC7-47BD-98D0-3358384CEBE6}" srcOrd="0" destOrd="0" presId="urn:microsoft.com/office/officeart/2005/8/layout/hierarchy4"/>
    <dgm:cxn modelId="{D80AB6D9-C3D7-46DB-8907-DCE8E679A223}" type="presOf" srcId="{C4BE5C42-A37D-4535-8DFE-543A42F7ED25}" destId="{68868B87-4A1A-492A-810C-7E367A6D7D77}" srcOrd="0" destOrd="0" presId="urn:microsoft.com/office/officeart/2005/8/layout/hierarchy4"/>
    <dgm:cxn modelId="{3DB6C426-CF78-4702-838A-A626AFCBDACA}" type="presOf" srcId="{31289913-2CB2-4552-8596-3F5D90C69D28}" destId="{79B9D397-B234-4B48-A4F1-CCA0EF95FD61}" srcOrd="0" destOrd="0" presId="urn:microsoft.com/office/officeart/2005/8/layout/hierarchy4"/>
    <dgm:cxn modelId="{745715C9-51DA-4078-9409-2FAB4AD0EF8D}" srcId="{31289913-2CB2-4552-8596-3F5D90C69D28}" destId="{8F8B7094-89D5-48D6-8E9D-000F33953D24}" srcOrd="0" destOrd="0" parTransId="{CF3F07CF-00CF-4F1C-9AE1-B2241FF55CF6}" sibTransId="{CA1DFC6E-1C01-4A3B-A743-ADC300C74ABD}"/>
    <dgm:cxn modelId="{BF3CD16F-D48E-4F64-B54F-E7657153EA1B}" type="presOf" srcId="{CBD16E1C-A255-4631-A9A9-B0BFBC5405B8}" destId="{8F9BBEB7-110F-4ACF-8523-50A1DDDC6352}" srcOrd="0" destOrd="0" presId="urn:microsoft.com/office/officeart/2005/8/layout/hierarchy4"/>
    <dgm:cxn modelId="{C1D686BE-04FD-4BD5-904D-84A24827D63C}" type="presOf" srcId="{8F8B7094-89D5-48D6-8E9D-000F33953D24}" destId="{C642E2CC-C846-4935-82DA-6A13C1F7A25E}" srcOrd="0" destOrd="0" presId="urn:microsoft.com/office/officeart/2005/8/layout/hierarchy4"/>
    <dgm:cxn modelId="{DDF6C135-AFA7-4A88-897A-947004F625FA}" type="presOf" srcId="{34AD89C0-7575-4DA9-8755-2D9CD10320DB}" destId="{F50D7A70-DC03-48B3-B4FB-EB3CAC675CEC}" srcOrd="0" destOrd="0" presId="urn:microsoft.com/office/officeart/2005/8/layout/hierarchy4"/>
    <dgm:cxn modelId="{E07E2219-7DAF-4A68-B10A-9426193E1C90}" srcId="{34AD89C0-7575-4DA9-8755-2D9CD10320DB}" destId="{F142FB55-4EEF-4A86-B243-C83EAE2CC60A}" srcOrd="1" destOrd="0" parTransId="{FA480891-6213-4E0E-B944-CB6E4B8D49EB}" sibTransId="{77330FEE-30A5-4D83-8387-30286CA29DCE}"/>
    <dgm:cxn modelId="{AF17A88A-95BD-40E2-87A7-FA533074555E}" srcId="{CBD16E1C-A255-4631-A9A9-B0BFBC5405B8}" destId="{C4BE5C42-A37D-4535-8DFE-543A42F7ED25}" srcOrd="0" destOrd="0" parTransId="{B78C1C0F-852A-4C41-A0E8-4628CB0A197F}" sibTransId="{8E822EA2-6B25-494F-8EB5-2535F696C9C9}"/>
    <dgm:cxn modelId="{C8EEAE48-50E5-4EE9-89D2-D8128C995CFD}" type="presOf" srcId="{0D62E48F-E4AE-4107-BFA1-478788B51EC0}" destId="{3B51C619-DBA3-4630-88B9-FEC20BE4FC77}" srcOrd="0" destOrd="0" presId="urn:microsoft.com/office/officeart/2005/8/layout/hierarchy4"/>
    <dgm:cxn modelId="{94AADB81-E252-4349-842A-6F2A454601AA}" srcId="{8F8B7094-89D5-48D6-8E9D-000F33953D24}" destId="{CA857DB1-AEAD-4F7B-B7C2-85EF19112B08}" srcOrd="2" destOrd="0" parTransId="{1726D54A-EC22-4472-8792-C9DEB2F5D486}" sibTransId="{F5CC647C-7C21-4EB4-80F7-E14C4F5DAE09}"/>
    <dgm:cxn modelId="{899CBD69-C247-4C6B-9B03-E49EB200B61F}" type="presParOf" srcId="{79B9D397-B234-4B48-A4F1-CCA0EF95FD61}" destId="{F6322D14-E43B-4139-B62F-9D5B9E1D1721}" srcOrd="0" destOrd="0" presId="urn:microsoft.com/office/officeart/2005/8/layout/hierarchy4"/>
    <dgm:cxn modelId="{6755BC1B-EFF2-4A14-9E40-BAADB58D02E7}" type="presParOf" srcId="{F6322D14-E43B-4139-B62F-9D5B9E1D1721}" destId="{C642E2CC-C846-4935-82DA-6A13C1F7A25E}" srcOrd="0" destOrd="0" presId="urn:microsoft.com/office/officeart/2005/8/layout/hierarchy4"/>
    <dgm:cxn modelId="{FA143689-DD00-4D13-951E-FC3F39068FEB}" type="presParOf" srcId="{F6322D14-E43B-4139-B62F-9D5B9E1D1721}" destId="{70C16095-70CF-4FD1-8F5B-B42673C158EA}" srcOrd="1" destOrd="0" presId="urn:microsoft.com/office/officeart/2005/8/layout/hierarchy4"/>
    <dgm:cxn modelId="{3E64FF78-AB6D-4FB1-A064-6842ACE645EC}" type="presParOf" srcId="{F6322D14-E43B-4139-B62F-9D5B9E1D1721}" destId="{0F11A958-450B-4304-BC74-03543778F414}" srcOrd="2" destOrd="0" presId="urn:microsoft.com/office/officeart/2005/8/layout/hierarchy4"/>
    <dgm:cxn modelId="{1BF48C35-A228-433C-83EF-6C697537AA03}" type="presParOf" srcId="{0F11A958-450B-4304-BC74-03543778F414}" destId="{F6389507-4800-4D67-8EFC-2C57CFAE1319}" srcOrd="0" destOrd="0" presId="urn:microsoft.com/office/officeart/2005/8/layout/hierarchy4"/>
    <dgm:cxn modelId="{F9E70EFC-1276-4A38-98FB-E775ED6788D1}" type="presParOf" srcId="{F6389507-4800-4D67-8EFC-2C57CFAE1319}" destId="{F50D7A70-DC03-48B3-B4FB-EB3CAC675CEC}" srcOrd="0" destOrd="0" presId="urn:microsoft.com/office/officeart/2005/8/layout/hierarchy4"/>
    <dgm:cxn modelId="{61AFBA50-8825-4970-97D4-F42D79470EFD}" type="presParOf" srcId="{F6389507-4800-4D67-8EFC-2C57CFAE1319}" destId="{1FC2D1E6-6DA0-4E55-830A-0A2B564F306A}" srcOrd="1" destOrd="0" presId="urn:microsoft.com/office/officeart/2005/8/layout/hierarchy4"/>
    <dgm:cxn modelId="{C31C79FC-FD3F-4492-B0CD-358BCF80532D}" type="presParOf" srcId="{F6389507-4800-4D67-8EFC-2C57CFAE1319}" destId="{C9BB0243-927D-4867-A661-53BDF1E2F961}" srcOrd="2" destOrd="0" presId="urn:microsoft.com/office/officeart/2005/8/layout/hierarchy4"/>
    <dgm:cxn modelId="{4FFA9174-3A62-4B59-A316-A0D533910271}" type="presParOf" srcId="{C9BB0243-927D-4867-A661-53BDF1E2F961}" destId="{D827E659-9B6C-40CF-82A1-1F4985998C0A}" srcOrd="0" destOrd="0" presId="urn:microsoft.com/office/officeart/2005/8/layout/hierarchy4"/>
    <dgm:cxn modelId="{70BF2176-6BCE-471C-8418-E8981CE2E304}" type="presParOf" srcId="{D827E659-9B6C-40CF-82A1-1F4985998C0A}" destId="{3B51C619-DBA3-4630-88B9-FEC20BE4FC77}" srcOrd="0" destOrd="0" presId="urn:microsoft.com/office/officeart/2005/8/layout/hierarchy4"/>
    <dgm:cxn modelId="{EF6E4591-7571-4B53-8620-5E1E46C0F237}" type="presParOf" srcId="{D827E659-9B6C-40CF-82A1-1F4985998C0A}" destId="{FF9DCE48-DF14-42DB-89AE-83A8CFBF410D}" srcOrd="1" destOrd="0" presId="urn:microsoft.com/office/officeart/2005/8/layout/hierarchy4"/>
    <dgm:cxn modelId="{2F9308BC-D51A-4793-BC27-03F308F25639}" type="presParOf" srcId="{C9BB0243-927D-4867-A661-53BDF1E2F961}" destId="{979EAE3D-6287-4C82-B609-6A3C93409359}" srcOrd="1" destOrd="0" presId="urn:microsoft.com/office/officeart/2005/8/layout/hierarchy4"/>
    <dgm:cxn modelId="{23A4907A-D2C2-4801-B4DD-7E5FBB73117F}" type="presParOf" srcId="{C9BB0243-927D-4867-A661-53BDF1E2F961}" destId="{7A41160D-8871-4DC9-8059-7E4455457F75}" srcOrd="2" destOrd="0" presId="urn:microsoft.com/office/officeart/2005/8/layout/hierarchy4"/>
    <dgm:cxn modelId="{C80BCB35-7F7A-4CE9-8594-DA6CF4CB92D9}" type="presParOf" srcId="{7A41160D-8871-4DC9-8059-7E4455457F75}" destId="{2CA665C1-CC84-4975-BAC0-447DE746056C}" srcOrd="0" destOrd="0" presId="urn:microsoft.com/office/officeart/2005/8/layout/hierarchy4"/>
    <dgm:cxn modelId="{D4AD2E05-9D16-451E-9A74-F8441DBEB9FE}" type="presParOf" srcId="{7A41160D-8871-4DC9-8059-7E4455457F75}" destId="{05F96206-DEDA-4E5C-85AA-47D6D96E216B}" srcOrd="1" destOrd="0" presId="urn:microsoft.com/office/officeart/2005/8/layout/hierarchy4"/>
    <dgm:cxn modelId="{E706DA69-5C4C-4739-9E0E-C0D79F3F6B21}" type="presParOf" srcId="{0F11A958-450B-4304-BC74-03543778F414}" destId="{CE4DA4B7-A42D-4FDF-95F6-77AF3058F4BF}" srcOrd="1" destOrd="0" presId="urn:microsoft.com/office/officeart/2005/8/layout/hierarchy4"/>
    <dgm:cxn modelId="{AF690E41-D983-45AD-A3F6-01E87F3304B5}" type="presParOf" srcId="{0F11A958-450B-4304-BC74-03543778F414}" destId="{3B558CF2-78F0-4A47-BB80-8067BCFB46C0}" srcOrd="2" destOrd="0" presId="urn:microsoft.com/office/officeart/2005/8/layout/hierarchy4"/>
    <dgm:cxn modelId="{BE87455D-99CC-4411-A62C-6C6A218078F6}" type="presParOf" srcId="{3B558CF2-78F0-4A47-BB80-8067BCFB46C0}" destId="{8F9BBEB7-110F-4ACF-8523-50A1DDDC6352}" srcOrd="0" destOrd="0" presId="urn:microsoft.com/office/officeart/2005/8/layout/hierarchy4"/>
    <dgm:cxn modelId="{674A6D31-1FE8-4373-A2BF-FC11D22B97D1}" type="presParOf" srcId="{3B558CF2-78F0-4A47-BB80-8067BCFB46C0}" destId="{22C2CE4E-6FE8-4D0B-B3B3-83041EBD3924}" srcOrd="1" destOrd="0" presId="urn:microsoft.com/office/officeart/2005/8/layout/hierarchy4"/>
    <dgm:cxn modelId="{F199054C-AF80-45DA-9952-132AE1958BF0}" type="presParOf" srcId="{3B558CF2-78F0-4A47-BB80-8067BCFB46C0}" destId="{4932F9CC-5633-4CC6-89F3-73DCF71075BD}" srcOrd="2" destOrd="0" presId="urn:microsoft.com/office/officeart/2005/8/layout/hierarchy4"/>
    <dgm:cxn modelId="{765F0287-4C26-477D-A4A8-8BE955AB0D3E}" type="presParOf" srcId="{4932F9CC-5633-4CC6-89F3-73DCF71075BD}" destId="{211D2188-5D93-4D3A-AAB2-40C87FA97E5A}" srcOrd="0" destOrd="0" presId="urn:microsoft.com/office/officeart/2005/8/layout/hierarchy4"/>
    <dgm:cxn modelId="{F75A59F8-3640-4F64-84E1-E6270995475F}" type="presParOf" srcId="{211D2188-5D93-4D3A-AAB2-40C87FA97E5A}" destId="{68868B87-4A1A-492A-810C-7E367A6D7D77}" srcOrd="0" destOrd="0" presId="urn:microsoft.com/office/officeart/2005/8/layout/hierarchy4"/>
    <dgm:cxn modelId="{C56D1082-7054-494B-A940-B83049E47D1F}" type="presParOf" srcId="{211D2188-5D93-4D3A-AAB2-40C87FA97E5A}" destId="{5A4BD597-0B69-4C1D-A02A-961C90D50F1E}" srcOrd="1" destOrd="0" presId="urn:microsoft.com/office/officeart/2005/8/layout/hierarchy4"/>
    <dgm:cxn modelId="{F8220E59-2677-4650-8831-9ACE58A0277C}" type="presParOf" srcId="{0F11A958-450B-4304-BC74-03543778F414}" destId="{04DC0643-E0D5-410F-8AC2-DFA831841FAB}" srcOrd="3" destOrd="0" presId="urn:microsoft.com/office/officeart/2005/8/layout/hierarchy4"/>
    <dgm:cxn modelId="{51B462C8-D7F3-43BE-90F1-D53E9769E67D}" type="presParOf" srcId="{0F11A958-450B-4304-BC74-03543778F414}" destId="{6A94C687-9B63-4BD9-8DE0-DFBA23059BB5}" srcOrd="4" destOrd="0" presId="urn:microsoft.com/office/officeart/2005/8/layout/hierarchy4"/>
    <dgm:cxn modelId="{C870CD37-9718-4DE6-BC14-892D7A2C13EA}" type="presParOf" srcId="{6A94C687-9B63-4BD9-8DE0-DFBA23059BB5}" destId="{A0D4311B-C2D1-44EB-BE9B-0216799A5D46}" srcOrd="0" destOrd="0" presId="urn:microsoft.com/office/officeart/2005/8/layout/hierarchy4"/>
    <dgm:cxn modelId="{F3B9A445-F5A7-4871-9D87-714D59269568}" type="presParOf" srcId="{6A94C687-9B63-4BD9-8DE0-DFBA23059BB5}" destId="{C032992C-3276-4DB9-AB2D-3C13DF334753}" srcOrd="1" destOrd="0" presId="urn:microsoft.com/office/officeart/2005/8/layout/hierarchy4"/>
    <dgm:cxn modelId="{E6499816-6C02-4BBD-9ADC-CE930A922CC8}" type="presParOf" srcId="{6A94C687-9B63-4BD9-8DE0-DFBA23059BB5}" destId="{D6378158-79EE-4805-8E99-426ADD230E39}" srcOrd="2" destOrd="0" presId="urn:microsoft.com/office/officeart/2005/8/layout/hierarchy4"/>
    <dgm:cxn modelId="{F3C98BAB-880F-4866-BD2E-1EFD4CDC243F}" type="presParOf" srcId="{D6378158-79EE-4805-8E99-426ADD230E39}" destId="{E034AC47-4851-48A8-A926-677F4CBD4DCC}" srcOrd="0" destOrd="0" presId="urn:microsoft.com/office/officeart/2005/8/layout/hierarchy4"/>
    <dgm:cxn modelId="{7877E312-8CD5-4036-93A6-CBD3F4445D35}" type="presParOf" srcId="{E034AC47-4851-48A8-A926-677F4CBD4DCC}" destId="{84817B9C-CAC7-47BD-98D0-3358384CEBE6}" srcOrd="0" destOrd="0" presId="urn:microsoft.com/office/officeart/2005/8/layout/hierarchy4"/>
    <dgm:cxn modelId="{0047A966-1876-42C7-A395-FFFDCA77636D}" type="presParOf" srcId="{E034AC47-4851-48A8-A926-677F4CBD4DCC}" destId="{E920E148-F48D-4816-943E-E746EA82EB12}"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5F94D7-D158-43D8-AF56-8BB97F73485C}" type="doc">
      <dgm:prSet loTypeId="urn:microsoft.com/office/officeart/2005/8/layout/hierarchy4" loCatId="hierarchy" qsTypeId="urn:microsoft.com/office/officeart/2005/8/quickstyle/simple1" qsCatId="simple" csTypeId="urn:microsoft.com/office/officeart/2005/8/colors/accent2_4" csCatId="accent2" phldr="1"/>
      <dgm:spPr/>
      <dgm:t>
        <a:bodyPr/>
        <a:lstStyle/>
        <a:p>
          <a:endParaRPr lang="en-US"/>
        </a:p>
      </dgm:t>
    </dgm:pt>
    <dgm:pt modelId="{1558CF04-E23F-47A4-8BE6-7FAC329704F6}">
      <dgm:prSet custT="1"/>
      <dgm:spPr/>
      <dgm:t>
        <a:bodyPr/>
        <a:lstStyle/>
        <a:p>
          <a:r>
            <a:rPr lang="en-ZA" sz="2800" b="1" i="0" kern="1200" dirty="0">
              <a:solidFill>
                <a:prstClr val="white"/>
              </a:solidFill>
              <a:latin typeface="Calibri" panose="020F0502020204030204"/>
              <a:ea typeface="+mn-ea"/>
              <a:cs typeface="+mn-cs"/>
            </a:rPr>
            <a:t>Priority 3:</a:t>
          </a:r>
        </a:p>
        <a:p>
          <a:r>
            <a:rPr lang="en-ZA" sz="2800" b="1" i="0" kern="1200" dirty="0">
              <a:solidFill>
                <a:prstClr val="white"/>
              </a:solidFill>
              <a:latin typeface="Calibri" panose="020F0502020204030204"/>
              <a:ea typeface="+mn-ea"/>
              <a:cs typeface="+mn-cs"/>
            </a:rPr>
            <a:t> Education, Skills and Health</a:t>
          </a:r>
          <a:endParaRPr lang="en-US" sz="2800" b="1" i="0" kern="1200" dirty="0">
            <a:solidFill>
              <a:prstClr val="white"/>
            </a:solidFill>
            <a:latin typeface="Calibri" panose="020F0502020204030204"/>
            <a:ea typeface="+mn-ea"/>
            <a:cs typeface="+mn-cs"/>
          </a:endParaRPr>
        </a:p>
      </dgm:t>
    </dgm:pt>
    <dgm:pt modelId="{34D265A9-285E-4E49-9B26-3A138ACCDF22}" type="parTrans" cxnId="{8C1FD5F5-293B-4CA4-9FB5-DA96B374751C}">
      <dgm:prSet/>
      <dgm:spPr/>
      <dgm:t>
        <a:bodyPr/>
        <a:lstStyle/>
        <a:p>
          <a:endParaRPr lang="en-US"/>
        </a:p>
      </dgm:t>
    </dgm:pt>
    <dgm:pt modelId="{D95DE027-193E-4DB4-809D-F742C5ABCD3F}" type="sibTrans" cxnId="{8C1FD5F5-293B-4CA4-9FB5-DA96B374751C}">
      <dgm:prSet/>
      <dgm:spPr/>
      <dgm:t>
        <a:bodyPr/>
        <a:lstStyle/>
        <a:p>
          <a:endParaRPr lang="en-US"/>
        </a:p>
      </dgm:t>
    </dgm:pt>
    <dgm:pt modelId="{41AE2A81-9BD6-45E1-AA2B-1F5BE4604A03}">
      <dgm:prSet custT="1"/>
      <dgm:spPr/>
      <dgm:t>
        <a:bodyPr/>
        <a:lstStyle/>
        <a:p>
          <a:r>
            <a:rPr lang="en-US" sz="2400" b="1" i="0" dirty="0">
              <a:solidFill>
                <a:schemeClr val="tx1"/>
              </a:solidFill>
            </a:rPr>
            <a:t>Expanded access to PSET opportunities</a:t>
          </a:r>
          <a:endParaRPr lang="en-US" sz="2400" b="1" dirty="0">
            <a:solidFill>
              <a:schemeClr val="tx1"/>
            </a:solidFill>
          </a:endParaRPr>
        </a:p>
      </dgm:t>
    </dgm:pt>
    <dgm:pt modelId="{97B49EB6-C69C-496F-AC19-3A2A5F722A72}" type="parTrans" cxnId="{09E78BDB-B136-41A8-AA27-0516E549F102}">
      <dgm:prSet/>
      <dgm:spPr/>
      <dgm:t>
        <a:bodyPr/>
        <a:lstStyle/>
        <a:p>
          <a:endParaRPr lang="en-US"/>
        </a:p>
      </dgm:t>
    </dgm:pt>
    <dgm:pt modelId="{1DAFCCC0-B35E-431B-9857-6A97735DE6AC}" type="sibTrans" cxnId="{09E78BDB-B136-41A8-AA27-0516E549F102}">
      <dgm:prSet/>
      <dgm:spPr/>
      <dgm:t>
        <a:bodyPr/>
        <a:lstStyle/>
        <a:p>
          <a:endParaRPr lang="en-US"/>
        </a:p>
      </dgm:t>
    </dgm:pt>
    <dgm:pt modelId="{7DD665A2-A736-4DA7-8ABB-78DF2C7DBE32}">
      <dgm:prSet custT="1"/>
      <dgm:spPr/>
      <dgm:t>
        <a:bodyPr/>
        <a:lstStyle/>
        <a:p>
          <a:r>
            <a:rPr lang="en-US" sz="2400" b="0" i="1" dirty="0">
              <a:solidFill>
                <a:schemeClr val="tx1"/>
              </a:solidFill>
            </a:rPr>
            <a:t># of PhD students awarded bursaries</a:t>
          </a:r>
          <a:endParaRPr lang="en-US" sz="2400" dirty="0">
            <a:solidFill>
              <a:schemeClr val="tx1"/>
            </a:solidFill>
          </a:endParaRPr>
        </a:p>
      </dgm:t>
    </dgm:pt>
    <dgm:pt modelId="{842B0200-9BC7-431D-8C17-3A3841E06C0D}" type="parTrans" cxnId="{E16C016C-88DB-40F7-A295-44E5895F43E0}">
      <dgm:prSet/>
      <dgm:spPr/>
      <dgm:t>
        <a:bodyPr/>
        <a:lstStyle/>
        <a:p>
          <a:endParaRPr lang="en-US"/>
        </a:p>
      </dgm:t>
    </dgm:pt>
    <dgm:pt modelId="{D3EBD5F1-269C-4D02-A888-7A1D72DC2157}" type="sibTrans" cxnId="{E16C016C-88DB-40F7-A295-44E5895F43E0}">
      <dgm:prSet/>
      <dgm:spPr/>
      <dgm:t>
        <a:bodyPr/>
        <a:lstStyle/>
        <a:p>
          <a:endParaRPr lang="en-US"/>
        </a:p>
      </dgm:t>
    </dgm:pt>
    <dgm:pt modelId="{3ACBEAD5-5332-4D7D-A911-BEF7CA0944DC}">
      <dgm:prSet custT="1"/>
      <dgm:spPr/>
      <dgm:t>
        <a:bodyPr/>
        <a:lstStyle/>
        <a:p>
          <a:r>
            <a:rPr lang="en-US" sz="2400" b="0" i="1" dirty="0">
              <a:solidFill>
                <a:schemeClr val="tx1"/>
              </a:solidFill>
            </a:rPr>
            <a:t># of pipeline postgraduate students awarded bursaries by NRF and DSI</a:t>
          </a:r>
          <a:endParaRPr lang="en-US" sz="2400" dirty="0">
            <a:solidFill>
              <a:schemeClr val="tx1"/>
            </a:solidFill>
          </a:endParaRPr>
        </a:p>
      </dgm:t>
    </dgm:pt>
    <dgm:pt modelId="{44E091C6-B6DE-4F37-B030-197313DD6353}" type="parTrans" cxnId="{C61AD75D-B311-437C-8DB7-318AF884DA8B}">
      <dgm:prSet/>
      <dgm:spPr/>
      <dgm:t>
        <a:bodyPr/>
        <a:lstStyle/>
        <a:p>
          <a:endParaRPr lang="en-US"/>
        </a:p>
      </dgm:t>
    </dgm:pt>
    <dgm:pt modelId="{98703E33-C1BE-4B59-901A-A00627572ACD}" type="sibTrans" cxnId="{C61AD75D-B311-437C-8DB7-318AF884DA8B}">
      <dgm:prSet/>
      <dgm:spPr/>
      <dgm:t>
        <a:bodyPr/>
        <a:lstStyle/>
        <a:p>
          <a:endParaRPr lang="en-US"/>
        </a:p>
      </dgm:t>
    </dgm:pt>
    <dgm:pt modelId="{F1C9866C-F4DA-4310-ACAB-51DA9DF0546B}">
      <dgm:prSet custT="1"/>
      <dgm:spPr/>
      <dgm:t>
        <a:bodyPr/>
        <a:lstStyle/>
        <a:p>
          <a:r>
            <a:rPr lang="en-US" sz="2400" b="1" i="0" dirty="0">
              <a:solidFill>
                <a:schemeClr val="tx1"/>
              </a:solidFill>
            </a:rPr>
            <a:t>Improved success and efficiency of the PSET system</a:t>
          </a:r>
          <a:endParaRPr lang="en-US" sz="2400" b="1" dirty="0">
            <a:solidFill>
              <a:schemeClr val="tx1"/>
            </a:solidFill>
          </a:endParaRPr>
        </a:p>
      </dgm:t>
    </dgm:pt>
    <dgm:pt modelId="{99E02537-E756-40B0-910E-D0D53000844E}" type="parTrans" cxnId="{35F4FFC8-8EC7-4223-BFCB-D134CD2F6E00}">
      <dgm:prSet/>
      <dgm:spPr/>
      <dgm:t>
        <a:bodyPr/>
        <a:lstStyle/>
        <a:p>
          <a:endParaRPr lang="en-US"/>
        </a:p>
      </dgm:t>
    </dgm:pt>
    <dgm:pt modelId="{A1D9EB94-6988-4CBC-9F59-6A73DEC0302D}" type="sibTrans" cxnId="{35F4FFC8-8EC7-4223-BFCB-D134CD2F6E00}">
      <dgm:prSet/>
      <dgm:spPr/>
      <dgm:t>
        <a:bodyPr/>
        <a:lstStyle/>
        <a:p>
          <a:endParaRPr lang="en-US"/>
        </a:p>
      </dgm:t>
    </dgm:pt>
    <dgm:pt modelId="{F6603CCE-6F39-4158-ACFD-FBA2F87E3F51}">
      <dgm:prSet custT="1"/>
      <dgm:spPr/>
      <dgm:t>
        <a:bodyPr/>
        <a:lstStyle/>
        <a:p>
          <a:r>
            <a:rPr lang="en-US" sz="2400" b="1" i="0" dirty="0">
              <a:solidFill>
                <a:schemeClr val="tx1"/>
              </a:solidFill>
            </a:rPr>
            <a:t>Improved quality of PSET provisioning </a:t>
          </a:r>
          <a:endParaRPr lang="en-US" sz="2400" b="1" dirty="0">
            <a:solidFill>
              <a:schemeClr val="tx1"/>
            </a:solidFill>
          </a:endParaRPr>
        </a:p>
      </dgm:t>
    </dgm:pt>
    <dgm:pt modelId="{A05B20BD-1107-49CC-A991-61FC0A6A6C4C}" type="parTrans" cxnId="{7BEEF321-68BF-44D7-9CBB-0D5818C0C7E9}">
      <dgm:prSet/>
      <dgm:spPr/>
      <dgm:t>
        <a:bodyPr/>
        <a:lstStyle/>
        <a:p>
          <a:endParaRPr lang="en-US"/>
        </a:p>
      </dgm:t>
    </dgm:pt>
    <dgm:pt modelId="{91880B30-4A10-4D88-B79D-814111A424D1}" type="sibTrans" cxnId="{7BEEF321-68BF-44D7-9CBB-0D5818C0C7E9}">
      <dgm:prSet/>
      <dgm:spPr/>
      <dgm:t>
        <a:bodyPr/>
        <a:lstStyle/>
        <a:p>
          <a:endParaRPr lang="en-US"/>
        </a:p>
      </dgm:t>
    </dgm:pt>
    <dgm:pt modelId="{591CD767-AB18-4168-8757-30AD46249F7B}">
      <dgm:prSet custT="1"/>
      <dgm:spPr/>
      <dgm:t>
        <a:bodyPr/>
        <a:lstStyle/>
        <a:p>
          <a:r>
            <a:rPr lang="en-US" sz="2000" b="0" i="1" dirty="0">
              <a:solidFill>
                <a:schemeClr val="tx1"/>
              </a:solidFill>
            </a:rPr>
            <a:t>Proportion of university lecturers who hold doctoral degrees (gender, race, disability and age)</a:t>
          </a:r>
          <a:endParaRPr lang="en-US" sz="2000" dirty="0">
            <a:solidFill>
              <a:schemeClr val="tx1"/>
            </a:solidFill>
          </a:endParaRPr>
        </a:p>
      </dgm:t>
    </dgm:pt>
    <dgm:pt modelId="{FE831858-C982-45C7-92BC-4527C668BA2C}" type="parTrans" cxnId="{B4F70F10-74D9-479E-B5D8-3FB877F1C096}">
      <dgm:prSet/>
      <dgm:spPr/>
      <dgm:t>
        <a:bodyPr/>
        <a:lstStyle/>
        <a:p>
          <a:endParaRPr lang="en-US"/>
        </a:p>
      </dgm:t>
    </dgm:pt>
    <dgm:pt modelId="{EA944F97-84DE-4597-8899-F17A28C1F84C}" type="sibTrans" cxnId="{B4F70F10-74D9-479E-B5D8-3FB877F1C096}">
      <dgm:prSet/>
      <dgm:spPr/>
      <dgm:t>
        <a:bodyPr/>
        <a:lstStyle/>
        <a:p>
          <a:endParaRPr lang="en-US"/>
        </a:p>
      </dgm:t>
    </dgm:pt>
    <dgm:pt modelId="{F79170E5-413A-4FA6-8055-FB7502B501E0}">
      <dgm:prSet custT="1"/>
      <dgm:spPr/>
      <dgm:t>
        <a:bodyPr/>
        <a:lstStyle/>
        <a:p>
          <a:r>
            <a:rPr lang="en-US" sz="2400" b="0" i="1" dirty="0">
              <a:solidFill>
                <a:schemeClr val="tx1"/>
              </a:solidFill>
            </a:rPr>
            <a:t># of emerging researcher grants to improve % of PhD qualified staff </a:t>
          </a:r>
          <a:endParaRPr lang="en-US" sz="2400" dirty="0">
            <a:solidFill>
              <a:schemeClr val="tx1"/>
            </a:solidFill>
          </a:endParaRPr>
        </a:p>
      </dgm:t>
    </dgm:pt>
    <dgm:pt modelId="{B8F6E7D6-112D-4B4D-8E11-5755E6D3CAF1}" type="parTrans" cxnId="{28E78A93-6ED8-4C97-86DB-76AFCBFC72C0}">
      <dgm:prSet/>
      <dgm:spPr/>
      <dgm:t>
        <a:bodyPr/>
        <a:lstStyle/>
        <a:p>
          <a:endParaRPr lang="en-US"/>
        </a:p>
      </dgm:t>
    </dgm:pt>
    <dgm:pt modelId="{66C98B48-A040-4862-AE07-F72920353316}" type="sibTrans" cxnId="{28E78A93-6ED8-4C97-86DB-76AFCBFC72C0}">
      <dgm:prSet/>
      <dgm:spPr/>
      <dgm:t>
        <a:bodyPr/>
        <a:lstStyle/>
        <a:p>
          <a:endParaRPr lang="en-US"/>
        </a:p>
      </dgm:t>
    </dgm:pt>
    <dgm:pt modelId="{969D30AA-0407-4C7C-B851-32D6436C5B63}">
      <dgm:prSet custT="1"/>
      <dgm:spPr/>
      <dgm:t>
        <a:bodyPr/>
        <a:lstStyle/>
        <a:p>
          <a:r>
            <a:rPr lang="en-US" sz="2400" i="1" u="sng" dirty="0">
              <a:solidFill>
                <a:schemeClr val="tx1"/>
              </a:solidFill>
            </a:rPr>
            <a:t>AI, data analytics for the profiling of students </a:t>
          </a:r>
        </a:p>
      </dgm:t>
    </dgm:pt>
    <dgm:pt modelId="{BF681160-33DF-4A6D-A18E-5EAA09D86CC1}" type="parTrans" cxnId="{AE5A2B08-3CEA-4A08-8835-F737869C2B53}">
      <dgm:prSet/>
      <dgm:spPr/>
      <dgm:t>
        <a:bodyPr/>
        <a:lstStyle/>
        <a:p>
          <a:endParaRPr lang="en-US"/>
        </a:p>
      </dgm:t>
    </dgm:pt>
    <dgm:pt modelId="{941FACDD-52BC-496C-BFDD-CE068C41E0D8}" type="sibTrans" cxnId="{AE5A2B08-3CEA-4A08-8835-F737869C2B53}">
      <dgm:prSet/>
      <dgm:spPr/>
      <dgm:t>
        <a:bodyPr/>
        <a:lstStyle/>
        <a:p>
          <a:endParaRPr lang="en-US"/>
        </a:p>
      </dgm:t>
    </dgm:pt>
    <dgm:pt modelId="{2B45BA9A-C548-47DA-ACCF-9C8C3AC09B5B}" type="pres">
      <dgm:prSet presAssocID="{BB5F94D7-D158-43D8-AF56-8BB97F73485C}" presName="Name0" presStyleCnt="0">
        <dgm:presLayoutVars>
          <dgm:chPref val="1"/>
          <dgm:dir/>
          <dgm:animOne val="branch"/>
          <dgm:animLvl val="lvl"/>
          <dgm:resizeHandles/>
        </dgm:presLayoutVars>
      </dgm:prSet>
      <dgm:spPr/>
      <dgm:t>
        <a:bodyPr/>
        <a:lstStyle/>
        <a:p>
          <a:endParaRPr lang="en-ZA"/>
        </a:p>
      </dgm:t>
    </dgm:pt>
    <dgm:pt modelId="{028AFF81-1D5A-47DA-B8F4-AF826F06198E}" type="pres">
      <dgm:prSet presAssocID="{1558CF04-E23F-47A4-8BE6-7FAC329704F6}" presName="vertOne" presStyleCnt="0"/>
      <dgm:spPr/>
    </dgm:pt>
    <dgm:pt modelId="{BBB824C3-B3CC-4ADB-8AEE-8630EF682159}" type="pres">
      <dgm:prSet presAssocID="{1558CF04-E23F-47A4-8BE6-7FAC329704F6}" presName="txOne" presStyleLbl="node0" presStyleIdx="0" presStyleCnt="1" custScaleY="64085" custLinFactNeighborX="-2070" custLinFactNeighborY="-2742">
        <dgm:presLayoutVars>
          <dgm:chPref val="3"/>
        </dgm:presLayoutVars>
      </dgm:prSet>
      <dgm:spPr/>
      <dgm:t>
        <a:bodyPr/>
        <a:lstStyle/>
        <a:p>
          <a:endParaRPr lang="en-ZA"/>
        </a:p>
      </dgm:t>
    </dgm:pt>
    <dgm:pt modelId="{DEC3CA7B-0EF9-45E1-880C-79D4E16528A7}" type="pres">
      <dgm:prSet presAssocID="{1558CF04-E23F-47A4-8BE6-7FAC329704F6}" presName="parTransOne" presStyleCnt="0"/>
      <dgm:spPr/>
    </dgm:pt>
    <dgm:pt modelId="{32114C47-0E27-4271-9BA1-CA11DA04A73F}" type="pres">
      <dgm:prSet presAssocID="{1558CF04-E23F-47A4-8BE6-7FAC329704F6}" presName="horzOne" presStyleCnt="0"/>
      <dgm:spPr/>
    </dgm:pt>
    <dgm:pt modelId="{DB58086C-9D9D-4A4C-BC07-D4ECB9E60C82}" type="pres">
      <dgm:prSet presAssocID="{41AE2A81-9BD6-45E1-AA2B-1F5BE4604A03}" presName="vertTwo" presStyleCnt="0"/>
      <dgm:spPr/>
    </dgm:pt>
    <dgm:pt modelId="{04F1EE5B-6053-49A9-BE37-35D5BD0B871A}" type="pres">
      <dgm:prSet presAssocID="{41AE2A81-9BD6-45E1-AA2B-1F5BE4604A03}" presName="txTwo" presStyleLbl="node2" presStyleIdx="0" presStyleCnt="3" custScaleX="91908" custScaleY="84608" custLinFactNeighborX="-4213" custLinFactNeighborY="-58671">
        <dgm:presLayoutVars>
          <dgm:chPref val="3"/>
        </dgm:presLayoutVars>
      </dgm:prSet>
      <dgm:spPr/>
      <dgm:t>
        <a:bodyPr/>
        <a:lstStyle/>
        <a:p>
          <a:endParaRPr lang="en-ZA"/>
        </a:p>
      </dgm:t>
    </dgm:pt>
    <dgm:pt modelId="{F9E22E97-0158-4DA8-BFC3-CB4E8A2E42C0}" type="pres">
      <dgm:prSet presAssocID="{41AE2A81-9BD6-45E1-AA2B-1F5BE4604A03}" presName="parTransTwo" presStyleCnt="0"/>
      <dgm:spPr/>
    </dgm:pt>
    <dgm:pt modelId="{5CBE994B-C6B9-4E58-A49B-CDBFDF895BEB}" type="pres">
      <dgm:prSet presAssocID="{41AE2A81-9BD6-45E1-AA2B-1F5BE4604A03}" presName="horzTwo" presStyleCnt="0"/>
      <dgm:spPr/>
    </dgm:pt>
    <dgm:pt modelId="{191868FF-2283-49A0-9131-7785C5775747}" type="pres">
      <dgm:prSet presAssocID="{7DD665A2-A736-4DA7-8ABB-78DF2C7DBE32}" presName="vertThree" presStyleCnt="0"/>
      <dgm:spPr/>
    </dgm:pt>
    <dgm:pt modelId="{6D923A05-C8AA-4696-BC9B-ADE0FC29D94A}" type="pres">
      <dgm:prSet presAssocID="{7DD665A2-A736-4DA7-8ABB-78DF2C7DBE32}" presName="txThree" presStyleLbl="node3" presStyleIdx="0" presStyleCnt="5" custScaleY="186392" custLinFactNeighborX="-1155" custLinFactNeighborY="-15290">
        <dgm:presLayoutVars>
          <dgm:chPref val="3"/>
        </dgm:presLayoutVars>
      </dgm:prSet>
      <dgm:spPr/>
      <dgm:t>
        <a:bodyPr/>
        <a:lstStyle/>
        <a:p>
          <a:endParaRPr lang="en-ZA"/>
        </a:p>
      </dgm:t>
    </dgm:pt>
    <dgm:pt modelId="{2700D851-BA64-4059-BBE5-5D0A84200180}" type="pres">
      <dgm:prSet presAssocID="{7DD665A2-A736-4DA7-8ABB-78DF2C7DBE32}" presName="horzThree" presStyleCnt="0"/>
      <dgm:spPr/>
    </dgm:pt>
    <dgm:pt modelId="{6EB2AA2A-6FFA-460A-BB5A-91F3326A6946}" type="pres">
      <dgm:prSet presAssocID="{D3EBD5F1-269C-4D02-A888-7A1D72DC2157}" presName="sibSpaceThree" presStyleCnt="0"/>
      <dgm:spPr/>
    </dgm:pt>
    <dgm:pt modelId="{80FE32F9-3EEF-4AA3-8B55-5993A136FF3E}" type="pres">
      <dgm:prSet presAssocID="{3ACBEAD5-5332-4D7D-A911-BEF7CA0944DC}" presName="vertThree" presStyleCnt="0"/>
      <dgm:spPr/>
    </dgm:pt>
    <dgm:pt modelId="{C4A8A063-6AF2-4405-91B2-4E14B174DCBE}" type="pres">
      <dgm:prSet presAssocID="{3ACBEAD5-5332-4D7D-A911-BEF7CA0944DC}" presName="txThree" presStyleLbl="node3" presStyleIdx="1" presStyleCnt="5" custScaleY="184172" custLinFactNeighborX="2622" custLinFactNeighborY="-13070">
        <dgm:presLayoutVars>
          <dgm:chPref val="3"/>
        </dgm:presLayoutVars>
      </dgm:prSet>
      <dgm:spPr/>
      <dgm:t>
        <a:bodyPr/>
        <a:lstStyle/>
        <a:p>
          <a:endParaRPr lang="en-ZA"/>
        </a:p>
      </dgm:t>
    </dgm:pt>
    <dgm:pt modelId="{5BACA625-B815-4EAF-BEC3-831D5003EEFC}" type="pres">
      <dgm:prSet presAssocID="{3ACBEAD5-5332-4D7D-A911-BEF7CA0944DC}" presName="horzThree" presStyleCnt="0"/>
      <dgm:spPr/>
    </dgm:pt>
    <dgm:pt modelId="{FF1293A1-8435-4ACE-A693-A511503CA72E}" type="pres">
      <dgm:prSet presAssocID="{1DAFCCC0-B35E-431B-9857-6A97735DE6AC}" presName="sibSpaceTwo" presStyleCnt="0"/>
      <dgm:spPr/>
    </dgm:pt>
    <dgm:pt modelId="{467A5D01-7B89-4BCE-823C-E9987D0313FF}" type="pres">
      <dgm:prSet presAssocID="{F1C9866C-F4DA-4310-ACAB-51DA9DF0546B}" presName="vertTwo" presStyleCnt="0"/>
      <dgm:spPr/>
    </dgm:pt>
    <dgm:pt modelId="{B62D0D18-F07A-41A8-95B0-7E318A9D9322}" type="pres">
      <dgm:prSet presAssocID="{F1C9866C-F4DA-4310-ACAB-51DA9DF0546B}" presName="txTwo" presStyleLbl="node2" presStyleIdx="1" presStyleCnt="3" custScaleX="111345" custScaleY="108567" custLinFactNeighborX="1021" custLinFactNeighborY="-66138">
        <dgm:presLayoutVars>
          <dgm:chPref val="3"/>
        </dgm:presLayoutVars>
      </dgm:prSet>
      <dgm:spPr/>
      <dgm:t>
        <a:bodyPr/>
        <a:lstStyle/>
        <a:p>
          <a:endParaRPr lang="en-ZA"/>
        </a:p>
      </dgm:t>
    </dgm:pt>
    <dgm:pt modelId="{2F840493-EA07-47EE-BDF4-F923CBA64222}" type="pres">
      <dgm:prSet presAssocID="{F1C9866C-F4DA-4310-ACAB-51DA9DF0546B}" presName="parTransTwo" presStyleCnt="0"/>
      <dgm:spPr/>
    </dgm:pt>
    <dgm:pt modelId="{47E5EBEB-C5D2-4FF8-810F-7D633D7BB037}" type="pres">
      <dgm:prSet presAssocID="{F1C9866C-F4DA-4310-ACAB-51DA9DF0546B}" presName="horzTwo" presStyleCnt="0"/>
      <dgm:spPr/>
    </dgm:pt>
    <dgm:pt modelId="{7A38B773-B33F-435F-9591-4E4DD8DC0813}" type="pres">
      <dgm:prSet presAssocID="{969D30AA-0407-4C7C-B851-32D6436C5B63}" presName="vertThree" presStyleCnt="0"/>
      <dgm:spPr/>
    </dgm:pt>
    <dgm:pt modelId="{5A8F2E9C-E22A-4D9F-9350-8E566F97ACB3}" type="pres">
      <dgm:prSet presAssocID="{969D30AA-0407-4C7C-B851-32D6436C5B63}" presName="txThree" presStyleLbl="node3" presStyleIdx="2" presStyleCnt="5" custScaleY="151401" custLinFactNeighborX="867" custLinFactNeighborY="-4258">
        <dgm:presLayoutVars>
          <dgm:chPref val="3"/>
        </dgm:presLayoutVars>
      </dgm:prSet>
      <dgm:spPr/>
      <dgm:t>
        <a:bodyPr/>
        <a:lstStyle/>
        <a:p>
          <a:endParaRPr lang="en-ZA"/>
        </a:p>
      </dgm:t>
    </dgm:pt>
    <dgm:pt modelId="{85009362-0734-44A9-94F6-D6FF492627C3}" type="pres">
      <dgm:prSet presAssocID="{969D30AA-0407-4C7C-B851-32D6436C5B63}" presName="horzThree" presStyleCnt="0"/>
      <dgm:spPr/>
    </dgm:pt>
    <dgm:pt modelId="{5CDAC533-DA71-486D-85B2-87783461226C}" type="pres">
      <dgm:prSet presAssocID="{A1D9EB94-6988-4CBC-9F59-6A73DEC0302D}" presName="sibSpaceTwo" presStyleCnt="0"/>
      <dgm:spPr/>
    </dgm:pt>
    <dgm:pt modelId="{A1F01564-0C1D-4758-9EA7-F4B7252C3680}" type="pres">
      <dgm:prSet presAssocID="{F6603CCE-6F39-4158-ACFD-FBA2F87E3F51}" presName="vertTwo" presStyleCnt="0"/>
      <dgm:spPr/>
    </dgm:pt>
    <dgm:pt modelId="{7110ED51-E4E4-43CE-A157-64F0C44F5825}" type="pres">
      <dgm:prSet presAssocID="{F6603CCE-6F39-4158-ACFD-FBA2F87E3F51}" presName="txTwo" presStyleLbl="node2" presStyleIdx="2" presStyleCnt="3" custScaleY="83306" custLinFactNeighborX="335" custLinFactNeighborY="-93833">
        <dgm:presLayoutVars>
          <dgm:chPref val="3"/>
        </dgm:presLayoutVars>
      </dgm:prSet>
      <dgm:spPr/>
      <dgm:t>
        <a:bodyPr/>
        <a:lstStyle/>
        <a:p>
          <a:endParaRPr lang="en-ZA"/>
        </a:p>
      </dgm:t>
    </dgm:pt>
    <dgm:pt modelId="{A730460F-2D10-4DFA-8E11-2907B4E54A74}" type="pres">
      <dgm:prSet presAssocID="{F6603CCE-6F39-4158-ACFD-FBA2F87E3F51}" presName="parTransTwo" presStyleCnt="0"/>
      <dgm:spPr/>
    </dgm:pt>
    <dgm:pt modelId="{9A568130-0559-411E-B797-F8579A59DDFC}" type="pres">
      <dgm:prSet presAssocID="{F6603CCE-6F39-4158-ACFD-FBA2F87E3F51}" presName="horzTwo" presStyleCnt="0"/>
      <dgm:spPr/>
    </dgm:pt>
    <dgm:pt modelId="{1AF3FFAD-7A00-41C7-B8C2-8194E12DB90D}" type="pres">
      <dgm:prSet presAssocID="{591CD767-AB18-4168-8757-30AD46249F7B}" presName="vertThree" presStyleCnt="0"/>
      <dgm:spPr/>
    </dgm:pt>
    <dgm:pt modelId="{FD39BA2C-FC32-4301-A8B4-4262A47423D0}" type="pres">
      <dgm:prSet presAssocID="{591CD767-AB18-4168-8757-30AD46249F7B}" presName="txThree" presStyleLbl="node3" presStyleIdx="3" presStyleCnt="5" custScaleY="183516" custLinFactNeighborX="3496" custLinFactNeighborY="-12878">
        <dgm:presLayoutVars>
          <dgm:chPref val="3"/>
        </dgm:presLayoutVars>
      </dgm:prSet>
      <dgm:spPr/>
      <dgm:t>
        <a:bodyPr/>
        <a:lstStyle/>
        <a:p>
          <a:endParaRPr lang="en-ZA"/>
        </a:p>
      </dgm:t>
    </dgm:pt>
    <dgm:pt modelId="{82C3A182-CA19-4DAE-B53D-9EC287A70723}" type="pres">
      <dgm:prSet presAssocID="{591CD767-AB18-4168-8757-30AD46249F7B}" presName="horzThree" presStyleCnt="0"/>
      <dgm:spPr/>
    </dgm:pt>
    <dgm:pt modelId="{6F8B5BD3-3E7F-426E-BE81-23A3EFBE5FDF}" type="pres">
      <dgm:prSet presAssocID="{EA944F97-84DE-4597-8899-F17A28C1F84C}" presName="sibSpaceThree" presStyleCnt="0"/>
      <dgm:spPr/>
    </dgm:pt>
    <dgm:pt modelId="{3B5A00D6-879C-4EAA-BB3B-17D2D2E8DECE}" type="pres">
      <dgm:prSet presAssocID="{F79170E5-413A-4FA6-8055-FB7502B501E0}" presName="vertThree" presStyleCnt="0"/>
      <dgm:spPr/>
    </dgm:pt>
    <dgm:pt modelId="{8D1E7A1B-50C9-435A-AC63-27E419AFF87A}" type="pres">
      <dgm:prSet presAssocID="{F79170E5-413A-4FA6-8055-FB7502B501E0}" presName="txThree" presStyleLbl="node3" presStyleIdx="4" presStyleCnt="5" custScaleY="184248" custLinFactNeighborX="207" custLinFactNeighborY="-13519">
        <dgm:presLayoutVars>
          <dgm:chPref val="3"/>
        </dgm:presLayoutVars>
      </dgm:prSet>
      <dgm:spPr/>
      <dgm:t>
        <a:bodyPr/>
        <a:lstStyle/>
        <a:p>
          <a:endParaRPr lang="en-ZA"/>
        </a:p>
      </dgm:t>
    </dgm:pt>
    <dgm:pt modelId="{FC0DE3C3-9DE2-4F0D-A5D9-DCCFAC0D2CDE}" type="pres">
      <dgm:prSet presAssocID="{F79170E5-413A-4FA6-8055-FB7502B501E0}" presName="horzThree" presStyleCnt="0"/>
      <dgm:spPr/>
    </dgm:pt>
  </dgm:ptLst>
  <dgm:cxnLst>
    <dgm:cxn modelId="{4F28E9F0-72A7-4935-9BD1-C009230C6D24}" type="presOf" srcId="{3ACBEAD5-5332-4D7D-A911-BEF7CA0944DC}" destId="{C4A8A063-6AF2-4405-91B2-4E14B174DCBE}" srcOrd="0" destOrd="0" presId="urn:microsoft.com/office/officeart/2005/8/layout/hierarchy4"/>
    <dgm:cxn modelId="{28E78A93-6ED8-4C97-86DB-76AFCBFC72C0}" srcId="{F6603CCE-6F39-4158-ACFD-FBA2F87E3F51}" destId="{F79170E5-413A-4FA6-8055-FB7502B501E0}" srcOrd="1" destOrd="0" parTransId="{B8F6E7D6-112D-4B4D-8E11-5755E6D3CAF1}" sibTransId="{66C98B48-A040-4862-AE07-F72920353316}"/>
    <dgm:cxn modelId="{AE5A2B08-3CEA-4A08-8835-F737869C2B53}" srcId="{F1C9866C-F4DA-4310-ACAB-51DA9DF0546B}" destId="{969D30AA-0407-4C7C-B851-32D6436C5B63}" srcOrd="0" destOrd="0" parTransId="{BF681160-33DF-4A6D-A18E-5EAA09D86CC1}" sibTransId="{941FACDD-52BC-496C-BFDD-CE068C41E0D8}"/>
    <dgm:cxn modelId="{C61AD75D-B311-437C-8DB7-318AF884DA8B}" srcId="{41AE2A81-9BD6-45E1-AA2B-1F5BE4604A03}" destId="{3ACBEAD5-5332-4D7D-A911-BEF7CA0944DC}" srcOrd="1" destOrd="0" parTransId="{44E091C6-B6DE-4F37-B030-197313DD6353}" sibTransId="{98703E33-C1BE-4B59-901A-A00627572ACD}"/>
    <dgm:cxn modelId="{A17BBF05-0CD1-4E7C-86A1-FE8CB0B458DF}" type="presOf" srcId="{1558CF04-E23F-47A4-8BE6-7FAC329704F6}" destId="{BBB824C3-B3CC-4ADB-8AEE-8630EF682159}" srcOrd="0" destOrd="0" presId="urn:microsoft.com/office/officeart/2005/8/layout/hierarchy4"/>
    <dgm:cxn modelId="{09E78BDB-B136-41A8-AA27-0516E549F102}" srcId="{1558CF04-E23F-47A4-8BE6-7FAC329704F6}" destId="{41AE2A81-9BD6-45E1-AA2B-1F5BE4604A03}" srcOrd="0" destOrd="0" parTransId="{97B49EB6-C69C-496F-AC19-3A2A5F722A72}" sibTransId="{1DAFCCC0-B35E-431B-9857-6A97735DE6AC}"/>
    <dgm:cxn modelId="{7BEEF321-68BF-44D7-9CBB-0D5818C0C7E9}" srcId="{1558CF04-E23F-47A4-8BE6-7FAC329704F6}" destId="{F6603CCE-6F39-4158-ACFD-FBA2F87E3F51}" srcOrd="2" destOrd="0" parTransId="{A05B20BD-1107-49CC-A991-61FC0A6A6C4C}" sibTransId="{91880B30-4A10-4D88-B79D-814111A424D1}"/>
    <dgm:cxn modelId="{1CF04550-2CE6-40F6-BDE3-35C3624C4B4B}" type="presOf" srcId="{F6603CCE-6F39-4158-ACFD-FBA2F87E3F51}" destId="{7110ED51-E4E4-43CE-A157-64F0C44F5825}" srcOrd="0" destOrd="0" presId="urn:microsoft.com/office/officeart/2005/8/layout/hierarchy4"/>
    <dgm:cxn modelId="{35F4FFC8-8EC7-4223-BFCB-D134CD2F6E00}" srcId="{1558CF04-E23F-47A4-8BE6-7FAC329704F6}" destId="{F1C9866C-F4DA-4310-ACAB-51DA9DF0546B}" srcOrd="1" destOrd="0" parTransId="{99E02537-E756-40B0-910E-D0D53000844E}" sibTransId="{A1D9EB94-6988-4CBC-9F59-6A73DEC0302D}"/>
    <dgm:cxn modelId="{8C1FD5F5-293B-4CA4-9FB5-DA96B374751C}" srcId="{BB5F94D7-D158-43D8-AF56-8BB97F73485C}" destId="{1558CF04-E23F-47A4-8BE6-7FAC329704F6}" srcOrd="0" destOrd="0" parTransId="{34D265A9-285E-4E49-9B26-3A138ACCDF22}" sibTransId="{D95DE027-193E-4DB4-809D-F742C5ABCD3F}"/>
    <dgm:cxn modelId="{0CEA87C6-6C7B-4BDA-A82C-E64C6DC1489E}" type="presOf" srcId="{F1C9866C-F4DA-4310-ACAB-51DA9DF0546B}" destId="{B62D0D18-F07A-41A8-95B0-7E318A9D9322}" srcOrd="0" destOrd="0" presId="urn:microsoft.com/office/officeart/2005/8/layout/hierarchy4"/>
    <dgm:cxn modelId="{B4F70F10-74D9-479E-B5D8-3FB877F1C096}" srcId="{F6603CCE-6F39-4158-ACFD-FBA2F87E3F51}" destId="{591CD767-AB18-4168-8757-30AD46249F7B}" srcOrd="0" destOrd="0" parTransId="{FE831858-C982-45C7-92BC-4527C668BA2C}" sibTransId="{EA944F97-84DE-4597-8899-F17A28C1F84C}"/>
    <dgm:cxn modelId="{F630AA68-3F64-4D30-ADB3-AC6D03BEE48F}" type="presOf" srcId="{969D30AA-0407-4C7C-B851-32D6436C5B63}" destId="{5A8F2E9C-E22A-4D9F-9350-8E566F97ACB3}" srcOrd="0" destOrd="0" presId="urn:microsoft.com/office/officeart/2005/8/layout/hierarchy4"/>
    <dgm:cxn modelId="{E495089A-8B15-4121-BCBB-246D0C25856D}" type="presOf" srcId="{F79170E5-413A-4FA6-8055-FB7502B501E0}" destId="{8D1E7A1B-50C9-435A-AC63-27E419AFF87A}" srcOrd="0" destOrd="0" presId="urn:microsoft.com/office/officeart/2005/8/layout/hierarchy4"/>
    <dgm:cxn modelId="{995162DA-E30A-4D06-827A-8875405D84D4}" type="presOf" srcId="{591CD767-AB18-4168-8757-30AD46249F7B}" destId="{FD39BA2C-FC32-4301-A8B4-4262A47423D0}" srcOrd="0" destOrd="0" presId="urn:microsoft.com/office/officeart/2005/8/layout/hierarchy4"/>
    <dgm:cxn modelId="{E16C016C-88DB-40F7-A295-44E5895F43E0}" srcId="{41AE2A81-9BD6-45E1-AA2B-1F5BE4604A03}" destId="{7DD665A2-A736-4DA7-8ABB-78DF2C7DBE32}" srcOrd="0" destOrd="0" parTransId="{842B0200-9BC7-431D-8C17-3A3841E06C0D}" sibTransId="{D3EBD5F1-269C-4D02-A888-7A1D72DC2157}"/>
    <dgm:cxn modelId="{B3722FA8-C3B7-497C-A7ED-C99FE481F61B}" type="presOf" srcId="{BB5F94D7-D158-43D8-AF56-8BB97F73485C}" destId="{2B45BA9A-C548-47DA-ACCF-9C8C3AC09B5B}" srcOrd="0" destOrd="0" presId="urn:microsoft.com/office/officeart/2005/8/layout/hierarchy4"/>
    <dgm:cxn modelId="{EA8CCE0B-3C11-483A-8F34-E923A875C2B1}" type="presOf" srcId="{41AE2A81-9BD6-45E1-AA2B-1F5BE4604A03}" destId="{04F1EE5B-6053-49A9-BE37-35D5BD0B871A}" srcOrd="0" destOrd="0" presId="urn:microsoft.com/office/officeart/2005/8/layout/hierarchy4"/>
    <dgm:cxn modelId="{13C5230F-11AF-4BD2-9926-1C2B1CD47F65}" type="presOf" srcId="{7DD665A2-A736-4DA7-8ABB-78DF2C7DBE32}" destId="{6D923A05-C8AA-4696-BC9B-ADE0FC29D94A}" srcOrd="0" destOrd="0" presId="urn:microsoft.com/office/officeart/2005/8/layout/hierarchy4"/>
    <dgm:cxn modelId="{43CDA7E0-62E3-4537-92D9-E603395E58F0}" type="presParOf" srcId="{2B45BA9A-C548-47DA-ACCF-9C8C3AC09B5B}" destId="{028AFF81-1D5A-47DA-B8F4-AF826F06198E}" srcOrd="0" destOrd="0" presId="urn:microsoft.com/office/officeart/2005/8/layout/hierarchy4"/>
    <dgm:cxn modelId="{8418D89C-8986-482F-AA3F-BA47009BA627}" type="presParOf" srcId="{028AFF81-1D5A-47DA-B8F4-AF826F06198E}" destId="{BBB824C3-B3CC-4ADB-8AEE-8630EF682159}" srcOrd="0" destOrd="0" presId="urn:microsoft.com/office/officeart/2005/8/layout/hierarchy4"/>
    <dgm:cxn modelId="{FD81A17A-E916-41E1-87B1-3616D9090AD0}" type="presParOf" srcId="{028AFF81-1D5A-47DA-B8F4-AF826F06198E}" destId="{DEC3CA7B-0EF9-45E1-880C-79D4E16528A7}" srcOrd="1" destOrd="0" presId="urn:microsoft.com/office/officeart/2005/8/layout/hierarchy4"/>
    <dgm:cxn modelId="{F87CA5FB-10B7-4DA3-9B4C-CED549A73A4A}" type="presParOf" srcId="{028AFF81-1D5A-47DA-B8F4-AF826F06198E}" destId="{32114C47-0E27-4271-9BA1-CA11DA04A73F}" srcOrd="2" destOrd="0" presId="urn:microsoft.com/office/officeart/2005/8/layout/hierarchy4"/>
    <dgm:cxn modelId="{A0E8E273-F4FB-4E28-A9CA-1E82863A6599}" type="presParOf" srcId="{32114C47-0E27-4271-9BA1-CA11DA04A73F}" destId="{DB58086C-9D9D-4A4C-BC07-D4ECB9E60C82}" srcOrd="0" destOrd="0" presId="urn:microsoft.com/office/officeart/2005/8/layout/hierarchy4"/>
    <dgm:cxn modelId="{0B186A40-99DD-47ED-8386-AD81F99F5014}" type="presParOf" srcId="{DB58086C-9D9D-4A4C-BC07-D4ECB9E60C82}" destId="{04F1EE5B-6053-49A9-BE37-35D5BD0B871A}" srcOrd="0" destOrd="0" presId="urn:microsoft.com/office/officeart/2005/8/layout/hierarchy4"/>
    <dgm:cxn modelId="{3BC6AAC2-763A-4DE3-B53A-29F0C95553C4}" type="presParOf" srcId="{DB58086C-9D9D-4A4C-BC07-D4ECB9E60C82}" destId="{F9E22E97-0158-4DA8-BFC3-CB4E8A2E42C0}" srcOrd="1" destOrd="0" presId="urn:microsoft.com/office/officeart/2005/8/layout/hierarchy4"/>
    <dgm:cxn modelId="{529F27B8-D97A-48FC-B71A-C38CCFDBE771}" type="presParOf" srcId="{DB58086C-9D9D-4A4C-BC07-D4ECB9E60C82}" destId="{5CBE994B-C6B9-4E58-A49B-CDBFDF895BEB}" srcOrd="2" destOrd="0" presId="urn:microsoft.com/office/officeart/2005/8/layout/hierarchy4"/>
    <dgm:cxn modelId="{614D7EDC-3482-43C2-A1BE-C72BF5084CE7}" type="presParOf" srcId="{5CBE994B-C6B9-4E58-A49B-CDBFDF895BEB}" destId="{191868FF-2283-49A0-9131-7785C5775747}" srcOrd="0" destOrd="0" presId="urn:microsoft.com/office/officeart/2005/8/layout/hierarchy4"/>
    <dgm:cxn modelId="{0496BB1F-3CA4-470E-8D90-1CBC2A9AA066}" type="presParOf" srcId="{191868FF-2283-49A0-9131-7785C5775747}" destId="{6D923A05-C8AA-4696-BC9B-ADE0FC29D94A}" srcOrd="0" destOrd="0" presId="urn:microsoft.com/office/officeart/2005/8/layout/hierarchy4"/>
    <dgm:cxn modelId="{6CDFA81A-E9AE-4AEA-AD8C-AADFB627BF98}" type="presParOf" srcId="{191868FF-2283-49A0-9131-7785C5775747}" destId="{2700D851-BA64-4059-BBE5-5D0A84200180}" srcOrd="1" destOrd="0" presId="urn:microsoft.com/office/officeart/2005/8/layout/hierarchy4"/>
    <dgm:cxn modelId="{18EF1BEF-1E41-490A-AF24-1E0210590BF5}" type="presParOf" srcId="{5CBE994B-C6B9-4E58-A49B-CDBFDF895BEB}" destId="{6EB2AA2A-6FFA-460A-BB5A-91F3326A6946}" srcOrd="1" destOrd="0" presId="urn:microsoft.com/office/officeart/2005/8/layout/hierarchy4"/>
    <dgm:cxn modelId="{E54AB418-0DEE-4B0C-966D-37ABCE07F212}" type="presParOf" srcId="{5CBE994B-C6B9-4E58-A49B-CDBFDF895BEB}" destId="{80FE32F9-3EEF-4AA3-8B55-5993A136FF3E}" srcOrd="2" destOrd="0" presId="urn:microsoft.com/office/officeart/2005/8/layout/hierarchy4"/>
    <dgm:cxn modelId="{9DD17485-C6D1-42D3-8EAD-E95D05F2DB4F}" type="presParOf" srcId="{80FE32F9-3EEF-4AA3-8B55-5993A136FF3E}" destId="{C4A8A063-6AF2-4405-91B2-4E14B174DCBE}" srcOrd="0" destOrd="0" presId="urn:microsoft.com/office/officeart/2005/8/layout/hierarchy4"/>
    <dgm:cxn modelId="{2DB70DCA-4896-4B7E-87ED-A349762F6265}" type="presParOf" srcId="{80FE32F9-3EEF-4AA3-8B55-5993A136FF3E}" destId="{5BACA625-B815-4EAF-BEC3-831D5003EEFC}" srcOrd="1" destOrd="0" presId="urn:microsoft.com/office/officeart/2005/8/layout/hierarchy4"/>
    <dgm:cxn modelId="{4324766C-3E22-4FB7-BB0B-1F540EC1A0E5}" type="presParOf" srcId="{32114C47-0E27-4271-9BA1-CA11DA04A73F}" destId="{FF1293A1-8435-4ACE-A693-A511503CA72E}" srcOrd="1" destOrd="0" presId="urn:microsoft.com/office/officeart/2005/8/layout/hierarchy4"/>
    <dgm:cxn modelId="{0AE145A7-8A6E-455C-8BE3-23F539A275F5}" type="presParOf" srcId="{32114C47-0E27-4271-9BA1-CA11DA04A73F}" destId="{467A5D01-7B89-4BCE-823C-E9987D0313FF}" srcOrd="2" destOrd="0" presId="urn:microsoft.com/office/officeart/2005/8/layout/hierarchy4"/>
    <dgm:cxn modelId="{E0887068-59FF-48F9-B980-A4583F0D76EB}" type="presParOf" srcId="{467A5D01-7B89-4BCE-823C-E9987D0313FF}" destId="{B62D0D18-F07A-41A8-95B0-7E318A9D9322}" srcOrd="0" destOrd="0" presId="urn:microsoft.com/office/officeart/2005/8/layout/hierarchy4"/>
    <dgm:cxn modelId="{A6943C68-9C6A-4CDB-BC47-0CE90E21B83B}" type="presParOf" srcId="{467A5D01-7B89-4BCE-823C-E9987D0313FF}" destId="{2F840493-EA07-47EE-BDF4-F923CBA64222}" srcOrd="1" destOrd="0" presId="urn:microsoft.com/office/officeart/2005/8/layout/hierarchy4"/>
    <dgm:cxn modelId="{ECD4EE7A-E05D-4859-9005-F50DB573080B}" type="presParOf" srcId="{467A5D01-7B89-4BCE-823C-E9987D0313FF}" destId="{47E5EBEB-C5D2-4FF8-810F-7D633D7BB037}" srcOrd="2" destOrd="0" presId="urn:microsoft.com/office/officeart/2005/8/layout/hierarchy4"/>
    <dgm:cxn modelId="{3F9F6AAC-0833-401E-8CF5-3A0AE9767608}" type="presParOf" srcId="{47E5EBEB-C5D2-4FF8-810F-7D633D7BB037}" destId="{7A38B773-B33F-435F-9591-4E4DD8DC0813}" srcOrd="0" destOrd="0" presId="urn:microsoft.com/office/officeart/2005/8/layout/hierarchy4"/>
    <dgm:cxn modelId="{BF159805-493E-43E4-B3F9-3E2F464B740F}" type="presParOf" srcId="{7A38B773-B33F-435F-9591-4E4DD8DC0813}" destId="{5A8F2E9C-E22A-4D9F-9350-8E566F97ACB3}" srcOrd="0" destOrd="0" presId="urn:microsoft.com/office/officeart/2005/8/layout/hierarchy4"/>
    <dgm:cxn modelId="{41927059-1C05-4397-8F70-722ACACC8755}" type="presParOf" srcId="{7A38B773-B33F-435F-9591-4E4DD8DC0813}" destId="{85009362-0734-44A9-94F6-D6FF492627C3}" srcOrd="1" destOrd="0" presId="urn:microsoft.com/office/officeart/2005/8/layout/hierarchy4"/>
    <dgm:cxn modelId="{4EF8CE7F-A180-4225-8318-01AF9487FD92}" type="presParOf" srcId="{32114C47-0E27-4271-9BA1-CA11DA04A73F}" destId="{5CDAC533-DA71-486D-85B2-87783461226C}" srcOrd="3" destOrd="0" presId="urn:microsoft.com/office/officeart/2005/8/layout/hierarchy4"/>
    <dgm:cxn modelId="{D8544D22-78EA-4CFC-B656-13DF8B77D641}" type="presParOf" srcId="{32114C47-0E27-4271-9BA1-CA11DA04A73F}" destId="{A1F01564-0C1D-4758-9EA7-F4B7252C3680}" srcOrd="4" destOrd="0" presId="urn:microsoft.com/office/officeart/2005/8/layout/hierarchy4"/>
    <dgm:cxn modelId="{C20B4BB6-B6BC-461B-BE08-24F7F7538448}" type="presParOf" srcId="{A1F01564-0C1D-4758-9EA7-F4B7252C3680}" destId="{7110ED51-E4E4-43CE-A157-64F0C44F5825}" srcOrd="0" destOrd="0" presId="urn:microsoft.com/office/officeart/2005/8/layout/hierarchy4"/>
    <dgm:cxn modelId="{48A2F9B2-AD20-4EB9-AC9E-6ABB2984325A}" type="presParOf" srcId="{A1F01564-0C1D-4758-9EA7-F4B7252C3680}" destId="{A730460F-2D10-4DFA-8E11-2907B4E54A74}" srcOrd="1" destOrd="0" presId="urn:microsoft.com/office/officeart/2005/8/layout/hierarchy4"/>
    <dgm:cxn modelId="{F781E928-810D-4B2E-87AA-8B7947600CCC}" type="presParOf" srcId="{A1F01564-0C1D-4758-9EA7-F4B7252C3680}" destId="{9A568130-0559-411E-B797-F8579A59DDFC}" srcOrd="2" destOrd="0" presId="urn:microsoft.com/office/officeart/2005/8/layout/hierarchy4"/>
    <dgm:cxn modelId="{30884834-6823-4249-930C-D585A1C06289}" type="presParOf" srcId="{9A568130-0559-411E-B797-F8579A59DDFC}" destId="{1AF3FFAD-7A00-41C7-B8C2-8194E12DB90D}" srcOrd="0" destOrd="0" presId="urn:microsoft.com/office/officeart/2005/8/layout/hierarchy4"/>
    <dgm:cxn modelId="{15910702-5F43-4B97-B6BE-354E62144CD8}" type="presParOf" srcId="{1AF3FFAD-7A00-41C7-B8C2-8194E12DB90D}" destId="{FD39BA2C-FC32-4301-A8B4-4262A47423D0}" srcOrd="0" destOrd="0" presId="urn:microsoft.com/office/officeart/2005/8/layout/hierarchy4"/>
    <dgm:cxn modelId="{02D86D3D-A682-4B51-BD74-36B7CD06E1B8}" type="presParOf" srcId="{1AF3FFAD-7A00-41C7-B8C2-8194E12DB90D}" destId="{82C3A182-CA19-4DAE-B53D-9EC287A70723}" srcOrd="1" destOrd="0" presId="urn:microsoft.com/office/officeart/2005/8/layout/hierarchy4"/>
    <dgm:cxn modelId="{BB5EDDC1-F2DB-4ACA-80C5-4D633860147A}" type="presParOf" srcId="{9A568130-0559-411E-B797-F8579A59DDFC}" destId="{6F8B5BD3-3E7F-426E-BE81-23A3EFBE5FDF}" srcOrd="1" destOrd="0" presId="urn:microsoft.com/office/officeart/2005/8/layout/hierarchy4"/>
    <dgm:cxn modelId="{6BA82718-5340-439E-A3F7-162C877BECD3}" type="presParOf" srcId="{9A568130-0559-411E-B797-F8579A59DDFC}" destId="{3B5A00D6-879C-4EAA-BB3B-17D2D2E8DECE}" srcOrd="2" destOrd="0" presId="urn:microsoft.com/office/officeart/2005/8/layout/hierarchy4"/>
    <dgm:cxn modelId="{A9784B29-4F72-449B-B157-0A003895A28A}" type="presParOf" srcId="{3B5A00D6-879C-4EAA-BB3B-17D2D2E8DECE}" destId="{8D1E7A1B-50C9-435A-AC63-27E419AFF87A}" srcOrd="0" destOrd="0" presId="urn:microsoft.com/office/officeart/2005/8/layout/hierarchy4"/>
    <dgm:cxn modelId="{8DEDF781-608E-4F40-8041-E0813C81E871}" type="presParOf" srcId="{3B5A00D6-879C-4EAA-BB3B-17D2D2E8DECE}" destId="{FC0DE3C3-9DE2-4F0D-A5D9-DCCFAC0D2CDE}"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164C62-DDFF-4151-B4C2-E5E14F9BDC7A}" type="doc">
      <dgm:prSet loTypeId="urn:microsoft.com/office/officeart/2005/8/layout/hierarchy4" loCatId="hierarchy" qsTypeId="urn:microsoft.com/office/officeart/2005/8/quickstyle/simple1" qsCatId="simple" csTypeId="urn:microsoft.com/office/officeart/2005/8/colors/accent2_4" csCatId="accent2" phldr="1"/>
      <dgm:spPr/>
      <dgm:t>
        <a:bodyPr/>
        <a:lstStyle/>
        <a:p>
          <a:endParaRPr lang="en-US"/>
        </a:p>
      </dgm:t>
    </dgm:pt>
    <dgm:pt modelId="{0F134917-CC3D-4608-B6C4-0DBFC6AF4A6C}">
      <dgm:prSet custT="1"/>
      <dgm:spPr/>
      <dgm:t>
        <a:bodyPr/>
        <a:lstStyle/>
        <a:p>
          <a:r>
            <a:rPr lang="en-ZA" sz="2800" b="1" i="0" kern="1200" dirty="0">
              <a:solidFill>
                <a:prstClr val="white"/>
              </a:solidFill>
              <a:latin typeface="Calibri" panose="020F0502020204030204"/>
              <a:ea typeface="+mn-ea"/>
              <a:cs typeface="+mn-cs"/>
            </a:rPr>
            <a:t>Priority 3:</a:t>
          </a:r>
        </a:p>
        <a:p>
          <a:r>
            <a:rPr lang="en-ZA" sz="2800" b="1" i="0" kern="1200" dirty="0">
              <a:solidFill>
                <a:prstClr val="white"/>
              </a:solidFill>
              <a:latin typeface="Calibri" panose="020F0502020204030204"/>
              <a:ea typeface="+mn-ea"/>
              <a:cs typeface="+mn-cs"/>
            </a:rPr>
            <a:t>Education, Skills and Health</a:t>
          </a:r>
          <a:endParaRPr lang="en-US" sz="2800" b="1" i="0" kern="1200" dirty="0">
            <a:solidFill>
              <a:prstClr val="white"/>
            </a:solidFill>
            <a:latin typeface="Calibri" panose="020F0502020204030204"/>
            <a:ea typeface="+mn-ea"/>
            <a:cs typeface="+mn-cs"/>
          </a:endParaRPr>
        </a:p>
      </dgm:t>
    </dgm:pt>
    <dgm:pt modelId="{1E3BFE14-01C2-429A-A95E-75FCEC02FAFD}" type="parTrans" cxnId="{08F0BAEE-AF1D-4F1C-A222-5C0FB6225720}">
      <dgm:prSet/>
      <dgm:spPr/>
      <dgm:t>
        <a:bodyPr/>
        <a:lstStyle/>
        <a:p>
          <a:endParaRPr lang="en-US"/>
        </a:p>
      </dgm:t>
    </dgm:pt>
    <dgm:pt modelId="{81BFFB38-910B-4B51-BD00-D3C947926D1F}" type="sibTrans" cxnId="{08F0BAEE-AF1D-4F1C-A222-5C0FB6225720}">
      <dgm:prSet/>
      <dgm:spPr/>
      <dgm:t>
        <a:bodyPr/>
        <a:lstStyle/>
        <a:p>
          <a:endParaRPr lang="en-US"/>
        </a:p>
      </dgm:t>
    </dgm:pt>
    <dgm:pt modelId="{DA1C10EC-85BA-4388-8001-37D9B6DC3D73}">
      <dgm:prSet custT="1"/>
      <dgm:spPr/>
      <dgm:t>
        <a:bodyPr/>
        <a:lstStyle/>
        <a:p>
          <a:r>
            <a:rPr lang="en-US" sz="2400" b="1" i="0" dirty="0">
              <a:solidFill>
                <a:schemeClr val="tx1"/>
              </a:solidFill>
            </a:rPr>
            <a:t>A responsive PSET system </a:t>
          </a:r>
          <a:endParaRPr lang="en-US" sz="2400" b="1" dirty="0">
            <a:solidFill>
              <a:schemeClr val="tx1"/>
            </a:solidFill>
          </a:endParaRPr>
        </a:p>
      </dgm:t>
    </dgm:pt>
    <dgm:pt modelId="{F781C457-1400-409A-A675-E963F9774A60}" type="parTrans" cxnId="{1A989E9A-EDE9-4267-9EBA-69D1393CCECD}">
      <dgm:prSet/>
      <dgm:spPr/>
      <dgm:t>
        <a:bodyPr/>
        <a:lstStyle/>
        <a:p>
          <a:endParaRPr lang="en-US"/>
        </a:p>
      </dgm:t>
    </dgm:pt>
    <dgm:pt modelId="{BBB08D52-59A8-4D05-BAB7-5BB8073A7333}" type="sibTrans" cxnId="{1A989E9A-EDE9-4267-9EBA-69D1393CCECD}">
      <dgm:prSet/>
      <dgm:spPr/>
      <dgm:t>
        <a:bodyPr/>
        <a:lstStyle/>
        <a:p>
          <a:endParaRPr lang="en-US"/>
        </a:p>
      </dgm:t>
    </dgm:pt>
    <dgm:pt modelId="{415C5BAE-74E7-4257-BAD3-15BD0AD51921}">
      <dgm:prSet custT="1"/>
      <dgm:spPr/>
      <dgm:t>
        <a:bodyPr/>
        <a:lstStyle/>
        <a:p>
          <a:r>
            <a:rPr lang="en-US" sz="2400" b="0" i="1" dirty="0">
              <a:solidFill>
                <a:schemeClr val="tx1"/>
              </a:solidFill>
            </a:rPr>
            <a:t># of users from the education and research sector supported through SANReN</a:t>
          </a:r>
          <a:endParaRPr lang="en-US" sz="2400" i="1" dirty="0">
            <a:solidFill>
              <a:schemeClr val="tx1"/>
            </a:solidFill>
          </a:endParaRPr>
        </a:p>
      </dgm:t>
    </dgm:pt>
    <dgm:pt modelId="{C600D1E2-305A-4AE3-9984-1EC11915D0CF}" type="parTrans" cxnId="{A6DACEC8-C61F-44E4-A8F3-5AF775FE5647}">
      <dgm:prSet/>
      <dgm:spPr/>
      <dgm:t>
        <a:bodyPr/>
        <a:lstStyle/>
        <a:p>
          <a:endParaRPr lang="en-US"/>
        </a:p>
      </dgm:t>
    </dgm:pt>
    <dgm:pt modelId="{0BEE7C65-9A0F-4C9E-8753-866BE8778FAB}" type="sibTrans" cxnId="{A6DACEC8-C61F-44E4-A8F3-5AF775FE5647}">
      <dgm:prSet/>
      <dgm:spPr/>
      <dgm:t>
        <a:bodyPr/>
        <a:lstStyle/>
        <a:p>
          <a:endParaRPr lang="en-US"/>
        </a:p>
      </dgm:t>
    </dgm:pt>
    <dgm:pt modelId="{B7115915-6446-4DD3-8EE6-0438FB2ED2CC}">
      <dgm:prSet custT="1"/>
      <dgm:spPr/>
      <dgm:t>
        <a:bodyPr/>
        <a:lstStyle/>
        <a:p>
          <a:r>
            <a:rPr lang="en-US" sz="2400" b="0" i="1" dirty="0">
              <a:solidFill>
                <a:schemeClr val="tx1"/>
              </a:solidFill>
            </a:rPr>
            <a:t># of graduates and students placed in DSI funded work opportunities</a:t>
          </a:r>
          <a:endParaRPr lang="en-US" sz="2400" i="1" dirty="0">
            <a:solidFill>
              <a:schemeClr val="tx1"/>
            </a:solidFill>
          </a:endParaRPr>
        </a:p>
      </dgm:t>
    </dgm:pt>
    <dgm:pt modelId="{E910300D-81CC-4FBD-82FE-03C5C47D6E7B}" type="parTrans" cxnId="{5BDC1EA7-DFA6-47D8-9CE6-AFAB836ABCE5}">
      <dgm:prSet/>
      <dgm:spPr/>
      <dgm:t>
        <a:bodyPr/>
        <a:lstStyle/>
        <a:p>
          <a:endParaRPr lang="en-US"/>
        </a:p>
      </dgm:t>
    </dgm:pt>
    <dgm:pt modelId="{DBECC0AF-FB3E-437B-9B14-3241B71A80C9}" type="sibTrans" cxnId="{5BDC1EA7-DFA6-47D8-9CE6-AFAB836ABCE5}">
      <dgm:prSet/>
      <dgm:spPr/>
      <dgm:t>
        <a:bodyPr/>
        <a:lstStyle/>
        <a:p>
          <a:endParaRPr lang="en-US"/>
        </a:p>
      </dgm:t>
    </dgm:pt>
    <dgm:pt modelId="{36252362-646C-426A-AB1B-B960468B2F50}">
      <dgm:prSet custT="1"/>
      <dgm:spPr/>
      <dgm:t>
        <a:bodyPr/>
        <a:lstStyle/>
        <a:p>
          <a:r>
            <a:rPr lang="en-US" sz="2400" b="0" i="1" dirty="0">
              <a:solidFill>
                <a:schemeClr val="tx1"/>
              </a:solidFill>
            </a:rPr>
            <a:t># of IP awareness sessions in TVET colleges </a:t>
          </a:r>
          <a:endParaRPr lang="en-US" sz="2400" i="1" dirty="0">
            <a:solidFill>
              <a:schemeClr val="tx1"/>
            </a:solidFill>
          </a:endParaRPr>
        </a:p>
      </dgm:t>
    </dgm:pt>
    <dgm:pt modelId="{D0206C6C-16C1-4EC4-B104-9009D1A51CF6}" type="parTrans" cxnId="{747A2DAA-5774-40DE-92DD-F2FE0CE859FF}">
      <dgm:prSet/>
      <dgm:spPr/>
      <dgm:t>
        <a:bodyPr/>
        <a:lstStyle/>
        <a:p>
          <a:endParaRPr lang="en-US"/>
        </a:p>
      </dgm:t>
    </dgm:pt>
    <dgm:pt modelId="{CE88E894-4330-4B92-83B6-7450FA88E7B8}" type="sibTrans" cxnId="{747A2DAA-5774-40DE-92DD-F2FE0CE859FF}">
      <dgm:prSet/>
      <dgm:spPr/>
      <dgm:t>
        <a:bodyPr/>
        <a:lstStyle/>
        <a:p>
          <a:endParaRPr lang="en-US"/>
        </a:p>
      </dgm:t>
    </dgm:pt>
    <dgm:pt modelId="{C7DAEC17-D256-48A1-B8F5-88180AA467DE}">
      <dgm:prSet custT="1"/>
      <dgm:spPr/>
      <dgm:t>
        <a:bodyPr/>
        <a:lstStyle/>
        <a:p>
          <a:r>
            <a:rPr lang="en-US" sz="2400" b="0" i="1" dirty="0">
              <a:solidFill>
                <a:schemeClr val="tx1"/>
              </a:solidFill>
            </a:rPr>
            <a:t># of people reached through outreach, awareness and training programmes in priority sciences </a:t>
          </a:r>
          <a:endParaRPr lang="en-US" sz="2400" i="1" dirty="0">
            <a:solidFill>
              <a:schemeClr val="tx1"/>
            </a:solidFill>
          </a:endParaRPr>
        </a:p>
      </dgm:t>
    </dgm:pt>
    <dgm:pt modelId="{63269EB1-18C5-4924-8B7A-88165D8A2FEC}" type="parTrans" cxnId="{A028D636-FE62-4956-8BC2-82395A74EC86}">
      <dgm:prSet/>
      <dgm:spPr/>
      <dgm:t>
        <a:bodyPr/>
        <a:lstStyle/>
        <a:p>
          <a:endParaRPr lang="en-US"/>
        </a:p>
      </dgm:t>
    </dgm:pt>
    <dgm:pt modelId="{DE07FB98-B5C6-41E8-8E07-4028AEF83B84}" type="sibTrans" cxnId="{A028D636-FE62-4956-8BC2-82395A74EC86}">
      <dgm:prSet/>
      <dgm:spPr/>
      <dgm:t>
        <a:bodyPr/>
        <a:lstStyle/>
        <a:p>
          <a:endParaRPr lang="en-US"/>
        </a:p>
      </dgm:t>
    </dgm:pt>
    <dgm:pt modelId="{486FC31F-3223-4552-AE5E-6911FD9F6769}" type="pres">
      <dgm:prSet presAssocID="{6D164C62-DDFF-4151-B4C2-E5E14F9BDC7A}" presName="Name0" presStyleCnt="0">
        <dgm:presLayoutVars>
          <dgm:chPref val="1"/>
          <dgm:dir/>
          <dgm:animOne val="branch"/>
          <dgm:animLvl val="lvl"/>
          <dgm:resizeHandles/>
        </dgm:presLayoutVars>
      </dgm:prSet>
      <dgm:spPr/>
      <dgm:t>
        <a:bodyPr/>
        <a:lstStyle/>
        <a:p>
          <a:endParaRPr lang="en-ZA"/>
        </a:p>
      </dgm:t>
    </dgm:pt>
    <dgm:pt modelId="{DAC1ECCE-173B-4E3F-BE97-3BD1016C6225}" type="pres">
      <dgm:prSet presAssocID="{0F134917-CC3D-4608-B6C4-0DBFC6AF4A6C}" presName="vertOne" presStyleCnt="0"/>
      <dgm:spPr/>
    </dgm:pt>
    <dgm:pt modelId="{8ECE140F-EEDC-4676-8BF9-8FB5BAE81CAE}" type="pres">
      <dgm:prSet presAssocID="{0F134917-CC3D-4608-B6C4-0DBFC6AF4A6C}" presName="txOne" presStyleLbl="node0" presStyleIdx="0" presStyleCnt="1" custScaleY="64767">
        <dgm:presLayoutVars>
          <dgm:chPref val="3"/>
        </dgm:presLayoutVars>
      </dgm:prSet>
      <dgm:spPr/>
      <dgm:t>
        <a:bodyPr/>
        <a:lstStyle/>
        <a:p>
          <a:endParaRPr lang="en-ZA"/>
        </a:p>
      </dgm:t>
    </dgm:pt>
    <dgm:pt modelId="{E511FF9F-19D9-4CE9-AC99-BD1B9DF2FC59}" type="pres">
      <dgm:prSet presAssocID="{0F134917-CC3D-4608-B6C4-0DBFC6AF4A6C}" presName="parTransOne" presStyleCnt="0"/>
      <dgm:spPr/>
    </dgm:pt>
    <dgm:pt modelId="{780A247C-83D7-47C1-870E-C02CFBE52270}" type="pres">
      <dgm:prSet presAssocID="{0F134917-CC3D-4608-B6C4-0DBFC6AF4A6C}" presName="horzOne" presStyleCnt="0"/>
      <dgm:spPr/>
    </dgm:pt>
    <dgm:pt modelId="{F8DA3702-E619-432B-B161-E210C71C8519}" type="pres">
      <dgm:prSet presAssocID="{DA1C10EC-85BA-4388-8001-37D9B6DC3D73}" presName="vertTwo" presStyleCnt="0"/>
      <dgm:spPr/>
    </dgm:pt>
    <dgm:pt modelId="{6D13828E-27AC-45FB-BEDC-5D5AB58DAA2A}" type="pres">
      <dgm:prSet presAssocID="{DA1C10EC-85BA-4388-8001-37D9B6DC3D73}" presName="txTwo" presStyleLbl="node2" presStyleIdx="0" presStyleCnt="1" custScaleY="44467" custLinFactNeighborX="-135" custLinFactNeighborY="-60941">
        <dgm:presLayoutVars>
          <dgm:chPref val="3"/>
        </dgm:presLayoutVars>
      </dgm:prSet>
      <dgm:spPr/>
      <dgm:t>
        <a:bodyPr/>
        <a:lstStyle/>
        <a:p>
          <a:endParaRPr lang="en-ZA"/>
        </a:p>
      </dgm:t>
    </dgm:pt>
    <dgm:pt modelId="{02423AC2-5EF9-4697-A4F7-8001FA528BA1}" type="pres">
      <dgm:prSet presAssocID="{DA1C10EC-85BA-4388-8001-37D9B6DC3D73}" presName="parTransTwo" presStyleCnt="0"/>
      <dgm:spPr/>
    </dgm:pt>
    <dgm:pt modelId="{0FE5C906-8AD0-46CD-9456-CBB45CB47904}" type="pres">
      <dgm:prSet presAssocID="{DA1C10EC-85BA-4388-8001-37D9B6DC3D73}" presName="horzTwo" presStyleCnt="0"/>
      <dgm:spPr/>
    </dgm:pt>
    <dgm:pt modelId="{C5A122DB-8DDF-420D-AA15-4C8A8B5BE11E}" type="pres">
      <dgm:prSet presAssocID="{415C5BAE-74E7-4257-BAD3-15BD0AD51921}" presName="vertThree" presStyleCnt="0"/>
      <dgm:spPr/>
    </dgm:pt>
    <dgm:pt modelId="{7D136F38-3BBB-4B31-87A8-4C2B27E8AFDA}" type="pres">
      <dgm:prSet presAssocID="{415C5BAE-74E7-4257-BAD3-15BD0AD51921}" presName="txThree" presStyleLbl="node3" presStyleIdx="0" presStyleCnt="4" custScaleY="134304" custLinFactNeighborX="-555" custLinFactNeighborY="-9739">
        <dgm:presLayoutVars>
          <dgm:chPref val="3"/>
        </dgm:presLayoutVars>
      </dgm:prSet>
      <dgm:spPr/>
      <dgm:t>
        <a:bodyPr/>
        <a:lstStyle/>
        <a:p>
          <a:endParaRPr lang="en-ZA"/>
        </a:p>
      </dgm:t>
    </dgm:pt>
    <dgm:pt modelId="{B20E4777-BC9A-4459-B741-991CD49F90BB}" type="pres">
      <dgm:prSet presAssocID="{415C5BAE-74E7-4257-BAD3-15BD0AD51921}" presName="horzThree" presStyleCnt="0"/>
      <dgm:spPr/>
    </dgm:pt>
    <dgm:pt modelId="{DAA0ABC6-7143-42C7-97E2-A50F791D663B}" type="pres">
      <dgm:prSet presAssocID="{0BEE7C65-9A0F-4C9E-8753-866BE8778FAB}" presName="sibSpaceThree" presStyleCnt="0"/>
      <dgm:spPr/>
    </dgm:pt>
    <dgm:pt modelId="{2D26925F-DA63-4071-AA60-E1D7C5D0D2CA}" type="pres">
      <dgm:prSet presAssocID="{B7115915-6446-4DD3-8EE6-0438FB2ED2CC}" presName="vertThree" presStyleCnt="0"/>
      <dgm:spPr/>
    </dgm:pt>
    <dgm:pt modelId="{0883B17D-F3C3-4A90-A6B4-598E5E1624CC}" type="pres">
      <dgm:prSet presAssocID="{B7115915-6446-4DD3-8EE6-0438FB2ED2CC}" presName="txThree" presStyleLbl="node3" presStyleIdx="1" presStyleCnt="4" custScaleY="136118" custLinFactNeighborX="-668" custLinFactNeighborY="-9739">
        <dgm:presLayoutVars>
          <dgm:chPref val="3"/>
        </dgm:presLayoutVars>
      </dgm:prSet>
      <dgm:spPr/>
      <dgm:t>
        <a:bodyPr/>
        <a:lstStyle/>
        <a:p>
          <a:endParaRPr lang="en-ZA"/>
        </a:p>
      </dgm:t>
    </dgm:pt>
    <dgm:pt modelId="{893AA6C3-4EDF-41B7-B13E-5B2F500F8AD0}" type="pres">
      <dgm:prSet presAssocID="{B7115915-6446-4DD3-8EE6-0438FB2ED2CC}" presName="horzThree" presStyleCnt="0"/>
      <dgm:spPr/>
    </dgm:pt>
    <dgm:pt modelId="{96064C9D-1190-4F73-88E0-A98A79C912E3}" type="pres">
      <dgm:prSet presAssocID="{DBECC0AF-FB3E-437B-9B14-3241B71A80C9}" presName="sibSpaceThree" presStyleCnt="0"/>
      <dgm:spPr/>
    </dgm:pt>
    <dgm:pt modelId="{6C12D084-777B-43D9-B43A-BE8E7F3CCE34}" type="pres">
      <dgm:prSet presAssocID="{36252362-646C-426A-AB1B-B960468B2F50}" presName="vertThree" presStyleCnt="0"/>
      <dgm:spPr/>
    </dgm:pt>
    <dgm:pt modelId="{7D73038A-7E09-49CE-8D34-B4D801FA369F}" type="pres">
      <dgm:prSet presAssocID="{36252362-646C-426A-AB1B-B960468B2F50}" presName="txThree" presStyleLbl="node3" presStyleIdx="2" presStyleCnt="4" custScaleY="138078" custLinFactNeighborX="1336" custLinFactNeighborY="-9739">
        <dgm:presLayoutVars>
          <dgm:chPref val="3"/>
        </dgm:presLayoutVars>
      </dgm:prSet>
      <dgm:spPr/>
      <dgm:t>
        <a:bodyPr/>
        <a:lstStyle/>
        <a:p>
          <a:endParaRPr lang="en-ZA"/>
        </a:p>
      </dgm:t>
    </dgm:pt>
    <dgm:pt modelId="{ACEB65C5-EF50-4147-ADE0-5F06423084FF}" type="pres">
      <dgm:prSet presAssocID="{36252362-646C-426A-AB1B-B960468B2F50}" presName="horzThree" presStyleCnt="0"/>
      <dgm:spPr/>
    </dgm:pt>
    <dgm:pt modelId="{E66B7909-71D5-462A-A489-72084C550E2B}" type="pres">
      <dgm:prSet presAssocID="{CE88E894-4330-4B92-83B6-7450FA88E7B8}" presName="sibSpaceThree" presStyleCnt="0"/>
      <dgm:spPr/>
    </dgm:pt>
    <dgm:pt modelId="{7356F7B9-E59E-4DB8-AAA1-406F8FD820BD}" type="pres">
      <dgm:prSet presAssocID="{C7DAEC17-D256-48A1-B8F5-88180AA467DE}" presName="vertThree" presStyleCnt="0"/>
      <dgm:spPr/>
    </dgm:pt>
    <dgm:pt modelId="{59B8CB16-7E40-4D15-A4EB-2D530B75683C}" type="pres">
      <dgm:prSet presAssocID="{C7DAEC17-D256-48A1-B8F5-88180AA467DE}" presName="txThree" presStyleLbl="node3" presStyleIdx="3" presStyleCnt="4" custScaleY="137557" custLinFactNeighborX="5734" custLinFactNeighborY="-9739">
        <dgm:presLayoutVars>
          <dgm:chPref val="3"/>
        </dgm:presLayoutVars>
      </dgm:prSet>
      <dgm:spPr/>
      <dgm:t>
        <a:bodyPr/>
        <a:lstStyle/>
        <a:p>
          <a:endParaRPr lang="en-ZA"/>
        </a:p>
      </dgm:t>
    </dgm:pt>
    <dgm:pt modelId="{A8F7EECD-4DC3-4255-8A51-CF420211D8F8}" type="pres">
      <dgm:prSet presAssocID="{C7DAEC17-D256-48A1-B8F5-88180AA467DE}" presName="horzThree" presStyleCnt="0"/>
      <dgm:spPr/>
    </dgm:pt>
  </dgm:ptLst>
  <dgm:cxnLst>
    <dgm:cxn modelId="{A30DF45E-85F1-429E-99AF-D34F39C58404}" type="presOf" srcId="{0F134917-CC3D-4608-B6C4-0DBFC6AF4A6C}" destId="{8ECE140F-EEDC-4676-8BF9-8FB5BAE81CAE}" srcOrd="0" destOrd="0" presId="urn:microsoft.com/office/officeart/2005/8/layout/hierarchy4"/>
    <dgm:cxn modelId="{1A989E9A-EDE9-4267-9EBA-69D1393CCECD}" srcId="{0F134917-CC3D-4608-B6C4-0DBFC6AF4A6C}" destId="{DA1C10EC-85BA-4388-8001-37D9B6DC3D73}" srcOrd="0" destOrd="0" parTransId="{F781C457-1400-409A-A675-E963F9774A60}" sibTransId="{BBB08D52-59A8-4D05-BAB7-5BB8073A7333}"/>
    <dgm:cxn modelId="{8C7B1CC4-F0A5-45A6-A36F-41BB2A31F19B}" type="presOf" srcId="{B7115915-6446-4DD3-8EE6-0438FB2ED2CC}" destId="{0883B17D-F3C3-4A90-A6B4-598E5E1624CC}" srcOrd="0" destOrd="0" presId="urn:microsoft.com/office/officeart/2005/8/layout/hierarchy4"/>
    <dgm:cxn modelId="{0FE13CCD-4F98-4F39-B0CF-EF59EF438E28}" type="presOf" srcId="{36252362-646C-426A-AB1B-B960468B2F50}" destId="{7D73038A-7E09-49CE-8D34-B4D801FA369F}" srcOrd="0" destOrd="0" presId="urn:microsoft.com/office/officeart/2005/8/layout/hierarchy4"/>
    <dgm:cxn modelId="{5BDC1EA7-DFA6-47D8-9CE6-AFAB836ABCE5}" srcId="{DA1C10EC-85BA-4388-8001-37D9B6DC3D73}" destId="{B7115915-6446-4DD3-8EE6-0438FB2ED2CC}" srcOrd="1" destOrd="0" parTransId="{E910300D-81CC-4FBD-82FE-03C5C47D6E7B}" sibTransId="{DBECC0AF-FB3E-437B-9B14-3241B71A80C9}"/>
    <dgm:cxn modelId="{A028D636-FE62-4956-8BC2-82395A74EC86}" srcId="{DA1C10EC-85BA-4388-8001-37D9B6DC3D73}" destId="{C7DAEC17-D256-48A1-B8F5-88180AA467DE}" srcOrd="3" destOrd="0" parTransId="{63269EB1-18C5-4924-8B7A-88165D8A2FEC}" sibTransId="{DE07FB98-B5C6-41E8-8E07-4028AEF83B84}"/>
    <dgm:cxn modelId="{17208342-A164-4107-BEBC-C9B1660CBA3E}" type="presOf" srcId="{6D164C62-DDFF-4151-B4C2-E5E14F9BDC7A}" destId="{486FC31F-3223-4552-AE5E-6911FD9F6769}" srcOrd="0" destOrd="0" presId="urn:microsoft.com/office/officeart/2005/8/layout/hierarchy4"/>
    <dgm:cxn modelId="{A6DACEC8-C61F-44E4-A8F3-5AF775FE5647}" srcId="{DA1C10EC-85BA-4388-8001-37D9B6DC3D73}" destId="{415C5BAE-74E7-4257-BAD3-15BD0AD51921}" srcOrd="0" destOrd="0" parTransId="{C600D1E2-305A-4AE3-9984-1EC11915D0CF}" sibTransId="{0BEE7C65-9A0F-4C9E-8753-866BE8778FAB}"/>
    <dgm:cxn modelId="{08F0BAEE-AF1D-4F1C-A222-5C0FB6225720}" srcId="{6D164C62-DDFF-4151-B4C2-E5E14F9BDC7A}" destId="{0F134917-CC3D-4608-B6C4-0DBFC6AF4A6C}" srcOrd="0" destOrd="0" parTransId="{1E3BFE14-01C2-429A-A95E-75FCEC02FAFD}" sibTransId="{81BFFB38-910B-4B51-BD00-D3C947926D1F}"/>
    <dgm:cxn modelId="{C667E139-D320-44E6-AE62-5B7028774746}" type="presOf" srcId="{415C5BAE-74E7-4257-BAD3-15BD0AD51921}" destId="{7D136F38-3BBB-4B31-87A8-4C2B27E8AFDA}" srcOrd="0" destOrd="0" presId="urn:microsoft.com/office/officeart/2005/8/layout/hierarchy4"/>
    <dgm:cxn modelId="{747A2DAA-5774-40DE-92DD-F2FE0CE859FF}" srcId="{DA1C10EC-85BA-4388-8001-37D9B6DC3D73}" destId="{36252362-646C-426A-AB1B-B960468B2F50}" srcOrd="2" destOrd="0" parTransId="{D0206C6C-16C1-4EC4-B104-9009D1A51CF6}" sibTransId="{CE88E894-4330-4B92-83B6-7450FA88E7B8}"/>
    <dgm:cxn modelId="{0991275D-EC09-4E09-8B4E-4A120CE63B88}" type="presOf" srcId="{C7DAEC17-D256-48A1-B8F5-88180AA467DE}" destId="{59B8CB16-7E40-4D15-A4EB-2D530B75683C}" srcOrd="0" destOrd="0" presId="urn:microsoft.com/office/officeart/2005/8/layout/hierarchy4"/>
    <dgm:cxn modelId="{50819616-F4BB-420F-A0CF-E8F12AF01B39}" type="presOf" srcId="{DA1C10EC-85BA-4388-8001-37D9B6DC3D73}" destId="{6D13828E-27AC-45FB-BEDC-5D5AB58DAA2A}" srcOrd="0" destOrd="0" presId="urn:microsoft.com/office/officeart/2005/8/layout/hierarchy4"/>
    <dgm:cxn modelId="{9C9368AE-6017-4A29-927B-4BBD8B865952}" type="presParOf" srcId="{486FC31F-3223-4552-AE5E-6911FD9F6769}" destId="{DAC1ECCE-173B-4E3F-BE97-3BD1016C6225}" srcOrd="0" destOrd="0" presId="urn:microsoft.com/office/officeart/2005/8/layout/hierarchy4"/>
    <dgm:cxn modelId="{26EDCC57-A54E-4C9F-BEAF-2FF795EA4130}" type="presParOf" srcId="{DAC1ECCE-173B-4E3F-BE97-3BD1016C6225}" destId="{8ECE140F-EEDC-4676-8BF9-8FB5BAE81CAE}" srcOrd="0" destOrd="0" presId="urn:microsoft.com/office/officeart/2005/8/layout/hierarchy4"/>
    <dgm:cxn modelId="{5BBAA40D-0E49-44DD-8576-71784CCF8CAD}" type="presParOf" srcId="{DAC1ECCE-173B-4E3F-BE97-3BD1016C6225}" destId="{E511FF9F-19D9-4CE9-AC99-BD1B9DF2FC59}" srcOrd="1" destOrd="0" presId="urn:microsoft.com/office/officeart/2005/8/layout/hierarchy4"/>
    <dgm:cxn modelId="{EE3231DA-FB7E-4B0E-81DE-772D25C1FA14}" type="presParOf" srcId="{DAC1ECCE-173B-4E3F-BE97-3BD1016C6225}" destId="{780A247C-83D7-47C1-870E-C02CFBE52270}" srcOrd="2" destOrd="0" presId="urn:microsoft.com/office/officeart/2005/8/layout/hierarchy4"/>
    <dgm:cxn modelId="{290EE424-5436-4AC8-A8D8-840D9DB36016}" type="presParOf" srcId="{780A247C-83D7-47C1-870E-C02CFBE52270}" destId="{F8DA3702-E619-432B-B161-E210C71C8519}" srcOrd="0" destOrd="0" presId="urn:microsoft.com/office/officeart/2005/8/layout/hierarchy4"/>
    <dgm:cxn modelId="{B1558FFC-3D42-4D74-BC27-A565EA8B57AA}" type="presParOf" srcId="{F8DA3702-E619-432B-B161-E210C71C8519}" destId="{6D13828E-27AC-45FB-BEDC-5D5AB58DAA2A}" srcOrd="0" destOrd="0" presId="urn:microsoft.com/office/officeart/2005/8/layout/hierarchy4"/>
    <dgm:cxn modelId="{15A4D75A-4E8D-4A9F-B6C5-215FA6AA3A3F}" type="presParOf" srcId="{F8DA3702-E619-432B-B161-E210C71C8519}" destId="{02423AC2-5EF9-4697-A4F7-8001FA528BA1}" srcOrd="1" destOrd="0" presId="urn:microsoft.com/office/officeart/2005/8/layout/hierarchy4"/>
    <dgm:cxn modelId="{B212B76B-2DEB-4F14-B8F4-CC4A09FB651C}" type="presParOf" srcId="{F8DA3702-E619-432B-B161-E210C71C8519}" destId="{0FE5C906-8AD0-46CD-9456-CBB45CB47904}" srcOrd="2" destOrd="0" presId="urn:microsoft.com/office/officeart/2005/8/layout/hierarchy4"/>
    <dgm:cxn modelId="{9CDE4324-9C30-4C11-97DC-F00C4E837C00}" type="presParOf" srcId="{0FE5C906-8AD0-46CD-9456-CBB45CB47904}" destId="{C5A122DB-8DDF-420D-AA15-4C8A8B5BE11E}" srcOrd="0" destOrd="0" presId="urn:microsoft.com/office/officeart/2005/8/layout/hierarchy4"/>
    <dgm:cxn modelId="{ED56DF10-A7C8-4849-9EA6-AADBB766CCBB}" type="presParOf" srcId="{C5A122DB-8DDF-420D-AA15-4C8A8B5BE11E}" destId="{7D136F38-3BBB-4B31-87A8-4C2B27E8AFDA}" srcOrd="0" destOrd="0" presId="urn:microsoft.com/office/officeart/2005/8/layout/hierarchy4"/>
    <dgm:cxn modelId="{EE4CF5DC-597E-4E0F-BF4B-F872115B0E78}" type="presParOf" srcId="{C5A122DB-8DDF-420D-AA15-4C8A8B5BE11E}" destId="{B20E4777-BC9A-4459-B741-991CD49F90BB}" srcOrd="1" destOrd="0" presId="urn:microsoft.com/office/officeart/2005/8/layout/hierarchy4"/>
    <dgm:cxn modelId="{0A3A946A-9FFE-42F9-99A4-4F340DC5111C}" type="presParOf" srcId="{0FE5C906-8AD0-46CD-9456-CBB45CB47904}" destId="{DAA0ABC6-7143-42C7-97E2-A50F791D663B}" srcOrd="1" destOrd="0" presId="urn:microsoft.com/office/officeart/2005/8/layout/hierarchy4"/>
    <dgm:cxn modelId="{272A97B0-066C-4B8D-B27A-44AA0892BA4D}" type="presParOf" srcId="{0FE5C906-8AD0-46CD-9456-CBB45CB47904}" destId="{2D26925F-DA63-4071-AA60-E1D7C5D0D2CA}" srcOrd="2" destOrd="0" presId="urn:microsoft.com/office/officeart/2005/8/layout/hierarchy4"/>
    <dgm:cxn modelId="{A54CA957-37C3-4AD6-B7E2-5C333AEBD9F2}" type="presParOf" srcId="{2D26925F-DA63-4071-AA60-E1D7C5D0D2CA}" destId="{0883B17D-F3C3-4A90-A6B4-598E5E1624CC}" srcOrd="0" destOrd="0" presId="urn:microsoft.com/office/officeart/2005/8/layout/hierarchy4"/>
    <dgm:cxn modelId="{466CAE97-562A-43B0-8716-AF0C78B1680B}" type="presParOf" srcId="{2D26925F-DA63-4071-AA60-E1D7C5D0D2CA}" destId="{893AA6C3-4EDF-41B7-B13E-5B2F500F8AD0}" srcOrd="1" destOrd="0" presId="urn:microsoft.com/office/officeart/2005/8/layout/hierarchy4"/>
    <dgm:cxn modelId="{39415F39-92BB-4B47-A6B4-DFC05E7CEAFA}" type="presParOf" srcId="{0FE5C906-8AD0-46CD-9456-CBB45CB47904}" destId="{96064C9D-1190-4F73-88E0-A98A79C912E3}" srcOrd="3" destOrd="0" presId="urn:microsoft.com/office/officeart/2005/8/layout/hierarchy4"/>
    <dgm:cxn modelId="{98A0F332-AEB3-4EAE-AE62-75045EE16FB1}" type="presParOf" srcId="{0FE5C906-8AD0-46CD-9456-CBB45CB47904}" destId="{6C12D084-777B-43D9-B43A-BE8E7F3CCE34}" srcOrd="4" destOrd="0" presId="urn:microsoft.com/office/officeart/2005/8/layout/hierarchy4"/>
    <dgm:cxn modelId="{1060B31C-799B-47C2-9568-199D1A888729}" type="presParOf" srcId="{6C12D084-777B-43D9-B43A-BE8E7F3CCE34}" destId="{7D73038A-7E09-49CE-8D34-B4D801FA369F}" srcOrd="0" destOrd="0" presId="urn:microsoft.com/office/officeart/2005/8/layout/hierarchy4"/>
    <dgm:cxn modelId="{5052496A-E7FD-4F18-9D68-306A3C5DE61C}" type="presParOf" srcId="{6C12D084-777B-43D9-B43A-BE8E7F3CCE34}" destId="{ACEB65C5-EF50-4147-ADE0-5F06423084FF}" srcOrd="1" destOrd="0" presId="urn:microsoft.com/office/officeart/2005/8/layout/hierarchy4"/>
    <dgm:cxn modelId="{798E4E0B-26B1-4411-BBCA-5F9703B9723D}" type="presParOf" srcId="{0FE5C906-8AD0-46CD-9456-CBB45CB47904}" destId="{E66B7909-71D5-462A-A489-72084C550E2B}" srcOrd="5" destOrd="0" presId="urn:microsoft.com/office/officeart/2005/8/layout/hierarchy4"/>
    <dgm:cxn modelId="{185CCD02-D203-4316-83A7-0450AA561958}" type="presParOf" srcId="{0FE5C906-8AD0-46CD-9456-CBB45CB47904}" destId="{7356F7B9-E59E-4DB8-AAA1-406F8FD820BD}" srcOrd="6" destOrd="0" presId="urn:microsoft.com/office/officeart/2005/8/layout/hierarchy4"/>
    <dgm:cxn modelId="{00F6944A-AD2F-441E-AE7B-708F55C65CC7}" type="presParOf" srcId="{7356F7B9-E59E-4DB8-AAA1-406F8FD820BD}" destId="{59B8CB16-7E40-4D15-A4EB-2D530B75683C}" srcOrd="0" destOrd="0" presId="urn:microsoft.com/office/officeart/2005/8/layout/hierarchy4"/>
    <dgm:cxn modelId="{A4BC8BA0-A329-43E1-B9D6-1E05F6222061}" type="presParOf" srcId="{7356F7B9-E59E-4DB8-AAA1-406F8FD820BD}" destId="{A8F7EECD-4DC3-4255-8A51-CF420211D8F8}"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0.68218</cdr:x>
      <cdr:y>0.93601</cdr:y>
    </cdr:from>
    <cdr:to>
      <cdr:x>1</cdr:x>
      <cdr:y>1</cdr:y>
    </cdr:to>
    <cdr:sp macro="" textlink="">
      <cdr:nvSpPr>
        <cdr:cNvPr id="2" name="Slide Number Placeholder 5">
          <a:extLst xmlns:a="http://schemas.openxmlformats.org/drawingml/2006/main">
            <a:ext uri="{FF2B5EF4-FFF2-40B4-BE49-F238E27FC236}">
              <a16:creationId xmlns:a16="http://schemas.microsoft.com/office/drawing/2014/main" xmlns="" id="{05009A93-823F-4778-A5C6-A9C1F2D5C395}"/>
            </a:ext>
          </a:extLst>
        </cdr:cNvPr>
        <cdr:cNvSpPr txBox="1">
          <a:spLocks xmlns:a="http://schemas.openxmlformats.org/drawingml/2006/main"/>
        </cdr:cNvSpPr>
      </cdr:nvSpPr>
      <cdr:spPr>
        <a:xfrm xmlns:a="http://schemas.openxmlformats.org/drawingml/2006/main">
          <a:off x="6345932" y="6455416"/>
          <a:ext cx="2743200" cy="365125"/>
        </a:xfrm>
        <a:prstGeom xmlns:a="http://schemas.openxmlformats.org/drawingml/2006/main" prst="rect">
          <a:avLst/>
        </a:prstGeom>
      </cdr:spPr>
      <cdr:txBody>
        <a:bodyPr xmlns:a="http://schemas.openxmlformats.org/drawingml/2006/main"/>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r"/>
          <a:fld id="{6BEAD508-187F-9C41-8168-FD791BBC9830}" type="slidenum">
            <a:rPr lang="en-US" smtClean="0"/>
            <a:pPr algn="r"/>
            <a:t>49</a:t>
          </a:fld>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0.68218</cdr:x>
      <cdr:y>0.93601</cdr:y>
    </cdr:from>
    <cdr:to>
      <cdr:x>1</cdr:x>
      <cdr:y>1</cdr:y>
    </cdr:to>
    <cdr:sp macro="" textlink="">
      <cdr:nvSpPr>
        <cdr:cNvPr id="2" name="Slide Number Placeholder 5">
          <a:extLst xmlns:a="http://schemas.openxmlformats.org/drawingml/2006/main">
            <a:ext uri="{FF2B5EF4-FFF2-40B4-BE49-F238E27FC236}">
              <a16:creationId xmlns:a16="http://schemas.microsoft.com/office/drawing/2014/main" xmlns="" id="{05009A93-823F-4778-A5C6-A9C1F2D5C395}"/>
            </a:ext>
          </a:extLst>
        </cdr:cNvPr>
        <cdr:cNvSpPr txBox="1">
          <a:spLocks xmlns:a="http://schemas.openxmlformats.org/drawingml/2006/main"/>
        </cdr:cNvSpPr>
      </cdr:nvSpPr>
      <cdr:spPr>
        <a:xfrm xmlns:a="http://schemas.openxmlformats.org/drawingml/2006/main">
          <a:off x="6345932" y="6455416"/>
          <a:ext cx="2743200" cy="365125"/>
        </a:xfrm>
        <a:prstGeom xmlns:a="http://schemas.openxmlformats.org/drawingml/2006/main" prst="rect">
          <a:avLst/>
        </a:prstGeom>
      </cdr:spPr>
      <cdr:txBody>
        <a:bodyPr xmlns:a="http://schemas.openxmlformats.org/drawingml/2006/main"/>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r"/>
          <a:fld id="{6BEAD508-187F-9C41-8168-FD791BBC9830}" type="slidenum">
            <a:rPr lang="en-US" smtClean="0"/>
            <a:pPr algn="r"/>
            <a:t>51</a:t>
          </a:fld>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B002038-5549-194A-AF75-2172F97EC8AA}" type="datetimeFigureOut">
              <a:rPr lang="en-US" smtClean="0"/>
              <a:pPr/>
              <a:t>5/23/2022</a:t>
            </a:fld>
            <a:endParaRPr lang="en-US" dirty="0"/>
          </a:p>
        </p:txBody>
      </p:sp>
      <p:sp>
        <p:nvSpPr>
          <p:cNvPr id="4" name="Slide Image Placeholder 3"/>
          <p:cNvSpPr>
            <a:spLocks noGrp="1" noRot="1" noChangeAspect="1"/>
          </p:cNvSpPr>
          <p:nvPr>
            <p:ph type="sldImg" idx="2"/>
          </p:nvPr>
        </p:nvSpPr>
        <p:spPr>
          <a:xfrm>
            <a:off x="1160463" y="1241425"/>
            <a:ext cx="4476750"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C18A5F-2E17-3646-BF95-FE7126A34F3F}" type="slidenum">
              <a:rPr lang="en-US" smtClean="0"/>
              <a:pPr/>
              <a:t>‹#›</a:t>
            </a:fld>
            <a:endParaRPr lang="en-US" dirty="0"/>
          </a:p>
        </p:txBody>
      </p:sp>
    </p:spTree>
    <p:extLst>
      <p:ext uri="{BB962C8B-B14F-4D97-AF65-F5344CB8AC3E}">
        <p14:creationId xmlns:p14="http://schemas.microsoft.com/office/powerpoint/2010/main" xmlns="" val="1410993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1</a:t>
            </a:fld>
            <a:endParaRPr lang="en-US" dirty="0"/>
          </a:p>
        </p:txBody>
      </p:sp>
    </p:spTree>
    <p:extLst>
      <p:ext uri="{BB962C8B-B14F-4D97-AF65-F5344CB8AC3E}">
        <p14:creationId xmlns:p14="http://schemas.microsoft.com/office/powerpoint/2010/main" xmlns="" val="4227043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76C11A0-3CDF-4F6F-A4A9-D41AA73C3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3096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76C11A0-3CDF-4F6F-A4A9-D41AA73C3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956247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76C11A0-3CDF-4F6F-A4A9-D41AA73C3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1881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76C11A0-3CDF-4F6F-A4A9-D41AA73C3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47933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58</a:t>
            </a:fld>
            <a:endParaRPr lang="en-US" dirty="0"/>
          </a:p>
        </p:txBody>
      </p:sp>
    </p:spTree>
    <p:extLst>
      <p:ext uri="{BB962C8B-B14F-4D97-AF65-F5344CB8AC3E}">
        <p14:creationId xmlns:p14="http://schemas.microsoft.com/office/powerpoint/2010/main" xmlns="" val="889609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59</a:t>
            </a:fld>
            <a:endParaRPr lang="en-US" dirty="0"/>
          </a:p>
        </p:txBody>
      </p:sp>
    </p:spTree>
    <p:extLst>
      <p:ext uri="{BB962C8B-B14F-4D97-AF65-F5344CB8AC3E}">
        <p14:creationId xmlns:p14="http://schemas.microsoft.com/office/powerpoint/2010/main" xmlns="" val="3442683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60</a:t>
            </a:fld>
            <a:endParaRPr lang="en-US" dirty="0"/>
          </a:p>
        </p:txBody>
      </p:sp>
    </p:spTree>
    <p:extLst>
      <p:ext uri="{BB962C8B-B14F-4D97-AF65-F5344CB8AC3E}">
        <p14:creationId xmlns:p14="http://schemas.microsoft.com/office/powerpoint/2010/main" xmlns="" val="3270742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63</a:t>
            </a:fld>
            <a:endParaRPr lang="en-US" dirty="0"/>
          </a:p>
        </p:txBody>
      </p:sp>
    </p:spTree>
    <p:extLst>
      <p:ext uri="{BB962C8B-B14F-4D97-AF65-F5344CB8AC3E}">
        <p14:creationId xmlns:p14="http://schemas.microsoft.com/office/powerpoint/2010/main" xmlns="" val="24618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64</a:t>
            </a:fld>
            <a:endParaRPr lang="en-US" dirty="0"/>
          </a:p>
        </p:txBody>
      </p:sp>
    </p:spTree>
    <p:extLst>
      <p:ext uri="{BB962C8B-B14F-4D97-AF65-F5344CB8AC3E}">
        <p14:creationId xmlns:p14="http://schemas.microsoft.com/office/powerpoint/2010/main" xmlns="" val="1750898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65</a:t>
            </a:fld>
            <a:endParaRPr lang="en-US" dirty="0"/>
          </a:p>
        </p:txBody>
      </p:sp>
    </p:spTree>
    <p:extLst>
      <p:ext uri="{BB962C8B-B14F-4D97-AF65-F5344CB8AC3E}">
        <p14:creationId xmlns:p14="http://schemas.microsoft.com/office/powerpoint/2010/main" xmlns="" val="177273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476C11A0-3CDF-4F6F-A4A9-D41AA73C3384}" type="slidenum">
              <a:rPr lang="en-US" smtClean="0"/>
              <a:pPr/>
              <a:t>10</a:t>
            </a:fld>
            <a:endParaRPr lang="en-US" dirty="0"/>
          </a:p>
        </p:txBody>
      </p:sp>
    </p:spTree>
    <p:extLst>
      <p:ext uri="{BB962C8B-B14F-4D97-AF65-F5344CB8AC3E}">
        <p14:creationId xmlns:p14="http://schemas.microsoft.com/office/powerpoint/2010/main" xmlns="" val="1749199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66</a:t>
            </a:fld>
            <a:endParaRPr lang="en-US" dirty="0"/>
          </a:p>
        </p:txBody>
      </p:sp>
    </p:spTree>
    <p:extLst>
      <p:ext uri="{BB962C8B-B14F-4D97-AF65-F5344CB8AC3E}">
        <p14:creationId xmlns:p14="http://schemas.microsoft.com/office/powerpoint/2010/main" xmlns="" val="1086204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Platinum Valley Initiative is an Experimental Policy Engagement used to establish a niche innovation, accelerate and embed them, through the process of upscaling, replication, circulation and institutionalization.  The status quo is heavy-duty diesel trucks and the disruptive technology is heavy-duty fuel cell trucks.  </a:t>
            </a:r>
          </a:p>
        </p:txBody>
      </p:sp>
      <p:sp>
        <p:nvSpPr>
          <p:cNvPr id="4" name="Slide Number Placeholder 3"/>
          <p:cNvSpPr>
            <a:spLocks noGrp="1"/>
          </p:cNvSpPr>
          <p:nvPr>
            <p:ph type="sldNum" sz="quarter" idx="5"/>
          </p:nvPr>
        </p:nvSpPr>
        <p:spPr/>
        <p:txBody>
          <a:bodyPr/>
          <a:lstStyle/>
          <a:p>
            <a:fld id="{476C11A0-3CDF-4F6F-A4A9-D41AA73C3384}" type="slidenum">
              <a:rPr lang="en-US" smtClean="0"/>
              <a:pPr/>
              <a:t>67</a:t>
            </a:fld>
            <a:endParaRPr lang="en-US" dirty="0"/>
          </a:p>
        </p:txBody>
      </p:sp>
    </p:spTree>
    <p:extLst>
      <p:ext uri="{BB962C8B-B14F-4D97-AF65-F5344CB8AC3E}">
        <p14:creationId xmlns:p14="http://schemas.microsoft.com/office/powerpoint/2010/main" xmlns="" val="3274984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Green</a:t>
            </a:r>
            <a:r>
              <a:rPr lang="en-US" baseline="0" dirty="0"/>
              <a:t> Transport Strategy was developed by the Department of Transport</a:t>
            </a:r>
          </a:p>
          <a:p>
            <a:r>
              <a:rPr lang="en-US" baseline="0" dirty="0"/>
              <a:t>The Green Hydrogen Commercialisation Strategy is being developed by the Department of Trade, Industry and Competition</a:t>
            </a:r>
          </a:p>
          <a:p>
            <a:r>
              <a:rPr lang="en-US" baseline="0" dirty="0"/>
              <a:t>The Hydrogen Society Roadmap is being developed by the Department of Science and Innovation</a:t>
            </a:r>
          </a:p>
          <a:p>
            <a:r>
              <a:rPr lang="en-US" baseline="0" dirty="0"/>
              <a:t>The Just Energy Transition Framework is being developed by the Department of Mineral Resources and Energy</a:t>
            </a:r>
          </a:p>
          <a:p>
            <a:r>
              <a:rPr lang="en-US" baseline="0" dirty="0"/>
              <a:t>The South African Renewable Energy Masterplan in being developed under the leadership of the DMRE</a:t>
            </a:r>
          </a:p>
          <a:p>
            <a:r>
              <a:rPr lang="en-US" baseline="0" dirty="0"/>
              <a:t>National Hydrogen and Fuel Cell Research Development and Innovation Strategy was approved by Cabinet in 2007 and is being implemented by the DSI</a:t>
            </a:r>
            <a:endParaRPr lang="en-US" dirty="0"/>
          </a:p>
        </p:txBody>
      </p:sp>
      <p:sp>
        <p:nvSpPr>
          <p:cNvPr id="4" name="Slide Number Placeholder 3"/>
          <p:cNvSpPr>
            <a:spLocks noGrp="1"/>
          </p:cNvSpPr>
          <p:nvPr>
            <p:ph type="sldNum" sz="quarter" idx="10"/>
          </p:nvPr>
        </p:nvSpPr>
        <p:spPr/>
        <p:txBody>
          <a:bodyPr/>
          <a:lstStyle/>
          <a:p>
            <a:fld id="{476C11A0-3CDF-4F6F-A4A9-D41AA73C3384}" type="slidenum">
              <a:rPr lang="en-US" smtClean="0"/>
              <a:pPr/>
              <a:t>68</a:t>
            </a:fld>
            <a:endParaRPr lang="en-US" dirty="0"/>
          </a:p>
        </p:txBody>
      </p:sp>
    </p:spTree>
    <p:extLst>
      <p:ext uri="{BB962C8B-B14F-4D97-AF65-F5344CB8AC3E}">
        <p14:creationId xmlns:p14="http://schemas.microsoft.com/office/powerpoint/2010/main" xmlns="" val="3778226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Hydrogen Society Roadmap identified key priority actions for various stakeholders to implement.</a:t>
            </a:r>
          </a:p>
        </p:txBody>
      </p:sp>
      <p:sp>
        <p:nvSpPr>
          <p:cNvPr id="4" name="Slide Number Placeholder 3"/>
          <p:cNvSpPr>
            <a:spLocks noGrp="1"/>
          </p:cNvSpPr>
          <p:nvPr>
            <p:ph type="sldNum" sz="quarter" idx="10"/>
          </p:nvPr>
        </p:nvSpPr>
        <p:spPr/>
        <p:txBody>
          <a:bodyPr/>
          <a:lstStyle/>
          <a:p>
            <a:fld id="{476C11A0-3CDF-4F6F-A4A9-D41AA73C3384}" type="slidenum">
              <a:rPr lang="en-US" smtClean="0"/>
              <a:pPr/>
              <a:t>69</a:t>
            </a:fld>
            <a:endParaRPr lang="en-US" dirty="0"/>
          </a:p>
        </p:txBody>
      </p:sp>
    </p:spTree>
    <p:extLst>
      <p:ext uri="{BB962C8B-B14F-4D97-AF65-F5344CB8AC3E}">
        <p14:creationId xmlns:p14="http://schemas.microsoft.com/office/powerpoint/2010/main" xmlns="" val="3769666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C11A0-3CDF-4F6F-A4A9-D41AA73C3384}" type="slidenum">
              <a:rPr lang="en-US" smtClean="0"/>
              <a:pPr/>
              <a:t>70</a:t>
            </a:fld>
            <a:endParaRPr lang="en-US" dirty="0"/>
          </a:p>
        </p:txBody>
      </p:sp>
    </p:spTree>
    <p:extLst>
      <p:ext uri="{BB962C8B-B14F-4D97-AF65-F5344CB8AC3E}">
        <p14:creationId xmlns:p14="http://schemas.microsoft.com/office/powerpoint/2010/main" xmlns="" val="89569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C11A0-3CDF-4F6F-A4A9-D41AA73C3384}" type="slidenum">
              <a:rPr lang="en-US" smtClean="0"/>
              <a:pPr/>
              <a:t>71</a:t>
            </a:fld>
            <a:endParaRPr lang="en-US" dirty="0"/>
          </a:p>
        </p:txBody>
      </p:sp>
    </p:spTree>
    <p:extLst>
      <p:ext uri="{BB962C8B-B14F-4D97-AF65-F5344CB8AC3E}">
        <p14:creationId xmlns:p14="http://schemas.microsoft.com/office/powerpoint/2010/main" xmlns="" val="3701089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C11A0-3CDF-4F6F-A4A9-D41AA73C3384}" type="slidenum">
              <a:rPr lang="en-US" smtClean="0"/>
              <a:pPr/>
              <a:t>72</a:t>
            </a:fld>
            <a:endParaRPr lang="en-US" dirty="0"/>
          </a:p>
        </p:txBody>
      </p:sp>
    </p:spTree>
    <p:extLst>
      <p:ext uri="{BB962C8B-B14F-4D97-AF65-F5344CB8AC3E}">
        <p14:creationId xmlns:p14="http://schemas.microsoft.com/office/powerpoint/2010/main" xmlns="" val="139934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1241425"/>
            <a:ext cx="4476750"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C11A0-3CDF-4F6F-A4A9-D41AA73C3384}" type="slidenum">
              <a:rPr lang="en-US" smtClean="0"/>
              <a:pPr/>
              <a:t>11</a:t>
            </a:fld>
            <a:endParaRPr lang="en-US" dirty="0"/>
          </a:p>
        </p:txBody>
      </p:sp>
    </p:spTree>
    <p:extLst>
      <p:ext uri="{BB962C8B-B14F-4D97-AF65-F5344CB8AC3E}">
        <p14:creationId xmlns:p14="http://schemas.microsoft.com/office/powerpoint/2010/main" xmlns="" val="242167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1241425"/>
            <a:ext cx="4476750"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C11A0-3CDF-4F6F-A4A9-D41AA73C3384}" type="slidenum">
              <a:rPr lang="en-US" smtClean="0"/>
              <a:pPr/>
              <a:t>12</a:t>
            </a:fld>
            <a:endParaRPr lang="en-US" dirty="0"/>
          </a:p>
        </p:txBody>
      </p:sp>
    </p:spTree>
    <p:extLst>
      <p:ext uri="{BB962C8B-B14F-4D97-AF65-F5344CB8AC3E}">
        <p14:creationId xmlns:p14="http://schemas.microsoft.com/office/powerpoint/2010/main" xmlns="" val="389614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1241425"/>
            <a:ext cx="4476750"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C11A0-3CDF-4F6F-A4A9-D41AA73C3384}" type="slidenum">
              <a:rPr lang="en-US" smtClean="0"/>
              <a:pPr/>
              <a:t>13</a:t>
            </a:fld>
            <a:endParaRPr lang="en-US" dirty="0"/>
          </a:p>
        </p:txBody>
      </p:sp>
    </p:spTree>
    <p:extLst>
      <p:ext uri="{BB962C8B-B14F-4D97-AF65-F5344CB8AC3E}">
        <p14:creationId xmlns:p14="http://schemas.microsoft.com/office/powerpoint/2010/main" xmlns="" val="2401591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787" eaLnBrk="0" hangingPunct="0">
              <a:spcBef>
                <a:spcPct val="30000"/>
              </a:spcBef>
              <a:defRPr sz="1200">
                <a:solidFill>
                  <a:schemeClr val="tx1"/>
                </a:solidFill>
                <a:latin typeface="Arial" pitchFamily="34" charset="0"/>
                <a:ea typeface="MS PGothic" pitchFamily="34" charset="-128"/>
                <a:cs typeface="Arial" pitchFamily="34" charset="0"/>
              </a:defRPr>
            </a:lvl1pPr>
            <a:lvl2pPr marL="742889" indent="-285726" defTabSz="931787" eaLnBrk="0" hangingPunct="0">
              <a:spcBef>
                <a:spcPct val="30000"/>
              </a:spcBef>
              <a:defRPr sz="1200">
                <a:solidFill>
                  <a:schemeClr val="tx1"/>
                </a:solidFill>
                <a:latin typeface="Arial" pitchFamily="34" charset="0"/>
                <a:ea typeface="Arial" pitchFamily="34" charset="0"/>
                <a:cs typeface="Arial" pitchFamily="34" charset="0"/>
              </a:defRPr>
            </a:lvl2pPr>
            <a:lvl3pPr marL="1142907" indent="-228581" defTabSz="931787" eaLnBrk="0" hangingPunct="0">
              <a:spcBef>
                <a:spcPct val="30000"/>
              </a:spcBef>
              <a:defRPr sz="1200">
                <a:solidFill>
                  <a:schemeClr val="tx1"/>
                </a:solidFill>
                <a:latin typeface="Arial" pitchFamily="34" charset="0"/>
                <a:ea typeface="Arial" pitchFamily="34" charset="0"/>
                <a:cs typeface="Arial" pitchFamily="34" charset="0"/>
              </a:defRPr>
            </a:lvl3pPr>
            <a:lvl4pPr marL="1600070" indent="-228581" defTabSz="931787" eaLnBrk="0" hangingPunct="0">
              <a:spcBef>
                <a:spcPct val="30000"/>
              </a:spcBef>
              <a:defRPr sz="1200">
                <a:solidFill>
                  <a:schemeClr val="tx1"/>
                </a:solidFill>
                <a:latin typeface="Arial" pitchFamily="34" charset="0"/>
                <a:ea typeface="Arial" pitchFamily="34" charset="0"/>
                <a:cs typeface="Arial" pitchFamily="34" charset="0"/>
              </a:defRPr>
            </a:lvl4pPr>
            <a:lvl5pPr marL="2057232" indent="-228581" defTabSz="931787" eaLnBrk="0" hangingPunct="0">
              <a:spcBef>
                <a:spcPct val="30000"/>
              </a:spcBef>
              <a:defRPr sz="1200">
                <a:solidFill>
                  <a:schemeClr val="tx1"/>
                </a:solidFill>
                <a:latin typeface="Arial" pitchFamily="34" charset="0"/>
                <a:ea typeface="Arial" pitchFamily="34" charset="0"/>
                <a:cs typeface="Arial" pitchFamily="34" charset="0"/>
              </a:defRPr>
            </a:lvl5pPr>
            <a:lvl6pPr marL="2514395" indent="-228581" defTabSz="93178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559" indent="-228581" defTabSz="93178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8722" indent="-228581" defTabSz="93178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5884" indent="-228581" defTabSz="931787"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DDE074E4-EA6F-4BF3-AA66-4BBE28077FE4}" type="slidenum">
              <a:rPr lang="en-US" altLang="en-US"/>
              <a:pPr eaLnBrk="1" hangingPunct="1">
                <a:spcBef>
                  <a:spcPct val="0"/>
                </a:spcBef>
              </a:pPr>
              <a:t>20</a:t>
            </a:fld>
            <a:endParaRPr lang="en-US" altLang="en-US" dirty="0"/>
          </a:p>
        </p:txBody>
      </p:sp>
      <p:sp>
        <p:nvSpPr>
          <p:cNvPr id="48131" name="Rectangle 2"/>
          <p:cNvSpPr>
            <a:spLocks noGrp="1" noRot="1" noChangeAspect="1" noChangeArrowheads="1" noTextEdit="1"/>
          </p:cNvSpPr>
          <p:nvPr>
            <p:ph type="sldImg"/>
          </p:nvPr>
        </p:nvSpPr>
        <p:spPr>
          <a:xfrm>
            <a:off x="1427163" y="552450"/>
            <a:ext cx="3948112" cy="2954338"/>
          </a:xfrm>
          <a:ln/>
        </p:spPr>
      </p:sp>
      <p:sp>
        <p:nvSpPr>
          <p:cNvPr id="48132" name="Rectangle 3"/>
          <p:cNvSpPr>
            <a:spLocks noGrp="1" noChangeArrowheads="1"/>
          </p:cNvSpPr>
          <p:nvPr>
            <p:ph type="body" idx="1"/>
          </p:nvPr>
        </p:nvSpPr>
        <p:spPr>
          <a:xfrm>
            <a:off x="604432" y="3637295"/>
            <a:ext cx="5588813" cy="57955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6994" indent="-226994">
              <a:buClr>
                <a:schemeClr val="tx1"/>
              </a:buClr>
            </a:pPr>
            <a:endParaRPr lang="fr-FR" altLang="en-US" sz="1400" dirty="0">
              <a:latin typeface="Arial" pitchFamily="34" charset="0"/>
              <a:cs typeface="Arial" pitchFamily="34" charset="0"/>
            </a:endParaRPr>
          </a:p>
        </p:txBody>
      </p:sp>
    </p:spTree>
    <p:extLst>
      <p:ext uri="{BB962C8B-B14F-4D97-AF65-F5344CB8AC3E}">
        <p14:creationId xmlns:p14="http://schemas.microsoft.com/office/powerpoint/2010/main" xmlns="" val="936815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18A5F-2E17-3646-BF95-FE7126A34F3F}" type="slidenum">
              <a:rPr lang="en-US" smtClean="0"/>
              <a:pPr/>
              <a:t>28</a:t>
            </a:fld>
            <a:endParaRPr lang="en-US" dirty="0"/>
          </a:p>
        </p:txBody>
      </p:sp>
    </p:spTree>
    <p:extLst>
      <p:ext uri="{BB962C8B-B14F-4D97-AF65-F5344CB8AC3E}">
        <p14:creationId xmlns:p14="http://schemas.microsoft.com/office/powerpoint/2010/main" xmlns="" val="968440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76C11A0-3CDF-4F6F-A4A9-D41AA73C3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971866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76C11A0-3CDF-4F6F-A4A9-D41AA73C33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38385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flipH="1">
            <a:off x="0" y="-10160"/>
            <a:ext cx="9144000" cy="6489452"/>
          </a:xfrm>
          <a:prstGeom prst="rect">
            <a:avLst/>
          </a:prstGeom>
        </p:spPr>
      </p:pic>
      <p:pic>
        <p:nvPicPr>
          <p:cNvPr id="9" name="Picture 8">
            <a:extLst>
              <a:ext uri="{FF2B5EF4-FFF2-40B4-BE49-F238E27FC236}">
                <a16:creationId xmlns:a16="http://schemas.microsoft.com/office/drawing/2014/main" xmlns="" id="{E9576BA0-BF6C-C94D-A688-ED3796899673}"/>
              </a:ext>
            </a:extLst>
          </p:cNvPr>
          <p:cNvPicPr>
            <a:picLocks noChangeAspect="1"/>
          </p:cNvPicPr>
          <p:nvPr userDrawn="1"/>
        </p:nvPicPr>
        <p:blipFill>
          <a:blip r:embed="rId3" cstate="email">
            <a:alphaModFix amt="38000"/>
            <a:extLst>
              <a:ext uri="{28A0092B-C50C-407E-A947-70E740481C1C}">
                <a14:useLocalDpi xmlns:a14="http://schemas.microsoft.com/office/drawing/2010/main" xmlns=""/>
              </a:ext>
            </a:extLst>
          </a:blip>
          <a:stretch>
            <a:fillRect/>
          </a:stretch>
        </p:blipFill>
        <p:spPr>
          <a:xfrm>
            <a:off x="-77504" y="-1760128"/>
            <a:ext cx="5960144" cy="7888027"/>
          </a:xfrm>
          <a:prstGeom prst="rect">
            <a:avLst/>
          </a:prstGeom>
        </p:spPr>
      </p:pic>
      <p:pic>
        <p:nvPicPr>
          <p:cNvPr id="6" name="Picture 5">
            <a:extLst>
              <a:ext uri="{FF2B5EF4-FFF2-40B4-BE49-F238E27FC236}">
                <a16:creationId xmlns:a16="http://schemas.microsoft.com/office/drawing/2014/main" xmlns="" id="{4892B201-90C9-BB40-953A-EE0256AA7232}"/>
              </a:ext>
            </a:extLst>
          </p:cNvPr>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345440" y="351083"/>
            <a:ext cx="3917374" cy="3408115"/>
          </a:xfrm>
          <a:prstGeom prst="rect">
            <a:avLst/>
          </a:prstGeom>
        </p:spPr>
      </p:pic>
      <p:sp>
        <p:nvSpPr>
          <p:cNvPr id="2" name="Title 1"/>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DSI Strategic Plan </a:t>
            </a:r>
            <a:br>
              <a:rPr lang="en-US" dirty="0"/>
            </a:br>
            <a:r>
              <a:rPr lang="en-US" dirty="0"/>
              <a:t>2020- 25</a:t>
            </a:r>
          </a:p>
        </p:txBody>
      </p:sp>
      <p:sp>
        <p:nvSpPr>
          <p:cNvPr id="3" name="Subtitle 2"/>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Ministry strategic planning session</a:t>
            </a:r>
          </a:p>
          <a:p>
            <a:r>
              <a:rPr lang="en-US" dirty="0"/>
              <a:t>February 2020</a:t>
            </a:r>
          </a:p>
        </p:txBody>
      </p:sp>
      <p:sp>
        <p:nvSpPr>
          <p:cNvPr id="11" name="Rectangle 10">
            <a:extLst>
              <a:ext uri="{FF2B5EF4-FFF2-40B4-BE49-F238E27FC236}">
                <a16:creationId xmlns:a16="http://schemas.microsoft.com/office/drawing/2014/main" xmlns="" id="{12EC9CD5-DFB4-D74C-A409-C994E729D442}"/>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xmlns="" id="{2F874529-6894-6E4C-9874-5DCB230A3098}"/>
              </a:ext>
            </a:extLst>
          </p:cNvPr>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D0337991-596E-9942-8A04-2CEE8574C384}"/>
              </a:ext>
            </a:extLst>
          </p:cNvPr>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171428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3887391" y="984912"/>
            <a:ext cx="4629150" cy="4861216"/>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30594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4912"/>
            <a:ext cx="4629150" cy="486121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dirty="0"/>
              <a:t>Drag picture to placeholder or click icon to add</a:t>
            </a:r>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75455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24569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64643" y="360176"/>
            <a:ext cx="8414715" cy="369332"/>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30702"/>
            <a:ext cx="6400800" cy="2616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5/23/2022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extLst>
      <p:ext uri="{BB962C8B-B14F-4D97-AF65-F5344CB8AC3E}">
        <p14:creationId xmlns:p14="http://schemas.microsoft.com/office/powerpoint/2010/main" xmlns="" val="2684999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98"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99" b="0" i="0">
                <a:solidFill>
                  <a:srgbClr val="585858"/>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5/23/2022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extLst>
      <p:ext uri="{BB962C8B-B14F-4D97-AF65-F5344CB8AC3E}">
        <p14:creationId xmlns:p14="http://schemas.microsoft.com/office/powerpoint/2010/main" xmlns="" val="2729060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98" b="0" i="0">
                <a:solidFill>
                  <a:schemeClr val="bg1"/>
                </a:solidFill>
                <a:latin typeface="Arial"/>
                <a:cs typeface="Arial"/>
              </a:defRPr>
            </a:lvl1pPr>
          </a:lstStyle>
          <a:p>
            <a:endParaRPr/>
          </a:p>
        </p:txBody>
      </p:sp>
      <p:sp>
        <p:nvSpPr>
          <p:cNvPr id="3" name="Holder 3"/>
          <p:cNvSpPr>
            <a:spLocks noGrp="1"/>
          </p:cNvSpPr>
          <p:nvPr>
            <p:ph sz="half" idx="2"/>
          </p:nvPr>
        </p:nvSpPr>
        <p:spPr>
          <a:xfrm>
            <a:off x="457200" y="1573324"/>
            <a:ext cx="3977640" cy="2616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3324"/>
            <a:ext cx="3977640" cy="2616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5/23/2022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extLst>
      <p:ext uri="{BB962C8B-B14F-4D97-AF65-F5344CB8AC3E}">
        <p14:creationId xmlns:p14="http://schemas.microsoft.com/office/powerpoint/2010/main" xmlns="" val="3770765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98"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5/23/2022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extLst>
      <p:ext uri="{BB962C8B-B14F-4D97-AF65-F5344CB8AC3E}">
        <p14:creationId xmlns:p14="http://schemas.microsoft.com/office/powerpoint/2010/main" xmlns="" val="2887291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5/23/2022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extLst>
      <p:ext uri="{BB962C8B-B14F-4D97-AF65-F5344CB8AC3E}">
        <p14:creationId xmlns:p14="http://schemas.microsoft.com/office/powerpoint/2010/main" xmlns="" val="2852402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flipH="1">
            <a:off x="0" y="-10160"/>
            <a:ext cx="9144000" cy="6489452"/>
          </a:xfrm>
          <a:prstGeom prst="rect">
            <a:avLst/>
          </a:prstGeom>
        </p:spPr>
      </p:pic>
      <p:pic>
        <p:nvPicPr>
          <p:cNvPr id="9" name="Picture 8">
            <a:extLst>
              <a:ext uri="{FF2B5EF4-FFF2-40B4-BE49-F238E27FC236}">
                <a16:creationId xmlns:a16="http://schemas.microsoft.com/office/drawing/2014/main" xmlns="" id="{E9576BA0-BF6C-C94D-A688-ED3796899673}"/>
              </a:ext>
            </a:extLst>
          </p:cNvPr>
          <p:cNvPicPr>
            <a:picLocks noChangeAspect="1"/>
          </p:cNvPicPr>
          <p:nvPr userDrawn="1"/>
        </p:nvPicPr>
        <p:blipFill>
          <a:blip r:embed="rId3">
            <a:alphaModFix amt="38000"/>
          </a:blip>
          <a:stretch>
            <a:fillRect/>
          </a:stretch>
        </p:blipFill>
        <p:spPr>
          <a:xfrm>
            <a:off x="-77504" y="-1760127"/>
            <a:ext cx="5960144" cy="7888027"/>
          </a:xfrm>
          <a:prstGeom prst="rect">
            <a:avLst/>
          </a:prstGeom>
        </p:spPr>
      </p:pic>
      <p:pic>
        <p:nvPicPr>
          <p:cNvPr id="6" name="Picture 5">
            <a:extLst>
              <a:ext uri="{FF2B5EF4-FFF2-40B4-BE49-F238E27FC236}">
                <a16:creationId xmlns:a16="http://schemas.microsoft.com/office/drawing/2014/main" xmlns="" id="{4892B201-90C9-BB40-953A-EE0256AA7232}"/>
              </a:ext>
            </a:extLst>
          </p:cNvPr>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345441" y="351084"/>
            <a:ext cx="3917374" cy="3408115"/>
          </a:xfrm>
          <a:prstGeom prst="rect">
            <a:avLst/>
          </a:prstGeom>
        </p:spPr>
      </p:pic>
      <p:sp>
        <p:nvSpPr>
          <p:cNvPr id="2" name="Title 1"/>
          <p:cNvSpPr>
            <a:spLocks noGrp="1"/>
          </p:cNvSpPr>
          <p:nvPr>
            <p:ph type="ctrTitle" hasCustomPrompt="1"/>
          </p:nvPr>
        </p:nvSpPr>
        <p:spPr>
          <a:xfrm>
            <a:off x="490914" y="712640"/>
            <a:ext cx="3771900" cy="969067"/>
          </a:xfrm>
        </p:spPr>
        <p:txBody>
          <a:bodyPr anchor="t" anchorCtr="0">
            <a:normAutofit/>
          </a:bodyPr>
          <a:lstStyle>
            <a:lvl1pPr algn="l">
              <a:defRPr sz="1805"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a:t>
            </a:r>
            <a:br>
              <a:rPr lang="en-US" dirty="0"/>
            </a:br>
            <a:r>
              <a:rPr lang="en-US" dirty="0"/>
              <a:t>EDIT MASTER </a:t>
            </a:r>
            <a:br>
              <a:rPr lang="en-US" dirty="0"/>
            </a:br>
            <a:r>
              <a:rPr lang="en-US" dirty="0"/>
              <a:t>TITLE STYLE</a:t>
            </a:r>
          </a:p>
        </p:txBody>
      </p:sp>
      <p:sp>
        <p:nvSpPr>
          <p:cNvPr id="3" name="Subtitle 2"/>
          <p:cNvSpPr>
            <a:spLocks noGrp="1"/>
          </p:cNvSpPr>
          <p:nvPr>
            <p:ph type="subTitle" idx="1" hasCustomPrompt="1"/>
          </p:nvPr>
        </p:nvSpPr>
        <p:spPr>
          <a:xfrm>
            <a:off x="490915" y="2293535"/>
            <a:ext cx="2630654" cy="1364065"/>
          </a:xfrm>
        </p:spPr>
        <p:txBody>
          <a:bodyPr>
            <a:normAutofit/>
          </a:bodyPr>
          <a:lstStyle>
            <a:lvl1pPr marL="0" indent="0" algn="l">
              <a:buNone/>
              <a:defRPr sz="1203"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342932" indent="0" algn="ctr">
              <a:buNone/>
              <a:defRPr sz="1500"/>
            </a:lvl2pPr>
            <a:lvl3pPr marL="685864" indent="0" algn="ctr">
              <a:buNone/>
              <a:defRPr sz="1350"/>
            </a:lvl3pPr>
            <a:lvl4pPr marL="1028796" indent="0" algn="ctr">
              <a:buNone/>
              <a:defRPr sz="1200"/>
            </a:lvl4pPr>
            <a:lvl5pPr marL="1371728" indent="0" algn="ctr">
              <a:buNone/>
              <a:defRPr sz="1200"/>
            </a:lvl5pPr>
            <a:lvl6pPr marL="1714661" indent="0" algn="ctr">
              <a:buNone/>
              <a:defRPr sz="1200"/>
            </a:lvl6pPr>
            <a:lvl7pPr marL="2057592" indent="0" algn="ctr">
              <a:buNone/>
              <a:defRPr sz="1200"/>
            </a:lvl7pPr>
            <a:lvl8pPr marL="2400524" indent="0" algn="ctr">
              <a:buNone/>
              <a:defRPr sz="1200"/>
            </a:lvl8pPr>
            <a:lvl9pPr marL="2743457" indent="0" algn="ctr">
              <a:buNone/>
              <a:defRPr sz="1200"/>
            </a:lvl9pPr>
          </a:lstStyle>
          <a:p>
            <a:r>
              <a:rPr lang="en-US" dirty="0"/>
              <a:t>CLICK TO EDIT </a:t>
            </a:r>
            <a:br>
              <a:rPr lang="en-US" dirty="0"/>
            </a:br>
            <a:r>
              <a:rPr lang="en-US" dirty="0"/>
              <a:t>MASTER SUBTITLE </a:t>
            </a:r>
            <a:br>
              <a:rPr lang="en-US" dirty="0"/>
            </a:br>
            <a:r>
              <a:rPr lang="en-US" dirty="0"/>
              <a:t>STYLE</a:t>
            </a:r>
          </a:p>
        </p:txBody>
      </p:sp>
      <p:sp>
        <p:nvSpPr>
          <p:cNvPr id="11" name="Rectangle 10">
            <a:extLst>
              <a:ext uri="{FF2B5EF4-FFF2-40B4-BE49-F238E27FC236}">
                <a16:creationId xmlns:a16="http://schemas.microsoft.com/office/drawing/2014/main" xmlns="" id="{12EC9CD5-DFB4-D74C-A409-C994E729D442}"/>
              </a:ext>
            </a:extLst>
          </p:cNvPr>
          <p:cNvSpPr/>
          <p:nvPr userDrawn="1"/>
        </p:nvSpPr>
        <p:spPr>
          <a:xfrm>
            <a:off x="0" y="5598161"/>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4" dirty="0"/>
          </a:p>
        </p:txBody>
      </p:sp>
      <p:pic>
        <p:nvPicPr>
          <p:cNvPr id="15" name="Picture 14">
            <a:extLst>
              <a:ext uri="{FF2B5EF4-FFF2-40B4-BE49-F238E27FC236}">
                <a16:creationId xmlns:a16="http://schemas.microsoft.com/office/drawing/2014/main" xmlns="" id="{D0337991-596E-9942-8A04-2CEE8574C384}"/>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7782649" y="5598161"/>
            <a:ext cx="1361351" cy="1235300"/>
          </a:xfrm>
          <a:prstGeom prst="rect">
            <a:avLst/>
          </a:prstGeom>
        </p:spPr>
      </p:pic>
      <p:pic>
        <p:nvPicPr>
          <p:cNvPr id="4" name="Picture 3"/>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8082" y="5598161"/>
            <a:ext cx="2384946" cy="1191476"/>
          </a:xfrm>
          <a:prstGeom prst="rect">
            <a:avLst/>
          </a:prstGeom>
        </p:spPr>
      </p:pic>
    </p:spTree>
    <p:extLst>
      <p:ext uri="{BB962C8B-B14F-4D97-AF65-F5344CB8AC3E}">
        <p14:creationId xmlns:p14="http://schemas.microsoft.com/office/powerpoint/2010/main" xmlns="" val="1080731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03D7C19-5DAD-7E45-A4CC-D0ED2F9ACA37}"/>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l="-37546" b="-26693"/>
          <a:stretch/>
        </p:blipFill>
        <p:spPr>
          <a:xfrm>
            <a:off x="-3437075" y="-93878"/>
            <a:ext cx="12581074" cy="8342333"/>
          </a:xfrm>
          <a:prstGeom prst="rect">
            <a:avLst/>
          </a:prstGeom>
        </p:spPr>
      </p:pic>
      <p:sp>
        <p:nvSpPr>
          <p:cNvPr id="14" name="Rectangle 13">
            <a:extLst>
              <a:ext uri="{FF2B5EF4-FFF2-40B4-BE49-F238E27FC236}">
                <a16:creationId xmlns:a16="http://schemas.microsoft.com/office/drawing/2014/main" xmlns="" id="{8AA89B66-893A-6F44-A8FC-2C228AA6C757}"/>
              </a:ext>
            </a:extLst>
          </p:cNvPr>
          <p:cNvSpPr/>
          <p:nvPr userDrawn="1"/>
        </p:nvSpPr>
        <p:spPr>
          <a:xfrm>
            <a:off x="-89479" y="-93878"/>
            <a:ext cx="9233479" cy="5676771"/>
          </a:xfrm>
          <a:prstGeom prst="rect">
            <a:avLst/>
          </a:prstGeom>
          <a:solidFill>
            <a:srgbClr val="00A3DB">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4" dirty="0"/>
          </a:p>
        </p:txBody>
      </p:sp>
      <p:pic>
        <p:nvPicPr>
          <p:cNvPr id="23" name="Picture 22">
            <a:extLst>
              <a:ext uri="{FF2B5EF4-FFF2-40B4-BE49-F238E27FC236}">
                <a16:creationId xmlns:a16="http://schemas.microsoft.com/office/drawing/2014/main" xmlns="" id="{31024C8F-0C9E-3549-9CC7-C046097F530E}"/>
              </a:ext>
            </a:extLst>
          </p:cNvPr>
          <p:cNvPicPr>
            <a:picLocks noChangeAspect="1"/>
          </p:cNvPicPr>
          <p:nvPr userDrawn="1"/>
        </p:nvPicPr>
        <p:blipFill>
          <a:blip r:embed="rId3"/>
          <a:srcRect/>
          <a:stretch/>
        </p:blipFill>
        <p:spPr>
          <a:xfrm>
            <a:off x="342452" y="349342"/>
            <a:ext cx="5659120" cy="4895138"/>
          </a:xfrm>
          <a:prstGeom prst="rect">
            <a:avLst/>
          </a:prstGeom>
        </p:spPr>
      </p:pic>
      <p:sp>
        <p:nvSpPr>
          <p:cNvPr id="2" name="Title 1"/>
          <p:cNvSpPr>
            <a:spLocks noGrp="1"/>
          </p:cNvSpPr>
          <p:nvPr>
            <p:ph type="title" hasCustomPrompt="1"/>
          </p:nvPr>
        </p:nvSpPr>
        <p:spPr>
          <a:xfrm>
            <a:off x="628651" y="791027"/>
            <a:ext cx="4041944" cy="543508"/>
          </a:xfrm>
        </p:spPr>
        <p:txBody>
          <a:bodyPr>
            <a:normAutofit/>
          </a:bodyPr>
          <a:lstStyle>
            <a:lvl1pPr>
              <a:defRPr sz="1655">
                <a:solidFill>
                  <a:schemeClr val="bg1"/>
                </a:solidFill>
              </a:defRPr>
            </a:lvl1pPr>
          </a:lstStyle>
          <a:p>
            <a:r>
              <a:rPr lang="en-US" dirty="0"/>
              <a:t>Click to edit Contents</a:t>
            </a:r>
          </a:p>
        </p:txBody>
      </p:sp>
      <p:sp>
        <p:nvSpPr>
          <p:cNvPr id="3" name="Content Placeholder 2"/>
          <p:cNvSpPr>
            <a:spLocks noGrp="1"/>
          </p:cNvSpPr>
          <p:nvPr>
            <p:ph idx="1"/>
          </p:nvPr>
        </p:nvSpPr>
        <p:spPr>
          <a:xfrm>
            <a:off x="628651" y="1334536"/>
            <a:ext cx="4041944" cy="2854933"/>
          </a:xfrm>
        </p:spPr>
        <p:txBody>
          <a:bodyPr>
            <a:normAutofit/>
          </a:bodyPr>
          <a:lstStyle>
            <a:lvl1pPr marL="257844" indent="-257844">
              <a:buFont typeface="+mj-lt"/>
              <a:buAutoNum type="arabicPeriod"/>
              <a:defRPr sz="1354">
                <a:solidFill>
                  <a:schemeClr val="bg1"/>
                </a:solidFill>
              </a:defRPr>
            </a:lvl1pPr>
            <a:lvl2pPr marL="342932" indent="0">
              <a:buFontTx/>
              <a:buNone/>
              <a:defRPr sz="1354">
                <a:solidFill>
                  <a:schemeClr val="bg1"/>
                </a:solidFill>
              </a:defRPr>
            </a:lvl2pPr>
            <a:lvl3pPr marL="685864" indent="0">
              <a:buFontTx/>
              <a:buNone/>
              <a:defRPr sz="1354">
                <a:solidFill>
                  <a:schemeClr val="bg1"/>
                </a:solidFill>
              </a:defRPr>
            </a:lvl3pPr>
            <a:lvl4pPr marL="1028796" indent="0">
              <a:buFontTx/>
              <a:buNone/>
              <a:defRPr sz="1354">
                <a:solidFill>
                  <a:schemeClr val="bg1"/>
                </a:solidFill>
              </a:defRPr>
            </a:lvl4pPr>
            <a:lvl5pPr marL="1371728" indent="0">
              <a:buFontTx/>
              <a:buNone/>
              <a:defRPr sz="1354">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9A23-CB97-FF4D-9DB6-0E242015F0E2}" type="slidenum">
              <a:rPr lang="en-US" smtClean="0"/>
              <a:pPr/>
              <a:t>‹#›</a:t>
            </a:fld>
            <a:endParaRPr lang="en-US" dirty="0"/>
          </a:p>
        </p:txBody>
      </p:sp>
      <p:sp>
        <p:nvSpPr>
          <p:cNvPr id="7" name="Rectangle 6">
            <a:extLst>
              <a:ext uri="{FF2B5EF4-FFF2-40B4-BE49-F238E27FC236}">
                <a16:creationId xmlns:a16="http://schemas.microsoft.com/office/drawing/2014/main" xmlns="" id="{A57954D5-02D4-E54C-9C3C-D00A821595BA}"/>
              </a:ext>
            </a:extLst>
          </p:cNvPr>
          <p:cNvSpPr/>
          <p:nvPr userDrawn="1"/>
        </p:nvSpPr>
        <p:spPr>
          <a:xfrm>
            <a:off x="353291" y="1392383"/>
            <a:ext cx="5112789" cy="3852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4" dirty="0"/>
          </a:p>
        </p:txBody>
      </p:sp>
      <p:sp>
        <p:nvSpPr>
          <p:cNvPr id="17" name="Rectangle 16">
            <a:extLst>
              <a:ext uri="{FF2B5EF4-FFF2-40B4-BE49-F238E27FC236}">
                <a16:creationId xmlns:a16="http://schemas.microsoft.com/office/drawing/2014/main" xmlns="" id="{56A62023-D7EF-6C48-84CE-873EFB7D2B5A}"/>
              </a:ext>
            </a:extLst>
          </p:cNvPr>
          <p:cNvSpPr/>
          <p:nvPr userDrawn="1"/>
        </p:nvSpPr>
        <p:spPr>
          <a:xfrm>
            <a:off x="0" y="5598161"/>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4" dirty="0"/>
          </a:p>
        </p:txBody>
      </p:sp>
      <p:pic>
        <p:nvPicPr>
          <p:cNvPr id="18" name="Picture 17">
            <a:extLst>
              <a:ext uri="{FF2B5EF4-FFF2-40B4-BE49-F238E27FC236}">
                <a16:creationId xmlns:a16="http://schemas.microsoft.com/office/drawing/2014/main" xmlns="" id="{358C6F26-40CE-844F-9EFF-056DD9CAAA9D}"/>
              </a:ext>
            </a:extLst>
          </p:cNvPr>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9" name="Picture 18">
            <a:extLst>
              <a:ext uri="{FF2B5EF4-FFF2-40B4-BE49-F238E27FC236}">
                <a16:creationId xmlns:a16="http://schemas.microsoft.com/office/drawing/2014/main" xmlns="" id="{814931CE-96CA-5341-BC65-28A2FAD31428}"/>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7782649" y="5598161"/>
            <a:ext cx="1361351" cy="1235300"/>
          </a:xfrm>
          <a:prstGeom prst="rect">
            <a:avLst/>
          </a:prstGeom>
        </p:spPr>
      </p:pic>
    </p:spTree>
    <p:extLst>
      <p:ext uri="{BB962C8B-B14F-4D97-AF65-F5344CB8AC3E}">
        <p14:creationId xmlns:p14="http://schemas.microsoft.com/office/powerpoint/2010/main" xmlns="" val="2337266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03D7C19-5DAD-7E45-A4CC-D0ED2F9ACA37}"/>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l="-37546" b="-26693"/>
          <a:stretch/>
        </p:blipFill>
        <p:spPr>
          <a:xfrm>
            <a:off x="-3437075" y="-93879"/>
            <a:ext cx="12581074" cy="8342333"/>
          </a:xfrm>
          <a:prstGeom prst="rect">
            <a:avLst/>
          </a:prstGeom>
        </p:spPr>
      </p:pic>
      <p:sp>
        <p:nvSpPr>
          <p:cNvPr id="14" name="Rectangle 13">
            <a:extLst>
              <a:ext uri="{FF2B5EF4-FFF2-40B4-BE49-F238E27FC236}">
                <a16:creationId xmlns:a16="http://schemas.microsoft.com/office/drawing/2014/main" xmlns="" id="{8AA89B66-893A-6F44-A8FC-2C228AA6C757}"/>
              </a:ext>
            </a:extLst>
          </p:cNvPr>
          <p:cNvSpPr/>
          <p:nvPr userDrawn="1"/>
        </p:nvSpPr>
        <p:spPr>
          <a:xfrm>
            <a:off x="-89480" y="-93879"/>
            <a:ext cx="9233479" cy="5676771"/>
          </a:xfrm>
          <a:prstGeom prst="rect">
            <a:avLst/>
          </a:prstGeom>
          <a:solidFill>
            <a:srgbClr val="00A3DB">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xmlns="" id="{31024C8F-0C9E-3549-9CC7-C046097F530E}"/>
              </a:ext>
            </a:extLst>
          </p:cNvPr>
          <p:cNvPicPr>
            <a:picLocks noChangeAspect="1"/>
          </p:cNvPicPr>
          <p:nvPr userDrawn="1"/>
        </p:nvPicPr>
        <p:blipFill>
          <a:blip r:embed="rId3" cstate="email">
            <a:extLst>
              <a:ext uri="{28A0092B-C50C-407E-A947-70E740481C1C}">
                <a14:useLocalDpi xmlns:a14="http://schemas.microsoft.com/office/drawing/2010/main" xmlns=""/>
              </a:ext>
            </a:extLst>
          </a:blip>
          <a:srcRect/>
          <a:stretch/>
        </p:blipFill>
        <p:spPr>
          <a:xfrm>
            <a:off x="342451" y="349342"/>
            <a:ext cx="5659120" cy="4895138"/>
          </a:xfrm>
          <a:prstGeom prst="rect">
            <a:avLst/>
          </a:prstGeom>
        </p:spPr>
      </p:pic>
      <p:sp>
        <p:nvSpPr>
          <p:cNvPr id="2" name="Title 1"/>
          <p:cNvSpPr>
            <a:spLocks noGrp="1"/>
          </p:cNvSpPr>
          <p:nvPr>
            <p:ph type="title" hasCustomPrompt="1"/>
          </p:nvPr>
        </p:nvSpPr>
        <p:spPr>
          <a:xfrm>
            <a:off x="628650" y="791027"/>
            <a:ext cx="4041944" cy="543508"/>
          </a:xfrm>
        </p:spPr>
        <p:txBody>
          <a:bodyPr>
            <a:normAutofit/>
          </a:bodyPr>
          <a:lstStyle>
            <a:lvl1pPr>
              <a:defRPr sz="2200">
                <a:solidFill>
                  <a:schemeClr val="bg1"/>
                </a:solidFill>
              </a:defRPr>
            </a:lvl1pPr>
          </a:lstStyle>
          <a:p>
            <a:r>
              <a:rPr lang="en-US" dirty="0"/>
              <a:t>Click to edit Contents</a:t>
            </a:r>
          </a:p>
        </p:txBody>
      </p:sp>
      <p:sp>
        <p:nvSpPr>
          <p:cNvPr id="3" name="Content Placeholder 2"/>
          <p:cNvSpPr>
            <a:spLocks noGrp="1"/>
          </p:cNvSpPr>
          <p:nvPr>
            <p:ph idx="1"/>
          </p:nvPr>
        </p:nvSpPr>
        <p:spPr>
          <a:xfrm>
            <a:off x="628650" y="1334535"/>
            <a:ext cx="4041944" cy="2854933"/>
          </a:xfrm>
        </p:spPr>
        <p:txBody>
          <a:bodyPr>
            <a:normAutofit/>
          </a:bodyPr>
          <a:lstStyle>
            <a:lvl1pPr marL="342900" indent="-342900">
              <a:buFont typeface="+mj-lt"/>
              <a:buAutoNum type="arabicPeriod"/>
              <a:defRPr sz="1800">
                <a:solidFill>
                  <a:schemeClr val="bg1"/>
                </a:solidFill>
              </a:defRPr>
            </a:lvl1pPr>
            <a:lvl2pPr marL="456057" indent="0">
              <a:buFontTx/>
              <a:buNone/>
              <a:defRPr sz="1800">
                <a:solidFill>
                  <a:schemeClr val="bg1"/>
                </a:solidFill>
              </a:defRPr>
            </a:lvl2pPr>
            <a:lvl3pPr marL="912114" indent="0">
              <a:buFontTx/>
              <a:buNone/>
              <a:defRPr sz="1800">
                <a:solidFill>
                  <a:schemeClr val="bg1"/>
                </a:solidFill>
              </a:defRPr>
            </a:lvl3pPr>
            <a:lvl4pPr marL="1368171" indent="0">
              <a:buFontTx/>
              <a:buNone/>
              <a:defRPr sz="1800">
                <a:solidFill>
                  <a:schemeClr val="bg1"/>
                </a:solidFill>
              </a:defRPr>
            </a:lvl4pPr>
            <a:lvl5pPr marL="1824228" indent="0">
              <a:buFontTx/>
              <a:buNone/>
              <a:defRPr sz="1800">
                <a:solidFill>
                  <a:schemeClr val="bg1"/>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9A23-CB97-FF4D-9DB6-0E242015F0E2}" type="slidenum">
              <a:rPr lang="en-US" smtClean="0"/>
              <a:pPr/>
              <a:t>‹#›</a:t>
            </a:fld>
            <a:endParaRPr lang="en-US" dirty="0"/>
          </a:p>
        </p:txBody>
      </p:sp>
      <p:sp>
        <p:nvSpPr>
          <p:cNvPr id="7" name="Rectangle 6">
            <a:extLst>
              <a:ext uri="{FF2B5EF4-FFF2-40B4-BE49-F238E27FC236}">
                <a16:creationId xmlns:a16="http://schemas.microsoft.com/office/drawing/2014/main" xmlns="" id="{A57954D5-02D4-E54C-9C3C-D00A821595BA}"/>
              </a:ext>
            </a:extLst>
          </p:cNvPr>
          <p:cNvSpPr/>
          <p:nvPr userDrawn="1"/>
        </p:nvSpPr>
        <p:spPr>
          <a:xfrm>
            <a:off x="353291" y="1392382"/>
            <a:ext cx="5112789" cy="3852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56A62023-D7EF-6C48-84CE-873EFB7D2B5A}"/>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xmlns="" id="{358C6F26-40CE-844F-9EFF-056DD9CAAA9D}"/>
              </a:ext>
            </a:extLst>
          </p:cNvPr>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9" name="Picture 18">
            <a:extLst>
              <a:ext uri="{FF2B5EF4-FFF2-40B4-BE49-F238E27FC236}">
                <a16:creationId xmlns:a16="http://schemas.microsoft.com/office/drawing/2014/main" xmlns="" id="{814931CE-96CA-5341-BC65-28A2FAD31428}"/>
              </a:ext>
            </a:extLst>
          </p:cNvPr>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1311554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524D5BD-501B-0245-B85F-395BB1B12949}"/>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2" name="Title 1"/>
          <p:cNvSpPr>
            <a:spLocks noGrp="1"/>
          </p:cNvSpPr>
          <p:nvPr>
            <p:ph type="title" hasCustomPrompt="1"/>
          </p:nvPr>
        </p:nvSpPr>
        <p:spPr>
          <a:xfrm>
            <a:off x="628650" y="364198"/>
            <a:ext cx="5382000" cy="456685"/>
          </a:xfrm>
        </p:spPr>
        <p:txBody>
          <a:bodyPr>
            <a:normAutofit/>
          </a:bodyPr>
          <a:lstStyle>
            <a:lvl1pPr marL="0" marR="0" indent="0" algn="l" defTabSz="685864" rtl="0" eaLnBrk="1" fontAlgn="auto" latinLnBrk="0" hangingPunct="1">
              <a:lnSpc>
                <a:spcPct val="90000"/>
              </a:lnSpc>
              <a:spcBef>
                <a:spcPct val="0"/>
              </a:spcBef>
              <a:spcAft>
                <a:spcPts val="0"/>
              </a:spcAft>
              <a:buClrTx/>
              <a:buSzTx/>
              <a:buFontTx/>
              <a:buNone/>
              <a:tabLst/>
              <a:defRPr sz="1053" b="0">
                <a:solidFill>
                  <a:schemeClr val="bg1"/>
                </a:solidFill>
              </a:defRPr>
            </a:lvl1pPr>
          </a:lstStyle>
          <a:p>
            <a:pPr marL="0" marR="0" lvl="0" indent="0" algn="l" defTabSz="68586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sp>
        <p:nvSpPr>
          <p:cNvPr id="3" name="Content Placeholder 2"/>
          <p:cNvSpPr>
            <a:spLocks noGrp="1"/>
          </p:cNvSpPr>
          <p:nvPr>
            <p:ph idx="1"/>
          </p:nvPr>
        </p:nvSpPr>
        <p:spPr>
          <a:xfrm>
            <a:off x="628650" y="1177904"/>
            <a:ext cx="7886700" cy="5316414"/>
          </a:xfrm>
        </p:spPr>
        <p:txBody>
          <a:bodyPr>
            <a:normAutofit/>
          </a:bodyPr>
          <a:lstStyle>
            <a:lvl1pPr>
              <a:defRPr sz="1354"/>
            </a:lvl1pPr>
            <a:lvl2pPr>
              <a:defRPr sz="1354"/>
            </a:lvl2pPr>
            <a:lvl3pPr>
              <a:defRPr sz="1354"/>
            </a:lvl3pPr>
            <a:lvl4pPr>
              <a:defRPr sz="1354"/>
            </a:lvl4pPr>
            <a:lvl5pPr>
              <a:defRPr sz="135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xmlns="" id="{4EDCEE93-61CC-6B42-963B-2ED834403ECE}"/>
              </a:ext>
            </a:extLst>
          </p:cNvPr>
          <p:cNvPicPr>
            <a:picLocks noChangeAspect="1"/>
          </p:cNvPicPr>
          <p:nvPr userDrawn="1"/>
        </p:nvPicPr>
        <p:blipFill rotWithShape="1">
          <a:blip r:embed="rId3" cstate="screen">
            <a:alphaModFix amt="56000"/>
            <a:extLst>
              <a:ext uri="{28A0092B-C50C-407E-A947-70E740481C1C}">
                <a14:useLocalDpi xmlns:a14="http://schemas.microsoft.com/office/drawing/2010/main" xmlns=""/>
              </a:ext>
            </a:extLst>
          </a:blip>
          <a:srcRect/>
          <a:stretch/>
        </p:blipFill>
        <p:spPr>
          <a:xfrm>
            <a:off x="3426317" y="0"/>
            <a:ext cx="5168668" cy="972000"/>
          </a:xfrm>
          <a:prstGeom prst="rect">
            <a:avLst/>
          </a:prstGeom>
        </p:spPr>
      </p:pic>
    </p:spTree>
    <p:extLst>
      <p:ext uri="{BB962C8B-B14F-4D97-AF65-F5344CB8AC3E}">
        <p14:creationId xmlns:p14="http://schemas.microsoft.com/office/powerpoint/2010/main" xmlns="" val="29999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7905"/>
            <a:ext cx="7886700" cy="2032887"/>
          </a:xfrm>
        </p:spPr>
        <p:txBody>
          <a:bodyPr>
            <a:normAutofit/>
          </a:bodyPr>
          <a:lstStyle>
            <a:lvl1pPr>
              <a:defRPr sz="1354"/>
            </a:lvl1pPr>
            <a:lvl2pPr>
              <a:defRPr sz="1354"/>
            </a:lvl2pPr>
            <a:lvl3pPr>
              <a:defRPr sz="1354"/>
            </a:lvl3pPr>
            <a:lvl4pPr>
              <a:defRPr sz="1354"/>
            </a:lvl4pPr>
            <a:lvl5pPr>
              <a:defRPr sz="135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3"/>
          </p:nvPr>
        </p:nvSpPr>
        <p:spPr>
          <a:xfrm>
            <a:off x="628650" y="3385418"/>
            <a:ext cx="7886700" cy="3088119"/>
          </a:xfrm>
          <a:solidFill>
            <a:schemeClr val="bg2">
              <a:lumMod val="90000"/>
            </a:schemeClr>
          </a:solidFill>
        </p:spPr>
        <p:txBody>
          <a:bodyPr>
            <a:normAutofit/>
          </a:bodyPr>
          <a:lstStyle>
            <a:lvl1pPr>
              <a:defRPr sz="1354"/>
            </a:lvl1pPr>
            <a:lvl2pPr>
              <a:defRPr sz="1354"/>
            </a:lvl2pPr>
            <a:lvl3pPr>
              <a:defRPr sz="1354"/>
            </a:lvl3pPr>
            <a:lvl4pPr>
              <a:defRPr sz="1354"/>
            </a:lvl4pPr>
            <a:lvl5pPr>
              <a:defRPr sz="1354"/>
            </a:lvl5pPr>
          </a:lstStyle>
          <a:p>
            <a:pPr marL="171467" marR="0" lvl="0" indent="-171467" algn="l" defTabSz="685864"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a:t>Edit Master text styles</a:t>
            </a:r>
          </a:p>
        </p:txBody>
      </p:sp>
      <p:pic>
        <p:nvPicPr>
          <p:cNvPr id="7" name="Picture 6">
            <a:extLst>
              <a:ext uri="{FF2B5EF4-FFF2-40B4-BE49-F238E27FC236}">
                <a16:creationId xmlns:a16="http://schemas.microsoft.com/office/drawing/2014/main" xmlns="" id="{4E59D671-F671-5949-9980-AC6A79832408}"/>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9" name="Title 1">
            <a:extLst>
              <a:ext uri="{FF2B5EF4-FFF2-40B4-BE49-F238E27FC236}">
                <a16:creationId xmlns:a16="http://schemas.microsoft.com/office/drawing/2014/main" xmlns="" id="{37657274-F933-3145-9ADA-4E1A781B9698}"/>
              </a:ext>
            </a:extLst>
          </p:cNvPr>
          <p:cNvSpPr>
            <a:spLocks noGrp="1"/>
          </p:cNvSpPr>
          <p:nvPr>
            <p:ph type="title" hasCustomPrompt="1"/>
          </p:nvPr>
        </p:nvSpPr>
        <p:spPr>
          <a:xfrm>
            <a:off x="628650" y="364198"/>
            <a:ext cx="5382000" cy="456685"/>
          </a:xfrm>
        </p:spPr>
        <p:txBody>
          <a:bodyPr>
            <a:normAutofit/>
          </a:bodyPr>
          <a:lstStyle>
            <a:lvl1pPr marL="0" marR="0" indent="0" algn="l" defTabSz="685864" rtl="0" eaLnBrk="1" fontAlgn="auto" latinLnBrk="0" hangingPunct="1">
              <a:lnSpc>
                <a:spcPct val="90000"/>
              </a:lnSpc>
              <a:spcBef>
                <a:spcPct val="0"/>
              </a:spcBef>
              <a:spcAft>
                <a:spcPts val="0"/>
              </a:spcAft>
              <a:buClrTx/>
              <a:buSzTx/>
              <a:buFontTx/>
              <a:buNone/>
              <a:tabLst/>
              <a:defRPr sz="1053" b="0">
                <a:solidFill>
                  <a:schemeClr val="bg1"/>
                </a:solidFill>
              </a:defRPr>
            </a:lvl1pPr>
          </a:lstStyle>
          <a:p>
            <a:pPr marL="0" marR="0" lvl="0" indent="0" algn="l" defTabSz="68586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pic>
        <p:nvPicPr>
          <p:cNvPr id="12" name="Picture 11">
            <a:extLst>
              <a:ext uri="{FF2B5EF4-FFF2-40B4-BE49-F238E27FC236}">
                <a16:creationId xmlns:a16="http://schemas.microsoft.com/office/drawing/2014/main" xmlns="" id="{CB391B19-7772-A346-8C3D-ED2EA7A33AB8}"/>
              </a:ext>
            </a:extLst>
          </p:cNvPr>
          <p:cNvPicPr>
            <a:picLocks noChangeAspect="1"/>
          </p:cNvPicPr>
          <p:nvPr userDrawn="1"/>
        </p:nvPicPr>
        <p:blipFill rotWithShape="1">
          <a:blip r:embed="rId3" cstate="screen">
            <a:alphaModFix amt="56000"/>
            <a:extLst>
              <a:ext uri="{28A0092B-C50C-407E-A947-70E740481C1C}">
                <a14:useLocalDpi xmlns:a14="http://schemas.microsoft.com/office/drawing/2010/main" xmlns=""/>
              </a:ext>
            </a:extLst>
          </a:blip>
          <a:srcRect/>
          <a:stretch/>
        </p:blipFill>
        <p:spPr>
          <a:xfrm>
            <a:off x="3426317" y="0"/>
            <a:ext cx="5168668" cy="972000"/>
          </a:xfrm>
          <a:prstGeom prst="rect">
            <a:avLst/>
          </a:prstGeom>
        </p:spPr>
      </p:pic>
    </p:spTree>
    <p:extLst>
      <p:ext uri="{BB962C8B-B14F-4D97-AF65-F5344CB8AC3E}">
        <p14:creationId xmlns:p14="http://schemas.microsoft.com/office/powerpoint/2010/main" xmlns="" val="3564864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A62ED21-75D0-954B-A4A6-63628B0D2AB7}"/>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rot="5400000" flipH="1">
            <a:off x="1336561" y="-1336561"/>
            <a:ext cx="6470879" cy="9143999"/>
          </a:xfrm>
          <a:prstGeom prst="rect">
            <a:avLst/>
          </a:prstGeom>
        </p:spPr>
      </p:pic>
      <p:pic>
        <p:nvPicPr>
          <p:cNvPr id="9" name="Picture 8">
            <a:extLst>
              <a:ext uri="{FF2B5EF4-FFF2-40B4-BE49-F238E27FC236}">
                <a16:creationId xmlns:a16="http://schemas.microsoft.com/office/drawing/2014/main" xmlns="" id="{160CC4E8-B89A-5A4D-9418-4A4C9F43A0C1}"/>
              </a:ext>
            </a:extLst>
          </p:cNvPr>
          <p:cNvPicPr>
            <a:picLocks noChangeAspect="1"/>
          </p:cNvPicPr>
          <p:nvPr userDrawn="1"/>
        </p:nvPicPr>
        <p:blipFill>
          <a:blip r:embed="rId3">
            <a:alphaModFix amt="38000"/>
          </a:blip>
          <a:stretch>
            <a:fillRect/>
          </a:stretch>
        </p:blipFill>
        <p:spPr>
          <a:xfrm>
            <a:off x="-77504" y="-1760127"/>
            <a:ext cx="5960144" cy="7888027"/>
          </a:xfrm>
          <a:prstGeom prst="rect">
            <a:avLst/>
          </a:prstGeom>
        </p:spPr>
      </p:pic>
      <p:pic>
        <p:nvPicPr>
          <p:cNvPr id="10" name="Picture 9">
            <a:extLst>
              <a:ext uri="{FF2B5EF4-FFF2-40B4-BE49-F238E27FC236}">
                <a16:creationId xmlns:a16="http://schemas.microsoft.com/office/drawing/2014/main" xmlns="" id="{D6B1682E-7EA0-6E4D-9330-4D7F8C682A5B}"/>
              </a:ext>
            </a:extLst>
          </p:cNvPr>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345441" y="351084"/>
            <a:ext cx="3917374" cy="3408115"/>
          </a:xfrm>
          <a:prstGeom prst="rect">
            <a:avLst/>
          </a:prstGeom>
        </p:spPr>
      </p:pic>
      <p:sp>
        <p:nvSpPr>
          <p:cNvPr id="11" name="Title 1">
            <a:extLst>
              <a:ext uri="{FF2B5EF4-FFF2-40B4-BE49-F238E27FC236}">
                <a16:creationId xmlns:a16="http://schemas.microsoft.com/office/drawing/2014/main" xmlns="" id="{845D7569-70B3-7D40-B8DC-56866BC8EC2D}"/>
              </a:ext>
            </a:extLst>
          </p:cNvPr>
          <p:cNvSpPr>
            <a:spLocks noGrp="1"/>
          </p:cNvSpPr>
          <p:nvPr>
            <p:ph type="ctrTitle" hasCustomPrompt="1"/>
          </p:nvPr>
        </p:nvSpPr>
        <p:spPr>
          <a:xfrm>
            <a:off x="490914" y="712640"/>
            <a:ext cx="3771900" cy="969067"/>
          </a:xfrm>
        </p:spPr>
        <p:txBody>
          <a:bodyPr anchor="t" anchorCtr="0">
            <a:normAutofit/>
          </a:bodyPr>
          <a:lstStyle>
            <a:lvl1pPr algn="l">
              <a:defRPr sz="1805"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Thank</a:t>
            </a:r>
            <a:br>
              <a:rPr lang="en-US" dirty="0"/>
            </a:br>
            <a:r>
              <a:rPr lang="en-US" dirty="0"/>
              <a:t>You</a:t>
            </a:r>
          </a:p>
        </p:txBody>
      </p:sp>
      <p:sp>
        <p:nvSpPr>
          <p:cNvPr id="12" name="Subtitle 2">
            <a:extLst>
              <a:ext uri="{FF2B5EF4-FFF2-40B4-BE49-F238E27FC236}">
                <a16:creationId xmlns:a16="http://schemas.microsoft.com/office/drawing/2014/main" xmlns="" id="{81AB1412-9A75-B74C-BC60-242BDA948163}"/>
              </a:ext>
            </a:extLst>
          </p:cNvPr>
          <p:cNvSpPr>
            <a:spLocks noGrp="1"/>
          </p:cNvSpPr>
          <p:nvPr>
            <p:ph type="subTitle" idx="1" hasCustomPrompt="1"/>
          </p:nvPr>
        </p:nvSpPr>
        <p:spPr>
          <a:xfrm>
            <a:off x="490915" y="2293535"/>
            <a:ext cx="2630654" cy="1364065"/>
          </a:xfrm>
        </p:spPr>
        <p:txBody>
          <a:bodyPr>
            <a:normAutofit/>
          </a:bodyPr>
          <a:lstStyle>
            <a:lvl1pPr marL="0" indent="0" algn="l">
              <a:buNone/>
              <a:defRPr sz="1203"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342932" indent="0" algn="ctr">
              <a:buNone/>
              <a:defRPr sz="1500"/>
            </a:lvl2pPr>
            <a:lvl3pPr marL="685864" indent="0" algn="ctr">
              <a:buNone/>
              <a:defRPr sz="1350"/>
            </a:lvl3pPr>
            <a:lvl4pPr marL="1028796" indent="0" algn="ctr">
              <a:buNone/>
              <a:defRPr sz="1200"/>
            </a:lvl4pPr>
            <a:lvl5pPr marL="1371728" indent="0" algn="ctr">
              <a:buNone/>
              <a:defRPr sz="1200"/>
            </a:lvl5pPr>
            <a:lvl6pPr marL="1714661" indent="0" algn="ctr">
              <a:buNone/>
              <a:defRPr sz="1200"/>
            </a:lvl6pPr>
            <a:lvl7pPr marL="2057592" indent="0" algn="ctr">
              <a:buNone/>
              <a:defRPr sz="1200"/>
            </a:lvl7pPr>
            <a:lvl8pPr marL="2400524" indent="0" algn="ctr">
              <a:buNone/>
              <a:defRPr sz="1200"/>
            </a:lvl8pPr>
            <a:lvl9pPr marL="2743457" indent="0" algn="ctr">
              <a:buNone/>
              <a:defRPr sz="1200"/>
            </a:lvl9pPr>
          </a:lstStyle>
          <a:p>
            <a:r>
              <a:rPr lang="en-US" dirty="0"/>
              <a:t>CLICK TO EDIT </a:t>
            </a:r>
            <a:br>
              <a:rPr lang="en-US" dirty="0"/>
            </a:br>
            <a:r>
              <a:rPr lang="en-US" dirty="0"/>
              <a:t>MASTER SUBTITLE </a:t>
            </a:r>
            <a:br>
              <a:rPr lang="en-US" dirty="0"/>
            </a:br>
            <a:r>
              <a:rPr lang="en-US" dirty="0"/>
              <a:t>STYLE</a:t>
            </a:r>
          </a:p>
        </p:txBody>
      </p:sp>
      <p:sp>
        <p:nvSpPr>
          <p:cNvPr id="13" name="Rectangle 12">
            <a:extLst>
              <a:ext uri="{FF2B5EF4-FFF2-40B4-BE49-F238E27FC236}">
                <a16:creationId xmlns:a16="http://schemas.microsoft.com/office/drawing/2014/main" xmlns="" id="{F37EA302-5F4B-2442-9BA9-0C5AF269A547}"/>
              </a:ext>
            </a:extLst>
          </p:cNvPr>
          <p:cNvSpPr/>
          <p:nvPr userDrawn="1"/>
        </p:nvSpPr>
        <p:spPr>
          <a:xfrm>
            <a:off x="0" y="5598161"/>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4" dirty="0"/>
          </a:p>
        </p:txBody>
      </p:sp>
      <p:pic>
        <p:nvPicPr>
          <p:cNvPr id="14" name="Picture 13">
            <a:extLst>
              <a:ext uri="{FF2B5EF4-FFF2-40B4-BE49-F238E27FC236}">
                <a16:creationId xmlns:a16="http://schemas.microsoft.com/office/drawing/2014/main" xmlns="" id="{813D28DA-BB63-6A4F-8A69-20DB0A5BE1F6}"/>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626D35D8-93A1-B246-8BD6-DA2D5990C750}"/>
              </a:ext>
            </a:extLst>
          </p:cNvPr>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7782649" y="5598161"/>
            <a:ext cx="1361351" cy="1235300"/>
          </a:xfrm>
          <a:prstGeom prst="rect">
            <a:avLst/>
          </a:prstGeom>
        </p:spPr>
      </p:pic>
    </p:spTree>
    <p:extLst>
      <p:ext uri="{BB962C8B-B14F-4D97-AF65-F5344CB8AC3E}">
        <p14:creationId xmlns:p14="http://schemas.microsoft.com/office/powerpoint/2010/main" xmlns="" val="3994475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5387"/>
            <a:ext cx="7886700" cy="2845473"/>
          </a:xfrm>
        </p:spPr>
        <p:txBody>
          <a:bodyPr anchor="b"/>
          <a:lstStyle>
            <a:lvl1pPr>
              <a:defRPr sz="4501"/>
            </a:lvl1pPr>
          </a:lstStyle>
          <a:p>
            <a:r>
              <a:rPr lang="en-US"/>
              <a:t>Click to edit Master title style</a:t>
            </a:r>
            <a:endParaRPr lang="en-US" dirty="0"/>
          </a:p>
        </p:txBody>
      </p:sp>
      <p:sp>
        <p:nvSpPr>
          <p:cNvPr id="3" name="Text Placeholder 2"/>
          <p:cNvSpPr>
            <a:spLocks noGrp="1"/>
          </p:cNvSpPr>
          <p:nvPr>
            <p:ph type="body" idx="1"/>
          </p:nvPr>
        </p:nvSpPr>
        <p:spPr>
          <a:xfrm>
            <a:off x="623888" y="4577780"/>
            <a:ext cx="7886700" cy="1496367"/>
          </a:xfrm>
        </p:spPr>
        <p:txBody>
          <a:bodyPr/>
          <a:lstStyle>
            <a:lvl1pPr marL="0" indent="0">
              <a:buNone/>
              <a:defRPr sz="1800">
                <a:solidFill>
                  <a:schemeClr val="tx1"/>
                </a:solidFill>
              </a:defRPr>
            </a:lvl1pPr>
            <a:lvl2pPr marL="342932" indent="0">
              <a:buNone/>
              <a:defRPr sz="1500">
                <a:solidFill>
                  <a:schemeClr val="tx1">
                    <a:tint val="75000"/>
                  </a:schemeClr>
                </a:solidFill>
              </a:defRPr>
            </a:lvl2pPr>
            <a:lvl3pPr marL="685864" indent="0">
              <a:buNone/>
              <a:defRPr sz="1350">
                <a:solidFill>
                  <a:schemeClr val="tx1">
                    <a:tint val="75000"/>
                  </a:schemeClr>
                </a:solidFill>
              </a:defRPr>
            </a:lvl3pPr>
            <a:lvl4pPr marL="1028796" indent="0">
              <a:buNone/>
              <a:defRPr sz="1200">
                <a:solidFill>
                  <a:schemeClr val="tx1">
                    <a:tint val="75000"/>
                  </a:schemeClr>
                </a:solidFill>
              </a:defRPr>
            </a:lvl4pPr>
            <a:lvl5pPr marL="1371728" indent="0">
              <a:buNone/>
              <a:defRPr sz="1200">
                <a:solidFill>
                  <a:schemeClr val="tx1">
                    <a:tint val="75000"/>
                  </a:schemeClr>
                </a:solidFill>
              </a:defRPr>
            </a:lvl5pPr>
            <a:lvl6pPr marL="1714661" indent="0">
              <a:buNone/>
              <a:defRPr sz="1200">
                <a:solidFill>
                  <a:schemeClr val="tx1">
                    <a:tint val="75000"/>
                  </a:schemeClr>
                </a:solidFill>
              </a:defRPr>
            </a:lvl6pPr>
            <a:lvl7pPr marL="2057592" indent="0">
              <a:buNone/>
              <a:defRPr sz="1200">
                <a:solidFill>
                  <a:schemeClr val="tx1">
                    <a:tint val="75000"/>
                  </a:schemeClr>
                </a:solidFill>
              </a:defRPr>
            </a:lvl7pPr>
            <a:lvl8pPr marL="2400524" indent="0">
              <a:buNone/>
              <a:defRPr sz="1200">
                <a:solidFill>
                  <a:schemeClr val="tx1">
                    <a:tint val="75000"/>
                  </a:schemeClr>
                </a:solidFill>
              </a:defRPr>
            </a:lvl8pPr>
            <a:lvl9pPr marL="2743457"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2789635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0976"/>
            <a:ext cx="3886200" cy="43402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0976"/>
            <a:ext cx="3886200" cy="43402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710735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4198"/>
            <a:ext cx="7886700" cy="1322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76882"/>
            <a:ext cx="3868340" cy="821814"/>
          </a:xfrm>
        </p:spPr>
        <p:txBody>
          <a:bodyPr anchor="b"/>
          <a:lstStyle>
            <a:lvl1pPr marL="0" indent="0">
              <a:buNone/>
              <a:defRPr sz="1800" b="1"/>
            </a:lvl1pPr>
            <a:lvl2pPr marL="342932" indent="0">
              <a:buNone/>
              <a:defRPr sz="1500" b="1"/>
            </a:lvl2pPr>
            <a:lvl3pPr marL="685864" indent="0">
              <a:buNone/>
              <a:defRPr sz="1350" b="1"/>
            </a:lvl3pPr>
            <a:lvl4pPr marL="1028796" indent="0">
              <a:buNone/>
              <a:defRPr sz="1200" b="1"/>
            </a:lvl4pPr>
            <a:lvl5pPr marL="1371728" indent="0">
              <a:buNone/>
              <a:defRPr sz="1200" b="1"/>
            </a:lvl5pPr>
            <a:lvl6pPr marL="1714661" indent="0">
              <a:buNone/>
              <a:defRPr sz="1200" b="1"/>
            </a:lvl6pPr>
            <a:lvl7pPr marL="2057592" indent="0">
              <a:buNone/>
              <a:defRPr sz="1200" b="1"/>
            </a:lvl7pPr>
            <a:lvl8pPr marL="2400524" indent="0">
              <a:buNone/>
              <a:defRPr sz="1200" b="1"/>
            </a:lvl8pPr>
            <a:lvl9pPr marL="2743457" indent="0">
              <a:buNone/>
              <a:defRPr sz="1200" b="1"/>
            </a:lvl9pPr>
          </a:lstStyle>
          <a:p>
            <a:pPr lvl="0"/>
            <a:r>
              <a:rPr lang="en-US"/>
              <a:t>Edit Master text styles</a:t>
            </a:r>
          </a:p>
        </p:txBody>
      </p:sp>
      <p:sp>
        <p:nvSpPr>
          <p:cNvPr id="4" name="Content Placeholder 3"/>
          <p:cNvSpPr>
            <a:spLocks noGrp="1"/>
          </p:cNvSpPr>
          <p:nvPr>
            <p:ph sz="half" idx="2"/>
          </p:nvPr>
        </p:nvSpPr>
        <p:spPr>
          <a:xfrm>
            <a:off x="629842" y="2498697"/>
            <a:ext cx="3868340" cy="3675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76882"/>
            <a:ext cx="3887391" cy="821814"/>
          </a:xfrm>
        </p:spPr>
        <p:txBody>
          <a:bodyPr anchor="b"/>
          <a:lstStyle>
            <a:lvl1pPr marL="0" indent="0">
              <a:buNone/>
              <a:defRPr sz="1800" b="1"/>
            </a:lvl1pPr>
            <a:lvl2pPr marL="342932" indent="0">
              <a:buNone/>
              <a:defRPr sz="1500" b="1"/>
            </a:lvl2pPr>
            <a:lvl3pPr marL="685864" indent="0">
              <a:buNone/>
              <a:defRPr sz="1350" b="1"/>
            </a:lvl3pPr>
            <a:lvl4pPr marL="1028796" indent="0">
              <a:buNone/>
              <a:defRPr sz="1200" b="1"/>
            </a:lvl4pPr>
            <a:lvl5pPr marL="1371728" indent="0">
              <a:buNone/>
              <a:defRPr sz="1200" b="1"/>
            </a:lvl5pPr>
            <a:lvl6pPr marL="1714661" indent="0">
              <a:buNone/>
              <a:defRPr sz="1200" b="1"/>
            </a:lvl6pPr>
            <a:lvl7pPr marL="2057592" indent="0">
              <a:buNone/>
              <a:defRPr sz="1200" b="1"/>
            </a:lvl7pPr>
            <a:lvl8pPr marL="2400524" indent="0">
              <a:buNone/>
              <a:defRPr sz="1200" b="1"/>
            </a:lvl8pPr>
            <a:lvl9pPr marL="2743457"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498697"/>
            <a:ext cx="3887391" cy="3675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2205010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3057935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4912"/>
            <a:ext cx="4629150" cy="486121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200"/>
            </a:lvl1pPr>
            <a:lvl2pPr marL="342932" indent="0">
              <a:buNone/>
              <a:defRPr sz="1051"/>
            </a:lvl2pPr>
            <a:lvl3pPr marL="685864" indent="0">
              <a:buNone/>
              <a:defRPr sz="900"/>
            </a:lvl3pPr>
            <a:lvl4pPr marL="1028796" indent="0">
              <a:buNone/>
              <a:defRPr sz="751"/>
            </a:lvl4pPr>
            <a:lvl5pPr marL="1371728" indent="0">
              <a:buNone/>
              <a:defRPr sz="751"/>
            </a:lvl5pPr>
            <a:lvl6pPr marL="1714661" indent="0">
              <a:buNone/>
              <a:defRPr sz="751"/>
            </a:lvl6pPr>
            <a:lvl7pPr marL="2057592" indent="0">
              <a:buNone/>
              <a:defRPr sz="751"/>
            </a:lvl7pPr>
            <a:lvl8pPr marL="2400524" indent="0">
              <a:buNone/>
              <a:defRPr sz="751"/>
            </a:lvl8pPr>
            <a:lvl9pPr marL="2743457"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3597873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4912"/>
            <a:ext cx="4629150" cy="4861216"/>
          </a:xfrm>
        </p:spPr>
        <p:txBody>
          <a:bodyPr anchor="t"/>
          <a:lstStyle>
            <a:lvl1pPr marL="0" indent="0">
              <a:buNone/>
              <a:defRPr sz="2400"/>
            </a:lvl1pPr>
            <a:lvl2pPr marL="342932" indent="0">
              <a:buNone/>
              <a:defRPr sz="2100"/>
            </a:lvl2pPr>
            <a:lvl3pPr marL="685864" indent="0">
              <a:buNone/>
              <a:defRPr sz="1800"/>
            </a:lvl3pPr>
            <a:lvl4pPr marL="1028796" indent="0">
              <a:buNone/>
              <a:defRPr sz="1500"/>
            </a:lvl4pPr>
            <a:lvl5pPr marL="1371728" indent="0">
              <a:buNone/>
              <a:defRPr sz="1500"/>
            </a:lvl5pPr>
            <a:lvl6pPr marL="1714661" indent="0">
              <a:buNone/>
              <a:defRPr sz="1500"/>
            </a:lvl6pPr>
            <a:lvl7pPr marL="2057592" indent="0">
              <a:buNone/>
              <a:defRPr sz="1500"/>
            </a:lvl7pPr>
            <a:lvl8pPr marL="2400524" indent="0">
              <a:buNone/>
              <a:defRPr sz="1500"/>
            </a:lvl8pPr>
            <a:lvl9pPr marL="2743457"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200"/>
            </a:lvl1pPr>
            <a:lvl2pPr marL="342932" indent="0">
              <a:buNone/>
              <a:defRPr sz="1051"/>
            </a:lvl2pPr>
            <a:lvl3pPr marL="685864" indent="0">
              <a:buNone/>
              <a:defRPr sz="900"/>
            </a:lvl3pPr>
            <a:lvl4pPr marL="1028796" indent="0">
              <a:buNone/>
              <a:defRPr sz="751"/>
            </a:lvl4pPr>
            <a:lvl5pPr marL="1371728" indent="0">
              <a:buNone/>
              <a:defRPr sz="751"/>
            </a:lvl5pPr>
            <a:lvl6pPr marL="1714661" indent="0">
              <a:buNone/>
              <a:defRPr sz="751"/>
            </a:lvl6pPr>
            <a:lvl7pPr marL="2057592" indent="0">
              <a:buNone/>
              <a:defRPr sz="751"/>
            </a:lvl7pPr>
            <a:lvl8pPr marL="2400524" indent="0">
              <a:buNone/>
              <a:defRPr sz="751"/>
            </a:lvl8pPr>
            <a:lvl9pPr marL="2743457"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2951429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5491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524D5BD-501B-0245-B85F-395BB1B12949}"/>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2" name="Title 1"/>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sp>
        <p:nvSpPr>
          <p:cNvPr id="3" name="Content Placeholder 2"/>
          <p:cNvSpPr>
            <a:spLocks noGrp="1"/>
          </p:cNvSpPr>
          <p:nvPr>
            <p:ph idx="1"/>
          </p:nvPr>
        </p:nvSpPr>
        <p:spPr>
          <a:xfrm>
            <a:off x="628650" y="1177904"/>
            <a:ext cx="7886700" cy="5316414"/>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4EDCEE93-61CC-6B42-963B-2ED834403ECE}"/>
              </a:ext>
            </a:extLst>
          </p:cNvPr>
          <p:cNvPicPr>
            <a:picLocks noChangeAspect="1"/>
          </p:cNvPicPr>
          <p:nvPr userDrawn="1"/>
        </p:nvPicPr>
        <p:blipFill rotWithShape="1">
          <a:blip r:embed="rId3" cstate="email">
            <a:alphaModFix amt="56000"/>
            <a:extLst>
              <a:ext uri="{28A0092B-C50C-407E-A947-70E740481C1C}">
                <a14:useLocalDpi xmlns:a14="http://schemas.microsoft.com/office/drawing/2010/main" xmlns=""/>
              </a:ext>
            </a:extLst>
          </a:blip>
          <a:srcRect/>
          <a:stretch/>
        </p:blipFill>
        <p:spPr>
          <a:xfrm>
            <a:off x="3426316" y="0"/>
            <a:ext cx="5168668" cy="972000"/>
          </a:xfrm>
          <a:prstGeom prst="rect">
            <a:avLst/>
          </a:prstGeom>
        </p:spPr>
      </p:pic>
      <p:sp>
        <p:nvSpPr>
          <p:cNvPr id="6" name="Slide Number Placeholder 5">
            <a:extLst>
              <a:ext uri="{FF2B5EF4-FFF2-40B4-BE49-F238E27FC236}">
                <a16:creationId xmlns:a16="http://schemas.microsoft.com/office/drawing/2014/main" xmlns="" id="{6D8844DC-9044-F647-BD42-20025F15F66C}"/>
              </a:ext>
            </a:extLst>
          </p:cNvPr>
          <p:cNvSpPr>
            <a:spLocks noGrp="1"/>
          </p:cNvSpPr>
          <p:nvPr>
            <p:ph type="sldNum" sz="quarter" idx="12"/>
          </p:nvPr>
        </p:nvSpPr>
        <p:spPr>
          <a:xfrm>
            <a:off x="5851784" y="6293778"/>
            <a:ext cx="2743200" cy="365125"/>
          </a:xfrm>
        </p:spPr>
        <p:txBody>
          <a:bodyPr/>
          <a:lstStyle>
            <a:lvl1pPr>
              <a:defRPr/>
            </a:lvl1pPr>
          </a:lstStyle>
          <a:p>
            <a:fld id="{6BEAD508-187F-9C41-8168-FD791BBC9830}" type="slidenum">
              <a:rPr lang="en-US" smtClean="0"/>
              <a:pPr/>
              <a:t>‹#›</a:t>
            </a:fld>
            <a:endParaRPr lang="en-US" dirty="0"/>
          </a:p>
        </p:txBody>
      </p:sp>
    </p:spTree>
    <p:extLst>
      <p:ext uri="{BB962C8B-B14F-4D97-AF65-F5344CB8AC3E}">
        <p14:creationId xmlns:p14="http://schemas.microsoft.com/office/powerpoint/2010/main" xmlns="" val="192581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2E940-2341-4A01-BE0C-57BFD9677581}" type="datetimeFigureOut">
              <a:rPr lang="en-ZA" smtClean="0"/>
              <a:pPr/>
              <a:t>2022/05/23</a:t>
            </a:fld>
            <a:endParaRPr lang="en-ZA" dirty="0"/>
          </a:p>
        </p:txBody>
      </p:sp>
      <p:sp>
        <p:nvSpPr>
          <p:cNvPr id="3" name="Footer Placeholder 2"/>
          <p:cNvSpPr>
            <a:spLocks noGrp="1"/>
          </p:cNvSpPr>
          <p:nvPr>
            <p:ph type="ftr" sz="quarter" idx="11"/>
          </p:nvPr>
        </p:nvSpPr>
        <p:spPr/>
        <p:txBody>
          <a:bodyPr/>
          <a:lstStyle/>
          <a:p>
            <a:endParaRPr lang="en-ZA" dirty="0"/>
          </a:p>
        </p:txBody>
      </p:sp>
      <p:sp>
        <p:nvSpPr>
          <p:cNvPr id="4" name="Slide Number Placeholder 3"/>
          <p:cNvSpPr>
            <a:spLocks noGrp="1"/>
          </p:cNvSpPr>
          <p:nvPr>
            <p:ph type="sldNum" sz="quarter" idx="12"/>
          </p:nvPr>
        </p:nvSpPr>
        <p:spPr/>
        <p:txBody>
          <a:bodyPr/>
          <a:lstStyle/>
          <a:p>
            <a:fld id="{F666B37A-C5A2-45FB-93BB-4F6A891C2153}" type="slidenum">
              <a:rPr lang="en-ZA" smtClean="0"/>
              <a:pPr/>
              <a:t>‹#›</a:t>
            </a:fld>
            <a:endParaRPr lang="en-ZA" dirty="0"/>
          </a:p>
        </p:txBody>
      </p:sp>
    </p:spTree>
    <p:extLst>
      <p:ext uri="{BB962C8B-B14F-4D97-AF65-F5344CB8AC3E}">
        <p14:creationId xmlns:p14="http://schemas.microsoft.com/office/powerpoint/2010/main" xmlns="" val="1153717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47013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co-branded">
    <p:spTree>
      <p:nvGrpSpPr>
        <p:cNvPr id="1" name=""/>
        <p:cNvGrpSpPr/>
        <p:nvPr/>
      </p:nvGrpSpPr>
      <p:grpSpPr>
        <a:xfrm>
          <a:off x="0" y="0"/>
          <a:ext cx="0" cy="0"/>
          <a:chOff x="0" y="0"/>
          <a:chExt cx="0" cy="0"/>
        </a:xfrm>
      </p:grpSpPr>
      <p:sp>
        <p:nvSpPr>
          <p:cNvPr id="10" name="Rectangle 9"/>
          <p:cNvSpPr/>
          <p:nvPr userDrawn="1"/>
        </p:nvSpPr>
        <p:spPr>
          <a:xfrm>
            <a:off x="0" y="1"/>
            <a:ext cx="9144000" cy="5775361"/>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18" dirty="0"/>
          </a:p>
        </p:txBody>
      </p:sp>
      <p:sp>
        <p:nvSpPr>
          <p:cNvPr id="2" name="Title 1"/>
          <p:cNvSpPr>
            <a:spLocks noGrp="1"/>
          </p:cNvSpPr>
          <p:nvPr>
            <p:ph type="title" hasCustomPrompt="1"/>
          </p:nvPr>
        </p:nvSpPr>
        <p:spPr>
          <a:xfrm>
            <a:off x="212971" y="2751205"/>
            <a:ext cx="8668856" cy="730472"/>
          </a:xfrm>
        </p:spPr>
        <p:txBody>
          <a:bodyPr anchor="t"/>
          <a:lstStyle>
            <a:lvl1pPr marL="0" marR="0" indent="0" algn="ctr" defTabSz="309413" rtl="0" eaLnBrk="1" fontAlgn="auto" latinLnBrk="0" hangingPunct="1">
              <a:lnSpc>
                <a:spcPct val="100000"/>
              </a:lnSpc>
              <a:spcBef>
                <a:spcPct val="0"/>
              </a:spcBef>
              <a:spcAft>
                <a:spcPts val="0"/>
              </a:spcAft>
              <a:buClrTx/>
              <a:buSzTx/>
              <a:buFontTx/>
              <a:buNone/>
              <a:tabLst/>
              <a:defRPr sz="2707" b="1" cap="all">
                <a:solidFill>
                  <a:srgbClr val="0D6AA3"/>
                </a:solidFill>
                <a:latin typeface="Arial Black"/>
                <a:cs typeface="Arial Black"/>
              </a:defRPr>
            </a:lvl1pPr>
          </a:lstStyle>
          <a:p>
            <a:pPr lvl="0"/>
            <a:r>
              <a:rPr lang="en-US" dirty="0"/>
              <a:t>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516375" y="563584"/>
            <a:ext cx="8627626" cy="443590"/>
          </a:xfrm>
          <a:prstGeom prst="rect">
            <a:avLst/>
          </a:prstGeom>
        </p:spPr>
      </p:pic>
      <p:sp>
        <p:nvSpPr>
          <p:cNvPr id="15" name="Subtitle 2"/>
          <p:cNvSpPr>
            <a:spLocks noGrp="1"/>
          </p:cNvSpPr>
          <p:nvPr>
            <p:ph type="subTitle" idx="1"/>
          </p:nvPr>
        </p:nvSpPr>
        <p:spPr>
          <a:xfrm>
            <a:off x="212971" y="3566057"/>
            <a:ext cx="8668856" cy="1748137"/>
          </a:xfrm>
        </p:spPr>
        <p:txBody>
          <a:bodyPr/>
          <a:lstStyle>
            <a:lvl1pPr marL="0" indent="0" algn="ctr">
              <a:buNone/>
              <a:defRPr>
                <a:solidFill>
                  <a:schemeClr val="tx1"/>
                </a:solidFill>
                <a:latin typeface="+mj-lt"/>
                <a:cs typeface="Arial"/>
              </a:defRPr>
            </a:lvl1pPr>
            <a:lvl2pPr marL="309413" indent="0" algn="ctr">
              <a:buNone/>
              <a:defRPr>
                <a:solidFill>
                  <a:schemeClr val="tx1">
                    <a:tint val="75000"/>
                  </a:schemeClr>
                </a:solidFill>
              </a:defRPr>
            </a:lvl2pPr>
            <a:lvl3pPr marL="618825" indent="0" algn="ctr">
              <a:buNone/>
              <a:defRPr>
                <a:solidFill>
                  <a:schemeClr val="tx1">
                    <a:tint val="75000"/>
                  </a:schemeClr>
                </a:solidFill>
              </a:defRPr>
            </a:lvl3pPr>
            <a:lvl4pPr marL="928238" indent="0" algn="ctr">
              <a:buNone/>
              <a:defRPr>
                <a:solidFill>
                  <a:schemeClr val="tx1">
                    <a:tint val="75000"/>
                  </a:schemeClr>
                </a:solidFill>
              </a:defRPr>
            </a:lvl4pPr>
            <a:lvl5pPr marL="1237649" indent="0" algn="ctr">
              <a:buNone/>
              <a:defRPr>
                <a:solidFill>
                  <a:schemeClr val="tx1">
                    <a:tint val="75000"/>
                  </a:schemeClr>
                </a:solidFill>
              </a:defRPr>
            </a:lvl5pPr>
            <a:lvl6pPr marL="1547062" indent="0" algn="ctr">
              <a:buNone/>
              <a:defRPr>
                <a:solidFill>
                  <a:schemeClr val="tx1">
                    <a:tint val="75000"/>
                  </a:schemeClr>
                </a:solidFill>
              </a:defRPr>
            </a:lvl6pPr>
            <a:lvl7pPr marL="1856474" indent="0" algn="ctr">
              <a:buNone/>
              <a:defRPr>
                <a:solidFill>
                  <a:schemeClr val="tx1">
                    <a:tint val="75000"/>
                  </a:schemeClr>
                </a:solidFill>
              </a:defRPr>
            </a:lvl7pPr>
            <a:lvl8pPr marL="2165887" indent="0" algn="ctr">
              <a:buNone/>
              <a:defRPr>
                <a:solidFill>
                  <a:schemeClr val="tx1">
                    <a:tint val="75000"/>
                  </a:schemeClr>
                </a:solidFill>
              </a:defRPr>
            </a:lvl8pPr>
            <a:lvl9pPr marL="247529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xmlns="" val="2013261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co-branded">
    <p:spTree>
      <p:nvGrpSpPr>
        <p:cNvPr id="1" name=""/>
        <p:cNvGrpSpPr/>
        <p:nvPr/>
      </p:nvGrpSpPr>
      <p:grpSpPr>
        <a:xfrm>
          <a:off x="0" y="0"/>
          <a:ext cx="0" cy="0"/>
          <a:chOff x="0" y="0"/>
          <a:chExt cx="0" cy="0"/>
        </a:xfrm>
      </p:grpSpPr>
      <p:sp>
        <p:nvSpPr>
          <p:cNvPr id="11" name="Rectangle 10"/>
          <p:cNvSpPr/>
          <p:nvPr userDrawn="1"/>
        </p:nvSpPr>
        <p:spPr>
          <a:xfrm>
            <a:off x="0" y="1"/>
            <a:ext cx="9144000" cy="5775361"/>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18" dirty="0"/>
          </a:p>
        </p:txBody>
      </p:sp>
      <p:pic>
        <p:nvPicPr>
          <p:cNvPr id="9" name="Picture 8"/>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57200" y="326222"/>
            <a:ext cx="8686800" cy="238115"/>
          </a:xfrm>
          <a:prstGeom prst="rect">
            <a:avLst/>
          </a:prstGeom>
        </p:spPr>
      </p:pic>
      <p:sp>
        <p:nvSpPr>
          <p:cNvPr id="10" name="Title 1"/>
          <p:cNvSpPr>
            <a:spLocks noGrp="1"/>
          </p:cNvSpPr>
          <p:nvPr>
            <p:ph type="title"/>
          </p:nvPr>
        </p:nvSpPr>
        <p:spPr>
          <a:xfrm>
            <a:off x="457200" y="844564"/>
            <a:ext cx="8229600" cy="517080"/>
          </a:xfrm>
        </p:spPr>
        <p:txBody>
          <a:bodyPr lIns="0" tIns="0" rIns="0" bIns="0">
            <a:normAutofit/>
          </a:bodyPr>
          <a:lstStyle>
            <a:lvl1pPr algn="l">
              <a:defRPr sz="2165" b="1" i="0" cap="all">
                <a:solidFill>
                  <a:srgbClr val="0D6AA3"/>
                </a:solidFill>
              </a:defRPr>
            </a:lvl1pPr>
          </a:lstStyle>
          <a:p>
            <a:r>
              <a:rPr lang="en-US" dirty="0"/>
              <a:t>Click to edit Master title style</a:t>
            </a:r>
          </a:p>
        </p:txBody>
      </p:sp>
      <p:sp>
        <p:nvSpPr>
          <p:cNvPr id="13" name="Content Placeholder 2"/>
          <p:cNvSpPr>
            <a:spLocks noGrp="1"/>
          </p:cNvSpPr>
          <p:nvPr>
            <p:ph idx="1"/>
          </p:nvPr>
        </p:nvSpPr>
        <p:spPr>
          <a:xfrm>
            <a:off x="457200" y="1577095"/>
            <a:ext cx="8229600" cy="3964280"/>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SAMRC Logo.emf"/>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627337" y="5972849"/>
            <a:ext cx="1317174" cy="704152"/>
          </a:xfrm>
          <a:prstGeom prst="rect">
            <a:avLst/>
          </a:prstGeom>
        </p:spPr>
      </p:pic>
    </p:spTree>
    <p:extLst>
      <p:ext uri="{BB962C8B-B14F-4D97-AF65-F5344CB8AC3E}">
        <p14:creationId xmlns:p14="http://schemas.microsoft.com/office/powerpoint/2010/main" xmlns="" val="1001570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7904"/>
            <a:ext cx="7886700" cy="2032887"/>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28650" y="3385417"/>
            <a:ext cx="7886700" cy="3088119"/>
          </a:xfrm>
          <a:solidFill>
            <a:schemeClr val="bg2">
              <a:lumMod val="90000"/>
            </a:schemeClr>
          </a:solidFill>
        </p:spPr>
        <p:txBody>
          <a:bodyPr>
            <a:normAutofit/>
          </a:bodyPr>
          <a:lstStyle>
            <a:lvl1pPr>
              <a:defRPr sz="1800"/>
            </a:lvl1pPr>
            <a:lvl2pPr>
              <a:defRPr sz="1800"/>
            </a:lvl2pPr>
            <a:lvl3pPr>
              <a:defRPr sz="1800"/>
            </a:lvl3pPr>
            <a:lvl4pPr>
              <a:defRPr sz="1800"/>
            </a:lvl4pPr>
            <a:lvl5pPr>
              <a:defRPr sz="1800"/>
            </a:lvl5pPr>
          </a:lstStyle>
          <a:p>
            <a:pPr marL="228029" marR="0" lvl="0" indent="-228029" algn="l" defTabSz="912114" rtl="0" eaLnBrk="1" fontAlgn="auto" latinLnBrk="0" hangingPunct="1">
              <a:lnSpc>
                <a:spcPct val="90000"/>
              </a:lnSpc>
              <a:spcBef>
                <a:spcPts val="998"/>
              </a:spcBef>
              <a:spcAft>
                <a:spcPts val="0"/>
              </a:spcAft>
              <a:buClrTx/>
              <a:buSzTx/>
              <a:buFont typeface="Arial" panose="020B0604020202020204" pitchFamily="34" charset="0"/>
              <a:buNone/>
              <a:tabLst/>
              <a:defRPr/>
            </a:pPr>
            <a:endParaRPr lang="en-US" dirty="0"/>
          </a:p>
        </p:txBody>
      </p:sp>
      <p:pic>
        <p:nvPicPr>
          <p:cNvPr id="7" name="Picture 6">
            <a:extLst>
              <a:ext uri="{FF2B5EF4-FFF2-40B4-BE49-F238E27FC236}">
                <a16:creationId xmlns:a16="http://schemas.microsoft.com/office/drawing/2014/main" xmlns="" id="{4E59D671-F671-5949-9980-AC6A79832408}"/>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9" name="Title 1">
            <a:extLst>
              <a:ext uri="{FF2B5EF4-FFF2-40B4-BE49-F238E27FC236}">
                <a16:creationId xmlns:a16="http://schemas.microsoft.com/office/drawing/2014/main" xmlns="" id="{37657274-F933-3145-9ADA-4E1A781B9698}"/>
              </a:ext>
            </a:extLst>
          </p:cNvPr>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pic>
        <p:nvPicPr>
          <p:cNvPr id="12" name="Picture 11">
            <a:extLst>
              <a:ext uri="{FF2B5EF4-FFF2-40B4-BE49-F238E27FC236}">
                <a16:creationId xmlns:a16="http://schemas.microsoft.com/office/drawing/2014/main" xmlns="" id="{CB391B19-7772-A346-8C3D-ED2EA7A33AB8}"/>
              </a:ext>
            </a:extLst>
          </p:cNvPr>
          <p:cNvPicPr>
            <a:picLocks noChangeAspect="1"/>
          </p:cNvPicPr>
          <p:nvPr userDrawn="1"/>
        </p:nvPicPr>
        <p:blipFill rotWithShape="1">
          <a:blip r:embed="rId3" cstate="email">
            <a:alphaModFix amt="56000"/>
            <a:extLst>
              <a:ext uri="{28A0092B-C50C-407E-A947-70E740481C1C}">
                <a14:useLocalDpi xmlns:a14="http://schemas.microsoft.com/office/drawing/2010/main" xmlns=""/>
              </a:ext>
            </a:extLst>
          </a:blip>
          <a:srcRect/>
          <a:stretch/>
        </p:blipFill>
        <p:spPr>
          <a:xfrm>
            <a:off x="3426316" y="0"/>
            <a:ext cx="5168668" cy="972000"/>
          </a:xfrm>
          <a:prstGeom prst="rect">
            <a:avLst/>
          </a:prstGeom>
        </p:spPr>
      </p:pic>
      <p:sp>
        <p:nvSpPr>
          <p:cNvPr id="8" name="Slide Number Placeholder 5">
            <a:extLst>
              <a:ext uri="{FF2B5EF4-FFF2-40B4-BE49-F238E27FC236}">
                <a16:creationId xmlns:a16="http://schemas.microsoft.com/office/drawing/2014/main" xmlns="" id="{31A1296C-4116-1947-BB69-8B1FF8FAA77B}"/>
              </a:ext>
            </a:extLst>
          </p:cNvPr>
          <p:cNvSpPr>
            <a:spLocks noGrp="1"/>
          </p:cNvSpPr>
          <p:nvPr>
            <p:ph type="sldNum" sz="quarter" idx="12"/>
          </p:nvPr>
        </p:nvSpPr>
        <p:spPr>
          <a:xfrm>
            <a:off x="5851784" y="6293778"/>
            <a:ext cx="2743200" cy="365125"/>
          </a:xfrm>
        </p:spPr>
        <p:txBody>
          <a:bodyPr/>
          <a:lstStyle>
            <a:lvl1pPr>
              <a:defRPr/>
            </a:lvl1pPr>
          </a:lstStyle>
          <a:p>
            <a:fld id="{6BEAD508-187F-9C41-8168-FD791BBC9830}" type="slidenum">
              <a:rPr lang="en-US" smtClean="0"/>
              <a:pPr/>
              <a:t>‹#›</a:t>
            </a:fld>
            <a:endParaRPr lang="en-US" dirty="0"/>
          </a:p>
        </p:txBody>
      </p:sp>
    </p:spTree>
    <p:extLst>
      <p:ext uri="{BB962C8B-B14F-4D97-AF65-F5344CB8AC3E}">
        <p14:creationId xmlns:p14="http://schemas.microsoft.com/office/powerpoint/2010/main" xmlns="" val="141154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A62ED21-75D0-954B-A4A6-63628B0D2AB7}"/>
              </a:ext>
            </a:extLst>
          </p:cNvPr>
          <p:cNvPicPr>
            <a:picLocks noChangeAspect="1"/>
          </p:cNvPicPr>
          <p:nvPr userDrawn="1"/>
        </p:nvPicPr>
        <p:blipFill rotWithShape="1">
          <a:blip r:embed="rId2" cstate="email">
            <a:extLst>
              <a:ext uri="{28A0092B-C50C-407E-A947-70E740481C1C}">
                <a14:useLocalDpi xmlns:a14="http://schemas.microsoft.com/office/drawing/2010/main" xmlns=""/>
              </a:ext>
            </a:extLst>
          </a:blip>
          <a:srcRect/>
          <a:stretch/>
        </p:blipFill>
        <p:spPr>
          <a:xfrm rot="5400000" flipH="1">
            <a:off x="1336560" y="-1336562"/>
            <a:ext cx="6470879" cy="9143999"/>
          </a:xfrm>
          <a:prstGeom prst="rect">
            <a:avLst/>
          </a:prstGeom>
        </p:spPr>
      </p:pic>
      <p:pic>
        <p:nvPicPr>
          <p:cNvPr id="9" name="Picture 8">
            <a:extLst>
              <a:ext uri="{FF2B5EF4-FFF2-40B4-BE49-F238E27FC236}">
                <a16:creationId xmlns:a16="http://schemas.microsoft.com/office/drawing/2014/main" xmlns="" id="{160CC4E8-B89A-5A4D-9418-4A4C9F43A0C1}"/>
              </a:ext>
            </a:extLst>
          </p:cNvPr>
          <p:cNvPicPr>
            <a:picLocks noChangeAspect="1"/>
          </p:cNvPicPr>
          <p:nvPr userDrawn="1"/>
        </p:nvPicPr>
        <p:blipFill>
          <a:blip r:embed="rId3" cstate="email">
            <a:alphaModFix amt="38000"/>
            <a:extLst>
              <a:ext uri="{28A0092B-C50C-407E-A947-70E740481C1C}">
                <a14:useLocalDpi xmlns:a14="http://schemas.microsoft.com/office/drawing/2010/main" xmlns=""/>
              </a:ext>
            </a:extLst>
          </a:blip>
          <a:stretch>
            <a:fillRect/>
          </a:stretch>
        </p:blipFill>
        <p:spPr>
          <a:xfrm>
            <a:off x="-77504" y="-1760128"/>
            <a:ext cx="5960144" cy="7888027"/>
          </a:xfrm>
          <a:prstGeom prst="rect">
            <a:avLst/>
          </a:prstGeom>
        </p:spPr>
      </p:pic>
      <p:pic>
        <p:nvPicPr>
          <p:cNvPr id="10" name="Picture 9">
            <a:extLst>
              <a:ext uri="{FF2B5EF4-FFF2-40B4-BE49-F238E27FC236}">
                <a16:creationId xmlns:a16="http://schemas.microsoft.com/office/drawing/2014/main" xmlns="" id="{D6B1682E-7EA0-6E4D-9330-4D7F8C682A5B}"/>
              </a:ext>
            </a:extLst>
          </p:cNvPr>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345440" y="351083"/>
            <a:ext cx="3917374" cy="3408115"/>
          </a:xfrm>
          <a:prstGeom prst="rect">
            <a:avLst/>
          </a:prstGeom>
        </p:spPr>
      </p:pic>
      <p:sp>
        <p:nvSpPr>
          <p:cNvPr id="11" name="Title 1">
            <a:extLst>
              <a:ext uri="{FF2B5EF4-FFF2-40B4-BE49-F238E27FC236}">
                <a16:creationId xmlns:a16="http://schemas.microsoft.com/office/drawing/2014/main" xmlns="" id="{845D7569-70B3-7D40-B8DC-56866BC8EC2D}"/>
              </a:ext>
            </a:extLst>
          </p:cNvPr>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Thank</a:t>
            </a:r>
            <a:br>
              <a:rPr lang="en-US" dirty="0"/>
            </a:br>
            <a:r>
              <a:rPr lang="en-US" dirty="0"/>
              <a:t>You</a:t>
            </a:r>
          </a:p>
        </p:txBody>
      </p:sp>
      <p:sp>
        <p:nvSpPr>
          <p:cNvPr id="12" name="Subtitle 2">
            <a:extLst>
              <a:ext uri="{FF2B5EF4-FFF2-40B4-BE49-F238E27FC236}">
                <a16:creationId xmlns:a16="http://schemas.microsoft.com/office/drawing/2014/main" xmlns="" id="{81AB1412-9A75-B74C-BC60-242BDA948163}"/>
              </a:ext>
            </a:extLst>
          </p:cNvPr>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3" name="Rectangle 12">
            <a:extLst>
              <a:ext uri="{FF2B5EF4-FFF2-40B4-BE49-F238E27FC236}">
                <a16:creationId xmlns:a16="http://schemas.microsoft.com/office/drawing/2014/main" xmlns="" id="{F37EA302-5F4B-2442-9BA9-0C5AF269A547}"/>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xmlns="" id="{813D28DA-BB63-6A4F-8A69-20DB0A5BE1F6}"/>
              </a:ext>
            </a:extLst>
          </p:cNvPr>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626D35D8-93A1-B246-8BD6-DA2D5990C750}"/>
              </a:ext>
            </a:extLst>
          </p:cNvPr>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22755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5386"/>
            <a:ext cx="7886700" cy="2845473"/>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623888" y="4577779"/>
            <a:ext cx="7886700" cy="149636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52137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73638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4197"/>
            <a:ext cx="7886700" cy="1322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76882"/>
            <a:ext cx="3868340"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29842" y="2498697"/>
            <a:ext cx="3868340"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76882"/>
            <a:ext cx="3887391"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4629151" y="2498697"/>
            <a:ext cx="3887391"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207549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562015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4197"/>
            <a:ext cx="7886700" cy="1322188"/>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0976"/>
            <a:ext cx="7886700" cy="4340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40167"/>
            <a:ext cx="2057400" cy="364195"/>
          </a:xfrm>
          <a:prstGeom prst="rect">
            <a:avLst/>
          </a:prstGeom>
        </p:spPr>
        <p:txBody>
          <a:bodyPr vert="horz" lIns="91440" tIns="45720" rIns="91440" bIns="45720" rtlCol="0" anchor="ctr"/>
          <a:lstStyle>
            <a:lvl1pPr algn="l">
              <a:defRPr sz="1197">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40167"/>
            <a:ext cx="3086100"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40167"/>
            <a:ext cx="2057400" cy="364195"/>
          </a:xfrm>
          <a:prstGeom prst="rect">
            <a:avLst/>
          </a:prstGeom>
        </p:spPr>
        <p:txBody>
          <a:bodyPr vert="horz" lIns="91440" tIns="45720" rIns="91440" bIns="45720" rtlCol="0" anchor="ctr"/>
          <a:lstStyle>
            <a:lvl1pPr algn="r">
              <a:defRPr sz="1197">
                <a:solidFill>
                  <a:schemeClr val="tx1">
                    <a:tint val="75000"/>
                  </a:schemeClr>
                </a:solidFill>
              </a:defRPr>
            </a:lvl1p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2046005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9" r:id="rId3"/>
    <p:sldLayoutId id="2147483701" r:id="rId4"/>
    <p:sldLayoutId id="2147483702" r:id="rId5"/>
    <p:sldLayoutId id="2147483675" r:id="rId6"/>
    <p:sldLayoutId id="2147483676" r:id="rId7"/>
    <p:sldLayoutId id="2147483677" r:id="rId8"/>
    <p:sldLayoutId id="2147483678" r:id="rId9"/>
    <p:sldLayoutId id="2147483680" r:id="rId10"/>
    <p:sldLayoutId id="2147483681" r:id="rId11"/>
    <p:sldLayoutId id="2147483700" r:id="rId12"/>
  </p:sldLayoutIdLst>
  <p:hf hdr="0" ftr="0" dt="0"/>
  <p:txStyles>
    <p:title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0"/>
            <a:ext cx="9077579" cy="971635"/>
          </a:xfrm>
          <a:prstGeom prst="rect">
            <a:avLst/>
          </a:prstGeom>
          <a:blipFill>
            <a:blip r:embed="rId7" cstate="print"/>
            <a:stretch>
              <a:fillRect/>
            </a:stretch>
          </a:blipFill>
        </p:spPr>
        <p:txBody>
          <a:bodyPr wrap="square" lIns="0" tIns="0" rIns="0" bIns="0" rtlCol="0"/>
          <a:lstStyle/>
          <a:p>
            <a:endParaRPr sz="1349" dirty="0"/>
          </a:p>
        </p:txBody>
      </p:sp>
      <p:sp>
        <p:nvSpPr>
          <p:cNvPr id="17" name="bk object 17"/>
          <p:cNvSpPr/>
          <p:nvPr/>
        </p:nvSpPr>
        <p:spPr>
          <a:xfrm>
            <a:off x="3425952" y="0"/>
            <a:ext cx="5169408" cy="971635"/>
          </a:xfrm>
          <a:prstGeom prst="rect">
            <a:avLst/>
          </a:prstGeom>
          <a:blipFill>
            <a:blip r:embed="rId8" cstate="print"/>
            <a:stretch>
              <a:fillRect/>
            </a:stretch>
          </a:blipFill>
        </p:spPr>
        <p:txBody>
          <a:bodyPr wrap="square" lIns="0" tIns="0" rIns="0" bIns="0" rtlCol="0"/>
          <a:lstStyle/>
          <a:p>
            <a:endParaRPr sz="1349" dirty="0"/>
          </a:p>
        </p:txBody>
      </p:sp>
      <p:sp>
        <p:nvSpPr>
          <p:cNvPr id="2" name="Holder 2"/>
          <p:cNvSpPr>
            <a:spLocks noGrp="1"/>
          </p:cNvSpPr>
          <p:nvPr>
            <p:ph type="title"/>
          </p:nvPr>
        </p:nvSpPr>
        <p:spPr>
          <a:xfrm>
            <a:off x="402437" y="131429"/>
            <a:ext cx="8339124" cy="369332"/>
          </a:xfrm>
          <a:prstGeom prst="rect">
            <a:avLst/>
          </a:prstGeom>
        </p:spPr>
        <p:txBody>
          <a:bodyPr wrap="square" lIns="0" tIns="0" rIns="0" bIns="0">
            <a:spAutoFit/>
          </a:bodyPr>
          <a:lstStyle>
            <a:lvl1pPr>
              <a:defRPr sz="2400" b="0" i="0">
                <a:solidFill>
                  <a:schemeClr val="bg1"/>
                </a:solidFill>
                <a:latin typeface="Arial"/>
                <a:cs typeface="Arial"/>
              </a:defRPr>
            </a:lvl1pPr>
          </a:lstStyle>
          <a:p>
            <a:endParaRPr/>
          </a:p>
        </p:txBody>
      </p:sp>
      <p:sp>
        <p:nvSpPr>
          <p:cNvPr id="3" name="Holder 3"/>
          <p:cNvSpPr>
            <a:spLocks noGrp="1"/>
          </p:cNvSpPr>
          <p:nvPr>
            <p:ph type="body" idx="1"/>
          </p:nvPr>
        </p:nvSpPr>
        <p:spPr>
          <a:xfrm>
            <a:off x="546303" y="1142027"/>
            <a:ext cx="8340090" cy="261610"/>
          </a:xfrm>
          <a:prstGeom prst="rect">
            <a:avLst/>
          </a:prstGeom>
        </p:spPr>
        <p:txBody>
          <a:bodyPr wrap="square" lIns="0" tIns="0" rIns="0" bIns="0">
            <a:spAutoFit/>
          </a:bodyPr>
          <a:lstStyle>
            <a:lvl1pPr>
              <a:defRPr sz="1700" b="0" i="0">
                <a:solidFill>
                  <a:srgbClr val="585858"/>
                </a:solidFill>
                <a:latin typeface="Arial"/>
                <a:cs typeface="Arial"/>
              </a:defRPr>
            </a:lvl1pPr>
          </a:lstStyle>
          <a:p>
            <a:endParaRPr/>
          </a:p>
        </p:txBody>
      </p:sp>
      <p:sp>
        <p:nvSpPr>
          <p:cNvPr id="4" name="Holder 4"/>
          <p:cNvSpPr>
            <a:spLocks noGrp="1"/>
          </p:cNvSpPr>
          <p:nvPr>
            <p:ph type="ftr" sz="quarter" idx="5"/>
          </p:nvPr>
        </p:nvSpPr>
        <p:spPr>
          <a:xfrm>
            <a:off x="3108960" y="6361701"/>
            <a:ext cx="2926080" cy="20774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61701"/>
            <a:ext cx="2103120" cy="20774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5/23/2022</a:t>
            </a:fld>
            <a:endParaRPr lang="en-US" dirty="0"/>
          </a:p>
        </p:txBody>
      </p:sp>
      <p:sp>
        <p:nvSpPr>
          <p:cNvPr id="6" name="Holder 6"/>
          <p:cNvSpPr>
            <a:spLocks noGrp="1"/>
          </p:cNvSpPr>
          <p:nvPr>
            <p:ph type="sldNum" sz="quarter" idx="7"/>
          </p:nvPr>
        </p:nvSpPr>
        <p:spPr>
          <a:xfrm>
            <a:off x="6583680" y="6361701"/>
            <a:ext cx="2103120" cy="20774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dirty="0"/>
          </a:p>
        </p:txBody>
      </p:sp>
    </p:spTree>
    <p:extLst>
      <p:ext uri="{BB962C8B-B14F-4D97-AF65-F5344CB8AC3E}">
        <p14:creationId xmlns:p14="http://schemas.microsoft.com/office/powerpoint/2010/main" xmlns="" val="360676606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txStyles>
    <p:titleStyle>
      <a:lvl1pPr>
        <a:defRPr>
          <a:latin typeface="+mj-lt"/>
          <a:ea typeface="+mj-ea"/>
          <a:cs typeface="+mj-cs"/>
        </a:defRPr>
      </a:lvl1pPr>
    </p:titleStyle>
    <p:bodyStyle>
      <a:lvl1pPr marL="0">
        <a:defRPr>
          <a:latin typeface="+mn-lt"/>
          <a:ea typeface="+mn-ea"/>
          <a:cs typeface="+mn-cs"/>
        </a:defRPr>
      </a:lvl1pPr>
      <a:lvl2pPr marL="456880">
        <a:defRPr>
          <a:latin typeface="+mn-lt"/>
          <a:ea typeface="+mn-ea"/>
          <a:cs typeface="+mn-cs"/>
        </a:defRPr>
      </a:lvl2pPr>
      <a:lvl3pPr marL="913760">
        <a:defRPr>
          <a:latin typeface="+mn-lt"/>
          <a:ea typeface="+mn-ea"/>
          <a:cs typeface="+mn-cs"/>
        </a:defRPr>
      </a:lvl3pPr>
      <a:lvl4pPr marL="1370640">
        <a:defRPr>
          <a:latin typeface="+mn-lt"/>
          <a:ea typeface="+mn-ea"/>
          <a:cs typeface="+mn-cs"/>
        </a:defRPr>
      </a:lvl4pPr>
      <a:lvl5pPr marL="1827520">
        <a:defRPr>
          <a:latin typeface="+mn-lt"/>
          <a:ea typeface="+mn-ea"/>
          <a:cs typeface="+mn-cs"/>
        </a:defRPr>
      </a:lvl5pPr>
      <a:lvl6pPr marL="2284400">
        <a:defRPr>
          <a:latin typeface="+mn-lt"/>
          <a:ea typeface="+mn-ea"/>
          <a:cs typeface="+mn-cs"/>
        </a:defRPr>
      </a:lvl6pPr>
      <a:lvl7pPr marL="2741280">
        <a:defRPr>
          <a:latin typeface="+mn-lt"/>
          <a:ea typeface="+mn-ea"/>
          <a:cs typeface="+mn-cs"/>
        </a:defRPr>
      </a:lvl7pPr>
      <a:lvl8pPr marL="3198160">
        <a:defRPr>
          <a:latin typeface="+mn-lt"/>
          <a:ea typeface="+mn-ea"/>
          <a:cs typeface="+mn-cs"/>
        </a:defRPr>
      </a:lvl8pPr>
      <a:lvl9pPr marL="3655040">
        <a:defRPr>
          <a:latin typeface="+mn-lt"/>
          <a:ea typeface="+mn-ea"/>
          <a:cs typeface="+mn-cs"/>
        </a:defRPr>
      </a:lvl9pPr>
    </p:bodyStyle>
    <p:otherStyle>
      <a:lvl1pPr marL="0">
        <a:defRPr>
          <a:latin typeface="+mn-lt"/>
          <a:ea typeface="+mn-ea"/>
          <a:cs typeface="+mn-cs"/>
        </a:defRPr>
      </a:lvl1pPr>
      <a:lvl2pPr marL="456880">
        <a:defRPr>
          <a:latin typeface="+mn-lt"/>
          <a:ea typeface="+mn-ea"/>
          <a:cs typeface="+mn-cs"/>
        </a:defRPr>
      </a:lvl2pPr>
      <a:lvl3pPr marL="913760">
        <a:defRPr>
          <a:latin typeface="+mn-lt"/>
          <a:ea typeface="+mn-ea"/>
          <a:cs typeface="+mn-cs"/>
        </a:defRPr>
      </a:lvl3pPr>
      <a:lvl4pPr marL="1370640">
        <a:defRPr>
          <a:latin typeface="+mn-lt"/>
          <a:ea typeface="+mn-ea"/>
          <a:cs typeface="+mn-cs"/>
        </a:defRPr>
      </a:lvl4pPr>
      <a:lvl5pPr marL="1827520">
        <a:defRPr>
          <a:latin typeface="+mn-lt"/>
          <a:ea typeface="+mn-ea"/>
          <a:cs typeface="+mn-cs"/>
        </a:defRPr>
      </a:lvl5pPr>
      <a:lvl6pPr marL="2284400">
        <a:defRPr>
          <a:latin typeface="+mn-lt"/>
          <a:ea typeface="+mn-ea"/>
          <a:cs typeface="+mn-cs"/>
        </a:defRPr>
      </a:lvl6pPr>
      <a:lvl7pPr marL="2741280">
        <a:defRPr>
          <a:latin typeface="+mn-lt"/>
          <a:ea typeface="+mn-ea"/>
          <a:cs typeface="+mn-cs"/>
        </a:defRPr>
      </a:lvl7pPr>
      <a:lvl8pPr marL="3198160">
        <a:defRPr>
          <a:latin typeface="+mn-lt"/>
          <a:ea typeface="+mn-ea"/>
          <a:cs typeface="+mn-cs"/>
        </a:defRPr>
      </a:lvl8pPr>
      <a:lvl9pPr marL="365504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4198"/>
            <a:ext cx="7886700" cy="1322188"/>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0976"/>
            <a:ext cx="7886700" cy="43402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40168"/>
            <a:ext cx="2057400" cy="36419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40168"/>
            <a:ext cx="3086100" cy="36419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40168"/>
            <a:ext cx="2057400" cy="364195"/>
          </a:xfrm>
          <a:prstGeom prst="rect">
            <a:avLst/>
          </a:prstGeom>
        </p:spPr>
        <p:txBody>
          <a:bodyPr vert="horz" lIns="91440" tIns="45720" rIns="91440" bIns="45720" rtlCol="0" anchor="ctr"/>
          <a:lstStyle>
            <a:lvl1pPr algn="r">
              <a:defRPr sz="900">
                <a:solidFill>
                  <a:schemeClr val="tx1">
                    <a:tint val="75000"/>
                  </a:schemeClr>
                </a:solidFill>
              </a:defRPr>
            </a:lvl1pPr>
          </a:lstStyle>
          <a:p>
            <a:fld id="{A1309A23-CB97-FF4D-9DB6-0E242015F0E2}" type="slidenum">
              <a:rPr lang="en-US" smtClean="0"/>
              <a:pPr/>
              <a:t>‹#›</a:t>
            </a:fld>
            <a:endParaRPr lang="en-US" dirty="0"/>
          </a:p>
        </p:txBody>
      </p:sp>
    </p:spTree>
    <p:extLst>
      <p:ext uri="{BB962C8B-B14F-4D97-AF65-F5344CB8AC3E}">
        <p14:creationId xmlns:p14="http://schemas.microsoft.com/office/powerpoint/2010/main" xmlns="" val="1632939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hf hdr="0" ftr="0" dt="0"/>
  <p:txStyles>
    <p:titleStyle>
      <a:lvl1pPr algn="l" defTabSz="685864" rtl="0" eaLnBrk="1" latinLnBrk="0" hangingPunct="1">
        <a:lnSpc>
          <a:spcPct val="90000"/>
        </a:lnSpc>
        <a:spcBef>
          <a:spcPct val="0"/>
        </a:spcBef>
        <a:buNone/>
        <a:defRPr sz="1504"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p:titleStyle>
    <p:bodyStyle>
      <a:lvl1pPr marL="171467" indent="-171467" algn="l" defTabSz="685864" rtl="0" eaLnBrk="1" latinLnBrk="0" hangingPunct="1">
        <a:lnSpc>
          <a:spcPct val="90000"/>
        </a:lnSpc>
        <a:spcBef>
          <a:spcPts val="751"/>
        </a:spcBef>
        <a:buFont typeface="Arial" panose="020B0604020202020204" pitchFamily="34" charset="0"/>
        <a:buChar char="•"/>
        <a:defRPr sz="1203"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514399" indent="-171467" algn="l" defTabSz="685864" rtl="0" eaLnBrk="1" latinLnBrk="0" hangingPunct="1">
        <a:lnSpc>
          <a:spcPct val="90000"/>
        </a:lnSpc>
        <a:spcBef>
          <a:spcPts val="375"/>
        </a:spcBef>
        <a:buFont typeface="Arial" panose="020B0604020202020204" pitchFamily="34" charset="0"/>
        <a:buChar char="•"/>
        <a:defRPr sz="1053"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857330" indent="-171467" algn="l" defTabSz="685864" rtl="0" eaLnBrk="1" latinLnBrk="0" hangingPunct="1">
        <a:lnSpc>
          <a:spcPct val="90000"/>
        </a:lnSpc>
        <a:spcBef>
          <a:spcPts val="375"/>
        </a:spcBef>
        <a:buFont typeface="Arial" panose="020B0604020202020204" pitchFamily="34" charset="0"/>
        <a:buChar char="•"/>
        <a:defRPr sz="1053"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200263" indent="-171467" algn="l" defTabSz="685864" rtl="0" eaLnBrk="1" latinLnBrk="0" hangingPunct="1">
        <a:lnSpc>
          <a:spcPct val="90000"/>
        </a:lnSpc>
        <a:spcBef>
          <a:spcPts val="375"/>
        </a:spcBef>
        <a:buFont typeface="Arial" panose="020B0604020202020204" pitchFamily="34" charset="0"/>
        <a:buChar char="•"/>
        <a:defRPr sz="1053"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1543195" indent="-171467" algn="l" defTabSz="685864" rtl="0" eaLnBrk="1" latinLnBrk="0" hangingPunct="1">
        <a:lnSpc>
          <a:spcPct val="90000"/>
        </a:lnSpc>
        <a:spcBef>
          <a:spcPts val="375"/>
        </a:spcBef>
        <a:buFont typeface="Arial" panose="020B0604020202020204" pitchFamily="34" charset="0"/>
        <a:buChar char="•"/>
        <a:defRPr sz="1053"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1886127" indent="-171467"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59" indent="-171467"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91" indent="-171467"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923" indent="-171467" algn="l" defTabSz="68586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64" rtl="0" eaLnBrk="1" latinLnBrk="0" hangingPunct="1">
        <a:defRPr sz="1350" kern="1200">
          <a:solidFill>
            <a:schemeClr val="tx1"/>
          </a:solidFill>
          <a:latin typeface="+mn-lt"/>
          <a:ea typeface="+mn-ea"/>
          <a:cs typeface="+mn-cs"/>
        </a:defRPr>
      </a:lvl1pPr>
      <a:lvl2pPr marL="342932" algn="l" defTabSz="685864" rtl="0" eaLnBrk="1" latinLnBrk="0" hangingPunct="1">
        <a:defRPr sz="1350" kern="1200">
          <a:solidFill>
            <a:schemeClr val="tx1"/>
          </a:solidFill>
          <a:latin typeface="+mn-lt"/>
          <a:ea typeface="+mn-ea"/>
          <a:cs typeface="+mn-cs"/>
        </a:defRPr>
      </a:lvl2pPr>
      <a:lvl3pPr marL="685864" algn="l" defTabSz="685864" rtl="0" eaLnBrk="1" latinLnBrk="0" hangingPunct="1">
        <a:defRPr sz="1350" kern="1200">
          <a:solidFill>
            <a:schemeClr val="tx1"/>
          </a:solidFill>
          <a:latin typeface="+mn-lt"/>
          <a:ea typeface="+mn-ea"/>
          <a:cs typeface="+mn-cs"/>
        </a:defRPr>
      </a:lvl3pPr>
      <a:lvl4pPr marL="1028796" algn="l" defTabSz="685864" rtl="0" eaLnBrk="1" latinLnBrk="0" hangingPunct="1">
        <a:defRPr sz="1350" kern="1200">
          <a:solidFill>
            <a:schemeClr val="tx1"/>
          </a:solidFill>
          <a:latin typeface="+mn-lt"/>
          <a:ea typeface="+mn-ea"/>
          <a:cs typeface="+mn-cs"/>
        </a:defRPr>
      </a:lvl4pPr>
      <a:lvl5pPr marL="1371728" algn="l" defTabSz="685864" rtl="0" eaLnBrk="1" latinLnBrk="0" hangingPunct="1">
        <a:defRPr sz="1350" kern="1200">
          <a:solidFill>
            <a:schemeClr val="tx1"/>
          </a:solidFill>
          <a:latin typeface="+mn-lt"/>
          <a:ea typeface="+mn-ea"/>
          <a:cs typeface="+mn-cs"/>
        </a:defRPr>
      </a:lvl5pPr>
      <a:lvl6pPr marL="1714661" algn="l" defTabSz="685864" rtl="0" eaLnBrk="1" latinLnBrk="0" hangingPunct="1">
        <a:defRPr sz="1350" kern="1200">
          <a:solidFill>
            <a:schemeClr val="tx1"/>
          </a:solidFill>
          <a:latin typeface="+mn-lt"/>
          <a:ea typeface="+mn-ea"/>
          <a:cs typeface="+mn-cs"/>
        </a:defRPr>
      </a:lvl6pPr>
      <a:lvl7pPr marL="2057592" algn="l" defTabSz="685864" rtl="0" eaLnBrk="1" latinLnBrk="0" hangingPunct="1">
        <a:defRPr sz="1350" kern="1200">
          <a:solidFill>
            <a:schemeClr val="tx1"/>
          </a:solidFill>
          <a:latin typeface="+mn-lt"/>
          <a:ea typeface="+mn-ea"/>
          <a:cs typeface="+mn-cs"/>
        </a:defRPr>
      </a:lvl7pPr>
      <a:lvl8pPr marL="2400524" algn="l" defTabSz="685864" rtl="0" eaLnBrk="1" latinLnBrk="0" hangingPunct="1">
        <a:defRPr sz="1350" kern="1200">
          <a:solidFill>
            <a:schemeClr val="tx1"/>
          </a:solidFill>
          <a:latin typeface="+mn-lt"/>
          <a:ea typeface="+mn-ea"/>
          <a:cs typeface="+mn-cs"/>
        </a:defRPr>
      </a:lvl8pPr>
      <a:lvl9pPr marL="2743457" algn="l" defTabSz="68586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ontheworldmap.com/south-africa/"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hart" Target="../charts/chart1.xml"/><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51.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tiff"/><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wmf"/><Relationship Id="rId1" Type="http://schemas.openxmlformats.org/officeDocument/2006/relationships/slideLayout" Target="../slideLayouts/slideLayout1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hyperlink" Target="http://www.earthobservations.org/geoss.php" TargetMode="Externa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96.jpeg"/><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Contents</a:t>
            </a:r>
          </a:p>
        </p:txBody>
      </p:sp>
      <p:sp>
        <p:nvSpPr>
          <p:cNvPr id="3" name="Subtitle 2"/>
          <p:cNvSpPr>
            <a:spLocks noGrp="1"/>
          </p:cNvSpPr>
          <p:nvPr>
            <p:ph type="subTitle" idx="1"/>
          </p:nvPr>
        </p:nvSpPr>
        <p:spPr/>
        <p:txBody>
          <a:bodyPr>
            <a:normAutofit fontScale="40000" lnSpcReduction="20000"/>
          </a:bodyPr>
          <a:lstStyle/>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endParaRPr lang="en-US" dirty="0"/>
          </a:p>
        </p:txBody>
      </p:sp>
      <p:sp>
        <p:nvSpPr>
          <p:cNvPr id="9" name="Slide Number Placeholder 8">
            <a:extLst>
              <a:ext uri="{FF2B5EF4-FFF2-40B4-BE49-F238E27FC236}">
                <a16:creationId xmlns:a16="http://schemas.microsoft.com/office/drawing/2014/main" xmlns="" id="{73FD658C-AF75-FC48-81D1-244AE63889BB}"/>
              </a:ext>
            </a:extLst>
          </p:cNvPr>
          <p:cNvSpPr>
            <a:spLocks noGrp="1"/>
          </p:cNvSpPr>
          <p:nvPr>
            <p:ph type="sldNum" sz="quarter" idx="4294967295"/>
          </p:nvPr>
        </p:nvSpPr>
        <p:spPr>
          <a:xfrm>
            <a:off x="7086600" y="6340475"/>
            <a:ext cx="2057400" cy="363538"/>
          </a:xfrm>
        </p:spPr>
        <p:txBody>
          <a:bodyPr/>
          <a:lstStyle/>
          <a:p>
            <a:fld id="{A1309A23-CB97-FF4D-9DB6-0E242015F0E2}" type="slidenum">
              <a:rPr lang="en-US" smtClean="0"/>
              <a:pPr/>
              <a:t>0</a:t>
            </a:fld>
            <a:endParaRPr lang="en-US" dirty="0"/>
          </a:p>
        </p:txBody>
      </p:sp>
      <p:pic>
        <p:nvPicPr>
          <p:cNvPr id="4" name="Picture 3">
            <a:extLst>
              <a:ext uri="{FF2B5EF4-FFF2-40B4-BE49-F238E27FC236}">
                <a16:creationId xmlns:a16="http://schemas.microsoft.com/office/drawing/2014/main" xmlns="" id="{20E00670-E354-44B6-997B-10AC32AA258F}"/>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8915"/>
            <a:ext cx="9144000" cy="6714309"/>
          </a:xfrm>
          <a:prstGeom prst="rect">
            <a:avLst/>
          </a:prstGeom>
        </p:spPr>
      </p:pic>
      <p:sp>
        <p:nvSpPr>
          <p:cNvPr id="5" name="Title 1">
            <a:extLst>
              <a:ext uri="{FF2B5EF4-FFF2-40B4-BE49-F238E27FC236}">
                <a16:creationId xmlns:a16="http://schemas.microsoft.com/office/drawing/2014/main" xmlns="" id="{09757770-D9A9-4B84-BB55-BF82F8D8111B}"/>
              </a:ext>
            </a:extLst>
          </p:cNvPr>
          <p:cNvSpPr txBox="1">
            <a:spLocks/>
          </p:cNvSpPr>
          <p:nvPr/>
        </p:nvSpPr>
        <p:spPr>
          <a:xfrm>
            <a:off x="382759" y="712639"/>
            <a:ext cx="2630654" cy="1261979"/>
          </a:xfrm>
          <a:prstGeom prst="rect">
            <a:avLst/>
          </a:prstGeom>
        </p:spPr>
        <p:txBody>
          <a:bodyPr vert="horz" lIns="91440" tIns="45720" rIns="91440" bIns="45720" rtlCol="0" anchor="b" anchorCtr="0">
            <a:noAutofit/>
          </a:bodyPr>
          <a:lstStyle>
            <a:lvl1pPr algn="l" defTabSz="912114" rtl="0" eaLnBrk="1" latinLnBrk="0" hangingPunct="1">
              <a:lnSpc>
                <a:spcPct val="90000"/>
              </a:lnSpc>
              <a:spcBef>
                <a:spcPct val="0"/>
              </a:spcBef>
              <a:buNone/>
              <a:defRPr sz="5985"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endParaRPr lang="en-US" sz="3200" b="1" dirty="0">
              <a:solidFill>
                <a:schemeClr val="bg1"/>
              </a:solidFill>
            </a:endParaRPr>
          </a:p>
          <a:p>
            <a:r>
              <a:rPr lang="en-US" sz="2800" b="1" dirty="0">
                <a:solidFill>
                  <a:schemeClr val="bg1"/>
                </a:solidFill>
                <a:latin typeface="Century Gothic" panose="020B0502020202020204" pitchFamily="34" charset="0"/>
              </a:rPr>
              <a:t>The DSI Revised 2020-2025 and 2022/23 APP </a:t>
            </a:r>
          </a:p>
        </p:txBody>
      </p:sp>
      <p:sp>
        <p:nvSpPr>
          <p:cNvPr id="6" name="Subtitle 2">
            <a:extLst>
              <a:ext uri="{FF2B5EF4-FFF2-40B4-BE49-F238E27FC236}">
                <a16:creationId xmlns:a16="http://schemas.microsoft.com/office/drawing/2014/main" xmlns="" id="{418A59CF-9486-45F9-BB32-05BB0A33A1DF}"/>
              </a:ext>
            </a:extLst>
          </p:cNvPr>
          <p:cNvSpPr txBox="1">
            <a:spLocks/>
          </p:cNvSpPr>
          <p:nvPr/>
        </p:nvSpPr>
        <p:spPr>
          <a:xfrm>
            <a:off x="382759" y="2552026"/>
            <a:ext cx="1769598" cy="410933"/>
          </a:xfrm>
          <a:prstGeom prst="rect">
            <a:avLst/>
          </a:prstGeom>
        </p:spPr>
        <p:txBody>
          <a:bodyPr vert="horz" lIns="91440" tIns="45720" rIns="91440" bIns="45720" rtlCol="0">
            <a:noAutofit/>
          </a:bodyPr>
          <a:lstStyle>
            <a:lvl1pPr marL="0" indent="0" algn="l" defTabSz="912114" rtl="0" eaLnBrk="1" latinLnBrk="0" hangingPunct="1">
              <a:lnSpc>
                <a:spcPct val="90000"/>
              </a:lnSpc>
              <a:spcBef>
                <a:spcPts val="998"/>
              </a:spcBef>
              <a:buFont typeface="Arial" panose="020B0604020202020204" pitchFamily="34" charset="0"/>
              <a:buNone/>
              <a:defRPr sz="2394" b="0" i="0" kern="1200">
                <a:solidFill>
                  <a:schemeClr val="tx1"/>
                </a:solidFill>
                <a:latin typeface="Arial" panose="020B0604020202020204" pitchFamily="34" charset="0"/>
                <a:ea typeface="Roboto Condensed" panose="02000000000000000000" pitchFamily="2" charset="0"/>
                <a:cs typeface="Arial" panose="020B0604020202020204" pitchFamily="34" charset="0"/>
              </a:defRPr>
            </a:lvl1pPr>
            <a:lvl2pPr marL="456057" indent="0" algn="l" defTabSz="912114" rtl="0" eaLnBrk="1" latinLnBrk="0" hangingPunct="1">
              <a:lnSpc>
                <a:spcPct val="90000"/>
              </a:lnSpc>
              <a:spcBef>
                <a:spcPts val="499"/>
              </a:spcBef>
              <a:buFont typeface="Arial" panose="020B0604020202020204" pitchFamily="34" charset="0"/>
              <a:buNone/>
              <a:defRPr sz="1995" b="0" i="0" kern="1200">
                <a:solidFill>
                  <a:schemeClr val="tx1">
                    <a:tint val="75000"/>
                  </a:schemeClr>
                </a:solidFill>
                <a:latin typeface="Arial" panose="020B0604020202020204" pitchFamily="34" charset="0"/>
                <a:ea typeface="Roboto Condensed" panose="02000000000000000000" pitchFamily="2" charset="0"/>
                <a:cs typeface="Arial" panose="020B0604020202020204" pitchFamily="34" charset="0"/>
              </a:defRPr>
            </a:lvl2pPr>
            <a:lvl3pPr marL="912114" indent="0" algn="l" defTabSz="912114" rtl="0" eaLnBrk="1" latinLnBrk="0" hangingPunct="1">
              <a:lnSpc>
                <a:spcPct val="90000"/>
              </a:lnSpc>
              <a:spcBef>
                <a:spcPts val="499"/>
              </a:spcBef>
              <a:buFont typeface="Arial" panose="020B0604020202020204" pitchFamily="34" charset="0"/>
              <a:buNone/>
              <a:defRPr sz="1795" b="0" i="0" kern="1200">
                <a:solidFill>
                  <a:schemeClr val="tx1">
                    <a:tint val="75000"/>
                  </a:schemeClr>
                </a:solidFill>
                <a:latin typeface="Arial" panose="020B0604020202020204" pitchFamily="34" charset="0"/>
                <a:ea typeface="Roboto Condensed" panose="02000000000000000000" pitchFamily="2" charset="0"/>
                <a:cs typeface="Arial" panose="020B0604020202020204" pitchFamily="34" charset="0"/>
              </a:defRPr>
            </a:lvl3pPr>
            <a:lvl4pPr marL="1368171" indent="0" algn="l" defTabSz="912114" rtl="0" eaLnBrk="1" latinLnBrk="0" hangingPunct="1">
              <a:lnSpc>
                <a:spcPct val="90000"/>
              </a:lnSpc>
              <a:spcBef>
                <a:spcPts val="499"/>
              </a:spcBef>
              <a:buFont typeface="Arial" panose="020B0604020202020204" pitchFamily="34" charset="0"/>
              <a:buNone/>
              <a:defRPr sz="1596" b="0" i="0" kern="1200">
                <a:solidFill>
                  <a:schemeClr val="tx1">
                    <a:tint val="75000"/>
                  </a:schemeClr>
                </a:solidFill>
                <a:latin typeface="Arial" panose="020B0604020202020204" pitchFamily="34" charset="0"/>
                <a:ea typeface="Roboto Condensed" panose="02000000000000000000" pitchFamily="2" charset="0"/>
                <a:cs typeface="Arial" panose="020B0604020202020204" pitchFamily="34" charset="0"/>
              </a:defRPr>
            </a:lvl4pPr>
            <a:lvl5pPr marL="1824228" indent="0" algn="l" defTabSz="912114" rtl="0" eaLnBrk="1" latinLnBrk="0" hangingPunct="1">
              <a:lnSpc>
                <a:spcPct val="90000"/>
              </a:lnSpc>
              <a:spcBef>
                <a:spcPts val="499"/>
              </a:spcBef>
              <a:buFont typeface="Arial" panose="020B0604020202020204" pitchFamily="34" charset="0"/>
              <a:buNone/>
              <a:defRPr sz="1596" b="0" i="0" kern="1200">
                <a:solidFill>
                  <a:schemeClr val="tx1">
                    <a:tint val="75000"/>
                  </a:schemeClr>
                </a:solidFill>
                <a:latin typeface="Arial" panose="020B0604020202020204" pitchFamily="34" charset="0"/>
                <a:ea typeface="Roboto Condensed" panose="02000000000000000000" pitchFamily="2" charset="0"/>
                <a:cs typeface="Arial" panose="020B0604020202020204" pitchFamily="34" charset="0"/>
              </a:defRPr>
            </a:lvl5pPr>
            <a:lvl6pPr marL="2280285" indent="0" algn="l" defTabSz="912114" rtl="0" eaLnBrk="1" latinLnBrk="0" hangingPunct="1">
              <a:lnSpc>
                <a:spcPct val="90000"/>
              </a:lnSpc>
              <a:spcBef>
                <a:spcPts val="499"/>
              </a:spcBef>
              <a:buFont typeface="Arial" panose="020B0604020202020204" pitchFamily="34" charset="0"/>
              <a:buNone/>
              <a:defRPr sz="1596" kern="1200">
                <a:solidFill>
                  <a:schemeClr val="tx1">
                    <a:tint val="75000"/>
                  </a:schemeClr>
                </a:solidFill>
                <a:latin typeface="+mn-lt"/>
                <a:ea typeface="+mn-ea"/>
                <a:cs typeface="+mn-cs"/>
              </a:defRPr>
            </a:lvl6pPr>
            <a:lvl7pPr marL="2736342" indent="0" algn="l" defTabSz="912114" rtl="0" eaLnBrk="1" latinLnBrk="0" hangingPunct="1">
              <a:lnSpc>
                <a:spcPct val="90000"/>
              </a:lnSpc>
              <a:spcBef>
                <a:spcPts val="499"/>
              </a:spcBef>
              <a:buFont typeface="Arial" panose="020B0604020202020204" pitchFamily="34" charset="0"/>
              <a:buNone/>
              <a:defRPr sz="1596" kern="1200">
                <a:solidFill>
                  <a:schemeClr val="tx1">
                    <a:tint val="75000"/>
                  </a:schemeClr>
                </a:solidFill>
                <a:latin typeface="+mn-lt"/>
                <a:ea typeface="+mn-ea"/>
                <a:cs typeface="+mn-cs"/>
              </a:defRPr>
            </a:lvl7pPr>
            <a:lvl8pPr marL="3192399" indent="0" algn="l" defTabSz="912114" rtl="0" eaLnBrk="1" latinLnBrk="0" hangingPunct="1">
              <a:lnSpc>
                <a:spcPct val="90000"/>
              </a:lnSpc>
              <a:spcBef>
                <a:spcPts val="499"/>
              </a:spcBef>
              <a:buFont typeface="Arial" panose="020B0604020202020204" pitchFamily="34" charset="0"/>
              <a:buNone/>
              <a:defRPr sz="1596" kern="1200">
                <a:solidFill>
                  <a:schemeClr val="tx1">
                    <a:tint val="75000"/>
                  </a:schemeClr>
                </a:solidFill>
                <a:latin typeface="+mn-lt"/>
                <a:ea typeface="+mn-ea"/>
                <a:cs typeface="+mn-cs"/>
              </a:defRPr>
            </a:lvl8pPr>
            <a:lvl9pPr marL="3648456" indent="0" algn="l" defTabSz="912114" rtl="0" eaLnBrk="1" latinLnBrk="0" hangingPunct="1">
              <a:lnSpc>
                <a:spcPct val="90000"/>
              </a:lnSpc>
              <a:spcBef>
                <a:spcPts val="499"/>
              </a:spcBef>
              <a:buFont typeface="Arial" panose="020B0604020202020204" pitchFamily="34" charset="0"/>
              <a:buNone/>
              <a:defRPr sz="1596" kern="1200">
                <a:solidFill>
                  <a:schemeClr val="tx1">
                    <a:tint val="75000"/>
                  </a:schemeClr>
                </a:solidFill>
                <a:latin typeface="+mn-lt"/>
                <a:ea typeface="+mn-ea"/>
                <a:cs typeface="+mn-cs"/>
              </a:defRPr>
            </a:lvl9pPr>
          </a:lstStyle>
          <a:p>
            <a:r>
              <a:rPr lang="en-US" sz="2400" b="1" dirty="0">
                <a:solidFill>
                  <a:schemeClr val="bg1"/>
                </a:solidFill>
                <a:latin typeface="Century Gothic" panose="020B0502020202020204" pitchFamily="34" charset="0"/>
              </a:rPr>
              <a:t>22 April </a:t>
            </a:r>
            <a:r>
              <a:rPr lang="en-US" sz="2800" b="1" dirty="0">
                <a:solidFill>
                  <a:schemeClr val="bg1"/>
                </a:solidFill>
                <a:latin typeface="Century Gothic" panose="020B0502020202020204" pitchFamily="34" charset="0"/>
              </a:rPr>
              <a:t>2022</a:t>
            </a:r>
          </a:p>
        </p:txBody>
      </p:sp>
    </p:spTree>
    <p:extLst>
      <p:ext uri="{BB962C8B-B14F-4D97-AF65-F5344CB8AC3E}">
        <p14:creationId xmlns:p14="http://schemas.microsoft.com/office/powerpoint/2010/main" xmlns="" val="206619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B3033C-8C38-4A35-A1D2-F1577F9C4405}"/>
              </a:ext>
            </a:extLst>
          </p:cNvPr>
          <p:cNvSpPr>
            <a:spLocks noGrp="1"/>
          </p:cNvSpPr>
          <p:nvPr>
            <p:ph type="title"/>
          </p:nvPr>
        </p:nvSpPr>
        <p:spPr>
          <a:xfrm>
            <a:off x="223702" y="364197"/>
            <a:ext cx="4975316" cy="456685"/>
          </a:xfrm>
        </p:spPr>
        <p:txBody>
          <a:bodyPr>
            <a:noAutofit/>
          </a:bodyPr>
          <a:lstStyle/>
          <a:p>
            <a:r>
              <a:rPr lang="en-ZA" sz="2800" b="1" dirty="0">
                <a:latin typeface="Century Gothic" panose="020B0502020202020204" pitchFamily="34" charset="0"/>
                <a:ea typeface="+mj-ea"/>
                <a:cs typeface="Arial"/>
              </a:rPr>
              <a:t>Key Actions and Milestones</a:t>
            </a:r>
          </a:p>
        </p:txBody>
      </p:sp>
      <p:pic>
        <p:nvPicPr>
          <p:cNvPr id="6" name="Content Placeholder 5">
            <a:extLst>
              <a:ext uri="{FF2B5EF4-FFF2-40B4-BE49-F238E27FC236}">
                <a16:creationId xmlns:a16="http://schemas.microsoft.com/office/drawing/2014/main" xmlns="" id="{2F6EFABE-48C3-4109-AFEE-7AB892B21BE5}"/>
              </a:ext>
            </a:extLst>
          </p:cNvPr>
          <p:cNvPicPr>
            <a:picLocks noGrp="1" noChangeAspect="1"/>
          </p:cNvPicPr>
          <p:nvPr>
            <p:ph idx="1"/>
          </p:nvPr>
        </p:nvPicPr>
        <p:blipFill>
          <a:blip r:embed="rId2"/>
          <a:stretch>
            <a:fillRect/>
          </a:stretch>
        </p:blipFill>
        <p:spPr>
          <a:xfrm>
            <a:off x="1" y="940527"/>
            <a:ext cx="9143999" cy="5718376"/>
          </a:xfrm>
          <a:prstGeom prst="rect">
            <a:avLst/>
          </a:prstGeom>
        </p:spPr>
      </p:pic>
      <p:sp>
        <p:nvSpPr>
          <p:cNvPr id="4" name="Slide Number Placeholder 3">
            <a:extLst>
              <a:ext uri="{FF2B5EF4-FFF2-40B4-BE49-F238E27FC236}">
                <a16:creationId xmlns:a16="http://schemas.microsoft.com/office/drawing/2014/main" xmlns="" id="{10AB3FEE-358D-439B-9DF3-7A3D2E3C2C89}"/>
              </a:ext>
            </a:extLst>
          </p:cNvPr>
          <p:cNvSpPr>
            <a:spLocks noGrp="1"/>
          </p:cNvSpPr>
          <p:nvPr>
            <p:ph type="sldNum" sz="quarter" idx="12"/>
          </p:nvPr>
        </p:nvSpPr>
        <p:spPr/>
        <p:txBody>
          <a:bodyPr/>
          <a:lstStyle/>
          <a:p>
            <a:fld id="{6BEAD508-187F-9C41-8168-FD791BBC9830}" type="slidenum">
              <a:rPr lang="en-US" smtClean="0"/>
              <a:pPr/>
              <a:t>9</a:t>
            </a:fld>
            <a:endParaRPr lang="en-US" dirty="0"/>
          </a:p>
        </p:txBody>
      </p:sp>
    </p:spTree>
    <p:extLst>
      <p:ext uri="{BB962C8B-B14F-4D97-AF65-F5344CB8AC3E}">
        <p14:creationId xmlns:p14="http://schemas.microsoft.com/office/powerpoint/2010/main" xmlns="" val="3626455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26189BB4-7C63-4300-A672-BB76F485707D}"/>
              </a:ext>
            </a:extLst>
          </p:cNvPr>
          <p:cNvSpPr>
            <a:spLocks noGrp="1"/>
          </p:cNvSpPr>
          <p:nvPr>
            <p:ph type="title"/>
          </p:nvPr>
        </p:nvSpPr>
        <p:spPr>
          <a:xfrm>
            <a:off x="300017" y="91441"/>
            <a:ext cx="8063707" cy="729442"/>
          </a:xfrm>
        </p:spPr>
        <p:txBody>
          <a:bodyPr>
            <a:normAutofit/>
          </a:bodyPr>
          <a:lstStyle/>
          <a:p>
            <a:pPr algn="ctr"/>
            <a:r>
              <a:rPr lang="en-ZA" sz="1600" b="1" dirty="0"/>
              <a:t/>
            </a:r>
            <a:br>
              <a:rPr lang="en-ZA" sz="1600" b="1" dirty="0"/>
            </a:br>
            <a:endParaRPr lang="en-ZA" sz="1600" b="1" dirty="0"/>
          </a:p>
        </p:txBody>
      </p:sp>
      <p:sp>
        <p:nvSpPr>
          <p:cNvPr id="2" name="TextBox 1"/>
          <p:cNvSpPr txBox="1"/>
          <p:nvPr/>
        </p:nvSpPr>
        <p:spPr>
          <a:xfrm>
            <a:off x="7247081" y="5950008"/>
            <a:ext cx="1197735" cy="430887"/>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Completed</a:t>
            </a:r>
          </a:p>
          <a:p>
            <a:pPr algn="ctr"/>
            <a:r>
              <a:rPr lang="en-US" sz="1100" b="1" dirty="0">
                <a:solidFill>
                  <a:schemeClr val="bg1"/>
                </a:solidFill>
                <a:latin typeface="Arial" panose="020B0604020202020204" pitchFamily="34" charset="0"/>
                <a:cs typeface="Arial" panose="020B0604020202020204" pitchFamily="34" charset="0"/>
              </a:rPr>
              <a:t>Dec 2020</a:t>
            </a:r>
          </a:p>
        </p:txBody>
      </p:sp>
      <p:sp>
        <p:nvSpPr>
          <p:cNvPr id="6" name="TextBox 5"/>
          <p:cNvSpPr txBox="1"/>
          <p:nvPr/>
        </p:nvSpPr>
        <p:spPr>
          <a:xfrm>
            <a:off x="5921564" y="5940048"/>
            <a:ext cx="1350090" cy="430887"/>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To be Completed</a:t>
            </a:r>
          </a:p>
          <a:p>
            <a:pPr algn="ctr"/>
            <a:r>
              <a:rPr lang="en-US" sz="1100" b="1" dirty="0">
                <a:solidFill>
                  <a:schemeClr val="bg1"/>
                </a:solidFill>
                <a:latin typeface="Arial" panose="020B0604020202020204" pitchFamily="34" charset="0"/>
                <a:cs typeface="Arial" panose="020B0604020202020204" pitchFamily="34" charset="0"/>
              </a:rPr>
              <a:t>Aug 2021</a:t>
            </a:r>
          </a:p>
        </p:txBody>
      </p:sp>
      <p:sp>
        <p:nvSpPr>
          <p:cNvPr id="9" name="TextBox 8"/>
          <p:cNvSpPr txBox="1"/>
          <p:nvPr/>
        </p:nvSpPr>
        <p:spPr>
          <a:xfrm>
            <a:off x="1622756" y="5940047"/>
            <a:ext cx="1436102" cy="430887"/>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To be Completed</a:t>
            </a:r>
          </a:p>
          <a:p>
            <a:pPr algn="ctr"/>
            <a:r>
              <a:rPr lang="en-US" sz="1100" b="1" dirty="0">
                <a:solidFill>
                  <a:schemeClr val="bg1"/>
                </a:solidFill>
                <a:latin typeface="Arial" panose="020B0604020202020204" pitchFamily="34" charset="0"/>
                <a:cs typeface="Arial" panose="020B0604020202020204" pitchFamily="34" charset="0"/>
              </a:rPr>
              <a:t>Dec 2021</a:t>
            </a:r>
          </a:p>
        </p:txBody>
      </p:sp>
      <p:sp>
        <p:nvSpPr>
          <p:cNvPr id="10" name="TextBox 9"/>
          <p:cNvSpPr txBox="1"/>
          <p:nvPr/>
        </p:nvSpPr>
        <p:spPr>
          <a:xfrm>
            <a:off x="438972" y="5947043"/>
            <a:ext cx="1315254" cy="430887"/>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Completed</a:t>
            </a:r>
          </a:p>
          <a:p>
            <a:pPr algn="ctr"/>
            <a:r>
              <a:rPr lang="en-US" sz="1100" b="1" dirty="0">
                <a:solidFill>
                  <a:schemeClr val="bg1"/>
                </a:solidFill>
                <a:latin typeface="Arial" panose="020B0604020202020204" pitchFamily="34" charset="0"/>
                <a:cs typeface="Arial" panose="020B0604020202020204" pitchFamily="34" charset="0"/>
              </a:rPr>
              <a:t>Dec 2020</a:t>
            </a:r>
          </a:p>
        </p:txBody>
      </p:sp>
      <p:sp>
        <p:nvSpPr>
          <p:cNvPr id="11" name="TextBox 10"/>
          <p:cNvSpPr txBox="1"/>
          <p:nvPr/>
        </p:nvSpPr>
        <p:spPr>
          <a:xfrm>
            <a:off x="2877767" y="5950008"/>
            <a:ext cx="1535344" cy="430887"/>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Completed</a:t>
            </a:r>
          </a:p>
          <a:p>
            <a:pPr algn="ctr"/>
            <a:r>
              <a:rPr lang="en-US" sz="1100" b="1" dirty="0">
                <a:solidFill>
                  <a:schemeClr val="bg1"/>
                </a:solidFill>
                <a:latin typeface="Arial" panose="020B0604020202020204" pitchFamily="34" charset="0"/>
                <a:cs typeface="Arial" panose="020B0604020202020204" pitchFamily="34" charset="0"/>
              </a:rPr>
              <a:t>July 2021</a:t>
            </a:r>
          </a:p>
        </p:txBody>
      </p:sp>
      <p:sp>
        <p:nvSpPr>
          <p:cNvPr id="12" name="TextBox 11"/>
          <p:cNvSpPr txBox="1"/>
          <p:nvPr/>
        </p:nvSpPr>
        <p:spPr>
          <a:xfrm>
            <a:off x="4402083" y="5940049"/>
            <a:ext cx="1427228" cy="430887"/>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To be Completed</a:t>
            </a:r>
          </a:p>
          <a:p>
            <a:pPr algn="ctr"/>
            <a:r>
              <a:rPr lang="en-US" sz="1100" b="1" dirty="0">
                <a:solidFill>
                  <a:schemeClr val="bg1"/>
                </a:solidFill>
                <a:latin typeface="Arial" panose="020B0604020202020204" pitchFamily="34" charset="0"/>
                <a:cs typeface="Arial" panose="020B0604020202020204" pitchFamily="34" charset="0"/>
              </a:rPr>
              <a:t>Aug 2021</a:t>
            </a:r>
          </a:p>
        </p:txBody>
      </p:sp>
      <p:sp>
        <p:nvSpPr>
          <p:cNvPr id="20" name="TextBox 19"/>
          <p:cNvSpPr txBox="1"/>
          <p:nvPr/>
        </p:nvSpPr>
        <p:spPr>
          <a:xfrm>
            <a:off x="55872" y="2241187"/>
            <a:ext cx="1637211" cy="430887"/>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Green Transport Strategy</a:t>
            </a:r>
          </a:p>
        </p:txBody>
      </p:sp>
      <p:sp>
        <p:nvSpPr>
          <p:cNvPr id="21" name="TextBox 20"/>
          <p:cNvSpPr txBox="1"/>
          <p:nvPr/>
        </p:nvSpPr>
        <p:spPr>
          <a:xfrm>
            <a:off x="3219672" y="2214293"/>
            <a:ext cx="1004718" cy="600164"/>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Hydrogen Society Roadmap</a:t>
            </a:r>
          </a:p>
        </p:txBody>
      </p:sp>
      <p:sp>
        <p:nvSpPr>
          <p:cNvPr id="22" name="TextBox 21"/>
          <p:cNvSpPr txBox="1"/>
          <p:nvPr/>
        </p:nvSpPr>
        <p:spPr>
          <a:xfrm>
            <a:off x="1525781" y="2242136"/>
            <a:ext cx="1463081" cy="600164"/>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Green Hydrogen Commercialisation Strategy</a:t>
            </a:r>
          </a:p>
        </p:txBody>
      </p:sp>
      <p:sp>
        <p:nvSpPr>
          <p:cNvPr id="23" name="TextBox 22"/>
          <p:cNvSpPr txBox="1"/>
          <p:nvPr/>
        </p:nvSpPr>
        <p:spPr>
          <a:xfrm>
            <a:off x="4243642" y="2209023"/>
            <a:ext cx="1637211" cy="600164"/>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Just Energy Transition </a:t>
            </a:r>
          </a:p>
          <a:p>
            <a:pPr algn="ctr"/>
            <a:r>
              <a:rPr lang="en-ZA" sz="1100" b="1" dirty="0">
                <a:solidFill>
                  <a:schemeClr val="bg1"/>
                </a:solidFill>
                <a:latin typeface="Arial" panose="020B0604020202020204" pitchFamily="34" charset="0"/>
                <a:cs typeface="Arial" panose="020B0604020202020204" pitchFamily="34" charset="0"/>
              </a:rPr>
              <a:t>Framework</a:t>
            </a:r>
          </a:p>
        </p:txBody>
      </p:sp>
      <p:sp>
        <p:nvSpPr>
          <p:cNvPr id="24" name="TextBox 23"/>
          <p:cNvSpPr txBox="1"/>
          <p:nvPr/>
        </p:nvSpPr>
        <p:spPr>
          <a:xfrm>
            <a:off x="5444853" y="2187477"/>
            <a:ext cx="2032000" cy="769441"/>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South African </a:t>
            </a:r>
          </a:p>
          <a:p>
            <a:pPr algn="ctr"/>
            <a:r>
              <a:rPr lang="en-ZA" sz="1100" b="1" dirty="0">
                <a:solidFill>
                  <a:schemeClr val="bg1"/>
                </a:solidFill>
                <a:latin typeface="Arial" panose="020B0604020202020204" pitchFamily="34" charset="0"/>
                <a:cs typeface="Arial" panose="020B0604020202020204" pitchFamily="34" charset="0"/>
              </a:rPr>
              <a:t>Renewable</a:t>
            </a:r>
          </a:p>
          <a:p>
            <a:pPr algn="ctr"/>
            <a:r>
              <a:rPr lang="en-ZA" sz="1100" b="1" dirty="0">
                <a:solidFill>
                  <a:schemeClr val="bg1"/>
                </a:solidFill>
                <a:latin typeface="Arial" panose="020B0604020202020204" pitchFamily="34" charset="0"/>
                <a:cs typeface="Arial" panose="020B0604020202020204" pitchFamily="34" charset="0"/>
              </a:rPr>
              <a:t> Energy </a:t>
            </a:r>
          </a:p>
          <a:p>
            <a:pPr algn="ctr"/>
            <a:r>
              <a:rPr lang="en-ZA" sz="1100" b="1" dirty="0">
                <a:solidFill>
                  <a:schemeClr val="bg1"/>
                </a:solidFill>
                <a:latin typeface="Arial" panose="020B0604020202020204" pitchFamily="34" charset="0"/>
                <a:cs typeface="Arial" panose="020B0604020202020204" pitchFamily="34" charset="0"/>
              </a:rPr>
              <a:t>Masterplan</a:t>
            </a:r>
          </a:p>
        </p:txBody>
      </p:sp>
      <p:sp>
        <p:nvSpPr>
          <p:cNvPr id="25" name="TextBox 24"/>
          <p:cNvSpPr txBox="1"/>
          <p:nvPr/>
        </p:nvSpPr>
        <p:spPr>
          <a:xfrm>
            <a:off x="6972478" y="2202714"/>
            <a:ext cx="1578487" cy="769441"/>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Hydrogen Research </a:t>
            </a:r>
          </a:p>
          <a:p>
            <a:pPr algn="ctr"/>
            <a:r>
              <a:rPr lang="en-ZA" sz="1100" b="1" dirty="0">
                <a:solidFill>
                  <a:schemeClr val="bg1"/>
                </a:solidFill>
                <a:latin typeface="Arial" panose="020B0604020202020204" pitchFamily="34" charset="0"/>
                <a:cs typeface="Arial" panose="020B0604020202020204" pitchFamily="34" charset="0"/>
              </a:rPr>
              <a:t>Development &amp; </a:t>
            </a:r>
          </a:p>
          <a:p>
            <a:pPr algn="ctr"/>
            <a:r>
              <a:rPr lang="en-ZA" sz="1100" b="1" dirty="0">
                <a:solidFill>
                  <a:schemeClr val="bg1"/>
                </a:solidFill>
                <a:latin typeface="Arial" panose="020B0604020202020204" pitchFamily="34" charset="0"/>
                <a:cs typeface="Arial" panose="020B0604020202020204" pitchFamily="34" charset="0"/>
              </a:rPr>
              <a:t>Innovation </a:t>
            </a:r>
          </a:p>
          <a:p>
            <a:pPr algn="ctr"/>
            <a:r>
              <a:rPr lang="en-ZA" sz="1100" b="1" dirty="0">
                <a:solidFill>
                  <a:schemeClr val="bg1"/>
                </a:solidFill>
                <a:latin typeface="Arial" panose="020B0604020202020204" pitchFamily="34" charset="0"/>
                <a:cs typeface="Arial" panose="020B0604020202020204" pitchFamily="34" charset="0"/>
              </a:rPr>
              <a:t>Strategy</a:t>
            </a:r>
          </a:p>
        </p:txBody>
      </p:sp>
      <p:sp>
        <p:nvSpPr>
          <p:cNvPr id="28" name="TextBox 27"/>
          <p:cNvSpPr txBox="1"/>
          <p:nvPr/>
        </p:nvSpPr>
        <p:spPr>
          <a:xfrm>
            <a:off x="236443" y="3022789"/>
            <a:ext cx="8271944" cy="430887"/>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ZA" sz="1100" dirty="0">
                <a:solidFill>
                  <a:schemeClr val="bg1"/>
                </a:solidFill>
                <a:latin typeface="Arial" panose="020B0604020202020204" pitchFamily="34" charset="0"/>
                <a:cs typeface="Arial" panose="020B0604020202020204" pitchFamily="34" charset="0"/>
              </a:rPr>
              <a:t>The Hydrogen Society Roadmap seeks the effective integration of hydrogen related technologies in various sectors</a:t>
            </a:r>
          </a:p>
          <a:p>
            <a:pPr algn="ctr">
              <a:defRPr sz="1400" b="0" i="0" u="none" strike="noStrike" kern="1200" spc="0" baseline="0">
                <a:solidFill>
                  <a:prstClr val="black">
                    <a:lumMod val="65000"/>
                    <a:lumOff val="35000"/>
                  </a:prstClr>
                </a:solidFill>
                <a:latin typeface="+mn-lt"/>
                <a:ea typeface="+mn-ea"/>
                <a:cs typeface="+mn-cs"/>
              </a:defRPr>
            </a:pPr>
            <a:r>
              <a:rPr lang="en-ZA" sz="1100" dirty="0">
                <a:solidFill>
                  <a:schemeClr val="bg1"/>
                </a:solidFill>
                <a:latin typeface="Arial" panose="020B0604020202020204" pitchFamily="34" charset="0"/>
                <a:cs typeface="Arial" panose="020B0604020202020204" pitchFamily="34" charset="0"/>
              </a:rPr>
              <a:t>of the economy/society to foster inclusive growth and help reduce poverty and inequality, </a:t>
            </a:r>
          </a:p>
        </p:txBody>
      </p:sp>
      <p:grpSp>
        <p:nvGrpSpPr>
          <p:cNvPr id="17" name="Group 16"/>
          <p:cNvGrpSpPr/>
          <p:nvPr/>
        </p:nvGrpSpPr>
        <p:grpSpPr>
          <a:xfrm>
            <a:off x="3982537" y="971449"/>
            <a:ext cx="4956631" cy="2906753"/>
            <a:chOff x="2491472" y="977263"/>
            <a:chExt cx="4317839" cy="2531036"/>
          </a:xfrm>
        </p:grpSpPr>
        <p:pic>
          <p:nvPicPr>
            <p:cNvPr id="26" name="Picture 25" descr="Diagram&#10;&#10;Description automatically generated"/>
            <p:cNvPicPr/>
            <p:nvPr/>
          </p:nvPicPr>
          <p:blipFill>
            <a:blip r:embed="rId3" cstate="print">
              <a:extLst>
                <a:ext uri="{28A0092B-C50C-407E-A947-70E740481C1C}">
                  <a14:useLocalDpi xmlns:a14="http://schemas.microsoft.com/office/drawing/2010/main" xmlns="" val="0"/>
                </a:ext>
              </a:extLst>
            </a:blip>
            <a:stretch>
              <a:fillRect/>
            </a:stretch>
          </p:blipFill>
          <p:spPr>
            <a:xfrm>
              <a:off x="2491472" y="1250453"/>
              <a:ext cx="4317839" cy="2257846"/>
            </a:xfrm>
            <a:prstGeom prst="rect">
              <a:avLst/>
            </a:prstGeom>
          </p:spPr>
        </p:pic>
        <p:sp>
          <p:nvSpPr>
            <p:cNvPr id="30" name="TextBox 29"/>
            <p:cNvSpPr txBox="1"/>
            <p:nvPr/>
          </p:nvSpPr>
          <p:spPr>
            <a:xfrm>
              <a:off x="3959945" y="977263"/>
              <a:ext cx="1380891" cy="300082"/>
            </a:xfrm>
            <a:prstGeom prst="rect">
              <a:avLst/>
            </a:prstGeom>
            <a:noFill/>
          </p:spPr>
          <p:txBody>
            <a:bodyPr wrap="none" rtlCol="0">
              <a:spAutoFit/>
            </a:bodyPr>
            <a:lstStyle/>
            <a:p>
              <a:r>
                <a:rPr lang="en-US" b="1" u="sng" dirty="0"/>
                <a:t>H2 VALLEY HUBS</a:t>
              </a:r>
            </a:p>
          </p:txBody>
        </p:sp>
      </p:grpSp>
      <p:grpSp>
        <p:nvGrpSpPr>
          <p:cNvPr id="18" name="Group 17"/>
          <p:cNvGrpSpPr/>
          <p:nvPr/>
        </p:nvGrpSpPr>
        <p:grpSpPr>
          <a:xfrm>
            <a:off x="259078" y="1213949"/>
            <a:ext cx="3211203" cy="2656537"/>
            <a:chOff x="6992641" y="1000750"/>
            <a:chExt cx="2042536" cy="1953405"/>
          </a:xfrm>
        </p:grpSpPr>
        <p:pic>
          <p:nvPicPr>
            <p:cNvPr id="19" name="Picture 18" descr="Chart, bar chart&#10;&#10;Description automatically generated"/>
            <p:cNvPicPr/>
            <p:nvPr/>
          </p:nvPicPr>
          <p:blipFill>
            <a:blip r:embed="rId4" cstate="print">
              <a:extLst>
                <a:ext uri="{28A0092B-C50C-407E-A947-70E740481C1C}">
                  <a14:useLocalDpi xmlns:a14="http://schemas.microsoft.com/office/drawing/2010/main" xmlns="" val="0"/>
                </a:ext>
              </a:extLst>
            </a:blip>
            <a:stretch>
              <a:fillRect/>
            </a:stretch>
          </p:blipFill>
          <p:spPr>
            <a:xfrm>
              <a:off x="6992641" y="1324782"/>
              <a:ext cx="2042536" cy="1629373"/>
            </a:xfrm>
            <a:prstGeom prst="rect">
              <a:avLst/>
            </a:prstGeom>
          </p:spPr>
        </p:pic>
        <p:sp>
          <p:nvSpPr>
            <p:cNvPr id="31" name="TextBox 30"/>
            <p:cNvSpPr txBox="1"/>
            <p:nvPr/>
          </p:nvSpPr>
          <p:spPr>
            <a:xfrm>
              <a:off x="7546494" y="1000750"/>
              <a:ext cx="1091966" cy="300082"/>
            </a:xfrm>
            <a:prstGeom prst="rect">
              <a:avLst/>
            </a:prstGeom>
            <a:noFill/>
          </p:spPr>
          <p:txBody>
            <a:bodyPr wrap="none" rtlCol="0">
              <a:spAutoFit/>
            </a:bodyPr>
            <a:lstStyle/>
            <a:p>
              <a:r>
                <a:rPr lang="en-US" b="1" u="sng" dirty="0"/>
                <a:t>H2 DEMAND</a:t>
              </a:r>
            </a:p>
          </p:txBody>
        </p:sp>
      </p:grpSp>
      <p:sp>
        <p:nvSpPr>
          <p:cNvPr id="15" name="TextBox 14"/>
          <p:cNvSpPr txBox="1"/>
          <p:nvPr/>
        </p:nvSpPr>
        <p:spPr>
          <a:xfrm>
            <a:off x="259078" y="3980787"/>
            <a:ext cx="8605553" cy="2862322"/>
          </a:xfrm>
          <a:prstGeom prst="rect">
            <a:avLst/>
          </a:prstGeom>
          <a:noFill/>
        </p:spPr>
        <p:txBody>
          <a:bodyPr wrap="square" rtlCol="0">
            <a:spAutoFit/>
          </a:bodyPr>
          <a:lstStyle/>
          <a:p>
            <a:endParaRPr lang="en-US" sz="1300" dirty="0"/>
          </a:p>
          <a:p>
            <a:pPr marL="285750" indent="-285750">
              <a:buFont typeface="Wingdings" panose="05000000000000000000" pitchFamily="2" charset="2"/>
              <a:buChar char="q"/>
            </a:pPr>
            <a:r>
              <a:rPr lang="en-US" sz="2200" dirty="0">
                <a:latin typeface="Century Gothic" panose="020B0502020202020204" pitchFamily="34" charset="0"/>
                <a:cs typeface="Arial" panose="020B0604020202020204" pitchFamily="34" charset="0"/>
              </a:rPr>
              <a:t>H2 demand in the Valley could reach up to 185 kt H2 by 2030, or 40%-80% of  demand in the national hydrogen roadmap.</a:t>
            </a:r>
          </a:p>
          <a:p>
            <a:endParaRPr lang="en-US" sz="2200" dirty="0">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q"/>
            </a:pPr>
            <a:r>
              <a:rPr lang="en-US" sz="2200" dirty="0">
                <a:latin typeface="Century Gothic" panose="020B0502020202020204" pitchFamily="34" charset="0"/>
                <a:cs typeface="Arial" panose="020B0604020202020204" pitchFamily="34" charset="0"/>
              </a:rPr>
              <a:t>By 2030, green H2 LCOH across hubs is expected to be ~$4 per kg H2 , still more expensive than gray hydrogen, with a green premium of $2-$2.5 per kg</a:t>
            </a:r>
            <a:r>
              <a:rPr lang="en-US" sz="1800" dirty="0">
                <a:latin typeface="Arial" panose="020B0604020202020204" pitchFamily="34" charset="0"/>
                <a:cs typeface="Arial" panose="020B0604020202020204" pitchFamily="34" charset="0"/>
              </a:rPr>
              <a:t>.</a:t>
            </a:r>
          </a:p>
          <a:p>
            <a:endParaRPr lang="en-US" sz="1300" dirty="0"/>
          </a:p>
        </p:txBody>
      </p:sp>
      <p:sp>
        <p:nvSpPr>
          <p:cNvPr id="27" name="TextBox 26"/>
          <p:cNvSpPr txBox="1"/>
          <p:nvPr/>
        </p:nvSpPr>
        <p:spPr>
          <a:xfrm>
            <a:off x="236442" y="-26005"/>
            <a:ext cx="6360301" cy="954107"/>
          </a:xfrm>
          <a:prstGeom prst="rect">
            <a:avLst/>
          </a:prstGeom>
          <a:noFill/>
        </p:spPr>
        <p:txBody>
          <a:bodyPr wrap="square" rtlCol="0">
            <a:spAutoFit/>
          </a:bodyPr>
          <a:lstStyle/>
          <a:p>
            <a:r>
              <a:rPr lang="en-US" sz="2800" b="1" dirty="0">
                <a:solidFill>
                  <a:schemeClr val="bg1"/>
                </a:solidFill>
                <a:latin typeface="Century Gothic" panose="020B0502020202020204" pitchFamily="34" charset="0"/>
                <a:cs typeface="Arial" panose="020B0604020202020204" pitchFamily="34" charset="0"/>
              </a:rPr>
              <a:t>Platinum Valley -  structured around three hydrogen hubs</a:t>
            </a:r>
          </a:p>
        </p:txBody>
      </p:sp>
    </p:spTree>
    <p:extLst>
      <p:ext uri="{BB962C8B-B14F-4D97-AF65-F5344CB8AC3E}">
        <p14:creationId xmlns:p14="http://schemas.microsoft.com/office/powerpoint/2010/main" xmlns="" val="1048555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8246" y="230017"/>
            <a:ext cx="4366188" cy="519878"/>
          </a:xfrm>
        </p:spPr>
        <p:txBody>
          <a:bodyPr anchor="ctr" anchorCtr="0">
            <a:noAutofit/>
          </a:bodyPr>
          <a:lstStyle/>
          <a:p>
            <a:pPr algn="l"/>
            <a:r>
              <a:rPr lang="en-US" sz="2800" b="1" dirty="0">
                <a:latin typeface="Century Gothic" panose="020B0502020202020204" pitchFamily="34" charset="0"/>
              </a:rPr>
              <a:t>CoalCO2-X Programme</a:t>
            </a:r>
          </a:p>
        </p:txBody>
      </p:sp>
      <p:sp>
        <p:nvSpPr>
          <p:cNvPr id="88" name="TextBox 87"/>
          <p:cNvSpPr txBox="1"/>
          <p:nvPr/>
        </p:nvSpPr>
        <p:spPr>
          <a:xfrm>
            <a:off x="5343356" y="6314821"/>
            <a:ext cx="3150221" cy="262829"/>
          </a:xfrm>
          <a:prstGeom prst="rect">
            <a:avLst/>
          </a:prstGeom>
          <a:noFill/>
        </p:spPr>
        <p:txBody>
          <a:bodyPr wrap="none" rtlCol="0">
            <a:spAutoFit/>
          </a:bodyPr>
          <a:lstStyle/>
          <a:p>
            <a:pPr algn="r"/>
            <a:r>
              <a:rPr lang="en-ZA" sz="1108" i="1" dirty="0">
                <a:solidFill>
                  <a:schemeClr val="tx1">
                    <a:lumMod val="65000"/>
                    <a:lumOff val="35000"/>
                  </a:schemeClr>
                </a:solidFill>
              </a:rPr>
              <a:t>Towards a Carbon Capture and Utilisation Economy</a:t>
            </a:r>
          </a:p>
        </p:txBody>
      </p:sp>
      <p:sp>
        <p:nvSpPr>
          <p:cNvPr id="103" name="Rectangle: Rounded Corners 102">
            <a:extLst>
              <a:ext uri="{FF2B5EF4-FFF2-40B4-BE49-F238E27FC236}">
                <a16:creationId xmlns:a16="http://schemas.microsoft.com/office/drawing/2014/main" xmlns="" id="{0F0635D6-BA20-4711-9847-51DEF69C6DC3}"/>
              </a:ext>
            </a:extLst>
          </p:cNvPr>
          <p:cNvSpPr/>
          <p:nvPr/>
        </p:nvSpPr>
        <p:spPr>
          <a:xfrm>
            <a:off x="4717251" y="4683702"/>
            <a:ext cx="1756537" cy="473022"/>
          </a:xfrm>
          <a:prstGeom prst="roundRect">
            <a:avLst/>
          </a:prstGeom>
          <a:solidFill>
            <a:srgbClr val="70AD47"/>
          </a:solidFill>
          <a:ln w="12700" cap="flat" cmpd="sng" algn="ctr">
            <a:solidFill>
              <a:sysClr val="windowText" lastClr="000000"/>
            </a:solidFill>
            <a:prstDash val="solid"/>
            <a:miter lim="800000"/>
          </a:ln>
          <a:effectLst/>
        </p:spPr>
        <p:txBody>
          <a:bodyPr rtlCol="0" anchor="ctr"/>
          <a:lstStyle/>
          <a:p>
            <a:pPr algn="ctr" defTabSz="422041">
              <a:lnSpc>
                <a:spcPts val="1385"/>
              </a:lnSpc>
              <a:defRPr/>
            </a:pPr>
            <a:r>
              <a:rPr lang="en-ZA" sz="1246" kern="0" dirty="0">
                <a:solidFill>
                  <a:prstClr val="white"/>
                </a:solidFill>
              </a:rPr>
              <a:t>CoalCO2-X™ Demonstration Facility</a:t>
            </a:r>
          </a:p>
        </p:txBody>
      </p:sp>
      <p:cxnSp>
        <p:nvCxnSpPr>
          <p:cNvPr id="104" name="Straight Arrow Connector 103">
            <a:extLst>
              <a:ext uri="{FF2B5EF4-FFF2-40B4-BE49-F238E27FC236}">
                <a16:creationId xmlns:a16="http://schemas.microsoft.com/office/drawing/2014/main" xmlns="" id="{FE5AD4A2-5752-4B1E-AD6E-08BC9781ABDC}"/>
              </a:ext>
            </a:extLst>
          </p:cNvPr>
          <p:cNvCxnSpPr>
            <a:cxnSpLocks/>
            <a:endCxn id="103" idx="0"/>
          </p:cNvCxnSpPr>
          <p:nvPr/>
        </p:nvCxnSpPr>
        <p:spPr>
          <a:xfrm>
            <a:off x="5595520" y="4049739"/>
            <a:ext cx="0" cy="633962"/>
          </a:xfrm>
          <a:prstGeom prst="straightConnector1">
            <a:avLst/>
          </a:prstGeom>
          <a:noFill/>
          <a:ln w="6350" cap="flat" cmpd="sng" algn="ctr">
            <a:solidFill>
              <a:sysClr val="windowText" lastClr="000000"/>
            </a:solidFill>
            <a:prstDash val="solid"/>
            <a:miter lim="800000"/>
            <a:tailEnd type="triangle"/>
          </a:ln>
          <a:effectLst/>
        </p:spPr>
      </p:cxnSp>
      <p:cxnSp>
        <p:nvCxnSpPr>
          <p:cNvPr id="105" name="Straight Arrow Connector 104">
            <a:extLst>
              <a:ext uri="{FF2B5EF4-FFF2-40B4-BE49-F238E27FC236}">
                <a16:creationId xmlns:a16="http://schemas.microsoft.com/office/drawing/2014/main" xmlns="" id="{64362F68-174C-42C5-A2DD-3055E419CC45}"/>
              </a:ext>
            </a:extLst>
          </p:cNvPr>
          <p:cNvCxnSpPr>
            <a:cxnSpLocks/>
            <a:endCxn id="107" idx="0"/>
          </p:cNvCxnSpPr>
          <p:nvPr/>
        </p:nvCxnSpPr>
        <p:spPr>
          <a:xfrm>
            <a:off x="4857567" y="5160102"/>
            <a:ext cx="2719" cy="132581"/>
          </a:xfrm>
          <a:prstGeom prst="straightConnector1">
            <a:avLst/>
          </a:prstGeom>
          <a:noFill/>
          <a:ln w="6350" cap="flat" cmpd="sng" algn="ctr">
            <a:solidFill>
              <a:sysClr val="windowText" lastClr="000000"/>
            </a:solidFill>
            <a:prstDash val="solid"/>
            <a:miter lim="800000"/>
            <a:tailEnd type="triangle"/>
          </a:ln>
          <a:effectLst/>
        </p:spPr>
      </p:cxnSp>
      <p:sp>
        <p:nvSpPr>
          <p:cNvPr id="107" name="TextBox 106">
            <a:extLst>
              <a:ext uri="{FF2B5EF4-FFF2-40B4-BE49-F238E27FC236}">
                <a16:creationId xmlns:a16="http://schemas.microsoft.com/office/drawing/2014/main" xmlns="" id="{E151DA3F-0192-4384-B9D2-85B5A7A2498A}"/>
              </a:ext>
            </a:extLst>
          </p:cNvPr>
          <p:cNvSpPr txBox="1"/>
          <p:nvPr/>
        </p:nvSpPr>
        <p:spPr>
          <a:xfrm>
            <a:off x="4658949" y="5292683"/>
            <a:ext cx="402674" cy="191719"/>
          </a:xfrm>
          <a:prstGeom prst="rect">
            <a:avLst/>
          </a:prstGeom>
          <a:noFill/>
        </p:spPr>
        <p:txBody>
          <a:bodyPr wrap="none" tIns="0" bIns="0" rtlCol="0">
            <a:spAutoFit/>
          </a:bodyPr>
          <a:lstStyle/>
          <a:p>
            <a:pPr defTabSz="422041">
              <a:defRPr/>
            </a:pPr>
            <a:r>
              <a:rPr lang="en-ZA" sz="1246" kern="0" dirty="0">
                <a:solidFill>
                  <a:prstClr val="black"/>
                </a:solidFill>
              </a:rPr>
              <a:t>PM</a:t>
            </a:r>
          </a:p>
        </p:txBody>
      </p:sp>
      <p:cxnSp>
        <p:nvCxnSpPr>
          <p:cNvPr id="113" name="Connector: Elbow 112">
            <a:extLst>
              <a:ext uri="{FF2B5EF4-FFF2-40B4-BE49-F238E27FC236}">
                <a16:creationId xmlns:a16="http://schemas.microsoft.com/office/drawing/2014/main" xmlns="" id="{28CD4B0C-F3BD-41C4-8425-D7EF8C1A9B17}"/>
              </a:ext>
            </a:extLst>
          </p:cNvPr>
          <p:cNvCxnSpPr>
            <a:cxnSpLocks/>
            <a:stCxn id="108" idx="2"/>
            <a:endCxn id="116" idx="1"/>
          </p:cNvCxnSpPr>
          <p:nvPr/>
        </p:nvCxnSpPr>
        <p:spPr>
          <a:xfrm rot="16200000" flipH="1">
            <a:off x="5812845" y="4980601"/>
            <a:ext cx="357431" cy="1365032"/>
          </a:xfrm>
          <a:prstGeom prst="bentConnector2">
            <a:avLst/>
          </a:prstGeom>
          <a:noFill/>
          <a:ln w="6350" cap="flat" cmpd="sng" algn="ctr">
            <a:solidFill>
              <a:sysClr val="windowText" lastClr="000000"/>
            </a:solidFill>
            <a:prstDash val="solid"/>
            <a:miter lim="800000"/>
            <a:tailEnd type="triangle"/>
          </a:ln>
          <a:effectLst/>
        </p:spPr>
      </p:cxnSp>
      <p:cxnSp>
        <p:nvCxnSpPr>
          <p:cNvPr id="114" name="Connector: Elbow 113">
            <a:extLst>
              <a:ext uri="{FF2B5EF4-FFF2-40B4-BE49-F238E27FC236}">
                <a16:creationId xmlns:a16="http://schemas.microsoft.com/office/drawing/2014/main" xmlns="" id="{179D532B-9EB5-44E8-90AE-C168CB26D9E2}"/>
              </a:ext>
            </a:extLst>
          </p:cNvPr>
          <p:cNvCxnSpPr>
            <a:cxnSpLocks/>
            <a:stCxn id="112" idx="2"/>
            <a:endCxn id="115" idx="1"/>
          </p:cNvCxnSpPr>
          <p:nvPr/>
        </p:nvCxnSpPr>
        <p:spPr>
          <a:xfrm rot="16200000" flipH="1">
            <a:off x="6420006" y="5334518"/>
            <a:ext cx="104187" cy="403953"/>
          </a:xfrm>
          <a:prstGeom prst="bentConnector2">
            <a:avLst/>
          </a:prstGeom>
          <a:noFill/>
          <a:ln w="6350" cap="flat" cmpd="sng" algn="ctr">
            <a:solidFill>
              <a:sysClr val="windowText" lastClr="000000"/>
            </a:solidFill>
            <a:prstDash val="solid"/>
            <a:miter lim="800000"/>
            <a:tailEnd type="triangle"/>
          </a:ln>
          <a:effectLst/>
        </p:spPr>
      </p:cxnSp>
      <p:sp>
        <p:nvSpPr>
          <p:cNvPr id="115" name="TextBox 114">
            <a:extLst>
              <a:ext uri="{FF2B5EF4-FFF2-40B4-BE49-F238E27FC236}">
                <a16:creationId xmlns:a16="http://schemas.microsoft.com/office/drawing/2014/main" xmlns="" id="{D44A6ABD-63CE-48EE-9ADC-0EC47848C82F}"/>
              </a:ext>
            </a:extLst>
          </p:cNvPr>
          <p:cNvSpPr txBox="1"/>
          <p:nvPr/>
        </p:nvSpPr>
        <p:spPr>
          <a:xfrm>
            <a:off x="6674076" y="5459174"/>
            <a:ext cx="997034" cy="258830"/>
          </a:xfrm>
          <a:prstGeom prst="rect">
            <a:avLst/>
          </a:prstGeom>
          <a:noFill/>
        </p:spPr>
        <p:txBody>
          <a:bodyPr wrap="square" lIns="33231" tIns="33231" rIns="33231" bIns="33231" rtlCol="0">
            <a:spAutoFit/>
          </a:bodyPr>
          <a:lstStyle>
            <a:defPPr>
              <a:defRPr lang="en-US"/>
            </a:defPPr>
            <a:lvl1pPr marR="0" lvl="0" indent="0" defTabSz="457200" fontAlgn="auto">
              <a:lnSpc>
                <a:spcPct val="100000"/>
              </a:lnSpc>
              <a:spcBef>
                <a:spcPts val="0"/>
              </a:spcBef>
              <a:spcAft>
                <a:spcPts val="0"/>
              </a:spcAft>
              <a:buClrTx/>
              <a:buSzTx/>
              <a:buFontTx/>
              <a:buNone/>
              <a:tabLst/>
              <a:defRPr kumimoji="0" b="0" i="0" u="none" strike="noStrike" kern="0" cap="none" spc="0" normalizeH="0" baseline="0">
                <a:ln>
                  <a:noFill/>
                </a:ln>
                <a:solidFill>
                  <a:srgbClr val="70AD47">
                    <a:lumMod val="75000"/>
                  </a:srgbClr>
                </a:solidFill>
                <a:effectLst/>
                <a:uLnTx/>
                <a:uFillTx/>
              </a:defRPr>
            </a:lvl1pPr>
          </a:lstStyle>
          <a:p>
            <a:r>
              <a:rPr lang="en-ZA" sz="1246" dirty="0"/>
              <a:t>Fertiliser</a:t>
            </a:r>
          </a:p>
        </p:txBody>
      </p:sp>
      <p:sp>
        <p:nvSpPr>
          <p:cNvPr id="116" name="TextBox 115">
            <a:extLst>
              <a:ext uri="{FF2B5EF4-FFF2-40B4-BE49-F238E27FC236}">
                <a16:creationId xmlns:a16="http://schemas.microsoft.com/office/drawing/2014/main" xmlns="" id="{2838B8AF-EB04-4266-B7C7-2DA31653E1B0}"/>
              </a:ext>
            </a:extLst>
          </p:cNvPr>
          <p:cNvSpPr txBox="1"/>
          <p:nvPr/>
        </p:nvSpPr>
        <p:spPr>
          <a:xfrm>
            <a:off x="6674076" y="5712418"/>
            <a:ext cx="1487148" cy="258830"/>
          </a:xfrm>
          <a:prstGeom prst="rect">
            <a:avLst/>
          </a:prstGeom>
          <a:noFill/>
        </p:spPr>
        <p:txBody>
          <a:bodyPr wrap="square" lIns="33231" tIns="33231" rIns="33231" bIns="33231" rtlCol="0">
            <a:spAutoFit/>
          </a:bodyPr>
          <a:lstStyle>
            <a:defPPr>
              <a:defRPr lang="en-US"/>
            </a:defPPr>
            <a:lvl1pPr marR="0" lvl="0" indent="0" defTabSz="457200" fontAlgn="auto">
              <a:lnSpc>
                <a:spcPct val="100000"/>
              </a:lnSpc>
              <a:spcBef>
                <a:spcPts val="0"/>
              </a:spcBef>
              <a:spcAft>
                <a:spcPts val="0"/>
              </a:spcAft>
              <a:buClrTx/>
              <a:buSzTx/>
              <a:buFontTx/>
              <a:buNone/>
              <a:tabLst/>
              <a:defRPr kumimoji="0" b="0" i="0" u="none" strike="noStrike" kern="0" cap="none" spc="0" normalizeH="0" baseline="0">
                <a:ln>
                  <a:noFill/>
                </a:ln>
                <a:solidFill>
                  <a:srgbClr val="70AD47">
                    <a:lumMod val="75000"/>
                  </a:srgbClr>
                </a:solidFill>
                <a:effectLst/>
                <a:uLnTx/>
                <a:uFillTx/>
              </a:defRPr>
            </a:lvl1pPr>
          </a:lstStyle>
          <a:p>
            <a:r>
              <a:rPr lang="en-ZA" sz="1246" dirty="0"/>
              <a:t>Sulphuric Acid</a:t>
            </a:r>
          </a:p>
        </p:txBody>
      </p:sp>
      <p:sp>
        <p:nvSpPr>
          <p:cNvPr id="123" name="Arrow: Right 122">
            <a:extLst>
              <a:ext uri="{FF2B5EF4-FFF2-40B4-BE49-F238E27FC236}">
                <a16:creationId xmlns:a16="http://schemas.microsoft.com/office/drawing/2014/main" xmlns="" id="{0D3516BF-27BC-4C44-93DD-810EC57ABD16}"/>
              </a:ext>
            </a:extLst>
          </p:cNvPr>
          <p:cNvSpPr/>
          <p:nvPr/>
        </p:nvSpPr>
        <p:spPr>
          <a:xfrm rot="16200000">
            <a:off x="7936706" y="2003516"/>
            <a:ext cx="181256" cy="156700"/>
          </a:xfrm>
          <a:prstGeom prst="rightArrow">
            <a:avLst/>
          </a:prstGeom>
          <a:solidFill>
            <a:sysClr val="window" lastClr="FFFFFF">
              <a:lumMod val="95000"/>
            </a:sysClr>
          </a:solidFill>
          <a:ln w="12700" cap="flat" cmpd="sng" algn="ctr">
            <a:solidFill>
              <a:sysClr val="windowText" lastClr="000000"/>
            </a:solidFill>
            <a:prstDash val="solid"/>
            <a:miter lim="800000"/>
          </a:ln>
          <a:effectLst/>
        </p:spPr>
        <p:txBody>
          <a:bodyPr rtlCol="0" anchor="ctr"/>
          <a:lstStyle/>
          <a:p>
            <a:pPr algn="ctr" defTabSz="422041">
              <a:defRPr/>
            </a:pPr>
            <a:endParaRPr lang="en-ZA" sz="1662" kern="0" dirty="0">
              <a:solidFill>
                <a:prstClr val="black"/>
              </a:solidFill>
            </a:endParaRPr>
          </a:p>
        </p:txBody>
      </p:sp>
      <p:sp>
        <p:nvSpPr>
          <p:cNvPr id="128" name="TextBox 127">
            <a:extLst>
              <a:ext uri="{FF2B5EF4-FFF2-40B4-BE49-F238E27FC236}">
                <a16:creationId xmlns:a16="http://schemas.microsoft.com/office/drawing/2014/main" xmlns="" id="{03544D96-2127-44D7-A50E-AE9387C4CDB2}"/>
              </a:ext>
            </a:extLst>
          </p:cNvPr>
          <p:cNvSpPr txBox="1"/>
          <p:nvPr/>
        </p:nvSpPr>
        <p:spPr>
          <a:xfrm>
            <a:off x="6674077" y="4634932"/>
            <a:ext cx="997031" cy="258830"/>
          </a:xfrm>
          <a:prstGeom prst="rect">
            <a:avLst/>
          </a:prstGeom>
          <a:noFill/>
        </p:spPr>
        <p:txBody>
          <a:bodyPr wrap="square" lIns="33231" tIns="33231" rIns="33231" bIns="33231" rtlCol="0">
            <a:spAutoFit/>
          </a:bodyPr>
          <a:lstStyle/>
          <a:p>
            <a:pPr defTabSz="422041">
              <a:defRPr/>
            </a:pPr>
            <a:r>
              <a:rPr lang="en-ZA" sz="1246" kern="0" dirty="0">
                <a:solidFill>
                  <a:srgbClr val="70AD47">
                    <a:lumMod val="75000"/>
                  </a:srgbClr>
                </a:solidFill>
              </a:rPr>
              <a:t>Hydrogen</a:t>
            </a:r>
          </a:p>
        </p:txBody>
      </p:sp>
      <p:sp>
        <p:nvSpPr>
          <p:cNvPr id="129" name="TextBox 128">
            <a:extLst>
              <a:ext uri="{FF2B5EF4-FFF2-40B4-BE49-F238E27FC236}">
                <a16:creationId xmlns:a16="http://schemas.microsoft.com/office/drawing/2014/main" xmlns="" id="{45C2060C-E2BD-4F96-9632-9EDCFBA33B05}"/>
              </a:ext>
            </a:extLst>
          </p:cNvPr>
          <p:cNvSpPr txBox="1"/>
          <p:nvPr/>
        </p:nvSpPr>
        <p:spPr>
          <a:xfrm>
            <a:off x="6674077" y="4881142"/>
            <a:ext cx="997031" cy="258830"/>
          </a:xfrm>
          <a:prstGeom prst="rect">
            <a:avLst/>
          </a:prstGeom>
          <a:noFill/>
        </p:spPr>
        <p:txBody>
          <a:bodyPr wrap="square" lIns="33231" tIns="33231" rIns="33231" bIns="33231" rtlCol="0">
            <a:spAutoFit/>
          </a:bodyPr>
          <a:lstStyle/>
          <a:p>
            <a:pPr defTabSz="422041">
              <a:defRPr/>
            </a:pPr>
            <a:r>
              <a:rPr lang="en-ZA" sz="1246" kern="0" dirty="0">
                <a:solidFill>
                  <a:srgbClr val="70AD47">
                    <a:lumMod val="75000"/>
                  </a:srgbClr>
                </a:solidFill>
              </a:rPr>
              <a:t>Ammonia</a:t>
            </a:r>
            <a:endParaRPr lang="en-ZA" sz="1246" kern="0" baseline="-25000" dirty="0">
              <a:solidFill>
                <a:srgbClr val="70AD47">
                  <a:lumMod val="75000"/>
                </a:srgbClr>
              </a:solidFill>
            </a:endParaRPr>
          </a:p>
        </p:txBody>
      </p:sp>
      <p:pic>
        <p:nvPicPr>
          <p:cNvPr id="132" name="Picture 4" descr="Image result for clipart transmission line tower">
            <a:extLst>
              <a:ext uri="{FF2B5EF4-FFF2-40B4-BE49-F238E27FC236}">
                <a16:creationId xmlns:a16="http://schemas.microsoft.com/office/drawing/2014/main" xmlns="" id="{8E3229AC-F6F0-4399-88ED-BDE5FD85BBE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4396" r="24490"/>
          <a:stretch/>
        </p:blipFill>
        <p:spPr bwMode="auto">
          <a:xfrm>
            <a:off x="5622748" y="2233134"/>
            <a:ext cx="465282" cy="910269"/>
          </a:xfrm>
          <a:prstGeom prst="rect">
            <a:avLst/>
          </a:prstGeom>
          <a:noFill/>
          <a:extLst>
            <a:ext uri="{909E8E84-426E-40DD-AFC4-6F175D3DCCD1}">
              <a14:hiddenFill xmlns:a14="http://schemas.microsoft.com/office/drawing/2010/main" xmlns="">
                <a:solidFill>
                  <a:srgbClr val="FFFFFF"/>
                </a:solidFill>
              </a14:hiddenFill>
            </a:ext>
          </a:extLst>
        </p:spPr>
      </p:pic>
      <p:pic>
        <p:nvPicPr>
          <p:cNvPr id="146" name="Picture 2" descr="Image result for Electric vehicle">
            <a:extLst>
              <a:ext uri="{FF2B5EF4-FFF2-40B4-BE49-F238E27FC236}">
                <a16:creationId xmlns:a16="http://schemas.microsoft.com/office/drawing/2014/main" xmlns="" id="{7E6FCEBB-0F85-4BEA-A79D-166D83C0C22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6949901" y="3232807"/>
            <a:ext cx="721092" cy="350045"/>
          </a:xfrm>
          <a:prstGeom prst="rect">
            <a:avLst/>
          </a:prstGeom>
          <a:noFill/>
          <a:extLst>
            <a:ext uri="{909E8E84-426E-40DD-AFC4-6F175D3DCCD1}">
              <a14:hiddenFill xmlns:a14="http://schemas.microsoft.com/office/drawing/2010/main" xmlns="">
                <a:solidFill>
                  <a:srgbClr val="FFFFFF"/>
                </a:solidFill>
              </a14:hiddenFill>
            </a:ext>
          </a:extLst>
        </p:spPr>
      </p:pic>
      <p:pic>
        <p:nvPicPr>
          <p:cNvPr id="147" name="Picture 6" descr="Image result for clipart chargepoint electric vehicle">
            <a:extLst>
              <a:ext uri="{FF2B5EF4-FFF2-40B4-BE49-F238E27FC236}">
                <a16:creationId xmlns:a16="http://schemas.microsoft.com/office/drawing/2014/main" xmlns="" id="{3E80A32B-C705-4BE4-A606-A21D9E16F28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33914" y="3174660"/>
            <a:ext cx="437734" cy="437734"/>
          </a:xfrm>
          <a:prstGeom prst="rect">
            <a:avLst/>
          </a:prstGeom>
          <a:noFill/>
          <a:extLst>
            <a:ext uri="{909E8E84-426E-40DD-AFC4-6F175D3DCCD1}">
              <a14:hiddenFill xmlns:a14="http://schemas.microsoft.com/office/drawing/2010/main" xmlns="">
                <a:solidFill>
                  <a:srgbClr val="FFFFFF"/>
                </a:solidFill>
              </a14:hiddenFill>
            </a:ext>
          </a:extLst>
        </p:spPr>
      </p:pic>
      <p:sp>
        <p:nvSpPr>
          <p:cNvPr id="148" name="TextBox 147">
            <a:extLst>
              <a:ext uri="{FF2B5EF4-FFF2-40B4-BE49-F238E27FC236}">
                <a16:creationId xmlns:a16="http://schemas.microsoft.com/office/drawing/2014/main" xmlns="" id="{1C1460A6-C5F0-4761-8328-4F656732070E}"/>
              </a:ext>
            </a:extLst>
          </p:cNvPr>
          <p:cNvSpPr txBox="1"/>
          <p:nvPr/>
        </p:nvSpPr>
        <p:spPr>
          <a:xfrm>
            <a:off x="3775677" y="4634932"/>
            <a:ext cx="997031" cy="258830"/>
          </a:xfrm>
          <a:prstGeom prst="rect">
            <a:avLst/>
          </a:prstGeom>
          <a:noFill/>
        </p:spPr>
        <p:txBody>
          <a:bodyPr wrap="square" lIns="33231" tIns="33231" rIns="33231" bIns="33231" rtlCol="0">
            <a:spAutoFit/>
          </a:bodyPr>
          <a:lstStyle/>
          <a:p>
            <a:pPr defTabSz="422041">
              <a:defRPr/>
            </a:pPr>
            <a:r>
              <a:rPr lang="en-ZA" sz="1246" kern="0" dirty="0">
                <a:solidFill>
                  <a:prstClr val="black"/>
                </a:solidFill>
              </a:rPr>
              <a:t>Green H</a:t>
            </a:r>
            <a:r>
              <a:rPr lang="en-ZA" sz="1246" kern="0" baseline="-25000" dirty="0">
                <a:solidFill>
                  <a:prstClr val="black"/>
                </a:solidFill>
              </a:rPr>
              <a:t>2</a:t>
            </a:r>
          </a:p>
        </p:txBody>
      </p:sp>
      <p:sp>
        <p:nvSpPr>
          <p:cNvPr id="149" name="TextBox 148">
            <a:extLst>
              <a:ext uri="{FF2B5EF4-FFF2-40B4-BE49-F238E27FC236}">
                <a16:creationId xmlns:a16="http://schemas.microsoft.com/office/drawing/2014/main" xmlns="" id="{0BC1E2D2-BAA4-49A3-A202-C0F14CFF844D}"/>
              </a:ext>
            </a:extLst>
          </p:cNvPr>
          <p:cNvSpPr txBox="1"/>
          <p:nvPr/>
        </p:nvSpPr>
        <p:spPr>
          <a:xfrm>
            <a:off x="3775677" y="4881142"/>
            <a:ext cx="997031" cy="258830"/>
          </a:xfrm>
          <a:prstGeom prst="rect">
            <a:avLst/>
          </a:prstGeom>
          <a:noFill/>
        </p:spPr>
        <p:txBody>
          <a:bodyPr wrap="square" lIns="33231" tIns="33231" rIns="33231" bIns="33231" rtlCol="0">
            <a:spAutoFit/>
          </a:bodyPr>
          <a:lstStyle/>
          <a:p>
            <a:pPr defTabSz="422041">
              <a:defRPr/>
            </a:pPr>
            <a:r>
              <a:rPr lang="en-ZA" sz="1246" kern="0" dirty="0">
                <a:solidFill>
                  <a:prstClr val="black"/>
                </a:solidFill>
              </a:rPr>
              <a:t>Green NH</a:t>
            </a:r>
            <a:r>
              <a:rPr lang="en-ZA" sz="1246" kern="0" baseline="-25000" dirty="0">
                <a:solidFill>
                  <a:prstClr val="black"/>
                </a:solidFill>
              </a:rPr>
              <a:t>3</a:t>
            </a:r>
          </a:p>
        </p:txBody>
      </p:sp>
      <p:sp>
        <p:nvSpPr>
          <p:cNvPr id="150" name="TextBox 149">
            <a:extLst>
              <a:ext uri="{FF2B5EF4-FFF2-40B4-BE49-F238E27FC236}">
                <a16:creationId xmlns:a16="http://schemas.microsoft.com/office/drawing/2014/main" xmlns="" id="{C1C9AC11-39C3-4C6F-8ECF-7D73E5CF53A5}"/>
              </a:ext>
            </a:extLst>
          </p:cNvPr>
          <p:cNvSpPr txBox="1"/>
          <p:nvPr/>
        </p:nvSpPr>
        <p:spPr>
          <a:xfrm>
            <a:off x="6538634" y="4390851"/>
            <a:ext cx="2416154" cy="258830"/>
          </a:xfrm>
          <a:prstGeom prst="rect">
            <a:avLst/>
          </a:prstGeom>
          <a:noFill/>
        </p:spPr>
        <p:txBody>
          <a:bodyPr wrap="square" lIns="33231" tIns="33231" rIns="33231" bIns="33231" rtlCol="0">
            <a:spAutoFit/>
          </a:bodyPr>
          <a:lstStyle/>
          <a:p>
            <a:pPr algn="ctr" defTabSz="422041">
              <a:defRPr/>
            </a:pPr>
            <a:r>
              <a:rPr lang="en-ZA" sz="1246" b="1" u="sng" kern="0" dirty="0">
                <a:solidFill>
                  <a:srgbClr val="70AD47">
                    <a:lumMod val="75000"/>
                  </a:srgbClr>
                </a:solidFill>
              </a:rPr>
              <a:t>Green Onsite Commodities &amp; Jobs</a:t>
            </a:r>
          </a:p>
        </p:txBody>
      </p:sp>
      <p:sp>
        <p:nvSpPr>
          <p:cNvPr id="151" name="TextBox 150">
            <a:extLst>
              <a:ext uri="{FF2B5EF4-FFF2-40B4-BE49-F238E27FC236}">
                <a16:creationId xmlns:a16="http://schemas.microsoft.com/office/drawing/2014/main" xmlns="" id="{C36749B7-F0FA-40A8-BAEF-42F1F19A92F0}"/>
              </a:ext>
            </a:extLst>
          </p:cNvPr>
          <p:cNvSpPr txBox="1"/>
          <p:nvPr/>
        </p:nvSpPr>
        <p:spPr>
          <a:xfrm>
            <a:off x="6588336" y="1757243"/>
            <a:ext cx="1362947" cy="258830"/>
          </a:xfrm>
          <a:prstGeom prst="rect">
            <a:avLst/>
          </a:prstGeom>
          <a:noFill/>
        </p:spPr>
        <p:txBody>
          <a:bodyPr wrap="square" lIns="33231" tIns="33231" rIns="33231" bIns="33231" rtlCol="0">
            <a:spAutoFit/>
          </a:bodyPr>
          <a:lstStyle/>
          <a:p>
            <a:pPr defTabSz="422041">
              <a:defRPr/>
            </a:pPr>
            <a:r>
              <a:rPr lang="en-ZA" sz="1246" b="1" u="sng" kern="0" dirty="0">
                <a:solidFill>
                  <a:srgbClr val="70AD47">
                    <a:lumMod val="75000"/>
                  </a:srgbClr>
                </a:solidFill>
              </a:rPr>
              <a:t>Greener Electricity</a:t>
            </a:r>
          </a:p>
        </p:txBody>
      </p:sp>
      <p:cxnSp>
        <p:nvCxnSpPr>
          <p:cNvPr id="152" name="Straight Arrow Connector 151">
            <a:extLst>
              <a:ext uri="{FF2B5EF4-FFF2-40B4-BE49-F238E27FC236}">
                <a16:creationId xmlns:a16="http://schemas.microsoft.com/office/drawing/2014/main" xmlns="" id="{8E10F9E5-AC8B-45C4-B3B5-9FF963DA20AC}"/>
              </a:ext>
            </a:extLst>
          </p:cNvPr>
          <p:cNvCxnSpPr>
            <a:cxnSpLocks/>
          </p:cNvCxnSpPr>
          <p:nvPr/>
        </p:nvCxnSpPr>
        <p:spPr>
          <a:xfrm flipH="1">
            <a:off x="4554804" y="4805393"/>
            <a:ext cx="162447" cy="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53" name="Straight Arrow Connector 152">
            <a:extLst>
              <a:ext uri="{FF2B5EF4-FFF2-40B4-BE49-F238E27FC236}">
                <a16:creationId xmlns:a16="http://schemas.microsoft.com/office/drawing/2014/main" xmlns="" id="{D0C78610-7F5F-48AC-9A92-51E6D16A71BE}"/>
              </a:ext>
            </a:extLst>
          </p:cNvPr>
          <p:cNvCxnSpPr>
            <a:cxnSpLocks/>
          </p:cNvCxnSpPr>
          <p:nvPr/>
        </p:nvCxnSpPr>
        <p:spPr>
          <a:xfrm flipH="1">
            <a:off x="4554804" y="5034141"/>
            <a:ext cx="162447" cy="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pic>
        <p:nvPicPr>
          <p:cNvPr id="154" name="Picture 2" descr="4-Solar Panel Ground Mount Bracket Kit">
            <a:extLst>
              <a:ext uri="{FF2B5EF4-FFF2-40B4-BE49-F238E27FC236}">
                <a16:creationId xmlns:a16="http://schemas.microsoft.com/office/drawing/2014/main" xmlns="" id="{FDB8F53E-E0BA-4E56-B354-2AED9F82B524}"/>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79236" y="4692945"/>
            <a:ext cx="959548" cy="48297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55" name="Connector: Elbow 154">
            <a:extLst>
              <a:ext uri="{FF2B5EF4-FFF2-40B4-BE49-F238E27FC236}">
                <a16:creationId xmlns:a16="http://schemas.microsoft.com/office/drawing/2014/main" xmlns="" id="{EDF871B1-38CF-4BDE-A9BA-94B371540F51}"/>
              </a:ext>
            </a:extLst>
          </p:cNvPr>
          <p:cNvCxnSpPr>
            <a:stCxn id="154" idx="3"/>
            <a:endCxn id="148" idx="1"/>
          </p:cNvCxnSpPr>
          <p:nvPr/>
        </p:nvCxnSpPr>
        <p:spPr>
          <a:xfrm flipV="1">
            <a:off x="3538784" y="4764347"/>
            <a:ext cx="236893" cy="17008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156" name="Connector: Elbow 155">
            <a:extLst>
              <a:ext uri="{FF2B5EF4-FFF2-40B4-BE49-F238E27FC236}">
                <a16:creationId xmlns:a16="http://schemas.microsoft.com/office/drawing/2014/main" xmlns="" id="{BE1E1297-D814-4DE3-9338-0A608D29A4B3}"/>
              </a:ext>
            </a:extLst>
          </p:cNvPr>
          <p:cNvCxnSpPr>
            <a:stCxn id="154" idx="3"/>
            <a:endCxn id="149" idx="1"/>
          </p:cNvCxnSpPr>
          <p:nvPr/>
        </p:nvCxnSpPr>
        <p:spPr>
          <a:xfrm>
            <a:off x="3538784" y="4934431"/>
            <a:ext cx="236893" cy="76126"/>
          </a:xfrm>
          <a:prstGeom prst="bentConnector3">
            <a:avLst>
              <a:gd name="adj1" fmla="val 50000"/>
            </a:avLst>
          </a:prstGeom>
          <a:noFill/>
          <a:ln w="6350" cap="flat" cmpd="sng" algn="ctr">
            <a:solidFill>
              <a:sysClr val="windowText" lastClr="000000"/>
            </a:solidFill>
            <a:prstDash val="solid"/>
            <a:miter lim="800000"/>
            <a:tailEnd type="triangle"/>
          </a:ln>
          <a:effectLst/>
        </p:spPr>
      </p:cxnSp>
      <p:pic>
        <p:nvPicPr>
          <p:cNvPr id="157" name="Picture 4" descr="Image result for clip art residential">
            <a:extLst>
              <a:ext uri="{FF2B5EF4-FFF2-40B4-BE49-F238E27FC236}">
                <a16:creationId xmlns:a16="http://schemas.microsoft.com/office/drawing/2014/main" xmlns="" id="{9FF84D94-ADCD-4E27-B943-F25B216F5898}"/>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633914" y="2017584"/>
            <a:ext cx="296472" cy="279787"/>
          </a:xfrm>
          <a:prstGeom prst="rect">
            <a:avLst/>
          </a:prstGeom>
          <a:noFill/>
          <a:extLst>
            <a:ext uri="{909E8E84-426E-40DD-AFC4-6F175D3DCCD1}">
              <a14:hiddenFill xmlns:a14="http://schemas.microsoft.com/office/drawing/2010/main" xmlns="">
                <a:solidFill>
                  <a:srgbClr val="FFFFFF"/>
                </a:solidFill>
              </a14:hiddenFill>
            </a:ext>
          </a:extLst>
        </p:spPr>
      </p:pic>
      <p:pic>
        <p:nvPicPr>
          <p:cNvPr id="158" name="Picture 6" descr="Image result for clip art industrial">
            <a:extLst>
              <a:ext uri="{FF2B5EF4-FFF2-40B4-BE49-F238E27FC236}">
                <a16:creationId xmlns:a16="http://schemas.microsoft.com/office/drawing/2014/main" xmlns="" id="{089CB89E-CAD9-433B-9864-16E7BFD83585}"/>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633914" y="2372267"/>
            <a:ext cx="296472" cy="296472"/>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10" descr="Related image">
            <a:extLst>
              <a:ext uri="{FF2B5EF4-FFF2-40B4-BE49-F238E27FC236}">
                <a16:creationId xmlns:a16="http://schemas.microsoft.com/office/drawing/2014/main" xmlns="" id="{542116E4-A49E-46C8-94BA-C3B9AB74B4A9}"/>
              </a:ext>
            </a:extLst>
          </p:cNvPr>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29676" t="17847" r="29055" b="31403"/>
          <a:stretch/>
        </p:blipFill>
        <p:spPr bwMode="auto">
          <a:xfrm flipH="1">
            <a:off x="6633914" y="2729179"/>
            <a:ext cx="337176" cy="43773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0" name="Connector: Elbow 159">
            <a:extLst>
              <a:ext uri="{FF2B5EF4-FFF2-40B4-BE49-F238E27FC236}">
                <a16:creationId xmlns:a16="http://schemas.microsoft.com/office/drawing/2014/main" xmlns="" id="{71D4FAAA-83DE-4146-BD0A-ADC2389F318A}"/>
              </a:ext>
            </a:extLst>
          </p:cNvPr>
          <p:cNvCxnSpPr>
            <a:stCxn id="132" idx="3"/>
            <a:endCxn id="157" idx="1"/>
          </p:cNvCxnSpPr>
          <p:nvPr/>
        </p:nvCxnSpPr>
        <p:spPr>
          <a:xfrm flipV="1">
            <a:off x="6088030" y="2157478"/>
            <a:ext cx="545884" cy="530790"/>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161" name="Connector: Elbow 160">
            <a:extLst>
              <a:ext uri="{FF2B5EF4-FFF2-40B4-BE49-F238E27FC236}">
                <a16:creationId xmlns:a16="http://schemas.microsoft.com/office/drawing/2014/main" xmlns="" id="{ABEB0E4D-7681-4734-BE20-FEF1F7545DB5}"/>
              </a:ext>
            </a:extLst>
          </p:cNvPr>
          <p:cNvCxnSpPr>
            <a:stCxn id="132" idx="3"/>
            <a:endCxn id="158" idx="1"/>
          </p:cNvCxnSpPr>
          <p:nvPr/>
        </p:nvCxnSpPr>
        <p:spPr>
          <a:xfrm flipV="1">
            <a:off x="6088030" y="2520504"/>
            <a:ext cx="545884" cy="167765"/>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162" name="Connector: Elbow 161">
            <a:extLst>
              <a:ext uri="{FF2B5EF4-FFF2-40B4-BE49-F238E27FC236}">
                <a16:creationId xmlns:a16="http://schemas.microsoft.com/office/drawing/2014/main" xmlns="" id="{EE4D4DA6-3396-4F52-9C49-5DDD8CD70C4A}"/>
              </a:ext>
            </a:extLst>
          </p:cNvPr>
          <p:cNvCxnSpPr>
            <a:stCxn id="132" idx="3"/>
            <a:endCxn id="159" idx="3"/>
          </p:cNvCxnSpPr>
          <p:nvPr/>
        </p:nvCxnSpPr>
        <p:spPr>
          <a:xfrm>
            <a:off x="6088030" y="2688268"/>
            <a:ext cx="545884" cy="259778"/>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163" name="Connector: Elbow 162">
            <a:extLst>
              <a:ext uri="{FF2B5EF4-FFF2-40B4-BE49-F238E27FC236}">
                <a16:creationId xmlns:a16="http://schemas.microsoft.com/office/drawing/2014/main" xmlns="" id="{A8B478C0-B63D-4DFE-A924-24726B8D5AA1}"/>
              </a:ext>
            </a:extLst>
          </p:cNvPr>
          <p:cNvCxnSpPr>
            <a:stCxn id="132" idx="3"/>
            <a:endCxn id="147" idx="1"/>
          </p:cNvCxnSpPr>
          <p:nvPr/>
        </p:nvCxnSpPr>
        <p:spPr>
          <a:xfrm>
            <a:off x="6088030" y="2688269"/>
            <a:ext cx="545884" cy="705259"/>
          </a:xfrm>
          <a:prstGeom prst="bentConnector3">
            <a:avLst>
              <a:gd name="adj1" fmla="val 50000"/>
            </a:avLst>
          </a:prstGeom>
          <a:noFill/>
          <a:ln w="6350" cap="flat" cmpd="sng" algn="ctr">
            <a:solidFill>
              <a:sysClr val="windowText" lastClr="000000"/>
            </a:solidFill>
            <a:prstDash val="solid"/>
            <a:miter lim="800000"/>
            <a:tailEnd type="triangle"/>
          </a:ln>
          <a:effectLst/>
        </p:spPr>
      </p:cxnSp>
      <p:sp>
        <p:nvSpPr>
          <p:cNvPr id="164" name="TextBox 163">
            <a:extLst>
              <a:ext uri="{FF2B5EF4-FFF2-40B4-BE49-F238E27FC236}">
                <a16:creationId xmlns:a16="http://schemas.microsoft.com/office/drawing/2014/main" xmlns="" id="{2C7A8B8A-90AD-42B9-96C2-158395015356}"/>
              </a:ext>
            </a:extLst>
          </p:cNvPr>
          <p:cNvSpPr txBox="1"/>
          <p:nvPr/>
        </p:nvSpPr>
        <p:spPr>
          <a:xfrm>
            <a:off x="6997779" y="2026445"/>
            <a:ext cx="1095397" cy="258830"/>
          </a:xfrm>
          <a:prstGeom prst="rect">
            <a:avLst/>
          </a:prstGeom>
          <a:noFill/>
        </p:spPr>
        <p:txBody>
          <a:bodyPr wrap="square" lIns="33231" tIns="33231" rIns="33231" bIns="33231" rtlCol="0">
            <a:spAutoFit/>
          </a:bodyPr>
          <a:lstStyle/>
          <a:p>
            <a:pPr defTabSz="422041">
              <a:defRPr/>
            </a:pPr>
            <a:r>
              <a:rPr lang="en-ZA" sz="1246" kern="0" dirty="0">
                <a:solidFill>
                  <a:srgbClr val="70AD47">
                    <a:lumMod val="75000"/>
                  </a:srgbClr>
                </a:solidFill>
              </a:rPr>
              <a:t>Residential</a:t>
            </a:r>
          </a:p>
        </p:txBody>
      </p:sp>
      <p:sp>
        <p:nvSpPr>
          <p:cNvPr id="165" name="TextBox 164">
            <a:extLst>
              <a:ext uri="{FF2B5EF4-FFF2-40B4-BE49-F238E27FC236}">
                <a16:creationId xmlns:a16="http://schemas.microsoft.com/office/drawing/2014/main" xmlns="" id="{ADCCB1C0-5187-4F3E-8D8C-37F6DA6AAD11}"/>
              </a:ext>
            </a:extLst>
          </p:cNvPr>
          <p:cNvSpPr txBox="1"/>
          <p:nvPr/>
        </p:nvSpPr>
        <p:spPr>
          <a:xfrm>
            <a:off x="6997779" y="2385594"/>
            <a:ext cx="1095397" cy="258830"/>
          </a:xfrm>
          <a:prstGeom prst="rect">
            <a:avLst/>
          </a:prstGeom>
          <a:noFill/>
        </p:spPr>
        <p:txBody>
          <a:bodyPr wrap="square" lIns="33231" tIns="33231" rIns="33231" bIns="33231" rtlCol="0">
            <a:spAutoFit/>
          </a:bodyPr>
          <a:lstStyle/>
          <a:p>
            <a:pPr defTabSz="422041">
              <a:defRPr/>
            </a:pPr>
            <a:r>
              <a:rPr lang="en-ZA" sz="1246" kern="0" dirty="0">
                <a:solidFill>
                  <a:srgbClr val="70AD47">
                    <a:lumMod val="75000"/>
                  </a:srgbClr>
                </a:solidFill>
              </a:rPr>
              <a:t>Industrial</a:t>
            </a:r>
          </a:p>
        </p:txBody>
      </p:sp>
      <p:sp>
        <p:nvSpPr>
          <p:cNvPr id="166" name="TextBox 165">
            <a:extLst>
              <a:ext uri="{FF2B5EF4-FFF2-40B4-BE49-F238E27FC236}">
                <a16:creationId xmlns:a16="http://schemas.microsoft.com/office/drawing/2014/main" xmlns="" id="{A314042F-9A93-479C-92A7-95C002D98B03}"/>
              </a:ext>
            </a:extLst>
          </p:cNvPr>
          <p:cNvSpPr txBox="1"/>
          <p:nvPr/>
        </p:nvSpPr>
        <p:spPr>
          <a:xfrm>
            <a:off x="6997779" y="2789559"/>
            <a:ext cx="1095397" cy="258830"/>
          </a:xfrm>
          <a:prstGeom prst="rect">
            <a:avLst/>
          </a:prstGeom>
          <a:noFill/>
        </p:spPr>
        <p:txBody>
          <a:bodyPr wrap="square" lIns="33231" tIns="33231" rIns="33231" bIns="33231" rtlCol="0">
            <a:spAutoFit/>
          </a:bodyPr>
          <a:lstStyle/>
          <a:p>
            <a:pPr defTabSz="422041">
              <a:defRPr/>
            </a:pPr>
            <a:r>
              <a:rPr lang="en-ZA" sz="1246" kern="0" dirty="0">
                <a:solidFill>
                  <a:srgbClr val="70AD47">
                    <a:lumMod val="75000"/>
                  </a:srgbClr>
                </a:solidFill>
              </a:rPr>
              <a:t>Mining</a:t>
            </a:r>
          </a:p>
        </p:txBody>
      </p:sp>
      <p:sp>
        <p:nvSpPr>
          <p:cNvPr id="167" name="TextBox 166">
            <a:extLst>
              <a:ext uri="{FF2B5EF4-FFF2-40B4-BE49-F238E27FC236}">
                <a16:creationId xmlns:a16="http://schemas.microsoft.com/office/drawing/2014/main" xmlns="" id="{F03953B7-4A7A-4C20-AEC9-4D629167A9DC}"/>
              </a:ext>
            </a:extLst>
          </p:cNvPr>
          <p:cNvSpPr txBox="1"/>
          <p:nvPr/>
        </p:nvSpPr>
        <p:spPr>
          <a:xfrm>
            <a:off x="7592144" y="3244160"/>
            <a:ext cx="309136" cy="258830"/>
          </a:xfrm>
          <a:prstGeom prst="rect">
            <a:avLst/>
          </a:prstGeom>
          <a:noFill/>
        </p:spPr>
        <p:txBody>
          <a:bodyPr wrap="square" lIns="33231" tIns="33231" rIns="33231" bIns="33231" rtlCol="0">
            <a:spAutoFit/>
          </a:bodyPr>
          <a:lstStyle/>
          <a:p>
            <a:pPr defTabSz="422041">
              <a:defRPr/>
            </a:pPr>
            <a:r>
              <a:rPr lang="en-ZA" sz="1246" kern="0" dirty="0">
                <a:solidFill>
                  <a:srgbClr val="70AD47">
                    <a:lumMod val="75000"/>
                  </a:srgbClr>
                </a:solidFill>
              </a:rPr>
              <a:t>EV</a:t>
            </a:r>
          </a:p>
        </p:txBody>
      </p:sp>
      <p:sp>
        <p:nvSpPr>
          <p:cNvPr id="168" name="TextBox 167">
            <a:extLst>
              <a:ext uri="{FF2B5EF4-FFF2-40B4-BE49-F238E27FC236}">
                <a16:creationId xmlns:a16="http://schemas.microsoft.com/office/drawing/2014/main" xmlns="" id="{5CA2A1CF-391C-4872-AED5-6C2E26DB2688}"/>
              </a:ext>
            </a:extLst>
          </p:cNvPr>
          <p:cNvSpPr txBox="1"/>
          <p:nvPr/>
        </p:nvSpPr>
        <p:spPr>
          <a:xfrm>
            <a:off x="2443589" y="5124082"/>
            <a:ext cx="1145565" cy="404726"/>
          </a:xfrm>
          <a:prstGeom prst="rect">
            <a:avLst/>
          </a:prstGeom>
          <a:noFill/>
        </p:spPr>
        <p:txBody>
          <a:bodyPr wrap="square" rtlCol="0">
            <a:spAutoFit/>
          </a:bodyPr>
          <a:lstStyle/>
          <a:p>
            <a:pPr algn="ctr" defTabSz="422041">
              <a:defRPr/>
            </a:pPr>
            <a:r>
              <a:rPr lang="en-ZA" sz="1015" kern="0" dirty="0">
                <a:solidFill>
                  <a:prstClr val="black"/>
                </a:solidFill>
              </a:rPr>
              <a:t>Renewable Energy</a:t>
            </a:r>
          </a:p>
        </p:txBody>
      </p:sp>
      <p:sp>
        <p:nvSpPr>
          <p:cNvPr id="169" name="TextBox 168">
            <a:extLst>
              <a:ext uri="{FF2B5EF4-FFF2-40B4-BE49-F238E27FC236}">
                <a16:creationId xmlns:a16="http://schemas.microsoft.com/office/drawing/2014/main" xmlns="" id="{B01B117A-B780-4ED7-ABA7-B413BEAED069}"/>
              </a:ext>
            </a:extLst>
          </p:cNvPr>
          <p:cNvSpPr txBox="1"/>
          <p:nvPr/>
        </p:nvSpPr>
        <p:spPr>
          <a:xfrm>
            <a:off x="8262029" y="1761607"/>
            <a:ext cx="870177" cy="258830"/>
          </a:xfrm>
          <a:prstGeom prst="rect">
            <a:avLst/>
          </a:prstGeom>
          <a:noFill/>
        </p:spPr>
        <p:txBody>
          <a:bodyPr wrap="square" lIns="33231" tIns="33231" rIns="33231" bIns="33231" rtlCol="0">
            <a:spAutoFit/>
          </a:bodyPr>
          <a:lstStyle/>
          <a:p>
            <a:pPr defTabSz="422041">
              <a:defRPr/>
            </a:pPr>
            <a:r>
              <a:rPr lang="en-ZA" sz="1246" b="1" u="sng" kern="0" dirty="0">
                <a:solidFill>
                  <a:srgbClr val="70AD47">
                    <a:lumMod val="75000"/>
                  </a:srgbClr>
                </a:solidFill>
              </a:rPr>
              <a:t>Flue Gas</a:t>
            </a:r>
          </a:p>
        </p:txBody>
      </p:sp>
      <p:sp>
        <p:nvSpPr>
          <p:cNvPr id="170" name="TextBox 169">
            <a:extLst>
              <a:ext uri="{FF2B5EF4-FFF2-40B4-BE49-F238E27FC236}">
                <a16:creationId xmlns:a16="http://schemas.microsoft.com/office/drawing/2014/main" xmlns="" id="{6ADCD7B2-B536-4171-8FE2-7304FF6F3517}"/>
              </a:ext>
            </a:extLst>
          </p:cNvPr>
          <p:cNvSpPr txBox="1"/>
          <p:nvPr/>
        </p:nvSpPr>
        <p:spPr>
          <a:xfrm>
            <a:off x="8267757" y="2000323"/>
            <a:ext cx="820672" cy="749093"/>
          </a:xfrm>
          <a:prstGeom prst="rect">
            <a:avLst/>
          </a:prstGeom>
          <a:noFill/>
        </p:spPr>
        <p:txBody>
          <a:bodyPr wrap="square" lIns="33231" tIns="33231" rIns="33231" bIns="33231" rtlCol="0">
            <a:spAutoFit/>
          </a:bodyPr>
          <a:lstStyle/>
          <a:p>
            <a:pPr defTabSz="422041">
              <a:defRPr/>
            </a:pPr>
            <a:r>
              <a:rPr lang="en-ZA" sz="1108" kern="0" dirty="0">
                <a:solidFill>
                  <a:srgbClr val="70AD47">
                    <a:lumMod val="75000"/>
                  </a:srgbClr>
                </a:solidFill>
              </a:rPr>
              <a:t>Compliance &amp; Beyond</a:t>
            </a:r>
          </a:p>
          <a:p>
            <a:pPr defTabSz="422041">
              <a:defRPr/>
            </a:pPr>
            <a:r>
              <a:rPr lang="en-ZA" sz="1108" kern="0" dirty="0">
                <a:solidFill>
                  <a:srgbClr val="70AD47">
                    <a:lumMod val="75000"/>
                  </a:srgbClr>
                </a:solidFill>
              </a:rPr>
              <a:t>Clean Air</a:t>
            </a:r>
          </a:p>
          <a:p>
            <a:pPr defTabSz="422041">
              <a:defRPr/>
            </a:pPr>
            <a:r>
              <a:rPr lang="en-ZA" sz="1108" kern="0" dirty="0">
                <a:solidFill>
                  <a:srgbClr val="70AD47">
                    <a:lumMod val="75000"/>
                  </a:srgbClr>
                </a:solidFill>
              </a:rPr>
              <a:t>Health</a:t>
            </a:r>
          </a:p>
        </p:txBody>
      </p:sp>
      <p:sp>
        <p:nvSpPr>
          <p:cNvPr id="172" name="TextBox 171">
            <a:extLst>
              <a:ext uri="{FF2B5EF4-FFF2-40B4-BE49-F238E27FC236}">
                <a16:creationId xmlns:a16="http://schemas.microsoft.com/office/drawing/2014/main" xmlns="" id="{6F486E85-5437-4B43-AC34-D25926F98E1A}"/>
              </a:ext>
            </a:extLst>
          </p:cNvPr>
          <p:cNvSpPr txBox="1"/>
          <p:nvPr/>
        </p:nvSpPr>
        <p:spPr>
          <a:xfrm>
            <a:off x="-20427" y="1672582"/>
            <a:ext cx="2555885" cy="3159839"/>
          </a:xfrm>
          <a:prstGeom prst="rect">
            <a:avLst/>
          </a:prstGeom>
          <a:noFill/>
        </p:spPr>
        <p:txBody>
          <a:bodyPr wrap="square" rtlCol="0">
            <a:spAutoFit/>
          </a:bodyPr>
          <a:lstStyle/>
          <a:p>
            <a:pPr marL="164127" indent="-164127" defTabSz="422041">
              <a:buFont typeface="Wingdings" panose="05000000000000000000" pitchFamily="2" charset="2"/>
              <a:buChar char="§"/>
              <a:defRPr/>
            </a:pPr>
            <a:r>
              <a:rPr lang="en-ZA" sz="1246" b="1" kern="0" dirty="0">
                <a:solidFill>
                  <a:prstClr val="black"/>
                </a:solidFill>
              </a:rPr>
              <a:t>Global COP21 (Paris Agreement) Commitments</a:t>
            </a:r>
          </a:p>
          <a:p>
            <a:pPr marL="167058" lvl="1" defTabSz="422041">
              <a:defRPr/>
            </a:pPr>
            <a:r>
              <a:rPr lang="en-ZA" sz="1246" kern="0" dirty="0">
                <a:solidFill>
                  <a:prstClr val="black"/>
                </a:solidFill>
              </a:rPr>
              <a:t>CO</a:t>
            </a:r>
            <a:r>
              <a:rPr lang="en-ZA" sz="1246" kern="0" baseline="-25000" dirty="0">
                <a:solidFill>
                  <a:prstClr val="black"/>
                </a:solidFill>
              </a:rPr>
              <a:t>2</a:t>
            </a:r>
            <a:r>
              <a:rPr lang="en-ZA" sz="1246" kern="0" dirty="0">
                <a:solidFill>
                  <a:prstClr val="black"/>
                </a:solidFill>
              </a:rPr>
              <a:t> </a:t>
            </a:r>
            <a:r>
              <a:rPr lang="en-ZA" sz="1246" kern="0" dirty="0">
                <a:solidFill>
                  <a:prstClr val="black"/>
                </a:solidFill>
                <a:latin typeface="Arial" panose="020B0604020202020204" pitchFamily="34" charset="0"/>
                <a:cs typeface="Arial" panose="020B0604020202020204" pitchFamily="34" charset="0"/>
              </a:rPr>
              <a:t>→ PPD trajectory; Carbon Tax: Eskom R11bn/y, Sasol R1bn/y</a:t>
            </a:r>
            <a:endParaRPr lang="en-ZA" sz="1246" kern="0" baseline="-25000" dirty="0">
              <a:solidFill>
                <a:prstClr val="black"/>
              </a:solidFill>
            </a:endParaRPr>
          </a:p>
          <a:p>
            <a:pPr marL="164127" indent="-164127" defTabSz="422041">
              <a:buFont typeface="Wingdings" panose="05000000000000000000" pitchFamily="2" charset="2"/>
              <a:buChar char="§"/>
              <a:defRPr/>
            </a:pPr>
            <a:r>
              <a:rPr lang="en-ZA" sz="1246" b="1" kern="0" dirty="0">
                <a:solidFill>
                  <a:prstClr val="black"/>
                </a:solidFill>
              </a:rPr>
              <a:t>Local Pollutant Legislation</a:t>
            </a:r>
          </a:p>
          <a:p>
            <a:pPr marL="167058" lvl="1" defTabSz="422041">
              <a:defRPr/>
            </a:pPr>
            <a:r>
              <a:rPr lang="en-ZA" sz="1246" kern="0" dirty="0">
                <a:solidFill>
                  <a:prstClr val="black"/>
                </a:solidFill>
              </a:rPr>
              <a:t>PM, Hg, NOx, SOx </a:t>
            </a:r>
            <a:r>
              <a:rPr lang="en-ZA" sz="1246" kern="0" dirty="0">
                <a:solidFill>
                  <a:prstClr val="black"/>
                </a:solidFill>
                <a:latin typeface="Arial" panose="020B0604020202020204" pitchFamily="34" charset="0"/>
                <a:cs typeface="Arial" panose="020B0604020202020204" pitchFamily="34" charset="0"/>
              </a:rPr>
              <a:t>→ Industry Non-Compliance 1 April 2020</a:t>
            </a:r>
            <a:endParaRPr lang="en-ZA" sz="1246" kern="0" dirty="0">
              <a:solidFill>
                <a:prstClr val="black"/>
              </a:solidFill>
            </a:endParaRPr>
          </a:p>
          <a:p>
            <a:pPr marL="164127" indent="-164127" defTabSz="422041">
              <a:buFont typeface="Wingdings" panose="05000000000000000000" pitchFamily="2" charset="2"/>
              <a:buChar char="§"/>
              <a:defRPr/>
            </a:pPr>
            <a:r>
              <a:rPr lang="en-ZA" sz="1246" b="1" kern="0" dirty="0">
                <a:solidFill>
                  <a:prstClr val="black"/>
                </a:solidFill>
              </a:rPr>
              <a:t>Environmental Crises</a:t>
            </a:r>
          </a:p>
          <a:p>
            <a:pPr marL="167058" lvl="1" defTabSz="422041">
              <a:defRPr/>
            </a:pPr>
            <a:r>
              <a:rPr lang="en-ZA" sz="1246" kern="0" dirty="0">
                <a:solidFill>
                  <a:prstClr val="black"/>
                </a:solidFill>
              </a:rPr>
              <a:t>Poor Air Quality → Sickness, Death, Decreased Economic Productivity, Changing Weather Patterns i.e. Drought &amp; Floods</a:t>
            </a:r>
          </a:p>
          <a:p>
            <a:pPr marL="164127" indent="-164127" defTabSz="422041">
              <a:buFont typeface="Wingdings" panose="05000000000000000000" pitchFamily="2" charset="2"/>
              <a:buChar char="§"/>
              <a:defRPr/>
            </a:pPr>
            <a:r>
              <a:rPr lang="en-ZA" sz="1246" b="1" kern="0" dirty="0">
                <a:solidFill>
                  <a:prstClr val="black"/>
                </a:solidFill>
              </a:rPr>
              <a:t>Constitutional Right vs Litigation</a:t>
            </a:r>
          </a:p>
          <a:p>
            <a:pPr marL="167058" lvl="1" defTabSz="422041">
              <a:defRPr/>
            </a:pPr>
            <a:r>
              <a:rPr lang="en-ZA" sz="1246" kern="0" dirty="0">
                <a:solidFill>
                  <a:prstClr val="black"/>
                </a:solidFill>
              </a:rPr>
              <a:t>Criminal Proceedings </a:t>
            </a:r>
            <a:r>
              <a:rPr lang="en-ZA" sz="1246" kern="0" dirty="0">
                <a:solidFill>
                  <a:prstClr val="black"/>
                </a:solidFill>
                <a:latin typeface="Arial" panose="020B0604020202020204" pitchFamily="34" charset="0"/>
                <a:cs typeface="Arial" panose="020B0604020202020204" pitchFamily="34" charset="0"/>
              </a:rPr>
              <a:t>→ </a:t>
            </a:r>
            <a:r>
              <a:rPr lang="en-ZA" sz="1246" kern="0" dirty="0">
                <a:solidFill>
                  <a:prstClr val="black"/>
                </a:solidFill>
              </a:rPr>
              <a:t>Mittal, Min. of Env. Affairs &amp; President </a:t>
            </a:r>
          </a:p>
        </p:txBody>
      </p:sp>
      <p:sp>
        <p:nvSpPr>
          <p:cNvPr id="174" name="TextBox 173">
            <a:extLst>
              <a:ext uri="{FF2B5EF4-FFF2-40B4-BE49-F238E27FC236}">
                <a16:creationId xmlns:a16="http://schemas.microsoft.com/office/drawing/2014/main" xmlns="" id="{D744A40D-7672-4FD3-B269-C5D9A7DFE435}"/>
              </a:ext>
            </a:extLst>
          </p:cNvPr>
          <p:cNvSpPr txBox="1"/>
          <p:nvPr/>
        </p:nvSpPr>
        <p:spPr>
          <a:xfrm>
            <a:off x="1949812" y="2531086"/>
            <a:ext cx="482824" cy="546945"/>
          </a:xfrm>
          <a:prstGeom prst="rect">
            <a:avLst/>
          </a:prstGeom>
          <a:noFill/>
        </p:spPr>
        <p:txBody>
          <a:bodyPr wrap="none" rtlCol="0">
            <a:spAutoFit/>
          </a:bodyPr>
          <a:lstStyle/>
          <a:p>
            <a:pPr defTabSz="422041">
              <a:defRPr/>
            </a:pPr>
            <a:r>
              <a:rPr lang="en-ZA" sz="2954" b="1" kern="0" dirty="0">
                <a:solidFill>
                  <a:srgbClr val="00CC00"/>
                </a:solidFill>
                <a:sym typeface="Wingdings" panose="05000000000000000000" pitchFamily="2" charset="2"/>
              </a:rPr>
              <a:t></a:t>
            </a:r>
            <a:endParaRPr lang="en-ZA" sz="2954" b="1" kern="0" dirty="0">
              <a:solidFill>
                <a:srgbClr val="00CC00"/>
              </a:solidFill>
            </a:endParaRPr>
          </a:p>
        </p:txBody>
      </p:sp>
      <p:sp>
        <p:nvSpPr>
          <p:cNvPr id="175" name="TextBox 174">
            <a:extLst>
              <a:ext uri="{FF2B5EF4-FFF2-40B4-BE49-F238E27FC236}">
                <a16:creationId xmlns:a16="http://schemas.microsoft.com/office/drawing/2014/main" xmlns="" id="{E4DB320A-08F6-4751-870F-12ACFFCBC1B4}"/>
              </a:ext>
            </a:extLst>
          </p:cNvPr>
          <p:cNvSpPr txBox="1"/>
          <p:nvPr/>
        </p:nvSpPr>
        <p:spPr>
          <a:xfrm>
            <a:off x="1583680" y="3135704"/>
            <a:ext cx="482824" cy="546945"/>
          </a:xfrm>
          <a:prstGeom prst="rect">
            <a:avLst/>
          </a:prstGeom>
          <a:noFill/>
        </p:spPr>
        <p:txBody>
          <a:bodyPr wrap="none" rtlCol="0">
            <a:spAutoFit/>
          </a:bodyPr>
          <a:lstStyle/>
          <a:p>
            <a:pPr defTabSz="422041">
              <a:defRPr/>
            </a:pPr>
            <a:r>
              <a:rPr lang="en-ZA" sz="2954" b="1" kern="0" dirty="0">
                <a:solidFill>
                  <a:srgbClr val="00CC00"/>
                </a:solidFill>
                <a:sym typeface="Wingdings" panose="05000000000000000000" pitchFamily="2" charset="2"/>
              </a:rPr>
              <a:t></a:t>
            </a:r>
            <a:endParaRPr lang="en-ZA" sz="2954" b="1" kern="0" dirty="0">
              <a:solidFill>
                <a:srgbClr val="00CC00"/>
              </a:solidFill>
            </a:endParaRPr>
          </a:p>
        </p:txBody>
      </p:sp>
      <p:sp>
        <p:nvSpPr>
          <p:cNvPr id="176" name="TextBox 175">
            <a:extLst>
              <a:ext uri="{FF2B5EF4-FFF2-40B4-BE49-F238E27FC236}">
                <a16:creationId xmlns:a16="http://schemas.microsoft.com/office/drawing/2014/main" xmlns="" id="{E8591A0B-3755-4F58-B9D8-5F714CABB160}"/>
              </a:ext>
            </a:extLst>
          </p:cNvPr>
          <p:cNvSpPr txBox="1"/>
          <p:nvPr/>
        </p:nvSpPr>
        <p:spPr>
          <a:xfrm>
            <a:off x="2347096" y="1562042"/>
            <a:ext cx="482824" cy="546945"/>
          </a:xfrm>
          <a:prstGeom prst="rect">
            <a:avLst/>
          </a:prstGeom>
          <a:noFill/>
        </p:spPr>
        <p:txBody>
          <a:bodyPr wrap="none" rtlCol="0">
            <a:spAutoFit/>
          </a:bodyPr>
          <a:lstStyle/>
          <a:p>
            <a:pPr defTabSz="422041">
              <a:defRPr/>
            </a:pPr>
            <a:r>
              <a:rPr lang="en-ZA" sz="2954" b="1" kern="0" dirty="0">
                <a:solidFill>
                  <a:srgbClr val="00CC00"/>
                </a:solidFill>
                <a:sym typeface="Wingdings" panose="05000000000000000000" pitchFamily="2" charset="2"/>
              </a:rPr>
              <a:t></a:t>
            </a:r>
            <a:endParaRPr lang="en-ZA" sz="2954" b="1" kern="0" dirty="0">
              <a:solidFill>
                <a:srgbClr val="00CC00"/>
              </a:solidFill>
            </a:endParaRPr>
          </a:p>
        </p:txBody>
      </p:sp>
      <p:sp>
        <p:nvSpPr>
          <p:cNvPr id="177" name="TextBox 176">
            <a:extLst>
              <a:ext uri="{FF2B5EF4-FFF2-40B4-BE49-F238E27FC236}">
                <a16:creationId xmlns:a16="http://schemas.microsoft.com/office/drawing/2014/main" xmlns="" id="{FF42D07C-5EC2-4446-883D-1FBAA230E265}"/>
              </a:ext>
            </a:extLst>
          </p:cNvPr>
          <p:cNvSpPr txBox="1"/>
          <p:nvPr/>
        </p:nvSpPr>
        <p:spPr>
          <a:xfrm>
            <a:off x="2356959" y="4120955"/>
            <a:ext cx="482824" cy="546945"/>
          </a:xfrm>
          <a:prstGeom prst="rect">
            <a:avLst/>
          </a:prstGeom>
          <a:noFill/>
        </p:spPr>
        <p:txBody>
          <a:bodyPr wrap="none" rtlCol="0">
            <a:spAutoFit/>
          </a:bodyPr>
          <a:lstStyle/>
          <a:p>
            <a:pPr defTabSz="422041">
              <a:defRPr/>
            </a:pPr>
            <a:r>
              <a:rPr lang="en-ZA" sz="2954" b="1" kern="0" dirty="0">
                <a:solidFill>
                  <a:srgbClr val="00CC00"/>
                </a:solidFill>
                <a:sym typeface="Wingdings" panose="05000000000000000000" pitchFamily="2" charset="2"/>
              </a:rPr>
              <a:t></a:t>
            </a:r>
            <a:endParaRPr lang="en-ZA" sz="2954" b="1" kern="0" dirty="0">
              <a:solidFill>
                <a:srgbClr val="00CC00"/>
              </a:solidFill>
            </a:endParaRPr>
          </a:p>
        </p:txBody>
      </p:sp>
      <p:sp>
        <p:nvSpPr>
          <p:cNvPr id="4" name="Rectangle: Rounded Corners 3">
            <a:extLst>
              <a:ext uri="{FF2B5EF4-FFF2-40B4-BE49-F238E27FC236}">
                <a16:creationId xmlns:a16="http://schemas.microsoft.com/office/drawing/2014/main" xmlns="" id="{31FC282D-573F-4E60-9DA3-CD3EDBE4ED42}"/>
              </a:ext>
            </a:extLst>
          </p:cNvPr>
          <p:cNvSpPr/>
          <p:nvPr/>
        </p:nvSpPr>
        <p:spPr>
          <a:xfrm>
            <a:off x="256914" y="1360121"/>
            <a:ext cx="1425846" cy="2918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ZA" sz="1846" b="1" dirty="0"/>
              <a:t>Challenges</a:t>
            </a:r>
          </a:p>
        </p:txBody>
      </p:sp>
      <p:sp>
        <p:nvSpPr>
          <p:cNvPr id="183" name="Rectangle: Rounded Corners 182">
            <a:extLst>
              <a:ext uri="{FF2B5EF4-FFF2-40B4-BE49-F238E27FC236}">
                <a16:creationId xmlns:a16="http://schemas.microsoft.com/office/drawing/2014/main" xmlns="" id="{6E279EDD-DA12-43EC-8EC3-1365BC168495}"/>
              </a:ext>
            </a:extLst>
          </p:cNvPr>
          <p:cNvSpPr/>
          <p:nvPr/>
        </p:nvSpPr>
        <p:spPr>
          <a:xfrm>
            <a:off x="3630572" y="1360121"/>
            <a:ext cx="2042301" cy="2918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ZA" sz="1846" b="1" dirty="0"/>
              <a:t>Proposed Solution</a:t>
            </a:r>
          </a:p>
        </p:txBody>
      </p:sp>
      <p:grpSp>
        <p:nvGrpSpPr>
          <p:cNvPr id="14" name="Group 13">
            <a:extLst>
              <a:ext uri="{FF2B5EF4-FFF2-40B4-BE49-F238E27FC236}">
                <a16:creationId xmlns:a16="http://schemas.microsoft.com/office/drawing/2014/main" xmlns="" id="{E1E2160A-E4A7-41C3-B6F7-AD4352A438EA}"/>
              </a:ext>
            </a:extLst>
          </p:cNvPr>
          <p:cNvGrpSpPr/>
          <p:nvPr/>
        </p:nvGrpSpPr>
        <p:grpSpPr>
          <a:xfrm>
            <a:off x="5099692" y="5160102"/>
            <a:ext cx="418704" cy="324300"/>
            <a:chOff x="5756989" y="5313819"/>
            <a:chExt cx="453596" cy="351325"/>
          </a:xfrm>
        </p:grpSpPr>
        <p:sp>
          <p:nvSpPr>
            <p:cNvPr id="108" name="TextBox 107">
              <a:extLst>
                <a:ext uri="{FF2B5EF4-FFF2-40B4-BE49-F238E27FC236}">
                  <a16:creationId xmlns:a16="http://schemas.microsoft.com/office/drawing/2014/main" xmlns="" id="{2ED09DC6-6353-4A05-864E-DA846E6AFA6B}"/>
                </a:ext>
              </a:extLst>
            </p:cNvPr>
            <p:cNvSpPr txBox="1"/>
            <p:nvPr/>
          </p:nvSpPr>
          <p:spPr>
            <a:xfrm>
              <a:off x="5756989" y="5457448"/>
              <a:ext cx="453596" cy="207696"/>
            </a:xfrm>
            <a:prstGeom prst="rect">
              <a:avLst/>
            </a:prstGeom>
            <a:noFill/>
          </p:spPr>
          <p:txBody>
            <a:bodyPr wrap="none" tIns="0" bIns="0" rtlCol="0">
              <a:spAutoFit/>
            </a:bodyPr>
            <a:lstStyle/>
            <a:p>
              <a:pPr defTabSz="422041">
                <a:defRPr/>
              </a:pPr>
              <a:r>
                <a:rPr lang="en-ZA" sz="1246" kern="0" dirty="0">
                  <a:solidFill>
                    <a:prstClr val="black"/>
                  </a:solidFill>
                </a:rPr>
                <a:t>SO</a:t>
              </a:r>
              <a:r>
                <a:rPr lang="en-ZA" sz="1246" kern="0" baseline="-25000" dirty="0">
                  <a:solidFill>
                    <a:prstClr val="black"/>
                  </a:solidFill>
                </a:rPr>
                <a:t>2</a:t>
              </a:r>
            </a:p>
          </p:txBody>
        </p:sp>
        <p:cxnSp>
          <p:nvCxnSpPr>
            <p:cNvPr id="190" name="Straight Arrow Connector 189">
              <a:extLst>
                <a:ext uri="{FF2B5EF4-FFF2-40B4-BE49-F238E27FC236}">
                  <a16:creationId xmlns:a16="http://schemas.microsoft.com/office/drawing/2014/main" xmlns="" id="{198C6A52-9EE4-490A-9558-9F9651AA0BE9}"/>
                </a:ext>
              </a:extLst>
            </p:cNvPr>
            <p:cNvCxnSpPr>
              <a:cxnSpLocks/>
            </p:cNvCxnSpPr>
            <p:nvPr/>
          </p:nvCxnSpPr>
          <p:spPr>
            <a:xfrm>
              <a:off x="5972412" y="5313819"/>
              <a:ext cx="596" cy="143629"/>
            </a:xfrm>
            <a:prstGeom prst="straightConnector1">
              <a:avLst/>
            </a:prstGeom>
            <a:noFill/>
            <a:ln w="6350" cap="flat" cmpd="sng" algn="ctr">
              <a:solidFill>
                <a:sysClr val="windowText" lastClr="000000"/>
              </a:solidFill>
              <a:prstDash val="solid"/>
              <a:miter lim="800000"/>
              <a:tailEnd type="triangle"/>
            </a:ln>
            <a:effectLst/>
          </p:spPr>
        </p:cxnSp>
      </p:grpSp>
      <p:grpSp>
        <p:nvGrpSpPr>
          <p:cNvPr id="15" name="Group 14">
            <a:extLst>
              <a:ext uri="{FF2B5EF4-FFF2-40B4-BE49-F238E27FC236}">
                <a16:creationId xmlns:a16="http://schemas.microsoft.com/office/drawing/2014/main" xmlns="" id="{FEED5AF6-41FA-4B3C-A1B5-3A41EA39C87E}"/>
              </a:ext>
            </a:extLst>
          </p:cNvPr>
          <p:cNvGrpSpPr/>
          <p:nvPr/>
        </p:nvGrpSpPr>
        <p:grpSpPr>
          <a:xfrm>
            <a:off x="5553757" y="5160102"/>
            <a:ext cx="461986" cy="324300"/>
            <a:chOff x="6532507" y="5313819"/>
            <a:chExt cx="500484" cy="351325"/>
          </a:xfrm>
        </p:grpSpPr>
        <p:sp>
          <p:nvSpPr>
            <p:cNvPr id="111" name="TextBox 110">
              <a:extLst>
                <a:ext uri="{FF2B5EF4-FFF2-40B4-BE49-F238E27FC236}">
                  <a16:creationId xmlns:a16="http://schemas.microsoft.com/office/drawing/2014/main" xmlns="" id="{08B0F2AD-1E13-4062-BA51-4913498BFA02}"/>
                </a:ext>
              </a:extLst>
            </p:cNvPr>
            <p:cNvSpPr txBox="1"/>
            <p:nvPr/>
          </p:nvSpPr>
          <p:spPr>
            <a:xfrm>
              <a:off x="6532507" y="5457448"/>
              <a:ext cx="500484" cy="207696"/>
            </a:xfrm>
            <a:prstGeom prst="rect">
              <a:avLst/>
            </a:prstGeom>
            <a:noFill/>
          </p:spPr>
          <p:txBody>
            <a:bodyPr wrap="none" tIns="0" bIns="0" rtlCol="0">
              <a:spAutoFit/>
            </a:bodyPr>
            <a:lstStyle/>
            <a:p>
              <a:pPr defTabSz="422041">
                <a:defRPr/>
              </a:pPr>
              <a:r>
                <a:rPr lang="en-ZA" sz="1246" kern="0" dirty="0">
                  <a:solidFill>
                    <a:prstClr val="black"/>
                  </a:solidFill>
                </a:rPr>
                <a:t>NOx</a:t>
              </a:r>
            </a:p>
          </p:txBody>
        </p:sp>
        <p:cxnSp>
          <p:nvCxnSpPr>
            <p:cNvPr id="191" name="Straight Arrow Connector 190">
              <a:extLst>
                <a:ext uri="{FF2B5EF4-FFF2-40B4-BE49-F238E27FC236}">
                  <a16:creationId xmlns:a16="http://schemas.microsoft.com/office/drawing/2014/main" xmlns="" id="{DDFFAD40-BF66-4FE4-96C6-CA0B657C800C}"/>
                </a:ext>
              </a:extLst>
            </p:cNvPr>
            <p:cNvCxnSpPr>
              <a:cxnSpLocks/>
            </p:cNvCxnSpPr>
            <p:nvPr/>
          </p:nvCxnSpPr>
          <p:spPr>
            <a:xfrm>
              <a:off x="6763447" y="5313819"/>
              <a:ext cx="596" cy="143629"/>
            </a:xfrm>
            <a:prstGeom prst="straightConnector1">
              <a:avLst/>
            </a:prstGeom>
            <a:noFill/>
            <a:ln w="6350" cap="flat" cmpd="sng" algn="ctr">
              <a:solidFill>
                <a:sysClr val="windowText" lastClr="000000"/>
              </a:solidFill>
              <a:prstDash val="solid"/>
              <a:miter lim="800000"/>
              <a:tailEnd type="triangle"/>
            </a:ln>
            <a:effectLst/>
          </p:spPr>
        </p:cxnSp>
      </p:grpSp>
      <p:grpSp>
        <p:nvGrpSpPr>
          <p:cNvPr id="16" name="Group 15">
            <a:extLst>
              <a:ext uri="{FF2B5EF4-FFF2-40B4-BE49-F238E27FC236}">
                <a16:creationId xmlns:a16="http://schemas.microsoft.com/office/drawing/2014/main" xmlns="" id="{88E817B0-CCDE-4290-92EE-C8C9E14C00FC}"/>
              </a:ext>
            </a:extLst>
          </p:cNvPr>
          <p:cNvGrpSpPr/>
          <p:nvPr/>
        </p:nvGrpSpPr>
        <p:grpSpPr>
          <a:xfrm>
            <a:off x="6055160" y="5160102"/>
            <a:ext cx="429926" cy="324300"/>
            <a:chOff x="7274360" y="5313819"/>
            <a:chExt cx="465753" cy="351325"/>
          </a:xfrm>
        </p:grpSpPr>
        <p:sp>
          <p:nvSpPr>
            <p:cNvPr id="112" name="TextBox 111">
              <a:extLst>
                <a:ext uri="{FF2B5EF4-FFF2-40B4-BE49-F238E27FC236}">
                  <a16:creationId xmlns:a16="http://schemas.microsoft.com/office/drawing/2014/main" xmlns="" id="{4A1633D2-0542-4DB4-8FE0-5C6222E6BC17}"/>
                </a:ext>
              </a:extLst>
            </p:cNvPr>
            <p:cNvSpPr txBox="1"/>
            <p:nvPr/>
          </p:nvSpPr>
          <p:spPr>
            <a:xfrm>
              <a:off x="7274360" y="5457448"/>
              <a:ext cx="465753" cy="207696"/>
            </a:xfrm>
            <a:prstGeom prst="rect">
              <a:avLst/>
            </a:prstGeom>
            <a:noFill/>
          </p:spPr>
          <p:txBody>
            <a:bodyPr wrap="none" tIns="0" bIns="0" rtlCol="0">
              <a:spAutoFit/>
            </a:bodyPr>
            <a:lstStyle/>
            <a:p>
              <a:pPr defTabSz="422041">
                <a:defRPr/>
              </a:pPr>
              <a:r>
                <a:rPr lang="en-ZA" sz="1246" kern="0" dirty="0">
                  <a:solidFill>
                    <a:prstClr val="black"/>
                  </a:solidFill>
                </a:rPr>
                <a:t>CO</a:t>
              </a:r>
              <a:r>
                <a:rPr lang="en-ZA" sz="1246" kern="0" baseline="-25000" dirty="0">
                  <a:solidFill>
                    <a:prstClr val="black"/>
                  </a:solidFill>
                </a:rPr>
                <a:t>2</a:t>
              </a:r>
            </a:p>
          </p:txBody>
        </p:sp>
        <p:cxnSp>
          <p:nvCxnSpPr>
            <p:cNvPr id="193" name="Straight Arrow Connector 192">
              <a:extLst>
                <a:ext uri="{FF2B5EF4-FFF2-40B4-BE49-F238E27FC236}">
                  <a16:creationId xmlns:a16="http://schemas.microsoft.com/office/drawing/2014/main" xmlns="" id="{ACE99D57-8BDE-47BC-A714-502468FC5D2F}"/>
                </a:ext>
              </a:extLst>
            </p:cNvPr>
            <p:cNvCxnSpPr>
              <a:cxnSpLocks/>
            </p:cNvCxnSpPr>
            <p:nvPr/>
          </p:nvCxnSpPr>
          <p:spPr>
            <a:xfrm>
              <a:off x="7505248" y="5313819"/>
              <a:ext cx="596" cy="143629"/>
            </a:xfrm>
            <a:prstGeom prst="straightConnector1">
              <a:avLst/>
            </a:prstGeom>
            <a:noFill/>
            <a:ln w="6350" cap="flat" cmpd="sng" algn="ctr">
              <a:solidFill>
                <a:sysClr val="windowText" lastClr="000000"/>
              </a:solidFill>
              <a:prstDash val="solid"/>
              <a:miter lim="800000"/>
              <a:tailEnd type="triangle"/>
            </a:ln>
            <a:effectLst/>
          </p:spPr>
        </p:cxnSp>
      </p:grpSp>
      <p:cxnSp>
        <p:nvCxnSpPr>
          <p:cNvPr id="194" name="Connector: Elbow 193">
            <a:extLst>
              <a:ext uri="{FF2B5EF4-FFF2-40B4-BE49-F238E27FC236}">
                <a16:creationId xmlns:a16="http://schemas.microsoft.com/office/drawing/2014/main" xmlns="" id="{BB034022-D171-4934-A1B2-9BE387EEF470}"/>
              </a:ext>
            </a:extLst>
          </p:cNvPr>
          <p:cNvCxnSpPr>
            <a:cxnSpLocks/>
            <a:stCxn id="111" idx="2"/>
            <a:endCxn id="115" idx="1"/>
          </p:cNvCxnSpPr>
          <p:nvPr/>
        </p:nvCxnSpPr>
        <p:spPr>
          <a:xfrm rot="16200000" flipH="1">
            <a:off x="6177320" y="5091832"/>
            <a:ext cx="104187" cy="889326"/>
          </a:xfrm>
          <a:prstGeom prst="bentConnector2">
            <a:avLst/>
          </a:prstGeom>
          <a:noFill/>
          <a:ln w="6350" cap="flat" cmpd="sng" algn="ctr">
            <a:solidFill>
              <a:sysClr val="windowText" lastClr="000000"/>
            </a:solidFill>
            <a:prstDash val="solid"/>
            <a:miter lim="800000"/>
            <a:tailEnd type="triangle"/>
          </a:ln>
          <a:effectLst/>
        </p:spPr>
      </p:cxnSp>
      <p:cxnSp>
        <p:nvCxnSpPr>
          <p:cNvPr id="197" name="Connector: Elbow 196">
            <a:extLst>
              <a:ext uri="{FF2B5EF4-FFF2-40B4-BE49-F238E27FC236}">
                <a16:creationId xmlns:a16="http://schemas.microsoft.com/office/drawing/2014/main" xmlns="" id="{2B40FB08-2378-4281-A3EC-F989779593DD}"/>
              </a:ext>
            </a:extLst>
          </p:cNvPr>
          <p:cNvCxnSpPr>
            <a:cxnSpLocks/>
            <a:stCxn id="108" idx="2"/>
            <a:endCxn id="115" idx="1"/>
          </p:cNvCxnSpPr>
          <p:nvPr/>
        </p:nvCxnSpPr>
        <p:spPr>
          <a:xfrm rot="16200000" flipH="1">
            <a:off x="5939467" y="4853979"/>
            <a:ext cx="104187" cy="1365032"/>
          </a:xfrm>
          <a:prstGeom prst="bentConnector2">
            <a:avLst/>
          </a:prstGeom>
          <a:noFill/>
          <a:ln w="6350" cap="flat" cmpd="sng" algn="ctr">
            <a:solidFill>
              <a:sysClr val="windowText" lastClr="000000"/>
            </a:solidFill>
            <a:prstDash val="solid"/>
            <a:miter lim="800000"/>
            <a:tailEnd type="triangle"/>
          </a:ln>
          <a:effectLst/>
        </p:spPr>
      </p:cxnSp>
      <p:sp>
        <p:nvSpPr>
          <p:cNvPr id="92" name="TextBox 91">
            <a:extLst>
              <a:ext uri="{FF2B5EF4-FFF2-40B4-BE49-F238E27FC236}">
                <a16:creationId xmlns:a16="http://schemas.microsoft.com/office/drawing/2014/main" xmlns="" id="{6DA696B5-3BA3-4181-BE09-67016DBD5865}"/>
              </a:ext>
            </a:extLst>
          </p:cNvPr>
          <p:cNvSpPr txBox="1"/>
          <p:nvPr/>
        </p:nvSpPr>
        <p:spPr>
          <a:xfrm>
            <a:off x="221130" y="5489488"/>
            <a:ext cx="4659301" cy="845144"/>
          </a:xfrm>
          <a:prstGeom prst="rect">
            <a:avLst/>
          </a:prstGeom>
        </p:spPr>
        <p:style>
          <a:lnRef idx="1">
            <a:schemeClr val="accent1"/>
          </a:lnRef>
          <a:fillRef idx="2">
            <a:schemeClr val="accent1"/>
          </a:fillRef>
          <a:effectRef idx="1">
            <a:schemeClr val="accent1"/>
          </a:effectRef>
          <a:fontRef idx="minor">
            <a:schemeClr val="dk1"/>
          </a:fontRef>
        </p:style>
        <p:txBody>
          <a:bodyPr wrap="square" lIns="77510" tIns="38755" rIns="77510" bIns="38755" rtlCol="0" anchor="t">
            <a:spAutoFit/>
          </a:bodyPr>
          <a:lstStyle/>
          <a:p>
            <a:pPr defTabSz="844083" eaLnBrk="0" fontAlgn="base" hangingPunct="0">
              <a:spcAft>
                <a:spcPct val="0"/>
              </a:spcAft>
              <a:buClr>
                <a:srgbClr val="1A988B"/>
              </a:buClr>
              <a:defRPr/>
            </a:pPr>
            <a:r>
              <a:rPr lang="en-ZA" sz="1246" dirty="0">
                <a:solidFill>
                  <a:srgbClr val="000000"/>
                </a:solidFill>
                <a:latin typeface="Arial"/>
                <a:cs typeface="Arial"/>
              </a:rPr>
              <a:t>The objective of the CoalCO2-X™ Programme is to convert coal-fired and industrial flue gas into multiple onsite industrial commodity streams using green ammonia and green hydrogen employing local and international IP.</a:t>
            </a:r>
            <a:endParaRPr lang="en-ZA" sz="1246" baseline="-25000" dirty="0">
              <a:solidFill>
                <a:srgbClr val="000000"/>
              </a:solidFill>
              <a:latin typeface="Arial"/>
              <a:cs typeface="Arial"/>
            </a:endParaRPr>
          </a:p>
        </p:txBody>
      </p:sp>
      <p:sp>
        <p:nvSpPr>
          <p:cNvPr id="184" name="Rectangle: Rounded Corners 183">
            <a:extLst>
              <a:ext uri="{FF2B5EF4-FFF2-40B4-BE49-F238E27FC236}">
                <a16:creationId xmlns:a16="http://schemas.microsoft.com/office/drawing/2014/main" xmlns="" id="{03AB8767-10FC-463D-B5CE-63C9FD4FC114}"/>
              </a:ext>
            </a:extLst>
          </p:cNvPr>
          <p:cNvSpPr/>
          <p:nvPr/>
        </p:nvSpPr>
        <p:spPr>
          <a:xfrm>
            <a:off x="6725560" y="1308892"/>
            <a:ext cx="2042301" cy="291883"/>
          </a:xfrm>
          <a:prstGeom prst="roundRect">
            <a:avLst/>
          </a:prstGeom>
        </p:spPr>
        <p:style>
          <a:lnRef idx="0">
            <a:schemeClr val="accent1"/>
          </a:lnRef>
          <a:fillRef idx="3">
            <a:schemeClr val="accent1"/>
          </a:fillRef>
          <a:effectRef idx="3">
            <a:schemeClr val="accent1"/>
          </a:effectRef>
          <a:fontRef idx="minor">
            <a:schemeClr val="lt1"/>
          </a:fontRef>
        </p:style>
        <p:txBody>
          <a:bodyPr lIns="84406" tIns="42203" rIns="84406" bIns="42203" rtlCol="0" anchor="ctr"/>
          <a:lstStyle/>
          <a:p>
            <a:pPr algn="ctr"/>
            <a:r>
              <a:rPr lang="en-ZA" sz="1846" b="1" dirty="0"/>
              <a:t>Resulting in:</a:t>
            </a:r>
          </a:p>
        </p:txBody>
      </p:sp>
      <p:sp>
        <p:nvSpPr>
          <p:cNvPr id="5" name="TextBox 4">
            <a:extLst>
              <a:ext uri="{FF2B5EF4-FFF2-40B4-BE49-F238E27FC236}">
                <a16:creationId xmlns:a16="http://schemas.microsoft.com/office/drawing/2014/main" xmlns="" id="{AB1A5CEB-5785-45A0-886A-16D2A6CED74D}"/>
              </a:ext>
            </a:extLst>
          </p:cNvPr>
          <p:cNvSpPr txBox="1"/>
          <p:nvPr/>
        </p:nvSpPr>
        <p:spPr>
          <a:xfrm>
            <a:off x="3592450" y="1628409"/>
            <a:ext cx="2644955" cy="667490"/>
          </a:xfrm>
          <a:prstGeom prst="rect">
            <a:avLst/>
          </a:prstGeom>
          <a:noFill/>
        </p:spPr>
        <p:txBody>
          <a:bodyPr wrap="none" rtlCol="0">
            <a:spAutoFit/>
          </a:bodyPr>
          <a:lstStyle/>
          <a:p>
            <a:r>
              <a:rPr lang="en-ZA" sz="1246" dirty="0"/>
              <a:t>CoalCO2-X™ Programme</a:t>
            </a:r>
          </a:p>
          <a:p>
            <a:r>
              <a:rPr lang="en-ZA" sz="1246" dirty="0"/>
              <a:t>Carbon Capture &amp; Utilisation</a:t>
            </a:r>
          </a:p>
          <a:p>
            <a:r>
              <a:rPr lang="en-ZA" sz="1246" dirty="0"/>
              <a:t>Ringfence Carbon Tax / Other Funding</a:t>
            </a:r>
          </a:p>
        </p:txBody>
      </p:sp>
      <p:pic>
        <p:nvPicPr>
          <p:cNvPr id="96" name="Picture 2" descr="Image result for &quot;power station&quot;">
            <a:extLst>
              <a:ext uri="{FF2B5EF4-FFF2-40B4-BE49-F238E27FC236}">
                <a16:creationId xmlns:a16="http://schemas.microsoft.com/office/drawing/2014/main" xmlns="" id="{4AD296E5-F3A8-4AED-9638-441E45D92B22}"/>
              </a:ext>
            </a:extLst>
          </p:cNvPr>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r="15833"/>
          <a:stretch/>
        </p:blipFill>
        <p:spPr bwMode="auto">
          <a:xfrm>
            <a:off x="3613512" y="2647808"/>
            <a:ext cx="1328689" cy="1642511"/>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TextBox 105">
            <a:extLst>
              <a:ext uri="{FF2B5EF4-FFF2-40B4-BE49-F238E27FC236}">
                <a16:creationId xmlns:a16="http://schemas.microsoft.com/office/drawing/2014/main" xmlns="" id="{282C6D37-C76A-44D5-A664-07B638BB062C}"/>
              </a:ext>
            </a:extLst>
          </p:cNvPr>
          <p:cNvSpPr txBox="1"/>
          <p:nvPr/>
        </p:nvSpPr>
        <p:spPr>
          <a:xfrm>
            <a:off x="3534561" y="4269302"/>
            <a:ext cx="1387269" cy="362319"/>
          </a:xfrm>
          <a:prstGeom prst="rect">
            <a:avLst/>
          </a:prstGeom>
        </p:spPr>
        <p:txBody>
          <a:bodyPr wrap="square" lIns="77510" tIns="38755" rIns="77510" bIns="38755" rtlCol="0">
            <a:spAutoFit/>
          </a:bodyPr>
          <a:lstStyle>
            <a:defPPr>
              <a:defRPr lang="en-US"/>
            </a:defPPr>
            <a:lvl1pPr algn="ctr" eaLnBrk="0" hangingPunct="0">
              <a:spcBef>
                <a:spcPts val="0"/>
              </a:spcBef>
              <a:buClr>
                <a:srgbClr val="1A988B"/>
              </a:buClr>
              <a:defRPr sz="1400" baseline="0">
                <a:solidFill>
                  <a:srgbClr val="000000"/>
                </a:solidFill>
                <a:latin typeface="Arial" pitchFamily="34" charset="0"/>
                <a:cs typeface="Arial" pitchFamily="34" charset="0"/>
              </a:defRPr>
            </a:lvl1pPr>
          </a:lstStyle>
          <a:p>
            <a:pPr defTabSz="844083">
              <a:defRPr/>
            </a:pPr>
            <a:r>
              <a:rPr lang="en-ZA" sz="923" kern="0" dirty="0"/>
              <a:t>Coal-Fired and/or Industrial Plant</a:t>
            </a:r>
          </a:p>
        </p:txBody>
      </p:sp>
      <p:pic>
        <p:nvPicPr>
          <p:cNvPr id="109" name="Picture 2" descr="Image result for clip art coal heap">
            <a:extLst>
              <a:ext uri="{FF2B5EF4-FFF2-40B4-BE49-F238E27FC236}">
                <a16:creationId xmlns:a16="http://schemas.microsoft.com/office/drawing/2014/main" xmlns="" id="{74244F60-E8B7-44FF-B01F-DF4E218E8346}"/>
              </a:ext>
            </a:extLst>
          </p:cNvPr>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t="25749" b="41245"/>
          <a:stretch/>
        </p:blipFill>
        <p:spPr bwMode="auto">
          <a:xfrm>
            <a:off x="2793630" y="3825758"/>
            <a:ext cx="719319" cy="283421"/>
          </a:xfrm>
          <a:prstGeom prst="rect">
            <a:avLst/>
          </a:prstGeom>
          <a:noFill/>
          <a:extLst>
            <a:ext uri="{909E8E84-426E-40DD-AFC4-6F175D3DCCD1}">
              <a14:hiddenFill xmlns:a14="http://schemas.microsoft.com/office/drawing/2010/main" xmlns="">
                <a:solidFill>
                  <a:srgbClr val="FFFFFF"/>
                </a:solidFill>
              </a14:hiddenFill>
            </a:ext>
          </a:extLst>
        </p:spPr>
      </p:pic>
      <p:sp>
        <p:nvSpPr>
          <p:cNvPr id="110" name="TextBox 109">
            <a:extLst>
              <a:ext uri="{FF2B5EF4-FFF2-40B4-BE49-F238E27FC236}">
                <a16:creationId xmlns:a16="http://schemas.microsoft.com/office/drawing/2014/main" xmlns="" id="{6F62FA62-0973-4805-84DC-A95FF035F402}"/>
              </a:ext>
            </a:extLst>
          </p:cNvPr>
          <p:cNvSpPr txBox="1"/>
          <p:nvPr/>
        </p:nvSpPr>
        <p:spPr>
          <a:xfrm>
            <a:off x="2896429" y="4103606"/>
            <a:ext cx="513721" cy="234464"/>
          </a:xfrm>
          <a:prstGeom prst="rect">
            <a:avLst/>
          </a:prstGeom>
        </p:spPr>
        <p:txBody>
          <a:bodyPr wrap="square" lIns="77510" tIns="38755" rIns="77510" bIns="38755" rtlCol="0">
            <a:spAutoFit/>
          </a:bodyPr>
          <a:lstStyle/>
          <a:p>
            <a:pPr algn="ctr" defTabSz="844083" eaLnBrk="0" hangingPunct="0">
              <a:buClr>
                <a:srgbClr val="1A988B"/>
              </a:buClr>
              <a:defRPr/>
            </a:pPr>
            <a:r>
              <a:rPr lang="en-ZA" sz="1015" dirty="0">
                <a:solidFill>
                  <a:srgbClr val="000000"/>
                </a:solidFill>
                <a:latin typeface="Arial" pitchFamily="34" charset="0"/>
                <a:cs typeface="Arial" pitchFamily="34" charset="0"/>
              </a:rPr>
              <a:t>Coal</a:t>
            </a:r>
          </a:p>
        </p:txBody>
      </p:sp>
      <p:cxnSp>
        <p:nvCxnSpPr>
          <p:cNvPr id="120" name="Straight Arrow Connector 119">
            <a:extLst>
              <a:ext uri="{FF2B5EF4-FFF2-40B4-BE49-F238E27FC236}">
                <a16:creationId xmlns:a16="http://schemas.microsoft.com/office/drawing/2014/main" xmlns="" id="{B0E59DDA-685C-44F1-B98A-85BEFAAC1C3E}"/>
              </a:ext>
            </a:extLst>
          </p:cNvPr>
          <p:cNvCxnSpPr>
            <a:cxnSpLocks/>
          </p:cNvCxnSpPr>
          <p:nvPr/>
        </p:nvCxnSpPr>
        <p:spPr>
          <a:xfrm>
            <a:off x="3406535" y="3999161"/>
            <a:ext cx="276373" cy="2"/>
          </a:xfrm>
          <a:prstGeom prst="straightConnector1">
            <a:avLst/>
          </a:prstGeom>
          <a:noFill/>
          <a:ln w="12700" cap="flat" cmpd="sng" algn="ctr">
            <a:solidFill>
              <a:srgbClr val="000000"/>
            </a:solidFill>
            <a:prstDash val="solid"/>
            <a:tailEnd type="triangle"/>
          </a:ln>
          <a:effectLst/>
        </p:spPr>
      </p:cxnSp>
      <p:pic>
        <p:nvPicPr>
          <p:cNvPr id="199" name="Picture 2" descr="Image result for &quot;power station&quot;">
            <a:extLst>
              <a:ext uri="{FF2B5EF4-FFF2-40B4-BE49-F238E27FC236}">
                <a16:creationId xmlns:a16="http://schemas.microsoft.com/office/drawing/2014/main" xmlns="" id="{9B07EB56-6263-47FA-87CD-53547B562ACF}"/>
              </a:ext>
            </a:extLst>
          </p:cNvPr>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83694"/>
          <a:stretch/>
        </p:blipFill>
        <p:spPr bwMode="auto">
          <a:xfrm>
            <a:off x="7951283" y="2188721"/>
            <a:ext cx="183456" cy="214799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Isosceles Triangle 7">
            <a:extLst>
              <a:ext uri="{FF2B5EF4-FFF2-40B4-BE49-F238E27FC236}">
                <a16:creationId xmlns:a16="http://schemas.microsoft.com/office/drawing/2014/main" xmlns="" id="{965A7253-D5B1-42E9-AC97-4315E38BEDEC}"/>
              </a:ext>
            </a:extLst>
          </p:cNvPr>
          <p:cNvSpPr/>
          <p:nvPr/>
        </p:nvSpPr>
        <p:spPr>
          <a:xfrm rot="10628120">
            <a:off x="7848234" y="3579231"/>
            <a:ext cx="133174" cy="764436"/>
          </a:xfrm>
          <a:prstGeom prst="triangle">
            <a:avLst>
              <a:gd name="adj" fmla="val 384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46" dirty="0"/>
          </a:p>
        </p:txBody>
      </p:sp>
      <p:sp>
        <p:nvSpPr>
          <p:cNvPr id="9" name="Rectangle 8">
            <a:extLst>
              <a:ext uri="{FF2B5EF4-FFF2-40B4-BE49-F238E27FC236}">
                <a16:creationId xmlns:a16="http://schemas.microsoft.com/office/drawing/2014/main" xmlns="" id="{E6703190-E635-4498-BD38-6978657CBBF7}"/>
              </a:ext>
            </a:extLst>
          </p:cNvPr>
          <p:cNvSpPr/>
          <p:nvPr/>
        </p:nvSpPr>
        <p:spPr>
          <a:xfrm>
            <a:off x="7923613" y="4049739"/>
            <a:ext cx="211127" cy="286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46" dirty="0"/>
          </a:p>
        </p:txBody>
      </p:sp>
      <p:sp>
        <p:nvSpPr>
          <p:cNvPr id="11" name="Rectangle 10">
            <a:extLst>
              <a:ext uri="{FF2B5EF4-FFF2-40B4-BE49-F238E27FC236}">
                <a16:creationId xmlns:a16="http://schemas.microsoft.com/office/drawing/2014/main" xmlns="" id="{A8BBB6F4-5A8C-4253-B2B1-5D047E5DA24B}"/>
              </a:ext>
            </a:extLst>
          </p:cNvPr>
          <p:cNvSpPr/>
          <p:nvPr/>
        </p:nvSpPr>
        <p:spPr>
          <a:xfrm>
            <a:off x="4921830" y="3968702"/>
            <a:ext cx="3047638" cy="83036"/>
          </a:xfrm>
          <a:prstGeom prst="rect">
            <a:avLst/>
          </a:prstGeom>
          <a:solidFill>
            <a:srgbClr val="395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46" dirty="0"/>
          </a:p>
        </p:txBody>
      </p:sp>
      <p:sp>
        <p:nvSpPr>
          <p:cNvPr id="200" name="Rectangle: Rounded Corners 199">
            <a:extLst>
              <a:ext uri="{FF2B5EF4-FFF2-40B4-BE49-F238E27FC236}">
                <a16:creationId xmlns:a16="http://schemas.microsoft.com/office/drawing/2014/main" xmlns="" id="{EB54399B-86C9-4AFA-82A5-E54D5CA37630}"/>
              </a:ext>
            </a:extLst>
          </p:cNvPr>
          <p:cNvSpPr/>
          <p:nvPr/>
        </p:nvSpPr>
        <p:spPr>
          <a:xfrm>
            <a:off x="6504153" y="1716883"/>
            <a:ext cx="2559261" cy="4342942"/>
          </a:xfrm>
          <a:prstGeom prst="roundRect">
            <a:avLst>
              <a:gd name="adj" fmla="val 8796"/>
            </a:avLst>
          </a:prstGeom>
          <a:noFill/>
          <a:ln>
            <a:solidFill>
              <a:srgbClr val="FF0000"/>
            </a:solidFill>
          </a:ln>
        </p:spPr>
        <p:style>
          <a:lnRef idx="0">
            <a:schemeClr val="accent1"/>
          </a:lnRef>
          <a:fillRef idx="3">
            <a:schemeClr val="accent1"/>
          </a:fillRef>
          <a:effectRef idx="3">
            <a:schemeClr val="accent1"/>
          </a:effectRef>
          <a:fontRef idx="minor">
            <a:schemeClr val="lt1"/>
          </a:fontRef>
        </p:style>
        <p:txBody>
          <a:bodyPr lIns="84406" tIns="42203" rIns="84406" bIns="42203" rtlCol="0" anchor="ctr"/>
          <a:lstStyle/>
          <a:p>
            <a:pPr algn="ctr"/>
            <a:endParaRPr lang="en-ZA" sz="1846" b="1" dirty="0"/>
          </a:p>
        </p:txBody>
      </p:sp>
      <p:cxnSp>
        <p:nvCxnSpPr>
          <p:cNvPr id="30" name="Straight Arrow Connector 29">
            <a:extLst>
              <a:ext uri="{FF2B5EF4-FFF2-40B4-BE49-F238E27FC236}">
                <a16:creationId xmlns:a16="http://schemas.microsoft.com/office/drawing/2014/main" xmlns="" id="{9FA6FC18-3C0E-4209-BA75-762D69E68ACF}"/>
              </a:ext>
            </a:extLst>
          </p:cNvPr>
          <p:cNvCxnSpPr/>
          <p:nvPr/>
        </p:nvCxnSpPr>
        <p:spPr>
          <a:xfrm>
            <a:off x="6473788" y="4789823"/>
            <a:ext cx="2032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xmlns="" id="{DC695840-4484-49E8-A5F4-33B2C6C2CA92}"/>
              </a:ext>
            </a:extLst>
          </p:cNvPr>
          <p:cNvCxnSpPr/>
          <p:nvPr/>
        </p:nvCxnSpPr>
        <p:spPr>
          <a:xfrm>
            <a:off x="6473788" y="5016484"/>
            <a:ext cx="2032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Connector: Elbow 202">
            <a:extLst>
              <a:ext uri="{FF2B5EF4-FFF2-40B4-BE49-F238E27FC236}">
                <a16:creationId xmlns:a16="http://schemas.microsoft.com/office/drawing/2014/main" xmlns="" id="{C1AA1CA8-91AF-48EF-9793-46D5501E53F9}"/>
              </a:ext>
            </a:extLst>
          </p:cNvPr>
          <p:cNvCxnSpPr>
            <a:cxnSpLocks/>
            <a:stCxn id="42" idx="6"/>
            <a:endCxn id="132" idx="1"/>
          </p:cNvCxnSpPr>
          <p:nvPr/>
        </p:nvCxnSpPr>
        <p:spPr>
          <a:xfrm flipV="1">
            <a:off x="4939609" y="2688268"/>
            <a:ext cx="683139" cy="1166546"/>
          </a:xfrm>
          <a:prstGeom prst="bentConnector3">
            <a:avLst>
              <a:gd name="adj1" fmla="val 50000"/>
            </a:avLst>
          </a:prstGeom>
          <a:noFill/>
          <a:ln w="6350" cap="flat" cmpd="sng" algn="ctr">
            <a:solidFill>
              <a:sysClr val="windowText" lastClr="000000"/>
            </a:solidFill>
            <a:prstDash val="solid"/>
            <a:miter lim="800000"/>
            <a:tailEnd type="triangle"/>
          </a:ln>
          <a:effectLst/>
        </p:spPr>
      </p:cxnSp>
      <p:sp>
        <p:nvSpPr>
          <p:cNvPr id="42" name="Flowchart: Connector 41">
            <a:extLst>
              <a:ext uri="{FF2B5EF4-FFF2-40B4-BE49-F238E27FC236}">
                <a16:creationId xmlns:a16="http://schemas.microsoft.com/office/drawing/2014/main" xmlns="" id="{8BB99842-D643-4AC7-8E4D-E7B27CFEA17D}"/>
              </a:ext>
            </a:extLst>
          </p:cNvPr>
          <p:cNvSpPr/>
          <p:nvPr/>
        </p:nvSpPr>
        <p:spPr>
          <a:xfrm>
            <a:off x="4897407" y="3833713"/>
            <a:ext cx="42202" cy="42202"/>
          </a:xfrm>
          <a:prstGeom prst="flowChartConnector">
            <a:avLst/>
          </a:prstGeom>
          <a:solidFill>
            <a:srgbClr val="395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46" dirty="0"/>
          </a:p>
        </p:txBody>
      </p:sp>
      <p:sp>
        <p:nvSpPr>
          <p:cNvPr id="77" name="TextBox 76">
            <a:extLst>
              <a:ext uri="{FF2B5EF4-FFF2-40B4-BE49-F238E27FC236}">
                <a16:creationId xmlns:a16="http://schemas.microsoft.com/office/drawing/2014/main" xmlns="" id="{39577BB5-4C7F-4568-95AF-CABB2AA2A928}"/>
              </a:ext>
            </a:extLst>
          </p:cNvPr>
          <p:cNvSpPr txBox="1"/>
          <p:nvPr/>
        </p:nvSpPr>
        <p:spPr>
          <a:xfrm>
            <a:off x="302156" y="6343231"/>
            <a:ext cx="1362874" cy="234360"/>
          </a:xfrm>
          <a:prstGeom prst="rect">
            <a:avLst/>
          </a:prstGeom>
          <a:noFill/>
        </p:spPr>
        <p:txBody>
          <a:bodyPr wrap="none" rtlCol="0">
            <a:spAutoFit/>
          </a:bodyPr>
          <a:lstStyle/>
          <a:p>
            <a:r>
              <a:rPr lang="en-ZA" sz="923" dirty="0">
                <a:solidFill>
                  <a:schemeClr val="bg1">
                    <a:lumMod val="75000"/>
                  </a:schemeClr>
                </a:solidFill>
              </a:rPr>
              <a:t>Pictures from: pngwing, </a:t>
            </a:r>
          </a:p>
        </p:txBody>
      </p:sp>
    </p:spTree>
    <p:extLst>
      <p:ext uri="{BB962C8B-B14F-4D97-AF65-F5344CB8AC3E}">
        <p14:creationId xmlns:p14="http://schemas.microsoft.com/office/powerpoint/2010/main" xmlns="" val="1551405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133777" y="37045"/>
            <a:ext cx="8210526" cy="851469"/>
          </a:xfrm>
        </p:spPr>
        <p:txBody>
          <a:bodyPr anchor="ctr" anchorCtr="0">
            <a:noAutofit/>
          </a:bodyPr>
          <a:lstStyle/>
          <a:p>
            <a:pPr algn="l"/>
            <a:r>
              <a:rPr lang="en-US" sz="2800" b="1" dirty="0">
                <a:latin typeface="Century Gothic" panose="020B0502020202020204" pitchFamily="34" charset="0"/>
              </a:rPr>
              <a:t>Developmental Impact for South Africa – Linked to the Global Hydrogen Economy</a:t>
            </a:r>
          </a:p>
        </p:txBody>
      </p:sp>
      <p:sp>
        <p:nvSpPr>
          <p:cNvPr id="88" name="TextBox 87"/>
          <p:cNvSpPr txBox="1"/>
          <p:nvPr/>
        </p:nvSpPr>
        <p:spPr>
          <a:xfrm>
            <a:off x="5343356" y="6314821"/>
            <a:ext cx="3150221" cy="262829"/>
          </a:xfrm>
          <a:prstGeom prst="rect">
            <a:avLst/>
          </a:prstGeom>
          <a:noFill/>
        </p:spPr>
        <p:txBody>
          <a:bodyPr wrap="none" rtlCol="0">
            <a:spAutoFit/>
          </a:bodyPr>
          <a:lstStyle/>
          <a:p>
            <a:pPr algn="r"/>
            <a:r>
              <a:rPr lang="en-ZA" sz="1108" i="1" dirty="0">
                <a:solidFill>
                  <a:schemeClr val="tx1">
                    <a:lumMod val="65000"/>
                    <a:lumOff val="35000"/>
                  </a:schemeClr>
                </a:solidFill>
              </a:rPr>
              <a:t>Towards a Carbon Capture and Utilisation Economy</a:t>
            </a:r>
          </a:p>
        </p:txBody>
      </p:sp>
      <p:pic>
        <p:nvPicPr>
          <p:cNvPr id="6" name="Picture 2" descr="South Africa Maps | Maps of Republic of South Africa">
            <a:extLst>
              <a:ext uri="{FF2B5EF4-FFF2-40B4-BE49-F238E27FC236}">
                <a16:creationId xmlns:a16="http://schemas.microsoft.com/office/drawing/2014/main" xmlns="" id="{4DD0A465-8994-4B6F-8722-C8C985FA7DB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91523" y="1261589"/>
            <a:ext cx="5218740" cy="470909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BBBED514-2903-4AF2-B091-ABD60A8B1B33}"/>
              </a:ext>
            </a:extLst>
          </p:cNvPr>
          <p:cNvSpPr txBox="1"/>
          <p:nvPr/>
        </p:nvSpPr>
        <p:spPr>
          <a:xfrm>
            <a:off x="5483521" y="5957342"/>
            <a:ext cx="2098950" cy="191824"/>
          </a:xfrm>
          <a:prstGeom prst="rect">
            <a:avLst/>
          </a:prstGeom>
        </p:spPr>
        <p:txBody>
          <a:bodyPr wrap="square" lIns="77510" tIns="38755" rIns="77510" bIns="38755" rtlCol="0">
            <a:spAutoFit/>
          </a:bodyPr>
          <a:lstStyle/>
          <a:p>
            <a:pPr defTabSz="844083" eaLnBrk="0" fontAlgn="base" hangingPunct="0">
              <a:spcAft>
                <a:spcPct val="0"/>
              </a:spcAft>
              <a:buClr>
                <a:srgbClr val="1A988B"/>
              </a:buClr>
            </a:pPr>
            <a:r>
              <a:rPr lang="en-ZA" sz="738" dirty="0">
                <a:solidFill>
                  <a:srgbClr val="FFFFFF">
                    <a:lumMod val="50000"/>
                  </a:srgbClr>
                </a:solidFill>
                <a:latin typeface="Arial" pitchFamily="34" charset="0"/>
                <a:cs typeface="Arial" pitchFamily="34" charset="0"/>
                <a:hlinkClick r:id="rId4">
                  <a:extLst>
                    <a:ext uri="{A12FA001-AC4F-418D-AE19-62706E023703}">
                      <ahyp:hlinkClr xmlns:ahyp="http://schemas.microsoft.com/office/drawing/2018/hyperlinkcolor" xmlns="" val="tx"/>
                    </a:ext>
                  </a:extLst>
                </a:hlinkClick>
              </a:rPr>
              <a:t>http://ontheworldmap.com/south-africa/</a:t>
            </a:r>
            <a:r>
              <a:rPr lang="en-ZA" sz="738" dirty="0">
                <a:solidFill>
                  <a:srgbClr val="FFFFFF">
                    <a:lumMod val="50000"/>
                  </a:srgbClr>
                </a:solidFill>
                <a:latin typeface="Arial" pitchFamily="34" charset="0"/>
                <a:cs typeface="Arial" pitchFamily="34" charset="0"/>
              </a:rPr>
              <a:t> </a:t>
            </a:r>
          </a:p>
        </p:txBody>
      </p:sp>
      <p:cxnSp>
        <p:nvCxnSpPr>
          <p:cNvPr id="8" name="Straight Arrow Connector 7">
            <a:extLst>
              <a:ext uri="{FF2B5EF4-FFF2-40B4-BE49-F238E27FC236}">
                <a16:creationId xmlns:a16="http://schemas.microsoft.com/office/drawing/2014/main" xmlns="" id="{97DE3107-0B57-4DF2-9796-E18D3B13EB88}"/>
              </a:ext>
            </a:extLst>
          </p:cNvPr>
          <p:cNvCxnSpPr>
            <a:cxnSpLocks/>
          </p:cNvCxnSpPr>
          <p:nvPr/>
        </p:nvCxnSpPr>
        <p:spPr>
          <a:xfrm>
            <a:off x="6239705" y="2882282"/>
            <a:ext cx="536701" cy="797635"/>
          </a:xfrm>
          <a:prstGeom prst="straightConnector1">
            <a:avLst/>
          </a:prstGeom>
          <a:noFill/>
          <a:ln w="76200" cap="flat" cmpd="sng" algn="ctr">
            <a:solidFill>
              <a:srgbClr val="000000"/>
            </a:solidFill>
            <a:prstDash val="solid"/>
            <a:headEnd type="none" w="med" len="med"/>
            <a:tailEnd type="none" w="med" len="med"/>
          </a:ln>
          <a:effectLst/>
        </p:spPr>
      </p:cxnSp>
      <p:sp>
        <p:nvSpPr>
          <p:cNvPr id="9" name="Rectangle: Rounded Corners 8">
            <a:extLst>
              <a:ext uri="{FF2B5EF4-FFF2-40B4-BE49-F238E27FC236}">
                <a16:creationId xmlns:a16="http://schemas.microsoft.com/office/drawing/2014/main" xmlns="" id="{CFF7EAD0-93E5-4DAD-A1BE-5ADA0A4DFAB9}"/>
              </a:ext>
            </a:extLst>
          </p:cNvPr>
          <p:cNvSpPr/>
          <p:nvPr/>
        </p:nvSpPr>
        <p:spPr>
          <a:xfrm>
            <a:off x="5107377" y="2909130"/>
            <a:ext cx="996761" cy="357131"/>
          </a:xfrm>
          <a:prstGeom prst="roundRect">
            <a:avLst/>
          </a:prstGeom>
          <a:gradFill rotWithShape="1">
            <a:gsLst>
              <a:gs pos="0">
                <a:srgbClr val="FF6600">
                  <a:shade val="51000"/>
                  <a:satMod val="130000"/>
                </a:srgbClr>
              </a:gs>
              <a:gs pos="80000">
                <a:srgbClr val="FF6600">
                  <a:shade val="93000"/>
                  <a:satMod val="130000"/>
                </a:srgbClr>
              </a:gs>
              <a:gs pos="100000">
                <a:srgbClr val="FF66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0" tIns="0" rIns="0" bIns="0" rtlCol="0" anchor="t" anchorCtr="0"/>
          <a:lstStyle/>
          <a:p>
            <a:pPr algn="ctr" defTabSz="844083" fontAlgn="base">
              <a:spcBef>
                <a:spcPct val="0"/>
              </a:spcBef>
              <a:spcAft>
                <a:spcPct val="0"/>
              </a:spcAft>
              <a:defRPr/>
            </a:pPr>
            <a:r>
              <a:rPr lang="en-ZA" sz="1015" b="1" kern="0" dirty="0">
                <a:solidFill>
                  <a:srgbClr val="FFFFFF"/>
                </a:solidFill>
                <a:latin typeface="Arial"/>
              </a:rPr>
              <a:t>Sulphuric Acid</a:t>
            </a:r>
          </a:p>
          <a:p>
            <a:pPr algn="ctr" defTabSz="844083" fontAlgn="base">
              <a:spcBef>
                <a:spcPct val="0"/>
              </a:spcBef>
              <a:spcAft>
                <a:spcPct val="0"/>
              </a:spcAft>
              <a:defRPr/>
            </a:pPr>
            <a:r>
              <a:rPr lang="en-ZA" sz="1015" b="1" kern="0" dirty="0">
                <a:solidFill>
                  <a:srgbClr val="FFFFFF"/>
                </a:solidFill>
                <a:latin typeface="Arial"/>
              </a:rPr>
              <a:t>Production</a:t>
            </a:r>
          </a:p>
        </p:txBody>
      </p:sp>
      <p:cxnSp>
        <p:nvCxnSpPr>
          <p:cNvPr id="10" name="Straight Arrow Connector 9">
            <a:extLst>
              <a:ext uri="{FF2B5EF4-FFF2-40B4-BE49-F238E27FC236}">
                <a16:creationId xmlns:a16="http://schemas.microsoft.com/office/drawing/2014/main" xmlns="" id="{4C023222-1134-4600-833C-7873B0B1A73D}"/>
              </a:ext>
            </a:extLst>
          </p:cNvPr>
          <p:cNvCxnSpPr>
            <a:cxnSpLocks/>
          </p:cNvCxnSpPr>
          <p:nvPr/>
        </p:nvCxnSpPr>
        <p:spPr>
          <a:xfrm>
            <a:off x="6397204" y="2853858"/>
            <a:ext cx="533452" cy="805210"/>
          </a:xfrm>
          <a:prstGeom prst="straightConnector1">
            <a:avLst/>
          </a:prstGeom>
          <a:noFill/>
          <a:ln w="76200" cap="flat" cmpd="sng" algn="ctr">
            <a:solidFill>
              <a:srgbClr val="00B050">
                <a:lumMod val="75000"/>
              </a:srgbClr>
            </a:solidFill>
            <a:prstDash val="solid"/>
            <a:headEnd type="triangle" w="med" len="med"/>
            <a:tailEnd type="none" w="med" len="med"/>
          </a:ln>
          <a:effectLst/>
        </p:spPr>
      </p:cxnSp>
      <p:cxnSp>
        <p:nvCxnSpPr>
          <p:cNvPr id="11" name="Straight Arrow Connector 10">
            <a:extLst>
              <a:ext uri="{FF2B5EF4-FFF2-40B4-BE49-F238E27FC236}">
                <a16:creationId xmlns:a16="http://schemas.microsoft.com/office/drawing/2014/main" xmlns="" id="{65D02336-D852-4ED5-A92D-E3EB4C0BF767}"/>
              </a:ext>
            </a:extLst>
          </p:cNvPr>
          <p:cNvCxnSpPr>
            <a:cxnSpLocks/>
          </p:cNvCxnSpPr>
          <p:nvPr/>
        </p:nvCxnSpPr>
        <p:spPr>
          <a:xfrm>
            <a:off x="6122197" y="2972645"/>
            <a:ext cx="516645" cy="779842"/>
          </a:xfrm>
          <a:prstGeom prst="straightConnector1">
            <a:avLst/>
          </a:prstGeom>
          <a:noFill/>
          <a:ln w="76200" cap="flat" cmpd="sng" algn="ctr">
            <a:solidFill>
              <a:srgbClr val="FF6600"/>
            </a:solidFill>
            <a:prstDash val="solid"/>
            <a:headEnd type="none" w="med" len="med"/>
            <a:tailEnd type="triangle" w="med" len="med"/>
          </a:ln>
          <a:effectLst/>
        </p:spPr>
      </p:cxnSp>
      <p:sp>
        <p:nvSpPr>
          <p:cNvPr id="12" name="Rectangle: Rounded Corners 11">
            <a:extLst>
              <a:ext uri="{FF2B5EF4-FFF2-40B4-BE49-F238E27FC236}">
                <a16:creationId xmlns:a16="http://schemas.microsoft.com/office/drawing/2014/main" xmlns="" id="{F6812412-1308-424E-99E0-477B414872B0}"/>
              </a:ext>
            </a:extLst>
          </p:cNvPr>
          <p:cNvSpPr/>
          <p:nvPr/>
        </p:nvSpPr>
        <p:spPr>
          <a:xfrm>
            <a:off x="2202165" y="3756507"/>
            <a:ext cx="1069494" cy="365674"/>
          </a:xfrm>
          <a:prstGeom prst="roundRect">
            <a:avLst/>
          </a:prstGeom>
          <a:gradFill rotWithShape="1">
            <a:gsLst>
              <a:gs pos="0">
                <a:srgbClr val="00B050">
                  <a:shade val="51000"/>
                  <a:satMod val="130000"/>
                </a:srgbClr>
              </a:gs>
              <a:gs pos="80000">
                <a:srgbClr val="00B050">
                  <a:shade val="93000"/>
                  <a:satMod val="130000"/>
                </a:srgbClr>
              </a:gs>
              <a:gs pos="100000">
                <a:srgbClr val="00B05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0" tIns="0" rIns="0" bIns="0" rtlCol="0" anchor="t" anchorCtr="0"/>
          <a:lstStyle/>
          <a:p>
            <a:pPr algn="ctr" defTabSz="844083" fontAlgn="base">
              <a:spcBef>
                <a:spcPct val="0"/>
              </a:spcBef>
              <a:spcAft>
                <a:spcPct val="0"/>
              </a:spcAft>
              <a:defRPr/>
            </a:pPr>
            <a:r>
              <a:rPr lang="en-ZA" sz="1015" b="1" kern="0" dirty="0">
                <a:solidFill>
                  <a:srgbClr val="FFFFFF"/>
                </a:solidFill>
                <a:latin typeface="Arial"/>
              </a:rPr>
              <a:t>Green Ammonia</a:t>
            </a:r>
          </a:p>
          <a:p>
            <a:pPr algn="ctr" defTabSz="844083" fontAlgn="base">
              <a:spcBef>
                <a:spcPct val="0"/>
              </a:spcBef>
              <a:spcAft>
                <a:spcPct val="0"/>
              </a:spcAft>
              <a:defRPr/>
            </a:pPr>
            <a:r>
              <a:rPr lang="en-ZA" sz="1015" b="1" kern="0" dirty="0">
                <a:solidFill>
                  <a:srgbClr val="FFFFFF"/>
                </a:solidFill>
                <a:latin typeface="Arial"/>
              </a:rPr>
              <a:t>Production</a:t>
            </a:r>
          </a:p>
        </p:txBody>
      </p:sp>
      <p:sp>
        <p:nvSpPr>
          <p:cNvPr id="13" name="Rectangle: Rounded Corners 12">
            <a:extLst>
              <a:ext uri="{FF2B5EF4-FFF2-40B4-BE49-F238E27FC236}">
                <a16:creationId xmlns:a16="http://schemas.microsoft.com/office/drawing/2014/main" xmlns="" id="{57554D50-AF81-4732-A29D-AD08E54AFBC4}"/>
              </a:ext>
            </a:extLst>
          </p:cNvPr>
          <p:cNvSpPr/>
          <p:nvPr/>
        </p:nvSpPr>
        <p:spPr>
          <a:xfrm>
            <a:off x="2039626" y="3386813"/>
            <a:ext cx="1069494" cy="365674"/>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0" tIns="0" rIns="0" bIns="0" rtlCol="0" anchor="t" anchorCtr="0"/>
          <a:lstStyle/>
          <a:p>
            <a:pPr algn="ctr" defTabSz="844083" fontAlgn="base">
              <a:spcBef>
                <a:spcPct val="0"/>
              </a:spcBef>
              <a:spcAft>
                <a:spcPct val="0"/>
              </a:spcAft>
              <a:defRPr/>
            </a:pPr>
            <a:r>
              <a:rPr lang="en-ZA" sz="1015" b="1" kern="0" dirty="0">
                <a:solidFill>
                  <a:srgbClr val="FF0000"/>
                </a:solidFill>
                <a:latin typeface="Arial"/>
              </a:rPr>
              <a:t>Green Hydrogen</a:t>
            </a:r>
          </a:p>
          <a:p>
            <a:pPr algn="ctr" defTabSz="844083" fontAlgn="base">
              <a:spcBef>
                <a:spcPct val="0"/>
              </a:spcBef>
              <a:spcAft>
                <a:spcPct val="0"/>
              </a:spcAft>
              <a:defRPr/>
            </a:pPr>
            <a:r>
              <a:rPr lang="en-ZA" sz="1015" b="1" kern="0" dirty="0">
                <a:solidFill>
                  <a:srgbClr val="FF0000"/>
                </a:solidFill>
                <a:latin typeface="Arial"/>
              </a:rPr>
              <a:t>Production</a:t>
            </a:r>
          </a:p>
        </p:txBody>
      </p:sp>
      <p:sp>
        <p:nvSpPr>
          <p:cNvPr id="14" name="Freeform: Shape 13">
            <a:extLst>
              <a:ext uri="{FF2B5EF4-FFF2-40B4-BE49-F238E27FC236}">
                <a16:creationId xmlns:a16="http://schemas.microsoft.com/office/drawing/2014/main" xmlns="" id="{97258A5E-B747-45C7-8B10-6C0B57C2B8C9}"/>
              </a:ext>
            </a:extLst>
          </p:cNvPr>
          <p:cNvSpPr/>
          <p:nvPr/>
        </p:nvSpPr>
        <p:spPr>
          <a:xfrm>
            <a:off x="1299520" y="3431413"/>
            <a:ext cx="791775" cy="455310"/>
          </a:xfrm>
          <a:custGeom>
            <a:avLst/>
            <a:gdLst>
              <a:gd name="connsiteX0" fmla="*/ 1348740 w 1348740"/>
              <a:gd name="connsiteY0" fmla="*/ 1082040 h 1092692"/>
              <a:gd name="connsiteX1" fmla="*/ 716280 w 1348740"/>
              <a:gd name="connsiteY1" fmla="*/ 937260 h 1092692"/>
              <a:gd name="connsiteX2" fmla="*/ 0 w 1348740"/>
              <a:gd name="connsiteY2" fmla="*/ 0 h 1092692"/>
            </a:gdLst>
            <a:ahLst/>
            <a:cxnLst>
              <a:cxn ang="0">
                <a:pos x="connsiteX0" y="connsiteY0"/>
              </a:cxn>
              <a:cxn ang="0">
                <a:pos x="connsiteX1" y="connsiteY1"/>
              </a:cxn>
              <a:cxn ang="0">
                <a:pos x="connsiteX2" y="connsiteY2"/>
              </a:cxn>
            </a:cxnLst>
            <a:rect l="l" t="t" r="r" b="b"/>
            <a:pathLst>
              <a:path w="1348740" h="1092692">
                <a:moveTo>
                  <a:pt x="1348740" y="1082040"/>
                </a:moveTo>
                <a:cubicBezTo>
                  <a:pt x="1144905" y="1099820"/>
                  <a:pt x="941070" y="1117600"/>
                  <a:pt x="716280" y="937260"/>
                </a:cubicBezTo>
                <a:cubicBezTo>
                  <a:pt x="491490" y="756920"/>
                  <a:pt x="245745" y="378460"/>
                  <a:pt x="0" y="0"/>
                </a:cubicBezTo>
              </a:path>
            </a:pathLst>
          </a:custGeom>
          <a:noFill/>
          <a:ln w="76200" cap="flat" cmpd="sng" algn="ctr">
            <a:solidFill>
              <a:srgbClr val="FF0000"/>
            </a:solidFill>
            <a:prstDash val="solid"/>
            <a:headEnd type="none" w="med" len="med"/>
            <a:tailEnd type="triangle" w="med" len="med"/>
          </a:ln>
          <a:effectLst/>
        </p:spPr>
        <p:txBody>
          <a:bodyPr rtlCol="0" anchor="ctr"/>
          <a:lstStyle/>
          <a:p>
            <a:pPr algn="ctr" defTabSz="844083" fontAlgn="base">
              <a:spcBef>
                <a:spcPct val="0"/>
              </a:spcBef>
              <a:spcAft>
                <a:spcPct val="0"/>
              </a:spcAft>
              <a:defRPr/>
            </a:pPr>
            <a:endParaRPr lang="en-ZA" sz="2954" b="1" kern="0" baseline="-25000" dirty="0">
              <a:solidFill>
                <a:srgbClr val="FFFFFF"/>
              </a:solidFill>
              <a:latin typeface="Arial"/>
            </a:endParaRPr>
          </a:p>
        </p:txBody>
      </p:sp>
      <p:sp>
        <p:nvSpPr>
          <p:cNvPr id="15" name="TextBox 14">
            <a:extLst>
              <a:ext uri="{FF2B5EF4-FFF2-40B4-BE49-F238E27FC236}">
                <a16:creationId xmlns:a16="http://schemas.microsoft.com/office/drawing/2014/main" xmlns="" id="{E98CE462-0B61-4AD8-ACE2-C829BD330E55}"/>
              </a:ext>
            </a:extLst>
          </p:cNvPr>
          <p:cNvSpPr txBox="1"/>
          <p:nvPr/>
        </p:nvSpPr>
        <p:spPr>
          <a:xfrm>
            <a:off x="273248" y="3093973"/>
            <a:ext cx="1574044" cy="845144"/>
          </a:xfrm>
          <a:prstGeom prst="rect">
            <a:avLst/>
          </a:prstGeom>
        </p:spPr>
        <p:txBody>
          <a:bodyPr wrap="square" lIns="77510" tIns="38755" rIns="77510" bIns="38755" rtlCol="0">
            <a:spAutoFit/>
          </a:bodyPr>
          <a:lstStyle/>
          <a:p>
            <a:pPr defTabSz="844083" eaLnBrk="0" fontAlgn="base" hangingPunct="0">
              <a:spcAft>
                <a:spcPct val="0"/>
              </a:spcAft>
              <a:buClr>
                <a:srgbClr val="1A988B"/>
              </a:buClr>
            </a:pPr>
            <a:r>
              <a:rPr lang="en-ZA" sz="1246" b="1" dirty="0">
                <a:solidFill>
                  <a:srgbClr val="000000"/>
                </a:solidFill>
                <a:latin typeface="Arial" pitchFamily="34" charset="0"/>
                <a:cs typeface="Arial" pitchFamily="34" charset="0"/>
              </a:rPr>
              <a:t> Green Hydrogen &amp; Ammonia Export @ Boegoebaai</a:t>
            </a:r>
          </a:p>
        </p:txBody>
      </p:sp>
      <p:sp>
        <p:nvSpPr>
          <p:cNvPr id="16" name="Freeform: Shape 15">
            <a:extLst>
              <a:ext uri="{FF2B5EF4-FFF2-40B4-BE49-F238E27FC236}">
                <a16:creationId xmlns:a16="http://schemas.microsoft.com/office/drawing/2014/main" xmlns="" id="{E47E861D-A6F6-4AF3-BCD5-518E64321A58}"/>
              </a:ext>
            </a:extLst>
          </p:cNvPr>
          <p:cNvSpPr/>
          <p:nvPr/>
        </p:nvSpPr>
        <p:spPr>
          <a:xfrm>
            <a:off x="2053605" y="3764927"/>
            <a:ext cx="4599971" cy="2238750"/>
          </a:xfrm>
          <a:custGeom>
            <a:avLst/>
            <a:gdLst>
              <a:gd name="connsiteX0" fmla="*/ 278033 w 5096556"/>
              <a:gd name="connsiteY0" fmla="*/ 0 h 2482864"/>
              <a:gd name="connsiteX1" fmla="*/ 41813 w 5096556"/>
              <a:gd name="connsiteY1" fmla="*/ 1356360 h 2482864"/>
              <a:gd name="connsiteX2" fmla="*/ 1032413 w 5096556"/>
              <a:gd name="connsiteY2" fmla="*/ 2446020 h 2482864"/>
              <a:gd name="connsiteX3" fmla="*/ 3775613 w 5096556"/>
              <a:gd name="connsiteY3" fmla="*/ 2095500 h 2482864"/>
              <a:gd name="connsiteX4" fmla="*/ 4987193 w 5096556"/>
              <a:gd name="connsiteY4" fmla="*/ 822960 h 2482864"/>
              <a:gd name="connsiteX5" fmla="*/ 4964333 w 5096556"/>
              <a:gd name="connsiteY5" fmla="*/ 251460 h 2482864"/>
              <a:gd name="connsiteX0" fmla="*/ 278033 w 5037135"/>
              <a:gd name="connsiteY0" fmla="*/ 0 h 2480091"/>
              <a:gd name="connsiteX1" fmla="*/ 41813 w 5037135"/>
              <a:gd name="connsiteY1" fmla="*/ 1356360 h 2480091"/>
              <a:gd name="connsiteX2" fmla="*/ 1032413 w 5037135"/>
              <a:gd name="connsiteY2" fmla="*/ 2446020 h 2480091"/>
              <a:gd name="connsiteX3" fmla="*/ 3775613 w 5037135"/>
              <a:gd name="connsiteY3" fmla="*/ 2095500 h 2480091"/>
              <a:gd name="connsiteX4" fmla="*/ 4872893 w 5037135"/>
              <a:gd name="connsiteY4" fmla="*/ 999172 h 2480091"/>
              <a:gd name="connsiteX5" fmla="*/ 4964333 w 5037135"/>
              <a:gd name="connsiteY5" fmla="*/ 251460 h 2480091"/>
              <a:gd name="connsiteX0" fmla="*/ 281957 w 5041059"/>
              <a:gd name="connsiteY0" fmla="*/ 0 h 2394549"/>
              <a:gd name="connsiteX1" fmla="*/ 45737 w 5041059"/>
              <a:gd name="connsiteY1" fmla="*/ 1356360 h 2394549"/>
              <a:gd name="connsiteX2" fmla="*/ 1093487 w 5041059"/>
              <a:gd name="connsiteY2" fmla="*/ 2350770 h 2394549"/>
              <a:gd name="connsiteX3" fmla="*/ 3779537 w 5041059"/>
              <a:gd name="connsiteY3" fmla="*/ 2095500 h 2394549"/>
              <a:gd name="connsiteX4" fmla="*/ 4876817 w 5041059"/>
              <a:gd name="connsiteY4" fmla="*/ 999172 h 2394549"/>
              <a:gd name="connsiteX5" fmla="*/ 4968257 w 5041059"/>
              <a:gd name="connsiteY5" fmla="*/ 251460 h 2394549"/>
              <a:gd name="connsiteX0" fmla="*/ 278360 w 5037462"/>
              <a:gd name="connsiteY0" fmla="*/ 0 h 2458307"/>
              <a:gd name="connsiteX1" fmla="*/ 42140 w 5037462"/>
              <a:gd name="connsiteY1" fmla="*/ 1356360 h 2458307"/>
              <a:gd name="connsiteX2" fmla="*/ 1037503 w 5037462"/>
              <a:gd name="connsiteY2" fmla="*/ 2422207 h 2458307"/>
              <a:gd name="connsiteX3" fmla="*/ 3775940 w 5037462"/>
              <a:gd name="connsiteY3" fmla="*/ 2095500 h 2458307"/>
              <a:gd name="connsiteX4" fmla="*/ 4873220 w 5037462"/>
              <a:gd name="connsiteY4" fmla="*/ 999172 h 2458307"/>
              <a:gd name="connsiteX5" fmla="*/ 4964660 w 5037462"/>
              <a:gd name="connsiteY5" fmla="*/ 251460 h 2458307"/>
              <a:gd name="connsiteX0" fmla="*/ 290773 w 5049875"/>
              <a:gd name="connsiteY0" fmla="*/ 0 h 2470806"/>
              <a:gd name="connsiteX1" fmla="*/ 40265 w 5049875"/>
              <a:gd name="connsiteY1" fmla="*/ 1165860 h 2470806"/>
              <a:gd name="connsiteX2" fmla="*/ 1049916 w 5049875"/>
              <a:gd name="connsiteY2" fmla="*/ 2422207 h 2470806"/>
              <a:gd name="connsiteX3" fmla="*/ 3788353 w 5049875"/>
              <a:gd name="connsiteY3" fmla="*/ 2095500 h 2470806"/>
              <a:gd name="connsiteX4" fmla="*/ 4885633 w 5049875"/>
              <a:gd name="connsiteY4" fmla="*/ 999172 h 2470806"/>
              <a:gd name="connsiteX5" fmla="*/ 4977073 w 5049875"/>
              <a:gd name="connsiteY5" fmla="*/ 251460 h 2470806"/>
              <a:gd name="connsiteX0" fmla="*/ 186931 w 4946033"/>
              <a:gd name="connsiteY0" fmla="*/ 0 h 2441823"/>
              <a:gd name="connsiteX1" fmla="*/ 65011 w 4946033"/>
              <a:gd name="connsiteY1" fmla="*/ 1623060 h 2441823"/>
              <a:gd name="connsiteX2" fmla="*/ 946074 w 4946033"/>
              <a:gd name="connsiteY2" fmla="*/ 2422207 h 2441823"/>
              <a:gd name="connsiteX3" fmla="*/ 3684511 w 4946033"/>
              <a:gd name="connsiteY3" fmla="*/ 2095500 h 2441823"/>
              <a:gd name="connsiteX4" fmla="*/ 4781791 w 4946033"/>
              <a:gd name="connsiteY4" fmla="*/ 999172 h 2441823"/>
              <a:gd name="connsiteX5" fmla="*/ 4873231 w 4946033"/>
              <a:gd name="connsiteY5" fmla="*/ 251460 h 2441823"/>
              <a:gd name="connsiteX0" fmla="*/ 205998 w 4936525"/>
              <a:gd name="connsiteY0" fmla="*/ 0 h 2365623"/>
              <a:gd name="connsiteX1" fmla="*/ 55503 w 4936525"/>
              <a:gd name="connsiteY1" fmla="*/ 1546860 h 2365623"/>
              <a:gd name="connsiteX2" fmla="*/ 936566 w 4936525"/>
              <a:gd name="connsiteY2" fmla="*/ 2346007 h 2365623"/>
              <a:gd name="connsiteX3" fmla="*/ 3675003 w 4936525"/>
              <a:gd name="connsiteY3" fmla="*/ 2019300 h 2365623"/>
              <a:gd name="connsiteX4" fmla="*/ 4772283 w 4936525"/>
              <a:gd name="connsiteY4" fmla="*/ 922972 h 2365623"/>
              <a:gd name="connsiteX5" fmla="*/ 4863723 w 4936525"/>
              <a:gd name="connsiteY5" fmla="*/ 175260 h 2365623"/>
              <a:gd name="connsiteX0" fmla="*/ 278340 w 4913617"/>
              <a:gd name="connsiteY0" fmla="*/ 67627 h 2190363"/>
              <a:gd name="connsiteX1" fmla="*/ 32595 w 4913617"/>
              <a:gd name="connsiteY1" fmla="*/ 1371600 h 2190363"/>
              <a:gd name="connsiteX2" fmla="*/ 913658 w 4913617"/>
              <a:gd name="connsiteY2" fmla="*/ 2170747 h 2190363"/>
              <a:gd name="connsiteX3" fmla="*/ 3652095 w 4913617"/>
              <a:gd name="connsiteY3" fmla="*/ 1844040 h 2190363"/>
              <a:gd name="connsiteX4" fmla="*/ 4749375 w 4913617"/>
              <a:gd name="connsiteY4" fmla="*/ 747712 h 2190363"/>
              <a:gd name="connsiteX5" fmla="*/ 4840815 w 4913617"/>
              <a:gd name="connsiteY5" fmla="*/ 0 h 2190363"/>
              <a:gd name="connsiteX0" fmla="*/ 278340 w 4992331"/>
              <a:gd name="connsiteY0" fmla="*/ 251777 h 2374513"/>
              <a:gd name="connsiteX1" fmla="*/ 32595 w 4992331"/>
              <a:gd name="connsiteY1" fmla="*/ 1555750 h 2374513"/>
              <a:gd name="connsiteX2" fmla="*/ 913658 w 4992331"/>
              <a:gd name="connsiteY2" fmla="*/ 2354897 h 2374513"/>
              <a:gd name="connsiteX3" fmla="*/ 3652095 w 4992331"/>
              <a:gd name="connsiteY3" fmla="*/ 2028190 h 2374513"/>
              <a:gd name="connsiteX4" fmla="*/ 4749375 w 4992331"/>
              <a:gd name="connsiteY4" fmla="*/ 931862 h 2374513"/>
              <a:gd name="connsiteX5" fmla="*/ 4948765 w 4992331"/>
              <a:gd name="connsiteY5" fmla="*/ 0 h 2374513"/>
              <a:gd name="connsiteX0" fmla="*/ 411663 w 4973254"/>
              <a:gd name="connsiteY0" fmla="*/ 562927 h 2374513"/>
              <a:gd name="connsiteX1" fmla="*/ 13518 w 4973254"/>
              <a:gd name="connsiteY1" fmla="*/ 1555750 h 2374513"/>
              <a:gd name="connsiteX2" fmla="*/ 894581 w 4973254"/>
              <a:gd name="connsiteY2" fmla="*/ 2354897 h 2374513"/>
              <a:gd name="connsiteX3" fmla="*/ 3633018 w 4973254"/>
              <a:gd name="connsiteY3" fmla="*/ 2028190 h 2374513"/>
              <a:gd name="connsiteX4" fmla="*/ 4730298 w 4973254"/>
              <a:gd name="connsiteY4" fmla="*/ 931862 h 2374513"/>
              <a:gd name="connsiteX5" fmla="*/ 4929688 w 4973254"/>
              <a:gd name="connsiteY5" fmla="*/ 0 h 2374513"/>
              <a:gd name="connsiteX0" fmla="*/ 437164 w 4998755"/>
              <a:gd name="connsiteY0" fmla="*/ 562927 h 2374513"/>
              <a:gd name="connsiteX1" fmla="*/ 39019 w 4998755"/>
              <a:gd name="connsiteY1" fmla="*/ 1555750 h 2374513"/>
              <a:gd name="connsiteX2" fmla="*/ 920082 w 4998755"/>
              <a:gd name="connsiteY2" fmla="*/ 2354897 h 2374513"/>
              <a:gd name="connsiteX3" fmla="*/ 3658519 w 4998755"/>
              <a:gd name="connsiteY3" fmla="*/ 2028190 h 2374513"/>
              <a:gd name="connsiteX4" fmla="*/ 4755799 w 4998755"/>
              <a:gd name="connsiteY4" fmla="*/ 931862 h 2374513"/>
              <a:gd name="connsiteX5" fmla="*/ 4955189 w 4998755"/>
              <a:gd name="connsiteY5" fmla="*/ 0 h 2374513"/>
              <a:gd name="connsiteX0" fmla="*/ 437164 w 5011916"/>
              <a:gd name="connsiteY0" fmla="*/ 613727 h 2425313"/>
              <a:gd name="connsiteX1" fmla="*/ 39019 w 5011916"/>
              <a:gd name="connsiteY1" fmla="*/ 1606550 h 2425313"/>
              <a:gd name="connsiteX2" fmla="*/ 920082 w 5011916"/>
              <a:gd name="connsiteY2" fmla="*/ 2405697 h 2425313"/>
              <a:gd name="connsiteX3" fmla="*/ 3658519 w 5011916"/>
              <a:gd name="connsiteY3" fmla="*/ 2078990 h 2425313"/>
              <a:gd name="connsiteX4" fmla="*/ 4755799 w 5011916"/>
              <a:gd name="connsiteY4" fmla="*/ 982662 h 2425313"/>
              <a:gd name="connsiteX5" fmla="*/ 4971064 w 5011916"/>
              <a:gd name="connsiteY5" fmla="*/ 0 h 2425313"/>
              <a:gd name="connsiteX0" fmla="*/ 437164 w 4983302"/>
              <a:gd name="connsiteY0" fmla="*/ 613727 h 2425313"/>
              <a:gd name="connsiteX1" fmla="*/ 39019 w 4983302"/>
              <a:gd name="connsiteY1" fmla="*/ 1606550 h 2425313"/>
              <a:gd name="connsiteX2" fmla="*/ 920082 w 4983302"/>
              <a:gd name="connsiteY2" fmla="*/ 2405697 h 2425313"/>
              <a:gd name="connsiteX3" fmla="*/ 3658519 w 4983302"/>
              <a:gd name="connsiteY3" fmla="*/ 2078990 h 2425313"/>
              <a:gd name="connsiteX4" fmla="*/ 4755799 w 4983302"/>
              <a:gd name="connsiteY4" fmla="*/ 982662 h 2425313"/>
              <a:gd name="connsiteX5" fmla="*/ 4971064 w 4983302"/>
              <a:gd name="connsiteY5" fmla="*/ 0 h 242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3302" h="2425313">
                <a:moveTo>
                  <a:pt x="437164" y="613727"/>
                </a:moveTo>
                <a:cubicBezTo>
                  <a:pt x="-35911" y="630872"/>
                  <a:pt x="-41467" y="1307888"/>
                  <a:pt x="39019" y="1606550"/>
                </a:cubicBezTo>
                <a:cubicBezTo>
                  <a:pt x="119505" y="1905212"/>
                  <a:pt x="316832" y="2326957"/>
                  <a:pt x="920082" y="2405697"/>
                </a:cubicBezTo>
                <a:cubicBezTo>
                  <a:pt x="1523332" y="2484437"/>
                  <a:pt x="3019233" y="2316162"/>
                  <a:pt x="3658519" y="2078990"/>
                </a:cubicBezTo>
                <a:cubicBezTo>
                  <a:pt x="4297805" y="1841818"/>
                  <a:pt x="4557679" y="1290002"/>
                  <a:pt x="4755799" y="982662"/>
                </a:cubicBezTo>
                <a:cubicBezTo>
                  <a:pt x="4953919" y="675322"/>
                  <a:pt x="5011704" y="154305"/>
                  <a:pt x="4971064" y="0"/>
                </a:cubicBezTo>
              </a:path>
            </a:pathLst>
          </a:custGeom>
          <a:noFill/>
          <a:ln w="38100" cap="flat" cmpd="sng" algn="ctr">
            <a:solidFill>
              <a:srgbClr val="FF6600"/>
            </a:solidFill>
            <a:prstDash val="solid"/>
            <a:headEnd type="triangle" w="med" len="med"/>
            <a:tailEnd type="none" w="med" len="med"/>
          </a:ln>
          <a:effectLst/>
        </p:spPr>
        <p:txBody>
          <a:bodyPr rtlCol="0" anchor="ctr"/>
          <a:lstStyle/>
          <a:p>
            <a:pPr algn="ctr" defTabSz="844083" fontAlgn="base">
              <a:spcBef>
                <a:spcPct val="0"/>
              </a:spcBef>
              <a:spcAft>
                <a:spcPct val="0"/>
              </a:spcAft>
              <a:defRPr/>
            </a:pPr>
            <a:r>
              <a:rPr lang="en-ZA" sz="2954" b="1" kern="0" baseline="-25000" dirty="0">
                <a:solidFill>
                  <a:srgbClr val="FFFFFF"/>
                </a:solidFill>
                <a:latin typeface="Arial"/>
              </a:rPr>
              <a:t>`</a:t>
            </a:r>
          </a:p>
        </p:txBody>
      </p:sp>
      <p:sp>
        <p:nvSpPr>
          <p:cNvPr id="17" name="Freeform: Shape 16">
            <a:extLst>
              <a:ext uri="{FF2B5EF4-FFF2-40B4-BE49-F238E27FC236}">
                <a16:creationId xmlns:a16="http://schemas.microsoft.com/office/drawing/2014/main" xmlns="" id="{68442FF0-E2D7-4E6D-9C23-A7A92F2FB992}"/>
              </a:ext>
            </a:extLst>
          </p:cNvPr>
          <p:cNvSpPr/>
          <p:nvPr/>
        </p:nvSpPr>
        <p:spPr>
          <a:xfrm>
            <a:off x="1842617" y="3681108"/>
            <a:ext cx="5164906" cy="2565618"/>
          </a:xfrm>
          <a:custGeom>
            <a:avLst/>
            <a:gdLst>
              <a:gd name="connsiteX0" fmla="*/ 5840593 w 6037214"/>
              <a:gd name="connsiteY0" fmla="*/ 0 h 2763559"/>
              <a:gd name="connsiteX1" fmla="*/ 5948543 w 6037214"/>
              <a:gd name="connsiteY1" fmla="*/ 355600 h 2763559"/>
              <a:gd name="connsiteX2" fmla="*/ 4710293 w 6037214"/>
              <a:gd name="connsiteY2" fmla="*/ 1981200 h 2763559"/>
              <a:gd name="connsiteX3" fmla="*/ 1224143 w 6037214"/>
              <a:gd name="connsiteY3" fmla="*/ 2749550 h 2763559"/>
              <a:gd name="connsiteX4" fmla="*/ 23993 w 6037214"/>
              <a:gd name="connsiteY4" fmla="*/ 1371600 h 2763559"/>
              <a:gd name="connsiteX5" fmla="*/ 538343 w 6037214"/>
              <a:gd name="connsiteY5" fmla="*/ 203200 h 2763559"/>
              <a:gd name="connsiteX0" fmla="*/ 5840593 w 5945235"/>
              <a:gd name="connsiteY0" fmla="*/ 0 h 2762569"/>
              <a:gd name="connsiteX1" fmla="*/ 5796143 w 5945235"/>
              <a:gd name="connsiteY1" fmla="*/ 622300 h 2762569"/>
              <a:gd name="connsiteX2" fmla="*/ 4710293 w 5945235"/>
              <a:gd name="connsiteY2" fmla="*/ 1981200 h 2762569"/>
              <a:gd name="connsiteX3" fmla="*/ 1224143 w 5945235"/>
              <a:gd name="connsiteY3" fmla="*/ 2749550 h 2762569"/>
              <a:gd name="connsiteX4" fmla="*/ 23993 w 5945235"/>
              <a:gd name="connsiteY4" fmla="*/ 1371600 h 2762569"/>
              <a:gd name="connsiteX5" fmla="*/ 538343 w 5945235"/>
              <a:gd name="connsiteY5" fmla="*/ 203200 h 2762569"/>
              <a:gd name="connsiteX0" fmla="*/ 5840593 w 5880113"/>
              <a:gd name="connsiteY0" fmla="*/ 0 h 2761532"/>
              <a:gd name="connsiteX1" fmla="*/ 5497693 w 5880113"/>
              <a:gd name="connsiteY1" fmla="*/ 946150 h 2761532"/>
              <a:gd name="connsiteX2" fmla="*/ 4710293 w 5880113"/>
              <a:gd name="connsiteY2" fmla="*/ 1981200 h 2761532"/>
              <a:gd name="connsiteX3" fmla="*/ 1224143 w 5880113"/>
              <a:gd name="connsiteY3" fmla="*/ 2749550 h 2761532"/>
              <a:gd name="connsiteX4" fmla="*/ 23993 w 5880113"/>
              <a:gd name="connsiteY4" fmla="*/ 1371600 h 2761532"/>
              <a:gd name="connsiteX5" fmla="*/ 538343 w 5880113"/>
              <a:gd name="connsiteY5" fmla="*/ 203200 h 2761532"/>
              <a:gd name="connsiteX0" fmla="*/ 5840593 w 5881781"/>
              <a:gd name="connsiteY0" fmla="*/ 0 h 2773027"/>
              <a:gd name="connsiteX1" fmla="*/ 5497693 w 5881781"/>
              <a:gd name="connsiteY1" fmla="*/ 946150 h 2773027"/>
              <a:gd name="connsiteX2" fmla="*/ 4595993 w 5881781"/>
              <a:gd name="connsiteY2" fmla="*/ 2146300 h 2773027"/>
              <a:gd name="connsiteX3" fmla="*/ 1224143 w 5881781"/>
              <a:gd name="connsiteY3" fmla="*/ 2749550 h 2773027"/>
              <a:gd name="connsiteX4" fmla="*/ 23993 w 5881781"/>
              <a:gd name="connsiteY4" fmla="*/ 1371600 h 2773027"/>
              <a:gd name="connsiteX5" fmla="*/ 538343 w 5881781"/>
              <a:gd name="connsiteY5" fmla="*/ 203200 h 2773027"/>
              <a:gd name="connsiteX0" fmla="*/ 5834605 w 5875793"/>
              <a:gd name="connsiteY0" fmla="*/ 0 h 2773331"/>
              <a:gd name="connsiteX1" fmla="*/ 5491705 w 5875793"/>
              <a:gd name="connsiteY1" fmla="*/ 946150 h 2773331"/>
              <a:gd name="connsiteX2" fmla="*/ 4590005 w 5875793"/>
              <a:gd name="connsiteY2" fmla="*/ 2146300 h 2773331"/>
              <a:gd name="connsiteX3" fmla="*/ 1218155 w 5875793"/>
              <a:gd name="connsiteY3" fmla="*/ 2749550 h 2773331"/>
              <a:gd name="connsiteX4" fmla="*/ 24355 w 5875793"/>
              <a:gd name="connsiteY4" fmla="*/ 1365250 h 2773331"/>
              <a:gd name="connsiteX5" fmla="*/ 532355 w 5875793"/>
              <a:gd name="connsiteY5" fmla="*/ 203200 h 2773331"/>
              <a:gd name="connsiteX0" fmla="*/ 5834605 w 5888592"/>
              <a:gd name="connsiteY0" fmla="*/ 0 h 2772987"/>
              <a:gd name="connsiteX1" fmla="*/ 5593305 w 5888592"/>
              <a:gd name="connsiteY1" fmla="*/ 996950 h 2772987"/>
              <a:gd name="connsiteX2" fmla="*/ 4590005 w 5888592"/>
              <a:gd name="connsiteY2" fmla="*/ 2146300 h 2772987"/>
              <a:gd name="connsiteX3" fmla="*/ 1218155 w 5888592"/>
              <a:gd name="connsiteY3" fmla="*/ 2749550 h 2772987"/>
              <a:gd name="connsiteX4" fmla="*/ 24355 w 5888592"/>
              <a:gd name="connsiteY4" fmla="*/ 1365250 h 2772987"/>
              <a:gd name="connsiteX5" fmla="*/ 532355 w 5888592"/>
              <a:gd name="connsiteY5" fmla="*/ 203200 h 2772987"/>
              <a:gd name="connsiteX0" fmla="*/ 5834605 w 5881960"/>
              <a:gd name="connsiteY0" fmla="*/ 0 h 2772987"/>
              <a:gd name="connsiteX1" fmla="*/ 5593305 w 5881960"/>
              <a:gd name="connsiteY1" fmla="*/ 996950 h 2772987"/>
              <a:gd name="connsiteX2" fmla="*/ 4590005 w 5881960"/>
              <a:gd name="connsiteY2" fmla="*/ 2146300 h 2772987"/>
              <a:gd name="connsiteX3" fmla="*/ 1218155 w 5881960"/>
              <a:gd name="connsiteY3" fmla="*/ 2749550 h 2772987"/>
              <a:gd name="connsiteX4" fmla="*/ 24355 w 5881960"/>
              <a:gd name="connsiteY4" fmla="*/ 1365250 h 2772987"/>
              <a:gd name="connsiteX5" fmla="*/ 532355 w 5881960"/>
              <a:gd name="connsiteY5" fmla="*/ 203200 h 2772987"/>
              <a:gd name="connsiteX0" fmla="*/ 5834605 w 5895811"/>
              <a:gd name="connsiteY0" fmla="*/ 0 h 2786272"/>
              <a:gd name="connsiteX1" fmla="*/ 5593305 w 5895811"/>
              <a:gd name="connsiteY1" fmla="*/ 996950 h 2786272"/>
              <a:gd name="connsiteX2" fmla="*/ 4316955 w 5895811"/>
              <a:gd name="connsiteY2" fmla="*/ 2266950 h 2786272"/>
              <a:gd name="connsiteX3" fmla="*/ 1218155 w 5895811"/>
              <a:gd name="connsiteY3" fmla="*/ 2749550 h 2786272"/>
              <a:gd name="connsiteX4" fmla="*/ 24355 w 5895811"/>
              <a:gd name="connsiteY4" fmla="*/ 1365250 h 2786272"/>
              <a:gd name="connsiteX5" fmla="*/ 532355 w 5895811"/>
              <a:gd name="connsiteY5" fmla="*/ 203200 h 2786272"/>
              <a:gd name="connsiteX0" fmla="*/ 5740532 w 5801738"/>
              <a:gd name="connsiteY0" fmla="*/ 0 h 2770154"/>
              <a:gd name="connsiteX1" fmla="*/ 5499232 w 5801738"/>
              <a:gd name="connsiteY1" fmla="*/ 996950 h 2770154"/>
              <a:gd name="connsiteX2" fmla="*/ 4222882 w 5801738"/>
              <a:gd name="connsiteY2" fmla="*/ 2266950 h 2770154"/>
              <a:gd name="connsiteX3" fmla="*/ 1124082 w 5801738"/>
              <a:gd name="connsiteY3" fmla="*/ 2749550 h 2770154"/>
              <a:gd name="connsiteX4" fmla="*/ 31882 w 5801738"/>
              <a:gd name="connsiteY4" fmla="*/ 1657350 h 2770154"/>
              <a:gd name="connsiteX5" fmla="*/ 438282 w 5801738"/>
              <a:gd name="connsiteY5" fmla="*/ 203200 h 2770154"/>
              <a:gd name="connsiteX0" fmla="*/ 5461132 w 5617717"/>
              <a:gd name="connsiteY0" fmla="*/ 0 h 2770154"/>
              <a:gd name="connsiteX1" fmla="*/ 5499232 w 5617717"/>
              <a:gd name="connsiteY1" fmla="*/ 996950 h 2770154"/>
              <a:gd name="connsiteX2" fmla="*/ 4222882 w 5617717"/>
              <a:gd name="connsiteY2" fmla="*/ 2266950 h 2770154"/>
              <a:gd name="connsiteX3" fmla="*/ 1124082 w 5617717"/>
              <a:gd name="connsiteY3" fmla="*/ 2749550 h 2770154"/>
              <a:gd name="connsiteX4" fmla="*/ 31882 w 5617717"/>
              <a:gd name="connsiteY4" fmla="*/ 1657350 h 2770154"/>
              <a:gd name="connsiteX5" fmla="*/ 438282 w 5617717"/>
              <a:gd name="connsiteY5" fmla="*/ 203200 h 2770154"/>
              <a:gd name="connsiteX0" fmla="*/ 5461132 w 5581399"/>
              <a:gd name="connsiteY0" fmla="*/ 0 h 2770154"/>
              <a:gd name="connsiteX1" fmla="*/ 5435732 w 5581399"/>
              <a:gd name="connsiteY1" fmla="*/ 996950 h 2770154"/>
              <a:gd name="connsiteX2" fmla="*/ 4222882 w 5581399"/>
              <a:gd name="connsiteY2" fmla="*/ 2266950 h 2770154"/>
              <a:gd name="connsiteX3" fmla="*/ 1124082 w 5581399"/>
              <a:gd name="connsiteY3" fmla="*/ 2749550 h 2770154"/>
              <a:gd name="connsiteX4" fmla="*/ 31882 w 5581399"/>
              <a:gd name="connsiteY4" fmla="*/ 1657350 h 2770154"/>
              <a:gd name="connsiteX5" fmla="*/ 438282 w 5581399"/>
              <a:gd name="connsiteY5" fmla="*/ 203200 h 2770154"/>
              <a:gd name="connsiteX0" fmla="*/ 5461132 w 5548813"/>
              <a:gd name="connsiteY0" fmla="*/ 0 h 2769894"/>
              <a:gd name="connsiteX1" fmla="*/ 5359532 w 5548813"/>
              <a:gd name="connsiteY1" fmla="*/ 1028700 h 2769894"/>
              <a:gd name="connsiteX2" fmla="*/ 4222882 w 5548813"/>
              <a:gd name="connsiteY2" fmla="*/ 2266950 h 2769894"/>
              <a:gd name="connsiteX3" fmla="*/ 1124082 w 5548813"/>
              <a:gd name="connsiteY3" fmla="*/ 2749550 h 2769894"/>
              <a:gd name="connsiteX4" fmla="*/ 31882 w 5548813"/>
              <a:gd name="connsiteY4" fmla="*/ 1657350 h 2769894"/>
              <a:gd name="connsiteX5" fmla="*/ 438282 w 5548813"/>
              <a:gd name="connsiteY5" fmla="*/ 203200 h 2769894"/>
              <a:gd name="connsiteX0" fmla="*/ 5456001 w 5543682"/>
              <a:gd name="connsiteY0" fmla="*/ 0 h 2769894"/>
              <a:gd name="connsiteX1" fmla="*/ 5354401 w 5543682"/>
              <a:gd name="connsiteY1" fmla="*/ 1028700 h 2769894"/>
              <a:gd name="connsiteX2" fmla="*/ 4217751 w 5543682"/>
              <a:gd name="connsiteY2" fmla="*/ 2266950 h 2769894"/>
              <a:gd name="connsiteX3" fmla="*/ 1118951 w 5543682"/>
              <a:gd name="connsiteY3" fmla="*/ 2749550 h 2769894"/>
              <a:gd name="connsiteX4" fmla="*/ 26751 w 5543682"/>
              <a:gd name="connsiteY4" fmla="*/ 1657350 h 2769894"/>
              <a:gd name="connsiteX5" fmla="*/ 496651 w 5543682"/>
              <a:gd name="connsiteY5" fmla="*/ 285750 h 2769894"/>
              <a:gd name="connsiteX0" fmla="*/ 5464219 w 5551900"/>
              <a:gd name="connsiteY0" fmla="*/ 0 h 2769894"/>
              <a:gd name="connsiteX1" fmla="*/ 5362619 w 5551900"/>
              <a:gd name="connsiteY1" fmla="*/ 1028700 h 2769894"/>
              <a:gd name="connsiteX2" fmla="*/ 4225969 w 5551900"/>
              <a:gd name="connsiteY2" fmla="*/ 2266950 h 2769894"/>
              <a:gd name="connsiteX3" fmla="*/ 1127169 w 5551900"/>
              <a:gd name="connsiteY3" fmla="*/ 2749550 h 2769894"/>
              <a:gd name="connsiteX4" fmla="*/ 34969 w 5551900"/>
              <a:gd name="connsiteY4" fmla="*/ 1657350 h 2769894"/>
              <a:gd name="connsiteX5" fmla="*/ 504869 w 5551900"/>
              <a:gd name="connsiteY5" fmla="*/ 285750 h 2769894"/>
              <a:gd name="connsiteX0" fmla="*/ 5484751 w 5572432"/>
              <a:gd name="connsiteY0" fmla="*/ 0 h 2769894"/>
              <a:gd name="connsiteX1" fmla="*/ 5383151 w 5572432"/>
              <a:gd name="connsiteY1" fmla="*/ 1028700 h 2769894"/>
              <a:gd name="connsiteX2" fmla="*/ 4246501 w 5572432"/>
              <a:gd name="connsiteY2" fmla="*/ 2266950 h 2769894"/>
              <a:gd name="connsiteX3" fmla="*/ 1147701 w 5572432"/>
              <a:gd name="connsiteY3" fmla="*/ 2749550 h 2769894"/>
              <a:gd name="connsiteX4" fmla="*/ 55501 w 5572432"/>
              <a:gd name="connsiteY4" fmla="*/ 1657350 h 2769894"/>
              <a:gd name="connsiteX5" fmla="*/ 395929 w 5572432"/>
              <a:gd name="connsiteY5" fmla="*/ 253382 h 2769894"/>
              <a:gd name="connsiteX0" fmla="*/ 5516501 w 5595315"/>
              <a:gd name="connsiteY0" fmla="*/ 0 h 2779419"/>
              <a:gd name="connsiteX1" fmla="*/ 5383151 w 5595315"/>
              <a:gd name="connsiteY1" fmla="*/ 1038225 h 2779419"/>
              <a:gd name="connsiteX2" fmla="*/ 4246501 w 5595315"/>
              <a:gd name="connsiteY2" fmla="*/ 2276475 h 2779419"/>
              <a:gd name="connsiteX3" fmla="*/ 1147701 w 5595315"/>
              <a:gd name="connsiteY3" fmla="*/ 2759075 h 2779419"/>
              <a:gd name="connsiteX4" fmla="*/ 55501 w 5595315"/>
              <a:gd name="connsiteY4" fmla="*/ 1666875 h 2779419"/>
              <a:gd name="connsiteX5" fmla="*/ 395929 w 5595315"/>
              <a:gd name="connsiteY5" fmla="*/ 262907 h 277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5315" h="2779419">
                <a:moveTo>
                  <a:pt x="5516501" y="0"/>
                </a:moveTo>
                <a:cubicBezTo>
                  <a:pt x="5664667" y="12700"/>
                  <a:pt x="5594818" y="658812"/>
                  <a:pt x="5383151" y="1038225"/>
                </a:cubicBezTo>
                <a:cubicBezTo>
                  <a:pt x="5171484" y="1417638"/>
                  <a:pt x="4952409" y="1989667"/>
                  <a:pt x="4246501" y="2276475"/>
                </a:cubicBezTo>
                <a:cubicBezTo>
                  <a:pt x="3540593" y="2563283"/>
                  <a:pt x="1846201" y="2860675"/>
                  <a:pt x="1147701" y="2759075"/>
                </a:cubicBezTo>
                <a:cubicBezTo>
                  <a:pt x="449201" y="2657475"/>
                  <a:pt x="169801" y="2091267"/>
                  <a:pt x="55501" y="1666875"/>
                </a:cubicBezTo>
                <a:cubicBezTo>
                  <a:pt x="-58799" y="1242483"/>
                  <a:pt x="-19996" y="469811"/>
                  <a:pt x="395929" y="262907"/>
                </a:cubicBezTo>
              </a:path>
            </a:pathLst>
          </a:custGeom>
          <a:noFill/>
          <a:ln w="38100" cap="flat" cmpd="sng" algn="ctr">
            <a:solidFill>
              <a:srgbClr val="00B050">
                <a:lumMod val="75000"/>
              </a:srgbClr>
            </a:solidFill>
            <a:prstDash val="solid"/>
            <a:headEnd type="triangle" w="med" len="med"/>
            <a:tailEnd type="none" w="med" len="med"/>
          </a:ln>
          <a:effectLst/>
        </p:spPr>
        <p:txBody>
          <a:bodyPr rtlCol="0" anchor="ctr"/>
          <a:lstStyle/>
          <a:p>
            <a:pPr algn="ctr" defTabSz="844083" fontAlgn="base">
              <a:spcBef>
                <a:spcPct val="0"/>
              </a:spcBef>
              <a:spcAft>
                <a:spcPct val="0"/>
              </a:spcAft>
              <a:defRPr/>
            </a:pPr>
            <a:endParaRPr lang="en-ZA" sz="2954" b="1" kern="0" baseline="-25000" dirty="0">
              <a:solidFill>
                <a:srgbClr val="FFFFFF"/>
              </a:solidFill>
              <a:latin typeface="Arial"/>
            </a:endParaRPr>
          </a:p>
        </p:txBody>
      </p:sp>
      <p:sp>
        <p:nvSpPr>
          <p:cNvPr id="19" name="Rectangle: Rounded Corners 18">
            <a:extLst>
              <a:ext uri="{FF2B5EF4-FFF2-40B4-BE49-F238E27FC236}">
                <a16:creationId xmlns:a16="http://schemas.microsoft.com/office/drawing/2014/main" xmlns="" id="{547BF2DE-5298-4622-A732-BDACBFA7ABBA}"/>
              </a:ext>
            </a:extLst>
          </p:cNvPr>
          <p:cNvSpPr/>
          <p:nvPr/>
        </p:nvSpPr>
        <p:spPr>
          <a:xfrm>
            <a:off x="5103042" y="2196153"/>
            <a:ext cx="760633" cy="357130"/>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0" tIns="0" rIns="0" bIns="0" rtlCol="0" anchor="t" anchorCtr="0"/>
          <a:lstStyle/>
          <a:p>
            <a:pPr algn="ctr" defTabSz="844083" fontAlgn="base">
              <a:spcBef>
                <a:spcPct val="0"/>
              </a:spcBef>
              <a:spcAft>
                <a:spcPct val="0"/>
              </a:spcAft>
              <a:defRPr/>
            </a:pPr>
            <a:r>
              <a:rPr lang="en-ZA" sz="1015" b="1" kern="0" dirty="0">
                <a:solidFill>
                  <a:srgbClr val="FFFFFF"/>
                </a:solidFill>
                <a:latin typeface="Arial"/>
              </a:rPr>
              <a:t>Fertiliser</a:t>
            </a:r>
          </a:p>
          <a:p>
            <a:pPr algn="ctr" defTabSz="844083" fontAlgn="base">
              <a:spcBef>
                <a:spcPct val="0"/>
              </a:spcBef>
              <a:spcAft>
                <a:spcPct val="0"/>
              </a:spcAft>
              <a:defRPr/>
            </a:pPr>
            <a:r>
              <a:rPr lang="en-ZA" sz="1015" b="1" kern="0" dirty="0">
                <a:solidFill>
                  <a:srgbClr val="FFFFFF"/>
                </a:solidFill>
                <a:latin typeface="Arial"/>
              </a:rPr>
              <a:t>Production</a:t>
            </a:r>
          </a:p>
        </p:txBody>
      </p:sp>
      <p:cxnSp>
        <p:nvCxnSpPr>
          <p:cNvPr id="20" name="Straight Arrow Connector 19">
            <a:extLst>
              <a:ext uri="{FF2B5EF4-FFF2-40B4-BE49-F238E27FC236}">
                <a16:creationId xmlns:a16="http://schemas.microsoft.com/office/drawing/2014/main" xmlns="" id="{346F6734-CA6B-476D-985E-9D0E9EB77F56}"/>
              </a:ext>
            </a:extLst>
          </p:cNvPr>
          <p:cNvCxnSpPr>
            <a:cxnSpLocks/>
            <a:stCxn id="19" idx="0"/>
          </p:cNvCxnSpPr>
          <p:nvPr/>
        </p:nvCxnSpPr>
        <p:spPr>
          <a:xfrm flipV="1">
            <a:off x="5483359" y="1835792"/>
            <a:ext cx="180834" cy="360361"/>
          </a:xfrm>
          <a:prstGeom prst="straightConnector1">
            <a:avLst/>
          </a:prstGeom>
          <a:noFill/>
          <a:ln w="38100" cap="flat" cmpd="sng" algn="ctr">
            <a:solidFill>
              <a:srgbClr val="7030A0"/>
            </a:solidFill>
            <a:prstDash val="solid"/>
            <a:tailEnd type="triangle"/>
          </a:ln>
          <a:effectLst/>
        </p:spPr>
      </p:cxnSp>
      <p:cxnSp>
        <p:nvCxnSpPr>
          <p:cNvPr id="21" name="Straight Arrow Connector 20">
            <a:extLst>
              <a:ext uri="{FF2B5EF4-FFF2-40B4-BE49-F238E27FC236}">
                <a16:creationId xmlns:a16="http://schemas.microsoft.com/office/drawing/2014/main" xmlns="" id="{D201739E-9D3E-4835-BF94-6E3227806C71}"/>
              </a:ext>
            </a:extLst>
          </p:cNvPr>
          <p:cNvCxnSpPr>
            <a:stCxn id="19" idx="0"/>
          </p:cNvCxnSpPr>
          <p:nvPr/>
        </p:nvCxnSpPr>
        <p:spPr>
          <a:xfrm flipV="1">
            <a:off x="5483358" y="1723043"/>
            <a:ext cx="0" cy="473110"/>
          </a:xfrm>
          <a:prstGeom prst="straightConnector1">
            <a:avLst/>
          </a:prstGeom>
          <a:noFill/>
          <a:ln w="38100" cap="flat" cmpd="sng" algn="ctr">
            <a:solidFill>
              <a:srgbClr val="7030A0"/>
            </a:solidFill>
            <a:prstDash val="solid"/>
            <a:tailEnd type="triangle"/>
          </a:ln>
          <a:effectLst/>
        </p:spPr>
      </p:cxnSp>
      <p:cxnSp>
        <p:nvCxnSpPr>
          <p:cNvPr id="22" name="Straight Arrow Connector 21">
            <a:extLst>
              <a:ext uri="{FF2B5EF4-FFF2-40B4-BE49-F238E27FC236}">
                <a16:creationId xmlns:a16="http://schemas.microsoft.com/office/drawing/2014/main" xmlns="" id="{DA3E1701-4CAD-49E0-BA5C-BFB30D63C6C9}"/>
              </a:ext>
            </a:extLst>
          </p:cNvPr>
          <p:cNvCxnSpPr>
            <a:cxnSpLocks/>
            <a:stCxn id="19" idx="0"/>
          </p:cNvCxnSpPr>
          <p:nvPr/>
        </p:nvCxnSpPr>
        <p:spPr>
          <a:xfrm flipH="1" flipV="1">
            <a:off x="5205514" y="1885550"/>
            <a:ext cx="277844" cy="310602"/>
          </a:xfrm>
          <a:prstGeom prst="straightConnector1">
            <a:avLst/>
          </a:prstGeom>
          <a:noFill/>
          <a:ln w="38100" cap="flat" cmpd="sng" algn="ctr">
            <a:solidFill>
              <a:srgbClr val="7030A0"/>
            </a:solidFill>
            <a:prstDash val="solid"/>
            <a:tailEnd type="triangle"/>
          </a:ln>
          <a:effectLst/>
        </p:spPr>
      </p:cxnSp>
      <p:sp>
        <p:nvSpPr>
          <p:cNvPr id="23" name="Freeform: Shape 22">
            <a:extLst>
              <a:ext uri="{FF2B5EF4-FFF2-40B4-BE49-F238E27FC236}">
                <a16:creationId xmlns:a16="http://schemas.microsoft.com/office/drawing/2014/main" xmlns="" id="{8FE2279E-AFB4-4457-A003-34DC01172D2B}"/>
              </a:ext>
            </a:extLst>
          </p:cNvPr>
          <p:cNvSpPr/>
          <p:nvPr/>
        </p:nvSpPr>
        <p:spPr>
          <a:xfrm>
            <a:off x="7005109" y="3203393"/>
            <a:ext cx="949569" cy="455676"/>
          </a:xfrm>
          <a:custGeom>
            <a:avLst/>
            <a:gdLst>
              <a:gd name="connsiteX0" fmla="*/ 0 w 1028700"/>
              <a:gd name="connsiteY0" fmla="*/ 431800 h 493649"/>
              <a:gd name="connsiteX1" fmla="*/ 692150 w 1028700"/>
              <a:gd name="connsiteY1" fmla="*/ 457200 h 493649"/>
              <a:gd name="connsiteX2" fmla="*/ 1028700 w 1028700"/>
              <a:gd name="connsiteY2" fmla="*/ 0 h 493649"/>
            </a:gdLst>
            <a:ahLst/>
            <a:cxnLst>
              <a:cxn ang="0">
                <a:pos x="connsiteX0" y="connsiteY0"/>
              </a:cxn>
              <a:cxn ang="0">
                <a:pos x="connsiteX1" y="connsiteY1"/>
              </a:cxn>
              <a:cxn ang="0">
                <a:pos x="connsiteX2" y="connsiteY2"/>
              </a:cxn>
            </a:cxnLst>
            <a:rect l="l" t="t" r="r" b="b"/>
            <a:pathLst>
              <a:path w="1028700" h="493649">
                <a:moveTo>
                  <a:pt x="0" y="431800"/>
                </a:moveTo>
                <a:cubicBezTo>
                  <a:pt x="260350" y="480483"/>
                  <a:pt x="520700" y="529167"/>
                  <a:pt x="692150" y="457200"/>
                </a:cubicBezTo>
                <a:cubicBezTo>
                  <a:pt x="863600" y="385233"/>
                  <a:pt x="946150" y="192616"/>
                  <a:pt x="1028700" y="0"/>
                </a:cubicBezTo>
              </a:path>
            </a:pathLst>
          </a:custGeom>
          <a:noFill/>
          <a:ln w="76200" cap="flat" cmpd="sng" algn="ctr">
            <a:solidFill>
              <a:srgbClr val="FF0000"/>
            </a:solidFill>
            <a:prstDash val="solid"/>
            <a:headEnd type="none" w="med" len="med"/>
            <a:tailEnd type="triangle" w="med" len="med"/>
          </a:ln>
          <a:effectLst/>
        </p:spPr>
        <p:txBody>
          <a:bodyPr rtlCol="0" anchor="ctr"/>
          <a:lstStyle/>
          <a:p>
            <a:pPr algn="ctr" defTabSz="844083" fontAlgn="base">
              <a:spcBef>
                <a:spcPct val="0"/>
              </a:spcBef>
              <a:spcAft>
                <a:spcPct val="0"/>
              </a:spcAft>
              <a:defRPr/>
            </a:pPr>
            <a:endParaRPr lang="en-ZA" sz="2954" b="1" kern="0" baseline="-25000" dirty="0">
              <a:solidFill>
                <a:srgbClr val="FFFFFF"/>
              </a:solidFill>
              <a:latin typeface="Arial"/>
            </a:endParaRPr>
          </a:p>
        </p:txBody>
      </p:sp>
      <p:sp>
        <p:nvSpPr>
          <p:cNvPr id="25" name="Rectangle: Rounded Corners 24">
            <a:extLst>
              <a:ext uri="{FF2B5EF4-FFF2-40B4-BE49-F238E27FC236}">
                <a16:creationId xmlns:a16="http://schemas.microsoft.com/office/drawing/2014/main" xmlns="" id="{EAE7917F-EA8C-46C7-B516-B027608B93DB}"/>
              </a:ext>
            </a:extLst>
          </p:cNvPr>
          <p:cNvSpPr/>
          <p:nvPr/>
        </p:nvSpPr>
        <p:spPr>
          <a:xfrm>
            <a:off x="2470766" y="4152809"/>
            <a:ext cx="1069494" cy="365674"/>
          </a:xfrm>
          <a:prstGeom prst="roundRect">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0" tIns="0" rIns="0" bIns="0" rtlCol="0" anchor="t" anchorCtr="0"/>
          <a:lstStyle/>
          <a:p>
            <a:pPr algn="ctr" defTabSz="844083" fontAlgn="base">
              <a:spcBef>
                <a:spcPct val="0"/>
              </a:spcBef>
              <a:spcAft>
                <a:spcPct val="0"/>
              </a:spcAft>
              <a:defRPr/>
            </a:pPr>
            <a:r>
              <a:rPr lang="en-ZA" sz="1015" b="1" kern="0" dirty="0">
                <a:solidFill>
                  <a:srgbClr val="FFFFFF"/>
                </a:solidFill>
                <a:latin typeface="Arial"/>
              </a:rPr>
              <a:t>Sea Water</a:t>
            </a:r>
          </a:p>
          <a:p>
            <a:pPr algn="ctr" defTabSz="844083" fontAlgn="base">
              <a:spcBef>
                <a:spcPct val="0"/>
              </a:spcBef>
              <a:spcAft>
                <a:spcPct val="0"/>
              </a:spcAft>
              <a:defRPr/>
            </a:pPr>
            <a:r>
              <a:rPr lang="en-ZA" sz="1015" b="1" kern="0" dirty="0">
                <a:solidFill>
                  <a:srgbClr val="FFFFFF"/>
                </a:solidFill>
                <a:latin typeface="Arial"/>
              </a:rPr>
              <a:t>Desalination</a:t>
            </a:r>
          </a:p>
        </p:txBody>
      </p:sp>
      <p:sp>
        <p:nvSpPr>
          <p:cNvPr id="26" name="Star: 7 Points 25">
            <a:extLst>
              <a:ext uri="{FF2B5EF4-FFF2-40B4-BE49-F238E27FC236}">
                <a16:creationId xmlns:a16="http://schemas.microsoft.com/office/drawing/2014/main" xmlns="" id="{4BBF9C25-9ECF-461C-A916-22DF9F9A73AC}"/>
              </a:ext>
            </a:extLst>
          </p:cNvPr>
          <p:cNvSpPr/>
          <p:nvPr/>
        </p:nvSpPr>
        <p:spPr>
          <a:xfrm>
            <a:off x="3492583" y="3582511"/>
            <a:ext cx="760388" cy="458615"/>
          </a:xfrm>
          <a:prstGeom prst="star7">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0" rIns="0" bIns="0" rtlCol="0" anchor="ctr">
            <a:spAutoFit/>
          </a:bodyPr>
          <a:lstStyle/>
          <a:p>
            <a:pPr algn="ctr" defTabSz="844083" fontAlgn="base">
              <a:spcBef>
                <a:spcPct val="0"/>
              </a:spcBef>
              <a:spcAft>
                <a:spcPct val="0"/>
              </a:spcAft>
              <a:defRPr/>
            </a:pPr>
            <a:r>
              <a:rPr lang="en-ZA" sz="1662" b="1" kern="0" dirty="0">
                <a:solidFill>
                  <a:srgbClr val="FF0000"/>
                </a:solidFill>
                <a:latin typeface="Arial"/>
              </a:rPr>
              <a:t>RE</a:t>
            </a:r>
          </a:p>
        </p:txBody>
      </p:sp>
      <p:cxnSp>
        <p:nvCxnSpPr>
          <p:cNvPr id="31" name="Straight Arrow Connector 30">
            <a:extLst>
              <a:ext uri="{FF2B5EF4-FFF2-40B4-BE49-F238E27FC236}">
                <a16:creationId xmlns:a16="http://schemas.microsoft.com/office/drawing/2014/main" xmlns="" id="{120C2F55-1A19-41C7-ABDB-DDBAEC948D73}"/>
              </a:ext>
            </a:extLst>
          </p:cNvPr>
          <p:cNvCxnSpPr>
            <a:cxnSpLocks/>
            <a:endCxn id="13" idx="3"/>
          </p:cNvCxnSpPr>
          <p:nvPr/>
        </p:nvCxnSpPr>
        <p:spPr>
          <a:xfrm flipH="1" flipV="1">
            <a:off x="3109120" y="3569649"/>
            <a:ext cx="431140" cy="182838"/>
          </a:xfrm>
          <a:prstGeom prst="straightConnector1">
            <a:avLst/>
          </a:prstGeom>
          <a:noFill/>
          <a:ln w="9525" cap="flat" cmpd="sng" algn="ctr">
            <a:solidFill>
              <a:srgbClr val="FF0000"/>
            </a:solidFill>
            <a:prstDash val="solid"/>
            <a:tailEnd type="triangle"/>
          </a:ln>
          <a:effectLst/>
        </p:spPr>
      </p:cxnSp>
      <p:cxnSp>
        <p:nvCxnSpPr>
          <p:cNvPr id="32" name="Straight Arrow Connector 31">
            <a:extLst>
              <a:ext uri="{FF2B5EF4-FFF2-40B4-BE49-F238E27FC236}">
                <a16:creationId xmlns:a16="http://schemas.microsoft.com/office/drawing/2014/main" xmlns="" id="{68BF07DF-98D8-4207-BC7D-0CC717BED05C}"/>
              </a:ext>
            </a:extLst>
          </p:cNvPr>
          <p:cNvCxnSpPr>
            <a:cxnSpLocks/>
          </p:cNvCxnSpPr>
          <p:nvPr/>
        </p:nvCxnSpPr>
        <p:spPr>
          <a:xfrm flipH="1">
            <a:off x="3266730" y="3909760"/>
            <a:ext cx="215570" cy="46078"/>
          </a:xfrm>
          <a:prstGeom prst="straightConnector1">
            <a:avLst/>
          </a:prstGeom>
          <a:noFill/>
          <a:ln w="9525" cap="flat" cmpd="sng" algn="ctr">
            <a:solidFill>
              <a:srgbClr val="FF0000"/>
            </a:solidFill>
            <a:prstDash val="solid"/>
            <a:tailEnd type="triangle"/>
          </a:ln>
          <a:effectLst/>
        </p:spPr>
      </p:cxnSp>
      <p:cxnSp>
        <p:nvCxnSpPr>
          <p:cNvPr id="33" name="Straight Arrow Connector 32">
            <a:extLst>
              <a:ext uri="{FF2B5EF4-FFF2-40B4-BE49-F238E27FC236}">
                <a16:creationId xmlns:a16="http://schemas.microsoft.com/office/drawing/2014/main" xmlns="" id="{48639E2B-59C7-4865-A4CA-18EC2B1A5B32}"/>
              </a:ext>
            </a:extLst>
          </p:cNvPr>
          <p:cNvCxnSpPr>
            <a:cxnSpLocks/>
            <a:endCxn id="25" idx="3"/>
          </p:cNvCxnSpPr>
          <p:nvPr/>
        </p:nvCxnSpPr>
        <p:spPr>
          <a:xfrm flipH="1">
            <a:off x="3540259" y="4130619"/>
            <a:ext cx="236760" cy="205027"/>
          </a:xfrm>
          <a:prstGeom prst="straightConnector1">
            <a:avLst/>
          </a:prstGeom>
          <a:noFill/>
          <a:ln w="9525" cap="flat" cmpd="sng" algn="ctr">
            <a:solidFill>
              <a:srgbClr val="FF0000"/>
            </a:solidFill>
            <a:prstDash val="solid"/>
            <a:tailEnd type="triangle"/>
          </a:ln>
          <a:effectLst/>
        </p:spPr>
      </p:cxnSp>
      <p:sp>
        <p:nvSpPr>
          <p:cNvPr id="34" name="TextBox 33">
            <a:extLst>
              <a:ext uri="{FF2B5EF4-FFF2-40B4-BE49-F238E27FC236}">
                <a16:creationId xmlns:a16="http://schemas.microsoft.com/office/drawing/2014/main" xmlns="" id="{A902E96C-1CF7-4344-A410-AA5A04ADB6AD}"/>
              </a:ext>
            </a:extLst>
          </p:cNvPr>
          <p:cNvSpPr txBox="1"/>
          <p:nvPr/>
        </p:nvSpPr>
        <p:spPr>
          <a:xfrm>
            <a:off x="346505" y="4299759"/>
            <a:ext cx="1380933" cy="1327840"/>
          </a:xfrm>
          <a:custGeom>
            <a:avLst/>
            <a:gdLst>
              <a:gd name="connsiteX0" fmla="*/ 0 w 1496011"/>
              <a:gd name="connsiteY0" fmla="*/ 0 h 1439007"/>
              <a:gd name="connsiteX1" fmla="*/ 513630 w 1496011"/>
              <a:gd name="connsiteY1" fmla="*/ 0 h 1439007"/>
              <a:gd name="connsiteX2" fmla="*/ 1042221 w 1496011"/>
              <a:gd name="connsiteY2" fmla="*/ 0 h 1439007"/>
              <a:gd name="connsiteX3" fmla="*/ 1496011 w 1496011"/>
              <a:gd name="connsiteY3" fmla="*/ 0 h 1439007"/>
              <a:gd name="connsiteX4" fmla="*/ 1496011 w 1496011"/>
              <a:gd name="connsiteY4" fmla="*/ 450889 h 1439007"/>
              <a:gd name="connsiteX5" fmla="*/ 1496011 w 1496011"/>
              <a:gd name="connsiteY5" fmla="*/ 944948 h 1439007"/>
              <a:gd name="connsiteX6" fmla="*/ 1496011 w 1496011"/>
              <a:gd name="connsiteY6" fmla="*/ 1439007 h 1439007"/>
              <a:gd name="connsiteX7" fmla="*/ 1027261 w 1496011"/>
              <a:gd name="connsiteY7" fmla="*/ 1439007 h 1439007"/>
              <a:gd name="connsiteX8" fmla="*/ 558511 w 1496011"/>
              <a:gd name="connsiteY8" fmla="*/ 1439007 h 1439007"/>
              <a:gd name="connsiteX9" fmla="*/ 0 w 1496011"/>
              <a:gd name="connsiteY9" fmla="*/ 1439007 h 1439007"/>
              <a:gd name="connsiteX10" fmla="*/ 0 w 1496011"/>
              <a:gd name="connsiteY10" fmla="*/ 1002508 h 1439007"/>
              <a:gd name="connsiteX11" fmla="*/ 0 w 1496011"/>
              <a:gd name="connsiteY11" fmla="*/ 508449 h 1439007"/>
              <a:gd name="connsiteX12" fmla="*/ 0 w 1496011"/>
              <a:gd name="connsiteY12" fmla="*/ 0 h 143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6011" h="1439007" fill="none" extrusionOk="0">
                <a:moveTo>
                  <a:pt x="0" y="0"/>
                </a:moveTo>
                <a:cubicBezTo>
                  <a:pt x="204262" y="19286"/>
                  <a:pt x="384214" y="-2521"/>
                  <a:pt x="513630" y="0"/>
                </a:cubicBezTo>
                <a:cubicBezTo>
                  <a:pt x="643046" y="2521"/>
                  <a:pt x="855507" y="13932"/>
                  <a:pt x="1042221" y="0"/>
                </a:cubicBezTo>
                <a:cubicBezTo>
                  <a:pt x="1228935" y="-13932"/>
                  <a:pt x="1326086" y="-14840"/>
                  <a:pt x="1496011" y="0"/>
                </a:cubicBezTo>
                <a:cubicBezTo>
                  <a:pt x="1477418" y="201370"/>
                  <a:pt x="1478875" y="307720"/>
                  <a:pt x="1496011" y="450889"/>
                </a:cubicBezTo>
                <a:cubicBezTo>
                  <a:pt x="1513147" y="594058"/>
                  <a:pt x="1485530" y="717009"/>
                  <a:pt x="1496011" y="944948"/>
                </a:cubicBezTo>
                <a:cubicBezTo>
                  <a:pt x="1506492" y="1172887"/>
                  <a:pt x="1484767" y="1327972"/>
                  <a:pt x="1496011" y="1439007"/>
                </a:cubicBezTo>
                <a:cubicBezTo>
                  <a:pt x="1272576" y="1446617"/>
                  <a:pt x="1167528" y="1422127"/>
                  <a:pt x="1027261" y="1439007"/>
                </a:cubicBezTo>
                <a:cubicBezTo>
                  <a:pt x="886994" y="1455888"/>
                  <a:pt x="786578" y="1445107"/>
                  <a:pt x="558511" y="1439007"/>
                </a:cubicBezTo>
                <a:cubicBezTo>
                  <a:pt x="330444" y="1432908"/>
                  <a:pt x="213738" y="1439679"/>
                  <a:pt x="0" y="1439007"/>
                </a:cubicBezTo>
                <a:cubicBezTo>
                  <a:pt x="1413" y="1298754"/>
                  <a:pt x="3509" y="1200972"/>
                  <a:pt x="0" y="1002508"/>
                </a:cubicBezTo>
                <a:cubicBezTo>
                  <a:pt x="-3509" y="804044"/>
                  <a:pt x="-10837" y="747905"/>
                  <a:pt x="0" y="508449"/>
                </a:cubicBezTo>
                <a:cubicBezTo>
                  <a:pt x="10837" y="268993"/>
                  <a:pt x="9264" y="239263"/>
                  <a:pt x="0" y="0"/>
                </a:cubicBezTo>
                <a:close/>
              </a:path>
              <a:path w="1496011" h="1439007" stroke="0" extrusionOk="0">
                <a:moveTo>
                  <a:pt x="0" y="0"/>
                </a:moveTo>
                <a:cubicBezTo>
                  <a:pt x="209609" y="9733"/>
                  <a:pt x="384301" y="-23605"/>
                  <a:pt x="498670" y="0"/>
                </a:cubicBezTo>
                <a:cubicBezTo>
                  <a:pt x="613039" y="23605"/>
                  <a:pt x="871774" y="-6856"/>
                  <a:pt x="997341" y="0"/>
                </a:cubicBezTo>
                <a:cubicBezTo>
                  <a:pt x="1122908" y="6856"/>
                  <a:pt x="1332625" y="21894"/>
                  <a:pt x="1496011" y="0"/>
                </a:cubicBezTo>
                <a:cubicBezTo>
                  <a:pt x="1518547" y="145593"/>
                  <a:pt x="1478872" y="275264"/>
                  <a:pt x="1496011" y="465279"/>
                </a:cubicBezTo>
                <a:cubicBezTo>
                  <a:pt x="1513150" y="655294"/>
                  <a:pt x="1516685" y="716852"/>
                  <a:pt x="1496011" y="916168"/>
                </a:cubicBezTo>
                <a:cubicBezTo>
                  <a:pt x="1475337" y="1115484"/>
                  <a:pt x="1492435" y="1221180"/>
                  <a:pt x="1496011" y="1439007"/>
                </a:cubicBezTo>
                <a:cubicBezTo>
                  <a:pt x="1297066" y="1462940"/>
                  <a:pt x="1215974" y="1452377"/>
                  <a:pt x="1012301" y="1439007"/>
                </a:cubicBezTo>
                <a:cubicBezTo>
                  <a:pt x="808628" y="1425638"/>
                  <a:pt x="700414" y="1433280"/>
                  <a:pt x="558511" y="1439007"/>
                </a:cubicBezTo>
                <a:cubicBezTo>
                  <a:pt x="416608" y="1444735"/>
                  <a:pt x="266465" y="1460958"/>
                  <a:pt x="0" y="1439007"/>
                </a:cubicBezTo>
                <a:cubicBezTo>
                  <a:pt x="-16514" y="1305492"/>
                  <a:pt x="-17643" y="1112843"/>
                  <a:pt x="0" y="988118"/>
                </a:cubicBezTo>
                <a:cubicBezTo>
                  <a:pt x="17643" y="863393"/>
                  <a:pt x="6380" y="716025"/>
                  <a:pt x="0" y="479669"/>
                </a:cubicBezTo>
                <a:cubicBezTo>
                  <a:pt x="-6380" y="243313"/>
                  <a:pt x="-14028" y="188764"/>
                  <a:pt x="0" y="0"/>
                </a:cubicBezTo>
                <a:close/>
              </a:path>
            </a:pathLst>
          </a:custGeom>
          <a:ln>
            <a:solidFill>
              <a:srgbClr val="000000"/>
            </a:solidFill>
            <a:extLst>
              <a:ext uri="{C807C97D-BFC1-408E-A445-0C87EB9F89A2}">
                <ask:lineSketchStyleProps xmlns="" xmlns:ask="http://schemas.microsoft.com/office/drawing/2018/sketchyshapes" sd="3811826412">
                  <a:prstGeom prst="rect">
                    <a:avLst/>
                  </a:prstGeom>
                  <ask:type>
                    <ask:lineSketchFreehand/>
                  </ask:type>
                </ask:lineSketchStyleProps>
              </a:ext>
            </a:extLst>
          </a:ln>
        </p:spPr>
        <p:txBody>
          <a:bodyPr wrap="square" lIns="77510" tIns="38755" rIns="77510" bIns="38755" rtlCol="0">
            <a:spAutoFit/>
          </a:bodyPr>
          <a:lstStyle/>
          <a:p>
            <a:pPr defTabSz="844083" eaLnBrk="0" fontAlgn="base" hangingPunct="0">
              <a:spcAft>
                <a:spcPct val="0"/>
              </a:spcAft>
              <a:buClr>
                <a:srgbClr val="1A988B"/>
              </a:buClr>
              <a:defRPr/>
            </a:pPr>
            <a:r>
              <a:rPr lang="en-ZA" sz="1015" kern="0" dirty="0">
                <a:solidFill>
                  <a:srgbClr val="000000"/>
                </a:solidFill>
                <a:latin typeface="Arial" pitchFamily="34" charset="0"/>
                <a:cs typeface="Arial" pitchFamily="34" charset="0"/>
              </a:rPr>
              <a:t>* Use 25% of Green Hydrogen Production for the Production of Green Ammonia for Priority Area Multipollutant Carbon Capture and Conversion (CCU)</a:t>
            </a:r>
          </a:p>
        </p:txBody>
      </p:sp>
      <p:sp>
        <p:nvSpPr>
          <p:cNvPr id="2" name="Speech Bubble: Rectangle with Corners Rounded 1">
            <a:extLst>
              <a:ext uri="{FF2B5EF4-FFF2-40B4-BE49-F238E27FC236}">
                <a16:creationId xmlns:a16="http://schemas.microsoft.com/office/drawing/2014/main" xmlns="" id="{D9E31415-04EF-4029-B1FA-2AF16B9E962C}"/>
              </a:ext>
            </a:extLst>
          </p:cNvPr>
          <p:cNvSpPr/>
          <p:nvPr/>
        </p:nvSpPr>
        <p:spPr>
          <a:xfrm>
            <a:off x="56648" y="1479309"/>
            <a:ext cx="1790645" cy="851469"/>
          </a:xfrm>
          <a:prstGeom prst="wedgeRoundRectCallout">
            <a:avLst>
              <a:gd name="adj1" fmla="val 132995"/>
              <a:gd name="adj2" fmla="val 191519"/>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ZA" sz="1246" u="sng" dirty="0"/>
              <a:t>Utilise RSA Renewable Energy</a:t>
            </a:r>
            <a:r>
              <a:rPr lang="en-ZA" sz="1246" dirty="0"/>
              <a:t> for Green Hydrogen &amp; Ammonia Production</a:t>
            </a:r>
          </a:p>
        </p:txBody>
      </p:sp>
      <p:sp>
        <p:nvSpPr>
          <p:cNvPr id="35" name="Speech Bubble: Rectangle with Corners Rounded 34">
            <a:extLst>
              <a:ext uri="{FF2B5EF4-FFF2-40B4-BE49-F238E27FC236}">
                <a16:creationId xmlns:a16="http://schemas.microsoft.com/office/drawing/2014/main" xmlns="" id="{3CBEE65F-C69E-444B-B0BA-EA45E0BF1C19}"/>
              </a:ext>
            </a:extLst>
          </p:cNvPr>
          <p:cNvSpPr/>
          <p:nvPr/>
        </p:nvSpPr>
        <p:spPr>
          <a:xfrm>
            <a:off x="7312736" y="1479309"/>
            <a:ext cx="1790645" cy="851469"/>
          </a:xfrm>
          <a:prstGeom prst="wedgeRoundRectCallout">
            <a:avLst>
              <a:gd name="adj1" fmla="val -107787"/>
              <a:gd name="adj2" fmla="val 78993"/>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ZA" sz="1246" u="sng" dirty="0"/>
              <a:t>Address Air Quality</a:t>
            </a:r>
            <a:r>
              <a:rPr lang="en-ZA" sz="1246" dirty="0"/>
              <a:t> in the Highveld Priority Area: Flue Gas Conversion</a:t>
            </a:r>
          </a:p>
        </p:txBody>
      </p:sp>
      <p:sp>
        <p:nvSpPr>
          <p:cNvPr id="36" name="TextBox 35">
            <a:extLst>
              <a:ext uri="{FF2B5EF4-FFF2-40B4-BE49-F238E27FC236}">
                <a16:creationId xmlns:a16="http://schemas.microsoft.com/office/drawing/2014/main" xmlns="" id="{9EDEC421-AB48-4FEF-B900-DC72F13FBC99}"/>
              </a:ext>
            </a:extLst>
          </p:cNvPr>
          <p:cNvSpPr txBox="1"/>
          <p:nvPr/>
        </p:nvSpPr>
        <p:spPr>
          <a:xfrm>
            <a:off x="7479894" y="2843912"/>
            <a:ext cx="1493192" cy="845144"/>
          </a:xfrm>
          <a:prstGeom prst="rect">
            <a:avLst/>
          </a:prstGeom>
        </p:spPr>
        <p:txBody>
          <a:bodyPr wrap="square" lIns="77510" tIns="38755" rIns="77510" bIns="38755" rtlCol="0">
            <a:spAutoFit/>
          </a:bodyPr>
          <a:lstStyle/>
          <a:p>
            <a:pPr algn="r" defTabSz="844083" eaLnBrk="0" fontAlgn="base" hangingPunct="0">
              <a:spcAft>
                <a:spcPct val="0"/>
              </a:spcAft>
              <a:buClr>
                <a:srgbClr val="1A988B"/>
              </a:buClr>
            </a:pPr>
            <a:r>
              <a:rPr lang="en-ZA" sz="1246" b="1" dirty="0">
                <a:solidFill>
                  <a:srgbClr val="000000"/>
                </a:solidFill>
                <a:latin typeface="Arial" pitchFamily="34" charset="0"/>
                <a:cs typeface="Arial" pitchFamily="34" charset="0"/>
              </a:rPr>
              <a:t> Green Hydrogen &amp; Ammonia Export @ Richards Bay</a:t>
            </a:r>
          </a:p>
        </p:txBody>
      </p:sp>
      <p:sp>
        <p:nvSpPr>
          <p:cNvPr id="3" name="Flowchart: Connector 2">
            <a:extLst>
              <a:ext uri="{FF2B5EF4-FFF2-40B4-BE49-F238E27FC236}">
                <a16:creationId xmlns:a16="http://schemas.microsoft.com/office/drawing/2014/main" xmlns="" id="{6B561E36-694B-4EC2-9918-ED4CB1CFDA2F}"/>
              </a:ext>
            </a:extLst>
          </p:cNvPr>
          <p:cNvSpPr>
            <a:spLocks noChangeAspect="1"/>
          </p:cNvSpPr>
          <p:nvPr/>
        </p:nvSpPr>
        <p:spPr>
          <a:xfrm>
            <a:off x="847285" y="1212466"/>
            <a:ext cx="272492" cy="273609"/>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ZA" sz="1246" dirty="0"/>
              <a:t>1</a:t>
            </a:r>
          </a:p>
        </p:txBody>
      </p:sp>
      <p:sp>
        <p:nvSpPr>
          <p:cNvPr id="37" name="Flowchart: Connector 36">
            <a:extLst>
              <a:ext uri="{FF2B5EF4-FFF2-40B4-BE49-F238E27FC236}">
                <a16:creationId xmlns:a16="http://schemas.microsoft.com/office/drawing/2014/main" xmlns="" id="{B3FEA29B-C3DB-4382-9520-1436C0C2A624}"/>
              </a:ext>
            </a:extLst>
          </p:cNvPr>
          <p:cNvSpPr>
            <a:spLocks noChangeAspect="1"/>
          </p:cNvSpPr>
          <p:nvPr/>
        </p:nvSpPr>
        <p:spPr>
          <a:xfrm>
            <a:off x="8071811" y="1212466"/>
            <a:ext cx="272492" cy="273609"/>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ZA" sz="1246" dirty="0"/>
              <a:t>2</a:t>
            </a:r>
          </a:p>
        </p:txBody>
      </p:sp>
    </p:spTree>
    <p:extLst>
      <p:ext uri="{BB962C8B-B14F-4D97-AF65-F5344CB8AC3E}">
        <p14:creationId xmlns:p14="http://schemas.microsoft.com/office/powerpoint/2010/main" xmlns="" val="1927410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318967" y="219805"/>
            <a:ext cx="5846702" cy="544823"/>
          </a:xfrm>
        </p:spPr>
        <p:txBody>
          <a:bodyPr anchor="ctr" anchorCtr="0">
            <a:noAutofit/>
          </a:bodyPr>
          <a:lstStyle/>
          <a:p>
            <a:pPr algn="l"/>
            <a:r>
              <a:rPr lang="en-US" sz="2220" b="1" dirty="0">
                <a:latin typeface="Century Gothic" panose="020B0502020202020204" pitchFamily="34" charset="0"/>
              </a:rPr>
              <a:t>Pilot Technology Demonstration &amp; Training</a:t>
            </a:r>
          </a:p>
        </p:txBody>
      </p:sp>
      <p:sp>
        <p:nvSpPr>
          <p:cNvPr id="88" name="TextBox 87"/>
          <p:cNvSpPr txBox="1"/>
          <p:nvPr/>
        </p:nvSpPr>
        <p:spPr>
          <a:xfrm>
            <a:off x="5343356" y="6314821"/>
            <a:ext cx="3150221" cy="262829"/>
          </a:xfrm>
          <a:prstGeom prst="rect">
            <a:avLst/>
          </a:prstGeom>
          <a:noFill/>
        </p:spPr>
        <p:txBody>
          <a:bodyPr wrap="none" rtlCol="0">
            <a:spAutoFit/>
          </a:bodyPr>
          <a:lstStyle/>
          <a:p>
            <a:pPr algn="r"/>
            <a:r>
              <a:rPr lang="en-ZA" sz="1108" i="1" dirty="0">
                <a:solidFill>
                  <a:schemeClr val="tx1">
                    <a:lumMod val="65000"/>
                    <a:lumOff val="35000"/>
                  </a:schemeClr>
                </a:solidFill>
              </a:rPr>
              <a:t>Towards a Carbon Capture and Utilisation Economy</a:t>
            </a:r>
          </a:p>
        </p:txBody>
      </p:sp>
      <p:sp>
        <p:nvSpPr>
          <p:cNvPr id="5" name="Rectangle: Rounded Corners 4">
            <a:extLst>
              <a:ext uri="{FF2B5EF4-FFF2-40B4-BE49-F238E27FC236}">
                <a16:creationId xmlns:a16="http://schemas.microsoft.com/office/drawing/2014/main" xmlns="" id="{826D6BA7-5699-496B-B84B-AB6A55722C44}"/>
              </a:ext>
            </a:extLst>
          </p:cNvPr>
          <p:cNvSpPr/>
          <p:nvPr/>
        </p:nvSpPr>
        <p:spPr>
          <a:xfrm>
            <a:off x="5896903" y="1221363"/>
            <a:ext cx="2879609" cy="91989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ZA" sz="1846" b="1" dirty="0"/>
              <a:t>CoalCO2-X™ Programme Awareness Training</a:t>
            </a:r>
          </a:p>
          <a:p>
            <a:pPr algn="ctr"/>
            <a:r>
              <a:rPr lang="en-ZA" sz="1846" b="1" dirty="0"/>
              <a:t>Completed in 2021</a:t>
            </a:r>
          </a:p>
        </p:txBody>
      </p:sp>
      <p:sp>
        <p:nvSpPr>
          <p:cNvPr id="6" name="Rectangle: Rounded Corners 5">
            <a:extLst>
              <a:ext uri="{FF2B5EF4-FFF2-40B4-BE49-F238E27FC236}">
                <a16:creationId xmlns:a16="http://schemas.microsoft.com/office/drawing/2014/main" xmlns="" id="{DED7B02C-E718-4C54-9B9C-7469377482B6}"/>
              </a:ext>
            </a:extLst>
          </p:cNvPr>
          <p:cNvSpPr/>
          <p:nvPr/>
        </p:nvSpPr>
        <p:spPr>
          <a:xfrm>
            <a:off x="1327999" y="1224112"/>
            <a:ext cx="2879609" cy="91714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ZA" sz="1846" b="1" dirty="0"/>
              <a:t>Hard-to-Abate Cement Industry Pilot Plant Demonstration in 2022</a:t>
            </a:r>
          </a:p>
        </p:txBody>
      </p:sp>
      <p:graphicFrame>
        <p:nvGraphicFramePr>
          <p:cNvPr id="7" name="Chart 6">
            <a:extLst>
              <a:ext uri="{FF2B5EF4-FFF2-40B4-BE49-F238E27FC236}">
                <a16:creationId xmlns:a16="http://schemas.microsoft.com/office/drawing/2014/main" xmlns="" id="{9108208E-87D3-4B9A-AA40-7CBA051156E7}"/>
              </a:ext>
            </a:extLst>
          </p:cNvPr>
          <p:cNvGraphicFramePr>
            <a:graphicFrameLocks/>
          </p:cNvGraphicFramePr>
          <p:nvPr>
            <p:extLst/>
          </p:nvPr>
        </p:nvGraphicFramePr>
        <p:xfrm>
          <a:off x="4862036" y="2582121"/>
          <a:ext cx="4457700" cy="3139076"/>
        </p:xfrm>
        <a:graphic>
          <a:graphicData uri="http://schemas.openxmlformats.org/drawingml/2006/chart">
            <c:chart xmlns:c="http://schemas.openxmlformats.org/drawingml/2006/chart" xmlns:r="http://schemas.openxmlformats.org/officeDocument/2006/relationships" r:id="rId3"/>
          </a:graphicData>
        </a:graphic>
      </p:graphicFrame>
      <p:pic>
        <p:nvPicPr>
          <p:cNvPr id="28" name="Picture 2" descr="Image result for clip art coal heap">
            <a:extLst>
              <a:ext uri="{FF2B5EF4-FFF2-40B4-BE49-F238E27FC236}">
                <a16:creationId xmlns:a16="http://schemas.microsoft.com/office/drawing/2014/main" xmlns="" id="{F0B165BC-8BC6-492C-979C-4A5F4AC785D8}"/>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5749" b="41245"/>
          <a:stretch/>
        </p:blipFill>
        <p:spPr bwMode="auto">
          <a:xfrm>
            <a:off x="-16736" y="4692488"/>
            <a:ext cx="719319" cy="283421"/>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28">
            <a:extLst>
              <a:ext uri="{FF2B5EF4-FFF2-40B4-BE49-F238E27FC236}">
                <a16:creationId xmlns:a16="http://schemas.microsoft.com/office/drawing/2014/main" xmlns="" id="{35A78E7E-A990-4F1D-A5F2-AD1170BAA254}"/>
              </a:ext>
            </a:extLst>
          </p:cNvPr>
          <p:cNvSpPr txBox="1"/>
          <p:nvPr/>
        </p:nvSpPr>
        <p:spPr>
          <a:xfrm>
            <a:off x="-177448" y="4933487"/>
            <a:ext cx="1090876" cy="234464"/>
          </a:xfrm>
          <a:prstGeom prst="rect">
            <a:avLst/>
          </a:prstGeom>
        </p:spPr>
        <p:txBody>
          <a:bodyPr wrap="square" lIns="77510" tIns="38755" rIns="77510" bIns="38755" rtlCol="0">
            <a:spAutoFit/>
          </a:bodyPr>
          <a:lstStyle/>
          <a:p>
            <a:pPr algn="ctr" defTabSz="844083" eaLnBrk="0" hangingPunct="0">
              <a:buClr>
                <a:srgbClr val="1A988B"/>
              </a:buClr>
              <a:defRPr/>
            </a:pPr>
            <a:r>
              <a:rPr lang="en-ZA" sz="1015" dirty="0">
                <a:solidFill>
                  <a:srgbClr val="000000"/>
                </a:solidFill>
                <a:latin typeface="Arial" pitchFamily="34" charset="0"/>
                <a:cs typeface="Arial" pitchFamily="34" charset="0"/>
              </a:rPr>
              <a:t>Coal</a:t>
            </a:r>
          </a:p>
        </p:txBody>
      </p:sp>
      <p:pic>
        <p:nvPicPr>
          <p:cNvPr id="31" name="Picture 4" descr="Cement Plant">
            <a:extLst>
              <a:ext uri="{FF2B5EF4-FFF2-40B4-BE49-F238E27FC236}">
                <a16:creationId xmlns:a16="http://schemas.microsoft.com/office/drawing/2014/main" xmlns="" id="{5277C714-774F-4561-BE56-885F78D4224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flipH="1">
            <a:off x="767402" y="3228461"/>
            <a:ext cx="2154286" cy="186704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0" name="Straight Arrow Connector 29">
            <a:extLst>
              <a:ext uri="{FF2B5EF4-FFF2-40B4-BE49-F238E27FC236}">
                <a16:creationId xmlns:a16="http://schemas.microsoft.com/office/drawing/2014/main" xmlns="" id="{0F9BCAFF-5647-4330-9DB8-A2C7D3B222E0}"/>
              </a:ext>
            </a:extLst>
          </p:cNvPr>
          <p:cNvCxnSpPr>
            <a:cxnSpLocks/>
            <a:stCxn id="28" idx="3"/>
          </p:cNvCxnSpPr>
          <p:nvPr/>
        </p:nvCxnSpPr>
        <p:spPr>
          <a:xfrm>
            <a:off x="702582" y="4834199"/>
            <a:ext cx="278670" cy="0"/>
          </a:xfrm>
          <a:prstGeom prst="straightConnector1">
            <a:avLst/>
          </a:prstGeom>
          <a:noFill/>
          <a:ln w="6350" cap="flat" cmpd="sng" algn="ctr">
            <a:solidFill>
              <a:sysClr val="windowText" lastClr="000000"/>
            </a:solidFill>
            <a:prstDash val="solid"/>
            <a:miter lim="800000"/>
            <a:tailEnd type="triangle"/>
          </a:ln>
          <a:effectLst/>
        </p:spPr>
      </p:cxnSp>
      <p:sp>
        <p:nvSpPr>
          <p:cNvPr id="32" name="TextBox 31">
            <a:extLst>
              <a:ext uri="{FF2B5EF4-FFF2-40B4-BE49-F238E27FC236}">
                <a16:creationId xmlns:a16="http://schemas.microsoft.com/office/drawing/2014/main" xmlns="" id="{83E4066C-4E80-4842-BFE7-A4873B2A16AE}"/>
              </a:ext>
            </a:extLst>
          </p:cNvPr>
          <p:cNvSpPr txBox="1"/>
          <p:nvPr/>
        </p:nvSpPr>
        <p:spPr>
          <a:xfrm>
            <a:off x="1153911" y="5044978"/>
            <a:ext cx="1550217" cy="362319"/>
          </a:xfrm>
          <a:prstGeom prst="rect">
            <a:avLst/>
          </a:prstGeom>
        </p:spPr>
        <p:txBody>
          <a:bodyPr wrap="square" lIns="77510" tIns="38755" rIns="77510" bIns="38755" rtlCol="0">
            <a:spAutoFit/>
          </a:bodyPr>
          <a:lstStyle>
            <a:defPPr>
              <a:defRPr lang="en-US"/>
            </a:defPPr>
            <a:lvl1pPr algn="ctr" eaLnBrk="0" hangingPunct="0">
              <a:spcBef>
                <a:spcPts val="0"/>
              </a:spcBef>
              <a:buClr>
                <a:srgbClr val="1A988B"/>
              </a:buClr>
              <a:defRPr sz="1400" baseline="0">
                <a:solidFill>
                  <a:srgbClr val="000000"/>
                </a:solidFill>
                <a:latin typeface="Arial" pitchFamily="34" charset="0"/>
                <a:cs typeface="Arial" pitchFamily="34" charset="0"/>
              </a:defRPr>
            </a:lvl1pPr>
          </a:lstStyle>
          <a:p>
            <a:pPr defTabSz="844083">
              <a:defRPr/>
            </a:pPr>
            <a:r>
              <a:rPr lang="en-ZA" sz="923" kern="0" dirty="0"/>
              <a:t>South African Cement Clinker Plant</a:t>
            </a:r>
          </a:p>
        </p:txBody>
      </p:sp>
      <p:sp>
        <p:nvSpPr>
          <p:cNvPr id="33" name="Rectangle: Rounded Corners 32">
            <a:extLst>
              <a:ext uri="{FF2B5EF4-FFF2-40B4-BE49-F238E27FC236}">
                <a16:creationId xmlns:a16="http://schemas.microsoft.com/office/drawing/2014/main" xmlns="" id="{A2CB42AF-9A4B-4F9E-B5EA-96BF262F4DCB}"/>
              </a:ext>
            </a:extLst>
          </p:cNvPr>
          <p:cNvSpPr/>
          <p:nvPr/>
        </p:nvSpPr>
        <p:spPr>
          <a:xfrm>
            <a:off x="3052275" y="4282617"/>
            <a:ext cx="841090" cy="363859"/>
          </a:xfrm>
          <a:prstGeom prst="roundRect">
            <a:avLst/>
          </a:prstGeom>
          <a:solidFill>
            <a:srgbClr val="0097A0">
              <a:lumMod val="40000"/>
              <a:lumOff val="60000"/>
            </a:srgbClr>
          </a:solidFill>
          <a:ln w="9525" cap="flat" cmpd="sng" algn="ctr">
            <a:solidFill>
              <a:srgbClr val="00B050">
                <a:shade val="95000"/>
                <a:satMod val="105000"/>
              </a:srgbClr>
            </a:solidFill>
            <a:prstDash val="solid"/>
          </a:ln>
          <a:effectLst>
            <a:outerShdw blurRad="40000" dist="20000" dir="5400000" rotWithShape="0">
              <a:srgbClr val="000000">
                <a:alpha val="38000"/>
              </a:srgbClr>
            </a:outerShdw>
          </a:effectLst>
        </p:spPr>
        <p:txBody>
          <a:bodyPr lIns="0" tIns="0" rIns="0" bIns="0" rtlCol="0" anchor="ctr"/>
          <a:lstStyle/>
          <a:p>
            <a:pPr algn="ctr" defTabSz="844083" fontAlgn="base">
              <a:spcBef>
                <a:spcPct val="0"/>
              </a:spcBef>
              <a:spcAft>
                <a:spcPct val="0"/>
              </a:spcAft>
              <a:defRPr/>
            </a:pPr>
            <a:r>
              <a:rPr lang="en-ZA" sz="923" kern="0" dirty="0">
                <a:solidFill>
                  <a:srgbClr val="000000"/>
                </a:solidFill>
                <a:latin typeface="Arial"/>
              </a:rPr>
              <a:t>Flue Gas CO</a:t>
            </a:r>
            <a:r>
              <a:rPr lang="en-ZA" sz="923" kern="0" baseline="-25000" dirty="0">
                <a:solidFill>
                  <a:srgbClr val="000000"/>
                </a:solidFill>
                <a:latin typeface="Arial"/>
              </a:rPr>
              <a:t>2</a:t>
            </a:r>
            <a:r>
              <a:rPr lang="en-ZA" sz="923" kern="0" dirty="0">
                <a:solidFill>
                  <a:srgbClr val="000000"/>
                </a:solidFill>
                <a:latin typeface="Arial"/>
              </a:rPr>
              <a:t> Conversion</a:t>
            </a:r>
          </a:p>
        </p:txBody>
      </p:sp>
      <p:sp>
        <p:nvSpPr>
          <p:cNvPr id="34" name="Rectangle: Rounded Corners 33">
            <a:extLst>
              <a:ext uri="{FF2B5EF4-FFF2-40B4-BE49-F238E27FC236}">
                <a16:creationId xmlns:a16="http://schemas.microsoft.com/office/drawing/2014/main" xmlns="" id="{DE33550A-AE9F-457B-B836-EE29B5424E26}"/>
              </a:ext>
            </a:extLst>
          </p:cNvPr>
          <p:cNvSpPr/>
          <p:nvPr/>
        </p:nvSpPr>
        <p:spPr>
          <a:xfrm>
            <a:off x="3917907" y="4720672"/>
            <a:ext cx="771066" cy="349794"/>
          </a:xfrm>
          <a:prstGeom prst="roundRect">
            <a:avLst/>
          </a:prstGeom>
          <a:solidFill>
            <a:srgbClr val="79FFB6"/>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844083" fontAlgn="base">
              <a:spcBef>
                <a:spcPct val="0"/>
              </a:spcBef>
              <a:spcAft>
                <a:spcPct val="0"/>
              </a:spcAft>
              <a:defRPr/>
            </a:pPr>
            <a:r>
              <a:rPr lang="en-ZA" sz="923" kern="0" dirty="0">
                <a:solidFill>
                  <a:srgbClr val="000000"/>
                </a:solidFill>
                <a:latin typeface="Arial"/>
              </a:rPr>
              <a:t>Fertiliser Production</a:t>
            </a:r>
          </a:p>
        </p:txBody>
      </p:sp>
      <p:cxnSp>
        <p:nvCxnSpPr>
          <p:cNvPr id="35" name="Straight Arrow Connector 34">
            <a:extLst>
              <a:ext uri="{FF2B5EF4-FFF2-40B4-BE49-F238E27FC236}">
                <a16:creationId xmlns:a16="http://schemas.microsoft.com/office/drawing/2014/main" xmlns="" id="{9D84C9C4-80F9-4FF9-AD0B-C1832704ACE8}"/>
              </a:ext>
            </a:extLst>
          </p:cNvPr>
          <p:cNvCxnSpPr>
            <a:cxnSpLocks/>
            <a:endCxn id="33" idx="0"/>
          </p:cNvCxnSpPr>
          <p:nvPr/>
        </p:nvCxnSpPr>
        <p:spPr>
          <a:xfrm>
            <a:off x="3472820" y="4082375"/>
            <a:ext cx="1" cy="200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xmlns="" id="{27A9BAA2-FCC0-4304-946F-5388F9478904}"/>
              </a:ext>
            </a:extLst>
          </p:cNvPr>
          <p:cNvCxnSpPr>
            <a:stCxn id="33" idx="2"/>
            <a:endCxn id="34" idx="1"/>
          </p:cNvCxnSpPr>
          <p:nvPr/>
        </p:nvCxnSpPr>
        <p:spPr>
          <a:xfrm rot="16200000" flipH="1">
            <a:off x="3570818" y="4548479"/>
            <a:ext cx="249093" cy="4450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D988CB61-7642-448B-815B-3AA4205F324A}"/>
              </a:ext>
            </a:extLst>
          </p:cNvPr>
          <p:cNvCxnSpPr>
            <a:cxnSpLocks/>
          </p:cNvCxnSpPr>
          <p:nvPr/>
        </p:nvCxnSpPr>
        <p:spPr>
          <a:xfrm>
            <a:off x="2856389" y="4455942"/>
            <a:ext cx="1958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57EAFFA4-A4B3-4612-864E-E2CB762D6BFD}"/>
              </a:ext>
            </a:extLst>
          </p:cNvPr>
          <p:cNvSpPr txBox="1"/>
          <p:nvPr/>
        </p:nvSpPr>
        <p:spPr>
          <a:xfrm>
            <a:off x="3416973" y="4055705"/>
            <a:ext cx="355310" cy="191824"/>
          </a:xfrm>
          <a:prstGeom prst="rect">
            <a:avLst/>
          </a:prstGeom>
        </p:spPr>
        <p:txBody>
          <a:bodyPr wrap="square" lIns="77510" tIns="38755" rIns="77510" bIns="38755" rtlCol="0">
            <a:spAutoFit/>
          </a:bodyPr>
          <a:lstStyle>
            <a:defPPr>
              <a:defRPr lang="en-US"/>
            </a:defPPr>
            <a:lvl1pPr algn="ctr" eaLnBrk="0" hangingPunct="0">
              <a:spcBef>
                <a:spcPts val="0"/>
              </a:spcBef>
              <a:buClr>
                <a:srgbClr val="1A988B"/>
              </a:buClr>
              <a:defRPr sz="1400" baseline="0">
                <a:solidFill>
                  <a:srgbClr val="000000"/>
                </a:solidFill>
                <a:latin typeface="Arial" pitchFamily="34" charset="0"/>
                <a:cs typeface="Arial" pitchFamily="34" charset="0"/>
              </a:defRPr>
            </a:lvl1pPr>
          </a:lstStyle>
          <a:p>
            <a:pPr defTabSz="844083">
              <a:defRPr/>
            </a:pPr>
            <a:r>
              <a:rPr lang="en-ZA" sz="738" kern="0" dirty="0"/>
              <a:t>NH</a:t>
            </a:r>
            <a:r>
              <a:rPr lang="en-ZA" sz="738" kern="0" baseline="-25000" dirty="0"/>
              <a:t>3</a:t>
            </a:r>
          </a:p>
        </p:txBody>
      </p:sp>
      <p:sp>
        <p:nvSpPr>
          <p:cNvPr id="40" name="TextBox 39">
            <a:extLst>
              <a:ext uri="{FF2B5EF4-FFF2-40B4-BE49-F238E27FC236}">
                <a16:creationId xmlns:a16="http://schemas.microsoft.com/office/drawing/2014/main" xmlns="" id="{6064D5DD-B82F-499D-876B-0CBF409560ED}"/>
              </a:ext>
            </a:extLst>
          </p:cNvPr>
          <p:cNvSpPr txBox="1"/>
          <p:nvPr/>
        </p:nvSpPr>
        <p:spPr>
          <a:xfrm>
            <a:off x="3236691" y="4885028"/>
            <a:ext cx="741486" cy="305380"/>
          </a:xfrm>
          <a:prstGeom prst="rect">
            <a:avLst/>
          </a:prstGeom>
        </p:spPr>
        <p:txBody>
          <a:bodyPr wrap="square" lIns="77510" tIns="38755" rIns="77510" bIns="38755" rtlCol="0">
            <a:spAutoFit/>
          </a:bodyPr>
          <a:lstStyle>
            <a:defPPr>
              <a:defRPr lang="en-US"/>
            </a:defPPr>
            <a:lvl1pPr algn="ctr" eaLnBrk="0" hangingPunct="0">
              <a:spcBef>
                <a:spcPts val="0"/>
              </a:spcBef>
              <a:buClr>
                <a:srgbClr val="1A988B"/>
              </a:buClr>
              <a:defRPr sz="1400" baseline="0">
                <a:solidFill>
                  <a:srgbClr val="000000"/>
                </a:solidFill>
                <a:latin typeface="Arial" pitchFamily="34" charset="0"/>
                <a:cs typeface="Arial" pitchFamily="34" charset="0"/>
              </a:defRPr>
            </a:lvl1pPr>
          </a:lstStyle>
          <a:p>
            <a:pPr defTabSz="844083">
              <a:defRPr/>
            </a:pPr>
            <a:r>
              <a:rPr lang="en-ZA" sz="738" kern="0" dirty="0"/>
              <a:t>ABC</a:t>
            </a:r>
          </a:p>
          <a:p>
            <a:pPr defTabSz="844083">
              <a:defRPr/>
            </a:pPr>
            <a:r>
              <a:rPr lang="en-ZA" sz="738" kern="0" dirty="0"/>
              <a:t>Fertiliser Salt</a:t>
            </a:r>
            <a:endParaRPr lang="en-ZA" sz="738" kern="0" baseline="-25000" dirty="0"/>
          </a:p>
        </p:txBody>
      </p:sp>
      <p:pic>
        <p:nvPicPr>
          <p:cNvPr id="41" name="Picture 40">
            <a:extLst>
              <a:ext uri="{FF2B5EF4-FFF2-40B4-BE49-F238E27FC236}">
                <a16:creationId xmlns:a16="http://schemas.microsoft.com/office/drawing/2014/main" xmlns="" id="{B3811880-2760-4FC5-894D-D78C7AFE29CA}"/>
              </a:ext>
            </a:extLst>
          </p:cNvPr>
          <p:cNvPicPr>
            <a:picLocks noChangeAspect="1"/>
          </p:cNvPicPr>
          <p:nvPr/>
        </p:nvPicPr>
        <p:blipFill>
          <a:blip r:embed="rId6"/>
          <a:stretch>
            <a:fillRect/>
          </a:stretch>
        </p:blipFill>
        <p:spPr>
          <a:xfrm flipH="1">
            <a:off x="3439017" y="3890466"/>
            <a:ext cx="67604" cy="191909"/>
          </a:xfrm>
          <a:prstGeom prst="rect">
            <a:avLst/>
          </a:prstGeom>
        </p:spPr>
      </p:pic>
      <p:sp>
        <p:nvSpPr>
          <p:cNvPr id="42" name="TextBox 41">
            <a:extLst>
              <a:ext uri="{FF2B5EF4-FFF2-40B4-BE49-F238E27FC236}">
                <a16:creationId xmlns:a16="http://schemas.microsoft.com/office/drawing/2014/main" xmlns="" id="{92935257-CB8F-42CC-BB30-AA6099B91B77}"/>
              </a:ext>
            </a:extLst>
          </p:cNvPr>
          <p:cNvSpPr txBox="1"/>
          <p:nvPr/>
        </p:nvSpPr>
        <p:spPr>
          <a:xfrm>
            <a:off x="3104296" y="3694233"/>
            <a:ext cx="961718" cy="220293"/>
          </a:xfrm>
          <a:prstGeom prst="rect">
            <a:avLst/>
          </a:prstGeom>
        </p:spPr>
        <p:txBody>
          <a:bodyPr wrap="square" lIns="77510" tIns="38755" rIns="77510" bIns="38755" rtlCol="0">
            <a:spAutoFit/>
          </a:bodyPr>
          <a:lstStyle>
            <a:defPPr>
              <a:defRPr lang="en-US"/>
            </a:defPPr>
            <a:lvl1pPr marL="0" marR="0" lvl="0" indent="0" algn="ctr" defTabSz="914400" eaLnBrk="0" fontAlgn="auto" latinLnBrk="0" hangingPunct="0">
              <a:lnSpc>
                <a:spcPct val="100000"/>
              </a:lnSpc>
              <a:spcBef>
                <a:spcPts val="0"/>
              </a:spcBef>
              <a:spcAft>
                <a:spcPts val="0"/>
              </a:spcAft>
              <a:buClr>
                <a:srgbClr val="1A988B"/>
              </a:buClr>
              <a:buSzTx/>
              <a:buFontTx/>
              <a:buNone/>
              <a:tabLst/>
              <a:defRPr kumimoji="0" sz="1000" b="0" i="0" u="none" strike="noStrike" kern="0" cap="none" spc="0" normalizeH="0" baseline="0">
                <a:ln>
                  <a:noFill/>
                </a:ln>
                <a:solidFill>
                  <a:srgbClr val="000000"/>
                </a:solidFill>
                <a:effectLst/>
                <a:uLnTx/>
                <a:uFillTx/>
                <a:latin typeface="Arial" pitchFamily="34" charset="0"/>
                <a:cs typeface="Arial" pitchFamily="34" charset="0"/>
              </a:defRPr>
            </a:lvl1pPr>
          </a:lstStyle>
          <a:p>
            <a:pPr defTabSz="844083">
              <a:defRPr/>
            </a:pPr>
            <a:r>
              <a:rPr lang="en-ZA" sz="923" dirty="0"/>
              <a:t>Grey Ammonia</a:t>
            </a:r>
          </a:p>
        </p:txBody>
      </p:sp>
      <p:sp>
        <p:nvSpPr>
          <p:cNvPr id="43" name="TextBox 42">
            <a:extLst>
              <a:ext uri="{FF2B5EF4-FFF2-40B4-BE49-F238E27FC236}">
                <a16:creationId xmlns:a16="http://schemas.microsoft.com/office/drawing/2014/main" xmlns="" id="{8FC78246-BDA7-416F-AE57-CE04566C72B7}"/>
              </a:ext>
            </a:extLst>
          </p:cNvPr>
          <p:cNvSpPr txBox="1"/>
          <p:nvPr/>
        </p:nvSpPr>
        <p:spPr>
          <a:xfrm>
            <a:off x="3821322" y="3915476"/>
            <a:ext cx="1293882" cy="362319"/>
          </a:xfrm>
          <a:prstGeom prst="rect">
            <a:avLst/>
          </a:prstGeom>
        </p:spPr>
        <p:txBody>
          <a:bodyPr wrap="square" lIns="77510" tIns="38755" rIns="77510" bIns="38755" rtlCol="0">
            <a:spAutoFit/>
          </a:bodyPr>
          <a:lstStyle>
            <a:defPPr>
              <a:defRPr lang="en-US"/>
            </a:defPPr>
            <a:lvl1pPr marL="0" marR="0" lvl="0" indent="0" algn="ctr" defTabSz="914400" eaLnBrk="0" fontAlgn="auto" latinLnBrk="0" hangingPunct="0">
              <a:lnSpc>
                <a:spcPct val="100000"/>
              </a:lnSpc>
              <a:spcBef>
                <a:spcPts val="0"/>
              </a:spcBef>
              <a:spcAft>
                <a:spcPts val="0"/>
              </a:spcAft>
              <a:buClr>
                <a:srgbClr val="1A988B"/>
              </a:buClr>
              <a:buSzTx/>
              <a:buFontTx/>
              <a:buNone/>
              <a:tabLst/>
              <a:defRPr kumimoji="0" sz="1000" b="0" i="0" u="none" strike="noStrike" kern="0" cap="none" spc="0" normalizeH="0" baseline="0">
                <a:ln>
                  <a:noFill/>
                </a:ln>
                <a:solidFill>
                  <a:srgbClr val="000000"/>
                </a:solidFill>
                <a:effectLst/>
                <a:uLnTx/>
                <a:uFillTx/>
                <a:latin typeface="Arial" pitchFamily="34" charset="0"/>
                <a:cs typeface="Arial" pitchFamily="34" charset="0"/>
              </a:defRPr>
            </a:lvl1pPr>
          </a:lstStyle>
          <a:p>
            <a:pPr defTabSz="844083">
              <a:defRPr/>
            </a:pPr>
            <a:r>
              <a:rPr lang="en-ZA" sz="923" dirty="0"/>
              <a:t>Treated Flue Gas</a:t>
            </a:r>
          </a:p>
          <a:p>
            <a:pPr defTabSz="844083">
              <a:defRPr/>
            </a:pPr>
            <a:r>
              <a:rPr lang="en-ZA" sz="923" dirty="0"/>
              <a:t>(PM, SOx, NOx, CO</a:t>
            </a:r>
            <a:r>
              <a:rPr lang="en-ZA" sz="923" baseline="-25000" dirty="0"/>
              <a:t>2</a:t>
            </a:r>
            <a:r>
              <a:rPr lang="en-ZA" sz="923" dirty="0"/>
              <a:t>)</a:t>
            </a:r>
          </a:p>
        </p:txBody>
      </p:sp>
      <p:cxnSp>
        <p:nvCxnSpPr>
          <p:cNvPr id="44" name="Connector: Elbow 43">
            <a:extLst>
              <a:ext uri="{FF2B5EF4-FFF2-40B4-BE49-F238E27FC236}">
                <a16:creationId xmlns:a16="http://schemas.microsoft.com/office/drawing/2014/main" xmlns="" id="{F5FB5772-D422-4DCC-9538-4080C2FEA9D2}"/>
              </a:ext>
            </a:extLst>
          </p:cNvPr>
          <p:cNvCxnSpPr>
            <a:cxnSpLocks/>
            <a:stCxn id="33" idx="3"/>
            <a:endCxn id="43" idx="2"/>
          </p:cNvCxnSpPr>
          <p:nvPr/>
        </p:nvCxnSpPr>
        <p:spPr>
          <a:xfrm flipV="1">
            <a:off x="3893365" y="4277795"/>
            <a:ext cx="574898" cy="18675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E8769079-076C-4F3F-9724-6BC01DA87F9A}"/>
              </a:ext>
            </a:extLst>
          </p:cNvPr>
          <p:cNvCxnSpPr>
            <a:cxnSpLocks/>
          </p:cNvCxnSpPr>
          <p:nvPr/>
        </p:nvCxnSpPr>
        <p:spPr>
          <a:xfrm>
            <a:off x="4690108" y="4895568"/>
            <a:ext cx="1958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6" name="Picture 2" descr="Omnia Specialities Australia | OmniGold">
            <a:extLst>
              <a:ext uri="{FF2B5EF4-FFF2-40B4-BE49-F238E27FC236}">
                <a16:creationId xmlns:a16="http://schemas.microsoft.com/office/drawing/2014/main" xmlns="" id="{DA394BE4-ABAE-4EAC-91CD-59181A2666EE}"/>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6241" t="10738" r="13441" b="13099"/>
          <a:stretch/>
        </p:blipFill>
        <p:spPr bwMode="auto">
          <a:xfrm>
            <a:off x="4891891" y="4730188"/>
            <a:ext cx="242169" cy="340278"/>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a:extLst>
              <a:ext uri="{FF2B5EF4-FFF2-40B4-BE49-F238E27FC236}">
                <a16:creationId xmlns:a16="http://schemas.microsoft.com/office/drawing/2014/main" xmlns="" id="{A6B2462A-B8E5-410A-83CE-89BB0440C11C}"/>
              </a:ext>
            </a:extLst>
          </p:cNvPr>
          <p:cNvSpPr txBox="1"/>
          <p:nvPr/>
        </p:nvSpPr>
        <p:spPr>
          <a:xfrm>
            <a:off x="4679811" y="5005140"/>
            <a:ext cx="694038" cy="305380"/>
          </a:xfrm>
          <a:prstGeom prst="rect">
            <a:avLst/>
          </a:prstGeom>
        </p:spPr>
        <p:txBody>
          <a:bodyPr wrap="square" lIns="77510" tIns="38755" rIns="77510" bIns="38755" rtlCol="0">
            <a:spAutoFit/>
          </a:bodyPr>
          <a:lstStyle>
            <a:defPPr>
              <a:defRPr lang="en-US"/>
            </a:defPPr>
            <a:lvl1pPr algn="ctr" eaLnBrk="0" hangingPunct="0">
              <a:spcBef>
                <a:spcPts val="0"/>
              </a:spcBef>
              <a:buClr>
                <a:srgbClr val="1A988B"/>
              </a:buClr>
              <a:defRPr sz="1400" baseline="0">
                <a:solidFill>
                  <a:srgbClr val="000000"/>
                </a:solidFill>
                <a:latin typeface="Arial" pitchFamily="34" charset="0"/>
                <a:cs typeface="Arial" pitchFamily="34" charset="0"/>
              </a:defRPr>
            </a:lvl1pPr>
          </a:lstStyle>
          <a:p>
            <a:pPr defTabSz="844083">
              <a:defRPr/>
            </a:pPr>
            <a:r>
              <a:rPr lang="en-ZA" sz="738" kern="0" dirty="0"/>
              <a:t>Commercial Fertiliser</a:t>
            </a:r>
            <a:endParaRPr lang="en-ZA" sz="738" kern="0" baseline="-25000" dirty="0"/>
          </a:p>
        </p:txBody>
      </p:sp>
      <p:sp>
        <p:nvSpPr>
          <p:cNvPr id="48" name="TextBox 47">
            <a:extLst>
              <a:ext uri="{FF2B5EF4-FFF2-40B4-BE49-F238E27FC236}">
                <a16:creationId xmlns:a16="http://schemas.microsoft.com/office/drawing/2014/main" xmlns="" id="{B046DD0B-3C2B-4CE7-832D-11FEAF60584C}"/>
              </a:ext>
            </a:extLst>
          </p:cNvPr>
          <p:cNvSpPr txBox="1"/>
          <p:nvPr/>
        </p:nvSpPr>
        <p:spPr>
          <a:xfrm>
            <a:off x="3021693" y="4741578"/>
            <a:ext cx="305029" cy="191824"/>
          </a:xfrm>
          <a:prstGeom prst="rect">
            <a:avLst/>
          </a:prstGeom>
        </p:spPr>
        <p:txBody>
          <a:bodyPr wrap="square" lIns="77510" tIns="38755" rIns="77510" bIns="38755" rtlCol="0">
            <a:spAutoFit/>
          </a:bodyPr>
          <a:lstStyle>
            <a:defPPr>
              <a:defRPr lang="en-US"/>
            </a:defPPr>
            <a:lvl1pPr algn="ctr" eaLnBrk="0" hangingPunct="0">
              <a:spcBef>
                <a:spcPts val="0"/>
              </a:spcBef>
              <a:buClr>
                <a:srgbClr val="1A988B"/>
              </a:buClr>
              <a:defRPr sz="1400" baseline="0">
                <a:solidFill>
                  <a:srgbClr val="000000"/>
                </a:solidFill>
                <a:latin typeface="Arial" pitchFamily="34" charset="0"/>
                <a:cs typeface="Arial" pitchFamily="34" charset="0"/>
              </a:defRPr>
            </a:lvl1pPr>
          </a:lstStyle>
          <a:p>
            <a:pPr defTabSz="844083">
              <a:defRPr/>
            </a:pPr>
            <a:r>
              <a:rPr lang="en-ZA" sz="738" kern="0" dirty="0"/>
              <a:t>PM</a:t>
            </a:r>
            <a:endParaRPr lang="en-ZA" sz="738" kern="0" baseline="-25000" dirty="0"/>
          </a:p>
        </p:txBody>
      </p:sp>
      <p:cxnSp>
        <p:nvCxnSpPr>
          <p:cNvPr id="49" name="Straight Arrow Connector 48">
            <a:extLst>
              <a:ext uri="{FF2B5EF4-FFF2-40B4-BE49-F238E27FC236}">
                <a16:creationId xmlns:a16="http://schemas.microsoft.com/office/drawing/2014/main" xmlns="" id="{9CE9A5A2-C869-48A1-AEAA-A95EB264469C}"/>
              </a:ext>
            </a:extLst>
          </p:cNvPr>
          <p:cNvCxnSpPr>
            <a:cxnSpLocks/>
          </p:cNvCxnSpPr>
          <p:nvPr/>
        </p:nvCxnSpPr>
        <p:spPr>
          <a:xfrm>
            <a:off x="3177228" y="4641456"/>
            <a:ext cx="0" cy="129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D42F2B15-6BB2-4D8D-AB86-732F03A712AB}"/>
              </a:ext>
            </a:extLst>
          </p:cNvPr>
          <p:cNvSpPr txBox="1"/>
          <p:nvPr/>
        </p:nvSpPr>
        <p:spPr>
          <a:xfrm>
            <a:off x="1038000" y="2524963"/>
            <a:ext cx="3598182" cy="589817"/>
          </a:xfrm>
          <a:prstGeom prst="rect">
            <a:avLst/>
          </a:prstGeom>
        </p:spPr>
        <p:style>
          <a:lnRef idx="1">
            <a:schemeClr val="accent1"/>
          </a:lnRef>
          <a:fillRef idx="2">
            <a:schemeClr val="accent1"/>
          </a:fillRef>
          <a:effectRef idx="1">
            <a:schemeClr val="accent1"/>
          </a:effectRef>
          <a:fontRef idx="minor">
            <a:schemeClr val="dk1"/>
          </a:fontRef>
        </p:style>
        <p:txBody>
          <a:bodyPr wrap="none" lIns="77510" tIns="38755" rIns="77510" bIns="38755" rtlCol="0">
            <a:spAutoFit/>
          </a:bodyPr>
          <a:lstStyle/>
          <a:p>
            <a:pPr defTabSz="844083" eaLnBrk="0" fontAlgn="base" hangingPunct="0">
              <a:spcAft>
                <a:spcPct val="0"/>
              </a:spcAft>
              <a:buClr>
                <a:srgbClr val="1A988B"/>
              </a:buClr>
              <a:defRPr/>
            </a:pPr>
            <a:r>
              <a:rPr lang="en-ZA" sz="1662" dirty="0">
                <a:solidFill>
                  <a:srgbClr val="000000"/>
                </a:solidFill>
                <a:latin typeface="Arial" pitchFamily="34" charset="0"/>
                <a:cs typeface="Arial" pitchFamily="34" charset="0"/>
              </a:rPr>
              <a:t>Capture: PM + Heavy Metals</a:t>
            </a:r>
          </a:p>
          <a:p>
            <a:pPr defTabSz="844083" eaLnBrk="0" fontAlgn="base" hangingPunct="0">
              <a:spcAft>
                <a:spcPct val="0"/>
              </a:spcAft>
              <a:buClr>
                <a:srgbClr val="1A988B"/>
              </a:buClr>
              <a:defRPr/>
            </a:pPr>
            <a:r>
              <a:rPr lang="en-ZA" sz="1662" dirty="0">
                <a:solidFill>
                  <a:srgbClr val="000000"/>
                </a:solidFill>
                <a:latin typeface="Arial" pitchFamily="34" charset="0"/>
                <a:cs typeface="Arial" pitchFamily="34" charset="0"/>
              </a:rPr>
              <a:t>Convert: CO</a:t>
            </a:r>
            <a:r>
              <a:rPr lang="en-ZA" sz="1662" baseline="-25000" dirty="0">
                <a:solidFill>
                  <a:srgbClr val="000000"/>
                </a:solidFill>
                <a:latin typeface="Arial" pitchFamily="34" charset="0"/>
                <a:cs typeface="Arial" pitchFamily="34" charset="0"/>
              </a:rPr>
              <a:t>2</a:t>
            </a:r>
            <a:r>
              <a:rPr lang="en-ZA" sz="1662" dirty="0">
                <a:solidFill>
                  <a:srgbClr val="000000"/>
                </a:solidFill>
                <a:latin typeface="Arial" pitchFamily="34" charset="0"/>
                <a:cs typeface="Arial" pitchFamily="34" charset="0"/>
              </a:rPr>
              <a:t> and NOx into Fertiliser</a:t>
            </a:r>
            <a:endParaRPr lang="en-ZA" sz="1662" baseline="-25000" dirty="0">
              <a:solidFill>
                <a:srgbClr val="000000"/>
              </a:solidFill>
              <a:latin typeface="Arial" pitchFamily="34" charset="0"/>
              <a:cs typeface="Arial" pitchFamily="34" charset="0"/>
            </a:endParaRPr>
          </a:p>
        </p:txBody>
      </p:sp>
      <p:sp>
        <p:nvSpPr>
          <p:cNvPr id="52" name="TextBox 51">
            <a:extLst>
              <a:ext uri="{FF2B5EF4-FFF2-40B4-BE49-F238E27FC236}">
                <a16:creationId xmlns:a16="http://schemas.microsoft.com/office/drawing/2014/main" xmlns="" id="{8F69BCDD-4637-4BBF-9E6B-38D1DFD354AB}"/>
              </a:ext>
            </a:extLst>
          </p:cNvPr>
          <p:cNvSpPr txBox="1"/>
          <p:nvPr/>
        </p:nvSpPr>
        <p:spPr>
          <a:xfrm>
            <a:off x="6046220" y="5472468"/>
            <a:ext cx="2846373" cy="248763"/>
          </a:xfrm>
          <a:prstGeom prst="rect">
            <a:avLst/>
          </a:prstGeom>
        </p:spPr>
        <p:style>
          <a:lnRef idx="1">
            <a:schemeClr val="accent1"/>
          </a:lnRef>
          <a:fillRef idx="2">
            <a:schemeClr val="accent1"/>
          </a:fillRef>
          <a:effectRef idx="1">
            <a:schemeClr val="accent1"/>
          </a:effectRef>
          <a:fontRef idx="minor">
            <a:schemeClr val="dk1"/>
          </a:fontRef>
        </p:style>
        <p:txBody>
          <a:bodyPr wrap="none" lIns="77510" tIns="38755" rIns="77510" bIns="38755" rtlCol="0">
            <a:spAutoFit/>
          </a:bodyPr>
          <a:lstStyle/>
          <a:p>
            <a:pPr defTabSz="844083" eaLnBrk="0" fontAlgn="base" hangingPunct="0">
              <a:spcAft>
                <a:spcPct val="0"/>
              </a:spcAft>
              <a:buClr>
                <a:srgbClr val="1A988B"/>
              </a:buClr>
              <a:defRPr/>
            </a:pPr>
            <a:r>
              <a:rPr lang="en-ZA" sz="1108" dirty="0">
                <a:solidFill>
                  <a:srgbClr val="000000"/>
                </a:solidFill>
                <a:latin typeface="Arial" pitchFamily="34" charset="0"/>
                <a:cs typeface="Arial" pitchFamily="34" charset="0"/>
              </a:rPr>
              <a:t>Awareness Training done for 178 Students</a:t>
            </a:r>
            <a:endParaRPr lang="en-ZA" sz="1108" baseline="-25000" dirty="0">
              <a:solidFill>
                <a:srgbClr val="000000"/>
              </a:solidFill>
              <a:latin typeface="Arial" pitchFamily="34" charset="0"/>
              <a:cs typeface="Arial" pitchFamily="34" charset="0"/>
            </a:endParaRPr>
          </a:p>
        </p:txBody>
      </p:sp>
      <p:pic>
        <p:nvPicPr>
          <p:cNvPr id="1026" name="Picture 2" descr="CUT | CUT, South Africa - Thinking Beyond">
            <a:extLst>
              <a:ext uri="{FF2B5EF4-FFF2-40B4-BE49-F238E27FC236}">
                <a16:creationId xmlns:a16="http://schemas.microsoft.com/office/drawing/2014/main" xmlns="" id="{0D6F78EB-E77F-49DF-A612-04295B8F927C}"/>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063991" y="2194157"/>
            <a:ext cx="1758462" cy="1081454"/>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a:extLst>
              <a:ext uri="{FF2B5EF4-FFF2-40B4-BE49-F238E27FC236}">
                <a16:creationId xmlns:a16="http://schemas.microsoft.com/office/drawing/2014/main" xmlns="" id="{9B22A94C-40F6-49D3-91F4-711172F9DC83}"/>
              </a:ext>
            </a:extLst>
          </p:cNvPr>
          <p:cNvSpPr txBox="1"/>
          <p:nvPr/>
        </p:nvSpPr>
        <p:spPr>
          <a:xfrm>
            <a:off x="5896904" y="5796122"/>
            <a:ext cx="3134704" cy="468669"/>
          </a:xfrm>
          <a:prstGeom prst="rect">
            <a:avLst/>
          </a:prstGeom>
          <a:solidFill>
            <a:schemeClr val="bg1">
              <a:lumMod val="95000"/>
            </a:schemeClr>
          </a:solidFill>
        </p:spPr>
        <p:txBody>
          <a:bodyPr rot="0" spcFirstLastPara="0" vertOverflow="overflow" horzOverflow="overflow" vert="horz" wrap="square" lIns="84406" tIns="42203" rIns="84406" bIns="42203" numCol="1" spcCol="0" rtlCol="0" fromWordArt="0" anchor="t" anchorCtr="0" forceAA="0" compatLnSpc="1">
            <a:prstTxWarp prst="textNoShape">
              <a:avLst/>
            </a:prstTxWarp>
            <a:spAutoFit/>
          </a:bodyPr>
          <a:lstStyle/>
          <a:p>
            <a:r>
              <a:rPr lang="en-US" sz="1246" dirty="0"/>
              <a:t>Future training of engineers and technicians in hydrogen and CCU technologies</a:t>
            </a:r>
          </a:p>
        </p:txBody>
      </p:sp>
      <p:sp>
        <p:nvSpPr>
          <p:cNvPr id="50" name="TextBox 49">
            <a:extLst>
              <a:ext uri="{FF2B5EF4-FFF2-40B4-BE49-F238E27FC236}">
                <a16:creationId xmlns:a16="http://schemas.microsoft.com/office/drawing/2014/main" xmlns="" id="{4D47BC9F-9058-4911-AD94-6062AA98B529}"/>
              </a:ext>
            </a:extLst>
          </p:cNvPr>
          <p:cNvSpPr txBox="1"/>
          <p:nvPr/>
        </p:nvSpPr>
        <p:spPr>
          <a:xfrm>
            <a:off x="1205563" y="5799612"/>
            <a:ext cx="3134704" cy="468669"/>
          </a:xfrm>
          <a:prstGeom prst="rect">
            <a:avLst/>
          </a:prstGeom>
          <a:solidFill>
            <a:schemeClr val="bg1">
              <a:lumMod val="95000"/>
            </a:schemeClr>
          </a:solidFill>
        </p:spPr>
        <p:txBody>
          <a:bodyPr rot="0" spcFirstLastPara="0" vertOverflow="overflow" horzOverflow="overflow" vert="horz" wrap="square" lIns="84406" tIns="42203" rIns="84406" bIns="42203" numCol="1" spcCol="0" rtlCol="0" fromWordArt="0" anchor="t" anchorCtr="0" forceAA="0" compatLnSpc="1">
            <a:prstTxWarp prst="textNoShape">
              <a:avLst/>
            </a:prstTxWarp>
            <a:spAutoFit/>
          </a:bodyPr>
          <a:lstStyle/>
          <a:p>
            <a:r>
              <a:rPr lang="en-US" sz="1246" dirty="0"/>
              <a:t>Future upscaling and demonstration at coal-fired power generation plants</a:t>
            </a:r>
          </a:p>
        </p:txBody>
      </p:sp>
    </p:spTree>
    <p:extLst>
      <p:ext uri="{BB962C8B-B14F-4D97-AF65-F5344CB8AC3E}">
        <p14:creationId xmlns:p14="http://schemas.microsoft.com/office/powerpoint/2010/main" xmlns="" val="616240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634" y="208166"/>
            <a:ext cx="4741817" cy="443702"/>
          </a:xfrm>
          <a:prstGeom prst="rect">
            <a:avLst/>
          </a:prstGeom>
        </p:spPr>
        <p:txBody>
          <a:bodyPr vert="horz" wrap="square" lIns="0" tIns="12691" rIns="0" bIns="0" rtlCol="0">
            <a:spAutoFit/>
          </a:bodyPr>
          <a:lstStyle/>
          <a:p>
            <a:pPr marL="12691" algn="l">
              <a:spcBef>
                <a:spcPts val="100"/>
              </a:spcBef>
            </a:pPr>
            <a:r>
              <a:rPr lang="en-ZA" sz="2800" b="1" spc="-5" dirty="0">
                <a:latin typeface="Century Gothic" panose="020B0502020202020204" pitchFamily="34" charset="0"/>
              </a:rPr>
              <a:t>DSI Response to  COVID-19</a:t>
            </a:r>
            <a:endParaRPr sz="2800" b="1" spc="-5" dirty="0">
              <a:latin typeface="Century Gothic" panose="020B0502020202020204" pitchFamily="34" charset="0"/>
            </a:endParaRPr>
          </a:p>
        </p:txBody>
      </p:sp>
      <p:sp>
        <p:nvSpPr>
          <p:cNvPr id="3" name="object 3"/>
          <p:cNvSpPr txBox="1"/>
          <p:nvPr/>
        </p:nvSpPr>
        <p:spPr>
          <a:xfrm>
            <a:off x="208552" y="890555"/>
            <a:ext cx="8293107" cy="1903764"/>
          </a:xfrm>
          <a:prstGeom prst="rect">
            <a:avLst/>
          </a:prstGeom>
        </p:spPr>
        <p:txBody>
          <a:bodyPr vert="horz" wrap="square" lIns="0" tIns="39343" rIns="0" bIns="0" rtlCol="0">
            <a:spAutoFit/>
          </a:bodyPr>
          <a:lstStyle/>
          <a:p>
            <a:pPr marL="12691" marR="5076" lvl="0" algn="just" defTabSz="913760">
              <a:spcBef>
                <a:spcPts val="310"/>
              </a:spcBef>
              <a:defRPr/>
            </a:pPr>
            <a:r>
              <a:rPr lang="en-ZA" sz="2000" spc="-5" dirty="0">
                <a:solidFill>
                  <a:prstClr val="black"/>
                </a:solidFill>
                <a:latin typeface="Century Gothic" panose="020B0502020202020204" pitchFamily="34" charset="0"/>
                <a:cs typeface="Arial"/>
              </a:rPr>
              <a:t>Support and strengthen the country's local research, development and innovation capabilities to manufacture active pharmaceutical ingredients, vaccines, biopharmaceuticals, diagnostics and medical devices to address the disease burden while ensuring security of supply of essential therapeutics and prophylactics.</a:t>
            </a:r>
          </a:p>
          <a:p>
            <a:pPr marL="12691" marR="0" lvl="0" algn="l" defTabSz="913760" rtl="0" eaLnBrk="1" fontAlgn="auto" latinLnBrk="0" hangingPunct="1">
              <a:lnSpc>
                <a:spcPct val="150000"/>
              </a:lnSpc>
              <a:spcBef>
                <a:spcPts val="585"/>
              </a:spcBef>
              <a:spcAft>
                <a:spcPts val="0"/>
              </a:spcAft>
              <a:buClrTx/>
              <a:buSzTx/>
              <a:tabLst>
                <a:tab pos="354717" algn="l"/>
                <a:tab pos="355351" algn="l"/>
              </a:tabLst>
              <a:defRPr/>
            </a:pPr>
            <a:endParaRPr kumimoji="0" sz="1199"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 name="Group 3">
            <a:extLst>
              <a:ext uri="{FF2B5EF4-FFF2-40B4-BE49-F238E27FC236}">
                <a16:creationId xmlns:a16="http://schemas.microsoft.com/office/drawing/2014/main" xmlns="" id="{5C0E734E-8EDE-4640-8890-4C5671D4F492}"/>
              </a:ext>
            </a:extLst>
          </p:cNvPr>
          <p:cNvGrpSpPr/>
          <p:nvPr/>
        </p:nvGrpSpPr>
        <p:grpSpPr>
          <a:xfrm>
            <a:off x="104000" y="2562709"/>
            <a:ext cx="8831448" cy="4277829"/>
            <a:chOff x="656234" y="623140"/>
            <a:chExt cx="8703798" cy="5262843"/>
          </a:xfrm>
        </p:grpSpPr>
        <p:pic>
          <p:nvPicPr>
            <p:cNvPr id="5" name="Picture 4" descr="Image result for arrow image">
              <a:extLst>
                <a:ext uri="{FF2B5EF4-FFF2-40B4-BE49-F238E27FC236}">
                  <a16:creationId xmlns:a16="http://schemas.microsoft.com/office/drawing/2014/main" xmlns="" id="{DE4BAE30-D311-4553-AC37-6B67787EEA9D}"/>
                </a:ext>
              </a:extLst>
            </p:cNvPr>
            <p:cNvPicPr>
              <a:picLocks noChangeAspect="1" noChangeArrowheads="1"/>
            </p:cNvPicPr>
            <p:nvPr/>
          </p:nvPicPr>
          <p:blipFill>
            <a:blip r:embed="rId2" cstate="print">
              <a:duotone>
                <a:prstClr val="black"/>
                <a:srgbClr val="FFC000">
                  <a:tint val="45000"/>
                  <a:satMod val="400000"/>
                </a:srgbClr>
              </a:duotone>
              <a:extLst>
                <a:ext uri="{BEBA8EAE-BF5A-486C-A8C5-ECC9F3942E4B}">
                  <a14:imgProps xmlns:a14="http://schemas.microsoft.com/office/drawing/2010/main" xmlns="">
                    <a14:imgLayer r:embed="rId3">
                      <a14:imgEffect>
                        <a14:artisticChalkSketch/>
                      </a14:imgEffect>
                      <a14:imgEffect>
                        <a14:saturation sat="318000"/>
                      </a14:imgEffect>
                    </a14:imgLayer>
                  </a14:imgProps>
                </a:ext>
                <a:ext uri="{28A0092B-C50C-407E-A947-70E740481C1C}">
                  <a14:useLocalDpi xmlns:a14="http://schemas.microsoft.com/office/drawing/2010/main" xmlns="" val="0"/>
                </a:ext>
              </a:extLst>
            </a:blip>
            <a:srcRect/>
            <a:stretch>
              <a:fillRect/>
            </a:stretch>
          </p:blipFill>
          <p:spPr bwMode="auto">
            <a:xfrm>
              <a:off x="2829080" y="3212976"/>
              <a:ext cx="1094848" cy="60216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Image result for arrow image">
              <a:extLst>
                <a:ext uri="{FF2B5EF4-FFF2-40B4-BE49-F238E27FC236}">
                  <a16:creationId xmlns:a16="http://schemas.microsoft.com/office/drawing/2014/main" xmlns="" id="{5DFA1E2E-C07D-44B7-AD85-9895204EE715}"/>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xmlns="">
                    <a14:imgLayer r:embed="rId5">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rot="5400000">
              <a:off x="4094907" y="1953695"/>
              <a:ext cx="1160310" cy="6381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Image result for arrow image">
              <a:extLst>
                <a:ext uri="{FF2B5EF4-FFF2-40B4-BE49-F238E27FC236}">
                  <a16:creationId xmlns:a16="http://schemas.microsoft.com/office/drawing/2014/main" xmlns="" id="{558C5974-5F0D-448F-9E14-9ADB373CBB37}"/>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6200000">
              <a:off x="4083532" y="4539437"/>
              <a:ext cx="1094848" cy="60216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Image result for arrow image">
              <a:extLst>
                <a:ext uri="{FF2B5EF4-FFF2-40B4-BE49-F238E27FC236}">
                  <a16:creationId xmlns:a16="http://schemas.microsoft.com/office/drawing/2014/main" xmlns="" id="{BE5F198E-4352-40C0-8E38-ED956BB41D22}"/>
                </a:ext>
              </a:extLst>
            </p:cNvPr>
            <p:cNvPicPr>
              <a:picLocks noChangeAspect="1" noChangeArrowheads="1"/>
            </p:cNvPicPr>
            <p:nvPr/>
          </p:nvPicPr>
          <p:blipFill>
            <a:blip r:embed="rId6" cstate="print">
              <a:duotone>
                <a:prstClr val="black"/>
                <a:schemeClr val="accent6">
                  <a:lumMod val="75000"/>
                  <a:tint val="45000"/>
                  <a:satMod val="400000"/>
                </a:schemeClr>
              </a:duotone>
              <a:extLst>
                <a:ext uri="{28A0092B-C50C-407E-A947-70E740481C1C}">
                  <a14:useLocalDpi xmlns:a14="http://schemas.microsoft.com/office/drawing/2010/main" xmlns="" val="0"/>
                </a:ext>
              </a:extLst>
            </a:blip>
            <a:srcRect/>
            <a:stretch>
              <a:fillRect/>
            </a:stretch>
          </p:blipFill>
          <p:spPr bwMode="auto">
            <a:xfrm rot="10800000">
              <a:off x="5436097" y="3271932"/>
              <a:ext cx="1094848" cy="60216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xmlns="" id="{16A07A0A-6FF5-4977-8604-F73944D22F9B}"/>
                </a:ext>
              </a:extLst>
            </p:cNvPr>
            <p:cNvSpPr txBox="1"/>
            <p:nvPr/>
          </p:nvSpPr>
          <p:spPr>
            <a:xfrm>
              <a:off x="5983520" y="1933982"/>
              <a:ext cx="2022406" cy="830997"/>
            </a:xfrm>
            <a:prstGeom prst="rect">
              <a:avLst/>
            </a:prstGeom>
            <a:noFill/>
          </p:spPr>
          <p:txBody>
            <a:bodyPr wrap="square" rtlCol="0">
              <a:spAutoFit/>
            </a:bodyPr>
            <a:lstStyle/>
            <a:p>
              <a:pPr algn="ctr" defTabSz="914485">
                <a:defRPr/>
              </a:pPr>
              <a:r>
                <a:rPr lang="en-ZA" sz="1600" dirty="0">
                  <a:solidFill>
                    <a:prstClr val="black"/>
                  </a:solidFill>
                  <a:latin typeface="Segoe UI" pitchFamily="34" charset="0"/>
                  <a:ea typeface="Segoe UI" pitchFamily="34" charset="0"/>
                  <a:cs typeface="Segoe UI" pitchFamily="34" charset="0"/>
                </a:rPr>
                <a:t>Drug discovery &amp; development / therapeutics</a:t>
              </a:r>
            </a:p>
          </p:txBody>
        </p:sp>
        <p:sp>
          <p:nvSpPr>
            <p:cNvPr id="10" name="TextBox 9">
              <a:extLst>
                <a:ext uri="{FF2B5EF4-FFF2-40B4-BE49-F238E27FC236}">
                  <a16:creationId xmlns:a16="http://schemas.microsoft.com/office/drawing/2014/main" xmlns="" id="{32568420-A747-4C42-9AD0-E5C184898016}"/>
                </a:ext>
              </a:extLst>
            </p:cNvPr>
            <p:cNvSpPr txBox="1"/>
            <p:nvPr/>
          </p:nvSpPr>
          <p:spPr>
            <a:xfrm>
              <a:off x="6428175" y="2969138"/>
              <a:ext cx="2931857" cy="2006820"/>
            </a:xfrm>
            <a:prstGeom prst="rect">
              <a:avLst/>
            </a:prstGeom>
            <a:noFill/>
          </p:spPr>
          <p:txBody>
            <a:bodyPr wrap="square" rtlCol="0">
              <a:spAutoFit/>
            </a:bodyPr>
            <a:lstStyle/>
            <a:p>
              <a:pPr algn="ctr" defTabSz="914485">
                <a:defRPr/>
              </a:pPr>
              <a:r>
                <a:rPr lang="en-ZA" sz="1400" dirty="0">
                  <a:solidFill>
                    <a:prstClr val="black"/>
                  </a:solidFill>
                  <a:latin typeface="Segoe UI" panose="020B0502040204020203" pitchFamily="34" charset="0"/>
                  <a:ea typeface="Segoe UI" panose="020B0502040204020203" pitchFamily="34" charset="0"/>
                  <a:cs typeface="Segoe UI" panose="020B0502040204020203" pitchFamily="34" charset="0"/>
                </a:rPr>
                <a:t>Surveillance capabilities</a:t>
              </a:r>
            </a:p>
            <a:p>
              <a:pPr algn="ctr" defTabSz="914485">
                <a:defRPr/>
              </a:pPr>
              <a:r>
                <a:rPr lang="en-ZA" sz="1600" dirty="0">
                  <a:solidFill>
                    <a:prstClr val="black"/>
                  </a:solidFill>
                  <a:latin typeface="Segoe UI" panose="020B0502040204020203" pitchFamily="34" charset="0"/>
                  <a:ea typeface="Segoe UI" panose="020B0502040204020203" pitchFamily="34" charset="0"/>
                  <a:cs typeface="Segoe UI" panose="020B0502040204020203" pitchFamily="34" charset="0"/>
                </a:rPr>
                <a:t>NGS-SA</a:t>
              </a:r>
              <a:r>
                <a:rPr lang="en-ZA" sz="1400" dirty="0">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en-US" sz="1400" dirty="0">
                  <a:latin typeface="Segoe UI" panose="020B0502040204020203" pitchFamily="34" charset="0"/>
                  <a:cs typeface="Segoe UI" panose="020B0502040204020203" pitchFamily="34" charset="0"/>
                </a:rPr>
                <a:t>identify/monitor variants circulating in SA and gather data on whether there is clinical &amp; epidemiological evidence suggesting health impact</a:t>
              </a:r>
              <a:endParaRPr lang="en-ZA" sz="140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xmlns="" id="{B99E7B3F-5978-4474-B24B-EE291198CBB2}"/>
                </a:ext>
              </a:extLst>
            </p:cNvPr>
            <p:cNvSpPr txBox="1"/>
            <p:nvPr/>
          </p:nvSpPr>
          <p:spPr>
            <a:xfrm>
              <a:off x="3393885" y="5301208"/>
              <a:ext cx="2186227" cy="584775"/>
            </a:xfrm>
            <a:prstGeom prst="rect">
              <a:avLst/>
            </a:prstGeom>
            <a:noFill/>
          </p:spPr>
          <p:txBody>
            <a:bodyPr wrap="square" rtlCol="0">
              <a:spAutoFit/>
            </a:bodyPr>
            <a:lstStyle/>
            <a:p>
              <a:pPr algn="ctr" defTabSz="914485">
                <a:defRPr/>
              </a:pPr>
              <a:r>
                <a:rPr lang="en-ZA" sz="1600" dirty="0">
                  <a:solidFill>
                    <a:prstClr val="black"/>
                  </a:solidFill>
                  <a:latin typeface="Segoe UI" pitchFamily="34" charset="0"/>
                  <a:ea typeface="Segoe UI" pitchFamily="34" charset="0"/>
                  <a:cs typeface="Segoe UI" pitchFamily="34" charset="0"/>
                </a:rPr>
                <a:t>Human capital development</a:t>
              </a:r>
            </a:p>
          </p:txBody>
        </p:sp>
        <p:sp>
          <p:nvSpPr>
            <p:cNvPr id="12" name="TextBox 11">
              <a:extLst>
                <a:ext uri="{FF2B5EF4-FFF2-40B4-BE49-F238E27FC236}">
                  <a16:creationId xmlns:a16="http://schemas.microsoft.com/office/drawing/2014/main" xmlns="" id="{3DCFA358-3392-4811-B61C-6407E5812E4D}"/>
                </a:ext>
              </a:extLst>
            </p:cNvPr>
            <p:cNvSpPr txBox="1"/>
            <p:nvPr/>
          </p:nvSpPr>
          <p:spPr>
            <a:xfrm>
              <a:off x="656234" y="3307347"/>
              <a:ext cx="2275616" cy="338554"/>
            </a:xfrm>
            <a:prstGeom prst="rect">
              <a:avLst/>
            </a:prstGeom>
            <a:noFill/>
          </p:spPr>
          <p:txBody>
            <a:bodyPr wrap="square" rtlCol="0">
              <a:spAutoFit/>
            </a:bodyPr>
            <a:lstStyle/>
            <a:p>
              <a:pPr algn="ctr" defTabSz="914485">
                <a:defRPr/>
              </a:pPr>
              <a:r>
                <a:rPr lang="en-ZA" sz="1600" dirty="0">
                  <a:solidFill>
                    <a:prstClr val="black"/>
                  </a:solidFill>
                  <a:latin typeface="Segoe UI" pitchFamily="34" charset="0"/>
                  <a:ea typeface="Segoe UI" pitchFamily="34" charset="0"/>
                  <a:cs typeface="Segoe UI" pitchFamily="34" charset="0"/>
                </a:rPr>
                <a:t>Diagnostics</a:t>
              </a:r>
            </a:p>
          </p:txBody>
        </p:sp>
        <p:pic>
          <p:nvPicPr>
            <p:cNvPr id="13" name="Picture 4" descr="Image result for arrow image">
              <a:extLst>
                <a:ext uri="{FF2B5EF4-FFF2-40B4-BE49-F238E27FC236}">
                  <a16:creationId xmlns:a16="http://schemas.microsoft.com/office/drawing/2014/main" xmlns="" id="{2436FBE0-6B03-4942-885F-9CFB9F809FF7}"/>
                </a:ext>
              </a:extLst>
            </p:cNvPr>
            <p:cNvPicPr>
              <a:picLocks noChangeAspect="1" noChangeArrowheads="1"/>
            </p:cNvPicPr>
            <p:nvPr/>
          </p:nvPicPr>
          <p:blipFill>
            <a:blip r:embed="rId7" cstate="print">
              <a:duotone>
                <a:prstClr val="black"/>
                <a:srgbClr val="FFFF00">
                  <a:tint val="45000"/>
                  <a:satMod val="400000"/>
                </a:srgbClr>
              </a:duotone>
              <a:extLst>
                <a:ext uri="{BEBA8EAE-BF5A-486C-A8C5-ECC9F3942E4B}">
                  <a14:imgProps xmlns:a14="http://schemas.microsoft.com/office/drawing/2010/main" xmlns="">
                    <a14:imgLayer r:embed="rId8">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rot="7923577">
              <a:off x="5054372" y="2362717"/>
              <a:ext cx="1094848" cy="60216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Image result for arrow image">
              <a:extLst>
                <a:ext uri="{FF2B5EF4-FFF2-40B4-BE49-F238E27FC236}">
                  <a16:creationId xmlns:a16="http://schemas.microsoft.com/office/drawing/2014/main" xmlns="" id="{9BDC82C6-A852-45D9-8936-23059D23FE9D}"/>
                </a:ext>
              </a:extLst>
            </p:cNvPr>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3445717">
              <a:off x="5054371" y="4197881"/>
              <a:ext cx="1094848" cy="60216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xmlns="" id="{A554201D-535A-4010-AA71-776002730ED1}"/>
                </a:ext>
              </a:extLst>
            </p:cNvPr>
            <p:cNvSpPr txBox="1"/>
            <p:nvPr/>
          </p:nvSpPr>
          <p:spPr>
            <a:xfrm>
              <a:off x="3318040" y="623140"/>
              <a:ext cx="2850522" cy="1022343"/>
            </a:xfrm>
            <a:prstGeom prst="rect">
              <a:avLst/>
            </a:prstGeom>
            <a:solidFill>
              <a:schemeClr val="accent1"/>
            </a:solidFill>
          </p:spPr>
          <p:txBody>
            <a:bodyPr wrap="square" rtlCol="0">
              <a:spAutoFit/>
            </a:bodyPr>
            <a:lstStyle/>
            <a:p>
              <a:pPr algn="ctr" defTabSz="914485">
                <a:defRPr/>
              </a:pPr>
              <a:r>
                <a:rPr lang="en-ZA" sz="1600" dirty="0">
                  <a:solidFill>
                    <a:prstClr val="black"/>
                  </a:solidFill>
                  <a:latin typeface="Segoe UI" pitchFamily="34" charset="0"/>
                  <a:ea typeface="Segoe UI" pitchFamily="34" charset="0"/>
                  <a:cs typeface="Segoe UI" pitchFamily="34" charset="0"/>
                </a:rPr>
                <a:t>Vaccine development &amp; manufacturing to provide for adequate level of sovereignty</a:t>
              </a:r>
            </a:p>
          </p:txBody>
        </p:sp>
        <p:sp>
          <p:nvSpPr>
            <p:cNvPr id="16" name="TextBox 15">
              <a:extLst>
                <a:ext uri="{FF2B5EF4-FFF2-40B4-BE49-F238E27FC236}">
                  <a16:creationId xmlns:a16="http://schemas.microsoft.com/office/drawing/2014/main" xmlns="" id="{E8900121-5D58-4F1A-949D-642DE7AACBD3}"/>
                </a:ext>
              </a:extLst>
            </p:cNvPr>
            <p:cNvSpPr txBox="1"/>
            <p:nvPr/>
          </p:nvSpPr>
          <p:spPr>
            <a:xfrm>
              <a:off x="5508104" y="4725144"/>
              <a:ext cx="2808311" cy="830997"/>
            </a:xfrm>
            <a:prstGeom prst="rect">
              <a:avLst/>
            </a:prstGeom>
            <a:noFill/>
          </p:spPr>
          <p:txBody>
            <a:bodyPr wrap="square" rtlCol="0">
              <a:spAutoFit/>
            </a:bodyPr>
            <a:lstStyle/>
            <a:p>
              <a:pPr algn="ctr" defTabSz="914485">
                <a:defRPr/>
              </a:pPr>
              <a:r>
                <a:rPr lang="en-ZA" sz="1600" dirty="0">
                  <a:solidFill>
                    <a:prstClr val="black"/>
                  </a:solidFill>
                  <a:latin typeface="Segoe UI" pitchFamily="34" charset="0"/>
                  <a:ea typeface="Segoe UI" pitchFamily="34" charset="0"/>
                  <a:cs typeface="Segoe UI" pitchFamily="34" charset="0"/>
                </a:rPr>
                <a:t>Establish world class infrastructure to fast track research &amp; development</a:t>
              </a:r>
            </a:p>
          </p:txBody>
        </p:sp>
        <p:pic>
          <p:nvPicPr>
            <p:cNvPr id="17" name="Picture 4" descr="Image result for arrow image">
              <a:extLst>
                <a:ext uri="{FF2B5EF4-FFF2-40B4-BE49-F238E27FC236}">
                  <a16:creationId xmlns:a16="http://schemas.microsoft.com/office/drawing/2014/main" xmlns="" id="{17F1E473-8B75-40E6-B00D-4B4A7741132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8785865">
              <a:off x="3127748" y="4111591"/>
              <a:ext cx="1160310" cy="638171"/>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a16="http://schemas.microsoft.com/office/drawing/2014/main" xmlns="" id="{076C99E5-F52E-43D5-A1BB-13B82E3360D6}"/>
                </a:ext>
              </a:extLst>
            </p:cNvPr>
            <p:cNvSpPr txBox="1"/>
            <p:nvPr/>
          </p:nvSpPr>
          <p:spPr>
            <a:xfrm>
              <a:off x="698684" y="4690836"/>
              <a:ext cx="2710317" cy="338554"/>
            </a:xfrm>
            <a:prstGeom prst="rect">
              <a:avLst/>
            </a:prstGeom>
            <a:noFill/>
          </p:spPr>
          <p:txBody>
            <a:bodyPr wrap="square" rtlCol="0">
              <a:spAutoFit/>
            </a:bodyPr>
            <a:lstStyle/>
            <a:p>
              <a:pPr algn="ctr" defTabSz="914485">
                <a:defRPr/>
              </a:pPr>
              <a:r>
                <a:rPr lang="en-ZA" sz="1600" dirty="0">
                  <a:solidFill>
                    <a:prstClr val="black"/>
                  </a:solidFill>
                  <a:latin typeface="Segoe UI" pitchFamily="34" charset="0"/>
                  <a:ea typeface="Segoe UI" pitchFamily="34" charset="0"/>
                  <a:cs typeface="Segoe UI" pitchFamily="34" charset="0"/>
                </a:rPr>
                <a:t>Medical devices</a:t>
              </a:r>
            </a:p>
          </p:txBody>
        </p:sp>
        <p:pic>
          <p:nvPicPr>
            <p:cNvPr id="19" name="Picture 4" descr="Image result for arrow image">
              <a:extLst>
                <a:ext uri="{FF2B5EF4-FFF2-40B4-BE49-F238E27FC236}">
                  <a16:creationId xmlns:a16="http://schemas.microsoft.com/office/drawing/2014/main" xmlns="" id="{91F2936F-BEAE-4CF6-9AA3-A3CAD93F50A6}"/>
                </a:ext>
              </a:extLst>
            </p:cNvPr>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2487629">
              <a:off x="3135649" y="2365012"/>
              <a:ext cx="1160310" cy="638171"/>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Oval 19">
              <a:extLst>
                <a:ext uri="{FF2B5EF4-FFF2-40B4-BE49-F238E27FC236}">
                  <a16:creationId xmlns:a16="http://schemas.microsoft.com/office/drawing/2014/main" xmlns="" id="{EFE40965-5BDC-4294-8D91-0D4E8F5816DB}"/>
                </a:ext>
              </a:extLst>
            </p:cNvPr>
            <p:cNvSpPr/>
            <p:nvPr/>
          </p:nvSpPr>
          <p:spPr>
            <a:xfrm>
              <a:off x="3851920" y="2780928"/>
              <a:ext cx="1656184" cy="1584176"/>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5">
                <a:defRPr/>
              </a:pPr>
              <a:r>
                <a:rPr lang="en-ZA" dirty="0">
                  <a:solidFill>
                    <a:prstClr val="white"/>
                  </a:solidFill>
                  <a:latin typeface="Calibri"/>
                </a:rPr>
                <a:t>National Bio-economy Strategy</a:t>
              </a:r>
            </a:p>
          </p:txBody>
        </p:sp>
        <p:sp>
          <p:nvSpPr>
            <p:cNvPr id="21" name="TextBox 20">
              <a:extLst>
                <a:ext uri="{FF2B5EF4-FFF2-40B4-BE49-F238E27FC236}">
                  <a16:creationId xmlns:a16="http://schemas.microsoft.com/office/drawing/2014/main" xmlns="" id="{9DEB250E-018D-415D-BBD6-112376BFEE01}"/>
                </a:ext>
              </a:extLst>
            </p:cNvPr>
            <p:cNvSpPr txBox="1"/>
            <p:nvPr/>
          </p:nvSpPr>
          <p:spPr>
            <a:xfrm>
              <a:off x="720963" y="1958944"/>
              <a:ext cx="2448272" cy="584775"/>
            </a:xfrm>
            <a:prstGeom prst="rect">
              <a:avLst/>
            </a:prstGeom>
            <a:noFill/>
          </p:spPr>
          <p:txBody>
            <a:bodyPr wrap="square" rtlCol="0">
              <a:spAutoFit/>
            </a:bodyPr>
            <a:lstStyle/>
            <a:p>
              <a:pPr algn="ctr" defTabSz="914485">
                <a:defRPr/>
              </a:pPr>
              <a:r>
                <a:rPr lang="en-ZA" sz="1600" dirty="0">
                  <a:solidFill>
                    <a:prstClr val="black"/>
                  </a:solidFill>
                  <a:latin typeface="Segoe UI" pitchFamily="34" charset="0"/>
                  <a:ea typeface="Segoe UI" pitchFamily="34" charset="0"/>
                  <a:cs typeface="Segoe UI" pitchFamily="34" charset="0"/>
                </a:rPr>
                <a:t>API manufacturing cluster</a:t>
              </a:r>
            </a:p>
          </p:txBody>
        </p:sp>
      </p:grpSp>
    </p:spTree>
    <p:extLst>
      <p:ext uri="{BB962C8B-B14F-4D97-AF65-F5344CB8AC3E}">
        <p14:creationId xmlns:p14="http://schemas.microsoft.com/office/powerpoint/2010/main" xmlns="" val="1240901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69205" y="5399139"/>
            <a:ext cx="358651" cy="191318"/>
          </a:xfrm>
          <a:prstGeom prst="rect">
            <a:avLst/>
          </a:prstGeom>
        </p:spPr>
      </p:pic>
      <p:pic>
        <p:nvPicPr>
          <p:cNvPr id="3" name="object 3"/>
          <p:cNvPicPr/>
          <p:nvPr/>
        </p:nvPicPr>
        <p:blipFill>
          <a:blip r:embed="rId3" cstate="print"/>
          <a:stretch>
            <a:fillRect/>
          </a:stretch>
        </p:blipFill>
        <p:spPr>
          <a:xfrm>
            <a:off x="6745592" y="5421411"/>
            <a:ext cx="611675" cy="146772"/>
          </a:xfrm>
          <a:prstGeom prst="rect">
            <a:avLst/>
          </a:prstGeom>
        </p:spPr>
      </p:pic>
      <p:sp>
        <p:nvSpPr>
          <p:cNvPr id="4" name="object 4"/>
          <p:cNvSpPr txBox="1">
            <a:spLocks noGrp="1"/>
          </p:cNvSpPr>
          <p:nvPr>
            <p:ph type="title"/>
          </p:nvPr>
        </p:nvSpPr>
        <p:spPr>
          <a:xfrm>
            <a:off x="452588" y="124183"/>
            <a:ext cx="7967650" cy="785208"/>
          </a:xfrm>
          <a:prstGeom prst="rect">
            <a:avLst/>
          </a:prstGeom>
        </p:spPr>
        <p:txBody>
          <a:bodyPr vert="horz" wrap="square" lIns="0" tIns="9518" rIns="0" bIns="0" rtlCol="0" anchor="t" anchorCtr="0">
            <a:spAutoFit/>
          </a:bodyPr>
          <a:lstStyle/>
          <a:p>
            <a:pPr marL="9518" marR="3807">
              <a:spcBef>
                <a:spcPts val="75"/>
              </a:spcBef>
            </a:pPr>
            <a:r>
              <a:rPr lang="en-US" sz="2800" b="1" dirty="0">
                <a:latin typeface="Century Gothic" panose="020B0502020202020204" pitchFamily="34" charset="0"/>
              </a:rPr>
              <a:t>Health: </a:t>
            </a:r>
            <a:r>
              <a:rPr sz="2800" b="1" dirty="0">
                <a:latin typeface="Century Gothic" panose="020B0502020202020204" pitchFamily="34" charset="0"/>
              </a:rPr>
              <a:t>Build</a:t>
            </a:r>
            <a:r>
              <a:rPr sz="2800" b="1" spc="-4" dirty="0">
                <a:latin typeface="Century Gothic" panose="020B0502020202020204" pitchFamily="34" charset="0"/>
              </a:rPr>
              <a:t> </a:t>
            </a:r>
            <a:r>
              <a:rPr sz="2800" b="1" dirty="0">
                <a:latin typeface="Century Gothic" panose="020B0502020202020204" pitchFamily="34" charset="0"/>
              </a:rPr>
              <a:t>innovation</a:t>
            </a:r>
            <a:r>
              <a:rPr sz="2800" b="1" spc="-4" dirty="0">
                <a:latin typeface="Century Gothic" panose="020B0502020202020204" pitchFamily="34" charset="0"/>
              </a:rPr>
              <a:t> </a:t>
            </a:r>
            <a:r>
              <a:rPr sz="2800" b="1" dirty="0">
                <a:latin typeface="Century Gothic" panose="020B0502020202020204" pitchFamily="34" charset="0"/>
              </a:rPr>
              <a:t>capacity and</a:t>
            </a:r>
            <a:r>
              <a:rPr sz="2800" b="1" spc="-4" dirty="0">
                <a:latin typeface="Century Gothic" panose="020B0502020202020204" pitchFamily="34" charset="0"/>
              </a:rPr>
              <a:t> </a:t>
            </a:r>
            <a:r>
              <a:rPr sz="2800" b="1" dirty="0">
                <a:latin typeface="Century Gothic" panose="020B0502020202020204" pitchFamily="34" charset="0"/>
              </a:rPr>
              <a:t>pipeline of </a:t>
            </a:r>
            <a:r>
              <a:rPr sz="2800" b="1" spc="-574" dirty="0">
                <a:latin typeface="Century Gothic" panose="020B0502020202020204" pitchFamily="34" charset="0"/>
              </a:rPr>
              <a:t> </a:t>
            </a:r>
            <a:r>
              <a:rPr sz="2800" b="1" dirty="0">
                <a:latin typeface="Century Gothic" panose="020B0502020202020204" pitchFamily="34" charset="0"/>
              </a:rPr>
              <a:t>homegrown</a:t>
            </a:r>
            <a:r>
              <a:rPr sz="2800" b="1" spc="-11" dirty="0">
                <a:latin typeface="Century Gothic" panose="020B0502020202020204" pitchFamily="34" charset="0"/>
              </a:rPr>
              <a:t> </a:t>
            </a:r>
            <a:r>
              <a:rPr sz="2800" b="1" dirty="0">
                <a:latin typeface="Century Gothic" panose="020B0502020202020204" pitchFamily="34" charset="0"/>
              </a:rPr>
              <a:t>products</a:t>
            </a:r>
          </a:p>
        </p:txBody>
      </p:sp>
      <p:pic>
        <p:nvPicPr>
          <p:cNvPr id="7" name="object 7"/>
          <p:cNvPicPr/>
          <p:nvPr/>
        </p:nvPicPr>
        <p:blipFill>
          <a:blip r:embed="rId4" cstate="print"/>
          <a:stretch>
            <a:fillRect/>
          </a:stretch>
        </p:blipFill>
        <p:spPr>
          <a:xfrm>
            <a:off x="559789" y="1093441"/>
            <a:ext cx="8130400" cy="5257670"/>
          </a:xfrm>
          <a:prstGeom prst="rect">
            <a:avLst/>
          </a:prstGeom>
        </p:spPr>
      </p:pic>
      <p:pic>
        <p:nvPicPr>
          <p:cNvPr id="16" name="object 16"/>
          <p:cNvPicPr/>
          <p:nvPr/>
        </p:nvPicPr>
        <p:blipFill>
          <a:blip r:embed="rId5" cstate="print"/>
          <a:stretch>
            <a:fillRect/>
          </a:stretch>
        </p:blipFill>
        <p:spPr>
          <a:xfrm>
            <a:off x="2669622" y="5985867"/>
            <a:ext cx="1333503" cy="73048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8767" y="5899542"/>
            <a:ext cx="2498691" cy="938617"/>
          </a:xfrm>
          <a:prstGeom prst="rect">
            <a:avLst/>
          </a:prstGeom>
        </p:spPr>
      </p:pic>
      <p:sp>
        <p:nvSpPr>
          <p:cNvPr id="9" name="TextBox 8">
            <a:extLst>
              <a:ext uri="{FF2B5EF4-FFF2-40B4-BE49-F238E27FC236}">
                <a16:creationId xmlns:a16="http://schemas.microsoft.com/office/drawing/2014/main" xmlns="" id="{70627946-DF4C-4858-905F-0406FBB5C88F}"/>
              </a:ext>
            </a:extLst>
          </p:cNvPr>
          <p:cNvSpPr txBox="1"/>
          <p:nvPr/>
        </p:nvSpPr>
        <p:spPr>
          <a:xfrm>
            <a:off x="8578314" y="6066391"/>
            <a:ext cx="533029" cy="507222"/>
          </a:xfrm>
          <a:prstGeom prst="rect">
            <a:avLst/>
          </a:prstGeom>
          <a:noFill/>
        </p:spPr>
        <p:txBody>
          <a:bodyPr wrap="square" rtlCol="0">
            <a:spAutoFit/>
          </a:bodyPr>
          <a:lstStyle/>
          <a:p>
            <a:pPr algn="r"/>
            <a:r>
              <a:rPr lang="en-US" sz="1349" dirty="0"/>
              <a:t>                                        17</a:t>
            </a:r>
          </a:p>
        </p:txBody>
      </p:sp>
    </p:spTree>
    <p:extLst>
      <p:ext uri="{BB962C8B-B14F-4D97-AF65-F5344CB8AC3E}">
        <p14:creationId xmlns:p14="http://schemas.microsoft.com/office/powerpoint/2010/main" xmlns="" val="1803919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D9021-806E-443D-885F-1D1B491A3899}"/>
              </a:ext>
            </a:extLst>
          </p:cNvPr>
          <p:cNvSpPr>
            <a:spLocks noGrp="1"/>
          </p:cNvSpPr>
          <p:nvPr>
            <p:ph type="title"/>
          </p:nvPr>
        </p:nvSpPr>
        <p:spPr>
          <a:xfrm>
            <a:off x="622222" y="120496"/>
            <a:ext cx="5382000" cy="759212"/>
          </a:xfrm>
        </p:spPr>
        <p:txBody>
          <a:bodyPr>
            <a:noAutofit/>
          </a:bodyPr>
          <a:lstStyle/>
          <a:p>
            <a:r>
              <a:rPr lang="en-US" sz="2800" b="1" dirty="0">
                <a:latin typeface="Century Gothic" panose="020B0502020202020204" pitchFamily="34" charset="0"/>
              </a:rPr>
              <a:t>PROPOSED TECHNOLOGY PLATFORMS</a:t>
            </a:r>
          </a:p>
        </p:txBody>
      </p:sp>
      <p:sp>
        <p:nvSpPr>
          <p:cNvPr id="3" name="Content Placeholder 2">
            <a:extLst>
              <a:ext uri="{FF2B5EF4-FFF2-40B4-BE49-F238E27FC236}">
                <a16:creationId xmlns:a16="http://schemas.microsoft.com/office/drawing/2014/main" xmlns="" id="{BC49D8AF-0148-48FD-B4C0-444990596C86}"/>
              </a:ext>
            </a:extLst>
          </p:cNvPr>
          <p:cNvSpPr>
            <a:spLocks noGrp="1"/>
          </p:cNvSpPr>
          <p:nvPr>
            <p:ph idx="1"/>
          </p:nvPr>
        </p:nvSpPr>
        <p:spPr>
          <a:xfrm>
            <a:off x="628650" y="1071155"/>
            <a:ext cx="7886700" cy="3975202"/>
          </a:xfrm>
        </p:spPr>
        <p:txBody>
          <a:bodyPr>
            <a:normAutofit/>
          </a:bodyPr>
          <a:lstStyle/>
          <a:p>
            <a:pPr algn="just"/>
            <a:r>
              <a:rPr lang="en-US" sz="1800" dirty="0">
                <a:solidFill>
                  <a:schemeClr val="tx1"/>
                </a:solidFill>
                <a:latin typeface="Century Gothic" panose="020B0502020202020204" pitchFamily="34" charset="0"/>
              </a:rPr>
              <a:t>As informed by existing capabilities, propose three additional platforms to supplement mRNA Technology Transfer Hub,  and the subsequent development of a business case for the three platforms</a:t>
            </a:r>
          </a:p>
        </p:txBody>
      </p:sp>
      <p:sp>
        <p:nvSpPr>
          <p:cNvPr id="4" name="Arrow: Right 3">
            <a:extLst>
              <a:ext uri="{FF2B5EF4-FFF2-40B4-BE49-F238E27FC236}">
                <a16:creationId xmlns:a16="http://schemas.microsoft.com/office/drawing/2014/main" xmlns="" id="{177EB1A9-A892-4414-B17D-7602E64F20B1}"/>
              </a:ext>
            </a:extLst>
          </p:cNvPr>
          <p:cNvSpPr/>
          <p:nvPr/>
        </p:nvSpPr>
        <p:spPr>
          <a:xfrm>
            <a:off x="1217760" y="2815028"/>
            <a:ext cx="2303585" cy="917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Calibri" panose="020F0502020204030204"/>
              </a:rPr>
              <a:t>mRNA</a:t>
            </a:r>
          </a:p>
        </p:txBody>
      </p:sp>
      <p:sp>
        <p:nvSpPr>
          <p:cNvPr id="5" name="Arrow: Right 4">
            <a:extLst>
              <a:ext uri="{FF2B5EF4-FFF2-40B4-BE49-F238E27FC236}">
                <a16:creationId xmlns:a16="http://schemas.microsoft.com/office/drawing/2014/main" xmlns="" id="{5F64FE87-4928-487D-8AE0-4DBBAC21C9FC}"/>
              </a:ext>
            </a:extLst>
          </p:cNvPr>
          <p:cNvSpPr/>
          <p:nvPr/>
        </p:nvSpPr>
        <p:spPr>
          <a:xfrm>
            <a:off x="4621010" y="1854416"/>
            <a:ext cx="2772567" cy="917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Calibri" panose="020F0502020204030204"/>
              </a:rPr>
              <a:t>VLP</a:t>
            </a:r>
          </a:p>
        </p:txBody>
      </p:sp>
      <p:sp>
        <p:nvSpPr>
          <p:cNvPr id="6" name="Arrow: Right 5">
            <a:extLst>
              <a:ext uri="{FF2B5EF4-FFF2-40B4-BE49-F238E27FC236}">
                <a16:creationId xmlns:a16="http://schemas.microsoft.com/office/drawing/2014/main" xmlns="" id="{5158490E-B510-4919-9834-21013C1B2261}"/>
              </a:ext>
            </a:extLst>
          </p:cNvPr>
          <p:cNvSpPr/>
          <p:nvPr/>
        </p:nvSpPr>
        <p:spPr>
          <a:xfrm>
            <a:off x="4614868" y="2815028"/>
            <a:ext cx="2778709" cy="917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prstClr val="white"/>
                </a:solidFill>
                <a:latin typeface="Calibri" panose="020F0502020204030204"/>
              </a:rPr>
              <a:t>INACTIVATED PATHOGEN</a:t>
            </a:r>
          </a:p>
        </p:txBody>
      </p:sp>
      <p:sp>
        <p:nvSpPr>
          <p:cNvPr id="8" name="Arrow: Right 3">
            <a:extLst>
              <a:ext uri="{FF2B5EF4-FFF2-40B4-BE49-F238E27FC236}">
                <a16:creationId xmlns:a16="http://schemas.microsoft.com/office/drawing/2014/main" xmlns="" id="{177EB1A9-A892-4414-B17D-7602E64F20B1}"/>
              </a:ext>
            </a:extLst>
          </p:cNvPr>
          <p:cNvSpPr/>
          <p:nvPr/>
        </p:nvSpPr>
        <p:spPr>
          <a:xfrm>
            <a:off x="4621010" y="3792734"/>
            <a:ext cx="2772567" cy="917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Calibri" panose="020F0502020204030204"/>
              </a:rPr>
              <a:t>Conjugated vaccines</a:t>
            </a:r>
          </a:p>
        </p:txBody>
      </p:sp>
      <p:sp>
        <p:nvSpPr>
          <p:cNvPr id="9" name="Cross 8"/>
          <p:cNvSpPr/>
          <p:nvPr/>
        </p:nvSpPr>
        <p:spPr>
          <a:xfrm>
            <a:off x="3810164" y="3006475"/>
            <a:ext cx="522027" cy="51874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xmlns="" id="{159ACE60-6DCA-42CD-B5E4-BBE11886DA18}"/>
              </a:ext>
            </a:extLst>
          </p:cNvPr>
          <p:cNvSpPr/>
          <p:nvPr/>
        </p:nvSpPr>
        <p:spPr>
          <a:xfrm>
            <a:off x="628650" y="4707654"/>
            <a:ext cx="8328314" cy="2031325"/>
          </a:xfrm>
          <a:prstGeom prst="rect">
            <a:avLst/>
          </a:prstGeom>
        </p:spPr>
        <p:txBody>
          <a:bodyPr wrap="square">
            <a:spAutoFit/>
          </a:bodyPr>
          <a:lstStyle/>
          <a:p>
            <a:pPr algn="just"/>
            <a:r>
              <a:rPr lang="en-US" sz="1800" b="1" dirty="0">
                <a:solidFill>
                  <a:prstClr val="black"/>
                </a:solidFill>
                <a:latin typeface="Century Gothic" panose="020B0502020202020204" pitchFamily="34" charset="0"/>
              </a:rPr>
              <a:t>mRNA partners </a:t>
            </a:r>
            <a:r>
              <a:rPr lang="en-US" sz="1800" dirty="0">
                <a:solidFill>
                  <a:prstClr val="black"/>
                </a:solidFill>
                <a:latin typeface="Century Gothic" panose="020B0502020202020204" pitchFamily="34" charset="0"/>
              </a:rPr>
              <a:t>– WHO, CEPI, Africa CDC, Biovac, Afrigen Biologics, SAMRC, MPP, French Government and a network of local universities to develop, manufacture and distribute locally developed vaccines for Africa-specific COVID-19 variants as well as future pathogens threatening the health of people on the continent. Partnership for Biovac </a:t>
            </a:r>
            <a:r>
              <a:rPr lang="en-GB" sz="1800" dirty="0">
                <a:solidFill>
                  <a:prstClr val="black"/>
                </a:solidFill>
                <a:latin typeface="Century Gothic" panose="020B0502020202020204" pitchFamily="34" charset="0"/>
              </a:rPr>
              <a:t>to manufacture and distribute the Pfizer/BioNTech COVID-19 vaccine for distribution within the African continent.</a:t>
            </a:r>
            <a:endParaRPr lang="en-ZA" sz="1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xmlns="" val="690841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21851"/>
            <a:ext cx="1527270" cy="443702"/>
          </a:xfrm>
          <a:prstGeom prst="rect">
            <a:avLst/>
          </a:prstGeom>
        </p:spPr>
        <p:txBody>
          <a:bodyPr vert="horz" wrap="square" lIns="0" tIns="12691" rIns="0" bIns="0" rtlCol="0">
            <a:spAutoFit/>
          </a:bodyPr>
          <a:lstStyle/>
          <a:p>
            <a:pPr marL="12691" algn="r">
              <a:spcBef>
                <a:spcPts val="100"/>
              </a:spcBef>
            </a:pPr>
            <a:r>
              <a:rPr lang="en-ZA" sz="2800" b="1" spc="-5" dirty="0"/>
              <a:t>Cont.…</a:t>
            </a:r>
            <a:endParaRPr sz="2800" b="1" spc="-5" dirty="0"/>
          </a:p>
        </p:txBody>
      </p:sp>
      <p:sp>
        <p:nvSpPr>
          <p:cNvPr id="3" name="object 3"/>
          <p:cNvSpPr txBox="1"/>
          <p:nvPr/>
        </p:nvSpPr>
        <p:spPr>
          <a:xfrm>
            <a:off x="248194" y="1047529"/>
            <a:ext cx="8384547" cy="5395039"/>
          </a:xfrm>
          <a:prstGeom prst="rect">
            <a:avLst/>
          </a:prstGeom>
        </p:spPr>
        <p:txBody>
          <a:bodyPr vert="horz" wrap="square" lIns="0" tIns="39343" rIns="0" bIns="0" rtlCol="0">
            <a:spAutoFit/>
          </a:bodyPr>
          <a:lstStyle/>
          <a:p>
            <a:pPr marL="355591" lvl="1" defTabSz="913760">
              <a:spcBef>
                <a:spcPts val="1214"/>
              </a:spcBef>
              <a:tabLst>
                <a:tab pos="240497" algn="l"/>
                <a:tab pos="241131" algn="l"/>
              </a:tabLst>
            </a:pPr>
            <a:r>
              <a:rPr lang="en-ZA" sz="2200" b="1" spc="-5" dirty="0">
                <a:solidFill>
                  <a:prstClr val="black"/>
                </a:solidFill>
                <a:latin typeface="Century Gothic" panose="020B0502020202020204" pitchFamily="34" charset="0"/>
                <a:cs typeface="Arial"/>
              </a:rPr>
              <a:t>Benefits: </a:t>
            </a:r>
          </a:p>
          <a:p>
            <a:pPr marL="584031" lvl="1" indent="-228440" defTabSz="913760">
              <a:spcBef>
                <a:spcPts val="1214"/>
              </a:spcBef>
              <a:buFontTx/>
              <a:buChar char="•"/>
              <a:tabLst>
                <a:tab pos="240497" algn="l"/>
                <a:tab pos="241131" algn="l"/>
              </a:tabLst>
            </a:pPr>
            <a:r>
              <a:rPr lang="en-ZA" sz="2200" spc="-5" dirty="0">
                <a:solidFill>
                  <a:prstClr val="black"/>
                </a:solidFill>
                <a:latin typeface="Century Gothic" panose="020B0502020202020204" pitchFamily="34" charset="0"/>
                <a:cs typeface="Arial"/>
              </a:rPr>
              <a:t>Short-term (improving trade balance and current account balance &amp; create employment); </a:t>
            </a:r>
          </a:p>
          <a:p>
            <a:pPr marL="584031" lvl="1" indent="-228440" defTabSz="913760">
              <a:spcBef>
                <a:spcPts val="1214"/>
              </a:spcBef>
              <a:buFontTx/>
              <a:buChar char="•"/>
              <a:tabLst>
                <a:tab pos="240497" algn="l"/>
                <a:tab pos="241131" algn="l"/>
              </a:tabLst>
            </a:pPr>
            <a:r>
              <a:rPr lang="en-ZA" sz="2200" spc="-5" dirty="0">
                <a:solidFill>
                  <a:prstClr val="black"/>
                </a:solidFill>
                <a:latin typeface="Century Gothic" panose="020B0502020202020204" pitchFamily="34" charset="0"/>
                <a:cs typeface="Arial"/>
              </a:rPr>
              <a:t>Medium and long-term (building strategic national competency in life sciences &amp; technology, providing strategic security of supply of vaccines nationally and regionally.</a:t>
            </a:r>
          </a:p>
          <a:p>
            <a:pPr marL="584031" lvl="1" indent="-228440" defTabSz="913760">
              <a:spcBef>
                <a:spcPts val="1214"/>
              </a:spcBef>
              <a:buFontTx/>
              <a:buChar char="•"/>
              <a:tabLst>
                <a:tab pos="240497" algn="l"/>
                <a:tab pos="241131" algn="l"/>
              </a:tabLst>
            </a:pPr>
            <a:r>
              <a:rPr lang="en-ZA" sz="2200" spc="-5" dirty="0">
                <a:solidFill>
                  <a:prstClr val="black"/>
                </a:solidFill>
                <a:latin typeface="Century Gothic" panose="020B0502020202020204" pitchFamily="34" charset="0"/>
                <a:cs typeface="Arial"/>
              </a:rPr>
              <a:t>The local production of vaccines to not only support the local demand, but also that of Africa and this could have significant revenue potential for South Africa and have a positive influence on our trade balance.</a:t>
            </a:r>
          </a:p>
          <a:p>
            <a:pPr marL="584031" lvl="1" indent="-228440" defTabSz="913760">
              <a:spcBef>
                <a:spcPts val="1214"/>
              </a:spcBef>
              <a:buFontTx/>
              <a:buChar char="•"/>
              <a:tabLst>
                <a:tab pos="240497" algn="l"/>
                <a:tab pos="241131" algn="l"/>
              </a:tabLst>
            </a:pPr>
            <a:r>
              <a:rPr lang="en-ZA" sz="2200" spc="-5" dirty="0">
                <a:solidFill>
                  <a:prstClr val="black"/>
                </a:solidFill>
                <a:latin typeface="Century Gothic" panose="020B0502020202020204" pitchFamily="34" charset="0"/>
                <a:cs typeface="Arial"/>
              </a:rPr>
              <a:t>Vaccine import dependence in Sub-Saharan Africa is rising, creating significant export opportunities for African manufactured vaccines.</a:t>
            </a:r>
          </a:p>
        </p:txBody>
      </p:sp>
    </p:spTree>
    <p:extLst>
      <p:ext uri="{BB962C8B-B14F-4D97-AF65-F5344CB8AC3E}">
        <p14:creationId xmlns:p14="http://schemas.microsoft.com/office/powerpoint/2010/main" xmlns="" val="3219232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0939FE-35BF-46AA-9BE2-3837B74E43E9}"/>
              </a:ext>
            </a:extLst>
          </p:cNvPr>
          <p:cNvSpPr>
            <a:spLocks noGrp="1"/>
          </p:cNvSpPr>
          <p:nvPr>
            <p:ph type="title"/>
          </p:nvPr>
        </p:nvSpPr>
        <p:spPr>
          <a:xfrm>
            <a:off x="628650" y="1111974"/>
            <a:ext cx="6364432" cy="343388"/>
          </a:xfrm>
        </p:spPr>
        <p:txBody>
          <a:bodyPr>
            <a:noAutofit/>
          </a:bodyPr>
          <a:lstStyle/>
          <a:p>
            <a:r>
              <a:rPr lang="en-US" sz="2100" dirty="0"/>
              <a:t>AFRICAN MEDICINES AND COVID-19 RESEARCH</a:t>
            </a:r>
          </a:p>
        </p:txBody>
      </p:sp>
      <p:sp>
        <p:nvSpPr>
          <p:cNvPr id="4" name="Rectangle 4">
            <a:extLst>
              <a:ext uri="{FF2B5EF4-FFF2-40B4-BE49-F238E27FC236}">
                <a16:creationId xmlns:a16="http://schemas.microsoft.com/office/drawing/2014/main" xmlns="" id="{13451E01-73B5-41E6-9A05-765EAEB3095D}"/>
              </a:ext>
            </a:extLst>
          </p:cNvPr>
          <p:cNvSpPr txBox="1">
            <a:spLocks noGrp="1" noChangeArrowheads="1"/>
          </p:cNvSpPr>
          <p:nvPr>
            <p:ph idx="1"/>
          </p:nvPr>
        </p:nvSpPr>
        <p:spPr bwMode="auto">
          <a:xfrm>
            <a:off x="1098825" y="1086236"/>
            <a:ext cx="7953735" cy="5155465"/>
          </a:xfrm>
          <a:prstGeom prst="rect">
            <a:avLst/>
          </a:prstGeom>
          <a:noFill/>
          <a:ln w="9525">
            <a:solidFill>
              <a:srgbClr val="00B0F0"/>
            </a:solidFill>
            <a:miter lim="800000"/>
            <a:headEnd/>
            <a:tailEnd/>
          </a:ln>
        </p:spPr>
        <p:txBody>
          <a:bodyPr wrap="square" lIns="71301" tIns="40743" rIns="71301" bIns="40743" anchor="ctr" anchorCtr="0">
            <a:spAutoFit/>
          </a:bodyPr>
          <a:lstStyle/>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The DSI established the Indigenous Knowledge-Based COVID-19 Research Team, a sub-team of the African Medicines Platform of the department</a:t>
            </a:r>
          </a:p>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The team is constituted by African medicine practitioner organisations, science councils, universities and government department</a:t>
            </a:r>
          </a:p>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Two multi-herbal and seven mono-herbal formulation were selected out of twenty medicines historically used in the treatment of respiratory conditions</a:t>
            </a:r>
          </a:p>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A total of R15 million was re-aligned from existing project on other health conditions under African medicines, nutraceuticals, health infusions, technology transfer and commercialisation platforms</a:t>
            </a:r>
          </a:p>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Two multi-herbal and two mono-herbal formulations have progresses to clinical trial phase; and one has received a SAHPRA approval</a:t>
            </a:r>
          </a:p>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Forty IK-Holders were trained through a 6-month CoachLab Programme on Bio-Entrepreneurship and Enterprise Development</a:t>
            </a:r>
          </a:p>
        </p:txBody>
      </p:sp>
      <p:grpSp>
        <p:nvGrpSpPr>
          <p:cNvPr id="5" name="Group 4">
            <a:extLst>
              <a:ext uri="{FF2B5EF4-FFF2-40B4-BE49-F238E27FC236}">
                <a16:creationId xmlns:a16="http://schemas.microsoft.com/office/drawing/2014/main" xmlns="" id="{762300D5-6BB5-4BAA-8340-CC40E11A3157}"/>
              </a:ext>
            </a:extLst>
          </p:cNvPr>
          <p:cNvGrpSpPr/>
          <p:nvPr/>
        </p:nvGrpSpPr>
        <p:grpSpPr>
          <a:xfrm>
            <a:off x="0" y="1086236"/>
            <a:ext cx="999256" cy="5155465"/>
            <a:chOff x="20214" y="1074167"/>
            <a:chExt cx="1155204" cy="5766371"/>
          </a:xfrm>
        </p:grpSpPr>
        <p:pic>
          <p:nvPicPr>
            <p:cNvPr id="6" name="Picture 5">
              <a:extLst>
                <a:ext uri="{FF2B5EF4-FFF2-40B4-BE49-F238E27FC236}">
                  <a16:creationId xmlns:a16="http://schemas.microsoft.com/office/drawing/2014/main" xmlns="" id="{E205DEA5-6382-4ABD-9195-0C5D050A49E1}"/>
                </a:ext>
              </a:extLst>
            </p:cNvPr>
            <p:cNvPicPr>
              <a:picLocks noChangeAspect="1"/>
            </p:cNvPicPr>
            <p:nvPr/>
          </p:nvPicPr>
          <p:blipFill rotWithShape="1">
            <a:blip r:embed="rId2"/>
            <a:srcRect t="29035" b="28031"/>
            <a:stretch/>
          </p:blipFill>
          <p:spPr>
            <a:xfrm>
              <a:off x="55922" y="1074167"/>
              <a:ext cx="1119495" cy="471114"/>
            </a:xfrm>
            <a:prstGeom prst="rect">
              <a:avLst/>
            </a:prstGeom>
            <a:ln>
              <a:noFill/>
            </a:ln>
          </p:spPr>
        </p:pic>
        <p:grpSp>
          <p:nvGrpSpPr>
            <p:cNvPr id="7" name="Group 6">
              <a:extLst>
                <a:ext uri="{FF2B5EF4-FFF2-40B4-BE49-F238E27FC236}">
                  <a16:creationId xmlns:a16="http://schemas.microsoft.com/office/drawing/2014/main" xmlns="" id="{0634484D-B756-42F7-A624-B7663F879235}"/>
                </a:ext>
              </a:extLst>
            </p:cNvPr>
            <p:cNvGrpSpPr/>
            <p:nvPr/>
          </p:nvGrpSpPr>
          <p:grpSpPr>
            <a:xfrm>
              <a:off x="20214" y="1620580"/>
              <a:ext cx="1155204" cy="5219958"/>
              <a:chOff x="8012146" y="274630"/>
              <a:chExt cx="1155204" cy="5219958"/>
            </a:xfrm>
          </p:grpSpPr>
          <p:pic>
            <p:nvPicPr>
              <p:cNvPr id="8" name="Picture 7">
                <a:extLst>
                  <a:ext uri="{FF2B5EF4-FFF2-40B4-BE49-F238E27FC236}">
                    <a16:creationId xmlns:a16="http://schemas.microsoft.com/office/drawing/2014/main" xmlns="" id="{E67356E7-7EFB-4777-A9C0-988E82317355}"/>
                  </a:ext>
                </a:extLst>
              </p:cNvPr>
              <p:cNvPicPr>
                <a:picLocks noChangeAspect="1"/>
              </p:cNvPicPr>
              <p:nvPr/>
            </p:nvPicPr>
            <p:blipFill rotWithShape="1">
              <a:blip r:embed="rId3" cstate="email">
                <a:extLst>
                  <a:ext uri="{28A0092B-C50C-407E-A947-70E740481C1C}">
                    <a14:useLocalDpi xmlns:a14="http://schemas.microsoft.com/office/drawing/2010/main" xmlns=""/>
                  </a:ext>
                </a:extLst>
              </a:blip>
              <a:srcRect b="24691"/>
              <a:stretch/>
            </p:blipFill>
            <p:spPr>
              <a:xfrm>
                <a:off x="8023685" y="885537"/>
                <a:ext cx="1119494" cy="69240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4314CEDA-905C-4BCE-8584-7BDDCE95EFFB}"/>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8013861" y="2386813"/>
                <a:ext cx="1114890" cy="69240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578A3D5F-D3F2-4244-839D-61430BD6CA0D}"/>
                  </a:ext>
                </a:extLst>
              </p:cNvPr>
              <p:cNvPicPr>
                <a:picLocks noChangeAspect="1"/>
              </p:cNvPicPr>
              <p:nvPr/>
            </p:nvPicPr>
            <p:blipFill rotWithShape="1">
              <a:blip r:embed="rId5" cstate="email">
                <a:extLst>
                  <a:ext uri="{28A0092B-C50C-407E-A947-70E740481C1C}">
                    <a14:useLocalDpi xmlns:a14="http://schemas.microsoft.com/office/drawing/2010/main" xmlns=""/>
                  </a:ext>
                </a:extLst>
              </a:blip>
              <a:srcRect b="30352"/>
              <a:stretch/>
            </p:blipFill>
            <p:spPr>
              <a:xfrm>
                <a:off x="8043473" y="274630"/>
                <a:ext cx="1123877" cy="72096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4B275919-03E7-4CC2-8DA5-EB4C26047770}"/>
                  </a:ext>
                </a:extLst>
              </p:cNvPr>
              <p:cNvPicPr>
                <a:picLocks noChangeAspect="1"/>
              </p:cNvPicPr>
              <p:nvPr/>
            </p:nvPicPr>
            <p:blipFill rotWithShape="1">
              <a:blip r:embed="rId6" cstate="email">
                <a:extLst>
                  <a:ext uri="{28A0092B-C50C-407E-A947-70E740481C1C}">
                    <a14:useLocalDpi xmlns:a14="http://schemas.microsoft.com/office/drawing/2010/main" xmlns=""/>
                  </a:ext>
                </a:extLst>
              </a:blip>
              <a:srcRect b="10274"/>
              <a:stretch/>
            </p:blipFill>
            <p:spPr>
              <a:xfrm>
                <a:off x="8020415" y="1620767"/>
                <a:ext cx="1097289" cy="72096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xmlns="" id="{B2E444EF-D3CF-487D-8219-757E5C07104A}"/>
                  </a:ext>
                </a:extLst>
              </p:cNvPr>
              <p:cNvPicPr>
                <a:picLocks noChangeAspect="1"/>
              </p:cNvPicPr>
              <p:nvPr/>
            </p:nvPicPr>
            <p:blipFill rotWithShape="1">
              <a:blip r:embed="rId7" cstate="email">
                <a:extLst>
                  <a:ext uri="{28A0092B-C50C-407E-A947-70E740481C1C}">
                    <a14:useLocalDpi xmlns:a14="http://schemas.microsoft.com/office/drawing/2010/main" xmlns=""/>
                  </a:ext>
                </a:extLst>
              </a:blip>
              <a:srcRect t="6457" b="13777"/>
              <a:stretch/>
            </p:blipFill>
            <p:spPr>
              <a:xfrm>
                <a:off x="8038796" y="3180815"/>
                <a:ext cx="1089955" cy="69151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xmlns="" id="{6ECBAC0A-8EA0-423E-B826-3FC99831ACF4}"/>
                  </a:ext>
                </a:extLst>
              </p:cNvPr>
              <p:cNvPicPr>
                <a:picLocks noChangeAspect="1"/>
              </p:cNvPicPr>
              <p:nvPr/>
            </p:nvPicPr>
            <p:blipFill rotWithShape="1">
              <a:blip r:embed="rId8" cstate="email">
                <a:extLst>
                  <a:ext uri="{28A0092B-C50C-407E-A947-70E740481C1C}">
                    <a14:useLocalDpi xmlns:a14="http://schemas.microsoft.com/office/drawing/2010/main" xmlns=""/>
                  </a:ext>
                </a:extLst>
              </a:blip>
              <a:srcRect b="10830"/>
              <a:stretch/>
            </p:blipFill>
            <p:spPr>
              <a:xfrm>
                <a:off x="8020415" y="3962498"/>
                <a:ext cx="1108336" cy="720961"/>
              </a:xfrm>
              <a:prstGeom prst="rect">
                <a:avLst/>
              </a:prstGeom>
              <a:ln>
                <a:noFill/>
              </a:ln>
              <a:effectLst>
                <a:outerShdw blurRad="292100" dist="139700" dir="2700000" algn="tl" rotWithShape="0">
                  <a:srgbClr val="333333">
                    <a:alpha val="65000"/>
                  </a:srgbClr>
                </a:outerShdw>
              </a:effectLst>
            </p:spPr>
          </p:pic>
          <p:pic>
            <p:nvPicPr>
              <p:cNvPr id="14" name="Picture 13" descr="Mothong African Heritage - Home | Facebook">
                <a:extLst>
                  <a:ext uri="{FF2B5EF4-FFF2-40B4-BE49-F238E27FC236}">
                    <a16:creationId xmlns:a16="http://schemas.microsoft.com/office/drawing/2014/main" xmlns="" id="{8E2C7183-C0CE-4202-A76D-93A476509736}"/>
                  </a:ext>
                </a:extLst>
              </p:cNvPr>
              <p:cNvPicPr/>
              <p:nvPr/>
            </p:nvPicPr>
            <p:blipFill rotWithShape="1">
              <a:blip r:embed="rId9" cstate="print">
                <a:extLst>
                  <a:ext uri="{28A0092B-C50C-407E-A947-70E740481C1C}">
                    <a14:useLocalDpi xmlns:a14="http://schemas.microsoft.com/office/drawing/2010/main" xmlns="" val="0"/>
                  </a:ext>
                </a:extLst>
              </a:blip>
              <a:srcRect t="13346" b="3044"/>
              <a:stretch/>
            </p:blipFill>
            <p:spPr bwMode="auto">
              <a:xfrm>
                <a:off x="8012146" y="4773628"/>
                <a:ext cx="1133861" cy="720960"/>
              </a:xfrm>
              <a:prstGeom prst="rect">
                <a:avLst/>
              </a:prstGeom>
              <a:noFill/>
              <a:ln>
                <a:noFill/>
              </a:ln>
              <a:extLst>
                <a:ext uri="{53640926-AAD7-44D8-BBD7-CCE9431645EC}">
                  <a14:shadowObscured xmlns:a14="http://schemas.microsoft.com/office/drawing/2010/main" xmlns=""/>
                </a:ext>
              </a:extLst>
            </p:spPr>
          </p:pic>
        </p:grpSp>
      </p:grpSp>
      <p:sp>
        <p:nvSpPr>
          <p:cNvPr id="3" name="Rectangle 2">
            <a:extLst>
              <a:ext uri="{FF2B5EF4-FFF2-40B4-BE49-F238E27FC236}">
                <a16:creationId xmlns:a16="http://schemas.microsoft.com/office/drawing/2014/main" xmlns="" id="{B55E6332-6128-4E7F-B3EC-1BE386D2DF90}"/>
              </a:ext>
            </a:extLst>
          </p:cNvPr>
          <p:cNvSpPr/>
          <p:nvPr/>
        </p:nvSpPr>
        <p:spPr>
          <a:xfrm>
            <a:off x="389468" y="-8549"/>
            <a:ext cx="4313162" cy="954107"/>
          </a:xfrm>
          <a:prstGeom prst="rect">
            <a:avLst/>
          </a:prstGeom>
        </p:spPr>
        <p:txBody>
          <a:bodyPr wrap="square">
            <a:spAutoFit/>
          </a:bodyPr>
          <a:lstStyle/>
          <a:p>
            <a:r>
              <a:rPr lang="en-US" sz="2800" b="1" dirty="0">
                <a:solidFill>
                  <a:schemeClr val="bg1"/>
                </a:solidFill>
                <a:latin typeface="Century Gothic" panose="020B0502020202020204" pitchFamily="34" charset="0"/>
              </a:rPr>
              <a:t>African Medicines and COVID-19 Research</a:t>
            </a:r>
            <a:endParaRPr lang="en-ZA"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xmlns="" val="686861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929" y="321460"/>
            <a:ext cx="3792248" cy="456685"/>
          </a:xfrm>
        </p:spPr>
        <p:txBody>
          <a:bodyPr>
            <a:noAutofit/>
          </a:bodyPr>
          <a:lstStyle/>
          <a:p>
            <a:r>
              <a:rPr lang="en-US" sz="2800" b="1" dirty="0">
                <a:latin typeface="Century Gothic" panose="020B0502020202020204" pitchFamily="34" charset="0"/>
              </a:rPr>
              <a:t>Presentation Outline</a:t>
            </a:r>
          </a:p>
        </p:txBody>
      </p:sp>
      <p:sp>
        <p:nvSpPr>
          <p:cNvPr id="3" name="Subtitle 2"/>
          <p:cNvSpPr>
            <a:spLocks noGrp="1"/>
          </p:cNvSpPr>
          <p:nvPr>
            <p:ph idx="1"/>
          </p:nvPr>
        </p:nvSpPr>
        <p:spPr>
          <a:xfrm>
            <a:off x="197005" y="979714"/>
            <a:ext cx="8822304" cy="5314064"/>
          </a:xfrm>
        </p:spPr>
        <p:txBody>
          <a:bodyPr>
            <a:normAutofit fontScale="32500" lnSpcReduction="20000"/>
          </a:bodyPr>
          <a:lstStyle/>
          <a:p>
            <a:pPr>
              <a:lnSpc>
                <a:spcPct val="170000"/>
              </a:lnSpc>
              <a:buFont typeface="Wingdings" panose="05000000000000000000" pitchFamily="2" charset="2"/>
              <a:buChar char="v"/>
            </a:pPr>
            <a:r>
              <a:rPr lang="en-GB" sz="5000" b="1" dirty="0">
                <a:solidFill>
                  <a:schemeClr val="tx1"/>
                </a:solidFill>
                <a:latin typeface="Century Gothic" panose="020B0502020202020204" pitchFamily="34" charset="0"/>
              </a:rPr>
              <a:t>Context</a:t>
            </a:r>
          </a:p>
          <a:p>
            <a:pPr>
              <a:buFont typeface="Wingdings" panose="05000000000000000000" pitchFamily="2" charset="2"/>
              <a:buChar char="v"/>
            </a:pPr>
            <a:r>
              <a:rPr lang="en-US" sz="5500" b="1" dirty="0">
                <a:solidFill>
                  <a:schemeClr val="tx1"/>
                </a:solidFill>
                <a:latin typeface="Century Gothic" panose="020B0502020202020204" pitchFamily="34" charset="0"/>
              </a:rPr>
              <a:t>DSI Revised 2020-2025 Strategic Plan</a:t>
            </a:r>
          </a:p>
          <a:p>
            <a:pPr lvl="1">
              <a:buFont typeface="Wingdings" panose="05000000000000000000" pitchFamily="2" charset="2"/>
              <a:buChar char="v"/>
            </a:pPr>
            <a:endParaRPr lang="en-GB" sz="5000" dirty="0">
              <a:solidFill>
                <a:schemeClr val="tx1"/>
              </a:solidFill>
              <a:latin typeface="Century Gothic" panose="020B0502020202020204" pitchFamily="34" charset="0"/>
            </a:endParaRPr>
          </a:p>
          <a:p>
            <a:pPr lvl="1">
              <a:buFont typeface="Wingdings" panose="05000000000000000000" pitchFamily="2" charset="2"/>
              <a:buChar char="v"/>
            </a:pPr>
            <a:r>
              <a:rPr lang="en-GB" sz="5000" dirty="0">
                <a:solidFill>
                  <a:schemeClr val="tx1"/>
                </a:solidFill>
                <a:latin typeface="Century Gothic" panose="020B0502020202020204" pitchFamily="34" charset="0"/>
              </a:rPr>
              <a:t>The 2022 Decadal Plan:  the philosophy and key interventions planned</a:t>
            </a:r>
          </a:p>
          <a:p>
            <a:pPr lvl="1">
              <a:buFont typeface="Wingdings" panose="05000000000000000000" pitchFamily="2" charset="2"/>
              <a:buChar char="v"/>
            </a:pPr>
            <a:r>
              <a:rPr lang="en-US" sz="5000" dirty="0">
                <a:solidFill>
                  <a:schemeClr val="tx1"/>
                </a:solidFill>
                <a:latin typeface="Century Gothic" panose="020B0502020202020204" pitchFamily="34" charset="0"/>
              </a:rPr>
              <a:t>Support to the national response to COVID-19 and contributions to ERRP and</a:t>
            </a:r>
          </a:p>
          <a:p>
            <a:pPr lvl="1">
              <a:buFont typeface="Wingdings" panose="05000000000000000000" pitchFamily="2" charset="2"/>
              <a:buChar char="v"/>
            </a:pPr>
            <a:r>
              <a:rPr lang="en-US" sz="5500" dirty="0">
                <a:solidFill>
                  <a:schemeClr val="tx1"/>
                </a:solidFill>
                <a:latin typeface="Century Gothic" panose="020B0502020202020204" pitchFamily="34" charset="0"/>
              </a:rPr>
              <a:t>DSI Performance Information</a:t>
            </a:r>
          </a:p>
          <a:p>
            <a:pPr marL="685800" lvl="1" indent="-685800">
              <a:spcBef>
                <a:spcPts val="998"/>
              </a:spcBef>
              <a:buFont typeface="Courier New" panose="02070309020205020404" pitchFamily="49" charset="0"/>
              <a:buChar char="o"/>
            </a:pPr>
            <a:endParaRPr lang="en-US" sz="5500" dirty="0">
              <a:solidFill>
                <a:schemeClr val="tx1"/>
              </a:solidFill>
              <a:latin typeface="Century Gothic" panose="020B0502020202020204" pitchFamily="34" charset="0"/>
            </a:endParaRPr>
          </a:p>
          <a:p>
            <a:pPr>
              <a:buFont typeface="Wingdings" panose="05000000000000000000" pitchFamily="2" charset="2"/>
              <a:buChar char="v"/>
            </a:pPr>
            <a:r>
              <a:rPr lang="en-US" sz="5500" b="1" dirty="0">
                <a:solidFill>
                  <a:schemeClr val="tx1"/>
                </a:solidFill>
                <a:latin typeface="Century Gothic" panose="020B0502020202020204" pitchFamily="34" charset="0"/>
              </a:rPr>
              <a:t>DSI 2022/23 Annual Performance Plan</a:t>
            </a:r>
          </a:p>
          <a:p>
            <a:pPr marL="1141857" lvl="2" indent="-685800">
              <a:spcBef>
                <a:spcPts val="998"/>
              </a:spcBef>
              <a:buFont typeface="Wingdings" panose="05000000000000000000" pitchFamily="2" charset="2"/>
              <a:buChar char="v"/>
            </a:pPr>
            <a:r>
              <a:rPr lang="en-US" sz="5500" dirty="0">
                <a:solidFill>
                  <a:schemeClr val="tx1"/>
                </a:solidFill>
                <a:latin typeface="Century Gothic" panose="020B0502020202020204" pitchFamily="34" charset="0"/>
              </a:rPr>
              <a:t>Implementation of DSI Outcomes</a:t>
            </a:r>
          </a:p>
          <a:p>
            <a:pPr marL="1141857" lvl="2" indent="-685800">
              <a:spcBef>
                <a:spcPts val="998"/>
              </a:spcBef>
              <a:buFont typeface="Wingdings" panose="05000000000000000000" pitchFamily="2" charset="2"/>
              <a:buChar char="v"/>
            </a:pPr>
            <a:r>
              <a:rPr lang="en-US" sz="5500" dirty="0">
                <a:solidFill>
                  <a:schemeClr val="tx1"/>
                </a:solidFill>
                <a:latin typeface="Century Gothic" panose="020B0502020202020204" pitchFamily="34" charset="0"/>
              </a:rPr>
              <a:t>Performance information</a:t>
            </a:r>
          </a:p>
          <a:p>
            <a:pPr marL="1141857" lvl="2" indent="-685800">
              <a:spcBef>
                <a:spcPts val="998"/>
              </a:spcBef>
              <a:buFont typeface="Wingdings" panose="05000000000000000000" pitchFamily="2" charset="2"/>
              <a:buChar char="v"/>
            </a:pPr>
            <a:r>
              <a:rPr lang="en-US" sz="5500" dirty="0">
                <a:solidFill>
                  <a:schemeClr val="tx1"/>
                </a:solidFill>
                <a:latin typeface="Century Gothic" panose="020B0502020202020204" pitchFamily="34" charset="0"/>
              </a:rPr>
              <a:t>MTEF Allocations per budget programmes</a:t>
            </a:r>
          </a:p>
          <a:p>
            <a:pPr marL="1141857" lvl="2" indent="-685800">
              <a:spcBef>
                <a:spcPts val="998"/>
              </a:spcBef>
              <a:buFont typeface="Wingdings" panose="05000000000000000000" pitchFamily="2" charset="2"/>
              <a:buChar char="v"/>
            </a:pPr>
            <a:r>
              <a:rPr lang="en-US" sz="5500" dirty="0">
                <a:solidFill>
                  <a:schemeClr val="tx1"/>
                </a:solidFill>
                <a:latin typeface="Century Gothic" panose="020B0502020202020204" pitchFamily="34" charset="0"/>
              </a:rPr>
              <a:t>DSI Entities </a:t>
            </a:r>
          </a:p>
          <a:p>
            <a:pPr marL="1141857" lvl="2" indent="-685800">
              <a:spcBef>
                <a:spcPts val="998"/>
              </a:spcBef>
              <a:buFont typeface="Wingdings" panose="05000000000000000000" pitchFamily="2" charset="2"/>
              <a:buChar char="v"/>
            </a:pPr>
            <a:r>
              <a:rPr lang="en-US" sz="5500" dirty="0">
                <a:solidFill>
                  <a:schemeClr val="tx1"/>
                </a:solidFill>
                <a:latin typeface="Century Gothic" panose="020B0502020202020204" pitchFamily="34" charset="0"/>
              </a:rPr>
              <a:t>DSI Infrastructure Projects</a:t>
            </a:r>
          </a:p>
          <a:p>
            <a:pPr marL="1141857" lvl="2" indent="-685800">
              <a:spcBef>
                <a:spcPts val="998"/>
              </a:spcBef>
              <a:buFont typeface="Courier New" panose="02070309020205020404" pitchFamily="49" charset="0"/>
              <a:buChar char="o"/>
            </a:pPr>
            <a:endParaRPr lang="en-US" sz="5500" dirty="0">
              <a:solidFill>
                <a:schemeClr val="tx1"/>
              </a:solidFill>
              <a:latin typeface="Century Gothic" panose="020B0502020202020204" pitchFamily="34" charset="0"/>
            </a:endParaRPr>
          </a:p>
          <a:p>
            <a:pPr>
              <a:buFont typeface="Wingdings" panose="05000000000000000000" pitchFamily="2" charset="2"/>
              <a:buChar char="v"/>
            </a:pPr>
            <a:r>
              <a:rPr lang="en-US" sz="5000" dirty="0">
                <a:solidFill>
                  <a:schemeClr val="tx1"/>
                </a:solidFill>
                <a:latin typeface="Century Gothic" panose="020B0502020202020204" pitchFamily="34" charset="0"/>
              </a:rPr>
              <a:t>Revised 2019-2024 Medium-Term Strategic Framework  </a:t>
            </a:r>
          </a:p>
          <a:p>
            <a:pPr lvl="1">
              <a:buFont typeface="Wingdings" panose="05000000000000000000" pitchFamily="2" charset="2"/>
              <a:buChar char="v"/>
            </a:pPr>
            <a:r>
              <a:rPr lang="en-GB" sz="5000" dirty="0">
                <a:solidFill>
                  <a:schemeClr val="tx1"/>
                </a:solidFill>
                <a:latin typeface="Century Gothic" panose="020B0502020202020204" pitchFamily="34" charset="0"/>
              </a:rPr>
              <a:t>Increasing focus on vulnerable groups in particular women, the youth and people with disabilities</a:t>
            </a:r>
            <a:endParaRPr lang="en-US" sz="5000" dirty="0">
              <a:solidFill>
                <a:schemeClr val="tx1"/>
              </a:solidFill>
              <a:latin typeface="Century Gothic" panose="020B0502020202020204" pitchFamily="34" charset="0"/>
            </a:endParaRPr>
          </a:p>
        </p:txBody>
      </p:sp>
      <p:sp>
        <p:nvSpPr>
          <p:cNvPr id="6" name="Slide Number Placeholder 5">
            <a:extLst>
              <a:ext uri="{FF2B5EF4-FFF2-40B4-BE49-F238E27FC236}">
                <a16:creationId xmlns:a16="http://schemas.microsoft.com/office/drawing/2014/main" xmlns="" id="{57776BAC-665E-F04B-86D9-AD262CA9C397}"/>
              </a:ext>
            </a:extLst>
          </p:cNvPr>
          <p:cNvSpPr>
            <a:spLocks noGrp="1"/>
          </p:cNvSpPr>
          <p:nvPr>
            <p:ph type="sldNum" sz="quarter" idx="12"/>
          </p:nvPr>
        </p:nvSpPr>
        <p:spPr/>
        <p:txBody>
          <a:bodyPr/>
          <a:lstStyle/>
          <a:p>
            <a:fld id="{6BEAD508-187F-9C41-8168-FD791BBC9830}" type="slidenum">
              <a:rPr lang="en-US" smtClean="0">
                <a:solidFill>
                  <a:schemeClr val="tx1"/>
                </a:solidFill>
                <a:latin typeface="Arial" panose="020B0604020202020204" pitchFamily="34" charset="0"/>
                <a:cs typeface="Arial" panose="020B0604020202020204" pitchFamily="34" charset="0"/>
              </a:rPr>
              <a:pPr/>
              <a:t>1</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15173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DF08F1-CA02-4F59-AA7F-F970279FF308}"/>
              </a:ext>
            </a:extLst>
          </p:cNvPr>
          <p:cNvSpPr>
            <a:spLocks noGrp="1"/>
          </p:cNvSpPr>
          <p:nvPr>
            <p:ph type="title"/>
          </p:nvPr>
        </p:nvSpPr>
        <p:spPr>
          <a:xfrm>
            <a:off x="628650" y="1122365"/>
            <a:ext cx="7112577" cy="343388"/>
          </a:xfrm>
        </p:spPr>
        <p:txBody>
          <a:bodyPr>
            <a:noAutofit/>
          </a:bodyPr>
          <a:lstStyle/>
          <a:p>
            <a:r>
              <a:rPr lang="en-US" sz="2100" dirty="0"/>
              <a:t>AFRICAN MEDICINES AND COVID-19 RESEARCH</a:t>
            </a:r>
          </a:p>
        </p:txBody>
      </p:sp>
      <p:sp>
        <p:nvSpPr>
          <p:cNvPr id="4" name="Rectangle 4">
            <a:extLst>
              <a:ext uri="{FF2B5EF4-FFF2-40B4-BE49-F238E27FC236}">
                <a16:creationId xmlns:a16="http://schemas.microsoft.com/office/drawing/2014/main" xmlns="" id="{E94F5072-3BDB-409B-A988-9CC2D645A7B3}"/>
              </a:ext>
            </a:extLst>
          </p:cNvPr>
          <p:cNvSpPr txBox="1">
            <a:spLocks noGrp="1" noChangeArrowheads="1"/>
          </p:cNvSpPr>
          <p:nvPr>
            <p:ph idx="1"/>
          </p:nvPr>
        </p:nvSpPr>
        <p:spPr bwMode="auto">
          <a:xfrm>
            <a:off x="1236609" y="1155076"/>
            <a:ext cx="7764185" cy="5155465"/>
          </a:xfrm>
          <a:prstGeom prst="rect">
            <a:avLst/>
          </a:prstGeom>
          <a:noFill/>
          <a:ln w="9525">
            <a:solidFill>
              <a:srgbClr val="00B0F0"/>
            </a:solidFill>
            <a:miter lim="800000"/>
            <a:headEnd/>
            <a:tailEnd/>
          </a:ln>
        </p:spPr>
        <p:txBody>
          <a:bodyPr wrap="square" lIns="71301" tIns="40743" rIns="71301" bIns="40743" anchor="ctr" anchorCtr="0">
            <a:spAutoFit/>
          </a:bodyPr>
          <a:lstStyle/>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South Africa is the current chair of the WHO-AFRO’s Regional Expert Committee of African Medicines and COVID-19.</a:t>
            </a:r>
          </a:p>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R18 million has been leveraged for Phase II clinical trials from the Technology Innovation Agency.</a:t>
            </a:r>
          </a:p>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R1 million was leveraged to support agro-processing and manufacturing activities for supporting IK-Based SMMEs producing health products (immune modulators and boosters). </a:t>
            </a:r>
          </a:p>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R1.7 million was leveraged to support the establishment of a committee to develop a legal framework for inclusion of African medicines in Essential Medicines List at SAHPRA.</a:t>
            </a:r>
          </a:p>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The Impact of COVID-19 on African Medicines Practitioners and their participation in Epidemic Preparedness and Response was concluded.</a:t>
            </a:r>
          </a:p>
          <a:p>
            <a:pPr marL="214313" lvl="1" indent="-214313" algn="just" defTabSz="733243" eaLnBrk="0" hangingPunct="0">
              <a:spcBef>
                <a:spcPts val="451"/>
              </a:spcBef>
              <a:spcAft>
                <a:spcPts val="451"/>
              </a:spcAft>
              <a:buClr>
                <a:srgbClr val="002060"/>
              </a:buClr>
              <a:buFont typeface="Courier New" panose="02070309020205020404" pitchFamily="49" charset="0"/>
              <a:buChar char="o"/>
            </a:pPr>
            <a:r>
              <a:rPr lang="en-US" altLang="zh-CN" dirty="0">
                <a:solidFill>
                  <a:schemeClr val="tx1"/>
                </a:solidFill>
                <a:latin typeface="Century Gothic" panose="020B0502020202020204" pitchFamily="34" charset="0"/>
                <a:cs typeface="Helvetica" pitchFamily="34" charset="0"/>
                <a:sym typeface="Helvetica" pitchFamily="34" charset="0"/>
              </a:rPr>
              <a:t>Medicinal Cannabis aspects of the Presidential Master-Plan on Industrialisation of Cannabis are being investigate for COVID-19 and other priority health conditions.</a:t>
            </a:r>
          </a:p>
        </p:txBody>
      </p:sp>
      <p:pic>
        <p:nvPicPr>
          <p:cNvPr id="5" name="Picture 2" descr="WHO African Region (@WHOAFRO) | Twitter">
            <a:extLst>
              <a:ext uri="{FF2B5EF4-FFF2-40B4-BE49-F238E27FC236}">
                <a16:creationId xmlns:a16="http://schemas.microsoft.com/office/drawing/2014/main" xmlns="" id="{8C90E5DA-4B82-49E9-804E-E2D081EA920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912" y="1155076"/>
            <a:ext cx="1208697" cy="151804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4E3F751C-D62B-4081-B0CB-26F9AB17020B}"/>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2827626"/>
            <a:ext cx="1182176" cy="1681850"/>
          </a:xfrm>
          <a:prstGeom prst="rect">
            <a:avLst/>
          </a:prstGeom>
        </p:spPr>
      </p:pic>
      <p:pic>
        <p:nvPicPr>
          <p:cNvPr id="7" name="Picture 6">
            <a:extLst>
              <a:ext uri="{FF2B5EF4-FFF2-40B4-BE49-F238E27FC236}">
                <a16:creationId xmlns:a16="http://schemas.microsoft.com/office/drawing/2014/main" xmlns="" id="{B4CEABEE-F2EE-407B-8838-285C40F69718}"/>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13261" y="4509476"/>
            <a:ext cx="1208697" cy="1801065"/>
          </a:xfrm>
          <a:prstGeom prst="rect">
            <a:avLst/>
          </a:prstGeom>
          <a:ln>
            <a:solidFill>
              <a:srgbClr val="00B0F0"/>
            </a:solidFill>
          </a:ln>
        </p:spPr>
      </p:pic>
      <p:sp>
        <p:nvSpPr>
          <p:cNvPr id="3" name="Rectangle 2">
            <a:extLst>
              <a:ext uri="{FF2B5EF4-FFF2-40B4-BE49-F238E27FC236}">
                <a16:creationId xmlns:a16="http://schemas.microsoft.com/office/drawing/2014/main" xmlns="" id="{A4EF0141-A809-49B5-BB03-0E955BDAEC0C}"/>
              </a:ext>
            </a:extLst>
          </p:cNvPr>
          <p:cNvSpPr/>
          <p:nvPr/>
        </p:nvSpPr>
        <p:spPr>
          <a:xfrm>
            <a:off x="209514" y="246952"/>
            <a:ext cx="1945323" cy="523220"/>
          </a:xfrm>
          <a:prstGeom prst="rect">
            <a:avLst/>
          </a:prstGeom>
        </p:spPr>
        <p:txBody>
          <a:bodyPr wrap="square">
            <a:spAutoFit/>
          </a:bodyPr>
          <a:lstStyle/>
          <a:p>
            <a:r>
              <a:rPr lang="en-US" sz="2800" b="1" dirty="0">
                <a:solidFill>
                  <a:schemeClr val="bg1"/>
                </a:solidFill>
                <a:latin typeface="Century Gothic" panose="020B0502020202020204" pitchFamily="34" charset="0"/>
              </a:rPr>
              <a:t>Cont.… </a:t>
            </a:r>
            <a:endParaRPr lang="en-ZA"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xmlns="" val="2393262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body" idx="1"/>
          </p:nvPr>
        </p:nvSpPr>
        <p:spPr>
          <a:xfrm>
            <a:off x="163653" y="1824144"/>
            <a:ext cx="9044711" cy="2756028"/>
          </a:xfrm>
        </p:spPr>
        <p:txBody>
          <a:bodyPr/>
          <a:lstStyle/>
          <a:p>
            <a:pPr algn="ctr">
              <a:lnSpc>
                <a:spcPct val="125000"/>
              </a:lnSpc>
              <a:buClr>
                <a:srgbClr val="005FAA"/>
              </a:buClr>
            </a:pPr>
            <a:endParaRPr lang="en-US" altLang="en-US" sz="3591" b="1" dirty="0">
              <a:solidFill>
                <a:srgbClr val="005FAA"/>
              </a:solidFill>
              <a:latin typeface="Arial Narrow"/>
              <a:cs typeface="Arial Narrow"/>
            </a:endParaRPr>
          </a:p>
          <a:p>
            <a:pPr algn="ctr">
              <a:lnSpc>
                <a:spcPct val="125000"/>
              </a:lnSpc>
              <a:buClr>
                <a:srgbClr val="005FAA"/>
              </a:buClr>
            </a:pPr>
            <a:endParaRPr lang="en-US" altLang="en-US" sz="3591" b="1" dirty="0">
              <a:solidFill>
                <a:schemeClr val="accent6"/>
              </a:solidFill>
              <a:latin typeface="+mn-lt"/>
              <a:cs typeface="Arial Narrow"/>
            </a:endParaRPr>
          </a:p>
          <a:p>
            <a:pPr algn="ctr">
              <a:lnSpc>
                <a:spcPct val="125000"/>
              </a:lnSpc>
              <a:buClr>
                <a:srgbClr val="005FAA"/>
              </a:buClr>
            </a:pPr>
            <a:r>
              <a:rPr lang="en-US" altLang="en-US" sz="3591" b="1" dirty="0">
                <a:solidFill>
                  <a:schemeClr val="accent6"/>
                </a:solidFill>
                <a:latin typeface="+mn-lt"/>
                <a:cs typeface="Arial Narrow"/>
              </a:rPr>
              <a:t>Global Change</a:t>
            </a:r>
          </a:p>
          <a:p>
            <a:pPr algn="ctr">
              <a:lnSpc>
                <a:spcPct val="125000"/>
              </a:lnSpc>
              <a:buClr>
                <a:srgbClr val="005FAA"/>
              </a:buClr>
            </a:pPr>
            <a:endParaRPr lang="en-US" altLang="en-US" sz="3591" dirty="0">
              <a:solidFill>
                <a:srgbClr val="005FAA"/>
              </a:solidFill>
              <a:latin typeface="Arial Narrow"/>
              <a:cs typeface="Arial Narrow"/>
            </a:endParaRPr>
          </a:p>
        </p:txBody>
      </p:sp>
    </p:spTree>
    <p:extLst>
      <p:ext uri="{BB962C8B-B14F-4D97-AF65-F5344CB8AC3E}">
        <p14:creationId xmlns:p14="http://schemas.microsoft.com/office/powerpoint/2010/main" xmlns="" val="25832896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noChangeArrowheads="1"/>
          </p:cNvPicPr>
          <p:nvPr>
            <p:ph idx="1"/>
          </p:nvPr>
        </p:nvPicPr>
        <p:blipFill>
          <a:blip r:embed="rId2"/>
          <a:srcRect l="2888" t="1530"/>
          <a:stretch>
            <a:fillRect/>
          </a:stretch>
        </p:blipFill>
        <p:spPr bwMode="auto">
          <a:xfrm>
            <a:off x="92306" y="1042975"/>
            <a:ext cx="2236747" cy="2302799"/>
          </a:xfrm>
          <a:prstGeom prst="rect">
            <a:avLst/>
          </a:prstGeom>
          <a:noFill/>
          <a:ln w="9525">
            <a:solidFill>
              <a:srgbClr val="88A3D8"/>
            </a:solidFill>
            <a:miter lim="800000"/>
            <a:headEnd/>
            <a:tailEnd/>
          </a:ln>
          <a:effectLst>
            <a:outerShdw dist="53882" dir="2700000" algn="ctr" rotWithShape="0">
              <a:schemeClr val="bg2"/>
            </a:outerShdw>
          </a:effectLst>
        </p:spPr>
      </p:pic>
      <p:sp>
        <p:nvSpPr>
          <p:cNvPr id="6" name="Rectangle 2"/>
          <p:cNvSpPr txBox="1">
            <a:spLocks noChangeArrowheads="1"/>
          </p:cNvSpPr>
          <p:nvPr/>
        </p:nvSpPr>
        <p:spPr bwMode="auto">
          <a:xfrm>
            <a:off x="2509830" y="1140090"/>
            <a:ext cx="6394511" cy="4864382"/>
          </a:xfrm>
          <a:prstGeom prst="rect">
            <a:avLst/>
          </a:prstGeom>
          <a:noFill/>
          <a:ln w="9525">
            <a:noFill/>
            <a:miter lim="800000"/>
            <a:headEnd/>
            <a:tailEnd/>
          </a:ln>
        </p:spPr>
        <p:txBody>
          <a:bodyPr vert="horz" wrap="square" lIns="91207" tIns="45604" rIns="91207" bIns="45604" numCol="1" anchor="t" anchorCtr="0" compatLnSpc="1">
            <a:prstTxWarp prst="textNoShape">
              <a:avLst/>
            </a:prstTxWarp>
          </a:bodyPr>
          <a:lstStyle/>
          <a:p>
            <a:pPr marL="342043" indent="-342043">
              <a:lnSpc>
                <a:spcPct val="95000"/>
              </a:lnSpc>
              <a:spcBef>
                <a:spcPct val="20000"/>
              </a:spcBef>
              <a:spcAft>
                <a:spcPct val="15000"/>
              </a:spcAft>
              <a:buClr>
                <a:srgbClr val="0E66B1"/>
              </a:buClr>
              <a:buFont typeface="Wingdings" panose="05000000000000000000" pitchFamily="2" charset="2"/>
              <a:buChar char="q"/>
              <a:defRPr/>
            </a:pPr>
            <a:r>
              <a:rPr lang="en-US" sz="2195" dirty="0">
                <a:solidFill>
                  <a:srgbClr val="404040"/>
                </a:solidFill>
                <a:cs typeface="Arial"/>
              </a:rPr>
              <a:t>Global Change Research Plan for SA, 2010</a:t>
            </a:r>
          </a:p>
          <a:p>
            <a:pPr marL="342043" indent="-342043">
              <a:lnSpc>
                <a:spcPct val="95000"/>
              </a:lnSpc>
              <a:spcBef>
                <a:spcPct val="20000"/>
              </a:spcBef>
              <a:spcAft>
                <a:spcPct val="15000"/>
              </a:spcAft>
              <a:buClr>
                <a:srgbClr val="0E66B1"/>
              </a:buClr>
              <a:buFont typeface="Wingdings" panose="05000000000000000000" pitchFamily="2" charset="2"/>
              <a:buChar char="q"/>
              <a:defRPr/>
            </a:pPr>
            <a:r>
              <a:rPr lang="en-US" sz="2195" dirty="0">
                <a:solidFill>
                  <a:srgbClr val="404040"/>
                </a:solidFill>
                <a:cs typeface="Arial"/>
              </a:rPr>
              <a:t>Key principles underlying GCRP include:</a:t>
            </a:r>
          </a:p>
          <a:p>
            <a:pPr marL="741093" lvl="1" indent="-285036">
              <a:lnSpc>
                <a:spcPct val="95000"/>
              </a:lnSpc>
              <a:spcBef>
                <a:spcPct val="20000"/>
              </a:spcBef>
              <a:spcAft>
                <a:spcPct val="15000"/>
              </a:spcAft>
              <a:buClr>
                <a:srgbClr val="0E66B1"/>
              </a:buClr>
              <a:buFont typeface="Wingdings" pitchFamily="2" charset="2"/>
              <a:buChar char="ü"/>
            </a:pPr>
            <a:r>
              <a:rPr lang="en-US" sz="2195" dirty="0">
                <a:solidFill>
                  <a:srgbClr val="404040"/>
                </a:solidFill>
                <a:cs typeface="Arial"/>
              </a:rPr>
              <a:t>Adopts a systems approach;</a:t>
            </a:r>
          </a:p>
          <a:p>
            <a:pPr marL="741093" lvl="1" indent="-285036">
              <a:lnSpc>
                <a:spcPct val="95000"/>
              </a:lnSpc>
              <a:spcBef>
                <a:spcPct val="20000"/>
              </a:spcBef>
              <a:spcAft>
                <a:spcPct val="15000"/>
              </a:spcAft>
              <a:buClr>
                <a:srgbClr val="0E66B1"/>
              </a:buClr>
              <a:buFont typeface="Wingdings" pitchFamily="2" charset="2"/>
              <a:buChar char="ü"/>
            </a:pPr>
            <a:r>
              <a:rPr lang="en-US" sz="2195" dirty="0">
                <a:solidFill>
                  <a:srgbClr val="404040"/>
                </a:solidFill>
                <a:cs typeface="Arial"/>
              </a:rPr>
              <a:t>Inter-, multi- and trans-disciplinary approach to research;</a:t>
            </a:r>
          </a:p>
          <a:p>
            <a:pPr marL="342043" indent="-342043">
              <a:lnSpc>
                <a:spcPct val="95000"/>
              </a:lnSpc>
              <a:spcBef>
                <a:spcPct val="20000"/>
              </a:spcBef>
              <a:spcAft>
                <a:spcPct val="15000"/>
              </a:spcAft>
              <a:buClr>
                <a:srgbClr val="0E66B1"/>
              </a:buClr>
              <a:buFont typeface="Wingdings" panose="05000000000000000000" pitchFamily="2" charset="2"/>
              <a:buChar char="q"/>
            </a:pPr>
            <a:r>
              <a:rPr lang="en-US" sz="2195" dirty="0">
                <a:solidFill>
                  <a:srgbClr val="404040"/>
                </a:solidFill>
                <a:cs typeface="Arial"/>
              </a:rPr>
              <a:t>Recognises SA’s advantageous geographical location - surrounded by three oceans that influence the climate system of the southern African region </a:t>
            </a:r>
          </a:p>
          <a:p>
            <a:pPr marL="342043" indent="-342043">
              <a:lnSpc>
                <a:spcPct val="95000"/>
              </a:lnSpc>
              <a:spcBef>
                <a:spcPct val="20000"/>
              </a:spcBef>
              <a:spcAft>
                <a:spcPct val="15000"/>
              </a:spcAft>
              <a:buClr>
                <a:srgbClr val="0E66B1"/>
              </a:buClr>
              <a:buFont typeface="Wingdings" panose="05000000000000000000" pitchFamily="2" charset="2"/>
              <a:buChar char="q"/>
              <a:defRPr/>
            </a:pPr>
            <a:r>
              <a:rPr lang="en-US" sz="2195" dirty="0">
                <a:solidFill>
                  <a:srgbClr val="404040"/>
                </a:solidFill>
                <a:cs typeface="Arial"/>
              </a:rPr>
              <a:t>4 knowledge areas and 18 research themes</a:t>
            </a:r>
          </a:p>
          <a:p>
            <a:pPr marL="342043" indent="-342043">
              <a:lnSpc>
                <a:spcPct val="95000"/>
              </a:lnSpc>
              <a:spcBef>
                <a:spcPct val="20000"/>
              </a:spcBef>
              <a:spcAft>
                <a:spcPct val="15000"/>
              </a:spcAft>
              <a:buClr>
                <a:srgbClr val="0E66B1"/>
              </a:buClr>
              <a:buFont typeface="Wingdings" panose="05000000000000000000" pitchFamily="2" charset="2"/>
              <a:buChar char="q"/>
              <a:defRPr/>
            </a:pPr>
            <a:r>
              <a:rPr lang="en-US" sz="2195" dirty="0">
                <a:solidFill>
                  <a:srgbClr val="404040"/>
                </a:solidFill>
                <a:cs typeface="Arial"/>
              </a:rPr>
              <a:t>GC research programmes &amp; initiatives: </a:t>
            </a:r>
          </a:p>
          <a:p>
            <a:pPr marL="798100" lvl="1" indent="-342043">
              <a:lnSpc>
                <a:spcPct val="95000"/>
              </a:lnSpc>
              <a:spcBef>
                <a:spcPct val="20000"/>
              </a:spcBef>
              <a:spcAft>
                <a:spcPct val="15000"/>
              </a:spcAft>
              <a:buClr>
                <a:srgbClr val="0E66B1"/>
              </a:buClr>
              <a:buFont typeface="Wingdings" panose="05000000000000000000" pitchFamily="2" charset="2"/>
              <a:buChar char="q"/>
              <a:defRPr/>
            </a:pPr>
            <a:endParaRPr lang="en-US" sz="2195" dirty="0">
              <a:solidFill>
                <a:srgbClr val="404040"/>
              </a:solidFill>
              <a:cs typeface="Arial"/>
            </a:endParaRPr>
          </a:p>
        </p:txBody>
      </p:sp>
      <p:pic>
        <p:nvPicPr>
          <p:cNvPr id="10" name="Picture 5" descr="C:\Users\LelumaM\AppData\Local\Microsoft\Windows\Temporary Internet Files\Content.Outlook\4GCNYZIX\saeon_New Logo.jpg"/>
          <p:cNvPicPr>
            <a:picLocks noChangeAspect="1" noChangeArrowheads="1"/>
          </p:cNvPicPr>
          <p:nvPr/>
        </p:nvPicPr>
        <p:blipFill>
          <a:blip r:embed="rId3"/>
          <a:srcRect/>
          <a:stretch>
            <a:fillRect/>
          </a:stretch>
        </p:blipFill>
        <p:spPr bwMode="auto">
          <a:xfrm>
            <a:off x="4531783" y="5316423"/>
            <a:ext cx="1696953" cy="635564"/>
          </a:xfrm>
          <a:prstGeom prst="rect">
            <a:avLst/>
          </a:prstGeom>
          <a:noFill/>
        </p:spPr>
      </p:pic>
      <p:pic>
        <p:nvPicPr>
          <p:cNvPr id="11" name="Picture 7"/>
          <p:cNvPicPr>
            <a:picLocks noChangeAspect="1" noChangeArrowheads="1"/>
          </p:cNvPicPr>
          <p:nvPr/>
        </p:nvPicPr>
        <p:blipFill>
          <a:blip r:embed="rId4"/>
          <a:srcRect/>
          <a:stretch>
            <a:fillRect/>
          </a:stretch>
        </p:blipFill>
        <p:spPr bwMode="auto">
          <a:xfrm>
            <a:off x="6379449" y="5115291"/>
            <a:ext cx="819458" cy="890194"/>
          </a:xfrm>
          <a:prstGeom prst="rect">
            <a:avLst/>
          </a:prstGeom>
          <a:noFill/>
          <a:ln w="9525">
            <a:noFill/>
            <a:miter lim="800000"/>
            <a:headEnd/>
            <a:tailEnd/>
          </a:ln>
        </p:spPr>
      </p:pic>
      <p:pic>
        <p:nvPicPr>
          <p:cNvPr id="12" name="Picture 11" descr="SOCCO.jpg"/>
          <p:cNvPicPr/>
          <p:nvPr/>
        </p:nvPicPr>
        <p:blipFill>
          <a:blip r:embed="rId5" cstate="print">
            <a:extLst>
              <a:ext uri="{28A0092B-C50C-407E-A947-70E740481C1C}">
                <a14:useLocalDpi xmlns:a14="http://schemas.microsoft.com/office/drawing/2010/main" xmlns="" val="0"/>
              </a:ext>
            </a:extLst>
          </a:blip>
          <a:stretch>
            <a:fillRect/>
          </a:stretch>
        </p:blipFill>
        <p:spPr>
          <a:xfrm>
            <a:off x="7515690" y="5107882"/>
            <a:ext cx="1071869" cy="893898"/>
          </a:xfrm>
          <a:prstGeom prst="rect">
            <a:avLst/>
          </a:prstGeom>
        </p:spPr>
      </p:pic>
      <p:sp>
        <p:nvSpPr>
          <p:cNvPr id="14" name="TextBox 13"/>
          <p:cNvSpPr txBox="1"/>
          <p:nvPr/>
        </p:nvSpPr>
        <p:spPr>
          <a:xfrm>
            <a:off x="3795254" y="6379697"/>
            <a:ext cx="1166403" cy="322342"/>
          </a:xfrm>
          <a:prstGeom prst="rect">
            <a:avLst/>
          </a:prstGeom>
          <a:noFill/>
        </p:spPr>
        <p:txBody>
          <a:bodyPr wrap="square" rtlCol="0">
            <a:spAutoFit/>
          </a:bodyPr>
          <a:lstStyle/>
          <a:p>
            <a:r>
              <a:rPr lang="en-ZA" sz="1496"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GCSSRP</a:t>
            </a:r>
            <a:endParaRPr lang="en-GB" sz="1496"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TextBox 14"/>
          <p:cNvSpPr txBox="1"/>
          <p:nvPr/>
        </p:nvSpPr>
        <p:spPr>
          <a:xfrm>
            <a:off x="2973486" y="6379698"/>
            <a:ext cx="1112383" cy="322342"/>
          </a:xfrm>
          <a:prstGeom prst="rect">
            <a:avLst/>
          </a:prstGeom>
          <a:noFill/>
        </p:spPr>
        <p:txBody>
          <a:bodyPr wrap="square" rtlCol="0">
            <a:spAutoFit/>
          </a:bodyPr>
          <a:lstStyle/>
          <a:p>
            <a:r>
              <a:rPr lang="en-ZA" sz="1496"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FBIP</a:t>
            </a:r>
            <a:endParaRPr lang="en-GB" sz="1496"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TextBox 15"/>
          <p:cNvSpPr txBox="1"/>
          <p:nvPr/>
        </p:nvSpPr>
        <p:spPr>
          <a:xfrm>
            <a:off x="1922866" y="6379698"/>
            <a:ext cx="1537901" cy="322342"/>
          </a:xfrm>
          <a:prstGeom prst="rect">
            <a:avLst/>
          </a:prstGeom>
          <a:noFill/>
        </p:spPr>
        <p:txBody>
          <a:bodyPr wrap="square" rtlCol="0">
            <a:spAutoFit/>
          </a:bodyPr>
          <a:lstStyle/>
          <a:p>
            <a:r>
              <a:rPr lang="en-ZA" sz="1496"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ESSFP</a:t>
            </a:r>
            <a:endParaRPr lang="en-GB" sz="1496"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7" name="Picture 1" descr="SAS003---SASSCAL-Header generic"/>
          <p:cNvPicPr>
            <a:picLocks noChangeAspect="1" noChangeArrowheads="1"/>
          </p:cNvPicPr>
          <p:nvPr/>
        </p:nvPicPr>
        <p:blipFill>
          <a:blip r:embed="rId6">
            <a:extLst>
              <a:ext uri="{28A0092B-C50C-407E-A947-70E740481C1C}">
                <a14:useLocalDpi xmlns:a14="http://schemas.microsoft.com/office/drawing/2010/main" xmlns="" val="0"/>
              </a:ext>
            </a:extLst>
          </a:blip>
          <a:srcRect t="5232" r="54663"/>
          <a:stretch>
            <a:fillRect/>
          </a:stretch>
        </p:blipFill>
        <p:spPr bwMode="auto">
          <a:xfrm>
            <a:off x="318905" y="6053667"/>
            <a:ext cx="1372133" cy="79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2306" y="5262928"/>
            <a:ext cx="2893079" cy="742557"/>
          </a:xfrm>
          <a:prstGeom prst="rect">
            <a:avLst/>
          </a:prstGeom>
        </p:spPr>
      </p:pic>
      <p:pic>
        <p:nvPicPr>
          <p:cNvPr id="18"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100997" y="5239067"/>
            <a:ext cx="1388511" cy="76641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13" name="Title 1"/>
          <p:cNvSpPr>
            <a:spLocks noGrp="1"/>
          </p:cNvSpPr>
          <p:nvPr>
            <p:ph type="title"/>
          </p:nvPr>
        </p:nvSpPr>
        <p:spPr>
          <a:xfrm>
            <a:off x="1922866" y="298519"/>
            <a:ext cx="7149815" cy="486121"/>
          </a:xfrm>
        </p:spPr>
        <p:txBody>
          <a:bodyPr>
            <a:noAutofit/>
          </a:bodyPr>
          <a:lstStyle/>
          <a:p>
            <a:pPr algn="ctr"/>
            <a:r>
              <a:rPr lang="en-US" altLang="en-US" sz="3192" dirty="0">
                <a:latin typeface="+mn-lt"/>
              </a:rPr>
              <a:t>Global change – Knowledge Generation</a:t>
            </a:r>
            <a:endParaRPr lang="en-GB" altLang="en-US" sz="3192" dirty="0">
              <a:latin typeface="+mn-lt"/>
            </a:endParaRPr>
          </a:p>
        </p:txBody>
      </p:sp>
      <p:pic>
        <p:nvPicPr>
          <p:cNvPr id="19" name="Picture 15"/>
          <p:cNvPicPr>
            <a:picLocks noChangeAspect="1" noChangeArrowheads="1"/>
          </p:cNvPicPr>
          <p:nvPr/>
        </p:nvPicPr>
        <p:blipFill>
          <a:blip r:embed="rId9"/>
          <a:srcRect/>
          <a:stretch>
            <a:fillRect/>
          </a:stretch>
        </p:blipFill>
        <p:spPr bwMode="auto">
          <a:xfrm>
            <a:off x="92306" y="3345775"/>
            <a:ext cx="2236747" cy="1610458"/>
          </a:xfrm>
          <a:prstGeom prst="rect">
            <a:avLst/>
          </a:prstGeom>
          <a:noFill/>
          <a:ln w="9525">
            <a:noFill/>
            <a:miter lim="800000"/>
            <a:headEnd/>
            <a:tailEnd/>
          </a:ln>
        </p:spPr>
      </p:pic>
    </p:spTree>
    <p:extLst>
      <p:ext uri="{BB962C8B-B14F-4D97-AF65-F5344CB8AC3E}">
        <p14:creationId xmlns:p14="http://schemas.microsoft.com/office/powerpoint/2010/main" xmlns="" val="1405703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2EEA896-9AC6-4FDF-A735-B8D386A4C92B}"/>
              </a:ext>
            </a:extLst>
          </p:cNvPr>
          <p:cNvSpPr>
            <a:spLocks noGrp="1"/>
          </p:cNvSpPr>
          <p:nvPr>
            <p:ph idx="1"/>
          </p:nvPr>
        </p:nvSpPr>
        <p:spPr>
          <a:xfrm>
            <a:off x="65959" y="2084341"/>
            <a:ext cx="6708117" cy="4539038"/>
          </a:xfrm>
        </p:spPr>
        <p:txBody>
          <a:bodyPr>
            <a:noAutofit/>
          </a:bodyPr>
          <a:lstStyle/>
          <a:p>
            <a:pPr>
              <a:buFont typeface="Wingdings" panose="05000000000000000000" pitchFamily="2" charset="2"/>
              <a:buChar char="q"/>
            </a:pPr>
            <a:r>
              <a:rPr lang="en-US" sz="2195" b="1" dirty="0">
                <a:latin typeface="+mn-lt"/>
              </a:rPr>
              <a:t>ACCESS</a:t>
            </a:r>
            <a:r>
              <a:rPr lang="en-US" sz="2195" dirty="0">
                <a:latin typeface="+mn-lt"/>
              </a:rPr>
              <a:t> is </a:t>
            </a:r>
            <a:r>
              <a:rPr lang="en-US" sz="2195" dirty="0">
                <a:latin typeface="+mn-lt"/>
                <a:cs typeface="Arial" panose="020B0604020202020204" pitchFamily="34" charset="0"/>
              </a:rPr>
              <a:t>a CSIR- hosted</a:t>
            </a:r>
            <a:r>
              <a:rPr lang="en-US" altLang="en-US" sz="2195" dirty="0">
                <a:latin typeface="+mn-lt"/>
                <a:cs typeface="Arial" panose="020B0604020202020204" pitchFamily="34" charset="0"/>
              </a:rPr>
              <a:t> virtual network of collaborating partners (</a:t>
            </a:r>
            <a:r>
              <a:rPr lang="en-US" altLang="en-US" sz="2195" i="1" dirty="0">
                <a:latin typeface="+mn-lt"/>
                <a:cs typeface="Arial" panose="020B0604020202020204" pitchFamily="34" charset="0"/>
              </a:rPr>
              <a:t>research entities and universities</a:t>
            </a:r>
            <a:r>
              <a:rPr lang="en-US" altLang="en-US" sz="2195" dirty="0">
                <a:latin typeface="+mn-lt"/>
                <a:cs typeface="Arial" panose="020B0604020202020204" pitchFamily="34" charset="0"/>
              </a:rPr>
              <a:t>) and programme focusing earth systems science</a:t>
            </a:r>
          </a:p>
          <a:p>
            <a:pPr>
              <a:buFont typeface="Wingdings" panose="05000000000000000000" pitchFamily="2" charset="2"/>
              <a:buChar char="q"/>
            </a:pPr>
            <a:r>
              <a:rPr lang="en-US" altLang="en-US" sz="2195" dirty="0">
                <a:latin typeface="+mn-lt"/>
                <a:cs typeface="Arial" panose="020B0604020202020204" pitchFamily="34" charset="0"/>
              </a:rPr>
              <a:t>Flagship programmes include Habitable Planet Workshops (HPW), Conversations on Climate Change series etc.</a:t>
            </a:r>
          </a:p>
          <a:p>
            <a:pPr>
              <a:buFont typeface="Wingdings" panose="05000000000000000000" pitchFamily="2" charset="2"/>
              <a:buChar char="q"/>
            </a:pPr>
            <a:r>
              <a:rPr lang="en-US" sz="2195" dirty="0">
                <a:latin typeface="+mn-lt"/>
              </a:rPr>
              <a:t>Contributes to</a:t>
            </a:r>
            <a:r>
              <a:rPr lang="en-US" sz="2195" i="1" dirty="0">
                <a:latin typeface="+mn-lt"/>
              </a:rPr>
              <a:t>:</a:t>
            </a:r>
          </a:p>
        </p:txBody>
      </p:sp>
      <p:sp>
        <p:nvSpPr>
          <p:cNvPr id="10" name="Title 1">
            <a:extLst>
              <a:ext uri="{FF2B5EF4-FFF2-40B4-BE49-F238E27FC236}">
                <a16:creationId xmlns:a16="http://schemas.microsoft.com/office/drawing/2014/main" xmlns="" id="{8BBE5F11-7A99-46CA-B091-02556030F3E4}"/>
              </a:ext>
            </a:extLst>
          </p:cNvPr>
          <p:cNvSpPr txBox="1">
            <a:spLocks/>
          </p:cNvSpPr>
          <p:nvPr/>
        </p:nvSpPr>
        <p:spPr>
          <a:xfrm>
            <a:off x="167658" y="303153"/>
            <a:ext cx="8808684" cy="502773"/>
          </a:xfrm>
          <a:prstGeom prst="rect">
            <a:avLst/>
          </a:prstGeom>
        </p:spPr>
        <p:txBody>
          <a:bodyPr vert="horz" lIns="91207" tIns="45604" rIns="91207" bIns="45604" rtlCol="0" anchor="t">
            <a:normAutofit/>
          </a:bodyPr>
          <a:lstStyle>
            <a:lvl1pPr algn="l" defTabSz="914400" rtl="0" eaLnBrk="1" latinLnBrk="0" hangingPunct="1">
              <a:spcBef>
                <a:spcPct val="0"/>
              </a:spcBef>
              <a:buNone/>
              <a:defRPr sz="2000" b="1" kern="1200" cap="all">
                <a:solidFill>
                  <a:schemeClr val="accent1"/>
                </a:solidFill>
                <a:latin typeface="+mj-lt"/>
                <a:ea typeface="+mj-ea"/>
                <a:cs typeface="+mj-cs"/>
              </a:defRPr>
            </a:lvl1pPr>
          </a:lstStyle>
          <a:p>
            <a:pPr algn="ctr"/>
            <a:r>
              <a:rPr lang="en-GB" sz="2394" dirty="0">
                <a:solidFill>
                  <a:schemeClr val="bg1"/>
                </a:solidFill>
              </a:rPr>
              <a:t>ACCESS</a:t>
            </a:r>
          </a:p>
        </p:txBody>
      </p:sp>
      <p:sp>
        <p:nvSpPr>
          <p:cNvPr id="5" name="Rectangle 4"/>
          <p:cNvSpPr/>
          <p:nvPr/>
        </p:nvSpPr>
        <p:spPr>
          <a:xfrm>
            <a:off x="167657" y="6066804"/>
            <a:ext cx="6195912" cy="412905"/>
          </a:xfrm>
          <a:prstGeom prst="rect">
            <a:avLst/>
          </a:prstGeom>
        </p:spPr>
        <p:txBody>
          <a:bodyPr wrap="square">
            <a:spAutoFit/>
          </a:bodyPr>
          <a:lstStyle/>
          <a:p>
            <a:pPr marL="342043" indent="-342043">
              <a:lnSpc>
                <a:spcPct val="95000"/>
              </a:lnSpc>
              <a:spcBef>
                <a:spcPct val="20000"/>
              </a:spcBef>
              <a:spcAft>
                <a:spcPct val="15000"/>
              </a:spcAft>
              <a:buClr>
                <a:srgbClr val="F36403"/>
              </a:buClr>
              <a:buFont typeface="Wingdings" panose="05000000000000000000" pitchFamily="2" charset="2"/>
              <a:buChar char="q"/>
            </a:pPr>
            <a:r>
              <a:rPr lang="en-US" altLang="en-US" sz="2195" b="1" i="1" dirty="0">
                <a:solidFill>
                  <a:prstClr val="black"/>
                </a:solidFill>
                <a:cs typeface="Arial" panose="020B0604020202020204" pitchFamily="34" charset="0"/>
              </a:rPr>
              <a:t>Investment</a:t>
            </a:r>
            <a:r>
              <a:rPr lang="en-US" altLang="en-US" sz="2195" dirty="0">
                <a:solidFill>
                  <a:prstClr val="black"/>
                </a:solidFill>
                <a:cs typeface="Arial" panose="020B0604020202020204" pitchFamily="34" charset="0"/>
              </a:rPr>
              <a:t> -  Over R200m (13yrs); ave. R16m/yr </a:t>
            </a:r>
          </a:p>
        </p:txBody>
      </p:sp>
      <p:pic>
        <p:nvPicPr>
          <p:cNvPr id="12" name="Picture 1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4317" y="1144259"/>
            <a:ext cx="2893079" cy="742557"/>
          </a:xfrm>
          <a:prstGeom prst="rect">
            <a:avLst/>
          </a:prstGeom>
        </p:spPr>
      </p:pic>
      <p:sp>
        <p:nvSpPr>
          <p:cNvPr id="9" name="AutoShape 6" descr="IPCC | Climate Change Connection"/>
          <p:cNvSpPr>
            <a:spLocks noChangeAspect="1" noChangeArrowheads="1"/>
          </p:cNvSpPr>
          <p:nvPr/>
        </p:nvSpPr>
        <p:spPr bwMode="auto">
          <a:xfrm>
            <a:off x="166821" y="-919989"/>
            <a:ext cx="1377608" cy="1919152"/>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207" tIns="45604" rIns="91207" bIns="45604" numCol="1" anchor="t" anchorCtr="0" compatLnSpc="1">
            <a:prstTxWarp prst="textNoShape">
              <a:avLst/>
            </a:prstTxWarp>
          </a:bodyPr>
          <a:lstStyle/>
          <a:p>
            <a:endParaRPr lang="en-US" sz="1347" dirty="0"/>
          </a:p>
        </p:txBody>
      </p:sp>
      <p:pic>
        <p:nvPicPr>
          <p:cNvPr id="14" name="Picture 13"/>
          <p:cNvPicPr>
            <a:picLocks noChangeAspect="1"/>
          </p:cNvPicPr>
          <p:nvPr/>
        </p:nvPicPr>
        <p:blipFill>
          <a:blip r:embed="rId3"/>
          <a:stretch>
            <a:fillRect/>
          </a:stretch>
        </p:blipFill>
        <p:spPr>
          <a:xfrm>
            <a:off x="2670751" y="4771384"/>
            <a:ext cx="1189721" cy="1189721"/>
          </a:xfrm>
          <a:prstGeom prst="rect">
            <a:avLst/>
          </a:prstGeom>
        </p:spPr>
      </p:pic>
      <p:pic>
        <p:nvPicPr>
          <p:cNvPr id="16" name="Picture 15"/>
          <p:cNvPicPr>
            <a:picLocks noChangeAspect="1"/>
          </p:cNvPicPr>
          <p:nvPr/>
        </p:nvPicPr>
        <p:blipFill>
          <a:blip r:embed="rId4"/>
          <a:stretch>
            <a:fillRect/>
          </a:stretch>
        </p:blipFill>
        <p:spPr>
          <a:xfrm>
            <a:off x="4280031" y="4759308"/>
            <a:ext cx="923861" cy="1307496"/>
          </a:xfrm>
          <a:prstGeom prst="rect">
            <a:avLst/>
          </a:prstGeom>
        </p:spPr>
      </p:pic>
      <p:pic>
        <p:nvPicPr>
          <p:cNvPr id="17" name="Picture 16"/>
          <p:cNvPicPr>
            <a:picLocks noChangeAspect="1"/>
          </p:cNvPicPr>
          <p:nvPr/>
        </p:nvPicPr>
        <p:blipFill>
          <a:blip r:embed="rId5"/>
          <a:stretch>
            <a:fillRect/>
          </a:stretch>
        </p:blipFill>
        <p:spPr>
          <a:xfrm>
            <a:off x="7230772" y="4476718"/>
            <a:ext cx="1813668" cy="2418223"/>
          </a:xfrm>
          <a:prstGeom prst="rect">
            <a:avLst/>
          </a:prstGeom>
        </p:spPr>
      </p:pic>
      <p:pic>
        <p:nvPicPr>
          <p:cNvPr id="18" name="Picture 17"/>
          <p:cNvPicPr>
            <a:picLocks noChangeAspect="1"/>
          </p:cNvPicPr>
          <p:nvPr/>
        </p:nvPicPr>
        <p:blipFill>
          <a:blip r:embed="rId6"/>
          <a:stretch>
            <a:fillRect/>
          </a:stretch>
        </p:blipFill>
        <p:spPr>
          <a:xfrm>
            <a:off x="6774078" y="1091300"/>
            <a:ext cx="2175671" cy="2090164"/>
          </a:xfrm>
          <a:prstGeom prst="rect">
            <a:avLst/>
          </a:prstGeom>
        </p:spPr>
      </p:pic>
      <p:pic>
        <p:nvPicPr>
          <p:cNvPr id="20" name="Picture 19"/>
          <p:cNvPicPr>
            <a:picLocks noChangeAspect="1"/>
          </p:cNvPicPr>
          <p:nvPr/>
        </p:nvPicPr>
        <p:blipFill>
          <a:blip r:embed="rId7"/>
          <a:stretch>
            <a:fillRect/>
          </a:stretch>
        </p:blipFill>
        <p:spPr>
          <a:xfrm>
            <a:off x="7514517" y="3181464"/>
            <a:ext cx="1529921" cy="1295254"/>
          </a:xfrm>
          <a:prstGeom prst="rect">
            <a:avLst/>
          </a:prstGeom>
        </p:spPr>
      </p:pic>
    </p:spTree>
    <p:extLst>
      <p:ext uri="{BB962C8B-B14F-4D97-AF65-F5344CB8AC3E}">
        <p14:creationId xmlns:p14="http://schemas.microsoft.com/office/powerpoint/2010/main" xmlns="" val="1341864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2EEA896-9AC6-4FDF-A735-B8D386A4C92B}"/>
              </a:ext>
            </a:extLst>
          </p:cNvPr>
          <p:cNvSpPr>
            <a:spLocks noGrp="1"/>
          </p:cNvSpPr>
          <p:nvPr>
            <p:ph idx="1"/>
          </p:nvPr>
        </p:nvSpPr>
        <p:spPr>
          <a:xfrm>
            <a:off x="65961" y="1853955"/>
            <a:ext cx="5224286" cy="3133375"/>
          </a:xfrm>
        </p:spPr>
        <p:txBody>
          <a:bodyPr>
            <a:noAutofit/>
          </a:bodyPr>
          <a:lstStyle/>
          <a:p>
            <a:pPr>
              <a:buFont typeface="Wingdings" panose="05000000000000000000" pitchFamily="2" charset="2"/>
              <a:buChar char="q"/>
            </a:pPr>
            <a:r>
              <a:rPr lang="en-US" sz="2195" b="1" dirty="0">
                <a:latin typeface="+mn-lt"/>
              </a:rPr>
              <a:t>SAEON</a:t>
            </a:r>
            <a:r>
              <a:rPr lang="en-US" sz="2195" dirty="0">
                <a:latin typeface="+mn-lt"/>
              </a:rPr>
              <a:t> is a comprehensive, sustained, coordinated and responsive South African environmental observation network that delivers long-term reliable data for scientific research and informs decision-making; for a knowledge society and improved quality of life.</a:t>
            </a:r>
          </a:p>
          <a:p>
            <a:endParaRPr lang="en-US" sz="2195" i="1" dirty="0">
              <a:latin typeface="+mn-lt"/>
            </a:endParaRPr>
          </a:p>
          <a:p>
            <a:pPr>
              <a:buFont typeface="Wingdings" panose="05000000000000000000" pitchFamily="2" charset="2"/>
              <a:buChar char="q"/>
            </a:pPr>
            <a:r>
              <a:rPr lang="en-US" sz="2195" dirty="0">
                <a:latin typeface="+mn-lt"/>
              </a:rPr>
              <a:t>Contributes to</a:t>
            </a:r>
            <a:r>
              <a:rPr lang="en-US" sz="2195" i="1" dirty="0">
                <a:latin typeface="+mn-lt"/>
              </a:rPr>
              <a:t>:</a:t>
            </a:r>
          </a:p>
        </p:txBody>
      </p:sp>
      <p:sp>
        <p:nvSpPr>
          <p:cNvPr id="10" name="Title 1">
            <a:extLst>
              <a:ext uri="{FF2B5EF4-FFF2-40B4-BE49-F238E27FC236}">
                <a16:creationId xmlns:a16="http://schemas.microsoft.com/office/drawing/2014/main" xmlns="" id="{8BBE5F11-7A99-46CA-B091-02556030F3E4}"/>
              </a:ext>
            </a:extLst>
          </p:cNvPr>
          <p:cNvSpPr txBox="1">
            <a:spLocks/>
          </p:cNvSpPr>
          <p:nvPr/>
        </p:nvSpPr>
        <p:spPr>
          <a:xfrm>
            <a:off x="167658" y="303153"/>
            <a:ext cx="8808684" cy="502773"/>
          </a:xfrm>
          <a:prstGeom prst="rect">
            <a:avLst/>
          </a:prstGeom>
        </p:spPr>
        <p:txBody>
          <a:bodyPr vert="horz" lIns="91207" tIns="45604" rIns="91207" bIns="45604" rtlCol="0" anchor="t">
            <a:normAutofit/>
          </a:bodyPr>
          <a:lstStyle>
            <a:lvl1pPr algn="l" defTabSz="914400" rtl="0" eaLnBrk="1" latinLnBrk="0" hangingPunct="1">
              <a:spcBef>
                <a:spcPct val="0"/>
              </a:spcBef>
              <a:buNone/>
              <a:defRPr sz="2000" b="1" kern="1200" cap="all">
                <a:solidFill>
                  <a:schemeClr val="accent1"/>
                </a:solidFill>
                <a:latin typeface="+mj-lt"/>
                <a:ea typeface="+mj-ea"/>
                <a:cs typeface="+mj-cs"/>
              </a:defRPr>
            </a:lvl1pPr>
          </a:lstStyle>
          <a:p>
            <a:pPr algn="ctr"/>
            <a:r>
              <a:rPr lang="en-GB" sz="2394" dirty="0">
                <a:solidFill>
                  <a:schemeClr val="bg1"/>
                </a:solidFill>
              </a:rPr>
              <a:t>SAEON</a:t>
            </a:r>
          </a:p>
        </p:txBody>
      </p:sp>
      <p:pic>
        <p:nvPicPr>
          <p:cNvPr id="19" name="Picture 18">
            <a:extLst>
              <a:ext uri="{FF2B5EF4-FFF2-40B4-BE49-F238E27FC236}">
                <a16:creationId xmlns:a16="http://schemas.microsoft.com/office/drawing/2014/main" xmlns="" id="{3E47D61D-4B3F-4020-8FD4-228CF0AEEE8C}"/>
              </a:ext>
            </a:extLst>
          </p:cNvPr>
          <p:cNvPicPr>
            <a:picLocks noChangeAspect="1"/>
          </p:cNvPicPr>
          <p:nvPr/>
        </p:nvPicPr>
        <p:blipFill>
          <a:blip r:embed="rId2">
            <a:duotone>
              <a:prstClr val="black"/>
              <a:schemeClr val="accent1">
                <a:tint val="45000"/>
                <a:satMod val="400000"/>
              </a:schemeClr>
            </a:duotone>
          </a:blip>
          <a:stretch>
            <a:fillRect/>
          </a:stretch>
        </p:blipFill>
        <p:spPr>
          <a:xfrm>
            <a:off x="5835813" y="5327946"/>
            <a:ext cx="2013282" cy="426816"/>
          </a:xfrm>
          <a:prstGeom prst="rect">
            <a:avLst/>
          </a:prstGeom>
        </p:spPr>
      </p:pic>
      <p:pic>
        <p:nvPicPr>
          <p:cNvPr id="4" name="Picture 3">
            <a:extLst>
              <a:ext uri="{FF2B5EF4-FFF2-40B4-BE49-F238E27FC236}">
                <a16:creationId xmlns:a16="http://schemas.microsoft.com/office/drawing/2014/main" xmlns="" id="{5A91AD86-213C-48D8-B83A-E7B03B557524}"/>
              </a:ext>
            </a:extLst>
          </p:cNvPr>
          <p:cNvPicPr>
            <a:picLocks noChangeAspect="1"/>
          </p:cNvPicPr>
          <p:nvPr/>
        </p:nvPicPr>
        <p:blipFill>
          <a:blip r:embed="rId3"/>
          <a:stretch>
            <a:fillRect/>
          </a:stretch>
        </p:blipFill>
        <p:spPr>
          <a:xfrm>
            <a:off x="508676" y="5174063"/>
            <a:ext cx="1528156" cy="580700"/>
          </a:xfrm>
          <a:prstGeom prst="rect">
            <a:avLst/>
          </a:prstGeom>
        </p:spPr>
      </p:pic>
      <p:pic>
        <p:nvPicPr>
          <p:cNvPr id="8" name="Picture 7">
            <a:extLst>
              <a:ext uri="{FF2B5EF4-FFF2-40B4-BE49-F238E27FC236}">
                <a16:creationId xmlns:a16="http://schemas.microsoft.com/office/drawing/2014/main" xmlns="" id="{C114C133-1ED7-4F28-B4FA-829CFB70D1CD}"/>
              </a:ext>
            </a:extLst>
          </p:cNvPr>
          <p:cNvPicPr>
            <a:picLocks noChangeAspect="1"/>
          </p:cNvPicPr>
          <p:nvPr/>
        </p:nvPicPr>
        <p:blipFill>
          <a:blip r:embed="rId4"/>
          <a:stretch>
            <a:fillRect/>
          </a:stretch>
        </p:blipFill>
        <p:spPr>
          <a:xfrm>
            <a:off x="2447837" y="5064636"/>
            <a:ext cx="2767497" cy="892741"/>
          </a:xfrm>
          <a:prstGeom prst="rect">
            <a:avLst/>
          </a:prstGeom>
        </p:spPr>
      </p:pic>
      <p:pic>
        <p:nvPicPr>
          <p:cNvPr id="11" name="Picture 10">
            <a:extLst>
              <a:ext uri="{FF2B5EF4-FFF2-40B4-BE49-F238E27FC236}">
                <a16:creationId xmlns:a16="http://schemas.microsoft.com/office/drawing/2014/main" xmlns="" id="{8CCFA2ED-14ED-4AFB-B51C-6685954B9F3A}"/>
              </a:ext>
            </a:extLst>
          </p:cNvPr>
          <p:cNvPicPr>
            <a:picLocks noChangeAspect="1"/>
          </p:cNvPicPr>
          <p:nvPr/>
        </p:nvPicPr>
        <p:blipFill>
          <a:blip r:embed="rId5"/>
          <a:stretch>
            <a:fillRect/>
          </a:stretch>
        </p:blipFill>
        <p:spPr>
          <a:xfrm>
            <a:off x="65960" y="1072113"/>
            <a:ext cx="1970872" cy="672414"/>
          </a:xfrm>
          <a:prstGeom prst="rect">
            <a:avLst/>
          </a:prstGeom>
        </p:spPr>
      </p:pic>
      <p:pic>
        <p:nvPicPr>
          <p:cNvPr id="15" name="Picture 14">
            <a:extLst>
              <a:ext uri="{FF2B5EF4-FFF2-40B4-BE49-F238E27FC236}">
                <a16:creationId xmlns:a16="http://schemas.microsoft.com/office/drawing/2014/main" xmlns="" id="{53DF05B3-765E-4D2E-B10A-0F74A28A591D}"/>
              </a:ext>
            </a:extLst>
          </p:cNvPr>
          <p:cNvPicPr>
            <a:picLocks noChangeAspect="1"/>
          </p:cNvPicPr>
          <p:nvPr/>
        </p:nvPicPr>
        <p:blipFill>
          <a:blip r:embed="rId6"/>
          <a:stretch>
            <a:fillRect/>
          </a:stretch>
        </p:blipFill>
        <p:spPr>
          <a:xfrm>
            <a:off x="5512137" y="1220105"/>
            <a:ext cx="3039819" cy="3073974"/>
          </a:xfrm>
          <a:prstGeom prst="rect">
            <a:avLst/>
          </a:prstGeom>
        </p:spPr>
      </p:pic>
      <p:sp>
        <p:nvSpPr>
          <p:cNvPr id="5" name="Rectangle 4"/>
          <p:cNvSpPr/>
          <p:nvPr/>
        </p:nvSpPr>
        <p:spPr>
          <a:xfrm>
            <a:off x="167657" y="6066804"/>
            <a:ext cx="6195912" cy="412905"/>
          </a:xfrm>
          <a:prstGeom prst="rect">
            <a:avLst/>
          </a:prstGeom>
        </p:spPr>
        <p:txBody>
          <a:bodyPr wrap="square">
            <a:spAutoFit/>
          </a:bodyPr>
          <a:lstStyle/>
          <a:p>
            <a:pPr marL="342043" indent="-342043">
              <a:lnSpc>
                <a:spcPct val="95000"/>
              </a:lnSpc>
              <a:spcBef>
                <a:spcPct val="20000"/>
              </a:spcBef>
              <a:spcAft>
                <a:spcPct val="15000"/>
              </a:spcAft>
              <a:buClr>
                <a:srgbClr val="F36403"/>
              </a:buClr>
              <a:buFont typeface="Wingdings" panose="05000000000000000000" pitchFamily="2" charset="2"/>
              <a:buChar char="q"/>
            </a:pPr>
            <a:r>
              <a:rPr lang="en-US" altLang="en-US" sz="1995" b="1" i="1" dirty="0">
                <a:solidFill>
                  <a:prstClr val="black"/>
                </a:solidFill>
                <a:latin typeface="Arial"/>
                <a:cs typeface="Arial" panose="020B0604020202020204" pitchFamily="34" charset="0"/>
              </a:rPr>
              <a:t>Investment</a:t>
            </a:r>
            <a:r>
              <a:rPr lang="en-US" altLang="en-US" sz="1995" dirty="0">
                <a:solidFill>
                  <a:prstClr val="black"/>
                </a:solidFill>
                <a:latin typeface="Arial"/>
                <a:cs typeface="Arial" panose="020B0604020202020204" pitchFamily="34" charset="0"/>
              </a:rPr>
              <a:t> -  Over R320m (13yrs); ave. </a:t>
            </a:r>
            <a:r>
              <a:rPr lang="en-US" altLang="en-US" sz="2195" dirty="0">
                <a:solidFill>
                  <a:prstClr val="black"/>
                </a:solidFill>
                <a:cs typeface="Arial" panose="020B0604020202020204" pitchFamily="34" charset="0"/>
              </a:rPr>
              <a:t>R25m/yr</a:t>
            </a:r>
            <a:r>
              <a:rPr lang="en-US" altLang="en-US" sz="1995" dirty="0">
                <a:solidFill>
                  <a:prstClr val="black"/>
                </a:solidFill>
                <a:latin typeface="Arial"/>
                <a:cs typeface="Arial" panose="020B0604020202020204" pitchFamily="34" charset="0"/>
              </a:rPr>
              <a:t> </a:t>
            </a:r>
          </a:p>
        </p:txBody>
      </p:sp>
    </p:spTree>
    <p:extLst>
      <p:ext uri="{BB962C8B-B14F-4D97-AF65-F5344CB8AC3E}">
        <p14:creationId xmlns:p14="http://schemas.microsoft.com/office/powerpoint/2010/main" xmlns="" val="2992780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2118093" y="1353858"/>
            <a:ext cx="6786247" cy="4916636"/>
          </a:xfrm>
        </p:spPr>
        <p:txBody>
          <a:bodyPr>
            <a:normAutofit/>
          </a:bodyPr>
          <a:lstStyle/>
          <a:p>
            <a:pPr marL="342043" lvl="1" indent="-342043">
              <a:lnSpc>
                <a:spcPct val="95000"/>
              </a:lnSpc>
              <a:spcAft>
                <a:spcPct val="15000"/>
              </a:spcAft>
              <a:buClr>
                <a:srgbClr val="F36403"/>
              </a:buClr>
              <a:buFont typeface="Wingdings" panose="05000000000000000000" pitchFamily="2" charset="2"/>
              <a:buChar char="q"/>
            </a:pPr>
            <a:r>
              <a:rPr lang="en-US" altLang="en-US" sz="2195" b="1" dirty="0">
                <a:cs typeface="Arial" panose="020B0604020202020204" pitchFamily="34" charset="0"/>
              </a:rPr>
              <a:t>SARVA</a:t>
            </a:r>
            <a:r>
              <a:rPr lang="en-US" altLang="en-US" sz="2195" dirty="0">
                <a:cs typeface="Arial" panose="020B0604020202020204" pitchFamily="34" charset="0"/>
              </a:rPr>
              <a:t> – </a:t>
            </a:r>
            <a:r>
              <a:rPr lang="en-US" sz="2195" dirty="0">
                <a:cs typeface="Arial" pitchFamily="34" charset="0"/>
              </a:rPr>
              <a:t>A “one-stop-shop” spatial database system aimed at equipping decision-makers with information on the impacts and risks associated with global change at local level</a:t>
            </a:r>
            <a:endParaRPr lang="en-US" altLang="en-US" sz="2195" dirty="0">
              <a:cs typeface="Arial" panose="020B0604020202020204" pitchFamily="34" charset="0"/>
            </a:endParaRPr>
          </a:p>
          <a:p>
            <a:pPr>
              <a:lnSpc>
                <a:spcPct val="95000"/>
              </a:lnSpc>
              <a:spcAft>
                <a:spcPct val="15000"/>
              </a:spcAft>
              <a:buFont typeface="Wingdings" panose="05000000000000000000" pitchFamily="2" charset="2"/>
              <a:buChar char="q"/>
            </a:pPr>
            <a:r>
              <a:rPr lang="en-US" altLang="en-US" sz="2195" b="1" dirty="0">
                <a:latin typeface="+mn-lt"/>
                <a:cs typeface="Arial" panose="020B0604020202020204" pitchFamily="34" charset="0"/>
              </a:rPr>
              <a:t>RVSC</a:t>
            </a:r>
            <a:r>
              <a:rPr lang="en-US" altLang="en-US" sz="2195" dirty="0">
                <a:latin typeface="+mn-lt"/>
                <a:cs typeface="Arial" panose="020B0604020202020204" pitchFamily="34" charset="0"/>
              </a:rPr>
              <a:t> - A complimentary programme aimed at building capabilities of rural-based universities in the area of environmental risks and vulnerability assessment. Current participants -  Walter Sisulu (WSU), Fort Hare (UFH), Limpopo (UL), Free State –QwaQwa (UFS) and Sol Plaatje (SPU) Venda (future)</a:t>
            </a:r>
          </a:p>
          <a:p>
            <a:pPr eaLnBrk="1" hangingPunct="1">
              <a:lnSpc>
                <a:spcPct val="95000"/>
              </a:lnSpc>
              <a:spcAft>
                <a:spcPct val="15000"/>
              </a:spcAft>
              <a:buFont typeface="Wingdings" panose="05000000000000000000" pitchFamily="2" charset="2"/>
              <a:buChar char="q"/>
            </a:pPr>
            <a:r>
              <a:rPr lang="en-US" altLang="en-US" sz="2195" b="1" i="1" dirty="0">
                <a:latin typeface="+mn-lt"/>
                <a:cs typeface="Arial" panose="020B0604020202020204" pitchFamily="34" charset="0"/>
              </a:rPr>
              <a:t>Investments</a:t>
            </a:r>
            <a:r>
              <a:rPr lang="en-US" altLang="en-US" sz="2195" dirty="0">
                <a:latin typeface="+mn-lt"/>
                <a:cs typeface="Arial" panose="020B0604020202020204" pitchFamily="34" charset="0"/>
              </a:rPr>
              <a:t> -  R4m/yr for SARVA; R4m/RVSC/yr</a:t>
            </a:r>
          </a:p>
          <a:p>
            <a:pPr>
              <a:lnSpc>
                <a:spcPct val="95000"/>
              </a:lnSpc>
              <a:spcAft>
                <a:spcPct val="15000"/>
              </a:spcAft>
            </a:pPr>
            <a:endParaRPr lang="en-US" altLang="en-US" sz="2195" b="1" dirty="0">
              <a:cs typeface="Arial" panose="020B0604020202020204" pitchFamily="34" charset="0"/>
            </a:endParaRPr>
          </a:p>
        </p:txBody>
      </p:sp>
      <p:pic>
        <p:nvPicPr>
          <p:cNvPr id="9220"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93" y="1329287"/>
            <a:ext cx="1735218" cy="1619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1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051" y="2866172"/>
            <a:ext cx="1691975" cy="1189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xmlns="" id="{8BBE5F11-7A99-46CA-B091-02556030F3E4}"/>
              </a:ext>
            </a:extLst>
          </p:cNvPr>
          <p:cNvSpPr txBox="1">
            <a:spLocks/>
          </p:cNvSpPr>
          <p:nvPr/>
        </p:nvSpPr>
        <p:spPr>
          <a:xfrm>
            <a:off x="167658" y="303153"/>
            <a:ext cx="8808684" cy="502773"/>
          </a:xfrm>
          <a:prstGeom prst="rect">
            <a:avLst/>
          </a:prstGeom>
        </p:spPr>
        <p:txBody>
          <a:bodyPr vert="horz" lIns="91207" tIns="45604" rIns="91207" bIns="45604" rtlCol="0" anchor="t">
            <a:normAutofit/>
          </a:bodyPr>
          <a:lstStyle>
            <a:lvl1pPr algn="l" defTabSz="914400" rtl="0" eaLnBrk="1" latinLnBrk="0" hangingPunct="1">
              <a:spcBef>
                <a:spcPct val="0"/>
              </a:spcBef>
              <a:buNone/>
              <a:defRPr sz="2000" b="1" kern="1200" cap="all">
                <a:solidFill>
                  <a:schemeClr val="accent1"/>
                </a:solidFill>
                <a:latin typeface="+mj-lt"/>
                <a:ea typeface="+mj-ea"/>
                <a:cs typeface="+mj-cs"/>
              </a:defRPr>
            </a:lvl1pPr>
          </a:lstStyle>
          <a:p>
            <a:pPr algn="ctr"/>
            <a:r>
              <a:rPr lang="en-GB" sz="2394" dirty="0">
                <a:solidFill>
                  <a:schemeClr val="bg1"/>
                </a:solidFill>
              </a:rPr>
              <a:t>SARVA &amp; SCIENCE CENTRES</a:t>
            </a:r>
          </a:p>
        </p:txBody>
      </p:sp>
      <p:pic>
        <p:nvPicPr>
          <p:cNvPr id="2" name="Picture 1"/>
          <p:cNvPicPr>
            <a:picLocks noChangeAspect="1"/>
          </p:cNvPicPr>
          <p:nvPr/>
        </p:nvPicPr>
        <p:blipFill>
          <a:blip r:embed="rId4"/>
          <a:stretch>
            <a:fillRect/>
          </a:stretch>
        </p:blipFill>
        <p:spPr>
          <a:xfrm>
            <a:off x="-4193" y="4387250"/>
            <a:ext cx="2050916" cy="1128611"/>
          </a:xfrm>
          <a:prstGeom prst="rect">
            <a:avLst/>
          </a:prstGeom>
        </p:spPr>
      </p:pic>
    </p:spTree>
    <p:extLst>
      <p:ext uri="{BB962C8B-B14F-4D97-AF65-F5344CB8AC3E}">
        <p14:creationId xmlns:p14="http://schemas.microsoft.com/office/powerpoint/2010/main" xmlns="" val="542861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2991709" y="3013321"/>
            <a:ext cx="2679211" cy="2189935"/>
          </a:xfrm>
          <a:prstGeom prst="octagon">
            <a:avLst>
              <a:gd name="adj" fmla="val 22713"/>
            </a:avLst>
          </a:prstGeom>
          <a:solidFill>
            <a:schemeClr val="accent1">
              <a:alpha val="50980"/>
            </a:schemeClr>
          </a:solidFill>
          <a:ln w="9525">
            <a:solidFill>
              <a:schemeClr val="tx1"/>
            </a:solidFill>
            <a:miter lim="800000"/>
            <a:headEnd/>
            <a:tailEnd/>
          </a:ln>
        </p:spPr>
        <p:txBody>
          <a:bodyPr anchor="ctr"/>
          <a:lstStyle/>
          <a:p>
            <a:pPr algn="ctr" eaLnBrk="1" hangingPunct="1"/>
            <a:endParaRPr lang="en-US" sz="1496" b="1" dirty="0"/>
          </a:p>
          <a:p>
            <a:pPr algn="ctr" eaLnBrk="1" hangingPunct="1"/>
            <a:r>
              <a:rPr lang="en-US" sz="1496" b="1" dirty="0"/>
              <a:t>Centre of Excellence</a:t>
            </a:r>
          </a:p>
          <a:p>
            <a:pPr algn="ctr" eaLnBrk="1" hangingPunct="1"/>
            <a:endParaRPr lang="en-US" sz="1496" b="1" dirty="0"/>
          </a:p>
          <a:p>
            <a:pPr algn="ctr" eaLnBrk="1" hangingPunct="1"/>
            <a:r>
              <a:rPr lang="en-US" sz="1496" b="1" dirty="0"/>
              <a:t>Applied Centre for Climate and Earth Systems Studies (</a:t>
            </a:r>
            <a:r>
              <a:rPr lang="en-US" sz="1596" b="1" dirty="0"/>
              <a:t>ACCESS</a:t>
            </a:r>
            <a:r>
              <a:rPr lang="en-US" sz="1496" b="1" dirty="0"/>
              <a:t>)</a:t>
            </a:r>
          </a:p>
          <a:p>
            <a:pPr algn="ctr" eaLnBrk="1" hangingPunct="1"/>
            <a:endParaRPr lang="en-US" sz="1496" b="1" dirty="0"/>
          </a:p>
        </p:txBody>
      </p:sp>
      <p:sp>
        <p:nvSpPr>
          <p:cNvPr id="9219" name="AutoShape 3"/>
          <p:cNvSpPr>
            <a:spLocks noChangeArrowheads="1"/>
          </p:cNvSpPr>
          <p:nvPr/>
        </p:nvSpPr>
        <p:spPr bwMode="auto">
          <a:xfrm>
            <a:off x="5366897" y="3213966"/>
            <a:ext cx="2142418" cy="1872899"/>
          </a:xfrm>
          <a:prstGeom prst="octagon">
            <a:avLst>
              <a:gd name="adj" fmla="val 22713"/>
            </a:avLst>
          </a:prstGeom>
          <a:solidFill>
            <a:schemeClr val="accent1">
              <a:alpha val="50980"/>
            </a:schemeClr>
          </a:solidFill>
          <a:ln w="9525">
            <a:solidFill>
              <a:schemeClr val="tx1"/>
            </a:solidFill>
            <a:miter lim="800000"/>
            <a:headEnd/>
            <a:tailEnd/>
          </a:ln>
        </p:spPr>
        <p:txBody>
          <a:bodyPr anchor="ctr"/>
          <a:lstStyle/>
          <a:p>
            <a:pPr algn="ctr" eaLnBrk="1" hangingPunct="1"/>
            <a:endParaRPr lang="en-US" sz="1596" b="1" dirty="0"/>
          </a:p>
          <a:p>
            <a:pPr algn="ctr" eaLnBrk="1" hangingPunct="1"/>
            <a:r>
              <a:rPr lang="en-US" sz="1397" b="1" i="1" dirty="0"/>
              <a:t>Large scale research programme</a:t>
            </a:r>
          </a:p>
          <a:p>
            <a:pPr algn="ctr" eaLnBrk="1" hangingPunct="1"/>
            <a:r>
              <a:rPr lang="en-US" sz="1596" b="1" dirty="0"/>
              <a:t> </a:t>
            </a:r>
            <a:r>
              <a:rPr lang="en-US" sz="1397" b="1" dirty="0"/>
              <a:t>Global Change, Society, and Sustainability</a:t>
            </a:r>
          </a:p>
          <a:p>
            <a:pPr algn="ctr" eaLnBrk="1" hangingPunct="1"/>
            <a:endParaRPr lang="en-US" sz="1596" b="1" dirty="0"/>
          </a:p>
          <a:p>
            <a:pPr algn="ctr" eaLnBrk="1" hangingPunct="1"/>
            <a:endParaRPr lang="en-US" sz="1596" b="1" dirty="0"/>
          </a:p>
          <a:p>
            <a:pPr algn="ctr" eaLnBrk="1" hangingPunct="1"/>
            <a:endParaRPr lang="en-US" sz="1596" b="1" dirty="0"/>
          </a:p>
        </p:txBody>
      </p:sp>
      <p:sp>
        <p:nvSpPr>
          <p:cNvPr id="9220" name="AutoShape 4"/>
          <p:cNvSpPr>
            <a:spLocks noChangeArrowheads="1"/>
          </p:cNvSpPr>
          <p:nvPr/>
        </p:nvSpPr>
        <p:spPr bwMode="auto">
          <a:xfrm>
            <a:off x="941132" y="1694691"/>
            <a:ext cx="2449610" cy="1425112"/>
          </a:xfrm>
          <a:prstGeom prst="roundRect">
            <a:avLst>
              <a:gd name="adj" fmla="val 16667"/>
            </a:avLst>
          </a:prstGeom>
          <a:solidFill>
            <a:srgbClr val="FFFF99">
              <a:alpha val="49019"/>
            </a:srgbClr>
          </a:solidFill>
          <a:ln w="19050">
            <a:solidFill>
              <a:schemeClr val="tx1"/>
            </a:solidFill>
            <a:prstDash val="lgDash"/>
            <a:round/>
            <a:headEnd/>
            <a:tailEnd/>
          </a:ln>
        </p:spPr>
        <p:txBody>
          <a:bodyPr anchor="ctr"/>
          <a:lstStyle/>
          <a:p>
            <a:pPr algn="ctr" eaLnBrk="1" hangingPunct="1"/>
            <a:r>
              <a:rPr lang="en-US" sz="1397" b="1" dirty="0"/>
              <a:t>South African Environmental Observation Network (SAEON)</a:t>
            </a:r>
          </a:p>
        </p:txBody>
      </p:sp>
      <p:sp>
        <p:nvSpPr>
          <p:cNvPr id="9221" name="AutoShape 5"/>
          <p:cNvSpPr>
            <a:spLocks noChangeArrowheads="1"/>
          </p:cNvSpPr>
          <p:nvPr/>
        </p:nvSpPr>
        <p:spPr bwMode="auto">
          <a:xfrm>
            <a:off x="1204777" y="3213966"/>
            <a:ext cx="2066413" cy="1872898"/>
          </a:xfrm>
          <a:prstGeom prst="octagon">
            <a:avLst>
              <a:gd name="adj" fmla="val 22713"/>
            </a:avLst>
          </a:prstGeom>
          <a:solidFill>
            <a:schemeClr val="accent1">
              <a:alpha val="50980"/>
            </a:schemeClr>
          </a:solidFill>
          <a:ln w="9525">
            <a:solidFill>
              <a:schemeClr val="tx1"/>
            </a:solidFill>
            <a:miter lim="800000"/>
            <a:headEnd/>
            <a:tailEnd/>
          </a:ln>
        </p:spPr>
        <p:txBody>
          <a:bodyPr anchor="ctr"/>
          <a:lstStyle/>
          <a:p>
            <a:pPr algn="ctr" eaLnBrk="1" hangingPunct="1"/>
            <a:r>
              <a:rPr lang="en-US" sz="1297" b="1" dirty="0"/>
              <a:t>Africa Earth Observation Network (AEON) programmes</a:t>
            </a:r>
          </a:p>
          <a:p>
            <a:pPr algn="ctr" eaLnBrk="1" hangingPunct="1"/>
            <a:endParaRPr lang="en-US" sz="1297" b="1" dirty="0"/>
          </a:p>
          <a:p>
            <a:pPr algn="ctr" eaLnBrk="1" hangingPunct="1"/>
            <a:r>
              <a:rPr lang="en-US" sz="1297" b="1" dirty="0"/>
              <a:t>Inkaba ye Africa/ !Khure Africa</a:t>
            </a:r>
          </a:p>
        </p:txBody>
      </p:sp>
      <p:sp>
        <p:nvSpPr>
          <p:cNvPr id="9222" name="AutoShape 6"/>
          <p:cNvSpPr>
            <a:spLocks noChangeArrowheads="1"/>
          </p:cNvSpPr>
          <p:nvPr/>
        </p:nvSpPr>
        <p:spPr bwMode="auto">
          <a:xfrm>
            <a:off x="3173016" y="1687166"/>
            <a:ext cx="1835228" cy="1425112"/>
          </a:xfrm>
          <a:prstGeom prst="roundRect">
            <a:avLst>
              <a:gd name="adj" fmla="val 16667"/>
            </a:avLst>
          </a:prstGeom>
          <a:solidFill>
            <a:srgbClr val="FFCC99">
              <a:alpha val="49019"/>
            </a:srgbClr>
          </a:solidFill>
          <a:ln w="19050">
            <a:solidFill>
              <a:schemeClr val="tx1"/>
            </a:solidFill>
            <a:prstDash val="lgDash"/>
            <a:round/>
            <a:headEnd/>
            <a:tailEnd/>
          </a:ln>
        </p:spPr>
        <p:txBody>
          <a:bodyPr anchor="ctr"/>
          <a:lstStyle/>
          <a:p>
            <a:pPr algn="ctr" eaLnBrk="1" hangingPunct="1"/>
            <a:r>
              <a:rPr lang="en-US" sz="1397" b="1" dirty="0"/>
              <a:t>Space Agency (Global Change Monitoring Network)</a:t>
            </a:r>
          </a:p>
        </p:txBody>
      </p:sp>
      <p:sp>
        <p:nvSpPr>
          <p:cNvPr id="9223" name="AutoShape 7"/>
          <p:cNvSpPr>
            <a:spLocks noChangeArrowheads="1"/>
          </p:cNvSpPr>
          <p:nvPr/>
        </p:nvSpPr>
        <p:spPr bwMode="auto">
          <a:xfrm>
            <a:off x="597521" y="5014026"/>
            <a:ext cx="7996462" cy="921566"/>
          </a:xfrm>
          <a:prstGeom prst="roundRect">
            <a:avLst>
              <a:gd name="adj" fmla="val 16667"/>
            </a:avLst>
          </a:prstGeom>
          <a:solidFill>
            <a:schemeClr val="tx2">
              <a:alpha val="49019"/>
            </a:schemeClr>
          </a:solidFill>
          <a:ln w="9525">
            <a:solidFill>
              <a:schemeClr val="tx1"/>
            </a:solidFill>
            <a:round/>
            <a:headEnd/>
            <a:tailEnd/>
          </a:ln>
        </p:spPr>
        <p:txBody>
          <a:bodyPr anchor="ctr"/>
          <a:lstStyle/>
          <a:p>
            <a:pPr algn="ctr" eaLnBrk="1" hangingPunct="1"/>
            <a:r>
              <a:rPr lang="en-US" sz="1596" b="1" dirty="0"/>
              <a:t>South African Risk and Vulnerability Atlas (R&amp;V Atlas)</a:t>
            </a:r>
          </a:p>
        </p:txBody>
      </p:sp>
      <p:sp>
        <p:nvSpPr>
          <p:cNvPr id="9224" name="AutoShape 8"/>
          <p:cNvSpPr>
            <a:spLocks noChangeArrowheads="1"/>
          </p:cNvSpPr>
          <p:nvPr/>
        </p:nvSpPr>
        <p:spPr bwMode="auto">
          <a:xfrm>
            <a:off x="4804090" y="1694692"/>
            <a:ext cx="1634015" cy="1383562"/>
          </a:xfrm>
          <a:prstGeom prst="roundRect">
            <a:avLst>
              <a:gd name="adj" fmla="val 16667"/>
            </a:avLst>
          </a:prstGeom>
          <a:solidFill>
            <a:srgbClr val="FFCC99">
              <a:alpha val="49019"/>
            </a:srgbClr>
          </a:solidFill>
          <a:ln w="19050">
            <a:solidFill>
              <a:schemeClr val="tx1"/>
            </a:solidFill>
            <a:prstDash val="lgDash"/>
            <a:round/>
            <a:headEnd/>
            <a:tailEnd/>
          </a:ln>
        </p:spPr>
        <p:txBody>
          <a:bodyPr anchor="ctr"/>
          <a:lstStyle/>
          <a:p>
            <a:pPr algn="ctr" eaLnBrk="1" hangingPunct="1"/>
            <a:r>
              <a:rPr lang="en-US" sz="1397" b="1" dirty="0"/>
              <a:t>SA Polar Research Entity</a:t>
            </a:r>
          </a:p>
        </p:txBody>
      </p:sp>
      <p:sp>
        <p:nvSpPr>
          <p:cNvPr id="9225" name="AutoShape 10"/>
          <p:cNvSpPr>
            <a:spLocks noChangeArrowheads="1"/>
          </p:cNvSpPr>
          <p:nvPr/>
        </p:nvSpPr>
        <p:spPr bwMode="auto">
          <a:xfrm>
            <a:off x="11642" y="1"/>
            <a:ext cx="9120716" cy="1081093"/>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solidFill>
            <a:srgbClr val="000000"/>
          </a:solidFill>
          <a:ln w="9525">
            <a:solidFill>
              <a:schemeClr val="tx1"/>
            </a:solidFill>
            <a:miter lim="800000"/>
            <a:headEnd/>
            <a:tailEnd/>
          </a:ln>
        </p:spPr>
        <p:txBody>
          <a:bodyPr wrap="none" anchor="ctr"/>
          <a:lstStyle/>
          <a:p>
            <a:pPr algn="ctr"/>
            <a:r>
              <a:rPr lang="en-US" sz="1347" b="1" dirty="0">
                <a:solidFill>
                  <a:srgbClr val="DDDDDD"/>
                </a:solidFill>
              </a:rPr>
              <a:t>Global Change Performance and Investment Council</a:t>
            </a:r>
          </a:p>
        </p:txBody>
      </p:sp>
      <p:sp>
        <p:nvSpPr>
          <p:cNvPr id="9226" name="Oval 11"/>
          <p:cNvSpPr>
            <a:spLocks noChangeArrowheads="1"/>
          </p:cNvSpPr>
          <p:nvPr/>
        </p:nvSpPr>
        <p:spPr bwMode="auto">
          <a:xfrm>
            <a:off x="6535827" y="1852056"/>
            <a:ext cx="1760805" cy="1068834"/>
          </a:xfrm>
          <a:prstGeom prst="ellipse">
            <a:avLst/>
          </a:prstGeom>
          <a:solidFill>
            <a:srgbClr val="969696"/>
          </a:solidFill>
          <a:ln w="9525">
            <a:solidFill>
              <a:schemeClr val="tx1"/>
            </a:solidFill>
            <a:round/>
            <a:headEnd/>
            <a:tailEnd/>
          </a:ln>
        </p:spPr>
        <p:txBody>
          <a:bodyPr anchor="ctr"/>
          <a:lstStyle/>
          <a:p>
            <a:pPr algn="ctr"/>
            <a:r>
              <a:rPr lang="en-US" sz="1397" dirty="0">
                <a:solidFill>
                  <a:srgbClr val="FFFFFF"/>
                </a:solidFill>
              </a:rPr>
              <a:t>Knowledge Brokering Support Unit</a:t>
            </a:r>
          </a:p>
        </p:txBody>
      </p:sp>
      <p:sp>
        <p:nvSpPr>
          <p:cNvPr id="9227" name="Oval 12"/>
          <p:cNvSpPr>
            <a:spLocks noChangeArrowheads="1"/>
          </p:cNvSpPr>
          <p:nvPr/>
        </p:nvSpPr>
        <p:spPr bwMode="auto">
          <a:xfrm>
            <a:off x="11642" y="4354509"/>
            <a:ext cx="1328522" cy="717307"/>
          </a:xfrm>
          <a:prstGeom prst="ellipse">
            <a:avLst/>
          </a:prstGeom>
          <a:solidFill>
            <a:srgbClr val="FFFF99"/>
          </a:solidFill>
          <a:ln w="9525">
            <a:solidFill>
              <a:schemeClr val="tx1"/>
            </a:solidFill>
            <a:round/>
            <a:headEnd/>
            <a:tailEnd/>
          </a:ln>
        </p:spPr>
        <p:txBody>
          <a:bodyPr wrap="none" anchor="ctr"/>
          <a:lstStyle/>
          <a:p>
            <a:pPr algn="ctr"/>
            <a:r>
              <a:rPr lang="en-US" sz="1397" dirty="0"/>
              <a:t>R&amp;V science </a:t>
            </a:r>
          </a:p>
          <a:p>
            <a:pPr algn="ctr"/>
            <a:r>
              <a:rPr lang="en-US" sz="1397" dirty="0"/>
              <a:t>centres</a:t>
            </a:r>
          </a:p>
        </p:txBody>
      </p:sp>
      <p:sp>
        <p:nvSpPr>
          <p:cNvPr id="9228" name="AutoShape 7"/>
          <p:cNvSpPr>
            <a:spLocks noChangeArrowheads="1"/>
          </p:cNvSpPr>
          <p:nvPr/>
        </p:nvSpPr>
        <p:spPr bwMode="auto">
          <a:xfrm>
            <a:off x="597521" y="5819202"/>
            <a:ext cx="7996462" cy="855073"/>
          </a:xfrm>
          <a:prstGeom prst="roundRect">
            <a:avLst>
              <a:gd name="adj" fmla="val 16667"/>
            </a:avLst>
          </a:prstGeom>
          <a:solidFill>
            <a:srgbClr val="FFC000">
              <a:alpha val="49019"/>
            </a:srgbClr>
          </a:solidFill>
          <a:ln w="9525">
            <a:solidFill>
              <a:schemeClr val="tx1"/>
            </a:solidFill>
            <a:round/>
            <a:headEnd/>
            <a:tailEnd/>
          </a:ln>
        </p:spPr>
        <p:txBody>
          <a:bodyPr anchor="ctr"/>
          <a:lstStyle/>
          <a:p>
            <a:pPr algn="ctr" eaLnBrk="1" hangingPunct="1"/>
            <a:r>
              <a:rPr lang="en-US" sz="1347" b="1" dirty="0"/>
              <a:t>Bureau for Global Change Science</a:t>
            </a:r>
          </a:p>
        </p:txBody>
      </p:sp>
      <p:sp>
        <p:nvSpPr>
          <p:cNvPr id="13" name="Oval 12"/>
          <p:cNvSpPr>
            <a:spLocks noChangeArrowheads="1"/>
          </p:cNvSpPr>
          <p:nvPr/>
        </p:nvSpPr>
        <p:spPr bwMode="auto">
          <a:xfrm>
            <a:off x="6830464" y="789268"/>
            <a:ext cx="2052161" cy="855073"/>
          </a:xfrm>
          <a:prstGeom prst="ellipse">
            <a:avLst/>
          </a:prstGeom>
          <a:solidFill>
            <a:srgbClr val="FFFF99"/>
          </a:solidFill>
          <a:ln w="9525">
            <a:solidFill>
              <a:schemeClr val="tx1"/>
            </a:solidFill>
            <a:round/>
            <a:headEnd/>
            <a:tailEnd/>
          </a:ln>
        </p:spPr>
        <p:txBody>
          <a:bodyPr wrap="none" anchor="ctr"/>
          <a:lstStyle/>
          <a:p>
            <a:pPr algn="ctr"/>
            <a:r>
              <a:rPr lang="en-US" sz="1397" dirty="0"/>
              <a:t>Science Committee</a:t>
            </a:r>
          </a:p>
        </p:txBody>
      </p:sp>
      <p:sp>
        <p:nvSpPr>
          <p:cNvPr id="14" name="Oval 13"/>
          <p:cNvSpPr>
            <a:spLocks noChangeArrowheads="1"/>
          </p:cNvSpPr>
          <p:nvPr/>
        </p:nvSpPr>
        <p:spPr bwMode="auto">
          <a:xfrm>
            <a:off x="239659" y="832094"/>
            <a:ext cx="2079856" cy="806773"/>
          </a:xfrm>
          <a:prstGeom prst="ellipse">
            <a:avLst/>
          </a:prstGeom>
          <a:solidFill>
            <a:srgbClr val="FFFF99"/>
          </a:solidFill>
          <a:ln w="9525">
            <a:solidFill>
              <a:schemeClr val="tx1"/>
            </a:solidFill>
            <a:round/>
            <a:headEnd/>
            <a:tailEnd/>
          </a:ln>
        </p:spPr>
        <p:txBody>
          <a:bodyPr wrap="none" anchor="ctr"/>
          <a:lstStyle/>
          <a:p>
            <a:pPr algn="ctr"/>
            <a:r>
              <a:rPr lang="en-US" sz="1397" dirty="0"/>
              <a:t>Intn’l Resource Mobilising </a:t>
            </a:r>
          </a:p>
          <a:p>
            <a:pPr algn="ctr"/>
            <a:r>
              <a:rPr lang="en-US" sz="1397" dirty="0"/>
              <a:t>Team</a:t>
            </a:r>
          </a:p>
        </p:txBody>
      </p:sp>
    </p:spTree>
    <p:extLst>
      <p:ext uri="{BB962C8B-B14F-4D97-AF65-F5344CB8AC3E}">
        <p14:creationId xmlns:p14="http://schemas.microsoft.com/office/powerpoint/2010/main" xmlns="" val="1139661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6922A-996F-4659-A297-87D663D9E074}"/>
              </a:ext>
            </a:extLst>
          </p:cNvPr>
          <p:cNvSpPr>
            <a:spLocks noGrp="1"/>
          </p:cNvSpPr>
          <p:nvPr>
            <p:ph type="title"/>
          </p:nvPr>
        </p:nvSpPr>
        <p:spPr>
          <a:xfrm>
            <a:off x="366765" y="226503"/>
            <a:ext cx="4845315" cy="505018"/>
          </a:xfrm>
        </p:spPr>
        <p:txBody>
          <a:bodyPr>
            <a:noAutofit/>
          </a:bodyPr>
          <a:lstStyle/>
          <a:p>
            <a:r>
              <a:rPr lang="en-ZA" sz="2800" b="1" dirty="0">
                <a:latin typeface="Century Gothic" panose="020B0502020202020204" pitchFamily="34" charset="0"/>
              </a:rPr>
              <a:t>Institutional Arrangement</a:t>
            </a:r>
          </a:p>
        </p:txBody>
      </p:sp>
      <p:sp>
        <p:nvSpPr>
          <p:cNvPr id="3" name="Content Placeholder 2">
            <a:extLst>
              <a:ext uri="{FF2B5EF4-FFF2-40B4-BE49-F238E27FC236}">
                <a16:creationId xmlns:a16="http://schemas.microsoft.com/office/drawing/2014/main" xmlns="" id="{8DA2E221-87E9-49BA-8890-BF3209A868CD}"/>
              </a:ext>
            </a:extLst>
          </p:cNvPr>
          <p:cNvSpPr>
            <a:spLocks noGrp="1"/>
          </p:cNvSpPr>
          <p:nvPr>
            <p:ph idx="1"/>
          </p:nvPr>
        </p:nvSpPr>
        <p:spPr>
          <a:xfrm>
            <a:off x="366765" y="1005841"/>
            <a:ext cx="8268789" cy="5264330"/>
          </a:xfrm>
        </p:spPr>
        <p:txBody>
          <a:bodyPr>
            <a:normAutofit/>
          </a:bodyPr>
          <a:lstStyle/>
          <a:p>
            <a:pPr algn="just">
              <a:lnSpc>
                <a:spcPct val="110000"/>
              </a:lnSpc>
              <a:buFont typeface="Wingdings" panose="05000000000000000000" pitchFamily="2" charset="2"/>
              <a:buChar char="q"/>
            </a:pPr>
            <a:r>
              <a:rPr lang="en-ZA" sz="2200" dirty="0">
                <a:solidFill>
                  <a:schemeClr val="tx1"/>
                </a:solidFill>
                <a:latin typeface="Century Gothic" panose="020B0502020202020204" pitchFamily="34" charset="0"/>
              </a:rPr>
              <a:t> Internally the DSI is organised into five budget programmes to deliver on its mandate and contribution to 2019-2024 MTSF apex priorities and the South African Economic Reconstruction and Recovery Plan. </a:t>
            </a:r>
          </a:p>
          <a:p>
            <a:pPr algn="just">
              <a:lnSpc>
                <a:spcPct val="110000"/>
              </a:lnSpc>
              <a:buFont typeface="Wingdings" panose="05000000000000000000" pitchFamily="2" charset="2"/>
              <a:buChar char="q"/>
            </a:pPr>
            <a:endParaRPr lang="en-ZA" sz="2200" dirty="0">
              <a:solidFill>
                <a:schemeClr val="tx1"/>
              </a:solidFill>
              <a:latin typeface="Century Gothic" panose="020B0502020202020204" pitchFamily="34" charset="0"/>
            </a:endParaRPr>
          </a:p>
          <a:p>
            <a:pPr marL="0" indent="0" algn="just">
              <a:lnSpc>
                <a:spcPct val="110000"/>
              </a:lnSpc>
              <a:buNone/>
            </a:pPr>
            <a:endParaRPr lang="en-ZA" sz="2200" dirty="0">
              <a:solidFill>
                <a:schemeClr val="tx1"/>
              </a:solidFill>
              <a:latin typeface="Century Gothic" panose="020B0502020202020204" pitchFamily="34" charset="0"/>
            </a:endParaRPr>
          </a:p>
          <a:p>
            <a:pPr marL="0" indent="0">
              <a:buNone/>
            </a:pPr>
            <a:endParaRPr lang="en-ZA" dirty="0"/>
          </a:p>
        </p:txBody>
      </p:sp>
      <p:sp>
        <p:nvSpPr>
          <p:cNvPr id="4" name="Slide Number Placeholder 5">
            <a:extLst>
              <a:ext uri="{FF2B5EF4-FFF2-40B4-BE49-F238E27FC236}">
                <a16:creationId xmlns:a16="http://schemas.microsoft.com/office/drawing/2014/main" xmlns="" id="{2931C603-5E1F-470E-9F38-9BEA134FE044}"/>
              </a:ext>
            </a:extLst>
          </p:cNvPr>
          <p:cNvSpPr txBox="1">
            <a:spLocks/>
          </p:cNvSpPr>
          <p:nvPr/>
        </p:nvSpPr>
        <p:spPr>
          <a:xfrm>
            <a:off x="6322839" y="641847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26</a:t>
            </a:fld>
            <a:endParaRPr lang="en-US" dirty="0"/>
          </a:p>
        </p:txBody>
      </p:sp>
      <p:pic>
        <p:nvPicPr>
          <p:cNvPr id="5" name="Picture 4"/>
          <p:cNvPicPr>
            <a:picLocks noChangeAspect="1"/>
          </p:cNvPicPr>
          <p:nvPr/>
        </p:nvPicPr>
        <p:blipFill>
          <a:blip r:embed="rId2"/>
          <a:stretch>
            <a:fillRect/>
          </a:stretch>
        </p:blipFill>
        <p:spPr>
          <a:xfrm>
            <a:off x="567832" y="2630322"/>
            <a:ext cx="8008335" cy="3204375"/>
          </a:xfrm>
          <a:prstGeom prst="rect">
            <a:avLst/>
          </a:prstGeom>
        </p:spPr>
      </p:pic>
    </p:spTree>
    <p:extLst>
      <p:ext uri="{BB962C8B-B14F-4D97-AF65-F5344CB8AC3E}">
        <p14:creationId xmlns:p14="http://schemas.microsoft.com/office/powerpoint/2010/main" xmlns="" val="1204462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6922A-996F-4659-A297-87D663D9E074}"/>
              </a:ext>
            </a:extLst>
          </p:cNvPr>
          <p:cNvSpPr>
            <a:spLocks noGrp="1"/>
          </p:cNvSpPr>
          <p:nvPr>
            <p:ph type="title"/>
          </p:nvPr>
        </p:nvSpPr>
        <p:spPr>
          <a:xfrm>
            <a:off x="104503" y="219052"/>
            <a:ext cx="1502229" cy="406025"/>
          </a:xfrm>
        </p:spPr>
        <p:txBody>
          <a:bodyPr>
            <a:noAutofit/>
          </a:bodyPr>
          <a:lstStyle/>
          <a:p>
            <a:r>
              <a:rPr lang="en-ZA" sz="2800" b="1" spc="-5" dirty="0">
                <a:latin typeface="Century Gothic" panose="020B0502020202020204" pitchFamily="34" charset="0"/>
                <a:ea typeface="+mn-ea"/>
                <a:cs typeface="Calibri"/>
              </a:rPr>
              <a:t>Cont.… </a:t>
            </a:r>
          </a:p>
        </p:txBody>
      </p:sp>
      <p:sp>
        <p:nvSpPr>
          <p:cNvPr id="3" name="Content Placeholder 2">
            <a:extLst>
              <a:ext uri="{FF2B5EF4-FFF2-40B4-BE49-F238E27FC236}">
                <a16:creationId xmlns:a16="http://schemas.microsoft.com/office/drawing/2014/main" xmlns="" id="{8DA2E221-87E9-49BA-8890-BF3209A868CD}"/>
              </a:ext>
            </a:extLst>
          </p:cNvPr>
          <p:cNvSpPr>
            <a:spLocks noGrp="1"/>
          </p:cNvSpPr>
          <p:nvPr>
            <p:ph idx="1"/>
          </p:nvPr>
        </p:nvSpPr>
        <p:spPr>
          <a:xfrm>
            <a:off x="339634" y="1010652"/>
            <a:ext cx="8268789" cy="5407821"/>
          </a:xfrm>
        </p:spPr>
        <p:txBody>
          <a:bodyPr>
            <a:normAutofit/>
          </a:bodyPr>
          <a:lstStyle/>
          <a:p>
            <a:pPr>
              <a:lnSpc>
                <a:spcPct val="100000"/>
              </a:lnSpc>
              <a:buFont typeface="Wingdings" panose="05000000000000000000" pitchFamily="2" charset="2"/>
              <a:buChar char="q"/>
            </a:pPr>
            <a:r>
              <a:rPr lang="en-ZA" sz="2200" spc="-5" dirty="0">
                <a:solidFill>
                  <a:prstClr val="black"/>
                </a:solidFill>
                <a:latin typeface="Century Gothic" panose="020B0502020202020204" pitchFamily="34" charset="0"/>
                <a:ea typeface="+mn-ea"/>
                <a:cs typeface="Calibri"/>
              </a:rPr>
              <a:t> The recently approved revised 2020-2025 Strategic Plan is underpinned by elements of:</a:t>
            </a:r>
          </a:p>
          <a:p>
            <a:pPr lvl="1">
              <a:lnSpc>
                <a:spcPct val="100000"/>
              </a:lnSpc>
              <a:buFont typeface="Courier New" panose="02070309020205020404" pitchFamily="49" charset="0"/>
              <a:buChar char="o"/>
            </a:pPr>
            <a:r>
              <a:rPr lang="en-ZA" sz="2000" spc="-5" dirty="0">
                <a:solidFill>
                  <a:prstClr val="black"/>
                </a:solidFill>
                <a:latin typeface="Century Gothic" panose="020B0502020202020204" pitchFamily="34" charset="0"/>
                <a:ea typeface="+mn-ea"/>
                <a:cs typeface="Calibri"/>
              </a:rPr>
              <a:t>The NDP three Pillars, </a:t>
            </a:r>
          </a:p>
          <a:p>
            <a:pPr lvl="1">
              <a:lnSpc>
                <a:spcPct val="100000"/>
              </a:lnSpc>
              <a:buFont typeface="Courier New" panose="02070309020205020404" pitchFamily="49" charset="0"/>
              <a:buChar char="o"/>
            </a:pPr>
            <a:r>
              <a:rPr lang="en-ZA" sz="2000" spc="-5" dirty="0">
                <a:solidFill>
                  <a:prstClr val="black"/>
                </a:solidFill>
                <a:latin typeface="Century Gothic" panose="020B0502020202020204" pitchFamily="34" charset="0"/>
                <a:ea typeface="+mn-ea"/>
                <a:cs typeface="Calibri"/>
              </a:rPr>
              <a:t>Revised 2019-2024 Medium-Term Strategic Framework apex priorities; </a:t>
            </a:r>
          </a:p>
          <a:p>
            <a:pPr lvl="1">
              <a:lnSpc>
                <a:spcPct val="100000"/>
              </a:lnSpc>
              <a:buFont typeface="Courier New" panose="02070309020205020404" pitchFamily="49" charset="0"/>
              <a:buChar char="o"/>
            </a:pPr>
            <a:r>
              <a:rPr lang="en-ZA" sz="2000" spc="-5" dirty="0">
                <a:solidFill>
                  <a:prstClr val="black"/>
                </a:solidFill>
                <a:latin typeface="Century Gothic" panose="020B0502020202020204" pitchFamily="34" charset="0"/>
                <a:ea typeface="+mn-ea"/>
                <a:cs typeface="Calibri"/>
              </a:rPr>
              <a:t>The DSI Response to COVID-19;</a:t>
            </a:r>
          </a:p>
          <a:p>
            <a:pPr lvl="1">
              <a:lnSpc>
                <a:spcPct val="100000"/>
              </a:lnSpc>
              <a:buFont typeface="Courier New" panose="02070309020205020404" pitchFamily="49" charset="0"/>
              <a:buChar char="o"/>
            </a:pPr>
            <a:r>
              <a:rPr lang="en-ZA" sz="2000" spc="-5" dirty="0">
                <a:solidFill>
                  <a:prstClr val="black"/>
                </a:solidFill>
                <a:latin typeface="Century Gothic" panose="020B0502020202020204" pitchFamily="34" charset="0"/>
                <a:ea typeface="+mn-ea"/>
                <a:cs typeface="Calibri"/>
              </a:rPr>
              <a:t>DSI contributions to the Economic Reconstruction and Recovery Plan (ERRP);and </a:t>
            </a:r>
          </a:p>
          <a:p>
            <a:pPr lvl="1">
              <a:lnSpc>
                <a:spcPct val="100000"/>
              </a:lnSpc>
              <a:buFont typeface="Courier New" panose="02070309020205020404" pitchFamily="49" charset="0"/>
              <a:buChar char="o"/>
            </a:pPr>
            <a:r>
              <a:rPr lang="en-ZA" sz="2000" spc="-5" dirty="0">
                <a:solidFill>
                  <a:prstClr val="black"/>
                </a:solidFill>
                <a:latin typeface="Century Gothic" panose="020B0502020202020204" pitchFamily="34" charset="0"/>
                <a:ea typeface="+mn-ea"/>
                <a:cs typeface="Calibri"/>
              </a:rPr>
              <a:t>2019 White Paper on Science, Technology and Innovation policy thrust and intents including the STI Decadal Plan short/medium-term Intervention.  </a:t>
            </a:r>
          </a:p>
          <a:p>
            <a:pPr>
              <a:buFont typeface="Wingdings" panose="05000000000000000000" pitchFamily="2" charset="2"/>
              <a:buChar char="q"/>
            </a:pPr>
            <a:r>
              <a:rPr lang="en-ZA" sz="2200" spc="-5" dirty="0">
                <a:solidFill>
                  <a:prstClr val="black"/>
                </a:solidFill>
                <a:latin typeface="Century Gothic" panose="020B0502020202020204" pitchFamily="34" charset="0"/>
                <a:ea typeface="+mn-ea"/>
                <a:cs typeface="Calibri"/>
              </a:rPr>
              <a:t>The revised 2020-2025 </a:t>
            </a:r>
            <a:r>
              <a:rPr lang="en-ZA" sz="2200" spc="-5" dirty="0">
                <a:solidFill>
                  <a:prstClr val="black"/>
                </a:solidFill>
                <a:latin typeface="Century Gothic" panose="020B0502020202020204" pitchFamily="34" charset="0"/>
                <a:cs typeface="Calibri"/>
              </a:rPr>
              <a:t>Strategic Plan</a:t>
            </a:r>
            <a:r>
              <a:rPr lang="en-ZA" sz="2200" spc="-5" dirty="0">
                <a:solidFill>
                  <a:prstClr val="black"/>
                </a:solidFill>
                <a:latin typeface="Century Gothic" panose="020B0502020202020204" pitchFamily="34" charset="0"/>
                <a:ea typeface="+mn-ea"/>
                <a:cs typeface="Calibri"/>
              </a:rPr>
              <a:t> is contained of a revised impact statement, Six Institutional Outcomes; and revised  nineteen (19) associate outcome indicators in support of national government developmental agenda.</a:t>
            </a:r>
            <a:endParaRPr lang="en-ZA" sz="2400" dirty="0">
              <a:solidFill>
                <a:schemeClr val="tx1"/>
              </a:solidFill>
            </a:endParaRPr>
          </a:p>
          <a:p>
            <a:pPr marL="0" indent="0">
              <a:buNone/>
            </a:pPr>
            <a:endParaRPr lang="en-US" sz="2400" dirty="0">
              <a:solidFill>
                <a:schemeClr val="tx1"/>
              </a:solidFill>
            </a:endParaRPr>
          </a:p>
          <a:p>
            <a:endParaRPr lang="en-US" sz="2400" dirty="0">
              <a:solidFill>
                <a:schemeClr val="tx1"/>
              </a:solidFill>
            </a:endParaRPr>
          </a:p>
          <a:p>
            <a:pPr marL="0" indent="0">
              <a:buNone/>
            </a:pPr>
            <a:endParaRPr lang="en-ZA" dirty="0"/>
          </a:p>
        </p:txBody>
      </p:sp>
      <p:sp>
        <p:nvSpPr>
          <p:cNvPr id="4" name="Slide Number Placeholder 5">
            <a:extLst>
              <a:ext uri="{FF2B5EF4-FFF2-40B4-BE49-F238E27FC236}">
                <a16:creationId xmlns:a16="http://schemas.microsoft.com/office/drawing/2014/main" xmlns="" id="{2931C603-5E1F-470E-9F38-9BEA134FE044}"/>
              </a:ext>
            </a:extLst>
          </p:cNvPr>
          <p:cNvSpPr txBox="1">
            <a:spLocks/>
          </p:cNvSpPr>
          <p:nvPr/>
        </p:nvSpPr>
        <p:spPr>
          <a:xfrm>
            <a:off x="6322839" y="641847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27</a:t>
            </a:fld>
            <a:endParaRPr lang="en-US" dirty="0"/>
          </a:p>
        </p:txBody>
      </p:sp>
    </p:spTree>
    <p:extLst>
      <p:ext uri="{BB962C8B-B14F-4D97-AF65-F5344CB8AC3E}">
        <p14:creationId xmlns:p14="http://schemas.microsoft.com/office/powerpoint/2010/main" xmlns="" val="1351393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a:xfrm>
            <a:off x="263091" y="165726"/>
            <a:ext cx="5210246" cy="478397"/>
          </a:xfrm>
        </p:spPr>
        <p:txBody>
          <a:bodyPr>
            <a:noAutofit/>
          </a:bodyPr>
          <a:lstStyle/>
          <a:p>
            <a:pPr>
              <a:tabLst>
                <a:tab pos="2600158" algn="l"/>
              </a:tabLst>
            </a:pPr>
            <a:r>
              <a:rPr lang="en-GB" altLang="en-US" sz="2800" b="1" spc="-5" dirty="0">
                <a:latin typeface="Century Gothic" panose="020B0502020202020204" pitchFamily="34" charset="0"/>
                <a:ea typeface="+mn-ea"/>
                <a:cs typeface="Calibri"/>
              </a:rPr>
              <a:t>DSI Performance Information</a:t>
            </a:r>
          </a:p>
        </p:txBody>
      </p:sp>
      <p:graphicFrame>
        <p:nvGraphicFramePr>
          <p:cNvPr id="2" name="Content Placeholder 1">
            <a:extLst>
              <a:ext uri="{FF2B5EF4-FFF2-40B4-BE49-F238E27FC236}">
                <a16:creationId xmlns:a16="http://schemas.microsoft.com/office/drawing/2014/main" xmlns="" id="{99C1D5E7-ACD8-4DCF-A45A-207672273728}"/>
              </a:ext>
            </a:extLst>
          </p:cNvPr>
          <p:cNvGraphicFramePr>
            <a:graphicFrameLocks noGrp="1"/>
          </p:cNvGraphicFramePr>
          <p:nvPr>
            <p:ph idx="1"/>
            <p:extLst/>
          </p:nvPr>
        </p:nvGraphicFramePr>
        <p:xfrm>
          <a:off x="379267" y="5487123"/>
          <a:ext cx="8764733" cy="1216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38" name="Slide Number Placeholder 4"/>
          <p:cNvSpPr>
            <a:spLocks noGrp="1"/>
          </p:cNvSpPr>
          <p:nvPr>
            <p:ph type="sldNum" sz="quarter" idx="4294967295"/>
          </p:nvPr>
        </p:nvSpPr>
        <p:spPr bwMode="auto">
          <a:xfrm>
            <a:off x="7086600" y="6340475"/>
            <a:ext cx="2057400" cy="3635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F36403"/>
              </a:buClr>
              <a:buFont typeface="Arial" panose="020B0604020202020204" pitchFamily="34" charset="0"/>
              <a:buChar char="•"/>
              <a:defRPr sz="3192">
                <a:solidFill>
                  <a:schemeClr val="tx1"/>
                </a:solidFill>
                <a:latin typeface="Arial" panose="020B0604020202020204" pitchFamily="34" charset="0"/>
                <a:cs typeface="Arial" panose="020B0604020202020204" pitchFamily="34" charset="0"/>
              </a:defRPr>
            </a:lvl1pPr>
            <a:lvl2pPr marL="741093" indent="-285036">
              <a:spcBef>
                <a:spcPct val="20000"/>
              </a:spcBef>
              <a:buClr>
                <a:srgbClr val="0E66B1"/>
              </a:buClr>
              <a:buFont typeface="Arial" panose="020B0604020202020204" pitchFamily="34" charset="0"/>
              <a:buChar char="–"/>
              <a:defRPr sz="2793">
                <a:solidFill>
                  <a:srgbClr val="404040"/>
                </a:solidFill>
                <a:latin typeface="Arial" panose="020B0604020202020204" pitchFamily="34" charset="0"/>
                <a:cs typeface="Arial" panose="020B0604020202020204" pitchFamily="34" charset="0"/>
              </a:defRPr>
            </a:lvl2pPr>
            <a:lvl3pPr marL="1140143" indent="-228029">
              <a:spcBef>
                <a:spcPct val="20000"/>
              </a:spcBef>
              <a:buClr>
                <a:srgbClr val="0E66B1"/>
              </a:buClr>
              <a:buFont typeface="Arial" panose="020B0604020202020204" pitchFamily="34" charset="0"/>
              <a:buChar char="•"/>
              <a:defRPr sz="2394">
                <a:solidFill>
                  <a:srgbClr val="404040"/>
                </a:solidFill>
                <a:latin typeface="Arial" panose="020B0604020202020204" pitchFamily="34" charset="0"/>
                <a:cs typeface="Arial" panose="020B0604020202020204" pitchFamily="34" charset="0"/>
              </a:defRPr>
            </a:lvl3pPr>
            <a:lvl4pPr marL="1596200" indent="-228029">
              <a:spcBef>
                <a:spcPct val="20000"/>
              </a:spcBef>
              <a:buFont typeface="Arial" panose="020B0604020202020204" pitchFamily="34" charset="0"/>
              <a:buChar char="–"/>
              <a:defRPr sz="1995">
                <a:solidFill>
                  <a:srgbClr val="404040"/>
                </a:solidFill>
                <a:latin typeface="Arial" panose="020B0604020202020204" pitchFamily="34" charset="0"/>
                <a:cs typeface="Arial" panose="020B0604020202020204" pitchFamily="34" charset="0"/>
              </a:defRPr>
            </a:lvl4pPr>
            <a:lvl5pPr marL="2052257" indent="-228029">
              <a:spcBef>
                <a:spcPct val="20000"/>
              </a:spcBef>
              <a:buFont typeface="Arial" panose="020B0604020202020204" pitchFamily="34" charset="0"/>
              <a:buChar char="»"/>
              <a:defRPr sz="1995">
                <a:solidFill>
                  <a:srgbClr val="404040"/>
                </a:solidFill>
                <a:latin typeface="Arial" panose="020B0604020202020204" pitchFamily="34" charset="0"/>
                <a:cs typeface="Arial" panose="020B0604020202020204" pitchFamily="34" charset="0"/>
              </a:defRPr>
            </a:lvl5pPr>
            <a:lvl6pPr marL="2508314" indent="-228029" defTabSz="456057" eaLnBrk="0" fontAlgn="base" hangingPunct="0">
              <a:spcBef>
                <a:spcPct val="20000"/>
              </a:spcBef>
              <a:spcAft>
                <a:spcPct val="0"/>
              </a:spcAft>
              <a:buFont typeface="Arial" panose="020B0604020202020204" pitchFamily="34" charset="0"/>
              <a:buChar char="»"/>
              <a:defRPr sz="1995">
                <a:solidFill>
                  <a:srgbClr val="404040"/>
                </a:solidFill>
                <a:latin typeface="Arial" panose="020B0604020202020204" pitchFamily="34" charset="0"/>
                <a:cs typeface="Arial" panose="020B0604020202020204" pitchFamily="34" charset="0"/>
              </a:defRPr>
            </a:lvl6pPr>
            <a:lvl7pPr marL="2964371" indent="-228029" defTabSz="456057" eaLnBrk="0" fontAlgn="base" hangingPunct="0">
              <a:spcBef>
                <a:spcPct val="20000"/>
              </a:spcBef>
              <a:spcAft>
                <a:spcPct val="0"/>
              </a:spcAft>
              <a:buFont typeface="Arial" panose="020B0604020202020204" pitchFamily="34" charset="0"/>
              <a:buChar char="»"/>
              <a:defRPr sz="1995">
                <a:solidFill>
                  <a:srgbClr val="404040"/>
                </a:solidFill>
                <a:latin typeface="Arial" panose="020B0604020202020204" pitchFamily="34" charset="0"/>
                <a:cs typeface="Arial" panose="020B0604020202020204" pitchFamily="34" charset="0"/>
              </a:defRPr>
            </a:lvl7pPr>
            <a:lvl8pPr marL="3420428" indent="-228029" defTabSz="456057" eaLnBrk="0" fontAlgn="base" hangingPunct="0">
              <a:spcBef>
                <a:spcPct val="20000"/>
              </a:spcBef>
              <a:spcAft>
                <a:spcPct val="0"/>
              </a:spcAft>
              <a:buFont typeface="Arial" panose="020B0604020202020204" pitchFamily="34" charset="0"/>
              <a:buChar char="»"/>
              <a:defRPr sz="1995">
                <a:solidFill>
                  <a:srgbClr val="404040"/>
                </a:solidFill>
                <a:latin typeface="Arial" panose="020B0604020202020204" pitchFamily="34" charset="0"/>
                <a:cs typeface="Arial" panose="020B0604020202020204" pitchFamily="34" charset="0"/>
              </a:defRPr>
            </a:lvl8pPr>
            <a:lvl9pPr marL="3876485" indent="-228029" defTabSz="456057" eaLnBrk="0" fontAlgn="base" hangingPunct="0">
              <a:spcBef>
                <a:spcPct val="20000"/>
              </a:spcBef>
              <a:spcAft>
                <a:spcPct val="0"/>
              </a:spcAft>
              <a:buFont typeface="Arial" panose="020B0604020202020204" pitchFamily="34" charset="0"/>
              <a:buChar char="»"/>
              <a:defRPr sz="1995">
                <a:solidFill>
                  <a:srgbClr val="404040"/>
                </a:solidFill>
                <a:latin typeface="Arial" panose="020B0604020202020204" pitchFamily="34" charset="0"/>
                <a:cs typeface="Arial" panose="020B0604020202020204" pitchFamily="34" charset="0"/>
              </a:defRPr>
            </a:lvl9pPr>
          </a:lstStyle>
          <a:p>
            <a:pPr>
              <a:spcBef>
                <a:spcPct val="0"/>
              </a:spcBef>
              <a:buClrTx/>
              <a:buFontTx/>
              <a:buNone/>
            </a:pPr>
            <a:fld id="{F49A0263-B37B-40CE-8DD3-BEE440F796AB}" type="slidenum">
              <a:rPr lang="en-US" altLang="en-US" sz="1197">
                <a:latin typeface="Gill Sans MT" panose="020B0502020104020203" pitchFamily="34" charset="0"/>
              </a:rPr>
              <a:pPr>
                <a:spcBef>
                  <a:spcPct val="0"/>
                </a:spcBef>
                <a:buClrTx/>
                <a:buFontTx/>
                <a:buNone/>
              </a:pPr>
              <a:t>28</a:t>
            </a:fld>
            <a:endParaRPr lang="en-US" altLang="en-US" sz="1197" dirty="0">
              <a:latin typeface="Gill Sans MT" panose="020B0502020104020203" pitchFamily="34" charset="0"/>
            </a:endParaRPr>
          </a:p>
        </p:txBody>
      </p:sp>
      <p:sp>
        <p:nvSpPr>
          <p:cNvPr id="4" name="Rectangle: Rounded Corners 3">
            <a:extLst>
              <a:ext uri="{FF2B5EF4-FFF2-40B4-BE49-F238E27FC236}">
                <a16:creationId xmlns:a16="http://schemas.microsoft.com/office/drawing/2014/main" xmlns="" id="{B60D2C8C-5AB9-4E32-820E-7A179EB038A5}"/>
              </a:ext>
            </a:extLst>
          </p:cNvPr>
          <p:cNvSpPr/>
          <p:nvPr/>
        </p:nvSpPr>
        <p:spPr>
          <a:xfrm>
            <a:off x="69162" y="2079361"/>
            <a:ext cx="1382851" cy="3267657"/>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1800" i="1" dirty="0">
                <a:solidFill>
                  <a:schemeClr val="tx1"/>
                </a:solidFill>
                <a:latin typeface="Century Gothic" panose="020B0502020202020204" pitchFamily="34" charset="0"/>
              </a:rPr>
              <a:t>A transformed, inclusive, responsive and coherent NSI</a:t>
            </a:r>
          </a:p>
        </p:txBody>
      </p:sp>
      <p:sp>
        <p:nvSpPr>
          <p:cNvPr id="8" name="Rectangle: Rounded Corners 7">
            <a:extLst>
              <a:ext uri="{FF2B5EF4-FFF2-40B4-BE49-F238E27FC236}">
                <a16:creationId xmlns:a16="http://schemas.microsoft.com/office/drawing/2014/main" xmlns="" id="{08A8263B-6983-43B9-8A40-FF57CF1CF97D}"/>
              </a:ext>
            </a:extLst>
          </p:cNvPr>
          <p:cNvSpPr/>
          <p:nvPr/>
        </p:nvSpPr>
        <p:spPr>
          <a:xfrm>
            <a:off x="3170570" y="2097040"/>
            <a:ext cx="1382851" cy="3267657"/>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xmlns="" id="{BE4E8512-AD4D-4B26-BDED-7C2D0FF28972}"/>
              </a:ext>
            </a:extLst>
          </p:cNvPr>
          <p:cNvSpPr/>
          <p:nvPr/>
        </p:nvSpPr>
        <p:spPr>
          <a:xfrm>
            <a:off x="4646232" y="2049996"/>
            <a:ext cx="1382851" cy="3295365"/>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xmlns="" id="{0BECF63B-507F-4230-AE43-33AB4EB1960D}"/>
              </a:ext>
            </a:extLst>
          </p:cNvPr>
          <p:cNvSpPr/>
          <p:nvPr/>
        </p:nvSpPr>
        <p:spPr>
          <a:xfrm>
            <a:off x="6133142" y="2054127"/>
            <a:ext cx="1382851" cy="3267657"/>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xmlns="" id="{2B0A4F53-0A17-424B-A087-3A37B99F9C54}"/>
              </a:ext>
            </a:extLst>
          </p:cNvPr>
          <p:cNvSpPr/>
          <p:nvPr/>
        </p:nvSpPr>
        <p:spPr>
          <a:xfrm>
            <a:off x="7617402" y="2028055"/>
            <a:ext cx="1464302" cy="3267657"/>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xmlns="" id="{5D78FB79-5E98-48B4-B18B-E2508F2DBB38}"/>
              </a:ext>
            </a:extLst>
          </p:cNvPr>
          <p:cNvSpPr/>
          <p:nvPr/>
        </p:nvSpPr>
        <p:spPr>
          <a:xfrm>
            <a:off x="1589407" y="2114720"/>
            <a:ext cx="1472911" cy="3281512"/>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0553949D-700D-4395-B6B6-E583202DA13E}"/>
              </a:ext>
            </a:extLst>
          </p:cNvPr>
          <p:cNvSpPr/>
          <p:nvPr/>
        </p:nvSpPr>
        <p:spPr>
          <a:xfrm>
            <a:off x="4683477" y="2103125"/>
            <a:ext cx="1308360" cy="3323987"/>
          </a:xfrm>
          <a:prstGeom prst="rect">
            <a:avLst/>
          </a:prstGeom>
        </p:spPr>
        <p:txBody>
          <a:bodyPr wrap="square">
            <a:spAutoFit/>
          </a:bodyPr>
          <a:lstStyle/>
          <a:p>
            <a:pPr marL="28575" lvl="1" indent="-28575" algn="ctr"/>
            <a:r>
              <a:rPr lang="en-US" sz="1400" i="1" dirty="0">
                <a:latin typeface="Century Gothic" panose="020B0502020202020204" pitchFamily="34" charset="0"/>
              </a:rPr>
              <a:t>Knowledge utilisation for economic development:            </a:t>
            </a:r>
          </a:p>
          <a:p>
            <a:pPr marL="28575" lvl="2" indent="-57150" algn="ctr">
              <a:buNone/>
            </a:pPr>
            <a:r>
              <a:rPr lang="en-US" sz="1400" i="1" dirty="0">
                <a:latin typeface="Century Gothic" panose="020B0502020202020204" pitchFamily="34" charset="0"/>
              </a:rPr>
              <a:t>(a) in revitalising existing industries    </a:t>
            </a:r>
          </a:p>
          <a:p>
            <a:pPr marL="28575" lvl="2" indent="-57150" algn="ctr">
              <a:buNone/>
            </a:pPr>
            <a:r>
              <a:rPr lang="en-US" sz="1400" i="1" dirty="0">
                <a:latin typeface="Century Gothic" panose="020B0502020202020204" pitchFamily="34" charset="0"/>
              </a:rPr>
              <a:t>(b) in stimulating R &amp; D led industrial development </a:t>
            </a:r>
          </a:p>
        </p:txBody>
      </p:sp>
      <p:sp>
        <p:nvSpPr>
          <p:cNvPr id="7" name="Rectangle 6">
            <a:extLst>
              <a:ext uri="{FF2B5EF4-FFF2-40B4-BE49-F238E27FC236}">
                <a16:creationId xmlns:a16="http://schemas.microsoft.com/office/drawing/2014/main" xmlns="" id="{C40D152C-FF3B-4892-BDB1-474461716462}"/>
              </a:ext>
            </a:extLst>
          </p:cNvPr>
          <p:cNvSpPr/>
          <p:nvPr/>
        </p:nvSpPr>
        <p:spPr>
          <a:xfrm>
            <a:off x="1679885" y="2208372"/>
            <a:ext cx="1291954" cy="2816156"/>
          </a:xfrm>
          <a:prstGeom prst="rect">
            <a:avLst/>
          </a:prstGeom>
        </p:spPr>
        <p:txBody>
          <a:bodyPr wrap="square">
            <a:spAutoFit/>
          </a:bodyPr>
          <a:lstStyle/>
          <a:p>
            <a:pPr marL="0" lvl="1" algn="ctr"/>
            <a:endParaRPr lang="en-US" sz="1500" b="1" i="1" dirty="0"/>
          </a:p>
          <a:p>
            <a:pPr marL="0" lvl="1" algn="ctr"/>
            <a:r>
              <a:rPr lang="en-US" sz="1800" i="1" dirty="0">
                <a:latin typeface="Century Gothic" panose="020B0502020202020204" pitchFamily="34" charset="0"/>
              </a:rPr>
              <a:t>Human capabilities and skills for the economy and for development </a:t>
            </a:r>
          </a:p>
        </p:txBody>
      </p:sp>
      <p:sp>
        <p:nvSpPr>
          <p:cNvPr id="13" name="Rectangle 12">
            <a:extLst>
              <a:ext uri="{FF2B5EF4-FFF2-40B4-BE49-F238E27FC236}">
                <a16:creationId xmlns:a16="http://schemas.microsoft.com/office/drawing/2014/main" xmlns="" id="{C292BCF9-F2ED-44CC-B45F-7F0972D1E977}"/>
              </a:ext>
            </a:extLst>
          </p:cNvPr>
          <p:cNvSpPr/>
          <p:nvPr/>
        </p:nvSpPr>
        <p:spPr>
          <a:xfrm>
            <a:off x="3333679" y="2316026"/>
            <a:ext cx="1179404" cy="2585323"/>
          </a:xfrm>
          <a:prstGeom prst="rect">
            <a:avLst/>
          </a:prstGeom>
          <a:solidFill>
            <a:schemeClr val="accent1"/>
          </a:solidFill>
        </p:spPr>
        <p:txBody>
          <a:bodyPr wrap="square">
            <a:spAutoFit/>
          </a:bodyPr>
          <a:lstStyle/>
          <a:p>
            <a:pPr marL="0" lvl="1" algn="ctr"/>
            <a:r>
              <a:rPr lang="en-US" sz="1800" i="1" dirty="0">
                <a:latin typeface="Century Gothic" panose="020B0502020202020204" pitchFamily="34" charset="0"/>
              </a:rPr>
              <a:t>Increased knowledge generation and innovation output </a:t>
            </a:r>
          </a:p>
        </p:txBody>
      </p:sp>
      <p:sp>
        <p:nvSpPr>
          <p:cNvPr id="14" name="Rectangle 13">
            <a:extLst>
              <a:ext uri="{FF2B5EF4-FFF2-40B4-BE49-F238E27FC236}">
                <a16:creationId xmlns:a16="http://schemas.microsoft.com/office/drawing/2014/main" xmlns="" id="{40887176-0024-431E-9429-9BB218EAFC65}"/>
              </a:ext>
            </a:extLst>
          </p:cNvPr>
          <p:cNvSpPr/>
          <p:nvPr/>
        </p:nvSpPr>
        <p:spPr>
          <a:xfrm>
            <a:off x="6207633" y="2461332"/>
            <a:ext cx="1263374" cy="2031325"/>
          </a:xfrm>
          <a:prstGeom prst="rect">
            <a:avLst/>
          </a:prstGeom>
        </p:spPr>
        <p:txBody>
          <a:bodyPr wrap="square">
            <a:spAutoFit/>
          </a:bodyPr>
          <a:lstStyle/>
          <a:p>
            <a:pPr marL="0" lvl="1" algn="ctr"/>
            <a:r>
              <a:rPr lang="en-US" sz="1800" i="1" dirty="0">
                <a:latin typeface="Century Gothic" panose="020B0502020202020204" pitchFamily="34" charset="0"/>
              </a:rPr>
              <a:t>Knowledge utilisation for inclusive development </a:t>
            </a:r>
          </a:p>
        </p:txBody>
      </p:sp>
      <p:sp>
        <p:nvSpPr>
          <p:cNvPr id="15" name="Rectangle 14">
            <a:extLst>
              <a:ext uri="{FF2B5EF4-FFF2-40B4-BE49-F238E27FC236}">
                <a16:creationId xmlns:a16="http://schemas.microsoft.com/office/drawing/2014/main" xmlns="" id="{128A8C8F-9C8F-4847-A762-D948247B85D2}"/>
              </a:ext>
            </a:extLst>
          </p:cNvPr>
          <p:cNvSpPr/>
          <p:nvPr/>
        </p:nvSpPr>
        <p:spPr>
          <a:xfrm>
            <a:off x="7617401" y="2451313"/>
            <a:ext cx="1382851" cy="2308324"/>
          </a:xfrm>
          <a:prstGeom prst="rect">
            <a:avLst/>
          </a:prstGeom>
        </p:spPr>
        <p:txBody>
          <a:bodyPr wrap="square">
            <a:spAutoFit/>
          </a:bodyPr>
          <a:lstStyle/>
          <a:p>
            <a:pPr marL="0" lvl="1" algn="ctr"/>
            <a:r>
              <a:rPr lang="en-US" altLang="en-US" sz="1800" i="1" dirty="0">
                <a:latin typeface="Century Gothic" panose="020B0502020202020204" pitchFamily="34" charset="0"/>
              </a:rPr>
              <a:t>Innovation in support of a capable and develop- mental  State</a:t>
            </a:r>
          </a:p>
        </p:txBody>
      </p:sp>
      <p:graphicFrame>
        <p:nvGraphicFramePr>
          <p:cNvPr id="17" name="Content Placeholder 1">
            <a:extLst>
              <a:ext uri="{FF2B5EF4-FFF2-40B4-BE49-F238E27FC236}">
                <a16:creationId xmlns:a16="http://schemas.microsoft.com/office/drawing/2014/main" xmlns="" id="{99C1D5E7-ACD8-4DCF-A45A-207672273728}"/>
              </a:ext>
            </a:extLst>
          </p:cNvPr>
          <p:cNvGraphicFramePr>
            <a:graphicFrameLocks/>
          </p:cNvGraphicFramePr>
          <p:nvPr>
            <p:extLst/>
          </p:nvPr>
        </p:nvGraphicFramePr>
        <p:xfrm>
          <a:off x="0" y="994915"/>
          <a:ext cx="9081703" cy="979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21342069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2" y="39187"/>
            <a:ext cx="5655842" cy="853105"/>
          </a:xfrm>
        </p:spPr>
        <p:txBody>
          <a:bodyPr>
            <a:noAutofit/>
          </a:bodyPr>
          <a:lstStyle/>
          <a:p>
            <a:r>
              <a:rPr lang="en-ZA" sz="2800" b="1" dirty="0">
                <a:latin typeface="Century Gothic" panose="020B0502020202020204" pitchFamily="34" charset="0"/>
              </a:rPr>
              <a:t>The DSI Revised 2020-2025 Strategic Plan </a:t>
            </a:r>
          </a:p>
        </p:txBody>
      </p:sp>
      <p:sp>
        <p:nvSpPr>
          <p:cNvPr id="4" name="Slide Number Placeholder 3"/>
          <p:cNvSpPr>
            <a:spLocks noGrp="1"/>
          </p:cNvSpPr>
          <p:nvPr>
            <p:ph type="sldNum" sz="quarter" idx="12"/>
          </p:nvPr>
        </p:nvSpPr>
        <p:spPr/>
        <p:txBody>
          <a:bodyPr/>
          <a:lstStyle/>
          <a:p>
            <a:fld id="{6BEAD508-187F-9C41-8168-FD791BBC9830}" type="slidenum">
              <a:rPr lang="en-US" smtClean="0"/>
              <a:pPr/>
              <a:t>2</a:t>
            </a:fld>
            <a:endParaRPr lang="en-US" dirty="0"/>
          </a:p>
        </p:txBody>
      </p:sp>
      <p:pic>
        <p:nvPicPr>
          <p:cNvPr id="6" name="Content Placeholder 5">
            <a:extLst>
              <a:ext uri="{FF2B5EF4-FFF2-40B4-BE49-F238E27FC236}">
                <a16:creationId xmlns:a16="http://schemas.microsoft.com/office/drawing/2014/main" xmlns="" id="{954BE648-E678-461E-91C5-24A5A58E07A1}"/>
              </a:ext>
            </a:extLst>
          </p:cNvPr>
          <p:cNvPicPr>
            <a:picLocks noGrp="1" noChangeAspect="1"/>
          </p:cNvPicPr>
          <p:nvPr>
            <p:ph idx="1"/>
          </p:nvPr>
        </p:nvPicPr>
        <p:blipFill>
          <a:blip r:embed="rId2"/>
          <a:stretch>
            <a:fillRect/>
          </a:stretch>
        </p:blipFill>
        <p:spPr>
          <a:xfrm>
            <a:off x="783770" y="979714"/>
            <a:ext cx="7197635" cy="5860823"/>
          </a:xfrm>
          <a:prstGeom prst="rect">
            <a:avLst/>
          </a:prstGeom>
        </p:spPr>
      </p:pic>
    </p:spTree>
    <p:extLst>
      <p:ext uri="{BB962C8B-B14F-4D97-AF65-F5344CB8AC3E}">
        <p14:creationId xmlns:p14="http://schemas.microsoft.com/office/powerpoint/2010/main" xmlns="" val="2099901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283" y="10250"/>
            <a:ext cx="7036044" cy="1599797"/>
          </a:xfrm>
        </p:spPr>
        <p:txBody>
          <a:bodyPr/>
          <a:lstStyle/>
          <a:p>
            <a:pPr algn="l"/>
            <a:r>
              <a:rPr lang="en-ZA" sz="2800" b="1" dirty="0">
                <a:latin typeface="Century Gothic" panose="020B0502020202020204" pitchFamily="34" charset="0"/>
              </a:rPr>
              <a:t>Outcome One: </a:t>
            </a:r>
            <a:r>
              <a:rPr lang="en-ZA" sz="2800" b="1" dirty="0">
                <a:solidFill>
                  <a:schemeClr val="tx1"/>
                </a:solidFill>
                <a:latin typeface="Century Gothic" panose="020B0502020202020204" pitchFamily="34" charset="0"/>
              </a:rPr>
              <a:t>A transformed, inclusive, responsive and coherent NSI.</a:t>
            </a:r>
            <a:r>
              <a:rPr lang="en-ZA" sz="2800" b="1" dirty="0">
                <a:latin typeface="Century Gothic" panose="020B0502020202020204" pitchFamily="34" charset="0"/>
              </a:rPr>
              <a:t/>
            </a:r>
            <a:br>
              <a:rPr lang="en-ZA" sz="2800" b="1" dirty="0">
                <a:latin typeface="Century Gothic" panose="020B0502020202020204" pitchFamily="34" charset="0"/>
              </a:rPr>
            </a:br>
            <a:r>
              <a:rPr lang="en-US" dirty="0"/>
              <a:t/>
            </a:r>
            <a:br>
              <a:rPr lang="en-US" dirty="0"/>
            </a:br>
            <a:endParaRPr lang="en-US" dirty="0"/>
          </a:p>
        </p:txBody>
      </p:sp>
      <p:sp>
        <p:nvSpPr>
          <p:cNvPr id="3" name="Rectangle 2"/>
          <p:cNvSpPr/>
          <p:nvPr/>
        </p:nvSpPr>
        <p:spPr>
          <a:xfrm>
            <a:off x="0" y="1042216"/>
            <a:ext cx="8871284" cy="4600234"/>
          </a:xfrm>
          <a:prstGeom prst="rect">
            <a:avLst/>
          </a:prstGeom>
        </p:spPr>
        <p:txBody>
          <a:bodyPr wrap="square">
            <a:spAutoFit/>
          </a:bodyPr>
          <a:lstStyle/>
          <a:p>
            <a:pPr marL="342900" marR="0" lvl="0" indent="-342900" algn="just" defTabSz="91376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Supported by the following </a:t>
            </a:r>
            <a:r>
              <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Outcome Indicators: </a:t>
            </a:r>
          </a:p>
          <a:p>
            <a:pPr marL="570929" marR="0" lvl="1" indent="-228029" algn="l" defTabSz="912114" rtl="0" eaLnBrk="1" fontAlgn="auto" latinLnBrk="0" hangingPunct="1">
              <a:lnSpc>
                <a:spcPct val="90000"/>
              </a:lnSpc>
              <a:spcBef>
                <a:spcPts val="998"/>
              </a:spcBef>
              <a:spcAft>
                <a:spcPts val="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Number of formalised partnerships between different category actors of the NSI that advance Decadal Plan priorities.</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70929" marR="0" lvl="1" indent="-228029" algn="l" defTabSz="912114" rtl="0" eaLnBrk="1" fontAlgn="auto" latinLnBrk="0" hangingPunct="1">
              <a:lnSpc>
                <a:spcPct val="90000"/>
              </a:lnSpc>
              <a:spcBef>
                <a:spcPts val="998"/>
              </a:spcBef>
              <a:spcAft>
                <a:spcPts val="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Number of missions introduced and adopted by Cabinet to crowd in resources and capabilities across the NSI.</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70929" lvl="1" indent="-228029" defTabSz="912114">
              <a:lnSpc>
                <a:spcPct val="90000"/>
              </a:lnSpc>
              <a:spcBef>
                <a:spcPts val="998"/>
              </a:spcBef>
              <a:buFont typeface="+mj-lt"/>
              <a:buAutoNum type="arabicPeriod"/>
            </a:pPr>
            <a:r>
              <a:rPr lang="en-ZA" sz="2200" dirty="0">
                <a:solidFill>
                  <a:prstClr val="black"/>
                </a:solidFill>
                <a:latin typeface="Century Gothic" panose="020B0502020202020204" pitchFamily="34" charset="0"/>
              </a:rPr>
              <a:t>Percentage of STI investment support by government, domestic business, non-governmental sector and foreign / international sources that advances GERD towards 1.1% of GDP</a:t>
            </a:r>
            <a:r>
              <a:rPr kumimoji="0" lang="en-ZA"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70929" marR="0" lvl="1" indent="-228029" algn="l" defTabSz="912114" rtl="0" eaLnBrk="1" fontAlgn="auto" latinLnBrk="0" hangingPunct="1">
              <a:lnSpc>
                <a:spcPct val="90000"/>
              </a:lnSpc>
              <a:spcBef>
                <a:spcPts val="998"/>
              </a:spcBef>
              <a:spcAft>
                <a:spcPts val="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Number of approved strategies that give effect to the agreed dimensions of transformation to be effected in the NSI.</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xmlns="" val="1360628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5" y="59865"/>
            <a:ext cx="7832878" cy="1599797"/>
          </a:xfrm>
        </p:spPr>
        <p:txBody>
          <a:bodyPr/>
          <a:lstStyle/>
          <a:p>
            <a:pPr algn="l"/>
            <a:r>
              <a:rPr lang="en-ZA" sz="2800" b="1" dirty="0">
                <a:latin typeface="Century Gothic" panose="020B0502020202020204" pitchFamily="34" charset="0"/>
              </a:rPr>
              <a:t>Outcome Two: </a:t>
            </a:r>
            <a:r>
              <a:rPr lang="en-ZA" sz="2800" b="1" dirty="0">
                <a:solidFill>
                  <a:schemeClr val="tx1"/>
                </a:solidFill>
                <a:latin typeface="Century Gothic" panose="020B0502020202020204" pitchFamily="34" charset="0"/>
              </a:rPr>
              <a:t>Human capabilities and skills for the economy and for development.</a:t>
            </a:r>
            <a:r>
              <a:rPr lang="en-ZA" sz="2800" b="1" dirty="0">
                <a:latin typeface="Century Gothic" panose="020B0502020202020204" pitchFamily="34" charset="0"/>
              </a:rPr>
              <a:t/>
            </a:r>
            <a:br>
              <a:rPr lang="en-ZA" sz="2800" b="1" dirty="0">
                <a:latin typeface="Century Gothic" panose="020B0502020202020204" pitchFamily="34" charset="0"/>
              </a:rPr>
            </a:br>
            <a:r>
              <a:rPr lang="en-US" dirty="0"/>
              <a:t/>
            </a:r>
            <a:br>
              <a:rPr lang="en-US" dirty="0"/>
            </a:br>
            <a:endParaRPr lang="en-US" dirty="0"/>
          </a:p>
        </p:txBody>
      </p:sp>
      <p:sp>
        <p:nvSpPr>
          <p:cNvPr id="3" name="Rectangle 2"/>
          <p:cNvSpPr/>
          <p:nvPr/>
        </p:nvSpPr>
        <p:spPr>
          <a:xfrm>
            <a:off x="235130" y="1042216"/>
            <a:ext cx="8636153" cy="4762329"/>
          </a:xfrm>
          <a:prstGeom prst="rect">
            <a:avLst/>
          </a:prstGeom>
        </p:spPr>
        <p:txBody>
          <a:bodyPr wrap="square">
            <a:spAutoFit/>
          </a:bodyPr>
          <a:lstStyle/>
          <a:p>
            <a:pPr marL="342900" marR="0" lvl="0" indent="-342900" algn="just" defTabSz="91376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Supported by the following </a:t>
            </a:r>
            <a:r>
              <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Outcome Indicators: </a:t>
            </a:r>
          </a:p>
          <a:p>
            <a:pPr marL="342900" marR="0" lvl="0" indent="-342900" algn="just" defTabSz="91376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70929" marR="0" lvl="1" indent="-228029" algn="l" defTabSz="912114" rtl="0" eaLnBrk="1" fontAlgn="auto" latinLnBrk="0" hangingPunct="1">
              <a:lnSpc>
                <a:spcPct val="90000"/>
              </a:lnSpc>
              <a:spcBef>
                <a:spcPts val="998"/>
              </a:spcBef>
              <a:spcAft>
                <a:spcPts val="0"/>
              </a:spcAft>
              <a:buClrTx/>
              <a:buSzTx/>
              <a:buFont typeface="+mj-lt"/>
              <a:buAutoNum type="arabicPeriod"/>
              <a:tabLst/>
              <a:defRPr/>
            </a:pPr>
            <a:r>
              <a:rPr kumimoji="0" lang="en-ZA"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Number of DSI funded PhDs graduating annually as a contribution to the NDP target of 100 PhDs per million population by 2030.</a:t>
            </a:r>
          </a:p>
          <a:p>
            <a:pPr marL="570929" marR="0" lvl="1" indent="-228029" algn="l" defTabSz="912114" rtl="0" eaLnBrk="1" fontAlgn="auto" latinLnBrk="0" hangingPunct="1">
              <a:lnSpc>
                <a:spcPct val="90000"/>
              </a:lnSpc>
              <a:spcBef>
                <a:spcPts val="998"/>
              </a:spcBef>
              <a:spcAft>
                <a:spcPts val="0"/>
              </a:spcAft>
              <a:buClrTx/>
              <a:buSzTx/>
              <a:buFont typeface="+mj-lt"/>
              <a:buAutoNum type="arabicPeriod"/>
              <a:tabLst/>
              <a:defRPr/>
            </a:pPr>
            <a:r>
              <a:rPr kumimoji="0" lang="en-ZA"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Number of artisans and technicians absorbed into the economy in sectors where DSI has active programmes.</a:t>
            </a:r>
          </a:p>
          <a:p>
            <a:pPr marL="570929" lvl="1" indent="-228029" defTabSz="912114">
              <a:lnSpc>
                <a:spcPct val="90000"/>
              </a:lnSpc>
              <a:spcBef>
                <a:spcPts val="998"/>
              </a:spcBef>
              <a:buFont typeface="+mj-lt"/>
              <a:buAutoNum type="arabicPeriod"/>
            </a:pPr>
            <a:r>
              <a:rPr lang="en-ZA" sz="2200" dirty="0">
                <a:solidFill>
                  <a:prstClr val="black"/>
                </a:solidFill>
                <a:latin typeface="Century Gothic" panose="020B0502020202020204" pitchFamily="34" charset="0"/>
              </a:rPr>
              <a:t>Percentage of women and black researchers in South African research workforce.</a:t>
            </a:r>
          </a:p>
          <a:p>
            <a:pPr lvl="1" defTabSz="912114">
              <a:lnSpc>
                <a:spcPct val="90000"/>
              </a:lnSpc>
              <a:spcBef>
                <a:spcPts val="998"/>
              </a:spcBef>
            </a:pPr>
            <a:r>
              <a:rPr lang="en-ZA" sz="2200" dirty="0">
                <a:latin typeface="Century Gothic" panose="020B0502020202020204" pitchFamily="34" charset="0"/>
              </a:rPr>
              <a:t>4. </a:t>
            </a:r>
            <a:r>
              <a:rPr lang="en-ZA" sz="2200" dirty="0">
                <a:solidFill>
                  <a:prstClr val="black"/>
                </a:solidFill>
                <a:latin typeface="Century Gothic" panose="020B0502020202020204" pitchFamily="34" charset="0"/>
              </a:rPr>
              <a:t>Percentage of PhD qualified staff in higher education research and academic workforce.</a:t>
            </a:r>
          </a:p>
          <a:p>
            <a:pPr lvl="1" defTabSz="912114">
              <a:lnSpc>
                <a:spcPct val="90000"/>
              </a:lnSpc>
              <a:spcBef>
                <a:spcPts val="998"/>
              </a:spcBef>
            </a:pPr>
            <a:r>
              <a:rPr kumimoji="0" lang="en-ZA" sz="2200" b="0" i="0" u="none" strike="noStrike" kern="1200" cap="none" spc="0" normalizeH="0" baseline="0" noProof="0" dirty="0">
                <a:ln>
                  <a:noFill/>
                </a:ln>
                <a:effectLst/>
                <a:uLnTx/>
                <a:uFillTx/>
                <a:latin typeface="Century Gothic" panose="020B0502020202020204" pitchFamily="34" charset="0"/>
                <a:ea typeface="+mn-ea"/>
                <a:cs typeface="+mn-cs"/>
              </a:rPr>
              <a:t>5. Improved knowledge about science among the general public.</a:t>
            </a: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xmlns="" val="2193937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5" y="10250"/>
            <a:ext cx="6787849" cy="917213"/>
          </a:xfrm>
        </p:spPr>
        <p:txBody>
          <a:bodyPr/>
          <a:lstStyle/>
          <a:p>
            <a:pPr algn="l"/>
            <a:r>
              <a:rPr lang="en-ZA" sz="2800" b="1" dirty="0">
                <a:latin typeface="Century Gothic" panose="020B0502020202020204" pitchFamily="34" charset="0"/>
              </a:rPr>
              <a:t>Outcome Three: </a:t>
            </a:r>
            <a:r>
              <a:rPr lang="en-ZA" sz="2800" b="1" dirty="0">
                <a:solidFill>
                  <a:schemeClr val="tx1"/>
                </a:solidFill>
                <a:latin typeface="Century Gothic" panose="020B0502020202020204" pitchFamily="34" charset="0"/>
              </a:rPr>
              <a:t>Increased knowledge generation and innovation output.</a:t>
            </a:r>
            <a:r>
              <a:rPr lang="en-ZA" sz="2800" b="1" dirty="0">
                <a:latin typeface="Century Gothic" panose="020B0502020202020204" pitchFamily="34" charset="0"/>
              </a:rPr>
              <a:t/>
            </a:r>
            <a:br>
              <a:rPr lang="en-ZA" sz="2800" b="1" dirty="0">
                <a:latin typeface="Century Gothic" panose="020B0502020202020204" pitchFamily="34" charset="0"/>
              </a:rPr>
            </a:br>
            <a:r>
              <a:rPr lang="en-US" dirty="0"/>
              <a:t/>
            </a:r>
            <a:br>
              <a:rPr lang="en-US" dirty="0"/>
            </a:br>
            <a:endParaRPr lang="en-US" dirty="0"/>
          </a:p>
        </p:txBody>
      </p:sp>
      <p:sp>
        <p:nvSpPr>
          <p:cNvPr id="3" name="Rectangle 2"/>
          <p:cNvSpPr/>
          <p:nvPr/>
        </p:nvSpPr>
        <p:spPr>
          <a:xfrm>
            <a:off x="0" y="1042216"/>
            <a:ext cx="9144000" cy="2800767"/>
          </a:xfrm>
          <a:prstGeom prst="rect">
            <a:avLst/>
          </a:prstGeom>
        </p:spPr>
        <p:txBody>
          <a:bodyPr wrap="square">
            <a:spAutoFit/>
          </a:bodyPr>
          <a:lstStyle/>
          <a:p>
            <a:pPr marL="0" marR="0" lvl="0" indent="0" algn="just" defTabSz="913760" rtl="0" eaLnBrk="1" fontAlgn="auto" latinLnBrk="0" hangingPunct="1">
              <a:lnSpc>
                <a:spcPct val="100000"/>
              </a:lnSpc>
              <a:spcBef>
                <a:spcPts val="0"/>
              </a:spcBef>
              <a:spcAft>
                <a:spcPts val="0"/>
              </a:spcAft>
              <a:buClrTx/>
              <a:buSzTx/>
              <a:buFontTx/>
              <a:buNone/>
              <a:tabLst/>
              <a:defRPr/>
            </a:pPr>
            <a:r>
              <a:rPr kumimoji="0" lang="en-ZA"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Supported by the following </a:t>
            </a:r>
            <a:r>
              <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Outcome Indicators: </a:t>
            </a:r>
          </a:p>
          <a:p>
            <a:pPr marL="0" marR="0" lvl="0" indent="0" algn="just" defTabSz="91376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lvl="0" indent="-457200" algn="just" defTabSz="913760">
              <a:buFont typeface="+mj-lt"/>
              <a:buAutoNum type="arabicPeriod"/>
              <a:defRPr/>
            </a:pPr>
            <a:r>
              <a:rPr lang="en-ZA" sz="2200" dirty="0">
                <a:solidFill>
                  <a:prstClr val="black"/>
                </a:solidFill>
                <a:latin typeface="Century Gothic" panose="020B0502020202020204" pitchFamily="34" charset="0"/>
              </a:rPr>
              <a:t>Percentage of South Africa's share of global publication output.</a:t>
            </a:r>
          </a:p>
          <a:p>
            <a:pPr marL="457200" lvl="0" indent="-457200" algn="just" defTabSz="913760">
              <a:buFont typeface="+mj-lt"/>
              <a:buAutoNum type="arabicPeriod"/>
              <a:defRPr/>
            </a:pPr>
            <a:r>
              <a:rPr lang="en-ZA" sz="2200" dirty="0">
                <a:solidFill>
                  <a:prstClr val="black"/>
                </a:solidFill>
                <a:latin typeface="Century Gothic" panose="020B0502020202020204" pitchFamily="34" charset="0"/>
              </a:rPr>
              <a:t>Percentage of prototypes, technology demonstrators and pilot plants that advance industrialisation through innovation.</a:t>
            </a:r>
          </a:p>
          <a:p>
            <a:pPr marR="0" lvl="0" algn="just" defTabSz="913760" rtl="0" eaLnBrk="1" fontAlgn="auto" latinLnBrk="0" hangingPunct="1">
              <a:lnSpc>
                <a:spcPct val="100000"/>
              </a:lnSpc>
              <a:spcBef>
                <a:spcPts val="0"/>
              </a:spcBef>
              <a:spcAft>
                <a:spcPts val="0"/>
              </a:spcAft>
              <a:buClrTx/>
              <a:buSzTx/>
              <a:tabLst/>
              <a:defRPr/>
            </a:pPr>
            <a:r>
              <a:rPr kumimoji="0" lang="en-ZA" sz="22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 </a:t>
            </a:r>
          </a:p>
          <a:p>
            <a:pPr marL="0" marR="0" lvl="0" indent="0" algn="just" defTabSz="91376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xmlns="" val="686429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5" y="36893"/>
            <a:ext cx="8368455" cy="2461571"/>
          </a:xfrm>
        </p:spPr>
        <p:txBody>
          <a:bodyPr/>
          <a:lstStyle/>
          <a:p>
            <a:pPr algn="l"/>
            <a:r>
              <a:rPr lang="en-ZA" sz="2800" b="1" dirty="0">
                <a:latin typeface="Century Gothic" panose="020B0502020202020204" pitchFamily="34" charset="0"/>
              </a:rPr>
              <a:t>Outcome Four: </a:t>
            </a:r>
            <a:r>
              <a:rPr lang="en-ZA" sz="2800" b="1" dirty="0">
                <a:solidFill>
                  <a:schemeClr val="tx1"/>
                </a:solidFill>
                <a:latin typeface="Century Gothic" panose="020B0502020202020204" pitchFamily="34" charset="0"/>
              </a:rPr>
              <a:t>Knowledge utilisation for economic development – </a:t>
            </a:r>
            <a:r>
              <a:rPr lang="en-ZA" sz="2800" b="1" dirty="0">
                <a:latin typeface="Century Gothic" panose="020B0502020202020204" pitchFamily="34" charset="0"/>
              </a:rPr>
              <a:t/>
            </a:r>
            <a:br>
              <a:rPr lang="en-ZA" sz="2800" b="1" dirty="0">
                <a:latin typeface="Century Gothic" panose="020B0502020202020204" pitchFamily="34" charset="0"/>
              </a:rPr>
            </a:br>
            <a:r>
              <a:rPr lang="en-ZA" sz="2800" b="1" dirty="0">
                <a:latin typeface="Century Gothic" panose="020B0502020202020204" pitchFamily="34" charset="0"/>
              </a:rPr>
              <a:t>(a) in revitalising existing industries (b) in stimulating R&amp;D-led industrial development.</a:t>
            </a:r>
            <a:br>
              <a:rPr lang="en-ZA" sz="2800" b="1" dirty="0">
                <a:latin typeface="Century Gothic" panose="020B0502020202020204" pitchFamily="34" charset="0"/>
              </a:rPr>
            </a:br>
            <a:r>
              <a:rPr lang="en-US" dirty="0"/>
              <a:t/>
            </a:r>
            <a:br>
              <a:rPr lang="en-US" dirty="0"/>
            </a:br>
            <a:endParaRPr lang="en-US" dirty="0"/>
          </a:p>
        </p:txBody>
      </p:sp>
      <p:sp>
        <p:nvSpPr>
          <p:cNvPr id="3" name="Rectangle 2"/>
          <p:cNvSpPr/>
          <p:nvPr/>
        </p:nvSpPr>
        <p:spPr>
          <a:xfrm>
            <a:off x="0" y="1042216"/>
            <a:ext cx="9144000" cy="5040354"/>
          </a:xfrm>
          <a:prstGeom prst="rect">
            <a:avLst/>
          </a:prstGeom>
        </p:spPr>
        <p:txBody>
          <a:bodyPr wrap="square">
            <a:spAutoFit/>
          </a:bodyPr>
          <a:lstStyle/>
          <a:p>
            <a:pPr marL="457200" marR="0" lvl="0" indent="-457200" algn="just" defTabSz="913760" rtl="0" eaLnBrk="1" fontAlgn="auto" latinLnBrk="0" hangingPunct="1">
              <a:lnSpc>
                <a:spcPct val="100000"/>
              </a:lnSpc>
              <a:spcBef>
                <a:spcPts val="0"/>
              </a:spcBef>
              <a:spcAft>
                <a:spcPts val="0"/>
              </a:spcAft>
              <a:buClrTx/>
              <a:buSzTx/>
              <a:buFontTx/>
              <a:buAutoNum type="alphaLcParenBoth"/>
              <a:tabLst/>
              <a:defRPr/>
            </a:pPr>
            <a:r>
              <a:rPr kumimoji="0" lang="en-ZA" sz="2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revitalising existing industries; and</a:t>
            </a:r>
          </a:p>
          <a:p>
            <a:pPr marL="457200" marR="0" lvl="0" indent="-457200" algn="just" defTabSz="913760" rtl="0" eaLnBrk="1" fontAlgn="auto" latinLnBrk="0" hangingPunct="1">
              <a:lnSpc>
                <a:spcPct val="100000"/>
              </a:lnSpc>
              <a:spcBef>
                <a:spcPts val="0"/>
              </a:spcBef>
              <a:spcAft>
                <a:spcPts val="0"/>
              </a:spcAft>
              <a:buClrTx/>
              <a:buSzTx/>
              <a:buFontTx/>
              <a:buAutoNum type="alphaLcParenBoth"/>
              <a:tabLst/>
              <a:defRPr/>
            </a:pPr>
            <a:endParaRPr lang="en-ZA" sz="2200" i="1" dirty="0">
              <a:solidFill>
                <a:prstClr val="black"/>
              </a:solidFill>
              <a:latin typeface="Century Gothic" panose="020B0502020202020204" pitchFamily="34" charset="0"/>
            </a:endParaRPr>
          </a:p>
          <a:p>
            <a:pPr marL="457200" marR="0" lvl="0" indent="-457200" algn="just" defTabSz="913760" rtl="0" eaLnBrk="1" fontAlgn="auto" latinLnBrk="0" hangingPunct="1">
              <a:lnSpc>
                <a:spcPct val="100000"/>
              </a:lnSpc>
              <a:spcBef>
                <a:spcPts val="0"/>
              </a:spcBef>
              <a:spcAft>
                <a:spcPts val="0"/>
              </a:spcAft>
              <a:buClrTx/>
              <a:buSzTx/>
              <a:buFontTx/>
              <a:buAutoNum type="alphaLcParenBoth"/>
              <a:tabLst/>
              <a:defRPr/>
            </a:pPr>
            <a:r>
              <a:rPr kumimoji="0" lang="en-ZA" sz="2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stimulating R&amp;D-led industrial development.</a:t>
            </a:r>
          </a:p>
          <a:p>
            <a:pPr marL="685800" marR="0" lvl="1" indent="-342900" algn="just" defTabSz="91376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just" defTabSz="91376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Supported by the following </a:t>
            </a:r>
            <a:r>
              <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Outcome Indicators: </a:t>
            </a:r>
          </a:p>
          <a:p>
            <a:pPr marL="570929" marR="0" lvl="1" indent="-228029" algn="l" defTabSz="912114" rtl="0" eaLnBrk="1" fontAlgn="auto" latinLnBrk="0" hangingPunct="1">
              <a:lnSpc>
                <a:spcPct val="90000"/>
              </a:lnSpc>
              <a:spcBef>
                <a:spcPts val="998"/>
              </a:spcBef>
              <a:spcAft>
                <a:spcPts val="0"/>
              </a:spcAft>
              <a:buClrTx/>
              <a:buSzTx/>
              <a:buFont typeface="+mj-lt"/>
              <a:buAutoNum type="arabicPeriod"/>
              <a:tabLst/>
              <a:defRPr/>
            </a:pPr>
            <a:r>
              <a:rPr kumimoji="0" lang="en-ZA"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Rand value of RDI investment attracted to support RDI needs identified through the sector masterplans process.</a:t>
            </a:r>
          </a:p>
          <a:p>
            <a:pPr marL="570929" lvl="1" indent="-228029" defTabSz="912114">
              <a:lnSpc>
                <a:spcPct val="90000"/>
              </a:lnSpc>
              <a:spcBef>
                <a:spcPts val="998"/>
              </a:spcBef>
              <a:buFont typeface="+mj-lt"/>
              <a:buAutoNum type="arabicPeriod"/>
            </a:pPr>
            <a:r>
              <a:rPr lang="en-ZA" sz="2200" dirty="0">
                <a:latin typeface="Century Gothic" panose="020B0502020202020204" pitchFamily="34" charset="0"/>
              </a:rPr>
              <a:t>Percentage investment in SMMEs/Co-ops/Starter-Up to secured new opportunities through support provided by the DSI and its entities. </a:t>
            </a:r>
          </a:p>
          <a:p>
            <a:pPr marL="570929" lvl="1" indent="-228029" defTabSz="912114">
              <a:lnSpc>
                <a:spcPct val="90000"/>
              </a:lnSpc>
              <a:spcBef>
                <a:spcPts val="998"/>
              </a:spcBef>
              <a:buFont typeface="+mj-lt"/>
              <a:buAutoNum type="arabicPeriod"/>
            </a:pPr>
            <a:r>
              <a:rPr lang="en-ZA" sz="2200" dirty="0">
                <a:latin typeface="Century Gothic" panose="020B0502020202020204" pitchFamily="34" charset="0"/>
              </a:rPr>
              <a:t>Number of  new commercialised disclosures from publicly financed research and development R&amp;D.</a:t>
            </a:r>
          </a:p>
          <a:p>
            <a:pPr marL="570929" marR="0" lvl="1" indent="-228029" algn="l" defTabSz="912114" rtl="0" eaLnBrk="1" fontAlgn="auto" latinLnBrk="0" hangingPunct="1">
              <a:lnSpc>
                <a:spcPct val="90000"/>
              </a:lnSpc>
              <a:spcBef>
                <a:spcPts val="998"/>
              </a:spcBef>
              <a:spcAft>
                <a:spcPts val="0"/>
              </a:spcAft>
              <a:buClrTx/>
              <a:buSzTx/>
              <a:buFont typeface="+mj-lt"/>
              <a:buAutoNum type="arabicPeriod"/>
              <a:tabLst/>
              <a:defRPr/>
            </a:pPr>
            <a:r>
              <a:rPr kumimoji="0" lang="en-ZA"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Number of new R&amp;D-led industrial development opportunities initiated by the DSI.</a:t>
            </a:r>
            <a:endPar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xmlns="" val="4144758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5" y="94295"/>
            <a:ext cx="7127484" cy="1599797"/>
          </a:xfrm>
        </p:spPr>
        <p:txBody>
          <a:bodyPr/>
          <a:lstStyle/>
          <a:p>
            <a:pPr algn="l"/>
            <a:r>
              <a:rPr lang="en-ZA" sz="2800" b="1" dirty="0">
                <a:latin typeface="Century Gothic" panose="020B0502020202020204" pitchFamily="34" charset="0"/>
              </a:rPr>
              <a:t>Outcome Five: </a:t>
            </a:r>
            <a:r>
              <a:rPr lang="en-ZA" sz="2800" b="1" dirty="0">
                <a:solidFill>
                  <a:schemeClr val="tx1"/>
                </a:solidFill>
                <a:latin typeface="Century Gothic" panose="020B0502020202020204" pitchFamily="34" charset="0"/>
              </a:rPr>
              <a:t>Knowledge utilisation for inclusive development</a:t>
            </a:r>
            <a:r>
              <a:rPr lang="en-ZA" sz="2800" b="1" dirty="0">
                <a:latin typeface="Century Gothic" panose="020B0502020202020204" pitchFamily="34" charset="0"/>
              </a:rPr>
              <a:t/>
            </a:r>
            <a:br>
              <a:rPr lang="en-ZA" sz="2800" b="1" dirty="0">
                <a:latin typeface="Century Gothic" panose="020B0502020202020204" pitchFamily="34" charset="0"/>
              </a:rPr>
            </a:br>
            <a:r>
              <a:rPr lang="en-US" dirty="0"/>
              <a:t/>
            </a:r>
            <a:br>
              <a:rPr lang="en-US" dirty="0"/>
            </a:br>
            <a:endParaRPr lang="en-US" dirty="0"/>
          </a:p>
        </p:txBody>
      </p:sp>
      <p:sp>
        <p:nvSpPr>
          <p:cNvPr id="3" name="Rectangle 2"/>
          <p:cNvSpPr/>
          <p:nvPr/>
        </p:nvSpPr>
        <p:spPr>
          <a:xfrm>
            <a:off x="0" y="1042216"/>
            <a:ext cx="8871284" cy="3320909"/>
          </a:xfrm>
          <a:prstGeom prst="rect">
            <a:avLst/>
          </a:prstGeom>
        </p:spPr>
        <p:txBody>
          <a:bodyPr wrap="square">
            <a:spAutoFit/>
          </a:bodyPr>
          <a:lstStyle/>
          <a:p>
            <a:pPr marL="342900" marR="0" lvl="0" indent="-342900" algn="just" defTabSz="91376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22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just" defTabSz="91376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22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Supported by the following </a:t>
            </a:r>
            <a:r>
              <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Outcome Indicators: </a:t>
            </a:r>
          </a:p>
          <a:p>
            <a:pPr marR="0" lvl="0" algn="just" defTabSz="913760" rtl="0" eaLnBrk="1" fontAlgn="auto" latinLnBrk="0" hangingPunct="1">
              <a:lnSpc>
                <a:spcPct val="100000"/>
              </a:lnSpc>
              <a:spcBef>
                <a:spcPts val="0"/>
              </a:spcBef>
              <a:spcAft>
                <a:spcPts val="0"/>
              </a:spcAft>
              <a:buClrTx/>
              <a:buSzTx/>
              <a:tabLst/>
              <a:defRPr/>
            </a:pPr>
            <a:endPar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70929" lvl="1" indent="-228029" defTabSz="912114">
              <a:lnSpc>
                <a:spcPct val="90000"/>
              </a:lnSpc>
              <a:spcBef>
                <a:spcPts val="998"/>
              </a:spcBef>
              <a:buFont typeface="+mj-lt"/>
              <a:buAutoNum type="arabicPeriod"/>
            </a:pPr>
            <a:r>
              <a:rPr lang="en-ZA" sz="2200" dirty="0">
                <a:latin typeface="Century Gothic" panose="020B0502020202020204" pitchFamily="34" charset="0"/>
              </a:rPr>
              <a:t>Number of grassroots innovations whose commercialisation has been facilitated by the support/access of the multi-tiered support package provided by the DSI and its entities.</a:t>
            </a:r>
          </a:p>
          <a:p>
            <a:pPr marL="570929" lvl="1" indent="-228029" defTabSz="912114">
              <a:lnSpc>
                <a:spcPct val="90000"/>
              </a:lnSpc>
              <a:spcBef>
                <a:spcPts val="998"/>
              </a:spcBef>
              <a:buFont typeface="+mj-lt"/>
              <a:buAutoNum type="arabicPeriod"/>
            </a:pPr>
            <a:endParaRPr lang="en-ZA" sz="2200" dirty="0">
              <a:latin typeface="Century Gothic" panose="020B0502020202020204" pitchFamily="34" charset="0"/>
            </a:endParaRPr>
          </a:p>
          <a:p>
            <a:pPr marL="570929" lvl="1" indent="-228029" defTabSz="912114">
              <a:lnSpc>
                <a:spcPct val="90000"/>
              </a:lnSpc>
              <a:spcBef>
                <a:spcPts val="998"/>
              </a:spcBef>
              <a:buFont typeface="+mj-lt"/>
              <a:buAutoNum type="arabicPeriod"/>
            </a:pPr>
            <a:r>
              <a:rPr lang="en-ZA" sz="2200" dirty="0">
                <a:latin typeface="Century Gothic" panose="020B0502020202020204" pitchFamily="34" charset="0"/>
              </a:rPr>
              <a:t>Number of publicly financed intellectual property made available in support of grassroots innovators.</a:t>
            </a:r>
          </a:p>
        </p:txBody>
      </p:sp>
    </p:spTree>
    <p:extLst>
      <p:ext uri="{BB962C8B-B14F-4D97-AF65-F5344CB8AC3E}">
        <p14:creationId xmlns:p14="http://schemas.microsoft.com/office/powerpoint/2010/main" xmlns="" val="2345561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5" y="26126"/>
            <a:ext cx="7715312" cy="1599797"/>
          </a:xfrm>
        </p:spPr>
        <p:txBody>
          <a:bodyPr/>
          <a:lstStyle/>
          <a:p>
            <a:pPr algn="l"/>
            <a:r>
              <a:rPr lang="en-ZA" sz="2800" b="1" dirty="0">
                <a:latin typeface="Century Gothic" panose="020B0502020202020204" pitchFamily="34" charset="0"/>
              </a:rPr>
              <a:t>Outcome Six: </a:t>
            </a:r>
            <a:r>
              <a:rPr lang="en-ZA" sz="2800" b="1" dirty="0">
                <a:solidFill>
                  <a:schemeClr val="tx1"/>
                </a:solidFill>
                <a:latin typeface="Century Gothic" panose="020B0502020202020204" pitchFamily="34" charset="0"/>
              </a:rPr>
              <a:t>Innovation in support of a capable and developmental State.</a:t>
            </a:r>
            <a:r>
              <a:rPr lang="en-ZA" sz="2800" b="1" dirty="0">
                <a:latin typeface="Century Gothic" panose="020B0502020202020204" pitchFamily="34" charset="0"/>
              </a:rPr>
              <a:t/>
            </a:r>
            <a:br>
              <a:rPr lang="en-ZA" sz="2800" b="1" dirty="0">
                <a:latin typeface="Century Gothic" panose="020B0502020202020204" pitchFamily="34" charset="0"/>
              </a:rPr>
            </a:br>
            <a:r>
              <a:rPr lang="en-US" dirty="0"/>
              <a:t/>
            </a:r>
            <a:br>
              <a:rPr lang="en-US" dirty="0"/>
            </a:br>
            <a:endParaRPr lang="en-US" dirty="0"/>
          </a:p>
        </p:txBody>
      </p:sp>
      <p:sp>
        <p:nvSpPr>
          <p:cNvPr id="3" name="Rectangle 2"/>
          <p:cNvSpPr/>
          <p:nvPr/>
        </p:nvSpPr>
        <p:spPr>
          <a:xfrm>
            <a:off x="0" y="1042216"/>
            <a:ext cx="8871284" cy="3320909"/>
          </a:xfrm>
          <a:prstGeom prst="rect">
            <a:avLst/>
          </a:prstGeom>
        </p:spPr>
        <p:txBody>
          <a:bodyPr wrap="square">
            <a:spAutoFit/>
          </a:bodyPr>
          <a:lstStyle/>
          <a:p>
            <a:pPr marL="0" marR="0" lvl="0" indent="0" algn="just" defTabSz="913760" rtl="0" eaLnBrk="1" fontAlgn="auto" latinLnBrk="0" hangingPunct="1">
              <a:lnSpc>
                <a:spcPct val="100000"/>
              </a:lnSpc>
              <a:spcBef>
                <a:spcPts val="0"/>
              </a:spcBef>
              <a:spcAft>
                <a:spcPts val="0"/>
              </a:spcAft>
              <a:buClrTx/>
              <a:buSzTx/>
              <a:buFontTx/>
              <a:buNone/>
              <a:tabLst/>
              <a:defRPr/>
            </a:pPr>
            <a:endParaRPr kumimoji="0" lang="en-ZA"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just" defTabSz="91376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just" defTabSz="91376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i="0" u="none" strike="noStrike" kern="1200" cap="none" spc="0" normalizeH="0" baseline="0" noProof="0" dirty="0">
                <a:ln>
                  <a:noFill/>
                </a:ln>
                <a:effectLst/>
                <a:uLnTx/>
                <a:uFillTx/>
                <a:latin typeface="Century Gothic" panose="020B0502020202020204" pitchFamily="34" charset="0"/>
                <a:ea typeface="+mn-ea"/>
                <a:cs typeface="+mn-cs"/>
              </a:rPr>
              <a:t>Supported by the following </a:t>
            </a:r>
            <a:r>
              <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Outcome Indicators: </a:t>
            </a:r>
          </a:p>
          <a:p>
            <a:pPr marL="570929" lvl="1" indent="-228029" defTabSz="912114">
              <a:lnSpc>
                <a:spcPct val="90000"/>
              </a:lnSpc>
              <a:spcBef>
                <a:spcPts val="998"/>
              </a:spcBef>
              <a:buFont typeface="+mj-lt"/>
              <a:buAutoNum type="arabicPeriod"/>
            </a:pPr>
            <a:r>
              <a:rPr lang="en-ZA" sz="2200" dirty="0">
                <a:latin typeface="Century Gothic" panose="020B0502020202020204" pitchFamily="34" charset="0"/>
              </a:rPr>
              <a:t>Number of demonstrators that have successfully introduced a new way of delivering a service.</a:t>
            </a:r>
          </a:p>
          <a:p>
            <a:pPr marL="570929" lvl="1" indent="-228029" defTabSz="912114">
              <a:lnSpc>
                <a:spcPct val="90000"/>
              </a:lnSpc>
              <a:spcBef>
                <a:spcPts val="998"/>
              </a:spcBef>
              <a:buFont typeface="+mj-lt"/>
              <a:buAutoNum type="arabicPeriod"/>
            </a:pPr>
            <a:endParaRPr lang="en-ZA" sz="2200" dirty="0">
              <a:latin typeface="Century Gothic" panose="020B0502020202020204" pitchFamily="34" charset="0"/>
            </a:endParaRPr>
          </a:p>
          <a:p>
            <a:pPr marL="570929" lvl="1" indent="-228029" defTabSz="912114">
              <a:lnSpc>
                <a:spcPct val="90000"/>
              </a:lnSpc>
              <a:spcBef>
                <a:spcPts val="998"/>
              </a:spcBef>
              <a:buFont typeface="+mj-lt"/>
              <a:buAutoNum type="arabicPeriod"/>
            </a:pPr>
            <a:r>
              <a:rPr lang="en-ZA" sz="2200" dirty="0">
                <a:latin typeface="Century Gothic" panose="020B0502020202020204" pitchFamily="34" charset="0"/>
              </a:rPr>
              <a:t>Number of district/metropolitan municipalities supported with technology-based applications as part of the District Development Model for service delivery improvement.</a:t>
            </a:r>
          </a:p>
        </p:txBody>
      </p:sp>
    </p:spTree>
    <p:extLst>
      <p:ext uri="{BB962C8B-B14F-4D97-AF65-F5344CB8AC3E}">
        <p14:creationId xmlns:p14="http://schemas.microsoft.com/office/powerpoint/2010/main" xmlns="" val="1408358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0051FA-3947-4D45-B421-0BF25D2C80B6}"/>
              </a:ext>
            </a:extLst>
          </p:cNvPr>
          <p:cNvSpPr>
            <a:spLocks noGrp="1"/>
          </p:cNvSpPr>
          <p:nvPr>
            <p:ph type="title"/>
          </p:nvPr>
        </p:nvSpPr>
        <p:spPr>
          <a:xfrm>
            <a:off x="156753" y="0"/>
            <a:ext cx="4415247" cy="940525"/>
          </a:xfrm>
        </p:spPr>
        <p:txBody>
          <a:bodyPr>
            <a:normAutofit/>
          </a:bodyPr>
          <a:lstStyle/>
          <a:p>
            <a:r>
              <a:rPr lang="en-ZA" sz="2800" b="1" dirty="0">
                <a:latin typeface="Century Gothic" panose="020B0502020202020204" pitchFamily="34" charset="0"/>
                <a:ea typeface="+mj-ea"/>
                <a:cs typeface="Arial"/>
              </a:rPr>
              <a:t>The DSI 2022/23 Annual Performance Plan</a:t>
            </a:r>
          </a:p>
        </p:txBody>
      </p:sp>
      <p:sp>
        <p:nvSpPr>
          <p:cNvPr id="4" name="Slide Number Placeholder 3">
            <a:extLst>
              <a:ext uri="{FF2B5EF4-FFF2-40B4-BE49-F238E27FC236}">
                <a16:creationId xmlns:a16="http://schemas.microsoft.com/office/drawing/2014/main" xmlns="" id="{DE0C81A9-CD53-4894-A5DB-2CEEE183F255}"/>
              </a:ext>
            </a:extLst>
          </p:cNvPr>
          <p:cNvSpPr>
            <a:spLocks noGrp="1"/>
          </p:cNvSpPr>
          <p:nvPr>
            <p:ph type="sldNum" sz="quarter" idx="12"/>
          </p:nvPr>
        </p:nvSpPr>
        <p:spPr/>
        <p:txBody>
          <a:bodyPr/>
          <a:lstStyle/>
          <a:p>
            <a:fld id="{6BEAD508-187F-9C41-8168-FD791BBC9830}" type="slidenum">
              <a:rPr lang="en-US" smtClean="0"/>
              <a:pPr/>
              <a:t>35</a:t>
            </a:fld>
            <a:endParaRPr lang="en-US" dirty="0"/>
          </a:p>
        </p:txBody>
      </p:sp>
      <p:grpSp>
        <p:nvGrpSpPr>
          <p:cNvPr id="6" name="Group 4">
            <a:extLst>
              <a:ext uri="{FF2B5EF4-FFF2-40B4-BE49-F238E27FC236}">
                <a16:creationId xmlns:a16="http://schemas.microsoft.com/office/drawing/2014/main" xmlns="" id="{58781E81-152C-4014-ABAB-98E3B15E1753}"/>
              </a:ext>
            </a:extLst>
          </p:cNvPr>
          <p:cNvGrpSpPr>
            <a:grpSpLocks noChangeAspect="1"/>
          </p:cNvGrpSpPr>
          <p:nvPr/>
        </p:nvGrpSpPr>
        <p:grpSpPr bwMode="auto">
          <a:xfrm>
            <a:off x="1161600" y="1058091"/>
            <a:ext cx="6806743" cy="5600812"/>
            <a:chOff x="1664" y="742"/>
            <a:chExt cx="2392" cy="3350"/>
          </a:xfrm>
        </p:grpSpPr>
        <p:sp>
          <p:nvSpPr>
            <p:cNvPr id="7" name="AutoShape 3">
              <a:extLst>
                <a:ext uri="{FF2B5EF4-FFF2-40B4-BE49-F238E27FC236}">
                  <a16:creationId xmlns:a16="http://schemas.microsoft.com/office/drawing/2014/main" xmlns="" id="{53B1736F-7993-4922-8A0E-6974D8ACB439}"/>
                </a:ext>
              </a:extLst>
            </p:cNvPr>
            <p:cNvSpPr>
              <a:spLocks noChangeAspect="1" noChangeArrowheads="1" noTextEdit="1"/>
            </p:cNvSpPr>
            <p:nvPr/>
          </p:nvSpPr>
          <p:spPr bwMode="auto">
            <a:xfrm>
              <a:off x="1705" y="742"/>
              <a:ext cx="2350" cy="3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dirty="0"/>
            </a:p>
          </p:txBody>
        </p:sp>
        <p:pic>
          <p:nvPicPr>
            <p:cNvPr id="1029" name="Picture 5">
              <a:extLst>
                <a:ext uri="{FF2B5EF4-FFF2-40B4-BE49-F238E27FC236}">
                  <a16:creationId xmlns:a16="http://schemas.microsoft.com/office/drawing/2014/main" xmlns="" id="{98481268-76DC-48AF-A0AE-D00580876F7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64" y="742"/>
              <a:ext cx="2392" cy="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751291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6922A-996F-4659-A297-87D663D9E074}"/>
              </a:ext>
            </a:extLst>
          </p:cNvPr>
          <p:cNvSpPr>
            <a:spLocks noGrp="1"/>
          </p:cNvSpPr>
          <p:nvPr>
            <p:ph type="title"/>
          </p:nvPr>
        </p:nvSpPr>
        <p:spPr>
          <a:xfrm>
            <a:off x="267903" y="296131"/>
            <a:ext cx="1796028" cy="392476"/>
          </a:xfrm>
        </p:spPr>
        <p:txBody>
          <a:bodyPr>
            <a:noAutofit/>
          </a:bodyPr>
          <a:lstStyle/>
          <a:p>
            <a:r>
              <a:rPr lang="en-ZA" sz="2800" b="1" dirty="0">
                <a:latin typeface="Century Gothic" panose="020B0502020202020204" pitchFamily="34" charset="0"/>
              </a:rPr>
              <a:t>Cont.…</a:t>
            </a:r>
            <a:br>
              <a:rPr lang="en-ZA" sz="2800" b="1" dirty="0">
                <a:latin typeface="Century Gothic" panose="020B0502020202020204" pitchFamily="34" charset="0"/>
              </a:rPr>
            </a:br>
            <a:endParaRPr lang="en-ZA" sz="28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xmlns="" id="{8DA2E221-87E9-49BA-8890-BF3209A868CD}"/>
              </a:ext>
            </a:extLst>
          </p:cNvPr>
          <p:cNvSpPr>
            <a:spLocks noGrp="1"/>
          </p:cNvSpPr>
          <p:nvPr>
            <p:ph idx="1"/>
          </p:nvPr>
        </p:nvSpPr>
        <p:spPr>
          <a:xfrm>
            <a:off x="339634" y="1214845"/>
            <a:ext cx="8268789" cy="4960871"/>
          </a:xfrm>
        </p:spPr>
        <p:txBody>
          <a:bodyPr>
            <a:normAutofit lnSpcReduction="10000"/>
          </a:bodyPr>
          <a:lstStyle/>
          <a:p>
            <a:pPr algn="just">
              <a:lnSpc>
                <a:spcPct val="110000"/>
              </a:lnSpc>
              <a:buFont typeface="Wingdings" panose="05000000000000000000" pitchFamily="2" charset="2"/>
              <a:buChar char="§"/>
            </a:pPr>
            <a:r>
              <a:rPr lang="en-ZA" sz="2200" dirty="0">
                <a:solidFill>
                  <a:schemeClr val="tx1"/>
                </a:solidFill>
                <a:latin typeface="Century Gothic" panose="020B0502020202020204" pitchFamily="34" charset="0"/>
              </a:rPr>
              <a:t>The DSI Revised 2020-2025 Strategic Plan maintained the March 2020 adopted six strategic institutional outcomes. However revisions and amended were effected on the associate twenty-two (22) outcome indicators to nineteen (19) against which the Department’s medium-term performance and results will be measured and evaluated.</a:t>
            </a:r>
          </a:p>
          <a:p>
            <a:pPr algn="just">
              <a:lnSpc>
                <a:spcPct val="110000"/>
              </a:lnSpc>
              <a:buFont typeface="Wingdings" panose="05000000000000000000" pitchFamily="2" charset="2"/>
              <a:buChar char="§"/>
            </a:pPr>
            <a:r>
              <a:rPr lang="en-ZA" sz="2200" dirty="0">
                <a:solidFill>
                  <a:schemeClr val="tx1"/>
                </a:solidFill>
                <a:latin typeface="Century Gothic" panose="020B0502020202020204" pitchFamily="34" charset="0"/>
              </a:rPr>
              <a:t>In implementing the DSI Revised 2020-2025 Strategic Plan, the 2022/23 Annual Performance Plan (APP) identified fifty-three (53) output performance indicators, and medium-term targets that the Department seeks to achieve over the medium-term (2022/23; 2023/24; and 2024/25).</a:t>
            </a:r>
            <a:endParaRPr lang="en-US" sz="2400" dirty="0">
              <a:solidFill>
                <a:schemeClr val="tx1"/>
              </a:solidFill>
            </a:endParaRPr>
          </a:p>
          <a:p>
            <a:endParaRPr lang="en-US" sz="2400" dirty="0">
              <a:solidFill>
                <a:schemeClr val="tx1"/>
              </a:solidFill>
            </a:endParaRPr>
          </a:p>
          <a:p>
            <a:pPr marL="0" indent="0">
              <a:buNone/>
            </a:pPr>
            <a:endParaRPr lang="en-ZA" dirty="0"/>
          </a:p>
        </p:txBody>
      </p:sp>
      <p:sp>
        <p:nvSpPr>
          <p:cNvPr id="4" name="Slide Number Placeholder 5">
            <a:extLst>
              <a:ext uri="{FF2B5EF4-FFF2-40B4-BE49-F238E27FC236}">
                <a16:creationId xmlns:a16="http://schemas.microsoft.com/office/drawing/2014/main" xmlns="" id="{2931C603-5E1F-470E-9F38-9BEA134FE044}"/>
              </a:ext>
            </a:extLst>
          </p:cNvPr>
          <p:cNvSpPr txBox="1">
            <a:spLocks/>
          </p:cNvSpPr>
          <p:nvPr/>
        </p:nvSpPr>
        <p:spPr>
          <a:xfrm>
            <a:off x="6322839" y="641847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36</a:t>
            </a:fld>
            <a:endParaRPr lang="en-US" dirty="0"/>
          </a:p>
        </p:txBody>
      </p:sp>
    </p:spTree>
    <p:extLst>
      <p:ext uri="{BB962C8B-B14F-4D97-AF65-F5344CB8AC3E}">
        <p14:creationId xmlns:p14="http://schemas.microsoft.com/office/powerpoint/2010/main" xmlns="" val="1330695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80" y="255034"/>
            <a:ext cx="4613827" cy="602583"/>
          </a:xfrm>
        </p:spPr>
        <p:txBody>
          <a:bodyPr>
            <a:noAutofit/>
          </a:bodyPr>
          <a:lstStyle/>
          <a:p>
            <a:pPr algn="r"/>
            <a:r>
              <a:rPr lang="en-ZA" sz="2800" b="1" dirty="0"/>
              <a:t>Implementing Outcome 1</a:t>
            </a:r>
          </a:p>
        </p:txBody>
      </p:sp>
      <p:sp>
        <p:nvSpPr>
          <p:cNvPr id="3" name="Content Placeholder 2"/>
          <p:cNvSpPr>
            <a:spLocks noGrp="1"/>
          </p:cNvSpPr>
          <p:nvPr>
            <p:ph idx="1"/>
          </p:nvPr>
        </p:nvSpPr>
        <p:spPr>
          <a:xfrm>
            <a:off x="95656" y="1100053"/>
            <a:ext cx="8867419" cy="5316414"/>
          </a:xfrm>
        </p:spPr>
        <p:txBody>
          <a:bodyPr>
            <a:normAutofit fontScale="62500" lnSpcReduction="20000"/>
          </a:bodyPr>
          <a:lstStyle/>
          <a:p>
            <a:pPr marL="0" indent="0">
              <a:buNone/>
            </a:pPr>
            <a:r>
              <a:rPr lang="en-ZA" sz="3200" b="1" dirty="0">
                <a:solidFill>
                  <a:schemeClr val="tx1"/>
                </a:solidFill>
                <a:latin typeface="Century Gothic" panose="020B0502020202020204" pitchFamily="34" charset="0"/>
              </a:rPr>
              <a:t>Outcome 1: </a:t>
            </a:r>
            <a:r>
              <a:rPr lang="en-ZA" sz="3200" i="1" dirty="0">
                <a:solidFill>
                  <a:schemeClr val="tx1"/>
                </a:solidFill>
                <a:latin typeface="Century Gothic" panose="020B0502020202020204" pitchFamily="34" charset="0"/>
              </a:rPr>
              <a:t>A transformed, inclusive, responsive and coherent NSI</a:t>
            </a:r>
          </a:p>
          <a:p>
            <a:pPr marL="0" indent="0">
              <a:lnSpc>
                <a:spcPct val="150000"/>
              </a:lnSpc>
              <a:spcBef>
                <a:spcPts val="0"/>
              </a:spcBef>
              <a:buNone/>
            </a:pPr>
            <a:endParaRPr lang="en-ZA" sz="3000" dirty="0">
              <a:solidFill>
                <a:schemeClr val="tx1"/>
              </a:solidFill>
              <a:latin typeface="Century Gothic" panose="020B0502020202020204" pitchFamily="34" charset="0"/>
            </a:endParaRPr>
          </a:p>
          <a:p>
            <a:pPr marL="0" indent="0" algn="just">
              <a:lnSpc>
                <a:spcPct val="150000"/>
              </a:lnSpc>
              <a:spcBef>
                <a:spcPts val="0"/>
              </a:spcBef>
              <a:buNone/>
            </a:pPr>
            <a:r>
              <a:rPr lang="en-ZA" sz="3100" b="1" dirty="0">
                <a:solidFill>
                  <a:schemeClr val="tx1"/>
                </a:solidFill>
                <a:latin typeface="Century Gothic" panose="020B0502020202020204" pitchFamily="34" charset="0"/>
              </a:rPr>
              <a:t>Planned policy initiatives/ targeted interventions:</a:t>
            </a:r>
          </a:p>
          <a:p>
            <a:pPr marL="914400" lvl="1" indent="-458788" algn="just">
              <a:lnSpc>
                <a:spcPct val="150000"/>
              </a:lnSpc>
              <a:spcBef>
                <a:spcPts val="0"/>
              </a:spcBef>
              <a:buFont typeface="Wingdings" panose="05000000000000000000" pitchFamily="2" charset="2"/>
              <a:buChar char="q"/>
            </a:pPr>
            <a:r>
              <a:rPr lang="en-ZA" sz="3100" dirty="0">
                <a:solidFill>
                  <a:schemeClr val="tx1"/>
                </a:solidFill>
                <a:latin typeface="Century Gothic" panose="020B0502020202020204" pitchFamily="34" charset="0"/>
              </a:rPr>
              <a:t>Finalise Transformation Framework to expand transformation agenda in all strategic STI focus areas through ten key  transformation dimensions e.g. Demographic transformation; Transdisciplinary transformation; Institutional transformation; Transformation through translation of science and innovation for the social benefit of society and fundamental economic transformation etc.. </a:t>
            </a:r>
            <a:r>
              <a:rPr lang="en-ZA" sz="3100" b="1" dirty="0">
                <a:solidFill>
                  <a:schemeClr val="tx1"/>
                </a:solidFill>
                <a:latin typeface="Century Gothic" panose="020B0502020202020204" pitchFamily="34" charset="0"/>
              </a:rPr>
              <a:t>[transformed]</a:t>
            </a:r>
          </a:p>
          <a:p>
            <a:pPr marL="0" indent="0" algn="just">
              <a:buNone/>
            </a:pPr>
            <a:endParaRPr lang="en-ZA" sz="2400" dirty="0">
              <a:solidFill>
                <a:schemeClr val="tx1"/>
              </a:solidFill>
            </a:endParaRPr>
          </a:p>
          <a:p>
            <a:pPr marL="0" indent="0">
              <a:buNone/>
            </a:pPr>
            <a:endParaRPr lang="en-ZA" dirty="0"/>
          </a:p>
        </p:txBody>
      </p:sp>
      <p:sp>
        <p:nvSpPr>
          <p:cNvPr id="4" name="Slide Number Placeholder 3"/>
          <p:cNvSpPr>
            <a:spLocks noGrp="1"/>
          </p:cNvSpPr>
          <p:nvPr>
            <p:ph type="sldNum" sz="quarter" idx="12"/>
          </p:nvPr>
        </p:nvSpPr>
        <p:spPr/>
        <p:txBody>
          <a:bodyPr/>
          <a:lstStyle/>
          <a:p>
            <a:fld id="{6BEAD508-187F-9C41-8168-FD791BBC9830}" type="slidenum">
              <a:rPr lang="en-US" smtClean="0"/>
              <a:pPr/>
              <a:t>37</a:t>
            </a:fld>
            <a:endParaRPr lang="en-US" dirty="0"/>
          </a:p>
        </p:txBody>
      </p:sp>
    </p:spTree>
    <p:extLst>
      <p:ext uri="{BB962C8B-B14F-4D97-AF65-F5344CB8AC3E}">
        <p14:creationId xmlns:p14="http://schemas.microsoft.com/office/powerpoint/2010/main" xmlns="" val="1783797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988" y="232668"/>
            <a:ext cx="1476949" cy="571825"/>
          </a:xfrm>
        </p:spPr>
        <p:txBody>
          <a:bodyPr>
            <a:noAutofit/>
          </a:bodyPr>
          <a:lstStyle/>
          <a:p>
            <a:pPr algn="r"/>
            <a:r>
              <a:rPr lang="en-ZA" sz="2800" b="1" dirty="0"/>
              <a:t>Cont…</a:t>
            </a:r>
          </a:p>
        </p:txBody>
      </p:sp>
      <p:sp>
        <p:nvSpPr>
          <p:cNvPr id="3" name="Content Placeholder 2"/>
          <p:cNvSpPr>
            <a:spLocks noGrp="1"/>
          </p:cNvSpPr>
          <p:nvPr>
            <p:ph idx="1"/>
          </p:nvPr>
        </p:nvSpPr>
        <p:spPr>
          <a:xfrm>
            <a:off x="95656" y="1100053"/>
            <a:ext cx="8867419" cy="4949055"/>
          </a:xfrm>
        </p:spPr>
        <p:txBody>
          <a:bodyPr>
            <a:normAutofit lnSpcReduction="10000"/>
          </a:bodyPr>
          <a:lstStyle/>
          <a:p>
            <a:pPr marL="914400" lvl="1" indent="-458788" algn="just">
              <a:lnSpc>
                <a:spcPct val="150000"/>
              </a:lnSpc>
              <a:spcBef>
                <a:spcPts val="0"/>
              </a:spcBef>
              <a:buFont typeface="Wingdings" panose="05000000000000000000" pitchFamily="2" charset="2"/>
              <a:buChar char="q"/>
            </a:pPr>
            <a:r>
              <a:rPr lang="en-ZA" sz="2200" dirty="0">
                <a:solidFill>
                  <a:schemeClr val="tx1"/>
                </a:solidFill>
                <a:latin typeface="Century Gothic" panose="020B0502020202020204" pitchFamily="34" charset="0"/>
              </a:rPr>
              <a:t>Support grassroots innovators and support new entrants into the economy, via targeted RDI instruments; </a:t>
            </a:r>
            <a:r>
              <a:rPr lang="en-ZA" sz="2200" b="1" dirty="0">
                <a:solidFill>
                  <a:schemeClr val="tx1"/>
                </a:solidFill>
                <a:latin typeface="Century Gothic" panose="020B0502020202020204" pitchFamily="34" charset="0"/>
              </a:rPr>
              <a:t>[inclusive] </a:t>
            </a:r>
          </a:p>
          <a:p>
            <a:pPr marL="914400" lvl="1" indent="-458788" algn="just">
              <a:lnSpc>
                <a:spcPct val="150000"/>
              </a:lnSpc>
              <a:spcBef>
                <a:spcPts val="0"/>
              </a:spcBef>
              <a:buFont typeface="Wingdings" panose="05000000000000000000" pitchFamily="2" charset="2"/>
              <a:buChar char="q"/>
            </a:pPr>
            <a:r>
              <a:rPr lang="en-ZA" sz="2200" dirty="0">
                <a:solidFill>
                  <a:schemeClr val="tx1"/>
                </a:solidFill>
                <a:latin typeface="Century Gothic" panose="020B0502020202020204" pitchFamily="34" charset="0"/>
              </a:rPr>
              <a:t>Modernisation of sectors of the economy such as manufacturing, agriculture and mining to ensure that these sectors are competitive and can contribute to higher GDP growth; </a:t>
            </a:r>
            <a:r>
              <a:rPr lang="en-ZA" sz="2200" b="1" dirty="0">
                <a:solidFill>
                  <a:schemeClr val="tx1"/>
                </a:solidFill>
                <a:latin typeface="Century Gothic" panose="020B0502020202020204" pitchFamily="34" charset="0"/>
              </a:rPr>
              <a:t>[responsive]</a:t>
            </a:r>
          </a:p>
          <a:p>
            <a:pPr marL="914400" lvl="1" indent="-458788" algn="just">
              <a:lnSpc>
                <a:spcPct val="150000"/>
              </a:lnSpc>
              <a:spcBef>
                <a:spcPts val="0"/>
              </a:spcBef>
              <a:buFont typeface="Wingdings" panose="05000000000000000000" pitchFamily="2" charset="2"/>
              <a:buChar char="q"/>
            </a:pPr>
            <a:r>
              <a:rPr lang="en-ZA" sz="2200" dirty="0">
                <a:solidFill>
                  <a:schemeClr val="tx1"/>
                </a:solidFill>
                <a:latin typeface="Century Gothic" panose="020B0502020202020204" pitchFamily="34" charset="0"/>
              </a:rPr>
              <a:t>Finalise the Decadal Plan which will be 2019 WP for STI implementation plan and define critical missions that will be attend to between 2021-2031; </a:t>
            </a:r>
            <a:r>
              <a:rPr lang="en-ZA" sz="2200" b="1" dirty="0">
                <a:solidFill>
                  <a:schemeClr val="tx1"/>
                </a:solidFill>
                <a:latin typeface="Century Gothic" panose="020B0502020202020204" pitchFamily="34" charset="0"/>
              </a:rPr>
              <a:t>[coherent]  </a:t>
            </a:r>
          </a:p>
          <a:p>
            <a:pPr marL="0" indent="0" algn="just">
              <a:buNone/>
            </a:pPr>
            <a:endParaRPr lang="en-ZA" sz="2400" dirty="0">
              <a:solidFill>
                <a:schemeClr val="tx1"/>
              </a:solidFill>
            </a:endParaRPr>
          </a:p>
          <a:p>
            <a:pPr marL="0" indent="0">
              <a:buNone/>
            </a:pPr>
            <a:endParaRPr lang="en-ZA" dirty="0"/>
          </a:p>
        </p:txBody>
      </p:sp>
      <p:sp>
        <p:nvSpPr>
          <p:cNvPr id="4" name="Slide Number Placeholder 3"/>
          <p:cNvSpPr>
            <a:spLocks noGrp="1"/>
          </p:cNvSpPr>
          <p:nvPr>
            <p:ph type="sldNum" sz="quarter" idx="12"/>
          </p:nvPr>
        </p:nvSpPr>
        <p:spPr/>
        <p:txBody>
          <a:bodyPr/>
          <a:lstStyle/>
          <a:p>
            <a:fld id="{6BEAD508-187F-9C41-8168-FD791BBC9830}" type="slidenum">
              <a:rPr lang="en-US" smtClean="0"/>
              <a:pPr/>
              <a:t>38</a:t>
            </a:fld>
            <a:endParaRPr lang="en-US" dirty="0"/>
          </a:p>
        </p:txBody>
      </p:sp>
    </p:spTree>
    <p:extLst>
      <p:ext uri="{BB962C8B-B14F-4D97-AF65-F5344CB8AC3E}">
        <p14:creationId xmlns:p14="http://schemas.microsoft.com/office/powerpoint/2010/main" xmlns="" val="2153814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401" y="247814"/>
            <a:ext cx="9235605" cy="474480"/>
          </a:xfrm>
          <a:prstGeom prst="rect">
            <a:avLst/>
          </a:prstGeom>
        </p:spPr>
        <p:txBody>
          <a:bodyPr vert="horz" wrap="square" lIns="0" tIns="12691" rIns="0" bIns="0" rtlCol="0" anchor="t" anchorCtr="0">
            <a:spAutoFit/>
          </a:bodyPr>
          <a:lstStyle/>
          <a:p>
            <a:pPr marL="12691" algn="ctr">
              <a:lnSpc>
                <a:spcPct val="100000"/>
              </a:lnSpc>
              <a:spcBef>
                <a:spcPts val="100"/>
              </a:spcBef>
            </a:pPr>
            <a:r>
              <a:rPr lang="en-US" sz="3000" b="1" dirty="0">
                <a:latin typeface="Century Gothic" panose="020B0502020202020204" pitchFamily="34" charset="0"/>
              </a:rPr>
              <a:t>Context (1)</a:t>
            </a:r>
            <a:endParaRPr sz="3000" b="1" dirty="0">
              <a:latin typeface="Century Gothic" panose="020B0502020202020204" pitchFamily="34" charset="0"/>
            </a:endParaRPr>
          </a:p>
        </p:txBody>
      </p:sp>
      <p:sp>
        <p:nvSpPr>
          <p:cNvPr id="3" name="object 3"/>
          <p:cNvSpPr txBox="1"/>
          <p:nvPr/>
        </p:nvSpPr>
        <p:spPr>
          <a:xfrm>
            <a:off x="117401" y="907418"/>
            <a:ext cx="8794977" cy="5193503"/>
          </a:xfrm>
          <a:prstGeom prst="rect">
            <a:avLst/>
          </a:prstGeom>
        </p:spPr>
        <p:txBody>
          <a:bodyPr vert="horz" wrap="square" lIns="0" tIns="138968" rIns="0" bIns="0" rtlCol="0">
            <a:spAutoFit/>
          </a:bodyPr>
          <a:lstStyle/>
          <a:p>
            <a:pPr marL="0" lvl="1">
              <a:spcBef>
                <a:spcPts val="495"/>
              </a:spcBef>
              <a:buClr>
                <a:srgbClr val="FF3300"/>
              </a:buClr>
              <a:tabLst>
                <a:tab pos="696107" algn="l"/>
                <a:tab pos="696742" algn="l"/>
              </a:tabLst>
            </a:pPr>
            <a:r>
              <a:rPr lang="en-US" sz="2200" b="1" dirty="0">
                <a:latin typeface="Century Gothic" panose="020B0502020202020204" pitchFamily="34" charset="0"/>
                <a:cs typeface="Arial" panose="020B0604020202020204" pitchFamily="34" charset="0"/>
              </a:rPr>
              <a:t>Vision of the White Paper: </a:t>
            </a:r>
            <a:r>
              <a:rPr lang="en-US" sz="2200" dirty="0">
                <a:latin typeface="Century Gothic" panose="020B0502020202020204" pitchFamily="34" charset="0"/>
                <a:cs typeface="Arial" panose="020B0604020202020204" pitchFamily="34" charset="0"/>
              </a:rPr>
              <a:t>Science, technology and innovation enabling sustainable and inclusive development in a changing world.</a:t>
            </a:r>
          </a:p>
          <a:p>
            <a:pPr marL="0" lvl="1">
              <a:spcBef>
                <a:spcPts val="495"/>
              </a:spcBef>
              <a:buClr>
                <a:srgbClr val="FF3300"/>
              </a:buClr>
              <a:tabLst>
                <a:tab pos="696107" algn="l"/>
                <a:tab pos="696742" algn="l"/>
              </a:tabLst>
            </a:pPr>
            <a:endParaRPr lang="en-US" sz="2200" dirty="0">
              <a:latin typeface="Century Gothic" panose="020B0502020202020204" pitchFamily="34" charset="0"/>
              <a:cs typeface="Arial" panose="020B0604020202020204" pitchFamily="34" charset="0"/>
            </a:endParaRPr>
          </a:p>
          <a:p>
            <a:pPr marL="0" lvl="1">
              <a:spcBef>
                <a:spcPts val="495"/>
              </a:spcBef>
              <a:buClr>
                <a:srgbClr val="FF3300"/>
              </a:buClr>
              <a:tabLst>
                <a:tab pos="696107" algn="l"/>
                <a:tab pos="696742" algn="l"/>
              </a:tabLst>
            </a:pPr>
            <a:r>
              <a:rPr lang="en-US" sz="2200" b="1" dirty="0">
                <a:latin typeface="Century Gothic" panose="020B0502020202020204" pitchFamily="34" charset="0"/>
                <a:cs typeface="Arial" panose="020B0604020202020204" pitchFamily="34" charset="0"/>
              </a:rPr>
              <a:t>Approach in the White Paper: </a:t>
            </a:r>
            <a:r>
              <a:rPr lang="en-US" sz="2200" dirty="0">
                <a:latin typeface="Century Gothic" panose="020B0502020202020204" pitchFamily="34" charset="0"/>
                <a:cs typeface="Arial" panose="020B0604020202020204" pitchFamily="34" charset="0"/>
              </a:rPr>
              <a:t>STI that builds on previous successes; embraces technological change for socio-economic and environmental impact.</a:t>
            </a:r>
          </a:p>
          <a:p>
            <a:pPr marL="239004" lvl="1" algn="ctr" defTabSz="912114">
              <a:lnSpc>
                <a:spcPct val="90000"/>
              </a:lnSpc>
              <a:spcBef>
                <a:spcPts val="495"/>
              </a:spcBef>
              <a:tabLst>
                <a:tab pos="696107" algn="l"/>
                <a:tab pos="696742" algn="l"/>
              </a:tabLst>
            </a:pPr>
            <a:r>
              <a:rPr lang="en-US" sz="2200" b="1" dirty="0">
                <a:solidFill>
                  <a:srgbClr val="FF4613"/>
                </a:solidFill>
                <a:latin typeface="Century Gothic" panose="020B0502020202020204" pitchFamily="34" charset="0"/>
                <a:cs typeface="Arial"/>
              </a:rPr>
              <a:t>Philosophy underlying the Decadal Plan</a:t>
            </a:r>
          </a:p>
          <a:p>
            <a:pPr marL="239004" lvl="1" algn="ctr" defTabSz="912114">
              <a:lnSpc>
                <a:spcPct val="90000"/>
              </a:lnSpc>
              <a:spcBef>
                <a:spcPts val="495"/>
              </a:spcBef>
              <a:tabLst>
                <a:tab pos="696107" algn="l"/>
                <a:tab pos="696742" algn="l"/>
              </a:tabLst>
            </a:pPr>
            <a:r>
              <a:rPr lang="en-US" sz="2200" b="1" dirty="0">
                <a:solidFill>
                  <a:prstClr val="black">
                    <a:lumMod val="65000"/>
                    <a:lumOff val="35000"/>
                  </a:prstClr>
                </a:solidFill>
                <a:latin typeface="Century Gothic" panose="020B0502020202020204" pitchFamily="34" charset="0"/>
                <a:cs typeface="Arial"/>
              </a:rPr>
              <a:t>“</a:t>
            </a:r>
            <a:r>
              <a:rPr lang="en-US" sz="2200" b="1" i="1" dirty="0">
                <a:solidFill>
                  <a:prstClr val="black">
                    <a:lumMod val="65000"/>
                    <a:lumOff val="35000"/>
                  </a:prstClr>
                </a:solidFill>
                <a:latin typeface="Century Gothic" panose="020B0502020202020204" pitchFamily="34" charset="0"/>
                <a:cs typeface="Arial"/>
              </a:rPr>
              <a:t>deepening the knowledge economy for enhanced socio-economic impact</a:t>
            </a:r>
            <a:r>
              <a:rPr lang="en-US" sz="2000" b="1" i="1" dirty="0">
                <a:solidFill>
                  <a:prstClr val="black">
                    <a:lumMod val="65000"/>
                    <a:lumOff val="35000"/>
                  </a:prstClr>
                </a:solidFill>
                <a:latin typeface="Century Gothic" panose="020B0502020202020204" pitchFamily="34" charset="0"/>
                <a:cs typeface="Arial"/>
              </a:rPr>
              <a:t>”</a:t>
            </a:r>
          </a:p>
          <a:p>
            <a:pPr marL="239004" lvl="1" algn="ctr" defTabSz="912114">
              <a:lnSpc>
                <a:spcPct val="90000"/>
              </a:lnSpc>
              <a:spcBef>
                <a:spcPts val="495"/>
              </a:spcBef>
              <a:tabLst>
                <a:tab pos="696107" algn="l"/>
                <a:tab pos="696742" algn="l"/>
              </a:tabLst>
            </a:pPr>
            <a:endParaRPr lang="en-US" sz="2200" dirty="0">
              <a:latin typeface="Century Gothic" panose="020B0502020202020204" pitchFamily="34" charset="0"/>
              <a:cs typeface="Arial" panose="020B0604020202020204" pitchFamily="34" charset="0"/>
            </a:endParaRPr>
          </a:p>
          <a:p>
            <a:pPr marL="0" lvl="1">
              <a:spcBef>
                <a:spcPts val="495"/>
              </a:spcBef>
              <a:buClr>
                <a:srgbClr val="FF3300"/>
              </a:buClr>
              <a:tabLst>
                <a:tab pos="88838" algn="l"/>
                <a:tab pos="696425" algn="l"/>
              </a:tabLst>
            </a:pPr>
            <a:r>
              <a:rPr lang="en-US" sz="2200" b="1" dirty="0">
                <a:latin typeface="Century Gothic" panose="020B0502020202020204" pitchFamily="34" charset="0"/>
                <a:cs typeface="Arial" panose="020B0604020202020204" pitchFamily="34" charset="0"/>
              </a:rPr>
              <a:t>Decadal Plan has two mutually reinforcing aims:</a:t>
            </a:r>
          </a:p>
          <a:p>
            <a:pPr lvl="1" indent="-342900">
              <a:spcBef>
                <a:spcPts val="495"/>
              </a:spcBef>
              <a:buClr>
                <a:srgbClr val="FF3300"/>
              </a:buClr>
              <a:buFont typeface="Arial" panose="020B0604020202020204" pitchFamily="34" charset="0"/>
              <a:buChar char="•"/>
              <a:tabLst>
                <a:tab pos="87313" algn="l"/>
                <a:tab pos="450850" algn="l"/>
                <a:tab pos="723900" algn="l"/>
              </a:tabLst>
            </a:pPr>
            <a:r>
              <a:rPr lang="en-US" sz="2200" dirty="0">
                <a:latin typeface="Century Gothic" panose="020B0502020202020204" pitchFamily="34" charset="0"/>
                <a:cs typeface="Arial" panose="020B0604020202020204" pitchFamily="34" charset="0"/>
              </a:rPr>
              <a:t>Pivoting the NSI towards making an increased positive impact on SA’s socio-economic &amp; environmental priorities.</a:t>
            </a:r>
          </a:p>
        </p:txBody>
      </p:sp>
      <p:sp>
        <p:nvSpPr>
          <p:cNvPr id="4" name="TextBox 3">
            <a:extLst>
              <a:ext uri="{FF2B5EF4-FFF2-40B4-BE49-F238E27FC236}">
                <a16:creationId xmlns:a16="http://schemas.microsoft.com/office/drawing/2014/main" xmlns="" id="{70627946-DF4C-4858-905F-0406FBB5C88F}"/>
              </a:ext>
            </a:extLst>
          </p:cNvPr>
          <p:cNvSpPr txBox="1"/>
          <p:nvPr/>
        </p:nvSpPr>
        <p:spPr>
          <a:xfrm>
            <a:off x="8607790" y="6085414"/>
            <a:ext cx="533029" cy="507222"/>
          </a:xfrm>
          <a:prstGeom prst="rect">
            <a:avLst/>
          </a:prstGeom>
          <a:noFill/>
        </p:spPr>
        <p:txBody>
          <a:bodyPr wrap="square" rtlCol="0">
            <a:spAutoFit/>
          </a:bodyPr>
          <a:lstStyle/>
          <a:p>
            <a:r>
              <a:rPr lang="en-US" sz="1349" dirty="0"/>
              <a:t>                                       4</a:t>
            </a:r>
          </a:p>
        </p:txBody>
      </p:sp>
    </p:spTree>
    <p:extLst>
      <p:ext uri="{BB962C8B-B14F-4D97-AF65-F5344CB8AC3E}">
        <p14:creationId xmlns:p14="http://schemas.microsoft.com/office/powerpoint/2010/main" xmlns="" val="856847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68" y="242762"/>
            <a:ext cx="4741818" cy="580866"/>
          </a:xfrm>
        </p:spPr>
        <p:txBody>
          <a:bodyPr>
            <a:noAutofit/>
          </a:bodyPr>
          <a:lstStyle/>
          <a:p>
            <a:pPr algn="r"/>
            <a:r>
              <a:rPr lang="en-ZA" sz="2800" b="1" dirty="0">
                <a:latin typeface="Century Gothic" panose="020B0502020202020204" pitchFamily="34" charset="0"/>
              </a:rPr>
              <a:t>Implementing Outcome 2</a:t>
            </a:r>
          </a:p>
        </p:txBody>
      </p:sp>
      <p:sp>
        <p:nvSpPr>
          <p:cNvPr id="3" name="Content Placeholder 2"/>
          <p:cNvSpPr>
            <a:spLocks noGrp="1"/>
          </p:cNvSpPr>
          <p:nvPr>
            <p:ph idx="1"/>
          </p:nvPr>
        </p:nvSpPr>
        <p:spPr>
          <a:xfrm>
            <a:off x="129886" y="1053471"/>
            <a:ext cx="8842969" cy="5352089"/>
          </a:xfrm>
        </p:spPr>
        <p:txBody>
          <a:bodyPr>
            <a:normAutofit fontScale="25000" lnSpcReduction="20000"/>
          </a:bodyPr>
          <a:lstStyle/>
          <a:p>
            <a:pPr marL="0" indent="0">
              <a:lnSpc>
                <a:spcPct val="120000"/>
              </a:lnSpc>
              <a:spcBef>
                <a:spcPts val="0"/>
              </a:spcBef>
              <a:buNone/>
            </a:pPr>
            <a:r>
              <a:rPr lang="en-ZA" sz="8800" b="1" dirty="0">
                <a:solidFill>
                  <a:schemeClr val="tx1"/>
                </a:solidFill>
                <a:latin typeface="Century Gothic" panose="020B0502020202020204" pitchFamily="34" charset="0"/>
              </a:rPr>
              <a:t>Outcome 2: </a:t>
            </a:r>
            <a:r>
              <a:rPr lang="en-ZA" sz="8800" i="1" dirty="0">
                <a:solidFill>
                  <a:schemeClr val="tx1"/>
                </a:solidFill>
                <a:latin typeface="Century Gothic" panose="020B0502020202020204" pitchFamily="34" charset="0"/>
              </a:rPr>
              <a:t>Human capabilities and skills for the economy and for development</a:t>
            </a:r>
          </a:p>
          <a:p>
            <a:pPr marL="0" indent="0">
              <a:lnSpc>
                <a:spcPct val="160000"/>
              </a:lnSpc>
              <a:spcBef>
                <a:spcPts val="0"/>
              </a:spcBef>
              <a:buNone/>
            </a:pPr>
            <a:endParaRPr lang="en-ZA" sz="4200" i="1" dirty="0">
              <a:solidFill>
                <a:schemeClr val="tx1"/>
              </a:solidFill>
              <a:latin typeface="Century Gothic" panose="020B0502020202020204" pitchFamily="34" charset="0"/>
            </a:endParaRPr>
          </a:p>
          <a:p>
            <a:pPr marL="0" indent="0" algn="just">
              <a:lnSpc>
                <a:spcPct val="170000"/>
              </a:lnSpc>
              <a:spcBef>
                <a:spcPts val="0"/>
              </a:spcBef>
              <a:buNone/>
            </a:pPr>
            <a:r>
              <a:rPr lang="en-ZA" sz="8800" b="1" dirty="0">
                <a:solidFill>
                  <a:schemeClr val="tx1"/>
                </a:solidFill>
                <a:latin typeface="Century Gothic" panose="020B0502020202020204" pitchFamily="34" charset="0"/>
              </a:rPr>
              <a:t>Planned policy initiatives/ targeted interventions </a:t>
            </a:r>
          </a:p>
          <a:p>
            <a:pPr marL="512763" indent="-512763" algn="just">
              <a:lnSpc>
                <a:spcPct val="170000"/>
              </a:lnSpc>
              <a:spcBef>
                <a:spcPts val="0"/>
              </a:spcBef>
              <a:buFont typeface="Wingdings" panose="05000000000000000000" pitchFamily="2" charset="2"/>
              <a:buChar char="q"/>
            </a:pPr>
            <a:r>
              <a:rPr lang="en-ZA" sz="8800" dirty="0">
                <a:solidFill>
                  <a:schemeClr val="tx1"/>
                </a:solidFill>
                <a:latin typeface="Century Gothic" panose="020B0502020202020204" pitchFamily="34" charset="0"/>
              </a:rPr>
              <a:t>Implement new Postgraduate Funding Policy that provides for Full Cost of Support for certain groups of students, namely, the financially needs, students with disabilities and the exceptional academic achievers;</a:t>
            </a:r>
          </a:p>
          <a:p>
            <a:pPr marL="512763" indent="-512763" algn="just">
              <a:lnSpc>
                <a:spcPct val="170000"/>
              </a:lnSpc>
              <a:spcBef>
                <a:spcPts val="0"/>
              </a:spcBef>
              <a:buFont typeface="Wingdings" panose="05000000000000000000" pitchFamily="2" charset="2"/>
              <a:buChar char="q"/>
            </a:pPr>
            <a:r>
              <a:rPr lang="en-ZA" sz="8800" dirty="0">
                <a:solidFill>
                  <a:schemeClr val="tx1"/>
                </a:solidFill>
                <a:latin typeface="Century Gothic" panose="020B0502020202020204" pitchFamily="34" charset="0"/>
              </a:rPr>
              <a:t>Support more than 8 782 Honours, Masters and PhD students across programmes by 31 March 2022; </a:t>
            </a:r>
          </a:p>
          <a:p>
            <a:pPr marL="512763" indent="-512763" algn="just">
              <a:lnSpc>
                <a:spcPct val="170000"/>
              </a:lnSpc>
              <a:spcBef>
                <a:spcPts val="0"/>
              </a:spcBef>
              <a:buFont typeface="Wingdings" panose="05000000000000000000" pitchFamily="2" charset="2"/>
              <a:buChar char="q"/>
            </a:pPr>
            <a:r>
              <a:rPr lang="en-ZA" sz="8800" dirty="0">
                <a:solidFill>
                  <a:schemeClr val="tx1"/>
                </a:solidFill>
                <a:latin typeface="Century Gothic" panose="020B0502020202020204" pitchFamily="34" charset="0"/>
              </a:rPr>
              <a:t>Mainstream themes in research grants covering all knowledge fields;  </a:t>
            </a:r>
          </a:p>
          <a:p>
            <a:pPr marL="512763" indent="-512763" algn="just">
              <a:lnSpc>
                <a:spcPct val="170000"/>
              </a:lnSpc>
              <a:spcBef>
                <a:spcPts val="0"/>
              </a:spcBef>
              <a:buFont typeface="Wingdings" panose="05000000000000000000" pitchFamily="2" charset="2"/>
              <a:buChar char="q"/>
            </a:pPr>
            <a:endParaRPr lang="en-ZA" sz="8800" dirty="0">
              <a:solidFill>
                <a:schemeClr val="tx1"/>
              </a:solidFill>
              <a:latin typeface="Century Gothic" panose="020B0502020202020204" pitchFamily="34" charset="0"/>
            </a:endParaRPr>
          </a:p>
        </p:txBody>
      </p:sp>
      <p:sp>
        <p:nvSpPr>
          <p:cNvPr id="4" name="Slide Number Placeholder 3"/>
          <p:cNvSpPr>
            <a:spLocks noGrp="1"/>
          </p:cNvSpPr>
          <p:nvPr>
            <p:ph type="sldNum" sz="quarter" idx="12"/>
          </p:nvPr>
        </p:nvSpPr>
        <p:spPr>
          <a:xfrm>
            <a:off x="6281770" y="6405560"/>
            <a:ext cx="2743200" cy="365125"/>
          </a:xfrm>
        </p:spPr>
        <p:txBody>
          <a:bodyPr/>
          <a:lstStyle/>
          <a:p>
            <a:fld id="{6BEAD508-187F-9C41-8168-FD791BBC9830}" type="slidenum">
              <a:rPr lang="en-US" smtClean="0"/>
              <a:pPr/>
              <a:t>39</a:t>
            </a:fld>
            <a:endParaRPr lang="en-US" dirty="0"/>
          </a:p>
        </p:txBody>
      </p:sp>
    </p:spTree>
    <p:extLst>
      <p:ext uri="{BB962C8B-B14F-4D97-AF65-F5344CB8AC3E}">
        <p14:creationId xmlns:p14="http://schemas.microsoft.com/office/powerpoint/2010/main" xmlns="" val="720113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86" y="327577"/>
            <a:ext cx="1465213" cy="464234"/>
          </a:xfrm>
        </p:spPr>
        <p:txBody>
          <a:bodyPr>
            <a:noAutofit/>
          </a:bodyPr>
          <a:lstStyle/>
          <a:p>
            <a:pPr algn="r"/>
            <a:r>
              <a:rPr lang="en-ZA" sz="2800" b="1" dirty="0"/>
              <a:t>Cont…</a:t>
            </a:r>
          </a:p>
        </p:txBody>
      </p:sp>
      <p:sp>
        <p:nvSpPr>
          <p:cNvPr id="3" name="Content Placeholder 2"/>
          <p:cNvSpPr>
            <a:spLocks noGrp="1"/>
          </p:cNvSpPr>
          <p:nvPr>
            <p:ph idx="1"/>
          </p:nvPr>
        </p:nvSpPr>
        <p:spPr>
          <a:xfrm>
            <a:off x="129886" y="1053472"/>
            <a:ext cx="8842969" cy="5787066"/>
          </a:xfrm>
        </p:spPr>
        <p:txBody>
          <a:bodyPr>
            <a:normAutofit fontScale="25000" lnSpcReduction="20000"/>
          </a:bodyPr>
          <a:lstStyle/>
          <a:p>
            <a:pPr marL="512763" indent="-512763" algn="just">
              <a:lnSpc>
                <a:spcPct val="170000"/>
              </a:lnSpc>
              <a:spcBef>
                <a:spcPts val="0"/>
              </a:spcBef>
              <a:buFont typeface="Wingdings" panose="05000000000000000000" pitchFamily="2" charset="2"/>
              <a:buChar char="q"/>
            </a:pPr>
            <a:r>
              <a:rPr lang="en-ZA" sz="8800" dirty="0">
                <a:solidFill>
                  <a:schemeClr val="tx1"/>
                </a:solidFill>
                <a:latin typeface="Century Gothic" panose="020B0502020202020204" pitchFamily="34" charset="0"/>
              </a:rPr>
              <a:t>Support the development of critical high-end skills in selected technology areas such as the bioeconomy, space science and technology, energy, intellectual property management nanotechnology, robotics, photonics and areas of technology convergence that are important in building a knowledge society; and</a:t>
            </a:r>
          </a:p>
          <a:p>
            <a:pPr marL="512763" indent="-512763" algn="just">
              <a:lnSpc>
                <a:spcPct val="170000"/>
              </a:lnSpc>
              <a:spcBef>
                <a:spcPts val="0"/>
              </a:spcBef>
              <a:buFont typeface="Wingdings" panose="05000000000000000000" pitchFamily="2" charset="2"/>
              <a:buChar char="q"/>
            </a:pPr>
            <a:r>
              <a:rPr lang="en-ZA" sz="8800" dirty="0">
                <a:solidFill>
                  <a:schemeClr val="tx1"/>
                </a:solidFill>
                <a:latin typeface="Century Gothic" panose="020B0502020202020204" pitchFamily="34" charset="0"/>
              </a:rPr>
              <a:t>Production of more master's and doctoral degrees in </a:t>
            </a:r>
            <a:r>
              <a:rPr lang="en-ZA" sz="8800" i="1" u="sng" dirty="0">
                <a:solidFill>
                  <a:schemeClr val="tx1"/>
                </a:solidFill>
                <a:latin typeface="Century Gothic" panose="020B0502020202020204" pitchFamily="34" charset="0"/>
              </a:rPr>
              <a:t>engineering</a:t>
            </a:r>
            <a:r>
              <a:rPr lang="en-ZA" sz="8800" u="sng" dirty="0">
                <a:solidFill>
                  <a:schemeClr val="tx1"/>
                </a:solidFill>
                <a:latin typeface="Century Gothic" panose="020B0502020202020204" pitchFamily="34" charset="0"/>
              </a:rPr>
              <a:t> </a:t>
            </a:r>
            <a:r>
              <a:rPr lang="en-ZA" sz="8800" dirty="0">
                <a:solidFill>
                  <a:schemeClr val="tx1"/>
                </a:solidFill>
                <a:latin typeface="Century Gothic" panose="020B0502020202020204" pitchFamily="34" charset="0"/>
              </a:rPr>
              <a:t>in line with the innovation and economic development priorities of the country, as identified in different sector master plans and the STI Decadal Plan currently under development</a:t>
            </a:r>
            <a:r>
              <a:rPr lang="en-ZA" sz="7200" dirty="0">
                <a:solidFill>
                  <a:schemeClr val="tx1"/>
                </a:solidFill>
              </a:rPr>
              <a:t>.</a:t>
            </a:r>
          </a:p>
        </p:txBody>
      </p:sp>
      <p:sp>
        <p:nvSpPr>
          <p:cNvPr id="4" name="Slide Number Placeholder 3"/>
          <p:cNvSpPr>
            <a:spLocks noGrp="1"/>
          </p:cNvSpPr>
          <p:nvPr>
            <p:ph type="sldNum" sz="quarter" idx="12"/>
          </p:nvPr>
        </p:nvSpPr>
        <p:spPr>
          <a:xfrm>
            <a:off x="6281770" y="6405560"/>
            <a:ext cx="2743200" cy="365125"/>
          </a:xfrm>
        </p:spPr>
        <p:txBody>
          <a:bodyPr/>
          <a:lstStyle/>
          <a:p>
            <a:fld id="{6BEAD508-187F-9C41-8168-FD791BBC9830}" type="slidenum">
              <a:rPr lang="en-US" smtClean="0"/>
              <a:pPr/>
              <a:t>40</a:t>
            </a:fld>
            <a:endParaRPr lang="en-US" dirty="0"/>
          </a:p>
        </p:txBody>
      </p:sp>
    </p:spTree>
    <p:extLst>
      <p:ext uri="{BB962C8B-B14F-4D97-AF65-F5344CB8AC3E}">
        <p14:creationId xmlns:p14="http://schemas.microsoft.com/office/powerpoint/2010/main" xmlns="" val="3370833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95" y="262947"/>
            <a:ext cx="4695474" cy="559097"/>
          </a:xfrm>
        </p:spPr>
        <p:txBody>
          <a:bodyPr>
            <a:noAutofit/>
          </a:bodyPr>
          <a:lstStyle/>
          <a:p>
            <a:pPr algn="r"/>
            <a:r>
              <a:rPr lang="en-ZA" sz="2800" b="1" dirty="0">
                <a:latin typeface="Century Gothic" panose="020B0502020202020204" pitchFamily="34" charset="0"/>
              </a:rPr>
              <a:t>Implementing Outcome 3</a:t>
            </a:r>
          </a:p>
        </p:txBody>
      </p:sp>
      <p:sp>
        <p:nvSpPr>
          <p:cNvPr id="3" name="Content Placeholder 2"/>
          <p:cNvSpPr>
            <a:spLocks noGrp="1"/>
          </p:cNvSpPr>
          <p:nvPr>
            <p:ph idx="1"/>
          </p:nvPr>
        </p:nvSpPr>
        <p:spPr>
          <a:xfrm>
            <a:off x="112466" y="1101336"/>
            <a:ext cx="8884839" cy="5316414"/>
          </a:xfrm>
        </p:spPr>
        <p:txBody>
          <a:bodyPr>
            <a:normAutofit/>
          </a:bodyPr>
          <a:lstStyle/>
          <a:p>
            <a:pPr marL="0" indent="0">
              <a:lnSpc>
                <a:spcPct val="100000"/>
              </a:lnSpc>
              <a:spcBef>
                <a:spcPts val="0"/>
              </a:spcBef>
              <a:buNone/>
            </a:pPr>
            <a:r>
              <a:rPr lang="en-ZA" sz="2400" b="1" dirty="0">
                <a:solidFill>
                  <a:schemeClr val="tx1"/>
                </a:solidFill>
                <a:latin typeface="Century Gothic" panose="020B0502020202020204" pitchFamily="34" charset="0"/>
              </a:rPr>
              <a:t>Outcome 3: </a:t>
            </a:r>
            <a:r>
              <a:rPr lang="en-ZA" sz="2400" i="1" dirty="0">
                <a:solidFill>
                  <a:schemeClr val="tx1"/>
                </a:solidFill>
                <a:latin typeface="Century Gothic" panose="020B0502020202020204" pitchFamily="34" charset="0"/>
              </a:rPr>
              <a:t>Increase knowledge generation and innovation outputs</a:t>
            </a:r>
          </a:p>
          <a:p>
            <a:pPr marL="0" indent="0" algn="just">
              <a:lnSpc>
                <a:spcPct val="150000"/>
              </a:lnSpc>
              <a:spcBef>
                <a:spcPts val="0"/>
              </a:spcBef>
              <a:buNone/>
            </a:pPr>
            <a:r>
              <a:rPr lang="en-ZA" sz="2400" b="1" dirty="0">
                <a:solidFill>
                  <a:schemeClr val="tx1"/>
                </a:solidFill>
                <a:latin typeface="Century Gothic" panose="020B0502020202020204" pitchFamily="34" charset="0"/>
              </a:rPr>
              <a:t>Planned policy initiatives/ targeted interventions </a:t>
            </a:r>
          </a:p>
          <a:p>
            <a:pPr marL="401638" indent="-401638" algn="just">
              <a:lnSpc>
                <a:spcPct val="150000"/>
              </a:lnSpc>
              <a:spcBef>
                <a:spcPts val="0"/>
              </a:spcBef>
              <a:buFont typeface="Wingdings" panose="05000000000000000000" pitchFamily="2" charset="2"/>
              <a:buChar char="q"/>
            </a:pPr>
            <a:r>
              <a:rPr lang="en-ZA" sz="2200" dirty="0">
                <a:solidFill>
                  <a:schemeClr val="tx1"/>
                </a:solidFill>
                <a:latin typeface="Century Gothic" panose="020B0502020202020204" pitchFamily="34" charset="0"/>
              </a:rPr>
              <a:t>Increase South Africa’s research outputs/productivity, and its world share of publications towards the 1% of global output. </a:t>
            </a:r>
          </a:p>
          <a:p>
            <a:pPr lvl="1" algn="just">
              <a:lnSpc>
                <a:spcPct val="150000"/>
              </a:lnSpc>
              <a:spcBef>
                <a:spcPts val="0"/>
              </a:spcBef>
              <a:buFont typeface="Wingdings" panose="05000000000000000000" pitchFamily="2" charset="2"/>
              <a:buChar char="§"/>
            </a:pPr>
            <a:r>
              <a:rPr lang="en-ZA" sz="2200" dirty="0">
                <a:solidFill>
                  <a:schemeClr val="tx1"/>
                </a:solidFill>
                <a:latin typeface="Century Gothic" panose="020B0502020202020204" pitchFamily="34" charset="0"/>
              </a:rPr>
              <a:t>fast-tracking interventions aimed at PhD qualification among non- PhD-qualified staff; and </a:t>
            </a:r>
          </a:p>
          <a:p>
            <a:pPr lvl="1" algn="just">
              <a:lnSpc>
                <a:spcPct val="150000"/>
              </a:lnSpc>
              <a:spcBef>
                <a:spcPts val="0"/>
              </a:spcBef>
              <a:buFont typeface="Wingdings" panose="05000000000000000000" pitchFamily="2" charset="2"/>
              <a:buChar char="§"/>
            </a:pPr>
            <a:r>
              <a:rPr lang="en-ZA" sz="2200" dirty="0">
                <a:solidFill>
                  <a:schemeClr val="tx1"/>
                </a:solidFill>
                <a:latin typeface="Century Gothic" panose="020B0502020202020204" pitchFamily="34" charset="0"/>
              </a:rPr>
              <a:t>Interventions to improve the publishing rate of academics at HDIs to increase research outputs per capita. </a:t>
            </a:r>
          </a:p>
        </p:txBody>
      </p:sp>
      <p:sp>
        <p:nvSpPr>
          <p:cNvPr id="4" name="Slide Number Placeholder 3"/>
          <p:cNvSpPr>
            <a:spLocks noGrp="1"/>
          </p:cNvSpPr>
          <p:nvPr>
            <p:ph type="sldNum" sz="quarter" idx="12"/>
          </p:nvPr>
        </p:nvSpPr>
        <p:spPr/>
        <p:txBody>
          <a:bodyPr/>
          <a:lstStyle/>
          <a:p>
            <a:fld id="{6BEAD508-187F-9C41-8168-FD791BBC9830}" type="slidenum">
              <a:rPr lang="en-US" smtClean="0"/>
              <a:pPr/>
              <a:t>41</a:t>
            </a:fld>
            <a:endParaRPr lang="en-US" dirty="0"/>
          </a:p>
        </p:txBody>
      </p:sp>
    </p:spTree>
    <p:extLst>
      <p:ext uri="{BB962C8B-B14F-4D97-AF65-F5344CB8AC3E}">
        <p14:creationId xmlns:p14="http://schemas.microsoft.com/office/powerpoint/2010/main" xmlns="" val="3429250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846" y="230748"/>
            <a:ext cx="1431737" cy="559097"/>
          </a:xfrm>
        </p:spPr>
        <p:txBody>
          <a:bodyPr>
            <a:noAutofit/>
          </a:bodyPr>
          <a:lstStyle/>
          <a:p>
            <a:pPr algn="r"/>
            <a:r>
              <a:rPr lang="en-ZA" sz="2800" b="1" dirty="0">
                <a:latin typeface="Century Gothic" panose="020B0502020202020204" pitchFamily="34" charset="0"/>
              </a:rPr>
              <a:t>Cont…</a:t>
            </a:r>
          </a:p>
        </p:txBody>
      </p:sp>
      <p:sp>
        <p:nvSpPr>
          <p:cNvPr id="3" name="Content Placeholder 2"/>
          <p:cNvSpPr>
            <a:spLocks noGrp="1"/>
          </p:cNvSpPr>
          <p:nvPr>
            <p:ph idx="1"/>
          </p:nvPr>
        </p:nvSpPr>
        <p:spPr>
          <a:xfrm>
            <a:off x="112466" y="1101336"/>
            <a:ext cx="8884839" cy="5739202"/>
          </a:xfrm>
        </p:spPr>
        <p:txBody>
          <a:bodyPr>
            <a:normAutofit lnSpcReduction="10000"/>
          </a:bodyPr>
          <a:lstStyle/>
          <a:p>
            <a:pPr marL="401638" indent="-401638" algn="just">
              <a:lnSpc>
                <a:spcPct val="150000"/>
              </a:lnSpc>
              <a:spcBef>
                <a:spcPts val="0"/>
              </a:spcBef>
              <a:buFont typeface="Wingdings" panose="05000000000000000000" pitchFamily="2" charset="2"/>
              <a:buChar char="q"/>
            </a:pPr>
            <a:r>
              <a:rPr lang="en-ZA" sz="2200" dirty="0">
                <a:solidFill>
                  <a:schemeClr val="tx1"/>
                </a:solidFill>
                <a:latin typeface="Century Gothic" panose="020B0502020202020204" pitchFamily="34" charset="0"/>
              </a:rPr>
              <a:t>Measure and track the number of outputs commercialised as a result of support provided in designated areas; e.g. licenses, assignments, options of varying nature (such as directed research, joint ventures and the like), start-ups, spin outs, new companies; etc.. </a:t>
            </a:r>
          </a:p>
          <a:p>
            <a:pPr marL="401638" indent="-401638" algn="just">
              <a:lnSpc>
                <a:spcPct val="150000"/>
              </a:lnSpc>
              <a:spcBef>
                <a:spcPts val="0"/>
              </a:spcBef>
              <a:buFont typeface="Wingdings" panose="05000000000000000000" pitchFamily="2" charset="2"/>
              <a:buChar char="q"/>
            </a:pPr>
            <a:r>
              <a:rPr lang="en-ZA" sz="2200" dirty="0">
                <a:solidFill>
                  <a:schemeClr val="tx1"/>
                </a:solidFill>
                <a:latin typeface="Century Gothic" panose="020B0502020202020204" pitchFamily="34" charset="0"/>
              </a:rPr>
              <a:t>Expand the roll-out of the South African National Research Network (SANReN) to TVETs and increase the total available broadband capacity to 5 800Gbps; and</a:t>
            </a:r>
          </a:p>
          <a:p>
            <a:pPr marL="401638" indent="-401638" algn="just">
              <a:lnSpc>
                <a:spcPct val="150000"/>
              </a:lnSpc>
              <a:spcBef>
                <a:spcPts val="0"/>
              </a:spcBef>
              <a:buFont typeface="Wingdings" panose="05000000000000000000" pitchFamily="2" charset="2"/>
              <a:buChar char="q"/>
            </a:pPr>
            <a:r>
              <a:rPr lang="en-ZA" sz="2200" dirty="0">
                <a:solidFill>
                  <a:schemeClr val="tx1"/>
                </a:solidFill>
                <a:latin typeface="Century Gothic" panose="020B0502020202020204" pitchFamily="34" charset="0"/>
              </a:rPr>
              <a:t>Establish IK-Based Bio-Innovation Institute to interface and mainstream African wisdoms for applied integral research, inclusive innovation, local technology transfer</a:t>
            </a:r>
            <a:r>
              <a:rPr lang="en-ZA" sz="2200" dirty="0">
                <a:solidFill>
                  <a:schemeClr val="tx1"/>
                </a:solidFill>
              </a:rPr>
              <a:t>, </a:t>
            </a:r>
            <a:r>
              <a:rPr lang="en-ZA" sz="2200" dirty="0">
                <a:solidFill>
                  <a:schemeClr val="tx1"/>
                </a:solidFill>
                <a:latin typeface="Century Gothic" panose="020B0502020202020204" pitchFamily="34" charset="0"/>
              </a:rPr>
              <a:t>holistic enterprise development and conscious commercialisation</a:t>
            </a:r>
            <a:r>
              <a:rPr lang="en-ZA" sz="2200" dirty="0">
                <a:solidFill>
                  <a:schemeClr val="tx1"/>
                </a:solidFill>
              </a:rPr>
              <a:t>.</a:t>
            </a:r>
          </a:p>
        </p:txBody>
      </p:sp>
      <p:sp>
        <p:nvSpPr>
          <p:cNvPr id="4" name="Slide Number Placeholder 3"/>
          <p:cNvSpPr>
            <a:spLocks noGrp="1"/>
          </p:cNvSpPr>
          <p:nvPr>
            <p:ph type="sldNum" sz="quarter" idx="12"/>
          </p:nvPr>
        </p:nvSpPr>
        <p:spPr/>
        <p:txBody>
          <a:bodyPr/>
          <a:lstStyle/>
          <a:p>
            <a:fld id="{6BEAD508-187F-9C41-8168-FD791BBC9830}" type="slidenum">
              <a:rPr lang="en-US" smtClean="0"/>
              <a:pPr/>
              <a:t>42</a:t>
            </a:fld>
            <a:endParaRPr lang="en-US" dirty="0"/>
          </a:p>
        </p:txBody>
      </p:sp>
    </p:spTree>
    <p:extLst>
      <p:ext uri="{BB962C8B-B14F-4D97-AF65-F5344CB8AC3E}">
        <p14:creationId xmlns:p14="http://schemas.microsoft.com/office/powerpoint/2010/main" xmlns="" val="2567815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39" y="262851"/>
            <a:ext cx="4760370" cy="562782"/>
          </a:xfrm>
        </p:spPr>
        <p:txBody>
          <a:bodyPr>
            <a:noAutofit/>
          </a:bodyPr>
          <a:lstStyle/>
          <a:p>
            <a:pPr algn="r"/>
            <a:r>
              <a:rPr lang="en-ZA" sz="2800" b="1" dirty="0">
                <a:latin typeface="Century Gothic" panose="020B0502020202020204" pitchFamily="34" charset="0"/>
              </a:rPr>
              <a:t>Implementing Outcome 4</a:t>
            </a:r>
          </a:p>
        </p:txBody>
      </p:sp>
      <p:sp>
        <p:nvSpPr>
          <p:cNvPr id="3" name="Content Placeholder 2"/>
          <p:cNvSpPr>
            <a:spLocks noGrp="1"/>
          </p:cNvSpPr>
          <p:nvPr>
            <p:ph idx="1"/>
          </p:nvPr>
        </p:nvSpPr>
        <p:spPr>
          <a:xfrm>
            <a:off x="125139" y="1055983"/>
            <a:ext cx="8787042" cy="5122747"/>
          </a:xfrm>
        </p:spPr>
        <p:txBody>
          <a:bodyPr>
            <a:normAutofit fontScale="85000" lnSpcReduction="20000"/>
          </a:bodyPr>
          <a:lstStyle/>
          <a:p>
            <a:pPr marL="0" indent="0" algn="just">
              <a:lnSpc>
                <a:spcPct val="160000"/>
              </a:lnSpc>
              <a:spcBef>
                <a:spcPts val="0"/>
              </a:spcBef>
              <a:buNone/>
            </a:pPr>
            <a:r>
              <a:rPr lang="en-ZA" sz="2600" b="1" dirty="0">
                <a:solidFill>
                  <a:schemeClr val="tx1"/>
                </a:solidFill>
                <a:latin typeface="Century Gothic" panose="020B0502020202020204" pitchFamily="34" charset="0"/>
              </a:rPr>
              <a:t>Outcome 4: </a:t>
            </a:r>
            <a:r>
              <a:rPr lang="en-ZA" sz="2600" dirty="0">
                <a:solidFill>
                  <a:schemeClr val="tx1"/>
                </a:solidFill>
                <a:latin typeface="Century Gothic" panose="020B0502020202020204" pitchFamily="34" charset="0"/>
              </a:rPr>
              <a:t>knowledge utilisation for economic development in - </a:t>
            </a:r>
          </a:p>
          <a:p>
            <a:pPr marL="457200" indent="-457200" algn="just">
              <a:lnSpc>
                <a:spcPct val="120000"/>
              </a:lnSpc>
              <a:spcBef>
                <a:spcPts val="0"/>
              </a:spcBef>
              <a:buAutoNum type="alphaLcParenBoth"/>
            </a:pPr>
            <a:r>
              <a:rPr lang="en-ZA" sz="2400" i="1" dirty="0">
                <a:solidFill>
                  <a:schemeClr val="tx1"/>
                </a:solidFill>
                <a:latin typeface="Century Gothic" panose="020B0502020202020204" pitchFamily="34" charset="0"/>
              </a:rPr>
              <a:t>revitalising existing industries and </a:t>
            </a:r>
          </a:p>
          <a:p>
            <a:pPr marL="457200" indent="-457200" algn="just">
              <a:lnSpc>
                <a:spcPct val="120000"/>
              </a:lnSpc>
              <a:spcBef>
                <a:spcPts val="0"/>
              </a:spcBef>
              <a:buAutoNum type="alphaLcParenBoth"/>
            </a:pPr>
            <a:r>
              <a:rPr lang="en-ZA" sz="2400" i="1" dirty="0">
                <a:solidFill>
                  <a:schemeClr val="tx1"/>
                </a:solidFill>
                <a:latin typeface="Century Gothic" panose="020B0502020202020204" pitchFamily="34" charset="0"/>
              </a:rPr>
              <a:t>stimulating R&amp;D led industrial development. </a:t>
            </a:r>
          </a:p>
          <a:p>
            <a:pPr marL="0" indent="0" algn="just">
              <a:lnSpc>
                <a:spcPct val="160000"/>
              </a:lnSpc>
              <a:spcBef>
                <a:spcPts val="0"/>
              </a:spcBef>
              <a:buNone/>
            </a:pPr>
            <a:r>
              <a:rPr lang="en-ZA" sz="2600" b="1" dirty="0">
                <a:solidFill>
                  <a:schemeClr val="tx1"/>
                </a:solidFill>
                <a:latin typeface="Century Gothic" panose="020B0502020202020204" pitchFamily="34" charset="0"/>
              </a:rPr>
              <a:t>Planned policy initiatives/ targeted interventions </a:t>
            </a:r>
          </a:p>
          <a:p>
            <a:pPr marL="514350" indent="-342900" algn="just">
              <a:lnSpc>
                <a:spcPct val="160000"/>
              </a:lnSpc>
              <a:spcBef>
                <a:spcPts val="0"/>
              </a:spcBef>
              <a:buFont typeface="Wingdings" panose="05000000000000000000" pitchFamily="2" charset="2"/>
              <a:buChar char="q"/>
            </a:pPr>
            <a:r>
              <a:rPr lang="en-ZA" sz="2400" dirty="0">
                <a:solidFill>
                  <a:schemeClr val="tx1"/>
                </a:solidFill>
                <a:latin typeface="Century Gothic" panose="020B0502020202020204" pitchFamily="34" charset="0"/>
              </a:rPr>
              <a:t>Introduction of the Sovereign Innovation Fund (SoIF), which will serve as a new financing instrument in partnership between the public and private sectors with the sole purpose of harvesting and commercialising the South African technology innovations for deployment in national and international markets;</a:t>
            </a:r>
          </a:p>
          <a:p>
            <a:pPr marL="514350" indent="-342900" algn="just">
              <a:lnSpc>
                <a:spcPct val="160000"/>
              </a:lnSpc>
              <a:spcBef>
                <a:spcPts val="0"/>
              </a:spcBef>
              <a:buFont typeface="Wingdings" panose="05000000000000000000" pitchFamily="2" charset="2"/>
              <a:buChar char="q"/>
            </a:pPr>
            <a:r>
              <a:rPr lang="en-ZA" sz="2400" dirty="0">
                <a:solidFill>
                  <a:schemeClr val="tx1"/>
                </a:solidFill>
                <a:latin typeface="Century Gothic" panose="020B0502020202020204" pitchFamily="34" charset="0"/>
              </a:rPr>
              <a:t>Participate in the development of sectoral master plans i.e. agriculture, the oceans economy, energy, mining and health;</a:t>
            </a:r>
          </a:p>
          <a:p>
            <a:pPr marL="514350" indent="-342900" algn="just">
              <a:lnSpc>
                <a:spcPct val="160000"/>
              </a:lnSpc>
              <a:spcBef>
                <a:spcPts val="0"/>
              </a:spcBef>
              <a:buFont typeface="Wingdings" panose="05000000000000000000" pitchFamily="2" charset="2"/>
              <a:buChar char="q"/>
            </a:pPr>
            <a:endParaRPr lang="en-ZA" sz="2400" dirty="0">
              <a:solidFill>
                <a:schemeClr val="tx1"/>
              </a:solidFill>
            </a:endParaRPr>
          </a:p>
        </p:txBody>
      </p:sp>
      <p:sp>
        <p:nvSpPr>
          <p:cNvPr id="4" name="Slide Number Placeholder 3"/>
          <p:cNvSpPr>
            <a:spLocks noGrp="1"/>
          </p:cNvSpPr>
          <p:nvPr>
            <p:ph type="sldNum" sz="quarter" idx="12"/>
          </p:nvPr>
        </p:nvSpPr>
        <p:spPr/>
        <p:txBody>
          <a:bodyPr/>
          <a:lstStyle/>
          <a:p>
            <a:fld id="{6BEAD508-187F-9C41-8168-FD791BBC9830}" type="slidenum">
              <a:rPr lang="en-US" smtClean="0"/>
              <a:pPr/>
              <a:t>43</a:t>
            </a:fld>
            <a:endParaRPr lang="en-US" dirty="0"/>
          </a:p>
        </p:txBody>
      </p:sp>
    </p:spTree>
    <p:extLst>
      <p:ext uri="{BB962C8B-B14F-4D97-AF65-F5344CB8AC3E}">
        <p14:creationId xmlns:p14="http://schemas.microsoft.com/office/powerpoint/2010/main" xmlns="" val="3343237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654" y="268034"/>
            <a:ext cx="1394949" cy="562782"/>
          </a:xfrm>
        </p:spPr>
        <p:txBody>
          <a:bodyPr>
            <a:noAutofit/>
          </a:bodyPr>
          <a:lstStyle/>
          <a:p>
            <a:pPr algn="r"/>
            <a:r>
              <a:rPr lang="en-ZA" sz="2800" b="1" dirty="0">
                <a:latin typeface="Century Gothic" panose="020B0502020202020204" pitchFamily="34" charset="0"/>
              </a:rPr>
              <a:t>Cont…</a:t>
            </a:r>
          </a:p>
        </p:txBody>
      </p:sp>
      <p:sp>
        <p:nvSpPr>
          <p:cNvPr id="3" name="Content Placeholder 2"/>
          <p:cNvSpPr>
            <a:spLocks noGrp="1"/>
          </p:cNvSpPr>
          <p:nvPr>
            <p:ph idx="1"/>
          </p:nvPr>
        </p:nvSpPr>
        <p:spPr>
          <a:xfrm>
            <a:off x="125139" y="1055984"/>
            <a:ext cx="8787042" cy="5784554"/>
          </a:xfrm>
        </p:spPr>
        <p:txBody>
          <a:bodyPr>
            <a:normAutofit fontScale="85000" lnSpcReduction="10000"/>
          </a:bodyPr>
          <a:lstStyle/>
          <a:p>
            <a:pPr marL="514350" indent="-342900" algn="just">
              <a:lnSpc>
                <a:spcPct val="160000"/>
              </a:lnSpc>
              <a:spcBef>
                <a:spcPts val="0"/>
              </a:spcBef>
              <a:buFont typeface="Wingdings" panose="05000000000000000000" pitchFamily="2" charset="2"/>
              <a:buChar char="q"/>
            </a:pPr>
            <a:r>
              <a:rPr lang="en-ZA" sz="2400" dirty="0">
                <a:solidFill>
                  <a:schemeClr val="tx1"/>
                </a:solidFill>
                <a:latin typeface="Century Gothic" panose="020B0502020202020204" pitchFamily="34" charset="0"/>
              </a:rPr>
              <a:t>Participate in the development of sectoral master plans i.e. agriculture, the oceans economy, energy, mining and health;</a:t>
            </a:r>
          </a:p>
          <a:p>
            <a:pPr marL="514350" indent="-342900" algn="just">
              <a:lnSpc>
                <a:spcPct val="160000"/>
              </a:lnSpc>
              <a:spcBef>
                <a:spcPts val="0"/>
              </a:spcBef>
              <a:buFont typeface="Wingdings" panose="05000000000000000000" pitchFamily="2" charset="2"/>
              <a:buChar char="q"/>
            </a:pPr>
            <a:r>
              <a:rPr lang="en-ZA" sz="2400" dirty="0">
                <a:solidFill>
                  <a:schemeClr val="tx1"/>
                </a:solidFill>
                <a:latin typeface="Century Gothic" panose="020B0502020202020204" pitchFamily="34" charset="0"/>
              </a:rPr>
              <a:t>Implement common flagship programmes in support of priority sectors as reflected in the national reimagined/revitalised industrial strategy;</a:t>
            </a:r>
          </a:p>
          <a:p>
            <a:pPr marL="514350" indent="-342900" algn="just">
              <a:lnSpc>
                <a:spcPct val="160000"/>
              </a:lnSpc>
              <a:spcBef>
                <a:spcPts val="0"/>
              </a:spcBef>
              <a:buFont typeface="Wingdings" panose="05000000000000000000" pitchFamily="2" charset="2"/>
              <a:buChar char="q"/>
            </a:pPr>
            <a:r>
              <a:rPr lang="en-ZA" sz="2400" dirty="0">
                <a:solidFill>
                  <a:schemeClr val="tx1"/>
                </a:solidFill>
                <a:latin typeface="Century Gothic" panose="020B0502020202020204" pitchFamily="34" charset="0"/>
              </a:rPr>
              <a:t>Partnering with the DMRE in deploying fuel cells at government buildings and critical infrastructure such as airports, as well as rural formal and urban informal settlements to reduce the impact of rolling blackouts; and </a:t>
            </a:r>
          </a:p>
          <a:p>
            <a:pPr marL="514350" indent="-342900" algn="just">
              <a:lnSpc>
                <a:spcPct val="160000"/>
              </a:lnSpc>
              <a:spcBef>
                <a:spcPts val="0"/>
              </a:spcBef>
              <a:buFont typeface="Wingdings" panose="05000000000000000000" pitchFamily="2" charset="2"/>
              <a:buChar char="q"/>
            </a:pPr>
            <a:r>
              <a:rPr lang="en-ZA" sz="2400" dirty="0">
                <a:solidFill>
                  <a:schemeClr val="tx1"/>
                </a:solidFill>
                <a:latin typeface="Century Gothic" panose="020B0502020202020204" pitchFamily="34" charset="0"/>
              </a:rPr>
              <a:t>Using industrial ports as the nerve centres for scaling up the use of clean hydrogen towards building a Hydrogen Economy in SA</a:t>
            </a:r>
            <a:r>
              <a:rPr lang="en-ZA" sz="2400" dirty="0">
                <a:solidFill>
                  <a:schemeClr val="tx1"/>
                </a:solidFill>
              </a:rPr>
              <a:t>.</a:t>
            </a:r>
          </a:p>
          <a:p>
            <a:pPr marL="171450" indent="0" algn="just">
              <a:lnSpc>
                <a:spcPct val="160000"/>
              </a:lnSpc>
              <a:spcBef>
                <a:spcPts val="0"/>
              </a:spcBef>
              <a:buNone/>
            </a:pPr>
            <a:r>
              <a:rPr lang="en-ZA" sz="2400" dirty="0">
                <a:solidFill>
                  <a:schemeClr val="tx1"/>
                </a:solidFill>
              </a:rPr>
              <a:t> </a:t>
            </a:r>
          </a:p>
        </p:txBody>
      </p:sp>
      <p:sp>
        <p:nvSpPr>
          <p:cNvPr id="4" name="Slide Number Placeholder 3"/>
          <p:cNvSpPr>
            <a:spLocks noGrp="1"/>
          </p:cNvSpPr>
          <p:nvPr>
            <p:ph type="sldNum" sz="quarter" idx="12"/>
          </p:nvPr>
        </p:nvSpPr>
        <p:spPr/>
        <p:txBody>
          <a:bodyPr/>
          <a:lstStyle/>
          <a:p>
            <a:fld id="{6BEAD508-187F-9C41-8168-FD791BBC9830}" type="slidenum">
              <a:rPr lang="en-US" smtClean="0"/>
              <a:pPr/>
              <a:t>44</a:t>
            </a:fld>
            <a:endParaRPr lang="en-US" dirty="0"/>
          </a:p>
        </p:txBody>
      </p:sp>
    </p:spTree>
    <p:extLst>
      <p:ext uri="{BB962C8B-B14F-4D97-AF65-F5344CB8AC3E}">
        <p14:creationId xmlns:p14="http://schemas.microsoft.com/office/powerpoint/2010/main" xmlns="" val="2132211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842" y="268034"/>
            <a:ext cx="1394949" cy="562782"/>
          </a:xfrm>
        </p:spPr>
        <p:txBody>
          <a:bodyPr>
            <a:noAutofit/>
          </a:bodyPr>
          <a:lstStyle/>
          <a:p>
            <a:pPr algn="r"/>
            <a:r>
              <a:rPr lang="en-ZA" sz="2800" b="1" dirty="0">
                <a:latin typeface="Century Gothic" panose="020B0502020202020204" pitchFamily="34" charset="0"/>
              </a:rPr>
              <a:t>Cont…</a:t>
            </a:r>
          </a:p>
        </p:txBody>
      </p:sp>
      <p:sp>
        <p:nvSpPr>
          <p:cNvPr id="3" name="Content Placeholder 2"/>
          <p:cNvSpPr>
            <a:spLocks noGrp="1"/>
          </p:cNvSpPr>
          <p:nvPr>
            <p:ph idx="1"/>
          </p:nvPr>
        </p:nvSpPr>
        <p:spPr>
          <a:xfrm>
            <a:off x="125139" y="1055984"/>
            <a:ext cx="8787042" cy="4852447"/>
          </a:xfrm>
        </p:spPr>
        <p:txBody>
          <a:bodyPr>
            <a:normAutofit fontScale="55000" lnSpcReduction="20000"/>
          </a:bodyPr>
          <a:lstStyle/>
          <a:p>
            <a:pPr marL="514350" indent="-342900" algn="just">
              <a:lnSpc>
                <a:spcPct val="160000"/>
              </a:lnSpc>
              <a:spcBef>
                <a:spcPts val="0"/>
              </a:spcBef>
              <a:buFont typeface="Wingdings" panose="05000000000000000000" pitchFamily="2" charset="2"/>
              <a:buChar char="q"/>
            </a:pPr>
            <a:r>
              <a:rPr lang="en-ZA" sz="4000" dirty="0">
                <a:solidFill>
                  <a:schemeClr val="tx1"/>
                </a:solidFill>
                <a:latin typeface="Century Gothic" panose="020B0502020202020204" pitchFamily="34" charset="0"/>
              </a:rPr>
              <a:t>Leads the RDI aspect of the national master plan programme on medicinal cannabis and hemp in developing  medicines, nutraceuticals and cosmeceuticals from cannabis in collaboration with other government departments, civil society, academia and business  grounded on the principles of socio-economic transformation, i.e. inclusion of women and youth.</a:t>
            </a:r>
          </a:p>
          <a:p>
            <a:pPr marL="514350" indent="-342900" algn="just">
              <a:lnSpc>
                <a:spcPct val="160000"/>
              </a:lnSpc>
              <a:spcBef>
                <a:spcPts val="0"/>
              </a:spcBef>
              <a:buFont typeface="Wingdings" panose="05000000000000000000" pitchFamily="2" charset="2"/>
              <a:buChar char="q"/>
            </a:pPr>
            <a:r>
              <a:rPr lang="en-ZA" sz="4000" dirty="0">
                <a:solidFill>
                  <a:schemeClr val="tx1"/>
                </a:solidFill>
                <a:latin typeface="Century Gothic" panose="020B0502020202020204" pitchFamily="34" charset="0"/>
              </a:rPr>
              <a:t>Continue managing a portfolio of projects with a potential of creating new industries or rejuvenating existing industries.</a:t>
            </a:r>
          </a:p>
          <a:p>
            <a:pPr marL="514350" indent="-342900" algn="just">
              <a:lnSpc>
                <a:spcPct val="160000"/>
              </a:lnSpc>
              <a:spcBef>
                <a:spcPts val="0"/>
              </a:spcBef>
              <a:buFont typeface="Wingdings" panose="05000000000000000000" pitchFamily="2" charset="2"/>
              <a:buChar char="q"/>
            </a:pPr>
            <a:endParaRPr lang="en-ZA" sz="2400" dirty="0">
              <a:solidFill>
                <a:schemeClr val="tx1"/>
              </a:solidFill>
            </a:endParaRPr>
          </a:p>
          <a:p>
            <a:pPr marL="514350" indent="-342900" algn="just">
              <a:lnSpc>
                <a:spcPct val="160000"/>
              </a:lnSpc>
              <a:spcBef>
                <a:spcPts val="0"/>
              </a:spcBef>
              <a:buFont typeface="Wingdings" panose="05000000000000000000" pitchFamily="2" charset="2"/>
              <a:buChar char="q"/>
            </a:pPr>
            <a:endParaRPr lang="en-ZA" sz="2400" dirty="0">
              <a:solidFill>
                <a:schemeClr val="tx1"/>
              </a:solidFill>
            </a:endParaRPr>
          </a:p>
          <a:p>
            <a:pPr marL="514350" indent="-342900" algn="just">
              <a:lnSpc>
                <a:spcPct val="160000"/>
              </a:lnSpc>
              <a:spcBef>
                <a:spcPts val="0"/>
              </a:spcBef>
              <a:buFont typeface="Wingdings" panose="05000000000000000000" pitchFamily="2" charset="2"/>
              <a:buChar char="q"/>
            </a:pPr>
            <a:endParaRPr lang="en-ZA" sz="2400" dirty="0">
              <a:solidFill>
                <a:schemeClr val="tx1"/>
              </a:solidFill>
            </a:endParaRPr>
          </a:p>
        </p:txBody>
      </p:sp>
      <p:sp>
        <p:nvSpPr>
          <p:cNvPr id="4" name="Slide Number Placeholder 3"/>
          <p:cNvSpPr>
            <a:spLocks noGrp="1"/>
          </p:cNvSpPr>
          <p:nvPr>
            <p:ph type="sldNum" sz="quarter" idx="12"/>
          </p:nvPr>
        </p:nvSpPr>
        <p:spPr/>
        <p:txBody>
          <a:bodyPr/>
          <a:lstStyle/>
          <a:p>
            <a:fld id="{6BEAD508-187F-9C41-8168-FD791BBC9830}" type="slidenum">
              <a:rPr lang="en-US" smtClean="0"/>
              <a:pPr/>
              <a:t>45</a:t>
            </a:fld>
            <a:endParaRPr lang="en-US" dirty="0"/>
          </a:p>
        </p:txBody>
      </p:sp>
    </p:spTree>
    <p:extLst>
      <p:ext uri="{BB962C8B-B14F-4D97-AF65-F5344CB8AC3E}">
        <p14:creationId xmlns:p14="http://schemas.microsoft.com/office/powerpoint/2010/main" xmlns="" val="230431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61" y="170279"/>
            <a:ext cx="4656645" cy="578391"/>
          </a:xfrm>
        </p:spPr>
        <p:txBody>
          <a:bodyPr>
            <a:noAutofit/>
          </a:bodyPr>
          <a:lstStyle/>
          <a:p>
            <a:pPr algn="r"/>
            <a:r>
              <a:rPr lang="en-ZA" sz="2800" b="1" dirty="0">
                <a:latin typeface="Century Gothic" panose="020B0502020202020204" pitchFamily="34" charset="0"/>
              </a:rPr>
              <a:t>Implementing Outcome 5</a:t>
            </a:r>
          </a:p>
        </p:txBody>
      </p:sp>
      <p:sp>
        <p:nvSpPr>
          <p:cNvPr id="3" name="Content Placeholder 2"/>
          <p:cNvSpPr>
            <a:spLocks noGrp="1"/>
          </p:cNvSpPr>
          <p:nvPr>
            <p:ph idx="1"/>
          </p:nvPr>
        </p:nvSpPr>
        <p:spPr>
          <a:xfrm>
            <a:off x="125139" y="1055983"/>
            <a:ext cx="8787042" cy="4993125"/>
          </a:xfrm>
        </p:spPr>
        <p:txBody>
          <a:bodyPr>
            <a:normAutofit lnSpcReduction="10000"/>
          </a:bodyPr>
          <a:lstStyle/>
          <a:p>
            <a:pPr marL="0" indent="0">
              <a:buNone/>
            </a:pPr>
            <a:r>
              <a:rPr lang="en-ZA" sz="2200" b="1" dirty="0">
                <a:solidFill>
                  <a:schemeClr val="tx1"/>
                </a:solidFill>
                <a:latin typeface="Century Gothic" panose="020B0502020202020204" pitchFamily="34" charset="0"/>
              </a:rPr>
              <a:t>Outcome 5: </a:t>
            </a:r>
            <a:r>
              <a:rPr lang="en-ZA" sz="2200" i="1" dirty="0">
                <a:solidFill>
                  <a:schemeClr val="tx1"/>
                </a:solidFill>
                <a:latin typeface="Century Gothic" panose="020B0502020202020204" pitchFamily="34" charset="0"/>
              </a:rPr>
              <a:t>knowledge utilisation for inclusive development</a:t>
            </a:r>
          </a:p>
          <a:p>
            <a:pPr marL="0" indent="0">
              <a:buNone/>
            </a:pPr>
            <a:endParaRPr lang="en-ZA" sz="2200" dirty="0">
              <a:solidFill>
                <a:schemeClr val="tx1"/>
              </a:solidFill>
              <a:latin typeface="Century Gothic" panose="020B0502020202020204" pitchFamily="34" charset="0"/>
            </a:endParaRPr>
          </a:p>
          <a:p>
            <a:pPr marL="0" indent="0">
              <a:buNone/>
            </a:pPr>
            <a:r>
              <a:rPr lang="en-ZA" sz="2200" b="1" dirty="0">
                <a:solidFill>
                  <a:schemeClr val="tx1"/>
                </a:solidFill>
                <a:latin typeface="Century Gothic" panose="020B0502020202020204" pitchFamily="34" charset="0"/>
              </a:rPr>
              <a:t>Planned policy initiatives/ targeted interventions</a:t>
            </a:r>
            <a:r>
              <a:rPr lang="en-ZA" sz="2200" dirty="0">
                <a:solidFill>
                  <a:schemeClr val="tx1"/>
                </a:solidFill>
                <a:latin typeface="Century Gothic" panose="020B0502020202020204" pitchFamily="34" charset="0"/>
              </a:rPr>
              <a:t>  </a:t>
            </a:r>
          </a:p>
          <a:p>
            <a:pPr marL="514350" indent="-342900" algn="just">
              <a:lnSpc>
                <a:spcPct val="150000"/>
              </a:lnSpc>
              <a:spcBef>
                <a:spcPts val="0"/>
              </a:spcBef>
              <a:buFont typeface="Wingdings" panose="05000000000000000000" pitchFamily="2" charset="2"/>
              <a:buChar char="q"/>
            </a:pPr>
            <a:r>
              <a:rPr lang="en-ZA" sz="2200" dirty="0">
                <a:solidFill>
                  <a:schemeClr val="tx1"/>
                </a:solidFill>
                <a:latin typeface="Century Gothic" panose="020B0502020202020204" pitchFamily="34" charset="0"/>
              </a:rPr>
              <a:t>In line with the national development profile and social dynamics and ensuring knowledge for inclusive development enable innovation deployment, the department will expand the multi-tiered package to support commercialisation of grassroots innovations, through technology development, compliance with industry standards where applicable, and protection of IP and mentorship;</a:t>
            </a:r>
          </a:p>
        </p:txBody>
      </p:sp>
      <p:sp>
        <p:nvSpPr>
          <p:cNvPr id="4" name="Slide Number Placeholder 3"/>
          <p:cNvSpPr>
            <a:spLocks noGrp="1"/>
          </p:cNvSpPr>
          <p:nvPr>
            <p:ph type="sldNum" sz="quarter" idx="12"/>
          </p:nvPr>
        </p:nvSpPr>
        <p:spPr/>
        <p:txBody>
          <a:bodyPr/>
          <a:lstStyle/>
          <a:p>
            <a:fld id="{6BEAD508-187F-9C41-8168-FD791BBC9830}" type="slidenum">
              <a:rPr lang="en-US" smtClean="0"/>
              <a:pPr/>
              <a:t>46</a:t>
            </a:fld>
            <a:endParaRPr lang="en-US" dirty="0"/>
          </a:p>
        </p:txBody>
      </p:sp>
    </p:spTree>
    <p:extLst>
      <p:ext uri="{BB962C8B-B14F-4D97-AF65-F5344CB8AC3E}">
        <p14:creationId xmlns:p14="http://schemas.microsoft.com/office/powerpoint/2010/main" xmlns="" val="1022822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39" y="170279"/>
            <a:ext cx="1409017" cy="578391"/>
          </a:xfrm>
        </p:spPr>
        <p:txBody>
          <a:bodyPr>
            <a:noAutofit/>
          </a:bodyPr>
          <a:lstStyle/>
          <a:p>
            <a:pPr algn="r"/>
            <a:r>
              <a:rPr lang="en-ZA" sz="2800" b="1" dirty="0">
                <a:latin typeface="Century Gothic" panose="020B0502020202020204" pitchFamily="34" charset="0"/>
              </a:rPr>
              <a:t>Cont…</a:t>
            </a:r>
          </a:p>
        </p:txBody>
      </p:sp>
      <p:sp>
        <p:nvSpPr>
          <p:cNvPr id="3" name="Content Placeholder 2"/>
          <p:cNvSpPr>
            <a:spLocks noGrp="1"/>
          </p:cNvSpPr>
          <p:nvPr>
            <p:ph idx="1"/>
          </p:nvPr>
        </p:nvSpPr>
        <p:spPr>
          <a:xfrm>
            <a:off x="125139" y="1055983"/>
            <a:ext cx="8787042" cy="5237795"/>
          </a:xfrm>
        </p:spPr>
        <p:txBody>
          <a:bodyPr>
            <a:normAutofit fontScale="92500" lnSpcReduction="20000"/>
          </a:bodyPr>
          <a:lstStyle/>
          <a:p>
            <a:pPr marL="514350" indent="-342900" algn="just">
              <a:lnSpc>
                <a:spcPct val="150000"/>
              </a:lnSpc>
              <a:buFont typeface="Wingdings" panose="05000000000000000000" pitchFamily="2" charset="2"/>
              <a:buChar char="q"/>
            </a:pPr>
            <a:r>
              <a:rPr lang="en-ZA" sz="2200" dirty="0">
                <a:solidFill>
                  <a:schemeClr val="tx1"/>
                </a:solidFill>
                <a:latin typeface="Century Gothic" panose="020B0502020202020204" pitchFamily="34" charset="0"/>
              </a:rPr>
              <a:t>M</a:t>
            </a:r>
            <a:r>
              <a:rPr lang="en-ZA" sz="2400" dirty="0">
                <a:solidFill>
                  <a:schemeClr val="tx1"/>
                </a:solidFill>
                <a:latin typeface="Century Gothic" panose="020B0502020202020204" pitchFamily="34" charset="0"/>
              </a:rPr>
              <a:t>ore deliberate focus on IP related solutions that will enable and improve access to basic services, strengthening the capacity of the state in service delivery and promote the inclusion of women, youth and people living with disabilities; and</a:t>
            </a:r>
          </a:p>
          <a:p>
            <a:pPr marL="514350" indent="-342900" algn="just">
              <a:lnSpc>
                <a:spcPct val="150000"/>
              </a:lnSpc>
              <a:buFont typeface="Wingdings" panose="05000000000000000000" pitchFamily="2" charset="2"/>
              <a:buChar char="q"/>
            </a:pPr>
            <a:r>
              <a:rPr lang="en-ZA" sz="2400" dirty="0">
                <a:solidFill>
                  <a:schemeClr val="tx1"/>
                </a:solidFill>
                <a:latin typeface="Century Gothic" panose="020B0502020202020204" pitchFamily="34" charset="0"/>
              </a:rPr>
              <a:t>Facilitate commercialisation of grassroots innovation and its access to publicly available IP in line with the commitment for the deployment of locally developed technology solutions, using instruments such as technology demonstrations, agroprocessing facilities and support for entrepreneurs.</a:t>
            </a:r>
          </a:p>
          <a:p>
            <a:pPr marL="514350" indent="-342900" algn="just">
              <a:lnSpc>
                <a:spcPct val="150000"/>
              </a:lnSpc>
              <a:buFont typeface="Wingdings" panose="05000000000000000000" pitchFamily="2" charset="2"/>
              <a:buChar char="q"/>
            </a:pPr>
            <a:endParaRPr lang="en-ZA" sz="1900" dirty="0">
              <a:solidFill>
                <a:schemeClr val="tx1"/>
              </a:solidFill>
            </a:endParaRPr>
          </a:p>
        </p:txBody>
      </p:sp>
      <p:sp>
        <p:nvSpPr>
          <p:cNvPr id="4" name="Slide Number Placeholder 3"/>
          <p:cNvSpPr>
            <a:spLocks noGrp="1"/>
          </p:cNvSpPr>
          <p:nvPr>
            <p:ph type="sldNum" sz="quarter" idx="12"/>
          </p:nvPr>
        </p:nvSpPr>
        <p:spPr/>
        <p:txBody>
          <a:bodyPr/>
          <a:lstStyle/>
          <a:p>
            <a:fld id="{6BEAD508-187F-9C41-8168-FD791BBC9830}" type="slidenum">
              <a:rPr lang="en-US" smtClean="0"/>
              <a:pPr/>
              <a:t>47</a:t>
            </a:fld>
            <a:endParaRPr lang="en-US" dirty="0"/>
          </a:p>
        </p:txBody>
      </p:sp>
    </p:spTree>
    <p:extLst>
      <p:ext uri="{BB962C8B-B14F-4D97-AF65-F5344CB8AC3E}">
        <p14:creationId xmlns:p14="http://schemas.microsoft.com/office/powerpoint/2010/main" xmlns="" val="213515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45" y="282633"/>
            <a:ext cx="4459082" cy="492444"/>
          </a:xfrm>
        </p:spPr>
        <p:txBody>
          <a:bodyPr>
            <a:noAutofit/>
          </a:bodyPr>
          <a:lstStyle/>
          <a:p>
            <a:pPr algn="r"/>
            <a:r>
              <a:rPr lang="en-ZA" sz="2800" b="1" dirty="0">
                <a:latin typeface="Century Gothic" panose="020B0502020202020204" pitchFamily="34" charset="0"/>
              </a:rPr>
              <a:t>Implementing Outcome 6</a:t>
            </a:r>
          </a:p>
        </p:txBody>
      </p:sp>
      <p:sp>
        <p:nvSpPr>
          <p:cNvPr id="3" name="Content Placeholder 2"/>
          <p:cNvSpPr>
            <a:spLocks noGrp="1"/>
          </p:cNvSpPr>
          <p:nvPr>
            <p:ph idx="1"/>
          </p:nvPr>
        </p:nvSpPr>
        <p:spPr>
          <a:xfrm>
            <a:off x="125138" y="1055983"/>
            <a:ext cx="8886835" cy="5401088"/>
          </a:xfrm>
        </p:spPr>
        <p:txBody>
          <a:bodyPr>
            <a:normAutofit fontScale="92500" lnSpcReduction="10000"/>
          </a:bodyPr>
          <a:lstStyle/>
          <a:p>
            <a:pPr marL="0" indent="0">
              <a:lnSpc>
                <a:spcPct val="100000"/>
              </a:lnSpc>
              <a:buNone/>
            </a:pPr>
            <a:r>
              <a:rPr lang="en-ZA" sz="2400" b="1" dirty="0">
                <a:solidFill>
                  <a:schemeClr val="tx1"/>
                </a:solidFill>
                <a:latin typeface="Century Gothic" panose="020B0502020202020204" pitchFamily="34" charset="0"/>
              </a:rPr>
              <a:t>Outcome 6: </a:t>
            </a:r>
            <a:r>
              <a:rPr lang="en-ZA" sz="2400" i="1" dirty="0">
                <a:solidFill>
                  <a:schemeClr val="tx1"/>
                </a:solidFill>
                <a:latin typeface="Century Gothic" panose="020B0502020202020204" pitchFamily="34" charset="0"/>
              </a:rPr>
              <a:t>Innovation in support of a capable and developmental state </a:t>
            </a:r>
          </a:p>
          <a:p>
            <a:pPr marL="0" indent="0">
              <a:lnSpc>
                <a:spcPct val="100000"/>
              </a:lnSpc>
              <a:buNone/>
            </a:pPr>
            <a:endParaRPr lang="en-ZA" sz="2200" i="1" dirty="0">
              <a:solidFill>
                <a:schemeClr val="tx1"/>
              </a:solidFill>
              <a:latin typeface="Century Gothic" panose="020B0502020202020204" pitchFamily="34" charset="0"/>
            </a:endParaRPr>
          </a:p>
          <a:p>
            <a:pPr marL="0" indent="0">
              <a:buNone/>
            </a:pPr>
            <a:r>
              <a:rPr lang="en-ZA" sz="2200" b="1" dirty="0">
                <a:solidFill>
                  <a:schemeClr val="tx1"/>
                </a:solidFill>
                <a:latin typeface="Century Gothic" panose="020B0502020202020204" pitchFamily="34" charset="0"/>
              </a:rPr>
              <a:t>Planned policy initiatives/ targeted interventions</a:t>
            </a:r>
          </a:p>
          <a:p>
            <a:pPr marL="514350" indent="-342900" algn="just">
              <a:lnSpc>
                <a:spcPct val="150000"/>
              </a:lnSpc>
              <a:spcBef>
                <a:spcPts val="0"/>
              </a:spcBef>
              <a:buFont typeface="Wingdings" panose="05000000000000000000" pitchFamily="2" charset="2"/>
              <a:buChar char="q"/>
            </a:pPr>
            <a:r>
              <a:rPr lang="en-ZA" sz="2400" dirty="0">
                <a:solidFill>
                  <a:schemeClr val="tx1"/>
                </a:solidFill>
                <a:latin typeface="Century Gothic" panose="020B0502020202020204" pitchFamily="34" charset="0"/>
              </a:rPr>
              <a:t>The Department will be more deliberate in promoting the expansion of piloted solutions that enable and improve access to basic services such as waste and water management, housing, sanitation and energy provision and that strengthen the capacity of the state in service delivery.</a:t>
            </a:r>
          </a:p>
          <a:p>
            <a:pPr marL="514350" indent="-342900" algn="just">
              <a:lnSpc>
                <a:spcPct val="160000"/>
              </a:lnSpc>
              <a:spcBef>
                <a:spcPts val="0"/>
              </a:spcBef>
              <a:buFont typeface="Wingdings" panose="05000000000000000000" pitchFamily="2" charset="2"/>
              <a:buChar char="q"/>
            </a:pPr>
            <a:r>
              <a:rPr lang="en-ZA" sz="2400" dirty="0">
                <a:solidFill>
                  <a:schemeClr val="tx1"/>
                </a:solidFill>
                <a:latin typeface="Century Gothic" panose="020B0502020202020204" pitchFamily="34" charset="0"/>
              </a:rPr>
              <a:t>Locally developed technology deployment in support of the use of innovation in implementing State policies in Basic Education, e-Health, infrastructure project scoping etc.. </a:t>
            </a:r>
          </a:p>
        </p:txBody>
      </p:sp>
      <p:sp>
        <p:nvSpPr>
          <p:cNvPr id="4" name="Slide Number Placeholder 3"/>
          <p:cNvSpPr>
            <a:spLocks noGrp="1"/>
          </p:cNvSpPr>
          <p:nvPr>
            <p:ph type="sldNum" sz="quarter" idx="12"/>
          </p:nvPr>
        </p:nvSpPr>
        <p:spPr/>
        <p:txBody>
          <a:bodyPr/>
          <a:lstStyle/>
          <a:p>
            <a:fld id="{6BEAD508-187F-9C41-8168-FD791BBC9830}" type="slidenum">
              <a:rPr lang="en-US" smtClean="0"/>
              <a:pPr/>
              <a:t>48</a:t>
            </a:fld>
            <a:endParaRPr lang="en-US" dirty="0"/>
          </a:p>
        </p:txBody>
      </p:sp>
    </p:spTree>
    <p:extLst>
      <p:ext uri="{BB962C8B-B14F-4D97-AF65-F5344CB8AC3E}">
        <p14:creationId xmlns:p14="http://schemas.microsoft.com/office/powerpoint/2010/main" xmlns="" val="166232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401" y="247814"/>
            <a:ext cx="9235605" cy="566813"/>
          </a:xfrm>
          <a:prstGeom prst="rect">
            <a:avLst/>
          </a:prstGeom>
        </p:spPr>
        <p:txBody>
          <a:bodyPr vert="horz" wrap="square" lIns="0" tIns="12691" rIns="0" bIns="0" rtlCol="0" anchor="t" anchorCtr="0">
            <a:spAutoFit/>
          </a:bodyPr>
          <a:lstStyle/>
          <a:p>
            <a:pPr marL="12691" algn="ctr">
              <a:lnSpc>
                <a:spcPct val="100000"/>
              </a:lnSpc>
              <a:spcBef>
                <a:spcPts val="100"/>
              </a:spcBef>
            </a:pPr>
            <a:r>
              <a:rPr lang="en-GB" sz="3600" b="1" dirty="0">
                <a:latin typeface="Century Gothic" panose="020B0502020202020204" pitchFamily="34" charset="0"/>
              </a:rPr>
              <a:t>C</a:t>
            </a:r>
            <a:r>
              <a:rPr lang="en-US" sz="3600" b="1" dirty="0">
                <a:latin typeface="Century Gothic" panose="020B0502020202020204" pitchFamily="34" charset="0"/>
              </a:rPr>
              <a:t>ontext (2)</a:t>
            </a:r>
            <a:endParaRPr sz="3600" b="1" dirty="0">
              <a:latin typeface="Century Gothic" panose="020B0502020202020204" pitchFamily="34" charset="0"/>
            </a:endParaRPr>
          </a:p>
        </p:txBody>
      </p:sp>
      <p:sp>
        <p:nvSpPr>
          <p:cNvPr id="3" name="object 3"/>
          <p:cNvSpPr txBox="1"/>
          <p:nvPr/>
        </p:nvSpPr>
        <p:spPr>
          <a:xfrm>
            <a:off x="117401" y="907418"/>
            <a:ext cx="8794977" cy="4926251"/>
          </a:xfrm>
          <a:prstGeom prst="rect">
            <a:avLst/>
          </a:prstGeom>
        </p:spPr>
        <p:txBody>
          <a:bodyPr vert="horz" wrap="square" lIns="0" tIns="138968" rIns="0" bIns="0" rtlCol="0">
            <a:spAutoFit/>
          </a:bodyPr>
          <a:lstStyle/>
          <a:p>
            <a:pPr>
              <a:spcBef>
                <a:spcPts val="495"/>
              </a:spcBef>
              <a:buClr>
                <a:srgbClr val="FF3300"/>
              </a:buClr>
              <a:tabLst>
                <a:tab pos="696107" algn="l"/>
                <a:tab pos="696742" algn="l"/>
              </a:tabLst>
            </a:pPr>
            <a:endParaRPr lang="en-US" sz="2600" dirty="0">
              <a:latin typeface="Century Gothic" panose="020B0502020202020204" pitchFamily="34" charset="0"/>
              <a:cs typeface="Arial" panose="020B0604020202020204" pitchFamily="34" charset="0"/>
            </a:endParaRPr>
          </a:p>
          <a:p>
            <a:pPr>
              <a:spcBef>
                <a:spcPts val="495"/>
              </a:spcBef>
              <a:buClr>
                <a:srgbClr val="FF3300"/>
              </a:buClr>
              <a:tabLst>
                <a:tab pos="696107" algn="l"/>
                <a:tab pos="696742" algn="l"/>
              </a:tabLst>
            </a:pPr>
            <a:r>
              <a:rPr lang="en-US" sz="2600" dirty="0">
                <a:latin typeface="Century Gothic" panose="020B0502020202020204" pitchFamily="34" charset="0"/>
                <a:cs typeface="Arial" panose="020B0604020202020204" pitchFamily="34" charset="0"/>
              </a:rPr>
              <a:t>The Economic Reconstruction and Recovery Plan, to which the Department and the NSI broadly, contributes towards:</a:t>
            </a:r>
          </a:p>
          <a:p>
            <a:pPr>
              <a:spcBef>
                <a:spcPts val="495"/>
              </a:spcBef>
              <a:buClr>
                <a:srgbClr val="FF3300"/>
              </a:buClr>
              <a:tabLst>
                <a:tab pos="696107" algn="l"/>
                <a:tab pos="696742" algn="l"/>
              </a:tabLst>
            </a:pPr>
            <a:endParaRPr lang="en-US" sz="2600" dirty="0">
              <a:latin typeface="Century Gothic" panose="020B0502020202020204" pitchFamily="34" charset="0"/>
              <a:cs typeface="Arial" panose="020B0604020202020204" pitchFamily="34" charset="0"/>
            </a:endParaRPr>
          </a:p>
          <a:p>
            <a:pPr marL="1143000" lvl="3" indent="-457200">
              <a:spcBef>
                <a:spcPts val="495"/>
              </a:spcBef>
              <a:buClr>
                <a:srgbClr val="FF3300"/>
              </a:buClr>
              <a:buFont typeface="Wingdings" panose="05000000000000000000" pitchFamily="2" charset="2"/>
              <a:buChar char="v"/>
              <a:tabLst>
                <a:tab pos="696107" algn="l"/>
                <a:tab pos="696742" algn="l"/>
              </a:tabLst>
            </a:pPr>
            <a:r>
              <a:rPr lang="en-US" sz="2600" dirty="0">
                <a:latin typeface="Century Gothic" panose="020B0502020202020204" pitchFamily="34" charset="0"/>
                <a:cs typeface="Arial" panose="020B0604020202020204" pitchFamily="34" charset="0"/>
              </a:rPr>
              <a:t>The revitalisation of sectors that were depressed by Covid-19</a:t>
            </a:r>
          </a:p>
          <a:p>
            <a:pPr marL="1143000" lvl="3" indent="-457200">
              <a:spcBef>
                <a:spcPts val="495"/>
              </a:spcBef>
              <a:buClr>
                <a:srgbClr val="FF3300"/>
              </a:buClr>
              <a:buFont typeface="Wingdings" panose="05000000000000000000" pitchFamily="2" charset="2"/>
              <a:buChar char="v"/>
              <a:tabLst>
                <a:tab pos="696107" algn="l"/>
                <a:tab pos="696742" algn="l"/>
              </a:tabLst>
            </a:pPr>
            <a:r>
              <a:rPr lang="en-US" sz="2600" dirty="0">
                <a:latin typeface="Century Gothic" panose="020B0502020202020204" pitchFamily="34" charset="0"/>
                <a:cs typeface="Arial" panose="020B0604020202020204" pitchFamily="34" charset="0"/>
              </a:rPr>
              <a:t>The development of new sources of growth</a:t>
            </a:r>
          </a:p>
          <a:p>
            <a:pPr marL="1143000" lvl="3" indent="-457200">
              <a:spcBef>
                <a:spcPts val="495"/>
              </a:spcBef>
              <a:buClr>
                <a:srgbClr val="FF3300"/>
              </a:buClr>
              <a:buFont typeface="Wingdings" panose="05000000000000000000" pitchFamily="2" charset="2"/>
              <a:buChar char="v"/>
              <a:tabLst>
                <a:tab pos="696107" algn="l"/>
                <a:tab pos="696742" algn="l"/>
              </a:tabLst>
            </a:pPr>
            <a:r>
              <a:rPr lang="en-US" sz="2600" dirty="0">
                <a:latin typeface="Century Gothic" panose="020B0502020202020204" pitchFamily="34" charset="0"/>
                <a:cs typeface="Arial" panose="020B0604020202020204" pitchFamily="34" charset="0"/>
              </a:rPr>
              <a:t>The building of a capable and developmental state</a:t>
            </a:r>
          </a:p>
          <a:p>
            <a:pPr marL="1143000" lvl="3" indent="-457200">
              <a:spcBef>
                <a:spcPts val="495"/>
              </a:spcBef>
              <a:buClr>
                <a:srgbClr val="FF3300"/>
              </a:buClr>
              <a:buFont typeface="Wingdings" panose="05000000000000000000" pitchFamily="2" charset="2"/>
              <a:buChar char="v"/>
              <a:tabLst>
                <a:tab pos="696107" algn="l"/>
                <a:tab pos="696742" algn="l"/>
              </a:tabLst>
            </a:pPr>
            <a:r>
              <a:rPr lang="en-US" sz="2600" dirty="0">
                <a:latin typeface="Century Gothic" panose="020B0502020202020204" pitchFamily="34" charset="0"/>
                <a:cs typeface="Arial" panose="020B0604020202020204" pitchFamily="34" charset="0"/>
              </a:rPr>
              <a:t>Support to sectors such as energy and health</a:t>
            </a:r>
          </a:p>
        </p:txBody>
      </p:sp>
      <p:sp>
        <p:nvSpPr>
          <p:cNvPr id="4" name="TextBox 3">
            <a:extLst>
              <a:ext uri="{FF2B5EF4-FFF2-40B4-BE49-F238E27FC236}">
                <a16:creationId xmlns:a16="http://schemas.microsoft.com/office/drawing/2014/main" xmlns="" id="{70627946-DF4C-4858-905F-0406FBB5C88F}"/>
              </a:ext>
            </a:extLst>
          </p:cNvPr>
          <p:cNvSpPr txBox="1"/>
          <p:nvPr/>
        </p:nvSpPr>
        <p:spPr>
          <a:xfrm>
            <a:off x="8607790" y="6085414"/>
            <a:ext cx="533029" cy="507222"/>
          </a:xfrm>
          <a:prstGeom prst="rect">
            <a:avLst/>
          </a:prstGeom>
          <a:noFill/>
        </p:spPr>
        <p:txBody>
          <a:bodyPr wrap="square" rtlCol="0">
            <a:spAutoFit/>
          </a:bodyPr>
          <a:lstStyle/>
          <a:p>
            <a:r>
              <a:rPr lang="en-US" sz="1349" dirty="0"/>
              <a:t>                                       4</a:t>
            </a:r>
          </a:p>
        </p:txBody>
      </p:sp>
    </p:spTree>
    <p:extLst>
      <p:ext uri="{BB962C8B-B14F-4D97-AF65-F5344CB8AC3E}">
        <p14:creationId xmlns:p14="http://schemas.microsoft.com/office/powerpoint/2010/main" xmlns="" val="3912671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7BF26-8234-9545-8FE5-ABA7D1732129}"/>
              </a:ext>
            </a:extLst>
          </p:cNvPr>
          <p:cNvSpPr>
            <a:spLocks noGrp="1"/>
          </p:cNvSpPr>
          <p:nvPr>
            <p:ph type="title"/>
          </p:nvPr>
        </p:nvSpPr>
        <p:spPr>
          <a:xfrm>
            <a:off x="141377" y="111333"/>
            <a:ext cx="6912566" cy="776941"/>
          </a:xfrm>
        </p:spPr>
        <p:txBody>
          <a:bodyPr>
            <a:noAutofit/>
          </a:bodyPr>
          <a:lstStyle/>
          <a:p>
            <a:r>
              <a:rPr lang="en-US" sz="2800" b="1" dirty="0">
                <a:latin typeface="Century Gothic" panose="020B0502020202020204" pitchFamily="34" charset="0"/>
              </a:rPr>
              <a:t>2022/23 Output Performance Indicator Analysis Programme </a:t>
            </a:r>
          </a:p>
        </p:txBody>
      </p:sp>
      <p:graphicFrame>
        <p:nvGraphicFramePr>
          <p:cNvPr id="5" name="Chart 4">
            <a:extLst>
              <a:ext uri="{FF2B5EF4-FFF2-40B4-BE49-F238E27FC236}">
                <a16:creationId xmlns:a16="http://schemas.microsoft.com/office/drawing/2014/main" xmlns="" id="{04828465-1DE6-6A40-A431-97BC51AFDF22}"/>
              </a:ext>
            </a:extLst>
          </p:cNvPr>
          <p:cNvGraphicFramePr>
            <a:graphicFrameLocks/>
          </p:cNvGraphicFramePr>
          <p:nvPr>
            <p:extLst>
              <p:ext uri="{D42A27DB-BD31-4B8C-83A1-F6EECF244321}">
                <p14:modId xmlns:p14="http://schemas.microsoft.com/office/powerpoint/2010/main" xmlns="" val="1474450355"/>
              </p:ext>
            </p:extLst>
          </p:nvPr>
        </p:nvGraphicFramePr>
        <p:xfrm>
          <a:off x="256309" y="1134880"/>
          <a:ext cx="8631381" cy="57056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xmlns="" val="3708940772"/>
              </p:ext>
            </p:extLst>
          </p:nvPr>
        </p:nvGraphicFramePr>
        <p:xfrm>
          <a:off x="393895" y="1134880"/>
          <a:ext cx="8215533" cy="49704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xmlns="" val="408533842"/>
              </p:ext>
            </p:extLst>
          </p:nvPr>
        </p:nvGraphicFramePr>
        <p:xfrm>
          <a:off x="1" y="984738"/>
          <a:ext cx="9144000" cy="5855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066874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CC9C5-C6B3-B54B-B35B-F32187DE948C}"/>
              </a:ext>
            </a:extLst>
          </p:cNvPr>
          <p:cNvSpPr>
            <a:spLocks noGrp="1"/>
          </p:cNvSpPr>
          <p:nvPr>
            <p:ph type="title"/>
          </p:nvPr>
        </p:nvSpPr>
        <p:spPr>
          <a:xfrm>
            <a:off x="222069" y="49227"/>
            <a:ext cx="3971108" cy="812922"/>
          </a:xfrm>
        </p:spPr>
        <p:txBody>
          <a:bodyPr>
            <a:noAutofit/>
          </a:bodyPr>
          <a:lstStyle/>
          <a:p>
            <a:r>
              <a:rPr lang="en-ZA" sz="2800" b="1" dirty="0">
                <a:latin typeface="Century Gothic" panose="020B0502020202020204" pitchFamily="34" charset="0"/>
              </a:rPr>
              <a:t>MTEF Allocations per Programme </a:t>
            </a:r>
            <a:endParaRPr lang="en-US" sz="2800" b="1" dirty="0">
              <a:latin typeface="Century Gothic" panose="020B0502020202020204" pitchFamily="34" charset="0"/>
            </a:endParaRPr>
          </a:p>
        </p:txBody>
      </p:sp>
      <p:graphicFrame>
        <p:nvGraphicFramePr>
          <p:cNvPr id="4" name="Content Placeholder 3">
            <a:extLst>
              <a:ext uri="{FF2B5EF4-FFF2-40B4-BE49-F238E27FC236}">
                <a16:creationId xmlns:a16="http://schemas.microsoft.com/office/drawing/2014/main" xmlns="" id="{31FE3D35-B8A9-9E46-84B9-A2B0F0F50194}"/>
              </a:ext>
            </a:extLst>
          </p:cNvPr>
          <p:cNvGraphicFramePr>
            <a:graphicFrameLocks noGrp="1"/>
          </p:cNvGraphicFramePr>
          <p:nvPr>
            <p:ph idx="1"/>
            <p:extLst>
              <p:ext uri="{D42A27DB-BD31-4B8C-83A1-F6EECF244321}">
                <p14:modId xmlns:p14="http://schemas.microsoft.com/office/powerpoint/2010/main" xmlns="" val="1976229904"/>
              </p:ext>
            </p:extLst>
          </p:nvPr>
        </p:nvGraphicFramePr>
        <p:xfrm>
          <a:off x="-2" y="970714"/>
          <a:ext cx="9144001" cy="5869823"/>
        </p:xfrm>
        <a:graphic>
          <a:graphicData uri="http://schemas.openxmlformats.org/drawingml/2006/table">
            <a:tbl>
              <a:tblPr firstRow="1" firstCol="1" bandRow="1">
                <a:tableStyleId>{5C22544A-7EE6-4342-B048-85BDC9FD1C3A}</a:tableStyleId>
              </a:tblPr>
              <a:tblGrid>
                <a:gridCol w="2053885">
                  <a:extLst>
                    <a:ext uri="{9D8B030D-6E8A-4147-A177-3AD203B41FA5}">
                      <a16:colId xmlns:a16="http://schemas.microsoft.com/office/drawing/2014/main" xmlns="" val="3758039678"/>
                    </a:ext>
                  </a:extLst>
                </a:gridCol>
                <a:gridCol w="1777003">
                  <a:extLst>
                    <a:ext uri="{9D8B030D-6E8A-4147-A177-3AD203B41FA5}">
                      <a16:colId xmlns:a16="http://schemas.microsoft.com/office/drawing/2014/main" xmlns="" val="4135679369"/>
                    </a:ext>
                  </a:extLst>
                </a:gridCol>
                <a:gridCol w="1907079">
                  <a:extLst>
                    <a:ext uri="{9D8B030D-6E8A-4147-A177-3AD203B41FA5}">
                      <a16:colId xmlns:a16="http://schemas.microsoft.com/office/drawing/2014/main" xmlns="" val="2381626739"/>
                    </a:ext>
                  </a:extLst>
                </a:gridCol>
                <a:gridCol w="1724217">
                  <a:extLst>
                    <a:ext uri="{9D8B030D-6E8A-4147-A177-3AD203B41FA5}">
                      <a16:colId xmlns:a16="http://schemas.microsoft.com/office/drawing/2014/main" xmlns="" val="4289322685"/>
                    </a:ext>
                  </a:extLst>
                </a:gridCol>
                <a:gridCol w="1681817">
                  <a:extLst>
                    <a:ext uri="{9D8B030D-6E8A-4147-A177-3AD203B41FA5}">
                      <a16:colId xmlns:a16="http://schemas.microsoft.com/office/drawing/2014/main" xmlns="" val="3967493618"/>
                    </a:ext>
                  </a:extLst>
                </a:gridCol>
              </a:tblGrid>
              <a:tr h="612788">
                <a:tc rowSpan="2">
                  <a:txBody>
                    <a:bodyPr/>
                    <a:lstStyle/>
                    <a:p>
                      <a:pPr marL="0" marR="0" lvl="0" indent="0" algn="ctr" defTabSz="912114" rtl="0" eaLnBrk="1" fontAlgn="auto" latinLnBrk="0" hangingPunct="1">
                        <a:lnSpc>
                          <a:spcPct val="100000"/>
                        </a:lnSpc>
                        <a:spcBef>
                          <a:spcPts val="0"/>
                        </a:spcBef>
                        <a:spcAft>
                          <a:spcPts val="0"/>
                        </a:spcAft>
                        <a:buClrTx/>
                        <a:buSzTx/>
                        <a:buFontTx/>
                        <a:buNone/>
                        <a:tabLst>
                          <a:tab pos="457200" algn="l"/>
                          <a:tab pos="4023360" algn="l"/>
                        </a:tabLst>
                        <a:defRPr/>
                      </a:pPr>
                      <a:r>
                        <a:rPr lang="en-US" sz="1800" dirty="0">
                          <a:effectLst/>
                          <a:latin typeface="Century Gothic" panose="020B0502020202020204" pitchFamily="34" charset="0"/>
                          <a:cs typeface="Arial" panose="020B0604020202020204" pitchFamily="34" charset="0"/>
                        </a:rPr>
                        <a:t>Programme</a:t>
                      </a:r>
                    </a:p>
                  </a:txBody>
                  <a:tcPr marL="68580" marR="68580" marT="0" marB="0"/>
                </a:tc>
                <a:tc rowSpan="2">
                  <a:txBody>
                    <a:bodyPr/>
                    <a:lstStyle/>
                    <a:p>
                      <a:pPr marL="0" marR="0" lvl="0" indent="0" algn="ctr" defTabSz="912114" rtl="0" eaLnBrk="1" fontAlgn="auto" latinLnBrk="0" hangingPunct="1">
                        <a:lnSpc>
                          <a:spcPct val="100000"/>
                        </a:lnSpc>
                        <a:spcBef>
                          <a:spcPts val="0"/>
                        </a:spcBef>
                        <a:spcAft>
                          <a:spcPts val="0"/>
                        </a:spcAft>
                        <a:buClrTx/>
                        <a:buSzTx/>
                        <a:buFontTx/>
                        <a:buNone/>
                        <a:tabLst>
                          <a:tab pos="457200" algn="l"/>
                          <a:tab pos="4023360" algn="l"/>
                        </a:tabLst>
                        <a:defRPr/>
                      </a:pPr>
                      <a:r>
                        <a:rPr lang="en-US" sz="1800" dirty="0">
                          <a:effectLst/>
                          <a:latin typeface="Century Gothic" panose="020B0502020202020204" pitchFamily="34" charset="0"/>
                          <a:cs typeface="Arial" panose="020B0604020202020204" pitchFamily="34" charset="0"/>
                        </a:rPr>
                        <a:t> Adjusted Appropriation 2020/21</a:t>
                      </a:r>
                    </a:p>
                  </a:txBody>
                  <a:tcPr marL="68580" marR="68580" marT="0" marB="0"/>
                </a:tc>
                <a:tc gridSpan="3">
                  <a:txBody>
                    <a:bodyPr/>
                    <a:lstStyle/>
                    <a:p>
                      <a:pPr algn="ctr">
                        <a:lnSpc>
                          <a:spcPct val="100000"/>
                        </a:lnSpc>
                        <a:spcAft>
                          <a:spcPts val="0"/>
                        </a:spcAft>
                        <a:tabLst>
                          <a:tab pos="457200" algn="l"/>
                          <a:tab pos="4023360" algn="l"/>
                        </a:tabLst>
                      </a:pPr>
                      <a:r>
                        <a:rPr lang="en-ZA" sz="1800" b="1" kern="1200" dirty="0">
                          <a:solidFill>
                            <a:schemeClr val="lt1"/>
                          </a:solidFill>
                          <a:effectLst/>
                          <a:latin typeface="Century Gothic" panose="020B0502020202020204" pitchFamily="34" charset="0"/>
                          <a:ea typeface="+mn-ea"/>
                          <a:cs typeface="Arial" panose="020B0604020202020204" pitchFamily="34" charset="0"/>
                        </a:rPr>
                        <a:t>MTEF ALLOCATION</a:t>
                      </a:r>
                    </a:p>
                    <a:p>
                      <a:pPr algn="ctr">
                        <a:lnSpc>
                          <a:spcPct val="100000"/>
                        </a:lnSpc>
                        <a:spcAft>
                          <a:spcPts val="0"/>
                        </a:spcAft>
                        <a:tabLst>
                          <a:tab pos="457200" algn="l"/>
                          <a:tab pos="4023360" algn="l"/>
                        </a:tabLst>
                      </a:pPr>
                      <a:endParaRPr lang="en-ZA" sz="1800" b="1" kern="1200" dirty="0">
                        <a:solidFill>
                          <a:schemeClr val="lt1"/>
                        </a:solidFill>
                        <a:effectLst/>
                        <a:latin typeface="Century Gothic" panose="020B0502020202020204" pitchFamily="34" charset="0"/>
                        <a:ea typeface="+mn-ea"/>
                        <a:cs typeface="Arial" panose="020B0604020202020204" pitchFamily="34" charset="0"/>
                      </a:endParaRPr>
                    </a:p>
                  </a:txBody>
                  <a:tcPr marL="68580" marR="68580" marT="0" marB="0">
                    <a:solidFill>
                      <a:schemeClr val="accent1"/>
                    </a:solidFill>
                  </a:tcPr>
                </a:tc>
                <a:tc hMerge="1">
                  <a:txBody>
                    <a:bodyPr/>
                    <a:lstStyle/>
                    <a:p>
                      <a:pPr algn="ctr">
                        <a:lnSpc>
                          <a:spcPct val="100000"/>
                        </a:lnSpc>
                        <a:spcAft>
                          <a:spcPts val="0"/>
                        </a:spcAft>
                        <a:tabLst>
                          <a:tab pos="457200" algn="l"/>
                          <a:tab pos="4023360" algn="l"/>
                        </a:tabLst>
                      </a:pPr>
                      <a:endPar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solidFill>
                  </a:tcPr>
                </a:tc>
                <a:tc hMerge="1">
                  <a:txBody>
                    <a:bodyPr/>
                    <a:lstStyle/>
                    <a:p>
                      <a:pPr algn="ctr">
                        <a:lnSpc>
                          <a:spcPct val="100000"/>
                        </a:lnSpc>
                        <a:spcAft>
                          <a:spcPts val="0"/>
                        </a:spcAft>
                        <a:tabLst>
                          <a:tab pos="457200" algn="l"/>
                          <a:tab pos="4023360" algn="l"/>
                        </a:tabLst>
                      </a:pPr>
                      <a:endParaRPr lang="en-Z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solidFill>
                  </a:tcPr>
                </a:tc>
                <a:extLst>
                  <a:ext uri="{0D108BD9-81ED-4DB2-BD59-A6C34878D82A}">
                    <a16:rowId xmlns:a16="http://schemas.microsoft.com/office/drawing/2014/main" xmlns="" val="603173529"/>
                  </a:ext>
                </a:extLst>
              </a:tr>
              <a:tr h="618824">
                <a:tc vMerge="1">
                  <a:txBody>
                    <a:bodyPr/>
                    <a:lstStyle/>
                    <a:p>
                      <a:pPr marL="0" marR="0" lvl="0" indent="0" algn="ctr" defTabSz="912114" rtl="0" eaLnBrk="1" fontAlgn="auto" latinLnBrk="0" hangingPunct="1">
                        <a:lnSpc>
                          <a:spcPct val="100000"/>
                        </a:lnSpc>
                        <a:spcBef>
                          <a:spcPts val="0"/>
                        </a:spcBef>
                        <a:spcAft>
                          <a:spcPts val="0"/>
                        </a:spcAft>
                        <a:buClrTx/>
                        <a:buSzTx/>
                        <a:buFontTx/>
                        <a:buNone/>
                        <a:tabLst>
                          <a:tab pos="457200" algn="l"/>
                          <a:tab pos="4023360" algn="l"/>
                        </a:tabLst>
                        <a:defRPr/>
                      </a:pPr>
                      <a:endParaRPr lang="en-US" sz="1800" dirty="0">
                        <a:effectLst/>
                        <a:latin typeface="Arial" panose="020B0604020202020204" pitchFamily="34" charset="0"/>
                        <a:cs typeface="Arial" panose="020B0604020202020204" pitchFamily="34" charset="0"/>
                      </a:endParaRPr>
                    </a:p>
                  </a:txBody>
                  <a:tcPr marL="68580" marR="68580" marT="0" marB="0"/>
                </a:tc>
                <a:tc vMerge="1">
                  <a:txBody>
                    <a:bodyPr/>
                    <a:lstStyle/>
                    <a:p>
                      <a:pPr marL="0" marR="0" lvl="0" indent="0" algn="ctr" defTabSz="912114" rtl="0" eaLnBrk="1" fontAlgn="auto" latinLnBrk="0" hangingPunct="1">
                        <a:lnSpc>
                          <a:spcPct val="100000"/>
                        </a:lnSpc>
                        <a:spcBef>
                          <a:spcPts val="0"/>
                        </a:spcBef>
                        <a:spcAft>
                          <a:spcPts val="0"/>
                        </a:spcAft>
                        <a:buClrTx/>
                        <a:buSzTx/>
                        <a:buFontTx/>
                        <a:buNone/>
                        <a:tabLst>
                          <a:tab pos="457200" algn="l"/>
                          <a:tab pos="4023360" algn="l"/>
                        </a:tabLst>
                        <a:defRPr/>
                      </a:pPr>
                      <a:endParaRPr lang="en-US" sz="1800" dirty="0">
                        <a:effectLst/>
                        <a:latin typeface="Arial" panose="020B0604020202020204" pitchFamily="34" charset="0"/>
                        <a:cs typeface="Arial" panose="020B0604020202020204" pitchFamily="34" charset="0"/>
                      </a:endParaRPr>
                    </a:p>
                  </a:txBody>
                  <a:tcPr marL="68580" marR="68580" marT="0" marB="0"/>
                </a:tc>
                <a:tc>
                  <a:txBody>
                    <a:bodyPr/>
                    <a:lstStyle/>
                    <a:p>
                      <a:pPr marL="0" algn="ctr" defTabSz="912114" rtl="0" eaLnBrk="1" latinLnBrk="0" hangingPunct="1">
                        <a:lnSpc>
                          <a:spcPct val="100000"/>
                        </a:lnSpc>
                        <a:spcAft>
                          <a:spcPts val="0"/>
                        </a:spcAft>
                        <a:tabLst>
                          <a:tab pos="457200" algn="l"/>
                          <a:tab pos="4023360" algn="l"/>
                        </a:tabLst>
                      </a:pPr>
                      <a:r>
                        <a:rPr lang="en-US" sz="1800" b="1" kern="1200" dirty="0">
                          <a:solidFill>
                            <a:schemeClr val="lt1"/>
                          </a:solidFill>
                          <a:effectLst/>
                          <a:latin typeface="Century Gothic" panose="020B0502020202020204" pitchFamily="34" charset="0"/>
                          <a:ea typeface="+mn-ea"/>
                          <a:cs typeface="Arial" panose="020B0604020202020204" pitchFamily="34" charset="0"/>
                        </a:rPr>
                        <a:t>2022/23</a:t>
                      </a:r>
                      <a:endParaRPr lang="en-ZA" sz="1800" b="1" kern="1200" dirty="0">
                        <a:solidFill>
                          <a:schemeClr val="lt1"/>
                        </a:solidFill>
                        <a:effectLst/>
                        <a:latin typeface="Century Gothic" panose="020B0502020202020204" pitchFamily="34" charset="0"/>
                        <a:ea typeface="+mn-ea"/>
                        <a:cs typeface="Arial" panose="020B0604020202020204" pitchFamily="34" charset="0"/>
                      </a:endParaRPr>
                    </a:p>
                    <a:p>
                      <a:pPr marL="0" algn="ctr" defTabSz="912114" rtl="0" eaLnBrk="1" latinLnBrk="0" hangingPunct="1">
                        <a:lnSpc>
                          <a:spcPct val="100000"/>
                        </a:lnSpc>
                        <a:spcAft>
                          <a:spcPts val="0"/>
                        </a:spcAft>
                        <a:tabLst>
                          <a:tab pos="457200" algn="l"/>
                          <a:tab pos="4023360" algn="l"/>
                        </a:tabLst>
                      </a:pPr>
                      <a:r>
                        <a:rPr lang="en-US" sz="1800" b="1" kern="1200" dirty="0">
                          <a:solidFill>
                            <a:schemeClr val="lt1"/>
                          </a:solidFill>
                          <a:effectLst/>
                          <a:latin typeface="Century Gothic" panose="020B0502020202020204" pitchFamily="34" charset="0"/>
                          <a:ea typeface="+mn-ea"/>
                          <a:cs typeface="Arial" panose="020B0604020202020204" pitchFamily="34" charset="0"/>
                        </a:rPr>
                        <a:t>R’000</a:t>
                      </a:r>
                      <a:endParaRPr lang="en-ZA" sz="1800" b="1" kern="1200" dirty="0">
                        <a:solidFill>
                          <a:schemeClr val="lt1"/>
                        </a:solidFill>
                        <a:effectLst/>
                        <a:latin typeface="Century Gothic" panose="020B0502020202020204" pitchFamily="34" charset="0"/>
                        <a:ea typeface="+mn-ea"/>
                        <a:cs typeface="Arial" panose="020B0604020202020204" pitchFamily="34" charset="0"/>
                      </a:endParaRPr>
                    </a:p>
                  </a:txBody>
                  <a:tcPr marL="68580" marR="68580" marT="0" marB="0">
                    <a:solidFill>
                      <a:schemeClr val="accent2"/>
                    </a:solidFill>
                  </a:tcPr>
                </a:tc>
                <a:tc>
                  <a:txBody>
                    <a:bodyPr/>
                    <a:lstStyle/>
                    <a:p>
                      <a:pPr marL="0" algn="ctr" defTabSz="912114" rtl="0" eaLnBrk="1" latinLnBrk="0" hangingPunct="1">
                        <a:lnSpc>
                          <a:spcPct val="100000"/>
                        </a:lnSpc>
                        <a:spcAft>
                          <a:spcPts val="0"/>
                        </a:spcAft>
                        <a:tabLst>
                          <a:tab pos="457200" algn="l"/>
                          <a:tab pos="4023360" algn="l"/>
                        </a:tabLst>
                      </a:pPr>
                      <a:r>
                        <a:rPr lang="en-US" sz="1800" b="1" kern="1200" dirty="0">
                          <a:solidFill>
                            <a:schemeClr val="lt1"/>
                          </a:solidFill>
                          <a:effectLst/>
                          <a:latin typeface="Century Gothic" panose="020B0502020202020204" pitchFamily="34" charset="0"/>
                          <a:ea typeface="+mn-ea"/>
                          <a:cs typeface="Arial" panose="020B0604020202020204" pitchFamily="34" charset="0"/>
                        </a:rPr>
                        <a:t>2023/24</a:t>
                      </a:r>
                      <a:endParaRPr lang="en-ZA" sz="1800" b="1" kern="1200" dirty="0">
                        <a:solidFill>
                          <a:schemeClr val="lt1"/>
                        </a:solidFill>
                        <a:effectLst/>
                        <a:latin typeface="Century Gothic" panose="020B0502020202020204" pitchFamily="34" charset="0"/>
                        <a:ea typeface="+mn-ea"/>
                        <a:cs typeface="Arial" panose="020B0604020202020204" pitchFamily="34" charset="0"/>
                      </a:endParaRPr>
                    </a:p>
                    <a:p>
                      <a:pPr marL="0" algn="ctr" defTabSz="912114" rtl="0" eaLnBrk="1" latinLnBrk="0" hangingPunct="1">
                        <a:lnSpc>
                          <a:spcPct val="100000"/>
                        </a:lnSpc>
                        <a:spcAft>
                          <a:spcPts val="0"/>
                        </a:spcAft>
                        <a:tabLst>
                          <a:tab pos="457200" algn="l"/>
                          <a:tab pos="4023360" algn="l"/>
                        </a:tabLst>
                      </a:pPr>
                      <a:r>
                        <a:rPr lang="en-US" sz="1800" b="1" kern="1200" dirty="0">
                          <a:solidFill>
                            <a:schemeClr val="lt1"/>
                          </a:solidFill>
                          <a:effectLst/>
                          <a:latin typeface="Century Gothic" panose="020B0502020202020204" pitchFamily="34" charset="0"/>
                          <a:ea typeface="+mn-ea"/>
                          <a:cs typeface="Arial" panose="020B0604020202020204" pitchFamily="34" charset="0"/>
                        </a:rPr>
                        <a:t>R’000</a:t>
                      </a:r>
                      <a:endParaRPr lang="en-ZA" sz="1800" b="1" kern="1200" dirty="0">
                        <a:solidFill>
                          <a:schemeClr val="lt1"/>
                        </a:solidFill>
                        <a:effectLst/>
                        <a:latin typeface="Century Gothic" panose="020B0502020202020204" pitchFamily="34" charset="0"/>
                        <a:ea typeface="+mn-ea"/>
                        <a:cs typeface="Arial" panose="020B0604020202020204" pitchFamily="34" charset="0"/>
                      </a:endParaRPr>
                    </a:p>
                  </a:txBody>
                  <a:tcPr marL="68580" marR="68580" marT="0" marB="0">
                    <a:solidFill>
                      <a:schemeClr val="accent2"/>
                    </a:solidFill>
                  </a:tcPr>
                </a:tc>
                <a:tc>
                  <a:txBody>
                    <a:bodyPr/>
                    <a:lstStyle/>
                    <a:p>
                      <a:pPr marL="0" algn="ctr" defTabSz="912114" rtl="0" eaLnBrk="1" latinLnBrk="0" hangingPunct="1">
                        <a:lnSpc>
                          <a:spcPct val="100000"/>
                        </a:lnSpc>
                        <a:spcAft>
                          <a:spcPts val="0"/>
                        </a:spcAft>
                        <a:tabLst>
                          <a:tab pos="457200" algn="l"/>
                          <a:tab pos="4023360" algn="l"/>
                        </a:tabLst>
                      </a:pPr>
                      <a:r>
                        <a:rPr lang="en-US" sz="1800" b="1" kern="1200" dirty="0">
                          <a:solidFill>
                            <a:schemeClr val="lt1"/>
                          </a:solidFill>
                          <a:effectLst/>
                          <a:latin typeface="Century Gothic" panose="020B0502020202020204" pitchFamily="34" charset="0"/>
                          <a:ea typeface="+mn-ea"/>
                          <a:cs typeface="Arial" panose="020B0604020202020204" pitchFamily="34" charset="0"/>
                        </a:rPr>
                        <a:t>2024/25</a:t>
                      </a:r>
                      <a:endParaRPr lang="en-ZA" sz="1800" b="1" kern="1200" dirty="0">
                        <a:solidFill>
                          <a:schemeClr val="lt1"/>
                        </a:solidFill>
                        <a:effectLst/>
                        <a:latin typeface="Century Gothic" panose="020B0502020202020204" pitchFamily="34" charset="0"/>
                        <a:ea typeface="+mn-ea"/>
                        <a:cs typeface="Arial" panose="020B0604020202020204" pitchFamily="34" charset="0"/>
                      </a:endParaRPr>
                    </a:p>
                    <a:p>
                      <a:pPr marL="0" algn="ctr" defTabSz="912114" rtl="0" eaLnBrk="1" latinLnBrk="0" hangingPunct="1">
                        <a:lnSpc>
                          <a:spcPct val="100000"/>
                        </a:lnSpc>
                        <a:spcAft>
                          <a:spcPts val="0"/>
                        </a:spcAft>
                        <a:tabLst>
                          <a:tab pos="457200" algn="l"/>
                          <a:tab pos="4023360" algn="l"/>
                        </a:tabLst>
                      </a:pPr>
                      <a:r>
                        <a:rPr lang="en-US" sz="1800" b="1" kern="1200" dirty="0">
                          <a:solidFill>
                            <a:schemeClr val="lt1"/>
                          </a:solidFill>
                          <a:effectLst/>
                          <a:latin typeface="Century Gothic" panose="020B0502020202020204" pitchFamily="34" charset="0"/>
                          <a:ea typeface="+mn-ea"/>
                          <a:cs typeface="Arial" panose="020B0604020202020204" pitchFamily="34" charset="0"/>
                        </a:rPr>
                        <a:t>R’000</a:t>
                      </a:r>
                      <a:endParaRPr lang="en-ZA" sz="1800" b="1" kern="1200" dirty="0">
                        <a:solidFill>
                          <a:schemeClr val="lt1"/>
                        </a:solidFill>
                        <a:effectLst/>
                        <a:latin typeface="Century Gothic" panose="020B0502020202020204" pitchFamily="34" charset="0"/>
                        <a:ea typeface="+mn-ea"/>
                        <a:cs typeface="Arial" panose="020B0604020202020204" pitchFamily="34" charset="0"/>
                      </a:endParaRPr>
                    </a:p>
                  </a:txBody>
                  <a:tcPr marL="68580" marR="68580" marT="0" marB="0">
                    <a:solidFill>
                      <a:schemeClr val="accent2"/>
                    </a:solidFill>
                  </a:tcPr>
                </a:tc>
                <a:extLst>
                  <a:ext uri="{0D108BD9-81ED-4DB2-BD59-A6C34878D82A}">
                    <a16:rowId xmlns:a16="http://schemas.microsoft.com/office/drawing/2014/main" xmlns="" val="2857641252"/>
                  </a:ext>
                </a:extLst>
              </a:tr>
              <a:tr h="716114">
                <a:tc>
                  <a:txBody>
                    <a:bodyPr/>
                    <a:lstStyle/>
                    <a:p>
                      <a:pPr algn="l" fontAlgn="b"/>
                      <a:r>
                        <a:rPr lang="en-ZA" sz="1800" b="1" u="none" strike="noStrike" dirty="0">
                          <a:effectLst/>
                          <a:latin typeface="Century Gothic" panose="020B0502020202020204" pitchFamily="34" charset="0"/>
                          <a:cs typeface="Arial" panose="020B0604020202020204" pitchFamily="34" charset="0"/>
                        </a:rPr>
                        <a:t>Administration</a:t>
                      </a:r>
                    </a:p>
                  </a:txBody>
                  <a:tcPr marL="9525" marR="9525" marT="9525" marB="0" anchor="b"/>
                </a:tc>
                <a:tc>
                  <a:txBody>
                    <a:bodyPr/>
                    <a:lstStyle/>
                    <a:p>
                      <a:pPr algn="ctr" fontAlgn="b"/>
                      <a:r>
                        <a:rPr lang="en-ZA" sz="1800" kern="1200" dirty="0">
                          <a:solidFill>
                            <a:schemeClr val="dk1"/>
                          </a:solidFill>
                          <a:latin typeface="Century Gothic" panose="020B0502020202020204" pitchFamily="34" charset="0"/>
                          <a:ea typeface="+mn-ea"/>
                          <a:cs typeface="Arial" panose="020B0604020202020204" pitchFamily="34" charset="0"/>
                        </a:rPr>
                        <a:t>334 724</a:t>
                      </a:r>
                    </a:p>
                  </a:txBody>
                  <a:tcPr marL="9525" marR="9525" marT="9525" marB="0" anchor="b"/>
                </a:tc>
                <a:tc>
                  <a:txBody>
                    <a:bodyPr/>
                    <a:lstStyle/>
                    <a:p>
                      <a:pPr algn="ctr"/>
                      <a:r>
                        <a:rPr lang="en-US" sz="1800" u="none" strike="noStrike" kern="1200" dirty="0">
                          <a:solidFill>
                            <a:schemeClr val="dk1"/>
                          </a:solidFill>
                          <a:effectLst/>
                          <a:latin typeface="Century Gothic" panose="020B0502020202020204" pitchFamily="34" charset="0"/>
                          <a:ea typeface="+mn-ea"/>
                          <a:cs typeface="Arial" panose="020B0604020202020204" pitchFamily="34" charset="0"/>
                        </a:rPr>
                        <a:t>335 077</a:t>
                      </a:r>
                    </a:p>
                  </a:txBody>
                  <a:tcPr/>
                </a:tc>
                <a:tc>
                  <a:txBody>
                    <a:bodyPr/>
                    <a:lstStyle/>
                    <a:p>
                      <a:pPr algn="ctr"/>
                      <a:r>
                        <a:rPr lang="en-US" sz="1800" u="none" strike="noStrike" kern="1200" dirty="0">
                          <a:solidFill>
                            <a:schemeClr val="dk1"/>
                          </a:solidFill>
                          <a:effectLst/>
                          <a:latin typeface="Century Gothic" panose="020B0502020202020204" pitchFamily="34" charset="0"/>
                          <a:ea typeface="+mn-ea"/>
                          <a:cs typeface="Arial" panose="020B0604020202020204" pitchFamily="34" charset="0"/>
                        </a:rPr>
                        <a:t>333293</a:t>
                      </a:r>
                    </a:p>
                  </a:txBody>
                  <a:tcPr/>
                </a:tc>
                <a:tc>
                  <a:txBody>
                    <a:bodyPr/>
                    <a:lstStyle/>
                    <a:p>
                      <a:pPr algn="ctr"/>
                      <a:r>
                        <a:rPr lang="en-US" sz="1800" u="none" strike="noStrike" kern="1200" dirty="0">
                          <a:solidFill>
                            <a:schemeClr val="dk1"/>
                          </a:solidFill>
                          <a:effectLst/>
                          <a:latin typeface="Century Gothic" panose="020B0502020202020204" pitchFamily="34" charset="0"/>
                          <a:ea typeface="+mn-ea"/>
                          <a:cs typeface="Arial" panose="020B0604020202020204" pitchFamily="34" charset="0"/>
                        </a:rPr>
                        <a:t>348 264</a:t>
                      </a:r>
                    </a:p>
                  </a:txBody>
                  <a:tcPr/>
                </a:tc>
                <a:extLst>
                  <a:ext uri="{0D108BD9-81ED-4DB2-BD59-A6C34878D82A}">
                    <a16:rowId xmlns:a16="http://schemas.microsoft.com/office/drawing/2014/main" xmlns="" val="1383925353"/>
                  </a:ext>
                </a:extLst>
              </a:tr>
              <a:tr h="716114">
                <a:tc>
                  <a:txBody>
                    <a:bodyPr/>
                    <a:lstStyle/>
                    <a:p>
                      <a:pPr algn="l" fontAlgn="b"/>
                      <a:r>
                        <a:rPr lang="en-ZA" sz="1800" b="1" u="none" strike="noStrike" dirty="0">
                          <a:effectLst/>
                          <a:latin typeface="Century Gothic" panose="020B0502020202020204" pitchFamily="34" charset="0"/>
                          <a:cs typeface="Arial" panose="020B0604020202020204" pitchFamily="34" charset="0"/>
                        </a:rPr>
                        <a:t>Technology Innovation</a:t>
                      </a:r>
                      <a:endParaRPr lang="en-ZA" sz="1800" b="1" i="0" u="none" strike="noStrike" dirty="0">
                        <a:solidFill>
                          <a:srgbClr val="000000"/>
                        </a:solidFill>
                        <a:effectLst/>
                        <a:latin typeface="Century Gothic" panose="020B0502020202020204" pitchFamily="34" charset="0"/>
                        <a:cs typeface="Arial" panose="020B0604020202020204" pitchFamily="34" charset="0"/>
                      </a:endParaRPr>
                    </a:p>
                  </a:txBody>
                  <a:tcPr marL="9525" marR="9525" marT="9525" marB="0" anchor="b"/>
                </a:tc>
                <a:tc>
                  <a:txBody>
                    <a:bodyPr/>
                    <a:lstStyle/>
                    <a:p>
                      <a:pPr algn="ctr" fontAlgn="b"/>
                      <a:r>
                        <a:rPr lang="en-ZA" sz="1800" kern="1200" dirty="0">
                          <a:solidFill>
                            <a:schemeClr val="dk1"/>
                          </a:solidFill>
                          <a:latin typeface="Century Gothic" panose="020B0502020202020204" pitchFamily="34" charset="0"/>
                          <a:ea typeface="+mn-ea"/>
                          <a:cs typeface="Arial" panose="020B0604020202020204" pitchFamily="34" charset="0"/>
                        </a:rPr>
                        <a:t>1 7052 89</a:t>
                      </a:r>
                    </a:p>
                  </a:txBody>
                  <a:tcPr marL="9525" marR="9525" marT="9525" marB="0" anchor="b"/>
                </a:tc>
                <a:tc>
                  <a:txBody>
                    <a:bodyPr/>
                    <a:lstStyle/>
                    <a:p>
                      <a:pPr algn="ctr"/>
                      <a:r>
                        <a:rPr lang="en-US" sz="1800" dirty="0">
                          <a:latin typeface="Century Gothic" panose="020B0502020202020204" pitchFamily="34" charset="0"/>
                          <a:cs typeface="Arial" panose="020B0604020202020204" pitchFamily="34" charset="0"/>
                        </a:rPr>
                        <a:t>1 784 052</a:t>
                      </a:r>
                    </a:p>
                  </a:txBody>
                  <a:tcPr/>
                </a:tc>
                <a:tc>
                  <a:txBody>
                    <a:bodyPr/>
                    <a:lstStyle/>
                    <a:p>
                      <a:pPr algn="ctr"/>
                      <a:r>
                        <a:rPr lang="en-US" sz="1800" dirty="0">
                          <a:latin typeface="Century Gothic" panose="020B0502020202020204" pitchFamily="34" charset="0"/>
                          <a:cs typeface="Arial" panose="020B0604020202020204" pitchFamily="34" charset="0"/>
                        </a:rPr>
                        <a:t>1 793 320</a:t>
                      </a:r>
                    </a:p>
                  </a:txBody>
                  <a:tcPr/>
                </a:tc>
                <a:tc>
                  <a:txBody>
                    <a:bodyPr/>
                    <a:lstStyle/>
                    <a:p>
                      <a:pPr algn="ctr"/>
                      <a:r>
                        <a:rPr lang="en-US" sz="1800" dirty="0">
                          <a:latin typeface="Century Gothic" panose="020B0502020202020204" pitchFamily="34" charset="0"/>
                          <a:cs typeface="Arial" panose="020B0604020202020204" pitchFamily="34" charset="0"/>
                        </a:rPr>
                        <a:t>1 873 858</a:t>
                      </a:r>
                    </a:p>
                  </a:txBody>
                  <a:tcPr/>
                </a:tc>
                <a:extLst>
                  <a:ext uri="{0D108BD9-81ED-4DB2-BD59-A6C34878D82A}">
                    <a16:rowId xmlns:a16="http://schemas.microsoft.com/office/drawing/2014/main" xmlns="" val="3259371192"/>
                  </a:ext>
                </a:extLst>
              </a:tr>
              <a:tr h="1068661">
                <a:tc>
                  <a:txBody>
                    <a:bodyPr/>
                    <a:lstStyle/>
                    <a:p>
                      <a:pPr marL="0" algn="l" defTabSz="912114" rtl="0" eaLnBrk="1" fontAlgn="b" latinLnBrk="0" hangingPunct="1"/>
                      <a:r>
                        <a:rPr lang="en-ZA" sz="1800" b="1" u="none" strike="noStrike" kern="1200" dirty="0">
                          <a:solidFill>
                            <a:schemeClr val="lt1"/>
                          </a:solidFill>
                          <a:effectLst/>
                          <a:latin typeface="Century Gothic" panose="020B0502020202020204" pitchFamily="34" charset="0"/>
                          <a:ea typeface="+mn-ea"/>
                          <a:cs typeface="Arial" panose="020B0604020202020204" pitchFamily="34" charset="0"/>
                        </a:rPr>
                        <a:t>International</a:t>
                      </a:r>
                      <a:r>
                        <a:rPr lang="en-ZA" sz="1800" b="1" kern="1200" dirty="0">
                          <a:solidFill>
                            <a:schemeClr val="dk1"/>
                          </a:solidFill>
                          <a:latin typeface="Century Gothic" panose="020B0502020202020204" pitchFamily="34" charset="0"/>
                          <a:ea typeface="+mn-ea"/>
                          <a:cs typeface="Arial" panose="020B0604020202020204" pitchFamily="34" charset="0"/>
                        </a:rPr>
                        <a:t> </a:t>
                      </a:r>
                      <a:r>
                        <a:rPr lang="en-ZA" sz="1800" b="1" u="none" strike="noStrike" kern="1200" dirty="0">
                          <a:solidFill>
                            <a:schemeClr val="lt1"/>
                          </a:solidFill>
                          <a:effectLst/>
                          <a:latin typeface="Century Gothic" panose="020B0502020202020204" pitchFamily="34" charset="0"/>
                          <a:ea typeface="+mn-ea"/>
                          <a:cs typeface="Arial" panose="020B0604020202020204" pitchFamily="34" charset="0"/>
                        </a:rPr>
                        <a:t>Cooperation and Resources</a:t>
                      </a:r>
                    </a:p>
                  </a:txBody>
                  <a:tcPr marL="9525" marR="9525" marT="9525" marB="0" anchor="b"/>
                </a:tc>
                <a:tc>
                  <a:txBody>
                    <a:bodyPr/>
                    <a:lstStyle/>
                    <a:p>
                      <a:pPr marL="0" marR="0" lvl="0" indent="0" algn="ctr" defTabSz="912114" rtl="0" eaLnBrk="1" fontAlgn="b" latinLnBrk="0" hangingPunct="1">
                        <a:lnSpc>
                          <a:spcPct val="100000"/>
                        </a:lnSpc>
                        <a:spcBef>
                          <a:spcPts val="0"/>
                        </a:spcBef>
                        <a:spcAft>
                          <a:spcPts val="0"/>
                        </a:spcAft>
                        <a:buClrTx/>
                        <a:buSzTx/>
                        <a:buFontTx/>
                        <a:buNone/>
                        <a:tabLst/>
                        <a:defRPr/>
                      </a:pPr>
                      <a:endParaRPr lang="en-ZA" sz="1800" kern="1200" dirty="0">
                        <a:solidFill>
                          <a:schemeClr val="dk1"/>
                        </a:solidFill>
                        <a:latin typeface="Century Gothic" panose="020B0502020202020204" pitchFamily="34" charset="0"/>
                        <a:ea typeface="+mn-ea"/>
                        <a:cs typeface="Arial" panose="020B0604020202020204" pitchFamily="34" charset="0"/>
                      </a:endParaRPr>
                    </a:p>
                    <a:p>
                      <a:pPr marL="0" marR="0" lvl="0" indent="0" algn="ctr" defTabSz="912114" rtl="0" eaLnBrk="1" fontAlgn="b" latinLnBrk="0" hangingPunct="1">
                        <a:lnSpc>
                          <a:spcPct val="100000"/>
                        </a:lnSpc>
                        <a:spcBef>
                          <a:spcPts val="0"/>
                        </a:spcBef>
                        <a:spcAft>
                          <a:spcPts val="0"/>
                        </a:spcAft>
                        <a:buClrTx/>
                        <a:buSzTx/>
                        <a:buFontTx/>
                        <a:buNone/>
                        <a:tabLst/>
                        <a:defRPr/>
                      </a:pPr>
                      <a:r>
                        <a:rPr lang="en-ZA" sz="1800" kern="1200" dirty="0">
                          <a:solidFill>
                            <a:schemeClr val="dk1"/>
                          </a:solidFill>
                          <a:latin typeface="Century Gothic" panose="020B0502020202020204" pitchFamily="34" charset="0"/>
                          <a:ea typeface="+mn-ea"/>
                          <a:cs typeface="Arial" panose="020B0604020202020204" pitchFamily="34" charset="0"/>
                        </a:rPr>
                        <a:t>144 416               </a:t>
                      </a:r>
                    </a:p>
                  </a:txBody>
                  <a:tcPr marL="9525" marR="9525" marT="9525" marB="0" anchor="b"/>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lang="en-US" sz="1800" u="none" strike="noStrike" kern="1200" dirty="0">
                          <a:solidFill>
                            <a:schemeClr val="dk1"/>
                          </a:solidFill>
                          <a:effectLst/>
                          <a:latin typeface="Century Gothic" panose="020B0502020202020204" pitchFamily="34" charset="0"/>
                          <a:ea typeface="+mn-ea"/>
                          <a:cs typeface="Arial" panose="020B0604020202020204" pitchFamily="34" charset="0"/>
                        </a:rPr>
                        <a:t>149 881</a:t>
                      </a:r>
                    </a:p>
                  </a:txBody>
                  <a:tcPr/>
                </a:tc>
                <a:tc>
                  <a:txBody>
                    <a:bodyPr/>
                    <a:lstStyle/>
                    <a:p>
                      <a:pPr marL="0" algn="ctr" defTabSz="912114" rtl="0" eaLnBrk="1" latinLnBrk="0" hangingPunct="1"/>
                      <a:r>
                        <a:rPr lang="en-US" sz="1800" u="none" strike="noStrike" kern="1200" dirty="0">
                          <a:solidFill>
                            <a:schemeClr val="dk1"/>
                          </a:solidFill>
                          <a:effectLst/>
                          <a:latin typeface="Century Gothic" panose="020B0502020202020204" pitchFamily="34" charset="0"/>
                          <a:ea typeface="+mn-ea"/>
                          <a:cs typeface="Arial" panose="020B0604020202020204" pitchFamily="34" charset="0"/>
                        </a:rPr>
                        <a:t>149 466</a:t>
                      </a:r>
                    </a:p>
                  </a:txBody>
                  <a:tcPr/>
                </a:tc>
                <a:tc>
                  <a:txBody>
                    <a:bodyPr/>
                    <a:lstStyle/>
                    <a:p>
                      <a:pPr marL="0" algn="ctr" defTabSz="912114" rtl="0" eaLnBrk="1" latinLnBrk="0" hangingPunct="1"/>
                      <a:r>
                        <a:rPr lang="en-US" sz="1800" u="none" strike="noStrike" kern="1200" dirty="0">
                          <a:solidFill>
                            <a:schemeClr val="dk1"/>
                          </a:solidFill>
                          <a:effectLst/>
                          <a:latin typeface="Century Gothic" panose="020B0502020202020204" pitchFamily="34" charset="0"/>
                          <a:ea typeface="+mn-ea"/>
                          <a:cs typeface="Arial" panose="020B0604020202020204" pitchFamily="34" charset="0"/>
                        </a:rPr>
                        <a:t>156 177</a:t>
                      </a:r>
                    </a:p>
                  </a:txBody>
                  <a:tcPr/>
                </a:tc>
                <a:extLst>
                  <a:ext uri="{0D108BD9-81ED-4DB2-BD59-A6C34878D82A}">
                    <a16:rowId xmlns:a16="http://schemas.microsoft.com/office/drawing/2014/main" xmlns="" val="2532800585"/>
                  </a:ext>
                </a:extLst>
              </a:tr>
              <a:tr h="1068661">
                <a:tc>
                  <a:txBody>
                    <a:bodyPr/>
                    <a:lstStyle/>
                    <a:p>
                      <a:pPr algn="l" fontAlgn="b"/>
                      <a:r>
                        <a:rPr lang="en-ZA" sz="1800" b="1" u="none" strike="noStrike" dirty="0">
                          <a:effectLst/>
                          <a:latin typeface="Century Gothic" panose="020B0502020202020204" pitchFamily="34" charset="0"/>
                          <a:cs typeface="Arial" panose="020B0604020202020204" pitchFamily="34" charset="0"/>
                        </a:rPr>
                        <a:t>Research Development and Support</a:t>
                      </a:r>
                      <a:endParaRPr lang="en-ZA" sz="1800" b="1" i="0" u="none" strike="noStrike" dirty="0">
                        <a:solidFill>
                          <a:srgbClr val="000000"/>
                        </a:solidFill>
                        <a:effectLst/>
                        <a:latin typeface="Century Gothic" panose="020B0502020202020204" pitchFamily="34" charset="0"/>
                        <a:cs typeface="Arial" panose="020B0604020202020204" pitchFamily="34" charset="0"/>
                      </a:endParaRPr>
                    </a:p>
                  </a:txBody>
                  <a:tcPr marL="9525" marR="9525" marT="9525" marB="0" anchor="b"/>
                </a:tc>
                <a:tc>
                  <a:txBody>
                    <a:bodyPr/>
                    <a:lstStyle/>
                    <a:p>
                      <a:pPr marL="0" algn="ctr" defTabSz="912114" rtl="0" eaLnBrk="1" fontAlgn="b" latinLnBrk="0" hangingPunct="1"/>
                      <a:r>
                        <a:rPr lang="en-ZA" sz="1800" kern="1200" dirty="0">
                          <a:solidFill>
                            <a:schemeClr val="dk1"/>
                          </a:solidFill>
                          <a:latin typeface="Century Gothic" panose="020B0502020202020204" pitchFamily="34" charset="0"/>
                          <a:ea typeface="+mn-ea"/>
                          <a:cs typeface="Arial" panose="020B0604020202020204" pitchFamily="34" charset="0"/>
                        </a:rPr>
                        <a:t>4 995 632</a:t>
                      </a:r>
                    </a:p>
                  </a:txBody>
                  <a:tcPr marL="9525" marR="9525" marT="9525" marB="0" anchor="b"/>
                </a:tc>
                <a:tc>
                  <a:txBody>
                    <a:bodyPr/>
                    <a:lstStyle/>
                    <a:p>
                      <a:pPr marL="0" algn="ctr" defTabSz="912114" rtl="0" eaLnBrk="1" latinLnBrk="0" hangingPunct="1"/>
                      <a:r>
                        <a:rPr lang="en-US" sz="1800" kern="1200" dirty="0">
                          <a:solidFill>
                            <a:schemeClr val="dk1"/>
                          </a:solidFill>
                          <a:latin typeface="Century Gothic" panose="020B0502020202020204" pitchFamily="34" charset="0"/>
                          <a:ea typeface="+mn-ea"/>
                          <a:cs typeface="Arial" panose="020B0604020202020204" pitchFamily="34" charset="0"/>
                        </a:rPr>
                        <a:t>5 105 044</a:t>
                      </a:r>
                    </a:p>
                  </a:txBody>
                  <a:tcPr/>
                </a:tc>
                <a:tc>
                  <a:txBody>
                    <a:bodyPr/>
                    <a:lstStyle/>
                    <a:p>
                      <a:pPr marL="0" algn="ctr" defTabSz="912114" rtl="0" eaLnBrk="1" latinLnBrk="0" hangingPunct="1"/>
                      <a:r>
                        <a:rPr lang="en-US" sz="1800" kern="1200" dirty="0">
                          <a:solidFill>
                            <a:schemeClr val="dk1"/>
                          </a:solidFill>
                          <a:latin typeface="Century Gothic" panose="020B0502020202020204" pitchFamily="34" charset="0"/>
                          <a:ea typeface="+mn-ea"/>
                          <a:cs typeface="Arial" panose="020B0604020202020204" pitchFamily="34" charset="0"/>
                        </a:rPr>
                        <a:t>5 203 385</a:t>
                      </a:r>
                    </a:p>
                  </a:txBody>
                  <a:tcPr/>
                </a:tc>
                <a:tc>
                  <a:txBody>
                    <a:bodyPr/>
                    <a:lstStyle/>
                    <a:p>
                      <a:pPr marL="0" algn="ctr" defTabSz="912114" rtl="0" eaLnBrk="1" latinLnBrk="0" hangingPunct="1"/>
                      <a:r>
                        <a:rPr lang="en-US" sz="1800" kern="1200" dirty="0">
                          <a:solidFill>
                            <a:schemeClr val="dk1"/>
                          </a:solidFill>
                          <a:latin typeface="Century Gothic" panose="020B0502020202020204" pitchFamily="34" charset="0"/>
                          <a:ea typeface="+mn-ea"/>
                          <a:cs typeface="Arial" panose="020B0604020202020204" pitchFamily="34" charset="0"/>
                        </a:rPr>
                        <a:t>5 436 856</a:t>
                      </a:r>
                    </a:p>
                  </a:txBody>
                  <a:tcPr/>
                </a:tc>
                <a:extLst>
                  <a:ext uri="{0D108BD9-81ED-4DB2-BD59-A6C34878D82A}">
                    <a16:rowId xmlns:a16="http://schemas.microsoft.com/office/drawing/2014/main" xmlns="" val="2152153884"/>
                  </a:ext>
                </a:extLst>
              </a:tr>
              <a:tr h="1068661">
                <a:tc>
                  <a:txBody>
                    <a:bodyPr/>
                    <a:lstStyle/>
                    <a:p>
                      <a:pPr marL="0" algn="l" defTabSz="912114" rtl="0" eaLnBrk="1" fontAlgn="b" latinLnBrk="0" hangingPunct="1"/>
                      <a:r>
                        <a:rPr lang="en-ZA" sz="1800" b="1" u="none" strike="noStrike" kern="1200" dirty="0">
                          <a:solidFill>
                            <a:schemeClr val="lt1"/>
                          </a:solidFill>
                          <a:effectLst/>
                          <a:latin typeface="Century Gothic" panose="020B0502020202020204" pitchFamily="34" charset="0"/>
                          <a:ea typeface="+mn-ea"/>
                          <a:cs typeface="Arial" panose="020B0604020202020204" pitchFamily="34" charset="0"/>
                        </a:rPr>
                        <a:t>Socio-economic Innovation Partnerships</a:t>
                      </a:r>
                    </a:p>
                  </a:txBody>
                  <a:tcPr marL="9525" marR="9525" marT="9525" marB="0" anchor="b"/>
                </a:tc>
                <a:tc>
                  <a:txBody>
                    <a:bodyPr/>
                    <a:lstStyle/>
                    <a:p>
                      <a:pPr marL="0" algn="ctr" defTabSz="912114" rtl="0" eaLnBrk="1" fontAlgn="b" latinLnBrk="0" hangingPunct="1"/>
                      <a:r>
                        <a:rPr lang="en-ZA" sz="1800" kern="1200" dirty="0">
                          <a:solidFill>
                            <a:schemeClr val="dk1"/>
                          </a:solidFill>
                          <a:latin typeface="Century Gothic" panose="020B0502020202020204" pitchFamily="34" charset="0"/>
                          <a:ea typeface="+mn-ea"/>
                          <a:cs typeface="Arial" panose="020B0604020202020204" pitchFamily="34" charset="0"/>
                        </a:rPr>
                        <a:t>1 825 577</a:t>
                      </a:r>
                    </a:p>
                  </a:txBody>
                  <a:tcPr marL="9525" marR="9525" marT="9525" marB="0" anchor="b"/>
                </a:tc>
                <a:tc>
                  <a:txBody>
                    <a:bodyPr/>
                    <a:lstStyle/>
                    <a:p>
                      <a:pPr marL="0" algn="ctr" defTabSz="912114" rtl="0" eaLnBrk="1" latinLnBrk="0" hangingPunct="1"/>
                      <a:r>
                        <a:rPr lang="en-US" sz="1800" kern="1200" dirty="0">
                          <a:solidFill>
                            <a:schemeClr val="dk1"/>
                          </a:solidFill>
                          <a:latin typeface="Century Gothic" panose="020B0502020202020204" pitchFamily="34" charset="0"/>
                          <a:ea typeface="+mn-ea"/>
                          <a:cs typeface="Arial" panose="020B0604020202020204" pitchFamily="34" charset="0"/>
                        </a:rPr>
                        <a:t>1 759 246</a:t>
                      </a:r>
                    </a:p>
                  </a:txBody>
                  <a:tcPr/>
                </a:tc>
                <a:tc>
                  <a:txBody>
                    <a:bodyPr/>
                    <a:lstStyle/>
                    <a:p>
                      <a:pPr marL="0" algn="ctr" defTabSz="912114" rtl="0" eaLnBrk="1" latinLnBrk="0" hangingPunct="1"/>
                      <a:r>
                        <a:rPr lang="en-US" sz="1800" kern="1200" dirty="0">
                          <a:solidFill>
                            <a:schemeClr val="dk1"/>
                          </a:solidFill>
                          <a:latin typeface="Century Gothic" panose="020B0502020202020204" pitchFamily="34" charset="0"/>
                          <a:ea typeface="+mn-ea"/>
                          <a:cs typeface="Arial" panose="020B0604020202020204" pitchFamily="34" charset="0"/>
                        </a:rPr>
                        <a:t>1 765 117</a:t>
                      </a:r>
                    </a:p>
                  </a:txBody>
                  <a:tcPr/>
                </a:tc>
                <a:tc>
                  <a:txBody>
                    <a:bodyPr/>
                    <a:lstStyle/>
                    <a:p>
                      <a:pPr marL="0" algn="ctr" defTabSz="912114" rtl="0" eaLnBrk="1" latinLnBrk="0" hangingPunct="1"/>
                      <a:r>
                        <a:rPr lang="en-US" sz="1800" kern="1200" dirty="0">
                          <a:solidFill>
                            <a:schemeClr val="dk1"/>
                          </a:solidFill>
                          <a:latin typeface="Century Gothic" panose="020B0502020202020204" pitchFamily="34" charset="0"/>
                          <a:ea typeface="+mn-ea"/>
                          <a:cs typeface="Arial" panose="020B0604020202020204" pitchFamily="34" charset="0"/>
                        </a:rPr>
                        <a:t>1 632 945</a:t>
                      </a:r>
                    </a:p>
                  </a:txBody>
                  <a:tcPr/>
                </a:tc>
                <a:extLst>
                  <a:ext uri="{0D108BD9-81ED-4DB2-BD59-A6C34878D82A}">
                    <a16:rowId xmlns:a16="http://schemas.microsoft.com/office/drawing/2014/main" xmlns="" val="3126209870"/>
                  </a:ext>
                </a:extLst>
              </a:tr>
            </a:tbl>
          </a:graphicData>
        </a:graphic>
      </p:graphicFrame>
    </p:spTree>
    <p:extLst>
      <p:ext uri="{BB962C8B-B14F-4D97-AF65-F5344CB8AC3E}">
        <p14:creationId xmlns:p14="http://schemas.microsoft.com/office/powerpoint/2010/main" xmlns="" val="2555962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7BF26-8234-9545-8FE5-ABA7D1732129}"/>
              </a:ext>
            </a:extLst>
          </p:cNvPr>
          <p:cNvSpPr>
            <a:spLocks noGrp="1"/>
          </p:cNvSpPr>
          <p:nvPr>
            <p:ph type="title"/>
          </p:nvPr>
        </p:nvSpPr>
        <p:spPr>
          <a:xfrm>
            <a:off x="256309" y="63303"/>
            <a:ext cx="5201331" cy="881663"/>
          </a:xfrm>
        </p:spPr>
        <p:txBody>
          <a:bodyPr>
            <a:noAutofit/>
          </a:bodyPr>
          <a:lstStyle/>
          <a:p>
            <a:r>
              <a:rPr lang="en-US" sz="2800" b="1" dirty="0">
                <a:latin typeface="Century Gothic" panose="020B0502020202020204" pitchFamily="34" charset="0"/>
              </a:rPr>
              <a:t>2022/23 Budget Analysis per Programme </a:t>
            </a:r>
          </a:p>
        </p:txBody>
      </p:sp>
      <p:graphicFrame>
        <p:nvGraphicFramePr>
          <p:cNvPr id="5" name="Chart 4">
            <a:extLst>
              <a:ext uri="{FF2B5EF4-FFF2-40B4-BE49-F238E27FC236}">
                <a16:creationId xmlns:a16="http://schemas.microsoft.com/office/drawing/2014/main" xmlns="" id="{04828465-1DE6-6A40-A431-97BC51AFDF22}"/>
              </a:ext>
            </a:extLst>
          </p:cNvPr>
          <p:cNvGraphicFramePr>
            <a:graphicFrameLocks/>
          </p:cNvGraphicFramePr>
          <p:nvPr>
            <p:extLst>
              <p:ext uri="{D42A27DB-BD31-4B8C-83A1-F6EECF244321}">
                <p14:modId xmlns:p14="http://schemas.microsoft.com/office/powerpoint/2010/main" xmlns="" val="1474450355"/>
              </p:ext>
            </p:extLst>
          </p:nvPr>
        </p:nvGraphicFramePr>
        <p:xfrm>
          <a:off x="256309" y="1134880"/>
          <a:ext cx="8631381" cy="57056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xmlns="" val="3466616277"/>
              </p:ext>
            </p:extLst>
          </p:nvPr>
        </p:nvGraphicFramePr>
        <p:xfrm>
          <a:off x="-1240970" y="1008271"/>
          <a:ext cx="9144000" cy="58557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436290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BFB08-9091-4074-82E8-F87E3CC9DF3F}"/>
              </a:ext>
            </a:extLst>
          </p:cNvPr>
          <p:cNvSpPr>
            <a:spLocks noGrp="1"/>
          </p:cNvSpPr>
          <p:nvPr>
            <p:ph type="title"/>
          </p:nvPr>
        </p:nvSpPr>
        <p:spPr>
          <a:xfrm>
            <a:off x="117566" y="47813"/>
            <a:ext cx="5595014" cy="801273"/>
          </a:xfrm>
        </p:spPr>
        <p:txBody>
          <a:bodyPr>
            <a:noAutofit/>
          </a:bodyPr>
          <a:lstStyle/>
          <a:p>
            <a:r>
              <a:rPr lang="en-ZA" sz="2800" b="1" dirty="0">
                <a:latin typeface="Century Gothic" panose="020B0502020202020204" pitchFamily="34" charset="0"/>
              </a:rPr>
              <a:t>DSI Entities alignment to the DSI Six Outcomes </a:t>
            </a:r>
          </a:p>
        </p:txBody>
      </p:sp>
      <p:graphicFrame>
        <p:nvGraphicFramePr>
          <p:cNvPr id="5" name="Content Placeholder 4">
            <a:extLst>
              <a:ext uri="{FF2B5EF4-FFF2-40B4-BE49-F238E27FC236}">
                <a16:creationId xmlns:a16="http://schemas.microsoft.com/office/drawing/2014/main" xmlns="" id="{D355CEDF-2F15-4C04-951D-7D0A0DA9FEB2}"/>
              </a:ext>
            </a:extLst>
          </p:cNvPr>
          <p:cNvGraphicFramePr>
            <a:graphicFrameLocks noGrp="1"/>
          </p:cNvGraphicFramePr>
          <p:nvPr>
            <p:ph idx="1"/>
            <p:extLst>
              <p:ext uri="{D42A27DB-BD31-4B8C-83A1-F6EECF244321}">
                <p14:modId xmlns:p14="http://schemas.microsoft.com/office/powerpoint/2010/main" xmlns="" val="148844360"/>
              </p:ext>
            </p:extLst>
          </p:nvPr>
        </p:nvGraphicFramePr>
        <p:xfrm>
          <a:off x="0" y="928469"/>
          <a:ext cx="9144000" cy="5902856"/>
        </p:xfrm>
        <a:graphic>
          <a:graphicData uri="http://schemas.openxmlformats.org/drawingml/2006/table">
            <a:tbl>
              <a:tblPr firstRow="1" bandRow="1">
                <a:tableStyleId>{616DA210-FB5B-4158-B5E0-FEB733F419BA}</a:tableStyleId>
              </a:tblPr>
              <a:tblGrid>
                <a:gridCol w="2586986">
                  <a:extLst>
                    <a:ext uri="{9D8B030D-6E8A-4147-A177-3AD203B41FA5}">
                      <a16:colId xmlns:a16="http://schemas.microsoft.com/office/drawing/2014/main" xmlns="" val="2012432309"/>
                    </a:ext>
                  </a:extLst>
                </a:gridCol>
                <a:gridCol w="6557014">
                  <a:extLst>
                    <a:ext uri="{9D8B030D-6E8A-4147-A177-3AD203B41FA5}">
                      <a16:colId xmlns:a16="http://schemas.microsoft.com/office/drawing/2014/main" xmlns="" val="4154263317"/>
                    </a:ext>
                  </a:extLst>
                </a:gridCol>
              </a:tblGrid>
              <a:tr h="548701">
                <a:tc>
                  <a:txBody>
                    <a:bodyPr/>
                    <a:lstStyle/>
                    <a:p>
                      <a:pPr algn="ctr"/>
                      <a:r>
                        <a:rPr lang="en-US" sz="2400" dirty="0">
                          <a:latin typeface="Century Gothic" panose="020B0502020202020204" pitchFamily="34" charset="0"/>
                        </a:rPr>
                        <a:t>ENTITY</a:t>
                      </a:r>
                    </a:p>
                  </a:txBody>
                  <a:tcPr>
                    <a:solidFill>
                      <a:schemeClr val="accent2"/>
                    </a:solidFill>
                  </a:tcPr>
                </a:tc>
                <a:tc>
                  <a:txBody>
                    <a:bodyPr/>
                    <a:lstStyle/>
                    <a:p>
                      <a:pPr algn="ctr"/>
                      <a:r>
                        <a:rPr lang="en-US" sz="2400" dirty="0">
                          <a:latin typeface="Century Gothic" panose="020B0502020202020204" pitchFamily="34" charset="0"/>
                        </a:rPr>
                        <a:t>OUTCOME SUPPORTED </a:t>
                      </a:r>
                    </a:p>
                  </a:txBody>
                  <a:tcPr>
                    <a:solidFill>
                      <a:schemeClr val="accent2"/>
                    </a:solidFill>
                  </a:tcPr>
                </a:tc>
                <a:extLst>
                  <a:ext uri="{0D108BD9-81ED-4DB2-BD59-A6C34878D82A}">
                    <a16:rowId xmlns:a16="http://schemas.microsoft.com/office/drawing/2014/main" xmlns="" val="4284935686"/>
                  </a:ext>
                </a:extLst>
              </a:tr>
              <a:tr h="2471149">
                <a:tc>
                  <a:txBody>
                    <a:bodyPr/>
                    <a:lstStyle/>
                    <a:p>
                      <a:pPr marL="0" marR="0">
                        <a:lnSpc>
                          <a:spcPct val="115000"/>
                        </a:lnSpc>
                        <a:spcBef>
                          <a:spcPts val="0"/>
                        </a:spcBef>
                        <a:spcAft>
                          <a:spcPts val="0"/>
                        </a:spcAft>
                      </a:pPr>
                      <a:r>
                        <a:rPr lang="en-GB" sz="2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National Research Foundation </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 transformed, inclusive, responsive and coherent NSI</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Increased knowledge generation and innovation output</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Human capabilities and skills for the economy and for development</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173999840"/>
                  </a:ext>
                </a:extLst>
              </a:tr>
              <a:tr h="2883006">
                <a:tc>
                  <a:txBody>
                    <a:bodyPr/>
                    <a:lstStyle/>
                    <a:p>
                      <a:pPr marL="0" marR="0">
                        <a:lnSpc>
                          <a:spcPct val="115000"/>
                        </a:lnSpc>
                        <a:spcBef>
                          <a:spcPts val="0"/>
                        </a:spcBef>
                        <a:spcAft>
                          <a:spcPts val="0"/>
                        </a:spcAft>
                      </a:pPr>
                      <a:r>
                        <a:rPr lang="en-GB" sz="2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Council for Scientific and Industrial Research</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Knowledge utilisation for economic development </a:t>
                      </a:r>
                      <a:r>
                        <a:rPr lang="en-GB" sz="2000" i="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 in revitalising existing industries and (b) in stimulating R&amp;D led industrial development</a:t>
                      </a:r>
                      <a:endParaRPr lang="en-US" sz="2000" i="1"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Increased knowledge generation and innovation output</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Innovation in support of a capable and developmental state</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4118855248"/>
                  </a:ext>
                </a:extLst>
              </a:tr>
            </a:tbl>
          </a:graphicData>
        </a:graphic>
      </p:graphicFrame>
      <p:sp>
        <p:nvSpPr>
          <p:cNvPr id="4" name="Slide Number Placeholder 3">
            <a:extLst>
              <a:ext uri="{FF2B5EF4-FFF2-40B4-BE49-F238E27FC236}">
                <a16:creationId xmlns:a16="http://schemas.microsoft.com/office/drawing/2014/main" xmlns="" id="{BF1029D0-8918-A247-9D8D-132191D25387}"/>
              </a:ext>
            </a:extLst>
          </p:cNvPr>
          <p:cNvSpPr>
            <a:spLocks noGrp="1"/>
          </p:cNvSpPr>
          <p:nvPr>
            <p:ph type="sldNum" sz="quarter" idx="12"/>
          </p:nvPr>
        </p:nvSpPr>
        <p:spPr>
          <a:xfrm>
            <a:off x="6225856" y="6466200"/>
            <a:ext cx="2743200" cy="365125"/>
          </a:xfrm>
        </p:spPr>
        <p:txBody>
          <a:bodyPr/>
          <a:lstStyle/>
          <a:p>
            <a:fld id="{6BEAD508-187F-9C41-8168-FD791BBC9830}" type="slidenum">
              <a:rPr lang="en-US" smtClean="0">
                <a:solidFill>
                  <a:schemeClr val="tx1"/>
                </a:solidFill>
              </a:rPr>
              <a:pPr/>
              <a:t>52</a:t>
            </a:fld>
            <a:endParaRPr lang="en-US" dirty="0">
              <a:solidFill>
                <a:schemeClr val="tx1"/>
              </a:solidFill>
            </a:endParaRPr>
          </a:p>
        </p:txBody>
      </p:sp>
    </p:spTree>
    <p:extLst>
      <p:ext uri="{BB962C8B-B14F-4D97-AF65-F5344CB8AC3E}">
        <p14:creationId xmlns:p14="http://schemas.microsoft.com/office/powerpoint/2010/main" xmlns="" val="2759879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BFB08-9091-4074-82E8-F87E3CC9DF3F}"/>
              </a:ext>
            </a:extLst>
          </p:cNvPr>
          <p:cNvSpPr>
            <a:spLocks noGrp="1"/>
          </p:cNvSpPr>
          <p:nvPr>
            <p:ph type="title"/>
          </p:nvPr>
        </p:nvSpPr>
        <p:spPr>
          <a:xfrm>
            <a:off x="130628" y="165378"/>
            <a:ext cx="1558591" cy="456685"/>
          </a:xfrm>
        </p:spPr>
        <p:txBody>
          <a:bodyPr>
            <a:noAutofit/>
          </a:bodyPr>
          <a:lstStyle/>
          <a:p>
            <a:pPr algn="r"/>
            <a:r>
              <a:rPr lang="en-ZA" sz="2800" b="1" dirty="0">
                <a:latin typeface="Century Gothic" panose="020B0502020202020204" pitchFamily="34" charset="0"/>
              </a:rPr>
              <a:t>Cont.…</a:t>
            </a:r>
          </a:p>
        </p:txBody>
      </p:sp>
      <p:graphicFrame>
        <p:nvGraphicFramePr>
          <p:cNvPr id="5" name="Content Placeholder 4">
            <a:extLst>
              <a:ext uri="{FF2B5EF4-FFF2-40B4-BE49-F238E27FC236}">
                <a16:creationId xmlns:a16="http://schemas.microsoft.com/office/drawing/2014/main" xmlns="" id="{D355CEDF-2F15-4C04-951D-7D0A0DA9FEB2}"/>
              </a:ext>
            </a:extLst>
          </p:cNvPr>
          <p:cNvGraphicFramePr>
            <a:graphicFrameLocks noGrp="1"/>
          </p:cNvGraphicFramePr>
          <p:nvPr>
            <p:ph idx="1"/>
            <p:extLst>
              <p:ext uri="{D42A27DB-BD31-4B8C-83A1-F6EECF244321}">
                <p14:modId xmlns:p14="http://schemas.microsoft.com/office/powerpoint/2010/main" xmlns="" val="2808829912"/>
              </p:ext>
            </p:extLst>
          </p:nvPr>
        </p:nvGraphicFramePr>
        <p:xfrm>
          <a:off x="0" y="914400"/>
          <a:ext cx="9144000" cy="5916925"/>
        </p:xfrm>
        <a:graphic>
          <a:graphicData uri="http://schemas.openxmlformats.org/drawingml/2006/table">
            <a:tbl>
              <a:tblPr firstRow="1" bandRow="1">
                <a:tableStyleId>{616DA210-FB5B-4158-B5E0-FEB733F419BA}</a:tableStyleId>
              </a:tblPr>
              <a:tblGrid>
                <a:gridCol w="2599125">
                  <a:extLst>
                    <a:ext uri="{9D8B030D-6E8A-4147-A177-3AD203B41FA5}">
                      <a16:colId xmlns:a16="http://schemas.microsoft.com/office/drawing/2014/main" xmlns="" val="2012432309"/>
                    </a:ext>
                  </a:extLst>
                </a:gridCol>
                <a:gridCol w="6544875">
                  <a:extLst>
                    <a:ext uri="{9D8B030D-6E8A-4147-A177-3AD203B41FA5}">
                      <a16:colId xmlns:a16="http://schemas.microsoft.com/office/drawing/2014/main" xmlns="" val="4154263317"/>
                    </a:ext>
                  </a:extLst>
                </a:gridCol>
              </a:tblGrid>
              <a:tr h="591262">
                <a:tc>
                  <a:txBody>
                    <a:bodyPr/>
                    <a:lstStyle/>
                    <a:p>
                      <a:pPr algn="ctr"/>
                      <a:r>
                        <a:rPr lang="en-US" sz="2400" dirty="0">
                          <a:latin typeface="Century Gothic" panose="020B0502020202020204" pitchFamily="34" charset="0"/>
                        </a:rPr>
                        <a:t>ENTITY</a:t>
                      </a:r>
                    </a:p>
                  </a:txBody>
                  <a:tcPr>
                    <a:solidFill>
                      <a:schemeClr val="accent2"/>
                    </a:solidFill>
                  </a:tcPr>
                </a:tc>
                <a:tc>
                  <a:txBody>
                    <a:bodyPr/>
                    <a:lstStyle/>
                    <a:p>
                      <a:pPr algn="ctr"/>
                      <a:r>
                        <a:rPr lang="en-US" sz="2400" dirty="0">
                          <a:latin typeface="Century Gothic" panose="020B0502020202020204" pitchFamily="34" charset="0"/>
                        </a:rPr>
                        <a:t>OUTCOME SUPPORTED </a:t>
                      </a:r>
                    </a:p>
                  </a:txBody>
                  <a:tcPr>
                    <a:solidFill>
                      <a:schemeClr val="accent2"/>
                    </a:solidFill>
                  </a:tcPr>
                </a:tc>
                <a:extLst>
                  <a:ext uri="{0D108BD9-81ED-4DB2-BD59-A6C34878D82A}">
                    <a16:rowId xmlns:a16="http://schemas.microsoft.com/office/drawing/2014/main" xmlns="" val="4284935686"/>
                  </a:ext>
                </a:extLst>
              </a:tr>
              <a:tr h="3106637">
                <a:tc>
                  <a:txBody>
                    <a:bodyPr/>
                    <a:lstStyle/>
                    <a:p>
                      <a:pPr marL="0" marR="0">
                        <a:lnSpc>
                          <a:spcPct val="115000"/>
                        </a:lnSpc>
                        <a:spcBef>
                          <a:spcPts val="0"/>
                        </a:spcBef>
                        <a:spcAft>
                          <a:spcPts val="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Technology Innovation Agency </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Knowledge utilisation for economic development </a:t>
                      </a:r>
                      <a:r>
                        <a:rPr lang="en-GB" sz="2000" i="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 in revitalising existing industries and (b) in stimulating R&amp;D led industrial development</a:t>
                      </a:r>
                      <a:endParaRPr lang="en-US" sz="2000" i="1"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Increased knowledge generation and innovation output</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Innovation in support of a capable and developmental state</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855446537"/>
                  </a:ext>
                </a:extLst>
              </a:tr>
              <a:tr h="2219026">
                <a:tc>
                  <a:txBody>
                    <a:bodyPr/>
                    <a:lstStyle/>
                    <a:p>
                      <a:pPr marL="0" marR="0">
                        <a:lnSpc>
                          <a:spcPct val="115000"/>
                        </a:lnSpc>
                        <a:spcBef>
                          <a:spcPts val="0"/>
                        </a:spcBef>
                        <a:spcAft>
                          <a:spcPts val="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Human Sciences Research Council </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Innovation in support of a capable and developmental state</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Increased knowledge generation and innovation output</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Knowledge utilisation for inclusive development</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245485514"/>
                  </a:ext>
                </a:extLst>
              </a:tr>
            </a:tbl>
          </a:graphicData>
        </a:graphic>
      </p:graphicFrame>
      <p:sp>
        <p:nvSpPr>
          <p:cNvPr id="4" name="Slide Number Placeholder 3">
            <a:extLst>
              <a:ext uri="{FF2B5EF4-FFF2-40B4-BE49-F238E27FC236}">
                <a16:creationId xmlns:a16="http://schemas.microsoft.com/office/drawing/2014/main" xmlns="" id="{BF1029D0-8918-A247-9D8D-132191D25387}"/>
              </a:ext>
            </a:extLst>
          </p:cNvPr>
          <p:cNvSpPr>
            <a:spLocks noGrp="1"/>
          </p:cNvSpPr>
          <p:nvPr>
            <p:ph type="sldNum" sz="quarter" idx="12"/>
          </p:nvPr>
        </p:nvSpPr>
        <p:spPr>
          <a:xfrm>
            <a:off x="6225856" y="6466200"/>
            <a:ext cx="2743200" cy="365125"/>
          </a:xfrm>
        </p:spPr>
        <p:txBody>
          <a:bodyPr/>
          <a:lstStyle/>
          <a:p>
            <a:fld id="{6BEAD508-187F-9C41-8168-FD791BBC9830}" type="slidenum">
              <a:rPr lang="en-US" smtClean="0">
                <a:solidFill>
                  <a:schemeClr val="tx1"/>
                </a:solidFill>
              </a:rPr>
              <a:pPr/>
              <a:t>53</a:t>
            </a:fld>
            <a:endParaRPr lang="en-US" dirty="0">
              <a:solidFill>
                <a:schemeClr val="tx1"/>
              </a:solidFill>
            </a:endParaRPr>
          </a:p>
        </p:txBody>
      </p:sp>
    </p:spTree>
    <p:extLst>
      <p:ext uri="{BB962C8B-B14F-4D97-AF65-F5344CB8AC3E}">
        <p14:creationId xmlns:p14="http://schemas.microsoft.com/office/powerpoint/2010/main" xmlns="" val="2947602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BFB08-9091-4074-82E8-F87E3CC9DF3F}"/>
              </a:ext>
            </a:extLst>
          </p:cNvPr>
          <p:cNvSpPr>
            <a:spLocks noGrp="1"/>
          </p:cNvSpPr>
          <p:nvPr>
            <p:ph type="title"/>
          </p:nvPr>
        </p:nvSpPr>
        <p:spPr>
          <a:xfrm>
            <a:off x="339634" y="132638"/>
            <a:ext cx="1487247" cy="604910"/>
          </a:xfrm>
        </p:spPr>
        <p:txBody>
          <a:bodyPr>
            <a:noAutofit/>
          </a:bodyPr>
          <a:lstStyle/>
          <a:p>
            <a:pPr algn="r"/>
            <a:r>
              <a:rPr lang="en-ZA" sz="2800" b="1" dirty="0">
                <a:latin typeface="Century Gothic" panose="020B0502020202020204" pitchFamily="34" charset="0"/>
              </a:rPr>
              <a:t>Cont.…</a:t>
            </a:r>
          </a:p>
        </p:txBody>
      </p:sp>
      <p:graphicFrame>
        <p:nvGraphicFramePr>
          <p:cNvPr id="5" name="Content Placeholder 4">
            <a:extLst>
              <a:ext uri="{FF2B5EF4-FFF2-40B4-BE49-F238E27FC236}">
                <a16:creationId xmlns:a16="http://schemas.microsoft.com/office/drawing/2014/main" xmlns="" id="{D355CEDF-2F15-4C04-951D-7D0A0DA9FEB2}"/>
              </a:ext>
            </a:extLst>
          </p:cNvPr>
          <p:cNvGraphicFramePr>
            <a:graphicFrameLocks noGrp="1"/>
          </p:cNvGraphicFramePr>
          <p:nvPr>
            <p:ph idx="1"/>
            <p:extLst>
              <p:ext uri="{D42A27DB-BD31-4B8C-83A1-F6EECF244321}">
                <p14:modId xmlns:p14="http://schemas.microsoft.com/office/powerpoint/2010/main" xmlns="" val="3668862853"/>
              </p:ext>
            </p:extLst>
          </p:nvPr>
        </p:nvGraphicFramePr>
        <p:xfrm>
          <a:off x="0" y="970670"/>
          <a:ext cx="9144000" cy="6241688"/>
        </p:xfrm>
        <a:graphic>
          <a:graphicData uri="http://schemas.openxmlformats.org/drawingml/2006/table">
            <a:tbl>
              <a:tblPr firstRow="1" bandRow="1">
                <a:tableStyleId>{616DA210-FB5B-4158-B5E0-FEB733F419BA}</a:tableStyleId>
              </a:tblPr>
              <a:tblGrid>
                <a:gridCol w="2626405">
                  <a:extLst>
                    <a:ext uri="{9D8B030D-6E8A-4147-A177-3AD203B41FA5}">
                      <a16:colId xmlns:a16="http://schemas.microsoft.com/office/drawing/2014/main" xmlns="" val="2012432309"/>
                    </a:ext>
                  </a:extLst>
                </a:gridCol>
                <a:gridCol w="6517595">
                  <a:extLst>
                    <a:ext uri="{9D8B030D-6E8A-4147-A177-3AD203B41FA5}">
                      <a16:colId xmlns:a16="http://schemas.microsoft.com/office/drawing/2014/main" xmlns="" val="4154263317"/>
                    </a:ext>
                  </a:extLst>
                </a:gridCol>
              </a:tblGrid>
              <a:tr h="583060">
                <a:tc>
                  <a:txBody>
                    <a:bodyPr/>
                    <a:lstStyle/>
                    <a:p>
                      <a:pPr algn="ctr"/>
                      <a:r>
                        <a:rPr lang="en-US" sz="2400" dirty="0">
                          <a:latin typeface="Century Gothic" panose="020B0502020202020204" pitchFamily="34" charset="0"/>
                        </a:rPr>
                        <a:t>ENTITY</a:t>
                      </a:r>
                    </a:p>
                  </a:txBody>
                  <a:tcPr>
                    <a:solidFill>
                      <a:schemeClr val="accent2"/>
                    </a:solidFill>
                  </a:tcPr>
                </a:tc>
                <a:tc>
                  <a:txBody>
                    <a:bodyPr/>
                    <a:lstStyle/>
                    <a:p>
                      <a:pPr algn="ctr"/>
                      <a:r>
                        <a:rPr lang="en-US" sz="2400" dirty="0">
                          <a:latin typeface="Century Gothic" panose="020B0502020202020204" pitchFamily="34" charset="0"/>
                        </a:rPr>
                        <a:t>OUTCOME SUPPORTED </a:t>
                      </a:r>
                    </a:p>
                  </a:txBody>
                  <a:tcPr>
                    <a:solidFill>
                      <a:schemeClr val="accent2"/>
                    </a:solidFill>
                  </a:tcPr>
                </a:tc>
                <a:extLst>
                  <a:ext uri="{0D108BD9-81ED-4DB2-BD59-A6C34878D82A}">
                    <a16:rowId xmlns:a16="http://schemas.microsoft.com/office/drawing/2014/main" xmlns="" val="4284935686"/>
                  </a:ext>
                </a:extLst>
              </a:tr>
              <a:tr h="2497659">
                <a:tc>
                  <a:txBody>
                    <a:bodyPr/>
                    <a:lstStyle/>
                    <a:p>
                      <a:pPr marL="0" marR="0">
                        <a:lnSpc>
                          <a:spcPct val="115000"/>
                        </a:lnSpc>
                        <a:spcBef>
                          <a:spcPts val="0"/>
                        </a:spcBef>
                        <a:spcAft>
                          <a:spcPts val="0"/>
                        </a:spcAft>
                      </a:pPr>
                      <a:r>
                        <a:rPr lang="en-GB" sz="2000" b="1" dirty="0">
                          <a:effectLst/>
                          <a:latin typeface="Century Gothic" panose="020B0502020202020204" pitchFamily="34" charset="0"/>
                          <a:ea typeface="Calibri" panose="020F0502020204030204" pitchFamily="34" charset="0"/>
                          <a:cs typeface="Arial" panose="020B0604020202020204" pitchFamily="34" charset="0"/>
                        </a:rPr>
                        <a:t>South African National Space Agency </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Increased knowledge generation and innovation output.</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Innovation in support of a capable and developmental state.</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Knowledge utilisation for economic development </a:t>
                      </a:r>
                      <a:r>
                        <a:rPr lang="en-GB" sz="2000" i="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 in revitalising existing industries and (b) in stimulating R&amp;D led industrial development.</a:t>
                      </a:r>
                      <a:endParaRPr lang="en-US" sz="2000" i="1"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827782938"/>
                  </a:ext>
                </a:extLst>
              </a:tr>
              <a:tr h="1427234">
                <a:tc>
                  <a:txBody>
                    <a:bodyPr/>
                    <a:lstStyle/>
                    <a:p>
                      <a:pPr marL="0" marR="0">
                        <a:lnSpc>
                          <a:spcPct val="115000"/>
                        </a:lnSpc>
                        <a:spcBef>
                          <a:spcPts val="0"/>
                        </a:spcBef>
                        <a:spcAft>
                          <a:spcPts val="0"/>
                        </a:spcAft>
                      </a:pPr>
                      <a:r>
                        <a:rPr lang="en-GB" sz="2000" b="1" dirty="0">
                          <a:effectLst/>
                          <a:latin typeface="Century Gothic" panose="020B0502020202020204" pitchFamily="34" charset="0"/>
                          <a:ea typeface="Calibri" panose="020F0502020204030204" pitchFamily="34" charset="0"/>
                          <a:cs typeface="Arial" panose="020B0604020202020204" pitchFamily="34" charset="0"/>
                        </a:rPr>
                        <a:t>National Advisory Council</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 transformed, inclusive, responsive and coherent NSI.</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Innovation in support of a capable and developmental state.</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854303291"/>
                  </a:ext>
                </a:extLst>
              </a:tr>
              <a:tr h="1427234">
                <a:tc>
                  <a:txBody>
                    <a:bodyPr/>
                    <a:lstStyle/>
                    <a:p>
                      <a:pPr marL="0" marR="0">
                        <a:lnSpc>
                          <a:spcPct val="115000"/>
                        </a:lnSpc>
                        <a:spcBef>
                          <a:spcPts val="0"/>
                        </a:spcBef>
                        <a:spcAft>
                          <a:spcPts val="0"/>
                        </a:spcAft>
                      </a:pPr>
                      <a:r>
                        <a:rPr lang="en-GB" sz="2000" b="1" dirty="0">
                          <a:effectLst/>
                          <a:latin typeface="Century Gothic" panose="020B0502020202020204" pitchFamily="34" charset="0"/>
                          <a:ea typeface="Calibri" panose="020F0502020204030204" pitchFamily="34" charset="0"/>
                          <a:cs typeface="Arial" panose="020B0604020202020204" pitchFamily="34" charset="0"/>
                        </a:rPr>
                        <a:t>South African Council for Natural and Scientific Professions </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 transformed, inclusive, responsive and coherent NSI.</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Human capabilities and skills for the economy and for development.</a:t>
                      </a:r>
                      <a:endParaRPr lang="en-US" sz="20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972508410"/>
                  </a:ext>
                </a:extLst>
              </a:tr>
            </a:tbl>
          </a:graphicData>
        </a:graphic>
      </p:graphicFrame>
      <p:sp>
        <p:nvSpPr>
          <p:cNvPr id="4" name="Slide Number Placeholder 3">
            <a:extLst>
              <a:ext uri="{FF2B5EF4-FFF2-40B4-BE49-F238E27FC236}">
                <a16:creationId xmlns:a16="http://schemas.microsoft.com/office/drawing/2014/main" xmlns="" id="{BF1029D0-8918-A247-9D8D-132191D25387}"/>
              </a:ext>
            </a:extLst>
          </p:cNvPr>
          <p:cNvSpPr>
            <a:spLocks noGrp="1"/>
          </p:cNvSpPr>
          <p:nvPr>
            <p:ph type="sldNum" sz="quarter" idx="12"/>
          </p:nvPr>
        </p:nvSpPr>
        <p:spPr>
          <a:xfrm>
            <a:off x="6225856" y="6466200"/>
            <a:ext cx="2743200" cy="365125"/>
          </a:xfrm>
        </p:spPr>
        <p:txBody>
          <a:bodyPr/>
          <a:lstStyle/>
          <a:p>
            <a:fld id="{6BEAD508-187F-9C41-8168-FD791BBC9830}" type="slidenum">
              <a:rPr lang="en-US" smtClean="0">
                <a:solidFill>
                  <a:schemeClr val="tx1"/>
                </a:solidFill>
              </a:rPr>
              <a:pPr/>
              <a:t>54</a:t>
            </a:fld>
            <a:endParaRPr lang="en-US" dirty="0">
              <a:solidFill>
                <a:schemeClr val="tx1"/>
              </a:solidFill>
            </a:endParaRPr>
          </a:p>
        </p:txBody>
      </p:sp>
    </p:spTree>
    <p:extLst>
      <p:ext uri="{BB962C8B-B14F-4D97-AF65-F5344CB8AC3E}">
        <p14:creationId xmlns:p14="http://schemas.microsoft.com/office/powerpoint/2010/main" xmlns="" val="3600943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931F388-D208-3840-B432-9026AFCE5FE5}"/>
              </a:ext>
            </a:extLst>
          </p:cNvPr>
          <p:cNvSpPr>
            <a:spLocks noGrp="1"/>
          </p:cNvSpPr>
          <p:nvPr>
            <p:ph idx="1"/>
          </p:nvPr>
        </p:nvSpPr>
        <p:spPr>
          <a:xfrm>
            <a:off x="628650" y="2467778"/>
            <a:ext cx="7886700" cy="2159640"/>
          </a:xfrm>
        </p:spPr>
        <p:txBody>
          <a:bodyPr>
            <a:noAutofit/>
          </a:bodyPr>
          <a:lstStyle/>
          <a:p>
            <a:pPr marL="0" indent="0" algn="ctr">
              <a:buNone/>
            </a:pPr>
            <a:endParaRPr lang="en-US" sz="3600" b="1" dirty="0">
              <a:solidFill>
                <a:schemeClr val="tx1"/>
              </a:solidFill>
            </a:endParaRPr>
          </a:p>
          <a:p>
            <a:pPr marL="0" indent="0" algn="ctr">
              <a:buNone/>
            </a:pPr>
            <a:endParaRPr lang="en-US" sz="3600" b="1" dirty="0">
              <a:solidFill>
                <a:schemeClr val="tx1"/>
              </a:solidFill>
            </a:endParaRPr>
          </a:p>
        </p:txBody>
      </p:sp>
      <p:pic>
        <p:nvPicPr>
          <p:cNvPr id="4" name="Picture 3">
            <a:extLst>
              <a:ext uri="{FF2B5EF4-FFF2-40B4-BE49-F238E27FC236}">
                <a16:creationId xmlns:a16="http://schemas.microsoft.com/office/drawing/2014/main" xmlns="" id="{F8C5A1CC-0F9C-45F4-97D8-C2A739F20BFD}"/>
              </a:ext>
            </a:extLst>
          </p:cNvPr>
          <p:cNvPicPr>
            <a:picLocks noChangeAspect="1"/>
          </p:cNvPicPr>
          <p:nvPr/>
        </p:nvPicPr>
        <p:blipFill>
          <a:blip r:embed="rId2"/>
          <a:stretch>
            <a:fillRect/>
          </a:stretch>
        </p:blipFill>
        <p:spPr>
          <a:xfrm>
            <a:off x="75810" y="2658203"/>
            <a:ext cx="8992379" cy="1783168"/>
          </a:xfrm>
          <a:prstGeom prst="rect">
            <a:avLst/>
          </a:prstGeom>
        </p:spPr>
      </p:pic>
    </p:spTree>
    <p:extLst>
      <p:ext uri="{BB962C8B-B14F-4D97-AF65-F5344CB8AC3E}">
        <p14:creationId xmlns:p14="http://schemas.microsoft.com/office/powerpoint/2010/main" xmlns="" val="1065922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CC9C5-C6B3-B54B-B35B-F32187DE948C}"/>
              </a:ext>
            </a:extLst>
          </p:cNvPr>
          <p:cNvSpPr>
            <a:spLocks noGrp="1"/>
          </p:cNvSpPr>
          <p:nvPr>
            <p:ph type="title"/>
          </p:nvPr>
        </p:nvSpPr>
        <p:spPr>
          <a:xfrm>
            <a:off x="147710" y="13063"/>
            <a:ext cx="4619287" cy="823899"/>
          </a:xfrm>
        </p:spPr>
        <p:txBody>
          <a:bodyPr>
            <a:noAutofit/>
          </a:bodyPr>
          <a:lstStyle/>
          <a:p>
            <a:r>
              <a:rPr lang="en-ZA" sz="2800" b="1" dirty="0">
                <a:latin typeface="Century Gothic" panose="020B0502020202020204" pitchFamily="34" charset="0"/>
              </a:rPr>
              <a:t>DSI 2021/22 Infrastructure Projects</a:t>
            </a:r>
          </a:p>
        </p:txBody>
      </p:sp>
      <p:graphicFrame>
        <p:nvGraphicFramePr>
          <p:cNvPr id="4" name="Content Placeholder 3">
            <a:extLst>
              <a:ext uri="{FF2B5EF4-FFF2-40B4-BE49-F238E27FC236}">
                <a16:creationId xmlns:a16="http://schemas.microsoft.com/office/drawing/2014/main" xmlns="" id="{31FE3D35-B8A9-9E46-84B9-A2B0F0F50194}"/>
              </a:ext>
            </a:extLst>
          </p:cNvPr>
          <p:cNvGraphicFramePr>
            <a:graphicFrameLocks noGrp="1"/>
          </p:cNvGraphicFramePr>
          <p:nvPr>
            <p:ph idx="1"/>
            <p:extLst>
              <p:ext uri="{D42A27DB-BD31-4B8C-83A1-F6EECF244321}">
                <p14:modId xmlns:p14="http://schemas.microsoft.com/office/powerpoint/2010/main" xmlns="" val="2582974861"/>
              </p:ext>
            </p:extLst>
          </p:nvPr>
        </p:nvGraphicFramePr>
        <p:xfrm>
          <a:off x="18542" y="914400"/>
          <a:ext cx="9125457" cy="6717737"/>
        </p:xfrm>
        <a:graphic>
          <a:graphicData uri="http://schemas.openxmlformats.org/drawingml/2006/table">
            <a:tbl>
              <a:tblPr firstRow="1" firstCol="1" bandRow="1">
                <a:tableStyleId>{5C22544A-7EE6-4342-B048-85BDC9FD1C3A}</a:tableStyleId>
              </a:tblPr>
              <a:tblGrid>
                <a:gridCol w="2437275">
                  <a:extLst>
                    <a:ext uri="{9D8B030D-6E8A-4147-A177-3AD203B41FA5}">
                      <a16:colId xmlns:a16="http://schemas.microsoft.com/office/drawing/2014/main" xmlns="" val="3758039678"/>
                    </a:ext>
                  </a:extLst>
                </a:gridCol>
                <a:gridCol w="2355334">
                  <a:extLst>
                    <a:ext uri="{9D8B030D-6E8A-4147-A177-3AD203B41FA5}">
                      <a16:colId xmlns:a16="http://schemas.microsoft.com/office/drawing/2014/main" xmlns="" val="2381626739"/>
                    </a:ext>
                  </a:extLst>
                </a:gridCol>
                <a:gridCol w="2546252">
                  <a:extLst>
                    <a:ext uri="{9D8B030D-6E8A-4147-A177-3AD203B41FA5}">
                      <a16:colId xmlns:a16="http://schemas.microsoft.com/office/drawing/2014/main" xmlns="" val="4289322685"/>
                    </a:ext>
                  </a:extLst>
                </a:gridCol>
                <a:gridCol w="1786596">
                  <a:extLst>
                    <a:ext uri="{9D8B030D-6E8A-4147-A177-3AD203B41FA5}">
                      <a16:colId xmlns:a16="http://schemas.microsoft.com/office/drawing/2014/main" xmlns="" val="3967493618"/>
                    </a:ext>
                  </a:extLst>
                </a:gridCol>
              </a:tblGrid>
              <a:tr h="642679">
                <a:tc>
                  <a:txBody>
                    <a:bodyPr/>
                    <a:lstStyle/>
                    <a:p>
                      <a:pPr marL="0" marR="0" lvl="0" indent="0" algn="ctr" defTabSz="912114" rtl="0" eaLnBrk="1" fontAlgn="auto" latinLnBrk="0" hangingPunct="1">
                        <a:lnSpc>
                          <a:spcPct val="100000"/>
                        </a:lnSpc>
                        <a:spcBef>
                          <a:spcPts val="0"/>
                        </a:spcBef>
                        <a:spcAft>
                          <a:spcPts val="0"/>
                        </a:spcAft>
                        <a:buClrTx/>
                        <a:buSzTx/>
                        <a:buFontTx/>
                        <a:buNone/>
                        <a:tabLst>
                          <a:tab pos="457200" algn="l"/>
                          <a:tab pos="4023360" algn="l"/>
                        </a:tabLst>
                        <a:defRPr/>
                      </a:pPr>
                      <a:r>
                        <a:rPr lang="en-US" sz="2000" dirty="0">
                          <a:effectLst/>
                          <a:latin typeface="Century Gothic" panose="020B0502020202020204" pitchFamily="34" charset="0"/>
                          <a:cs typeface="Arial" panose="020B0604020202020204" pitchFamily="34" charset="0"/>
                        </a:rPr>
                        <a:t>Infrastructure Projects</a:t>
                      </a:r>
                    </a:p>
                  </a:txBody>
                  <a:tcPr marL="68580" marR="68580" marT="0" marB="0">
                    <a:solidFill>
                      <a:schemeClr val="accent2"/>
                    </a:solidFill>
                  </a:tcPr>
                </a:tc>
                <a:tc>
                  <a:txBody>
                    <a:bodyPr/>
                    <a:lstStyle/>
                    <a:p>
                      <a:pPr algn="ctr">
                        <a:lnSpc>
                          <a:spcPct val="100000"/>
                        </a:lnSpc>
                        <a:spcAft>
                          <a:spcPts val="0"/>
                        </a:spcAft>
                        <a:tabLst>
                          <a:tab pos="457200" algn="l"/>
                          <a:tab pos="4023360" algn="l"/>
                        </a:tabLst>
                      </a:pPr>
                      <a:r>
                        <a:rPr lang="en-ZA" sz="2000" dirty="0">
                          <a:effectLst/>
                          <a:latin typeface="Century Gothic" panose="020B0502020202020204" pitchFamily="34" charset="0"/>
                          <a:cs typeface="Arial" panose="020B0604020202020204" pitchFamily="34" charset="0"/>
                        </a:rPr>
                        <a:t>Programme</a:t>
                      </a:r>
                      <a:endParaRPr lang="en-ZA"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solidFill>
                      <a:schemeClr val="accent2"/>
                    </a:solidFill>
                  </a:tcPr>
                </a:tc>
                <a:tc>
                  <a:txBody>
                    <a:bodyPr/>
                    <a:lstStyle/>
                    <a:p>
                      <a:pPr algn="ctr">
                        <a:lnSpc>
                          <a:spcPct val="100000"/>
                        </a:lnSpc>
                        <a:spcAft>
                          <a:spcPts val="0"/>
                        </a:spcAft>
                        <a:tabLst>
                          <a:tab pos="457200" algn="l"/>
                          <a:tab pos="4023360" algn="l"/>
                        </a:tabLst>
                      </a:pPr>
                      <a:r>
                        <a:rPr lang="en-ZA" sz="2000" dirty="0">
                          <a:effectLst/>
                          <a:latin typeface="Century Gothic" panose="020B0502020202020204" pitchFamily="34" charset="0"/>
                          <a:cs typeface="Arial" panose="020B0604020202020204" pitchFamily="34" charset="0"/>
                        </a:rPr>
                        <a:t>Outputs</a:t>
                      </a:r>
                      <a:endParaRPr lang="en-ZA"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solidFill>
                      <a:schemeClr val="accent2"/>
                    </a:solidFill>
                  </a:tcPr>
                </a:tc>
                <a:tc>
                  <a:txBody>
                    <a:bodyPr/>
                    <a:lstStyle/>
                    <a:p>
                      <a:pPr algn="ctr">
                        <a:lnSpc>
                          <a:spcPct val="100000"/>
                        </a:lnSpc>
                        <a:spcAft>
                          <a:spcPts val="0"/>
                        </a:spcAft>
                        <a:tabLst>
                          <a:tab pos="457200" algn="l"/>
                          <a:tab pos="4023360" algn="l"/>
                        </a:tabLst>
                      </a:pPr>
                      <a:r>
                        <a:rPr lang="en-US" sz="2000" dirty="0">
                          <a:effectLst/>
                          <a:latin typeface="Century Gothic" panose="020B0502020202020204" pitchFamily="34" charset="0"/>
                          <a:cs typeface="Arial" panose="020B0604020202020204" pitchFamily="34" charset="0"/>
                        </a:rPr>
                        <a:t>2021/22</a:t>
                      </a:r>
                      <a:r>
                        <a:rPr lang="en-ZA" sz="2000" baseline="0" dirty="0">
                          <a:solidFill>
                            <a:srgbClr val="000000"/>
                          </a:solidFill>
                          <a:effectLst/>
                          <a:latin typeface="Century Gothic" panose="020B0502020202020204" pitchFamily="34" charset="0"/>
                          <a:cs typeface="Arial" panose="020B0604020202020204" pitchFamily="34" charset="0"/>
                        </a:rPr>
                        <a:t> </a:t>
                      </a:r>
                      <a:r>
                        <a:rPr lang="en-ZA" sz="2000" b="1" kern="1200" dirty="0">
                          <a:solidFill>
                            <a:schemeClr val="lt1"/>
                          </a:solidFill>
                          <a:effectLst/>
                          <a:latin typeface="Century Gothic" panose="020B0502020202020204" pitchFamily="34" charset="0"/>
                          <a:ea typeface="+mn-ea"/>
                          <a:cs typeface="Arial" panose="020B0604020202020204" pitchFamily="34" charset="0"/>
                        </a:rPr>
                        <a:t>Allocation</a:t>
                      </a:r>
                    </a:p>
                  </a:txBody>
                  <a:tcPr marL="68580" marR="68580" marT="0" marB="0">
                    <a:solidFill>
                      <a:schemeClr val="accent2"/>
                    </a:solidFill>
                  </a:tcPr>
                </a:tc>
                <a:extLst>
                  <a:ext uri="{0D108BD9-81ED-4DB2-BD59-A6C34878D82A}">
                    <a16:rowId xmlns:a16="http://schemas.microsoft.com/office/drawing/2014/main" xmlns="" val="603173529"/>
                  </a:ext>
                </a:extLst>
              </a:tr>
              <a:tr h="1128640">
                <a:tc>
                  <a:txBody>
                    <a:bodyPr/>
                    <a:lstStyle/>
                    <a:p>
                      <a:pPr algn="just">
                        <a:lnSpc>
                          <a:spcPct val="100000"/>
                        </a:lnSpc>
                        <a:spcAft>
                          <a:spcPts val="0"/>
                        </a:spcAft>
                        <a:tabLst>
                          <a:tab pos="457200" algn="l"/>
                          <a:tab pos="4023360" algn="l"/>
                        </a:tabLst>
                      </a:pPr>
                      <a:r>
                        <a:rPr lang="en-US" sz="2000" dirty="0">
                          <a:effectLst/>
                          <a:latin typeface="Century Gothic" panose="020B0502020202020204" pitchFamily="34" charset="0"/>
                          <a:cs typeface="Arial" panose="020B0604020202020204" pitchFamily="34" charset="0"/>
                        </a:rPr>
                        <a:t>Square</a:t>
                      </a:r>
                      <a:r>
                        <a:rPr lang="en-US" sz="2000" baseline="0" dirty="0">
                          <a:effectLst/>
                          <a:latin typeface="Century Gothic" panose="020B0502020202020204" pitchFamily="34" charset="0"/>
                          <a:cs typeface="Arial" panose="020B0604020202020204" pitchFamily="34" charset="0"/>
                        </a:rPr>
                        <a:t> Kilometer Array (SKA)</a:t>
                      </a:r>
                      <a:endParaRPr lang="en-US" sz="2000" dirty="0">
                        <a:effectLst/>
                        <a:latin typeface="Century Gothic" panose="020B0502020202020204" pitchFamily="34" charset="0"/>
                        <a:cs typeface="Arial" panose="020B0604020202020204" pitchFamily="34" charset="0"/>
                      </a:endParaRPr>
                    </a:p>
                  </a:txBody>
                  <a:tcPr marL="68580" marR="68580" marT="0" marB="0"/>
                </a:tc>
                <a:tc rowSpan="2">
                  <a:txBody>
                    <a:bodyPr/>
                    <a:lstStyle/>
                    <a:p>
                      <a:pPr algn="ctr">
                        <a:spcAft>
                          <a:spcPts val="0"/>
                        </a:spcAft>
                      </a:pPr>
                      <a:endParaRPr lang="en-ZA" sz="16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endParaRPr lang="en-ZA" sz="16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endParaRPr lang="en-ZA" sz="16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endParaRPr lang="en-ZA" sz="20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endParaRPr lang="en-ZA" sz="20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r>
                        <a:rPr lang="en-ZA" sz="20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Research Development and Support</a:t>
                      </a:r>
                    </a:p>
                  </a:txBody>
                  <a:tcPr marL="68580" marR="68580" marT="0" marB="0"/>
                </a:tc>
                <a:tc>
                  <a:txBody>
                    <a:bodyPr/>
                    <a:lstStyle/>
                    <a:p>
                      <a:r>
                        <a:rPr lang="en-ZA" sz="1800" b="0" i="0" u="none" strike="noStrike" kern="1200" baseline="0" dirty="0">
                          <a:solidFill>
                            <a:schemeClr val="dk1"/>
                          </a:solidFill>
                          <a:latin typeface="Century Gothic" panose="020B0502020202020204" pitchFamily="34" charset="0"/>
                          <a:ea typeface="+mn-ea"/>
                          <a:cs typeface="+mn-cs"/>
                        </a:rPr>
                        <a:t>1. Production of 20 L-band receivers;</a:t>
                      </a:r>
                    </a:p>
                    <a:p>
                      <a:r>
                        <a:rPr lang="en-ZA" sz="1800" b="0" i="0" u="none" strike="noStrike" kern="1200" baseline="0" dirty="0">
                          <a:solidFill>
                            <a:schemeClr val="dk1"/>
                          </a:solidFill>
                          <a:latin typeface="Century Gothic" panose="020B0502020202020204" pitchFamily="34" charset="0"/>
                          <a:ea typeface="+mn-ea"/>
                          <a:cs typeface="+mn-cs"/>
                        </a:rPr>
                        <a:t>2. Installation of 13 additional MeerKAT receivers; 3. Installation of 4 new SKA 1MID receivers.</a:t>
                      </a:r>
                      <a:endParaRPr lang="en-ZA" sz="18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spcAft>
                          <a:spcPts val="0"/>
                        </a:spcAft>
                      </a:pPr>
                      <a:r>
                        <a:rPr lang="en-ZA" sz="18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R830</a:t>
                      </a:r>
                      <a:r>
                        <a:rPr lang="en-ZA" sz="1800" b="1" baseline="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216 000</a:t>
                      </a:r>
                      <a:endParaRPr lang="en-ZA" sz="18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383925353"/>
                  </a:ext>
                </a:extLst>
              </a:tr>
              <a:tr h="4154818">
                <a:tc>
                  <a:txBody>
                    <a:bodyPr/>
                    <a:lstStyle/>
                    <a:p>
                      <a:pPr algn="just">
                        <a:lnSpc>
                          <a:spcPct val="100000"/>
                        </a:lnSpc>
                        <a:spcAft>
                          <a:spcPts val="0"/>
                        </a:spcAft>
                        <a:tabLst>
                          <a:tab pos="457200" algn="l"/>
                          <a:tab pos="4023360" algn="l"/>
                        </a:tabLst>
                      </a:pPr>
                      <a:r>
                        <a:rPr lang="en-ZA" sz="2000" dirty="0">
                          <a:effectLst/>
                          <a:latin typeface="Century Gothic" panose="020B0502020202020204" pitchFamily="34" charset="0"/>
                          <a:cs typeface="Arial" panose="020B0604020202020204" pitchFamily="34" charset="0"/>
                        </a:rPr>
                        <a:t>South African Research Infrastructure Roadmap (SARIR)</a:t>
                      </a:r>
                    </a:p>
                  </a:txBody>
                  <a:tcPr marL="68580" marR="68580" marT="0" marB="0"/>
                </a:tc>
                <a:tc vMerge="1">
                  <a:txBody>
                    <a:bodyPr/>
                    <a:lstStyle/>
                    <a:p>
                      <a:pPr algn="ctr">
                        <a:spcAft>
                          <a:spcPts val="0"/>
                        </a:spcAft>
                      </a:pPr>
                      <a:endParaRPr lang="en-ZA"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algn="l" defTabSz="912114" rtl="0" eaLnBrk="1" latinLnBrk="0" hangingPunct="1">
                        <a:spcAft>
                          <a:spcPts val="0"/>
                        </a:spcAft>
                      </a:pPr>
                      <a:r>
                        <a:rPr lang="en-ZA" sz="1800" b="0" i="0" u="none" strike="noStrike" kern="1200" baseline="0" dirty="0">
                          <a:solidFill>
                            <a:schemeClr val="dk1"/>
                          </a:solidFill>
                          <a:latin typeface="Century Gothic" panose="020B0502020202020204" pitchFamily="34" charset="0"/>
                          <a:ea typeface="+mn-ea"/>
                          <a:cs typeface="+mn-cs"/>
                        </a:rPr>
                        <a:t>The 4 RIs to be initiated:</a:t>
                      </a:r>
                    </a:p>
                    <a:p>
                      <a:pPr marL="0" indent="-342900" algn="l" defTabSz="912114" rtl="0" eaLnBrk="1" latinLnBrk="0" hangingPunct="1">
                        <a:spcAft>
                          <a:spcPts val="0"/>
                        </a:spcAft>
                        <a:buFont typeface="+mj-lt"/>
                        <a:buAutoNum type="arabicPeriod"/>
                      </a:pPr>
                      <a:r>
                        <a:rPr lang="en-ZA" sz="1800" b="0" i="0" u="none" strike="noStrike" kern="1200" baseline="0" dirty="0">
                          <a:solidFill>
                            <a:schemeClr val="dk1"/>
                          </a:solidFill>
                          <a:latin typeface="Century Gothic" panose="020B0502020202020204" pitchFamily="34" charset="0"/>
                          <a:ea typeface="+mn-ea"/>
                          <a:cs typeface="+mn-cs"/>
                        </a:rPr>
                        <a:t>South African Marine and Antarctic</a:t>
                      </a:r>
                    </a:p>
                    <a:p>
                      <a:pPr marL="0" algn="l" defTabSz="912114" rtl="0" eaLnBrk="1" latinLnBrk="0" hangingPunct="1">
                        <a:spcAft>
                          <a:spcPts val="0"/>
                        </a:spcAft>
                      </a:pPr>
                      <a:r>
                        <a:rPr lang="en-ZA" sz="1800" b="0" i="0" u="none" strike="noStrike" kern="1200" baseline="0" dirty="0">
                          <a:solidFill>
                            <a:schemeClr val="dk1"/>
                          </a:solidFill>
                          <a:latin typeface="Century Gothic" panose="020B0502020202020204" pitchFamily="34" charset="0"/>
                          <a:ea typeface="+mn-ea"/>
                          <a:cs typeface="+mn-cs"/>
                        </a:rPr>
                        <a:t>Research Facility;</a:t>
                      </a:r>
                    </a:p>
                    <a:p>
                      <a:pPr marL="0" algn="l" defTabSz="912114" rtl="0" eaLnBrk="1" latinLnBrk="0" hangingPunct="1">
                        <a:spcAft>
                          <a:spcPts val="0"/>
                        </a:spcAft>
                      </a:pPr>
                      <a:r>
                        <a:rPr lang="en-ZA" sz="1800" b="0" i="0" u="none" strike="noStrike" kern="1200" baseline="0" dirty="0">
                          <a:solidFill>
                            <a:schemeClr val="dk1"/>
                          </a:solidFill>
                          <a:latin typeface="Century Gothic" panose="020B0502020202020204" pitchFamily="34" charset="0"/>
                          <a:ea typeface="+mn-ea"/>
                          <a:cs typeface="+mn-cs"/>
                        </a:rPr>
                        <a:t>2. Nano Manufacturing facility;</a:t>
                      </a:r>
                    </a:p>
                    <a:p>
                      <a:pPr marL="0" algn="l" defTabSz="912114" rtl="0" eaLnBrk="1" latinLnBrk="0" hangingPunct="1">
                        <a:spcAft>
                          <a:spcPts val="0"/>
                        </a:spcAft>
                      </a:pPr>
                      <a:r>
                        <a:rPr lang="en-ZA" sz="1800" b="0" i="0" u="none" strike="noStrike" kern="1200" baseline="0" dirty="0">
                          <a:solidFill>
                            <a:schemeClr val="dk1"/>
                          </a:solidFill>
                          <a:latin typeface="Century Gothic" panose="020B0502020202020204" pitchFamily="34" charset="0"/>
                          <a:ea typeface="+mn-ea"/>
                          <a:cs typeface="+mn-cs"/>
                        </a:rPr>
                        <a:t>3. Solar Research Facility; and</a:t>
                      </a:r>
                    </a:p>
                    <a:p>
                      <a:pPr marL="0" algn="l" defTabSz="912114" rtl="0" eaLnBrk="1" latinLnBrk="0" hangingPunct="1">
                        <a:spcAft>
                          <a:spcPts val="0"/>
                        </a:spcAft>
                      </a:pPr>
                      <a:r>
                        <a:rPr lang="en-ZA" sz="1800" b="0" i="0" u="none" strike="noStrike" kern="1200" baseline="0" dirty="0">
                          <a:solidFill>
                            <a:schemeClr val="dk1"/>
                          </a:solidFill>
                          <a:latin typeface="Century Gothic" panose="020B0502020202020204" pitchFamily="34" charset="0"/>
                          <a:ea typeface="+mn-ea"/>
                          <a:cs typeface="+mn-cs"/>
                        </a:rPr>
                        <a:t>4. Materials Characterisation</a:t>
                      </a:r>
                    </a:p>
                    <a:p>
                      <a:pPr marL="0" algn="l" defTabSz="912114" rtl="0" eaLnBrk="1" latinLnBrk="0" hangingPunct="1">
                        <a:spcAft>
                          <a:spcPts val="0"/>
                        </a:spcAft>
                      </a:pPr>
                      <a:r>
                        <a:rPr lang="en-ZA" sz="1800" b="0" i="0" u="none" strike="noStrike" kern="1200" baseline="0" dirty="0">
                          <a:solidFill>
                            <a:schemeClr val="dk1"/>
                          </a:solidFill>
                          <a:latin typeface="Century Gothic" panose="020B0502020202020204" pitchFamily="34" charset="0"/>
                          <a:ea typeface="+mn-ea"/>
                          <a:cs typeface="+mn-cs"/>
                        </a:rPr>
                        <a:t>Facility.</a:t>
                      </a:r>
                    </a:p>
                  </a:txBody>
                  <a:tcPr marL="68580" marR="68580" marT="0" marB="0"/>
                </a:tc>
                <a:tc>
                  <a:txBody>
                    <a:bodyPr/>
                    <a:lstStyle/>
                    <a:p>
                      <a:pPr algn="l">
                        <a:spcAft>
                          <a:spcPts val="0"/>
                        </a:spcAft>
                      </a:pPr>
                      <a:r>
                        <a:rPr lang="en-ZA" sz="18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R861 609 </a:t>
                      </a:r>
                      <a:r>
                        <a:rPr lang="en-ZA" sz="1800" b="1" baseline="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000</a:t>
                      </a:r>
                      <a:endParaRPr lang="en-ZA" sz="18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259371192"/>
                  </a:ext>
                </a:extLst>
              </a:tr>
            </a:tbl>
          </a:graphicData>
        </a:graphic>
      </p:graphicFrame>
    </p:spTree>
    <p:extLst>
      <p:ext uri="{BB962C8B-B14F-4D97-AF65-F5344CB8AC3E}">
        <p14:creationId xmlns:p14="http://schemas.microsoft.com/office/powerpoint/2010/main" xmlns="" val="432824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CC9C5-C6B3-B54B-B35B-F32187DE948C}"/>
              </a:ext>
            </a:extLst>
          </p:cNvPr>
          <p:cNvSpPr>
            <a:spLocks noGrp="1"/>
          </p:cNvSpPr>
          <p:nvPr>
            <p:ph type="title"/>
          </p:nvPr>
        </p:nvSpPr>
        <p:spPr>
          <a:xfrm>
            <a:off x="182880" y="284401"/>
            <a:ext cx="1540472" cy="456685"/>
          </a:xfrm>
        </p:spPr>
        <p:txBody>
          <a:bodyPr>
            <a:noAutofit/>
          </a:bodyPr>
          <a:lstStyle/>
          <a:p>
            <a:pPr algn="r"/>
            <a:r>
              <a:rPr lang="en-ZA" sz="2800" b="1" dirty="0">
                <a:latin typeface="Century Gothic" panose="020B0502020202020204" pitchFamily="34" charset="0"/>
              </a:rPr>
              <a:t>Cont.… </a:t>
            </a:r>
          </a:p>
        </p:txBody>
      </p:sp>
      <p:graphicFrame>
        <p:nvGraphicFramePr>
          <p:cNvPr id="4" name="Content Placeholder 3">
            <a:extLst>
              <a:ext uri="{FF2B5EF4-FFF2-40B4-BE49-F238E27FC236}">
                <a16:creationId xmlns:a16="http://schemas.microsoft.com/office/drawing/2014/main" xmlns="" id="{31FE3D35-B8A9-9E46-84B9-A2B0F0F50194}"/>
              </a:ext>
            </a:extLst>
          </p:cNvPr>
          <p:cNvGraphicFramePr>
            <a:graphicFrameLocks noGrp="1"/>
          </p:cNvGraphicFramePr>
          <p:nvPr>
            <p:ph idx="1"/>
            <p:extLst>
              <p:ext uri="{D42A27DB-BD31-4B8C-83A1-F6EECF244321}">
                <p14:modId xmlns:p14="http://schemas.microsoft.com/office/powerpoint/2010/main" xmlns="" val="4024169580"/>
              </p:ext>
            </p:extLst>
          </p:nvPr>
        </p:nvGraphicFramePr>
        <p:xfrm>
          <a:off x="18542" y="928468"/>
          <a:ext cx="9125457" cy="5704701"/>
        </p:xfrm>
        <a:graphic>
          <a:graphicData uri="http://schemas.openxmlformats.org/drawingml/2006/table">
            <a:tbl>
              <a:tblPr firstRow="1" firstCol="1" bandRow="1">
                <a:tableStyleId>{5C22544A-7EE6-4342-B048-85BDC9FD1C3A}</a:tableStyleId>
              </a:tblPr>
              <a:tblGrid>
                <a:gridCol w="2567904">
                  <a:extLst>
                    <a:ext uri="{9D8B030D-6E8A-4147-A177-3AD203B41FA5}">
                      <a16:colId xmlns:a16="http://schemas.microsoft.com/office/drawing/2014/main" xmlns="" val="3758039678"/>
                    </a:ext>
                  </a:extLst>
                </a:gridCol>
                <a:gridCol w="2037805">
                  <a:extLst>
                    <a:ext uri="{9D8B030D-6E8A-4147-A177-3AD203B41FA5}">
                      <a16:colId xmlns:a16="http://schemas.microsoft.com/office/drawing/2014/main" xmlns="" val="2381626739"/>
                    </a:ext>
                  </a:extLst>
                </a:gridCol>
                <a:gridCol w="2775355">
                  <a:extLst>
                    <a:ext uri="{9D8B030D-6E8A-4147-A177-3AD203B41FA5}">
                      <a16:colId xmlns:a16="http://schemas.microsoft.com/office/drawing/2014/main" xmlns="" val="4289322685"/>
                    </a:ext>
                  </a:extLst>
                </a:gridCol>
                <a:gridCol w="1744393">
                  <a:extLst>
                    <a:ext uri="{9D8B030D-6E8A-4147-A177-3AD203B41FA5}">
                      <a16:colId xmlns:a16="http://schemas.microsoft.com/office/drawing/2014/main" xmlns="" val="3967493618"/>
                    </a:ext>
                  </a:extLst>
                </a:gridCol>
              </a:tblGrid>
              <a:tr h="745587">
                <a:tc>
                  <a:txBody>
                    <a:bodyPr/>
                    <a:lstStyle/>
                    <a:p>
                      <a:pPr marL="0" marR="0" lvl="0" indent="0" algn="ctr" defTabSz="912114" rtl="0" eaLnBrk="1" fontAlgn="auto" latinLnBrk="0" hangingPunct="1">
                        <a:lnSpc>
                          <a:spcPct val="100000"/>
                        </a:lnSpc>
                        <a:spcBef>
                          <a:spcPts val="0"/>
                        </a:spcBef>
                        <a:spcAft>
                          <a:spcPts val="0"/>
                        </a:spcAft>
                        <a:buClrTx/>
                        <a:buSzTx/>
                        <a:buFontTx/>
                        <a:buNone/>
                        <a:tabLst>
                          <a:tab pos="457200" algn="l"/>
                          <a:tab pos="4023360" algn="l"/>
                        </a:tabLst>
                        <a:defRPr/>
                      </a:pPr>
                      <a:r>
                        <a:rPr lang="en-US" sz="2000" dirty="0">
                          <a:effectLst/>
                          <a:latin typeface="Century Gothic" panose="020B0502020202020204" pitchFamily="34" charset="0"/>
                          <a:cs typeface="Arial" panose="020B0604020202020204" pitchFamily="34" charset="0"/>
                        </a:rPr>
                        <a:t>Infrastructure Projects</a:t>
                      </a:r>
                    </a:p>
                  </a:txBody>
                  <a:tcPr marL="68580" marR="68580" marT="0" marB="0">
                    <a:solidFill>
                      <a:schemeClr val="accent2"/>
                    </a:solidFill>
                  </a:tcPr>
                </a:tc>
                <a:tc>
                  <a:txBody>
                    <a:bodyPr/>
                    <a:lstStyle/>
                    <a:p>
                      <a:pPr algn="ctr">
                        <a:lnSpc>
                          <a:spcPct val="100000"/>
                        </a:lnSpc>
                        <a:spcAft>
                          <a:spcPts val="0"/>
                        </a:spcAft>
                        <a:tabLst>
                          <a:tab pos="457200" algn="l"/>
                          <a:tab pos="4023360" algn="l"/>
                        </a:tabLst>
                      </a:pPr>
                      <a:r>
                        <a:rPr lang="en-ZA" sz="2000" dirty="0">
                          <a:effectLst/>
                          <a:latin typeface="Century Gothic" panose="020B0502020202020204" pitchFamily="34" charset="0"/>
                          <a:cs typeface="Arial" panose="020B0604020202020204" pitchFamily="34" charset="0"/>
                        </a:rPr>
                        <a:t>Programme</a:t>
                      </a:r>
                      <a:endParaRPr lang="en-ZA"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solidFill>
                      <a:schemeClr val="accent2"/>
                    </a:solidFill>
                  </a:tcPr>
                </a:tc>
                <a:tc>
                  <a:txBody>
                    <a:bodyPr/>
                    <a:lstStyle/>
                    <a:p>
                      <a:pPr algn="ctr">
                        <a:lnSpc>
                          <a:spcPct val="100000"/>
                        </a:lnSpc>
                        <a:spcAft>
                          <a:spcPts val="0"/>
                        </a:spcAft>
                        <a:tabLst>
                          <a:tab pos="457200" algn="l"/>
                          <a:tab pos="4023360" algn="l"/>
                        </a:tabLst>
                      </a:pPr>
                      <a:r>
                        <a:rPr lang="en-ZA" sz="2000" dirty="0">
                          <a:effectLst/>
                          <a:latin typeface="Century Gothic" panose="020B0502020202020204" pitchFamily="34" charset="0"/>
                          <a:cs typeface="Arial" panose="020B0604020202020204" pitchFamily="34" charset="0"/>
                        </a:rPr>
                        <a:t>Outputs</a:t>
                      </a:r>
                      <a:endParaRPr lang="en-ZA"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solidFill>
                      <a:schemeClr val="accent2"/>
                    </a:solidFill>
                  </a:tcPr>
                </a:tc>
                <a:tc>
                  <a:txBody>
                    <a:bodyPr/>
                    <a:lstStyle/>
                    <a:p>
                      <a:pPr algn="ctr">
                        <a:lnSpc>
                          <a:spcPct val="100000"/>
                        </a:lnSpc>
                        <a:spcAft>
                          <a:spcPts val="0"/>
                        </a:spcAft>
                        <a:tabLst>
                          <a:tab pos="457200" algn="l"/>
                          <a:tab pos="4023360" algn="l"/>
                        </a:tabLst>
                      </a:pPr>
                      <a:r>
                        <a:rPr lang="en-US" sz="2000" dirty="0">
                          <a:effectLst/>
                          <a:latin typeface="Century Gothic" panose="020B0502020202020204" pitchFamily="34" charset="0"/>
                          <a:cs typeface="Arial" panose="020B0604020202020204" pitchFamily="34" charset="0"/>
                        </a:rPr>
                        <a:t>2021/22</a:t>
                      </a:r>
                      <a:r>
                        <a:rPr lang="en-ZA" sz="2000" baseline="0" dirty="0">
                          <a:solidFill>
                            <a:srgbClr val="000000"/>
                          </a:solidFill>
                          <a:effectLst/>
                          <a:latin typeface="Century Gothic" panose="020B0502020202020204" pitchFamily="34" charset="0"/>
                          <a:cs typeface="Arial" panose="020B0604020202020204" pitchFamily="34" charset="0"/>
                        </a:rPr>
                        <a:t> </a:t>
                      </a:r>
                      <a:r>
                        <a:rPr lang="en-ZA" sz="2000" b="1" kern="1200" dirty="0">
                          <a:solidFill>
                            <a:schemeClr val="lt1"/>
                          </a:solidFill>
                          <a:effectLst/>
                          <a:latin typeface="Century Gothic" panose="020B0502020202020204" pitchFamily="34" charset="0"/>
                          <a:ea typeface="+mn-ea"/>
                          <a:cs typeface="Arial" panose="020B0604020202020204" pitchFamily="34" charset="0"/>
                        </a:rPr>
                        <a:t>Allocation</a:t>
                      </a:r>
                    </a:p>
                  </a:txBody>
                  <a:tcPr marL="68580" marR="68580" marT="0" marB="0">
                    <a:solidFill>
                      <a:schemeClr val="accent2"/>
                    </a:solidFill>
                  </a:tcPr>
                </a:tc>
                <a:extLst>
                  <a:ext uri="{0D108BD9-81ED-4DB2-BD59-A6C34878D82A}">
                    <a16:rowId xmlns:a16="http://schemas.microsoft.com/office/drawing/2014/main" xmlns="" val="603173529"/>
                  </a:ext>
                </a:extLst>
              </a:tr>
              <a:tr h="4959114">
                <a:tc>
                  <a:txBody>
                    <a:bodyPr/>
                    <a:lstStyle/>
                    <a:p>
                      <a:pPr algn="just">
                        <a:lnSpc>
                          <a:spcPct val="100000"/>
                        </a:lnSpc>
                        <a:spcAft>
                          <a:spcPts val="0"/>
                        </a:spcAft>
                        <a:tabLst>
                          <a:tab pos="457200" algn="l"/>
                          <a:tab pos="4023360" algn="l"/>
                        </a:tabLst>
                      </a:pPr>
                      <a:r>
                        <a:rPr lang="en-ZA" sz="2000" b="1" kern="1200" dirty="0">
                          <a:solidFill>
                            <a:schemeClr val="lt1"/>
                          </a:solidFill>
                          <a:effectLst/>
                          <a:latin typeface="Century Gothic" panose="020B0502020202020204" pitchFamily="34" charset="0"/>
                          <a:ea typeface="+mn-ea"/>
                          <a:cs typeface="Arial" panose="020B0604020202020204" pitchFamily="34" charset="0"/>
                        </a:rPr>
                        <a:t>National Integrated Cyberinfrastructure System (NICIS)</a:t>
                      </a:r>
                    </a:p>
                    <a:p>
                      <a:pPr algn="just">
                        <a:lnSpc>
                          <a:spcPct val="150000"/>
                        </a:lnSpc>
                        <a:spcAft>
                          <a:spcPts val="0"/>
                        </a:spcAft>
                        <a:tabLst>
                          <a:tab pos="457200" algn="l"/>
                          <a:tab pos="4023360" algn="l"/>
                        </a:tabLst>
                      </a:pPr>
                      <a:endParaRPr lang="en-ZA" sz="1600" b="1" kern="1200" dirty="0">
                        <a:solidFill>
                          <a:schemeClr val="lt1"/>
                        </a:solidFill>
                        <a:effectLst/>
                        <a:latin typeface="Century Gothic" panose="020B0502020202020204" pitchFamily="34" charset="0"/>
                        <a:ea typeface="+mn-ea"/>
                        <a:cs typeface="Arial" panose="020B0604020202020204" pitchFamily="34" charset="0"/>
                      </a:endParaRPr>
                    </a:p>
                  </a:txBody>
                  <a:tcPr marL="68580" marR="68580" marT="0" marB="0"/>
                </a:tc>
                <a:tc>
                  <a:txBody>
                    <a:bodyPr/>
                    <a:lstStyle/>
                    <a:p>
                      <a:pPr algn="ctr">
                        <a:spcAft>
                          <a:spcPts val="0"/>
                        </a:spcAft>
                      </a:pPr>
                      <a:endParaRPr lang="en-ZA" sz="20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endParaRPr lang="en-ZA" sz="20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r>
                        <a:rPr lang="en-ZA" sz="20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Research Development and Support</a:t>
                      </a:r>
                    </a:p>
                    <a:p>
                      <a:pPr algn="ctr">
                        <a:spcAft>
                          <a:spcPts val="0"/>
                        </a:spcAft>
                      </a:pPr>
                      <a:endParaRPr lang="en-ZA" sz="20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r>
                        <a:rPr lang="en-ZA" sz="1800" b="0" i="0" u="none" strike="noStrike" kern="1200" baseline="0" dirty="0">
                          <a:solidFill>
                            <a:schemeClr val="dk1"/>
                          </a:solidFill>
                          <a:latin typeface="Century Gothic" panose="020B0502020202020204" pitchFamily="34" charset="0"/>
                          <a:ea typeface="+mn-ea"/>
                          <a:cs typeface="+mn-cs"/>
                        </a:rPr>
                        <a:t>1. Increase the total available broadband capacity provided by SANReN annually.</a:t>
                      </a:r>
                    </a:p>
                    <a:p>
                      <a:r>
                        <a:rPr lang="en-ZA" sz="1800" b="0" i="0" u="none" strike="noStrike" kern="1200" baseline="0" dirty="0">
                          <a:solidFill>
                            <a:schemeClr val="dk1"/>
                          </a:solidFill>
                          <a:latin typeface="Century Gothic" panose="020B0502020202020204" pitchFamily="34" charset="0"/>
                          <a:ea typeface="+mn-ea"/>
                          <a:cs typeface="+mn-cs"/>
                        </a:rPr>
                        <a:t>2. Increase the data storage capability through DIRISA Projects.</a:t>
                      </a:r>
                    </a:p>
                    <a:p>
                      <a:r>
                        <a:rPr lang="en-ZA" sz="1800" b="0" i="0" u="none" strike="noStrike" kern="1200" baseline="0" dirty="0">
                          <a:solidFill>
                            <a:schemeClr val="dk1"/>
                          </a:solidFill>
                          <a:latin typeface="Century Gothic" panose="020B0502020202020204" pitchFamily="34" charset="0"/>
                          <a:ea typeface="+mn-ea"/>
                          <a:cs typeface="+mn-cs"/>
                        </a:rPr>
                        <a:t>3. Conduct a feasibility study to increase the compute capability to 10 PFlops.</a:t>
                      </a:r>
                    </a:p>
                    <a:p>
                      <a:r>
                        <a:rPr lang="en-ZA" sz="1800" b="0" i="0" u="none" strike="noStrike" kern="1200" baseline="0" dirty="0">
                          <a:solidFill>
                            <a:schemeClr val="dk1"/>
                          </a:solidFill>
                          <a:latin typeface="Century Gothic" panose="020B0502020202020204" pitchFamily="34" charset="0"/>
                          <a:ea typeface="+mn-ea"/>
                          <a:cs typeface="+mn-cs"/>
                        </a:rPr>
                        <a:t>4. Graduate master’s students in e-science through the National e-Science Postgraduate Teaching and Training Platform.</a:t>
                      </a:r>
                      <a:endParaRPr lang="en-ZA" sz="18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l">
                        <a:spcAft>
                          <a:spcPts val="0"/>
                        </a:spcAft>
                      </a:pPr>
                      <a:r>
                        <a:rPr lang="en-ZA" sz="18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R281 777 000</a:t>
                      </a:r>
                    </a:p>
                    <a:p>
                      <a:pPr algn="l">
                        <a:spcAft>
                          <a:spcPts val="0"/>
                        </a:spcAft>
                      </a:pPr>
                      <a:endParaRPr lang="en-ZA" sz="16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691291706"/>
                  </a:ext>
                </a:extLst>
              </a:tr>
            </a:tbl>
          </a:graphicData>
        </a:graphic>
      </p:graphicFrame>
    </p:spTree>
    <p:extLst>
      <p:ext uri="{BB962C8B-B14F-4D97-AF65-F5344CB8AC3E}">
        <p14:creationId xmlns:p14="http://schemas.microsoft.com/office/powerpoint/2010/main" xmlns="" val="1767827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7E319C-2A20-43C2-B3E0-F074DC7F5397}"/>
              </a:ext>
            </a:extLst>
          </p:cNvPr>
          <p:cNvSpPr>
            <a:spLocks noGrp="1"/>
          </p:cNvSpPr>
          <p:nvPr>
            <p:ph type="title"/>
          </p:nvPr>
        </p:nvSpPr>
        <p:spPr>
          <a:xfrm>
            <a:off x="459825" y="6630"/>
            <a:ext cx="5835307" cy="842456"/>
          </a:xfrm>
        </p:spPr>
        <p:txBody>
          <a:bodyPr>
            <a:noAutofit/>
          </a:bodyPr>
          <a:lstStyle/>
          <a:p>
            <a:r>
              <a:rPr lang="en-ZA" sz="2800" b="1" dirty="0">
                <a:latin typeface="Century Gothic" panose="020B0502020202020204" pitchFamily="34" charset="0"/>
              </a:rPr>
              <a:t>Other MTSF aspects of relevance to the DSI and its Entities </a:t>
            </a:r>
          </a:p>
        </p:txBody>
      </p:sp>
      <p:sp>
        <p:nvSpPr>
          <p:cNvPr id="3" name="Content Placeholder 2">
            <a:extLst>
              <a:ext uri="{FF2B5EF4-FFF2-40B4-BE49-F238E27FC236}">
                <a16:creationId xmlns:a16="http://schemas.microsoft.com/office/drawing/2014/main" xmlns="" id="{9FBC5018-38E5-463B-96C7-8C79D0821333}"/>
              </a:ext>
            </a:extLst>
          </p:cNvPr>
          <p:cNvSpPr>
            <a:spLocks noGrp="1"/>
          </p:cNvSpPr>
          <p:nvPr>
            <p:ph idx="1"/>
          </p:nvPr>
        </p:nvSpPr>
        <p:spPr>
          <a:xfrm>
            <a:off x="96982" y="1145090"/>
            <a:ext cx="8941350" cy="5112020"/>
          </a:xfrm>
        </p:spPr>
        <p:txBody>
          <a:bodyPr>
            <a:normAutofit fontScale="92500" lnSpcReduction="10000"/>
          </a:bodyPr>
          <a:lstStyle/>
          <a:p>
            <a:pPr>
              <a:lnSpc>
                <a:spcPct val="120000"/>
              </a:lnSpc>
              <a:spcBef>
                <a:spcPts val="0"/>
              </a:spcBef>
              <a:buFont typeface="Wingdings" panose="05000000000000000000" pitchFamily="2" charset="2"/>
              <a:buChar char="q"/>
            </a:pPr>
            <a:r>
              <a:rPr lang="en-ZA" sz="2400" b="1" dirty="0">
                <a:solidFill>
                  <a:schemeClr val="tx1"/>
                </a:solidFill>
                <a:latin typeface="Century Gothic" panose="020B0502020202020204" pitchFamily="34" charset="0"/>
              </a:rPr>
              <a:t>Women, Youth and People with disability as designated groups </a:t>
            </a:r>
          </a:p>
          <a:p>
            <a:pPr lvl="1">
              <a:lnSpc>
                <a:spcPct val="120000"/>
              </a:lnSpc>
              <a:spcBef>
                <a:spcPts val="0"/>
              </a:spcBef>
            </a:pPr>
            <a:r>
              <a:rPr lang="en-ZA" sz="2400" dirty="0">
                <a:solidFill>
                  <a:schemeClr val="tx1"/>
                </a:solidFill>
                <a:latin typeface="Century Gothic" panose="020B0502020202020204" pitchFamily="34" charset="0"/>
              </a:rPr>
              <a:t>Gender-responsive planning, budgeting and reporting framework </a:t>
            </a:r>
          </a:p>
          <a:p>
            <a:pPr lvl="1">
              <a:lnSpc>
                <a:spcPct val="120000"/>
              </a:lnSpc>
              <a:spcBef>
                <a:spcPts val="0"/>
              </a:spcBef>
            </a:pPr>
            <a:r>
              <a:rPr lang="en-ZA" sz="2400" dirty="0">
                <a:solidFill>
                  <a:schemeClr val="tx1"/>
                </a:solidFill>
                <a:latin typeface="Century Gothic" panose="020B0502020202020204" pitchFamily="34" charset="0"/>
              </a:rPr>
              <a:t>Data disaggregation at </a:t>
            </a:r>
            <a:r>
              <a:rPr lang="en-ZA" sz="2400" b="1" i="1" dirty="0">
                <a:solidFill>
                  <a:schemeClr val="tx1"/>
                </a:solidFill>
                <a:latin typeface="Century Gothic" panose="020B0502020202020204" pitchFamily="34" charset="0"/>
              </a:rPr>
              <a:t>Planning</a:t>
            </a:r>
            <a:r>
              <a:rPr lang="en-ZA" sz="2400" dirty="0">
                <a:solidFill>
                  <a:schemeClr val="tx1"/>
                </a:solidFill>
                <a:latin typeface="Century Gothic" panose="020B0502020202020204" pitchFamily="34" charset="0"/>
              </a:rPr>
              <a:t> and </a:t>
            </a:r>
            <a:r>
              <a:rPr lang="en-ZA" sz="2400" b="1" i="1" dirty="0">
                <a:solidFill>
                  <a:schemeClr val="tx1"/>
                </a:solidFill>
                <a:latin typeface="Century Gothic" panose="020B0502020202020204" pitchFamily="34" charset="0"/>
              </a:rPr>
              <a:t>M &amp; E</a:t>
            </a:r>
          </a:p>
          <a:p>
            <a:pPr marL="0" indent="0">
              <a:lnSpc>
                <a:spcPct val="120000"/>
              </a:lnSpc>
              <a:spcBef>
                <a:spcPts val="0"/>
              </a:spcBef>
              <a:buNone/>
            </a:pPr>
            <a:endParaRPr lang="en-ZA" sz="2400" b="1" dirty="0">
              <a:solidFill>
                <a:schemeClr val="tx1"/>
              </a:solidFill>
              <a:latin typeface="Century Gothic" panose="020B0502020202020204" pitchFamily="34" charset="0"/>
            </a:endParaRPr>
          </a:p>
          <a:p>
            <a:pPr>
              <a:lnSpc>
                <a:spcPct val="120000"/>
              </a:lnSpc>
              <a:spcBef>
                <a:spcPts val="0"/>
              </a:spcBef>
              <a:buFont typeface="Wingdings" panose="05000000000000000000" pitchFamily="2" charset="2"/>
              <a:buChar char="q"/>
            </a:pPr>
            <a:r>
              <a:rPr lang="en-ZA" sz="2400" b="1" dirty="0">
                <a:solidFill>
                  <a:schemeClr val="tx1"/>
                </a:solidFill>
                <a:latin typeface="Century Gothic" panose="020B0502020202020204" pitchFamily="34" charset="0"/>
              </a:rPr>
              <a:t>Priority 1- A Capable, Ethical and Developmental State </a:t>
            </a:r>
          </a:p>
          <a:p>
            <a:pPr lvl="1">
              <a:lnSpc>
                <a:spcPct val="120000"/>
              </a:lnSpc>
              <a:spcBef>
                <a:spcPts val="0"/>
              </a:spcBef>
            </a:pPr>
            <a:r>
              <a:rPr lang="en-ZA" sz="2400" dirty="0">
                <a:solidFill>
                  <a:schemeClr val="tx1"/>
                </a:solidFill>
                <a:latin typeface="Century Gothic" panose="020B0502020202020204" pitchFamily="34" charset="0"/>
              </a:rPr>
              <a:t>Innovation in support of a capable and developmental state</a:t>
            </a:r>
          </a:p>
          <a:p>
            <a:pPr lvl="1">
              <a:lnSpc>
                <a:spcPct val="120000"/>
              </a:lnSpc>
              <a:spcBef>
                <a:spcPts val="0"/>
              </a:spcBef>
            </a:pPr>
            <a:r>
              <a:rPr lang="en-ZA" sz="2400" dirty="0">
                <a:solidFill>
                  <a:schemeClr val="tx1"/>
                </a:solidFill>
                <a:latin typeface="Century Gothic" panose="020B0502020202020204" pitchFamily="34" charset="0"/>
              </a:rPr>
              <a:t>District Development Model (DDM) to </a:t>
            </a:r>
            <a:r>
              <a:rPr lang="en-US" sz="2400" dirty="0">
                <a:solidFill>
                  <a:schemeClr val="tx1"/>
                </a:solidFill>
                <a:latin typeface="Century Gothic" panose="020B0502020202020204" pitchFamily="34" charset="0"/>
              </a:rPr>
              <a:t>Improve the Coherence and Impact of Government Service Delivery and Development</a:t>
            </a:r>
          </a:p>
          <a:p>
            <a:pPr lvl="1">
              <a:lnSpc>
                <a:spcPct val="120000"/>
              </a:lnSpc>
              <a:spcBef>
                <a:spcPts val="0"/>
              </a:spcBef>
            </a:pPr>
            <a:r>
              <a:rPr lang="en-ZA" sz="2400" dirty="0">
                <a:solidFill>
                  <a:schemeClr val="tx1"/>
                </a:solidFill>
                <a:latin typeface="Century Gothic" panose="020B0502020202020204" pitchFamily="34" charset="0"/>
              </a:rPr>
              <a:t>Provide timely, accurate and independent data and information for mega projects monitoring and evaluation.</a:t>
            </a:r>
          </a:p>
          <a:p>
            <a:pPr lvl="1">
              <a:lnSpc>
                <a:spcPct val="120000"/>
              </a:lnSpc>
              <a:spcBef>
                <a:spcPts val="0"/>
              </a:spcBef>
            </a:pPr>
            <a:endParaRPr lang="en-ZA" sz="2200" dirty="0"/>
          </a:p>
          <a:p>
            <a:pPr marL="456057" lvl="1" indent="0">
              <a:lnSpc>
                <a:spcPct val="120000"/>
              </a:lnSpc>
              <a:spcBef>
                <a:spcPts val="0"/>
              </a:spcBef>
              <a:buNone/>
            </a:pPr>
            <a:endParaRPr lang="en-US" sz="2200" dirty="0">
              <a:solidFill>
                <a:schemeClr val="tx1"/>
              </a:solidFill>
            </a:endParaRPr>
          </a:p>
        </p:txBody>
      </p:sp>
      <p:sp>
        <p:nvSpPr>
          <p:cNvPr id="4" name="Slide Number Placeholder 5">
            <a:extLst>
              <a:ext uri="{FF2B5EF4-FFF2-40B4-BE49-F238E27FC236}">
                <a16:creationId xmlns:a16="http://schemas.microsoft.com/office/drawing/2014/main" xmlns="" id="{05009A93-823F-4778-A5C6-A9C1F2D5C395}"/>
              </a:ext>
            </a:extLst>
          </p:cNvPr>
          <p:cNvSpPr txBox="1">
            <a:spLocks/>
          </p:cNvSpPr>
          <p:nvPr/>
        </p:nvSpPr>
        <p:spPr>
          <a:xfrm>
            <a:off x="6295132" y="6404616"/>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58</a:t>
            </a:fld>
            <a:endParaRPr lang="en-US" dirty="0"/>
          </a:p>
        </p:txBody>
      </p:sp>
    </p:spTree>
    <p:extLst>
      <p:ext uri="{BB962C8B-B14F-4D97-AF65-F5344CB8AC3E}">
        <p14:creationId xmlns:p14="http://schemas.microsoft.com/office/powerpoint/2010/main" xmlns="" val="151490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54" y="255015"/>
            <a:ext cx="3760470" cy="456685"/>
          </a:xfrm>
        </p:spPr>
        <p:txBody>
          <a:bodyPr>
            <a:noAutofit/>
          </a:bodyPr>
          <a:lstStyle/>
          <a:p>
            <a:r>
              <a:rPr lang="en-US" sz="2800" b="1" dirty="0">
                <a:latin typeface="Century Gothic" panose="020B0502020202020204" pitchFamily="34" charset="0"/>
              </a:rPr>
              <a:t>New policy priorities</a:t>
            </a:r>
          </a:p>
        </p:txBody>
      </p:sp>
      <p:sp>
        <p:nvSpPr>
          <p:cNvPr id="3" name="Content Placeholder 2"/>
          <p:cNvSpPr>
            <a:spLocks noGrp="1"/>
          </p:cNvSpPr>
          <p:nvPr>
            <p:ph idx="1"/>
          </p:nvPr>
        </p:nvSpPr>
        <p:spPr>
          <a:xfrm>
            <a:off x="143691" y="1018903"/>
            <a:ext cx="8791303" cy="5566620"/>
          </a:xfrm>
        </p:spPr>
        <p:txBody>
          <a:bodyPr>
            <a:normAutofit fontScale="92500" lnSpcReduction="10000"/>
          </a:bodyPr>
          <a:lstStyle/>
          <a:p>
            <a:pPr algn="just">
              <a:spcBef>
                <a:spcPts val="495"/>
              </a:spcBef>
              <a:tabLst>
                <a:tab pos="696107" algn="l"/>
                <a:tab pos="696742" algn="l"/>
              </a:tabLst>
            </a:pPr>
            <a:r>
              <a:rPr lang="en-US" sz="2400" dirty="0">
                <a:solidFill>
                  <a:schemeClr val="tx1"/>
                </a:solidFill>
                <a:latin typeface="Century Gothic" panose="020B0502020202020204" pitchFamily="34" charset="0"/>
                <a:ea typeface="+mn-ea"/>
              </a:rPr>
              <a:t>Maintaining equilibrium between a focus on impact (e.g. inclusive innovation) and continued investment to develop the system (e.g. in systemic enablers such as knowledge creation and institutions).</a:t>
            </a:r>
          </a:p>
          <a:p>
            <a:pPr marL="239004" lvl="1" indent="0" algn="ctr">
              <a:spcBef>
                <a:spcPts val="495"/>
              </a:spcBef>
              <a:buNone/>
              <a:tabLst>
                <a:tab pos="696107" algn="l"/>
                <a:tab pos="696742" algn="l"/>
              </a:tabLst>
            </a:pPr>
            <a:endParaRPr lang="en-US" sz="2400" b="1" i="1" dirty="0">
              <a:solidFill>
                <a:prstClr val="black">
                  <a:lumMod val="65000"/>
                  <a:lumOff val="35000"/>
                </a:prstClr>
              </a:solidFill>
              <a:latin typeface="Century Gothic" panose="020B0502020202020204" pitchFamily="34" charset="0"/>
              <a:cs typeface="Arial"/>
            </a:endParaRPr>
          </a:p>
          <a:p>
            <a:pPr marL="239004" lvl="1" indent="0" algn="ctr">
              <a:spcBef>
                <a:spcPts val="495"/>
              </a:spcBef>
              <a:buNone/>
              <a:tabLst>
                <a:tab pos="696107" algn="l"/>
                <a:tab pos="696742" algn="l"/>
              </a:tabLst>
            </a:pPr>
            <a:r>
              <a:rPr lang="en-US" sz="2400" b="1" dirty="0">
                <a:solidFill>
                  <a:schemeClr val="tx1"/>
                </a:solidFill>
                <a:latin typeface="Century Gothic" panose="020B0502020202020204" pitchFamily="34" charset="0"/>
              </a:rPr>
              <a:t>Decadal Plan priorities approved by Cabinet in March 2021 for consultation with social partners:</a:t>
            </a:r>
          </a:p>
          <a:p>
            <a:pPr algn="just"/>
            <a:r>
              <a:rPr lang="en-US" sz="2400" dirty="0">
                <a:solidFill>
                  <a:schemeClr val="tx1"/>
                </a:solidFill>
                <a:latin typeface="Century Gothic" panose="020B0502020202020204" pitchFamily="34" charset="0"/>
              </a:rPr>
              <a:t>Exploiting new sources of growth: Circular economy, the Digital economy.</a:t>
            </a:r>
          </a:p>
          <a:p>
            <a:pPr algn="just"/>
            <a:r>
              <a:rPr lang="en-US" sz="2400" dirty="0">
                <a:solidFill>
                  <a:schemeClr val="tx1"/>
                </a:solidFill>
                <a:latin typeface="Century Gothic" panose="020B0502020202020204" pitchFamily="34" charset="0"/>
              </a:rPr>
              <a:t>Modernising agriculture, mining and manufacturing.</a:t>
            </a:r>
          </a:p>
          <a:p>
            <a:pPr algn="just"/>
            <a:r>
              <a:rPr lang="en-US" sz="2400" dirty="0">
                <a:solidFill>
                  <a:schemeClr val="tx1"/>
                </a:solidFill>
                <a:latin typeface="Century Gothic" panose="020B0502020202020204" pitchFamily="34" charset="0"/>
              </a:rPr>
              <a:t>Societal Grand Challenges (SGCs): Climate Change and Environmental Sustainability; Future-proof education, and The future of society.</a:t>
            </a:r>
          </a:p>
          <a:p>
            <a:pPr algn="just"/>
            <a:r>
              <a:rPr lang="en-US" sz="2400" dirty="0">
                <a:solidFill>
                  <a:schemeClr val="tx1"/>
                </a:solidFill>
                <a:latin typeface="Century Gothic" panose="020B0502020202020204" pitchFamily="34" charset="0"/>
              </a:rPr>
              <a:t>Large Research Programmes: Health innovation; and Energy innovation.</a:t>
            </a:r>
          </a:p>
          <a:p>
            <a:pPr algn="just"/>
            <a:r>
              <a:rPr lang="en-US" sz="2400" dirty="0">
                <a:solidFill>
                  <a:schemeClr val="tx1"/>
                </a:solidFill>
                <a:latin typeface="Century Gothic" panose="020B0502020202020204" pitchFamily="34" charset="0"/>
              </a:rPr>
              <a:t>Building a capable state.</a:t>
            </a:r>
            <a:endParaRPr lang="en-US" sz="3198" b="1" i="1" dirty="0">
              <a:latin typeface="Century Gothic" panose="020B0502020202020204" pitchFamily="34" charset="0"/>
              <a:cs typeface="Arial"/>
            </a:endParaRPr>
          </a:p>
          <a:p>
            <a:pPr algn="just"/>
            <a:endParaRPr lang="en-US" dirty="0"/>
          </a:p>
        </p:txBody>
      </p:sp>
      <p:sp>
        <p:nvSpPr>
          <p:cNvPr id="4" name="Slide Number Placeholder 3"/>
          <p:cNvSpPr>
            <a:spLocks noGrp="1"/>
          </p:cNvSpPr>
          <p:nvPr>
            <p:ph type="sldNum" sz="quarter" idx="12"/>
          </p:nvPr>
        </p:nvSpPr>
        <p:spPr/>
        <p:txBody>
          <a:bodyPr/>
          <a:lstStyle/>
          <a:p>
            <a:fld id="{6BEAD508-187F-9C41-8168-FD791BBC9830}" type="slidenum">
              <a:rPr lang="en-US" smtClean="0"/>
              <a:pPr/>
              <a:t>5</a:t>
            </a:fld>
            <a:endParaRPr lang="en-US" dirty="0"/>
          </a:p>
        </p:txBody>
      </p:sp>
    </p:spTree>
    <p:extLst>
      <p:ext uri="{BB962C8B-B14F-4D97-AF65-F5344CB8AC3E}">
        <p14:creationId xmlns:p14="http://schemas.microsoft.com/office/powerpoint/2010/main" xmlns="" val="116517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7E319C-2A20-43C2-B3E0-F074DC7F5397}"/>
              </a:ext>
            </a:extLst>
          </p:cNvPr>
          <p:cNvSpPr>
            <a:spLocks noGrp="1"/>
          </p:cNvSpPr>
          <p:nvPr>
            <p:ph type="title"/>
          </p:nvPr>
        </p:nvSpPr>
        <p:spPr>
          <a:xfrm>
            <a:off x="222068" y="262872"/>
            <a:ext cx="1523530" cy="545409"/>
          </a:xfrm>
        </p:spPr>
        <p:txBody>
          <a:bodyPr>
            <a:noAutofit/>
          </a:bodyPr>
          <a:lstStyle/>
          <a:p>
            <a:pPr algn="r"/>
            <a:r>
              <a:rPr lang="en-ZA" sz="2800" b="1" dirty="0"/>
              <a:t>Cont.… </a:t>
            </a:r>
          </a:p>
        </p:txBody>
      </p:sp>
      <p:sp>
        <p:nvSpPr>
          <p:cNvPr id="3" name="Content Placeholder 2">
            <a:extLst>
              <a:ext uri="{FF2B5EF4-FFF2-40B4-BE49-F238E27FC236}">
                <a16:creationId xmlns:a16="http://schemas.microsoft.com/office/drawing/2014/main" xmlns="" id="{9FBC5018-38E5-463B-96C7-8C79D0821333}"/>
              </a:ext>
            </a:extLst>
          </p:cNvPr>
          <p:cNvSpPr>
            <a:spLocks noGrp="1"/>
          </p:cNvSpPr>
          <p:nvPr>
            <p:ph idx="1"/>
          </p:nvPr>
        </p:nvSpPr>
        <p:spPr>
          <a:xfrm>
            <a:off x="96982" y="1080922"/>
            <a:ext cx="8941350" cy="5759616"/>
          </a:xfrm>
        </p:spPr>
        <p:txBody>
          <a:bodyPr>
            <a:normAutofit lnSpcReduction="10000"/>
          </a:bodyPr>
          <a:lstStyle/>
          <a:p>
            <a:pPr>
              <a:lnSpc>
                <a:spcPct val="100000"/>
              </a:lnSpc>
              <a:spcBef>
                <a:spcPts val="0"/>
              </a:spcBef>
              <a:buFont typeface="Wingdings" panose="05000000000000000000" pitchFamily="2" charset="2"/>
              <a:buChar char="q"/>
            </a:pPr>
            <a:r>
              <a:rPr lang="en-US" sz="2400" b="1" dirty="0">
                <a:solidFill>
                  <a:schemeClr val="tx1"/>
                </a:solidFill>
                <a:latin typeface="Century Gothic" panose="020B0502020202020204" pitchFamily="34" charset="0"/>
              </a:rPr>
              <a:t> Priority 2: Increase the contribution of digital economy to GDP through 4IR</a:t>
            </a:r>
          </a:p>
          <a:p>
            <a:pPr lvl="1">
              <a:lnSpc>
                <a:spcPct val="100000"/>
              </a:lnSpc>
              <a:spcBef>
                <a:spcPts val="0"/>
              </a:spcBef>
            </a:pPr>
            <a:r>
              <a:rPr lang="en-US" sz="2200" dirty="0">
                <a:solidFill>
                  <a:schemeClr val="tx1"/>
                </a:solidFill>
                <a:latin typeface="Century Gothic" panose="020B0502020202020204" pitchFamily="34" charset="0"/>
              </a:rPr>
              <a:t>Achieving 100% universal broadband by aligning and contributing to the DoC Satellite Communication Strategy.</a:t>
            </a:r>
          </a:p>
          <a:p>
            <a:pPr lvl="1">
              <a:lnSpc>
                <a:spcPct val="100000"/>
              </a:lnSpc>
              <a:spcBef>
                <a:spcPts val="0"/>
              </a:spcBef>
            </a:pPr>
            <a:endParaRPr lang="en-US" sz="2400" b="1" dirty="0">
              <a:solidFill>
                <a:schemeClr val="tx1"/>
              </a:solidFill>
              <a:latin typeface="Century Gothic" panose="020B0502020202020204" pitchFamily="34" charset="0"/>
            </a:endParaRPr>
          </a:p>
          <a:p>
            <a:pPr>
              <a:lnSpc>
                <a:spcPct val="100000"/>
              </a:lnSpc>
              <a:spcBef>
                <a:spcPts val="0"/>
              </a:spcBef>
              <a:buFont typeface="Wingdings" panose="05000000000000000000" pitchFamily="2" charset="2"/>
              <a:buChar char="q"/>
            </a:pPr>
            <a:r>
              <a:rPr lang="en-US" sz="2400" b="1" dirty="0">
                <a:solidFill>
                  <a:schemeClr val="tx1"/>
                </a:solidFill>
                <a:latin typeface="Century Gothic" panose="020B0502020202020204" pitchFamily="34" charset="0"/>
              </a:rPr>
              <a:t> Priority 3: Education, Skills and  </a:t>
            </a:r>
            <a:r>
              <a:rPr lang="en-US" sz="2400" b="1" u="sng" dirty="0">
                <a:solidFill>
                  <a:srgbClr val="FF0000"/>
                </a:solidFill>
                <a:latin typeface="Century Gothic" panose="020B0502020202020204" pitchFamily="34" charset="0"/>
              </a:rPr>
              <a:t>Health</a:t>
            </a:r>
          </a:p>
          <a:p>
            <a:pPr lvl="1">
              <a:lnSpc>
                <a:spcPct val="100000"/>
              </a:lnSpc>
              <a:spcBef>
                <a:spcPts val="0"/>
              </a:spcBef>
            </a:pPr>
            <a:r>
              <a:rPr lang="en-US" sz="2200" dirty="0">
                <a:solidFill>
                  <a:schemeClr val="tx1"/>
                </a:solidFill>
                <a:latin typeface="Century Gothic" panose="020B0502020202020204" pitchFamily="34" charset="0"/>
              </a:rPr>
              <a:t>TB treatment research success rate</a:t>
            </a:r>
          </a:p>
          <a:p>
            <a:pPr lvl="2">
              <a:lnSpc>
                <a:spcPct val="100000"/>
              </a:lnSpc>
              <a:spcBef>
                <a:spcPts val="0"/>
              </a:spcBef>
              <a:buFont typeface="Courier New" panose="02070309020205020404" pitchFamily="49" charset="0"/>
              <a:buChar char="o"/>
            </a:pPr>
            <a:r>
              <a:rPr lang="en-US" sz="2200" dirty="0">
                <a:solidFill>
                  <a:schemeClr val="tx1"/>
                </a:solidFill>
                <a:latin typeface="Century Gothic" panose="020B0502020202020204" pitchFamily="34" charset="0"/>
              </a:rPr>
              <a:t>Better diagnostics</a:t>
            </a:r>
          </a:p>
          <a:p>
            <a:pPr lvl="2">
              <a:lnSpc>
                <a:spcPct val="100000"/>
              </a:lnSpc>
              <a:spcBef>
                <a:spcPts val="0"/>
              </a:spcBef>
              <a:buFont typeface="Courier New" panose="02070309020205020404" pitchFamily="49" charset="0"/>
              <a:buChar char="o"/>
            </a:pPr>
            <a:r>
              <a:rPr lang="en-US" sz="2200" dirty="0">
                <a:solidFill>
                  <a:schemeClr val="tx1"/>
                </a:solidFill>
                <a:latin typeface="Century Gothic" panose="020B0502020202020204" pitchFamily="34" charset="0"/>
              </a:rPr>
              <a:t>TB therapies </a:t>
            </a:r>
          </a:p>
          <a:p>
            <a:pPr lvl="2">
              <a:lnSpc>
                <a:spcPct val="100000"/>
              </a:lnSpc>
              <a:spcBef>
                <a:spcPts val="0"/>
              </a:spcBef>
              <a:buFont typeface="Courier New" panose="02070309020205020404" pitchFamily="49" charset="0"/>
              <a:buChar char="o"/>
            </a:pPr>
            <a:r>
              <a:rPr lang="en-US" sz="2200" dirty="0">
                <a:solidFill>
                  <a:schemeClr val="tx1"/>
                </a:solidFill>
                <a:latin typeface="Century Gothic" panose="020B0502020202020204" pitchFamily="34" charset="0"/>
              </a:rPr>
              <a:t>Local manufacturing of TB drugs </a:t>
            </a:r>
          </a:p>
          <a:p>
            <a:pPr lvl="1">
              <a:lnSpc>
                <a:spcPct val="100000"/>
              </a:lnSpc>
              <a:spcBef>
                <a:spcPts val="0"/>
              </a:spcBef>
            </a:pPr>
            <a:r>
              <a:rPr lang="en-US" sz="2200" dirty="0">
                <a:solidFill>
                  <a:schemeClr val="tx1"/>
                </a:solidFill>
                <a:latin typeface="Century Gothic" panose="020B0502020202020204" pitchFamily="34" charset="0"/>
              </a:rPr>
              <a:t>Development of treatment and prevention technologies for HIV, NCD and maternal health care.</a:t>
            </a:r>
          </a:p>
          <a:p>
            <a:pPr lvl="1">
              <a:lnSpc>
                <a:spcPct val="100000"/>
              </a:lnSpc>
              <a:spcBef>
                <a:spcPts val="0"/>
              </a:spcBef>
            </a:pPr>
            <a:endParaRPr lang="en-ZA" sz="2200" dirty="0">
              <a:latin typeface="Century Gothic" panose="020B0502020202020204" pitchFamily="34" charset="0"/>
            </a:endParaRPr>
          </a:p>
          <a:p>
            <a:pPr>
              <a:lnSpc>
                <a:spcPct val="100000"/>
              </a:lnSpc>
              <a:spcBef>
                <a:spcPts val="0"/>
              </a:spcBef>
              <a:buFont typeface="Wingdings" panose="05000000000000000000" pitchFamily="2" charset="2"/>
              <a:buChar char="q"/>
            </a:pPr>
            <a:r>
              <a:rPr lang="en-US" sz="2400" b="1" dirty="0">
                <a:solidFill>
                  <a:schemeClr val="tx1"/>
                </a:solidFill>
                <a:latin typeface="Century Gothic" panose="020B0502020202020204" pitchFamily="34" charset="0"/>
              </a:rPr>
              <a:t> Priority 4: </a:t>
            </a:r>
            <a:r>
              <a:rPr lang="en-GB" sz="2400" b="1" dirty="0">
                <a:solidFill>
                  <a:schemeClr val="tx1"/>
                </a:solidFill>
                <a:latin typeface="Century Gothic" panose="020B0502020202020204" pitchFamily="34" charset="0"/>
              </a:rPr>
              <a:t>Consolidating the social wage through reliable and quality basic services </a:t>
            </a:r>
          </a:p>
          <a:p>
            <a:pPr lvl="1">
              <a:lnSpc>
                <a:spcPct val="100000"/>
              </a:lnSpc>
              <a:spcBef>
                <a:spcPts val="0"/>
              </a:spcBef>
            </a:pPr>
            <a:r>
              <a:rPr lang="en-GB" sz="2200" dirty="0">
                <a:solidFill>
                  <a:schemeClr val="tx1"/>
                </a:solidFill>
                <a:latin typeface="Century Gothic" panose="020B0502020202020204" pitchFamily="34" charset="0"/>
              </a:rPr>
              <a:t>Innovative technology approaches for the delivery of basic services (energy, water, sanitation, roads).</a:t>
            </a:r>
          </a:p>
          <a:p>
            <a:pPr marL="0" indent="0">
              <a:lnSpc>
                <a:spcPct val="100000"/>
              </a:lnSpc>
              <a:spcBef>
                <a:spcPts val="0"/>
              </a:spcBef>
              <a:buNone/>
            </a:pPr>
            <a:endParaRPr lang="en-US" sz="2200" dirty="0">
              <a:solidFill>
                <a:schemeClr val="tx1"/>
              </a:solidFill>
            </a:endParaRPr>
          </a:p>
        </p:txBody>
      </p:sp>
      <p:sp>
        <p:nvSpPr>
          <p:cNvPr id="4" name="Slide Number Placeholder 5">
            <a:extLst>
              <a:ext uri="{FF2B5EF4-FFF2-40B4-BE49-F238E27FC236}">
                <a16:creationId xmlns:a16="http://schemas.microsoft.com/office/drawing/2014/main" xmlns="" id="{05009A93-823F-4778-A5C6-A9C1F2D5C395}"/>
              </a:ext>
            </a:extLst>
          </p:cNvPr>
          <p:cNvSpPr txBox="1">
            <a:spLocks/>
          </p:cNvSpPr>
          <p:nvPr/>
        </p:nvSpPr>
        <p:spPr>
          <a:xfrm>
            <a:off x="6295132" y="6404616"/>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59</a:t>
            </a:fld>
            <a:endParaRPr lang="en-US" dirty="0"/>
          </a:p>
        </p:txBody>
      </p:sp>
    </p:spTree>
    <p:extLst>
      <p:ext uri="{BB962C8B-B14F-4D97-AF65-F5344CB8AC3E}">
        <p14:creationId xmlns:p14="http://schemas.microsoft.com/office/powerpoint/2010/main" xmlns="" val="353347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7E319C-2A20-43C2-B3E0-F074DC7F5397}"/>
              </a:ext>
            </a:extLst>
          </p:cNvPr>
          <p:cNvSpPr>
            <a:spLocks noGrp="1"/>
          </p:cNvSpPr>
          <p:nvPr>
            <p:ph type="title"/>
          </p:nvPr>
        </p:nvSpPr>
        <p:spPr>
          <a:xfrm>
            <a:off x="240632" y="228342"/>
            <a:ext cx="1634865" cy="456685"/>
          </a:xfrm>
        </p:spPr>
        <p:txBody>
          <a:bodyPr>
            <a:noAutofit/>
          </a:bodyPr>
          <a:lstStyle/>
          <a:p>
            <a:pPr algn="r"/>
            <a:r>
              <a:rPr lang="en-ZA" sz="2800" b="1" dirty="0"/>
              <a:t>Cont.… </a:t>
            </a:r>
          </a:p>
        </p:txBody>
      </p:sp>
      <p:sp>
        <p:nvSpPr>
          <p:cNvPr id="3" name="Content Placeholder 2">
            <a:extLst>
              <a:ext uri="{FF2B5EF4-FFF2-40B4-BE49-F238E27FC236}">
                <a16:creationId xmlns:a16="http://schemas.microsoft.com/office/drawing/2014/main" xmlns="" id="{9FBC5018-38E5-463B-96C7-8C79D0821333}"/>
              </a:ext>
            </a:extLst>
          </p:cNvPr>
          <p:cNvSpPr>
            <a:spLocks noGrp="1"/>
          </p:cNvSpPr>
          <p:nvPr>
            <p:ph idx="1"/>
          </p:nvPr>
        </p:nvSpPr>
        <p:spPr>
          <a:xfrm>
            <a:off x="240632" y="648305"/>
            <a:ext cx="8700718" cy="6121436"/>
          </a:xfrm>
        </p:spPr>
        <p:txBody>
          <a:bodyPr>
            <a:normAutofit/>
          </a:bodyPr>
          <a:lstStyle/>
          <a:p>
            <a:pPr>
              <a:lnSpc>
                <a:spcPct val="100000"/>
              </a:lnSpc>
              <a:spcBef>
                <a:spcPts val="0"/>
              </a:spcBef>
              <a:buFont typeface="Wingdings" panose="05000000000000000000" pitchFamily="2" charset="2"/>
              <a:buChar char="q"/>
            </a:pPr>
            <a:r>
              <a:rPr lang="en-US" sz="2400" b="1" dirty="0">
                <a:solidFill>
                  <a:schemeClr val="tx1"/>
                </a:solidFill>
                <a:latin typeface="Century Gothic" panose="020B0502020202020204" pitchFamily="34" charset="0"/>
              </a:rPr>
              <a:t> </a:t>
            </a:r>
            <a:r>
              <a:rPr lang="en-ZA" sz="2400" b="1" dirty="0">
                <a:solidFill>
                  <a:schemeClr val="tx1"/>
                </a:solidFill>
                <a:latin typeface="Century Gothic" panose="020B0502020202020204" pitchFamily="34" charset="0"/>
              </a:rPr>
              <a:t>Priority 6: Spatial integration, human settlements and local government</a:t>
            </a:r>
          </a:p>
          <a:p>
            <a:pPr marL="0" indent="0">
              <a:lnSpc>
                <a:spcPct val="100000"/>
              </a:lnSpc>
              <a:spcBef>
                <a:spcPts val="0"/>
              </a:spcBef>
              <a:buNone/>
            </a:pPr>
            <a:endParaRPr lang="en-ZA" sz="2400" b="1" dirty="0">
              <a:solidFill>
                <a:schemeClr val="tx1"/>
              </a:solidFill>
              <a:latin typeface="Century Gothic" panose="020B0502020202020204" pitchFamily="34" charset="0"/>
            </a:endParaRPr>
          </a:p>
          <a:p>
            <a:pPr lvl="1">
              <a:lnSpc>
                <a:spcPct val="100000"/>
              </a:lnSpc>
              <a:spcBef>
                <a:spcPts val="0"/>
              </a:spcBef>
            </a:pPr>
            <a:r>
              <a:rPr lang="en-ZA" sz="2200" dirty="0">
                <a:solidFill>
                  <a:schemeClr val="tx1"/>
                </a:solidFill>
                <a:latin typeface="Century Gothic" panose="020B0502020202020204" pitchFamily="34" charset="0"/>
              </a:rPr>
              <a:t>Provision of applications and products  for precision agriculture, human settlement and water bodies information layers.</a:t>
            </a:r>
          </a:p>
          <a:p>
            <a:pPr lvl="1">
              <a:lnSpc>
                <a:spcPct val="100000"/>
              </a:lnSpc>
              <a:spcBef>
                <a:spcPts val="0"/>
              </a:spcBef>
            </a:pPr>
            <a:r>
              <a:rPr lang="en-ZA" sz="2200" dirty="0">
                <a:solidFill>
                  <a:schemeClr val="tx1"/>
                </a:solidFill>
                <a:latin typeface="Century Gothic" panose="020B0502020202020204" pitchFamily="34" charset="0"/>
              </a:rPr>
              <a:t>Demonstrations in partnership with the Department of Mineral Resources and Energy to assess the appropriateness of new technologies such as hydrogen fuel cells to improve service delivery. </a:t>
            </a:r>
          </a:p>
          <a:p>
            <a:pPr lvl="1">
              <a:lnSpc>
                <a:spcPct val="100000"/>
              </a:lnSpc>
              <a:spcBef>
                <a:spcPts val="0"/>
              </a:spcBef>
            </a:pPr>
            <a:r>
              <a:rPr lang="en-ZA" sz="2200" dirty="0">
                <a:solidFill>
                  <a:schemeClr val="tx1"/>
                </a:solidFill>
                <a:latin typeface="Century Gothic" panose="020B0502020202020204" pitchFamily="34" charset="0"/>
              </a:rPr>
              <a:t>Provision of information for air quality information system,  land cover and land use mapping, frequent information on weather patterns, and human activity on critical resources such as water, land and air.</a:t>
            </a:r>
          </a:p>
          <a:p>
            <a:pPr lvl="1">
              <a:lnSpc>
                <a:spcPct val="100000"/>
              </a:lnSpc>
              <a:spcBef>
                <a:spcPts val="0"/>
              </a:spcBef>
            </a:pPr>
            <a:r>
              <a:rPr lang="en-ZA" sz="2200" dirty="0">
                <a:solidFill>
                  <a:schemeClr val="tx1"/>
                </a:solidFill>
                <a:latin typeface="Century Gothic" panose="020B0502020202020204" pitchFamily="34" charset="0"/>
              </a:rPr>
              <a:t>Provision of decision support tools, human settlements  layer, water bodies information layer.</a:t>
            </a:r>
          </a:p>
          <a:p>
            <a:pPr lvl="1">
              <a:lnSpc>
                <a:spcPct val="100000"/>
              </a:lnSpc>
              <a:spcBef>
                <a:spcPts val="0"/>
              </a:spcBef>
            </a:pPr>
            <a:endParaRPr lang="en-ZA" sz="2200" dirty="0">
              <a:solidFill>
                <a:schemeClr val="tx1"/>
              </a:solidFill>
            </a:endParaRPr>
          </a:p>
          <a:p>
            <a:pPr lvl="1">
              <a:lnSpc>
                <a:spcPct val="100000"/>
              </a:lnSpc>
              <a:spcBef>
                <a:spcPts val="0"/>
              </a:spcBef>
            </a:pPr>
            <a:endParaRPr lang="en-ZA" sz="2200" dirty="0">
              <a:solidFill>
                <a:schemeClr val="tx1"/>
              </a:solidFill>
            </a:endParaRPr>
          </a:p>
          <a:p>
            <a:pPr lvl="1">
              <a:lnSpc>
                <a:spcPct val="100000"/>
              </a:lnSpc>
              <a:spcBef>
                <a:spcPts val="0"/>
              </a:spcBef>
            </a:pPr>
            <a:endParaRPr lang="en-ZA" sz="2200" dirty="0">
              <a:solidFill>
                <a:schemeClr val="tx1"/>
              </a:solidFill>
            </a:endParaRPr>
          </a:p>
          <a:p>
            <a:pPr>
              <a:lnSpc>
                <a:spcPct val="100000"/>
              </a:lnSpc>
              <a:spcBef>
                <a:spcPts val="0"/>
              </a:spcBef>
            </a:pPr>
            <a:endParaRPr lang="en-ZA" sz="2400" b="1" dirty="0">
              <a:solidFill>
                <a:schemeClr val="tx1"/>
              </a:solidFill>
            </a:endParaRPr>
          </a:p>
          <a:p>
            <a:pPr marL="456057" lvl="1" indent="0">
              <a:lnSpc>
                <a:spcPct val="150000"/>
              </a:lnSpc>
              <a:buNone/>
            </a:pPr>
            <a:endParaRPr lang="en-ZA" sz="2200" dirty="0"/>
          </a:p>
        </p:txBody>
      </p:sp>
      <p:sp>
        <p:nvSpPr>
          <p:cNvPr id="4" name="Slide Number Placeholder 5">
            <a:extLst>
              <a:ext uri="{FF2B5EF4-FFF2-40B4-BE49-F238E27FC236}">
                <a16:creationId xmlns:a16="http://schemas.microsoft.com/office/drawing/2014/main" xmlns="" id="{05009A93-823F-4778-A5C6-A9C1F2D5C395}"/>
              </a:ext>
            </a:extLst>
          </p:cNvPr>
          <p:cNvSpPr txBox="1">
            <a:spLocks/>
          </p:cNvSpPr>
          <p:nvPr/>
        </p:nvSpPr>
        <p:spPr>
          <a:xfrm>
            <a:off x="6295132" y="6404616"/>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60</a:t>
            </a:fld>
            <a:endParaRPr lang="en-US" dirty="0"/>
          </a:p>
        </p:txBody>
      </p:sp>
    </p:spTree>
    <p:extLst>
      <p:ext uri="{BB962C8B-B14F-4D97-AF65-F5344CB8AC3E}">
        <p14:creationId xmlns:p14="http://schemas.microsoft.com/office/powerpoint/2010/main" xmlns="" val="4186799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81" y="983566"/>
            <a:ext cx="4416525" cy="5593729"/>
          </a:xfrm>
          <a:solidFill>
            <a:schemeClr val="accent1">
              <a:lumMod val="40000"/>
              <a:lumOff val="60000"/>
            </a:schemeClr>
          </a:solidFill>
        </p:spPr>
        <p:txBody>
          <a:bodyPr/>
          <a:lstStyle/>
          <a:p>
            <a:pPr algn="ctr">
              <a:lnSpc>
                <a:spcPct val="150000"/>
              </a:lnSpc>
            </a:pPr>
            <a:r>
              <a:rPr lang="en-US" sz="2798" b="1" i="1" kern="1200" spc="-5" dirty="0">
                <a:solidFill>
                  <a:prstClr val="black"/>
                </a:solidFill>
                <a:latin typeface="Century Gothic" panose="020B0502020202020204" pitchFamily="34" charset="0"/>
                <a:cs typeface="Calibri"/>
              </a:rPr>
              <a:t>Thank you</a:t>
            </a:r>
          </a:p>
          <a:p>
            <a:pPr algn="ctr">
              <a:lnSpc>
                <a:spcPct val="150000"/>
              </a:lnSpc>
            </a:pPr>
            <a:r>
              <a:rPr lang="en-US" sz="2798" b="1" i="1" kern="1200" spc="-5" dirty="0">
                <a:solidFill>
                  <a:prstClr val="black"/>
                </a:solidFill>
                <a:latin typeface="Century Gothic" panose="020B0502020202020204" pitchFamily="34" charset="0"/>
                <a:cs typeface="Calibri"/>
              </a:rPr>
              <a:t>Siyathokoza</a:t>
            </a:r>
          </a:p>
          <a:p>
            <a:pPr algn="ctr">
              <a:lnSpc>
                <a:spcPct val="150000"/>
              </a:lnSpc>
            </a:pPr>
            <a:r>
              <a:rPr lang="en-US" sz="2798" b="1" i="1" kern="1200" spc="-5" dirty="0">
                <a:solidFill>
                  <a:prstClr val="black"/>
                </a:solidFill>
                <a:latin typeface="Century Gothic" panose="020B0502020202020204" pitchFamily="34" charset="0"/>
                <a:cs typeface="Calibri"/>
              </a:rPr>
              <a:t>Siyabonga </a:t>
            </a:r>
          </a:p>
          <a:p>
            <a:pPr algn="ctr">
              <a:lnSpc>
                <a:spcPct val="150000"/>
              </a:lnSpc>
            </a:pPr>
            <a:r>
              <a:rPr lang="en-US" sz="2798" b="1" i="1" kern="1200" spc="-5" dirty="0">
                <a:solidFill>
                  <a:prstClr val="black"/>
                </a:solidFill>
                <a:latin typeface="Century Gothic" panose="020B0502020202020204" pitchFamily="34" charset="0"/>
                <a:cs typeface="Calibri"/>
              </a:rPr>
              <a:t>Dankie</a:t>
            </a:r>
          </a:p>
          <a:p>
            <a:pPr algn="ctr">
              <a:lnSpc>
                <a:spcPct val="150000"/>
              </a:lnSpc>
            </a:pPr>
            <a:r>
              <a:rPr lang="en-US" sz="2798" b="1" i="1" kern="1200" spc="-5" dirty="0">
                <a:solidFill>
                  <a:prstClr val="black"/>
                </a:solidFill>
                <a:latin typeface="Century Gothic" panose="020B0502020202020204" pitchFamily="34" charset="0"/>
                <a:cs typeface="Calibri"/>
              </a:rPr>
              <a:t>Ha khensa  </a:t>
            </a:r>
          </a:p>
          <a:p>
            <a:pPr algn="ctr">
              <a:lnSpc>
                <a:spcPct val="150000"/>
              </a:lnSpc>
            </a:pPr>
            <a:r>
              <a:rPr lang="en-US" sz="2798" b="1" i="1" kern="1200" spc="-5" dirty="0">
                <a:solidFill>
                  <a:prstClr val="black"/>
                </a:solidFill>
                <a:latin typeface="Century Gothic" panose="020B0502020202020204" pitchFamily="34" charset="0"/>
                <a:cs typeface="Calibri"/>
              </a:rPr>
              <a:t>Ro livhuwa</a:t>
            </a:r>
          </a:p>
          <a:p>
            <a:pPr algn="ctr">
              <a:lnSpc>
                <a:spcPct val="150000"/>
              </a:lnSpc>
            </a:pPr>
            <a:r>
              <a:rPr lang="en-US" sz="2798" b="1" i="1" kern="1200" spc="-5" dirty="0">
                <a:solidFill>
                  <a:prstClr val="black"/>
                </a:solidFill>
                <a:latin typeface="Century Gothic" panose="020B0502020202020204" pitchFamily="34" charset="0"/>
                <a:cs typeface="Calibri"/>
              </a:rPr>
              <a:t>Re a leboga </a:t>
            </a:r>
          </a:p>
          <a:p>
            <a:pPr algn="ctr">
              <a:lnSpc>
                <a:spcPct val="150000"/>
              </a:lnSpc>
            </a:pPr>
            <a:r>
              <a:rPr lang="en-US" sz="2798" b="1" i="1" kern="1200" spc="-5" dirty="0">
                <a:solidFill>
                  <a:prstClr val="black"/>
                </a:solidFill>
                <a:latin typeface="Century Gothic" panose="020B0502020202020204" pitchFamily="34" charset="0"/>
                <a:cs typeface="Calibri"/>
              </a:rPr>
              <a:t>Enkosi</a:t>
            </a:r>
          </a:p>
          <a:p>
            <a:endParaRPr lang="en-US" sz="2798" b="1" dirty="0"/>
          </a:p>
        </p:txBody>
      </p:sp>
      <p:pic>
        <p:nvPicPr>
          <p:cNvPr id="4" name="Picture 3"/>
          <p:cNvPicPr>
            <a:picLocks noChangeAspect="1"/>
          </p:cNvPicPr>
          <p:nvPr/>
        </p:nvPicPr>
        <p:blipFill>
          <a:blip r:embed="rId2"/>
          <a:stretch>
            <a:fillRect/>
          </a:stretch>
        </p:blipFill>
        <p:spPr>
          <a:xfrm>
            <a:off x="4419706" y="983566"/>
            <a:ext cx="4721113" cy="5856972"/>
          </a:xfrm>
          <a:prstGeom prst="rect">
            <a:avLst/>
          </a:prstGeom>
        </p:spPr>
      </p:pic>
    </p:spTree>
    <p:extLst>
      <p:ext uri="{BB962C8B-B14F-4D97-AF65-F5344CB8AC3E}">
        <p14:creationId xmlns:p14="http://schemas.microsoft.com/office/powerpoint/2010/main" xmlns="" val="2965919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89" y="84210"/>
            <a:ext cx="5993920" cy="731520"/>
          </a:xfrm>
        </p:spPr>
        <p:txBody>
          <a:bodyPr>
            <a:noAutofit/>
          </a:bodyPr>
          <a:lstStyle/>
          <a:p>
            <a:r>
              <a:rPr lang="en-US" sz="2800" b="1" dirty="0">
                <a:latin typeface="Century Gothic" panose="020B0502020202020204" pitchFamily="34" charset="0"/>
              </a:rPr>
              <a:t>The Revised 2019-2024 MTSF  </a:t>
            </a:r>
            <a:endParaRPr lang="en-GB" sz="2800" b="1" dirty="0">
              <a:latin typeface="Century Gothic" panose="020B0502020202020204" pitchFamily="34" charset="0"/>
            </a:endParaRPr>
          </a:p>
        </p:txBody>
      </p:sp>
      <p:sp>
        <p:nvSpPr>
          <p:cNvPr id="3" name="Content Placeholder 2"/>
          <p:cNvSpPr>
            <a:spLocks noGrp="1"/>
          </p:cNvSpPr>
          <p:nvPr>
            <p:ph idx="1"/>
          </p:nvPr>
        </p:nvSpPr>
        <p:spPr>
          <a:xfrm>
            <a:off x="153289" y="1177904"/>
            <a:ext cx="8748623" cy="4934700"/>
          </a:xfrm>
        </p:spPr>
        <p:txBody>
          <a:bodyPr>
            <a:normAutofit/>
          </a:bodyPr>
          <a:lstStyle/>
          <a:p>
            <a:pPr algn="just"/>
            <a:r>
              <a:rPr lang="en-US" sz="2400" dirty="0">
                <a:solidFill>
                  <a:schemeClr val="tx1"/>
                </a:solidFill>
              </a:rPr>
              <a:t>The revised </a:t>
            </a:r>
            <a:r>
              <a:rPr lang="en-ZA" sz="2400" dirty="0">
                <a:solidFill>
                  <a:schemeClr val="tx1"/>
                </a:solidFill>
              </a:rPr>
              <a:t>2019-2024 MTSF is premised on three NDP Pillars with seven associate apex priorities over the medium-term in</a:t>
            </a:r>
            <a:r>
              <a:rPr lang="en-US" sz="2400" dirty="0">
                <a:solidFill>
                  <a:schemeClr val="tx1"/>
                </a:solidFill>
              </a:rPr>
              <a:t> addressing the triple challenges of </a:t>
            </a:r>
            <a:r>
              <a:rPr lang="en-US" sz="2400" b="1" dirty="0">
                <a:solidFill>
                  <a:schemeClr val="tx1"/>
                </a:solidFill>
              </a:rPr>
              <a:t>Poverty</a:t>
            </a:r>
            <a:r>
              <a:rPr lang="en-US" sz="2400" dirty="0">
                <a:solidFill>
                  <a:schemeClr val="tx1"/>
                </a:solidFill>
              </a:rPr>
              <a:t>, </a:t>
            </a:r>
            <a:r>
              <a:rPr lang="en-US" sz="2400" b="1" dirty="0">
                <a:solidFill>
                  <a:schemeClr val="tx1"/>
                </a:solidFill>
              </a:rPr>
              <a:t>Unemployment</a:t>
            </a:r>
            <a:r>
              <a:rPr lang="en-US" sz="2400" dirty="0">
                <a:solidFill>
                  <a:schemeClr val="tx1"/>
                </a:solidFill>
              </a:rPr>
              <a:t>, and </a:t>
            </a:r>
            <a:r>
              <a:rPr lang="en-US" sz="2400" b="1" dirty="0">
                <a:solidFill>
                  <a:schemeClr val="tx1"/>
                </a:solidFill>
              </a:rPr>
              <a:t>Inequality</a:t>
            </a:r>
            <a:r>
              <a:rPr lang="en-US" sz="2400" dirty="0">
                <a:solidFill>
                  <a:schemeClr val="tx1"/>
                </a:solidFill>
              </a:rPr>
              <a:t> as well as playing a </a:t>
            </a:r>
            <a:r>
              <a:rPr lang="en-ZA" sz="2400" dirty="0">
                <a:solidFill>
                  <a:schemeClr val="tx1"/>
                </a:solidFill>
              </a:rPr>
              <a:t>catalytic role in achieving the NDP targets: </a:t>
            </a:r>
          </a:p>
          <a:p>
            <a:pPr marL="456057" lvl="1" indent="0" algn="just">
              <a:buNone/>
            </a:pPr>
            <a:endParaRPr lang="en-ZA" sz="2400" dirty="0">
              <a:solidFill>
                <a:schemeClr val="tx1"/>
              </a:solidFill>
            </a:endParaRPr>
          </a:p>
        </p:txBody>
      </p:sp>
      <p:sp>
        <p:nvSpPr>
          <p:cNvPr id="4" name="Slide Number Placeholder 3"/>
          <p:cNvSpPr>
            <a:spLocks noGrp="1"/>
          </p:cNvSpPr>
          <p:nvPr>
            <p:ph type="sldNum" sz="quarter" idx="4294967295"/>
          </p:nvPr>
        </p:nvSpPr>
        <p:spPr>
          <a:xfrm>
            <a:off x="6989617" y="6395895"/>
            <a:ext cx="2057400" cy="363538"/>
          </a:xfrm>
        </p:spPr>
        <p:txBody>
          <a:bodyPr/>
          <a:lstStyle/>
          <a:p>
            <a:pPr>
              <a:defRPr/>
            </a:pPr>
            <a:fld id="{AF9D2C1F-4521-4230-8640-979ED7ED76E4}" type="slidenum">
              <a:rPr lang="en-US" sz="1600" smtClean="0">
                <a:solidFill>
                  <a:schemeClr val="tx1"/>
                </a:solidFill>
              </a:rPr>
              <a:pPr>
                <a:defRPr/>
              </a:pPr>
              <a:t>62</a:t>
            </a:fld>
            <a:endParaRPr lang="en-US" sz="1600" dirty="0">
              <a:solidFill>
                <a:schemeClr val="tx1"/>
              </a:solidFill>
            </a:endParaRPr>
          </a:p>
        </p:txBody>
      </p:sp>
      <p:pic>
        <p:nvPicPr>
          <p:cNvPr id="13" name="Picture 12"/>
          <p:cNvPicPr>
            <a:picLocks noChangeAspect="1"/>
          </p:cNvPicPr>
          <p:nvPr/>
        </p:nvPicPr>
        <p:blipFill>
          <a:blip r:embed="rId2"/>
          <a:stretch>
            <a:fillRect/>
          </a:stretch>
        </p:blipFill>
        <p:spPr>
          <a:xfrm>
            <a:off x="1" y="2952206"/>
            <a:ext cx="9144000" cy="3888332"/>
          </a:xfrm>
          <a:prstGeom prst="rect">
            <a:avLst/>
          </a:prstGeom>
        </p:spPr>
      </p:pic>
    </p:spTree>
    <p:extLst>
      <p:ext uri="{BB962C8B-B14F-4D97-AF65-F5344CB8AC3E}">
        <p14:creationId xmlns:p14="http://schemas.microsoft.com/office/powerpoint/2010/main" xmlns="" val="1527854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A5955-0427-4DA8-9AB7-6812C9D9841C}"/>
              </a:ext>
            </a:extLst>
          </p:cNvPr>
          <p:cNvSpPr>
            <a:spLocks noGrp="1"/>
          </p:cNvSpPr>
          <p:nvPr>
            <p:ph type="title"/>
          </p:nvPr>
        </p:nvSpPr>
        <p:spPr>
          <a:xfrm>
            <a:off x="269295" y="104503"/>
            <a:ext cx="6000876" cy="796834"/>
          </a:xfrm>
        </p:spPr>
        <p:txBody>
          <a:bodyPr>
            <a:noAutofit/>
          </a:bodyPr>
          <a:lstStyle/>
          <a:p>
            <a:r>
              <a:rPr lang="en-ZA" sz="2800" b="1" dirty="0">
                <a:latin typeface="Century Gothic" panose="020B0502020202020204" pitchFamily="34" charset="0"/>
              </a:rPr>
              <a:t>DSI Commitments on the Revised 2019-2024 MTSF</a:t>
            </a:r>
          </a:p>
        </p:txBody>
      </p:sp>
      <p:graphicFrame>
        <p:nvGraphicFramePr>
          <p:cNvPr id="5" name="Content Placeholder 4">
            <a:extLst>
              <a:ext uri="{FF2B5EF4-FFF2-40B4-BE49-F238E27FC236}">
                <a16:creationId xmlns:a16="http://schemas.microsoft.com/office/drawing/2014/main" xmlns="" id="{6FA87CDA-1837-4458-B34B-FD22503021D1}"/>
              </a:ext>
            </a:extLst>
          </p:cNvPr>
          <p:cNvGraphicFramePr>
            <a:graphicFrameLocks noGrp="1"/>
          </p:cNvGraphicFramePr>
          <p:nvPr>
            <p:ph idx="1"/>
            <p:extLst/>
          </p:nvPr>
        </p:nvGraphicFramePr>
        <p:xfrm>
          <a:off x="180109" y="1080922"/>
          <a:ext cx="8714509" cy="5759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548255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A5955-0427-4DA8-9AB7-6812C9D9841C}"/>
              </a:ext>
            </a:extLst>
          </p:cNvPr>
          <p:cNvSpPr>
            <a:spLocks noGrp="1"/>
          </p:cNvSpPr>
          <p:nvPr>
            <p:ph type="title"/>
          </p:nvPr>
        </p:nvSpPr>
        <p:spPr>
          <a:xfrm>
            <a:off x="274320" y="232321"/>
            <a:ext cx="1711234" cy="456685"/>
          </a:xfrm>
        </p:spPr>
        <p:txBody>
          <a:bodyPr>
            <a:noAutofit/>
          </a:bodyPr>
          <a:lstStyle/>
          <a:p>
            <a:pPr algn="r"/>
            <a:r>
              <a:rPr lang="en-ZA" sz="2800" b="1" dirty="0">
                <a:latin typeface="Century Gothic" panose="020B0502020202020204" pitchFamily="34" charset="0"/>
              </a:rPr>
              <a:t>Cont.…</a:t>
            </a:r>
          </a:p>
        </p:txBody>
      </p:sp>
      <p:graphicFrame>
        <p:nvGraphicFramePr>
          <p:cNvPr id="4" name="Content Placeholder 3">
            <a:extLst>
              <a:ext uri="{FF2B5EF4-FFF2-40B4-BE49-F238E27FC236}">
                <a16:creationId xmlns:a16="http://schemas.microsoft.com/office/drawing/2014/main" xmlns="" id="{6B210D40-6BD3-40FE-A276-D6AF8BAD2819}"/>
              </a:ext>
            </a:extLst>
          </p:cNvPr>
          <p:cNvGraphicFramePr>
            <a:graphicFrameLocks noGrp="1"/>
          </p:cNvGraphicFramePr>
          <p:nvPr>
            <p:ph idx="1"/>
            <p:extLst/>
          </p:nvPr>
        </p:nvGraphicFramePr>
        <p:xfrm>
          <a:off x="180109" y="1080922"/>
          <a:ext cx="8714509" cy="5759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5">
            <a:extLst>
              <a:ext uri="{FF2B5EF4-FFF2-40B4-BE49-F238E27FC236}">
                <a16:creationId xmlns:a16="http://schemas.microsoft.com/office/drawing/2014/main" xmlns="" id="{F3355F03-D476-4663-861B-0AEFF1397AD0}"/>
              </a:ext>
            </a:extLst>
          </p:cNvPr>
          <p:cNvSpPr txBox="1">
            <a:spLocks/>
          </p:cNvSpPr>
          <p:nvPr/>
        </p:nvSpPr>
        <p:spPr>
          <a:xfrm>
            <a:off x="6295132" y="6404616"/>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64</a:t>
            </a:fld>
            <a:endParaRPr lang="en-US" dirty="0"/>
          </a:p>
        </p:txBody>
      </p:sp>
    </p:spTree>
    <p:extLst>
      <p:ext uri="{BB962C8B-B14F-4D97-AF65-F5344CB8AC3E}">
        <p14:creationId xmlns:p14="http://schemas.microsoft.com/office/powerpoint/2010/main" xmlns="" val="35626846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A5955-0427-4DA8-9AB7-6812C9D9841C}"/>
              </a:ext>
            </a:extLst>
          </p:cNvPr>
          <p:cNvSpPr>
            <a:spLocks noGrp="1"/>
          </p:cNvSpPr>
          <p:nvPr>
            <p:ph type="title"/>
          </p:nvPr>
        </p:nvSpPr>
        <p:spPr>
          <a:xfrm>
            <a:off x="407685" y="271463"/>
            <a:ext cx="1603995" cy="475975"/>
          </a:xfrm>
        </p:spPr>
        <p:txBody>
          <a:bodyPr>
            <a:noAutofit/>
          </a:bodyPr>
          <a:lstStyle/>
          <a:p>
            <a:r>
              <a:rPr lang="en-ZA" sz="2800" b="1" dirty="0">
                <a:latin typeface="Century Gothic" panose="020B0502020202020204" pitchFamily="34" charset="0"/>
              </a:rPr>
              <a:t>Cont.…</a:t>
            </a:r>
            <a:endParaRPr lang="en-ZA" sz="2800" b="1" dirty="0"/>
          </a:p>
        </p:txBody>
      </p:sp>
      <p:graphicFrame>
        <p:nvGraphicFramePr>
          <p:cNvPr id="4" name="Content Placeholder 3">
            <a:extLst>
              <a:ext uri="{FF2B5EF4-FFF2-40B4-BE49-F238E27FC236}">
                <a16:creationId xmlns:a16="http://schemas.microsoft.com/office/drawing/2014/main" xmlns="" id="{1EC676B1-2F38-4059-95BC-33EB9BD7A669}"/>
              </a:ext>
            </a:extLst>
          </p:cNvPr>
          <p:cNvGraphicFramePr>
            <a:graphicFrameLocks noGrp="1"/>
          </p:cNvGraphicFramePr>
          <p:nvPr>
            <p:ph idx="1"/>
            <p:extLst/>
          </p:nvPr>
        </p:nvGraphicFramePr>
        <p:xfrm>
          <a:off x="180109" y="1081193"/>
          <a:ext cx="8714509" cy="5759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5">
            <a:extLst>
              <a:ext uri="{FF2B5EF4-FFF2-40B4-BE49-F238E27FC236}">
                <a16:creationId xmlns:a16="http://schemas.microsoft.com/office/drawing/2014/main" xmlns="" id="{95AACEF5-BB1E-4C2F-AAA2-33FF454D62A4}"/>
              </a:ext>
            </a:extLst>
          </p:cNvPr>
          <p:cNvSpPr txBox="1">
            <a:spLocks/>
          </p:cNvSpPr>
          <p:nvPr/>
        </p:nvSpPr>
        <p:spPr>
          <a:xfrm>
            <a:off x="6295132" y="6404616"/>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65</a:t>
            </a:fld>
            <a:endParaRPr lang="en-US" dirty="0"/>
          </a:p>
        </p:txBody>
      </p:sp>
    </p:spTree>
    <p:extLst>
      <p:ext uri="{BB962C8B-B14F-4D97-AF65-F5344CB8AC3E}">
        <p14:creationId xmlns:p14="http://schemas.microsoft.com/office/powerpoint/2010/main" xmlns="" val="34047057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A5955-0427-4DA8-9AB7-6812C9D9841C}"/>
              </a:ext>
            </a:extLst>
          </p:cNvPr>
          <p:cNvSpPr>
            <a:spLocks noGrp="1"/>
          </p:cNvSpPr>
          <p:nvPr>
            <p:ph type="title"/>
          </p:nvPr>
        </p:nvSpPr>
        <p:spPr>
          <a:xfrm>
            <a:off x="391885" y="273289"/>
            <a:ext cx="1593669" cy="456685"/>
          </a:xfrm>
        </p:spPr>
        <p:txBody>
          <a:bodyPr>
            <a:noAutofit/>
          </a:bodyPr>
          <a:lstStyle/>
          <a:p>
            <a:r>
              <a:rPr lang="en-ZA" sz="2800" b="1" dirty="0">
                <a:latin typeface="Century Gothic" panose="020B0502020202020204" pitchFamily="34" charset="0"/>
              </a:rPr>
              <a:t>Cont.…</a:t>
            </a:r>
            <a:endParaRPr lang="en-ZA" sz="2800" b="1" dirty="0"/>
          </a:p>
        </p:txBody>
      </p:sp>
      <p:graphicFrame>
        <p:nvGraphicFramePr>
          <p:cNvPr id="4" name="Content Placeholder 3">
            <a:extLst>
              <a:ext uri="{FF2B5EF4-FFF2-40B4-BE49-F238E27FC236}">
                <a16:creationId xmlns:a16="http://schemas.microsoft.com/office/drawing/2014/main" xmlns="" id="{C7B71017-A239-4AD8-A40D-CEFFA64E9524}"/>
              </a:ext>
            </a:extLst>
          </p:cNvPr>
          <p:cNvGraphicFramePr>
            <a:graphicFrameLocks noGrp="1"/>
          </p:cNvGraphicFramePr>
          <p:nvPr>
            <p:ph idx="1"/>
            <p:extLst/>
          </p:nvPr>
        </p:nvGraphicFramePr>
        <p:xfrm>
          <a:off x="214745" y="1076943"/>
          <a:ext cx="8714509" cy="5759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5">
            <a:extLst>
              <a:ext uri="{FF2B5EF4-FFF2-40B4-BE49-F238E27FC236}">
                <a16:creationId xmlns:a16="http://schemas.microsoft.com/office/drawing/2014/main" xmlns="" id="{699008A6-BE01-483A-9C9C-A71FD424B20C}"/>
              </a:ext>
            </a:extLst>
          </p:cNvPr>
          <p:cNvSpPr txBox="1">
            <a:spLocks/>
          </p:cNvSpPr>
          <p:nvPr/>
        </p:nvSpPr>
        <p:spPr>
          <a:xfrm>
            <a:off x="6295132" y="6404616"/>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66</a:t>
            </a:fld>
            <a:endParaRPr lang="en-US" dirty="0"/>
          </a:p>
        </p:txBody>
      </p:sp>
    </p:spTree>
    <p:extLst>
      <p:ext uri="{BB962C8B-B14F-4D97-AF65-F5344CB8AC3E}">
        <p14:creationId xmlns:p14="http://schemas.microsoft.com/office/powerpoint/2010/main" xmlns="" val="3478434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F3374-A841-4FD5-B01D-09B1A5E5FD1E}"/>
              </a:ext>
            </a:extLst>
          </p:cNvPr>
          <p:cNvSpPr>
            <a:spLocks noGrp="1"/>
          </p:cNvSpPr>
          <p:nvPr>
            <p:ph type="title"/>
          </p:nvPr>
        </p:nvSpPr>
        <p:spPr>
          <a:xfrm>
            <a:off x="345842" y="57883"/>
            <a:ext cx="6838729" cy="816240"/>
          </a:xfrm>
        </p:spPr>
        <p:txBody>
          <a:bodyPr>
            <a:noAutofit/>
          </a:bodyPr>
          <a:lstStyle/>
          <a:p>
            <a:r>
              <a:rPr lang="en-ZA" sz="2800" b="1" dirty="0">
                <a:latin typeface="Century Gothic" panose="020B0502020202020204" pitchFamily="34" charset="0"/>
              </a:rPr>
              <a:t>Energy: Platinum Valley         Hydrogen Valley</a:t>
            </a:r>
          </a:p>
        </p:txBody>
      </p:sp>
      <p:sp>
        <p:nvSpPr>
          <p:cNvPr id="7" name="Title 3">
            <a:extLst>
              <a:ext uri="{FF2B5EF4-FFF2-40B4-BE49-F238E27FC236}">
                <a16:creationId xmlns:a16="http://schemas.microsoft.com/office/drawing/2014/main" xmlns="" id="{2CD253FD-6BD7-498E-A084-9EB080BDA11A}"/>
              </a:ext>
            </a:extLst>
          </p:cNvPr>
          <p:cNvSpPr txBox="1">
            <a:spLocks/>
          </p:cNvSpPr>
          <p:nvPr/>
        </p:nvSpPr>
        <p:spPr>
          <a:xfrm>
            <a:off x="345842" y="1063818"/>
            <a:ext cx="4226158" cy="839645"/>
          </a:xfrm>
          <a:prstGeom prst="rect">
            <a:avLst/>
          </a:prstGeom>
        </p:spPr>
        <p:txBody>
          <a:bodyPr vert="horz" wrap="square" lIns="91376" tIns="45688" rIns="91376" bIns="45688" rtlCol="0" anchor="t" anchorCtr="0">
            <a:spAutoFit/>
          </a:bodyPr>
          <a:lstStyle>
            <a:lvl1pPr marL="0" marR="0" indent="0" algn="l" defTabSz="912114" rtl="0" eaLnBrk="1" fontAlgn="auto" latinLnBrk="0" hangingPunct="1">
              <a:lnSpc>
                <a:spcPct val="90000"/>
              </a:lnSpc>
              <a:spcBef>
                <a:spcPct val="0"/>
              </a:spcBef>
              <a:spcAft>
                <a:spcPts val="0"/>
              </a:spcAft>
              <a:buClrTx/>
              <a:buSzTx/>
              <a:buFontTx/>
              <a:buNone/>
              <a:tabLst/>
              <a:defRPr sz="1400" b="0" i="0" kern="1200">
                <a:solidFill>
                  <a:schemeClr val="bg1"/>
                </a:solidFill>
                <a:latin typeface="Arial" panose="020B0604020202020204" pitchFamily="34" charset="0"/>
                <a:ea typeface="Roboto Condensed" panose="02000000000000000000" pitchFamily="2" charset="0"/>
                <a:cs typeface="Arial" panose="020B0604020202020204" pitchFamily="34" charset="0"/>
              </a:defRPr>
            </a:lvl1pPr>
          </a:lstStyle>
          <a:p>
            <a:r>
              <a:rPr lang="en-US" sz="1799" dirty="0">
                <a:solidFill>
                  <a:schemeClr val="tx1"/>
                </a:solidFill>
              </a:rPr>
              <a:t>Our objective is to kickstart a South African hydrogen economy through the creation of a Hydrogen Valley. </a:t>
            </a:r>
            <a:endParaRPr lang="en-GB" sz="1799" dirty="0">
              <a:solidFill>
                <a:schemeClr val="tx1"/>
              </a:solidFill>
            </a:endParaRPr>
          </a:p>
        </p:txBody>
      </p:sp>
      <p:sp>
        <p:nvSpPr>
          <p:cNvPr id="8" name="Content Placeholder 4">
            <a:extLst>
              <a:ext uri="{FF2B5EF4-FFF2-40B4-BE49-F238E27FC236}">
                <a16:creationId xmlns:a16="http://schemas.microsoft.com/office/drawing/2014/main" xmlns="" id="{AAF7340F-B4F5-4721-A644-05523CF7C260}"/>
              </a:ext>
            </a:extLst>
          </p:cNvPr>
          <p:cNvSpPr txBox="1">
            <a:spLocks/>
          </p:cNvSpPr>
          <p:nvPr/>
        </p:nvSpPr>
        <p:spPr>
          <a:xfrm>
            <a:off x="345842" y="1989028"/>
            <a:ext cx="4207367" cy="4487885"/>
          </a:xfrm>
          <a:prstGeom prst="rect">
            <a:avLst/>
          </a:prstGeom>
        </p:spPr>
        <p:txBody>
          <a:bodyPr vert="horz" lIns="0" tIns="0" rIns="0" bIns="0" rtlCol="0" anchor="t">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r>
              <a:rPr lang="en-GB" sz="1149" dirty="0"/>
              <a:t>The South African government’s Department of Science and Innovation (DSI), in partnership with Anglo-American, Bambili Energy and ENGIE are looking into opportunities to transform the Bushveld complex and larger region around Johannesburg, Mogalakwena and Durban into a </a:t>
            </a:r>
            <a:r>
              <a:rPr lang="en-GB" sz="1149" b="1" dirty="0"/>
              <a:t>Hydrogen Valley. </a:t>
            </a:r>
          </a:p>
          <a:p>
            <a:r>
              <a:rPr lang="en-GB" sz="1149" dirty="0"/>
              <a:t>The goal of this study was to identify concrete, catalytic project opportunities in promising H2 hubs to kickstart H2 activities in the region. Promising ongoing initiatives like the H2 corridor project were leveraged in the selection of the hubs.</a:t>
            </a:r>
          </a:p>
          <a:p>
            <a:r>
              <a:rPr lang="en-GB" sz="1149" dirty="0"/>
              <a:t>T</a:t>
            </a:r>
            <a:r>
              <a:rPr lang="en-US" sz="1149" dirty="0"/>
              <a:t>he selection of the corridor from Durban to Mogalakwena was based on </a:t>
            </a:r>
            <a:r>
              <a:rPr lang="en-US" sz="1149" b="1" dirty="0"/>
              <a:t>existing hydrogen potential </a:t>
            </a:r>
            <a:r>
              <a:rPr lang="en-US" sz="1149" dirty="0"/>
              <a:t>to switch many of the industrial, mobility and buildings activities to hydrogen fuel or feedstock. </a:t>
            </a:r>
          </a:p>
          <a:p>
            <a:r>
              <a:rPr lang="en-GB" sz="1149" dirty="0"/>
              <a:t>Techno-economic analysis was carried out to assess the business case of identified projects, map their potential for positive social impact and define necessary policy actions to create the conditions for implementation.</a:t>
            </a:r>
          </a:p>
          <a:p>
            <a:endParaRPr lang="en-US" sz="1149" dirty="0"/>
          </a:p>
          <a:p>
            <a:pPr>
              <a:spcBef>
                <a:spcPts val="450"/>
              </a:spcBef>
              <a:spcAft>
                <a:spcPts val="450"/>
              </a:spcAft>
            </a:pPr>
            <a:r>
              <a:rPr lang="en-US" sz="1149" dirty="0"/>
              <a:t>Within the Valley, project sponsors are interested in </a:t>
            </a:r>
            <a:r>
              <a:rPr lang="en-US" sz="1149" b="1" dirty="0"/>
              <a:t>identifying hydrogen hubs</a:t>
            </a:r>
            <a:r>
              <a:rPr lang="en-US" sz="1149" dirty="0"/>
              <a:t> which are local areas with high concentration of hydrogen customers/off-takers and nearby hydrogen producers. Hubs may also extend to neighboring areas such as Johannesburg extending towards Rustenburg, mimicking a hub and spoke configuration.</a:t>
            </a:r>
          </a:p>
          <a:p>
            <a:pPr marL="214163" indent="-214163">
              <a:spcAft>
                <a:spcPts val="450"/>
              </a:spcAft>
            </a:pPr>
            <a:endParaRPr lang="en-US" sz="1149" dirty="0"/>
          </a:p>
          <a:p>
            <a:pPr marL="214163" indent="-214163">
              <a:spcAft>
                <a:spcPts val="450"/>
              </a:spcAft>
            </a:pPr>
            <a:endParaRPr lang="en-US" sz="1199" dirty="0"/>
          </a:p>
          <a:p>
            <a:pPr marL="0" indent="0">
              <a:spcAft>
                <a:spcPts val="450"/>
              </a:spcAft>
              <a:buNone/>
            </a:pPr>
            <a:endParaRPr lang="en-US" sz="1199" dirty="0"/>
          </a:p>
          <a:p>
            <a:pPr>
              <a:spcAft>
                <a:spcPts val="450"/>
              </a:spcAft>
            </a:pPr>
            <a:endParaRPr lang="en-US" sz="1199" dirty="0"/>
          </a:p>
          <a:p>
            <a:pPr>
              <a:spcAft>
                <a:spcPts val="450"/>
              </a:spcAft>
            </a:pPr>
            <a:endParaRPr lang="en-US" sz="1199" dirty="0"/>
          </a:p>
          <a:p>
            <a:pPr>
              <a:spcAft>
                <a:spcPts val="450"/>
              </a:spcAft>
            </a:pPr>
            <a:endParaRPr lang="en-GB" sz="1199" dirty="0"/>
          </a:p>
        </p:txBody>
      </p:sp>
      <p:sp>
        <p:nvSpPr>
          <p:cNvPr id="9" name="Rectangle 8">
            <a:extLst>
              <a:ext uri="{FF2B5EF4-FFF2-40B4-BE49-F238E27FC236}">
                <a16:creationId xmlns:a16="http://schemas.microsoft.com/office/drawing/2014/main" xmlns="" id="{67534268-FAEA-4D89-807D-22C517989042}"/>
              </a:ext>
            </a:extLst>
          </p:cNvPr>
          <p:cNvSpPr/>
          <p:nvPr/>
        </p:nvSpPr>
        <p:spPr>
          <a:xfrm>
            <a:off x="4572000" y="1229697"/>
            <a:ext cx="4568819" cy="51399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962" tIns="53962" rIns="53962" bIns="53962" rtlCol="0" anchor="ctr"/>
          <a:lstStyle/>
          <a:p>
            <a:pPr algn="ctr"/>
            <a:endParaRPr lang="en-US" sz="1049" dirty="0"/>
          </a:p>
        </p:txBody>
      </p:sp>
      <p:pic>
        <p:nvPicPr>
          <p:cNvPr id="10" name="Content Placeholder 8">
            <a:extLst>
              <a:ext uri="{FF2B5EF4-FFF2-40B4-BE49-F238E27FC236}">
                <a16:creationId xmlns:a16="http://schemas.microsoft.com/office/drawing/2014/main" xmlns="" id="{537B480D-188E-417E-BDC1-72EBD4AFAF4C}"/>
              </a:ext>
            </a:extLst>
          </p:cNvPr>
          <p:cNvPicPr>
            <a:picLocks noChangeAspect="1"/>
          </p:cNvPicPr>
          <p:nvPr/>
        </p:nvPicPr>
        <p:blipFill rotWithShape="1">
          <a:blip r:embed="rId3"/>
          <a:srcRect l="325" r="10373"/>
          <a:stretch/>
        </p:blipFill>
        <p:spPr>
          <a:xfrm>
            <a:off x="4945485" y="1609087"/>
            <a:ext cx="3821851" cy="4381145"/>
          </a:xfrm>
          <a:prstGeom prst="rect">
            <a:avLst/>
          </a:prstGeom>
        </p:spPr>
      </p:pic>
      <p:sp>
        <p:nvSpPr>
          <p:cNvPr id="11" name="TextBox 10">
            <a:extLst>
              <a:ext uri="{FF2B5EF4-FFF2-40B4-BE49-F238E27FC236}">
                <a16:creationId xmlns:a16="http://schemas.microsoft.com/office/drawing/2014/main" xmlns="" id="{232640F1-00D3-477B-BF72-D998E9F11A11}"/>
              </a:ext>
            </a:extLst>
          </p:cNvPr>
          <p:cNvSpPr txBox="1"/>
          <p:nvPr/>
        </p:nvSpPr>
        <p:spPr>
          <a:xfrm>
            <a:off x="5456781" y="2181499"/>
            <a:ext cx="2406987" cy="161471"/>
          </a:xfrm>
          <a:prstGeom prst="rect">
            <a:avLst/>
          </a:prstGeom>
          <a:noFill/>
        </p:spPr>
        <p:txBody>
          <a:bodyPr wrap="square" lIns="0" tIns="0" rIns="0" bIns="0">
            <a:spAutoFit/>
          </a:bodyPr>
          <a:lstStyle/>
          <a:p>
            <a:r>
              <a:rPr lang="en-GB" sz="1049" dirty="0"/>
              <a:t>A</a:t>
            </a:r>
            <a:endParaRPr lang="en-US" sz="1049" dirty="0"/>
          </a:p>
        </p:txBody>
      </p:sp>
      <p:sp>
        <p:nvSpPr>
          <p:cNvPr id="3" name="Right Arrow 2"/>
          <p:cNvSpPr/>
          <p:nvPr/>
        </p:nvSpPr>
        <p:spPr>
          <a:xfrm>
            <a:off x="4590036" y="201027"/>
            <a:ext cx="710898" cy="2497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49" dirty="0">
              <a:solidFill>
                <a:schemeClr val="bg1"/>
              </a:solidFill>
            </a:endParaRPr>
          </a:p>
        </p:txBody>
      </p:sp>
      <p:sp>
        <p:nvSpPr>
          <p:cNvPr id="12" name="TextBox 11">
            <a:extLst>
              <a:ext uri="{FF2B5EF4-FFF2-40B4-BE49-F238E27FC236}">
                <a16:creationId xmlns:a16="http://schemas.microsoft.com/office/drawing/2014/main" xmlns="" id="{70627946-DF4C-4858-905F-0406FBB5C88F}"/>
              </a:ext>
            </a:extLst>
          </p:cNvPr>
          <p:cNvSpPr txBox="1"/>
          <p:nvPr/>
        </p:nvSpPr>
        <p:spPr>
          <a:xfrm>
            <a:off x="8578314" y="6066391"/>
            <a:ext cx="533029" cy="507222"/>
          </a:xfrm>
          <a:prstGeom prst="rect">
            <a:avLst/>
          </a:prstGeom>
          <a:noFill/>
        </p:spPr>
        <p:txBody>
          <a:bodyPr wrap="square" rtlCol="0">
            <a:spAutoFit/>
          </a:bodyPr>
          <a:lstStyle/>
          <a:p>
            <a:pPr algn="r"/>
            <a:r>
              <a:rPr lang="en-US" sz="1349" dirty="0"/>
              <a:t>                                        16</a:t>
            </a:r>
          </a:p>
        </p:txBody>
      </p:sp>
    </p:spTree>
    <p:extLst>
      <p:ext uri="{BB962C8B-B14F-4D97-AF65-F5344CB8AC3E}">
        <p14:creationId xmlns:p14="http://schemas.microsoft.com/office/powerpoint/2010/main" xmlns="" val="150895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51" y="1152439"/>
            <a:ext cx="9204960" cy="5488698"/>
          </a:xfrm>
          <a:prstGeom prst="rect">
            <a:avLst/>
          </a:prstGeom>
        </p:spPr>
      </p:pic>
      <p:sp>
        <p:nvSpPr>
          <p:cNvPr id="9" name="TextBox 8"/>
          <p:cNvSpPr txBox="1"/>
          <p:nvPr/>
        </p:nvSpPr>
        <p:spPr>
          <a:xfrm>
            <a:off x="807426" y="1200084"/>
            <a:ext cx="7431698" cy="507831"/>
          </a:xfrm>
          <a:prstGeom prst="rect">
            <a:avLst/>
          </a:prstGeom>
          <a:noFill/>
        </p:spPr>
        <p:txBody>
          <a:bodyPr wrap="square" rtlCol="0">
            <a:spAutoFit/>
          </a:bodyPr>
          <a:lstStyle/>
          <a:p>
            <a:pPr algn="ctr"/>
            <a:r>
              <a:rPr lang="en-ZA" b="1" dirty="0">
                <a:solidFill>
                  <a:schemeClr val="bg1"/>
                </a:solidFill>
                <a:latin typeface="Arial" panose="020B0604020202020204" pitchFamily="34" charset="0"/>
                <a:cs typeface="Arial" panose="020B0604020202020204" pitchFamily="34" charset="0"/>
              </a:rPr>
              <a:t>SOUTH AFRICAN ECONOMIC RECONSTRUCTION AND RECOVERY PLAN </a:t>
            </a:r>
          </a:p>
          <a:p>
            <a:pPr algn="ctr"/>
            <a:r>
              <a:rPr lang="en-ZA" b="1" dirty="0">
                <a:solidFill>
                  <a:schemeClr val="bg1"/>
                </a:solidFill>
                <a:latin typeface="Arial" panose="020B0604020202020204" pitchFamily="34" charset="0"/>
                <a:cs typeface="Arial" panose="020B0604020202020204" pitchFamily="34" charset="0"/>
              </a:rPr>
              <a:t>NATIONAL DEVELOPMENT PLAN</a:t>
            </a:r>
          </a:p>
        </p:txBody>
      </p:sp>
      <p:sp>
        <p:nvSpPr>
          <p:cNvPr id="10" name="TextBox 9"/>
          <p:cNvSpPr txBox="1"/>
          <p:nvPr/>
        </p:nvSpPr>
        <p:spPr>
          <a:xfrm>
            <a:off x="-36212" y="5453418"/>
            <a:ext cx="9204960" cy="430887"/>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ZA" sz="1100" dirty="0">
                <a:solidFill>
                  <a:schemeClr val="bg1"/>
                </a:solidFill>
                <a:latin typeface="Arial" panose="020B0604020202020204" pitchFamily="34" charset="0"/>
                <a:cs typeface="Arial" panose="020B0604020202020204" pitchFamily="34" charset="0"/>
              </a:rPr>
              <a:t>The Hydrogen Society Roadmap seeks the effective integration of hydrogen related technologies in various sectors</a:t>
            </a:r>
          </a:p>
          <a:p>
            <a:pPr algn="ctr">
              <a:defRPr sz="1400" b="0" i="0" u="none" strike="noStrike" kern="1200" spc="0" baseline="0">
                <a:solidFill>
                  <a:prstClr val="black">
                    <a:lumMod val="65000"/>
                    <a:lumOff val="35000"/>
                  </a:prstClr>
                </a:solidFill>
                <a:latin typeface="+mn-lt"/>
                <a:ea typeface="+mn-ea"/>
                <a:cs typeface="+mn-cs"/>
              </a:defRPr>
            </a:pPr>
            <a:r>
              <a:rPr lang="en-ZA" sz="1100" dirty="0">
                <a:solidFill>
                  <a:schemeClr val="bg1"/>
                </a:solidFill>
                <a:latin typeface="Arial" panose="020B0604020202020204" pitchFamily="34" charset="0"/>
                <a:cs typeface="Arial" panose="020B0604020202020204" pitchFamily="34" charset="0"/>
              </a:rPr>
              <a:t>of the economy/society to foster inclusive growth and help reduce poverty and inequality, </a:t>
            </a:r>
          </a:p>
        </p:txBody>
      </p:sp>
      <p:sp>
        <p:nvSpPr>
          <p:cNvPr id="11" name="TextBox 10"/>
          <p:cNvSpPr txBox="1"/>
          <p:nvPr/>
        </p:nvSpPr>
        <p:spPr>
          <a:xfrm>
            <a:off x="-94390" y="3958840"/>
            <a:ext cx="1637211" cy="430887"/>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Green Transport Strategy</a:t>
            </a:r>
          </a:p>
        </p:txBody>
      </p:sp>
      <p:sp>
        <p:nvSpPr>
          <p:cNvPr id="12" name="TextBox 11"/>
          <p:cNvSpPr txBox="1"/>
          <p:nvPr/>
        </p:nvSpPr>
        <p:spPr>
          <a:xfrm>
            <a:off x="1519821" y="3940598"/>
            <a:ext cx="1637211" cy="769441"/>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Green </a:t>
            </a:r>
          </a:p>
          <a:p>
            <a:pPr algn="ctr"/>
            <a:r>
              <a:rPr lang="en-ZA" sz="1100" b="1" dirty="0">
                <a:solidFill>
                  <a:schemeClr val="bg1"/>
                </a:solidFill>
                <a:latin typeface="Arial" panose="020B0604020202020204" pitchFamily="34" charset="0"/>
                <a:cs typeface="Arial" panose="020B0604020202020204" pitchFamily="34" charset="0"/>
              </a:rPr>
              <a:t>Hydrogen Commercialisation Strategy</a:t>
            </a:r>
          </a:p>
        </p:txBody>
      </p:sp>
      <p:sp>
        <p:nvSpPr>
          <p:cNvPr id="13" name="TextBox 12"/>
          <p:cNvSpPr txBox="1"/>
          <p:nvPr/>
        </p:nvSpPr>
        <p:spPr>
          <a:xfrm>
            <a:off x="3036491" y="3973190"/>
            <a:ext cx="1637211" cy="600164"/>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Hydrogen </a:t>
            </a:r>
          </a:p>
          <a:p>
            <a:pPr algn="ctr"/>
            <a:r>
              <a:rPr lang="en-ZA" sz="1100" b="1" dirty="0">
                <a:solidFill>
                  <a:schemeClr val="bg1"/>
                </a:solidFill>
                <a:latin typeface="Arial" panose="020B0604020202020204" pitchFamily="34" charset="0"/>
                <a:cs typeface="Arial" panose="020B0604020202020204" pitchFamily="34" charset="0"/>
              </a:rPr>
              <a:t>Society</a:t>
            </a:r>
          </a:p>
          <a:p>
            <a:pPr algn="ctr"/>
            <a:r>
              <a:rPr lang="en-ZA" sz="1100" b="1" dirty="0">
                <a:solidFill>
                  <a:schemeClr val="bg1"/>
                </a:solidFill>
                <a:latin typeface="Arial" panose="020B0604020202020204" pitchFamily="34" charset="0"/>
                <a:cs typeface="Arial" panose="020B0604020202020204" pitchFamily="34" charset="0"/>
              </a:rPr>
              <a:t> Roadmap</a:t>
            </a:r>
          </a:p>
        </p:txBody>
      </p:sp>
      <p:sp>
        <p:nvSpPr>
          <p:cNvPr id="14" name="TextBox 13"/>
          <p:cNvSpPr txBox="1"/>
          <p:nvPr/>
        </p:nvSpPr>
        <p:spPr>
          <a:xfrm>
            <a:off x="4439386" y="3948838"/>
            <a:ext cx="1637211" cy="600164"/>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Just Energy Transition </a:t>
            </a:r>
          </a:p>
          <a:p>
            <a:pPr algn="ctr"/>
            <a:r>
              <a:rPr lang="en-ZA" sz="1100" b="1" dirty="0">
                <a:solidFill>
                  <a:schemeClr val="bg1"/>
                </a:solidFill>
                <a:latin typeface="Arial" panose="020B0604020202020204" pitchFamily="34" charset="0"/>
                <a:cs typeface="Arial" panose="020B0604020202020204" pitchFamily="34" charset="0"/>
              </a:rPr>
              <a:t>Framework</a:t>
            </a:r>
          </a:p>
        </p:txBody>
      </p:sp>
      <p:sp>
        <p:nvSpPr>
          <p:cNvPr id="15" name="TextBox 14"/>
          <p:cNvSpPr txBox="1"/>
          <p:nvPr/>
        </p:nvSpPr>
        <p:spPr>
          <a:xfrm>
            <a:off x="5792819" y="3951073"/>
            <a:ext cx="1920240" cy="769441"/>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South African </a:t>
            </a:r>
          </a:p>
          <a:p>
            <a:pPr algn="ctr"/>
            <a:r>
              <a:rPr lang="en-ZA" sz="1100" b="1" dirty="0">
                <a:solidFill>
                  <a:schemeClr val="bg1"/>
                </a:solidFill>
                <a:latin typeface="Arial" panose="020B0604020202020204" pitchFamily="34" charset="0"/>
                <a:cs typeface="Arial" panose="020B0604020202020204" pitchFamily="34" charset="0"/>
              </a:rPr>
              <a:t>Renewable</a:t>
            </a:r>
          </a:p>
          <a:p>
            <a:pPr algn="ctr"/>
            <a:r>
              <a:rPr lang="en-ZA" sz="1100" b="1" dirty="0">
                <a:solidFill>
                  <a:schemeClr val="bg1"/>
                </a:solidFill>
                <a:latin typeface="Arial" panose="020B0604020202020204" pitchFamily="34" charset="0"/>
                <a:cs typeface="Arial" panose="020B0604020202020204" pitchFamily="34" charset="0"/>
              </a:rPr>
              <a:t> Energy </a:t>
            </a:r>
          </a:p>
          <a:p>
            <a:pPr algn="ctr"/>
            <a:r>
              <a:rPr lang="en-ZA" sz="1100" b="1" dirty="0">
                <a:solidFill>
                  <a:schemeClr val="bg1"/>
                </a:solidFill>
                <a:latin typeface="Arial" panose="020B0604020202020204" pitchFamily="34" charset="0"/>
                <a:cs typeface="Arial" panose="020B0604020202020204" pitchFamily="34" charset="0"/>
              </a:rPr>
              <a:t>Masterplan</a:t>
            </a:r>
          </a:p>
        </p:txBody>
      </p:sp>
      <p:sp>
        <p:nvSpPr>
          <p:cNvPr id="16" name="TextBox 15"/>
          <p:cNvSpPr txBox="1"/>
          <p:nvPr/>
        </p:nvSpPr>
        <p:spPr>
          <a:xfrm>
            <a:off x="7327234" y="3927452"/>
            <a:ext cx="1920240" cy="938719"/>
          </a:xfrm>
          <a:prstGeom prst="rect">
            <a:avLst/>
          </a:prstGeom>
          <a:noFill/>
        </p:spPr>
        <p:txBody>
          <a:bodyPr wrap="square" rtlCol="0">
            <a:spAutoFit/>
          </a:bodyPr>
          <a:lstStyle/>
          <a:p>
            <a:pPr algn="ctr"/>
            <a:r>
              <a:rPr lang="en-ZA" sz="1100" b="1" dirty="0">
                <a:solidFill>
                  <a:schemeClr val="bg1"/>
                </a:solidFill>
                <a:latin typeface="Arial" panose="020B0604020202020204" pitchFamily="34" charset="0"/>
                <a:cs typeface="Arial" panose="020B0604020202020204" pitchFamily="34" charset="0"/>
              </a:rPr>
              <a:t>Hydrogen</a:t>
            </a:r>
          </a:p>
          <a:p>
            <a:pPr algn="ctr"/>
            <a:r>
              <a:rPr lang="en-ZA" sz="1100" b="1" dirty="0">
                <a:solidFill>
                  <a:schemeClr val="bg1"/>
                </a:solidFill>
                <a:latin typeface="Arial" panose="020B0604020202020204" pitchFamily="34" charset="0"/>
                <a:cs typeface="Arial" panose="020B0604020202020204" pitchFamily="34" charset="0"/>
              </a:rPr>
              <a:t> Research </a:t>
            </a:r>
          </a:p>
          <a:p>
            <a:pPr algn="ctr"/>
            <a:r>
              <a:rPr lang="en-ZA" sz="1100" b="1" dirty="0">
                <a:solidFill>
                  <a:schemeClr val="bg1"/>
                </a:solidFill>
                <a:latin typeface="Arial" panose="020B0604020202020204" pitchFamily="34" charset="0"/>
                <a:cs typeface="Arial" panose="020B0604020202020204" pitchFamily="34" charset="0"/>
              </a:rPr>
              <a:t>Development &amp; Innovation </a:t>
            </a:r>
          </a:p>
          <a:p>
            <a:pPr algn="ctr"/>
            <a:r>
              <a:rPr lang="en-ZA" sz="1100" b="1" dirty="0">
                <a:solidFill>
                  <a:schemeClr val="bg1"/>
                </a:solidFill>
                <a:latin typeface="Arial" panose="020B0604020202020204" pitchFamily="34" charset="0"/>
                <a:cs typeface="Arial" panose="020B0604020202020204" pitchFamily="34" charset="0"/>
              </a:rPr>
              <a:t>Strategy</a:t>
            </a:r>
          </a:p>
        </p:txBody>
      </p:sp>
      <p:sp>
        <p:nvSpPr>
          <p:cNvPr id="20" name="Title 1"/>
          <p:cNvSpPr>
            <a:spLocks noGrp="1"/>
          </p:cNvSpPr>
          <p:nvPr>
            <p:ph type="title"/>
          </p:nvPr>
        </p:nvSpPr>
        <p:spPr>
          <a:xfrm>
            <a:off x="269946" y="19000"/>
            <a:ext cx="5774172" cy="766987"/>
          </a:xfrm>
        </p:spPr>
        <p:txBody>
          <a:bodyPr>
            <a:noAutofit/>
          </a:bodyPr>
          <a:lstStyle/>
          <a:p>
            <a:pPr algn="l"/>
            <a:r>
              <a:rPr lang="en-GB" sz="2800" b="1" dirty="0">
                <a:latin typeface="Century Gothic" panose="020B0502020202020204" pitchFamily="34" charset="0"/>
              </a:rPr>
              <a:t>Policies to support the Hydrogen Economy</a:t>
            </a:r>
          </a:p>
        </p:txBody>
      </p:sp>
      <p:pic>
        <p:nvPicPr>
          <p:cNvPr id="3" name="Picture 2"/>
          <p:cNvPicPr>
            <a:picLocks noChangeAspect="1"/>
          </p:cNvPicPr>
          <p:nvPr/>
        </p:nvPicPr>
        <p:blipFill>
          <a:blip r:embed="rId4"/>
          <a:stretch>
            <a:fillRect/>
          </a:stretch>
        </p:blipFill>
        <p:spPr>
          <a:xfrm>
            <a:off x="5878282" y="2995847"/>
            <a:ext cx="874657" cy="874657"/>
          </a:xfrm>
          <a:prstGeom prst="rect">
            <a:avLst/>
          </a:prstGeom>
        </p:spPr>
      </p:pic>
      <p:sp>
        <p:nvSpPr>
          <p:cNvPr id="21" name="Oval 20"/>
          <p:cNvSpPr/>
          <p:nvPr/>
        </p:nvSpPr>
        <p:spPr>
          <a:xfrm>
            <a:off x="3317967" y="3009064"/>
            <a:ext cx="853627" cy="819477"/>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1418161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23" y="110515"/>
            <a:ext cx="5927323" cy="814653"/>
          </a:xfrm>
        </p:spPr>
        <p:txBody>
          <a:bodyPr>
            <a:noAutofit/>
          </a:bodyPr>
          <a:lstStyle/>
          <a:p>
            <a:pPr>
              <a:defRPr/>
            </a:pPr>
            <a:r>
              <a:rPr lang="en-US" sz="2800" b="1" dirty="0">
                <a:latin typeface="Century Gothic" panose="020B0502020202020204" pitchFamily="34" charset="0"/>
                <a:ea typeface="ＭＳ Ｐゴシック" pitchFamily="34" charset="-128"/>
              </a:rPr>
              <a:t>Exploiting new sources of growth: The  Circular Economy</a:t>
            </a:r>
            <a:endParaRPr lang="en-US" sz="2800" b="1" dirty="0">
              <a:effectLst>
                <a:outerShdw blurRad="38100" dist="38100" dir="2700000" algn="tl">
                  <a:srgbClr val="C0C0C0"/>
                </a:outerShdw>
              </a:effectLst>
              <a:latin typeface="Century Gothic" panose="020B0502020202020204" pitchFamily="34" charset="0"/>
            </a:endParaRPr>
          </a:p>
        </p:txBody>
      </p:sp>
      <p:sp>
        <p:nvSpPr>
          <p:cNvPr id="3" name="TextBox 2">
            <a:extLst>
              <a:ext uri="{FF2B5EF4-FFF2-40B4-BE49-F238E27FC236}">
                <a16:creationId xmlns:a16="http://schemas.microsoft.com/office/drawing/2014/main" xmlns="" id="{17BBE0A0-FFAB-4AA8-A36F-AC3B7AAAA391}"/>
              </a:ext>
            </a:extLst>
          </p:cNvPr>
          <p:cNvSpPr txBox="1"/>
          <p:nvPr/>
        </p:nvSpPr>
        <p:spPr>
          <a:xfrm>
            <a:off x="117566" y="982614"/>
            <a:ext cx="8895805" cy="1369157"/>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Century Gothic" panose="020B0502020202020204" pitchFamily="34" charset="0"/>
                <a:cs typeface="Arial" panose="020B0604020202020204" pitchFamily="34" charset="0"/>
              </a:rPr>
              <a:t>An estimated 50% of greenhouse gas emissions, 90% of water stress and 90% of global biodiversity loss is attributed to resource extraction and processing (UNEP &amp; IRP, 2020). </a:t>
            </a:r>
          </a:p>
          <a:p>
            <a:pPr marL="285750" indent="-285750">
              <a:buFont typeface="Arial" panose="020B0604020202020204" pitchFamily="34" charset="0"/>
              <a:buChar char="•"/>
            </a:pPr>
            <a:r>
              <a:rPr lang="en-US" sz="1800" dirty="0">
                <a:latin typeface="Century Gothic" panose="020B0502020202020204" pitchFamily="34" charset="0"/>
                <a:cs typeface="Arial" panose="020B0604020202020204" pitchFamily="34" charset="0"/>
              </a:rPr>
              <a:t>Circular Economy approaches also create jobs and economic efficiencies.</a:t>
            </a:r>
          </a:p>
          <a:p>
            <a:endParaRPr lang="en-US" sz="1097"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xmlns="" id="{7571D677-A8DD-4022-9F02-8D26C89B091B}"/>
              </a:ext>
            </a:extLst>
          </p:cNvPr>
          <p:cNvGraphicFramePr>
            <a:graphicFrameLocks noGrp="1"/>
          </p:cNvGraphicFramePr>
          <p:nvPr>
            <p:extLst>
              <p:ext uri="{D42A27DB-BD31-4B8C-83A1-F6EECF244321}">
                <p14:modId xmlns:p14="http://schemas.microsoft.com/office/powerpoint/2010/main" xmlns="" val="2989524147"/>
              </p:ext>
            </p:extLst>
          </p:nvPr>
        </p:nvGraphicFramePr>
        <p:xfrm>
          <a:off x="0" y="2339708"/>
          <a:ext cx="9144000" cy="4036672"/>
        </p:xfrm>
        <a:graphic>
          <a:graphicData uri="http://schemas.openxmlformats.org/drawingml/2006/table">
            <a:tbl>
              <a:tblPr firstRow="1" bandRow="1">
                <a:tableStyleId>{5C22544A-7EE6-4342-B048-85BDC9FD1C3A}</a:tableStyleId>
              </a:tblPr>
              <a:tblGrid>
                <a:gridCol w="1298019">
                  <a:extLst>
                    <a:ext uri="{9D8B030D-6E8A-4147-A177-3AD203B41FA5}">
                      <a16:colId xmlns:a16="http://schemas.microsoft.com/office/drawing/2014/main" xmlns="" val="1530811641"/>
                    </a:ext>
                  </a:extLst>
                </a:gridCol>
                <a:gridCol w="4832870">
                  <a:extLst>
                    <a:ext uri="{9D8B030D-6E8A-4147-A177-3AD203B41FA5}">
                      <a16:colId xmlns:a16="http://schemas.microsoft.com/office/drawing/2014/main" xmlns="" val="916026334"/>
                    </a:ext>
                  </a:extLst>
                </a:gridCol>
                <a:gridCol w="3013111">
                  <a:extLst>
                    <a:ext uri="{9D8B030D-6E8A-4147-A177-3AD203B41FA5}">
                      <a16:colId xmlns:a16="http://schemas.microsoft.com/office/drawing/2014/main" xmlns="" val="3341952454"/>
                    </a:ext>
                  </a:extLst>
                </a:gridCol>
              </a:tblGrid>
              <a:tr h="306247">
                <a:tc>
                  <a:txBody>
                    <a:bodyPr/>
                    <a:lstStyle/>
                    <a:p>
                      <a:r>
                        <a:rPr lang="en-GB" sz="1100" dirty="0">
                          <a:latin typeface="Arial" panose="020B0604020202020204" pitchFamily="34" charset="0"/>
                          <a:cs typeface="Arial" panose="020B0604020202020204" pitchFamily="34" charset="0"/>
                        </a:rPr>
                        <a:t>Sector</a:t>
                      </a:r>
                    </a:p>
                  </a:txBody>
                  <a:tcPr marL="91207" marR="91207" marT="45604" marB="45604"/>
                </a:tc>
                <a:tc>
                  <a:txBody>
                    <a:bodyPr/>
                    <a:lstStyle/>
                    <a:p>
                      <a:r>
                        <a:rPr lang="en-GB" sz="1100" dirty="0">
                          <a:latin typeface="Arial" panose="020B0604020202020204" pitchFamily="34" charset="0"/>
                          <a:cs typeface="Arial" panose="020B0604020202020204" pitchFamily="34" charset="0"/>
                        </a:rPr>
                        <a:t>e.g. Climate impact</a:t>
                      </a:r>
                    </a:p>
                  </a:txBody>
                  <a:tcPr marL="91207" marR="91207" marT="45604" marB="45604"/>
                </a:tc>
                <a:tc>
                  <a:txBody>
                    <a:bodyPr/>
                    <a:lstStyle/>
                    <a:p>
                      <a:r>
                        <a:rPr lang="en-GB" sz="1100" dirty="0">
                          <a:latin typeface="Arial" panose="020B0604020202020204" pitchFamily="34" charset="0"/>
                          <a:cs typeface="Arial" panose="020B0604020202020204" pitchFamily="34" charset="0"/>
                        </a:rPr>
                        <a:t>e.g. Circular economy interventions*</a:t>
                      </a:r>
                    </a:p>
                  </a:txBody>
                  <a:tcPr marL="91207" marR="91207" marT="45604" marB="45604"/>
                </a:tc>
                <a:extLst>
                  <a:ext uri="{0D108BD9-81ED-4DB2-BD59-A6C34878D82A}">
                    <a16:rowId xmlns:a16="http://schemas.microsoft.com/office/drawing/2014/main" xmlns="" val="3288577482"/>
                  </a:ext>
                </a:extLst>
              </a:tr>
              <a:tr h="306247">
                <a:tc>
                  <a:txBody>
                    <a:bodyPr/>
                    <a:lstStyle/>
                    <a:p>
                      <a:r>
                        <a:rPr lang="en-GB" sz="1100" dirty="0">
                          <a:latin typeface="Arial" panose="020B0604020202020204" pitchFamily="34" charset="0"/>
                          <a:cs typeface="Arial" panose="020B0604020202020204" pitchFamily="34" charset="0"/>
                        </a:rPr>
                        <a:t>Mining</a:t>
                      </a:r>
                    </a:p>
                  </a:txBody>
                  <a:tcPr marL="91207" marR="91207" marT="45604" marB="45604" anchor="ctr"/>
                </a:tc>
                <a:tc>
                  <a:txBody>
                    <a:bodyPr/>
                    <a:lstStyle/>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Resource extraction, energy consumption (fossil-based)</a:t>
                      </a:r>
                    </a:p>
                  </a:txBody>
                  <a:tcPr marL="91207" marR="91207" marT="45604" marB="45604" anchor="ctr"/>
                </a:tc>
                <a:tc>
                  <a:txBody>
                    <a:bodyPr/>
                    <a:lstStyle/>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Regenerative, renewable energy</a:t>
                      </a:r>
                    </a:p>
                  </a:txBody>
                  <a:tcPr marL="91207" marR="91207" marT="45604" marB="45604" anchor="ctr"/>
                </a:tc>
                <a:extLst>
                  <a:ext uri="{0D108BD9-81ED-4DB2-BD59-A6C34878D82A}">
                    <a16:rowId xmlns:a16="http://schemas.microsoft.com/office/drawing/2014/main" xmlns="" val="3788086981"/>
                  </a:ext>
                </a:extLst>
              </a:tr>
              <a:tr h="306247">
                <a:tc>
                  <a:txBody>
                    <a:bodyPr/>
                    <a:lstStyle/>
                    <a:p>
                      <a:r>
                        <a:rPr lang="en-GB" sz="1100" dirty="0">
                          <a:latin typeface="Arial" panose="020B0604020202020204" pitchFamily="34" charset="0"/>
                          <a:cs typeface="Arial" panose="020B0604020202020204" pitchFamily="34" charset="0"/>
                        </a:rPr>
                        <a:t>Energy</a:t>
                      </a:r>
                    </a:p>
                  </a:txBody>
                  <a:tcPr marL="91207" marR="91207" marT="45604" marB="45604" anchor="ctr"/>
                </a:tc>
                <a:tc>
                  <a:txBody>
                    <a:bodyPr/>
                    <a:lstStyle/>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Fossil-based energy generation (electricity, fuels)</a:t>
                      </a:r>
                    </a:p>
                  </a:txBody>
                  <a:tcPr marL="91207" marR="91207" marT="45604" marB="45604" anchor="ctr"/>
                </a:tc>
                <a:tc>
                  <a:txBody>
                    <a:bodyPr/>
                    <a:lstStyle/>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Regenerative, renewable energy</a:t>
                      </a:r>
                    </a:p>
                  </a:txBody>
                  <a:tcPr marL="91207" marR="91207" marT="45604" marB="45604" anchor="ctr"/>
                </a:tc>
                <a:extLst>
                  <a:ext uri="{0D108BD9-81ED-4DB2-BD59-A6C34878D82A}">
                    <a16:rowId xmlns:a16="http://schemas.microsoft.com/office/drawing/2014/main" xmlns="" val="2000394057"/>
                  </a:ext>
                </a:extLst>
              </a:tr>
              <a:tr h="901258">
                <a:tc>
                  <a:txBody>
                    <a:bodyPr/>
                    <a:lstStyle/>
                    <a:p>
                      <a:r>
                        <a:rPr lang="en-GB" sz="1100" dirty="0">
                          <a:latin typeface="Arial" panose="020B0604020202020204" pitchFamily="34" charset="0"/>
                          <a:cs typeface="Arial" panose="020B0604020202020204" pitchFamily="34" charset="0"/>
                        </a:rPr>
                        <a:t>Agriculture</a:t>
                      </a:r>
                    </a:p>
                  </a:txBody>
                  <a:tcPr marL="91207" marR="91207" marT="45604" marB="45604" anchor="ct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Globally, food losses and waste a major GHG emitter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SA food losses and waste 2.1% of GDP (34% of local production)</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Sector vulnerable to changing climates (temperature, rainfall)</a:t>
                      </a:r>
                    </a:p>
                  </a:txBody>
                  <a:tcPr marL="91207" marR="91207" marT="45604" marB="45604" anchor="ctr"/>
                </a:tc>
                <a:tc>
                  <a:txBody>
                    <a:bodyPr/>
                    <a:lstStyle/>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Reducing wastage</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Minimising resource inputs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Regenerative farming</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Unavoidable waste beneficiated</a:t>
                      </a:r>
                    </a:p>
                  </a:txBody>
                  <a:tcPr marL="91207" marR="91207" marT="45604" marB="45604" anchor="ctr"/>
                </a:tc>
                <a:extLst>
                  <a:ext uri="{0D108BD9-81ED-4DB2-BD59-A6C34878D82A}">
                    <a16:rowId xmlns:a16="http://schemas.microsoft.com/office/drawing/2014/main" xmlns="" val="1912415603"/>
                  </a:ext>
                </a:extLst>
              </a:tr>
              <a:tr h="702921">
                <a:tc>
                  <a:txBody>
                    <a:bodyPr/>
                    <a:lstStyle/>
                    <a:p>
                      <a:r>
                        <a:rPr lang="en-GB" sz="1100" dirty="0">
                          <a:latin typeface="Arial" panose="020B0604020202020204" pitchFamily="34" charset="0"/>
                          <a:cs typeface="Arial" panose="020B0604020202020204" pitchFamily="34" charset="0"/>
                        </a:rPr>
                        <a:t>Manufacturing</a:t>
                      </a:r>
                    </a:p>
                  </a:txBody>
                  <a:tcPr marL="91207" marR="91207" marT="45604" marB="45604" anchor="ct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Major contributor to GHG emissions through reliance on fossil-based fuels, high resource demands, inefficient use of resources</a:t>
                      </a:r>
                    </a:p>
                  </a:txBody>
                  <a:tcPr marL="91207" marR="91207" marT="45604" marB="45604" anchor="ctr"/>
                </a:tc>
                <a:tc>
                  <a:txBody>
                    <a:bodyPr/>
                    <a:lstStyle/>
                    <a:p>
                      <a:pPr marL="171450" marR="0" lvl="0" indent="-171450" algn="l" defTabSz="91211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latin typeface="Arial" panose="020B0604020202020204" pitchFamily="34" charset="0"/>
                          <a:cs typeface="Arial" panose="020B0604020202020204" pitchFamily="34" charset="0"/>
                        </a:rPr>
                        <a:t>Regenerative, renewable energy</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Disruptive 4IR technologies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Remanufacturing (embedded energy)</a:t>
                      </a:r>
                    </a:p>
                  </a:txBody>
                  <a:tcPr marL="91207" marR="91207" marT="45604" marB="45604" anchor="ctr"/>
                </a:tc>
                <a:extLst>
                  <a:ext uri="{0D108BD9-81ED-4DB2-BD59-A6C34878D82A}">
                    <a16:rowId xmlns:a16="http://schemas.microsoft.com/office/drawing/2014/main" xmlns="" val="3625351683"/>
                  </a:ext>
                </a:extLst>
              </a:tr>
              <a:tr h="504584">
                <a:tc>
                  <a:txBody>
                    <a:bodyPr/>
                    <a:lstStyle/>
                    <a:p>
                      <a:r>
                        <a:rPr lang="en-GB" sz="1100" dirty="0">
                          <a:latin typeface="Arial" panose="020B0604020202020204" pitchFamily="34" charset="0"/>
                          <a:cs typeface="Arial" panose="020B0604020202020204" pitchFamily="34" charset="0"/>
                        </a:rPr>
                        <a:t>Human settlements</a:t>
                      </a:r>
                    </a:p>
                  </a:txBody>
                  <a:tcPr marL="91207" marR="91207" marT="45604" marB="45604" anchor="ct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Cities contribute up to 75% of global carbon emissions</a:t>
                      </a:r>
                    </a:p>
                  </a:txBody>
                  <a:tcPr marL="91207" marR="91207" marT="45604" marB="45604" anchor="ctr"/>
                </a:tc>
                <a:tc>
                  <a:txBody>
                    <a:bodyPr/>
                    <a:lstStyle/>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Change in resource use and wastage</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Urban agriculture</a:t>
                      </a:r>
                    </a:p>
                  </a:txBody>
                  <a:tcPr marL="91207" marR="91207" marT="45604" marB="45604" anchor="ctr"/>
                </a:tc>
                <a:extLst>
                  <a:ext uri="{0D108BD9-81ED-4DB2-BD59-A6C34878D82A}">
                    <a16:rowId xmlns:a16="http://schemas.microsoft.com/office/drawing/2014/main" xmlns="" val="2455023618"/>
                  </a:ext>
                </a:extLst>
              </a:tr>
              <a:tr h="504584">
                <a:tc>
                  <a:txBody>
                    <a:bodyPr/>
                    <a:lstStyle/>
                    <a:p>
                      <a:r>
                        <a:rPr lang="en-GB" sz="1100" dirty="0">
                          <a:latin typeface="Arial" panose="020B0604020202020204" pitchFamily="34" charset="0"/>
                          <a:cs typeface="Arial" panose="020B0604020202020204" pitchFamily="34" charset="0"/>
                        </a:rPr>
                        <a:t>Mobility</a:t>
                      </a:r>
                    </a:p>
                  </a:txBody>
                  <a:tcPr marL="91207" marR="91207" marT="45604" marB="45604" anchor="ct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98% of SA’s transport sector’s energy from petroleum products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77% of land freight is still transported via road in South Africa</a:t>
                      </a:r>
                    </a:p>
                  </a:txBody>
                  <a:tcPr marL="91207" marR="91207" marT="45604" marB="45604" anchor="ctr"/>
                </a:tc>
                <a:tc>
                  <a:txBody>
                    <a:bodyPr/>
                    <a:lstStyle/>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Change in mobility systems</a:t>
                      </a:r>
                    </a:p>
                  </a:txBody>
                  <a:tcPr marL="91207" marR="91207" marT="45604" marB="45604" anchor="ctr"/>
                </a:tc>
                <a:extLst>
                  <a:ext uri="{0D108BD9-81ED-4DB2-BD59-A6C34878D82A}">
                    <a16:rowId xmlns:a16="http://schemas.microsoft.com/office/drawing/2014/main" xmlns="" val="269698015"/>
                  </a:ext>
                </a:extLst>
              </a:tr>
              <a:tr h="504584">
                <a:tc>
                  <a:txBody>
                    <a:bodyPr/>
                    <a:lstStyle/>
                    <a:p>
                      <a:r>
                        <a:rPr lang="en-GB" sz="1100" dirty="0">
                          <a:latin typeface="Arial" panose="020B0604020202020204" pitchFamily="34" charset="0"/>
                          <a:cs typeface="Arial" panose="020B0604020202020204" pitchFamily="34" charset="0"/>
                        </a:rPr>
                        <a:t>Water</a:t>
                      </a:r>
                    </a:p>
                  </a:txBody>
                  <a:tcPr marL="91207" marR="91207" marT="45604" marB="45604" anchor="ct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SA uses 98% of available supply, by 2030 demand will exceed supply by 17%</a:t>
                      </a:r>
                    </a:p>
                  </a:txBody>
                  <a:tcPr marL="91207" marR="91207" marT="45604" marB="45604" anchor="ctr"/>
                </a:tc>
                <a:tc>
                  <a:txBody>
                    <a:bodyPr/>
                    <a:lstStyle/>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Regenerative, reuse, efficiency</a:t>
                      </a:r>
                    </a:p>
                  </a:txBody>
                  <a:tcPr marL="91207" marR="91207" marT="45604" marB="45604" anchor="ctr"/>
                </a:tc>
                <a:extLst>
                  <a:ext uri="{0D108BD9-81ED-4DB2-BD59-A6C34878D82A}">
                    <a16:rowId xmlns:a16="http://schemas.microsoft.com/office/drawing/2014/main" xmlns="" val="2688951631"/>
                  </a:ext>
                </a:extLst>
              </a:tr>
            </a:tbl>
          </a:graphicData>
        </a:graphic>
      </p:graphicFrame>
      <p:sp>
        <p:nvSpPr>
          <p:cNvPr id="11" name="TextBox 10">
            <a:extLst>
              <a:ext uri="{FF2B5EF4-FFF2-40B4-BE49-F238E27FC236}">
                <a16:creationId xmlns:a16="http://schemas.microsoft.com/office/drawing/2014/main" xmlns="" id="{95543DB2-7519-445C-A741-EC6DBDB0E7A1}"/>
              </a:ext>
            </a:extLst>
          </p:cNvPr>
          <p:cNvSpPr txBox="1"/>
          <p:nvPr/>
        </p:nvSpPr>
        <p:spPr>
          <a:xfrm>
            <a:off x="504371" y="6433825"/>
            <a:ext cx="7978937" cy="214895"/>
          </a:xfrm>
          <a:prstGeom prst="rect">
            <a:avLst/>
          </a:prstGeom>
          <a:noFill/>
        </p:spPr>
        <p:txBody>
          <a:bodyPr wrap="none" rtlCol="0">
            <a:spAutoFit/>
          </a:bodyPr>
          <a:lstStyle/>
          <a:p>
            <a:r>
              <a:rPr lang="en-GB" sz="798" dirty="0">
                <a:solidFill>
                  <a:schemeClr val="tx1">
                    <a:lumMod val="65000"/>
                    <a:lumOff val="35000"/>
                  </a:schemeClr>
                </a:solidFill>
                <a:latin typeface="Arial" panose="020B0604020202020204" pitchFamily="34" charset="0"/>
                <a:cs typeface="Arial" panose="020B0604020202020204" pitchFamily="34" charset="0"/>
              </a:rPr>
              <a:t>* The above list of circular economy interventions is not exhaustive but provides examples of where interventions can address GHG emissions or risks of changing climates</a:t>
            </a:r>
          </a:p>
        </p:txBody>
      </p:sp>
    </p:spTree>
    <p:extLst>
      <p:ext uri="{BB962C8B-B14F-4D97-AF65-F5344CB8AC3E}">
        <p14:creationId xmlns:p14="http://schemas.microsoft.com/office/powerpoint/2010/main" xmlns="" val="34061223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131" y="1028138"/>
            <a:ext cx="8321639" cy="5679347"/>
          </a:xfrm>
          <a:prstGeom prst="rect">
            <a:avLst/>
          </a:prstGeom>
        </p:spPr>
      </p:pic>
      <p:sp>
        <p:nvSpPr>
          <p:cNvPr id="6" name="Title 1"/>
          <p:cNvSpPr>
            <a:spLocks noGrp="1"/>
          </p:cNvSpPr>
          <p:nvPr>
            <p:ph type="title"/>
          </p:nvPr>
        </p:nvSpPr>
        <p:spPr>
          <a:xfrm>
            <a:off x="125804" y="133053"/>
            <a:ext cx="8430966" cy="747791"/>
          </a:xfrm>
        </p:spPr>
        <p:txBody>
          <a:bodyPr>
            <a:noAutofit/>
          </a:bodyPr>
          <a:lstStyle/>
          <a:p>
            <a:r>
              <a:rPr lang="en-US" sz="2800" b="1" dirty="0">
                <a:latin typeface="Century Gothic" panose="020B0502020202020204" pitchFamily="34" charset="0"/>
              </a:rPr>
              <a:t>Priority Actions based on the High-Level Outcomes of the Hydrogen Society Roadmap</a:t>
            </a:r>
          </a:p>
        </p:txBody>
      </p:sp>
    </p:spTree>
    <p:extLst>
      <p:ext uri="{BB962C8B-B14F-4D97-AF65-F5344CB8AC3E}">
        <p14:creationId xmlns:p14="http://schemas.microsoft.com/office/powerpoint/2010/main" xmlns="" val="429456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D5DA9-C179-4D24-92DA-71AA5E8F5CBC}"/>
              </a:ext>
            </a:extLst>
          </p:cNvPr>
          <p:cNvSpPr>
            <a:spLocks noGrp="1"/>
          </p:cNvSpPr>
          <p:nvPr>
            <p:ph type="title"/>
          </p:nvPr>
        </p:nvSpPr>
        <p:spPr>
          <a:xfrm>
            <a:off x="209726" y="248194"/>
            <a:ext cx="6778904" cy="482258"/>
          </a:xfrm>
        </p:spPr>
        <p:txBody>
          <a:bodyPr>
            <a:noAutofit/>
          </a:bodyPr>
          <a:lstStyle/>
          <a:p>
            <a:pPr algn="l"/>
            <a:r>
              <a:rPr lang="en-US" sz="2800" b="1" dirty="0">
                <a:latin typeface="Century Gothic" panose="020B0502020202020204" pitchFamily="34" charset="0"/>
              </a:rPr>
              <a:t>Boegoebai: A global hub for future fuel</a:t>
            </a:r>
          </a:p>
        </p:txBody>
      </p:sp>
      <p:sp>
        <p:nvSpPr>
          <p:cNvPr id="3" name="Content Placeholder 2">
            <a:extLst>
              <a:ext uri="{FF2B5EF4-FFF2-40B4-BE49-F238E27FC236}">
                <a16:creationId xmlns:a16="http://schemas.microsoft.com/office/drawing/2014/main" xmlns="" id="{C6A8F0DC-4247-4337-889C-67235557B1DF}"/>
              </a:ext>
            </a:extLst>
          </p:cNvPr>
          <p:cNvSpPr>
            <a:spLocks noGrp="1"/>
          </p:cNvSpPr>
          <p:nvPr>
            <p:ph idx="1"/>
          </p:nvPr>
        </p:nvSpPr>
        <p:spPr>
          <a:xfrm>
            <a:off x="209725" y="1177904"/>
            <a:ext cx="8305625" cy="5316414"/>
          </a:xfrm>
        </p:spPr>
        <p:txBody>
          <a:bodyPr>
            <a:normAutofit/>
          </a:bodyPr>
          <a:lstStyle/>
          <a:p>
            <a:pPr marL="0" indent="0" algn="just">
              <a:buNone/>
            </a:pPr>
            <a:r>
              <a:rPr lang="en-US" sz="2200" dirty="0">
                <a:solidFill>
                  <a:schemeClr val="tx1"/>
                </a:solidFill>
                <a:latin typeface="Century Gothic" panose="020B0502020202020204" pitchFamily="34" charset="0"/>
              </a:rPr>
              <a:t>A number of initiatives have been earmarked for the port of Boegoebaai, which is located in the Namakwa SEZ. These include:</a:t>
            </a:r>
          </a:p>
          <a:p>
            <a:pPr marL="0" indent="0" algn="just">
              <a:buNone/>
            </a:pPr>
            <a:endParaRPr lang="en-US" sz="2200" dirty="0">
              <a:solidFill>
                <a:schemeClr val="tx1"/>
              </a:solidFill>
              <a:latin typeface="Century Gothic" panose="020B0502020202020204" pitchFamily="34" charset="0"/>
            </a:endParaRPr>
          </a:p>
          <a:p>
            <a:pPr algn="just"/>
            <a:r>
              <a:rPr lang="en-US" sz="2200" b="1" dirty="0">
                <a:solidFill>
                  <a:schemeClr val="tx1"/>
                </a:solidFill>
                <a:latin typeface="Century Gothic" panose="020B0502020202020204" pitchFamily="34" charset="0"/>
              </a:rPr>
              <a:t>Electrolyser park:</a:t>
            </a:r>
            <a:r>
              <a:rPr lang="en-US" sz="2200" dirty="0">
                <a:solidFill>
                  <a:schemeClr val="tx1"/>
                </a:solidFill>
                <a:latin typeface="Century Gothic" panose="020B0502020202020204" pitchFamily="34" charset="0"/>
              </a:rPr>
              <a:t> A range of anchor investors with appropriate electrolyser technologies will bid for inclusion, and the successful bidder will construct facilities at the port. </a:t>
            </a:r>
          </a:p>
          <a:p>
            <a:pPr algn="just"/>
            <a:r>
              <a:rPr lang="en-US" sz="2200" b="1" dirty="0">
                <a:solidFill>
                  <a:schemeClr val="tx1"/>
                </a:solidFill>
                <a:latin typeface="Century Gothic" panose="020B0502020202020204" pitchFamily="34" charset="0"/>
              </a:rPr>
              <a:t>Desalination plant: </a:t>
            </a:r>
            <a:r>
              <a:rPr lang="en-US" sz="2200" dirty="0">
                <a:solidFill>
                  <a:schemeClr val="tx1"/>
                </a:solidFill>
                <a:latin typeface="Century Gothic" panose="020B0502020202020204" pitchFamily="34" charset="0"/>
              </a:rPr>
              <a:t>The production of green hydrogen requires significant amounts of water. Given the water-scarce nature of the Northern Cape, this will most likely require the desalination of sea water. </a:t>
            </a:r>
          </a:p>
          <a:p>
            <a:pPr algn="just"/>
            <a:r>
              <a:rPr lang="en-US" sz="2200" b="1" dirty="0">
                <a:solidFill>
                  <a:schemeClr val="tx1"/>
                </a:solidFill>
                <a:latin typeface="Century Gothic" panose="020B0502020202020204" pitchFamily="34" charset="0"/>
              </a:rPr>
              <a:t>Green- ammonia production plant: </a:t>
            </a:r>
            <a:r>
              <a:rPr lang="en-US" sz="2200" dirty="0">
                <a:solidFill>
                  <a:schemeClr val="tx1"/>
                </a:solidFill>
                <a:latin typeface="Century Gothic" panose="020B0502020202020204" pitchFamily="34" charset="0"/>
              </a:rPr>
              <a:t>expected to house the infrastructure and facilities required to produce green ammonia as a renewable fuel, linked to the green hydrogen production process.</a:t>
            </a:r>
            <a:endParaRPr lang="en-US" sz="1900" dirty="0">
              <a:solidFill>
                <a:schemeClr val="tx1"/>
              </a:solidFill>
            </a:endParaRPr>
          </a:p>
        </p:txBody>
      </p:sp>
    </p:spTree>
    <p:extLst>
      <p:ext uri="{BB962C8B-B14F-4D97-AF65-F5344CB8AC3E}">
        <p14:creationId xmlns:p14="http://schemas.microsoft.com/office/powerpoint/2010/main" xmlns="" val="11536255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D5DA9-C179-4D24-92DA-71AA5E8F5CBC}"/>
              </a:ext>
            </a:extLst>
          </p:cNvPr>
          <p:cNvSpPr>
            <a:spLocks noGrp="1"/>
          </p:cNvSpPr>
          <p:nvPr>
            <p:ph type="title"/>
          </p:nvPr>
        </p:nvSpPr>
        <p:spPr>
          <a:xfrm>
            <a:off x="209726" y="248194"/>
            <a:ext cx="6778904" cy="482258"/>
          </a:xfrm>
        </p:spPr>
        <p:txBody>
          <a:bodyPr>
            <a:noAutofit/>
          </a:bodyPr>
          <a:lstStyle/>
          <a:p>
            <a:pPr algn="l"/>
            <a:r>
              <a:rPr lang="en-US" sz="2800" b="1" dirty="0">
                <a:latin typeface="Century Gothic" panose="020B0502020202020204" pitchFamily="34" charset="0"/>
              </a:rPr>
              <a:t>Boegoebai: A global hub for future fuel</a:t>
            </a:r>
          </a:p>
        </p:txBody>
      </p:sp>
      <p:sp>
        <p:nvSpPr>
          <p:cNvPr id="3" name="Content Placeholder 2">
            <a:extLst>
              <a:ext uri="{FF2B5EF4-FFF2-40B4-BE49-F238E27FC236}">
                <a16:creationId xmlns:a16="http://schemas.microsoft.com/office/drawing/2014/main" xmlns="" id="{C6A8F0DC-4247-4337-889C-67235557B1DF}"/>
              </a:ext>
            </a:extLst>
          </p:cNvPr>
          <p:cNvSpPr>
            <a:spLocks noGrp="1"/>
          </p:cNvSpPr>
          <p:nvPr>
            <p:ph idx="1"/>
          </p:nvPr>
        </p:nvSpPr>
        <p:spPr>
          <a:xfrm>
            <a:off x="209725" y="1177904"/>
            <a:ext cx="8305625" cy="4831010"/>
          </a:xfrm>
        </p:spPr>
        <p:txBody>
          <a:bodyPr>
            <a:normAutofit/>
          </a:bodyPr>
          <a:lstStyle/>
          <a:p>
            <a:pPr algn="just"/>
            <a:r>
              <a:rPr lang="en-US" sz="2200" b="1" dirty="0">
                <a:solidFill>
                  <a:schemeClr val="tx1"/>
                </a:solidFill>
                <a:latin typeface="Century Gothic" panose="020B0502020202020204" pitchFamily="34" charset="0"/>
              </a:rPr>
              <a:t>Storage facility:</a:t>
            </a:r>
            <a:r>
              <a:rPr lang="en-US" sz="2200" dirty="0">
                <a:solidFill>
                  <a:schemeClr val="tx1"/>
                </a:solidFill>
                <a:latin typeface="Century Gothic" panose="020B0502020202020204" pitchFamily="34" charset="0"/>
              </a:rPr>
              <a:t> A liquid-storage facility for both green hydrogen and green ammonia, will offer tailored loading capacity for export vessels carrying the liquid volumes, and fueling capability for vessels transitioning to green ammonia as a fuel.</a:t>
            </a:r>
          </a:p>
          <a:p>
            <a:pPr algn="just"/>
            <a:endParaRPr lang="en-US" sz="2200" dirty="0">
              <a:solidFill>
                <a:schemeClr val="tx1"/>
              </a:solidFill>
              <a:latin typeface="Century Gothic" panose="020B0502020202020204" pitchFamily="34" charset="0"/>
            </a:endParaRPr>
          </a:p>
          <a:p>
            <a:pPr algn="just"/>
            <a:r>
              <a:rPr lang="en-US" sz="2200" b="1" dirty="0">
                <a:solidFill>
                  <a:schemeClr val="tx1"/>
                </a:solidFill>
                <a:latin typeface="Century Gothic" panose="020B0502020202020204" pitchFamily="34" charset="0"/>
              </a:rPr>
              <a:t>Solar, wind and battery park: </a:t>
            </a:r>
            <a:r>
              <a:rPr lang="en-US" sz="2200" dirty="0">
                <a:solidFill>
                  <a:schemeClr val="tx1"/>
                </a:solidFill>
                <a:latin typeface="Century Gothic" panose="020B0502020202020204" pitchFamily="34" charset="0"/>
              </a:rPr>
              <a:t>This will upscale the generation of renewables (specifically wind and solar), ensuring 100 percent renewable energy for green hydrogen and green ammonia production. Potential also exists to produce manganese based precursor materials for the production of lithium ion batteries, leveraging on the manganese mines located in the Northern Cape.</a:t>
            </a:r>
            <a:endParaRPr lang="en-US" sz="1900" dirty="0">
              <a:solidFill>
                <a:schemeClr val="tx1"/>
              </a:solidFill>
            </a:endParaRPr>
          </a:p>
        </p:txBody>
      </p:sp>
    </p:spTree>
    <p:extLst>
      <p:ext uri="{BB962C8B-B14F-4D97-AF65-F5344CB8AC3E}">
        <p14:creationId xmlns:p14="http://schemas.microsoft.com/office/powerpoint/2010/main" xmlns="" val="18309707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D5DA9-C179-4D24-92DA-71AA5E8F5CBC}"/>
              </a:ext>
            </a:extLst>
          </p:cNvPr>
          <p:cNvSpPr>
            <a:spLocks noGrp="1"/>
          </p:cNvSpPr>
          <p:nvPr>
            <p:ph type="title"/>
          </p:nvPr>
        </p:nvSpPr>
        <p:spPr>
          <a:xfrm>
            <a:off x="209726" y="248194"/>
            <a:ext cx="6778904" cy="482258"/>
          </a:xfrm>
        </p:spPr>
        <p:txBody>
          <a:bodyPr>
            <a:noAutofit/>
          </a:bodyPr>
          <a:lstStyle/>
          <a:p>
            <a:pPr algn="l"/>
            <a:r>
              <a:rPr lang="en-US" sz="2800" b="1" dirty="0">
                <a:latin typeface="Century Gothic" panose="020B0502020202020204" pitchFamily="34" charset="0"/>
              </a:rPr>
              <a:t>Boegoebai: A global hub for future fuel</a:t>
            </a:r>
          </a:p>
        </p:txBody>
      </p:sp>
      <p:sp>
        <p:nvSpPr>
          <p:cNvPr id="3" name="Content Placeholder 2">
            <a:extLst>
              <a:ext uri="{FF2B5EF4-FFF2-40B4-BE49-F238E27FC236}">
                <a16:creationId xmlns:a16="http://schemas.microsoft.com/office/drawing/2014/main" xmlns="" id="{C6A8F0DC-4247-4337-889C-67235557B1DF}"/>
              </a:ext>
            </a:extLst>
          </p:cNvPr>
          <p:cNvSpPr>
            <a:spLocks noGrp="1"/>
          </p:cNvSpPr>
          <p:nvPr>
            <p:ph idx="1"/>
          </p:nvPr>
        </p:nvSpPr>
        <p:spPr>
          <a:xfrm>
            <a:off x="209725" y="1177904"/>
            <a:ext cx="8305625" cy="4817947"/>
          </a:xfrm>
        </p:spPr>
        <p:txBody>
          <a:bodyPr>
            <a:normAutofit/>
          </a:bodyPr>
          <a:lstStyle/>
          <a:p>
            <a:pPr algn="just"/>
            <a:r>
              <a:rPr lang="en-US" sz="2200" b="1" dirty="0">
                <a:solidFill>
                  <a:schemeClr val="tx1"/>
                </a:solidFill>
                <a:latin typeface="Century Gothic" panose="020B0502020202020204" pitchFamily="34" charset="0"/>
              </a:rPr>
              <a:t>Gigafactory:</a:t>
            </a:r>
            <a:r>
              <a:rPr lang="en-US" sz="2200" dirty="0">
                <a:solidFill>
                  <a:schemeClr val="tx1"/>
                </a:solidFill>
                <a:latin typeface="Century Gothic" panose="020B0502020202020204" pitchFamily="34" charset="0"/>
              </a:rPr>
              <a:t> This will be a dedicated, advanced manufacturing site to ramp up production of electrolysers, leveraging on locally produced intellectual property and expertise.</a:t>
            </a:r>
          </a:p>
          <a:p>
            <a:pPr algn="just"/>
            <a:endParaRPr lang="en-US" sz="2200" dirty="0">
              <a:solidFill>
                <a:schemeClr val="tx1"/>
              </a:solidFill>
              <a:latin typeface="Century Gothic" panose="020B0502020202020204" pitchFamily="34" charset="0"/>
            </a:endParaRPr>
          </a:p>
          <a:p>
            <a:pPr marL="0" indent="0" algn="just">
              <a:buNone/>
            </a:pPr>
            <a:r>
              <a:rPr lang="en-US" sz="2200" dirty="0">
                <a:solidFill>
                  <a:schemeClr val="tx1"/>
                </a:solidFill>
                <a:latin typeface="Century Gothic" panose="020B0502020202020204" pitchFamily="34" charset="0"/>
              </a:rPr>
              <a:t>Sasol has partnered with both national and local government to finalise the location and development of the Boegoebaai facility, signing a memorandum of agreement with the Gauteng Provincial Government and the Northern Cape Economic Development, Trade and Promotion Agency</a:t>
            </a:r>
            <a:r>
              <a:rPr lang="en-US" sz="2200" dirty="0">
                <a:latin typeface="Century Gothic" panose="020B0502020202020204" pitchFamily="34" charset="0"/>
              </a:rPr>
              <a:t>.</a:t>
            </a:r>
            <a:endParaRPr lang="en-US" sz="1900" dirty="0"/>
          </a:p>
        </p:txBody>
      </p:sp>
    </p:spTree>
    <p:extLst>
      <p:ext uri="{BB962C8B-B14F-4D97-AF65-F5344CB8AC3E}">
        <p14:creationId xmlns:p14="http://schemas.microsoft.com/office/powerpoint/2010/main" xmlns="" val="28819520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2EEA896-9AC6-4FDF-A735-B8D386A4C92B}"/>
              </a:ext>
            </a:extLst>
          </p:cNvPr>
          <p:cNvSpPr>
            <a:spLocks noGrp="1"/>
          </p:cNvSpPr>
          <p:nvPr>
            <p:ph idx="1"/>
          </p:nvPr>
        </p:nvSpPr>
        <p:spPr>
          <a:xfrm>
            <a:off x="65961" y="1853955"/>
            <a:ext cx="5224286" cy="3133375"/>
          </a:xfrm>
        </p:spPr>
        <p:txBody>
          <a:bodyPr>
            <a:noAutofit/>
          </a:bodyPr>
          <a:lstStyle/>
          <a:p>
            <a:pPr>
              <a:buFont typeface="Wingdings" panose="05000000000000000000" pitchFamily="2" charset="2"/>
              <a:buChar char="q"/>
            </a:pPr>
            <a:r>
              <a:rPr lang="en-US" sz="2195" b="1" dirty="0">
                <a:latin typeface="+mn-lt"/>
              </a:rPr>
              <a:t>SAEON</a:t>
            </a:r>
            <a:r>
              <a:rPr lang="en-US" sz="2195" dirty="0">
                <a:latin typeface="+mn-lt"/>
              </a:rPr>
              <a:t> is a comprehensive, sustained, coordinated and responsive South African environmental observation network that delivers long-term reliable data for scientific research and informs decision-making; for a knowledge society and improved quality of life.</a:t>
            </a:r>
          </a:p>
          <a:p>
            <a:pPr marL="0" indent="0">
              <a:buNone/>
            </a:pPr>
            <a:endParaRPr lang="en-US" sz="2195" i="1" dirty="0">
              <a:latin typeface="+mn-lt"/>
            </a:endParaRPr>
          </a:p>
          <a:p>
            <a:pPr>
              <a:buFont typeface="Wingdings" panose="05000000000000000000" pitchFamily="2" charset="2"/>
              <a:buChar char="q"/>
            </a:pPr>
            <a:r>
              <a:rPr lang="en-US" sz="2195" dirty="0">
                <a:latin typeface="+mn-lt"/>
              </a:rPr>
              <a:t>Contributes to</a:t>
            </a:r>
            <a:r>
              <a:rPr lang="en-US" sz="2195" i="1" dirty="0">
                <a:latin typeface="+mn-lt"/>
              </a:rPr>
              <a:t>:</a:t>
            </a:r>
          </a:p>
        </p:txBody>
      </p:sp>
      <p:sp>
        <p:nvSpPr>
          <p:cNvPr id="10" name="Title 1">
            <a:extLst>
              <a:ext uri="{FF2B5EF4-FFF2-40B4-BE49-F238E27FC236}">
                <a16:creationId xmlns:a16="http://schemas.microsoft.com/office/drawing/2014/main" xmlns="" id="{8BBE5F11-7A99-46CA-B091-02556030F3E4}"/>
              </a:ext>
            </a:extLst>
          </p:cNvPr>
          <p:cNvSpPr txBox="1">
            <a:spLocks/>
          </p:cNvSpPr>
          <p:nvPr/>
        </p:nvSpPr>
        <p:spPr>
          <a:xfrm>
            <a:off x="167658" y="-18107"/>
            <a:ext cx="8808684" cy="502773"/>
          </a:xfrm>
          <a:prstGeom prst="rect">
            <a:avLst/>
          </a:prstGeom>
        </p:spPr>
        <p:txBody>
          <a:bodyPr vert="horz" lIns="91207" tIns="45604" rIns="91207" bIns="45604" rtlCol="0" anchor="t">
            <a:noAutofit/>
          </a:bodyPr>
          <a:lstStyle>
            <a:lvl1pPr algn="l" defTabSz="914400" rtl="0" eaLnBrk="1" latinLnBrk="0" hangingPunct="1">
              <a:spcBef>
                <a:spcPct val="0"/>
              </a:spcBef>
              <a:buNone/>
              <a:defRPr sz="2000" b="1" kern="1200" cap="all">
                <a:solidFill>
                  <a:schemeClr val="accent1"/>
                </a:solidFill>
                <a:latin typeface="+mj-lt"/>
                <a:ea typeface="+mj-ea"/>
                <a:cs typeface="+mj-cs"/>
              </a:defRPr>
            </a:lvl1pPr>
          </a:lstStyle>
          <a:p>
            <a:r>
              <a:rPr lang="en-GB" sz="2800" cap="none" dirty="0">
                <a:solidFill>
                  <a:schemeClr val="bg1"/>
                </a:solidFill>
                <a:latin typeface="Century Gothic" panose="020B0502020202020204" pitchFamily="34" charset="0"/>
                <a:cs typeface="Arial" panose="020B0604020202020204" pitchFamily="34" charset="0"/>
              </a:rPr>
              <a:t>SGC on Climate change and environmental sustainability: SAEON</a:t>
            </a:r>
          </a:p>
        </p:txBody>
      </p:sp>
      <p:pic>
        <p:nvPicPr>
          <p:cNvPr id="19" name="Picture 18">
            <a:extLst>
              <a:ext uri="{FF2B5EF4-FFF2-40B4-BE49-F238E27FC236}">
                <a16:creationId xmlns:a16="http://schemas.microsoft.com/office/drawing/2014/main" xmlns="" id="{3E47D61D-4B3F-4020-8FD4-228CF0AEEE8C}"/>
              </a:ext>
            </a:extLst>
          </p:cNvPr>
          <p:cNvPicPr>
            <a:picLocks noChangeAspect="1"/>
          </p:cNvPicPr>
          <p:nvPr/>
        </p:nvPicPr>
        <p:blipFill>
          <a:blip r:embed="rId2">
            <a:duotone>
              <a:prstClr val="black"/>
              <a:schemeClr val="accent1">
                <a:tint val="45000"/>
                <a:satMod val="400000"/>
              </a:schemeClr>
            </a:duotone>
          </a:blip>
          <a:stretch>
            <a:fillRect/>
          </a:stretch>
        </p:blipFill>
        <p:spPr>
          <a:xfrm>
            <a:off x="5835813" y="5327946"/>
            <a:ext cx="2013282" cy="426816"/>
          </a:xfrm>
          <a:prstGeom prst="rect">
            <a:avLst/>
          </a:prstGeom>
        </p:spPr>
      </p:pic>
      <p:pic>
        <p:nvPicPr>
          <p:cNvPr id="4" name="Picture 3">
            <a:extLst>
              <a:ext uri="{FF2B5EF4-FFF2-40B4-BE49-F238E27FC236}">
                <a16:creationId xmlns:a16="http://schemas.microsoft.com/office/drawing/2014/main" xmlns="" id="{5A91AD86-213C-48D8-B83A-E7B03B557524}"/>
              </a:ext>
            </a:extLst>
          </p:cNvPr>
          <p:cNvPicPr>
            <a:picLocks noChangeAspect="1"/>
          </p:cNvPicPr>
          <p:nvPr/>
        </p:nvPicPr>
        <p:blipFill>
          <a:blip r:embed="rId3"/>
          <a:stretch>
            <a:fillRect/>
          </a:stretch>
        </p:blipFill>
        <p:spPr>
          <a:xfrm>
            <a:off x="508676" y="5174063"/>
            <a:ext cx="1528156" cy="580700"/>
          </a:xfrm>
          <a:prstGeom prst="rect">
            <a:avLst/>
          </a:prstGeom>
        </p:spPr>
      </p:pic>
      <p:pic>
        <p:nvPicPr>
          <p:cNvPr id="8" name="Picture 7">
            <a:extLst>
              <a:ext uri="{FF2B5EF4-FFF2-40B4-BE49-F238E27FC236}">
                <a16:creationId xmlns:a16="http://schemas.microsoft.com/office/drawing/2014/main" xmlns="" id="{C114C133-1ED7-4F28-B4FA-829CFB70D1CD}"/>
              </a:ext>
            </a:extLst>
          </p:cNvPr>
          <p:cNvPicPr>
            <a:picLocks noChangeAspect="1"/>
          </p:cNvPicPr>
          <p:nvPr/>
        </p:nvPicPr>
        <p:blipFill>
          <a:blip r:embed="rId4"/>
          <a:stretch>
            <a:fillRect/>
          </a:stretch>
        </p:blipFill>
        <p:spPr>
          <a:xfrm>
            <a:off x="2447837" y="5064636"/>
            <a:ext cx="2767497" cy="892741"/>
          </a:xfrm>
          <a:prstGeom prst="rect">
            <a:avLst/>
          </a:prstGeom>
        </p:spPr>
      </p:pic>
      <p:pic>
        <p:nvPicPr>
          <p:cNvPr id="11" name="Picture 10">
            <a:extLst>
              <a:ext uri="{FF2B5EF4-FFF2-40B4-BE49-F238E27FC236}">
                <a16:creationId xmlns:a16="http://schemas.microsoft.com/office/drawing/2014/main" xmlns="" id="{8CCFA2ED-14ED-4AFB-B51C-6685954B9F3A}"/>
              </a:ext>
            </a:extLst>
          </p:cNvPr>
          <p:cNvPicPr>
            <a:picLocks noChangeAspect="1"/>
          </p:cNvPicPr>
          <p:nvPr/>
        </p:nvPicPr>
        <p:blipFill>
          <a:blip r:embed="rId5"/>
          <a:stretch>
            <a:fillRect/>
          </a:stretch>
        </p:blipFill>
        <p:spPr>
          <a:xfrm>
            <a:off x="65960" y="1072113"/>
            <a:ext cx="1970872" cy="672414"/>
          </a:xfrm>
          <a:prstGeom prst="rect">
            <a:avLst/>
          </a:prstGeom>
        </p:spPr>
      </p:pic>
      <p:pic>
        <p:nvPicPr>
          <p:cNvPr id="15" name="Picture 14">
            <a:extLst>
              <a:ext uri="{FF2B5EF4-FFF2-40B4-BE49-F238E27FC236}">
                <a16:creationId xmlns:a16="http://schemas.microsoft.com/office/drawing/2014/main" xmlns="" id="{53DF05B3-765E-4D2E-B10A-0F74A28A591D}"/>
              </a:ext>
            </a:extLst>
          </p:cNvPr>
          <p:cNvPicPr>
            <a:picLocks noChangeAspect="1"/>
          </p:cNvPicPr>
          <p:nvPr/>
        </p:nvPicPr>
        <p:blipFill>
          <a:blip r:embed="rId6"/>
          <a:stretch>
            <a:fillRect/>
          </a:stretch>
        </p:blipFill>
        <p:spPr>
          <a:xfrm>
            <a:off x="5512137" y="1220105"/>
            <a:ext cx="3039819" cy="3073974"/>
          </a:xfrm>
          <a:prstGeom prst="rect">
            <a:avLst/>
          </a:prstGeom>
        </p:spPr>
      </p:pic>
      <p:sp>
        <p:nvSpPr>
          <p:cNvPr id="5" name="Rectangle 4"/>
          <p:cNvSpPr/>
          <p:nvPr/>
        </p:nvSpPr>
        <p:spPr>
          <a:xfrm>
            <a:off x="167656" y="6066804"/>
            <a:ext cx="6669871" cy="704937"/>
          </a:xfrm>
          <a:prstGeom prst="rect">
            <a:avLst/>
          </a:prstGeom>
        </p:spPr>
        <p:txBody>
          <a:bodyPr wrap="square">
            <a:spAutoFit/>
          </a:bodyPr>
          <a:lstStyle/>
          <a:p>
            <a:pPr marL="342043" indent="-342043">
              <a:lnSpc>
                <a:spcPct val="95000"/>
              </a:lnSpc>
              <a:spcBef>
                <a:spcPct val="20000"/>
              </a:spcBef>
              <a:spcAft>
                <a:spcPct val="15000"/>
              </a:spcAft>
              <a:buClr>
                <a:srgbClr val="F36403"/>
              </a:buClr>
              <a:buFont typeface="Wingdings" panose="05000000000000000000" pitchFamily="2" charset="2"/>
              <a:buChar char="q"/>
            </a:pPr>
            <a:r>
              <a:rPr lang="en-US" altLang="en-US" sz="1995" b="1" i="1" dirty="0">
                <a:solidFill>
                  <a:prstClr val="black"/>
                </a:solidFill>
                <a:latin typeface="Arial"/>
                <a:cs typeface="Arial" panose="020B0604020202020204" pitchFamily="34" charset="0"/>
              </a:rPr>
              <a:t>Investment</a:t>
            </a:r>
            <a:r>
              <a:rPr lang="en-US" altLang="en-US" sz="1995" dirty="0">
                <a:solidFill>
                  <a:prstClr val="black"/>
                </a:solidFill>
                <a:latin typeface="Arial"/>
                <a:cs typeface="Arial" panose="020B0604020202020204" pitchFamily="34" charset="0"/>
              </a:rPr>
              <a:t> -  Over R320m (13years); average </a:t>
            </a:r>
            <a:r>
              <a:rPr lang="en-US" altLang="en-US" sz="2195" dirty="0">
                <a:solidFill>
                  <a:prstClr val="black"/>
                </a:solidFill>
                <a:cs typeface="Arial" panose="020B0604020202020204" pitchFamily="34" charset="0"/>
              </a:rPr>
              <a:t>R25m/a</a:t>
            </a:r>
            <a:r>
              <a:rPr lang="en-US" altLang="en-US" sz="1995" dirty="0">
                <a:solidFill>
                  <a:prstClr val="black"/>
                </a:solidFill>
                <a:latin typeface="Arial"/>
                <a:cs typeface="Arial" panose="020B0604020202020204" pitchFamily="34" charset="0"/>
              </a:rPr>
              <a:t> </a:t>
            </a:r>
          </a:p>
        </p:txBody>
      </p:sp>
    </p:spTree>
    <p:extLst>
      <p:ext uri="{BB962C8B-B14F-4D97-AF65-F5344CB8AC3E}">
        <p14:creationId xmlns:p14="http://schemas.microsoft.com/office/powerpoint/2010/main" xmlns="" val="18060912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2EEA896-9AC6-4FDF-A735-B8D386A4C92B}"/>
              </a:ext>
            </a:extLst>
          </p:cNvPr>
          <p:cNvSpPr>
            <a:spLocks noGrp="1"/>
          </p:cNvSpPr>
          <p:nvPr>
            <p:ph idx="1"/>
          </p:nvPr>
        </p:nvSpPr>
        <p:spPr>
          <a:xfrm>
            <a:off x="65961" y="2100551"/>
            <a:ext cx="5224286" cy="1723791"/>
          </a:xfrm>
        </p:spPr>
        <p:txBody>
          <a:bodyPr>
            <a:noAutofit/>
          </a:bodyPr>
          <a:lstStyle/>
          <a:p>
            <a:pPr>
              <a:buFont typeface="Wingdings" panose="05000000000000000000" pitchFamily="2" charset="2"/>
              <a:buChar char="q"/>
            </a:pPr>
            <a:r>
              <a:rPr lang="en-US" sz="1995" dirty="0"/>
              <a:t>GEO BON, the Biodiversity Observation Network of GEO, is building up for the pathway to link biodiversity data and metadata to </a:t>
            </a:r>
            <a:r>
              <a:rPr lang="en-US" sz="1995" dirty="0">
                <a:hlinkClick r:id="rId2" tooltip="Opens external link in new window"/>
              </a:rPr>
              <a:t>GEOSS</a:t>
            </a:r>
            <a:r>
              <a:rPr lang="en-US" sz="1995" dirty="0"/>
              <a:t>, </a:t>
            </a:r>
            <a:r>
              <a:rPr lang="en-US" sz="1995" i="1" dirty="0"/>
              <a:t>the Global Earth Observation System of System</a:t>
            </a:r>
            <a:r>
              <a:rPr lang="en-US" sz="1995" dirty="0"/>
              <a:t>s. GEOSS will provide decision-support tools to a wide variety of users.</a:t>
            </a:r>
          </a:p>
          <a:p>
            <a:endParaRPr lang="en-US" sz="1995" i="1" dirty="0"/>
          </a:p>
          <a:p>
            <a:pPr>
              <a:buFont typeface="Wingdings" panose="05000000000000000000" pitchFamily="2" charset="2"/>
              <a:buChar char="q"/>
            </a:pPr>
            <a:r>
              <a:rPr lang="en-US" sz="1995" dirty="0"/>
              <a:t>Contributes to</a:t>
            </a:r>
            <a:r>
              <a:rPr lang="en-US" sz="1995" i="1" dirty="0"/>
              <a:t>:</a:t>
            </a:r>
          </a:p>
        </p:txBody>
      </p:sp>
      <p:sp>
        <p:nvSpPr>
          <p:cNvPr id="10" name="Title 1">
            <a:extLst>
              <a:ext uri="{FF2B5EF4-FFF2-40B4-BE49-F238E27FC236}">
                <a16:creationId xmlns:a16="http://schemas.microsoft.com/office/drawing/2014/main" xmlns="" id="{8BBE5F11-7A99-46CA-B091-02556030F3E4}"/>
              </a:ext>
            </a:extLst>
          </p:cNvPr>
          <p:cNvSpPr txBox="1">
            <a:spLocks/>
          </p:cNvSpPr>
          <p:nvPr/>
        </p:nvSpPr>
        <p:spPr>
          <a:xfrm>
            <a:off x="167658" y="-21179"/>
            <a:ext cx="8808684" cy="502773"/>
          </a:xfrm>
          <a:prstGeom prst="rect">
            <a:avLst/>
          </a:prstGeom>
        </p:spPr>
        <p:txBody>
          <a:bodyPr vert="horz" lIns="91207" tIns="45604" rIns="91207" bIns="45604" rtlCol="0" anchor="t">
            <a:noAutofit/>
          </a:bodyPr>
          <a:lstStyle>
            <a:lvl1pPr algn="l" defTabSz="914400" rtl="0" eaLnBrk="1" latinLnBrk="0" hangingPunct="1">
              <a:spcBef>
                <a:spcPct val="0"/>
              </a:spcBef>
              <a:buNone/>
              <a:defRPr sz="2000" b="1" kern="1200" cap="all">
                <a:solidFill>
                  <a:schemeClr val="accent1"/>
                </a:solidFill>
                <a:latin typeface="+mj-lt"/>
                <a:ea typeface="+mj-ea"/>
                <a:cs typeface="+mj-cs"/>
              </a:defRPr>
            </a:lvl1pPr>
          </a:lstStyle>
          <a:p>
            <a:r>
              <a:rPr lang="en-GB" sz="3200" cap="none" dirty="0">
                <a:solidFill>
                  <a:schemeClr val="bg1"/>
                </a:solidFill>
                <a:latin typeface="Arial" panose="020B0604020202020204" pitchFamily="34" charset="0"/>
                <a:cs typeface="Arial" panose="020B0604020202020204" pitchFamily="34" charset="0"/>
              </a:rPr>
              <a:t>SGC on Climate change and environmental sustainability: </a:t>
            </a:r>
            <a:r>
              <a:rPr lang="en-GB" sz="3200" dirty="0">
                <a:solidFill>
                  <a:schemeClr val="bg1"/>
                </a:solidFill>
                <a:latin typeface="Arial" panose="020B0604020202020204" pitchFamily="34" charset="0"/>
                <a:cs typeface="Arial" panose="020B0604020202020204" pitchFamily="34" charset="0"/>
              </a:rPr>
              <a:t>GEOBON</a:t>
            </a:r>
          </a:p>
        </p:txBody>
      </p:sp>
      <p:pic>
        <p:nvPicPr>
          <p:cNvPr id="5" name="Picture 4">
            <a:extLst>
              <a:ext uri="{FF2B5EF4-FFF2-40B4-BE49-F238E27FC236}">
                <a16:creationId xmlns:a16="http://schemas.microsoft.com/office/drawing/2014/main" xmlns="" id="{88BA7195-4DD1-4DFA-9AF5-4571A481B269}"/>
              </a:ext>
            </a:extLst>
          </p:cNvPr>
          <p:cNvPicPr>
            <a:picLocks noChangeAspect="1"/>
          </p:cNvPicPr>
          <p:nvPr/>
        </p:nvPicPr>
        <p:blipFill>
          <a:blip r:embed="rId3"/>
          <a:stretch>
            <a:fillRect/>
          </a:stretch>
        </p:blipFill>
        <p:spPr>
          <a:xfrm>
            <a:off x="4141053" y="4832906"/>
            <a:ext cx="1095935" cy="1116044"/>
          </a:xfrm>
          <a:prstGeom prst="rect">
            <a:avLst/>
          </a:prstGeom>
        </p:spPr>
      </p:pic>
      <p:pic>
        <p:nvPicPr>
          <p:cNvPr id="7" name="Picture 6">
            <a:extLst>
              <a:ext uri="{FF2B5EF4-FFF2-40B4-BE49-F238E27FC236}">
                <a16:creationId xmlns:a16="http://schemas.microsoft.com/office/drawing/2014/main" xmlns="" id="{BA1D5497-1DE3-4DF5-8BFC-43988811ED15}"/>
              </a:ext>
            </a:extLst>
          </p:cNvPr>
          <p:cNvPicPr>
            <a:picLocks noChangeAspect="1"/>
          </p:cNvPicPr>
          <p:nvPr/>
        </p:nvPicPr>
        <p:blipFill>
          <a:blip r:embed="rId4"/>
          <a:stretch>
            <a:fillRect/>
          </a:stretch>
        </p:blipFill>
        <p:spPr>
          <a:xfrm>
            <a:off x="2463439" y="4856761"/>
            <a:ext cx="1031191" cy="1031191"/>
          </a:xfrm>
          <a:prstGeom prst="rect">
            <a:avLst/>
          </a:prstGeom>
        </p:spPr>
      </p:pic>
      <p:pic>
        <p:nvPicPr>
          <p:cNvPr id="17" name="Picture 16">
            <a:extLst>
              <a:ext uri="{FF2B5EF4-FFF2-40B4-BE49-F238E27FC236}">
                <a16:creationId xmlns:a16="http://schemas.microsoft.com/office/drawing/2014/main" xmlns="" id="{BE79D01C-0781-482F-87BA-92B6287D1353}"/>
              </a:ext>
            </a:extLst>
          </p:cNvPr>
          <p:cNvPicPr>
            <a:picLocks noChangeAspect="1"/>
          </p:cNvPicPr>
          <p:nvPr/>
        </p:nvPicPr>
        <p:blipFill>
          <a:blip r:embed="rId5"/>
          <a:stretch>
            <a:fillRect/>
          </a:stretch>
        </p:blipFill>
        <p:spPr>
          <a:xfrm>
            <a:off x="5290246" y="998131"/>
            <a:ext cx="2513863" cy="3513353"/>
          </a:xfrm>
          <a:prstGeom prst="rect">
            <a:avLst/>
          </a:prstGeom>
        </p:spPr>
      </p:pic>
      <p:pic>
        <p:nvPicPr>
          <p:cNvPr id="19" name="Picture 18">
            <a:extLst>
              <a:ext uri="{FF2B5EF4-FFF2-40B4-BE49-F238E27FC236}">
                <a16:creationId xmlns:a16="http://schemas.microsoft.com/office/drawing/2014/main" xmlns="" id="{3E47D61D-4B3F-4020-8FD4-228CF0AEEE8C}"/>
              </a:ext>
            </a:extLst>
          </p:cNvPr>
          <p:cNvPicPr>
            <a:picLocks noChangeAspect="1"/>
          </p:cNvPicPr>
          <p:nvPr/>
        </p:nvPicPr>
        <p:blipFill>
          <a:blip r:embed="rId6">
            <a:duotone>
              <a:prstClr val="black"/>
              <a:schemeClr val="accent1">
                <a:tint val="45000"/>
                <a:satMod val="400000"/>
              </a:schemeClr>
            </a:duotone>
          </a:blip>
          <a:stretch>
            <a:fillRect/>
          </a:stretch>
        </p:blipFill>
        <p:spPr>
          <a:xfrm>
            <a:off x="1768550" y="1387244"/>
            <a:ext cx="2371566" cy="502773"/>
          </a:xfrm>
          <a:prstGeom prst="rect">
            <a:avLst/>
          </a:prstGeom>
        </p:spPr>
      </p:pic>
      <p:pic>
        <p:nvPicPr>
          <p:cNvPr id="21" name="Picture 20">
            <a:extLst>
              <a:ext uri="{FF2B5EF4-FFF2-40B4-BE49-F238E27FC236}">
                <a16:creationId xmlns:a16="http://schemas.microsoft.com/office/drawing/2014/main" xmlns="" id="{D319F891-ABAC-4977-9A8C-027C7A286A16}"/>
              </a:ext>
            </a:extLst>
          </p:cNvPr>
          <p:cNvPicPr>
            <a:picLocks noChangeAspect="1"/>
          </p:cNvPicPr>
          <p:nvPr/>
        </p:nvPicPr>
        <p:blipFill>
          <a:blip r:embed="rId7"/>
          <a:stretch>
            <a:fillRect/>
          </a:stretch>
        </p:blipFill>
        <p:spPr>
          <a:xfrm>
            <a:off x="5433896" y="4913369"/>
            <a:ext cx="2850224" cy="1035581"/>
          </a:xfrm>
          <a:prstGeom prst="rect">
            <a:avLst/>
          </a:prstGeom>
        </p:spPr>
      </p:pic>
    </p:spTree>
    <p:extLst>
      <p:ext uri="{BB962C8B-B14F-4D97-AF65-F5344CB8AC3E}">
        <p14:creationId xmlns:p14="http://schemas.microsoft.com/office/powerpoint/2010/main" xmlns="" val="12690359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2FFF063A-A894-4E87-A716-A0A44CFE0616}"/>
              </a:ext>
            </a:extLst>
          </p:cNvPr>
          <p:cNvSpPr txBox="1"/>
          <p:nvPr/>
        </p:nvSpPr>
        <p:spPr>
          <a:xfrm>
            <a:off x="-247559" y="2345688"/>
            <a:ext cx="3798948" cy="3706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571" tIns="45571" rIns="45571" bIns="45571" numCol="1" spcCol="38100" rtlCol="0" anchor="t">
            <a:spAutoFit/>
          </a:bodyPr>
          <a:lstStyle/>
          <a:p>
            <a:pPr algn="ctr" defTabSz="455738" latinLnBrk="1" hangingPunct="0"/>
            <a:r>
              <a:rPr lang="en-US" sz="1794" kern="0" dirty="0">
                <a:solidFill>
                  <a:srgbClr val="000000"/>
                </a:solidFill>
                <a:latin typeface="Calibri"/>
                <a:ea typeface="Calibri"/>
                <a:cs typeface="Calibri"/>
                <a:sym typeface="Calibri"/>
              </a:rPr>
              <a:t> </a:t>
            </a:r>
            <a:r>
              <a:rPr lang="en-US" sz="1794" b="1" kern="0" dirty="0">
                <a:solidFill>
                  <a:srgbClr val="000000"/>
                </a:solidFill>
                <a:latin typeface="Calibri"/>
                <a:ea typeface="Calibri"/>
                <a:cs typeface="Calibri"/>
                <a:sym typeface="Calibri"/>
              </a:rPr>
              <a:t>INTERVENTIONS</a:t>
            </a:r>
          </a:p>
        </p:txBody>
      </p:sp>
      <p:sp>
        <p:nvSpPr>
          <p:cNvPr id="11" name="Text Box 23">
            <a:extLst>
              <a:ext uri="{FF2B5EF4-FFF2-40B4-BE49-F238E27FC236}">
                <a16:creationId xmlns:a16="http://schemas.microsoft.com/office/drawing/2014/main" xmlns="" id="{CFAAA3CF-C089-4288-A853-F31EFBDA3D06}"/>
              </a:ext>
            </a:extLst>
          </p:cNvPr>
          <p:cNvSpPr txBox="1"/>
          <p:nvPr/>
        </p:nvSpPr>
        <p:spPr>
          <a:xfrm>
            <a:off x="142802" y="2650501"/>
            <a:ext cx="1972002" cy="1836029"/>
          </a:xfrm>
          <a:prstGeom prst="rect">
            <a:avLst/>
          </a:prstGeom>
          <a:solidFill>
            <a:schemeClr val="accent1">
              <a:lumMod val="20000"/>
              <a:lumOff val="80000"/>
            </a:schemeClr>
          </a:solidFill>
          <a:ln w="6350">
            <a:solidFill>
              <a:prstClr val="black"/>
            </a:solidFill>
          </a:ln>
          <a:scene3d>
            <a:camera prst="orthographicFront"/>
            <a:lightRig rig="threePt" dir="t"/>
          </a:scene3d>
          <a:sp3d>
            <a:bevelT prst="convex"/>
            <a:bevelB prst="angle"/>
          </a:sp3d>
        </p:spPr>
        <p:txBody>
          <a:bodyPr rot="0" spcFirstLastPara="0" vert="horz" wrap="square" lIns="91144" tIns="45572" rIns="91144" bIns="45572" numCol="1" spcCol="0" rtlCol="0" fromWordArt="0" anchor="t" anchorCtr="0" forceAA="0" compatLnSpc="1">
            <a:prstTxWarp prst="textNoShape">
              <a:avLst/>
            </a:prstTxWarp>
            <a:noAutofit/>
          </a:bodyPr>
          <a:lstStyle/>
          <a:p>
            <a:pPr defTabSz="455738"/>
            <a:r>
              <a:rPr lang="en-ZA" sz="1199"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Crop/plant improvement, molecular breeding and genome engineering</a:t>
            </a:r>
          </a:p>
          <a:p>
            <a:pPr defTabSz="455738">
              <a:tabLst>
                <a:tab pos="179763" algn="l"/>
              </a:tabLst>
            </a:pPr>
            <a:r>
              <a:rPr lang="en-GB"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Crop Improvement:</a:t>
            </a:r>
          </a:p>
          <a:p>
            <a:pPr defTabSz="455738">
              <a:tabLst>
                <a:tab pos="179763" algn="l"/>
              </a:tabLst>
            </a:pPr>
            <a:r>
              <a:rPr lang="en-GB"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(Wheat, Maize, Potato, Cotton breeding)</a:t>
            </a:r>
          </a:p>
          <a:p>
            <a:pPr defTabSz="455738">
              <a:tabLst>
                <a:tab pos="179763" algn="l"/>
              </a:tabLst>
            </a:pPr>
            <a:r>
              <a:rPr lang="en-GB"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Climate  Resilience research</a:t>
            </a:r>
            <a:endParaRPr lang="en-US"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endParaRPr>
          </a:p>
          <a:p>
            <a:pPr defTabSz="455738">
              <a:tabLst>
                <a:tab pos="179763" algn="l"/>
              </a:tabLst>
            </a:pPr>
            <a:r>
              <a:rPr lang="en-ZA"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Smart and Precision Agriculture</a:t>
            </a:r>
          </a:p>
          <a:p>
            <a:pPr defTabSz="455738">
              <a:tabLst>
                <a:tab pos="179763" algn="l"/>
              </a:tabLst>
            </a:pPr>
            <a:r>
              <a:rPr lang="en-ZA"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Biosecurity Research Hub – diagnostics, monitoring</a:t>
            </a:r>
          </a:p>
          <a:p>
            <a:pPr defTabSz="455738"/>
            <a:endParaRPr lang="en-ZA" sz="1196"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r>
              <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 </a:t>
            </a:r>
          </a:p>
        </p:txBody>
      </p:sp>
      <p:sp>
        <p:nvSpPr>
          <p:cNvPr id="12" name="Text Box 29">
            <a:extLst>
              <a:ext uri="{FF2B5EF4-FFF2-40B4-BE49-F238E27FC236}">
                <a16:creationId xmlns:a16="http://schemas.microsoft.com/office/drawing/2014/main" xmlns="" id="{83FA15AC-962F-4426-9EC0-A51388304214}"/>
              </a:ext>
            </a:extLst>
          </p:cNvPr>
          <p:cNvSpPr txBox="1"/>
          <p:nvPr/>
        </p:nvSpPr>
        <p:spPr>
          <a:xfrm>
            <a:off x="3001197" y="4494798"/>
            <a:ext cx="1032934" cy="1073615"/>
          </a:xfrm>
          <a:prstGeom prst="rect">
            <a:avLst/>
          </a:prstGeom>
          <a:solidFill>
            <a:schemeClr val="accent1">
              <a:lumMod val="20000"/>
              <a:lumOff val="80000"/>
            </a:schemeClr>
          </a:solidFill>
          <a:ln w="6350">
            <a:solidFill>
              <a:prstClr val="black"/>
            </a:solidFill>
          </a:ln>
          <a:scene3d>
            <a:camera prst="orthographicFront"/>
            <a:lightRig rig="threePt" dir="t"/>
          </a:scene3d>
          <a:sp3d>
            <a:bevelT w="165100" prst="coolSlant"/>
            <a:bevelB prst="angle"/>
          </a:sp3d>
        </p:spPr>
        <p:txBody>
          <a:bodyPr rot="0" spcFirstLastPara="0" vert="horz" wrap="square" lIns="91144" tIns="45572" rIns="91144" bIns="45572" numCol="1" spcCol="0" rtlCol="0" fromWordArt="0" anchor="t" anchorCtr="0" forceAA="0" compatLnSpc="1">
            <a:prstTxWarp prst="textNoShape">
              <a:avLst/>
            </a:prstTxWarp>
            <a:noAutofit/>
          </a:bodyPr>
          <a:lstStyle/>
          <a:p>
            <a:pPr defTabSz="455738"/>
            <a:r>
              <a:rPr lang="en-GB" sz="997" b="1" kern="0" dirty="0">
                <a:solidFill>
                  <a:sysClr val="windowText" lastClr="000000"/>
                </a:solidFill>
                <a:latin typeface="Calibri" panose="020F0502020204030204" pitchFamily="34" charset="0"/>
                <a:ea typeface="Calibri" panose="020F0502020204030204" pitchFamily="34" charset="0"/>
                <a:cs typeface="Arial" panose="020B0604020202020204" pitchFamily="34" charset="0"/>
                <a:sym typeface="Calibri"/>
              </a:rPr>
              <a:t>Value chain analysis:</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tabLst>
                <a:tab pos="89882" algn="l"/>
              </a:tabLst>
            </a:pPr>
            <a:r>
              <a:rPr lang="en-GB" sz="997" kern="0" dirty="0">
                <a:solidFill>
                  <a:sysClr val="windowText" lastClr="000000"/>
                </a:solidFill>
                <a:latin typeface="Calibri" panose="020F0502020204030204" pitchFamily="34" charset="0"/>
                <a:ea typeface="Calibri" panose="020F0502020204030204" pitchFamily="34" charset="0"/>
                <a:cs typeface="Arial" panose="020B0604020202020204" pitchFamily="34" charset="0"/>
                <a:sym typeface="Calibri"/>
              </a:rPr>
              <a:t>Sorghum, </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tabLst>
                <a:tab pos="89882" algn="l"/>
              </a:tabLst>
            </a:pPr>
            <a:r>
              <a:rPr lang="en-GB" sz="997" kern="0" dirty="0">
                <a:solidFill>
                  <a:sysClr val="windowText" lastClr="000000"/>
                </a:solidFill>
                <a:latin typeface="Calibri" panose="020F0502020204030204" pitchFamily="34" charset="0"/>
                <a:ea typeface="Calibri" panose="020F0502020204030204" pitchFamily="34" charset="0"/>
                <a:cs typeface="Arial" panose="020B0604020202020204" pitchFamily="34" charset="0"/>
                <a:sym typeface="Calibri"/>
              </a:rPr>
              <a:t>Canola, </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tabLst>
                <a:tab pos="89882" algn="l"/>
              </a:tabLst>
            </a:pPr>
            <a:r>
              <a:rPr lang="en-GB" sz="997" kern="0" dirty="0">
                <a:solidFill>
                  <a:sysClr val="windowText" lastClr="000000"/>
                </a:solidFill>
                <a:latin typeface="Calibri" panose="020F0502020204030204" pitchFamily="34" charset="0"/>
                <a:ea typeface="Calibri" panose="020F0502020204030204" pitchFamily="34" charset="0"/>
                <a:cs typeface="Arial" panose="020B0604020202020204" pitchFamily="34" charset="0"/>
                <a:sym typeface="Calibri"/>
              </a:rPr>
              <a:t>Dryland rice, and Cassava</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algn="ctr" defTabSz="455738"/>
            <a:r>
              <a:rPr lang="en-ZA" sz="997" kern="0" dirty="0">
                <a:solidFill>
                  <a:sysClr val="windowText" lastClr="000000"/>
                </a:solidFill>
                <a:latin typeface="Arial" panose="020B0604020202020204" pitchFamily="34" charset="0"/>
                <a:ea typeface="Calibri" panose="020F0502020204030204" pitchFamily="34" charset="0"/>
                <a:cs typeface="Times New Roman" panose="02020603050405020304" pitchFamily="18" charset="0"/>
                <a:sym typeface="Calibri"/>
              </a:rPr>
              <a:t> </a:t>
            </a:r>
            <a:endParaRPr lang="en-ZA" sz="1794"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p:txBody>
      </p:sp>
      <p:graphicFrame>
        <p:nvGraphicFramePr>
          <p:cNvPr id="13" name="Table 6">
            <a:extLst>
              <a:ext uri="{FF2B5EF4-FFF2-40B4-BE49-F238E27FC236}">
                <a16:creationId xmlns:a16="http://schemas.microsoft.com/office/drawing/2014/main" xmlns="" id="{C669957A-B123-4383-8137-0647A89B3109}"/>
              </a:ext>
            </a:extLst>
          </p:cNvPr>
          <p:cNvGraphicFramePr>
            <a:graphicFrameLocks noGrp="1"/>
          </p:cNvGraphicFramePr>
          <p:nvPr>
            <p:extLst/>
          </p:nvPr>
        </p:nvGraphicFramePr>
        <p:xfrm>
          <a:off x="3325212" y="1220873"/>
          <a:ext cx="5555216" cy="1096984"/>
        </p:xfrm>
        <a:graphic>
          <a:graphicData uri="http://schemas.openxmlformats.org/drawingml/2006/table">
            <a:tbl>
              <a:tblPr firstRow="1" bandRow="1">
                <a:tableStyleId>{5940675A-B579-460E-94D1-54222C63F5DA}</a:tableStyleId>
              </a:tblPr>
              <a:tblGrid>
                <a:gridCol w="2722441">
                  <a:extLst>
                    <a:ext uri="{9D8B030D-6E8A-4147-A177-3AD203B41FA5}">
                      <a16:colId xmlns:a16="http://schemas.microsoft.com/office/drawing/2014/main" xmlns="" val="1295278227"/>
                    </a:ext>
                  </a:extLst>
                </a:gridCol>
                <a:gridCol w="2832775">
                  <a:extLst>
                    <a:ext uri="{9D8B030D-6E8A-4147-A177-3AD203B41FA5}">
                      <a16:colId xmlns:a16="http://schemas.microsoft.com/office/drawing/2014/main" xmlns="" val="2974758643"/>
                    </a:ext>
                  </a:extLst>
                </a:gridCol>
              </a:tblGrid>
              <a:tr h="1096285">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100" dirty="0">
                          <a:solidFill>
                            <a:schemeClr val="tx1">
                              <a:lumMod val="95000"/>
                              <a:lumOff val="5000"/>
                            </a:schemeClr>
                          </a:solidFill>
                          <a:latin typeface="Arial" panose="020B0604020202020204" pitchFamily="34" charset="0"/>
                          <a:ea typeface="Arial Bold"/>
                          <a:cs typeface="Arial" panose="020B0604020202020204" pitchFamily="34" charset="0"/>
                          <a:sym typeface="Arial Bold"/>
                        </a:rPr>
                        <a:t>Need for productivity – plants and animals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100" dirty="0">
                          <a:solidFill>
                            <a:schemeClr val="tx1">
                              <a:lumMod val="95000"/>
                              <a:lumOff val="5000"/>
                            </a:schemeClr>
                          </a:solidFill>
                          <a:latin typeface="Arial" panose="020B0604020202020204" pitchFamily="34" charset="0"/>
                          <a:ea typeface="Arial Bold"/>
                          <a:cs typeface="Arial" panose="020B0604020202020204" pitchFamily="34" charset="0"/>
                          <a:sym typeface="Arial Bold"/>
                        </a:rPr>
                        <a:t>Climate change</a:t>
                      </a:r>
                    </a:p>
                    <a:p>
                      <a:pPr marL="171450" indent="-171450" algn="l" rtl="0" latinLnBrk="1" hangingPunct="0">
                        <a:buFont typeface="Arial" panose="020B0604020202020204" pitchFamily="34" charset="0"/>
                        <a:buChar char="•"/>
                        <a:tabLst/>
                      </a:pPr>
                      <a:r>
                        <a:rPr lang="en-ZA" sz="1100" dirty="0">
                          <a:solidFill>
                            <a:schemeClr val="tx1">
                              <a:lumMod val="95000"/>
                              <a:lumOff val="5000"/>
                            </a:schemeClr>
                          </a:solidFill>
                          <a:latin typeface="Arial" panose="020B0604020202020204" pitchFamily="34" charset="0"/>
                          <a:ea typeface="Arial Bold"/>
                          <a:cs typeface="Arial" panose="020B0604020202020204" pitchFamily="34" charset="0"/>
                          <a:sym typeface="Arial Bold"/>
                        </a:rPr>
                        <a:t>Security of supply – Sustainability</a:t>
                      </a:r>
                    </a:p>
                    <a:p>
                      <a:pPr marL="171450" marR="0" lvl="0" indent="-171450" algn="l" defTabSz="457200" rtl="0" eaLnBrk="1" fontAlgn="auto" latinLnBrk="1" hangingPunct="0">
                        <a:lnSpc>
                          <a:spcPct val="100000"/>
                        </a:lnSpc>
                        <a:spcBef>
                          <a:spcPts val="0"/>
                        </a:spcBef>
                        <a:spcAft>
                          <a:spcPts val="0"/>
                        </a:spcAft>
                        <a:buClrTx/>
                        <a:buSzTx/>
                        <a:buFont typeface="Arial" panose="020B0604020202020204" pitchFamily="34" charset="0"/>
                        <a:buChar char="•"/>
                        <a:tabLst/>
                        <a:defRPr/>
                      </a:pPr>
                      <a:r>
                        <a:rPr lang="en-ZA" sz="1100" dirty="0">
                          <a:solidFill>
                            <a:schemeClr val="tx1">
                              <a:lumMod val="95000"/>
                              <a:lumOff val="5000"/>
                            </a:schemeClr>
                          </a:solidFill>
                          <a:latin typeface="Arial" panose="020B0604020202020204" pitchFamily="34" charset="0"/>
                          <a:ea typeface="Arial Bold"/>
                          <a:cs typeface="Arial" panose="020B0604020202020204" pitchFamily="34" charset="0"/>
                          <a:sym typeface="Arial Bold"/>
                        </a:rPr>
                        <a:t>Control – mitigation products, </a:t>
                      </a:r>
                    </a:p>
                    <a:p>
                      <a:pPr marL="0" marR="0" lvl="0" indent="0" algn="l" defTabSz="457200" rtl="0" eaLnBrk="1" fontAlgn="auto" latinLnBrk="1" hangingPunct="0">
                        <a:lnSpc>
                          <a:spcPct val="100000"/>
                        </a:lnSpc>
                        <a:spcBef>
                          <a:spcPts val="0"/>
                        </a:spcBef>
                        <a:spcAft>
                          <a:spcPts val="0"/>
                        </a:spcAft>
                        <a:buClrTx/>
                        <a:buSzTx/>
                        <a:buFontTx/>
                        <a:buNone/>
                        <a:tabLst/>
                        <a:defRPr/>
                      </a:pPr>
                      <a:r>
                        <a:rPr lang="en-ZA" sz="1100" dirty="0">
                          <a:solidFill>
                            <a:schemeClr val="tx1">
                              <a:lumMod val="95000"/>
                              <a:lumOff val="5000"/>
                            </a:schemeClr>
                          </a:solidFill>
                          <a:latin typeface="Arial" panose="020B0604020202020204" pitchFamily="34" charset="0"/>
                          <a:ea typeface="Arial Bold"/>
                          <a:cs typeface="Arial" panose="020B0604020202020204" pitchFamily="34" charset="0"/>
                          <a:sym typeface="Arial Bold"/>
                        </a:rPr>
                        <a:t>     green economy solutions</a:t>
                      </a:r>
                    </a:p>
                  </a:txBody>
                  <a:tcPr marL="91144" marR="91144" marT="45572" marB="45572">
                    <a:solidFill>
                      <a:schemeClr val="accent2">
                        <a:lumMod val="40000"/>
                        <a:lumOff val="60000"/>
                      </a:schemeClr>
                    </a:solidFill>
                  </a:tcPr>
                </a:tc>
                <a:tc>
                  <a:txBody>
                    <a:bodyPr/>
                    <a:lstStyle/>
                    <a:p>
                      <a:pPr marL="171450" marR="0" lvl="0" indent="-171450" algn="l" defTabSz="457200" rtl="0" eaLnBrk="1" fontAlgn="auto" latinLnBrk="1" hangingPunct="0">
                        <a:lnSpc>
                          <a:spcPct val="100000"/>
                        </a:lnSpc>
                        <a:spcBef>
                          <a:spcPts val="0"/>
                        </a:spcBef>
                        <a:spcAft>
                          <a:spcPts val="0"/>
                        </a:spcAft>
                        <a:buClrTx/>
                        <a:buSzTx/>
                        <a:buFont typeface="Arial" panose="020B0604020202020204" pitchFamily="34" charset="0"/>
                        <a:buChar char="•"/>
                        <a:tabLst/>
                        <a:defRPr/>
                      </a:pPr>
                      <a:r>
                        <a:rPr lang="en-ZA" sz="1100" dirty="0">
                          <a:solidFill>
                            <a:schemeClr val="tx1">
                              <a:lumMod val="95000"/>
                              <a:lumOff val="5000"/>
                            </a:schemeClr>
                          </a:solidFill>
                          <a:latin typeface="Arial" panose="020B0604020202020204" pitchFamily="34" charset="0"/>
                          <a:ea typeface="Arial Bold"/>
                          <a:cs typeface="Arial" panose="020B0604020202020204" pitchFamily="34" charset="0"/>
                          <a:sym typeface="Arial Bold"/>
                        </a:rPr>
                        <a:t>Agility – technology dissemination to </a:t>
                      </a:r>
                    </a:p>
                    <a:p>
                      <a:pPr marL="0" marR="0" lvl="0" indent="0" algn="l" defTabSz="457200" rtl="0" eaLnBrk="1" fontAlgn="auto" latinLnBrk="1" hangingPunct="0">
                        <a:lnSpc>
                          <a:spcPct val="100000"/>
                        </a:lnSpc>
                        <a:spcBef>
                          <a:spcPts val="0"/>
                        </a:spcBef>
                        <a:spcAft>
                          <a:spcPts val="0"/>
                        </a:spcAft>
                        <a:buClrTx/>
                        <a:buSzTx/>
                        <a:buFontTx/>
                        <a:buNone/>
                        <a:tabLst/>
                        <a:defRPr/>
                      </a:pPr>
                      <a:r>
                        <a:rPr lang="en-ZA" sz="1100" dirty="0">
                          <a:solidFill>
                            <a:schemeClr val="tx1">
                              <a:lumMod val="95000"/>
                              <a:lumOff val="5000"/>
                            </a:schemeClr>
                          </a:solidFill>
                          <a:latin typeface="Arial" panose="020B0604020202020204" pitchFamily="34" charset="0"/>
                          <a:ea typeface="Arial Bold"/>
                          <a:cs typeface="Arial" panose="020B0604020202020204" pitchFamily="34" charset="0"/>
                          <a:sym typeface="Arial Bold"/>
                        </a:rPr>
                        <a:t>     farmers</a:t>
                      </a:r>
                    </a:p>
                    <a:p>
                      <a:pPr marL="171450" marR="0" lvl="0" indent="-171450" algn="l" defTabSz="457200" rtl="0" eaLnBrk="1" fontAlgn="auto" latinLnBrk="1" hangingPunct="0">
                        <a:lnSpc>
                          <a:spcPct val="100000"/>
                        </a:lnSpc>
                        <a:spcBef>
                          <a:spcPts val="0"/>
                        </a:spcBef>
                        <a:spcAft>
                          <a:spcPts val="0"/>
                        </a:spcAft>
                        <a:buClrTx/>
                        <a:buSzTx/>
                        <a:buFont typeface="Arial" panose="020B0604020202020204" pitchFamily="34" charset="0"/>
                        <a:buChar char="•"/>
                        <a:tabLst/>
                        <a:defRPr/>
                      </a:pPr>
                      <a:r>
                        <a:rPr lang="en-ZA" sz="1100" dirty="0">
                          <a:solidFill>
                            <a:schemeClr val="tx1">
                              <a:lumMod val="95000"/>
                              <a:lumOff val="5000"/>
                            </a:schemeClr>
                          </a:solidFill>
                          <a:latin typeface="Arial" panose="020B0604020202020204" pitchFamily="34" charset="0"/>
                          <a:ea typeface="Arial Bold"/>
                          <a:cs typeface="Arial" panose="020B0604020202020204" pitchFamily="34" charset="0"/>
                          <a:sym typeface="Arial Bold"/>
                        </a:rPr>
                        <a:t>Food security</a:t>
                      </a:r>
                    </a:p>
                    <a:p>
                      <a:pPr marL="171450" indent="-171450" algn="l" rtl="0" latinLnBrk="1" hangingPunct="0">
                        <a:buFont typeface="Arial" panose="020B0604020202020204" pitchFamily="34" charset="0"/>
                        <a:buChar char="•"/>
                      </a:pPr>
                      <a:r>
                        <a:rPr lang="en-ZA" sz="1100" dirty="0">
                          <a:solidFill>
                            <a:schemeClr val="tx1">
                              <a:lumMod val="95000"/>
                              <a:lumOff val="5000"/>
                            </a:schemeClr>
                          </a:solidFill>
                          <a:latin typeface="Arial" panose="020B0604020202020204" pitchFamily="34" charset="0"/>
                          <a:ea typeface="Arial Bold"/>
                          <a:cs typeface="Arial" panose="020B0604020202020204" pitchFamily="34" charset="0"/>
                          <a:sym typeface="Arial Bold"/>
                        </a:rPr>
                        <a:t>Biosecurity – detection, diagnosis, early warning systems</a:t>
                      </a:r>
                    </a:p>
                    <a:p>
                      <a:pPr marL="171450" indent="-171450" algn="l" rtl="0" latinLnBrk="1" hangingPunct="0">
                        <a:buFont typeface="Arial" panose="020B0604020202020204" pitchFamily="34" charset="0"/>
                        <a:buChar char="•"/>
                      </a:pPr>
                      <a:r>
                        <a:rPr lang="en-ZA" sz="1100" dirty="0">
                          <a:solidFill>
                            <a:schemeClr val="tx1">
                              <a:lumMod val="95000"/>
                              <a:lumOff val="5000"/>
                            </a:schemeClr>
                          </a:solidFill>
                          <a:latin typeface="Arial" panose="020B0604020202020204" pitchFamily="34" charset="0"/>
                          <a:ea typeface="Arial Bold"/>
                          <a:cs typeface="Arial" panose="020B0604020202020204" pitchFamily="34" charset="0"/>
                          <a:sym typeface="Arial Bold"/>
                        </a:rPr>
                        <a:t>Nutrition (hidden hunger)</a:t>
                      </a:r>
                      <a:endParaRPr kumimoji="0" lang="en-US" sz="1100" b="0" i="0" u="none" strike="noStrike" cap="none" spc="0" normalizeH="0" baseline="0" dirty="0">
                        <a:ln>
                          <a:noFill/>
                        </a:ln>
                        <a:solidFill>
                          <a:srgbClr val="000000"/>
                        </a:solidFill>
                        <a:effectLst/>
                        <a:uFillTx/>
                        <a:latin typeface="Arial" panose="020B0604020202020204" pitchFamily="34" charset="0"/>
                        <a:ea typeface="Calibri"/>
                        <a:cs typeface="Arial" panose="020B0604020202020204" pitchFamily="34" charset="0"/>
                        <a:sym typeface="Calibri"/>
                      </a:endParaRPr>
                    </a:p>
                  </a:txBody>
                  <a:tcPr marL="91144" marR="91144" marT="45572" marB="45572">
                    <a:solidFill>
                      <a:schemeClr val="accent2">
                        <a:lumMod val="40000"/>
                        <a:lumOff val="60000"/>
                      </a:schemeClr>
                    </a:solidFill>
                  </a:tcPr>
                </a:tc>
                <a:extLst>
                  <a:ext uri="{0D108BD9-81ED-4DB2-BD59-A6C34878D82A}">
                    <a16:rowId xmlns:a16="http://schemas.microsoft.com/office/drawing/2014/main" xmlns="" val="2810602306"/>
                  </a:ext>
                </a:extLst>
              </a:tr>
            </a:tbl>
          </a:graphicData>
        </a:graphic>
      </p:graphicFrame>
      <p:sp>
        <p:nvSpPr>
          <p:cNvPr id="14" name="TextBox 13">
            <a:extLst>
              <a:ext uri="{FF2B5EF4-FFF2-40B4-BE49-F238E27FC236}">
                <a16:creationId xmlns:a16="http://schemas.microsoft.com/office/drawing/2014/main" xmlns="" id="{3BD4DDE4-93F7-4BB2-828B-6E5D85422D34}"/>
              </a:ext>
            </a:extLst>
          </p:cNvPr>
          <p:cNvSpPr txBox="1"/>
          <p:nvPr/>
        </p:nvSpPr>
        <p:spPr>
          <a:xfrm>
            <a:off x="4119799" y="2349652"/>
            <a:ext cx="2950614" cy="3681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571" tIns="45571" rIns="45571" bIns="45571" numCol="1" spcCol="38100" rtlCol="0" anchor="t">
            <a:spAutoFit/>
          </a:bodyPr>
          <a:lstStyle/>
          <a:p>
            <a:pPr algn="ctr" defTabSz="455738" latinLnBrk="1" hangingPunct="0"/>
            <a:r>
              <a:rPr lang="en-US" sz="1794" kern="0" dirty="0">
                <a:solidFill>
                  <a:srgbClr val="000000"/>
                </a:solidFill>
                <a:latin typeface="Calibri"/>
                <a:ea typeface="Calibri"/>
                <a:cs typeface="Calibri"/>
                <a:sym typeface="Calibri"/>
              </a:rPr>
              <a:t> </a:t>
            </a:r>
            <a:r>
              <a:rPr lang="en-US" sz="1794" b="1" kern="0" dirty="0">
                <a:latin typeface="Calibri"/>
                <a:ea typeface="Calibri"/>
                <a:cs typeface="Calibri"/>
                <a:sym typeface="Calibri"/>
              </a:rPr>
              <a:t>O</a:t>
            </a:r>
            <a:r>
              <a:rPr lang="en-US" sz="1794" b="1" kern="0" dirty="0">
                <a:latin typeface="Calibri"/>
                <a:cs typeface="Calibri"/>
                <a:sym typeface="Calibri"/>
              </a:rPr>
              <a:t>UTPUTS</a:t>
            </a:r>
            <a:endParaRPr lang="en-US" sz="1794" b="1" kern="0" dirty="0">
              <a:latin typeface="Calibri"/>
              <a:ea typeface="Calibri"/>
              <a:cs typeface="Calibri"/>
              <a:sym typeface="Calibri"/>
            </a:endParaRPr>
          </a:p>
        </p:txBody>
      </p:sp>
      <p:sp>
        <p:nvSpPr>
          <p:cNvPr id="15" name="TextBox 14">
            <a:extLst>
              <a:ext uri="{FF2B5EF4-FFF2-40B4-BE49-F238E27FC236}">
                <a16:creationId xmlns:a16="http://schemas.microsoft.com/office/drawing/2014/main" xmlns="" id="{AFD89BF9-4FA6-4E4F-BB8C-860E0AEEB379}"/>
              </a:ext>
            </a:extLst>
          </p:cNvPr>
          <p:cNvSpPr txBox="1"/>
          <p:nvPr/>
        </p:nvSpPr>
        <p:spPr>
          <a:xfrm>
            <a:off x="121456" y="1159721"/>
            <a:ext cx="2708463" cy="860939"/>
          </a:xfrm>
          <a:prstGeom prst="rect">
            <a:avLst/>
          </a:prstGeom>
          <a:solidFill>
            <a:schemeClr val="accent6">
              <a:lumMod val="60000"/>
              <a:lumOff val="40000"/>
            </a:schemeClr>
          </a:solidFill>
          <a:ln w="12700" cap="flat">
            <a:solidFill>
              <a:srgbClr val="4F81BD"/>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571" tIns="45571" rIns="45571" bIns="45571" numCol="1" spcCol="38100" rtlCol="0" anchor="t">
            <a:spAutoFit/>
          </a:bodyPr>
          <a:lstStyle/>
          <a:p>
            <a:pPr algn="ctr" defTabSz="455738" latinLnBrk="1" hangingPunct="0"/>
            <a:r>
              <a:rPr lang="en-US" sz="1349" b="1" kern="0" dirty="0">
                <a:latin typeface="Calibri"/>
                <a:ea typeface="Calibri"/>
                <a:cs typeface="Calibri"/>
                <a:sym typeface="Calibri"/>
              </a:rPr>
              <a:t>GOAL</a:t>
            </a:r>
            <a:r>
              <a:rPr lang="en-US" sz="1599" b="1" kern="0" dirty="0">
                <a:latin typeface="Calibri"/>
                <a:ea typeface="Calibri"/>
                <a:cs typeface="Calibri"/>
                <a:sym typeface="Calibri"/>
              </a:rPr>
              <a:t>: Innovation</a:t>
            </a:r>
          </a:p>
          <a:p>
            <a:pPr algn="ctr" defTabSz="455738" latinLnBrk="1" hangingPunct="0"/>
            <a:r>
              <a:rPr lang="en-US" sz="1599" b="1" kern="0" dirty="0">
                <a:latin typeface="Calibri"/>
                <a:cs typeface="Calibri"/>
                <a:sym typeface="Calibri"/>
              </a:rPr>
              <a:t>driving economic growth &amp;  </a:t>
            </a:r>
          </a:p>
          <a:p>
            <a:pPr algn="ctr" defTabSz="455738" latinLnBrk="1" hangingPunct="0"/>
            <a:r>
              <a:rPr lang="en-US" sz="1599" b="1" kern="0" dirty="0">
                <a:latin typeface="Calibri"/>
                <a:cs typeface="Calibri"/>
                <a:sym typeface="Calibri"/>
              </a:rPr>
              <a:t> socio-economic development </a:t>
            </a:r>
            <a:endParaRPr lang="en-US" sz="1599" b="1" kern="0" dirty="0">
              <a:latin typeface="Calibri"/>
              <a:ea typeface="Calibri"/>
              <a:cs typeface="Calibri"/>
              <a:sym typeface="Calibri"/>
            </a:endParaRPr>
          </a:p>
        </p:txBody>
      </p:sp>
      <p:sp>
        <p:nvSpPr>
          <p:cNvPr id="16" name="TextBox 15">
            <a:extLst>
              <a:ext uri="{FF2B5EF4-FFF2-40B4-BE49-F238E27FC236}">
                <a16:creationId xmlns:a16="http://schemas.microsoft.com/office/drawing/2014/main" xmlns="" id="{5C158923-F998-44C6-95CF-E983E8708E0B}"/>
              </a:ext>
            </a:extLst>
          </p:cNvPr>
          <p:cNvSpPr txBox="1"/>
          <p:nvPr/>
        </p:nvSpPr>
        <p:spPr>
          <a:xfrm>
            <a:off x="6980132" y="2323635"/>
            <a:ext cx="2070200" cy="3688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571" tIns="45571" rIns="45571" bIns="45571" numCol="1" spcCol="38100" rtlCol="0" anchor="t">
            <a:spAutoFit/>
          </a:bodyPr>
          <a:lstStyle/>
          <a:p>
            <a:pPr algn="ctr" defTabSz="455738" latinLnBrk="1" hangingPunct="0"/>
            <a:r>
              <a:rPr lang="en-US" sz="1794" b="1" kern="0" dirty="0">
                <a:solidFill>
                  <a:schemeClr val="bg1"/>
                </a:solidFill>
                <a:latin typeface="Calibri"/>
                <a:ea typeface="Calibri"/>
                <a:cs typeface="Calibri"/>
                <a:sym typeface="Calibri"/>
              </a:rPr>
              <a:t> </a:t>
            </a:r>
            <a:r>
              <a:rPr lang="en-US" sz="1349" b="1" kern="0" dirty="0">
                <a:latin typeface="Calibri"/>
                <a:ea typeface="Calibri"/>
                <a:cs typeface="Calibri"/>
                <a:sym typeface="Calibri"/>
              </a:rPr>
              <a:t>OUTCOME/IMPACT</a:t>
            </a:r>
          </a:p>
        </p:txBody>
      </p:sp>
      <p:sp>
        <p:nvSpPr>
          <p:cNvPr id="17" name="Right Arrow Callout 26">
            <a:extLst>
              <a:ext uri="{FF2B5EF4-FFF2-40B4-BE49-F238E27FC236}">
                <a16:creationId xmlns:a16="http://schemas.microsoft.com/office/drawing/2014/main" xmlns="" id="{8C69FE05-6BA4-42C3-B7E3-BF410F9CF19F}"/>
              </a:ext>
            </a:extLst>
          </p:cNvPr>
          <p:cNvSpPr/>
          <p:nvPr/>
        </p:nvSpPr>
        <p:spPr>
          <a:xfrm>
            <a:off x="161054" y="6175543"/>
            <a:ext cx="8142149" cy="614889"/>
          </a:xfrm>
          <a:prstGeom prst="rightArrowCallout">
            <a:avLst>
              <a:gd name="adj1" fmla="val 25000"/>
              <a:gd name="adj2" fmla="val 25000"/>
              <a:gd name="adj3" fmla="val 25000"/>
              <a:gd name="adj4" fmla="val 89650"/>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571" tIns="45571" rIns="45571" bIns="45571" numCol="1" spcCol="38100" rtlCol="0" anchor="ctr">
            <a:spAutoFit/>
          </a:bodyPr>
          <a:lstStyle/>
          <a:p>
            <a:pPr algn="ctr" defTabSz="455738" latinLnBrk="1" hangingPunct="0"/>
            <a:r>
              <a:rPr lang="en-US" sz="1699" kern="0" dirty="0">
                <a:solidFill>
                  <a:srgbClr val="4F81BD"/>
                </a:solidFill>
                <a:latin typeface="Calibri"/>
                <a:cs typeface="Calibri"/>
                <a:sym typeface="Calibri"/>
              </a:rPr>
              <a:t>Coordination, facilitation and multi-disciplinary, multi-institutional agricultural </a:t>
            </a:r>
          </a:p>
          <a:p>
            <a:pPr algn="ctr" defTabSz="455738" latinLnBrk="1" hangingPunct="0"/>
            <a:r>
              <a:rPr lang="en-US" sz="1699" kern="0" dirty="0">
                <a:solidFill>
                  <a:srgbClr val="4F81BD"/>
                </a:solidFill>
                <a:latin typeface="Calibri"/>
                <a:cs typeface="Calibri"/>
                <a:sym typeface="Calibri"/>
              </a:rPr>
              <a:t>bio-innovation programmes to drive productive value chains</a:t>
            </a:r>
          </a:p>
        </p:txBody>
      </p:sp>
      <p:sp>
        <p:nvSpPr>
          <p:cNvPr id="18" name="Text Box 24">
            <a:extLst>
              <a:ext uri="{FF2B5EF4-FFF2-40B4-BE49-F238E27FC236}">
                <a16:creationId xmlns:a16="http://schemas.microsoft.com/office/drawing/2014/main" xmlns="" id="{A35D9245-6933-43BA-AE2A-4D69AE2141DF}"/>
              </a:ext>
            </a:extLst>
          </p:cNvPr>
          <p:cNvSpPr txBox="1"/>
          <p:nvPr/>
        </p:nvSpPr>
        <p:spPr>
          <a:xfrm>
            <a:off x="2142643" y="2650500"/>
            <a:ext cx="1891487" cy="1850062"/>
          </a:xfrm>
          <a:prstGeom prst="rect">
            <a:avLst/>
          </a:prstGeom>
          <a:solidFill>
            <a:schemeClr val="accent1">
              <a:lumMod val="20000"/>
              <a:lumOff val="80000"/>
            </a:schemeClr>
          </a:solidFill>
          <a:ln w="6350">
            <a:solidFill>
              <a:prstClr val="black"/>
            </a:solidFill>
          </a:ln>
          <a:scene3d>
            <a:camera prst="orthographicFront"/>
            <a:lightRig rig="threePt" dir="t"/>
          </a:scene3d>
          <a:sp3d>
            <a:bevelT prst="convex"/>
            <a:bevelB prst="angle"/>
          </a:sp3d>
        </p:spPr>
        <p:txBody>
          <a:bodyPr rot="0" spcFirstLastPara="0" vert="horz" wrap="square" lIns="91144" tIns="45572" rIns="91144" bIns="45572" numCol="1" spcCol="0" rtlCol="0" fromWordArt="0" anchor="t" anchorCtr="0" forceAA="0" compatLnSpc="1">
            <a:prstTxWarp prst="textNoShape">
              <a:avLst/>
            </a:prstTxWarp>
            <a:noAutofit/>
          </a:bodyPr>
          <a:lstStyle/>
          <a:p>
            <a:pPr defTabSz="455738"/>
            <a:r>
              <a:rPr lang="en-US" sz="1196"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Animal Improvement, </a:t>
            </a:r>
            <a:r>
              <a:rPr lang="en-ZA" sz="1196"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molecular breeding and genome engineering</a:t>
            </a:r>
          </a:p>
          <a:p>
            <a:pPr defTabSz="455738"/>
            <a:r>
              <a:rPr lang="en-GB"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Animal Improvement</a:t>
            </a:r>
            <a:endParaRPr lang="en-ZA"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endParaRPr>
          </a:p>
          <a:p>
            <a:pPr defTabSz="455738"/>
            <a:r>
              <a:rPr lang="en-GB"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Animal vaccines</a:t>
            </a:r>
            <a:endParaRPr lang="en-ZA"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endParaRPr>
          </a:p>
          <a:p>
            <a:pPr defTabSz="455738"/>
            <a:r>
              <a:rPr lang="en-GB"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Livestock Identification and Traceability Systems (LITS)</a:t>
            </a:r>
          </a:p>
          <a:p>
            <a:pPr defTabSz="455738"/>
            <a:r>
              <a:rPr lang="en-GB"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Beef Genomics Programme</a:t>
            </a:r>
          </a:p>
          <a:p>
            <a:pPr defTabSz="455738"/>
            <a:r>
              <a:rPr lang="en-GB"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Aquaculture Bio-innovation Cluster</a:t>
            </a:r>
            <a:endParaRPr lang="en-ZA"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endParaRPr>
          </a:p>
          <a:p>
            <a:pPr defTabSz="455738"/>
            <a:r>
              <a:rPr lang="en-GB"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rPr>
              <a:t>Dairy Breeding programme</a:t>
            </a:r>
            <a:endParaRPr lang="en-ZA" sz="997" kern="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sym typeface="Calibri"/>
            </a:endParaRPr>
          </a:p>
          <a:p>
            <a:pPr defTabSz="455738"/>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p:txBody>
      </p:sp>
      <p:sp>
        <p:nvSpPr>
          <p:cNvPr id="19" name="Text Box 44">
            <a:extLst>
              <a:ext uri="{FF2B5EF4-FFF2-40B4-BE49-F238E27FC236}">
                <a16:creationId xmlns:a16="http://schemas.microsoft.com/office/drawing/2014/main" xmlns="" id="{898BF7B0-C773-4941-B64A-46202816E2EF}"/>
              </a:ext>
            </a:extLst>
          </p:cNvPr>
          <p:cNvSpPr txBox="1"/>
          <p:nvPr/>
        </p:nvSpPr>
        <p:spPr>
          <a:xfrm>
            <a:off x="1724887" y="4494798"/>
            <a:ext cx="1255783" cy="1321201"/>
          </a:xfrm>
          <a:prstGeom prst="rect">
            <a:avLst/>
          </a:prstGeom>
          <a:solidFill>
            <a:schemeClr val="accent1">
              <a:lumMod val="20000"/>
              <a:lumOff val="80000"/>
            </a:schemeClr>
          </a:solidFill>
          <a:ln w="6350">
            <a:solidFill>
              <a:prstClr val="black"/>
            </a:solidFill>
          </a:ln>
          <a:scene3d>
            <a:camera prst="orthographicFront"/>
            <a:lightRig rig="threePt" dir="t"/>
          </a:scene3d>
          <a:sp3d>
            <a:bevelT w="165100" prst="coolSlant"/>
            <a:bevelB prst="angle"/>
          </a:sp3d>
        </p:spPr>
        <p:txBody>
          <a:bodyPr rot="0" spcFirstLastPara="0" vert="horz" wrap="square" lIns="91144" tIns="45572" rIns="91144" bIns="45572" numCol="1" spcCol="0" rtlCol="0" fromWordArt="0" anchor="t" anchorCtr="0" forceAA="0" compatLnSpc="1">
            <a:prstTxWarp prst="textNoShape">
              <a:avLst/>
            </a:prstTxWarp>
            <a:noAutofit/>
          </a:bodyPr>
          <a:lstStyle/>
          <a:p>
            <a:pPr algn="ctr" defTabSz="455738"/>
            <a:r>
              <a:rPr lang="en-US" sz="997"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Agroprocessing value chain development</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r>
              <a:rPr lang="en-US" sz="997"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(Marula, honeybush, maize, Cape Aloe, vegetables, soya,  bambara, beans), legumes</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p:txBody>
      </p:sp>
      <p:sp>
        <p:nvSpPr>
          <p:cNvPr id="20" name="Text Box 45">
            <a:extLst>
              <a:ext uri="{FF2B5EF4-FFF2-40B4-BE49-F238E27FC236}">
                <a16:creationId xmlns:a16="http://schemas.microsoft.com/office/drawing/2014/main" xmlns="" id="{02A32407-8736-4AA6-9FC2-B7B5480BCBB6}"/>
              </a:ext>
            </a:extLst>
          </p:cNvPr>
          <p:cNvSpPr txBox="1"/>
          <p:nvPr/>
        </p:nvSpPr>
        <p:spPr>
          <a:xfrm>
            <a:off x="111191" y="4494798"/>
            <a:ext cx="1603430" cy="570281"/>
          </a:xfrm>
          <a:prstGeom prst="rect">
            <a:avLst/>
          </a:prstGeom>
          <a:solidFill>
            <a:schemeClr val="accent1">
              <a:lumMod val="20000"/>
              <a:lumOff val="80000"/>
            </a:schemeClr>
          </a:solidFill>
          <a:ln w="6350">
            <a:solidFill>
              <a:prstClr val="black"/>
            </a:solidFill>
          </a:ln>
          <a:scene3d>
            <a:camera prst="orthographicFront"/>
            <a:lightRig rig="threePt" dir="t"/>
          </a:scene3d>
          <a:sp3d>
            <a:bevelT w="165100" prst="coolSlant"/>
            <a:bevelB prst="angle"/>
          </a:sp3d>
        </p:spPr>
        <p:txBody>
          <a:bodyPr rot="0" spcFirstLastPara="0" vert="horz" wrap="square" lIns="91144" tIns="45572" rIns="91144" bIns="45572" numCol="1" spcCol="0" rtlCol="0" fromWordArt="0" anchor="t" anchorCtr="0" forceAA="0" compatLnSpc="1">
            <a:prstTxWarp prst="textNoShape">
              <a:avLst/>
            </a:prstTxWarp>
            <a:noAutofit/>
          </a:bodyPr>
          <a:lstStyle/>
          <a:p>
            <a:pPr defTabSz="455738"/>
            <a:r>
              <a:rPr lang="en-US" sz="997"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Bio-innovation in support of Food and Nutrition and </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r>
              <a:rPr lang="en-US" sz="997"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farmer innovation support</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r>
              <a:rPr lang="en-ZA" sz="1196"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Calibri"/>
              </a:rPr>
              <a:t> </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r>
              <a:rPr lang="en-ZA" sz="1196"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Calibri"/>
              </a:rPr>
              <a:t> </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p:txBody>
      </p:sp>
      <p:sp>
        <p:nvSpPr>
          <p:cNvPr id="21" name="Text Box 49">
            <a:extLst>
              <a:ext uri="{FF2B5EF4-FFF2-40B4-BE49-F238E27FC236}">
                <a16:creationId xmlns:a16="http://schemas.microsoft.com/office/drawing/2014/main" xmlns="" id="{F150B56D-0D10-46E8-BBC5-31C47CA1F2C7}"/>
              </a:ext>
            </a:extLst>
          </p:cNvPr>
          <p:cNvSpPr txBox="1"/>
          <p:nvPr/>
        </p:nvSpPr>
        <p:spPr>
          <a:xfrm>
            <a:off x="121454" y="5047000"/>
            <a:ext cx="1603430" cy="306958"/>
          </a:xfrm>
          <a:prstGeom prst="rect">
            <a:avLst/>
          </a:prstGeom>
          <a:solidFill>
            <a:schemeClr val="accent1">
              <a:lumMod val="20000"/>
              <a:lumOff val="80000"/>
            </a:schemeClr>
          </a:solidFill>
          <a:ln w="6350">
            <a:solidFill>
              <a:prstClr val="black"/>
            </a:solidFill>
          </a:ln>
          <a:scene3d>
            <a:camera prst="orthographicFront"/>
            <a:lightRig rig="threePt" dir="t"/>
          </a:scene3d>
          <a:sp3d>
            <a:bevelT w="165100" prst="coolSlant"/>
            <a:bevelB prst="angle"/>
          </a:sp3d>
        </p:spPr>
        <p:txBody>
          <a:bodyPr rot="0" spcFirstLastPara="0" vert="horz" wrap="square" lIns="91144" tIns="45572" rIns="91144" bIns="45572" numCol="1" spcCol="0" rtlCol="0" fromWordArt="0" anchor="t" anchorCtr="0" forceAA="0" compatLnSpc="1">
            <a:prstTxWarp prst="textNoShape">
              <a:avLst/>
            </a:prstTxWarp>
            <a:noAutofit/>
          </a:bodyPr>
          <a:lstStyle/>
          <a:p>
            <a:pPr algn="ctr" defTabSz="455738"/>
            <a:r>
              <a:rPr lang="en-US" sz="997" b="1"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sym typeface="Calibri"/>
              </a:rPr>
              <a:t>Agro-innovation Hubs</a:t>
            </a:r>
            <a:endParaRPr lang="en-ZA" sz="997"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sym typeface="Calibri"/>
            </a:endParaRPr>
          </a:p>
        </p:txBody>
      </p:sp>
      <p:sp>
        <p:nvSpPr>
          <p:cNvPr id="24" name="Text Box 51">
            <a:extLst>
              <a:ext uri="{FF2B5EF4-FFF2-40B4-BE49-F238E27FC236}">
                <a16:creationId xmlns:a16="http://schemas.microsoft.com/office/drawing/2014/main" xmlns="" id="{A6A5B540-52B9-4281-AD49-27313C9DCBF5}"/>
              </a:ext>
            </a:extLst>
          </p:cNvPr>
          <p:cNvSpPr txBox="1"/>
          <p:nvPr/>
        </p:nvSpPr>
        <p:spPr>
          <a:xfrm>
            <a:off x="121456" y="5349441"/>
            <a:ext cx="1582900" cy="743786"/>
          </a:xfrm>
          <a:prstGeom prst="rect">
            <a:avLst/>
          </a:prstGeom>
          <a:solidFill>
            <a:schemeClr val="accent1">
              <a:lumMod val="20000"/>
              <a:lumOff val="80000"/>
            </a:schemeClr>
          </a:solidFill>
          <a:ln w="6350">
            <a:solidFill>
              <a:prstClr val="black"/>
            </a:solidFill>
          </a:ln>
          <a:scene3d>
            <a:camera prst="orthographicFront"/>
            <a:lightRig rig="threePt" dir="t"/>
          </a:scene3d>
          <a:sp3d>
            <a:bevelT w="165100" prst="coolSlant"/>
            <a:bevelB prst="angle"/>
          </a:sp3d>
        </p:spPr>
        <p:txBody>
          <a:bodyPr rot="0" spcFirstLastPara="0" vert="horz" wrap="square" lIns="91144" tIns="45572" rIns="91144" bIns="45572" numCol="1" spcCol="0" rtlCol="0" fromWordArt="0" anchor="t" anchorCtr="0" forceAA="0" compatLnSpc="1">
            <a:prstTxWarp prst="textNoShape">
              <a:avLst/>
            </a:prstTxWarp>
            <a:noAutofit/>
          </a:bodyPr>
          <a:lstStyle/>
          <a:p>
            <a:pPr defTabSz="455738"/>
            <a:r>
              <a:rPr lang="en-US" sz="1099"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Small scale farmer technology diffusion</a:t>
            </a:r>
            <a:r>
              <a:rPr lang="en-US" sz="1099"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 </a:t>
            </a:r>
            <a:endParaRPr lang="en-ZA" sz="1099"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r>
              <a:rPr lang="en-US" sz="897"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(Grapes, Low-chill apples, Urban Agric.</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p:txBody>
      </p:sp>
      <p:sp>
        <p:nvSpPr>
          <p:cNvPr id="25" name="Text Box 66">
            <a:extLst>
              <a:ext uri="{FF2B5EF4-FFF2-40B4-BE49-F238E27FC236}">
                <a16:creationId xmlns:a16="http://schemas.microsoft.com/office/drawing/2014/main" xmlns="" id="{7FCFC951-BB7F-41DF-B123-31D5605E15F3}"/>
              </a:ext>
            </a:extLst>
          </p:cNvPr>
          <p:cNvSpPr txBox="1"/>
          <p:nvPr/>
        </p:nvSpPr>
        <p:spPr>
          <a:xfrm>
            <a:off x="1704358" y="5832440"/>
            <a:ext cx="1261455" cy="277229"/>
          </a:xfrm>
          <a:prstGeom prst="rect">
            <a:avLst/>
          </a:prstGeom>
          <a:solidFill>
            <a:schemeClr val="accent1">
              <a:lumMod val="20000"/>
              <a:lumOff val="80000"/>
            </a:schemeClr>
          </a:solidFill>
          <a:ln w="6350">
            <a:solidFill>
              <a:prstClr val="black"/>
            </a:solidFill>
          </a:ln>
          <a:scene3d>
            <a:camera prst="orthographicFront"/>
            <a:lightRig rig="threePt" dir="t"/>
          </a:scene3d>
          <a:sp3d>
            <a:bevelT w="165100" prst="coolSlant"/>
            <a:bevelB prst="angle"/>
          </a:sp3d>
        </p:spPr>
        <p:txBody>
          <a:bodyPr rot="0" spcFirstLastPara="0" vert="horz" wrap="square" lIns="91144" tIns="45572" rIns="91144" bIns="45572" numCol="1" spcCol="0" rtlCol="0" fromWordArt="0" anchor="t" anchorCtr="0" forceAA="0" compatLnSpc="1">
            <a:prstTxWarp prst="textNoShape">
              <a:avLst/>
            </a:prstTxWarp>
            <a:noAutofit/>
          </a:bodyPr>
          <a:lstStyle/>
          <a:p>
            <a:pPr algn="ctr" defTabSz="455738"/>
            <a:r>
              <a:rPr lang="en-US" sz="1099"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Digital Agriculture</a:t>
            </a:r>
            <a:endParaRPr lang="en-ZA" sz="1099"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p:txBody>
      </p:sp>
      <p:sp>
        <p:nvSpPr>
          <p:cNvPr id="26" name="Text Box 50">
            <a:extLst>
              <a:ext uri="{FF2B5EF4-FFF2-40B4-BE49-F238E27FC236}">
                <a16:creationId xmlns:a16="http://schemas.microsoft.com/office/drawing/2014/main" xmlns="" id="{1096652A-0AB3-4232-9401-A5DCA26FB7ED}"/>
              </a:ext>
            </a:extLst>
          </p:cNvPr>
          <p:cNvSpPr txBox="1"/>
          <p:nvPr/>
        </p:nvSpPr>
        <p:spPr>
          <a:xfrm>
            <a:off x="2962447" y="5568414"/>
            <a:ext cx="1064023" cy="546748"/>
          </a:xfrm>
          <a:prstGeom prst="rect">
            <a:avLst/>
          </a:prstGeom>
          <a:solidFill>
            <a:schemeClr val="accent1">
              <a:lumMod val="20000"/>
              <a:lumOff val="80000"/>
            </a:schemeClr>
          </a:solidFill>
          <a:ln w="6350">
            <a:solidFill>
              <a:prstClr val="black"/>
            </a:solidFill>
          </a:ln>
          <a:scene3d>
            <a:camera prst="orthographicFront"/>
            <a:lightRig rig="threePt" dir="t"/>
          </a:scene3d>
          <a:sp3d>
            <a:bevelT w="165100" prst="coolSlant"/>
            <a:bevelB prst="angle"/>
          </a:sp3d>
        </p:spPr>
        <p:txBody>
          <a:bodyPr rot="0" spcFirstLastPara="0" vert="horz" wrap="square" lIns="91144" tIns="45572" rIns="91144" bIns="45572" numCol="1" spcCol="0" rtlCol="0" fromWordArt="0" anchor="t" anchorCtr="0" forceAA="0" compatLnSpc="1">
            <a:prstTxWarp prst="textNoShape">
              <a:avLst/>
            </a:prstTxWarp>
            <a:noAutofit/>
          </a:bodyPr>
          <a:lstStyle/>
          <a:p>
            <a:pPr algn="ctr" defTabSz="455738"/>
            <a:r>
              <a:rPr lang="en-US" sz="1099"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rPr>
              <a:t>Mobile food safety labs</a:t>
            </a:r>
            <a:endParaRPr lang="en-ZA" sz="1099"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a:p>
            <a:pPr defTabSz="455738"/>
            <a:r>
              <a:rPr lang="en-ZA" sz="1196"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Calibri"/>
              </a:rPr>
              <a:t> </a:t>
            </a:r>
            <a:endParaRPr lang="en-ZA" sz="1196"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sym typeface="Calibri"/>
            </a:endParaRPr>
          </a:p>
        </p:txBody>
      </p:sp>
      <p:sp>
        <p:nvSpPr>
          <p:cNvPr id="28" name="Title 1">
            <a:extLst>
              <a:ext uri="{FF2B5EF4-FFF2-40B4-BE49-F238E27FC236}">
                <a16:creationId xmlns:a16="http://schemas.microsoft.com/office/drawing/2014/main" xmlns="" id="{7391E5B1-2C98-4C52-B0CD-D9FDEE768039}"/>
              </a:ext>
            </a:extLst>
          </p:cNvPr>
          <p:cNvSpPr>
            <a:spLocks noGrp="1"/>
          </p:cNvSpPr>
          <p:nvPr>
            <p:ph type="title"/>
          </p:nvPr>
        </p:nvSpPr>
        <p:spPr>
          <a:xfrm>
            <a:off x="142801" y="104090"/>
            <a:ext cx="5800799" cy="858646"/>
          </a:xfrm>
        </p:spPr>
        <p:txBody>
          <a:bodyPr>
            <a:noAutofit/>
          </a:bodyPr>
          <a:lstStyle/>
          <a:p>
            <a:r>
              <a:rPr lang="en-US" sz="2800" b="1" dirty="0">
                <a:latin typeface="Century Gothic" panose="020B0502020202020204" pitchFamily="34" charset="0"/>
              </a:rPr>
              <a:t>Innovation example: Revitalising Agriculture (RDI Plan) </a:t>
            </a:r>
          </a:p>
        </p:txBody>
      </p:sp>
      <p:sp>
        <p:nvSpPr>
          <p:cNvPr id="3" name="Down Arrow 2"/>
          <p:cNvSpPr/>
          <p:nvPr/>
        </p:nvSpPr>
        <p:spPr>
          <a:xfrm>
            <a:off x="1381640" y="2026814"/>
            <a:ext cx="444026" cy="386287"/>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49" dirty="0"/>
          </a:p>
        </p:txBody>
      </p:sp>
      <p:sp>
        <p:nvSpPr>
          <p:cNvPr id="29" name="TextBox 28">
            <a:extLst>
              <a:ext uri="{FF2B5EF4-FFF2-40B4-BE49-F238E27FC236}">
                <a16:creationId xmlns:a16="http://schemas.microsoft.com/office/drawing/2014/main" xmlns="" id="{2FFF063A-A894-4E87-A716-A0A44CFE0616}"/>
              </a:ext>
            </a:extLst>
          </p:cNvPr>
          <p:cNvSpPr txBox="1"/>
          <p:nvPr/>
        </p:nvSpPr>
        <p:spPr>
          <a:xfrm>
            <a:off x="4229728" y="903193"/>
            <a:ext cx="3798948" cy="3706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571" tIns="45571" rIns="45571" bIns="45571" numCol="1" spcCol="38100" rtlCol="0" anchor="t">
            <a:spAutoFit/>
          </a:bodyPr>
          <a:lstStyle/>
          <a:p>
            <a:pPr algn="ctr" defTabSz="455738" latinLnBrk="1" hangingPunct="0"/>
            <a:r>
              <a:rPr lang="en-US" sz="1794" kern="0" dirty="0">
                <a:solidFill>
                  <a:srgbClr val="000000"/>
                </a:solidFill>
                <a:latin typeface="Calibri"/>
                <a:ea typeface="Calibri"/>
                <a:cs typeface="Calibri"/>
                <a:sym typeface="Calibri"/>
              </a:rPr>
              <a:t> </a:t>
            </a:r>
            <a:r>
              <a:rPr lang="en-US" sz="1794" b="1" kern="0" dirty="0">
                <a:solidFill>
                  <a:srgbClr val="000000"/>
                </a:solidFill>
                <a:latin typeface="Calibri"/>
                <a:ea typeface="Calibri"/>
                <a:cs typeface="Calibri"/>
                <a:sym typeface="Calibri"/>
              </a:rPr>
              <a:t>OBJECTIVES</a:t>
            </a:r>
          </a:p>
        </p:txBody>
      </p:sp>
      <p:sp>
        <p:nvSpPr>
          <p:cNvPr id="30" name="Right Arrow 29"/>
          <p:cNvSpPr/>
          <p:nvPr/>
        </p:nvSpPr>
        <p:spPr>
          <a:xfrm>
            <a:off x="2827516" y="1381124"/>
            <a:ext cx="497696" cy="437415"/>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49" dirty="0"/>
          </a:p>
        </p:txBody>
      </p:sp>
      <p:sp>
        <p:nvSpPr>
          <p:cNvPr id="32" name="Rectangle 31"/>
          <p:cNvSpPr/>
          <p:nvPr/>
        </p:nvSpPr>
        <p:spPr>
          <a:xfrm>
            <a:off x="4119800" y="2650500"/>
            <a:ext cx="2875997" cy="695036"/>
          </a:xfrm>
          <a:prstGeom prst="rect">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738" latinLnBrk="1" hangingPunct="0"/>
            <a:r>
              <a:rPr lang="en-ZA" sz="1099" b="1" kern="0" dirty="0">
                <a:solidFill>
                  <a:srgbClr val="000000"/>
                </a:solidFill>
                <a:latin typeface="Arial" panose="020B0604020202020204" pitchFamily="34" charset="0"/>
                <a:cs typeface="Arial" panose="020B0604020202020204" pitchFamily="34" charset="0"/>
                <a:sym typeface="Calibri"/>
              </a:rPr>
              <a:t>New products, processes, Technology services:  High-value crop and animal value chains are efficient, agile and  robust.</a:t>
            </a:r>
            <a:endParaRPr lang="en-ZA" sz="1099" b="1"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endParaRPr>
          </a:p>
        </p:txBody>
      </p:sp>
      <p:sp>
        <p:nvSpPr>
          <p:cNvPr id="43" name="Rectangle 42"/>
          <p:cNvSpPr/>
          <p:nvPr/>
        </p:nvSpPr>
        <p:spPr>
          <a:xfrm>
            <a:off x="4117352" y="3332400"/>
            <a:ext cx="2878444" cy="431524"/>
          </a:xfrm>
          <a:prstGeom prst="rect">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738" latinLnBrk="1" hangingPunct="0"/>
            <a:r>
              <a:rPr lang="en-ZA" sz="1099" b="1" kern="0" dirty="0">
                <a:solidFill>
                  <a:srgbClr val="000000"/>
                </a:solidFill>
                <a:latin typeface="Arial" panose="020B0604020202020204" pitchFamily="34" charset="0"/>
                <a:cs typeface="Arial" panose="020B0604020202020204" pitchFamily="34" charset="0"/>
                <a:sym typeface="Calibri"/>
              </a:rPr>
              <a:t>Support new and emerging </a:t>
            </a:r>
          </a:p>
          <a:p>
            <a:pPr algn="ctr" defTabSz="455738" latinLnBrk="1" hangingPunct="0"/>
            <a:r>
              <a:rPr lang="en-ZA" sz="1099" b="1" kern="0" dirty="0">
                <a:solidFill>
                  <a:srgbClr val="000000"/>
                </a:solidFill>
                <a:latin typeface="Arial" panose="020B0604020202020204" pitchFamily="34" charset="0"/>
                <a:cs typeface="Arial" panose="020B0604020202020204" pitchFamily="34" charset="0"/>
                <a:sym typeface="Calibri"/>
              </a:rPr>
              <a:t>farmers to become commercial</a:t>
            </a:r>
            <a:endParaRPr lang="en-ZA" sz="1099" b="1"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endParaRPr>
          </a:p>
        </p:txBody>
      </p:sp>
      <p:sp>
        <p:nvSpPr>
          <p:cNvPr id="44" name="Rectangle 43"/>
          <p:cNvSpPr/>
          <p:nvPr/>
        </p:nvSpPr>
        <p:spPr>
          <a:xfrm>
            <a:off x="4108747" y="3800972"/>
            <a:ext cx="2871383" cy="388788"/>
          </a:xfrm>
          <a:prstGeom prst="rect">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738" latinLnBrk="1" hangingPunct="0"/>
            <a:r>
              <a:rPr lang="en-ZA" sz="1099" kern="0" dirty="0">
                <a:solidFill>
                  <a:srgbClr val="000000">
                    <a:lumMod val="95000"/>
                    <a:lumOff val="5000"/>
                  </a:srgbClr>
                </a:solidFill>
                <a:latin typeface="Arial Bold"/>
                <a:ea typeface="Calibri"/>
                <a:cs typeface="Calibri"/>
                <a:sym typeface="Arial Bold"/>
              </a:rPr>
              <a:t>Bio-innovation in support of food </a:t>
            </a:r>
          </a:p>
          <a:p>
            <a:pPr algn="ctr" defTabSz="455738" latinLnBrk="1" hangingPunct="0"/>
            <a:r>
              <a:rPr lang="en-ZA" sz="1099" kern="0" dirty="0">
                <a:solidFill>
                  <a:srgbClr val="000000">
                    <a:lumMod val="95000"/>
                    <a:lumOff val="5000"/>
                  </a:srgbClr>
                </a:solidFill>
                <a:latin typeface="Arial Bold"/>
                <a:ea typeface="Calibri"/>
                <a:cs typeface="Calibri"/>
                <a:sym typeface="Arial Bold"/>
              </a:rPr>
              <a:t>and nutrition</a:t>
            </a:r>
          </a:p>
        </p:txBody>
      </p:sp>
      <p:sp>
        <p:nvSpPr>
          <p:cNvPr id="45" name="Rectangle 44"/>
          <p:cNvSpPr/>
          <p:nvPr/>
        </p:nvSpPr>
        <p:spPr>
          <a:xfrm>
            <a:off x="4119800" y="4219359"/>
            <a:ext cx="2869839" cy="388788"/>
          </a:xfrm>
          <a:prstGeom prst="rect">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738" latinLnBrk="1" hangingPunct="0"/>
            <a:r>
              <a:rPr lang="en-ZA" sz="1099" kern="0" dirty="0">
                <a:solidFill>
                  <a:srgbClr val="000000">
                    <a:lumMod val="95000"/>
                    <a:lumOff val="5000"/>
                  </a:srgbClr>
                </a:solidFill>
                <a:latin typeface="Arial Bold"/>
                <a:ea typeface="Calibri"/>
                <a:cs typeface="Calibri"/>
                <a:sym typeface="Arial Bold"/>
              </a:rPr>
              <a:t>High-end skills, MSc, PhD, </a:t>
            </a:r>
          </a:p>
          <a:p>
            <a:pPr algn="ctr" defTabSz="455738" latinLnBrk="1" hangingPunct="0"/>
            <a:r>
              <a:rPr lang="en-ZA" sz="1099" kern="0" dirty="0">
                <a:solidFill>
                  <a:srgbClr val="000000">
                    <a:lumMod val="95000"/>
                    <a:lumOff val="5000"/>
                  </a:srgbClr>
                </a:solidFill>
                <a:latin typeface="Arial Bold"/>
                <a:ea typeface="Calibri"/>
                <a:cs typeface="Calibri"/>
                <a:sym typeface="Arial Bold"/>
              </a:rPr>
              <a:t>technicians</a:t>
            </a:r>
          </a:p>
        </p:txBody>
      </p:sp>
      <p:sp>
        <p:nvSpPr>
          <p:cNvPr id="46" name="Rectangle 45"/>
          <p:cNvSpPr/>
          <p:nvPr/>
        </p:nvSpPr>
        <p:spPr>
          <a:xfrm>
            <a:off x="4117352" y="4619033"/>
            <a:ext cx="2872286" cy="414947"/>
          </a:xfrm>
          <a:prstGeom prst="rect">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738" latinLnBrk="1" hangingPunct="0"/>
            <a:r>
              <a:rPr lang="en-ZA" sz="1099" b="1" kern="0" dirty="0">
                <a:solidFill>
                  <a:srgbClr val="000000">
                    <a:lumMod val="95000"/>
                    <a:lumOff val="5000"/>
                  </a:srgbClr>
                </a:solidFill>
                <a:latin typeface="Arial" panose="020B0604020202020204" pitchFamily="34" charset="0"/>
                <a:cs typeface="Arial" panose="020B0604020202020204" pitchFamily="34" charset="0"/>
                <a:sym typeface="Arial Bold"/>
              </a:rPr>
              <a:t>Agro-processing (</a:t>
            </a:r>
            <a:r>
              <a:rPr lang="en-ZA" sz="1099" b="1" kern="0" dirty="0">
                <a:solidFill>
                  <a:srgbClr val="000000"/>
                </a:solidFill>
                <a:latin typeface="Arial" panose="020B0604020202020204" pitchFamily="34" charset="0"/>
                <a:cs typeface="Arial" panose="020B0604020202020204" pitchFamily="34" charset="0"/>
                <a:sym typeface="Calibri"/>
              </a:rPr>
              <a:t>niche products) </a:t>
            </a:r>
          </a:p>
          <a:p>
            <a:pPr algn="ctr" defTabSz="455738" latinLnBrk="1" hangingPunct="0"/>
            <a:r>
              <a:rPr lang="en-ZA" sz="1099" b="1" kern="0" dirty="0">
                <a:solidFill>
                  <a:srgbClr val="000000"/>
                </a:solidFill>
                <a:latin typeface="Arial" panose="020B0604020202020204" pitchFamily="34" charset="0"/>
                <a:cs typeface="Arial" panose="020B0604020202020204" pitchFamily="34" charset="0"/>
                <a:sym typeface="Calibri"/>
              </a:rPr>
              <a:t>in rural communities</a:t>
            </a:r>
            <a:endParaRPr lang="en-US" sz="1099" b="1" kern="0" dirty="0">
              <a:solidFill>
                <a:srgbClr val="000000"/>
              </a:solidFill>
              <a:ea typeface="Calibri"/>
              <a:cs typeface="Calibri"/>
              <a:sym typeface="Calibri"/>
            </a:endParaRPr>
          </a:p>
        </p:txBody>
      </p:sp>
      <p:sp>
        <p:nvSpPr>
          <p:cNvPr id="47" name="Rectangle 46"/>
          <p:cNvSpPr/>
          <p:nvPr/>
        </p:nvSpPr>
        <p:spPr>
          <a:xfrm>
            <a:off x="4123340" y="5043156"/>
            <a:ext cx="2866299" cy="1115946"/>
          </a:xfrm>
          <a:prstGeom prst="rect">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738" latinLnBrk="1" hangingPunct="0"/>
            <a:r>
              <a:rPr lang="en-ZA" sz="1099" b="1" kern="0" dirty="0">
                <a:solidFill>
                  <a:srgbClr val="000000">
                    <a:lumMod val="95000"/>
                    <a:lumOff val="5000"/>
                  </a:srgbClr>
                </a:solidFill>
                <a:latin typeface="Arial Bold"/>
                <a:cs typeface="Arial Bold"/>
                <a:sym typeface="Arial Bold"/>
              </a:rPr>
              <a:t>Digital technology: </a:t>
            </a:r>
          </a:p>
          <a:p>
            <a:pPr algn="ctr" defTabSz="455738" latinLnBrk="1" hangingPunct="0"/>
            <a:r>
              <a:rPr lang="en-ZA" sz="1099" kern="0" dirty="0">
                <a:solidFill>
                  <a:srgbClr val="000000">
                    <a:lumMod val="95000"/>
                    <a:lumOff val="5000"/>
                  </a:srgbClr>
                </a:solidFill>
                <a:latin typeface="Arial Bold"/>
                <a:ea typeface="Calibri"/>
                <a:cs typeface="Calibri"/>
                <a:sym typeface="Arial Bold"/>
              </a:rPr>
              <a:t>Decision support systems for farmers</a:t>
            </a:r>
          </a:p>
          <a:p>
            <a:pPr algn="ctr" defTabSz="455738" latinLnBrk="1" hangingPunct="0"/>
            <a:r>
              <a:rPr lang="en-ZA" sz="1099" kern="0" dirty="0">
                <a:solidFill>
                  <a:srgbClr val="000000">
                    <a:lumMod val="95000"/>
                    <a:lumOff val="5000"/>
                  </a:srgbClr>
                </a:solidFill>
                <a:latin typeface="Arial Bold"/>
                <a:ea typeface="Calibri"/>
                <a:cs typeface="Calibri"/>
                <a:sym typeface="Arial Bold"/>
              </a:rPr>
              <a:t>Biosecurity: Early warning systems</a:t>
            </a:r>
          </a:p>
          <a:p>
            <a:pPr algn="ctr" defTabSz="455738" latinLnBrk="1" hangingPunct="0"/>
            <a:r>
              <a:rPr lang="en-ZA" sz="1099" kern="0" dirty="0">
                <a:solidFill>
                  <a:srgbClr val="000000">
                    <a:lumMod val="95000"/>
                    <a:lumOff val="5000"/>
                  </a:srgbClr>
                </a:solidFill>
                <a:latin typeface="Arial Bold"/>
                <a:ea typeface="Calibri"/>
                <a:cs typeface="Calibri"/>
                <a:sym typeface="Arial Bold"/>
              </a:rPr>
              <a:t>Precision agriculture: Phenotyping             Remote sensing, Smart tools, etc.</a:t>
            </a:r>
          </a:p>
        </p:txBody>
      </p:sp>
      <p:sp>
        <p:nvSpPr>
          <p:cNvPr id="49" name="Rectangle 48"/>
          <p:cNvSpPr/>
          <p:nvPr/>
        </p:nvSpPr>
        <p:spPr>
          <a:xfrm>
            <a:off x="7092665" y="2677334"/>
            <a:ext cx="1873430" cy="3415894"/>
          </a:xfrm>
          <a:prstGeom prst="rect">
            <a:avLst/>
          </a:prstGeom>
          <a:solidFill>
            <a:schemeClr val="accent6">
              <a:lumMod val="60000"/>
              <a:lumOff val="40000"/>
            </a:schemeClr>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1980" indent="-181980" defTabSz="455738" latinLnBrk="1" hangingPunct="0">
              <a:buFont typeface="Arial" panose="020B0604020202020204" pitchFamily="34" charset="0"/>
              <a:buChar char="•"/>
            </a:pPr>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Increased GDP</a:t>
            </a:r>
          </a:p>
          <a:p>
            <a:pPr marL="181980" indent="-181980" defTabSz="455738" latinLnBrk="1" hangingPunct="0">
              <a:buFont typeface="Arial" panose="020B0604020202020204" pitchFamily="34" charset="0"/>
              <a:buChar char="•"/>
            </a:pPr>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Decision support</a:t>
            </a:r>
          </a:p>
          <a:p>
            <a:pPr defTabSz="455738" latinLnBrk="1" hangingPunct="0"/>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    tools to promote </a:t>
            </a:r>
          </a:p>
          <a:p>
            <a:pPr defTabSz="455738" latinLnBrk="1" hangingPunct="0"/>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    productivity and</a:t>
            </a:r>
          </a:p>
          <a:p>
            <a:pPr defTabSz="455738" latinLnBrk="1" hangingPunct="0"/>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     incomes</a:t>
            </a:r>
          </a:p>
          <a:p>
            <a:pPr marL="181980" indent="-181980" defTabSz="455738" latinLnBrk="1" hangingPunct="0">
              <a:buFont typeface="Arial" panose="020B0604020202020204" pitchFamily="34" charset="0"/>
              <a:buChar char="•"/>
            </a:pPr>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Biosecurity -Pest </a:t>
            </a:r>
          </a:p>
          <a:p>
            <a:pPr defTabSz="455738" latinLnBrk="1" hangingPunct="0"/>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    and diseases</a:t>
            </a:r>
          </a:p>
          <a:p>
            <a:pPr marL="181980" indent="-181980" defTabSz="455738" latinLnBrk="1" hangingPunct="0">
              <a:buFont typeface="Arial" panose="020B0604020202020204" pitchFamily="34" charset="0"/>
              <a:buChar char="•"/>
            </a:pPr>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Boost rural </a:t>
            </a:r>
          </a:p>
          <a:p>
            <a:pPr defTabSz="455738" latinLnBrk="1" hangingPunct="0"/>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    economies</a:t>
            </a:r>
          </a:p>
          <a:p>
            <a:pPr marL="181980" indent="-181980" defTabSz="455738" latinLnBrk="1" hangingPunct="0">
              <a:buFont typeface="Arial" panose="020B0604020202020204" pitchFamily="34" charset="0"/>
              <a:buChar char="•"/>
            </a:pPr>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Traceability </a:t>
            </a:r>
          </a:p>
          <a:p>
            <a:pPr marL="181980" indent="-181980" defTabSz="455738" latinLnBrk="1" hangingPunct="0">
              <a:buFont typeface="Arial" panose="020B0604020202020204" pitchFamily="34" charset="0"/>
              <a:buChar char="•"/>
            </a:pPr>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Sustainability</a:t>
            </a:r>
          </a:p>
          <a:p>
            <a:pPr marL="181980" indent="-181980" defTabSz="455738" latinLnBrk="1" hangingPunct="0">
              <a:buFont typeface="Arial" panose="020B0604020202020204" pitchFamily="34" charset="0"/>
              <a:buChar char="•"/>
            </a:pPr>
            <a:r>
              <a:rPr lang="en-ZA" sz="1399" kern="0" dirty="0">
                <a:solidFill>
                  <a:srgbClr val="000000">
                    <a:lumMod val="95000"/>
                    <a:lumOff val="5000"/>
                  </a:srgbClr>
                </a:solidFill>
                <a:latin typeface="Arial" panose="020B0604020202020204" pitchFamily="34" charset="0"/>
                <a:ea typeface="Arial Bold"/>
                <a:cs typeface="Arial" panose="020B0604020202020204" pitchFamily="34" charset="0"/>
                <a:sym typeface="Arial Bold"/>
              </a:rPr>
              <a:t>SMMEs</a:t>
            </a:r>
          </a:p>
          <a:p>
            <a:pPr marL="181980" indent="-181980" defTabSz="455738" latinLnBrk="1" hangingPunct="0">
              <a:buFont typeface="Arial" panose="020B0604020202020204" pitchFamily="34" charset="0"/>
              <a:buChar char="•"/>
            </a:pPr>
            <a:r>
              <a:rPr lang="en-ZA" sz="1399" kern="0" dirty="0">
                <a:solidFill>
                  <a:srgbClr val="000000"/>
                </a:solidFill>
                <a:latin typeface="Arial" panose="020B0604020202020204" pitchFamily="34" charset="0"/>
                <a:cs typeface="Arial" panose="020B0604020202020204" pitchFamily="34" charset="0"/>
                <a:sym typeface="Calibri"/>
              </a:rPr>
              <a:t>Job creation as a </a:t>
            </a:r>
          </a:p>
          <a:p>
            <a:pPr defTabSz="455738" latinLnBrk="1" hangingPunct="0"/>
            <a:r>
              <a:rPr lang="en-ZA" sz="1399" kern="0" dirty="0">
                <a:solidFill>
                  <a:srgbClr val="000000"/>
                </a:solidFill>
                <a:latin typeface="Arial" panose="020B0604020202020204" pitchFamily="34" charset="0"/>
                <a:cs typeface="Arial" panose="020B0604020202020204" pitchFamily="34" charset="0"/>
                <a:sym typeface="Calibri"/>
              </a:rPr>
              <a:t>    result of skills</a:t>
            </a:r>
          </a:p>
          <a:p>
            <a:pPr defTabSz="455738" latinLnBrk="1" hangingPunct="0"/>
            <a:r>
              <a:rPr lang="en-ZA" sz="1399" kern="0" dirty="0">
                <a:solidFill>
                  <a:srgbClr val="000000"/>
                </a:solidFill>
                <a:latin typeface="Arial" panose="020B0604020202020204" pitchFamily="34" charset="0"/>
                <a:cs typeface="Arial" panose="020B0604020202020204" pitchFamily="34" charset="0"/>
                <a:sym typeface="Calibri"/>
              </a:rPr>
              <a:t>    transfer</a:t>
            </a:r>
          </a:p>
        </p:txBody>
      </p:sp>
      <p:sp>
        <p:nvSpPr>
          <p:cNvPr id="50" name="Footer Placeholder 5"/>
          <p:cNvSpPr txBox="1">
            <a:spLocks/>
          </p:cNvSpPr>
          <p:nvPr/>
        </p:nvSpPr>
        <p:spPr>
          <a:xfrm>
            <a:off x="8303204" y="6175543"/>
            <a:ext cx="954236" cy="73927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99" b="1" dirty="0"/>
              <a:t>18</a:t>
            </a:r>
          </a:p>
        </p:txBody>
      </p:sp>
    </p:spTree>
    <p:extLst>
      <p:ext uri="{BB962C8B-B14F-4D97-AF65-F5344CB8AC3E}">
        <p14:creationId xmlns:p14="http://schemas.microsoft.com/office/powerpoint/2010/main" xmlns="" val="1564096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5676B0-83AD-438C-A42E-239773E26E58}"/>
              </a:ext>
            </a:extLst>
          </p:cNvPr>
          <p:cNvSpPr>
            <a:spLocks noGrp="1"/>
          </p:cNvSpPr>
          <p:nvPr>
            <p:ph type="title"/>
          </p:nvPr>
        </p:nvSpPr>
        <p:spPr>
          <a:xfrm>
            <a:off x="511084" y="55134"/>
            <a:ext cx="4269921" cy="921878"/>
          </a:xfrm>
        </p:spPr>
        <p:txBody>
          <a:bodyPr>
            <a:noAutofit/>
          </a:bodyPr>
          <a:lstStyle/>
          <a:p>
            <a:r>
              <a:rPr lang="en-ZA" sz="2800" b="1" dirty="0">
                <a:latin typeface="Century Gothic" panose="020B0502020202020204" pitchFamily="34" charset="0"/>
              </a:rPr>
              <a:t>Mordenising Existing Industries</a:t>
            </a:r>
          </a:p>
        </p:txBody>
      </p:sp>
      <p:sp>
        <p:nvSpPr>
          <p:cNvPr id="3" name="Content Placeholder 2">
            <a:extLst>
              <a:ext uri="{FF2B5EF4-FFF2-40B4-BE49-F238E27FC236}">
                <a16:creationId xmlns:a16="http://schemas.microsoft.com/office/drawing/2014/main" xmlns="" id="{32F4FF78-5795-420B-9572-CE56116C5926}"/>
              </a:ext>
            </a:extLst>
          </p:cNvPr>
          <p:cNvSpPr>
            <a:spLocks noGrp="1"/>
          </p:cNvSpPr>
          <p:nvPr>
            <p:ph idx="1"/>
          </p:nvPr>
        </p:nvSpPr>
        <p:spPr>
          <a:xfrm>
            <a:off x="628650" y="1177904"/>
            <a:ext cx="7886700" cy="4951289"/>
          </a:xfrm>
        </p:spPr>
        <p:txBody>
          <a:bodyPr/>
          <a:lstStyle/>
          <a:p>
            <a:endParaRPr lang="en-ZA" dirty="0"/>
          </a:p>
        </p:txBody>
      </p:sp>
      <p:sp>
        <p:nvSpPr>
          <p:cNvPr id="4" name="Slide Number Placeholder 3">
            <a:extLst>
              <a:ext uri="{FF2B5EF4-FFF2-40B4-BE49-F238E27FC236}">
                <a16:creationId xmlns:a16="http://schemas.microsoft.com/office/drawing/2014/main" xmlns="" id="{42F06D48-1815-410B-BDB4-F0B68F25E143}"/>
              </a:ext>
            </a:extLst>
          </p:cNvPr>
          <p:cNvSpPr>
            <a:spLocks noGrp="1"/>
          </p:cNvSpPr>
          <p:nvPr>
            <p:ph type="sldNum" sz="quarter" idx="12"/>
          </p:nvPr>
        </p:nvSpPr>
        <p:spPr/>
        <p:txBody>
          <a:bodyPr/>
          <a:lstStyle/>
          <a:p>
            <a:fld id="{6BEAD508-187F-9C41-8168-FD791BBC9830}" type="slidenum">
              <a:rPr lang="en-US" smtClean="0"/>
              <a:pPr/>
              <a:t>7</a:t>
            </a:fld>
            <a:endParaRPr lang="en-US" dirty="0"/>
          </a:p>
        </p:txBody>
      </p:sp>
      <p:pic>
        <p:nvPicPr>
          <p:cNvPr id="5" name="Picture 4">
            <a:extLst>
              <a:ext uri="{FF2B5EF4-FFF2-40B4-BE49-F238E27FC236}">
                <a16:creationId xmlns:a16="http://schemas.microsoft.com/office/drawing/2014/main" xmlns="" id="{C821A3F7-E4EA-4935-AFFE-AA1801507E41}"/>
              </a:ext>
            </a:extLst>
          </p:cNvPr>
          <p:cNvPicPr>
            <a:picLocks noChangeAspect="1"/>
          </p:cNvPicPr>
          <p:nvPr/>
        </p:nvPicPr>
        <p:blipFill>
          <a:blip r:embed="rId2"/>
          <a:stretch>
            <a:fillRect/>
          </a:stretch>
        </p:blipFill>
        <p:spPr>
          <a:xfrm>
            <a:off x="228600" y="1095611"/>
            <a:ext cx="8686800" cy="5115874"/>
          </a:xfrm>
          <a:prstGeom prst="rect">
            <a:avLst/>
          </a:prstGeom>
        </p:spPr>
      </p:pic>
    </p:spTree>
    <p:extLst>
      <p:ext uri="{BB962C8B-B14F-4D97-AF65-F5344CB8AC3E}">
        <p14:creationId xmlns:p14="http://schemas.microsoft.com/office/powerpoint/2010/main" xmlns="" val="42040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5760" y="221851"/>
            <a:ext cx="3017519" cy="443702"/>
          </a:xfrm>
          <a:prstGeom prst="rect">
            <a:avLst/>
          </a:prstGeom>
        </p:spPr>
        <p:txBody>
          <a:bodyPr vert="horz" wrap="square" lIns="0" tIns="12691" rIns="0" bIns="0" rtlCol="0">
            <a:spAutoFit/>
          </a:bodyPr>
          <a:lstStyle/>
          <a:p>
            <a:pPr marL="12691" algn="r">
              <a:spcBef>
                <a:spcPts val="100"/>
              </a:spcBef>
            </a:pPr>
            <a:r>
              <a:rPr lang="en-ZA" sz="2800" b="1" spc="-5" dirty="0">
                <a:latin typeface="Century Gothic" panose="020B0502020202020204" pitchFamily="34" charset="0"/>
              </a:rPr>
              <a:t>Catalytic Projects</a:t>
            </a:r>
            <a:endParaRPr sz="2800" b="1" spc="-5" dirty="0">
              <a:latin typeface="Century Gothic" panose="020B0502020202020204" pitchFamily="34" charset="0"/>
            </a:endParaRPr>
          </a:p>
        </p:txBody>
      </p:sp>
      <p:sp>
        <p:nvSpPr>
          <p:cNvPr id="3" name="object 3"/>
          <p:cNvSpPr txBox="1"/>
          <p:nvPr/>
        </p:nvSpPr>
        <p:spPr>
          <a:xfrm>
            <a:off x="248194" y="1047529"/>
            <a:ext cx="8673737" cy="4656376"/>
          </a:xfrm>
          <a:prstGeom prst="rect">
            <a:avLst/>
          </a:prstGeom>
        </p:spPr>
        <p:txBody>
          <a:bodyPr vert="horz" wrap="square" lIns="0" tIns="39343" rIns="0" bIns="0" rtlCol="0">
            <a:spAutoFit/>
          </a:bodyPr>
          <a:lstStyle/>
          <a:p>
            <a:pPr marL="355591" lvl="1" defTabSz="913760">
              <a:spcBef>
                <a:spcPts val="1214"/>
              </a:spcBef>
              <a:tabLst>
                <a:tab pos="240497" algn="l"/>
                <a:tab pos="241131" algn="l"/>
              </a:tabLst>
            </a:pPr>
            <a:r>
              <a:rPr lang="en-ZA" sz="2200" spc="-5" dirty="0">
                <a:solidFill>
                  <a:prstClr val="black"/>
                </a:solidFill>
                <a:latin typeface="Century Gothic" panose="020B0502020202020204" pitchFamily="34" charset="0"/>
                <a:cs typeface="Arial"/>
              </a:rPr>
              <a:t>To kick-start the development of a hydrogen society in South Africa, a number of catalytic projects have been identified: </a:t>
            </a:r>
          </a:p>
          <a:p>
            <a:pPr marL="698491" lvl="1" indent="-342900" defTabSz="913760">
              <a:spcBef>
                <a:spcPts val="1214"/>
              </a:spcBef>
              <a:buFont typeface="Arial" panose="020B0604020202020204" pitchFamily="34" charset="0"/>
              <a:buChar char="•"/>
              <a:tabLst>
                <a:tab pos="240497" algn="l"/>
                <a:tab pos="241131" algn="l"/>
              </a:tabLst>
            </a:pPr>
            <a:r>
              <a:rPr lang="en-ZA" sz="2200" spc="-5" dirty="0">
                <a:solidFill>
                  <a:prstClr val="black"/>
                </a:solidFill>
                <a:latin typeface="Century Gothic" panose="020B0502020202020204" pitchFamily="34" charset="0"/>
                <a:cs typeface="Arial"/>
              </a:rPr>
              <a:t>Hydrogen Valley or Platinum Valley Initiative</a:t>
            </a:r>
          </a:p>
          <a:p>
            <a:pPr marL="698491" lvl="1" indent="-342900" defTabSz="913760">
              <a:spcBef>
                <a:spcPts val="1214"/>
              </a:spcBef>
              <a:buFont typeface="Arial" panose="020B0604020202020204" pitchFamily="34" charset="0"/>
              <a:buChar char="•"/>
              <a:tabLst>
                <a:tab pos="240497" algn="l"/>
                <a:tab pos="241131" algn="l"/>
              </a:tabLst>
            </a:pPr>
            <a:endParaRPr lang="en-ZA" sz="2200" spc="-5" dirty="0">
              <a:solidFill>
                <a:prstClr val="black"/>
              </a:solidFill>
              <a:latin typeface="Century Gothic" panose="020B0502020202020204" pitchFamily="34" charset="0"/>
              <a:cs typeface="Arial"/>
            </a:endParaRPr>
          </a:p>
          <a:p>
            <a:pPr marL="698491" lvl="1" indent="-342900" defTabSz="913760">
              <a:spcBef>
                <a:spcPts val="1214"/>
              </a:spcBef>
              <a:buFont typeface="Arial" panose="020B0604020202020204" pitchFamily="34" charset="0"/>
              <a:buChar char="•"/>
              <a:tabLst>
                <a:tab pos="240497" algn="l"/>
                <a:tab pos="241131" algn="l"/>
              </a:tabLst>
            </a:pPr>
            <a:r>
              <a:rPr lang="en-ZA" sz="2200" spc="-5" dirty="0">
                <a:solidFill>
                  <a:prstClr val="black"/>
                </a:solidFill>
                <a:latin typeface="Century Gothic" panose="020B0502020202020204" pitchFamily="34" charset="0"/>
                <a:cs typeface="Arial"/>
              </a:rPr>
              <a:t>CoalCO2-X project </a:t>
            </a:r>
          </a:p>
          <a:p>
            <a:pPr marL="698491" lvl="1" indent="-342900" defTabSz="913760">
              <a:spcBef>
                <a:spcPts val="1214"/>
              </a:spcBef>
              <a:buFont typeface="Arial" panose="020B0604020202020204" pitchFamily="34" charset="0"/>
              <a:buChar char="•"/>
              <a:tabLst>
                <a:tab pos="240497" algn="l"/>
                <a:tab pos="241131" algn="l"/>
              </a:tabLst>
            </a:pPr>
            <a:endParaRPr lang="en-ZA" sz="2200" spc="-5" dirty="0">
              <a:solidFill>
                <a:prstClr val="black"/>
              </a:solidFill>
              <a:latin typeface="Century Gothic" panose="020B0502020202020204" pitchFamily="34" charset="0"/>
              <a:cs typeface="Arial"/>
            </a:endParaRPr>
          </a:p>
          <a:p>
            <a:pPr marL="698491" lvl="1" indent="-342900" defTabSz="913760">
              <a:spcBef>
                <a:spcPts val="1214"/>
              </a:spcBef>
              <a:buFont typeface="Arial" panose="020B0604020202020204" pitchFamily="34" charset="0"/>
              <a:buChar char="•"/>
              <a:tabLst>
                <a:tab pos="240497" algn="l"/>
                <a:tab pos="241131" algn="l"/>
              </a:tabLst>
            </a:pPr>
            <a:r>
              <a:rPr lang="en-ZA" sz="2200" spc="-5" dirty="0">
                <a:solidFill>
                  <a:prstClr val="black"/>
                </a:solidFill>
                <a:latin typeface="Century Gothic" panose="020B0502020202020204" pitchFamily="34" charset="0"/>
                <a:cs typeface="Arial"/>
              </a:rPr>
              <a:t>Boegoebaai Special Economic Zone</a:t>
            </a:r>
          </a:p>
          <a:p>
            <a:pPr marL="698491" lvl="1" indent="-342900" defTabSz="913760">
              <a:spcBef>
                <a:spcPts val="1214"/>
              </a:spcBef>
              <a:buFont typeface="Arial" panose="020B0604020202020204" pitchFamily="34" charset="0"/>
              <a:buChar char="•"/>
              <a:tabLst>
                <a:tab pos="240497" algn="l"/>
                <a:tab pos="241131" algn="l"/>
              </a:tabLst>
            </a:pPr>
            <a:endParaRPr lang="en-ZA" sz="2200" spc="-5" dirty="0">
              <a:solidFill>
                <a:prstClr val="black"/>
              </a:solidFill>
              <a:latin typeface="Century Gothic" panose="020B0502020202020204" pitchFamily="34" charset="0"/>
              <a:cs typeface="Arial"/>
            </a:endParaRPr>
          </a:p>
          <a:p>
            <a:pPr marL="698491" lvl="1" indent="-342900" defTabSz="913760">
              <a:spcBef>
                <a:spcPts val="1214"/>
              </a:spcBef>
              <a:buFont typeface="Arial" panose="020B0604020202020204" pitchFamily="34" charset="0"/>
              <a:buChar char="•"/>
              <a:tabLst>
                <a:tab pos="240497" algn="l"/>
                <a:tab pos="241131" algn="l"/>
              </a:tabLst>
            </a:pPr>
            <a:r>
              <a:rPr lang="en-ZA" sz="2200" spc="-5" dirty="0">
                <a:solidFill>
                  <a:prstClr val="black"/>
                </a:solidFill>
                <a:latin typeface="Century Gothic" panose="020B0502020202020204" pitchFamily="34" charset="0"/>
                <a:cs typeface="Arial"/>
              </a:rPr>
              <a:t>Sustainable Aviation Fuels</a:t>
            </a:r>
          </a:p>
          <a:p>
            <a:pPr marL="355591" lvl="1" defTabSz="913760">
              <a:spcBef>
                <a:spcPts val="1214"/>
              </a:spcBef>
              <a:tabLst>
                <a:tab pos="240497" algn="l"/>
                <a:tab pos="241131" algn="l"/>
              </a:tabLst>
            </a:pPr>
            <a:endParaRPr lang="en-ZA" sz="2200" spc="-5" dirty="0">
              <a:solidFill>
                <a:prstClr val="black"/>
              </a:solidFill>
              <a:latin typeface="Century Gothic" panose="020B0502020202020204" pitchFamily="34" charset="0"/>
              <a:cs typeface="Arial"/>
            </a:endParaRPr>
          </a:p>
        </p:txBody>
      </p:sp>
    </p:spTree>
    <p:extLst>
      <p:ext uri="{BB962C8B-B14F-4D97-AF65-F5344CB8AC3E}">
        <p14:creationId xmlns:p14="http://schemas.microsoft.com/office/powerpoint/2010/main" xmlns="" val="21106233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 guidance_22Nov19 (002) (RV).potm" id="{D4ADAE92-E795-4C47-89AF-E4A0499267F0}" vid="{F2D693E6-EA3F-41D1-B879-1FB7124C32C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6999</TotalTime>
  <Words>6372</Words>
  <Application>Microsoft Office PowerPoint</Application>
  <PresentationFormat>Custom</PresentationFormat>
  <Paragraphs>872</Paragraphs>
  <Slides>76</Slides>
  <Notes>26</Notes>
  <HiddenSlides>0</HiddenSlides>
  <MMClips>0</MMClips>
  <ScaleCrop>false</ScaleCrop>
  <HeadingPairs>
    <vt:vector size="4" baseType="variant">
      <vt:variant>
        <vt:lpstr>Theme</vt:lpstr>
      </vt:variant>
      <vt:variant>
        <vt:i4>3</vt:i4>
      </vt:variant>
      <vt:variant>
        <vt:lpstr>Slide Titles</vt:lpstr>
      </vt:variant>
      <vt:variant>
        <vt:i4>76</vt:i4>
      </vt:variant>
    </vt:vector>
  </HeadingPairs>
  <TitlesOfParts>
    <vt:vector size="79" baseType="lpstr">
      <vt:lpstr>Office Theme</vt:lpstr>
      <vt:lpstr>1_Office Theme</vt:lpstr>
      <vt:lpstr>2_Office Theme</vt:lpstr>
      <vt:lpstr>Contents</vt:lpstr>
      <vt:lpstr>Presentation Outline</vt:lpstr>
      <vt:lpstr>The DSI Revised 2020-2025 Strategic Plan </vt:lpstr>
      <vt:lpstr>Context (1)</vt:lpstr>
      <vt:lpstr>Context (2)</vt:lpstr>
      <vt:lpstr>New policy priorities</vt:lpstr>
      <vt:lpstr>Exploiting new sources of growth: The  Circular Economy</vt:lpstr>
      <vt:lpstr>Mordenising Existing Industries</vt:lpstr>
      <vt:lpstr>Catalytic Projects</vt:lpstr>
      <vt:lpstr>Key Actions and Milestones</vt:lpstr>
      <vt:lpstr> </vt:lpstr>
      <vt:lpstr>CoalCO2-X Programme</vt:lpstr>
      <vt:lpstr>Developmental Impact for South Africa – Linked to the Global Hydrogen Economy</vt:lpstr>
      <vt:lpstr>Pilot Technology Demonstration &amp; Training</vt:lpstr>
      <vt:lpstr>DSI Response to  COVID-19</vt:lpstr>
      <vt:lpstr>Health: Build innovation capacity and pipeline of  homegrown products</vt:lpstr>
      <vt:lpstr>PROPOSED TECHNOLOGY PLATFORMS</vt:lpstr>
      <vt:lpstr>Cont.…</vt:lpstr>
      <vt:lpstr>AFRICAN MEDICINES AND COVID-19 RESEARCH</vt:lpstr>
      <vt:lpstr>AFRICAN MEDICINES AND COVID-19 RESEARCH</vt:lpstr>
      <vt:lpstr>Slide 20</vt:lpstr>
      <vt:lpstr>Global change – Knowledge Generation</vt:lpstr>
      <vt:lpstr>Slide 22</vt:lpstr>
      <vt:lpstr>Slide 23</vt:lpstr>
      <vt:lpstr>Slide 24</vt:lpstr>
      <vt:lpstr>Slide 25</vt:lpstr>
      <vt:lpstr>Institutional Arrangement</vt:lpstr>
      <vt:lpstr>Cont.… </vt:lpstr>
      <vt:lpstr>DSI Performance Information</vt:lpstr>
      <vt:lpstr>Outcome One: A transformed, inclusive, responsive and coherent NSI.  </vt:lpstr>
      <vt:lpstr>Outcome Two: Human capabilities and skills for the economy and for development.  </vt:lpstr>
      <vt:lpstr>Outcome Three: Increased knowledge generation and innovation output.  </vt:lpstr>
      <vt:lpstr>Outcome Four: Knowledge utilisation for economic development –  (a) in revitalising existing industries (b) in stimulating R&amp;D-led industrial development.  </vt:lpstr>
      <vt:lpstr>Outcome Five: Knowledge utilisation for inclusive development  </vt:lpstr>
      <vt:lpstr>Outcome Six: Innovation in support of a capable and developmental State.  </vt:lpstr>
      <vt:lpstr>The DSI 2022/23 Annual Performance Plan</vt:lpstr>
      <vt:lpstr>Cont.… </vt:lpstr>
      <vt:lpstr>Implementing Outcome 1</vt:lpstr>
      <vt:lpstr>Cont…</vt:lpstr>
      <vt:lpstr>Implementing Outcome 2</vt:lpstr>
      <vt:lpstr>Cont…</vt:lpstr>
      <vt:lpstr>Implementing Outcome 3</vt:lpstr>
      <vt:lpstr>Cont…</vt:lpstr>
      <vt:lpstr>Implementing Outcome 4</vt:lpstr>
      <vt:lpstr>Cont…</vt:lpstr>
      <vt:lpstr>Cont…</vt:lpstr>
      <vt:lpstr>Implementing Outcome 5</vt:lpstr>
      <vt:lpstr>Cont…</vt:lpstr>
      <vt:lpstr>Implementing Outcome 6</vt:lpstr>
      <vt:lpstr>2022/23 Output Performance Indicator Analysis Programme </vt:lpstr>
      <vt:lpstr>MTEF Allocations per Programme </vt:lpstr>
      <vt:lpstr>2022/23 Budget Analysis per Programme </vt:lpstr>
      <vt:lpstr>DSI Entities alignment to the DSI Six Outcomes </vt:lpstr>
      <vt:lpstr>Cont.…</vt:lpstr>
      <vt:lpstr>Cont.…</vt:lpstr>
      <vt:lpstr>Slide 55</vt:lpstr>
      <vt:lpstr>DSI 2021/22 Infrastructure Projects</vt:lpstr>
      <vt:lpstr>Cont.… </vt:lpstr>
      <vt:lpstr>Other MTSF aspects of relevance to the DSI and its Entities </vt:lpstr>
      <vt:lpstr>Cont.… </vt:lpstr>
      <vt:lpstr>Cont.… </vt:lpstr>
      <vt:lpstr>Slide 61</vt:lpstr>
      <vt:lpstr>The Revised 2019-2024 MTSF  </vt:lpstr>
      <vt:lpstr>DSI Commitments on the Revised 2019-2024 MTSF</vt:lpstr>
      <vt:lpstr>Cont.…</vt:lpstr>
      <vt:lpstr>Cont.…</vt:lpstr>
      <vt:lpstr>Cont.…</vt:lpstr>
      <vt:lpstr>Energy: Platinum Valley         Hydrogen Valley</vt:lpstr>
      <vt:lpstr>Policies to support the Hydrogen Economy</vt:lpstr>
      <vt:lpstr>Priority Actions based on the High-Level Outcomes of the Hydrogen Society Roadmap</vt:lpstr>
      <vt:lpstr>Boegoebai: A global hub for future fuel</vt:lpstr>
      <vt:lpstr>Boegoebai: A global hub for future fuel</vt:lpstr>
      <vt:lpstr>Boegoebai: A global hub for future fuel</vt:lpstr>
      <vt:lpstr>Slide 73</vt:lpstr>
      <vt:lpstr>Slide 74</vt:lpstr>
      <vt:lpstr>Innovation example: Revitalising Agriculture (RDI Plan)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USER</cp:lastModifiedBy>
  <cp:revision>296</cp:revision>
  <cp:lastPrinted>2022-04-13T08:09:05Z</cp:lastPrinted>
  <dcterms:created xsi:type="dcterms:W3CDTF">2018-03-06T16:17:46Z</dcterms:created>
  <dcterms:modified xsi:type="dcterms:W3CDTF">2022-05-23T09:29:02Z</dcterms:modified>
</cp:coreProperties>
</file>