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0" r:id="rId3"/>
    <p:sldId id="261" r:id="rId4"/>
    <p:sldId id="262" r:id="rId5"/>
    <p:sldId id="265" r:id="rId6"/>
    <p:sldId id="266" r:id="rId7"/>
    <p:sldId id="267" r:id="rId8"/>
    <p:sldId id="268" r:id="rId9"/>
    <p:sldId id="269" r:id="rId10"/>
    <p:sldId id="270" r:id="rId11"/>
    <p:sldId id="274" r:id="rId12"/>
    <p:sldId id="272" r:id="rId13"/>
    <p:sldId id="273" r:id="rId14"/>
    <p:sldId id="275"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p:restoredTop sz="94622"/>
  </p:normalViewPr>
  <p:slideViewPr>
    <p:cSldViewPr snapToGrid="0" snapToObjects="1">
      <p:cViewPr varScale="1">
        <p:scale>
          <a:sx n="65" d="100"/>
          <a:sy n="65" d="100"/>
        </p:scale>
        <p:origin x="1276" y="4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4/14/2022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a:t>
            </a:fld>
            <a:endParaRPr lang="en-US"/>
          </a:p>
        </p:txBody>
      </p:sp>
    </p:spTree>
    <p:extLst>
      <p:ext uri="{BB962C8B-B14F-4D97-AF65-F5344CB8AC3E}">
        <p14:creationId xmlns:p14="http://schemas.microsoft.com/office/powerpoint/2010/main" val="304119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4/14/2022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372465" y="2046183"/>
            <a:ext cx="5692877" cy="1342541"/>
          </a:xfrm>
        </p:spPr>
        <p:txBody>
          <a:bodyPr>
            <a:noAutofit/>
          </a:bodyPr>
          <a:lstStyle/>
          <a:p>
            <a:pPr algn="ctr"/>
            <a:r>
              <a:rPr lang="en-GB" altLang="en-US" sz="2400" b="1" u="sng" kern="0" dirty="0">
                <a:solidFill>
                  <a:srgbClr val="000000"/>
                </a:solidFill>
                <a:latin typeface="Arial"/>
              </a:rPr>
              <a:t>CHILD JUSTICE ACT, 2008 (ACT NO. 75 OF 2008): AMENDMENT OF REGULATIONS</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50364" y="3959846"/>
            <a:ext cx="4707835" cy="1655762"/>
          </a:xfrm>
        </p:spPr>
        <p:txBody>
          <a:bodyPr>
            <a:normAutofit/>
          </a:bodyPr>
          <a:lstStyle/>
          <a:p>
            <a:pPr marL="0" lvl="0" indent="0" algn="ctr" fontAlgn="base">
              <a:lnSpc>
                <a:spcPct val="100000"/>
              </a:lnSpc>
              <a:spcBef>
                <a:spcPct val="20000"/>
              </a:spcBef>
              <a:spcAft>
                <a:spcPct val="0"/>
              </a:spcAft>
              <a:buNone/>
            </a:pPr>
            <a:r>
              <a:rPr lang="en-GB" altLang="en-US" sz="2000" b="1" kern="0" dirty="0">
                <a:solidFill>
                  <a:srgbClr val="000000"/>
                </a:solidFill>
                <a:latin typeface="Arial"/>
              </a:rPr>
              <a:t>BRIEFING OF </a:t>
            </a:r>
            <a:r>
              <a:rPr lang="en-GB" altLang="en-US" sz="2000" b="1" kern="0" dirty="0" smtClean="0">
                <a:solidFill>
                  <a:srgbClr val="000000"/>
                </a:solidFill>
                <a:latin typeface="Arial"/>
              </a:rPr>
              <a:t>SELECT</a:t>
            </a:r>
            <a:r>
              <a:rPr lang="en-GB" altLang="en-US" sz="2000" b="1" kern="0" dirty="0">
                <a:solidFill>
                  <a:srgbClr val="000000"/>
                </a:solidFill>
                <a:latin typeface="Arial"/>
              </a:rPr>
              <a:t> </a:t>
            </a:r>
            <a:r>
              <a:rPr lang="en-GB" altLang="en-US" sz="2000" b="1" kern="0" dirty="0" smtClean="0">
                <a:solidFill>
                  <a:srgbClr val="000000"/>
                </a:solidFill>
                <a:latin typeface="Arial"/>
              </a:rPr>
              <a:t>COMMITTEE SECURITY AND JUSTICE </a:t>
            </a:r>
            <a:endParaRPr lang="en-GB" altLang="en-US" sz="2000" b="1" kern="0" dirty="0">
              <a:solidFill>
                <a:srgbClr val="000000"/>
              </a:solidFill>
              <a:latin typeface="Arial"/>
            </a:endParaRPr>
          </a:p>
          <a:p>
            <a:pPr marL="0" lvl="0" indent="0" algn="ctr" fontAlgn="base">
              <a:lnSpc>
                <a:spcPct val="100000"/>
              </a:lnSpc>
              <a:spcBef>
                <a:spcPct val="20000"/>
              </a:spcBef>
              <a:spcAft>
                <a:spcPct val="0"/>
              </a:spcAft>
              <a:buNone/>
            </a:pPr>
            <a:r>
              <a:rPr lang="en-GB" altLang="en-US" sz="2000" b="1" kern="0" dirty="0" smtClean="0">
                <a:solidFill>
                  <a:srgbClr val="000000"/>
                </a:solidFill>
                <a:latin typeface="Arial"/>
              </a:rPr>
              <a:t>20</a:t>
            </a:r>
            <a:r>
              <a:rPr lang="en-GB" altLang="en-US" sz="2000" b="1" kern="0" dirty="0" smtClean="0">
                <a:solidFill>
                  <a:srgbClr val="000000"/>
                </a:solidFill>
                <a:latin typeface="Arial"/>
              </a:rPr>
              <a:t> APRIL </a:t>
            </a:r>
            <a:r>
              <a:rPr lang="en-GB" altLang="en-US" sz="2000" b="1" kern="0" dirty="0">
                <a:solidFill>
                  <a:srgbClr val="000000"/>
                </a:solidFill>
                <a:latin typeface="Arial"/>
              </a:rPr>
              <a:t>2022</a:t>
            </a:r>
          </a:p>
          <a:p>
            <a:pPr marL="0" indent="0" algn="ctr">
              <a:buNone/>
            </a:pP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554830" y="767351"/>
            <a:ext cx="277511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sng" strike="noStrike" kern="0" cap="none" spc="0" normalizeH="0" baseline="0" noProof="0" dirty="0" smtClean="0">
                <a:ln>
                  <a:noFill/>
                </a:ln>
                <a:solidFill>
                  <a:srgbClr val="000000"/>
                </a:solidFill>
                <a:effectLst/>
                <a:uLnTx/>
                <a:uFillTx/>
                <a:latin typeface="Arial"/>
                <a:ea typeface="+mj-ea"/>
                <a:cs typeface="+mj-cs"/>
              </a:rPr>
              <a:t>COMMENTS RECEIVED</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1"/>
          <p:cNvSpPr>
            <a:spLocks noChangeArrowheads="1"/>
          </p:cNvSpPr>
          <p:nvPr/>
        </p:nvSpPr>
        <p:spPr bwMode="auto">
          <a:xfrm>
            <a:off x="323850" y="1541584"/>
            <a:ext cx="84963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1600" b="1">
                <a:solidFill>
                  <a:schemeClr val="tx1"/>
                </a:solidFill>
                <a:latin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rPr>
              <a:t>Department of Correctional Service: </a:t>
            </a:r>
          </a:p>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rPr>
              <a:t>In agreement and no further comments to offer;</a:t>
            </a:r>
          </a:p>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rPr>
              <a:t>Department of Health: </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rPr>
              <a:t>To include a provision that the Director-General of Health must compile and keep an annual list of psychiatrists and psychologist who are prepared to conduct criminal capacity assessments.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A combined advert to be issued to invite these health professionals to register with the Department of Health</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 Draft clause (4) was added to regulation 13.</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Regulations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to specify the annual revision of the tariffs offered for private psychiatrists and psychologists for criminal capacity assessments</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 This is dealt with in the Notice issued by the Minister of Justice and Correctional Services, in terms of section 97(3) of the Act.</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A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charge sheet, the probation officer’s assessment report and the Police Docket to be attached to Form 2 for the Mental Health Professional to ensure that they receive all the relevant information about the child for purposes of the evaluation. </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Regulation 13(2) was amended to provide that the charge sheet and the probation officer’s assessment report are submitted. The SAPS was opposed to attaching the police docket and that was not included in the amendments. </a:t>
            </a:r>
            <a:endPar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9161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271985" y="790797"/>
            <a:ext cx="8785225" cy="35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400" b="1" i="0" u="sng" strike="noStrike" kern="0" cap="none" spc="0" normalizeH="0" baseline="0" noProof="0" dirty="0" smtClean="0">
                <a:ln>
                  <a:noFill/>
                </a:ln>
                <a:solidFill>
                  <a:srgbClr val="000000"/>
                </a:solidFill>
                <a:effectLst/>
                <a:uLnTx/>
                <a:uFillTx/>
                <a:latin typeface="Arial"/>
                <a:ea typeface="+mj-ea"/>
                <a:cs typeface="+mj-cs"/>
              </a:rPr>
              <a:t>COMMENTS RECEIVED CONTINUE</a:t>
            </a:r>
            <a:endParaRPr kumimoji="0" lang="en-ZA" sz="2400" b="1" i="0" u="sng" strike="noStrike" kern="0" cap="none" spc="0" normalizeH="0" baseline="0" noProof="0" dirty="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162044" y="1669493"/>
            <a:ext cx="9005105" cy="472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Department of Social Development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Department of Basic Education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National Prosecuting Authority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Office of the Chief Justice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No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800" b="0" kern="0" dirty="0">
              <a:solidFill>
                <a:srgbClr val="000000"/>
              </a:solidFill>
              <a:latin typeface="Arial"/>
            </a:endParaRPr>
          </a:p>
          <a:p>
            <a:pPr marL="0" lvl="0" indent="0">
              <a:buNone/>
              <a:defRPr/>
            </a:pPr>
            <a:r>
              <a:rPr lang="en-ZA" sz="1800" b="0" u="sng" kern="0" dirty="0">
                <a:solidFill>
                  <a:srgbClr val="000000"/>
                </a:solidFill>
                <a:latin typeface="Arial"/>
              </a:rPr>
              <a:t>Zita Centre for Child law</a:t>
            </a:r>
          </a:p>
          <a:p>
            <a:pPr marL="0" lvl="0" indent="0">
              <a:buNone/>
              <a:defRPr/>
            </a:pPr>
            <a:r>
              <a:rPr lang="en-ZA" sz="1800" b="0" kern="0" dirty="0">
                <a:solidFill>
                  <a:srgbClr val="000000"/>
                </a:solidFill>
                <a:latin typeface="Arial"/>
              </a:rPr>
              <a:t>In agreement.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7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27141" y="2288942"/>
            <a:ext cx="8403220" cy="4025717"/>
          </a:xfrm>
          <a:prstGeom prst="rect">
            <a:avLst/>
          </a:prstGeom>
        </p:spPr>
        <p:txBody>
          <a:bodyPr wrap="square">
            <a:spAutoFit/>
          </a:bodyPr>
          <a:lstStyle/>
          <a:p>
            <a:pPr lvl="0" fontAlgn="base">
              <a:spcBef>
                <a:spcPct val="20000"/>
              </a:spcBef>
              <a:spcAft>
                <a:spcPct val="0"/>
              </a:spcAft>
              <a:defRPr/>
            </a:pPr>
            <a:r>
              <a:rPr lang="en-ZA" u="sng" kern="0" dirty="0">
                <a:solidFill>
                  <a:srgbClr val="000000"/>
                </a:solidFill>
                <a:latin typeface="Arial"/>
              </a:rPr>
              <a:t>SAPS</a:t>
            </a:r>
          </a:p>
          <a:p>
            <a:pPr lvl="0" fontAlgn="base">
              <a:spcBef>
                <a:spcPct val="20000"/>
              </a:spcBef>
              <a:spcAft>
                <a:spcPct val="0"/>
              </a:spcAft>
              <a:defRPr/>
            </a:pPr>
            <a:r>
              <a:rPr lang="en-ZA" kern="0" dirty="0">
                <a:solidFill>
                  <a:srgbClr val="000000"/>
                </a:solidFill>
                <a:latin typeface="Arial"/>
              </a:rPr>
              <a:t>In agreement and no further comments.</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Legal </a:t>
            </a:r>
            <a:r>
              <a:rPr lang="en-ZA" u="sng" kern="0" dirty="0">
                <a:solidFill>
                  <a:srgbClr val="000000"/>
                </a:solidFill>
                <a:latin typeface="Arial"/>
              </a:rPr>
              <a:t>Aid Board</a:t>
            </a:r>
          </a:p>
          <a:p>
            <a:pPr lvl="0" fontAlgn="base">
              <a:spcBef>
                <a:spcPct val="20000"/>
              </a:spcBef>
              <a:spcAft>
                <a:spcPct val="0"/>
              </a:spcAft>
              <a:defRPr/>
            </a:pPr>
            <a:r>
              <a:rPr lang="en-ZA" kern="0" dirty="0">
                <a:solidFill>
                  <a:srgbClr val="000000"/>
                </a:solidFill>
                <a:latin typeface="Arial"/>
              </a:rPr>
              <a:t>In agreement and no further comments.</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Teddy </a:t>
            </a:r>
            <a:r>
              <a:rPr lang="en-ZA" u="sng" kern="0" dirty="0">
                <a:solidFill>
                  <a:srgbClr val="000000"/>
                </a:solidFill>
                <a:latin typeface="Arial"/>
              </a:rPr>
              <a:t>Bear Clinic</a:t>
            </a:r>
          </a:p>
          <a:p>
            <a:pPr lvl="0" fontAlgn="base">
              <a:spcBef>
                <a:spcPct val="20000"/>
              </a:spcBef>
              <a:spcAft>
                <a:spcPct val="0"/>
              </a:spcAft>
              <a:defRPr/>
            </a:pPr>
            <a:r>
              <a:rPr lang="en-ZA" kern="0" dirty="0">
                <a:solidFill>
                  <a:srgbClr val="000000"/>
                </a:solidFill>
                <a:latin typeface="Arial"/>
              </a:rPr>
              <a:t>In agreement.</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Cape </a:t>
            </a:r>
            <a:r>
              <a:rPr lang="en-ZA" u="sng" kern="0" dirty="0" err="1">
                <a:solidFill>
                  <a:srgbClr val="000000"/>
                </a:solidFill>
                <a:latin typeface="Arial"/>
              </a:rPr>
              <a:t>Winelands</a:t>
            </a:r>
            <a:r>
              <a:rPr lang="en-ZA" u="sng" kern="0" dirty="0">
                <a:solidFill>
                  <a:srgbClr val="000000"/>
                </a:solidFill>
                <a:latin typeface="Arial"/>
              </a:rPr>
              <a:t> / Overberg region</a:t>
            </a:r>
            <a:r>
              <a:rPr lang="en-ZA" kern="0" dirty="0">
                <a:solidFill>
                  <a:srgbClr val="000000"/>
                </a:solidFill>
                <a:latin typeface="Arial"/>
              </a:rPr>
              <a:t> </a:t>
            </a:r>
          </a:p>
          <a:p>
            <a:pPr lvl="0" fontAlgn="base">
              <a:spcBef>
                <a:spcPct val="20000"/>
              </a:spcBef>
              <a:spcAft>
                <a:spcPct val="0"/>
              </a:spcAft>
              <a:defRPr/>
            </a:pPr>
            <a:r>
              <a:rPr lang="en-ZA" kern="0" dirty="0">
                <a:solidFill>
                  <a:srgbClr val="000000"/>
                </a:solidFill>
                <a:latin typeface="Arial"/>
              </a:rPr>
              <a:t>In agreement.</a:t>
            </a:r>
          </a:p>
          <a:p>
            <a:pPr lvl="0" fontAlgn="base">
              <a:spcBef>
                <a:spcPct val="20000"/>
              </a:spcBef>
              <a:spcAft>
                <a:spcPct val="0"/>
              </a:spcAft>
              <a:defRPr/>
            </a:pPr>
            <a:r>
              <a:rPr lang="en-ZA" kern="0" dirty="0" smtClean="0">
                <a:solidFill>
                  <a:srgbClr val="000000"/>
                </a:solidFill>
                <a:latin typeface="Arial"/>
              </a:rPr>
              <a:t>.</a:t>
            </a:r>
            <a:endParaRPr lang="en-ZA" kern="0" dirty="0">
              <a:solidFill>
                <a:srgbClr val="000000"/>
              </a:solidFill>
              <a:latin typeface="Arial"/>
            </a:endParaRPr>
          </a:p>
        </p:txBody>
      </p:sp>
      <p:pic>
        <p:nvPicPr>
          <p:cNvPr id="3" name="Picture 2"/>
          <p:cNvPicPr>
            <a:picLocks noChangeAspect="1"/>
          </p:cNvPicPr>
          <p:nvPr/>
        </p:nvPicPr>
        <p:blipFill>
          <a:blip r:embed="rId2"/>
          <a:stretch>
            <a:fillRect/>
          </a:stretch>
        </p:blipFill>
        <p:spPr>
          <a:xfrm>
            <a:off x="179451" y="628901"/>
            <a:ext cx="8785097" cy="646232"/>
          </a:xfrm>
          <a:prstGeom prst="rect">
            <a:avLst/>
          </a:prstGeom>
        </p:spPr>
      </p:pic>
    </p:spTree>
    <p:extLst>
      <p:ext uri="{BB962C8B-B14F-4D97-AF65-F5344CB8AC3E}">
        <p14:creationId xmlns:p14="http://schemas.microsoft.com/office/powerpoint/2010/main" val="26414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543970" y="720254"/>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0" cap="none" spc="0" normalizeH="0" baseline="0" noProof="0" smtClean="0">
                <a:ln>
                  <a:noFill/>
                </a:ln>
                <a:solidFill>
                  <a:srgbClr val="000000"/>
                </a:solidFill>
                <a:effectLst/>
                <a:uLnTx/>
                <a:uFillTx/>
                <a:latin typeface="Arial"/>
                <a:ea typeface="+mj-ea"/>
                <a:cs typeface="+mj-cs"/>
              </a:rPr>
              <a:t>SUBMISSION TO PARLIAMENT</a:t>
            </a:r>
            <a:endParaRPr kumimoji="0" lang="en-US" altLang="en-US" sz="2400" b="1" i="0" u="sng" strike="noStrike" kern="0" cap="none" spc="0" normalizeH="0" baseline="0" noProof="0" dirty="0" smtClean="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358775" y="1825797"/>
            <a:ext cx="87852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smtClean="0">
                <a:ln>
                  <a:noFill/>
                </a:ln>
                <a:solidFill>
                  <a:srgbClr val="000000"/>
                </a:solidFill>
                <a:effectLst/>
                <a:uLnTx/>
                <a:uFillTx/>
                <a:latin typeface="Arial"/>
                <a:ea typeface="+mn-ea"/>
                <a:cs typeface="+mn-cs"/>
              </a:rPr>
              <a:t>Section 97(2) of the Act provides that regulations referred to in subsection 97(1) must be tabled in Parliament for approval.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986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543970" y="720254"/>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lvl="0" algn="ctr"/>
            <a:r>
              <a:rPr lang="en-US" altLang="en-US" u="none" kern="0">
                <a:solidFill>
                  <a:srgbClr val="000000"/>
                </a:solidFill>
                <a:latin typeface="Arial"/>
              </a:rPr>
              <a:t>COMMENCEMENT</a:t>
            </a:r>
            <a:endParaRPr kumimoji="0" lang="en-US" altLang="en-US" sz="2400" b="1" i="0" u="sng" strike="noStrike" kern="0" cap="none" spc="0" normalizeH="0" baseline="0" noProof="0" dirty="0" smtClean="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358775" y="1825797"/>
            <a:ext cx="87852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Content Placeholder 2"/>
          <p:cNvSpPr txBox="1">
            <a:spLocks/>
          </p:cNvSpPr>
          <p:nvPr/>
        </p:nvSpPr>
        <p:spPr bwMode="auto">
          <a:xfrm>
            <a:off x="358775" y="1848163"/>
            <a:ext cx="8428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The Amendment Act will come into operation on a date to be determined by the President in the </a:t>
            </a:r>
            <a:r>
              <a:rPr kumimoji="0" lang="en-US" altLang="en-US" sz="2000" b="0" i="1" u="none" strike="noStrike" kern="0" cap="none" spc="0" normalizeH="0" baseline="0" noProof="0" dirty="0" smtClean="0">
                <a:ln>
                  <a:noFill/>
                </a:ln>
                <a:solidFill>
                  <a:srgbClr val="000000"/>
                </a:solidFill>
                <a:effectLst/>
                <a:uLnTx/>
                <a:uFillTx/>
                <a:latin typeface="Arial"/>
                <a:ea typeface="+mn-ea"/>
                <a:cs typeface="+mn-cs"/>
              </a:rPr>
              <a:t>Gazette.</a:t>
            </a: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It is envisaged that the draft regulations will come into operation on the same date.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The date is not yet determined as approval from Parliament is necessary, after which a date can be determined</a:t>
            </a: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 It is, however, envisaged to put the Amendment Act and the draft regulations into operation not later than 30 June 2022.</a:t>
            </a: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368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Department of Justice and Constitutional Development</a:t>
            </a:r>
          </a:p>
          <a:p>
            <a:pPr algn="ctr"/>
            <a:r>
              <a:rPr lang="en-US" dirty="0">
                <a:latin typeface="Arial" panose="020B0604020202020204" pitchFamily="34" charset="0"/>
                <a:cs typeface="Arial" panose="020B0604020202020204" pitchFamily="34"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
        <p:nvSpPr>
          <p:cNvPr id="5" name="Title 1"/>
          <p:cNvSpPr txBox="1">
            <a:spLocks/>
          </p:cNvSpPr>
          <p:nvPr/>
        </p:nvSpPr>
        <p:spPr bwMode="auto">
          <a:xfrm>
            <a:off x="358775" y="2276872"/>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0" cap="none" spc="0" normalizeH="0" baseline="0" noProof="0" smtClean="0">
                <a:ln>
                  <a:noFill/>
                </a:ln>
                <a:solidFill>
                  <a:srgbClr val="000000"/>
                </a:solidFill>
                <a:effectLst/>
                <a:uLnTx/>
                <a:uFillTx/>
                <a:latin typeface="Arial"/>
                <a:ea typeface="+mj-ea"/>
                <a:cs typeface="+mj-cs"/>
              </a:rPr>
              <a:t>THANK YOU</a:t>
            </a:r>
            <a:endParaRPr kumimoji="0" lang="en-ZA" sz="2400" b="1" i="0" u="none" strike="noStrike" kern="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1649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3321778" y="683982"/>
            <a:ext cx="7401697" cy="461665"/>
          </a:xfrm>
          <a:prstGeom prst="rect">
            <a:avLst/>
          </a:prstGeom>
          <a:noFill/>
        </p:spPr>
        <p:txBody>
          <a:bodyPr wrap="square" rtlCol="0">
            <a:spAutoFit/>
          </a:bodyPr>
          <a:lstStyle/>
          <a:p>
            <a:r>
              <a:rPr lang="en-US" altLang="en-US" sz="2400" b="1" u="sng" kern="0" dirty="0">
                <a:solidFill>
                  <a:srgbClr val="000000"/>
                </a:solidFill>
                <a:latin typeface="Arial"/>
                <a:ea typeface="+mj-ea"/>
                <a:cs typeface="+mj-cs"/>
              </a:rPr>
              <a:t>BACKGROUND</a:t>
            </a:r>
            <a:endParaRPr lang="en-US"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451413" y="2231317"/>
            <a:ext cx="8275898" cy="3266985"/>
          </a:xfrm>
          <a:prstGeom prst="rect">
            <a:avLst/>
          </a:prstGeom>
        </p:spPr>
        <p:txBody>
          <a:bodyPr wrap="square">
            <a:spAutoFit/>
          </a:bodyPr>
          <a:lstStyle/>
          <a:p>
            <a:pPr marL="342900" lvl="0" indent="-342900" algn="just" fontAlgn="base">
              <a:lnSpc>
                <a:spcPct val="150000"/>
              </a:lnSpc>
              <a:spcBef>
                <a:spcPct val="0"/>
              </a:spcBef>
              <a:spcAft>
                <a:spcPct val="0"/>
              </a:spcAft>
              <a:buFontTx/>
              <a:buChar char="•"/>
            </a:pPr>
            <a:r>
              <a:rPr lang="en-GB" altLang="en-US" sz="2000" kern="0" dirty="0">
                <a:solidFill>
                  <a:srgbClr val="000000"/>
                </a:solidFill>
                <a:latin typeface="Arial"/>
              </a:rPr>
              <a:t>The Child Justice Act, 2008 (Act No. 75 of 2008) (“the Act”) establishes a criminal justice system for children who are in conflict with the law.</a:t>
            </a:r>
          </a:p>
          <a:p>
            <a:pPr lvl="0" algn="just" fontAlgn="base">
              <a:lnSpc>
                <a:spcPct val="150000"/>
              </a:lnSpc>
              <a:spcBef>
                <a:spcPct val="0"/>
              </a:spcBef>
              <a:spcAft>
                <a:spcPct val="0"/>
              </a:spcAft>
            </a:pPr>
            <a:endParaRPr lang="en-GB" altLang="en-US" sz="2000" kern="0" dirty="0">
              <a:solidFill>
                <a:srgbClr val="000000"/>
              </a:solidFill>
              <a:latin typeface="Arial"/>
            </a:endParaRPr>
          </a:p>
          <a:p>
            <a:pPr marL="342900" lvl="0" indent="-342900" algn="just" fontAlgn="base">
              <a:lnSpc>
                <a:spcPct val="150000"/>
              </a:lnSpc>
              <a:spcBef>
                <a:spcPct val="0"/>
              </a:spcBef>
              <a:spcAft>
                <a:spcPct val="0"/>
              </a:spcAft>
              <a:buFontTx/>
              <a:buChar char="•"/>
            </a:pPr>
            <a:r>
              <a:rPr lang="en-GB" altLang="en-US" sz="2000" kern="0" dirty="0">
                <a:solidFill>
                  <a:srgbClr val="000000"/>
                </a:solidFill>
                <a:latin typeface="Arial"/>
              </a:rPr>
              <a:t>The Act was amended by the Child Justice Amendment Act, 2019 (Act No. 28 of 2019 (“the CJAA”) and was signed into law by the President on 26 May 2020. </a:t>
            </a:r>
          </a:p>
        </p:txBody>
      </p:sp>
    </p:spTree>
    <p:extLst>
      <p:ext uri="{BB962C8B-B14F-4D97-AF65-F5344CB8AC3E}">
        <p14:creationId xmlns:p14="http://schemas.microsoft.com/office/powerpoint/2010/main" val="27447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ECF915-9C3C-A048-902A-5CE545F09464}"/>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2630485" y="767484"/>
            <a:ext cx="413767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BACKGROUND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251905" y="1896276"/>
            <a:ext cx="8553691" cy="4130361"/>
          </a:xfrm>
          <a:prstGeom prst="rect">
            <a:avLst/>
          </a:prstGeom>
        </p:spPr>
        <p:txBody>
          <a:bodyPr wrap="square">
            <a:spAutoFit/>
          </a:bodyPr>
          <a:lstStyle/>
          <a:p>
            <a:pPr lvl="0" fontAlgn="base">
              <a:spcBef>
                <a:spcPct val="20000"/>
              </a:spcBef>
              <a:spcAft>
                <a:spcPct val="0"/>
              </a:spcAft>
            </a:pPr>
            <a:r>
              <a:rPr lang="en-GB" altLang="en-US" sz="1600" kern="0" dirty="0">
                <a:solidFill>
                  <a:srgbClr val="000000"/>
                </a:solidFill>
                <a:latin typeface="Arial"/>
              </a:rPr>
              <a:t>The amendments include:</a:t>
            </a:r>
          </a:p>
          <a:p>
            <a:pPr marL="342900" lvl="0" indent="-342900" fontAlgn="base">
              <a:spcBef>
                <a:spcPct val="20000"/>
              </a:spcBef>
              <a:spcAft>
                <a:spcPct val="0"/>
              </a:spcAft>
              <a:buFontTx/>
              <a:buChar char="•"/>
            </a:pPr>
            <a:r>
              <a:rPr lang="en-GB" altLang="en-US" sz="1600" kern="0" dirty="0">
                <a:solidFill>
                  <a:srgbClr val="000000"/>
                </a:solidFill>
                <a:latin typeface="Arial"/>
              </a:rPr>
              <a:t>The increase of the minimum age of criminal capacity from 10 years to 12 years. </a:t>
            </a:r>
          </a:p>
          <a:p>
            <a:pPr marL="342900" lvl="0" indent="-342900" fontAlgn="base">
              <a:spcBef>
                <a:spcPct val="20000"/>
              </a:spcBef>
              <a:spcAft>
                <a:spcPct val="0"/>
              </a:spcAft>
              <a:buFontTx/>
              <a:buChar char="•"/>
            </a:pPr>
            <a:r>
              <a:rPr lang="en-GB" altLang="en-US" sz="1600" kern="0" dirty="0">
                <a:solidFill>
                  <a:srgbClr val="000000"/>
                </a:solidFill>
                <a:latin typeface="Arial"/>
              </a:rPr>
              <a:t>The rebuttable presumption is retained for children who are older than 12 years, but younger than 14 years.</a:t>
            </a:r>
          </a:p>
          <a:p>
            <a:pPr marL="342900" lvl="0" indent="-342900" fontAlgn="base">
              <a:spcBef>
                <a:spcPct val="20000"/>
              </a:spcBef>
              <a:spcAft>
                <a:spcPct val="0"/>
              </a:spcAft>
              <a:buFontTx/>
              <a:buChar char="•"/>
            </a:pPr>
            <a:r>
              <a:rPr lang="en-GB" altLang="en-US" sz="1600" kern="0" dirty="0">
                <a:solidFill>
                  <a:srgbClr val="000000"/>
                </a:solidFill>
                <a:latin typeface="Arial"/>
              </a:rPr>
              <a:t>Technical amendments.</a:t>
            </a:r>
          </a:p>
          <a:p>
            <a:pPr marL="342900" lvl="0" indent="-342900" fontAlgn="base">
              <a:spcBef>
                <a:spcPct val="20000"/>
              </a:spcBef>
              <a:spcAft>
                <a:spcPct val="0"/>
              </a:spcAft>
              <a:buFontTx/>
              <a:buChar char="•"/>
            </a:pPr>
            <a:r>
              <a:rPr lang="en-GB" altLang="en-US" sz="1600" kern="0" dirty="0">
                <a:solidFill>
                  <a:srgbClr val="000000"/>
                </a:solidFill>
                <a:latin typeface="Arial"/>
              </a:rPr>
              <a:t>The manner of dealing with a child, depending on the age of the child, from the time of arrest to assessment, preliminary inquiry and until trial at the child justice court.</a:t>
            </a:r>
          </a:p>
          <a:p>
            <a:pPr marL="342900" lvl="0" indent="-342900" fontAlgn="base">
              <a:spcBef>
                <a:spcPct val="20000"/>
              </a:spcBef>
              <a:spcAft>
                <a:spcPct val="0"/>
              </a:spcAft>
              <a:buFontTx/>
              <a:buChar char="•"/>
            </a:pPr>
            <a:r>
              <a:rPr lang="en-GB" altLang="en-US" sz="1600" kern="0" dirty="0">
                <a:solidFill>
                  <a:srgbClr val="000000"/>
                </a:solidFill>
                <a:latin typeface="Arial"/>
              </a:rPr>
              <a:t>The removal of the requirement that prosecutors must consider the cognitive ability of children when determining whether or not to prosecute a child since they are not equipped to do so.</a:t>
            </a:r>
          </a:p>
          <a:p>
            <a:pPr marL="342900" lvl="0" indent="-342900" fontAlgn="base">
              <a:spcBef>
                <a:spcPct val="20000"/>
              </a:spcBef>
              <a:spcAft>
                <a:spcPct val="0"/>
              </a:spcAft>
              <a:buFontTx/>
              <a:buChar char="•"/>
            </a:pPr>
            <a:r>
              <a:rPr lang="en-GB" altLang="en-US" sz="1600" kern="0" dirty="0">
                <a:solidFill>
                  <a:srgbClr val="000000"/>
                </a:solidFill>
                <a:latin typeface="Arial"/>
              </a:rPr>
              <a:t>That the criminal capacity of the child will only be addressed during a plea and trial in a child justice court and not during the preliminary enquiry and for diversion purposes.</a:t>
            </a:r>
          </a:p>
          <a:p>
            <a:pPr marL="342900" lvl="0" indent="-342900" fontAlgn="base">
              <a:spcBef>
                <a:spcPct val="20000"/>
              </a:spcBef>
              <a:spcAft>
                <a:spcPct val="0"/>
              </a:spcAft>
              <a:buFontTx/>
              <a:buChar char="•"/>
            </a:pPr>
            <a:r>
              <a:rPr lang="en-GB" altLang="en-US" sz="1600" kern="0" dirty="0">
                <a:solidFill>
                  <a:srgbClr val="000000"/>
                </a:solidFill>
                <a:latin typeface="Arial"/>
              </a:rPr>
              <a:t>To prohibit a magistrate to dispense with a pre-sentence report where the court may impose a sentence involving compulsory residence in a child and youth care centre or imprisonment.</a:t>
            </a:r>
          </a:p>
        </p:txBody>
      </p:sp>
    </p:spTree>
    <p:extLst>
      <p:ext uri="{BB962C8B-B14F-4D97-AF65-F5344CB8AC3E}">
        <p14:creationId xmlns:p14="http://schemas.microsoft.com/office/powerpoint/2010/main" val="16420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2642060" y="744335"/>
            <a:ext cx="413767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BACKGROUND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544010" y="1748222"/>
            <a:ext cx="7928658" cy="3600986"/>
          </a:xfrm>
          <a:prstGeom prst="rect">
            <a:avLst/>
          </a:prstGeom>
        </p:spPr>
        <p:txBody>
          <a:bodyPr wrap="square">
            <a:spAutoFit/>
          </a:bodyPr>
          <a:lstStyle/>
          <a:p>
            <a:pPr marL="342900" lvl="0" indent="-342900" fontAlgn="base">
              <a:spcBef>
                <a:spcPct val="20000"/>
              </a:spcBef>
              <a:spcAft>
                <a:spcPct val="0"/>
              </a:spcAft>
              <a:buFontTx/>
              <a:buChar char="•"/>
            </a:pPr>
            <a:r>
              <a:rPr lang="en-GB" sz="2000" kern="0" dirty="0">
                <a:solidFill>
                  <a:srgbClr val="000000"/>
                </a:solidFill>
                <a:latin typeface="Arial"/>
              </a:rPr>
              <a:t>Section 97(1) of the Act empowers the Minister to make Regulations after consultation, where appropriate, with Cabinet members responsible for social development, safety and security, education, correctional services and health. Regulations were published by Government Notice No. R. 251 of 31 March 2010, and amended by Government Notice No. R. 1337 of 1 December 2017 (“the Regulations”).</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The provisions of the CJAA necessitated the amendment of the Regulations, most of which are of a consequential nature in order to align them with the changes brought about by the CJAA.  </a:t>
            </a:r>
            <a:endParaRPr lang="en-ZA" sz="2000" kern="0" dirty="0">
              <a:solidFill>
                <a:srgbClr val="000000"/>
              </a:solidFill>
              <a:latin typeface="Arial"/>
            </a:endParaRPr>
          </a:p>
        </p:txBody>
      </p:sp>
    </p:spTree>
    <p:extLst>
      <p:ext uri="{BB962C8B-B14F-4D97-AF65-F5344CB8AC3E}">
        <p14:creationId xmlns:p14="http://schemas.microsoft.com/office/powerpoint/2010/main" val="24661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203767" y="778926"/>
            <a:ext cx="7124687"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625033" y="2126351"/>
            <a:ext cx="7703421" cy="3477875"/>
          </a:xfrm>
          <a:prstGeom prst="rect">
            <a:avLst/>
          </a:prstGeom>
        </p:spPr>
        <p:txBody>
          <a:bodyPr wrap="square">
            <a:spAutoFit/>
          </a:bodyPr>
          <a:lstStyle/>
          <a:p>
            <a:r>
              <a:rPr lang="en-GB" altLang="en-US" sz="2000" u="sng" dirty="0">
                <a:latin typeface="Arial" panose="020B0604020202020204" pitchFamily="34" charset="0"/>
                <a:cs typeface="Arial" panose="020B0604020202020204" pitchFamily="34" charset="0"/>
              </a:rPr>
              <a:t>Clause 1:</a:t>
            </a:r>
          </a:p>
          <a:p>
            <a:r>
              <a:rPr lang="en-GB" altLang="en-US" sz="2000" dirty="0">
                <a:latin typeface="Arial" panose="020B0604020202020204" pitchFamily="34" charset="0"/>
                <a:cs typeface="Arial" panose="020B0604020202020204" pitchFamily="34" charset="0"/>
              </a:rPr>
              <a:t>The definition clause.</a:t>
            </a:r>
          </a:p>
          <a:p>
            <a:endParaRPr lang="en-GB" altLang="en-US" sz="2000" dirty="0">
              <a:latin typeface="Arial" panose="020B0604020202020204" pitchFamily="34" charset="0"/>
              <a:cs typeface="Arial" panose="020B0604020202020204" pitchFamily="34" charset="0"/>
            </a:endParaRPr>
          </a:p>
          <a:p>
            <a:r>
              <a:rPr lang="en-GB" altLang="en-US" sz="2000" u="sng" dirty="0">
                <a:latin typeface="Arial" panose="020B0604020202020204" pitchFamily="34" charset="0"/>
                <a:cs typeface="Arial" panose="020B0604020202020204" pitchFamily="34" charset="0"/>
              </a:rPr>
              <a:t>Clause 2:</a:t>
            </a:r>
          </a:p>
          <a:p>
            <a:r>
              <a:rPr lang="en-GB" altLang="en-US" sz="2000" dirty="0">
                <a:latin typeface="Arial" panose="020B0604020202020204" pitchFamily="34" charset="0"/>
                <a:cs typeface="Arial" panose="020B0604020202020204" pitchFamily="34" charset="0"/>
              </a:rPr>
              <a:t>Contains the general amendment of the Regulations and provides for :</a:t>
            </a:r>
          </a:p>
          <a:p>
            <a:r>
              <a:rPr lang="en-GB" altLang="en-US" sz="2000" dirty="0">
                <a:latin typeface="Arial" panose="020B0604020202020204" pitchFamily="34" charset="0"/>
                <a:cs typeface="Arial" panose="020B0604020202020204" pitchFamily="34" charset="0"/>
              </a:rPr>
              <a:t>The substitution for the expression "10 years" of the expression "12 years" where-ever that expression appears in the Regulations.</a:t>
            </a:r>
          </a:p>
          <a:p>
            <a:r>
              <a:rPr lang="en-GB" altLang="en-US" sz="2000" dirty="0">
                <a:latin typeface="Arial" panose="020B0604020202020204" pitchFamily="34" charset="0"/>
                <a:cs typeface="Arial" panose="020B0604020202020204" pitchFamily="34" charset="0"/>
              </a:rPr>
              <a:t>The substitution for the expression "appropriate adult" of the expression "appropriate person" where-ever that expression appears in the Regulations.</a:t>
            </a:r>
          </a:p>
        </p:txBody>
      </p:sp>
    </p:spTree>
    <p:extLst>
      <p:ext uri="{BB962C8B-B14F-4D97-AF65-F5344CB8AC3E}">
        <p14:creationId xmlns:p14="http://schemas.microsoft.com/office/powerpoint/2010/main" val="13884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307940" y="478646"/>
            <a:ext cx="702051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298204" y="1511131"/>
            <a:ext cx="8461093" cy="4339650"/>
          </a:xfrm>
          <a:prstGeom prst="rect">
            <a:avLst/>
          </a:prstGeom>
        </p:spPr>
        <p:txBody>
          <a:bodyPr wrap="square">
            <a:spAutoFit/>
          </a:bodyPr>
          <a:lstStyle/>
          <a:p>
            <a:pPr lvl="0" fontAlgn="base">
              <a:spcBef>
                <a:spcPct val="20000"/>
              </a:spcBef>
              <a:spcAft>
                <a:spcPct val="0"/>
              </a:spcAft>
            </a:pPr>
            <a:r>
              <a:rPr lang="en-GB" sz="2000" u="sng" kern="0" dirty="0">
                <a:solidFill>
                  <a:srgbClr val="000000"/>
                </a:solidFill>
                <a:latin typeface="Arial"/>
              </a:rPr>
              <a:t>Clause 3:</a:t>
            </a:r>
          </a:p>
          <a:p>
            <a:pPr lvl="0" fontAlgn="base">
              <a:spcBef>
                <a:spcPct val="20000"/>
              </a:spcBef>
              <a:spcAft>
                <a:spcPct val="0"/>
              </a:spcAft>
            </a:pPr>
            <a:r>
              <a:rPr lang="en-GB" sz="2000" kern="0" dirty="0">
                <a:solidFill>
                  <a:srgbClr val="000000"/>
                </a:solidFill>
                <a:latin typeface="Arial"/>
              </a:rPr>
              <a:t>Amends regulation 13 of the regulations by:</a:t>
            </a:r>
          </a:p>
          <a:p>
            <a:pPr marL="342900" lvl="0" indent="-342900" fontAlgn="base">
              <a:spcBef>
                <a:spcPct val="20000"/>
              </a:spcBef>
              <a:spcAft>
                <a:spcPct val="0"/>
              </a:spcAft>
              <a:buFontTx/>
              <a:buChar char="•"/>
            </a:pPr>
            <a:r>
              <a:rPr lang="en-GB" sz="2000" kern="0" dirty="0">
                <a:solidFill>
                  <a:srgbClr val="000000"/>
                </a:solidFill>
                <a:latin typeface="Arial"/>
              </a:rPr>
              <a:t> Removing the provision that an </a:t>
            </a:r>
            <a:r>
              <a:rPr lang="en-GB" sz="2000" b="1" kern="0" dirty="0">
                <a:solidFill>
                  <a:srgbClr val="000000"/>
                </a:solidFill>
                <a:latin typeface="Arial"/>
              </a:rPr>
              <a:t>'inquiry magistrate' </a:t>
            </a:r>
            <a:r>
              <a:rPr lang="en-GB" sz="2000" kern="0" dirty="0">
                <a:solidFill>
                  <a:srgbClr val="000000"/>
                </a:solidFill>
                <a:latin typeface="Arial"/>
              </a:rPr>
              <a:t>may issue an order for an evaluation of criminal capacity and substituting it with the provision that a </a:t>
            </a:r>
            <a:r>
              <a:rPr lang="en-GB" sz="2000" b="1" kern="0" dirty="0">
                <a:solidFill>
                  <a:srgbClr val="000000"/>
                </a:solidFill>
                <a:latin typeface="Arial"/>
              </a:rPr>
              <a:t>child justice court </a:t>
            </a:r>
            <a:r>
              <a:rPr lang="en-GB" sz="2000" kern="0" dirty="0">
                <a:solidFill>
                  <a:srgbClr val="000000"/>
                </a:solidFill>
                <a:latin typeface="Arial"/>
              </a:rPr>
              <a:t>may order an evaluation of the criminal capacity of the child. (subregulation (1)). This is in line with the amendments to section 11 of the Act.</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Providing that Form 2 must be submitted to the person who must conduct the evaluation, together with any documents handed in at the preliminary inquiry or in the child justice court, </a:t>
            </a:r>
            <a:r>
              <a:rPr lang="en-GB" sz="2000" u="sng" kern="0" dirty="0">
                <a:solidFill>
                  <a:srgbClr val="000000"/>
                </a:solidFill>
                <a:latin typeface="Arial"/>
              </a:rPr>
              <a:t>including the charge sheet and the probation officer’s assessment report. </a:t>
            </a:r>
            <a:r>
              <a:rPr lang="en-GB" sz="2000" kern="0" dirty="0">
                <a:solidFill>
                  <a:srgbClr val="000000"/>
                </a:solidFill>
                <a:latin typeface="Arial"/>
              </a:rPr>
              <a:t>(New insertion in subregulation (2), on request of the Department of Health)</a:t>
            </a:r>
          </a:p>
        </p:txBody>
      </p:sp>
    </p:spTree>
    <p:extLst>
      <p:ext uri="{BB962C8B-B14F-4D97-AF65-F5344CB8AC3E}">
        <p14:creationId xmlns:p14="http://schemas.microsoft.com/office/powerpoint/2010/main" val="32441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1641" y="825887"/>
            <a:ext cx="751197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44010" y="1910796"/>
            <a:ext cx="8090703" cy="3970318"/>
          </a:xfrm>
          <a:prstGeom prst="rect">
            <a:avLst/>
          </a:prstGeom>
        </p:spPr>
        <p:txBody>
          <a:bodyPr wrap="square">
            <a:spAutoFit/>
          </a:bodyPr>
          <a:lstStyle/>
          <a:p>
            <a:pPr lvl="0" fontAlgn="base">
              <a:spcBef>
                <a:spcPct val="20000"/>
              </a:spcBef>
              <a:spcAft>
                <a:spcPct val="0"/>
              </a:spcAft>
            </a:pPr>
            <a:r>
              <a:rPr lang="en-GB" sz="2000" kern="0" dirty="0">
                <a:solidFill>
                  <a:srgbClr val="000000"/>
                </a:solidFill>
                <a:latin typeface="Arial"/>
              </a:rPr>
              <a:t>On request of the Department of Health, the following </a:t>
            </a:r>
            <a:r>
              <a:rPr lang="en-GB" sz="2000" kern="0" dirty="0" err="1">
                <a:solidFill>
                  <a:srgbClr val="000000"/>
                </a:solidFill>
                <a:latin typeface="Arial"/>
              </a:rPr>
              <a:t>subclause</a:t>
            </a:r>
            <a:r>
              <a:rPr lang="en-GB" sz="2000" kern="0" dirty="0">
                <a:solidFill>
                  <a:srgbClr val="000000"/>
                </a:solidFill>
                <a:latin typeface="Arial"/>
              </a:rPr>
              <a:t> is added after subregulation (4):</a:t>
            </a:r>
          </a:p>
          <a:p>
            <a:pPr marL="342900" lvl="0" indent="-342900" fontAlgn="base">
              <a:spcBef>
                <a:spcPct val="20000"/>
              </a:spcBef>
              <a:spcAft>
                <a:spcPct val="0"/>
              </a:spcAft>
              <a:buFontTx/>
              <a:buChar char="•"/>
            </a:pPr>
            <a:endParaRPr lang="en-GB" sz="2000" kern="0" dirty="0">
              <a:solidFill>
                <a:srgbClr val="000000"/>
              </a:solidFill>
              <a:latin typeface="Arial"/>
            </a:endParaRPr>
          </a:p>
          <a:p>
            <a:pPr lvl="0" fontAlgn="base">
              <a:spcBef>
                <a:spcPct val="20000"/>
              </a:spcBef>
              <a:spcAft>
                <a:spcPct val="0"/>
              </a:spcAft>
            </a:pPr>
            <a:r>
              <a:rPr lang="en-GB" sz="2000" kern="0" dirty="0" smtClean="0">
                <a:solidFill>
                  <a:srgbClr val="000000"/>
                </a:solidFill>
                <a:latin typeface="Arial"/>
              </a:rPr>
              <a:t>“(</a:t>
            </a:r>
            <a:r>
              <a:rPr lang="en-GB" sz="2000" kern="0" dirty="0">
                <a:solidFill>
                  <a:srgbClr val="000000"/>
                </a:solidFill>
                <a:latin typeface="Arial"/>
              </a:rPr>
              <a:t>5)	The Director-General: Health must annually compile </a:t>
            </a:r>
            <a:r>
              <a:rPr lang="en-GB" sz="2000" kern="0" dirty="0" smtClean="0">
                <a:solidFill>
                  <a:srgbClr val="000000"/>
                </a:solidFill>
                <a:latin typeface="Arial"/>
              </a:rPr>
              <a:t>and keep </a:t>
            </a:r>
            <a:r>
              <a:rPr lang="en-GB" sz="2000" kern="0" dirty="0">
                <a:solidFill>
                  <a:srgbClr val="000000"/>
                </a:solidFill>
                <a:latin typeface="Arial"/>
              </a:rPr>
              <a:t>a list of private psychiatrists and clinical, counselling and </a:t>
            </a:r>
            <a:r>
              <a:rPr lang="en-GB" sz="2000" kern="0" dirty="0" smtClean="0">
                <a:solidFill>
                  <a:srgbClr val="000000"/>
                </a:solidFill>
                <a:latin typeface="Arial"/>
              </a:rPr>
              <a:t>educational </a:t>
            </a:r>
            <a:r>
              <a:rPr lang="en-GB" sz="2000" kern="0" dirty="0">
                <a:solidFill>
                  <a:srgbClr val="000000"/>
                </a:solidFill>
                <a:latin typeface="Arial"/>
              </a:rPr>
              <a:t>psychologists who are prepared to conduct the </a:t>
            </a:r>
            <a:r>
              <a:rPr lang="en-GB" sz="2000" kern="0" dirty="0" smtClean="0">
                <a:solidFill>
                  <a:srgbClr val="000000"/>
                </a:solidFill>
                <a:latin typeface="Arial"/>
              </a:rPr>
              <a:t>evaluation </a:t>
            </a:r>
            <a:r>
              <a:rPr lang="en-GB" sz="2000" kern="0" dirty="0">
                <a:solidFill>
                  <a:srgbClr val="000000"/>
                </a:solidFill>
                <a:latin typeface="Arial"/>
              </a:rPr>
              <a:t>in respect of a child’s criminal capacity in terms of section </a:t>
            </a:r>
            <a:r>
              <a:rPr lang="en-GB" sz="2000" kern="0" dirty="0" smtClean="0">
                <a:solidFill>
                  <a:srgbClr val="000000"/>
                </a:solidFill>
                <a:latin typeface="Arial"/>
              </a:rPr>
              <a:t>11(3</a:t>
            </a:r>
            <a:r>
              <a:rPr lang="en-GB" sz="2000" kern="0" dirty="0">
                <a:solidFill>
                  <a:srgbClr val="000000"/>
                </a:solidFill>
                <a:latin typeface="Arial"/>
              </a:rPr>
              <a:t>) of the Act and must provide the Director-General of the </a:t>
            </a:r>
            <a:r>
              <a:rPr lang="en-GB" sz="2000" kern="0" dirty="0" smtClean="0">
                <a:solidFill>
                  <a:srgbClr val="000000"/>
                </a:solidFill>
                <a:latin typeface="Arial"/>
              </a:rPr>
              <a:t>Department </a:t>
            </a:r>
            <a:r>
              <a:rPr lang="en-GB" sz="2000" kern="0" dirty="0">
                <a:solidFill>
                  <a:srgbClr val="000000"/>
                </a:solidFill>
                <a:latin typeface="Arial"/>
              </a:rPr>
              <a:t>of Justice and Constitutional Development with a copy 	thereof for distribution to the registrars of the High Court and all the </a:t>
            </a:r>
            <a:r>
              <a:rPr lang="en-GB" sz="2000" kern="0" dirty="0" smtClean="0">
                <a:solidFill>
                  <a:srgbClr val="000000"/>
                </a:solidFill>
                <a:latin typeface="Arial"/>
              </a:rPr>
              <a:t>clerks </a:t>
            </a:r>
            <a:r>
              <a:rPr lang="en-GB" sz="2000" kern="0" dirty="0">
                <a:solidFill>
                  <a:srgbClr val="000000"/>
                </a:solidFill>
                <a:latin typeface="Arial"/>
              </a:rPr>
              <a:t>of the magistrates’ courts.”.</a:t>
            </a:r>
          </a:p>
          <a:p>
            <a:pPr marL="342900" lvl="0" indent="-342900" fontAlgn="base">
              <a:spcBef>
                <a:spcPct val="20000"/>
              </a:spcBef>
              <a:spcAft>
                <a:spcPct val="0"/>
              </a:spcAft>
              <a:buFontTx/>
              <a:buChar char="•"/>
            </a:pPr>
            <a:endParaRPr lang="en-ZA" sz="2000" kern="0" dirty="0">
              <a:solidFill>
                <a:srgbClr val="000000"/>
              </a:solidFill>
              <a:latin typeface="Arial"/>
            </a:endParaRPr>
          </a:p>
        </p:txBody>
      </p:sp>
    </p:spTree>
    <p:extLst>
      <p:ext uri="{BB962C8B-B14F-4D97-AF65-F5344CB8AC3E}">
        <p14:creationId xmlns:p14="http://schemas.microsoft.com/office/powerpoint/2010/main" val="13732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307940" y="478646"/>
            <a:ext cx="702051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n-ea"/>
                <a:cs typeface="+mn-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2" name="Rectangle 1"/>
          <p:cNvSpPr/>
          <p:nvPr/>
        </p:nvSpPr>
        <p:spPr>
          <a:xfrm>
            <a:off x="636452" y="1519881"/>
            <a:ext cx="8195032" cy="4462760"/>
          </a:xfrm>
          <a:prstGeom prst="rect">
            <a:avLst/>
          </a:prstGeom>
        </p:spPr>
        <p:txBody>
          <a:bodyPr wrap="square">
            <a:spAutoFit/>
          </a:bodyPr>
          <a:lstStyle/>
          <a:p>
            <a:pPr lvl="0" fontAlgn="base">
              <a:spcBef>
                <a:spcPct val="20000"/>
              </a:spcBef>
              <a:spcAft>
                <a:spcPct val="0"/>
              </a:spcAft>
            </a:pPr>
            <a:r>
              <a:rPr lang="en-GB" sz="2000" u="sng" kern="0" dirty="0">
                <a:solidFill>
                  <a:srgbClr val="000000"/>
                </a:solidFill>
                <a:latin typeface="Arial"/>
              </a:rPr>
              <a:t>Clause 4:</a:t>
            </a:r>
          </a:p>
          <a:p>
            <a:pPr lvl="0" fontAlgn="base">
              <a:spcBef>
                <a:spcPct val="20000"/>
              </a:spcBef>
              <a:spcAft>
                <a:spcPct val="0"/>
              </a:spcAft>
            </a:pPr>
            <a:r>
              <a:rPr lang="en-GB" sz="2000" kern="0" dirty="0">
                <a:solidFill>
                  <a:srgbClr val="000000"/>
                </a:solidFill>
                <a:latin typeface="Arial"/>
              </a:rPr>
              <a:t>Substitutes Forms 1 and 2 of Annexure A to the Regulations. </a:t>
            </a:r>
          </a:p>
          <a:p>
            <a:pPr marL="342900" lvl="0" indent="-342900" fontAlgn="base">
              <a:spcBef>
                <a:spcPct val="20000"/>
              </a:spcBef>
              <a:spcAft>
                <a:spcPct val="0"/>
              </a:spcAft>
              <a:buFontTx/>
              <a:buChar char="•"/>
            </a:pPr>
            <a:r>
              <a:rPr lang="en-GB" sz="2000" kern="0" dirty="0">
                <a:solidFill>
                  <a:srgbClr val="000000"/>
                </a:solidFill>
                <a:latin typeface="Arial"/>
              </a:rPr>
              <a:t>Form 1 is amended to make it more user friendly and to provide for the referral of a child under the age of 12 years as opposed to 10 years. </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Form 2 is amended to remove the reference to an 'inquiry magistrate' in line with the amendments to Regulation 13. </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Form 2 is also amended in order to ensure that the charge sheet and the probation officer’s report are submitted to the person who is to conduct the criminal capacity of a child, in line with the amendment to regulation 13.</a:t>
            </a:r>
            <a:endParaRPr lang="en-ZA" sz="2000" kern="0" dirty="0">
              <a:solidFill>
                <a:srgbClr val="000000"/>
              </a:solidFill>
              <a:latin typeface="Arial"/>
            </a:endParaRPr>
          </a:p>
        </p:txBody>
      </p:sp>
    </p:spTree>
    <p:extLst>
      <p:ext uri="{BB962C8B-B14F-4D97-AF65-F5344CB8AC3E}">
        <p14:creationId xmlns:p14="http://schemas.microsoft.com/office/powerpoint/2010/main" val="109454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215343" y="663312"/>
            <a:ext cx="7020514" cy="369332"/>
          </a:xfrm>
          <a:prstGeom prst="rect">
            <a:avLst/>
          </a:prstGeom>
        </p:spPr>
        <p:txBody>
          <a:bodyPr wrap="square">
            <a:spAutoFit/>
          </a:bodyPr>
          <a:lstStyle/>
          <a:p>
            <a:pPr lvl="0" algn="ctr"/>
            <a:r>
              <a:rPr lang="en-US" altLang="en-US" b="1" u="sng" kern="0">
                <a:solidFill>
                  <a:srgbClr val="000000"/>
                </a:solidFill>
                <a:latin typeface="Arial"/>
                <a:ea typeface="+mj-ea"/>
                <a:cs typeface="+mj-cs"/>
              </a:rPr>
              <a:t>CONSULTATION</a:t>
            </a:r>
            <a:endParaRPr kumimoji="0" lang="en-ZA"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3" name="Rectangle 2"/>
          <p:cNvSpPr/>
          <p:nvPr/>
        </p:nvSpPr>
        <p:spPr>
          <a:xfrm>
            <a:off x="188245" y="1519881"/>
            <a:ext cx="8681012" cy="4770537"/>
          </a:xfrm>
          <a:prstGeom prst="rect">
            <a:avLst/>
          </a:prstGeom>
        </p:spPr>
        <p:txBody>
          <a:bodyPr wrap="square">
            <a:spAutoFit/>
          </a:bodyPr>
          <a:lstStyle/>
          <a:p>
            <a:pPr lvl="0" fontAlgn="base">
              <a:spcBef>
                <a:spcPct val="0"/>
              </a:spcBef>
              <a:spcAft>
                <a:spcPct val="0"/>
              </a:spcAft>
            </a:pPr>
            <a:r>
              <a:rPr lang="en-GB" altLang="en-US" sz="1600" kern="0" dirty="0">
                <a:solidFill>
                  <a:srgbClr val="000000"/>
                </a:solidFill>
                <a:latin typeface="Arial"/>
              </a:rPr>
              <a:t>Amendment Regulations were developed in consultation with the representatives of the various institutions which form part of the Intersectoral Committee for Child Justice, established in terms of section 94 of the Act. </a:t>
            </a:r>
          </a:p>
          <a:p>
            <a:pPr marL="342900" lvl="0" indent="-342900" fontAlgn="base">
              <a:spcBef>
                <a:spcPct val="0"/>
              </a:spcBef>
              <a:spcAft>
                <a:spcPct val="0"/>
              </a:spcAft>
              <a:buFontTx/>
              <a:buChar char="•"/>
            </a:pPr>
            <a:r>
              <a:rPr lang="en-GB" altLang="en-US" sz="1600" kern="0" dirty="0">
                <a:solidFill>
                  <a:srgbClr val="000000"/>
                </a:solidFill>
                <a:latin typeface="Arial"/>
              </a:rPr>
              <a:t>The Directors-General of Justice and Constitutional Development, (who is the chairperson of the Committee), </a:t>
            </a:r>
          </a:p>
          <a:p>
            <a:pPr marL="342900" lvl="0" indent="-342900" fontAlgn="base">
              <a:spcBef>
                <a:spcPct val="0"/>
              </a:spcBef>
              <a:spcAft>
                <a:spcPct val="0"/>
              </a:spcAft>
              <a:buFontTx/>
              <a:buChar char="•"/>
            </a:pPr>
            <a:r>
              <a:rPr lang="en-GB" altLang="en-US" sz="1600" kern="0" dirty="0">
                <a:solidFill>
                  <a:srgbClr val="000000"/>
                </a:solidFill>
                <a:latin typeface="Arial"/>
              </a:rPr>
              <a:t>Social Development, </a:t>
            </a:r>
          </a:p>
          <a:p>
            <a:pPr marL="342900" lvl="0" indent="-342900" fontAlgn="base">
              <a:spcBef>
                <a:spcPct val="0"/>
              </a:spcBef>
              <a:spcAft>
                <a:spcPct val="0"/>
              </a:spcAft>
              <a:buFontTx/>
              <a:buChar char="•"/>
            </a:pPr>
            <a:r>
              <a:rPr lang="en-GB" altLang="en-US" sz="1600" kern="0" dirty="0">
                <a:solidFill>
                  <a:srgbClr val="000000"/>
                </a:solidFill>
                <a:latin typeface="Arial"/>
              </a:rPr>
              <a:t>Basic Education, </a:t>
            </a:r>
          </a:p>
          <a:p>
            <a:pPr marL="342900" lvl="0" indent="-342900" fontAlgn="base">
              <a:spcBef>
                <a:spcPct val="0"/>
              </a:spcBef>
              <a:spcAft>
                <a:spcPct val="0"/>
              </a:spcAft>
              <a:buFontTx/>
              <a:buChar char="•"/>
            </a:pPr>
            <a:r>
              <a:rPr lang="en-GB" altLang="en-US" sz="1600" kern="0" dirty="0">
                <a:solidFill>
                  <a:srgbClr val="000000"/>
                </a:solidFill>
                <a:latin typeface="Arial"/>
              </a:rPr>
              <a:t>Health, </a:t>
            </a:r>
          </a:p>
          <a:p>
            <a:pPr marL="342900" lvl="0" indent="-342900" fontAlgn="base">
              <a:spcBef>
                <a:spcPct val="0"/>
              </a:spcBef>
              <a:spcAft>
                <a:spcPct val="0"/>
              </a:spcAft>
              <a:buFontTx/>
              <a:buChar char="•"/>
            </a:pPr>
            <a:r>
              <a:rPr lang="en-GB" altLang="en-US" sz="1600" kern="0" dirty="0">
                <a:solidFill>
                  <a:srgbClr val="000000"/>
                </a:solidFill>
                <a:latin typeface="Arial"/>
              </a:rPr>
              <a:t>the National Director of Public Prosecutions;</a:t>
            </a:r>
          </a:p>
          <a:p>
            <a:pPr marL="342900" lvl="0" indent="-342900" fontAlgn="base">
              <a:spcBef>
                <a:spcPct val="0"/>
              </a:spcBef>
              <a:spcAft>
                <a:spcPct val="0"/>
              </a:spcAft>
              <a:buFontTx/>
              <a:buChar char="•"/>
            </a:pPr>
            <a:r>
              <a:rPr lang="en-GB" altLang="en-US" sz="1600" kern="0" dirty="0">
                <a:solidFill>
                  <a:srgbClr val="000000"/>
                </a:solidFill>
                <a:latin typeface="Arial"/>
              </a:rPr>
              <a:t>the National Commissioners of the South African Police Service (SAPS); and </a:t>
            </a:r>
          </a:p>
          <a:p>
            <a:pPr marL="342900" lvl="0" indent="-342900" fontAlgn="base">
              <a:spcBef>
                <a:spcPct val="0"/>
              </a:spcBef>
              <a:spcAft>
                <a:spcPct val="0"/>
              </a:spcAft>
              <a:buFontTx/>
              <a:buChar char="•"/>
            </a:pPr>
            <a:r>
              <a:rPr lang="en-GB" altLang="en-US" sz="1600" kern="0" dirty="0">
                <a:solidFill>
                  <a:srgbClr val="000000"/>
                </a:solidFill>
                <a:latin typeface="Arial"/>
              </a:rPr>
              <a:t>Correctional Services, </a:t>
            </a:r>
          </a:p>
          <a:p>
            <a:pPr lvl="0" fontAlgn="base">
              <a:spcBef>
                <a:spcPct val="0"/>
              </a:spcBef>
              <a:spcAft>
                <a:spcPct val="0"/>
              </a:spcAft>
            </a:pPr>
            <a:r>
              <a:rPr lang="en-GB" altLang="en-US" sz="1600" kern="0" dirty="0">
                <a:solidFill>
                  <a:srgbClr val="000000"/>
                </a:solidFill>
                <a:latin typeface="Arial"/>
              </a:rPr>
              <a:t>are forming the said Committee.  The proposed amendments are supported by the Committee. Where advisable some changes to the draft amendments were effected as a result of comments received from the Departments of Health. </a:t>
            </a:r>
          </a:p>
          <a:p>
            <a:pPr lvl="0" fontAlgn="base">
              <a:spcBef>
                <a:spcPct val="0"/>
              </a:spcBef>
              <a:spcAft>
                <a:spcPct val="0"/>
              </a:spcAft>
            </a:pPr>
            <a:endParaRPr lang="en-GB" altLang="en-US" sz="1600" kern="0" dirty="0">
              <a:solidFill>
                <a:srgbClr val="000000"/>
              </a:solidFill>
              <a:latin typeface="Arial"/>
            </a:endParaRPr>
          </a:p>
          <a:p>
            <a:pPr lvl="0" fontAlgn="base">
              <a:spcBef>
                <a:spcPct val="0"/>
              </a:spcBef>
              <a:spcAft>
                <a:spcPct val="0"/>
              </a:spcAft>
            </a:pPr>
            <a:r>
              <a:rPr lang="en-GB" altLang="en-US" sz="1600" kern="0" dirty="0">
                <a:solidFill>
                  <a:srgbClr val="000000"/>
                </a:solidFill>
                <a:latin typeface="Arial"/>
              </a:rPr>
              <a:t>As required by section 97(1) of the Act, consultation with the Cabinet members responsible for Social Development, Safety and Security, Education, Correctional Services and Health took place. Consultation also took place on a continuous basis with senior officials of the relevant Departments. </a:t>
            </a:r>
          </a:p>
        </p:txBody>
      </p:sp>
    </p:spTree>
    <p:extLst>
      <p:ext uri="{BB962C8B-B14F-4D97-AF65-F5344CB8AC3E}">
        <p14:creationId xmlns:p14="http://schemas.microsoft.com/office/powerpoint/2010/main" val="24524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TotalTime>
  <Words>1310</Words>
  <Application>Microsoft Office PowerPoint</Application>
  <PresentationFormat>On-screen Show (4:3)</PresentationFormat>
  <Paragraphs>112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CHILD JUSTICE ACT, 2008 (ACT NO. 75 OF 2008): AMENDMENT OF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Van der Walt Aletta</cp:lastModifiedBy>
  <cp:revision>35</cp:revision>
  <dcterms:created xsi:type="dcterms:W3CDTF">2021-06-03T14:19:43Z</dcterms:created>
  <dcterms:modified xsi:type="dcterms:W3CDTF">2022-04-14T08:42:33Z</dcterms:modified>
</cp:coreProperties>
</file>