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3"/>
  </p:notesMasterIdLst>
  <p:sldIdLst>
    <p:sldId id="256" r:id="rId5"/>
    <p:sldId id="362" r:id="rId6"/>
    <p:sldId id="287" r:id="rId7"/>
    <p:sldId id="751" r:id="rId8"/>
    <p:sldId id="752" r:id="rId9"/>
    <p:sldId id="745" r:id="rId10"/>
    <p:sldId id="750" r:id="rId11"/>
    <p:sldId id="747" r:id="rId12"/>
    <p:sldId id="356" r:id="rId13"/>
    <p:sldId id="373" r:id="rId14"/>
    <p:sldId id="748" r:id="rId15"/>
    <p:sldId id="753" r:id="rId16"/>
    <p:sldId id="359" r:id="rId17"/>
    <p:sldId id="355" r:id="rId18"/>
    <p:sldId id="292" r:id="rId19"/>
    <p:sldId id="310" r:id="rId20"/>
    <p:sldId id="311" r:id="rId21"/>
    <p:sldId id="312" r:id="rId22"/>
    <p:sldId id="313" r:id="rId23"/>
    <p:sldId id="322" r:id="rId24"/>
    <p:sldId id="334" r:id="rId25"/>
    <p:sldId id="754" r:id="rId26"/>
    <p:sldId id="333" r:id="rId27"/>
    <p:sldId id="335" r:id="rId28"/>
    <p:sldId id="332" r:id="rId29"/>
    <p:sldId id="330" r:id="rId30"/>
    <p:sldId id="375" r:id="rId31"/>
    <p:sldId id="37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ona Naidoo" initials="SN" lastIdx="1" clrIdx="0">
    <p:extLst>
      <p:ext uri="{19B8F6BF-5375-455C-9EA6-DF929625EA0E}">
        <p15:presenceInfo xmlns:p15="http://schemas.microsoft.com/office/powerpoint/2012/main" userId="S::naidoos@sahpra.org.za::19852e76-9f4e-4a3e-8a6c-030059cc86cf" providerId="AD"/>
      </p:ext>
    </p:extLst>
  </p:cmAuthor>
  <p:cmAuthor id="2" name="Mukona M. Mphidi" initials="MMM" lastIdx="3" clrIdx="1">
    <p:extLst>
      <p:ext uri="{19B8F6BF-5375-455C-9EA6-DF929625EA0E}">
        <p15:presenceInfo xmlns:p15="http://schemas.microsoft.com/office/powerpoint/2012/main" userId="S::mphidim@sahpra.org.za::1d65e42a-4405-4b6a-9208-9f4925931f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6699"/>
    <a:srgbClr val="FFFFFF"/>
    <a:srgbClr val="000066"/>
    <a:srgbClr val="008080"/>
    <a:srgbClr val="007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8" autoAdjust="0"/>
  </p:normalViewPr>
  <p:slideViewPr>
    <p:cSldViewPr>
      <p:cViewPr varScale="1">
        <p:scale>
          <a:sx n="91" d="100"/>
          <a:sy n="91" d="100"/>
        </p:scale>
        <p:origin x="81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mbi Nkuna" userId="81f81748-a92f-4f90-b42f-051920eda0db" providerId="ADAL" clId="{C2E74659-05EA-4574-B8BF-7B02EA1B9E72}"/>
    <pc:docChg chg="undo redo custSel modSld">
      <pc:chgData name="Thembi Nkuna" userId="81f81748-a92f-4f90-b42f-051920eda0db" providerId="ADAL" clId="{C2E74659-05EA-4574-B8BF-7B02EA1B9E72}" dt="2022-04-17T07:06:32.153" v="52" actId="20577"/>
      <pc:docMkLst>
        <pc:docMk/>
      </pc:docMkLst>
      <pc:sldChg chg="modSp mod">
        <pc:chgData name="Thembi Nkuna" userId="81f81748-a92f-4f90-b42f-051920eda0db" providerId="ADAL" clId="{C2E74659-05EA-4574-B8BF-7B02EA1B9E72}" dt="2022-04-17T07:04:07.573" v="17" actId="14100"/>
        <pc:sldMkLst>
          <pc:docMk/>
          <pc:sldMk cId="3388339791" sldId="330"/>
        </pc:sldMkLst>
        <pc:spChg chg="mod">
          <ac:chgData name="Thembi Nkuna" userId="81f81748-a92f-4f90-b42f-051920eda0db" providerId="ADAL" clId="{C2E74659-05EA-4574-B8BF-7B02EA1B9E72}" dt="2022-04-17T07:04:07.573" v="17" actId="14100"/>
          <ac:spMkLst>
            <pc:docMk/>
            <pc:sldMk cId="3388339791" sldId="330"/>
            <ac:spMk id="11267" creationId="{00000000-0000-0000-0000-000000000000}"/>
          </ac:spMkLst>
        </pc:spChg>
      </pc:sldChg>
      <pc:sldChg chg="modSp mod">
        <pc:chgData name="Thembi Nkuna" userId="81f81748-a92f-4f90-b42f-051920eda0db" providerId="ADAL" clId="{C2E74659-05EA-4574-B8BF-7B02EA1B9E72}" dt="2022-04-17T07:06:32.153" v="52" actId="20577"/>
        <pc:sldMkLst>
          <pc:docMk/>
          <pc:sldMk cId="582722487" sldId="375"/>
        </pc:sldMkLst>
        <pc:spChg chg="mod">
          <ac:chgData name="Thembi Nkuna" userId="81f81748-a92f-4f90-b42f-051920eda0db" providerId="ADAL" clId="{C2E74659-05EA-4574-B8BF-7B02EA1B9E72}" dt="2022-04-17T07:06:32.153" v="52" actId="20577"/>
          <ac:spMkLst>
            <pc:docMk/>
            <pc:sldMk cId="582722487" sldId="375"/>
            <ac:spMk id="5" creationId="{CE384C35-2A05-46A8-8BBC-77A11897502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Revenue Projections and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'04OCT21 Version 3'!$F$1</c:f>
              <c:strCache>
                <c:ptCount val="1"/>
                <c:pt idx="0">
                  <c:v> 2020/2021 Actual Revenue </c:v>
                </c:pt>
              </c:strCache>
            </c:strRef>
          </c:tx>
          <c:spPr>
            <a:solidFill>
              <a:schemeClr val="accent2"/>
            </a:solidFill>
            <a:ln>
              <a:noFill/>
            </a:ln>
            <a:effectLst/>
          </c:spPr>
          <c:invertIfNegative val="0"/>
          <c:cat>
            <c:strRef>
              <c:f>'04OCT21 Version 3'!$D$2:$D$120</c:f>
              <c:strCache>
                <c:ptCount val="9"/>
                <c:pt idx="0">
                  <c:v>PROGRAMME 2</c:v>
                </c:pt>
                <c:pt idx="2">
                  <c:v>PROGRAMME 3</c:v>
                </c:pt>
                <c:pt idx="4">
                  <c:v>PROGRAMME 4 CEM</c:v>
                </c:pt>
                <c:pt idx="6">
                  <c:v>PROGRAMME 4 PEM</c:v>
                </c:pt>
                <c:pt idx="8">
                  <c:v>PROGRAMME 5</c:v>
                </c:pt>
              </c:strCache>
            </c:strRef>
          </c:cat>
          <c:val>
            <c:numRef>
              <c:f>'04OCT21 Version 3'!$F$2:$F$120</c:f>
              <c:numCache>
                <c:formatCode>General</c:formatCode>
                <c:ptCount val="9"/>
                <c:pt idx="0" formatCode="_(* #,##0.00_);_(* \(#,##0.00\);_(* &quot;-&quot;??_);_(@_)">
                  <c:v>40529620</c:v>
                </c:pt>
                <c:pt idx="2" formatCode="_(* #,##0.00_);_(* \(#,##0.00\);_(* &quot;-&quot;??_);_(@_)">
                  <c:v>13819621.58</c:v>
                </c:pt>
                <c:pt idx="4" formatCode="_(* #,##0.00_);_(* \(#,##0.00\);_(* &quot;-&quot;??_);_(@_)">
                  <c:v>10748068</c:v>
                </c:pt>
                <c:pt idx="6" formatCode="_(* #,##0.00_);_(* \(#,##0.00\);_(* &quot;-&quot;??_);_(@_)">
                  <c:v>7128900</c:v>
                </c:pt>
                <c:pt idx="8" formatCode="_(* #,##0.00_);_(* \(#,##0.00\);_(* &quot;-&quot;??_);_(@_)">
                  <c:v>14087880</c:v>
                </c:pt>
              </c:numCache>
            </c:numRef>
          </c:val>
          <c:extLst>
            <c:ext xmlns:c16="http://schemas.microsoft.com/office/drawing/2014/chart" uri="{C3380CC4-5D6E-409C-BE32-E72D297353CC}">
              <c16:uniqueId val="{00000000-D1D1-44A4-91C6-469C59E94701}"/>
            </c:ext>
          </c:extLst>
        </c:ser>
        <c:ser>
          <c:idx val="3"/>
          <c:order val="3"/>
          <c:tx>
            <c:strRef>
              <c:f>'04OCT21 Version 3'!$H$1</c:f>
              <c:strCache>
                <c:ptCount val="1"/>
                <c:pt idx="0">
                  <c:v> 2021/2022 Budget Revenue </c:v>
                </c:pt>
              </c:strCache>
            </c:strRef>
          </c:tx>
          <c:spPr>
            <a:solidFill>
              <a:schemeClr val="accent4"/>
            </a:solidFill>
            <a:ln>
              <a:noFill/>
            </a:ln>
            <a:effectLst/>
          </c:spPr>
          <c:invertIfNegative val="0"/>
          <c:cat>
            <c:strRef>
              <c:f>'04OCT21 Version 3'!$D$2:$D$120</c:f>
              <c:strCache>
                <c:ptCount val="9"/>
                <c:pt idx="0">
                  <c:v>PROGRAMME 2</c:v>
                </c:pt>
                <c:pt idx="2">
                  <c:v>PROGRAMME 3</c:v>
                </c:pt>
                <c:pt idx="4">
                  <c:v>PROGRAMME 4 CEM</c:v>
                </c:pt>
                <c:pt idx="6">
                  <c:v>PROGRAMME 4 PEM</c:v>
                </c:pt>
                <c:pt idx="8">
                  <c:v>PROGRAMME 5</c:v>
                </c:pt>
              </c:strCache>
            </c:strRef>
          </c:cat>
          <c:val>
            <c:numRef>
              <c:f>'04OCT21 Version 3'!$H$2:$H$120</c:f>
              <c:numCache>
                <c:formatCode>General</c:formatCode>
                <c:ptCount val="9"/>
                <c:pt idx="0" formatCode="_(* #,##0.00_);_(* \(#,##0.00\);_(* &quot;-&quot;??_);_(@_)">
                  <c:v>89106810</c:v>
                </c:pt>
                <c:pt idx="2" formatCode="_(* #,##0.00_);_(* \(#,##0.00\);_(* &quot;-&quot;??_);_(@_)">
                  <c:v>25861083.333333332</c:v>
                </c:pt>
                <c:pt idx="4" formatCode="_(* #,##0.00_);_(* \(#,##0.00\);_(* &quot;-&quot;??_);_(@_)">
                  <c:v>14559800</c:v>
                </c:pt>
                <c:pt idx="6" formatCode="_(* #,##0.00_);_(* \(#,##0.00\);_(* &quot;-&quot;??_);_(@_)">
                  <c:v>10957780</c:v>
                </c:pt>
                <c:pt idx="8" formatCode="_(* #,##0.00_);_(* \(#,##0.00\);_(* &quot;-&quot;??_);_(@_)">
                  <c:v>12738866.666666666</c:v>
                </c:pt>
              </c:numCache>
            </c:numRef>
          </c:val>
          <c:extLst>
            <c:ext xmlns:c16="http://schemas.microsoft.com/office/drawing/2014/chart" uri="{C3380CC4-5D6E-409C-BE32-E72D297353CC}">
              <c16:uniqueId val="{00000001-D1D1-44A4-91C6-469C59E94701}"/>
            </c:ext>
          </c:extLst>
        </c:ser>
        <c:ser>
          <c:idx val="4"/>
          <c:order val="4"/>
          <c:tx>
            <c:strRef>
              <c:f>'04OCT21 Version 3'!$I$1</c:f>
              <c:strCache>
                <c:ptCount val="1"/>
                <c:pt idx="0">
                  <c:v> 2021/2022 August TD Revenue </c:v>
                </c:pt>
              </c:strCache>
            </c:strRef>
          </c:tx>
          <c:spPr>
            <a:solidFill>
              <a:schemeClr val="accent5"/>
            </a:solidFill>
            <a:ln>
              <a:noFill/>
            </a:ln>
            <a:effectLst/>
          </c:spPr>
          <c:invertIfNegative val="0"/>
          <c:cat>
            <c:strRef>
              <c:f>'04OCT21 Version 3'!$D$2:$D$120</c:f>
              <c:strCache>
                <c:ptCount val="9"/>
                <c:pt idx="0">
                  <c:v>PROGRAMME 2</c:v>
                </c:pt>
                <c:pt idx="2">
                  <c:v>PROGRAMME 3</c:v>
                </c:pt>
                <c:pt idx="4">
                  <c:v>PROGRAMME 4 CEM</c:v>
                </c:pt>
                <c:pt idx="6">
                  <c:v>PROGRAMME 4 PEM</c:v>
                </c:pt>
                <c:pt idx="8">
                  <c:v>PROGRAMME 5</c:v>
                </c:pt>
              </c:strCache>
            </c:strRef>
          </c:cat>
          <c:val>
            <c:numRef>
              <c:f>'04OCT21 Version 3'!$I$2:$I$120</c:f>
            </c:numRef>
          </c:val>
          <c:extLst>
            <c:ext xmlns:c16="http://schemas.microsoft.com/office/drawing/2014/chart" uri="{C3380CC4-5D6E-409C-BE32-E72D297353CC}">
              <c16:uniqueId val="{00000002-D1D1-44A4-91C6-469C59E94701}"/>
            </c:ext>
          </c:extLst>
        </c:ser>
        <c:ser>
          <c:idx val="5"/>
          <c:order val="5"/>
          <c:tx>
            <c:strRef>
              <c:f>'04OCT21 Version 3'!$J$1</c:f>
              <c:strCache>
                <c:ptCount val="1"/>
                <c:pt idx="0">
                  <c:v> 2021/2022 Projection Revenue </c:v>
                </c:pt>
              </c:strCache>
            </c:strRef>
          </c:tx>
          <c:spPr>
            <a:solidFill>
              <a:schemeClr val="accent6"/>
            </a:solidFill>
            <a:ln>
              <a:noFill/>
            </a:ln>
            <a:effectLst/>
          </c:spPr>
          <c:invertIfNegative val="0"/>
          <c:cat>
            <c:strRef>
              <c:f>'04OCT21 Version 3'!$D$2:$D$120</c:f>
              <c:strCache>
                <c:ptCount val="9"/>
                <c:pt idx="0">
                  <c:v>PROGRAMME 2</c:v>
                </c:pt>
                <c:pt idx="2">
                  <c:v>PROGRAMME 3</c:v>
                </c:pt>
                <c:pt idx="4">
                  <c:v>PROGRAMME 4 CEM</c:v>
                </c:pt>
                <c:pt idx="6">
                  <c:v>PROGRAMME 4 PEM</c:v>
                </c:pt>
                <c:pt idx="8">
                  <c:v>PROGRAMME 5</c:v>
                </c:pt>
              </c:strCache>
            </c:strRef>
          </c:cat>
          <c:val>
            <c:numRef>
              <c:f>'04OCT21 Version 3'!$J$2:$J$120</c:f>
              <c:numCache>
                <c:formatCode>General</c:formatCode>
                <c:ptCount val="9"/>
                <c:pt idx="0" formatCode="_(* #,##0.00_);_(* \(#,##0.00\);_(* &quot;-&quot;??_);_(@_)">
                  <c:v>77342413.599999994</c:v>
                </c:pt>
                <c:pt idx="2" formatCode="_(* #,##0.00_);_(* \(#,##0.00\);_(* &quot;-&quot;??_);_(@_)">
                  <c:v>19225205.16</c:v>
                </c:pt>
                <c:pt idx="4" formatCode="_(* #,##0.00_);_(* \(#,##0.00\);_(* &quot;-&quot;??_);_(@_)">
                  <c:v>19544862</c:v>
                </c:pt>
                <c:pt idx="6" formatCode="_(* #,##0.00_);_(* \(#,##0.00\);_(* &quot;-&quot;??_);_(@_)">
                  <c:v>22654856</c:v>
                </c:pt>
                <c:pt idx="8" formatCode="_(* #,##0.00_);_(* \(#,##0.00\);_(* &quot;-&quot;??_);_(@_)">
                  <c:v>19313736</c:v>
                </c:pt>
              </c:numCache>
            </c:numRef>
          </c:val>
          <c:extLst>
            <c:ext xmlns:c16="http://schemas.microsoft.com/office/drawing/2014/chart" uri="{C3380CC4-5D6E-409C-BE32-E72D297353CC}">
              <c16:uniqueId val="{00000003-D1D1-44A4-91C6-469C59E94701}"/>
            </c:ext>
          </c:extLst>
        </c:ser>
        <c:ser>
          <c:idx val="8"/>
          <c:order val="8"/>
          <c:tx>
            <c:strRef>
              <c:f>'04OCT21 Version 3'!$M$1</c:f>
              <c:strCache>
                <c:ptCount val="1"/>
                <c:pt idx="0">
                  <c:v> 2022/2023 Budget Revenue </c:v>
                </c:pt>
              </c:strCache>
            </c:strRef>
          </c:tx>
          <c:spPr>
            <a:solidFill>
              <a:schemeClr val="accent3">
                <a:lumMod val="60000"/>
              </a:schemeClr>
            </a:solidFill>
            <a:ln>
              <a:noFill/>
            </a:ln>
            <a:effectLst/>
          </c:spPr>
          <c:invertIfNegative val="0"/>
          <c:cat>
            <c:strRef>
              <c:f>'04OCT21 Version 3'!$D$2:$D$120</c:f>
              <c:strCache>
                <c:ptCount val="9"/>
                <c:pt idx="0">
                  <c:v>PROGRAMME 2</c:v>
                </c:pt>
                <c:pt idx="2">
                  <c:v>PROGRAMME 3</c:v>
                </c:pt>
                <c:pt idx="4">
                  <c:v>PROGRAMME 4 CEM</c:v>
                </c:pt>
                <c:pt idx="6">
                  <c:v>PROGRAMME 4 PEM</c:v>
                </c:pt>
                <c:pt idx="8">
                  <c:v>PROGRAMME 5</c:v>
                </c:pt>
              </c:strCache>
            </c:strRef>
          </c:cat>
          <c:val>
            <c:numRef>
              <c:f>'04OCT21 Version 3'!$M$2:$M$120</c:f>
              <c:numCache>
                <c:formatCode>General</c:formatCode>
                <c:ptCount val="9"/>
                <c:pt idx="0" formatCode="_(* #,##0.00_);_(* \(#,##0.00\);_(* &quot;-&quot;??_);_(@_)">
                  <c:v>90639539</c:v>
                </c:pt>
                <c:pt idx="2" formatCode="_(* #,##0.00_);_(* \(#,##0.00\);_(* &quot;-&quot;??_);_(@_)">
                  <c:v>19524550</c:v>
                </c:pt>
                <c:pt idx="4" formatCode="_(* #,##0.00_);_(* \(#,##0.00\);_(* &quot;-&quot;??_);_(@_)">
                  <c:v>16734200</c:v>
                </c:pt>
                <c:pt idx="6" formatCode="_(* #,##0.00_);_(* \(#,##0.00\);_(* &quot;-&quot;??_);_(@_)">
                  <c:v>20395344</c:v>
                </c:pt>
                <c:pt idx="8" formatCode="_(* #,##0.00_);_(* \(#,##0.00\);_(* &quot;-&quot;??_);_(@_)">
                  <c:v>22743021</c:v>
                </c:pt>
              </c:numCache>
            </c:numRef>
          </c:val>
          <c:extLst>
            <c:ext xmlns:c16="http://schemas.microsoft.com/office/drawing/2014/chart" uri="{C3380CC4-5D6E-409C-BE32-E72D297353CC}">
              <c16:uniqueId val="{00000004-D1D1-44A4-91C6-469C59E94701}"/>
            </c:ext>
          </c:extLst>
        </c:ser>
        <c:dLbls>
          <c:showLegendKey val="0"/>
          <c:showVal val="0"/>
          <c:showCatName val="0"/>
          <c:showSerName val="0"/>
          <c:showPercent val="0"/>
          <c:showBubbleSize val="0"/>
        </c:dLbls>
        <c:gapWidth val="219"/>
        <c:overlap val="-27"/>
        <c:axId val="1199377919"/>
        <c:axId val="1199379999"/>
        <c:extLst>
          <c:ext xmlns:c15="http://schemas.microsoft.com/office/drawing/2012/chart" uri="{02D57815-91ED-43cb-92C2-25804820EDAC}">
            <c15:filteredBarSeries>
              <c15:ser>
                <c:idx val="0"/>
                <c:order val="0"/>
                <c:tx>
                  <c:strRef>
                    <c:extLst>
                      <c:ext uri="{02D57815-91ED-43cb-92C2-25804820EDAC}">
                        <c15:formulaRef>
                          <c15:sqref>'04OCT21 Version 3'!$E$1</c15:sqref>
                        </c15:formulaRef>
                      </c:ext>
                    </c:extLst>
                    <c:strCache>
                      <c:ptCount val="1"/>
                      <c:pt idx="0">
                        <c:v>2020/2021 Actual Volumes</c:v>
                      </c:pt>
                    </c:strCache>
                  </c:strRef>
                </c:tx>
                <c:spPr>
                  <a:solidFill>
                    <a:schemeClr val="accent1"/>
                  </a:solidFill>
                  <a:ln>
                    <a:noFill/>
                  </a:ln>
                  <a:effectLst/>
                </c:spPr>
                <c:invertIfNegative val="0"/>
                <c:cat>
                  <c:strRef>
                    <c:extLst>
                      <c:ext uri="{02D57815-91ED-43cb-92C2-25804820EDAC}">
                        <c15:formulaRef>
                          <c15:sqref>'04OCT21 Version 3'!$D$2:$D$120</c15:sqref>
                        </c15:formulaRef>
                      </c:ext>
                    </c:extLst>
                    <c:strCache>
                      <c:ptCount val="9"/>
                      <c:pt idx="0">
                        <c:v>PROGRAMME 2</c:v>
                      </c:pt>
                      <c:pt idx="2">
                        <c:v>PROGRAMME 3</c:v>
                      </c:pt>
                      <c:pt idx="4">
                        <c:v>PROGRAMME 4 CEM</c:v>
                      </c:pt>
                      <c:pt idx="6">
                        <c:v>PROGRAMME 4 PEM</c:v>
                      </c:pt>
                      <c:pt idx="8">
                        <c:v>PROGRAMME 5</c:v>
                      </c:pt>
                    </c:strCache>
                  </c:strRef>
                </c:cat>
                <c:val>
                  <c:numRef>
                    <c:extLst>
                      <c:ext uri="{02D57815-91ED-43cb-92C2-25804820EDAC}">
                        <c15:formulaRef>
                          <c15:sqref>'04OCT21 Version 3'!$E$2:$E$120</c15:sqref>
                        </c15:formulaRef>
                      </c:ext>
                    </c:extLst>
                  </c:numRef>
                </c:val>
                <c:extLst>
                  <c:ext xmlns:c16="http://schemas.microsoft.com/office/drawing/2014/chart" uri="{C3380CC4-5D6E-409C-BE32-E72D297353CC}">
                    <c16:uniqueId val="{00000005-D1D1-44A4-91C6-469C59E9470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'04OCT21 Version 3'!$G$1</c15:sqref>
                        </c15:formulaRef>
                      </c:ext>
                    </c:extLst>
                    <c:strCache>
                      <c:ptCount val="1"/>
                      <c:pt idx="0">
                        <c:v>2021/2022 Volumes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'04OCT21 Version 3'!$D$2:$D$120</c15:sqref>
                        </c15:formulaRef>
                      </c:ext>
                    </c:extLst>
                    <c:strCache>
                      <c:ptCount val="9"/>
                      <c:pt idx="0">
                        <c:v>PROGRAMME 2</c:v>
                      </c:pt>
                      <c:pt idx="2">
                        <c:v>PROGRAMME 3</c:v>
                      </c:pt>
                      <c:pt idx="4">
                        <c:v>PROGRAMME 4 CEM</c:v>
                      </c:pt>
                      <c:pt idx="6">
                        <c:v>PROGRAMME 4 PEM</c:v>
                      </c:pt>
                      <c:pt idx="8">
                        <c:v>PROGRAMME 5</c:v>
                      </c:pt>
                    </c:strCache>
                  </c:strRef>
                </c:cat>
                <c:val>
                  <c:numRef>
                    <c:extLst xmlns:c15="http://schemas.microsoft.com/office/drawing/2012/chart">
                      <c:ext xmlns:c15="http://schemas.microsoft.com/office/drawing/2012/chart" uri="{02D57815-91ED-43cb-92C2-25804820EDAC}">
                        <c15:formulaRef>
                          <c15:sqref>'04OCT21 Version 3'!$G$2:$G$120</c15:sqref>
                        </c15:formulaRef>
                      </c:ext>
                    </c:extLst>
                  </c:numRef>
                </c:val>
                <c:extLst xmlns:c15="http://schemas.microsoft.com/office/drawing/2012/chart">
                  <c:ext xmlns:c16="http://schemas.microsoft.com/office/drawing/2014/chart" uri="{C3380CC4-5D6E-409C-BE32-E72D297353CC}">
                    <c16:uniqueId val="{00000006-D1D1-44A4-91C6-469C59E9470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'04OCT21 Version 3'!$K$1</c15:sqref>
                        </c15:formulaRef>
                      </c:ext>
                    </c:extLst>
                    <c:strCache>
                      <c:ptCount val="1"/>
                      <c:pt idx="0">
                        <c:v>2022/2023 Projected Volumes</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'04OCT21 Version 3'!$D$2:$D$120</c15:sqref>
                        </c15:formulaRef>
                      </c:ext>
                    </c:extLst>
                    <c:strCache>
                      <c:ptCount val="9"/>
                      <c:pt idx="0">
                        <c:v>PROGRAMME 2</c:v>
                      </c:pt>
                      <c:pt idx="2">
                        <c:v>PROGRAMME 3</c:v>
                      </c:pt>
                      <c:pt idx="4">
                        <c:v>PROGRAMME 4 CEM</c:v>
                      </c:pt>
                      <c:pt idx="6">
                        <c:v>PROGRAMME 4 PEM</c:v>
                      </c:pt>
                      <c:pt idx="8">
                        <c:v>PROGRAMME 5</c:v>
                      </c:pt>
                    </c:strCache>
                  </c:strRef>
                </c:cat>
                <c:val>
                  <c:numRef>
                    <c:extLst xmlns:c15="http://schemas.microsoft.com/office/drawing/2012/chart">
                      <c:ext xmlns:c15="http://schemas.microsoft.com/office/drawing/2012/chart" uri="{02D57815-91ED-43cb-92C2-25804820EDAC}">
                        <c15:formulaRef>
                          <c15:sqref>'04OCT21 Version 3'!$K$2:$K$120</c15:sqref>
                        </c15:formulaRef>
                      </c:ext>
                    </c:extLst>
                  </c:numRef>
                </c:val>
                <c:extLst xmlns:c15="http://schemas.microsoft.com/office/drawing/2012/chart">
                  <c:ext xmlns:c16="http://schemas.microsoft.com/office/drawing/2014/chart" uri="{C3380CC4-5D6E-409C-BE32-E72D297353CC}">
                    <c16:uniqueId val="{00000007-D1D1-44A4-91C6-469C59E9470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'04OCT21 Version 3'!$L$1</c15:sqref>
                        </c15:formulaRef>
                      </c:ext>
                    </c:extLst>
                    <c:strCache>
                      <c:ptCount val="1"/>
                      <c:pt idx="0">
                        <c:v>Cost of Service</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'04OCT21 Version 3'!$D$2:$D$120</c15:sqref>
                        </c15:formulaRef>
                      </c:ext>
                    </c:extLst>
                    <c:strCache>
                      <c:ptCount val="9"/>
                      <c:pt idx="0">
                        <c:v>PROGRAMME 2</c:v>
                      </c:pt>
                      <c:pt idx="2">
                        <c:v>PROGRAMME 3</c:v>
                      </c:pt>
                      <c:pt idx="4">
                        <c:v>PROGRAMME 4 CEM</c:v>
                      </c:pt>
                      <c:pt idx="6">
                        <c:v>PROGRAMME 4 PEM</c:v>
                      </c:pt>
                      <c:pt idx="8">
                        <c:v>PROGRAMME 5</c:v>
                      </c:pt>
                    </c:strCache>
                  </c:strRef>
                </c:cat>
                <c:val>
                  <c:numRef>
                    <c:extLst xmlns:c15="http://schemas.microsoft.com/office/drawing/2012/chart">
                      <c:ext xmlns:c15="http://schemas.microsoft.com/office/drawing/2012/chart" uri="{02D57815-91ED-43cb-92C2-25804820EDAC}">
                        <c15:formulaRef>
                          <c15:sqref>'04OCT21 Version 3'!$L$2:$L$120</c15:sqref>
                        </c15:formulaRef>
                      </c:ext>
                    </c:extLst>
                  </c:numRef>
                </c:val>
                <c:extLst xmlns:c15="http://schemas.microsoft.com/office/drawing/2012/chart">
                  <c:ext xmlns:c16="http://schemas.microsoft.com/office/drawing/2014/chart" uri="{C3380CC4-5D6E-409C-BE32-E72D297353CC}">
                    <c16:uniqueId val="{00000008-D1D1-44A4-91C6-469C59E94701}"/>
                  </c:ext>
                </c:extLst>
              </c15:ser>
            </c15:filteredBarSeries>
          </c:ext>
        </c:extLst>
      </c:barChart>
      <c:catAx>
        <c:axId val="119937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9379999"/>
        <c:crosses val="autoZero"/>
        <c:auto val="1"/>
        <c:lblAlgn val="ctr"/>
        <c:lblOffset val="100"/>
        <c:noMultiLvlLbl val="0"/>
      </c:catAx>
      <c:valAx>
        <c:axId val="1199379999"/>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937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B6E40-7B04-44EF-8161-4C81C36E40D9}"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en-ZA"/>
        </a:p>
      </dgm:t>
    </dgm:pt>
    <dgm:pt modelId="{0884ED8C-5B56-430A-9A03-8D6160162B38}">
      <dgm:prSet phldrT="[Text]" custT="1"/>
      <dgm:spPr>
        <a:solidFill>
          <a:srgbClr val="336699"/>
        </a:solidFill>
      </dgm:spPr>
      <dgm:t>
        <a:bodyPr/>
        <a:lstStyle/>
        <a:p>
          <a:pPr algn="l"/>
          <a:r>
            <a:rPr lang="en-ZA" sz="1100" dirty="0"/>
            <a:t>The Constitution places obligations on the State to progressively realise socio-economic rights, including access to health care</a:t>
          </a:r>
        </a:p>
        <a:p>
          <a:pPr algn="l"/>
          <a:endParaRPr lang="en-ZA" sz="1100" dirty="0"/>
        </a:p>
        <a:p>
          <a:pPr algn="l"/>
          <a:r>
            <a:rPr lang="en-US" sz="1100" dirty="0">
              <a:cs typeface="Arial" pitchFamily="34" charset="0"/>
            </a:rPr>
            <a:t>Section 27 of the Constitution guarantees everyone the right of access to healthcare services</a:t>
          </a:r>
          <a:endParaRPr lang="en-ZA" sz="1100" dirty="0"/>
        </a:p>
      </dgm:t>
    </dgm:pt>
    <dgm:pt modelId="{2F625D81-C5B7-46CE-A9B4-6C60F27DDB9F}" type="parTrans" cxnId="{1BCB6A96-E52E-4520-9E45-6564AD908866}">
      <dgm:prSet/>
      <dgm:spPr/>
      <dgm:t>
        <a:bodyPr/>
        <a:lstStyle/>
        <a:p>
          <a:endParaRPr lang="en-ZA"/>
        </a:p>
      </dgm:t>
    </dgm:pt>
    <dgm:pt modelId="{2DF16EA2-1BE4-4EF3-B7E8-C28456438EE3}" type="sibTrans" cxnId="{1BCB6A96-E52E-4520-9E45-6564AD908866}">
      <dgm:prSet/>
      <dgm:spPr/>
      <dgm:t>
        <a:bodyPr/>
        <a:lstStyle/>
        <a:p>
          <a:endParaRPr lang="en-ZA"/>
        </a:p>
      </dgm:t>
    </dgm:pt>
    <dgm:pt modelId="{65EFD298-DECE-4666-802E-C77232294FDD}">
      <dgm:prSet custT="1"/>
      <dgm:spPr>
        <a:solidFill>
          <a:srgbClr val="009999"/>
        </a:solidFill>
      </dgm:spPr>
      <dgm:t>
        <a:bodyPr/>
        <a:lstStyle/>
        <a:p>
          <a:pPr algn="l"/>
          <a:r>
            <a:rPr lang="en-ZA" sz="1100" dirty="0"/>
            <a:t>The key objectives of the Act that impact the work of SAHPRA include:</a:t>
          </a:r>
        </a:p>
        <a:p>
          <a:pPr algn="l"/>
          <a:r>
            <a:rPr lang="en-ZA" sz="1100" dirty="0"/>
            <a:t> </a:t>
          </a:r>
        </a:p>
        <a:p>
          <a:pPr algn="l"/>
          <a:r>
            <a:rPr lang="en-US" sz="1100" dirty="0"/>
            <a:t>- </a:t>
          </a:r>
          <a:r>
            <a:rPr lang="x-none" sz="1100" dirty="0"/>
            <a:t>Unite the various elements of the national health system; </a:t>
          </a:r>
          <a:endParaRPr lang="en-US" sz="1100" dirty="0"/>
        </a:p>
        <a:p>
          <a:pPr algn="l"/>
          <a:r>
            <a:rPr lang="en-ZA" sz="1100" dirty="0"/>
            <a:t>- </a:t>
          </a:r>
          <a:r>
            <a:rPr lang="x-none" sz="1100" dirty="0"/>
            <a:t>Establish a health system;</a:t>
          </a:r>
          <a:endParaRPr lang="en-US" sz="1100" dirty="0"/>
        </a:p>
        <a:p>
          <a:pPr algn="l"/>
          <a:r>
            <a:rPr lang="en-US" sz="1100" dirty="0"/>
            <a:t>- </a:t>
          </a:r>
          <a:r>
            <a:rPr lang="x-none" sz="1100" dirty="0"/>
            <a:t>Promote a spirit of co-operation and shared responsibility</a:t>
          </a:r>
          <a:endParaRPr lang="en-ZA" sz="1100" dirty="0"/>
        </a:p>
      </dgm:t>
    </dgm:pt>
    <dgm:pt modelId="{91C63F3D-E8CB-4529-B8CF-DF17B49EA5ED}" type="parTrans" cxnId="{82AF3417-5401-43F9-8BC8-89083EF68C74}">
      <dgm:prSet/>
      <dgm:spPr/>
      <dgm:t>
        <a:bodyPr/>
        <a:lstStyle/>
        <a:p>
          <a:endParaRPr lang="en-ZA"/>
        </a:p>
      </dgm:t>
    </dgm:pt>
    <dgm:pt modelId="{530684EC-DFA1-481D-A6D6-8D3CC9EE595E}" type="sibTrans" cxnId="{82AF3417-5401-43F9-8BC8-89083EF68C74}">
      <dgm:prSet/>
      <dgm:spPr/>
      <dgm:t>
        <a:bodyPr/>
        <a:lstStyle/>
        <a:p>
          <a:endParaRPr lang="en-ZA"/>
        </a:p>
      </dgm:t>
    </dgm:pt>
    <dgm:pt modelId="{5919C5AB-5D50-4D33-AA28-81350407BD51}">
      <dgm:prSet custT="1"/>
      <dgm:spPr>
        <a:solidFill>
          <a:schemeClr val="accent5"/>
        </a:solidFill>
      </dgm:spPr>
      <dgm:t>
        <a:bodyPr/>
        <a:lstStyle/>
        <a:p>
          <a:pPr algn="ctr"/>
          <a:r>
            <a:rPr lang="en-US" sz="1000" dirty="0"/>
            <a:t>Section 2B(1) requires the Authority to ensure:</a:t>
          </a:r>
        </a:p>
        <a:p>
          <a:pPr algn="ctr"/>
          <a:endParaRPr lang="en-US" sz="1000" dirty="0"/>
        </a:p>
        <a:p>
          <a:pPr algn="l"/>
          <a:r>
            <a:rPr lang="en-US" sz="1000" dirty="0"/>
            <a:t>- </a:t>
          </a:r>
          <a:r>
            <a:rPr lang="en-ZA" sz="1000" dirty="0"/>
            <a:t>E</a:t>
          </a:r>
          <a:r>
            <a:rPr lang="x-none" sz="1000" dirty="0"/>
            <a:t>fficient, effective and ethical assessment and regulation of</a:t>
          </a:r>
          <a:r>
            <a:rPr lang="en-ZA" sz="1000" dirty="0"/>
            <a:t> health products;</a:t>
          </a:r>
        </a:p>
        <a:p>
          <a:pPr algn="l"/>
          <a:r>
            <a:rPr lang="en-ZA" sz="1000" dirty="0"/>
            <a:t>- T</a:t>
          </a:r>
          <a:r>
            <a:rPr lang="x-none" sz="1000" dirty="0"/>
            <a:t>ransparent, fair, objective and timeous</a:t>
          </a:r>
          <a:r>
            <a:rPr lang="en-ZA" sz="1000" dirty="0"/>
            <a:t> assessment </a:t>
          </a:r>
          <a:r>
            <a:rPr lang="x-none" sz="1000" dirty="0"/>
            <a:t>and regist</a:t>
          </a:r>
          <a:r>
            <a:rPr lang="en-ZA" sz="1000" dirty="0"/>
            <a:t>ration;</a:t>
          </a:r>
        </a:p>
        <a:p>
          <a:pPr algn="l"/>
          <a:r>
            <a:rPr lang="en-ZA" sz="1000" dirty="0"/>
            <a:t>- P</a:t>
          </a:r>
          <a:r>
            <a:rPr lang="x-none" sz="1000" dirty="0"/>
            <a:t>eriodic re-evaluation or re-assessment and ongoing monitoring</a:t>
          </a:r>
          <a:r>
            <a:rPr lang="en-ZA" sz="1000" dirty="0"/>
            <a:t> of products;</a:t>
          </a:r>
        </a:p>
        <a:p>
          <a:pPr algn="l"/>
          <a:r>
            <a:rPr lang="en-ZA" sz="1000" dirty="0"/>
            <a:t>- Investigation and monitoring </a:t>
          </a:r>
          <a:r>
            <a:rPr lang="x-none" sz="1000" dirty="0"/>
            <a:t>of existing and new adverse events and reactions;</a:t>
          </a:r>
          <a:endParaRPr lang="en-US" sz="1000" dirty="0"/>
        </a:p>
        <a:p>
          <a:pPr algn="l"/>
          <a:r>
            <a:rPr lang="en-ZA" sz="1000" dirty="0"/>
            <a:t>- C</a:t>
          </a:r>
          <a:r>
            <a:rPr lang="x-none" sz="1000" dirty="0"/>
            <a:t>ompliance </a:t>
          </a:r>
          <a:r>
            <a:rPr lang="en-ZA" sz="1000" dirty="0"/>
            <a:t>through</a:t>
          </a:r>
          <a:r>
            <a:rPr lang="x-none" sz="1000" dirty="0"/>
            <a:t> active inspection</a:t>
          </a:r>
          <a:r>
            <a:rPr lang="en-ZA" sz="1000" dirty="0"/>
            <a:t>s</a:t>
          </a:r>
          <a:r>
            <a:rPr lang="x-none" sz="1000" dirty="0"/>
            <a:t> and investigation; </a:t>
          </a:r>
          <a:endParaRPr lang="en-US" sz="1000" dirty="0"/>
        </a:p>
        <a:p>
          <a:pPr algn="l"/>
          <a:r>
            <a:rPr lang="en-ZA" sz="1000" dirty="0"/>
            <a:t>- Assessment of clinical </a:t>
          </a:r>
          <a:r>
            <a:rPr lang="x-none" sz="1000" dirty="0"/>
            <a:t>trial or clinical performance study protocols</a:t>
          </a:r>
          <a:r>
            <a:rPr lang="en-US" sz="1000" dirty="0"/>
            <a:t>;</a:t>
          </a:r>
        </a:p>
        <a:p>
          <a:pPr algn="l"/>
          <a:r>
            <a:rPr lang="en-US" sz="1000" dirty="0"/>
            <a:t>- </a:t>
          </a:r>
          <a:r>
            <a:rPr lang="en-ZA" sz="1000" dirty="0"/>
            <a:t>the Authority may e</a:t>
          </a:r>
          <a:r>
            <a:rPr lang="x-none" sz="1000" dirty="0"/>
            <a:t>nter into agreements to co-operate with any regulatory authority in order to achieve the objects of </a:t>
          </a:r>
          <a:r>
            <a:rPr lang="en-ZA" sz="1000" dirty="0"/>
            <a:t>this </a:t>
          </a:r>
          <a:r>
            <a:rPr lang="x-none" sz="1000" dirty="0"/>
            <a:t>Act</a:t>
          </a:r>
          <a:endParaRPr lang="en-ZA" sz="1000" dirty="0"/>
        </a:p>
      </dgm:t>
    </dgm:pt>
    <dgm:pt modelId="{615C8C41-48C1-46D5-9FE0-75739E5BED01}" type="parTrans" cxnId="{F708D2B9-00B8-449D-AADC-1D9E1DB4DCA7}">
      <dgm:prSet/>
      <dgm:spPr/>
      <dgm:t>
        <a:bodyPr/>
        <a:lstStyle/>
        <a:p>
          <a:endParaRPr lang="en-ZA"/>
        </a:p>
      </dgm:t>
    </dgm:pt>
    <dgm:pt modelId="{72D26D22-E252-44DF-AC69-9988004BE7DC}" type="sibTrans" cxnId="{F708D2B9-00B8-449D-AADC-1D9E1DB4DCA7}">
      <dgm:prSet/>
      <dgm:spPr/>
      <dgm:t>
        <a:bodyPr/>
        <a:lstStyle/>
        <a:p>
          <a:endParaRPr lang="en-ZA"/>
        </a:p>
      </dgm:t>
    </dgm:pt>
    <dgm:pt modelId="{51CC7AB0-582D-4489-AC58-CC24563A8ACC}" type="pres">
      <dgm:prSet presAssocID="{3D0B6E40-7B04-44EF-8161-4C81C36E40D9}" presName="Name0" presStyleCnt="0">
        <dgm:presLayoutVars>
          <dgm:dir/>
          <dgm:resizeHandles val="exact"/>
        </dgm:presLayoutVars>
      </dgm:prSet>
      <dgm:spPr/>
      <dgm:t>
        <a:bodyPr/>
        <a:lstStyle/>
        <a:p>
          <a:endParaRPr lang="en-US"/>
        </a:p>
      </dgm:t>
    </dgm:pt>
    <dgm:pt modelId="{88AAB4C9-0412-446E-8306-4E51E2F9320D}" type="pres">
      <dgm:prSet presAssocID="{3D0B6E40-7B04-44EF-8161-4C81C36E40D9}" presName="bkgdShp" presStyleLbl="alignAccFollowNode1" presStyleIdx="0" presStyleCnt="1" custScaleY="62583" custLinFactNeighborX="-1155" custLinFactNeighborY="-20403"/>
      <dgm:spPr/>
    </dgm:pt>
    <dgm:pt modelId="{DA812B98-91CC-4BD1-A395-75F19A7E1E3F}" type="pres">
      <dgm:prSet presAssocID="{3D0B6E40-7B04-44EF-8161-4C81C36E40D9}" presName="linComp" presStyleCnt="0"/>
      <dgm:spPr/>
    </dgm:pt>
    <dgm:pt modelId="{31511705-1A96-4E0A-B87F-26AE1B6C5B97}" type="pres">
      <dgm:prSet presAssocID="{0884ED8C-5B56-430A-9A03-8D6160162B38}" presName="compNode" presStyleCnt="0"/>
      <dgm:spPr/>
    </dgm:pt>
    <dgm:pt modelId="{E42E85B8-BD04-4CB5-B452-2928672B200D}" type="pres">
      <dgm:prSet presAssocID="{0884ED8C-5B56-430A-9A03-8D6160162B38}" presName="node" presStyleLbl="node1" presStyleIdx="0" presStyleCnt="3" custScaleY="101618" custLinFactNeighborX="-5741" custLinFactNeighborY="-25113">
        <dgm:presLayoutVars>
          <dgm:bulletEnabled val="1"/>
        </dgm:presLayoutVars>
      </dgm:prSet>
      <dgm:spPr/>
      <dgm:t>
        <a:bodyPr/>
        <a:lstStyle/>
        <a:p>
          <a:endParaRPr lang="en-US"/>
        </a:p>
      </dgm:t>
    </dgm:pt>
    <dgm:pt modelId="{7F9EDD66-1675-480F-B52D-3FEC59295F5C}" type="pres">
      <dgm:prSet presAssocID="{0884ED8C-5B56-430A-9A03-8D6160162B38}" presName="invisiNode" presStyleLbl="node1" presStyleIdx="0" presStyleCnt="3"/>
      <dgm:spPr/>
    </dgm:pt>
    <dgm:pt modelId="{94F547BD-1FBA-4E99-99F9-6A211FFA3CDA}" type="pres">
      <dgm:prSet presAssocID="{0884ED8C-5B56-430A-9A03-8D6160162B38}" presName="imagNode" presStyleLbl="fgImgPlace1" presStyleIdx="0" presStyleCnt="3" custScaleX="68854" custScaleY="22542" custLinFactNeighborX="-3046" custLinFactNeighborY="-32273"/>
      <dgm:spPr/>
    </dgm:pt>
    <dgm:pt modelId="{37834E58-2A63-418A-A36D-587051282D88}" type="pres">
      <dgm:prSet presAssocID="{2DF16EA2-1BE4-4EF3-B7E8-C28456438EE3}" presName="sibTrans" presStyleLbl="sibTrans2D1" presStyleIdx="0" presStyleCnt="0"/>
      <dgm:spPr/>
      <dgm:t>
        <a:bodyPr/>
        <a:lstStyle/>
        <a:p>
          <a:endParaRPr lang="en-US"/>
        </a:p>
      </dgm:t>
    </dgm:pt>
    <dgm:pt modelId="{5124F9C4-E827-40C9-8877-31B6BD80BAA7}" type="pres">
      <dgm:prSet presAssocID="{5919C5AB-5D50-4D33-AA28-81350407BD51}" presName="compNode" presStyleCnt="0"/>
      <dgm:spPr/>
    </dgm:pt>
    <dgm:pt modelId="{5F38A4C0-4E8C-432A-8F96-82099D114EC1}" type="pres">
      <dgm:prSet presAssocID="{5919C5AB-5D50-4D33-AA28-81350407BD51}" presName="node" presStyleLbl="node1" presStyleIdx="1" presStyleCnt="3" custScaleY="122645" custLinFactX="17922" custLinFactNeighborX="100000" custLinFactNeighborY="-8898">
        <dgm:presLayoutVars>
          <dgm:bulletEnabled val="1"/>
        </dgm:presLayoutVars>
      </dgm:prSet>
      <dgm:spPr/>
      <dgm:t>
        <a:bodyPr/>
        <a:lstStyle/>
        <a:p>
          <a:endParaRPr lang="en-US"/>
        </a:p>
      </dgm:t>
    </dgm:pt>
    <dgm:pt modelId="{2B9F93B2-408A-492A-ACB3-AAFD8A5916CA}" type="pres">
      <dgm:prSet presAssocID="{5919C5AB-5D50-4D33-AA28-81350407BD51}" presName="invisiNode" presStyleLbl="node1" presStyleIdx="1" presStyleCnt="3"/>
      <dgm:spPr/>
    </dgm:pt>
    <dgm:pt modelId="{A651AD8C-0777-4431-86B4-C66877D632FA}" type="pres">
      <dgm:prSet presAssocID="{5919C5AB-5D50-4D33-AA28-81350407BD51}" presName="imagNode" presStyleLbl="fgImgPlace1" presStyleIdx="1" presStyleCnt="3" custScaleX="77948" custScaleY="22542" custLinFactNeighborX="-639" custLinFactNeighborY="-32273"/>
      <dgm:spPr/>
    </dgm:pt>
    <dgm:pt modelId="{FFC9EA8D-4DE0-445D-BD61-84EB7461F71C}" type="pres">
      <dgm:prSet presAssocID="{72D26D22-E252-44DF-AC69-9988004BE7DC}" presName="sibTrans" presStyleLbl="sibTrans2D1" presStyleIdx="0" presStyleCnt="0"/>
      <dgm:spPr/>
      <dgm:t>
        <a:bodyPr/>
        <a:lstStyle/>
        <a:p>
          <a:endParaRPr lang="en-US"/>
        </a:p>
      </dgm:t>
    </dgm:pt>
    <dgm:pt modelId="{24FB3947-9C44-4CF5-92C0-6A5DABFBD276}" type="pres">
      <dgm:prSet presAssocID="{65EFD298-DECE-4666-802E-C77232294FDD}" presName="compNode" presStyleCnt="0"/>
      <dgm:spPr/>
    </dgm:pt>
    <dgm:pt modelId="{6EC4A31F-FC9C-426E-A526-B2477916D0D1}" type="pres">
      <dgm:prSet presAssocID="{65EFD298-DECE-4666-802E-C77232294FDD}" presName="node" presStyleLbl="node1" presStyleIdx="2" presStyleCnt="3" custLinFactX="-7304" custLinFactNeighborX="-100000" custLinFactNeighborY="-25113">
        <dgm:presLayoutVars>
          <dgm:bulletEnabled val="1"/>
        </dgm:presLayoutVars>
      </dgm:prSet>
      <dgm:spPr/>
      <dgm:t>
        <a:bodyPr/>
        <a:lstStyle/>
        <a:p>
          <a:endParaRPr lang="en-US"/>
        </a:p>
      </dgm:t>
    </dgm:pt>
    <dgm:pt modelId="{0CDBF0D9-AACD-4A28-9F9A-7B60A00D818C}" type="pres">
      <dgm:prSet presAssocID="{65EFD298-DECE-4666-802E-C77232294FDD}" presName="invisiNode" presStyleLbl="node1" presStyleIdx="2" presStyleCnt="3"/>
      <dgm:spPr/>
    </dgm:pt>
    <dgm:pt modelId="{A8838A7E-D570-4252-BB1F-1F19DBE51E95}" type="pres">
      <dgm:prSet presAssocID="{65EFD298-DECE-4666-802E-C77232294FDD}" presName="imagNode" presStyleLbl="fgImgPlace1" presStyleIdx="2" presStyleCnt="3" custScaleX="74173" custScaleY="21254" custLinFactNeighborX="8255" custLinFactNeighborY="-32273"/>
      <dgm:spPr/>
    </dgm:pt>
  </dgm:ptLst>
  <dgm:cxnLst>
    <dgm:cxn modelId="{7E51287E-AE5B-422F-9976-E4F9048B4E8F}" type="presOf" srcId="{65EFD298-DECE-4666-802E-C77232294FDD}" destId="{6EC4A31F-FC9C-426E-A526-B2477916D0D1}" srcOrd="0" destOrd="0" presId="urn:microsoft.com/office/officeart/2005/8/layout/pList2"/>
    <dgm:cxn modelId="{82AF3417-5401-43F9-8BC8-89083EF68C74}" srcId="{3D0B6E40-7B04-44EF-8161-4C81C36E40D9}" destId="{65EFD298-DECE-4666-802E-C77232294FDD}" srcOrd="2" destOrd="0" parTransId="{91C63F3D-E8CB-4529-B8CF-DF17B49EA5ED}" sibTransId="{530684EC-DFA1-481D-A6D6-8D3CC9EE595E}"/>
    <dgm:cxn modelId="{F708D2B9-00B8-449D-AADC-1D9E1DB4DCA7}" srcId="{3D0B6E40-7B04-44EF-8161-4C81C36E40D9}" destId="{5919C5AB-5D50-4D33-AA28-81350407BD51}" srcOrd="1" destOrd="0" parTransId="{615C8C41-48C1-46D5-9FE0-75739E5BED01}" sibTransId="{72D26D22-E252-44DF-AC69-9988004BE7DC}"/>
    <dgm:cxn modelId="{74F3EBE4-6EB9-44E6-AC51-AC389F5517D4}" type="presOf" srcId="{2DF16EA2-1BE4-4EF3-B7E8-C28456438EE3}" destId="{37834E58-2A63-418A-A36D-587051282D88}" srcOrd="0" destOrd="0" presId="urn:microsoft.com/office/officeart/2005/8/layout/pList2"/>
    <dgm:cxn modelId="{1BCB6A96-E52E-4520-9E45-6564AD908866}" srcId="{3D0B6E40-7B04-44EF-8161-4C81C36E40D9}" destId="{0884ED8C-5B56-430A-9A03-8D6160162B38}" srcOrd="0" destOrd="0" parTransId="{2F625D81-C5B7-46CE-A9B4-6C60F27DDB9F}" sibTransId="{2DF16EA2-1BE4-4EF3-B7E8-C28456438EE3}"/>
    <dgm:cxn modelId="{1F953E8E-F737-4371-A0DF-5238E75AB289}" type="presOf" srcId="{5919C5AB-5D50-4D33-AA28-81350407BD51}" destId="{5F38A4C0-4E8C-432A-8F96-82099D114EC1}" srcOrd="0" destOrd="0" presId="urn:microsoft.com/office/officeart/2005/8/layout/pList2"/>
    <dgm:cxn modelId="{96F274C2-BD8E-46F4-BAD0-23079FA33E75}" type="presOf" srcId="{3D0B6E40-7B04-44EF-8161-4C81C36E40D9}" destId="{51CC7AB0-582D-4489-AC58-CC24563A8ACC}" srcOrd="0" destOrd="0" presId="urn:microsoft.com/office/officeart/2005/8/layout/pList2"/>
    <dgm:cxn modelId="{D87AD211-B8E3-4F39-B445-424B938BC4DB}" type="presOf" srcId="{0884ED8C-5B56-430A-9A03-8D6160162B38}" destId="{E42E85B8-BD04-4CB5-B452-2928672B200D}" srcOrd="0" destOrd="0" presId="urn:microsoft.com/office/officeart/2005/8/layout/pList2"/>
    <dgm:cxn modelId="{32278DAD-9644-4261-85F5-A5DB1603A0BB}" type="presOf" srcId="{72D26D22-E252-44DF-AC69-9988004BE7DC}" destId="{FFC9EA8D-4DE0-445D-BD61-84EB7461F71C}" srcOrd="0" destOrd="0" presId="urn:microsoft.com/office/officeart/2005/8/layout/pList2"/>
    <dgm:cxn modelId="{8EF98DEB-2841-4F99-94FF-89A877169220}" type="presParOf" srcId="{51CC7AB0-582D-4489-AC58-CC24563A8ACC}" destId="{88AAB4C9-0412-446E-8306-4E51E2F9320D}" srcOrd="0" destOrd="0" presId="urn:microsoft.com/office/officeart/2005/8/layout/pList2"/>
    <dgm:cxn modelId="{01A0FF24-C170-4B83-8FF3-C2BDA2E8B00C}" type="presParOf" srcId="{51CC7AB0-582D-4489-AC58-CC24563A8ACC}" destId="{DA812B98-91CC-4BD1-A395-75F19A7E1E3F}" srcOrd="1" destOrd="0" presId="urn:microsoft.com/office/officeart/2005/8/layout/pList2"/>
    <dgm:cxn modelId="{57325E0C-7FDA-4A5D-A876-B5D9B87FA90A}" type="presParOf" srcId="{DA812B98-91CC-4BD1-A395-75F19A7E1E3F}" destId="{31511705-1A96-4E0A-B87F-26AE1B6C5B97}" srcOrd="0" destOrd="0" presId="urn:microsoft.com/office/officeart/2005/8/layout/pList2"/>
    <dgm:cxn modelId="{4F7B2417-DA4B-436D-94A6-70A309F4D630}" type="presParOf" srcId="{31511705-1A96-4E0A-B87F-26AE1B6C5B97}" destId="{E42E85B8-BD04-4CB5-B452-2928672B200D}" srcOrd="0" destOrd="0" presId="urn:microsoft.com/office/officeart/2005/8/layout/pList2"/>
    <dgm:cxn modelId="{06C8223E-B409-44E6-8E42-F52573B5780B}" type="presParOf" srcId="{31511705-1A96-4E0A-B87F-26AE1B6C5B97}" destId="{7F9EDD66-1675-480F-B52D-3FEC59295F5C}" srcOrd="1" destOrd="0" presId="urn:microsoft.com/office/officeart/2005/8/layout/pList2"/>
    <dgm:cxn modelId="{97AFD738-4B88-497A-BF47-1524C7DC923E}" type="presParOf" srcId="{31511705-1A96-4E0A-B87F-26AE1B6C5B97}" destId="{94F547BD-1FBA-4E99-99F9-6A211FFA3CDA}" srcOrd="2" destOrd="0" presId="urn:microsoft.com/office/officeart/2005/8/layout/pList2"/>
    <dgm:cxn modelId="{81A96852-21CA-4832-ABB8-754333654E8B}" type="presParOf" srcId="{DA812B98-91CC-4BD1-A395-75F19A7E1E3F}" destId="{37834E58-2A63-418A-A36D-587051282D88}" srcOrd="1" destOrd="0" presId="urn:microsoft.com/office/officeart/2005/8/layout/pList2"/>
    <dgm:cxn modelId="{E7D73F81-5C32-489D-B1BF-B49733570B13}" type="presParOf" srcId="{DA812B98-91CC-4BD1-A395-75F19A7E1E3F}" destId="{5124F9C4-E827-40C9-8877-31B6BD80BAA7}" srcOrd="2" destOrd="0" presId="urn:microsoft.com/office/officeart/2005/8/layout/pList2"/>
    <dgm:cxn modelId="{D3D42A8D-B228-485F-9E9D-F96778E4F125}" type="presParOf" srcId="{5124F9C4-E827-40C9-8877-31B6BD80BAA7}" destId="{5F38A4C0-4E8C-432A-8F96-82099D114EC1}" srcOrd="0" destOrd="0" presId="urn:microsoft.com/office/officeart/2005/8/layout/pList2"/>
    <dgm:cxn modelId="{260860E0-7D93-4F5A-A68F-6366B6C68E8D}" type="presParOf" srcId="{5124F9C4-E827-40C9-8877-31B6BD80BAA7}" destId="{2B9F93B2-408A-492A-ACB3-AAFD8A5916CA}" srcOrd="1" destOrd="0" presId="urn:microsoft.com/office/officeart/2005/8/layout/pList2"/>
    <dgm:cxn modelId="{673E603D-3AC5-4C84-B11C-19831D8CA305}" type="presParOf" srcId="{5124F9C4-E827-40C9-8877-31B6BD80BAA7}" destId="{A651AD8C-0777-4431-86B4-C66877D632FA}" srcOrd="2" destOrd="0" presId="urn:microsoft.com/office/officeart/2005/8/layout/pList2"/>
    <dgm:cxn modelId="{63AC9EEC-573A-4ED7-A640-0DB5D4318072}" type="presParOf" srcId="{DA812B98-91CC-4BD1-A395-75F19A7E1E3F}" destId="{FFC9EA8D-4DE0-445D-BD61-84EB7461F71C}" srcOrd="3" destOrd="0" presId="urn:microsoft.com/office/officeart/2005/8/layout/pList2"/>
    <dgm:cxn modelId="{3932F188-68A7-4F76-B997-C0656A04A16B}" type="presParOf" srcId="{DA812B98-91CC-4BD1-A395-75F19A7E1E3F}" destId="{24FB3947-9C44-4CF5-92C0-6A5DABFBD276}" srcOrd="4" destOrd="0" presId="urn:microsoft.com/office/officeart/2005/8/layout/pList2"/>
    <dgm:cxn modelId="{13733DE8-9047-4BA9-A3F5-FE6BBD2DF48B}" type="presParOf" srcId="{24FB3947-9C44-4CF5-92C0-6A5DABFBD276}" destId="{6EC4A31F-FC9C-426E-A526-B2477916D0D1}" srcOrd="0" destOrd="0" presId="urn:microsoft.com/office/officeart/2005/8/layout/pList2"/>
    <dgm:cxn modelId="{E6048B39-AD39-41EF-B2C8-067010D1A0CB}" type="presParOf" srcId="{24FB3947-9C44-4CF5-92C0-6A5DABFBD276}" destId="{0CDBF0D9-AACD-4A28-9F9A-7B60A00D818C}" srcOrd="1" destOrd="0" presId="urn:microsoft.com/office/officeart/2005/8/layout/pList2"/>
    <dgm:cxn modelId="{17DF41DA-95A5-4C05-B591-AE1E14778880}" type="presParOf" srcId="{24FB3947-9C44-4CF5-92C0-6A5DABFBD276}" destId="{A8838A7E-D570-4252-BB1F-1F19DBE51E9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B6E40-7B04-44EF-8161-4C81C36E40D9}"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en-ZA"/>
        </a:p>
      </dgm:t>
    </dgm:pt>
    <dgm:pt modelId="{0884ED8C-5B56-430A-9A03-8D6160162B38}">
      <dgm:prSet phldrT="[Text]" custT="1"/>
      <dgm:spPr>
        <a:solidFill>
          <a:srgbClr val="336699"/>
        </a:solidFill>
      </dgm:spPr>
      <dgm:t>
        <a:bodyPr/>
        <a:lstStyle/>
        <a:p>
          <a:pPr algn="l"/>
          <a:r>
            <a:rPr lang="en-US" sz="1100" dirty="0"/>
            <a:t>Provides for the efficient, effective and ethical evaluation and registration of non-ionizing radiation emitting devices and radioactive nuclides</a:t>
          </a:r>
          <a:endParaRPr lang="en-ZA" sz="1100" dirty="0"/>
        </a:p>
        <a:p>
          <a:pPr algn="l"/>
          <a:endParaRPr lang="en-ZA" sz="1100" dirty="0"/>
        </a:p>
      </dgm:t>
    </dgm:pt>
    <dgm:pt modelId="{2F625D81-C5B7-46CE-A9B4-6C60F27DDB9F}" type="parTrans" cxnId="{1BCB6A96-E52E-4520-9E45-6564AD908866}">
      <dgm:prSet/>
      <dgm:spPr/>
      <dgm:t>
        <a:bodyPr/>
        <a:lstStyle/>
        <a:p>
          <a:endParaRPr lang="en-ZA"/>
        </a:p>
      </dgm:t>
    </dgm:pt>
    <dgm:pt modelId="{2DF16EA2-1BE4-4EF3-B7E8-C28456438EE3}" type="sibTrans" cxnId="{1BCB6A96-E52E-4520-9E45-6564AD908866}">
      <dgm:prSet/>
      <dgm:spPr/>
      <dgm:t>
        <a:bodyPr/>
        <a:lstStyle/>
        <a:p>
          <a:endParaRPr lang="en-ZA"/>
        </a:p>
      </dgm:t>
    </dgm:pt>
    <dgm:pt modelId="{65EFD298-DECE-4666-802E-C77232294FDD}">
      <dgm:prSet custT="1"/>
      <dgm:spPr>
        <a:solidFill>
          <a:srgbClr val="009999"/>
        </a:solidFill>
      </dgm:spPr>
      <dgm:t>
        <a:bodyPr/>
        <a:lstStyle/>
        <a:p>
          <a:pPr algn="l"/>
          <a:r>
            <a:rPr lang="en-US" sz="1100" dirty="0"/>
            <a:t>- </a:t>
          </a:r>
          <a:r>
            <a:rPr lang="en-US" sz="1100" dirty="0" err="1"/>
            <a:t>Fertilisers</a:t>
          </a:r>
          <a:r>
            <a:rPr lang="en-US" sz="1100" dirty="0"/>
            <a:t>, Farm Feeds, Agricultural Remedies and Stock Remedies Act </a:t>
          </a:r>
        </a:p>
        <a:p>
          <a:pPr algn="l"/>
          <a:r>
            <a:rPr lang="en-US" sz="1100" dirty="0"/>
            <a:t>- Animal Diseases Act</a:t>
          </a:r>
        </a:p>
        <a:p>
          <a:pPr algn="l"/>
          <a:r>
            <a:rPr lang="en-US" sz="1100" dirty="0"/>
            <a:t>- Veterinary and Para-veterinary Professions Act</a:t>
          </a:r>
        </a:p>
        <a:p>
          <a:pPr algn="l"/>
          <a:r>
            <a:rPr lang="en-US" sz="1100" dirty="0"/>
            <a:t>- Drugs and Drugs Trafficking Act</a:t>
          </a:r>
        </a:p>
        <a:p>
          <a:pPr algn="l"/>
          <a:r>
            <a:rPr lang="en-US" sz="1100" dirty="0"/>
            <a:t>- Foodstuffs, Cosmetics and Disinfectants Act</a:t>
          </a:r>
        </a:p>
        <a:p>
          <a:pPr algn="l"/>
          <a:r>
            <a:rPr lang="en-US" sz="1100" dirty="0"/>
            <a:t>- Environmental Management Act: Waste Management Act</a:t>
          </a:r>
        </a:p>
        <a:p>
          <a:pPr algn="l"/>
          <a:r>
            <a:rPr lang="en-US" sz="1100" dirty="0"/>
            <a:t>- Health Professions Act</a:t>
          </a:r>
        </a:p>
        <a:p>
          <a:pPr algn="l"/>
          <a:r>
            <a:rPr lang="en-US" sz="1100" dirty="0"/>
            <a:t>- Nursing Act</a:t>
          </a:r>
        </a:p>
        <a:p>
          <a:pPr algn="l"/>
          <a:r>
            <a:rPr lang="en-US" sz="1100" dirty="0"/>
            <a:t>- Pharmacy Act</a:t>
          </a:r>
        </a:p>
        <a:p>
          <a:pPr algn="l"/>
          <a:r>
            <a:rPr lang="en-US" sz="1100" dirty="0"/>
            <a:t>- Customs and Excise Act</a:t>
          </a:r>
          <a:endParaRPr lang="en-ZA" sz="1100" dirty="0"/>
        </a:p>
        <a:p>
          <a:pPr algn="ctr"/>
          <a:endParaRPr lang="en-ZA" sz="1100" dirty="0"/>
        </a:p>
      </dgm:t>
    </dgm:pt>
    <dgm:pt modelId="{91C63F3D-E8CB-4529-B8CF-DF17B49EA5ED}" type="parTrans" cxnId="{82AF3417-5401-43F9-8BC8-89083EF68C74}">
      <dgm:prSet/>
      <dgm:spPr/>
      <dgm:t>
        <a:bodyPr/>
        <a:lstStyle/>
        <a:p>
          <a:endParaRPr lang="en-ZA"/>
        </a:p>
      </dgm:t>
    </dgm:pt>
    <dgm:pt modelId="{530684EC-DFA1-481D-A6D6-8D3CC9EE595E}" type="sibTrans" cxnId="{82AF3417-5401-43F9-8BC8-89083EF68C74}">
      <dgm:prSet/>
      <dgm:spPr/>
      <dgm:t>
        <a:bodyPr/>
        <a:lstStyle/>
        <a:p>
          <a:endParaRPr lang="en-ZA"/>
        </a:p>
      </dgm:t>
    </dgm:pt>
    <dgm:pt modelId="{51CC7AB0-582D-4489-AC58-CC24563A8ACC}" type="pres">
      <dgm:prSet presAssocID="{3D0B6E40-7B04-44EF-8161-4C81C36E40D9}" presName="Name0" presStyleCnt="0">
        <dgm:presLayoutVars>
          <dgm:dir/>
          <dgm:resizeHandles val="exact"/>
        </dgm:presLayoutVars>
      </dgm:prSet>
      <dgm:spPr/>
      <dgm:t>
        <a:bodyPr/>
        <a:lstStyle/>
        <a:p>
          <a:endParaRPr lang="en-US"/>
        </a:p>
      </dgm:t>
    </dgm:pt>
    <dgm:pt modelId="{88AAB4C9-0412-446E-8306-4E51E2F9320D}" type="pres">
      <dgm:prSet presAssocID="{3D0B6E40-7B04-44EF-8161-4C81C36E40D9}" presName="bkgdShp" presStyleLbl="alignAccFollowNode1" presStyleIdx="0" presStyleCnt="1" custScaleY="62583" custLinFactNeighborX="522" custLinFactNeighborY="-62256"/>
      <dgm:spPr/>
    </dgm:pt>
    <dgm:pt modelId="{DA812B98-91CC-4BD1-A395-75F19A7E1E3F}" type="pres">
      <dgm:prSet presAssocID="{3D0B6E40-7B04-44EF-8161-4C81C36E40D9}" presName="linComp" presStyleCnt="0"/>
      <dgm:spPr/>
    </dgm:pt>
    <dgm:pt modelId="{31511705-1A96-4E0A-B87F-26AE1B6C5B97}" type="pres">
      <dgm:prSet presAssocID="{0884ED8C-5B56-430A-9A03-8D6160162B38}" presName="compNode" presStyleCnt="0"/>
      <dgm:spPr/>
    </dgm:pt>
    <dgm:pt modelId="{E42E85B8-BD04-4CB5-B452-2928672B200D}" type="pres">
      <dgm:prSet presAssocID="{0884ED8C-5B56-430A-9A03-8D6160162B38}" presName="node" presStyleLbl="node1" presStyleIdx="0" presStyleCnt="2" custScaleX="77259" custScaleY="101618" custLinFactNeighborX="-13390" custLinFactNeighborY="-24077">
        <dgm:presLayoutVars>
          <dgm:bulletEnabled val="1"/>
        </dgm:presLayoutVars>
      </dgm:prSet>
      <dgm:spPr/>
      <dgm:t>
        <a:bodyPr/>
        <a:lstStyle/>
        <a:p>
          <a:endParaRPr lang="en-US"/>
        </a:p>
      </dgm:t>
    </dgm:pt>
    <dgm:pt modelId="{7F9EDD66-1675-480F-B52D-3FEC59295F5C}" type="pres">
      <dgm:prSet presAssocID="{0884ED8C-5B56-430A-9A03-8D6160162B38}" presName="invisiNode" presStyleLbl="node1" presStyleIdx="0" presStyleCnt="2"/>
      <dgm:spPr/>
    </dgm:pt>
    <dgm:pt modelId="{94F547BD-1FBA-4E99-99F9-6A211FFA3CDA}" type="pres">
      <dgm:prSet presAssocID="{0884ED8C-5B56-430A-9A03-8D6160162B38}" presName="imagNode" presStyleLbl="fgImgPlace1" presStyleIdx="0" presStyleCnt="2" custScaleX="22708" custScaleY="22542" custLinFactNeighborX="-3046" custLinFactNeighborY="-32273"/>
      <dgm:spPr/>
    </dgm:pt>
    <dgm:pt modelId="{37834E58-2A63-418A-A36D-587051282D88}" type="pres">
      <dgm:prSet presAssocID="{2DF16EA2-1BE4-4EF3-B7E8-C28456438EE3}" presName="sibTrans" presStyleLbl="sibTrans2D1" presStyleIdx="0" presStyleCnt="0"/>
      <dgm:spPr/>
      <dgm:t>
        <a:bodyPr/>
        <a:lstStyle/>
        <a:p>
          <a:endParaRPr lang="en-US"/>
        </a:p>
      </dgm:t>
    </dgm:pt>
    <dgm:pt modelId="{24FB3947-9C44-4CF5-92C0-6A5DABFBD276}" type="pres">
      <dgm:prSet presAssocID="{65EFD298-DECE-4666-802E-C77232294FDD}" presName="compNode" presStyleCnt="0"/>
      <dgm:spPr/>
    </dgm:pt>
    <dgm:pt modelId="{6EC4A31F-FC9C-426E-A526-B2477916D0D1}" type="pres">
      <dgm:prSet presAssocID="{65EFD298-DECE-4666-802E-C77232294FDD}" presName="node" presStyleLbl="node1" presStyleIdx="1" presStyleCnt="2" custScaleX="101355" custLinFactNeighborX="6329" custLinFactNeighborY="-23619">
        <dgm:presLayoutVars>
          <dgm:bulletEnabled val="1"/>
        </dgm:presLayoutVars>
      </dgm:prSet>
      <dgm:spPr/>
      <dgm:t>
        <a:bodyPr/>
        <a:lstStyle/>
        <a:p>
          <a:endParaRPr lang="en-US"/>
        </a:p>
      </dgm:t>
    </dgm:pt>
    <dgm:pt modelId="{0CDBF0D9-AACD-4A28-9F9A-7B60A00D818C}" type="pres">
      <dgm:prSet presAssocID="{65EFD298-DECE-4666-802E-C77232294FDD}" presName="invisiNode" presStyleLbl="node1" presStyleIdx="1" presStyleCnt="2"/>
      <dgm:spPr/>
    </dgm:pt>
    <dgm:pt modelId="{A8838A7E-D570-4252-BB1F-1F19DBE51E95}" type="pres">
      <dgm:prSet presAssocID="{65EFD298-DECE-4666-802E-C77232294FDD}" presName="imagNode" presStyleLbl="fgImgPlace1" presStyleIdx="1" presStyleCnt="2" custScaleX="47241" custScaleY="21254" custLinFactNeighborX="10415" custLinFactNeighborY="-29146"/>
      <dgm:spPr/>
    </dgm:pt>
  </dgm:ptLst>
  <dgm:cxnLst>
    <dgm:cxn modelId="{7E51287E-AE5B-422F-9976-E4F9048B4E8F}" type="presOf" srcId="{65EFD298-DECE-4666-802E-C77232294FDD}" destId="{6EC4A31F-FC9C-426E-A526-B2477916D0D1}" srcOrd="0" destOrd="0" presId="urn:microsoft.com/office/officeart/2005/8/layout/pList2"/>
    <dgm:cxn modelId="{82AF3417-5401-43F9-8BC8-89083EF68C74}" srcId="{3D0B6E40-7B04-44EF-8161-4C81C36E40D9}" destId="{65EFD298-DECE-4666-802E-C77232294FDD}" srcOrd="1" destOrd="0" parTransId="{91C63F3D-E8CB-4529-B8CF-DF17B49EA5ED}" sibTransId="{530684EC-DFA1-481D-A6D6-8D3CC9EE595E}"/>
    <dgm:cxn modelId="{D87AD211-B8E3-4F39-B445-424B938BC4DB}" type="presOf" srcId="{0884ED8C-5B56-430A-9A03-8D6160162B38}" destId="{E42E85B8-BD04-4CB5-B452-2928672B200D}" srcOrd="0" destOrd="0" presId="urn:microsoft.com/office/officeart/2005/8/layout/pList2"/>
    <dgm:cxn modelId="{1BCB6A96-E52E-4520-9E45-6564AD908866}" srcId="{3D0B6E40-7B04-44EF-8161-4C81C36E40D9}" destId="{0884ED8C-5B56-430A-9A03-8D6160162B38}" srcOrd="0" destOrd="0" parTransId="{2F625D81-C5B7-46CE-A9B4-6C60F27DDB9F}" sibTransId="{2DF16EA2-1BE4-4EF3-B7E8-C28456438EE3}"/>
    <dgm:cxn modelId="{96F274C2-BD8E-46F4-BAD0-23079FA33E75}" type="presOf" srcId="{3D0B6E40-7B04-44EF-8161-4C81C36E40D9}" destId="{51CC7AB0-582D-4489-AC58-CC24563A8ACC}" srcOrd="0" destOrd="0" presId="urn:microsoft.com/office/officeart/2005/8/layout/pList2"/>
    <dgm:cxn modelId="{74F3EBE4-6EB9-44E6-AC51-AC389F5517D4}" type="presOf" srcId="{2DF16EA2-1BE4-4EF3-B7E8-C28456438EE3}" destId="{37834E58-2A63-418A-A36D-587051282D88}" srcOrd="0" destOrd="0" presId="urn:microsoft.com/office/officeart/2005/8/layout/pList2"/>
    <dgm:cxn modelId="{8EF98DEB-2841-4F99-94FF-89A877169220}" type="presParOf" srcId="{51CC7AB0-582D-4489-AC58-CC24563A8ACC}" destId="{88AAB4C9-0412-446E-8306-4E51E2F9320D}" srcOrd="0" destOrd="0" presId="urn:microsoft.com/office/officeart/2005/8/layout/pList2"/>
    <dgm:cxn modelId="{01A0FF24-C170-4B83-8FF3-C2BDA2E8B00C}" type="presParOf" srcId="{51CC7AB0-582D-4489-AC58-CC24563A8ACC}" destId="{DA812B98-91CC-4BD1-A395-75F19A7E1E3F}" srcOrd="1" destOrd="0" presId="urn:microsoft.com/office/officeart/2005/8/layout/pList2"/>
    <dgm:cxn modelId="{57325E0C-7FDA-4A5D-A876-B5D9B87FA90A}" type="presParOf" srcId="{DA812B98-91CC-4BD1-A395-75F19A7E1E3F}" destId="{31511705-1A96-4E0A-B87F-26AE1B6C5B97}" srcOrd="0" destOrd="0" presId="urn:microsoft.com/office/officeart/2005/8/layout/pList2"/>
    <dgm:cxn modelId="{4F7B2417-DA4B-436D-94A6-70A309F4D630}" type="presParOf" srcId="{31511705-1A96-4E0A-B87F-26AE1B6C5B97}" destId="{E42E85B8-BD04-4CB5-B452-2928672B200D}" srcOrd="0" destOrd="0" presId="urn:microsoft.com/office/officeart/2005/8/layout/pList2"/>
    <dgm:cxn modelId="{06C8223E-B409-44E6-8E42-F52573B5780B}" type="presParOf" srcId="{31511705-1A96-4E0A-B87F-26AE1B6C5B97}" destId="{7F9EDD66-1675-480F-B52D-3FEC59295F5C}" srcOrd="1" destOrd="0" presId="urn:microsoft.com/office/officeart/2005/8/layout/pList2"/>
    <dgm:cxn modelId="{97AFD738-4B88-497A-BF47-1524C7DC923E}" type="presParOf" srcId="{31511705-1A96-4E0A-B87F-26AE1B6C5B97}" destId="{94F547BD-1FBA-4E99-99F9-6A211FFA3CDA}" srcOrd="2" destOrd="0" presId="urn:microsoft.com/office/officeart/2005/8/layout/pList2"/>
    <dgm:cxn modelId="{81A96852-21CA-4832-ABB8-754333654E8B}" type="presParOf" srcId="{DA812B98-91CC-4BD1-A395-75F19A7E1E3F}" destId="{37834E58-2A63-418A-A36D-587051282D88}" srcOrd="1" destOrd="0" presId="urn:microsoft.com/office/officeart/2005/8/layout/pList2"/>
    <dgm:cxn modelId="{3932F188-68A7-4F76-B997-C0656A04A16B}" type="presParOf" srcId="{DA812B98-91CC-4BD1-A395-75F19A7E1E3F}" destId="{24FB3947-9C44-4CF5-92C0-6A5DABFBD276}" srcOrd="2" destOrd="0" presId="urn:microsoft.com/office/officeart/2005/8/layout/pList2"/>
    <dgm:cxn modelId="{13733DE8-9047-4BA9-A3F5-FE6BBD2DF48B}" type="presParOf" srcId="{24FB3947-9C44-4CF5-92C0-6A5DABFBD276}" destId="{6EC4A31F-FC9C-426E-A526-B2477916D0D1}" srcOrd="0" destOrd="0" presId="urn:microsoft.com/office/officeart/2005/8/layout/pList2"/>
    <dgm:cxn modelId="{E6048B39-AD39-41EF-B2C8-067010D1A0CB}" type="presParOf" srcId="{24FB3947-9C44-4CF5-92C0-6A5DABFBD276}" destId="{0CDBF0D9-AACD-4A28-9F9A-7B60A00D818C}" srcOrd="1" destOrd="0" presId="urn:microsoft.com/office/officeart/2005/8/layout/pList2"/>
    <dgm:cxn modelId="{17DF41DA-95A5-4C05-B591-AE1E14778880}" type="presParOf" srcId="{24FB3947-9C44-4CF5-92C0-6A5DABFBD276}" destId="{A8838A7E-D570-4252-BB1F-1F19DBE51E9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30650-9D95-4619-B8F3-B768AE0A8580}" type="doc">
      <dgm:prSet loTypeId="urn:microsoft.com/office/officeart/2005/8/layout/gear1" loCatId="relationship" qsTypeId="urn:microsoft.com/office/officeart/2005/8/quickstyle/3d2" qsCatId="3D" csTypeId="urn:microsoft.com/office/officeart/2005/8/colors/accent1_2" csCatId="accent1" phldr="1"/>
      <dgm:spPr/>
      <dgm:t>
        <a:bodyPr/>
        <a:lstStyle/>
        <a:p>
          <a:endParaRPr lang="en-ZA"/>
        </a:p>
      </dgm:t>
    </dgm:pt>
    <dgm:pt modelId="{95D2ABB2-06EA-4A9B-A932-7518FA0FE122}">
      <dgm:prSet phldrT="[Text]"/>
      <dgm:spPr/>
      <dgm:t>
        <a:bodyPr/>
        <a:lstStyle/>
        <a:p>
          <a:r>
            <a:rPr lang="en-US" dirty="0"/>
            <a:t>Efficacy</a:t>
          </a:r>
          <a:endParaRPr lang="en-ZA" dirty="0"/>
        </a:p>
      </dgm:t>
    </dgm:pt>
    <dgm:pt modelId="{EFCB8D42-FFF2-4B55-BA99-826FE2838037}" type="parTrans" cxnId="{340677F2-4795-4684-A179-98844AD9C198}">
      <dgm:prSet/>
      <dgm:spPr/>
      <dgm:t>
        <a:bodyPr/>
        <a:lstStyle/>
        <a:p>
          <a:endParaRPr lang="en-ZA"/>
        </a:p>
      </dgm:t>
    </dgm:pt>
    <dgm:pt modelId="{30DBD784-2D58-4C08-8B82-9DF39DA3DFF3}" type="sibTrans" cxnId="{340677F2-4795-4684-A179-98844AD9C198}">
      <dgm:prSet/>
      <dgm:spPr/>
      <dgm:t>
        <a:bodyPr/>
        <a:lstStyle/>
        <a:p>
          <a:endParaRPr lang="en-ZA"/>
        </a:p>
      </dgm:t>
    </dgm:pt>
    <dgm:pt modelId="{C7CBAD0D-A67E-4CC7-8E99-D5EED44EC2E3}">
      <dgm:prSet phldrT="[Text]"/>
      <dgm:spPr/>
      <dgm:t>
        <a:bodyPr/>
        <a:lstStyle/>
        <a:p>
          <a:r>
            <a:rPr lang="en-US" dirty="0"/>
            <a:t>Safety</a:t>
          </a:r>
          <a:endParaRPr lang="en-ZA" dirty="0"/>
        </a:p>
      </dgm:t>
    </dgm:pt>
    <dgm:pt modelId="{0B2153AC-7D17-4006-8D55-5CD6DD9658A5}" type="parTrans" cxnId="{2EAD60D7-7276-448F-991A-94F736ACCB29}">
      <dgm:prSet/>
      <dgm:spPr/>
      <dgm:t>
        <a:bodyPr/>
        <a:lstStyle/>
        <a:p>
          <a:endParaRPr lang="en-ZA"/>
        </a:p>
      </dgm:t>
    </dgm:pt>
    <dgm:pt modelId="{04BA75D1-629E-4810-91D2-148D31640814}" type="sibTrans" cxnId="{2EAD60D7-7276-448F-991A-94F736ACCB29}">
      <dgm:prSet/>
      <dgm:spPr/>
      <dgm:t>
        <a:bodyPr/>
        <a:lstStyle/>
        <a:p>
          <a:endParaRPr lang="en-ZA"/>
        </a:p>
      </dgm:t>
    </dgm:pt>
    <dgm:pt modelId="{CFAC4AE5-0BE0-4A46-B495-94CBDC27535A}">
      <dgm:prSet phldrT="[Text]"/>
      <dgm:spPr/>
      <dgm:t>
        <a:bodyPr/>
        <a:lstStyle/>
        <a:p>
          <a:r>
            <a:rPr lang="en-US" dirty="0"/>
            <a:t>Quality </a:t>
          </a:r>
          <a:endParaRPr lang="en-ZA" dirty="0"/>
        </a:p>
      </dgm:t>
    </dgm:pt>
    <dgm:pt modelId="{76D452D6-7B10-4A16-8E0C-504354163FB6}" type="parTrans" cxnId="{EE190CBB-80C7-4A7A-B1E0-55FA76F66AFC}">
      <dgm:prSet/>
      <dgm:spPr/>
      <dgm:t>
        <a:bodyPr/>
        <a:lstStyle/>
        <a:p>
          <a:endParaRPr lang="en-ZA"/>
        </a:p>
      </dgm:t>
    </dgm:pt>
    <dgm:pt modelId="{90AE65B6-D5C6-4081-8806-6DEE5DDE0415}" type="sibTrans" cxnId="{EE190CBB-80C7-4A7A-B1E0-55FA76F66AFC}">
      <dgm:prSet/>
      <dgm:spPr/>
      <dgm:t>
        <a:bodyPr/>
        <a:lstStyle/>
        <a:p>
          <a:endParaRPr lang="en-ZA"/>
        </a:p>
      </dgm:t>
    </dgm:pt>
    <dgm:pt modelId="{CF2BEA8E-D0DE-401D-BD43-AFF063C86DF5}">
      <dgm:prSet phldrT="[Text]"/>
      <dgm:spPr/>
      <dgm:t>
        <a:bodyPr/>
        <a:lstStyle/>
        <a:p>
          <a:endParaRPr lang="en-ZA" dirty="0"/>
        </a:p>
      </dgm:t>
    </dgm:pt>
    <dgm:pt modelId="{D2153D67-C84F-4F5D-A011-EAF919ED3EE0}" type="parTrans" cxnId="{45969A5F-E7AA-4BF9-8288-057C248B9DD4}">
      <dgm:prSet/>
      <dgm:spPr/>
      <dgm:t>
        <a:bodyPr/>
        <a:lstStyle/>
        <a:p>
          <a:endParaRPr lang="en-ZA"/>
        </a:p>
      </dgm:t>
    </dgm:pt>
    <dgm:pt modelId="{F588215E-49CC-42CD-918E-3C2BDC421328}" type="sibTrans" cxnId="{45969A5F-E7AA-4BF9-8288-057C248B9DD4}">
      <dgm:prSet/>
      <dgm:spPr/>
      <dgm:t>
        <a:bodyPr/>
        <a:lstStyle/>
        <a:p>
          <a:endParaRPr lang="en-ZA"/>
        </a:p>
      </dgm:t>
    </dgm:pt>
    <dgm:pt modelId="{BED8A75E-0AE5-407A-820C-1D591A495A57}">
      <dgm:prSet phldrT="[Text]"/>
      <dgm:spPr/>
      <dgm:t>
        <a:bodyPr/>
        <a:lstStyle/>
        <a:p>
          <a:endParaRPr lang="en-ZA"/>
        </a:p>
      </dgm:t>
    </dgm:pt>
    <dgm:pt modelId="{ACBA9E93-D45E-4C01-B3EA-EA617D2FC78C}" type="sibTrans" cxnId="{C6D271C8-AD2E-4434-ACDD-83EDBE9529FA}">
      <dgm:prSet/>
      <dgm:spPr/>
      <dgm:t>
        <a:bodyPr/>
        <a:lstStyle/>
        <a:p>
          <a:endParaRPr lang="en-ZA"/>
        </a:p>
      </dgm:t>
    </dgm:pt>
    <dgm:pt modelId="{A89F9F50-1326-418C-8EB7-19452E8BE041}" type="parTrans" cxnId="{C6D271C8-AD2E-4434-ACDD-83EDBE9529FA}">
      <dgm:prSet/>
      <dgm:spPr/>
      <dgm:t>
        <a:bodyPr/>
        <a:lstStyle/>
        <a:p>
          <a:endParaRPr lang="en-ZA"/>
        </a:p>
      </dgm:t>
    </dgm:pt>
    <dgm:pt modelId="{7DDE9435-530D-4A2F-90A7-BFD8F43563FA}" type="pres">
      <dgm:prSet presAssocID="{1CD30650-9D95-4619-B8F3-B768AE0A8580}" presName="composite" presStyleCnt="0">
        <dgm:presLayoutVars>
          <dgm:chMax val="3"/>
          <dgm:animLvl val="lvl"/>
          <dgm:resizeHandles val="exact"/>
        </dgm:presLayoutVars>
      </dgm:prSet>
      <dgm:spPr/>
      <dgm:t>
        <a:bodyPr/>
        <a:lstStyle/>
        <a:p>
          <a:endParaRPr lang="en-US"/>
        </a:p>
      </dgm:t>
    </dgm:pt>
    <dgm:pt modelId="{D2E1BFE8-E0A0-46AE-94FC-EEEFBE0C0887}" type="pres">
      <dgm:prSet presAssocID="{95D2ABB2-06EA-4A9B-A932-7518FA0FE122}" presName="gear1" presStyleLbl="node1" presStyleIdx="0" presStyleCnt="3">
        <dgm:presLayoutVars>
          <dgm:chMax val="1"/>
          <dgm:bulletEnabled val="1"/>
        </dgm:presLayoutVars>
      </dgm:prSet>
      <dgm:spPr/>
      <dgm:t>
        <a:bodyPr/>
        <a:lstStyle/>
        <a:p>
          <a:endParaRPr lang="en-US"/>
        </a:p>
      </dgm:t>
    </dgm:pt>
    <dgm:pt modelId="{3EE7BDA9-ABE0-4140-B5D1-2E9BFD62C669}" type="pres">
      <dgm:prSet presAssocID="{95D2ABB2-06EA-4A9B-A932-7518FA0FE122}" presName="gear1srcNode" presStyleLbl="node1" presStyleIdx="0" presStyleCnt="3"/>
      <dgm:spPr/>
      <dgm:t>
        <a:bodyPr/>
        <a:lstStyle/>
        <a:p>
          <a:endParaRPr lang="en-US"/>
        </a:p>
      </dgm:t>
    </dgm:pt>
    <dgm:pt modelId="{83F4CB1D-3C6E-48BA-8D5D-279DBD6F8881}" type="pres">
      <dgm:prSet presAssocID="{95D2ABB2-06EA-4A9B-A932-7518FA0FE122}" presName="gear1dstNode" presStyleLbl="node1" presStyleIdx="0" presStyleCnt="3"/>
      <dgm:spPr/>
      <dgm:t>
        <a:bodyPr/>
        <a:lstStyle/>
        <a:p>
          <a:endParaRPr lang="en-US"/>
        </a:p>
      </dgm:t>
    </dgm:pt>
    <dgm:pt modelId="{A57F3904-94C4-4AC1-B4C2-8C5298F1096C}" type="pres">
      <dgm:prSet presAssocID="{CFAC4AE5-0BE0-4A46-B495-94CBDC27535A}" presName="gear2" presStyleLbl="node1" presStyleIdx="1" presStyleCnt="3">
        <dgm:presLayoutVars>
          <dgm:chMax val="1"/>
          <dgm:bulletEnabled val="1"/>
        </dgm:presLayoutVars>
      </dgm:prSet>
      <dgm:spPr/>
      <dgm:t>
        <a:bodyPr/>
        <a:lstStyle/>
        <a:p>
          <a:endParaRPr lang="en-US"/>
        </a:p>
      </dgm:t>
    </dgm:pt>
    <dgm:pt modelId="{619727D6-AD18-4E25-8C7B-2FC6F7E35B85}" type="pres">
      <dgm:prSet presAssocID="{CFAC4AE5-0BE0-4A46-B495-94CBDC27535A}" presName="gear2srcNode" presStyleLbl="node1" presStyleIdx="1" presStyleCnt="3"/>
      <dgm:spPr/>
      <dgm:t>
        <a:bodyPr/>
        <a:lstStyle/>
        <a:p>
          <a:endParaRPr lang="en-US"/>
        </a:p>
      </dgm:t>
    </dgm:pt>
    <dgm:pt modelId="{B905F97B-C4CB-49FC-A832-F53F6D9281CD}" type="pres">
      <dgm:prSet presAssocID="{CFAC4AE5-0BE0-4A46-B495-94CBDC27535A}" presName="gear2dstNode" presStyleLbl="node1" presStyleIdx="1" presStyleCnt="3"/>
      <dgm:spPr/>
      <dgm:t>
        <a:bodyPr/>
        <a:lstStyle/>
        <a:p>
          <a:endParaRPr lang="en-US"/>
        </a:p>
      </dgm:t>
    </dgm:pt>
    <dgm:pt modelId="{DA864770-AC71-4E11-ADCC-EEF8707A7BE1}" type="pres">
      <dgm:prSet presAssocID="{C7CBAD0D-A67E-4CC7-8E99-D5EED44EC2E3}" presName="gear3" presStyleLbl="node1" presStyleIdx="2" presStyleCnt="3"/>
      <dgm:spPr/>
      <dgm:t>
        <a:bodyPr/>
        <a:lstStyle/>
        <a:p>
          <a:endParaRPr lang="en-US"/>
        </a:p>
      </dgm:t>
    </dgm:pt>
    <dgm:pt modelId="{428A527C-7B98-48F4-A000-1758B1672534}" type="pres">
      <dgm:prSet presAssocID="{C7CBAD0D-A67E-4CC7-8E99-D5EED44EC2E3}" presName="gear3tx" presStyleLbl="node1" presStyleIdx="2" presStyleCnt="3">
        <dgm:presLayoutVars>
          <dgm:chMax val="1"/>
          <dgm:bulletEnabled val="1"/>
        </dgm:presLayoutVars>
      </dgm:prSet>
      <dgm:spPr/>
      <dgm:t>
        <a:bodyPr/>
        <a:lstStyle/>
        <a:p>
          <a:endParaRPr lang="en-US"/>
        </a:p>
      </dgm:t>
    </dgm:pt>
    <dgm:pt modelId="{737BF192-DED2-4DDB-8A0A-B1B17AFF21C7}" type="pres">
      <dgm:prSet presAssocID="{C7CBAD0D-A67E-4CC7-8E99-D5EED44EC2E3}" presName="gear3srcNode" presStyleLbl="node1" presStyleIdx="2" presStyleCnt="3"/>
      <dgm:spPr/>
      <dgm:t>
        <a:bodyPr/>
        <a:lstStyle/>
        <a:p>
          <a:endParaRPr lang="en-US"/>
        </a:p>
      </dgm:t>
    </dgm:pt>
    <dgm:pt modelId="{579590CE-0867-4BF8-9F89-E5036ADC137A}" type="pres">
      <dgm:prSet presAssocID="{C7CBAD0D-A67E-4CC7-8E99-D5EED44EC2E3}" presName="gear3dstNode" presStyleLbl="node1" presStyleIdx="2" presStyleCnt="3"/>
      <dgm:spPr/>
      <dgm:t>
        <a:bodyPr/>
        <a:lstStyle/>
        <a:p>
          <a:endParaRPr lang="en-US"/>
        </a:p>
      </dgm:t>
    </dgm:pt>
    <dgm:pt modelId="{C43BA20E-78DC-4C7F-8450-3CC1AB994665}" type="pres">
      <dgm:prSet presAssocID="{30DBD784-2D58-4C08-8B82-9DF39DA3DFF3}" presName="connector1" presStyleLbl="sibTrans2D1" presStyleIdx="0" presStyleCnt="3"/>
      <dgm:spPr/>
      <dgm:t>
        <a:bodyPr/>
        <a:lstStyle/>
        <a:p>
          <a:endParaRPr lang="en-US"/>
        </a:p>
      </dgm:t>
    </dgm:pt>
    <dgm:pt modelId="{4D912F8F-7465-476B-931D-7A5293CB4023}" type="pres">
      <dgm:prSet presAssocID="{90AE65B6-D5C6-4081-8806-6DEE5DDE0415}" presName="connector2" presStyleLbl="sibTrans2D1" presStyleIdx="1" presStyleCnt="3"/>
      <dgm:spPr/>
      <dgm:t>
        <a:bodyPr/>
        <a:lstStyle/>
        <a:p>
          <a:endParaRPr lang="en-US"/>
        </a:p>
      </dgm:t>
    </dgm:pt>
    <dgm:pt modelId="{4413101B-8E5F-4599-AD17-6769CC3AD79F}" type="pres">
      <dgm:prSet presAssocID="{04BA75D1-629E-4810-91D2-148D31640814}" presName="connector3" presStyleLbl="sibTrans2D1" presStyleIdx="2" presStyleCnt="3"/>
      <dgm:spPr/>
      <dgm:t>
        <a:bodyPr/>
        <a:lstStyle/>
        <a:p>
          <a:endParaRPr lang="en-US"/>
        </a:p>
      </dgm:t>
    </dgm:pt>
  </dgm:ptLst>
  <dgm:cxnLst>
    <dgm:cxn modelId="{437CA8F3-4741-427E-B938-92AB5E13DDEB}" type="presOf" srcId="{95D2ABB2-06EA-4A9B-A932-7518FA0FE122}" destId="{83F4CB1D-3C6E-48BA-8D5D-279DBD6F8881}" srcOrd="2" destOrd="0" presId="urn:microsoft.com/office/officeart/2005/8/layout/gear1"/>
    <dgm:cxn modelId="{2886BF64-5675-4A20-B01A-26A5E2DE4F13}" type="presOf" srcId="{C7CBAD0D-A67E-4CC7-8E99-D5EED44EC2E3}" destId="{737BF192-DED2-4DDB-8A0A-B1B17AFF21C7}" srcOrd="2" destOrd="0" presId="urn:microsoft.com/office/officeart/2005/8/layout/gear1"/>
    <dgm:cxn modelId="{EE190CBB-80C7-4A7A-B1E0-55FA76F66AFC}" srcId="{1CD30650-9D95-4619-B8F3-B768AE0A8580}" destId="{CFAC4AE5-0BE0-4A46-B495-94CBDC27535A}" srcOrd="1" destOrd="0" parTransId="{76D452D6-7B10-4A16-8E0C-504354163FB6}" sibTransId="{90AE65B6-D5C6-4081-8806-6DEE5DDE0415}"/>
    <dgm:cxn modelId="{C6D271C8-AD2E-4434-ACDD-83EDBE9529FA}" srcId="{1CD30650-9D95-4619-B8F3-B768AE0A8580}" destId="{BED8A75E-0AE5-407A-820C-1D591A495A57}" srcOrd="4" destOrd="0" parTransId="{A89F9F50-1326-418C-8EB7-19452E8BE041}" sibTransId="{ACBA9E93-D45E-4C01-B3EA-EA617D2FC78C}"/>
    <dgm:cxn modelId="{8030BBA8-C3BE-4729-AC5D-32A5FBD79F0D}" type="presOf" srcId="{CFAC4AE5-0BE0-4A46-B495-94CBDC27535A}" destId="{619727D6-AD18-4E25-8C7B-2FC6F7E35B85}" srcOrd="1" destOrd="0" presId="urn:microsoft.com/office/officeart/2005/8/layout/gear1"/>
    <dgm:cxn modelId="{340677F2-4795-4684-A179-98844AD9C198}" srcId="{1CD30650-9D95-4619-B8F3-B768AE0A8580}" destId="{95D2ABB2-06EA-4A9B-A932-7518FA0FE122}" srcOrd="0" destOrd="0" parTransId="{EFCB8D42-FFF2-4B55-BA99-826FE2838037}" sibTransId="{30DBD784-2D58-4C08-8B82-9DF39DA3DFF3}"/>
    <dgm:cxn modelId="{906C88A3-C340-46CF-A528-549B20FC6424}" type="presOf" srcId="{90AE65B6-D5C6-4081-8806-6DEE5DDE0415}" destId="{4D912F8F-7465-476B-931D-7A5293CB4023}" srcOrd="0" destOrd="0" presId="urn:microsoft.com/office/officeart/2005/8/layout/gear1"/>
    <dgm:cxn modelId="{2B30FEF4-696D-4BA0-AEDE-88D2FD7AD781}" type="presOf" srcId="{1CD30650-9D95-4619-B8F3-B768AE0A8580}" destId="{7DDE9435-530D-4A2F-90A7-BFD8F43563FA}" srcOrd="0" destOrd="0" presId="urn:microsoft.com/office/officeart/2005/8/layout/gear1"/>
    <dgm:cxn modelId="{4748C688-4E40-445A-85A7-2B68F065F0AB}" type="presOf" srcId="{04BA75D1-629E-4810-91D2-148D31640814}" destId="{4413101B-8E5F-4599-AD17-6769CC3AD79F}" srcOrd="0" destOrd="0" presId="urn:microsoft.com/office/officeart/2005/8/layout/gear1"/>
    <dgm:cxn modelId="{2EAD60D7-7276-448F-991A-94F736ACCB29}" srcId="{1CD30650-9D95-4619-B8F3-B768AE0A8580}" destId="{C7CBAD0D-A67E-4CC7-8E99-D5EED44EC2E3}" srcOrd="2" destOrd="0" parTransId="{0B2153AC-7D17-4006-8D55-5CD6DD9658A5}" sibTransId="{04BA75D1-629E-4810-91D2-148D31640814}"/>
    <dgm:cxn modelId="{E5549964-941F-4AD4-B197-D806262C94A1}" type="presOf" srcId="{C7CBAD0D-A67E-4CC7-8E99-D5EED44EC2E3}" destId="{579590CE-0867-4BF8-9F89-E5036ADC137A}" srcOrd="3" destOrd="0" presId="urn:microsoft.com/office/officeart/2005/8/layout/gear1"/>
    <dgm:cxn modelId="{4505AC06-31A8-44F1-A0C4-3A73587668BC}" type="presOf" srcId="{95D2ABB2-06EA-4A9B-A932-7518FA0FE122}" destId="{3EE7BDA9-ABE0-4140-B5D1-2E9BFD62C669}" srcOrd="1" destOrd="0" presId="urn:microsoft.com/office/officeart/2005/8/layout/gear1"/>
    <dgm:cxn modelId="{B2CDD031-0C01-4535-BA84-7EBA106AE57B}" type="presOf" srcId="{95D2ABB2-06EA-4A9B-A932-7518FA0FE122}" destId="{D2E1BFE8-E0A0-46AE-94FC-EEEFBE0C0887}" srcOrd="0" destOrd="0" presId="urn:microsoft.com/office/officeart/2005/8/layout/gear1"/>
    <dgm:cxn modelId="{CED89472-AF27-4197-9625-95E3F1E8F783}" type="presOf" srcId="{CFAC4AE5-0BE0-4A46-B495-94CBDC27535A}" destId="{A57F3904-94C4-4AC1-B4C2-8C5298F1096C}" srcOrd="0" destOrd="0" presId="urn:microsoft.com/office/officeart/2005/8/layout/gear1"/>
    <dgm:cxn modelId="{3AA06647-CEA1-467C-855A-3E2B0EDC29E7}" type="presOf" srcId="{C7CBAD0D-A67E-4CC7-8E99-D5EED44EC2E3}" destId="{DA864770-AC71-4E11-ADCC-EEF8707A7BE1}" srcOrd="0" destOrd="0" presId="urn:microsoft.com/office/officeart/2005/8/layout/gear1"/>
    <dgm:cxn modelId="{99FA88E4-D85E-45A4-8061-22FBD0238752}" type="presOf" srcId="{CFAC4AE5-0BE0-4A46-B495-94CBDC27535A}" destId="{B905F97B-C4CB-49FC-A832-F53F6D9281CD}" srcOrd="2" destOrd="0" presId="urn:microsoft.com/office/officeart/2005/8/layout/gear1"/>
    <dgm:cxn modelId="{45969A5F-E7AA-4BF9-8288-057C248B9DD4}" srcId="{1CD30650-9D95-4619-B8F3-B768AE0A8580}" destId="{CF2BEA8E-D0DE-401D-BD43-AFF063C86DF5}" srcOrd="3" destOrd="0" parTransId="{D2153D67-C84F-4F5D-A011-EAF919ED3EE0}" sibTransId="{F588215E-49CC-42CD-918E-3C2BDC421328}"/>
    <dgm:cxn modelId="{E310D98A-3A19-4670-B4F8-A98B8546C049}" type="presOf" srcId="{C7CBAD0D-A67E-4CC7-8E99-D5EED44EC2E3}" destId="{428A527C-7B98-48F4-A000-1758B1672534}" srcOrd="1" destOrd="0" presId="urn:microsoft.com/office/officeart/2005/8/layout/gear1"/>
    <dgm:cxn modelId="{B214514E-B032-49B1-81B5-60309EADBD4A}" type="presOf" srcId="{30DBD784-2D58-4C08-8B82-9DF39DA3DFF3}" destId="{C43BA20E-78DC-4C7F-8450-3CC1AB994665}" srcOrd="0" destOrd="0" presId="urn:microsoft.com/office/officeart/2005/8/layout/gear1"/>
    <dgm:cxn modelId="{E6FB535E-0FB1-4B69-9C0D-001B74CCA2C5}" type="presParOf" srcId="{7DDE9435-530D-4A2F-90A7-BFD8F43563FA}" destId="{D2E1BFE8-E0A0-46AE-94FC-EEEFBE0C0887}" srcOrd="0" destOrd="0" presId="urn:microsoft.com/office/officeart/2005/8/layout/gear1"/>
    <dgm:cxn modelId="{5D3E1AAF-687F-4D5D-8BA0-9AE4CA86EEF2}" type="presParOf" srcId="{7DDE9435-530D-4A2F-90A7-BFD8F43563FA}" destId="{3EE7BDA9-ABE0-4140-B5D1-2E9BFD62C669}" srcOrd="1" destOrd="0" presId="urn:microsoft.com/office/officeart/2005/8/layout/gear1"/>
    <dgm:cxn modelId="{668C7DEA-7E98-4A7E-B26F-137E80B305F0}" type="presParOf" srcId="{7DDE9435-530D-4A2F-90A7-BFD8F43563FA}" destId="{83F4CB1D-3C6E-48BA-8D5D-279DBD6F8881}" srcOrd="2" destOrd="0" presId="urn:microsoft.com/office/officeart/2005/8/layout/gear1"/>
    <dgm:cxn modelId="{28905290-E4DF-4BC6-B474-C572C1ED3FED}" type="presParOf" srcId="{7DDE9435-530D-4A2F-90A7-BFD8F43563FA}" destId="{A57F3904-94C4-4AC1-B4C2-8C5298F1096C}" srcOrd="3" destOrd="0" presId="urn:microsoft.com/office/officeart/2005/8/layout/gear1"/>
    <dgm:cxn modelId="{08934AEE-FEBA-4B2C-81CB-57EE5BC5F078}" type="presParOf" srcId="{7DDE9435-530D-4A2F-90A7-BFD8F43563FA}" destId="{619727D6-AD18-4E25-8C7B-2FC6F7E35B85}" srcOrd="4" destOrd="0" presId="urn:microsoft.com/office/officeart/2005/8/layout/gear1"/>
    <dgm:cxn modelId="{87BC7A84-988F-4093-8217-BFCC02BD7450}" type="presParOf" srcId="{7DDE9435-530D-4A2F-90A7-BFD8F43563FA}" destId="{B905F97B-C4CB-49FC-A832-F53F6D9281CD}" srcOrd="5" destOrd="0" presId="urn:microsoft.com/office/officeart/2005/8/layout/gear1"/>
    <dgm:cxn modelId="{276CC67A-C99C-460D-BE5C-00D67535350D}" type="presParOf" srcId="{7DDE9435-530D-4A2F-90A7-BFD8F43563FA}" destId="{DA864770-AC71-4E11-ADCC-EEF8707A7BE1}" srcOrd="6" destOrd="0" presId="urn:microsoft.com/office/officeart/2005/8/layout/gear1"/>
    <dgm:cxn modelId="{705DE9F7-DEDB-497A-A5DC-287E213BA888}" type="presParOf" srcId="{7DDE9435-530D-4A2F-90A7-BFD8F43563FA}" destId="{428A527C-7B98-48F4-A000-1758B1672534}" srcOrd="7" destOrd="0" presId="urn:microsoft.com/office/officeart/2005/8/layout/gear1"/>
    <dgm:cxn modelId="{FC57B796-3234-45B6-8610-44AE9E74CE3D}" type="presParOf" srcId="{7DDE9435-530D-4A2F-90A7-BFD8F43563FA}" destId="{737BF192-DED2-4DDB-8A0A-B1B17AFF21C7}" srcOrd="8" destOrd="0" presId="urn:microsoft.com/office/officeart/2005/8/layout/gear1"/>
    <dgm:cxn modelId="{C46318CC-02A4-4256-BE0C-EAF57E1D954B}" type="presParOf" srcId="{7DDE9435-530D-4A2F-90A7-BFD8F43563FA}" destId="{579590CE-0867-4BF8-9F89-E5036ADC137A}" srcOrd="9" destOrd="0" presId="urn:microsoft.com/office/officeart/2005/8/layout/gear1"/>
    <dgm:cxn modelId="{97922F1D-3DE4-4AA9-BF25-2258E23623C3}" type="presParOf" srcId="{7DDE9435-530D-4A2F-90A7-BFD8F43563FA}" destId="{C43BA20E-78DC-4C7F-8450-3CC1AB994665}" srcOrd="10" destOrd="0" presId="urn:microsoft.com/office/officeart/2005/8/layout/gear1"/>
    <dgm:cxn modelId="{1A2A3F18-2D29-4A28-BD8B-9B786EEF9A80}" type="presParOf" srcId="{7DDE9435-530D-4A2F-90A7-BFD8F43563FA}" destId="{4D912F8F-7465-476B-931D-7A5293CB4023}" srcOrd="11" destOrd="0" presId="urn:microsoft.com/office/officeart/2005/8/layout/gear1"/>
    <dgm:cxn modelId="{FD434A54-E72E-4AEA-BDAE-8250D57360DD}" type="presParOf" srcId="{7DDE9435-530D-4A2F-90A7-BFD8F43563FA}" destId="{4413101B-8E5F-4599-AD17-6769CC3AD79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B4C9-0412-446E-8306-4E51E2F9320D}">
      <dsp:nvSpPr>
        <dsp:cNvPr id="0" name=""/>
        <dsp:cNvSpPr/>
      </dsp:nvSpPr>
      <dsp:spPr>
        <a:xfrm>
          <a:off x="0" y="0"/>
          <a:ext cx="8928992" cy="12978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4F547BD-1FBA-4E99-99F9-6A211FFA3CDA}">
      <dsp:nvSpPr>
        <dsp:cNvPr id="0" name=""/>
        <dsp:cNvSpPr/>
      </dsp:nvSpPr>
      <dsp:spPr>
        <a:xfrm>
          <a:off x="600216" y="364441"/>
          <a:ext cx="1804202" cy="342820"/>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2E85B8-BD04-4CB5-B452-2928672B200D}">
      <dsp:nvSpPr>
        <dsp:cNvPr id="0" name=""/>
        <dsp:cNvSpPr/>
      </dsp:nvSpPr>
      <dsp:spPr>
        <a:xfrm rot="10800000">
          <a:off x="121534" y="1406537"/>
          <a:ext cx="2620329" cy="2575692"/>
        </a:xfrm>
        <a:prstGeom prst="round2SameRect">
          <a:avLst>
            <a:gd name="adj1" fmla="val 10500"/>
            <a:gd name="adj2" fmla="val 0"/>
          </a:avLst>
        </a:prstGeom>
        <a:solidFill>
          <a:srgbClr val="3366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ZA" sz="1100" kern="1200" dirty="0"/>
            <a:t>The Constitution places obligations on the State to progressively realise socio-economic rights, including access to health care</a:t>
          </a:r>
        </a:p>
        <a:p>
          <a:pPr lvl="0" algn="l" defTabSz="488950">
            <a:lnSpc>
              <a:spcPct val="90000"/>
            </a:lnSpc>
            <a:spcBef>
              <a:spcPct val="0"/>
            </a:spcBef>
            <a:spcAft>
              <a:spcPct val="35000"/>
            </a:spcAft>
          </a:pPr>
          <a:endParaRPr lang="en-ZA" sz="1100" kern="1200" dirty="0"/>
        </a:p>
        <a:p>
          <a:pPr lvl="0" algn="l" defTabSz="488950">
            <a:lnSpc>
              <a:spcPct val="90000"/>
            </a:lnSpc>
            <a:spcBef>
              <a:spcPct val="0"/>
            </a:spcBef>
            <a:spcAft>
              <a:spcPct val="35000"/>
            </a:spcAft>
          </a:pPr>
          <a:r>
            <a:rPr lang="en-US" sz="1100" kern="1200" dirty="0">
              <a:cs typeface="Arial" pitchFamily="34" charset="0"/>
            </a:rPr>
            <a:t>Section 27 of the Constitution guarantees everyone the right of access to healthcare services</a:t>
          </a:r>
          <a:endParaRPr lang="en-ZA" sz="1100" kern="1200" dirty="0"/>
        </a:p>
      </dsp:txBody>
      <dsp:txXfrm rot="10800000">
        <a:off x="200745" y="1406537"/>
        <a:ext cx="2461907" cy="2496481"/>
      </dsp:txXfrm>
    </dsp:sp>
    <dsp:sp modelId="{A651AD8C-0777-4431-86B4-C66877D632FA}">
      <dsp:nvSpPr>
        <dsp:cNvPr id="0" name=""/>
        <dsp:cNvSpPr/>
      </dsp:nvSpPr>
      <dsp:spPr>
        <a:xfrm>
          <a:off x="3426504" y="231199"/>
          <a:ext cx="2042494" cy="342820"/>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38A4C0-4E8C-432A-8F96-82099D114EC1}">
      <dsp:nvSpPr>
        <dsp:cNvPr id="0" name=""/>
        <dsp:cNvSpPr/>
      </dsp:nvSpPr>
      <dsp:spPr>
        <a:xfrm rot="10800000">
          <a:off x="6244276" y="1417810"/>
          <a:ext cx="2620329" cy="3108660"/>
        </a:xfrm>
        <a:prstGeom prst="round2SameRect">
          <a:avLst>
            <a:gd name="adj1" fmla="val 10500"/>
            <a:gd name="adj2" fmla="val 0"/>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a:t>Section 2B(1) requires the Authority to ensure:</a:t>
          </a:r>
        </a:p>
        <a:p>
          <a:pPr lvl="0" algn="ctr" defTabSz="444500">
            <a:lnSpc>
              <a:spcPct val="90000"/>
            </a:lnSpc>
            <a:spcBef>
              <a:spcPct val="0"/>
            </a:spcBef>
            <a:spcAft>
              <a:spcPct val="35000"/>
            </a:spcAft>
          </a:pPr>
          <a:endParaRPr lang="en-US" sz="1000" kern="1200" dirty="0"/>
        </a:p>
        <a:p>
          <a:pPr lvl="0" algn="l" defTabSz="444500">
            <a:lnSpc>
              <a:spcPct val="90000"/>
            </a:lnSpc>
            <a:spcBef>
              <a:spcPct val="0"/>
            </a:spcBef>
            <a:spcAft>
              <a:spcPct val="35000"/>
            </a:spcAft>
          </a:pPr>
          <a:r>
            <a:rPr lang="en-US" sz="1000" kern="1200" dirty="0"/>
            <a:t>- </a:t>
          </a:r>
          <a:r>
            <a:rPr lang="en-ZA" sz="1000" kern="1200" dirty="0"/>
            <a:t>E</a:t>
          </a:r>
          <a:r>
            <a:rPr lang="x-none" sz="1000" kern="1200" dirty="0"/>
            <a:t>fficient, effective and ethical assessment and regulation of</a:t>
          </a:r>
          <a:r>
            <a:rPr lang="en-ZA" sz="1000" kern="1200" dirty="0"/>
            <a:t> health products;</a:t>
          </a:r>
        </a:p>
        <a:p>
          <a:pPr lvl="0" algn="l" defTabSz="444500">
            <a:lnSpc>
              <a:spcPct val="90000"/>
            </a:lnSpc>
            <a:spcBef>
              <a:spcPct val="0"/>
            </a:spcBef>
            <a:spcAft>
              <a:spcPct val="35000"/>
            </a:spcAft>
          </a:pPr>
          <a:r>
            <a:rPr lang="en-ZA" sz="1000" kern="1200" dirty="0"/>
            <a:t>- T</a:t>
          </a:r>
          <a:r>
            <a:rPr lang="x-none" sz="1000" kern="1200" dirty="0"/>
            <a:t>ransparent, fair, objective and timeous</a:t>
          </a:r>
          <a:r>
            <a:rPr lang="en-ZA" sz="1000" kern="1200" dirty="0"/>
            <a:t> assessment </a:t>
          </a:r>
          <a:r>
            <a:rPr lang="x-none" sz="1000" kern="1200" dirty="0"/>
            <a:t>and regist</a:t>
          </a:r>
          <a:r>
            <a:rPr lang="en-ZA" sz="1000" kern="1200" dirty="0"/>
            <a:t>ration;</a:t>
          </a:r>
        </a:p>
        <a:p>
          <a:pPr lvl="0" algn="l" defTabSz="444500">
            <a:lnSpc>
              <a:spcPct val="90000"/>
            </a:lnSpc>
            <a:spcBef>
              <a:spcPct val="0"/>
            </a:spcBef>
            <a:spcAft>
              <a:spcPct val="35000"/>
            </a:spcAft>
          </a:pPr>
          <a:r>
            <a:rPr lang="en-ZA" sz="1000" kern="1200" dirty="0"/>
            <a:t>- P</a:t>
          </a:r>
          <a:r>
            <a:rPr lang="x-none" sz="1000" kern="1200" dirty="0"/>
            <a:t>eriodic re-evaluation or re-assessment and ongoing monitoring</a:t>
          </a:r>
          <a:r>
            <a:rPr lang="en-ZA" sz="1000" kern="1200" dirty="0"/>
            <a:t> of products;</a:t>
          </a:r>
        </a:p>
        <a:p>
          <a:pPr lvl="0" algn="l" defTabSz="444500">
            <a:lnSpc>
              <a:spcPct val="90000"/>
            </a:lnSpc>
            <a:spcBef>
              <a:spcPct val="0"/>
            </a:spcBef>
            <a:spcAft>
              <a:spcPct val="35000"/>
            </a:spcAft>
          </a:pPr>
          <a:r>
            <a:rPr lang="en-ZA" sz="1000" kern="1200" dirty="0"/>
            <a:t>- Investigation and monitoring </a:t>
          </a:r>
          <a:r>
            <a:rPr lang="x-none" sz="1000" kern="1200" dirty="0"/>
            <a:t>of existing and new adverse events and reactions;</a:t>
          </a:r>
          <a:endParaRPr lang="en-US" sz="1000" kern="1200" dirty="0"/>
        </a:p>
        <a:p>
          <a:pPr lvl="0" algn="l" defTabSz="444500">
            <a:lnSpc>
              <a:spcPct val="90000"/>
            </a:lnSpc>
            <a:spcBef>
              <a:spcPct val="0"/>
            </a:spcBef>
            <a:spcAft>
              <a:spcPct val="35000"/>
            </a:spcAft>
          </a:pPr>
          <a:r>
            <a:rPr lang="en-ZA" sz="1000" kern="1200" dirty="0"/>
            <a:t>- C</a:t>
          </a:r>
          <a:r>
            <a:rPr lang="x-none" sz="1000" kern="1200" dirty="0"/>
            <a:t>ompliance </a:t>
          </a:r>
          <a:r>
            <a:rPr lang="en-ZA" sz="1000" kern="1200" dirty="0"/>
            <a:t>through</a:t>
          </a:r>
          <a:r>
            <a:rPr lang="x-none" sz="1000" kern="1200" dirty="0"/>
            <a:t> active inspection</a:t>
          </a:r>
          <a:r>
            <a:rPr lang="en-ZA" sz="1000" kern="1200" dirty="0"/>
            <a:t>s</a:t>
          </a:r>
          <a:r>
            <a:rPr lang="x-none" sz="1000" kern="1200" dirty="0"/>
            <a:t> and investigation; </a:t>
          </a:r>
          <a:endParaRPr lang="en-US" sz="1000" kern="1200" dirty="0"/>
        </a:p>
        <a:p>
          <a:pPr lvl="0" algn="l" defTabSz="444500">
            <a:lnSpc>
              <a:spcPct val="90000"/>
            </a:lnSpc>
            <a:spcBef>
              <a:spcPct val="0"/>
            </a:spcBef>
            <a:spcAft>
              <a:spcPct val="35000"/>
            </a:spcAft>
          </a:pPr>
          <a:r>
            <a:rPr lang="en-ZA" sz="1000" kern="1200" dirty="0"/>
            <a:t>- Assessment of clinical </a:t>
          </a:r>
          <a:r>
            <a:rPr lang="x-none" sz="1000" kern="1200" dirty="0"/>
            <a:t>trial or clinical performance study protocols</a:t>
          </a:r>
          <a:r>
            <a:rPr lang="en-US" sz="1000" kern="1200" dirty="0"/>
            <a:t>;</a:t>
          </a:r>
        </a:p>
        <a:p>
          <a:pPr lvl="0" algn="l" defTabSz="444500">
            <a:lnSpc>
              <a:spcPct val="90000"/>
            </a:lnSpc>
            <a:spcBef>
              <a:spcPct val="0"/>
            </a:spcBef>
            <a:spcAft>
              <a:spcPct val="35000"/>
            </a:spcAft>
          </a:pPr>
          <a:r>
            <a:rPr lang="en-US" sz="1000" kern="1200" dirty="0"/>
            <a:t>- </a:t>
          </a:r>
          <a:r>
            <a:rPr lang="en-ZA" sz="1000" kern="1200" dirty="0"/>
            <a:t>the Authority may e</a:t>
          </a:r>
          <a:r>
            <a:rPr lang="x-none" sz="1000" kern="1200" dirty="0"/>
            <a:t>nter into agreements to co-operate with any regulatory authority in order to achieve the objects of </a:t>
          </a:r>
          <a:r>
            <a:rPr lang="en-ZA" sz="1000" kern="1200" dirty="0"/>
            <a:t>this </a:t>
          </a:r>
          <a:r>
            <a:rPr lang="x-none" sz="1000" kern="1200" dirty="0"/>
            <a:t>Act</a:t>
          </a:r>
          <a:endParaRPr lang="en-ZA" sz="1000" kern="1200" dirty="0"/>
        </a:p>
      </dsp:txBody>
      <dsp:txXfrm rot="10800000">
        <a:off x="6324860" y="1417810"/>
        <a:ext cx="2459161" cy="3028076"/>
      </dsp:txXfrm>
    </dsp:sp>
    <dsp:sp modelId="{A8838A7E-D570-4252-BB1F-1F19DBE51E95}">
      <dsp:nvSpPr>
        <dsp:cNvPr id="0" name=""/>
        <dsp:cNvSpPr/>
      </dsp:nvSpPr>
      <dsp:spPr>
        <a:xfrm>
          <a:off x="6591378" y="384488"/>
          <a:ext cx="1943577" cy="323232"/>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4A31F-FC9C-426E-A526-B2477916D0D1}">
      <dsp:nvSpPr>
        <dsp:cNvPr id="0" name=""/>
        <dsp:cNvSpPr/>
      </dsp:nvSpPr>
      <dsp:spPr>
        <a:xfrm rot="10800000">
          <a:off x="3224975" y="1437295"/>
          <a:ext cx="2620329" cy="2534681"/>
        </a:xfrm>
        <a:prstGeom prst="round2SameRect">
          <a:avLst>
            <a:gd name="adj1" fmla="val 10500"/>
            <a:gd name="adj2" fmla="val 0"/>
          </a:avLst>
        </a:prstGeom>
        <a:solidFill>
          <a:srgbClr val="0099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ZA" sz="1100" kern="1200" dirty="0"/>
            <a:t>The key objectives of the Act that impact the work of SAHPRA include:</a:t>
          </a:r>
        </a:p>
        <a:p>
          <a:pPr lvl="0" algn="l" defTabSz="488950">
            <a:lnSpc>
              <a:spcPct val="90000"/>
            </a:lnSpc>
            <a:spcBef>
              <a:spcPct val="0"/>
            </a:spcBef>
            <a:spcAft>
              <a:spcPct val="35000"/>
            </a:spcAft>
          </a:pPr>
          <a:r>
            <a:rPr lang="en-ZA" sz="1100" kern="1200" dirty="0"/>
            <a:t> </a:t>
          </a:r>
        </a:p>
        <a:p>
          <a:pPr lvl="0" algn="l" defTabSz="488950">
            <a:lnSpc>
              <a:spcPct val="90000"/>
            </a:lnSpc>
            <a:spcBef>
              <a:spcPct val="0"/>
            </a:spcBef>
            <a:spcAft>
              <a:spcPct val="35000"/>
            </a:spcAft>
          </a:pPr>
          <a:r>
            <a:rPr lang="en-US" sz="1100" kern="1200" dirty="0"/>
            <a:t>- </a:t>
          </a:r>
          <a:r>
            <a:rPr lang="x-none" sz="1100" kern="1200" dirty="0"/>
            <a:t>Unite the various elements of the national health system; </a:t>
          </a:r>
          <a:endParaRPr lang="en-US" sz="1100" kern="1200" dirty="0"/>
        </a:p>
        <a:p>
          <a:pPr lvl="0" algn="l" defTabSz="488950">
            <a:lnSpc>
              <a:spcPct val="90000"/>
            </a:lnSpc>
            <a:spcBef>
              <a:spcPct val="0"/>
            </a:spcBef>
            <a:spcAft>
              <a:spcPct val="35000"/>
            </a:spcAft>
          </a:pPr>
          <a:r>
            <a:rPr lang="en-ZA" sz="1100" kern="1200" dirty="0"/>
            <a:t>- </a:t>
          </a:r>
          <a:r>
            <a:rPr lang="x-none" sz="1100" kern="1200" dirty="0"/>
            <a:t>Establish a health system;</a:t>
          </a:r>
          <a:endParaRPr lang="en-US" sz="1100" kern="1200" dirty="0"/>
        </a:p>
        <a:p>
          <a:pPr lvl="0" algn="l" defTabSz="488950">
            <a:lnSpc>
              <a:spcPct val="90000"/>
            </a:lnSpc>
            <a:spcBef>
              <a:spcPct val="0"/>
            </a:spcBef>
            <a:spcAft>
              <a:spcPct val="35000"/>
            </a:spcAft>
          </a:pPr>
          <a:r>
            <a:rPr lang="en-US" sz="1100" kern="1200" dirty="0"/>
            <a:t>- </a:t>
          </a:r>
          <a:r>
            <a:rPr lang="x-none" sz="1100" kern="1200" dirty="0"/>
            <a:t>Promote a spirit of co-operation and shared responsibility</a:t>
          </a:r>
          <a:endParaRPr lang="en-ZA" sz="1100" kern="1200" dirty="0"/>
        </a:p>
      </dsp:txBody>
      <dsp:txXfrm rot="10800000">
        <a:off x="3302925" y="1437295"/>
        <a:ext cx="2464429" cy="2456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B4C9-0412-446E-8306-4E51E2F9320D}">
      <dsp:nvSpPr>
        <dsp:cNvPr id="0" name=""/>
        <dsp:cNvSpPr/>
      </dsp:nvSpPr>
      <dsp:spPr>
        <a:xfrm>
          <a:off x="0" y="0"/>
          <a:ext cx="7210425" cy="129786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4F547BD-1FBA-4E99-99F9-6A211FFA3CDA}">
      <dsp:nvSpPr>
        <dsp:cNvPr id="0" name=""/>
        <dsp:cNvSpPr/>
      </dsp:nvSpPr>
      <dsp:spPr>
        <a:xfrm>
          <a:off x="1425154" y="364441"/>
          <a:ext cx="768799" cy="342820"/>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2E85B8-BD04-4CB5-B452-2928672B200D}">
      <dsp:nvSpPr>
        <dsp:cNvPr id="0" name=""/>
        <dsp:cNvSpPr/>
      </dsp:nvSpPr>
      <dsp:spPr>
        <a:xfrm rot="10800000">
          <a:off x="151512" y="1432796"/>
          <a:ext cx="2615673" cy="2575692"/>
        </a:xfrm>
        <a:prstGeom prst="round2SameRect">
          <a:avLst>
            <a:gd name="adj1" fmla="val 10500"/>
            <a:gd name="adj2" fmla="val 0"/>
          </a:avLst>
        </a:prstGeom>
        <a:solidFill>
          <a:srgbClr val="3366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US" sz="1100" kern="1200" dirty="0"/>
            <a:t>Provides for the efficient, effective and ethical evaluation and registration of non-ionizing radiation emitting devices and radioactive nuclides</a:t>
          </a:r>
          <a:endParaRPr lang="en-ZA" sz="1100" kern="1200" dirty="0"/>
        </a:p>
        <a:p>
          <a:pPr lvl="0" algn="l" defTabSz="488950">
            <a:lnSpc>
              <a:spcPct val="90000"/>
            </a:lnSpc>
            <a:spcBef>
              <a:spcPct val="0"/>
            </a:spcBef>
            <a:spcAft>
              <a:spcPct val="35000"/>
            </a:spcAft>
          </a:pPr>
          <a:endParaRPr lang="en-ZA" sz="1100" kern="1200" dirty="0"/>
        </a:p>
      </dsp:txBody>
      <dsp:txXfrm rot="10800000">
        <a:off x="230723" y="1432796"/>
        <a:ext cx="2457251" cy="2496481"/>
      </dsp:txXfrm>
    </dsp:sp>
    <dsp:sp modelId="{A8838A7E-D570-4252-BB1F-1F19DBE51E95}">
      <dsp:nvSpPr>
        <dsp:cNvPr id="0" name=""/>
        <dsp:cNvSpPr/>
      </dsp:nvSpPr>
      <dsp:spPr>
        <a:xfrm>
          <a:off x="4827723" y="432043"/>
          <a:ext cx="1599386" cy="323232"/>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4A31F-FC9C-426E-A526-B2477916D0D1}">
      <dsp:nvSpPr>
        <dsp:cNvPr id="0" name=""/>
        <dsp:cNvSpPr/>
      </dsp:nvSpPr>
      <dsp:spPr>
        <a:xfrm rot="10800000">
          <a:off x="3773349" y="1475163"/>
          <a:ext cx="3431465" cy="2534681"/>
        </a:xfrm>
        <a:prstGeom prst="round2SameRect">
          <a:avLst>
            <a:gd name="adj1" fmla="val 10500"/>
            <a:gd name="adj2" fmla="val 0"/>
          </a:avLst>
        </a:prstGeom>
        <a:solidFill>
          <a:srgbClr val="0099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l" defTabSz="488950">
            <a:lnSpc>
              <a:spcPct val="90000"/>
            </a:lnSpc>
            <a:spcBef>
              <a:spcPct val="0"/>
            </a:spcBef>
            <a:spcAft>
              <a:spcPct val="35000"/>
            </a:spcAft>
          </a:pPr>
          <a:r>
            <a:rPr lang="en-US" sz="1100" kern="1200" dirty="0"/>
            <a:t>- </a:t>
          </a:r>
          <a:r>
            <a:rPr lang="en-US" sz="1100" kern="1200" dirty="0" err="1"/>
            <a:t>Fertilisers</a:t>
          </a:r>
          <a:r>
            <a:rPr lang="en-US" sz="1100" kern="1200" dirty="0"/>
            <a:t>, Farm Feeds, Agricultural Remedies and Stock Remedies Act </a:t>
          </a:r>
        </a:p>
        <a:p>
          <a:pPr lvl="0" algn="l" defTabSz="488950">
            <a:lnSpc>
              <a:spcPct val="90000"/>
            </a:lnSpc>
            <a:spcBef>
              <a:spcPct val="0"/>
            </a:spcBef>
            <a:spcAft>
              <a:spcPct val="35000"/>
            </a:spcAft>
          </a:pPr>
          <a:r>
            <a:rPr lang="en-US" sz="1100" kern="1200" dirty="0"/>
            <a:t>- Animal Diseases Act</a:t>
          </a:r>
        </a:p>
        <a:p>
          <a:pPr lvl="0" algn="l" defTabSz="488950">
            <a:lnSpc>
              <a:spcPct val="90000"/>
            </a:lnSpc>
            <a:spcBef>
              <a:spcPct val="0"/>
            </a:spcBef>
            <a:spcAft>
              <a:spcPct val="35000"/>
            </a:spcAft>
          </a:pPr>
          <a:r>
            <a:rPr lang="en-US" sz="1100" kern="1200" dirty="0"/>
            <a:t>- Veterinary and Para-veterinary Professions Act</a:t>
          </a:r>
        </a:p>
        <a:p>
          <a:pPr lvl="0" algn="l" defTabSz="488950">
            <a:lnSpc>
              <a:spcPct val="90000"/>
            </a:lnSpc>
            <a:spcBef>
              <a:spcPct val="0"/>
            </a:spcBef>
            <a:spcAft>
              <a:spcPct val="35000"/>
            </a:spcAft>
          </a:pPr>
          <a:r>
            <a:rPr lang="en-US" sz="1100" kern="1200" dirty="0"/>
            <a:t>- Drugs and Drugs Trafficking Act</a:t>
          </a:r>
        </a:p>
        <a:p>
          <a:pPr lvl="0" algn="l" defTabSz="488950">
            <a:lnSpc>
              <a:spcPct val="90000"/>
            </a:lnSpc>
            <a:spcBef>
              <a:spcPct val="0"/>
            </a:spcBef>
            <a:spcAft>
              <a:spcPct val="35000"/>
            </a:spcAft>
          </a:pPr>
          <a:r>
            <a:rPr lang="en-US" sz="1100" kern="1200" dirty="0"/>
            <a:t>- Foodstuffs, Cosmetics and Disinfectants Act</a:t>
          </a:r>
        </a:p>
        <a:p>
          <a:pPr lvl="0" algn="l" defTabSz="488950">
            <a:lnSpc>
              <a:spcPct val="90000"/>
            </a:lnSpc>
            <a:spcBef>
              <a:spcPct val="0"/>
            </a:spcBef>
            <a:spcAft>
              <a:spcPct val="35000"/>
            </a:spcAft>
          </a:pPr>
          <a:r>
            <a:rPr lang="en-US" sz="1100" kern="1200" dirty="0"/>
            <a:t>- Environmental Management Act: Waste Management Act</a:t>
          </a:r>
        </a:p>
        <a:p>
          <a:pPr lvl="0" algn="l" defTabSz="488950">
            <a:lnSpc>
              <a:spcPct val="90000"/>
            </a:lnSpc>
            <a:spcBef>
              <a:spcPct val="0"/>
            </a:spcBef>
            <a:spcAft>
              <a:spcPct val="35000"/>
            </a:spcAft>
          </a:pPr>
          <a:r>
            <a:rPr lang="en-US" sz="1100" kern="1200" dirty="0"/>
            <a:t>- Health Professions Act</a:t>
          </a:r>
        </a:p>
        <a:p>
          <a:pPr lvl="0" algn="l" defTabSz="488950">
            <a:lnSpc>
              <a:spcPct val="90000"/>
            </a:lnSpc>
            <a:spcBef>
              <a:spcPct val="0"/>
            </a:spcBef>
            <a:spcAft>
              <a:spcPct val="35000"/>
            </a:spcAft>
          </a:pPr>
          <a:r>
            <a:rPr lang="en-US" sz="1100" kern="1200" dirty="0"/>
            <a:t>- Nursing Act</a:t>
          </a:r>
        </a:p>
        <a:p>
          <a:pPr lvl="0" algn="l" defTabSz="488950">
            <a:lnSpc>
              <a:spcPct val="90000"/>
            </a:lnSpc>
            <a:spcBef>
              <a:spcPct val="0"/>
            </a:spcBef>
            <a:spcAft>
              <a:spcPct val="35000"/>
            </a:spcAft>
          </a:pPr>
          <a:r>
            <a:rPr lang="en-US" sz="1100" kern="1200" dirty="0"/>
            <a:t>- Pharmacy Act</a:t>
          </a:r>
        </a:p>
        <a:p>
          <a:pPr lvl="0" algn="l" defTabSz="488950">
            <a:lnSpc>
              <a:spcPct val="90000"/>
            </a:lnSpc>
            <a:spcBef>
              <a:spcPct val="0"/>
            </a:spcBef>
            <a:spcAft>
              <a:spcPct val="35000"/>
            </a:spcAft>
          </a:pPr>
          <a:r>
            <a:rPr lang="en-US" sz="1100" kern="1200" dirty="0"/>
            <a:t>- Customs and Excise Act</a:t>
          </a:r>
          <a:endParaRPr lang="en-ZA" sz="1100" kern="1200" dirty="0"/>
        </a:p>
        <a:p>
          <a:pPr lvl="0" algn="ctr" defTabSz="488950">
            <a:lnSpc>
              <a:spcPct val="90000"/>
            </a:lnSpc>
            <a:spcBef>
              <a:spcPct val="0"/>
            </a:spcBef>
            <a:spcAft>
              <a:spcPct val="35000"/>
            </a:spcAft>
          </a:pPr>
          <a:endParaRPr lang="en-ZA" sz="1100" kern="1200" dirty="0"/>
        </a:p>
      </dsp:txBody>
      <dsp:txXfrm rot="10800000">
        <a:off x="3851299" y="1475163"/>
        <a:ext cx="3275565" cy="2456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1BFE8-E0A0-46AE-94FC-EEEFBE0C0887}">
      <dsp:nvSpPr>
        <dsp:cNvPr id="0" name=""/>
        <dsp:cNvSpPr/>
      </dsp:nvSpPr>
      <dsp:spPr>
        <a:xfrm>
          <a:off x="3276721" y="1940998"/>
          <a:ext cx="2372330" cy="237233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Efficacy</a:t>
          </a:r>
          <a:endParaRPr lang="en-ZA" sz="2100" kern="1200" dirty="0"/>
        </a:p>
      </dsp:txBody>
      <dsp:txXfrm>
        <a:off x="3753665" y="2496705"/>
        <a:ext cx="1418442" cy="1219427"/>
      </dsp:txXfrm>
    </dsp:sp>
    <dsp:sp modelId="{A57F3904-94C4-4AC1-B4C2-8C5298F1096C}">
      <dsp:nvSpPr>
        <dsp:cNvPr id="0" name=""/>
        <dsp:cNvSpPr/>
      </dsp:nvSpPr>
      <dsp:spPr>
        <a:xfrm>
          <a:off x="1896456" y="1380265"/>
          <a:ext cx="1725331" cy="1725331"/>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Quality </a:t>
          </a:r>
          <a:endParaRPr lang="en-ZA" sz="2100" kern="1200" dirty="0"/>
        </a:p>
      </dsp:txBody>
      <dsp:txXfrm>
        <a:off x="2330813" y="1817247"/>
        <a:ext cx="856617" cy="851367"/>
      </dsp:txXfrm>
    </dsp:sp>
    <dsp:sp modelId="{DA864770-AC71-4E11-ADCC-EEF8707A7BE1}">
      <dsp:nvSpPr>
        <dsp:cNvPr id="0" name=""/>
        <dsp:cNvSpPr/>
      </dsp:nvSpPr>
      <dsp:spPr>
        <a:xfrm rot="20700000">
          <a:off x="2862818" y="189962"/>
          <a:ext cx="1690472" cy="1690472"/>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Safety</a:t>
          </a:r>
          <a:endParaRPr lang="en-ZA" sz="2100" kern="1200" dirty="0"/>
        </a:p>
      </dsp:txBody>
      <dsp:txXfrm rot="-20700000">
        <a:off x="3233588" y="560732"/>
        <a:ext cx="948932" cy="948932"/>
      </dsp:txXfrm>
    </dsp:sp>
    <dsp:sp modelId="{C43BA20E-78DC-4C7F-8450-3CC1AB994665}">
      <dsp:nvSpPr>
        <dsp:cNvPr id="0" name=""/>
        <dsp:cNvSpPr/>
      </dsp:nvSpPr>
      <dsp:spPr>
        <a:xfrm>
          <a:off x="3095611" y="1582275"/>
          <a:ext cx="3036583" cy="3036583"/>
        </a:xfrm>
        <a:prstGeom prst="circularArrow">
          <a:avLst>
            <a:gd name="adj1" fmla="val 4687"/>
            <a:gd name="adj2" fmla="val 299029"/>
            <a:gd name="adj3" fmla="val 2518988"/>
            <a:gd name="adj4" fmla="val 15855209"/>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D912F8F-7465-476B-931D-7A5293CB4023}">
      <dsp:nvSpPr>
        <dsp:cNvPr id="0" name=""/>
        <dsp:cNvSpPr/>
      </dsp:nvSpPr>
      <dsp:spPr>
        <a:xfrm>
          <a:off x="1590903" y="998003"/>
          <a:ext cx="2206267" cy="220626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413101B-8E5F-4599-AD17-6769CC3AD79F}">
      <dsp:nvSpPr>
        <dsp:cNvPr id="0" name=""/>
        <dsp:cNvSpPr/>
      </dsp:nvSpPr>
      <dsp:spPr>
        <a:xfrm>
          <a:off x="2471794" y="-180825"/>
          <a:ext cx="2378800" cy="237880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7C6A9-AC55-4AED-BA0C-5CD33F4BAE15}" type="datetimeFigureOut">
              <a:rPr lang="en-ZA" smtClean="0"/>
              <a:t>2022/04/18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E705-4212-4852-987A-A10E3A3C81A9}" type="slidenum">
              <a:rPr lang="en-ZA" smtClean="0"/>
              <a:t>‹#›</a:t>
            </a:fld>
            <a:endParaRPr lang="en-ZA"/>
          </a:p>
        </p:txBody>
      </p:sp>
    </p:spTree>
    <p:extLst>
      <p:ext uri="{BB962C8B-B14F-4D97-AF65-F5344CB8AC3E}">
        <p14:creationId xmlns:p14="http://schemas.microsoft.com/office/powerpoint/2010/main" val="129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8"/>
            <a:ext cx="9144000" cy="5143500"/>
          </a:xfrm>
          <a:prstGeom prst="rect">
            <a:avLst/>
          </a:prstGeom>
        </p:spPr>
      </p:pic>
      <p:sp>
        <p:nvSpPr>
          <p:cNvPr id="2" name="Title 1"/>
          <p:cNvSpPr>
            <a:spLocks noGrp="1"/>
          </p:cNvSpPr>
          <p:nvPr>
            <p:ph type="ctrTitle"/>
          </p:nvPr>
        </p:nvSpPr>
        <p:spPr>
          <a:xfrm>
            <a:off x="3779912" y="3429386"/>
            <a:ext cx="3667944" cy="1102519"/>
          </a:xfrm>
        </p:spPr>
        <p:txBody>
          <a:bodyPr>
            <a:noAutofit/>
          </a:bodyPr>
          <a:lstStyle>
            <a:lvl1pPr>
              <a:defRPr sz="36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val="313184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3538736"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 January 2020</a:t>
            </a:r>
          </a:p>
        </p:txBody>
      </p:sp>
      <p:sp>
        <p:nvSpPr>
          <p:cNvPr id="6" name="Content Placeholder 2"/>
          <p:cNvSpPr>
            <a:spLocks noGrp="1"/>
          </p:cNvSpPr>
          <p:nvPr>
            <p:ph sz="half" idx="11"/>
          </p:nvPr>
        </p:nvSpPr>
        <p:spPr>
          <a:xfrm>
            <a:off x="4139952" y="1200150"/>
            <a:ext cx="3528392"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11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val="24284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20 January 2020</a:t>
            </a:r>
          </a:p>
        </p:txBody>
      </p:sp>
      <p:sp>
        <p:nvSpPr>
          <p:cNvPr id="8" name="Picture Placeholder 2"/>
          <p:cNvSpPr>
            <a:spLocks noGrp="1"/>
          </p:cNvSpPr>
          <p:nvPr>
            <p:ph type="pic" idx="13"/>
          </p:nvPr>
        </p:nvSpPr>
        <p:spPr>
          <a:xfrm>
            <a:off x="4644008" y="1200151"/>
            <a:ext cx="3024336" cy="2883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9348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val="1868587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40" y="630"/>
            <a:ext cx="9146239" cy="5144759"/>
          </a:xfrm>
          <a:prstGeom prst="rect">
            <a:avLst/>
          </a:prstGeom>
        </p:spPr>
      </p:pic>
      <p:sp>
        <p:nvSpPr>
          <p:cNvPr id="2" name="Title Placeholder 1"/>
          <p:cNvSpPr>
            <a:spLocks noGrp="1"/>
          </p:cNvSpPr>
          <p:nvPr>
            <p:ph type="title"/>
          </p:nvPr>
        </p:nvSpPr>
        <p:spPr>
          <a:xfrm>
            <a:off x="457200" y="205979"/>
            <a:ext cx="72111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7211144" cy="2883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 January 2020</a:t>
            </a:r>
          </a:p>
        </p:txBody>
      </p:sp>
    </p:spTree>
    <p:extLst>
      <p:ext uri="{BB962C8B-B14F-4D97-AF65-F5344CB8AC3E}">
        <p14:creationId xmlns:p14="http://schemas.microsoft.com/office/powerpoint/2010/main" val="351305826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Lst>
  <p:txStyles>
    <p:title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0538F-B154-43D5-ACA3-46A79A940DA4}"/>
              </a:ext>
            </a:extLst>
          </p:cNvPr>
          <p:cNvSpPr>
            <a:spLocks noGrp="1"/>
          </p:cNvSpPr>
          <p:nvPr>
            <p:ph type="ctrTitle"/>
          </p:nvPr>
        </p:nvSpPr>
        <p:spPr>
          <a:xfrm>
            <a:off x="395536" y="3363838"/>
            <a:ext cx="7052320" cy="1714114"/>
          </a:xfrm>
        </p:spPr>
        <p:txBody>
          <a:bodyPr/>
          <a:lstStyle/>
          <a:p>
            <a:pPr algn="ctr">
              <a:lnSpc>
                <a:spcPct val="110000"/>
              </a:lnSpc>
            </a:pPr>
            <a:r>
              <a:rPr lang="en-GB" sz="2000" b="1" dirty="0"/>
              <a:t>PRESENTATION TO THE PORTFOLIO COMMITTEE ON HEALTH ON SAHPRA’S REVISED 2020/21 – 2024/25 STRATEGIC PLAN &amp; </a:t>
            </a:r>
            <a:br>
              <a:rPr lang="en-GB" sz="2000" b="1" dirty="0"/>
            </a:br>
            <a:r>
              <a:rPr lang="en-GB" sz="2000" b="1" dirty="0"/>
              <a:t>2022/23 ANNUAL PERFORMANCE PLAN</a:t>
            </a:r>
            <a:r>
              <a:rPr lang="en-GB" sz="2800" dirty="0"/>
              <a:t/>
            </a:r>
            <a:br>
              <a:rPr lang="en-GB" sz="2800" dirty="0"/>
            </a:br>
            <a:r>
              <a:rPr lang="en-GB" sz="1800" b="1" dirty="0"/>
              <a:t/>
            </a:r>
            <a:br>
              <a:rPr lang="en-GB" sz="1800" b="1" dirty="0"/>
            </a:br>
            <a:r>
              <a:rPr lang="en-GB" sz="1800" b="1" dirty="0"/>
              <a:t>April 2022</a:t>
            </a:r>
          </a:p>
        </p:txBody>
      </p:sp>
    </p:spTree>
    <p:extLst>
      <p:ext uri="{BB962C8B-B14F-4D97-AF65-F5344CB8AC3E}">
        <p14:creationId xmlns:p14="http://schemas.microsoft.com/office/powerpoint/2010/main" val="352772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REVISIONS TO THE 2020/21 – 2024/25 STRATEGIC PLAN (1)</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id="{44E4D5CD-D962-4C1B-A08F-931E4BD38479}"/>
              </a:ext>
            </a:extLst>
          </p:cNvPr>
          <p:cNvSpPr>
            <a:spLocks noGrp="1"/>
          </p:cNvSpPr>
          <p:nvPr>
            <p:ph idx="1"/>
          </p:nvPr>
        </p:nvSpPr>
        <p:spPr>
          <a:xfrm>
            <a:off x="18030" y="555526"/>
            <a:ext cx="7578306" cy="2232248"/>
          </a:xfrm>
        </p:spPr>
        <p:txBody>
          <a:bodyPr>
            <a:normAutofit fontScale="85000" lnSpcReduction="20000"/>
          </a:bodyPr>
          <a:lstStyle/>
          <a:p>
            <a:pPr>
              <a:lnSpc>
                <a:spcPct val="130000"/>
              </a:lnSpc>
              <a:spcBef>
                <a:spcPts val="0"/>
              </a:spcBef>
              <a:defRPr/>
            </a:pPr>
            <a:r>
              <a:rPr lang="en-US" sz="1900" dirty="0"/>
              <a:t>Minor revisions were made to the Strategic Plan to ensure alignment with the Medium-Term Expenditure Framework (MTSF) targets in the Annual Performance Plan.</a:t>
            </a:r>
          </a:p>
          <a:p>
            <a:pPr>
              <a:lnSpc>
                <a:spcPct val="130000"/>
              </a:lnSpc>
              <a:spcBef>
                <a:spcPts val="0"/>
              </a:spcBef>
              <a:defRPr/>
            </a:pPr>
            <a:r>
              <a:rPr lang="en-US" sz="1900" dirty="0"/>
              <a:t>Revisions were made on selected: </a:t>
            </a:r>
          </a:p>
          <a:p>
            <a:pPr lvl="1">
              <a:lnSpc>
                <a:spcPct val="130000"/>
              </a:lnSpc>
              <a:spcBef>
                <a:spcPts val="0"/>
              </a:spcBef>
              <a:defRPr/>
            </a:pPr>
            <a:r>
              <a:rPr lang="en-US" sz="1600" dirty="0"/>
              <a:t>Outcome indicators </a:t>
            </a:r>
          </a:p>
          <a:p>
            <a:pPr lvl="1">
              <a:lnSpc>
                <a:spcPct val="130000"/>
              </a:lnSpc>
              <a:spcBef>
                <a:spcPts val="0"/>
              </a:spcBef>
              <a:defRPr/>
            </a:pPr>
            <a:r>
              <a:rPr lang="en-US" sz="1600" dirty="0"/>
              <a:t>5-year targets </a:t>
            </a:r>
          </a:p>
          <a:p>
            <a:pPr lvl="1">
              <a:lnSpc>
                <a:spcPct val="130000"/>
              </a:lnSpc>
              <a:spcBef>
                <a:spcPts val="0"/>
              </a:spcBef>
              <a:defRPr/>
            </a:pPr>
            <a:r>
              <a:rPr lang="en-US" sz="1600" dirty="0"/>
              <a:t>Method of calculation in the Technical Indicator Descriptions.</a:t>
            </a:r>
          </a:p>
          <a:p>
            <a:pPr>
              <a:lnSpc>
                <a:spcPct val="130000"/>
              </a:lnSpc>
              <a:spcBef>
                <a:spcPts val="0"/>
              </a:spcBef>
              <a:defRPr/>
            </a:pPr>
            <a:r>
              <a:rPr lang="en-US" sz="1900" dirty="0"/>
              <a:t>The revisions are contained as an annexure in the 2022/23 Annual Performance Plan.</a:t>
            </a:r>
          </a:p>
          <a:p>
            <a:pPr>
              <a:lnSpc>
                <a:spcPct val="130000"/>
              </a:lnSpc>
              <a:spcBef>
                <a:spcPts val="0"/>
              </a:spcBef>
              <a:defRPr/>
            </a:pPr>
            <a:endParaRPr lang="en-US" sz="3600" dirty="0"/>
          </a:p>
          <a:p>
            <a:pPr>
              <a:lnSpc>
                <a:spcPct val="130000"/>
              </a:lnSpc>
              <a:spcBef>
                <a:spcPts val="0"/>
              </a:spcBef>
              <a:defRPr/>
            </a:pPr>
            <a:endParaRPr lang="en-US" sz="3000" dirty="0"/>
          </a:p>
          <a:p>
            <a:endParaRPr lang="en-ZA" dirty="0"/>
          </a:p>
        </p:txBody>
      </p:sp>
      <p:sp>
        <p:nvSpPr>
          <p:cNvPr id="4" name="Slide Number Placeholder 3">
            <a:extLst>
              <a:ext uri="{FF2B5EF4-FFF2-40B4-BE49-F238E27FC236}">
                <a16:creationId xmlns:a16="http://schemas.microsoft.com/office/drawing/2014/main" id="{BD316CB4-3506-4C29-BA49-92A45A974DEC}"/>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10</a:t>
            </a:fld>
            <a:endParaRPr lang="en-US" altLang="en-US" sz="1000" dirty="0"/>
          </a:p>
        </p:txBody>
      </p:sp>
    </p:spTree>
    <p:extLst>
      <p:ext uri="{BB962C8B-B14F-4D97-AF65-F5344CB8AC3E}">
        <p14:creationId xmlns:p14="http://schemas.microsoft.com/office/powerpoint/2010/main" val="74662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316CB4-3506-4C29-BA49-92A45A974DEC}"/>
              </a:ext>
            </a:extLst>
          </p:cNvPr>
          <p:cNvSpPr txBox="1">
            <a:spLocks/>
          </p:cNvSpPr>
          <p:nvPr/>
        </p:nvSpPr>
        <p:spPr>
          <a:xfrm>
            <a:off x="8820472" y="490421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11</a:t>
            </a:fld>
            <a:endParaRPr lang="en-US" altLang="en-US" sz="1000" dirty="0"/>
          </a:p>
        </p:txBody>
      </p:sp>
      <p:graphicFrame>
        <p:nvGraphicFramePr>
          <p:cNvPr id="6" name="Table 4">
            <a:extLst>
              <a:ext uri="{FF2B5EF4-FFF2-40B4-BE49-F238E27FC236}">
                <a16:creationId xmlns:a16="http://schemas.microsoft.com/office/drawing/2014/main" id="{C0DDACF2-A2C5-4473-A7A6-7F277640B669}"/>
              </a:ext>
            </a:extLst>
          </p:cNvPr>
          <p:cNvGraphicFramePr>
            <a:graphicFrameLocks/>
          </p:cNvGraphicFramePr>
          <p:nvPr>
            <p:extLst>
              <p:ext uri="{D42A27DB-BD31-4B8C-83A1-F6EECF244321}">
                <p14:modId xmlns:p14="http://schemas.microsoft.com/office/powerpoint/2010/main" val="2684284450"/>
              </p:ext>
            </p:extLst>
          </p:nvPr>
        </p:nvGraphicFramePr>
        <p:xfrm>
          <a:off x="107505" y="843558"/>
          <a:ext cx="7488832" cy="3405224"/>
        </p:xfrm>
        <a:graphic>
          <a:graphicData uri="http://schemas.openxmlformats.org/drawingml/2006/table">
            <a:tbl>
              <a:tblPr firstRow="1" bandRow="1">
                <a:tableStyleId>{7DF18680-E054-41AD-8BC1-D1AEF772440D}</a:tableStyleId>
              </a:tblPr>
              <a:tblGrid>
                <a:gridCol w="2010889">
                  <a:extLst>
                    <a:ext uri="{9D8B030D-6E8A-4147-A177-3AD203B41FA5}">
                      <a16:colId xmlns:a16="http://schemas.microsoft.com/office/drawing/2014/main" val="2969090542"/>
                    </a:ext>
                  </a:extLst>
                </a:gridCol>
                <a:gridCol w="2397859">
                  <a:extLst>
                    <a:ext uri="{9D8B030D-6E8A-4147-A177-3AD203B41FA5}">
                      <a16:colId xmlns:a16="http://schemas.microsoft.com/office/drawing/2014/main" val="1408291255"/>
                    </a:ext>
                  </a:extLst>
                </a:gridCol>
                <a:gridCol w="3080084">
                  <a:extLst>
                    <a:ext uri="{9D8B030D-6E8A-4147-A177-3AD203B41FA5}">
                      <a16:colId xmlns:a16="http://schemas.microsoft.com/office/drawing/2014/main" val="1657843514"/>
                    </a:ext>
                  </a:extLst>
                </a:gridCol>
              </a:tblGrid>
              <a:tr h="325598">
                <a:tc>
                  <a:txBody>
                    <a:bodyPr/>
                    <a:lstStyle/>
                    <a:p>
                      <a:pPr>
                        <a:lnSpc>
                          <a:spcPct val="110000"/>
                        </a:lnSpc>
                        <a:spcBef>
                          <a:spcPts val="0"/>
                        </a:spcBef>
                        <a:spcAft>
                          <a:spcPts val="0"/>
                        </a:spcAft>
                      </a:pPr>
                      <a:r>
                        <a:rPr lang="en-US" sz="1400" dirty="0"/>
                        <a:t>OUTCOMES</a:t>
                      </a:r>
                      <a:endParaRPr lang="en-ZA" sz="1400" dirty="0"/>
                    </a:p>
                  </a:txBody>
                  <a:tcPr/>
                </a:tc>
                <a:tc>
                  <a:txBody>
                    <a:bodyPr/>
                    <a:lstStyle/>
                    <a:p>
                      <a:pPr>
                        <a:lnSpc>
                          <a:spcPct val="110000"/>
                        </a:lnSpc>
                        <a:spcBef>
                          <a:spcPts val="0"/>
                        </a:spcBef>
                        <a:spcAft>
                          <a:spcPts val="0"/>
                        </a:spcAft>
                      </a:pPr>
                      <a:r>
                        <a:rPr lang="en-US" sz="1400" dirty="0"/>
                        <a:t>OUTCOME INDICATORS</a:t>
                      </a:r>
                      <a:endParaRPr lang="en-ZA" sz="1400" dirty="0"/>
                    </a:p>
                  </a:txBody>
                  <a:tcPr/>
                </a:tc>
                <a:tc>
                  <a:txBody>
                    <a:bodyPr/>
                    <a:lstStyle/>
                    <a:p>
                      <a:pPr>
                        <a:lnSpc>
                          <a:spcPct val="110000"/>
                        </a:lnSpc>
                        <a:spcBef>
                          <a:spcPts val="0"/>
                        </a:spcBef>
                        <a:spcAft>
                          <a:spcPts val="0"/>
                        </a:spcAft>
                      </a:pPr>
                      <a:r>
                        <a:rPr lang="en-US" sz="1400" dirty="0"/>
                        <a:t>5-YEAR TARGETS</a:t>
                      </a:r>
                      <a:endParaRPr lang="en-ZA" sz="1400" dirty="0"/>
                    </a:p>
                  </a:txBody>
                  <a:tcPr/>
                </a:tc>
                <a:extLst>
                  <a:ext uri="{0D108BD9-81ED-4DB2-BD59-A6C34878D82A}">
                    <a16:rowId xmlns:a16="http://schemas.microsoft.com/office/drawing/2014/main" val="399181764"/>
                  </a:ext>
                </a:extLst>
              </a:tr>
              <a:tr h="321010">
                <a:tc>
                  <a:txBody>
                    <a:bodyPr/>
                    <a:lstStyle/>
                    <a:p>
                      <a:pPr marL="0" marR="0" lvl="0" indent="0" algn="l" defTabSz="914400" rtl="0" eaLnBrk="1" fontAlgn="auto" latinLnBrk="0" hangingPunct="1">
                        <a:lnSpc>
                          <a:spcPct val="110000"/>
                        </a:lnSpc>
                        <a:spcBef>
                          <a:spcPts val="0"/>
                        </a:spcBef>
                        <a:spcAft>
                          <a:spcPts val="0"/>
                        </a:spcAft>
                        <a:buClrTx/>
                        <a:buSzTx/>
                        <a:buFontTx/>
                        <a:buNone/>
                        <a:tabLst>
                          <a:tab pos="190500" algn="l"/>
                          <a:tab pos="540385" algn="l"/>
                        </a:tabLst>
                        <a:defRPr/>
                      </a:pPr>
                      <a:r>
                        <a:rPr lang="en-US" sz="1100" b="1" spc="-25" dirty="0">
                          <a:effectLst/>
                          <a:latin typeface="+mn-lt"/>
                          <a:ea typeface="Times New Roman" panose="02020603050405020304" pitchFamily="18" charset="0"/>
                        </a:rPr>
                        <a:t>Effective financial management (1)</a:t>
                      </a:r>
                      <a:endParaRPr lang="en-ZA" sz="1100" b="1" dirty="0">
                        <a:effectLst/>
                        <a:latin typeface="+mn-lt"/>
                        <a:ea typeface="Times New Roman" panose="02020603050405020304" pitchFamily="18" charset="0"/>
                      </a:endParaRPr>
                    </a:p>
                  </a:txBody>
                  <a:tcPr marL="68580" marR="68580" marT="0" marB="0"/>
                </a:tc>
                <a:tc>
                  <a:txBody>
                    <a:bodyPr/>
                    <a:lstStyle/>
                    <a:p>
                      <a:pPr>
                        <a:lnSpc>
                          <a:spcPct val="110000"/>
                        </a:lnSpc>
                        <a:tabLst>
                          <a:tab pos="190500" algn="l"/>
                        </a:tabLst>
                      </a:pPr>
                      <a:r>
                        <a:rPr lang="en-US" sz="1100" spc="-25" dirty="0">
                          <a:effectLst/>
                          <a:latin typeface="+mn-lt"/>
                          <a:ea typeface="Times New Roman" panose="02020603050405020304" pitchFamily="18" charset="0"/>
                        </a:rPr>
                        <a:t>Unqualified audit opinion obtained on the annual financial statements</a:t>
                      </a:r>
                      <a:endParaRPr lang="en-ZA" sz="1100" dirty="0">
                        <a:effectLst/>
                        <a:latin typeface="+mn-lt"/>
                        <a:ea typeface="Times New Roman" panose="02020603050405020304" pitchFamily="18" charset="0"/>
                      </a:endParaRP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Clean audit opinion obtained for the 2023/24 financial year </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073053275"/>
                  </a:ext>
                </a:extLst>
              </a:tr>
              <a:tr h="437056">
                <a:tc>
                  <a:txBody>
                    <a:bodyPr/>
                    <a:lstStyle/>
                    <a:p>
                      <a:pPr>
                        <a:lnSpc>
                          <a:spcPct val="110000"/>
                        </a:lnSpc>
                        <a:tabLst>
                          <a:tab pos="190500" algn="l"/>
                          <a:tab pos="540385" algn="l"/>
                        </a:tabLst>
                      </a:pPr>
                      <a:r>
                        <a:rPr lang="en-US" sz="1100" b="1" dirty="0">
                          <a:effectLst/>
                          <a:latin typeface="+mn-lt"/>
                          <a:ea typeface="Calibri" panose="020F0502020204030204" pitchFamily="34" charset="0"/>
                        </a:rPr>
                        <a:t>Financial sustainability achieved through revenue generated and enhanced operational </a:t>
                      </a:r>
                      <a:r>
                        <a:rPr lang="en-ZA" sz="1100" b="1" dirty="0">
                          <a:effectLst/>
                          <a:latin typeface="+mn-lt"/>
                          <a:ea typeface="Calibri" panose="020F0502020204030204" pitchFamily="34" charset="0"/>
                        </a:rPr>
                        <a:t>efficiencies</a:t>
                      </a:r>
                      <a:r>
                        <a:rPr lang="en-US" sz="1100" b="1" dirty="0">
                          <a:effectLst/>
                          <a:latin typeface="+mn-lt"/>
                          <a:ea typeface="Calibri" panose="020F0502020204030204" pitchFamily="34" charset="0"/>
                        </a:rPr>
                        <a:t> (2) </a:t>
                      </a:r>
                      <a:endParaRPr lang="en-ZA" sz="1100" b="1" dirty="0">
                        <a:effectLst/>
                        <a:latin typeface="+mn-lt"/>
                        <a:ea typeface="Times New Roman" panose="02020603050405020304" pitchFamily="18" charset="0"/>
                      </a:endParaRPr>
                    </a:p>
                  </a:txBody>
                  <a:tcPr marL="68580" marR="68580" marT="0" marB="0"/>
                </a:tc>
                <a:tc>
                  <a:txBody>
                    <a:bodyPr/>
                    <a:lstStyle/>
                    <a:p>
                      <a:pPr>
                        <a:lnSpc>
                          <a:spcPct val="110000"/>
                        </a:lnSpc>
                      </a:pPr>
                      <a:r>
                        <a:rPr lang="en-US" sz="1100" spc="-25" dirty="0">
                          <a:effectLst/>
                          <a:latin typeface="+mn-lt"/>
                          <a:ea typeface="Times New Roman" panose="02020603050405020304" pitchFamily="18" charset="0"/>
                        </a:rPr>
                        <a:t>Total revenue generated from fees in the financial year </a:t>
                      </a:r>
                      <a:endParaRPr lang="en-ZA" sz="1100" dirty="0">
                        <a:effectLst/>
                        <a:latin typeface="+mn-lt"/>
                        <a:ea typeface="Times New Roman" panose="02020603050405020304" pitchFamily="18" charset="0"/>
                      </a:endParaRPr>
                    </a:p>
                    <a:p>
                      <a:pPr marL="17780" indent="-228600">
                        <a:lnSpc>
                          <a:spcPct val="110000"/>
                        </a:lnSpc>
                      </a:pPr>
                      <a:r>
                        <a:rPr lang="en-ZA" sz="1100" dirty="0">
                          <a:effectLst/>
                          <a:latin typeface="+mn-lt"/>
                          <a:ea typeface="Arial" panose="020B0604020202020204" pitchFamily="34" charset="0"/>
                        </a:rPr>
                        <a:t> </a:t>
                      </a:r>
                      <a:endParaRPr lang="en-ZA" sz="1100" dirty="0">
                        <a:effectLst/>
                        <a:latin typeface="+mn-lt"/>
                        <a:ea typeface="Times New Roman" panose="02020603050405020304" pitchFamily="18" charset="0"/>
                      </a:endParaRPr>
                    </a:p>
                  </a:txBody>
                  <a:tcPr marL="68580" marR="68580" marT="0" marB="0"/>
                </a:tc>
                <a:tc>
                  <a:txBody>
                    <a:bodyPr/>
                    <a:lstStyle/>
                    <a:p>
                      <a:pPr marL="21590" indent="-228600">
                        <a:lnSpc>
                          <a:spcPct val="110000"/>
                        </a:lnSpc>
                      </a:pPr>
                      <a:r>
                        <a:rPr lang="en-US" sz="1100" dirty="0">
                          <a:effectLst/>
                          <a:latin typeface="+mn-lt"/>
                          <a:ea typeface="Calibri" panose="020F0502020204030204" pitchFamily="34" charset="0"/>
                        </a:rPr>
                        <a:t>Annual revenue of R185 million generated from fees</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90540503"/>
                  </a:ext>
                </a:extLst>
              </a:tr>
              <a:tr h="485631">
                <a:tc>
                  <a:txBody>
                    <a:bodyPr/>
                    <a:lstStyle/>
                    <a:p>
                      <a:pPr>
                        <a:lnSpc>
                          <a:spcPct val="110000"/>
                        </a:lnSpc>
                        <a:tabLst>
                          <a:tab pos="190500" algn="l"/>
                          <a:tab pos="540385" algn="l"/>
                        </a:tabLst>
                      </a:pPr>
                      <a:r>
                        <a:rPr lang="en-US" sz="1100" b="1" dirty="0">
                          <a:effectLst/>
                          <a:latin typeface="+mn-lt"/>
                          <a:ea typeface="Calibri" panose="020F0502020204030204" pitchFamily="34" charset="0"/>
                        </a:rPr>
                        <a:t>Continuously respond to the needs and expectations of SAHPRA stakeholders (3)</a:t>
                      </a:r>
                      <a:endParaRPr lang="en-ZA" sz="1100" b="1" dirty="0">
                        <a:effectLst/>
                        <a:latin typeface="+mn-lt"/>
                        <a:ea typeface="Times New Roman" panose="02020603050405020304" pitchFamily="18" charset="0"/>
                      </a:endParaRPr>
                    </a:p>
                  </a:txBody>
                  <a:tcPr marL="68580" marR="68580" marT="0" marB="0"/>
                </a:tc>
                <a:tc>
                  <a:txBody>
                    <a:bodyPr/>
                    <a:lstStyle/>
                    <a:p>
                      <a:pPr marL="17780">
                        <a:lnSpc>
                          <a:spcPct val="110000"/>
                        </a:lnSpc>
                      </a:pPr>
                      <a:r>
                        <a:rPr lang="en-US" sz="1100" dirty="0">
                          <a:effectLst/>
                          <a:latin typeface="+mn-lt"/>
                          <a:ea typeface="Calibri" panose="020F0502020204030204" pitchFamily="34" charset="0"/>
                        </a:rPr>
                        <a:t>Percentage of accepted recommendations from the stakeholder perception survey implemented</a:t>
                      </a:r>
                      <a:endParaRPr lang="en-ZA" sz="1100" dirty="0">
                        <a:effectLst/>
                        <a:latin typeface="+mn-lt"/>
                        <a:ea typeface="Times New Roman" panose="02020603050405020304" pitchFamily="18" charset="0"/>
                      </a:endParaRPr>
                    </a:p>
                  </a:txBody>
                  <a:tcPr marL="68580" marR="68580" marT="0" marB="0"/>
                </a:tc>
                <a:tc>
                  <a:txBody>
                    <a:bodyPr/>
                    <a:lstStyle/>
                    <a:p>
                      <a:pPr marL="21590">
                        <a:lnSpc>
                          <a:spcPct val="110000"/>
                        </a:lnSpc>
                      </a:pPr>
                      <a:r>
                        <a:rPr lang="en-US" sz="1100" dirty="0">
                          <a:effectLst/>
                          <a:latin typeface="+mn-lt"/>
                          <a:ea typeface="Calibri" panose="020F0502020204030204" pitchFamily="34" charset="0"/>
                        </a:rPr>
                        <a:t>100% accepted</a:t>
                      </a:r>
                      <a:r>
                        <a:rPr lang="en-ZA" sz="1100" dirty="0">
                          <a:effectLst/>
                          <a:latin typeface="+mn-lt"/>
                          <a:ea typeface="Calibri" panose="020F0502020204030204" pitchFamily="34" charset="0"/>
                        </a:rPr>
                        <a:t> </a:t>
                      </a:r>
                      <a:r>
                        <a:rPr lang="en-US" sz="1100" dirty="0">
                          <a:effectLst/>
                          <a:latin typeface="+mn-lt"/>
                          <a:ea typeface="Calibri" panose="020F0502020204030204" pitchFamily="34" charset="0"/>
                        </a:rPr>
                        <a:t>recommendations from the stakeholder perception survey implemented </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765380638"/>
                  </a:ext>
                </a:extLst>
              </a:tr>
              <a:tr h="321010">
                <a:tc>
                  <a:txBody>
                    <a:bodyPr/>
                    <a:lstStyle/>
                    <a:p>
                      <a:pPr>
                        <a:lnSpc>
                          <a:spcPct val="110000"/>
                        </a:lnSpc>
                        <a:tabLst>
                          <a:tab pos="190500" algn="l"/>
                          <a:tab pos="540385" algn="l"/>
                        </a:tabLst>
                      </a:pPr>
                      <a:r>
                        <a:rPr lang="en-ZA" sz="1100" b="1" dirty="0">
                          <a:effectLst/>
                          <a:latin typeface="+mn-lt"/>
                          <a:ea typeface="Calibri" panose="020F0502020204030204" pitchFamily="34" charset="0"/>
                        </a:rPr>
                        <a:t>A positive and enabling working culture created (4)</a:t>
                      </a: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Calibri" panose="020F0502020204030204" pitchFamily="34" charset="0"/>
                        </a:rPr>
                        <a:t>Percentage of the change management intervention implemented</a:t>
                      </a:r>
                      <a:endParaRPr lang="en-ZA" sz="1100" dirty="0">
                        <a:effectLst/>
                        <a:latin typeface="+mn-lt"/>
                        <a:ea typeface="Times New Roman" panose="02020603050405020304" pitchFamily="18" charset="0"/>
                      </a:endParaRPr>
                    </a:p>
                  </a:txBody>
                  <a:tcPr marL="68580" marR="68580" marT="0" marB="0"/>
                </a:tc>
                <a:tc>
                  <a:txBody>
                    <a:bodyPr/>
                    <a:lstStyle/>
                    <a:p>
                      <a:pPr marL="21590" indent="-21590">
                        <a:lnSpc>
                          <a:spcPct val="110000"/>
                        </a:lnSpc>
                      </a:pPr>
                      <a:r>
                        <a:rPr lang="en-US" sz="1100" dirty="0">
                          <a:effectLst/>
                          <a:latin typeface="+mn-lt"/>
                          <a:ea typeface="Calibri" panose="020F0502020204030204" pitchFamily="34" charset="0"/>
                        </a:rPr>
                        <a:t>Review of the change management intervention conducted</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244983861"/>
                  </a:ext>
                </a:extLst>
              </a:tr>
              <a:tr h="210814">
                <a:tc>
                  <a:txBody>
                    <a:bodyPr/>
                    <a:lstStyle/>
                    <a:p>
                      <a:pPr>
                        <a:lnSpc>
                          <a:spcPct val="110000"/>
                        </a:lnSpc>
                        <a:tabLst>
                          <a:tab pos="190500" algn="l"/>
                          <a:tab pos="540385" algn="l"/>
                        </a:tabLst>
                      </a:pPr>
                      <a:r>
                        <a:rPr lang="en-US" sz="1100" b="1" dirty="0">
                          <a:solidFill>
                            <a:srgbClr val="000000"/>
                          </a:solidFill>
                          <a:effectLst/>
                          <a:latin typeface="+mn-lt"/>
                          <a:ea typeface="Calibri" panose="020F0502020204030204" pitchFamily="34" charset="0"/>
                        </a:rPr>
                        <a:t>Attract and retain superior talent (5) </a:t>
                      </a:r>
                      <a:endParaRPr lang="en-ZA" sz="1100" b="1" dirty="0">
                        <a:solidFill>
                          <a:srgbClr val="000000"/>
                        </a:solidFill>
                        <a:effectLst/>
                        <a:latin typeface="+mn-lt"/>
                        <a:ea typeface="Calibri" panose="020F0502020204030204" pitchFamily="34" charset="0"/>
                      </a:endParaRPr>
                    </a:p>
                  </a:txBody>
                  <a:tcPr marL="68580" marR="68580" marT="0" marB="0"/>
                </a:tc>
                <a:tc>
                  <a:txBody>
                    <a:bodyPr/>
                    <a:lstStyle/>
                    <a:p>
                      <a:pPr marL="17780">
                        <a:lnSpc>
                          <a:spcPct val="110000"/>
                        </a:lnSpc>
                      </a:pPr>
                      <a:r>
                        <a:rPr lang="en-US" sz="1100" dirty="0">
                          <a:effectLst/>
                          <a:latin typeface="+mn-lt"/>
                          <a:ea typeface="Times New Roman" panose="02020603050405020304" pitchFamily="18" charset="0"/>
                        </a:rPr>
                        <a:t>Percentage of positions in the staff establishment filled</a:t>
                      </a:r>
                      <a:endParaRPr lang="en-ZA" sz="1100" dirty="0">
                        <a:effectLst/>
                        <a:latin typeface="+mn-lt"/>
                        <a:ea typeface="Times New Roman" panose="02020603050405020304" pitchFamily="18" charset="0"/>
                      </a:endParaRPr>
                    </a:p>
                  </a:txBody>
                  <a:tcPr marL="68580" marR="68580" marT="0" marB="0"/>
                </a:tc>
                <a:tc>
                  <a:txBody>
                    <a:bodyPr/>
                    <a:lstStyle/>
                    <a:p>
                      <a:pPr marL="21590">
                        <a:lnSpc>
                          <a:spcPct val="110000"/>
                        </a:lnSpc>
                      </a:pPr>
                      <a:r>
                        <a:rPr lang="en-US" sz="1100" dirty="0">
                          <a:effectLst/>
                          <a:latin typeface="+mn-lt"/>
                          <a:ea typeface="Calibri" panose="020F0502020204030204" pitchFamily="34" charset="0"/>
                        </a:rPr>
                        <a:t>80% of core business positions in the staff establishment filled </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235306911"/>
                  </a:ext>
                </a:extLst>
              </a:tr>
              <a:tr h="485631">
                <a:tc>
                  <a:txBody>
                    <a:bodyPr/>
                    <a:lstStyle/>
                    <a:p>
                      <a:pPr>
                        <a:lnSpc>
                          <a:spcPct val="110000"/>
                        </a:lnSpc>
                        <a:tabLst>
                          <a:tab pos="190500" algn="l"/>
                          <a:tab pos="540385" algn="l"/>
                        </a:tabLst>
                      </a:pPr>
                      <a:r>
                        <a:rPr lang="en-ZA" sz="1100" b="1" dirty="0">
                          <a:effectLst/>
                          <a:latin typeface="+mn-lt"/>
                          <a:ea typeface="Times New Roman" panose="02020603050405020304" pitchFamily="18" charset="0"/>
                        </a:rPr>
                        <a:t>Strengthened Information and Communication Technology and digitisation (6) </a:t>
                      </a:r>
                    </a:p>
                  </a:txBody>
                  <a:tcPr marL="68580" marR="68580" marT="0" marB="0"/>
                </a:tc>
                <a:tc>
                  <a:txBody>
                    <a:bodyPr/>
                    <a:lstStyle/>
                    <a:p>
                      <a:pPr marL="17780" indent="-228600">
                        <a:lnSpc>
                          <a:spcPct val="110000"/>
                        </a:lnSpc>
                      </a:pPr>
                      <a:r>
                        <a:rPr lang="en-ZA" sz="1100" dirty="0">
                          <a:effectLst/>
                          <a:latin typeface="+mn-lt"/>
                          <a:ea typeface="Times New Roman" panose="02020603050405020304" pitchFamily="18" charset="0"/>
                        </a:rPr>
                        <a:t>Enterprise Architecture developed</a:t>
                      </a:r>
                    </a:p>
                  </a:txBody>
                  <a:tcPr marL="68580" marR="68580" marT="0" marB="0"/>
                </a:tc>
                <a:tc>
                  <a:txBody>
                    <a:bodyPr/>
                    <a:lstStyle/>
                    <a:p>
                      <a:pPr marL="21590" indent="-228600">
                        <a:lnSpc>
                          <a:spcPct val="110000"/>
                        </a:lnSpc>
                      </a:pPr>
                      <a:r>
                        <a:rPr lang="en-US" sz="1100" dirty="0">
                          <a:effectLst/>
                          <a:latin typeface="+mn-lt"/>
                          <a:ea typeface="Calibri" panose="020F0502020204030204" pitchFamily="34" charset="0"/>
                        </a:rPr>
                        <a:t>Phase 2 of the roadmap on the Enterprise Architecture implemented</a:t>
                      </a: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48623385"/>
                  </a:ext>
                </a:extLst>
              </a:tr>
            </a:tbl>
          </a:graphicData>
        </a:graphic>
      </p:graphicFrame>
      <p:sp>
        <p:nvSpPr>
          <p:cNvPr id="7" name="Title 1">
            <a:extLst>
              <a:ext uri="{FF2B5EF4-FFF2-40B4-BE49-F238E27FC236}">
                <a16:creationId xmlns:a16="http://schemas.microsoft.com/office/drawing/2014/main" id="{1CDCD774-1A01-4676-9481-A9A226C736A0}"/>
              </a:ext>
            </a:extLst>
          </p:cNvPr>
          <p:cNvSpPr>
            <a:spLocks noGrp="1"/>
          </p:cNvSpPr>
          <p:nvPr>
            <p:ph type="title"/>
          </p:nvPr>
        </p:nvSpPr>
        <p:spPr>
          <a:xfrm>
            <a:off x="179512" y="123479"/>
            <a:ext cx="7211144" cy="360040"/>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REVISIONS TO THE 2020/21 – 2024/25 STRATEGIC PLAN (2)</a:t>
            </a:r>
            <a:r>
              <a:rPr lang="en-US" dirty="0">
                <a:solidFill>
                  <a:schemeClr val="bg1">
                    <a:lumMod val="50000"/>
                  </a:schemeClr>
                </a:solidFill>
              </a:rPr>
              <a:t/>
            </a:r>
            <a:br>
              <a:rPr lang="en-US" dirty="0">
                <a:solidFill>
                  <a:schemeClr val="bg1">
                    <a:lumMod val="50000"/>
                  </a:schemeClr>
                </a:solidFill>
              </a:rPr>
            </a:br>
            <a:endParaRPr lang="en-ZA" dirty="0"/>
          </a:p>
        </p:txBody>
      </p:sp>
    </p:spTree>
    <p:extLst>
      <p:ext uri="{BB962C8B-B14F-4D97-AF65-F5344CB8AC3E}">
        <p14:creationId xmlns:p14="http://schemas.microsoft.com/office/powerpoint/2010/main" val="169570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316CB4-3506-4C29-BA49-92A45A974DEC}"/>
              </a:ext>
            </a:extLst>
          </p:cNvPr>
          <p:cNvSpPr txBox="1">
            <a:spLocks/>
          </p:cNvSpPr>
          <p:nvPr/>
        </p:nvSpPr>
        <p:spPr>
          <a:xfrm>
            <a:off x="8820472" y="490421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12</a:t>
            </a:fld>
            <a:endParaRPr lang="en-US" altLang="en-US" sz="1000" dirty="0"/>
          </a:p>
        </p:txBody>
      </p:sp>
      <p:graphicFrame>
        <p:nvGraphicFramePr>
          <p:cNvPr id="6" name="Table 4">
            <a:extLst>
              <a:ext uri="{FF2B5EF4-FFF2-40B4-BE49-F238E27FC236}">
                <a16:creationId xmlns:a16="http://schemas.microsoft.com/office/drawing/2014/main" id="{C0DDACF2-A2C5-4473-A7A6-7F277640B669}"/>
              </a:ext>
            </a:extLst>
          </p:cNvPr>
          <p:cNvGraphicFramePr>
            <a:graphicFrameLocks/>
          </p:cNvGraphicFramePr>
          <p:nvPr>
            <p:extLst>
              <p:ext uri="{D42A27DB-BD31-4B8C-83A1-F6EECF244321}">
                <p14:modId xmlns:p14="http://schemas.microsoft.com/office/powerpoint/2010/main" val="82646098"/>
              </p:ext>
            </p:extLst>
          </p:nvPr>
        </p:nvGraphicFramePr>
        <p:xfrm>
          <a:off x="107504" y="555526"/>
          <a:ext cx="7560840" cy="3790465"/>
        </p:xfrm>
        <a:graphic>
          <a:graphicData uri="http://schemas.openxmlformats.org/drawingml/2006/table">
            <a:tbl>
              <a:tblPr firstRow="1" bandRow="1">
                <a:tableStyleId>{7DF18680-E054-41AD-8BC1-D1AEF772440D}</a:tableStyleId>
              </a:tblPr>
              <a:tblGrid>
                <a:gridCol w="1812102">
                  <a:extLst>
                    <a:ext uri="{9D8B030D-6E8A-4147-A177-3AD203B41FA5}">
                      <a16:colId xmlns:a16="http://schemas.microsoft.com/office/drawing/2014/main" val="2969090542"/>
                    </a:ext>
                  </a:extLst>
                </a:gridCol>
                <a:gridCol w="2639038">
                  <a:extLst>
                    <a:ext uri="{9D8B030D-6E8A-4147-A177-3AD203B41FA5}">
                      <a16:colId xmlns:a16="http://schemas.microsoft.com/office/drawing/2014/main" val="1408291255"/>
                    </a:ext>
                  </a:extLst>
                </a:gridCol>
                <a:gridCol w="3109700">
                  <a:extLst>
                    <a:ext uri="{9D8B030D-6E8A-4147-A177-3AD203B41FA5}">
                      <a16:colId xmlns:a16="http://schemas.microsoft.com/office/drawing/2014/main" val="1657843514"/>
                    </a:ext>
                  </a:extLst>
                </a:gridCol>
              </a:tblGrid>
              <a:tr h="325598">
                <a:tc>
                  <a:txBody>
                    <a:bodyPr/>
                    <a:lstStyle/>
                    <a:p>
                      <a:pPr>
                        <a:lnSpc>
                          <a:spcPct val="110000"/>
                        </a:lnSpc>
                        <a:spcBef>
                          <a:spcPts val="0"/>
                        </a:spcBef>
                        <a:spcAft>
                          <a:spcPts val="0"/>
                        </a:spcAft>
                      </a:pPr>
                      <a:r>
                        <a:rPr lang="en-US" sz="1400" dirty="0"/>
                        <a:t>OUTCOMES</a:t>
                      </a:r>
                      <a:endParaRPr lang="en-ZA" sz="1400" dirty="0"/>
                    </a:p>
                  </a:txBody>
                  <a:tcPr/>
                </a:tc>
                <a:tc>
                  <a:txBody>
                    <a:bodyPr/>
                    <a:lstStyle/>
                    <a:p>
                      <a:pPr>
                        <a:lnSpc>
                          <a:spcPct val="110000"/>
                        </a:lnSpc>
                        <a:spcBef>
                          <a:spcPts val="0"/>
                        </a:spcBef>
                        <a:spcAft>
                          <a:spcPts val="0"/>
                        </a:spcAft>
                      </a:pPr>
                      <a:r>
                        <a:rPr lang="en-US" sz="1400" dirty="0"/>
                        <a:t>OUTCOME INDICATORS</a:t>
                      </a:r>
                      <a:endParaRPr lang="en-ZA" sz="1400" dirty="0"/>
                    </a:p>
                  </a:txBody>
                  <a:tcPr/>
                </a:tc>
                <a:tc>
                  <a:txBody>
                    <a:bodyPr/>
                    <a:lstStyle/>
                    <a:p>
                      <a:pPr>
                        <a:lnSpc>
                          <a:spcPct val="110000"/>
                        </a:lnSpc>
                        <a:spcBef>
                          <a:spcPts val="0"/>
                        </a:spcBef>
                        <a:spcAft>
                          <a:spcPts val="0"/>
                        </a:spcAft>
                      </a:pPr>
                      <a:r>
                        <a:rPr lang="en-US" sz="1400" dirty="0"/>
                        <a:t>5-YEAR TARGETS</a:t>
                      </a:r>
                      <a:endParaRPr lang="en-ZA" sz="1400" dirty="0"/>
                    </a:p>
                  </a:txBody>
                  <a:tcPr/>
                </a:tc>
                <a:extLst>
                  <a:ext uri="{0D108BD9-81ED-4DB2-BD59-A6C34878D82A}">
                    <a16:rowId xmlns:a16="http://schemas.microsoft.com/office/drawing/2014/main" val="399181764"/>
                  </a:ext>
                </a:extLst>
              </a:tr>
              <a:tr h="372421">
                <a:tc rowSpan="7">
                  <a:txBody>
                    <a:bodyPr/>
                    <a:lstStyle/>
                    <a:p>
                      <a:pPr>
                        <a:lnSpc>
                          <a:spcPct val="110000"/>
                        </a:lnSpc>
                        <a:tabLst>
                          <a:tab pos="190500" algn="l"/>
                          <a:tab pos="540385" algn="l"/>
                        </a:tabLst>
                      </a:pPr>
                      <a:r>
                        <a:rPr lang="en-US" sz="1100" b="1" dirty="0">
                          <a:effectLst/>
                          <a:latin typeface="+mn-lt"/>
                          <a:ea typeface="Times New Roman" panose="02020603050405020304" pitchFamily="18" charset="0"/>
                        </a:rPr>
                        <a:t>High levels of </a:t>
                      </a:r>
                      <a:r>
                        <a:rPr lang="en-US" sz="1100" b="1" dirty="0" err="1">
                          <a:effectLst/>
                          <a:latin typeface="+mn-lt"/>
                          <a:ea typeface="Times New Roman" panose="02020603050405020304" pitchFamily="18" charset="0"/>
                        </a:rPr>
                        <a:t>organisational</a:t>
                      </a:r>
                      <a:r>
                        <a:rPr lang="en-US" sz="1100" b="1" dirty="0">
                          <a:effectLst/>
                          <a:latin typeface="+mn-lt"/>
                          <a:ea typeface="Times New Roman" panose="02020603050405020304" pitchFamily="18" charset="0"/>
                        </a:rPr>
                        <a:t> operational efficiency and effectiveness in the regulatory function maintained (7)</a:t>
                      </a:r>
                    </a:p>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Times New Roman" panose="02020603050405020304" pitchFamily="18" charset="0"/>
                        </a:rPr>
                        <a:t>Percentage of medicine registrations in the backlog cleared</a:t>
                      </a:r>
                    </a:p>
                  </a:txBody>
                  <a:tcPr marL="68580" marR="68580" marT="0" marB="0"/>
                </a:tc>
                <a:tc>
                  <a:txBody>
                    <a:bodyPr/>
                    <a:lstStyle/>
                    <a:p>
                      <a:pPr marL="21590" marR="0" lvl="0" indent="-228600" algn="l" defTabSz="914400" rtl="0" eaLnBrk="1" fontAlgn="auto" latinLnBrk="0" hangingPunct="1">
                        <a:lnSpc>
                          <a:spcPct val="110000"/>
                        </a:lnSpc>
                        <a:spcBef>
                          <a:spcPts val="0"/>
                        </a:spcBef>
                        <a:spcAft>
                          <a:spcPts val="0"/>
                        </a:spcAft>
                        <a:buClrTx/>
                        <a:buSzTx/>
                        <a:buFontTx/>
                        <a:buNone/>
                        <a:tabLst/>
                        <a:defRPr/>
                      </a:pPr>
                      <a:r>
                        <a:rPr lang="en-ZA" sz="1100" dirty="0">
                          <a:effectLst/>
                          <a:latin typeface="+mn-lt"/>
                          <a:ea typeface="Times New Roman" panose="02020603050405020304" pitchFamily="18" charset="0"/>
                        </a:rPr>
                        <a:t>100% medicine registrations backlog cleared</a:t>
                      </a:r>
                      <a:r>
                        <a:rPr lang="en-ZA" sz="1100" dirty="0">
                          <a:effectLst/>
                          <a:latin typeface="+mn-lt"/>
                          <a:ea typeface="Calibri" panose="020F0502020204030204" pitchFamily="34" charset="0"/>
                        </a:rPr>
                        <a:t> </a:t>
                      </a:r>
                      <a:endParaRPr lang="en-ZA" sz="1100" dirty="0">
                        <a:effectLst/>
                        <a:latin typeface="+mn-lt"/>
                        <a:ea typeface="Times New Roman" panose="02020603050405020304" pitchFamily="18" charset="0"/>
                      </a:endParaRPr>
                    </a:p>
                    <a:p>
                      <a:pPr marL="21590" indent="-228600">
                        <a:lnSpc>
                          <a:spcPct val="110000"/>
                        </a:lnSpc>
                      </a:pP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494310300"/>
                  </a:ext>
                </a:extLst>
              </a:tr>
              <a:tr h="372421">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a:lnSpc>
                          <a:spcPct val="110000"/>
                        </a:lnSpc>
                      </a:pPr>
                      <a:r>
                        <a:rPr lang="en-US" sz="1100" dirty="0">
                          <a:effectLst/>
                          <a:latin typeface="+mn-lt"/>
                          <a:ea typeface="Times New Roman" panose="02020603050405020304" pitchFamily="18" charset="0"/>
                        </a:rPr>
                        <a:t>Percentage of medicine variation applications in the backlog cleared </a:t>
                      </a:r>
                      <a:endParaRPr lang="en-ZA" sz="1100" dirty="0">
                        <a:effectLst/>
                        <a:latin typeface="+mn-lt"/>
                        <a:ea typeface="Times New Roman" panose="02020603050405020304" pitchFamily="18" charset="0"/>
                      </a:endParaRP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100% medicine variation applications backlog cleared</a:t>
                      </a:r>
                    </a:p>
                    <a:p>
                      <a:pPr marL="21590" indent="-228600">
                        <a:lnSpc>
                          <a:spcPct val="110000"/>
                        </a:lnSpc>
                      </a:pP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772103072"/>
                  </a:ext>
                </a:extLst>
              </a:tr>
              <a:tr h="372421">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kern="1200" dirty="0">
                          <a:effectLst/>
                          <a:latin typeface="+mn-lt"/>
                          <a:ea typeface="Times New Roman" panose="02020603050405020304" pitchFamily="18" charset="0"/>
                        </a:rPr>
                        <a:t>Percentage of New Chemical Entities finalised within 360 working days</a:t>
                      </a:r>
                      <a:endParaRPr lang="en-ZA" sz="1100" dirty="0">
                        <a:effectLst/>
                        <a:latin typeface="+mn-lt"/>
                        <a:ea typeface="Times New Roman" panose="02020603050405020304" pitchFamily="18" charset="0"/>
                      </a:endParaRP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80% New Chemical Entities </a:t>
                      </a:r>
                      <a:r>
                        <a:rPr lang="en-US" sz="1100" dirty="0" err="1">
                          <a:effectLst/>
                          <a:latin typeface="+mn-lt"/>
                          <a:ea typeface="Times New Roman" panose="02020603050405020304" pitchFamily="18" charset="0"/>
                        </a:rPr>
                        <a:t>finalised</a:t>
                      </a:r>
                      <a:r>
                        <a:rPr lang="en-US" sz="1100" dirty="0">
                          <a:effectLst/>
                          <a:latin typeface="+mn-lt"/>
                          <a:ea typeface="Times New Roman" panose="02020603050405020304" pitchFamily="18" charset="0"/>
                        </a:rPr>
                        <a:t> within 360 working days </a:t>
                      </a:r>
                    </a:p>
                    <a:p>
                      <a:pPr marL="21590" indent="-228600">
                        <a:lnSpc>
                          <a:spcPct val="110000"/>
                        </a:lnSpc>
                      </a:pP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642135366"/>
                  </a:ext>
                </a:extLst>
              </a:tr>
              <a:tr h="178084">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Times New Roman" panose="02020603050405020304" pitchFamily="18" charset="0"/>
                        </a:rPr>
                        <a:t>World Health Organization maturity level obtained</a:t>
                      </a: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World Health Organization maturity level 4 obtained</a:t>
                      </a:r>
                    </a:p>
                  </a:txBody>
                  <a:tcPr marL="68580" marR="68580" marT="0" marB="0"/>
                </a:tc>
                <a:extLst>
                  <a:ext uri="{0D108BD9-81ED-4DB2-BD59-A6C34878D82A}">
                    <a16:rowId xmlns:a16="http://schemas.microsoft.com/office/drawing/2014/main" val="2023961077"/>
                  </a:ext>
                </a:extLst>
              </a:tr>
              <a:tr h="485631">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Times New Roman" panose="02020603050405020304" pitchFamily="18" charset="0"/>
                        </a:rPr>
                        <a:t>Percentage of new Good Manufacturing Practice and Good Warehouse Practice related licenses finalised within 125 working days</a:t>
                      </a: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80% new Good Manufacturing Practice and Good Warehouse Practice related licenses </a:t>
                      </a:r>
                      <a:r>
                        <a:rPr lang="en-US" sz="1100" dirty="0" err="1">
                          <a:effectLst/>
                          <a:latin typeface="+mn-lt"/>
                          <a:ea typeface="Times New Roman" panose="02020603050405020304" pitchFamily="18" charset="0"/>
                        </a:rPr>
                        <a:t>finalised</a:t>
                      </a:r>
                      <a:r>
                        <a:rPr lang="en-US" sz="1100" dirty="0">
                          <a:effectLst/>
                          <a:latin typeface="+mn-lt"/>
                          <a:ea typeface="Times New Roman" panose="02020603050405020304" pitchFamily="18" charset="0"/>
                        </a:rPr>
                        <a:t> within 125 working days</a:t>
                      </a:r>
                    </a:p>
                    <a:p>
                      <a:pPr marL="21590" indent="-228600">
                        <a:lnSpc>
                          <a:spcPct val="110000"/>
                        </a:lnSpc>
                      </a:pPr>
                      <a:endParaRPr lang="en-ZA" sz="11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277334612"/>
                  </a:ext>
                </a:extLst>
              </a:tr>
              <a:tr h="372421">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Times New Roman" panose="02020603050405020304" pitchFamily="18" charset="0"/>
                        </a:rPr>
                        <a:t>Percentage of human clinical trial applications finalised within 90 working days</a:t>
                      </a: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80% human clinical trial applications </a:t>
                      </a:r>
                      <a:r>
                        <a:rPr lang="en-US" sz="1100" dirty="0" err="1">
                          <a:effectLst/>
                          <a:latin typeface="+mn-lt"/>
                          <a:ea typeface="Times New Roman" panose="02020603050405020304" pitchFamily="18" charset="0"/>
                        </a:rPr>
                        <a:t>finalised</a:t>
                      </a:r>
                      <a:r>
                        <a:rPr lang="en-US" sz="1100" dirty="0">
                          <a:effectLst/>
                          <a:latin typeface="+mn-lt"/>
                          <a:ea typeface="Times New Roman" panose="02020603050405020304" pitchFamily="18" charset="0"/>
                        </a:rPr>
                        <a:t> within 90 working days</a:t>
                      </a:r>
                    </a:p>
                  </a:txBody>
                  <a:tcPr marL="68580" marR="68580" marT="0" marB="0"/>
                </a:tc>
                <a:extLst>
                  <a:ext uri="{0D108BD9-81ED-4DB2-BD59-A6C34878D82A}">
                    <a16:rowId xmlns:a16="http://schemas.microsoft.com/office/drawing/2014/main" val="2987365515"/>
                  </a:ext>
                </a:extLst>
              </a:tr>
              <a:tr h="372421">
                <a:tc vMerge="1">
                  <a:txBody>
                    <a:bodyPr/>
                    <a:lstStyle/>
                    <a:p>
                      <a:pPr>
                        <a:lnSpc>
                          <a:spcPct val="110000"/>
                        </a:lnSpc>
                        <a:tabLst>
                          <a:tab pos="190500" algn="l"/>
                          <a:tab pos="540385" algn="l"/>
                        </a:tabLst>
                      </a:pPr>
                      <a:endParaRPr lang="en-ZA" sz="1100" b="1" dirty="0">
                        <a:effectLst/>
                        <a:latin typeface="+mn-lt"/>
                        <a:ea typeface="Times New Roman" panose="02020603050405020304" pitchFamily="18" charset="0"/>
                      </a:endParaRPr>
                    </a:p>
                  </a:txBody>
                  <a:tcPr marL="68580" marR="68580" marT="0" marB="0"/>
                </a:tc>
                <a:tc>
                  <a:txBody>
                    <a:bodyPr/>
                    <a:lstStyle/>
                    <a:p>
                      <a:pPr marL="17780" indent="-228600">
                        <a:lnSpc>
                          <a:spcPct val="110000"/>
                        </a:lnSpc>
                      </a:pPr>
                      <a:r>
                        <a:rPr lang="en-ZA" sz="1100" dirty="0">
                          <a:effectLst/>
                          <a:latin typeface="+mn-lt"/>
                          <a:ea typeface="Calibri" panose="020F0502020204030204" pitchFamily="34" charset="0"/>
                        </a:rPr>
                        <a:t>Medical device registration regulations implemented</a:t>
                      </a:r>
                      <a:endParaRPr lang="en-ZA" sz="1100" dirty="0">
                        <a:effectLst/>
                        <a:latin typeface="+mn-lt"/>
                        <a:ea typeface="Times New Roman" panose="02020603050405020304" pitchFamily="18" charset="0"/>
                      </a:endParaRPr>
                    </a:p>
                  </a:txBody>
                  <a:tcPr marL="68580" marR="68580" marT="0" marB="0"/>
                </a:tc>
                <a:tc>
                  <a:txBody>
                    <a:bodyPr/>
                    <a:lstStyle/>
                    <a:p>
                      <a:pPr marL="21590" indent="-228600">
                        <a:lnSpc>
                          <a:spcPct val="110000"/>
                        </a:lnSpc>
                      </a:pPr>
                      <a:r>
                        <a:rPr lang="en-US" sz="1100" dirty="0">
                          <a:effectLst/>
                          <a:latin typeface="+mn-lt"/>
                          <a:ea typeface="Times New Roman" panose="02020603050405020304" pitchFamily="18" charset="0"/>
                        </a:rPr>
                        <a:t>Call up of Class D (high risk) </a:t>
                      </a:r>
                    </a:p>
                  </a:txBody>
                  <a:tcPr marL="68580" marR="68580" marT="0" marB="0"/>
                </a:tc>
                <a:extLst>
                  <a:ext uri="{0D108BD9-81ED-4DB2-BD59-A6C34878D82A}">
                    <a16:rowId xmlns:a16="http://schemas.microsoft.com/office/drawing/2014/main" val="655811505"/>
                  </a:ext>
                </a:extLst>
              </a:tr>
            </a:tbl>
          </a:graphicData>
        </a:graphic>
      </p:graphicFrame>
      <p:sp>
        <p:nvSpPr>
          <p:cNvPr id="7" name="Title 1">
            <a:extLst>
              <a:ext uri="{FF2B5EF4-FFF2-40B4-BE49-F238E27FC236}">
                <a16:creationId xmlns:a16="http://schemas.microsoft.com/office/drawing/2014/main" id="{1CDCD774-1A01-4676-9481-A9A226C736A0}"/>
              </a:ext>
            </a:extLst>
          </p:cNvPr>
          <p:cNvSpPr>
            <a:spLocks noGrp="1"/>
          </p:cNvSpPr>
          <p:nvPr>
            <p:ph type="title"/>
          </p:nvPr>
        </p:nvSpPr>
        <p:spPr>
          <a:xfrm>
            <a:off x="179512" y="123479"/>
            <a:ext cx="7211144" cy="360040"/>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REVISIONS TO THE 2020/21 – 2024/25 STRATEGIC PLAN (3)</a:t>
            </a:r>
            <a:r>
              <a:rPr lang="en-US" dirty="0">
                <a:solidFill>
                  <a:schemeClr val="bg1">
                    <a:lumMod val="50000"/>
                  </a:schemeClr>
                </a:solidFill>
              </a:rPr>
              <a:t/>
            </a:r>
            <a:br>
              <a:rPr lang="en-US" dirty="0">
                <a:solidFill>
                  <a:schemeClr val="bg1">
                    <a:lumMod val="50000"/>
                  </a:schemeClr>
                </a:solidFill>
              </a:rPr>
            </a:br>
            <a:endParaRPr lang="en-ZA" dirty="0"/>
          </a:p>
        </p:txBody>
      </p:sp>
    </p:spTree>
    <p:extLst>
      <p:ext uri="{BB962C8B-B14F-4D97-AF65-F5344CB8AC3E}">
        <p14:creationId xmlns:p14="http://schemas.microsoft.com/office/powerpoint/2010/main" val="337115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B910A-5092-49A6-80DC-2E9A035554DE}"/>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13</a:t>
            </a:fld>
            <a:endParaRPr lang="en-US" altLang="en-US" sz="1000" dirty="0"/>
          </a:p>
        </p:txBody>
      </p:sp>
      <p:pic>
        <p:nvPicPr>
          <p:cNvPr id="8" name="Content Placeholder 5">
            <a:extLst>
              <a:ext uri="{FF2B5EF4-FFF2-40B4-BE49-F238E27FC236}">
                <a16:creationId xmlns:a16="http://schemas.microsoft.com/office/drawing/2014/main" id="{BDFDA4C7-DF17-415B-A5F2-B3EA3F00B2E8}"/>
              </a:ext>
            </a:extLst>
          </p:cNvPr>
          <p:cNvPicPr>
            <a:picLocks noGrp="1" noChangeAspect="1"/>
          </p:cNvPicPr>
          <p:nvPr>
            <p:ph sz="half" idx="1"/>
          </p:nvPr>
        </p:nvPicPr>
        <p:blipFill>
          <a:blip r:embed="rId2"/>
          <a:stretch>
            <a:fillRect/>
          </a:stretch>
        </p:blipFill>
        <p:spPr>
          <a:xfrm>
            <a:off x="2195736" y="180285"/>
            <a:ext cx="3456384" cy="4829468"/>
          </a:xfrm>
          <a:prstGeom prst="rect">
            <a:avLst/>
          </a:prstGeom>
          <a:effectLst>
            <a:glow rad="101600">
              <a:srgbClr val="008080">
                <a:alpha val="60000"/>
              </a:srgbClr>
            </a:glow>
          </a:effectLst>
        </p:spPr>
      </p:pic>
    </p:spTree>
    <p:extLst>
      <p:ext uri="{BB962C8B-B14F-4D97-AF65-F5344CB8AC3E}">
        <p14:creationId xmlns:p14="http://schemas.microsoft.com/office/powerpoint/2010/main" val="177276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2758501-030E-403C-951D-29C3298C67B0}"/>
              </a:ext>
            </a:extLst>
          </p:cNvPr>
          <p:cNvSpPr txBox="1">
            <a:spLocks/>
          </p:cNvSpPr>
          <p:nvPr/>
        </p:nvSpPr>
        <p:spPr>
          <a:xfrm>
            <a:off x="323595" y="2787774"/>
            <a:ext cx="7211144" cy="1790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p:txBody>
      </p:sp>
      <p:graphicFrame>
        <p:nvGraphicFramePr>
          <p:cNvPr id="6" name="Table 6">
            <a:extLst>
              <a:ext uri="{FF2B5EF4-FFF2-40B4-BE49-F238E27FC236}">
                <a16:creationId xmlns:a16="http://schemas.microsoft.com/office/drawing/2014/main" id="{A801D759-EF29-43E6-AB1C-34143F39CEA5}"/>
              </a:ext>
            </a:extLst>
          </p:cNvPr>
          <p:cNvGraphicFramePr>
            <a:graphicFrameLocks noGrp="1"/>
          </p:cNvGraphicFramePr>
          <p:nvPr>
            <p:ph idx="1"/>
            <p:extLst>
              <p:ext uri="{D42A27DB-BD31-4B8C-83A1-F6EECF244321}">
                <p14:modId xmlns:p14="http://schemas.microsoft.com/office/powerpoint/2010/main" val="943015562"/>
              </p:ext>
            </p:extLst>
          </p:nvPr>
        </p:nvGraphicFramePr>
        <p:xfrm>
          <a:off x="101013" y="587767"/>
          <a:ext cx="6984776" cy="2595880"/>
        </p:xfrm>
        <a:graphic>
          <a:graphicData uri="http://schemas.openxmlformats.org/drawingml/2006/table">
            <a:tbl>
              <a:tblPr firstRow="1" bandRow="1">
                <a:tableStyleId>{7DF18680-E054-41AD-8BC1-D1AEF772440D}</a:tableStyleId>
              </a:tblPr>
              <a:tblGrid>
                <a:gridCol w="4320480">
                  <a:extLst>
                    <a:ext uri="{9D8B030D-6E8A-4147-A177-3AD203B41FA5}">
                      <a16:colId xmlns:a16="http://schemas.microsoft.com/office/drawing/2014/main" val="1319632771"/>
                    </a:ext>
                  </a:extLst>
                </a:gridCol>
                <a:gridCol w="2664296">
                  <a:extLst>
                    <a:ext uri="{9D8B030D-6E8A-4147-A177-3AD203B41FA5}">
                      <a16:colId xmlns:a16="http://schemas.microsoft.com/office/drawing/2014/main" val="1950306907"/>
                    </a:ext>
                  </a:extLst>
                </a:gridCol>
              </a:tblGrid>
              <a:tr h="370840">
                <a:tc>
                  <a:txBody>
                    <a:bodyPr/>
                    <a:lstStyle/>
                    <a:p>
                      <a:pPr algn="ctr">
                        <a:lnSpc>
                          <a:spcPct val="110000"/>
                        </a:lnSpc>
                      </a:pPr>
                      <a:r>
                        <a:rPr lang="en-US" sz="1400" dirty="0"/>
                        <a:t>PROGRAMME</a:t>
                      </a:r>
                      <a:endParaRPr lang="en-ZA" sz="1400" dirty="0"/>
                    </a:p>
                  </a:txBody>
                  <a:tcPr/>
                </a:tc>
                <a:tc>
                  <a:txBody>
                    <a:bodyPr/>
                    <a:lstStyle/>
                    <a:p>
                      <a:pPr algn="ctr">
                        <a:lnSpc>
                          <a:spcPct val="110000"/>
                        </a:lnSpc>
                      </a:pPr>
                      <a:r>
                        <a:rPr lang="en-US" sz="1400" dirty="0"/>
                        <a:t>NUMBER OF ANNUAL TARGETS</a:t>
                      </a:r>
                      <a:endParaRPr lang="en-ZA" sz="1400" dirty="0"/>
                    </a:p>
                  </a:txBody>
                  <a:tcPr/>
                </a:tc>
                <a:extLst>
                  <a:ext uri="{0D108BD9-81ED-4DB2-BD59-A6C34878D82A}">
                    <a16:rowId xmlns:a16="http://schemas.microsoft.com/office/drawing/2014/main" val="595161300"/>
                  </a:ext>
                </a:extLst>
              </a:tr>
              <a:tr h="370840">
                <a:tc>
                  <a:txBody>
                    <a:bodyPr/>
                    <a:lstStyle/>
                    <a:p>
                      <a:pPr marL="342900" indent="-342900">
                        <a:lnSpc>
                          <a:spcPct val="110000"/>
                        </a:lnSpc>
                        <a:buFont typeface="+mj-lt"/>
                        <a:buAutoNum type="arabicPeriod"/>
                      </a:pPr>
                      <a:r>
                        <a:rPr lang="en-US" sz="1400" dirty="0"/>
                        <a:t>Leadership and Support</a:t>
                      </a:r>
                      <a:endParaRPr lang="en-ZA" sz="1400" dirty="0"/>
                    </a:p>
                  </a:txBody>
                  <a:tcPr/>
                </a:tc>
                <a:tc>
                  <a:txBody>
                    <a:bodyPr/>
                    <a:lstStyle/>
                    <a:p>
                      <a:pPr algn="ctr">
                        <a:lnSpc>
                          <a:spcPct val="110000"/>
                        </a:lnSpc>
                      </a:pPr>
                      <a:r>
                        <a:rPr lang="en-US" sz="1400" dirty="0"/>
                        <a:t>8</a:t>
                      </a:r>
                      <a:endParaRPr lang="en-ZA" sz="1400" dirty="0"/>
                    </a:p>
                  </a:txBody>
                  <a:tcPr/>
                </a:tc>
                <a:extLst>
                  <a:ext uri="{0D108BD9-81ED-4DB2-BD59-A6C34878D82A}">
                    <a16:rowId xmlns:a16="http://schemas.microsoft.com/office/drawing/2014/main" val="4136364235"/>
                  </a:ext>
                </a:extLst>
              </a:tr>
              <a:tr h="370840">
                <a:tc>
                  <a:txBody>
                    <a:bodyPr/>
                    <a:lstStyle/>
                    <a:p>
                      <a:pPr marL="342900" indent="-342900">
                        <a:lnSpc>
                          <a:spcPct val="110000"/>
                        </a:lnSpc>
                        <a:buFont typeface="+mj-lt"/>
                        <a:buAutoNum type="arabicPeriod" startAt="2"/>
                      </a:pPr>
                      <a:r>
                        <a:rPr lang="en-US" sz="1400" dirty="0"/>
                        <a:t>Health Products </a:t>
                      </a:r>
                      <a:r>
                        <a:rPr lang="en-US" sz="1400" dirty="0" err="1"/>
                        <a:t>Authorisation</a:t>
                      </a:r>
                      <a:endParaRPr lang="en-ZA" sz="1400" dirty="0"/>
                    </a:p>
                  </a:txBody>
                  <a:tcPr/>
                </a:tc>
                <a:tc>
                  <a:txBody>
                    <a:bodyPr/>
                    <a:lstStyle/>
                    <a:p>
                      <a:pPr algn="ctr">
                        <a:lnSpc>
                          <a:spcPct val="110000"/>
                        </a:lnSpc>
                      </a:pPr>
                      <a:r>
                        <a:rPr lang="en-US" sz="1400" dirty="0"/>
                        <a:t>6</a:t>
                      </a:r>
                      <a:endParaRPr lang="en-ZA" sz="1400" dirty="0"/>
                    </a:p>
                  </a:txBody>
                  <a:tcPr/>
                </a:tc>
                <a:extLst>
                  <a:ext uri="{0D108BD9-81ED-4DB2-BD59-A6C34878D82A}">
                    <a16:rowId xmlns:a16="http://schemas.microsoft.com/office/drawing/2014/main" val="2847209743"/>
                  </a:ext>
                </a:extLst>
              </a:tr>
              <a:tr h="370840">
                <a:tc>
                  <a:txBody>
                    <a:bodyPr/>
                    <a:lstStyle/>
                    <a:p>
                      <a:pPr marL="342900" indent="-342900">
                        <a:lnSpc>
                          <a:spcPct val="110000"/>
                        </a:lnSpc>
                        <a:buFont typeface="+mj-lt"/>
                        <a:buAutoNum type="arabicPeriod" startAt="3"/>
                      </a:pPr>
                      <a:r>
                        <a:rPr lang="en-US" sz="1400" dirty="0"/>
                        <a:t>Inspectorate and Regulatory Compliance</a:t>
                      </a:r>
                      <a:endParaRPr lang="en-ZA" sz="1400" dirty="0"/>
                    </a:p>
                  </a:txBody>
                  <a:tcPr/>
                </a:tc>
                <a:tc>
                  <a:txBody>
                    <a:bodyPr/>
                    <a:lstStyle/>
                    <a:p>
                      <a:pPr algn="ctr">
                        <a:lnSpc>
                          <a:spcPct val="110000"/>
                        </a:lnSpc>
                      </a:pPr>
                      <a:r>
                        <a:rPr lang="en-US" sz="1400" dirty="0"/>
                        <a:t>3</a:t>
                      </a:r>
                      <a:endParaRPr lang="en-ZA" sz="1400" dirty="0"/>
                    </a:p>
                  </a:txBody>
                  <a:tcPr/>
                </a:tc>
                <a:extLst>
                  <a:ext uri="{0D108BD9-81ED-4DB2-BD59-A6C34878D82A}">
                    <a16:rowId xmlns:a16="http://schemas.microsoft.com/office/drawing/2014/main" val="1184243640"/>
                  </a:ext>
                </a:extLst>
              </a:tr>
              <a:tr h="370840">
                <a:tc>
                  <a:txBody>
                    <a:bodyPr/>
                    <a:lstStyle/>
                    <a:p>
                      <a:pPr marL="342900" indent="-342900">
                        <a:lnSpc>
                          <a:spcPct val="110000"/>
                        </a:lnSpc>
                        <a:buFont typeface="+mj-lt"/>
                        <a:buAutoNum type="arabicPeriod" startAt="4"/>
                      </a:pPr>
                      <a:r>
                        <a:rPr lang="en-US" sz="1400" dirty="0"/>
                        <a:t>Clinical and Pharmaceutical Evaluation</a:t>
                      </a:r>
                      <a:endParaRPr lang="en-ZA" sz="1400" dirty="0"/>
                    </a:p>
                  </a:txBody>
                  <a:tcPr/>
                </a:tc>
                <a:tc>
                  <a:txBody>
                    <a:bodyPr/>
                    <a:lstStyle/>
                    <a:p>
                      <a:pPr algn="ctr">
                        <a:lnSpc>
                          <a:spcPct val="110000"/>
                        </a:lnSpc>
                      </a:pPr>
                      <a:r>
                        <a:rPr lang="en-US" sz="1400" dirty="0"/>
                        <a:t>5</a:t>
                      </a:r>
                      <a:endParaRPr lang="en-ZA" sz="1400" dirty="0"/>
                    </a:p>
                  </a:txBody>
                  <a:tcPr/>
                </a:tc>
                <a:extLst>
                  <a:ext uri="{0D108BD9-81ED-4DB2-BD59-A6C34878D82A}">
                    <a16:rowId xmlns:a16="http://schemas.microsoft.com/office/drawing/2014/main" val="2700625338"/>
                  </a:ext>
                </a:extLst>
              </a:tr>
              <a:tr h="370840">
                <a:tc>
                  <a:txBody>
                    <a:bodyPr/>
                    <a:lstStyle/>
                    <a:p>
                      <a:pPr marL="342900" indent="-342900">
                        <a:lnSpc>
                          <a:spcPct val="110000"/>
                        </a:lnSpc>
                        <a:buFont typeface="+mj-lt"/>
                        <a:buAutoNum type="arabicPeriod" startAt="5"/>
                      </a:pPr>
                      <a:r>
                        <a:rPr lang="en-US" sz="1400" dirty="0"/>
                        <a:t>Medical Devices and Radiation Control</a:t>
                      </a:r>
                      <a:endParaRPr lang="en-ZA" sz="1400" dirty="0"/>
                    </a:p>
                  </a:txBody>
                  <a:tcPr/>
                </a:tc>
                <a:tc>
                  <a:txBody>
                    <a:bodyPr/>
                    <a:lstStyle/>
                    <a:p>
                      <a:pPr algn="ctr">
                        <a:lnSpc>
                          <a:spcPct val="110000"/>
                        </a:lnSpc>
                      </a:pPr>
                      <a:r>
                        <a:rPr lang="en-US" sz="1400" dirty="0"/>
                        <a:t>5</a:t>
                      </a:r>
                      <a:endParaRPr lang="en-ZA" sz="1400" dirty="0"/>
                    </a:p>
                  </a:txBody>
                  <a:tcPr/>
                </a:tc>
                <a:extLst>
                  <a:ext uri="{0D108BD9-81ED-4DB2-BD59-A6C34878D82A}">
                    <a16:rowId xmlns:a16="http://schemas.microsoft.com/office/drawing/2014/main" val="989295656"/>
                  </a:ext>
                </a:extLst>
              </a:tr>
              <a:tr h="370840">
                <a:tc>
                  <a:txBody>
                    <a:bodyPr/>
                    <a:lstStyle/>
                    <a:p>
                      <a:pPr>
                        <a:lnSpc>
                          <a:spcPct val="110000"/>
                        </a:lnSpc>
                      </a:pPr>
                      <a:r>
                        <a:rPr lang="en-US" sz="1400" b="1" dirty="0"/>
                        <a:t>TOTAL</a:t>
                      </a:r>
                      <a:endParaRPr lang="en-ZA" sz="1400" b="1" dirty="0"/>
                    </a:p>
                  </a:txBody>
                  <a:tcPr/>
                </a:tc>
                <a:tc>
                  <a:txBody>
                    <a:bodyPr/>
                    <a:lstStyle/>
                    <a:p>
                      <a:pPr algn="ctr">
                        <a:lnSpc>
                          <a:spcPct val="110000"/>
                        </a:lnSpc>
                      </a:pPr>
                      <a:r>
                        <a:rPr lang="en-US" sz="1400" b="1" dirty="0"/>
                        <a:t>27</a:t>
                      </a:r>
                      <a:endParaRPr lang="en-ZA" sz="1400" b="1" dirty="0"/>
                    </a:p>
                  </a:txBody>
                  <a:tcPr/>
                </a:tc>
                <a:extLst>
                  <a:ext uri="{0D108BD9-81ED-4DB2-BD59-A6C34878D82A}">
                    <a16:rowId xmlns:a16="http://schemas.microsoft.com/office/drawing/2014/main" val="2943488777"/>
                  </a:ext>
                </a:extLst>
              </a:tr>
            </a:tbl>
          </a:graphicData>
        </a:graphic>
      </p:graphicFrame>
      <p:sp>
        <p:nvSpPr>
          <p:cNvPr id="3" name="Slide Number Placeholder 3">
            <a:extLst>
              <a:ext uri="{FF2B5EF4-FFF2-40B4-BE49-F238E27FC236}">
                <a16:creationId xmlns:a16="http://schemas.microsoft.com/office/drawing/2014/main" id="{13BF35D0-82D6-41B0-8787-1B2780768266}"/>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14</a:t>
            </a:fld>
            <a:endParaRPr lang="en-US" altLang="en-US" sz="1000" dirty="0"/>
          </a:p>
        </p:txBody>
      </p:sp>
      <p:sp>
        <p:nvSpPr>
          <p:cNvPr id="9" name="Title 1">
            <a:extLst>
              <a:ext uri="{FF2B5EF4-FFF2-40B4-BE49-F238E27FC236}">
                <a16:creationId xmlns:a16="http://schemas.microsoft.com/office/drawing/2014/main" id="{06CBBD16-52F8-4C5C-B959-75A243284946}"/>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SUMMARY OF TARGETS PER PROGRAMME</a:t>
            </a:r>
            <a:br>
              <a:rPr lang="en-US" sz="2200" b="1" dirty="0"/>
            </a:br>
            <a:r>
              <a:rPr lang="en-US" sz="2200" dirty="0"/>
              <a:t/>
            </a:r>
            <a:br>
              <a:rPr lang="en-US" sz="2200" dirty="0"/>
            </a:br>
            <a:endParaRPr lang="en-ZA" sz="2200" dirty="0"/>
          </a:p>
        </p:txBody>
      </p:sp>
      <p:sp>
        <p:nvSpPr>
          <p:cNvPr id="8" name="Content Placeholder 2">
            <a:extLst>
              <a:ext uri="{FF2B5EF4-FFF2-40B4-BE49-F238E27FC236}">
                <a16:creationId xmlns:a16="http://schemas.microsoft.com/office/drawing/2014/main" id="{FC76D6CE-575C-4828-A3CA-41701BF0B279}"/>
              </a:ext>
            </a:extLst>
          </p:cNvPr>
          <p:cNvSpPr txBox="1">
            <a:spLocks/>
          </p:cNvSpPr>
          <p:nvPr/>
        </p:nvSpPr>
        <p:spPr>
          <a:xfrm>
            <a:off x="91431" y="3441999"/>
            <a:ext cx="7211144" cy="10801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pPr>
            <a:r>
              <a:rPr lang="en-US" sz="1400" dirty="0"/>
              <a:t>The majority of the targets 19 (70%) are focused on core business (</a:t>
            </a:r>
            <a:r>
              <a:rPr lang="en-US" sz="1400" dirty="0" err="1"/>
              <a:t>Programme</a:t>
            </a:r>
            <a:r>
              <a:rPr lang="en-US" sz="1400" dirty="0"/>
              <a:t> 2 – 5) and 8 (30%) are focused on the support services function (</a:t>
            </a:r>
            <a:r>
              <a:rPr lang="en-US" sz="1400" dirty="0" err="1"/>
              <a:t>Programme</a:t>
            </a:r>
            <a:r>
              <a:rPr lang="en-US" sz="1400" dirty="0"/>
              <a:t> 1).</a:t>
            </a:r>
          </a:p>
          <a:p>
            <a:pPr>
              <a:lnSpc>
                <a:spcPct val="120000"/>
              </a:lnSpc>
              <a:spcBef>
                <a:spcPts val="0"/>
              </a:spcBef>
            </a:pPr>
            <a:r>
              <a:rPr lang="en-US" sz="1400" dirty="0"/>
              <a:t>The number of targets has increased by 1 compared to the 2021/22 financial year. due to the need to include a target focusing on lot release.</a:t>
            </a:r>
          </a:p>
          <a:p>
            <a:pPr marL="0" indent="0">
              <a:lnSpc>
                <a:spcPct val="120000"/>
              </a:lnSpc>
              <a:spcBef>
                <a:spcPts val="0"/>
              </a:spcBef>
              <a:buNone/>
            </a:pPr>
            <a:endParaRPr lang="en-US" sz="1900" dirty="0">
              <a:solidFill>
                <a:schemeClr val="bg1">
                  <a:lumMod val="50000"/>
                </a:schemeClr>
              </a:solidFill>
            </a:endParaRPr>
          </a:p>
        </p:txBody>
      </p:sp>
    </p:spTree>
    <p:extLst>
      <p:ext uri="{BB962C8B-B14F-4D97-AF65-F5344CB8AC3E}">
        <p14:creationId xmlns:p14="http://schemas.microsoft.com/office/powerpoint/2010/main" val="331423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44199B-83AA-4438-AB01-222059AB71AA}"/>
              </a:ext>
            </a:extLst>
          </p:cNvPr>
          <p:cNvGraphicFramePr>
            <a:graphicFrameLocks noGrp="1"/>
          </p:cNvGraphicFramePr>
          <p:nvPr>
            <p:ph idx="1"/>
            <p:extLst>
              <p:ext uri="{D42A27DB-BD31-4B8C-83A1-F6EECF244321}">
                <p14:modId xmlns:p14="http://schemas.microsoft.com/office/powerpoint/2010/main" val="1817558023"/>
              </p:ext>
            </p:extLst>
          </p:nvPr>
        </p:nvGraphicFramePr>
        <p:xfrm>
          <a:off x="189225" y="771550"/>
          <a:ext cx="7119079" cy="2741042"/>
        </p:xfrm>
        <a:graphic>
          <a:graphicData uri="http://schemas.openxmlformats.org/drawingml/2006/table">
            <a:tbl>
              <a:tblPr firstRow="1" bandRow="1">
                <a:tableStyleId>{7DF18680-E054-41AD-8BC1-D1AEF772440D}</a:tableStyleId>
              </a:tblPr>
              <a:tblGrid>
                <a:gridCol w="1358439">
                  <a:extLst>
                    <a:ext uri="{9D8B030D-6E8A-4147-A177-3AD203B41FA5}">
                      <a16:colId xmlns:a16="http://schemas.microsoft.com/office/drawing/2014/main" val="1186246463"/>
                    </a:ext>
                  </a:extLst>
                </a:gridCol>
                <a:gridCol w="5760640">
                  <a:extLst>
                    <a:ext uri="{9D8B030D-6E8A-4147-A177-3AD203B41FA5}">
                      <a16:colId xmlns:a16="http://schemas.microsoft.com/office/drawing/2014/main" val="4262655213"/>
                    </a:ext>
                  </a:extLst>
                </a:gridCol>
              </a:tblGrid>
              <a:tr h="370840">
                <a:tc>
                  <a:txBody>
                    <a:bodyPr/>
                    <a:lstStyle/>
                    <a:p>
                      <a:pPr>
                        <a:lnSpc>
                          <a:spcPct val="110000"/>
                        </a:lnSpc>
                        <a:spcBef>
                          <a:spcPts val="0"/>
                        </a:spcBef>
                        <a:spcAft>
                          <a:spcPts val="0"/>
                        </a:spcAft>
                      </a:pPr>
                      <a:r>
                        <a:rPr lang="en-US" sz="1400" b="1" dirty="0"/>
                        <a:t>Purpose</a:t>
                      </a:r>
                      <a:endParaRPr lang="en-ZA" sz="1400" b="1" dirty="0"/>
                    </a:p>
                  </a:txBody>
                  <a:tcPr/>
                </a:tc>
                <a:tc>
                  <a:txBody>
                    <a:bodyPr/>
                    <a:lstStyle/>
                    <a:p>
                      <a:pPr>
                        <a:lnSpc>
                          <a:spcPct val="110000"/>
                        </a:lnSpc>
                        <a:spcBef>
                          <a:spcPts val="0"/>
                        </a:spcBef>
                        <a:spcAft>
                          <a:spcPts val="0"/>
                        </a:spcAft>
                      </a:pPr>
                      <a:r>
                        <a:rPr lang="en-GB" sz="1400" b="1" kern="1200" dirty="0">
                          <a:solidFill>
                            <a:schemeClr val="lt1"/>
                          </a:solidFill>
                          <a:effectLst/>
                          <a:latin typeface="+mn-lt"/>
                          <a:ea typeface="+mn-ea"/>
                          <a:cs typeface="+mn-cs"/>
                        </a:rPr>
                        <a:t>To provide the leadership and administrative support necessary for SAHPRA to deliver on its mandate and comply with all legislative requirements</a:t>
                      </a:r>
                      <a:endParaRPr lang="en-ZA" sz="1400" b="1" dirty="0"/>
                    </a:p>
                  </a:txBody>
                  <a:tcPr/>
                </a:tc>
                <a:extLst>
                  <a:ext uri="{0D108BD9-81ED-4DB2-BD59-A6C34878D82A}">
                    <a16:rowId xmlns:a16="http://schemas.microsoft.com/office/drawing/2014/main" val="2151689329"/>
                  </a:ext>
                </a:extLst>
              </a:tr>
              <a:tr h="370840">
                <a:tc>
                  <a:txBody>
                    <a:bodyPr/>
                    <a:lstStyle/>
                    <a:p>
                      <a:pPr>
                        <a:lnSpc>
                          <a:spcPct val="110000"/>
                        </a:lnSpc>
                        <a:spcBef>
                          <a:spcPts val="0"/>
                        </a:spcBef>
                        <a:spcAft>
                          <a:spcPts val="0"/>
                        </a:spcAft>
                      </a:pPr>
                      <a:r>
                        <a:rPr lang="en-US" sz="1400" b="1" dirty="0"/>
                        <a:t>Annual Targets</a:t>
                      </a:r>
                      <a:endParaRPr lang="en-ZA" sz="1400" b="1" dirty="0"/>
                    </a:p>
                  </a:txBody>
                  <a:tcPr/>
                </a:tc>
                <a:tc>
                  <a:txBody>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ZA" sz="1400" kern="1200" dirty="0">
                          <a:solidFill>
                            <a:schemeClr val="dk1"/>
                          </a:solidFill>
                          <a:effectLst/>
                          <a:latin typeface="+mn-lt"/>
                          <a:ea typeface="+mn-ea"/>
                          <a:cs typeface="+mn-cs"/>
                        </a:rPr>
                        <a:t>Unqualified audit opinion obtained for 2021/22 financial year</a:t>
                      </a:r>
                    </a:p>
                    <a:p>
                      <a:pPr marL="342900" indent="-342900">
                        <a:lnSpc>
                          <a:spcPct val="110000"/>
                        </a:lnSpc>
                        <a:spcBef>
                          <a:spcPts val="0"/>
                        </a:spcBef>
                        <a:spcAft>
                          <a:spcPts val="0"/>
                        </a:spcAft>
                        <a:buFont typeface="+mj-lt"/>
                        <a:buAutoNum type="arabicPeriod"/>
                      </a:pPr>
                      <a:r>
                        <a:rPr lang="en-US" sz="1400" kern="1200" dirty="0">
                          <a:solidFill>
                            <a:schemeClr val="dk1"/>
                          </a:solidFill>
                          <a:effectLst/>
                          <a:latin typeface="+mn-lt"/>
                          <a:ea typeface="+mn-ea"/>
                          <a:cs typeface="+mn-cs"/>
                        </a:rPr>
                        <a:t>Annual revenue of </a:t>
                      </a:r>
                      <a:r>
                        <a:rPr lang="en-ZA" sz="1400" kern="1200" dirty="0">
                          <a:solidFill>
                            <a:schemeClr val="dk1"/>
                          </a:solidFill>
                          <a:effectLst/>
                          <a:latin typeface="+mn-lt"/>
                          <a:ea typeface="+mn-ea"/>
                          <a:cs typeface="+mn-cs"/>
                        </a:rPr>
                        <a:t>R170 million</a:t>
                      </a:r>
                      <a:r>
                        <a:rPr lang="en-US" sz="1400" kern="1200" dirty="0">
                          <a:solidFill>
                            <a:schemeClr val="dk1"/>
                          </a:solidFill>
                          <a:effectLst/>
                          <a:latin typeface="+mn-lt"/>
                          <a:ea typeface="+mn-ea"/>
                          <a:cs typeface="+mn-cs"/>
                        </a:rPr>
                        <a:t> generated from fees</a:t>
                      </a:r>
                    </a:p>
                    <a:p>
                      <a:pPr marL="342900" indent="-342900">
                        <a:lnSpc>
                          <a:spcPct val="110000"/>
                        </a:lnSpc>
                        <a:spcBef>
                          <a:spcPts val="0"/>
                        </a:spcBef>
                        <a:spcAft>
                          <a:spcPts val="0"/>
                        </a:spcAft>
                        <a:buFont typeface="+mj-lt"/>
                        <a:buAutoNum type="arabicPeriod"/>
                      </a:pPr>
                      <a:r>
                        <a:rPr lang="en-US" sz="1400" kern="1200" dirty="0">
                          <a:solidFill>
                            <a:schemeClr val="dk1"/>
                          </a:solidFill>
                          <a:effectLst/>
                          <a:latin typeface="+mn-lt"/>
                          <a:ea typeface="+mn-ea"/>
                          <a:cs typeface="+mn-cs"/>
                        </a:rPr>
                        <a:t>≥ zero amount on the budget versus income and expenditure report </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400" kern="1200" dirty="0">
                          <a:solidFill>
                            <a:schemeClr val="dk1"/>
                          </a:solidFill>
                          <a:effectLst/>
                          <a:latin typeface="+mn-lt"/>
                          <a:ea typeface="+mn-ea"/>
                          <a:cs typeface="+mn-cs"/>
                        </a:rPr>
                        <a:t>60% accepted recommendations from the 2022/23 stakeholder perception survey implemented</a:t>
                      </a:r>
                      <a:endParaRPr lang="en-ZA" sz="1400" kern="1200" dirty="0">
                        <a:solidFill>
                          <a:schemeClr val="dk1"/>
                        </a:solidFill>
                        <a:effectLst/>
                        <a:latin typeface="+mn-lt"/>
                        <a:ea typeface="+mn-ea"/>
                        <a:cs typeface="+mn-cs"/>
                      </a:endParaRPr>
                    </a:p>
                    <a:p>
                      <a:pPr marL="342900" indent="-342900">
                        <a:lnSpc>
                          <a:spcPct val="110000"/>
                        </a:lnSpc>
                        <a:spcBef>
                          <a:spcPts val="0"/>
                        </a:spcBef>
                        <a:spcAft>
                          <a:spcPts val="0"/>
                        </a:spcAft>
                        <a:buFont typeface="+mj-lt"/>
                        <a:buAutoNum type="arabicPeriod"/>
                      </a:pPr>
                      <a:r>
                        <a:rPr lang="en-US" sz="1400" kern="1200" dirty="0">
                          <a:solidFill>
                            <a:schemeClr val="dk1"/>
                          </a:solidFill>
                          <a:effectLst/>
                          <a:latin typeface="+mn-lt"/>
                          <a:ea typeface="+mn-ea"/>
                          <a:cs typeface="+mn-cs"/>
                        </a:rPr>
                        <a:t>80% of the change management intervention implemented</a:t>
                      </a:r>
                    </a:p>
                    <a:p>
                      <a:pPr marL="342900" indent="-342900">
                        <a:lnSpc>
                          <a:spcPct val="110000"/>
                        </a:lnSpc>
                        <a:spcBef>
                          <a:spcPts val="0"/>
                        </a:spcBef>
                        <a:spcAft>
                          <a:spcPts val="0"/>
                        </a:spcAft>
                        <a:buFont typeface="+mj-lt"/>
                        <a:buAutoNum type="arabicPeriod"/>
                      </a:pPr>
                      <a:r>
                        <a:rPr lang="en-US" sz="1400" kern="1200" dirty="0">
                          <a:solidFill>
                            <a:schemeClr val="dk1"/>
                          </a:solidFill>
                          <a:effectLst/>
                          <a:latin typeface="+mn-lt"/>
                          <a:ea typeface="+mn-ea"/>
                          <a:cs typeface="+mn-cs"/>
                        </a:rPr>
                        <a:t>50% of the Workplace Skills Plan implemented</a:t>
                      </a: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400" kern="1200" dirty="0">
                          <a:solidFill>
                            <a:schemeClr val="dk1"/>
                          </a:solidFill>
                          <a:effectLst/>
                          <a:latin typeface="+mn-lt"/>
                          <a:ea typeface="+mn-ea"/>
                          <a:cs typeface="+mn-cs"/>
                        </a:rPr>
                        <a:t>95% budgeted positions filled</a:t>
                      </a:r>
                      <a:endParaRPr lang="en-ZA" sz="1400" kern="1200" dirty="0">
                        <a:solidFill>
                          <a:schemeClr val="dk1"/>
                        </a:solidFill>
                        <a:effectLst/>
                        <a:latin typeface="+mn-lt"/>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400" kern="1200" dirty="0">
                          <a:solidFill>
                            <a:schemeClr val="dk1"/>
                          </a:solidFill>
                          <a:effectLst/>
                          <a:latin typeface="+mn-lt"/>
                          <a:ea typeface="+mn-ea"/>
                          <a:cs typeface="+mn-cs"/>
                        </a:rPr>
                        <a:t>Enterprise Architecture approved by the Board</a:t>
                      </a:r>
                      <a:endParaRPr lang="en-ZA" sz="1400" kern="1200" dirty="0">
                        <a:solidFill>
                          <a:schemeClr val="dk1"/>
                        </a:solidFill>
                        <a:effectLst/>
                        <a:latin typeface="+mn-lt"/>
                        <a:ea typeface="+mn-ea"/>
                        <a:cs typeface="+mn-cs"/>
                      </a:endParaRPr>
                    </a:p>
                  </a:txBody>
                  <a:tcPr/>
                </a:tc>
                <a:extLst>
                  <a:ext uri="{0D108BD9-81ED-4DB2-BD59-A6C34878D82A}">
                    <a16:rowId xmlns:a16="http://schemas.microsoft.com/office/drawing/2014/main" val="612547847"/>
                  </a:ext>
                </a:extLst>
              </a:tr>
            </a:tbl>
          </a:graphicData>
        </a:graphic>
      </p:graphicFrame>
      <p:sp>
        <p:nvSpPr>
          <p:cNvPr id="12" name="Title 1">
            <a:extLst>
              <a:ext uri="{FF2B5EF4-FFF2-40B4-BE49-F238E27FC236}">
                <a16:creationId xmlns:a16="http://schemas.microsoft.com/office/drawing/2014/main" id="{086B0F0E-B394-4C44-8D31-2FE9C13C71D5}"/>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PROGRAMME 1: LEADERSHIP &amp; SUPPORT</a:t>
            </a:r>
            <a:br>
              <a:rPr lang="en-US" sz="2200" b="1" dirty="0"/>
            </a:br>
            <a:r>
              <a:rPr lang="en-US" sz="2200" dirty="0"/>
              <a:t/>
            </a:r>
            <a:br>
              <a:rPr lang="en-US" sz="2200" dirty="0"/>
            </a:br>
            <a:endParaRPr lang="en-ZA" sz="2200" dirty="0"/>
          </a:p>
        </p:txBody>
      </p:sp>
      <p:sp>
        <p:nvSpPr>
          <p:cNvPr id="4" name="Slide Number Placeholder 3">
            <a:extLst>
              <a:ext uri="{FF2B5EF4-FFF2-40B4-BE49-F238E27FC236}">
                <a16:creationId xmlns:a16="http://schemas.microsoft.com/office/drawing/2014/main" id="{F9C53C3C-29E6-4B4E-80D3-B690AA5E1B29}"/>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15</a:t>
            </a:fld>
            <a:endParaRPr lang="en-US" altLang="en-US" sz="1000" dirty="0"/>
          </a:p>
        </p:txBody>
      </p:sp>
    </p:spTree>
    <p:extLst>
      <p:ext uri="{BB962C8B-B14F-4D97-AF65-F5344CB8AC3E}">
        <p14:creationId xmlns:p14="http://schemas.microsoft.com/office/powerpoint/2010/main" val="376453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44199B-83AA-4438-AB01-222059AB71AA}"/>
              </a:ext>
            </a:extLst>
          </p:cNvPr>
          <p:cNvGraphicFramePr>
            <a:graphicFrameLocks noGrp="1"/>
          </p:cNvGraphicFramePr>
          <p:nvPr>
            <p:ph idx="1"/>
            <p:extLst>
              <p:ext uri="{D42A27DB-BD31-4B8C-83A1-F6EECF244321}">
                <p14:modId xmlns:p14="http://schemas.microsoft.com/office/powerpoint/2010/main" val="3427754231"/>
              </p:ext>
            </p:extLst>
          </p:nvPr>
        </p:nvGraphicFramePr>
        <p:xfrm>
          <a:off x="107504" y="663539"/>
          <a:ext cx="7210424" cy="3210434"/>
        </p:xfrm>
        <a:graphic>
          <a:graphicData uri="http://schemas.openxmlformats.org/drawingml/2006/table">
            <a:tbl>
              <a:tblPr firstRow="1" bandRow="1">
                <a:tableStyleId>{7DF18680-E054-41AD-8BC1-D1AEF772440D}</a:tableStyleId>
              </a:tblPr>
              <a:tblGrid>
                <a:gridCol w="1358439">
                  <a:extLst>
                    <a:ext uri="{9D8B030D-6E8A-4147-A177-3AD203B41FA5}">
                      <a16:colId xmlns:a16="http://schemas.microsoft.com/office/drawing/2014/main" val="1186246463"/>
                    </a:ext>
                  </a:extLst>
                </a:gridCol>
                <a:gridCol w="5851985">
                  <a:extLst>
                    <a:ext uri="{9D8B030D-6E8A-4147-A177-3AD203B41FA5}">
                      <a16:colId xmlns:a16="http://schemas.microsoft.com/office/drawing/2014/main" val="4262655213"/>
                    </a:ext>
                  </a:extLst>
                </a:gridCol>
              </a:tblGrid>
              <a:tr h="370840">
                <a:tc>
                  <a:txBody>
                    <a:bodyPr/>
                    <a:lstStyle/>
                    <a:p>
                      <a:pPr>
                        <a:lnSpc>
                          <a:spcPct val="110000"/>
                        </a:lnSpc>
                      </a:pPr>
                      <a:r>
                        <a:rPr lang="en-US" sz="1400" b="1" dirty="0"/>
                        <a:t>Purpose</a:t>
                      </a:r>
                      <a:endParaRPr lang="en-ZA" sz="1400" b="1" dirty="0"/>
                    </a:p>
                  </a:txBody>
                  <a:tcPr/>
                </a:tc>
                <a:tc>
                  <a:txBody>
                    <a:bodyPr/>
                    <a:lstStyle/>
                    <a:p>
                      <a:pPr>
                        <a:lnSpc>
                          <a:spcPct val="110000"/>
                        </a:lnSpc>
                      </a:pPr>
                      <a:r>
                        <a:rPr lang="en-US" sz="1400" b="1" dirty="0"/>
                        <a:t>To provide administration support necessary for SAHPRA to deliver on its mandate and comply with the relevant legislative requirements. The specific purpose of this </a:t>
                      </a:r>
                      <a:r>
                        <a:rPr lang="en-US" sz="1400" b="1" dirty="0" err="1"/>
                        <a:t>programme</a:t>
                      </a:r>
                      <a:r>
                        <a:rPr lang="en-US" sz="1400" b="1" dirty="0"/>
                        <a:t> is to coordinate the process of registration and/or licensing or amendment of applications in respect of medicines within a legislative framework that defines the requirements necessary for application to the Authority, to receive record and distribute all documents submitted to SAHPRA</a:t>
                      </a:r>
                      <a:endParaRPr lang="en-ZA" sz="1400" b="1" dirty="0"/>
                    </a:p>
                  </a:txBody>
                  <a:tcPr/>
                </a:tc>
                <a:extLst>
                  <a:ext uri="{0D108BD9-81ED-4DB2-BD59-A6C34878D82A}">
                    <a16:rowId xmlns:a16="http://schemas.microsoft.com/office/drawing/2014/main"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100% medicine registrations backlog cleared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100% medicine variation applications backlog cleared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80% New Chemical Entities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490 working days</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75% generic medicines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250 working days</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International Organization for Standardization 9001: 2015 certified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World Health Organization maturity level 3 obtained </a:t>
                      </a:r>
                    </a:p>
                  </a:txBody>
                  <a:tcPr/>
                </a:tc>
                <a:extLst>
                  <a:ext uri="{0D108BD9-81ED-4DB2-BD59-A6C34878D82A}">
                    <a16:rowId xmlns:a16="http://schemas.microsoft.com/office/drawing/2014/main" val="612547847"/>
                  </a:ext>
                </a:extLst>
              </a:tr>
            </a:tbl>
          </a:graphicData>
        </a:graphic>
      </p:graphicFrame>
      <p:sp>
        <p:nvSpPr>
          <p:cNvPr id="7" name="Title 1">
            <a:extLst>
              <a:ext uri="{FF2B5EF4-FFF2-40B4-BE49-F238E27FC236}">
                <a16:creationId xmlns:a16="http://schemas.microsoft.com/office/drawing/2014/main" id="{6767D237-D45E-435E-A6AF-862845C6ADD5}"/>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2: HEALTH PRODUCTS AUTHORISATION  </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id="{F6EDC1EB-0571-4CAF-808B-74BCDB633AAF}"/>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16</a:t>
            </a:fld>
            <a:endParaRPr lang="en-US" altLang="en-US" sz="1000" dirty="0"/>
          </a:p>
        </p:txBody>
      </p:sp>
    </p:spTree>
    <p:extLst>
      <p:ext uri="{BB962C8B-B14F-4D97-AF65-F5344CB8AC3E}">
        <p14:creationId xmlns:p14="http://schemas.microsoft.com/office/powerpoint/2010/main" val="750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44199B-83AA-4438-AB01-222059AB71AA}"/>
              </a:ext>
            </a:extLst>
          </p:cNvPr>
          <p:cNvGraphicFramePr>
            <a:graphicFrameLocks noGrp="1"/>
          </p:cNvGraphicFramePr>
          <p:nvPr>
            <p:ph idx="1"/>
            <p:extLst>
              <p:ext uri="{D42A27DB-BD31-4B8C-83A1-F6EECF244321}">
                <p14:modId xmlns:p14="http://schemas.microsoft.com/office/powerpoint/2010/main" val="3229153113"/>
              </p:ext>
            </p:extLst>
          </p:nvPr>
        </p:nvGraphicFramePr>
        <p:xfrm>
          <a:off x="189225" y="771550"/>
          <a:ext cx="7029643" cy="3914522"/>
        </p:xfrm>
        <a:graphic>
          <a:graphicData uri="http://schemas.openxmlformats.org/drawingml/2006/table">
            <a:tbl>
              <a:tblPr firstRow="1" bandRow="1">
                <a:tableStyleId>{7DF18680-E054-41AD-8BC1-D1AEF772440D}</a:tableStyleId>
              </a:tblPr>
              <a:tblGrid>
                <a:gridCol w="1605190">
                  <a:extLst>
                    <a:ext uri="{9D8B030D-6E8A-4147-A177-3AD203B41FA5}">
                      <a16:colId xmlns:a16="http://schemas.microsoft.com/office/drawing/2014/main" val="1186246463"/>
                    </a:ext>
                  </a:extLst>
                </a:gridCol>
                <a:gridCol w="5424453">
                  <a:extLst>
                    <a:ext uri="{9D8B030D-6E8A-4147-A177-3AD203B41FA5}">
                      <a16:colId xmlns:a16="http://schemas.microsoft.com/office/drawing/2014/main" val="4262655213"/>
                    </a:ext>
                  </a:extLst>
                </a:gridCol>
              </a:tblGrid>
              <a:tr h="370840">
                <a:tc>
                  <a:txBody>
                    <a:bodyPr/>
                    <a:lstStyle/>
                    <a:p>
                      <a:pPr>
                        <a:lnSpc>
                          <a:spcPct val="110000"/>
                        </a:lnSpc>
                      </a:pPr>
                      <a:r>
                        <a:rPr lang="en-US" sz="1400" b="1" dirty="0"/>
                        <a:t>Purpose</a:t>
                      </a:r>
                      <a:endParaRPr lang="en-ZA" sz="1400" b="1" dirty="0"/>
                    </a:p>
                  </a:txBody>
                  <a:tcPr/>
                </a:tc>
                <a:tc>
                  <a:txBody>
                    <a:bodyPr/>
                    <a:lstStyle/>
                    <a:p>
                      <a:pPr marL="0" indent="0">
                        <a:lnSpc>
                          <a:spcPct val="110000"/>
                        </a:lnSpc>
                        <a:buFont typeface="Arial" panose="020B0604020202020204" pitchFamily="34" charset="0"/>
                        <a:buNone/>
                      </a:pPr>
                      <a:r>
                        <a:rPr lang="en-US" sz="1400" b="1" dirty="0"/>
                        <a:t>To ensure public access to safe health products (include disclaimer) through inspections and regulatory compliance. The focus of this </a:t>
                      </a:r>
                      <a:r>
                        <a:rPr lang="en-US" sz="1400" b="1" dirty="0" err="1"/>
                        <a:t>programme</a:t>
                      </a:r>
                      <a:r>
                        <a:rPr lang="en-US" sz="1400" b="1" dirty="0"/>
                        <a:t> includes assessment of site compliance, with good regulatory and vigilance practices, including:</a:t>
                      </a:r>
                    </a:p>
                    <a:p>
                      <a:pPr marL="0" indent="0">
                        <a:lnSpc>
                          <a:spcPct val="110000"/>
                        </a:lnSpc>
                        <a:buFont typeface="Arial" panose="020B0604020202020204" pitchFamily="34" charset="0"/>
                        <a:buNone/>
                      </a:pPr>
                      <a:endParaRPr lang="en-US" sz="1400" b="1" dirty="0"/>
                    </a:p>
                    <a:p>
                      <a:pPr marL="0" indent="0">
                        <a:lnSpc>
                          <a:spcPct val="110000"/>
                        </a:lnSpc>
                        <a:buFont typeface="Arial" panose="020B0604020202020204" pitchFamily="34" charset="0"/>
                        <a:buNone/>
                      </a:pPr>
                      <a:r>
                        <a:rPr lang="en-US" sz="1400" b="1" dirty="0"/>
                        <a:t>• Good Manufacturing Practice;</a:t>
                      </a:r>
                    </a:p>
                    <a:p>
                      <a:pPr marL="0" indent="0">
                        <a:lnSpc>
                          <a:spcPct val="110000"/>
                        </a:lnSpc>
                        <a:buFont typeface="Arial" panose="020B0604020202020204" pitchFamily="34" charset="0"/>
                        <a:buNone/>
                      </a:pPr>
                      <a:r>
                        <a:rPr lang="en-US" sz="1400" b="1" dirty="0"/>
                        <a:t>• Good Clinical Practice;</a:t>
                      </a:r>
                    </a:p>
                    <a:p>
                      <a:pPr marL="0" indent="0">
                        <a:lnSpc>
                          <a:spcPct val="110000"/>
                        </a:lnSpc>
                        <a:buFont typeface="Arial" panose="020B0604020202020204" pitchFamily="34" charset="0"/>
                        <a:buNone/>
                      </a:pPr>
                      <a:r>
                        <a:rPr lang="en-US" sz="1400" b="1" dirty="0"/>
                        <a:t>• Good Warehouse Practice;</a:t>
                      </a:r>
                    </a:p>
                    <a:p>
                      <a:pPr marL="0" indent="0">
                        <a:lnSpc>
                          <a:spcPct val="110000"/>
                        </a:lnSpc>
                        <a:buFont typeface="Arial" panose="020B0604020202020204" pitchFamily="34" charset="0"/>
                        <a:buNone/>
                      </a:pPr>
                      <a:r>
                        <a:rPr lang="en-US" sz="1400" b="1" dirty="0"/>
                        <a:t>• Good Distribution Practice;</a:t>
                      </a:r>
                    </a:p>
                    <a:p>
                      <a:pPr marL="0" indent="0">
                        <a:lnSpc>
                          <a:spcPct val="110000"/>
                        </a:lnSpc>
                        <a:buFont typeface="Arial" panose="020B0604020202020204" pitchFamily="34" charset="0"/>
                        <a:buNone/>
                      </a:pPr>
                      <a:r>
                        <a:rPr lang="en-US" sz="1400" b="1" dirty="0"/>
                        <a:t>• Good Laboratory Practice;</a:t>
                      </a:r>
                    </a:p>
                    <a:p>
                      <a:pPr marL="0" indent="0">
                        <a:lnSpc>
                          <a:spcPct val="110000"/>
                        </a:lnSpc>
                        <a:buFont typeface="Arial" panose="020B0604020202020204" pitchFamily="34" charset="0"/>
                        <a:buNone/>
                      </a:pPr>
                      <a:r>
                        <a:rPr lang="en-US" sz="1400" b="1" dirty="0"/>
                        <a:t>• Good Vigilance Practice</a:t>
                      </a:r>
                      <a:endParaRPr lang="en-ZA" sz="1400" b="1" dirty="0"/>
                    </a:p>
                  </a:txBody>
                  <a:tcPr/>
                </a:tc>
                <a:extLst>
                  <a:ext uri="{0D108BD9-81ED-4DB2-BD59-A6C34878D82A}">
                    <a16:rowId xmlns:a16="http://schemas.microsoft.com/office/drawing/2014/main"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indent="-342900">
                        <a:lnSpc>
                          <a:spcPct val="110000"/>
                        </a:lnSpc>
                        <a:buFont typeface="+mj-lt"/>
                        <a:buAutoNum type="arabicPeriod" startAt="15"/>
                      </a:pPr>
                      <a:r>
                        <a:rPr lang="en-US" sz="1400" dirty="0"/>
                        <a:t>60% new Good Manufacturing Practice and Good Warehouse Practice related licenses </a:t>
                      </a:r>
                      <a:r>
                        <a:rPr lang="en-US" sz="1400" dirty="0" err="1"/>
                        <a:t>finalised</a:t>
                      </a:r>
                      <a:r>
                        <a:rPr lang="en-US" sz="1400" dirty="0"/>
                        <a:t> within 125 working days</a:t>
                      </a:r>
                    </a:p>
                    <a:p>
                      <a:pPr marL="342900" indent="-342900">
                        <a:lnSpc>
                          <a:spcPct val="110000"/>
                        </a:lnSpc>
                        <a:buFont typeface="+mj-lt"/>
                        <a:buAutoNum type="arabicPeriod" startAt="15"/>
                      </a:pPr>
                      <a:r>
                        <a:rPr lang="en-US" sz="1400" dirty="0"/>
                        <a:t>70% permits </a:t>
                      </a:r>
                      <a:r>
                        <a:rPr lang="en-US" sz="1400" dirty="0" err="1"/>
                        <a:t>finalised</a:t>
                      </a:r>
                      <a:r>
                        <a:rPr lang="en-US" sz="1400" dirty="0"/>
                        <a:t> within 20 working days</a:t>
                      </a:r>
                    </a:p>
                    <a:p>
                      <a:pPr marL="342900" indent="-342900">
                        <a:lnSpc>
                          <a:spcPct val="110000"/>
                        </a:lnSpc>
                        <a:buFont typeface="+mj-lt"/>
                        <a:buAutoNum type="arabicPeriod" startAt="15"/>
                      </a:pPr>
                      <a:r>
                        <a:rPr lang="en-US" sz="1400" dirty="0"/>
                        <a:t>70% regulatory compliance investigation reports produced within 30 working days</a:t>
                      </a:r>
                      <a:endParaRPr lang="en-ZA" sz="1400" dirty="0"/>
                    </a:p>
                  </a:txBody>
                  <a:tcPr/>
                </a:tc>
                <a:extLst>
                  <a:ext uri="{0D108BD9-81ED-4DB2-BD59-A6C34878D82A}">
                    <a16:rowId xmlns:a16="http://schemas.microsoft.com/office/drawing/2014/main" val="612547847"/>
                  </a:ext>
                </a:extLst>
              </a:tr>
            </a:tbl>
          </a:graphicData>
        </a:graphic>
      </p:graphicFrame>
      <p:sp>
        <p:nvSpPr>
          <p:cNvPr id="3" name="Title 1">
            <a:extLst>
              <a:ext uri="{FF2B5EF4-FFF2-40B4-BE49-F238E27FC236}">
                <a16:creationId xmlns:a16="http://schemas.microsoft.com/office/drawing/2014/main" id="{5774C818-AC95-46DE-82C0-E966CC793F66}"/>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3: INSPECTORATE &amp; REGULATORY COMPLIANCE</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id="{BD0381ED-97ED-403E-9DED-C0DE74B64AF8}"/>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17</a:t>
            </a:fld>
            <a:endParaRPr lang="en-US" altLang="en-US" sz="1000" dirty="0"/>
          </a:p>
        </p:txBody>
      </p:sp>
    </p:spTree>
    <p:extLst>
      <p:ext uri="{BB962C8B-B14F-4D97-AF65-F5344CB8AC3E}">
        <p14:creationId xmlns:p14="http://schemas.microsoft.com/office/powerpoint/2010/main" val="296597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44199B-83AA-4438-AB01-222059AB71AA}"/>
              </a:ext>
            </a:extLst>
          </p:cNvPr>
          <p:cNvGraphicFramePr>
            <a:graphicFrameLocks noGrp="1"/>
          </p:cNvGraphicFramePr>
          <p:nvPr>
            <p:ph idx="1"/>
            <p:extLst>
              <p:ext uri="{D42A27DB-BD31-4B8C-83A1-F6EECF244321}">
                <p14:modId xmlns:p14="http://schemas.microsoft.com/office/powerpoint/2010/main" val="1521747480"/>
              </p:ext>
            </p:extLst>
          </p:nvPr>
        </p:nvGraphicFramePr>
        <p:xfrm>
          <a:off x="189225" y="771550"/>
          <a:ext cx="7210424" cy="2506346"/>
        </p:xfrm>
        <a:graphic>
          <a:graphicData uri="http://schemas.openxmlformats.org/drawingml/2006/table">
            <a:tbl>
              <a:tblPr firstRow="1" bandRow="1">
                <a:tableStyleId>{7DF18680-E054-41AD-8BC1-D1AEF772440D}</a:tableStyleId>
              </a:tblPr>
              <a:tblGrid>
                <a:gridCol w="1286431">
                  <a:extLst>
                    <a:ext uri="{9D8B030D-6E8A-4147-A177-3AD203B41FA5}">
                      <a16:colId xmlns:a16="http://schemas.microsoft.com/office/drawing/2014/main" val="1186246463"/>
                    </a:ext>
                  </a:extLst>
                </a:gridCol>
                <a:gridCol w="5923993">
                  <a:extLst>
                    <a:ext uri="{9D8B030D-6E8A-4147-A177-3AD203B41FA5}">
                      <a16:colId xmlns:a16="http://schemas.microsoft.com/office/drawing/2014/main" val="4262655213"/>
                    </a:ext>
                  </a:extLst>
                </a:gridCol>
              </a:tblGrid>
              <a:tr h="370840">
                <a:tc>
                  <a:txBody>
                    <a:bodyPr/>
                    <a:lstStyle/>
                    <a:p>
                      <a:pPr>
                        <a:lnSpc>
                          <a:spcPct val="110000"/>
                        </a:lnSpc>
                      </a:pPr>
                      <a:r>
                        <a:rPr lang="en-US" sz="1400" b="1" dirty="0"/>
                        <a:t>Purpose</a:t>
                      </a:r>
                      <a:endParaRPr lang="en-ZA" sz="1400" b="1" dirty="0"/>
                    </a:p>
                  </a:txBody>
                  <a:tcPr/>
                </a:tc>
                <a:tc>
                  <a:txBody>
                    <a:bodyPr/>
                    <a:lstStyle/>
                    <a:p>
                      <a:pPr>
                        <a:lnSpc>
                          <a:spcPct val="110000"/>
                        </a:lnSpc>
                      </a:pPr>
                      <a:r>
                        <a:rPr lang="en-US" sz="1400" b="1" kern="1200" dirty="0">
                          <a:solidFill>
                            <a:schemeClr val="lt1"/>
                          </a:solidFill>
                          <a:effectLst/>
                          <a:latin typeface="+mn-lt"/>
                          <a:ea typeface="+mn-ea"/>
                          <a:cs typeface="+mn-cs"/>
                        </a:rPr>
                        <a:t>To evaluate the safety, quality and therapeutic efficacy of medicines and register them for use as per delegated authority in terms of relevant legislation as listed in the legal mandate of part 1a of the strategic plan</a:t>
                      </a:r>
                      <a:endParaRPr lang="en-ZA" sz="1400" b="1" dirty="0"/>
                    </a:p>
                  </a:txBody>
                  <a:tcPr/>
                </a:tc>
                <a:extLst>
                  <a:ext uri="{0D108BD9-81ED-4DB2-BD59-A6C34878D82A}">
                    <a16:rowId xmlns:a16="http://schemas.microsoft.com/office/drawing/2014/main"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85% applications for the sale of unregistered Category A (human) medicines </a:t>
                      </a:r>
                      <a:r>
                        <a:rPr lang="en-US" sz="1400" kern="1200" dirty="0" err="1">
                          <a:solidFill>
                            <a:schemeClr val="dk1"/>
                          </a:solidFill>
                          <a:effectLst/>
                          <a:latin typeface="+mn-lt"/>
                          <a:ea typeface="+mn-ea"/>
                          <a:cs typeface="+mn-cs"/>
                        </a:rPr>
                        <a:t>finalised</a:t>
                      </a:r>
                      <a:r>
                        <a:rPr lang="en-US" sz="1400" kern="1200" dirty="0">
                          <a:solidFill>
                            <a:schemeClr val="dk1"/>
                          </a:solidFill>
                          <a:effectLst/>
                          <a:latin typeface="+mn-lt"/>
                          <a:ea typeface="+mn-ea"/>
                          <a:cs typeface="+mn-cs"/>
                        </a:rPr>
                        <a:t> within 3 working days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80% human clinical trial applications </a:t>
                      </a:r>
                      <a:r>
                        <a:rPr lang="en-US" sz="1400" kern="1200" dirty="0" err="1">
                          <a:solidFill>
                            <a:schemeClr val="dk1"/>
                          </a:solidFill>
                          <a:effectLst/>
                          <a:latin typeface="+mn-lt"/>
                          <a:ea typeface="+mn-ea"/>
                          <a:cs typeface="+mn-cs"/>
                        </a:rPr>
                        <a:t>finalised</a:t>
                      </a:r>
                      <a:r>
                        <a:rPr lang="en-US" sz="1400" kern="1200" dirty="0">
                          <a:solidFill>
                            <a:schemeClr val="dk1"/>
                          </a:solidFill>
                          <a:effectLst/>
                          <a:latin typeface="+mn-lt"/>
                          <a:ea typeface="+mn-ea"/>
                          <a:cs typeface="+mn-cs"/>
                        </a:rPr>
                        <a:t> within 90 working days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70% reports on health product safety signals issued within 40 working days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Four (4) safety awareness webinars held</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95% of lot release requests </a:t>
                      </a:r>
                      <a:r>
                        <a:rPr lang="en-US" sz="1400" kern="1200" dirty="0" err="1">
                          <a:solidFill>
                            <a:schemeClr val="dk1"/>
                          </a:solidFill>
                          <a:effectLst/>
                          <a:latin typeface="+mn-lt"/>
                          <a:ea typeface="+mn-ea"/>
                          <a:cs typeface="+mn-cs"/>
                        </a:rPr>
                        <a:t>finalised</a:t>
                      </a:r>
                      <a:r>
                        <a:rPr lang="en-US" sz="1400" kern="1200" dirty="0">
                          <a:solidFill>
                            <a:schemeClr val="dk1"/>
                          </a:solidFill>
                          <a:effectLst/>
                          <a:latin typeface="+mn-lt"/>
                          <a:ea typeface="+mn-ea"/>
                          <a:cs typeface="+mn-cs"/>
                        </a:rPr>
                        <a:t> within 30 working days</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612547847"/>
                  </a:ext>
                </a:extLst>
              </a:tr>
            </a:tbl>
          </a:graphicData>
        </a:graphic>
      </p:graphicFrame>
      <p:sp>
        <p:nvSpPr>
          <p:cNvPr id="3" name="Title 1">
            <a:extLst>
              <a:ext uri="{FF2B5EF4-FFF2-40B4-BE49-F238E27FC236}">
                <a16:creationId xmlns:a16="http://schemas.microsoft.com/office/drawing/2014/main" id="{E84623B7-5AA9-4F16-B814-E875FAE91543}"/>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4: CLINICAL &amp; PHARMACEUTICAL EVALUATION</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id="{9D2B6FA7-0439-40BB-BC83-0CFA90064F77}"/>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18</a:t>
            </a:fld>
            <a:endParaRPr lang="en-US" altLang="en-US" sz="1000" dirty="0"/>
          </a:p>
        </p:txBody>
      </p:sp>
    </p:spTree>
    <p:extLst>
      <p:ext uri="{BB962C8B-B14F-4D97-AF65-F5344CB8AC3E}">
        <p14:creationId xmlns:p14="http://schemas.microsoft.com/office/powerpoint/2010/main" val="285908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44199B-83AA-4438-AB01-222059AB71AA}"/>
              </a:ext>
            </a:extLst>
          </p:cNvPr>
          <p:cNvGraphicFramePr>
            <a:graphicFrameLocks noGrp="1"/>
          </p:cNvGraphicFramePr>
          <p:nvPr>
            <p:ph idx="1"/>
            <p:extLst>
              <p:ext uri="{D42A27DB-BD31-4B8C-83A1-F6EECF244321}">
                <p14:modId xmlns:p14="http://schemas.microsoft.com/office/powerpoint/2010/main" val="1882980118"/>
              </p:ext>
            </p:extLst>
          </p:nvPr>
        </p:nvGraphicFramePr>
        <p:xfrm>
          <a:off x="189225" y="771550"/>
          <a:ext cx="7210424" cy="2975738"/>
        </p:xfrm>
        <a:graphic>
          <a:graphicData uri="http://schemas.openxmlformats.org/drawingml/2006/table">
            <a:tbl>
              <a:tblPr firstRow="1" bandRow="1">
                <a:tableStyleId>{7DF18680-E054-41AD-8BC1-D1AEF772440D}</a:tableStyleId>
              </a:tblPr>
              <a:tblGrid>
                <a:gridCol w="1286431">
                  <a:extLst>
                    <a:ext uri="{9D8B030D-6E8A-4147-A177-3AD203B41FA5}">
                      <a16:colId xmlns:a16="http://schemas.microsoft.com/office/drawing/2014/main" val="1186246463"/>
                    </a:ext>
                  </a:extLst>
                </a:gridCol>
                <a:gridCol w="5923993">
                  <a:extLst>
                    <a:ext uri="{9D8B030D-6E8A-4147-A177-3AD203B41FA5}">
                      <a16:colId xmlns:a16="http://schemas.microsoft.com/office/drawing/2014/main" val="4262655213"/>
                    </a:ext>
                  </a:extLst>
                </a:gridCol>
              </a:tblGrid>
              <a:tr h="370840">
                <a:tc>
                  <a:txBody>
                    <a:bodyPr/>
                    <a:lstStyle/>
                    <a:p>
                      <a:pPr>
                        <a:lnSpc>
                          <a:spcPct val="110000"/>
                        </a:lnSpc>
                        <a:spcBef>
                          <a:spcPts val="0"/>
                        </a:spcBef>
                        <a:spcAft>
                          <a:spcPts val="0"/>
                        </a:spcAft>
                      </a:pPr>
                      <a:r>
                        <a:rPr lang="en-US" sz="1400" b="1" dirty="0"/>
                        <a:t>Purpose</a:t>
                      </a:r>
                      <a:endParaRPr lang="en-ZA" sz="1400" b="1" dirty="0"/>
                    </a:p>
                  </a:txBody>
                  <a:tcPr/>
                </a:tc>
                <a:tc>
                  <a:txBody>
                    <a:bodyPr/>
                    <a:lstStyle/>
                    <a:p>
                      <a:pPr>
                        <a:lnSpc>
                          <a:spcPct val="110000"/>
                        </a:lnSpc>
                        <a:spcBef>
                          <a:spcPts val="0"/>
                        </a:spcBef>
                        <a:spcAft>
                          <a:spcPts val="0"/>
                        </a:spcAft>
                      </a:pPr>
                      <a:r>
                        <a:rPr lang="en-US" sz="1400" b="1" kern="1200" dirty="0">
                          <a:solidFill>
                            <a:schemeClr val="lt1"/>
                          </a:solidFill>
                          <a:effectLst/>
                          <a:latin typeface="+mn-lt"/>
                          <a:ea typeface="+mn-ea"/>
                          <a:cs typeface="+mn-cs"/>
                        </a:rPr>
                        <a:t> To develop and maintain regulations and guidelines pertaining to the regulatory oversight of medical devices, radionuclides, and listed electronic products</a:t>
                      </a:r>
                      <a:endParaRPr lang="en-ZA" sz="1400" b="1" dirty="0"/>
                    </a:p>
                  </a:txBody>
                  <a:tcPr/>
                </a:tc>
                <a:extLst>
                  <a:ext uri="{0D108BD9-81ED-4DB2-BD59-A6C34878D82A}">
                    <a16:rowId xmlns:a16="http://schemas.microsoft.com/office/drawing/2014/main" val="2151689329"/>
                  </a:ext>
                </a:extLst>
              </a:tr>
              <a:tr h="370840">
                <a:tc>
                  <a:txBody>
                    <a:bodyPr/>
                    <a:lstStyle/>
                    <a:p>
                      <a:pPr>
                        <a:lnSpc>
                          <a:spcPct val="110000"/>
                        </a:lnSpc>
                        <a:spcBef>
                          <a:spcPts val="0"/>
                        </a:spcBef>
                        <a:spcAft>
                          <a:spcPts val="0"/>
                        </a:spcAft>
                      </a:pPr>
                      <a:r>
                        <a:rPr lang="en-US" sz="1400" b="1" dirty="0"/>
                        <a:t>Annual Targets</a:t>
                      </a:r>
                      <a:endParaRPr lang="en-ZA" sz="1400" b="1" dirty="0"/>
                    </a:p>
                  </a:txBody>
                  <a:tcPr/>
                </a:tc>
                <a:tc>
                  <a:txBody>
                    <a:bodyPr/>
                    <a:lstStyle/>
                    <a:p>
                      <a:pPr marL="342900" indent="-342900">
                        <a:lnSpc>
                          <a:spcPct val="110000"/>
                        </a:lnSpc>
                        <a:spcBef>
                          <a:spcPts val="0"/>
                        </a:spcBef>
                        <a:spcAft>
                          <a:spcPts val="0"/>
                        </a:spcAft>
                        <a:buFont typeface="+mj-lt"/>
                        <a:buAutoNum type="arabicPeriod" startAt="23"/>
                      </a:pPr>
                      <a:r>
                        <a:rPr lang="en-US" sz="1400" b="0" kern="1200" dirty="0">
                          <a:solidFill>
                            <a:schemeClr val="dk1"/>
                          </a:solidFill>
                          <a:effectLst/>
                          <a:latin typeface="+mn-lt"/>
                          <a:ea typeface="+mn-ea"/>
                          <a:cs typeface="+mn-cs"/>
                        </a:rPr>
                        <a:t>70% medical device establishment </a:t>
                      </a:r>
                      <a:r>
                        <a:rPr lang="en-US" sz="1400" b="0" kern="1200" dirty="0" err="1">
                          <a:solidFill>
                            <a:schemeClr val="dk1"/>
                          </a:solidFill>
                          <a:effectLst/>
                          <a:latin typeface="+mn-lt"/>
                          <a:ea typeface="+mn-ea"/>
                          <a:cs typeface="+mn-cs"/>
                        </a:rPr>
                        <a:t>licence</a:t>
                      </a:r>
                      <a:r>
                        <a:rPr lang="en-US" sz="1400" b="0" kern="1200" dirty="0">
                          <a:solidFill>
                            <a:schemeClr val="dk1"/>
                          </a:solidFill>
                          <a:effectLst/>
                          <a:latin typeface="+mn-lt"/>
                          <a:ea typeface="+mn-ea"/>
                          <a:cs typeface="+mn-cs"/>
                        </a:rPr>
                        <a:t> applications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90 working days</a:t>
                      </a:r>
                    </a:p>
                    <a:p>
                      <a:pPr marL="342900" indent="-342900">
                        <a:lnSpc>
                          <a:spcPct val="110000"/>
                        </a:lnSpc>
                        <a:spcBef>
                          <a:spcPts val="0"/>
                        </a:spcBef>
                        <a:spcAft>
                          <a:spcPts val="0"/>
                        </a:spcAft>
                        <a:buFont typeface="+mj-lt"/>
                        <a:buAutoNum type="arabicPeriod" startAt="23"/>
                      </a:pPr>
                      <a:r>
                        <a:rPr lang="en-US" sz="1400" b="0" kern="1200" dirty="0">
                          <a:solidFill>
                            <a:schemeClr val="dk1"/>
                          </a:solidFill>
                          <a:effectLst/>
                          <a:latin typeface="+mn-lt"/>
                          <a:ea typeface="+mn-ea"/>
                          <a:cs typeface="+mn-cs"/>
                        </a:rPr>
                        <a:t>Seven (7) guidelines to support the medical device registration regulations published</a:t>
                      </a:r>
                    </a:p>
                    <a:p>
                      <a:pPr marL="342900" indent="-342900">
                        <a:lnSpc>
                          <a:spcPct val="110000"/>
                        </a:lnSpc>
                        <a:spcBef>
                          <a:spcPts val="0"/>
                        </a:spcBef>
                        <a:spcAft>
                          <a:spcPts val="0"/>
                        </a:spcAft>
                        <a:buFont typeface="+mj-lt"/>
                        <a:buAutoNum type="arabicPeriod" startAt="23"/>
                      </a:pPr>
                      <a:r>
                        <a:rPr lang="en-US" sz="1400" b="0" kern="1200" dirty="0">
                          <a:solidFill>
                            <a:schemeClr val="dk1"/>
                          </a:solidFill>
                          <a:effectLst/>
                          <a:latin typeface="+mn-lt"/>
                          <a:ea typeface="+mn-ea"/>
                          <a:cs typeface="+mn-cs"/>
                        </a:rPr>
                        <a:t>50% applications for radionuclide authorities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30 working days</a:t>
                      </a:r>
                    </a:p>
                    <a:p>
                      <a:pPr marL="342900" indent="-342900">
                        <a:lnSpc>
                          <a:spcPct val="110000"/>
                        </a:lnSpc>
                        <a:spcBef>
                          <a:spcPts val="0"/>
                        </a:spcBef>
                        <a:spcAft>
                          <a:spcPts val="0"/>
                        </a:spcAft>
                        <a:buFont typeface="+mj-lt"/>
                        <a:buAutoNum type="arabicPeriod" startAt="23"/>
                      </a:pPr>
                      <a:r>
                        <a:rPr lang="en-US" sz="1400" b="0" kern="1200" dirty="0">
                          <a:solidFill>
                            <a:schemeClr val="dk1"/>
                          </a:solidFill>
                          <a:effectLst/>
                          <a:latin typeface="+mn-lt"/>
                          <a:ea typeface="+mn-ea"/>
                          <a:cs typeface="+mn-cs"/>
                        </a:rPr>
                        <a:t>70% </a:t>
                      </a:r>
                      <a:r>
                        <a:rPr lang="en-US" sz="1400" b="0" kern="1200" dirty="0" err="1">
                          <a:solidFill>
                            <a:schemeClr val="dk1"/>
                          </a:solidFill>
                          <a:effectLst/>
                          <a:latin typeface="+mn-lt"/>
                          <a:ea typeface="+mn-ea"/>
                          <a:cs typeface="+mn-cs"/>
                        </a:rPr>
                        <a:t>licence</a:t>
                      </a:r>
                      <a:r>
                        <a:rPr lang="en-US" sz="1400" b="0" kern="1200" dirty="0">
                          <a:solidFill>
                            <a:schemeClr val="dk1"/>
                          </a:solidFill>
                          <a:effectLst/>
                          <a:latin typeface="+mn-lt"/>
                          <a:ea typeface="+mn-ea"/>
                          <a:cs typeface="+mn-cs"/>
                        </a:rPr>
                        <a:t> applications for listed-electronic products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30 working days</a:t>
                      </a:r>
                    </a:p>
                    <a:p>
                      <a:pPr marL="342900" indent="-342900">
                        <a:lnSpc>
                          <a:spcPct val="110000"/>
                        </a:lnSpc>
                        <a:spcBef>
                          <a:spcPts val="0"/>
                        </a:spcBef>
                        <a:spcAft>
                          <a:spcPts val="0"/>
                        </a:spcAft>
                        <a:buFont typeface="+mj-lt"/>
                        <a:buAutoNum type="arabicPeriod" startAt="23"/>
                      </a:pPr>
                      <a:r>
                        <a:rPr lang="en-US" sz="1400" b="0" kern="1200" dirty="0">
                          <a:solidFill>
                            <a:schemeClr val="dk1"/>
                          </a:solidFill>
                          <a:effectLst/>
                          <a:latin typeface="+mn-lt"/>
                          <a:ea typeface="+mn-ea"/>
                          <a:cs typeface="+mn-cs"/>
                        </a:rPr>
                        <a:t>Board approved Co-Regulation Model with the National Nuclear Regulator</a:t>
                      </a:r>
                      <a:endParaRPr lang="en-ZA" sz="1400" b="0" kern="1200" dirty="0">
                        <a:solidFill>
                          <a:schemeClr val="dk1"/>
                        </a:solidFill>
                        <a:effectLst/>
                        <a:latin typeface="+mn-lt"/>
                        <a:ea typeface="+mn-ea"/>
                        <a:cs typeface="+mn-cs"/>
                      </a:endParaRPr>
                    </a:p>
                  </a:txBody>
                  <a:tcPr/>
                </a:tc>
                <a:extLst>
                  <a:ext uri="{0D108BD9-81ED-4DB2-BD59-A6C34878D82A}">
                    <a16:rowId xmlns:a16="http://schemas.microsoft.com/office/drawing/2014/main" val="612547847"/>
                  </a:ext>
                </a:extLst>
              </a:tr>
            </a:tbl>
          </a:graphicData>
        </a:graphic>
      </p:graphicFrame>
      <p:sp>
        <p:nvSpPr>
          <p:cNvPr id="3" name="Title 1">
            <a:extLst>
              <a:ext uri="{FF2B5EF4-FFF2-40B4-BE49-F238E27FC236}">
                <a16:creationId xmlns:a16="http://schemas.microsoft.com/office/drawing/2014/main" id="{1937FD0A-3E89-493F-A1F0-7DC3875C8031}"/>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5: MEDICAL DEVICES &amp; RADIATION CONTROL</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id="{122DC82F-61AA-45C7-9225-48E785817056}"/>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19</a:t>
            </a:fld>
            <a:endParaRPr lang="en-US" altLang="en-US" sz="1000" dirty="0"/>
          </a:p>
        </p:txBody>
      </p:sp>
    </p:spTree>
    <p:extLst>
      <p:ext uri="{BB962C8B-B14F-4D97-AF65-F5344CB8AC3E}">
        <p14:creationId xmlns:p14="http://schemas.microsoft.com/office/powerpoint/2010/main" val="110333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CA60EBA-B31C-4EEB-96C5-4CE1D2FB293B}"/>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a:t>
            </a:fld>
            <a:endParaRPr lang="en-US" altLang="en-US" sz="1000" dirty="0"/>
          </a:p>
        </p:txBody>
      </p:sp>
      <p:sp>
        <p:nvSpPr>
          <p:cNvPr id="9" name="Title 1">
            <a:extLst>
              <a:ext uri="{FF2B5EF4-FFF2-40B4-BE49-F238E27FC236}">
                <a16:creationId xmlns:a16="http://schemas.microsoft.com/office/drawing/2014/main" id="{49EDD2C7-257C-4FF0-BD08-67FD369D6876}"/>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PRESENTATION OUTLINE</a:t>
            </a:r>
            <a:r>
              <a:rPr lang="en-US" dirty="0">
                <a:solidFill>
                  <a:schemeClr val="bg1">
                    <a:lumMod val="50000"/>
                  </a:schemeClr>
                </a:solidFill>
              </a:rPr>
              <a:t/>
            </a:r>
            <a:br>
              <a:rPr lang="en-US" dirty="0">
                <a:solidFill>
                  <a:schemeClr val="bg1">
                    <a:lumMod val="50000"/>
                  </a:schemeClr>
                </a:solidFill>
              </a:rPr>
            </a:br>
            <a:endParaRPr lang="en-ZA" dirty="0"/>
          </a:p>
        </p:txBody>
      </p:sp>
      <p:sp>
        <p:nvSpPr>
          <p:cNvPr id="7" name="Content Placeholder 4">
            <a:extLst>
              <a:ext uri="{FF2B5EF4-FFF2-40B4-BE49-F238E27FC236}">
                <a16:creationId xmlns:a16="http://schemas.microsoft.com/office/drawing/2014/main" id="{13931D34-B24F-41D8-8AE3-57A2F10AC9FF}"/>
              </a:ext>
            </a:extLst>
          </p:cNvPr>
          <p:cNvSpPr txBox="1">
            <a:spLocks/>
          </p:cNvSpPr>
          <p:nvPr/>
        </p:nvSpPr>
        <p:spPr>
          <a:xfrm>
            <a:off x="107504" y="589452"/>
            <a:ext cx="7586737" cy="2424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en-US" sz="1600" dirty="0">
                <a:cs typeface="Arial" panose="020B0604020202020204" pitchFamily="34" charset="0"/>
              </a:rPr>
              <a:t>Introduction</a:t>
            </a:r>
          </a:p>
          <a:p>
            <a:pPr>
              <a:lnSpc>
                <a:spcPct val="110000"/>
              </a:lnSpc>
              <a:spcBef>
                <a:spcPts val="0"/>
              </a:spcBef>
            </a:pPr>
            <a:r>
              <a:rPr lang="en-US" sz="1600" dirty="0">
                <a:cs typeface="Arial" panose="020B0604020202020204" pitchFamily="34" charset="0"/>
              </a:rPr>
              <a:t>Board Members</a:t>
            </a:r>
          </a:p>
          <a:p>
            <a:pPr>
              <a:lnSpc>
                <a:spcPct val="110000"/>
              </a:lnSpc>
              <a:spcBef>
                <a:spcPts val="0"/>
              </a:spcBef>
            </a:pPr>
            <a:r>
              <a:rPr lang="en-US" sz="1600" dirty="0">
                <a:cs typeface="Arial" panose="020B0604020202020204" pitchFamily="34" charset="0"/>
              </a:rPr>
              <a:t>Constitutional and Legislative Mandates</a:t>
            </a:r>
          </a:p>
          <a:p>
            <a:pPr>
              <a:lnSpc>
                <a:spcPct val="110000"/>
              </a:lnSpc>
              <a:spcBef>
                <a:spcPts val="0"/>
              </a:spcBef>
            </a:pPr>
            <a:r>
              <a:rPr lang="en-US" sz="1600" dirty="0">
                <a:cs typeface="Arial" panose="020B0604020202020204" pitchFamily="34" charset="0"/>
              </a:rPr>
              <a:t>Three Pillars for Implementing Mandate</a:t>
            </a:r>
          </a:p>
          <a:p>
            <a:pPr>
              <a:lnSpc>
                <a:spcPct val="110000"/>
              </a:lnSpc>
              <a:spcBef>
                <a:spcPts val="0"/>
              </a:spcBef>
            </a:pPr>
            <a:r>
              <a:rPr lang="en-US" sz="1600" dirty="0">
                <a:cs typeface="Arial" panose="020B0604020202020204" pitchFamily="34" charset="0"/>
              </a:rPr>
              <a:t>Revised to 2020/21 – 2024/25 Strategic Plan</a:t>
            </a:r>
          </a:p>
          <a:p>
            <a:pPr>
              <a:lnSpc>
                <a:spcPct val="110000"/>
              </a:lnSpc>
              <a:spcBef>
                <a:spcPts val="0"/>
              </a:spcBef>
            </a:pPr>
            <a:r>
              <a:rPr lang="en-US" sz="1600" dirty="0">
                <a:cs typeface="Arial" panose="020B0604020202020204" pitchFamily="34" charset="0"/>
              </a:rPr>
              <a:t>2022/23 Annual Performance Plan</a:t>
            </a:r>
          </a:p>
          <a:p>
            <a:pPr>
              <a:lnSpc>
                <a:spcPct val="110000"/>
              </a:lnSpc>
              <a:spcBef>
                <a:spcPts val="0"/>
              </a:spcBef>
            </a:pPr>
            <a:r>
              <a:rPr lang="en-US" sz="1600" dirty="0">
                <a:cs typeface="Arial" panose="020B0604020202020204" pitchFamily="34" charset="0"/>
              </a:rPr>
              <a:t>Medium-Term Expenditure Framework Budget</a:t>
            </a:r>
          </a:p>
          <a:p>
            <a:pPr>
              <a:lnSpc>
                <a:spcPct val="110000"/>
              </a:lnSpc>
              <a:spcBef>
                <a:spcPts val="0"/>
              </a:spcBef>
            </a:pPr>
            <a:r>
              <a:rPr lang="en-US" sz="1600" dirty="0">
                <a:cs typeface="Arial" panose="020B0604020202020204" pitchFamily="34" charset="0"/>
              </a:rPr>
              <a:t>Conclusion</a:t>
            </a:r>
          </a:p>
        </p:txBody>
      </p:sp>
    </p:spTree>
    <p:extLst>
      <p:ext uri="{BB962C8B-B14F-4D97-AF65-F5344CB8AC3E}">
        <p14:creationId xmlns:p14="http://schemas.microsoft.com/office/powerpoint/2010/main" val="119386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PROJECTIONS (1)</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pic>
        <p:nvPicPr>
          <p:cNvPr id="7" name="Picture 6">
            <a:extLst>
              <a:ext uri="{FF2B5EF4-FFF2-40B4-BE49-F238E27FC236}">
                <a16:creationId xmlns:a16="http://schemas.microsoft.com/office/drawing/2014/main" id="{7F32C219-0D3B-4B02-B32E-B1BB423E8B46}"/>
              </a:ext>
            </a:extLst>
          </p:cNvPr>
          <p:cNvPicPr>
            <a:picLocks noChangeAspect="1"/>
          </p:cNvPicPr>
          <p:nvPr/>
        </p:nvPicPr>
        <p:blipFill>
          <a:blip r:embed="rId2"/>
          <a:stretch>
            <a:fillRect/>
          </a:stretch>
        </p:blipFill>
        <p:spPr>
          <a:xfrm>
            <a:off x="155797" y="699542"/>
            <a:ext cx="7488832" cy="3346701"/>
          </a:xfrm>
          <a:prstGeom prst="rect">
            <a:avLst/>
          </a:prstGeom>
        </p:spPr>
      </p:pic>
      <p:sp>
        <p:nvSpPr>
          <p:cNvPr id="5" name="Slide Number Placeholder 3">
            <a:extLst>
              <a:ext uri="{FF2B5EF4-FFF2-40B4-BE49-F238E27FC236}">
                <a16:creationId xmlns:a16="http://schemas.microsoft.com/office/drawing/2014/main" id="{B43D174E-46F8-4416-B584-86DAA0F2D481}"/>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20</a:t>
            </a:fld>
            <a:endParaRPr lang="en-US" altLang="en-US" sz="1000" dirty="0"/>
          </a:p>
        </p:txBody>
      </p:sp>
    </p:spTree>
    <p:extLst>
      <p:ext uri="{BB962C8B-B14F-4D97-AF65-F5344CB8AC3E}">
        <p14:creationId xmlns:p14="http://schemas.microsoft.com/office/powerpoint/2010/main" val="1773132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PROJECTIONS (2)</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id="{5C26DBF2-AAAA-4C7F-B07A-D6D9E51FD8BE}"/>
              </a:ext>
            </a:extLst>
          </p:cNvPr>
          <p:cNvGraphicFramePr>
            <a:graphicFrameLocks noGrp="1"/>
          </p:cNvGraphicFramePr>
          <p:nvPr>
            <p:extLst>
              <p:ext uri="{D42A27DB-BD31-4B8C-83A1-F6EECF244321}">
                <p14:modId xmlns:p14="http://schemas.microsoft.com/office/powerpoint/2010/main" val="3236685478"/>
              </p:ext>
            </p:extLst>
          </p:nvPr>
        </p:nvGraphicFramePr>
        <p:xfrm>
          <a:off x="14088" y="555526"/>
          <a:ext cx="7592592" cy="3960440"/>
        </p:xfrm>
        <a:graphic>
          <a:graphicData uri="http://schemas.openxmlformats.org/drawingml/2006/table">
            <a:tbl>
              <a:tblPr firstRow="1" bandRow="1">
                <a:tableStyleId>{5C22544A-7EE6-4342-B048-85BDC9FD1C3A}</a:tableStyleId>
              </a:tblPr>
              <a:tblGrid>
                <a:gridCol w="7592592">
                  <a:extLst>
                    <a:ext uri="{9D8B030D-6E8A-4147-A177-3AD203B41FA5}">
                      <a16:colId xmlns:a16="http://schemas.microsoft.com/office/drawing/2014/main" val="2456980319"/>
                    </a:ext>
                  </a:extLst>
                </a:gridCol>
              </a:tblGrid>
              <a:tr h="3960440">
                <a:tc>
                  <a:txBody>
                    <a:bodyPr/>
                    <a:lstStyle/>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DOH Grant – Year on year reduction in the overall percentage increase and below inflation.</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Own revenue generation has increased significantly and is projected to plateau over the MTEF period. The increase in own revenue generation was mainly </a:t>
                      </a:r>
                      <a:r>
                        <a:rPr lang="en-US" sz="1400" b="0" noProof="0" dirty="0" err="1">
                          <a:solidFill>
                            <a:schemeClr val="tx1"/>
                          </a:solidFill>
                          <a:latin typeface="+mn-lt"/>
                          <a:cs typeface="Calibri" panose="020F0502020204030204" pitchFamily="34" charset="0"/>
                        </a:rPr>
                        <a:t>utilised</a:t>
                      </a:r>
                      <a:r>
                        <a:rPr lang="en-US" sz="1400" b="0" noProof="0" dirty="0">
                          <a:solidFill>
                            <a:schemeClr val="tx1"/>
                          </a:solidFill>
                          <a:latin typeface="+mn-lt"/>
                          <a:cs typeface="Calibri" panose="020F0502020204030204" pitchFamily="34" charset="0"/>
                        </a:rPr>
                        <a:t> to fill planned for vacancies and operational/capital expenditure to support the employment of new staff.</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Backlog deferred revenue – estimated remaining portion deferred revenue relating to backlog applications to be completed. The 2022/23 financial year is projected to be the final year of the project. The project is funded through a combination of an initial grant received, application payment received from industry (deferred portion) and external funding. An estimated additional R6 million is required to see the project to completion. SAHPRA is currently engaging external funders to obtain the additional funds.</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Interest revenue derived from investments in the Reserve Bank CPD investment account as legislated. High interest revenue projected due to significant cash held as received by industry in advance and only released into the income statement once services are rendered.</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Other income in the latter part of the MTEF is the additional own revenue that will be required to maintain the status quo. This revenue relates mainly to an increase in the Lot Release Fees and new Medical Device Registration Fees which require implementation by 1 April 2023.</a:t>
                      </a:r>
                    </a:p>
                  </a:txBody>
                  <a:tcPr>
                    <a:solidFill>
                      <a:srgbClr val="FFFFFF">
                        <a:alpha val="0"/>
                      </a:srgbClr>
                    </a:solidFill>
                  </a:tcPr>
                </a:tc>
                <a:extLst>
                  <a:ext uri="{0D108BD9-81ED-4DB2-BD59-A6C34878D82A}">
                    <a16:rowId xmlns:a16="http://schemas.microsoft.com/office/drawing/2014/main" val="3795126667"/>
                  </a:ext>
                </a:extLst>
              </a:tr>
            </a:tbl>
          </a:graphicData>
        </a:graphic>
      </p:graphicFrame>
      <p:sp>
        <p:nvSpPr>
          <p:cNvPr id="5" name="Slide Number Placeholder 3">
            <a:extLst>
              <a:ext uri="{FF2B5EF4-FFF2-40B4-BE49-F238E27FC236}">
                <a16:creationId xmlns:a16="http://schemas.microsoft.com/office/drawing/2014/main" id="{04E4E4CF-05CC-46BA-9DD4-D7BD82B0E25D}"/>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21</a:t>
            </a:fld>
            <a:endParaRPr lang="en-US" altLang="en-US" sz="1000" dirty="0"/>
          </a:p>
        </p:txBody>
      </p:sp>
    </p:spTree>
    <p:extLst>
      <p:ext uri="{BB962C8B-B14F-4D97-AF65-F5344CB8AC3E}">
        <p14:creationId xmlns:p14="http://schemas.microsoft.com/office/powerpoint/2010/main" val="255985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PROJECTIONS (3)</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id="{5C26DBF2-AAAA-4C7F-B07A-D6D9E51FD8BE}"/>
              </a:ext>
            </a:extLst>
          </p:cNvPr>
          <p:cNvGraphicFramePr>
            <a:graphicFrameLocks noGrp="1"/>
          </p:cNvGraphicFramePr>
          <p:nvPr>
            <p:extLst>
              <p:ext uri="{D42A27DB-BD31-4B8C-83A1-F6EECF244321}">
                <p14:modId xmlns:p14="http://schemas.microsoft.com/office/powerpoint/2010/main" val="4160867450"/>
              </p:ext>
            </p:extLst>
          </p:nvPr>
        </p:nvGraphicFramePr>
        <p:xfrm>
          <a:off x="14088" y="555526"/>
          <a:ext cx="7592592" cy="3960440"/>
        </p:xfrm>
        <a:graphic>
          <a:graphicData uri="http://schemas.openxmlformats.org/drawingml/2006/table">
            <a:tbl>
              <a:tblPr firstRow="1" bandRow="1">
                <a:tableStyleId>{5C22544A-7EE6-4342-B048-85BDC9FD1C3A}</a:tableStyleId>
              </a:tblPr>
              <a:tblGrid>
                <a:gridCol w="7592592">
                  <a:extLst>
                    <a:ext uri="{9D8B030D-6E8A-4147-A177-3AD203B41FA5}">
                      <a16:colId xmlns:a16="http://schemas.microsoft.com/office/drawing/2014/main" val="2456980319"/>
                    </a:ext>
                  </a:extLst>
                </a:gridCol>
              </a:tblGrid>
              <a:tr h="3960440">
                <a:tc>
                  <a:txBody>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0" noProof="0" dirty="0">
                          <a:solidFill>
                            <a:schemeClr val="tx1"/>
                          </a:solidFill>
                          <a:latin typeface="+mn-lt"/>
                          <a:cs typeface="Calibri" panose="020F0502020204030204" pitchFamily="34" charset="0"/>
                        </a:rPr>
                        <a:t>The significant increase in the Cost of Employment relate to the filling of vacancies. 55 vacancies have been filled since 1 April 2021. Available funds to fund the full SAHPRA structure decreases over the MTEF. </a:t>
                      </a:r>
                      <a:r>
                        <a:rPr lang="en-US" sz="1400" b="0" kern="1200" dirty="0">
                          <a:solidFill>
                            <a:schemeClr val="tx1"/>
                          </a:solidFill>
                          <a:latin typeface="+mn-lt"/>
                          <a:ea typeface="+mn-ea"/>
                          <a:cs typeface="Calibri" panose="020F0502020204030204" pitchFamily="34" charset="0"/>
                        </a:rPr>
                        <a:t>Based on the MTEF projections SAHPRA will only be able to fill a limited number of vacancies for 2022/23 (31 positions costed at R14 million pro rated) and will not be able to reach full capacity in the next 5 years.</a:t>
                      </a:r>
                      <a:endParaRPr lang="en-US" sz="1400" b="0" noProof="0" dirty="0">
                        <a:solidFill>
                          <a:schemeClr val="tx1"/>
                        </a:solidFill>
                        <a:latin typeface="+mn-lt"/>
                        <a:cs typeface="Calibri" panose="020F0502020204030204" pitchFamily="34" charset="0"/>
                      </a:endParaRP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Reduction in office rental expenditure due to alignment of the budget against awarded contracts</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Contracted services relate to cost of service for laboratory testing by the South African National Control Laboratory for Biological Products.</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Reduction in operational expenditure due to the </a:t>
                      </a:r>
                      <a:r>
                        <a:rPr lang="en-US" sz="1400" b="0" noProof="0" dirty="0" err="1">
                          <a:solidFill>
                            <a:schemeClr val="tx1"/>
                          </a:solidFill>
                          <a:latin typeface="+mn-lt"/>
                          <a:cs typeface="Calibri" panose="020F0502020204030204" pitchFamily="34" charset="0"/>
                        </a:rPr>
                        <a:t>prioritisation</a:t>
                      </a:r>
                      <a:r>
                        <a:rPr lang="en-US" sz="1400" b="0" noProof="0" dirty="0">
                          <a:solidFill>
                            <a:schemeClr val="tx1"/>
                          </a:solidFill>
                          <a:latin typeface="+mn-lt"/>
                          <a:cs typeface="Calibri" panose="020F0502020204030204" pitchFamily="34" charset="0"/>
                        </a:rPr>
                        <a:t> of filling of vacant positions. </a:t>
                      </a:r>
                    </a:p>
                    <a:p>
                      <a:pPr marL="285750" indent="-285750">
                        <a:lnSpc>
                          <a:spcPct val="110000"/>
                        </a:lnSpc>
                        <a:spcBef>
                          <a:spcPts val="0"/>
                        </a:spcBef>
                        <a:spcAft>
                          <a:spcPts val="0"/>
                        </a:spcAft>
                        <a:buFont typeface="Arial" panose="020B0604020202020204" pitchFamily="34" charset="0"/>
                        <a:buChar char="•"/>
                      </a:pPr>
                      <a:r>
                        <a:rPr lang="en-US" sz="1400" b="0" noProof="0" dirty="0">
                          <a:solidFill>
                            <a:schemeClr val="tx1"/>
                          </a:solidFill>
                          <a:latin typeface="+mn-lt"/>
                          <a:cs typeface="Calibri" panose="020F0502020204030204" pitchFamily="34" charset="0"/>
                        </a:rPr>
                        <a:t>Capital expenditure mainly relates to the procurement of software products to assist with the regulatory process and tools of trade for vacancies to be filled during the year.</a:t>
                      </a:r>
                    </a:p>
                  </a:txBody>
                  <a:tcPr>
                    <a:solidFill>
                      <a:srgbClr val="FFFFFF">
                        <a:alpha val="0"/>
                      </a:srgbClr>
                    </a:solidFill>
                  </a:tcPr>
                </a:tc>
                <a:extLst>
                  <a:ext uri="{0D108BD9-81ED-4DB2-BD59-A6C34878D82A}">
                    <a16:rowId xmlns:a16="http://schemas.microsoft.com/office/drawing/2014/main" val="3795126667"/>
                  </a:ext>
                </a:extLst>
              </a:tr>
            </a:tbl>
          </a:graphicData>
        </a:graphic>
      </p:graphicFrame>
      <p:sp>
        <p:nvSpPr>
          <p:cNvPr id="5" name="Slide Number Placeholder 3">
            <a:extLst>
              <a:ext uri="{FF2B5EF4-FFF2-40B4-BE49-F238E27FC236}">
                <a16:creationId xmlns:a16="http://schemas.microsoft.com/office/drawing/2014/main" id="{E38DD541-B650-4D88-9289-2576B911A0F7}"/>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22</a:t>
            </a:fld>
            <a:endParaRPr lang="en-US" altLang="en-US" sz="1000" dirty="0"/>
          </a:p>
        </p:txBody>
      </p:sp>
    </p:spTree>
    <p:extLst>
      <p:ext uri="{BB962C8B-B14F-4D97-AF65-F5344CB8AC3E}">
        <p14:creationId xmlns:p14="http://schemas.microsoft.com/office/powerpoint/2010/main" val="388134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 y="0"/>
            <a:ext cx="7211144" cy="528081"/>
          </a:xfrm>
        </p:spPr>
        <p:txBody>
          <a:bodyPr>
            <a:noAutofit/>
          </a:bodyPr>
          <a:lstStyle/>
          <a:p>
            <a:r>
              <a:rPr lang="en-US" sz="2400" b="1" dirty="0"/>
              <a:t>MTEF BUDGET REVENUE FEES PER PROGRAMME (1)</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id="{5C26DBF2-AAAA-4C7F-B07A-D6D9E51FD8BE}"/>
              </a:ext>
            </a:extLst>
          </p:cNvPr>
          <p:cNvGraphicFramePr>
            <a:graphicFrameLocks noGrp="1"/>
          </p:cNvGraphicFramePr>
          <p:nvPr>
            <p:extLst>
              <p:ext uri="{D42A27DB-BD31-4B8C-83A1-F6EECF244321}">
                <p14:modId xmlns:p14="http://schemas.microsoft.com/office/powerpoint/2010/main" val="2584130923"/>
              </p:ext>
            </p:extLst>
          </p:nvPr>
        </p:nvGraphicFramePr>
        <p:xfrm>
          <a:off x="107504" y="3019725"/>
          <a:ext cx="7416824" cy="2276811"/>
        </p:xfrm>
        <a:graphic>
          <a:graphicData uri="http://schemas.openxmlformats.org/drawingml/2006/table">
            <a:tbl>
              <a:tblPr firstRow="1" bandRow="1">
                <a:tableStyleId>{5C22544A-7EE6-4342-B048-85BDC9FD1C3A}</a:tableStyleId>
              </a:tblPr>
              <a:tblGrid>
                <a:gridCol w="7416824">
                  <a:extLst>
                    <a:ext uri="{9D8B030D-6E8A-4147-A177-3AD203B41FA5}">
                      <a16:colId xmlns:a16="http://schemas.microsoft.com/office/drawing/2014/main" val="2456980319"/>
                    </a:ext>
                  </a:extLst>
                </a:gridCol>
              </a:tblGrid>
              <a:tr h="2276811">
                <a:tc>
                  <a:txBody>
                    <a:bodyPr/>
                    <a:lstStyle/>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53% of revenue is generated in Programme 2 which is hugely impacted by the products retention fees and new medicine registrations.</a:t>
                      </a:r>
                    </a:p>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Programme 3 relates to the inspectorate unit. Budget assumption were adjusted for the 2022/23 year based on the average hours charged for per inspection.</a:t>
                      </a:r>
                    </a:p>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Programme 4 main revenue contributions relate to clinical trail evaluations and post registration amendments and biological testing.</a:t>
                      </a:r>
                    </a:p>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Programme 5 main revenue contributions relate to medical device licenses and retention fees. Medical device registrations are anticipated to contribute to revenue generations during quarter 4 of the 2022/23 financial year.</a:t>
                      </a:r>
                    </a:p>
                  </a:txBody>
                  <a:tcPr>
                    <a:solidFill>
                      <a:srgbClr val="FFFFFF">
                        <a:alpha val="0"/>
                      </a:srgbClr>
                    </a:solidFill>
                  </a:tcPr>
                </a:tc>
                <a:extLst>
                  <a:ext uri="{0D108BD9-81ED-4DB2-BD59-A6C34878D82A}">
                    <a16:rowId xmlns:a16="http://schemas.microsoft.com/office/drawing/2014/main" val="3795126667"/>
                  </a:ext>
                </a:extLst>
              </a:tr>
            </a:tbl>
          </a:graphicData>
        </a:graphic>
      </p:graphicFrame>
      <p:pic>
        <p:nvPicPr>
          <p:cNvPr id="10" name="Picture 9">
            <a:extLst>
              <a:ext uri="{FF2B5EF4-FFF2-40B4-BE49-F238E27FC236}">
                <a16:creationId xmlns:a16="http://schemas.microsoft.com/office/drawing/2014/main" id="{09D92EA7-D805-4F02-99CB-F1146D906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8081"/>
            <a:ext cx="6517640" cy="2423160"/>
          </a:xfrm>
          <a:prstGeom prst="rect">
            <a:avLst/>
          </a:prstGeom>
          <a:noFill/>
          <a:ln>
            <a:noFill/>
          </a:ln>
        </p:spPr>
      </p:pic>
      <p:sp>
        <p:nvSpPr>
          <p:cNvPr id="6" name="Slide Number Placeholder 3">
            <a:extLst>
              <a:ext uri="{FF2B5EF4-FFF2-40B4-BE49-F238E27FC236}">
                <a16:creationId xmlns:a16="http://schemas.microsoft.com/office/drawing/2014/main" id="{12366094-E57E-46C6-AE13-7758B6DC354D}"/>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23</a:t>
            </a:fld>
            <a:endParaRPr lang="en-US" altLang="en-US" sz="1000" dirty="0"/>
          </a:p>
        </p:txBody>
      </p:sp>
    </p:spTree>
    <p:extLst>
      <p:ext uri="{BB962C8B-B14F-4D97-AF65-F5344CB8AC3E}">
        <p14:creationId xmlns:p14="http://schemas.microsoft.com/office/powerpoint/2010/main" val="141523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11144" cy="528081"/>
          </a:xfrm>
        </p:spPr>
        <p:txBody>
          <a:bodyPr>
            <a:noAutofit/>
          </a:bodyPr>
          <a:lstStyle/>
          <a:p>
            <a:r>
              <a:rPr lang="en-US" sz="2400" b="1" dirty="0"/>
              <a:t>MTEF BUDGET REVENUE FEES PER PROGRAMME (2)</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6" name="Chart 5">
            <a:extLst>
              <a:ext uri="{FF2B5EF4-FFF2-40B4-BE49-F238E27FC236}">
                <a16:creationId xmlns:a16="http://schemas.microsoft.com/office/drawing/2014/main" id="{A920B965-D68B-404F-B318-47B4A66C0A2B}"/>
              </a:ext>
            </a:extLst>
          </p:cNvPr>
          <p:cNvGraphicFramePr/>
          <p:nvPr>
            <p:extLst>
              <p:ext uri="{D42A27DB-BD31-4B8C-83A1-F6EECF244321}">
                <p14:modId xmlns:p14="http://schemas.microsoft.com/office/powerpoint/2010/main" val="1229521219"/>
              </p:ext>
            </p:extLst>
          </p:nvPr>
        </p:nvGraphicFramePr>
        <p:xfrm>
          <a:off x="1333500" y="528080"/>
          <a:ext cx="5254724" cy="453650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a:extLst>
              <a:ext uri="{FF2B5EF4-FFF2-40B4-BE49-F238E27FC236}">
                <a16:creationId xmlns:a16="http://schemas.microsoft.com/office/drawing/2014/main" id="{84754295-0A9C-46B7-A53C-1F6406FB8977}"/>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24</a:t>
            </a:fld>
            <a:endParaRPr lang="en-US" altLang="en-US" sz="1000" dirty="0"/>
          </a:p>
        </p:txBody>
      </p:sp>
    </p:spTree>
    <p:extLst>
      <p:ext uri="{BB962C8B-B14F-4D97-AF65-F5344CB8AC3E}">
        <p14:creationId xmlns:p14="http://schemas.microsoft.com/office/powerpoint/2010/main" val="3354662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EXPENDITURE PER PROGRAMME</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id="{5C26DBF2-AAAA-4C7F-B07A-D6D9E51FD8BE}"/>
              </a:ext>
            </a:extLst>
          </p:cNvPr>
          <p:cNvGraphicFramePr>
            <a:graphicFrameLocks noGrp="1"/>
          </p:cNvGraphicFramePr>
          <p:nvPr>
            <p:extLst>
              <p:ext uri="{D42A27DB-BD31-4B8C-83A1-F6EECF244321}">
                <p14:modId xmlns:p14="http://schemas.microsoft.com/office/powerpoint/2010/main" val="2496240080"/>
              </p:ext>
            </p:extLst>
          </p:nvPr>
        </p:nvGraphicFramePr>
        <p:xfrm>
          <a:off x="155797" y="3996783"/>
          <a:ext cx="7211144" cy="1186117"/>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val="2456980319"/>
                    </a:ext>
                  </a:extLst>
                </a:gridCol>
              </a:tblGrid>
              <a:tr h="1144459">
                <a:tc>
                  <a:txBody>
                    <a:bodyPr/>
                    <a:lstStyle/>
                    <a:p>
                      <a:pPr marL="0" indent="0">
                        <a:buFont typeface="Arial" panose="020B0604020202020204" pitchFamily="34" charset="0"/>
                        <a:buNone/>
                      </a:pPr>
                      <a:endParaRPr lang="en-ZA" sz="1100" b="0" noProof="0" dirty="0">
                        <a:solidFill>
                          <a:schemeClr val="tx1"/>
                        </a:solidFill>
                        <a:latin typeface="Arial Narrow" panose="020B0606020202030204" pitchFamily="34" charset="0"/>
                      </a:endParaRPr>
                    </a:p>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67% of the budget has been allocated to SAHPRA core programmes (2-5) and 33% to administration for the 2022/23 financial year.</a:t>
                      </a:r>
                    </a:p>
                    <a:p>
                      <a:pPr marL="171450" indent="-171450">
                        <a:lnSpc>
                          <a:spcPct val="110000"/>
                        </a:lnSpc>
                        <a:buFont typeface="Arial" panose="020B0604020202020204" pitchFamily="34" charset="0"/>
                        <a:buChar char="•"/>
                      </a:pPr>
                      <a:r>
                        <a:rPr lang="en-ZA" sz="1400" b="0" noProof="0" dirty="0">
                          <a:solidFill>
                            <a:schemeClr val="tx1"/>
                          </a:solidFill>
                          <a:latin typeface="Calibri" panose="020F0502020204030204" pitchFamily="34" charset="0"/>
                          <a:cs typeface="Calibri" panose="020F0502020204030204" pitchFamily="34" charset="0"/>
                        </a:rPr>
                        <a:t>Programme 2 goods and services relate to the backlog project to be completed in the 2022/23 financial year.</a:t>
                      </a:r>
                    </a:p>
                  </a:txBody>
                  <a:tcPr>
                    <a:solidFill>
                      <a:srgbClr val="FFFFFF">
                        <a:alpha val="0"/>
                      </a:srgbClr>
                    </a:solidFill>
                  </a:tcPr>
                </a:tc>
                <a:extLst>
                  <a:ext uri="{0D108BD9-81ED-4DB2-BD59-A6C34878D82A}">
                    <a16:rowId xmlns:a16="http://schemas.microsoft.com/office/drawing/2014/main" val="3795126667"/>
                  </a:ext>
                </a:extLst>
              </a:tr>
            </a:tbl>
          </a:graphicData>
        </a:graphic>
      </p:graphicFrame>
      <p:graphicFrame>
        <p:nvGraphicFramePr>
          <p:cNvPr id="4" name="Table 3">
            <a:extLst>
              <a:ext uri="{FF2B5EF4-FFF2-40B4-BE49-F238E27FC236}">
                <a16:creationId xmlns:a16="http://schemas.microsoft.com/office/drawing/2014/main" id="{7BCCDC43-42EF-47BF-85DE-C33C71D270A9}"/>
              </a:ext>
            </a:extLst>
          </p:cNvPr>
          <p:cNvGraphicFramePr>
            <a:graphicFrameLocks noGrp="1"/>
          </p:cNvGraphicFramePr>
          <p:nvPr>
            <p:extLst>
              <p:ext uri="{D42A27DB-BD31-4B8C-83A1-F6EECF244321}">
                <p14:modId xmlns:p14="http://schemas.microsoft.com/office/powerpoint/2010/main" val="2036864005"/>
              </p:ext>
            </p:extLst>
          </p:nvPr>
        </p:nvGraphicFramePr>
        <p:xfrm>
          <a:off x="414923" y="450383"/>
          <a:ext cx="6881163" cy="3763536"/>
        </p:xfrm>
        <a:graphic>
          <a:graphicData uri="http://schemas.openxmlformats.org/drawingml/2006/table">
            <a:tbl>
              <a:tblPr/>
              <a:tblGrid>
                <a:gridCol w="2383669">
                  <a:extLst>
                    <a:ext uri="{9D8B030D-6E8A-4147-A177-3AD203B41FA5}">
                      <a16:colId xmlns:a16="http://schemas.microsoft.com/office/drawing/2014/main" val="3785602790"/>
                    </a:ext>
                  </a:extLst>
                </a:gridCol>
                <a:gridCol w="809549">
                  <a:extLst>
                    <a:ext uri="{9D8B030D-6E8A-4147-A177-3AD203B41FA5}">
                      <a16:colId xmlns:a16="http://schemas.microsoft.com/office/drawing/2014/main" val="467063641"/>
                    </a:ext>
                  </a:extLst>
                </a:gridCol>
                <a:gridCol w="348555">
                  <a:extLst>
                    <a:ext uri="{9D8B030D-6E8A-4147-A177-3AD203B41FA5}">
                      <a16:colId xmlns:a16="http://schemas.microsoft.com/office/drawing/2014/main" val="1436935746"/>
                    </a:ext>
                  </a:extLst>
                </a:gridCol>
                <a:gridCol w="809549">
                  <a:extLst>
                    <a:ext uri="{9D8B030D-6E8A-4147-A177-3AD203B41FA5}">
                      <a16:colId xmlns:a16="http://schemas.microsoft.com/office/drawing/2014/main" val="4264104199"/>
                    </a:ext>
                  </a:extLst>
                </a:gridCol>
                <a:gridCol w="416018">
                  <a:extLst>
                    <a:ext uri="{9D8B030D-6E8A-4147-A177-3AD203B41FA5}">
                      <a16:colId xmlns:a16="http://schemas.microsoft.com/office/drawing/2014/main" val="1864808615"/>
                    </a:ext>
                  </a:extLst>
                </a:gridCol>
                <a:gridCol w="809549">
                  <a:extLst>
                    <a:ext uri="{9D8B030D-6E8A-4147-A177-3AD203B41FA5}">
                      <a16:colId xmlns:a16="http://schemas.microsoft.com/office/drawing/2014/main" val="496549840"/>
                    </a:ext>
                  </a:extLst>
                </a:gridCol>
                <a:gridCol w="494725">
                  <a:extLst>
                    <a:ext uri="{9D8B030D-6E8A-4147-A177-3AD203B41FA5}">
                      <a16:colId xmlns:a16="http://schemas.microsoft.com/office/drawing/2014/main" val="1373406165"/>
                    </a:ext>
                  </a:extLst>
                </a:gridCol>
                <a:gridCol w="809549">
                  <a:extLst>
                    <a:ext uri="{9D8B030D-6E8A-4147-A177-3AD203B41FA5}">
                      <a16:colId xmlns:a16="http://schemas.microsoft.com/office/drawing/2014/main" val="1590811770"/>
                    </a:ext>
                  </a:extLst>
                </a:gridCol>
              </a:tblGrid>
              <a:tr h="261788">
                <a:tc>
                  <a:txBody>
                    <a:bodyPr/>
                    <a:lstStyle/>
                    <a:p>
                      <a:pPr algn="l" fontAlgn="ctr"/>
                      <a:r>
                        <a:rPr lang="en-ZA" sz="600" b="1" i="0" u="none" strike="noStrike">
                          <a:solidFill>
                            <a:srgbClr val="FFFFFF"/>
                          </a:solidFill>
                          <a:effectLst/>
                          <a:latin typeface="Arial" panose="020B0604020202020204" pitchFamily="34" charset="0"/>
                        </a:rPr>
                        <a:t>Expenditure Budget per programme</a:t>
                      </a:r>
                    </a:p>
                  </a:txBody>
                  <a:tcPr marL="4231" marR="4231" marT="4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Current Year</a:t>
                      </a:r>
                    </a:p>
                  </a:txBody>
                  <a:tcPr marL="4231" marR="4231" marT="4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 </a:t>
                      </a:r>
                    </a:p>
                  </a:txBody>
                  <a:tcPr marL="4231" marR="4231" marT="4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gridSpan="5">
                  <a:txBody>
                    <a:bodyPr/>
                    <a:lstStyle/>
                    <a:p>
                      <a:pPr algn="ctr" fontAlgn="ctr"/>
                      <a:r>
                        <a:rPr lang="en-ZA" sz="600" b="1" i="0" u="none" strike="noStrike">
                          <a:solidFill>
                            <a:srgbClr val="FFFFFF"/>
                          </a:solidFill>
                          <a:effectLst/>
                          <a:latin typeface="Arial" panose="020B0604020202020204" pitchFamily="34" charset="0"/>
                        </a:rPr>
                        <a:t>Medium term estimates (SAHPRA)</a:t>
                      </a:r>
                    </a:p>
                  </a:txBody>
                  <a:tcPr marL="4231" marR="4231" marT="42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88652054"/>
                  </a:ext>
                </a:extLst>
              </a:tr>
              <a:tr h="94449">
                <a:tc>
                  <a:txBody>
                    <a:bodyPr/>
                    <a:lstStyle/>
                    <a:p>
                      <a:pPr algn="l" fontAlgn="ctr"/>
                      <a:r>
                        <a:rPr lang="en-ZA" sz="600" b="1" i="0" u="none" strike="noStrike">
                          <a:solidFill>
                            <a:srgbClr val="FFFFFF"/>
                          </a:solidFill>
                          <a:effectLst/>
                          <a:latin typeface="Arial" panose="020B0604020202020204" pitchFamily="34" charset="0"/>
                        </a:rPr>
                        <a:t> </a:t>
                      </a:r>
                    </a:p>
                  </a:txBody>
                  <a:tcPr marL="4231" marR="4231" marT="42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2021/22</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 </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2022/23</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 </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2023/24</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 </a:t>
                      </a:r>
                    </a:p>
                  </a:txBody>
                  <a:tcPr marL="4231" marR="4231" marT="4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ZA" sz="600" b="1" i="0" u="none" strike="noStrike">
                          <a:solidFill>
                            <a:srgbClr val="FFFFFF"/>
                          </a:solidFill>
                          <a:effectLst/>
                          <a:latin typeface="Arial" panose="020B0604020202020204" pitchFamily="34" charset="0"/>
                        </a:rPr>
                        <a:t>2024/25</a:t>
                      </a:r>
                    </a:p>
                  </a:txBody>
                  <a:tcPr marL="4231" marR="4231" marT="42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394961850"/>
                  </a:ext>
                </a:extLst>
              </a:tr>
              <a:tr h="113381">
                <a:tc>
                  <a:txBody>
                    <a:bodyPr/>
                    <a:lstStyle/>
                    <a:p>
                      <a:pPr algn="l" fontAlgn="b"/>
                      <a:r>
                        <a:rPr lang="en-ZA" sz="800" b="1" i="0" u="sng" strike="noStrike" dirty="0">
                          <a:solidFill>
                            <a:srgbClr val="000000"/>
                          </a:solidFill>
                          <a:effectLst/>
                          <a:latin typeface="Arial" panose="020B0604020202020204" pitchFamily="34" charset="0"/>
                        </a:rPr>
                        <a:t>Programme 1</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913806"/>
                  </a:ext>
                </a:extLst>
              </a:tr>
              <a:tr h="113381">
                <a:tc>
                  <a:txBody>
                    <a:bodyPr/>
                    <a:lstStyle/>
                    <a:p>
                      <a:pPr algn="l" fontAlgn="b"/>
                      <a:r>
                        <a:rPr lang="en-ZA" sz="800" b="1" i="0" u="none" strike="noStrike">
                          <a:solidFill>
                            <a:srgbClr val="000000"/>
                          </a:solidFill>
                          <a:effectLst/>
                          <a:latin typeface="Arial" panose="020B0604020202020204" pitchFamily="34" charset="0"/>
                        </a:rPr>
                        <a:t>Budget Allocated</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116 510 367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33%</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131 638 031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38%</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148 376 263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42%</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154 652 132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702885"/>
                  </a:ext>
                </a:extLst>
              </a:tr>
              <a:tr h="113381">
                <a:tc>
                  <a:txBody>
                    <a:bodyPr/>
                    <a:lstStyle/>
                    <a:p>
                      <a:pPr algn="l" fontAlgn="b"/>
                      <a:r>
                        <a:rPr lang="en-ZA" sz="800" b="0" i="0" u="none" strike="noStrike" dirty="0">
                          <a:solidFill>
                            <a:srgbClr val="000000"/>
                          </a:solidFill>
                          <a:effectLst/>
                          <a:latin typeface="Arial" panose="020B0604020202020204" pitchFamily="34" charset="0"/>
                        </a:rPr>
                        <a:t>Compensation of employees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48 922 486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57 384 332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65 376 497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69 722 669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589858"/>
                  </a:ext>
                </a:extLst>
              </a:tr>
              <a:tr h="113381">
                <a:tc>
                  <a:txBody>
                    <a:bodyPr/>
                    <a:lstStyle/>
                    <a:p>
                      <a:pPr algn="l" fontAlgn="b"/>
                      <a:r>
                        <a:rPr lang="en-ZA" sz="800" b="0" i="0" u="none" strike="noStrike">
                          <a:solidFill>
                            <a:srgbClr val="000000"/>
                          </a:solidFill>
                          <a:effectLst/>
                          <a:latin typeface="Arial" panose="020B0604020202020204" pitchFamily="34" charset="0"/>
                        </a:rPr>
                        <a:t>Goods and services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67 587 882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72 034 015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80 686 856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82 512 473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122635"/>
                  </a:ext>
                </a:extLst>
              </a:tr>
              <a:tr h="113381">
                <a:tc>
                  <a:txBody>
                    <a:bodyPr/>
                    <a:lstStyle/>
                    <a:p>
                      <a:pPr algn="l" fontAlgn="b"/>
                      <a:r>
                        <a:rPr lang="en-ZA" sz="800" b="0" i="0" u="none" strike="noStrike">
                          <a:solidFill>
                            <a:srgbClr val="000000"/>
                          </a:solidFill>
                          <a:effectLst/>
                          <a:latin typeface="Arial" panose="020B0604020202020204" pitchFamily="34" charset="0"/>
                        </a:rPr>
                        <a:t>Directors'Remuneration</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2 219 683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2 312 910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2 416 991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094150"/>
                  </a:ext>
                </a:extLst>
              </a:tr>
              <a:tr h="113381">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927172"/>
                  </a:ext>
                </a:extLst>
              </a:tr>
              <a:tr h="113381">
                <a:tc>
                  <a:txBody>
                    <a:bodyPr/>
                    <a:lstStyle/>
                    <a:p>
                      <a:pPr algn="l" fontAlgn="b"/>
                      <a:r>
                        <a:rPr lang="en-ZA" sz="800" b="1" i="0" u="sng" strike="noStrike">
                          <a:solidFill>
                            <a:srgbClr val="000000"/>
                          </a:solidFill>
                          <a:effectLst/>
                          <a:latin typeface="Arial" panose="020B0604020202020204" pitchFamily="34" charset="0"/>
                        </a:rPr>
                        <a:t>Programme 2</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576457"/>
                  </a:ext>
                </a:extLst>
              </a:tr>
              <a:tr h="113381">
                <a:tc>
                  <a:txBody>
                    <a:bodyPr/>
                    <a:lstStyle/>
                    <a:p>
                      <a:pPr algn="l" fontAlgn="b"/>
                      <a:r>
                        <a:rPr lang="en-ZA" sz="800" b="1" i="0" u="none" strike="noStrike">
                          <a:solidFill>
                            <a:srgbClr val="000000"/>
                          </a:solidFill>
                          <a:effectLst/>
                          <a:latin typeface="Arial" panose="020B0604020202020204" pitchFamily="34" charset="0"/>
                        </a:rPr>
                        <a:t>Budget Allocated</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72 533 629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20%</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dirty="0">
                          <a:solidFill>
                            <a:srgbClr val="000000"/>
                          </a:solidFill>
                          <a:effectLst/>
                          <a:latin typeface="Arial" panose="020B0604020202020204" pitchFamily="34" charset="0"/>
                        </a:rPr>
                        <a:t>     51 617 937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15%</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29 049 415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8%</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31 072 661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238068"/>
                  </a:ext>
                </a:extLst>
              </a:tr>
              <a:tr h="113381">
                <a:tc>
                  <a:txBody>
                    <a:bodyPr/>
                    <a:lstStyle/>
                    <a:p>
                      <a:pPr algn="l" fontAlgn="b"/>
                      <a:r>
                        <a:rPr lang="en-ZA" sz="800" b="0" i="0" u="none" strike="noStrike">
                          <a:solidFill>
                            <a:srgbClr val="000000"/>
                          </a:solidFill>
                          <a:effectLst/>
                          <a:latin typeface="Arial" panose="020B0604020202020204" pitchFamily="34" charset="0"/>
                        </a:rPr>
                        <a:t>Compensation of employees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22 381 629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27 277 020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28 640 871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30 645 732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620889"/>
                  </a:ext>
                </a:extLst>
              </a:tr>
              <a:tr h="113381">
                <a:tc>
                  <a:txBody>
                    <a:bodyPr/>
                    <a:lstStyle/>
                    <a:p>
                      <a:pPr algn="l" fontAlgn="b"/>
                      <a:r>
                        <a:rPr lang="en-ZA" sz="800" b="0" i="0" u="none" strike="noStrike">
                          <a:solidFill>
                            <a:srgbClr val="000000"/>
                          </a:solidFill>
                          <a:effectLst/>
                          <a:latin typeface="Arial" panose="020B0604020202020204" pitchFamily="34" charset="0"/>
                        </a:rPr>
                        <a:t>Goods and services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50 152 000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24 340 917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408 544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426 928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713811"/>
                  </a:ext>
                </a:extLst>
              </a:tr>
              <a:tr h="113381">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061002"/>
                  </a:ext>
                </a:extLst>
              </a:tr>
              <a:tr h="113381">
                <a:tc>
                  <a:txBody>
                    <a:bodyPr/>
                    <a:lstStyle/>
                    <a:p>
                      <a:pPr algn="l" fontAlgn="b"/>
                      <a:r>
                        <a:rPr lang="en-ZA" sz="800" b="1" i="0" u="sng" strike="noStrike">
                          <a:solidFill>
                            <a:srgbClr val="000000"/>
                          </a:solidFill>
                          <a:effectLst/>
                          <a:latin typeface="Arial" panose="020B0604020202020204" pitchFamily="34" charset="0"/>
                        </a:rPr>
                        <a:t>Programme 3</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151895"/>
                  </a:ext>
                </a:extLst>
              </a:tr>
              <a:tr h="113381">
                <a:tc>
                  <a:txBody>
                    <a:bodyPr/>
                    <a:lstStyle/>
                    <a:p>
                      <a:pPr algn="l" fontAlgn="b"/>
                      <a:r>
                        <a:rPr lang="en-ZA" sz="800" b="1" i="0" u="none" strike="noStrike">
                          <a:solidFill>
                            <a:srgbClr val="000000"/>
                          </a:solidFill>
                          <a:effectLst/>
                          <a:latin typeface="Arial" panose="020B0604020202020204" pitchFamily="34" charset="0"/>
                        </a:rPr>
                        <a:t>Budget Allocated</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35 827 000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10%</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37 313 320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11%</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39 118 534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11%</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41 659 985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164660"/>
                  </a:ext>
                </a:extLst>
              </a:tr>
              <a:tr h="113381">
                <a:tc>
                  <a:txBody>
                    <a:bodyPr/>
                    <a:lstStyle/>
                    <a:p>
                      <a:pPr algn="l" fontAlgn="b"/>
                      <a:r>
                        <a:rPr lang="en-ZA" sz="800" b="0" i="0" u="none" strike="noStrike">
                          <a:solidFill>
                            <a:srgbClr val="000000"/>
                          </a:solidFill>
                          <a:effectLst/>
                          <a:latin typeface="Arial" panose="020B0604020202020204" pitchFamily="34" charset="0"/>
                        </a:rPr>
                        <a:t>Compensation of employees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31 300 278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29 756 854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31 244 696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33 431 825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048568"/>
                  </a:ext>
                </a:extLst>
              </a:tr>
              <a:tr h="113381">
                <a:tc>
                  <a:txBody>
                    <a:bodyPr/>
                    <a:lstStyle/>
                    <a:p>
                      <a:pPr algn="l" fontAlgn="b"/>
                      <a:r>
                        <a:rPr lang="en-ZA" sz="800" b="0" i="0" u="none" strike="noStrike">
                          <a:solidFill>
                            <a:srgbClr val="000000"/>
                          </a:solidFill>
                          <a:effectLst/>
                          <a:latin typeface="Arial" panose="020B0604020202020204" pitchFamily="34" charset="0"/>
                        </a:rPr>
                        <a:t>Goods and services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4 526 722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7 556 466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7 873 837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8 228 160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399638"/>
                  </a:ext>
                </a:extLst>
              </a:tr>
              <a:tr h="113381">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878933"/>
                  </a:ext>
                </a:extLst>
              </a:tr>
              <a:tr h="113381">
                <a:tc>
                  <a:txBody>
                    <a:bodyPr/>
                    <a:lstStyle/>
                    <a:p>
                      <a:pPr algn="l" fontAlgn="b"/>
                      <a:r>
                        <a:rPr lang="en-ZA" sz="800" b="1" i="0" u="sng" strike="noStrike">
                          <a:solidFill>
                            <a:srgbClr val="000000"/>
                          </a:solidFill>
                          <a:effectLst/>
                          <a:latin typeface="Arial" panose="020B0604020202020204" pitchFamily="34" charset="0"/>
                        </a:rPr>
                        <a:t>Programme 4</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352200"/>
                  </a:ext>
                </a:extLst>
              </a:tr>
              <a:tr h="113381">
                <a:tc>
                  <a:txBody>
                    <a:bodyPr/>
                    <a:lstStyle/>
                    <a:p>
                      <a:pPr algn="l" fontAlgn="b"/>
                      <a:r>
                        <a:rPr lang="en-ZA" sz="800" b="1" i="0" u="none" strike="noStrike">
                          <a:solidFill>
                            <a:srgbClr val="000000"/>
                          </a:solidFill>
                          <a:effectLst/>
                          <a:latin typeface="Arial" panose="020B0604020202020204" pitchFamily="34" charset="0"/>
                        </a:rPr>
                        <a:t>Budget Allocated</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92 962 000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26%</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95 858 197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27%</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100 651 107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29%</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dirty="0">
                          <a:solidFill>
                            <a:srgbClr val="000000"/>
                          </a:solidFill>
                          <a:effectLst/>
                          <a:latin typeface="Arial" panose="020B0604020202020204" pitchFamily="34" charset="0"/>
                        </a:rPr>
                        <a:t>   107 000 233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959122"/>
                  </a:ext>
                </a:extLst>
              </a:tr>
              <a:tr h="113381">
                <a:tc>
                  <a:txBody>
                    <a:bodyPr/>
                    <a:lstStyle/>
                    <a:p>
                      <a:pPr algn="l" fontAlgn="b"/>
                      <a:r>
                        <a:rPr lang="en-ZA" sz="800" b="0" i="0" u="none" strike="noStrike">
                          <a:solidFill>
                            <a:srgbClr val="000000"/>
                          </a:solidFill>
                          <a:effectLst/>
                          <a:latin typeface="Arial" panose="020B0604020202020204" pitchFamily="34" charset="0"/>
                        </a:rPr>
                        <a:t>Compensation of employees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50 742 317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62 693 852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65 828 544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70 436 542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05483"/>
                  </a:ext>
                </a:extLst>
              </a:tr>
              <a:tr h="113381">
                <a:tc>
                  <a:txBody>
                    <a:bodyPr/>
                    <a:lstStyle/>
                    <a:p>
                      <a:pPr algn="l" fontAlgn="b"/>
                      <a:r>
                        <a:rPr lang="en-ZA" sz="800" b="0" i="0" u="none" strike="noStrike">
                          <a:solidFill>
                            <a:srgbClr val="000000"/>
                          </a:solidFill>
                          <a:effectLst/>
                          <a:latin typeface="Arial" panose="020B0604020202020204" pitchFamily="34" charset="0"/>
                        </a:rPr>
                        <a:t>Goods and services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42 219 683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33 164 345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34 822 562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36 563 691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281203"/>
                  </a:ext>
                </a:extLst>
              </a:tr>
              <a:tr h="113381">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112818"/>
                  </a:ext>
                </a:extLst>
              </a:tr>
              <a:tr h="113381">
                <a:tc>
                  <a:txBody>
                    <a:bodyPr/>
                    <a:lstStyle/>
                    <a:p>
                      <a:pPr algn="l" fontAlgn="b"/>
                      <a:r>
                        <a:rPr lang="en-ZA" sz="800" b="1" i="0" u="sng" strike="noStrike">
                          <a:solidFill>
                            <a:srgbClr val="000000"/>
                          </a:solidFill>
                          <a:effectLst/>
                          <a:latin typeface="Arial" panose="020B0604020202020204" pitchFamily="34" charset="0"/>
                        </a:rPr>
                        <a:t>Programme 5</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082015"/>
                  </a:ext>
                </a:extLst>
              </a:tr>
              <a:tr h="113381">
                <a:tc>
                  <a:txBody>
                    <a:bodyPr/>
                    <a:lstStyle/>
                    <a:p>
                      <a:pPr algn="l" fontAlgn="b"/>
                      <a:r>
                        <a:rPr lang="en-ZA" sz="800" b="1" i="0" u="none" strike="noStrike">
                          <a:solidFill>
                            <a:srgbClr val="000000"/>
                          </a:solidFill>
                          <a:effectLst/>
                          <a:latin typeface="Arial" panose="020B0604020202020204" pitchFamily="34" charset="0"/>
                        </a:rPr>
                        <a:t>Budget Allocated</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39 717 000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11%</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32 928 534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9%</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34 544 874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Arial" panose="020B0604020202020204" pitchFamily="34" charset="0"/>
                        </a:rPr>
                        <a:t>10%</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1" i="0" u="none" strike="noStrike" dirty="0">
                          <a:solidFill>
                            <a:srgbClr val="000000"/>
                          </a:solidFill>
                          <a:effectLst/>
                          <a:latin typeface="Arial" panose="020B0604020202020204" pitchFamily="34" charset="0"/>
                        </a:rPr>
                        <a:t>     36 865 047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593124"/>
                  </a:ext>
                </a:extLst>
              </a:tr>
              <a:tr h="113381">
                <a:tc>
                  <a:txBody>
                    <a:bodyPr/>
                    <a:lstStyle/>
                    <a:p>
                      <a:pPr algn="l" fontAlgn="b"/>
                      <a:r>
                        <a:rPr lang="en-ZA" sz="800" b="0" i="0" u="none" strike="noStrike">
                          <a:solidFill>
                            <a:srgbClr val="000000"/>
                          </a:solidFill>
                          <a:effectLst/>
                          <a:latin typeface="Arial" panose="020B0604020202020204" pitchFamily="34" charset="0"/>
                        </a:rPr>
                        <a:t>Compensation of employees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31 830 530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29 167 735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30 626 122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32 769 951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049122"/>
                  </a:ext>
                </a:extLst>
              </a:tr>
              <a:tr h="113381">
                <a:tc>
                  <a:txBody>
                    <a:bodyPr/>
                    <a:lstStyle/>
                    <a:p>
                      <a:pPr algn="l" fontAlgn="b"/>
                      <a:r>
                        <a:rPr lang="en-ZA" sz="800" b="0" i="0" u="none" strike="noStrike" dirty="0">
                          <a:solidFill>
                            <a:srgbClr val="000000"/>
                          </a:solidFill>
                          <a:effectLst/>
                          <a:latin typeface="Arial" panose="020B0604020202020204" pitchFamily="34" charset="0"/>
                        </a:rPr>
                        <a:t>Goods and services</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7 886 470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3 760 799 </a:t>
                      </a:r>
                    </a:p>
                  </a:txBody>
                  <a:tcPr marL="4231" marR="4231" marT="42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Arial" panose="020B0604020202020204" pitchFamily="34" charset="0"/>
                        </a:rPr>
                        <a:t>       3 918 752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a:solidFill>
                            <a:srgbClr val="000000"/>
                          </a:solidFill>
                          <a:effectLst/>
                          <a:latin typeface="Arial" panose="020B0604020202020204" pitchFamily="34" charset="0"/>
                        </a:rPr>
                        <a:t> </a:t>
                      </a:r>
                    </a:p>
                  </a:txBody>
                  <a:tcPr marL="4231" marR="4231" marT="42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dirty="0">
                          <a:solidFill>
                            <a:srgbClr val="000000"/>
                          </a:solidFill>
                          <a:effectLst/>
                          <a:latin typeface="Arial" panose="020B0604020202020204" pitchFamily="34" charset="0"/>
                        </a:rPr>
                        <a:t>       4 095 096 </a:t>
                      </a:r>
                    </a:p>
                  </a:txBody>
                  <a:tcPr marL="4231" marR="4231" marT="42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629762"/>
                  </a:ext>
                </a:extLst>
              </a:tr>
              <a:tr h="113381">
                <a:tc>
                  <a:txBody>
                    <a:bodyPr/>
                    <a:lstStyle/>
                    <a:p>
                      <a:pPr algn="l"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800" b="0" i="0" u="none" strike="noStrike">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800" b="0" i="0" u="none" strike="noStrike" dirty="0">
                        <a:solidFill>
                          <a:srgbClr val="000000"/>
                        </a:solidFill>
                        <a:effectLst/>
                        <a:latin typeface="Arial" panose="020B0604020202020204" pitchFamily="34" charset="0"/>
                      </a:endParaRPr>
                    </a:p>
                  </a:txBody>
                  <a:tcPr marL="4231" marR="4231" marT="42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359541"/>
                  </a:ext>
                </a:extLst>
              </a:tr>
              <a:tr h="113381">
                <a:tc>
                  <a:txBody>
                    <a:bodyPr/>
                    <a:lstStyle/>
                    <a:p>
                      <a:pPr algn="l" fontAlgn="b"/>
                      <a:r>
                        <a:rPr lang="en-ZA" sz="800" b="1" i="0" u="none" strike="noStrike" dirty="0">
                          <a:solidFill>
                            <a:srgbClr val="000000"/>
                          </a:solidFill>
                          <a:effectLst/>
                          <a:latin typeface="Arial" panose="020B0604020202020204" pitchFamily="34" charset="0"/>
                        </a:rPr>
                        <a:t> TOTAL EXPENDITURE </a:t>
                      </a:r>
                    </a:p>
                  </a:txBody>
                  <a:tcPr marL="4231" marR="4231" marT="42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357 549 996 </a:t>
                      </a:r>
                    </a:p>
                  </a:txBody>
                  <a:tcPr marL="4231" marR="4231" marT="423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349 356 018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800" b="1" i="0" u="none" strike="noStrike">
                          <a:solidFill>
                            <a:srgbClr val="000000"/>
                          </a:solidFill>
                          <a:effectLst/>
                          <a:latin typeface="Arial" panose="020B0604020202020204" pitchFamily="34" charset="0"/>
                        </a:rPr>
                        <a:t>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800" b="1" i="0" u="none" strike="noStrike">
                          <a:solidFill>
                            <a:srgbClr val="000000"/>
                          </a:solidFill>
                          <a:effectLst/>
                          <a:latin typeface="Arial" panose="020B0604020202020204" pitchFamily="34" charset="0"/>
                        </a:rPr>
                        <a:t>   351 740 193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800" b="1" i="0" u="none" strike="noStrike">
                          <a:solidFill>
                            <a:srgbClr val="000000"/>
                          </a:solidFill>
                          <a:effectLst/>
                          <a:latin typeface="Arial" panose="020B0604020202020204" pitchFamily="34" charset="0"/>
                        </a:rPr>
                        <a:t>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800" b="1" i="0" u="none" strike="noStrike" dirty="0">
                          <a:solidFill>
                            <a:srgbClr val="000000"/>
                          </a:solidFill>
                          <a:effectLst/>
                          <a:latin typeface="Arial" panose="020B0604020202020204" pitchFamily="34" charset="0"/>
                        </a:rPr>
                        <a:t>   371 250 058 </a:t>
                      </a:r>
                    </a:p>
                  </a:txBody>
                  <a:tcPr marL="4231" marR="4231" marT="423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58777943"/>
                  </a:ext>
                </a:extLst>
              </a:tr>
            </a:tbl>
          </a:graphicData>
        </a:graphic>
      </p:graphicFrame>
      <p:sp>
        <p:nvSpPr>
          <p:cNvPr id="6" name="Slide Number Placeholder 3">
            <a:extLst>
              <a:ext uri="{FF2B5EF4-FFF2-40B4-BE49-F238E27FC236}">
                <a16:creationId xmlns:a16="http://schemas.microsoft.com/office/drawing/2014/main" id="{3BEA4C5C-043F-4DE1-A3ED-360B40339321}"/>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25</a:t>
            </a:fld>
            <a:endParaRPr lang="en-US" altLang="en-US" sz="1000" dirty="0"/>
          </a:p>
        </p:txBody>
      </p:sp>
    </p:spTree>
    <p:extLst>
      <p:ext uri="{BB962C8B-B14F-4D97-AF65-F5344CB8AC3E}">
        <p14:creationId xmlns:p14="http://schemas.microsoft.com/office/powerpoint/2010/main" val="324879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
            <a:ext cx="7886700" cy="843557"/>
          </a:xfrm>
        </p:spPr>
        <p:txBody>
          <a:bodyPr>
            <a:normAutofit/>
          </a:bodyPr>
          <a:lstStyle/>
          <a:p>
            <a:r>
              <a:rPr lang="en-ZA" altLang="en-US" sz="2000" b="1" dirty="0"/>
              <a:t>KEY BUDGET CONSTRAINTS</a:t>
            </a:r>
            <a:endParaRPr lang="en-ZA" altLang="en-US" sz="2000" b="1" dirty="0">
              <a:latin typeface="Tahoma" panose="020B0604030504040204" pitchFamily="34" charset="0"/>
              <a:cs typeface="Tahoma" panose="020B0604030504040204" pitchFamily="34" charset="0"/>
            </a:endParaRPr>
          </a:p>
        </p:txBody>
      </p:sp>
      <p:sp>
        <p:nvSpPr>
          <p:cNvPr id="11267" name="Content Placeholder 2"/>
          <p:cNvSpPr>
            <a:spLocks noGrp="1"/>
          </p:cNvSpPr>
          <p:nvPr>
            <p:ph idx="1"/>
          </p:nvPr>
        </p:nvSpPr>
        <p:spPr>
          <a:xfrm>
            <a:off x="179512" y="627534"/>
            <a:ext cx="7200800" cy="4392488"/>
          </a:xfrm>
        </p:spPr>
        <p:txBody>
          <a:bodyPr>
            <a:normAutofit fontScale="92500" lnSpcReduction="20000"/>
          </a:bodyPr>
          <a:lstStyle/>
          <a:p>
            <a:pPr>
              <a:lnSpc>
                <a:spcPct val="130000"/>
              </a:lnSpc>
              <a:spcBef>
                <a:spcPts val="0"/>
              </a:spcBef>
            </a:pPr>
            <a:r>
              <a:rPr lang="en-US" sz="1500" dirty="0">
                <a:solidFill>
                  <a:prstClr val="black"/>
                </a:solidFill>
                <a:latin typeface="Calibri"/>
                <a:cs typeface="Arial" panose="020B0604020202020204" pitchFamily="34" charset="0"/>
              </a:rPr>
              <a:t>Year on year reduction in the overall percentage increase of the operational grant, placing constraints on financing </a:t>
            </a:r>
            <a:r>
              <a:rPr lang="en-US" sz="1500" dirty="0" err="1">
                <a:solidFill>
                  <a:prstClr val="black"/>
                </a:solidFill>
                <a:latin typeface="Calibri"/>
                <a:cs typeface="Arial" panose="020B0604020202020204" pitchFamily="34" charset="0"/>
              </a:rPr>
              <a:t>digitising</a:t>
            </a:r>
            <a:r>
              <a:rPr lang="en-US" sz="1500" dirty="0">
                <a:solidFill>
                  <a:prstClr val="black"/>
                </a:solidFill>
                <a:latin typeface="Calibri"/>
                <a:cs typeface="Arial" panose="020B0604020202020204" pitchFamily="34" charset="0"/>
              </a:rPr>
              <a:t> systems and filling of vacancies.</a:t>
            </a:r>
          </a:p>
          <a:p>
            <a:pPr>
              <a:lnSpc>
                <a:spcPct val="130000"/>
              </a:lnSpc>
              <a:spcBef>
                <a:spcPts val="0"/>
              </a:spcBef>
            </a:pPr>
            <a:r>
              <a:rPr lang="en-US" sz="1500" dirty="0">
                <a:solidFill>
                  <a:prstClr val="black"/>
                </a:solidFill>
                <a:latin typeface="Calibri"/>
                <a:cs typeface="Arial" panose="020B0604020202020204" pitchFamily="34" charset="0"/>
              </a:rPr>
              <a:t>As at 28 February 2022, SAHPRA had 153 vacancies. The estimated cost to fill these vacancies once off will amount to R111 million per annum. </a:t>
            </a:r>
          </a:p>
          <a:p>
            <a:pPr>
              <a:lnSpc>
                <a:spcPct val="130000"/>
              </a:lnSpc>
              <a:spcBef>
                <a:spcPts val="0"/>
              </a:spcBef>
            </a:pPr>
            <a:r>
              <a:rPr lang="en-US" sz="1500" dirty="0">
                <a:solidFill>
                  <a:prstClr val="black"/>
                </a:solidFill>
                <a:latin typeface="Calibri"/>
                <a:cs typeface="Arial" panose="020B0604020202020204" pitchFamily="34" charset="0"/>
              </a:rPr>
              <a:t>SAHPRA requires an electronic application system (Regulatory Information Management System) to enable the adequate recording, tracking, allocation of resources and storing of supporting documents to eliminate process inefficiencies and increase application process turnaround. Initial estimate to procure/develop such a system amounts to R37.5 million to develop and maintain over a 2-year period.</a:t>
            </a:r>
          </a:p>
          <a:p>
            <a:pPr>
              <a:lnSpc>
                <a:spcPct val="130000"/>
              </a:lnSpc>
              <a:spcBef>
                <a:spcPts val="0"/>
              </a:spcBef>
            </a:pPr>
            <a:r>
              <a:rPr lang="en-US" sz="1500" dirty="0">
                <a:solidFill>
                  <a:prstClr val="black"/>
                </a:solidFill>
                <a:latin typeface="Calibri"/>
                <a:cs typeface="Arial" panose="020B0604020202020204" pitchFamily="34" charset="0"/>
              </a:rPr>
              <a:t>Various other software modules and integration with the RIMS system such as Pharmacovigilance and UN </a:t>
            </a:r>
            <a:r>
              <a:rPr lang="en-US" sz="1500" dirty="0" err="1">
                <a:solidFill>
                  <a:prstClr val="black"/>
                </a:solidFill>
                <a:latin typeface="Calibri"/>
                <a:cs typeface="Arial" panose="020B0604020202020204" pitchFamily="34" charset="0"/>
              </a:rPr>
              <a:t>Organised</a:t>
            </a:r>
            <a:r>
              <a:rPr lang="en-US" sz="1500" dirty="0">
                <a:solidFill>
                  <a:prstClr val="black"/>
                </a:solidFill>
                <a:latin typeface="Calibri"/>
                <a:cs typeface="Arial" panose="020B0604020202020204" pitchFamily="34" charset="0"/>
              </a:rPr>
              <a:t> Crime Division software will also be required in amounting to R7.7 million for installation set up and 3-year maintenance.</a:t>
            </a:r>
          </a:p>
          <a:p>
            <a:pPr>
              <a:lnSpc>
                <a:spcPct val="130000"/>
              </a:lnSpc>
              <a:spcBef>
                <a:spcPts val="0"/>
              </a:spcBef>
            </a:pPr>
            <a:r>
              <a:rPr lang="en-US" sz="1500" dirty="0">
                <a:solidFill>
                  <a:prstClr val="black"/>
                </a:solidFill>
                <a:latin typeface="Calibri"/>
                <a:cs typeface="Arial" panose="020B0604020202020204" pitchFamily="34" charset="0"/>
              </a:rPr>
              <a:t>Year on year deferred revenue increase of R90 million indicates the inability of SAHPRA to timeously process applications and </a:t>
            </a:r>
            <a:r>
              <a:rPr lang="en-US" sz="1500" dirty="0" err="1">
                <a:solidFill>
                  <a:prstClr val="black"/>
                </a:solidFill>
                <a:latin typeface="Calibri"/>
                <a:cs typeface="Arial" panose="020B0604020202020204" pitchFamily="34" charset="0"/>
              </a:rPr>
              <a:t>recognise</a:t>
            </a:r>
            <a:r>
              <a:rPr lang="en-US" sz="1500" dirty="0">
                <a:solidFill>
                  <a:prstClr val="black"/>
                </a:solidFill>
                <a:latin typeface="Calibri"/>
                <a:cs typeface="Arial" panose="020B0604020202020204" pitchFamily="34" charset="0"/>
              </a:rPr>
              <a:t> revenue due to capacity constraints and inefficiencies due to SAHPRA processes being manual and not able of accommodate the large volumes of data.</a:t>
            </a:r>
          </a:p>
          <a:p>
            <a:pPr>
              <a:lnSpc>
                <a:spcPct val="130000"/>
              </a:lnSpc>
              <a:spcBef>
                <a:spcPts val="0"/>
              </a:spcBef>
            </a:pPr>
            <a:r>
              <a:rPr lang="en-US" sz="1500" dirty="0">
                <a:solidFill>
                  <a:prstClr val="black"/>
                </a:solidFill>
                <a:latin typeface="Calibri"/>
                <a:cs typeface="Arial" panose="020B0604020202020204" pitchFamily="34" charset="0"/>
              </a:rPr>
              <a:t>SAHPRA requires financial support from </a:t>
            </a:r>
            <a:r>
              <a:rPr lang="en-US" sz="1500" dirty="0" err="1">
                <a:solidFill>
                  <a:prstClr val="black"/>
                </a:solidFill>
                <a:latin typeface="Calibri"/>
                <a:cs typeface="Arial" panose="020B0604020202020204" pitchFamily="34" charset="0"/>
              </a:rPr>
              <a:t>NDoH</a:t>
            </a:r>
            <a:r>
              <a:rPr lang="en-US" sz="1500" dirty="0">
                <a:solidFill>
                  <a:prstClr val="black"/>
                </a:solidFill>
                <a:latin typeface="Calibri"/>
                <a:cs typeface="Arial" panose="020B0604020202020204" pitchFamily="34" charset="0"/>
              </a:rPr>
              <a:t> and National Treasury to fill the vacant roles to be able to improve its efficiency and thus reduce the deferred income.</a:t>
            </a:r>
          </a:p>
          <a:p>
            <a:pPr marL="0" indent="0">
              <a:lnSpc>
                <a:spcPct val="130000"/>
              </a:lnSpc>
              <a:spcBef>
                <a:spcPts val="0"/>
              </a:spcBef>
              <a:buNone/>
            </a:pPr>
            <a:endParaRPr lang="en-US" sz="1000" dirty="0">
              <a:solidFill>
                <a:prstClr val="black"/>
              </a:solidFill>
              <a:latin typeface="Calibri"/>
              <a:cs typeface="Arial" panose="020B0604020202020204" pitchFamily="34" charset="0"/>
            </a:endParaRPr>
          </a:p>
          <a:p>
            <a:pPr>
              <a:lnSpc>
                <a:spcPct val="130000"/>
              </a:lnSpc>
              <a:spcBef>
                <a:spcPts val="0"/>
              </a:spcBef>
            </a:pPr>
            <a:endParaRPr lang="en-US" sz="1000" dirty="0">
              <a:solidFill>
                <a:prstClr val="black"/>
              </a:solidFill>
              <a:latin typeface="Calibri"/>
              <a:cs typeface="Arial" panose="020B0604020202020204" pitchFamily="34" charset="0"/>
            </a:endParaRPr>
          </a:p>
          <a:p>
            <a:pPr>
              <a:lnSpc>
                <a:spcPct val="130000"/>
              </a:lnSpc>
              <a:spcBef>
                <a:spcPts val="0"/>
              </a:spcBef>
            </a:pPr>
            <a:endParaRPr lang="en-US" sz="1000" dirty="0">
              <a:solidFill>
                <a:prstClr val="black"/>
              </a:solidFill>
              <a:latin typeface="Calibri"/>
              <a:cs typeface="Arial" panose="020B0604020202020204" pitchFamily="34" charset="0"/>
            </a:endParaRPr>
          </a:p>
          <a:p>
            <a:pPr marL="0" indent="0" eaLnBrk="1" hangingPunct="1">
              <a:lnSpc>
                <a:spcPct val="130000"/>
              </a:lnSpc>
              <a:spcBef>
                <a:spcPts val="0"/>
              </a:spcBef>
              <a:buNone/>
            </a:pPr>
            <a:endParaRPr lang="en-ZA" altLang="en-US" sz="1000" dirty="0"/>
          </a:p>
          <a:p>
            <a:pPr eaLnBrk="1" hangingPunct="1">
              <a:lnSpc>
                <a:spcPct val="130000"/>
              </a:lnSpc>
              <a:spcBef>
                <a:spcPts val="0"/>
              </a:spcBef>
            </a:pPr>
            <a:endParaRPr lang="en-ZA" altLang="en-US" sz="2500" dirty="0"/>
          </a:p>
          <a:p>
            <a:pPr marL="0" indent="0" eaLnBrk="1" hangingPunct="1">
              <a:lnSpc>
                <a:spcPct val="130000"/>
              </a:lnSpc>
              <a:spcBef>
                <a:spcPts val="0"/>
              </a:spcBef>
              <a:buNone/>
            </a:pPr>
            <a:endParaRPr lang="en-ZA" altLang="en-US" sz="2500" dirty="0"/>
          </a:p>
        </p:txBody>
      </p:sp>
      <p:sp>
        <p:nvSpPr>
          <p:cNvPr id="5" name="Slide Number Placeholder 3">
            <a:extLst>
              <a:ext uri="{FF2B5EF4-FFF2-40B4-BE49-F238E27FC236}">
                <a16:creationId xmlns:a16="http://schemas.microsoft.com/office/drawing/2014/main" id="{C908DC76-288E-4988-B9CB-C070AAF9FD2F}"/>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26</a:t>
            </a:fld>
            <a:endParaRPr lang="en-US" altLang="en-US" sz="1000" dirty="0"/>
          </a:p>
        </p:txBody>
      </p:sp>
    </p:spTree>
    <p:extLst>
      <p:ext uri="{BB962C8B-B14F-4D97-AF65-F5344CB8AC3E}">
        <p14:creationId xmlns:p14="http://schemas.microsoft.com/office/powerpoint/2010/main" val="338833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3EB8-BC08-4515-B021-7D6F05EF578D}"/>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CONCLUSION</a:t>
            </a:r>
            <a:br>
              <a:rPr lang="en-US" sz="2200" b="1" dirty="0"/>
            </a:br>
            <a:r>
              <a:rPr lang="en-US" sz="2200" dirty="0"/>
              <a:t/>
            </a:r>
            <a:br>
              <a:rPr lang="en-US" sz="2200" dirty="0"/>
            </a:br>
            <a:endParaRPr lang="en-ZA" sz="2200" dirty="0"/>
          </a:p>
        </p:txBody>
      </p:sp>
      <p:sp>
        <p:nvSpPr>
          <p:cNvPr id="5" name="Content Placeholder 4">
            <a:extLst>
              <a:ext uri="{FF2B5EF4-FFF2-40B4-BE49-F238E27FC236}">
                <a16:creationId xmlns:a16="http://schemas.microsoft.com/office/drawing/2014/main" id="{CE384C35-2A05-46A8-8BBC-77A118975021}"/>
              </a:ext>
            </a:extLst>
          </p:cNvPr>
          <p:cNvSpPr>
            <a:spLocks noGrp="1"/>
          </p:cNvSpPr>
          <p:nvPr>
            <p:ph idx="1"/>
          </p:nvPr>
        </p:nvSpPr>
        <p:spPr>
          <a:xfrm>
            <a:off x="0" y="585614"/>
            <a:ext cx="7560840" cy="4557885"/>
          </a:xfrm>
        </p:spPr>
        <p:txBody>
          <a:bodyPr>
            <a:normAutofit/>
          </a:bodyPr>
          <a:lstStyle/>
          <a:p>
            <a:pPr>
              <a:lnSpc>
                <a:spcPct val="110000"/>
              </a:lnSpc>
              <a:spcBef>
                <a:spcPts val="0"/>
              </a:spcBef>
            </a:pPr>
            <a:r>
              <a:rPr lang="en-US" sz="1600" dirty="0"/>
              <a:t>As the coronavirus disease (COVID-19) continues to have an impact in the world, it has forced SAHPRA to be agile in its response and fast track priority health products to protect and save lives.</a:t>
            </a:r>
          </a:p>
          <a:p>
            <a:pPr>
              <a:lnSpc>
                <a:spcPct val="110000"/>
              </a:lnSpc>
              <a:spcBef>
                <a:spcPts val="0"/>
              </a:spcBef>
            </a:pPr>
            <a:r>
              <a:rPr lang="en-US" sz="1600" dirty="0"/>
              <a:t>To keep up with the dynamic and fast paced changing landscape, SAHPRA is continuously re-engineering its business processes and </a:t>
            </a:r>
            <a:r>
              <a:rPr lang="en-US" sz="1600" dirty="0" err="1"/>
              <a:t>digitising</a:t>
            </a:r>
            <a:r>
              <a:rPr lang="en-US" sz="1600" dirty="0"/>
              <a:t> them.</a:t>
            </a:r>
          </a:p>
          <a:p>
            <a:pPr>
              <a:lnSpc>
                <a:spcPct val="110000"/>
              </a:lnSpc>
              <a:spcBef>
                <a:spcPts val="0"/>
              </a:spcBef>
            </a:pPr>
            <a:r>
              <a:rPr lang="en-US" sz="1600" dirty="0"/>
              <a:t>SAHPRA’s continuous partnership with international regulators and the WHO has enabled it to apply international best practices. These partnerships will be strengthened. </a:t>
            </a:r>
          </a:p>
          <a:p>
            <a:pPr>
              <a:lnSpc>
                <a:spcPct val="110000"/>
              </a:lnSpc>
              <a:spcBef>
                <a:spcPts val="0"/>
              </a:spcBef>
            </a:pPr>
            <a:r>
              <a:rPr lang="en-US" sz="1600" dirty="0"/>
              <a:t>In </a:t>
            </a:r>
            <a:r>
              <a:rPr lang="en-US" sz="1600"/>
              <a:t>addition, partnerships </a:t>
            </a:r>
            <a:r>
              <a:rPr lang="en-US" sz="1600" dirty="0"/>
              <a:t>continue to be strengthened whilst also leveraging on the expertise of scientific experts to create systems and initiatives of world-class standards, whilst remaining locally relevant. </a:t>
            </a:r>
            <a:endParaRPr lang="en-US" sz="1600" dirty="0">
              <a:effectLst/>
              <a:ea typeface="Times New Roman" panose="02020603050405020304" pitchFamily="18" charset="0"/>
            </a:endParaRPr>
          </a:p>
          <a:p>
            <a:pPr>
              <a:lnSpc>
                <a:spcPct val="110000"/>
              </a:lnSpc>
              <a:spcBef>
                <a:spcPts val="0"/>
              </a:spcBef>
            </a:pPr>
            <a:r>
              <a:rPr lang="en-US" sz="1600" dirty="0">
                <a:effectLst/>
                <a:ea typeface="Times New Roman" panose="02020603050405020304" pitchFamily="18" charset="0"/>
              </a:rPr>
              <a:t>SAHPRA will continue to focus on the three pillars of safety, quality and efficacy, whilst constantly evolving in ensuring that it is an enabler and not a barrier in the health sector. </a:t>
            </a:r>
          </a:p>
        </p:txBody>
      </p:sp>
      <p:sp>
        <p:nvSpPr>
          <p:cNvPr id="4" name="Slide Number Placeholder 3">
            <a:extLst>
              <a:ext uri="{FF2B5EF4-FFF2-40B4-BE49-F238E27FC236}">
                <a16:creationId xmlns:a16="http://schemas.microsoft.com/office/drawing/2014/main" id="{A35722A8-4DC6-4D54-93FF-61502A2883DB}"/>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27</a:t>
            </a:fld>
            <a:endParaRPr lang="en-US" altLang="en-US" sz="1000" dirty="0"/>
          </a:p>
        </p:txBody>
      </p:sp>
    </p:spTree>
    <p:extLst>
      <p:ext uri="{BB962C8B-B14F-4D97-AF65-F5344CB8AC3E}">
        <p14:creationId xmlns:p14="http://schemas.microsoft.com/office/powerpoint/2010/main" val="58272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D1DAC6DC-4B9F-4A77-8ABD-11FA86F858EF}"/>
              </a:ext>
            </a:extLst>
          </p:cNvPr>
          <p:cNvSpPr>
            <a:spLocks noGrp="1"/>
          </p:cNvSpPr>
          <p:nvPr>
            <p:ph idx="1"/>
          </p:nvPr>
        </p:nvSpPr>
        <p:spPr>
          <a:xfrm>
            <a:off x="899592" y="915566"/>
            <a:ext cx="6048739" cy="1803647"/>
          </a:xfrm>
        </p:spPr>
        <p:txBody>
          <a:bodyPr>
            <a:normAutofit fontScale="92500" lnSpcReduction="20000"/>
          </a:bodyPr>
          <a:lstStyle/>
          <a:p>
            <a:pPr marL="0" indent="0" algn="ctr">
              <a:buNone/>
            </a:pPr>
            <a:endParaRPr lang="en-US" sz="4000" b="1" dirty="0">
              <a:solidFill>
                <a:schemeClr val="accent1">
                  <a:lumMod val="75000"/>
                </a:schemeClr>
              </a:solidFill>
            </a:endParaRPr>
          </a:p>
          <a:p>
            <a:pPr marL="0" indent="0" algn="ctr">
              <a:buNone/>
            </a:pPr>
            <a:endParaRPr lang="en-US" sz="4000" b="1" dirty="0">
              <a:solidFill>
                <a:schemeClr val="accent1">
                  <a:lumMod val="75000"/>
                </a:schemeClr>
              </a:solidFill>
            </a:endParaRPr>
          </a:p>
          <a:p>
            <a:pPr marL="0" indent="0" algn="ctr">
              <a:buNone/>
            </a:pPr>
            <a:r>
              <a:rPr lang="en-US" sz="4000" b="1" dirty="0">
                <a:solidFill>
                  <a:schemeClr val="accent1">
                    <a:lumMod val="75000"/>
                  </a:schemeClr>
                </a:solidFill>
              </a:rPr>
              <a:t>THANK YOU</a:t>
            </a:r>
            <a:endParaRPr lang="en-ZA" sz="4000" b="1" dirty="0">
              <a:solidFill>
                <a:schemeClr val="accent1">
                  <a:lumMod val="75000"/>
                </a:schemeClr>
              </a:solidFill>
            </a:endParaRPr>
          </a:p>
        </p:txBody>
      </p:sp>
      <p:sp>
        <p:nvSpPr>
          <p:cNvPr id="8" name="Slide Number Placeholder 3">
            <a:extLst>
              <a:ext uri="{FF2B5EF4-FFF2-40B4-BE49-F238E27FC236}">
                <a16:creationId xmlns:a16="http://schemas.microsoft.com/office/drawing/2014/main" id="{FC95330F-4992-451C-822B-71F7BAF50B56}"/>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28</a:t>
            </a:fld>
            <a:endParaRPr lang="en-US" altLang="en-US" sz="1000" dirty="0"/>
          </a:p>
        </p:txBody>
      </p:sp>
    </p:spTree>
    <p:extLst>
      <p:ext uri="{BB962C8B-B14F-4D97-AF65-F5344CB8AC3E}">
        <p14:creationId xmlns:p14="http://schemas.microsoft.com/office/powerpoint/2010/main" val="137152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INTRODUCTION</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id="{A6104333-99DA-42D2-9E95-A9EA527D4CEC}"/>
              </a:ext>
            </a:extLst>
          </p:cNvPr>
          <p:cNvSpPr>
            <a:spLocks noGrp="1"/>
          </p:cNvSpPr>
          <p:nvPr>
            <p:ph idx="1"/>
          </p:nvPr>
        </p:nvSpPr>
        <p:spPr>
          <a:xfrm>
            <a:off x="0" y="555526"/>
            <a:ext cx="7524328" cy="4587974"/>
          </a:xfrm>
        </p:spPr>
        <p:txBody>
          <a:bodyPr>
            <a:normAutofit/>
          </a:bodyPr>
          <a:lstStyle/>
          <a:p>
            <a:pPr>
              <a:lnSpc>
                <a:spcPct val="110000"/>
              </a:lnSpc>
              <a:spcBef>
                <a:spcPts val="0"/>
              </a:spcBef>
              <a:defRPr/>
            </a:pPr>
            <a:r>
              <a:rPr lang="en-ZA" sz="1600" dirty="0">
                <a:effectLst/>
                <a:latin typeface="Calibri" panose="020F0502020204030204" pitchFamily="34" charset="0"/>
                <a:ea typeface="Times New Roman" panose="02020603050405020304" pitchFamily="18" charset="0"/>
              </a:rPr>
              <a:t>The South African Health Products Regulatory Authority (SAHPRA) is an essential component to ensure the health and well-being of human and animal health in South Africa.</a:t>
            </a:r>
            <a:endParaRPr lang="en-ZA" sz="1600" dirty="0">
              <a:latin typeface="Calibri" panose="020F0502020204030204" pitchFamily="34" charset="0"/>
              <a:ea typeface="Times New Roman" panose="02020603050405020304" pitchFamily="18" charset="0"/>
            </a:endParaRPr>
          </a:p>
          <a:p>
            <a:pPr>
              <a:lnSpc>
                <a:spcPct val="110000"/>
              </a:lnSpc>
              <a:spcBef>
                <a:spcPts val="0"/>
              </a:spcBef>
              <a:defRPr/>
            </a:pPr>
            <a:r>
              <a:rPr lang="en-US" sz="1600" dirty="0">
                <a:effectLst/>
                <a:latin typeface="Calibri" panose="020F0502020204030204" pitchFamily="34" charset="0"/>
                <a:ea typeface="Times New Roman" panose="02020603050405020304" pitchFamily="18" charset="0"/>
              </a:rPr>
              <a:t>As SAHPRA grows into maturity, the planned deliverables will ensure that it gradually reaches its full potential to provide for the monitoring, evaluation, regulation, investigation, inspection, registration and control of medicines, scheduled substances, clinical trials, medical devices, radiation emitting devices and radioactive nuclides and related matters in the public interest.</a:t>
            </a:r>
          </a:p>
          <a:p>
            <a:pPr>
              <a:lnSpc>
                <a:spcPct val="110000"/>
              </a:lnSpc>
              <a:spcBef>
                <a:spcPts val="0"/>
              </a:spcBef>
              <a:defRPr/>
            </a:pPr>
            <a:r>
              <a:rPr lang="en-US" sz="1600" dirty="0">
                <a:effectLst/>
                <a:latin typeface="Calibri" panose="020F0502020204030204" pitchFamily="34" charset="0"/>
                <a:ea typeface="Times New Roman" panose="02020603050405020304" pitchFamily="18" charset="0"/>
              </a:rPr>
              <a:t>In implementing its mandate, the expectations are for SAHPRA to positively shift the provision of healthcare services towards justifiable expectations of safe, quality and efficacious health products. </a:t>
            </a:r>
            <a:endParaRPr lang="en-US" sz="6400" dirty="0">
              <a:cs typeface="Arial" panose="020B0604020202020204" pitchFamily="34" charset="0"/>
            </a:endParaRPr>
          </a:p>
          <a:p>
            <a:pPr>
              <a:lnSpc>
                <a:spcPct val="130000"/>
              </a:lnSpc>
              <a:spcBef>
                <a:spcPts val="0"/>
              </a:spcBef>
            </a:pPr>
            <a:endParaRPr lang="en-US" sz="6400" dirty="0">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61E6095E-4C77-4A9E-894C-886C858DCC7D}"/>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3</a:t>
            </a:fld>
            <a:endParaRPr lang="en-US" altLang="en-US" sz="1000" dirty="0"/>
          </a:p>
        </p:txBody>
      </p:sp>
    </p:spTree>
    <p:extLst>
      <p:ext uri="{BB962C8B-B14F-4D97-AF65-F5344CB8AC3E}">
        <p14:creationId xmlns:p14="http://schemas.microsoft.com/office/powerpoint/2010/main" val="53577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BOARD MEMBERS (1)</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id="{A6104333-99DA-42D2-9E95-A9EA527D4CEC}"/>
              </a:ext>
            </a:extLst>
          </p:cNvPr>
          <p:cNvSpPr>
            <a:spLocks noGrp="1"/>
          </p:cNvSpPr>
          <p:nvPr>
            <p:ph idx="1"/>
          </p:nvPr>
        </p:nvSpPr>
        <p:spPr>
          <a:xfrm>
            <a:off x="0" y="555526"/>
            <a:ext cx="7740352" cy="4587974"/>
          </a:xfrm>
        </p:spPr>
        <p:txBody>
          <a:bodyPr>
            <a:normAutofit fontScale="92500" lnSpcReduction="20000"/>
          </a:bodyPr>
          <a:lstStyle/>
          <a:p>
            <a:pPr>
              <a:lnSpc>
                <a:spcPct val="130000"/>
              </a:lnSpc>
              <a:spcBef>
                <a:spcPts val="0"/>
              </a:spcBef>
              <a:defRPr/>
            </a:pPr>
            <a:r>
              <a:rPr lang="en-US" sz="1500" dirty="0">
                <a:latin typeface="Calibri" panose="020F0502020204030204" pitchFamily="34" charset="0"/>
                <a:ea typeface="Times New Roman" panose="02020603050405020304" pitchFamily="18" charset="0"/>
              </a:rPr>
              <a:t>SAHPRA welcomes the appointment of the new Board members as well as the re-appointment of some members by the Minister of Health in October 2021.</a:t>
            </a:r>
          </a:p>
          <a:p>
            <a:pPr>
              <a:lnSpc>
                <a:spcPct val="130000"/>
              </a:lnSpc>
              <a:spcBef>
                <a:spcPts val="0"/>
              </a:spcBef>
              <a:defRPr/>
            </a:pPr>
            <a:r>
              <a:rPr lang="en-US" sz="1500" dirty="0">
                <a:latin typeface="Calibri" panose="020F0502020204030204" pitchFamily="34" charset="0"/>
                <a:ea typeface="Times New Roman" panose="02020603050405020304" pitchFamily="18" charset="0"/>
              </a:rPr>
              <a:t>The appointment of the Board ensures that there is stability and continuity within SAHPRA whilst steering the </a:t>
            </a:r>
            <a:r>
              <a:rPr lang="en-US" sz="1500" dirty="0" err="1">
                <a:latin typeface="Calibri" panose="020F0502020204030204" pitchFamily="34" charset="0"/>
                <a:ea typeface="Times New Roman" panose="02020603050405020304" pitchFamily="18" charset="0"/>
              </a:rPr>
              <a:t>organisation</a:t>
            </a:r>
            <a:r>
              <a:rPr lang="en-US" sz="1500" dirty="0">
                <a:latin typeface="Calibri" panose="020F0502020204030204" pitchFamily="34" charset="0"/>
                <a:ea typeface="Times New Roman" panose="02020603050405020304" pitchFamily="18" charset="0"/>
              </a:rPr>
              <a:t> towards a sound future. </a:t>
            </a:r>
            <a:endParaRPr lang="en-US" sz="1500" dirty="0">
              <a:effectLst/>
              <a:latin typeface="Calibri" panose="020F0502020204030204" pitchFamily="34" charset="0"/>
              <a:ea typeface="Times New Roman" panose="02020603050405020304" pitchFamily="18" charset="0"/>
            </a:endParaRPr>
          </a:p>
          <a:p>
            <a:pPr>
              <a:lnSpc>
                <a:spcPct val="130000"/>
              </a:lnSpc>
              <a:spcBef>
                <a:spcPts val="0"/>
              </a:spcBef>
              <a:defRPr/>
            </a:pPr>
            <a:r>
              <a:rPr lang="en-US" sz="1500" dirty="0">
                <a:latin typeface="Calibri" panose="020F0502020204030204" pitchFamily="34" charset="0"/>
                <a:ea typeface="Times New Roman" panose="02020603050405020304" pitchFamily="18" charset="0"/>
              </a:rPr>
              <a:t>The composition of the Board is as follows:</a:t>
            </a:r>
          </a:p>
          <a:p>
            <a:pPr marL="0" indent="0">
              <a:lnSpc>
                <a:spcPct val="130000"/>
              </a:lnSpc>
              <a:spcBef>
                <a:spcPts val="0"/>
              </a:spcBef>
              <a:buNone/>
              <a:defRPr/>
            </a:pPr>
            <a:endParaRPr lang="en-US" sz="1500" dirty="0">
              <a:latin typeface="Calibri" panose="020F0502020204030204" pitchFamily="34" charset="0"/>
              <a:ea typeface="Times New Roman" panose="02020603050405020304" pitchFamily="18" charset="0"/>
            </a:endParaRP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Prof. Helen Rees (Chairperson)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Dr Obakeng </a:t>
            </a:r>
            <a:r>
              <a:rPr lang="en-US" sz="1300" dirty="0" err="1">
                <a:latin typeface="Calibri" panose="020F0502020204030204" pitchFamily="34" charset="0"/>
                <a:ea typeface="Times New Roman" panose="02020603050405020304" pitchFamily="18" charset="0"/>
              </a:rPr>
              <a:t>Khaole</a:t>
            </a:r>
            <a:r>
              <a:rPr lang="en-US" sz="1300" dirty="0">
                <a:latin typeface="Calibri" panose="020F0502020204030204" pitchFamily="34" charset="0"/>
                <a:ea typeface="Times New Roman" panose="02020603050405020304" pitchFamily="18" charset="0"/>
              </a:rPr>
              <a:t> (Vice Chairperson)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err="1">
                <a:latin typeface="Calibri" panose="020F0502020204030204" pitchFamily="34" charset="0"/>
                <a:ea typeface="Times New Roman" panose="02020603050405020304" pitchFamily="18" charset="0"/>
              </a:rPr>
              <a:t>Mr</a:t>
            </a:r>
            <a:r>
              <a:rPr lang="en-US" sz="1300" dirty="0">
                <a:latin typeface="Calibri" panose="020F0502020204030204" pitchFamily="34" charset="0"/>
                <a:ea typeface="Times New Roman" panose="02020603050405020304" pitchFamily="18" charset="0"/>
              </a:rPr>
              <a:t> </a:t>
            </a:r>
            <a:r>
              <a:rPr lang="en-US" sz="1300" dirty="0" err="1">
                <a:latin typeface="Calibri" panose="020F0502020204030204" pitchFamily="34" charset="0"/>
                <a:ea typeface="Times New Roman" panose="02020603050405020304" pitchFamily="18" charset="0"/>
              </a:rPr>
              <a:t>Itani</a:t>
            </a:r>
            <a:r>
              <a:rPr lang="en-US" sz="1300" dirty="0">
                <a:latin typeface="Calibri" panose="020F0502020204030204" pitchFamily="34" charset="0"/>
                <a:ea typeface="Times New Roman" panose="02020603050405020304" pitchFamily="18" charset="0"/>
              </a:rPr>
              <a:t> Mashau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err="1">
                <a:latin typeface="Calibri" panose="020F0502020204030204" pitchFamily="34" charset="0"/>
                <a:ea typeface="Times New Roman" panose="02020603050405020304" pitchFamily="18" charset="0"/>
              </a:rPr>
              <a:t>Ms</a:t>
            </a:r>
            <a:r>
              <a:rPr lang="en-US" sz="1300" dirty="0">
                <a:latin typeface="Calibri" panose="020F0502020204030204" pitchFamily="34" charset="0"/>
                <a:ea typeface="Times New Roman" panose="02020603050405020304" pitchFamily="18" charset="0"/>
              </a:rPr>
              <a:t> </a:t>
            </a:r>
            <a:r>
              <a:rPr lang="en-US" sz="1300" dirty="0" err="1">
                <a:latin typeface="Calibri" panose="020F0502020204030204" pitchFamily="34" charset="0"/>
                <a:ea typeface="Times New Roman" panose="02020603050405020304" pitchFamily="18" charset="0"/>
              </a:rPr>
              <a:t>Ditaba</a:t>
            </a:r>
            <a:r>
              <a:rPr lang="en-US" sz="1300" dirty="0">
                <a:latin typeface="Calibri" panose="020F0502020204030204" pitchFamily="34" charset="0"/>
                <a:ea typeface="Times New Roman" panose="02020603050405020304" pitchFamily="18" charset="0"/>
              </a:rPr>
              <a:t> </a:t>
            </a:r>
            <a:r>
              <a:rPr lang="en-US" sz="1300" dirty="0" err="1">
                <a:latin typeface="Calibri" panose="020F0502020204030204" pitchFamily="34" charset="0"/>
                <a:ea typeface="Times New Roman" panose="02020603050405020304" pitchFamily="18" charset="0"/>
              </a:rPr>
              <a:t>Maraka</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Prof. Patrick Demana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Adv Hasina Cassim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err="1">
                <a:latin typeface="Calibri" panose="020F0502020204030204" pitchFamily="34" charset="0"/>
                <a:ea typeface="Times New Roman" panose="02020603050405020304" pitchFamily="18" charset="0"/>
              </a:rPr>
              <a:t>Mr</a:t>
            </a:r>
            <a:r>
              <a:rPr lang="en-US" sz="1300" dirty="0">
                <a:latin typeface="Calibri" panose="020F0502020204030204" pitchFamily="34" charset="0"/>
                <a:ea typeface="Times New Roman" panose="02020603050405020304" pitchFamily="18" charset="0"/>
              </a:rPr>
              <a:t> </a:t>
            </a:r>
            <a:r>
              <a:rPr lang="en-US" sz="1300" dirty="0" err="1">
                <a:latin typeface="Calibri" panose="020F0502020204030204" pitchFamily="34" charset="0"/>
                <a:ea typeface="Times New Roman" panose="02020603050405020304" pitchFamily="18" charset="0"/>
              </a:rPr>
              <a:t>Tinyiko</a:t>
            </a:r>
            <a:r>
              <a:rPr lang="en-US" sz="1300" dirty="0">
                <a:latin typeface="Calibri" panose="020F0502020204030204" pitchFamily="34" charset="0"/>
                <a:ea typeface="Times New Roman" panose="02020603050405020304" pitchFamily="18" charset="0"/>
              </a:rPr>
              <a:t> Norman Baloyi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Dr Xolani Ngobese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err="1">
                <a:latin typeface="Calibri" panose="020F0502020204030204" pitchFamily="34" charset="0"/>
                <a:ea typeface="Times New Roman" panose="02020603050405020304" pitchFamily="18" charset="0"/>
              </a:rPr>
              <a:t>Ms</a:t>
            </a:r>
            <a:r>
              <a:rPr lang="en-US" sz="1300" dirty="0">
                <a:latin typeface="Calibri" panose="020F0502020204030204" pitchFamily="34" charset="0"/>
                <a:ea typeface="Times New Roman" panose="02020603050405020304" pitchFamily="18" charset="0"/>
              </a:rPr>
              <a:t> Lerato </a:t>
            </a:r>
            <a:r>
              <a:rPr lang="en-US" sz="1300" dirty="0" err="1">
                <a:latin typeface="Calibri" panose="020F0502020204030204" pitchFamily="34" charset="0"/>
                <a:ea typeface="Times New Roman" panose="02020603050405020304" pitchFamily="18" charset="0"/>
              </a:rPr>
              <a:t>Mothae</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Re-appointment</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Prof Joyce </a:t>
            </a:r>
            <a:r>
              <a:rPr lang="en-US" sz="1300" dirty="0" err="1">
                <a:latin typeface="Calibri" panose="020F0502020204030204" pitchFamily="34" charset="0"/>
                <a:ea typeface="Times New Roman" panose="02020603050405020304" pitchFamily="18" charset="0"/>
              </a:rPr>
              <a:t>Tsoka-Gwegweni</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Dr Alfred </a:t>
            </a:r>
            <a:r>
              <a:rPr lang="en-US" sz="1300" dirty="0" err="1">
                <a:latin typeface="Calibri" panose="020F0502020204030204" pitchFamily="34" charset="0"/>
                <a:ea typeface="Times New Roman" panose="02020603050405020304" pitchFamily="18" charset="0"/>
              </a:rPr>
              <a:t>Kgasi</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Prof </a:t>
            </a:r>
            <a:r>
              <a:rPr lang="en-US" sz="1300" dirty="0" err="1">
                <a:latin typeface="Calibri" panose="020F0502020204030204" pitchFamily="34" charset="0"/>
                <a:ea typeface="Times New Roman" panose="02020603050405020304" pitchFamily="18" charset="0"/>
              </a:rPr>
              <a:t>Hannelie</a:t>
            </a:r>
            <a:r>
              <a:rPr lang="en-US" sz="1300" dirty="0">
                <a:latin typeface="Calibri" panose="020F0502020204030204" pitchFamily="34" charset="0"/>
                <a:ea typeface="Times New Roman" panose="02020603050405020304" pitchFamily="18" charset="0"/>
              </a:rPr>
              <a:t> Meyer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err="1">
                <a:latin typeface="Calibri" panose="020F0502020204030204" pitchFamily="34" charset="0"/>
                <a:ea typeface="Times New Roman" panose="02020603050405020304" pitchFamily="18" charset="0"/>
              </a:rPr>
              <a:t>Ms</a:t>
            </a:r>
            <a:r>
              <a:rPr lang="en-US" sz="1300" dirty="0">
                <a:latin typeface="Calibri" panose="020F0502020204030204" pitchFamily="34" charset="0"/>
                <a:ea typeface="Times New Roman" panose="02020603050405020304" pitchFamily="18" charset="0"/>
              </a:rPr>
              <a:t> Mandisa </a:t>
            </a:r>
            <a:r>
              <a:rPr lang="en-US" sz="1300" dirty="0" err="1">
                <a:latin typeface="Calibri" panose="020F0502020204030204" pitchFamily="34" charset="0"/>
                <a:ea typeface="Times New Roman" panose="02020603050405020304" pitchFamily="18" charset="0"/>
              </a:rPr>
              <a:t>Skhosana</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Prof Yahya </a:t>
            </a:r>
            <a:r>
              <a:rPr lang="en-US" sz="1300" dirty="0" err="1">
                <a:latin typeface="Calibri" panose="020F0502020204030204" pitchFamily="34" charset="0"/>
                <a:ea typeface="Times New Roman" panose="02020603050405020304" pitchFamily="18" charset="0"/>
              </a:rPr>
              <a:t>Choonara</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buFont typeface="+mj-lt"/>
              <a:buAutoNum type="arabicPeriod"/>
              <a:defRPr/>
            </a:pPr>
            <a:r>
              <a:rPr lang="en-US" sz="1300" dirty="0">
                <a:latin typeface="Calibri" panose="020F0502020204030204" pitchFamily="34" charset="0"/>
                <a:ea typeface="Times New Roman" panose="02020603050405020304" pitchFamily="18" charset="0"/>
              </a:rPr>
              <a:t>Dr Zinhle </a:t>
            </a:r>
            <a:r>
              <a:rPr lang="en-US" sz="1300" dirty="0" err="1">
                <a:latin typeface="Calibri" panose="020F0502020204030204" pitchFamily="34" charset="0"/>
                <a:ea typeface="Times New Roman" panose="02020603050405020304" pitchFamily="18" charset="0"/>
              </a:rPr>
              <a:t>Makatini</a:t>
            </a:r>
            <a:r>
              <a:rPr lang="en-US" sz="1300" dirty="0">
                <a:latin typeface="Calibri" panose="020F0502020204030204" pitchFamily="34" charset="0"/>
                <a:ea typeface="Times New Roman" panose="02020603050405020304" pitchFamily="18" charset="0"/>
              </a:rPr>
              <a:t> – </a:t>
            </a:r>
            <a:r>
              <a:rPr lang="en-US" sz="1300" i="1" dirty="0">
                <a:latin typeface="Calibri" panose="020F0502020204030204" pitchFamily="34" charset="0"/>
                <a:ea typeface="Times New Roman" panose="02020603050405020304" pitchFamily="18" charset="0"/>
              </a:rPr>
              <a:t>New</a:t>
            </a:r>
          </a:p>
          <a:p>
            <a:pPr lvl="1">
              <a:lnSpc>
                <a:spcPct val="130000"/>
              </a:lnSpc>
              <a:spcBef>
                <a:spcPts val="0"/>
              </a:spcBef>
              <a:defRPr/>
            </a:pPr>
            <a:endParaRPr lang="en-US" sz="1000" dirty="0">
              <a:highlight>
                <a:srgbClr val="FFFF00"/>
              </a:highlight>
              <a:latin typeface="Calibri" panose="020F0502020204030204" pitchFamily="34" charset="0"/>
              <a:ea typeface="Times New Roman" panose="02020603050405020304" pitchFamily="18" charset="0"/>
            </a:endParaRPr>
          </a:p>
          <a:p>
            <a:pPr lvl="1">
              <a:lnSpc>
                <a:spcPct val="130000"/>
              </a:lnSpc>
              <a:spcBef>
                <a:spcPts val="0"/>
              </a:spcBef>
              <a:defRPr/>
            </a:pPr>
            <a:endParaRPr lang="en-US" sz="1000" dirty="0">
              <a:highlight>
                <a:srgbClr val="FFFF00"/>
              </a:highlight>
              <a:latin typeface="Calibri" panose="020F0502020204030204" pitchFamily="34" charset="0"/>
              <a:ea typeface="Times New Roman" panose="02020603050405020304" pitchFamily="18" charset="0"/>
            </a:endParaRPr>
          </a:p>
          <a:p>
            <a:pPr lvl="1">
              <a:lnSpc>
                <a:spcPct val="130000"/>
              </a:lnSpc>
              <a:spcBef>
                <a:spcPts val="0"/>
              </a:spcBef>
              <a:defRPr/>
            </a:pPr>
            <a:endParaRPr lang="en-US" sz="1000" dirty="0">
              <a:highlight>
                <a:srgbClr val="FFFF00"/>
              </a:highlight>
              <a:latin typeface="Calibri" panose="020F0502020204030204" pitchFamily="34" charset="0"/>
              <a:ea typeface="Times New Roman" panose="02020603050405020304" pitchFamily="18" charset="0"/>
            </a:endParaRPr>
          </a:p>
          <a:p>
            <a:pPr lvl="1">
              <a:lnSpc>
                <a:spcPct val="130000"/>
              </a:lnSpc>
              <a:spcBef>
                <a:spcPts val="0"/>
              </a:spcBef>
              <a:defRPr/>
            </a:pPr>
            <a:endParaRPr lang="en-US" sz="1000" dirty="0">
              <a:highlight>
                <a:srgbClr val="FFFF00"/>
              </a:highlight>
              <a:latin typeface="Calibri" panose="020F0502020204030204" pitchFamily="34" charset="0"/>
              <a:ea typeface="Times New Roman" panose="02020603050405020304" pitchFamily="18" charset="0"/>
            </a:endParaRPr>
          </a:p>
          <a:p>
            <a:pPr>
              <a:lnSpc>
                <a:spcPct val="130000"/>
              </a:lnSpc>
              <a:spcBef>
                <a:spcPts val="0"/>
              </a:spcBef>
              <a:defRPr/>
            </a:pPr>
            <a:endParaRPr lang="en-ZA" sz="1400" dirty="0">
              <a:effectLst/>
              <a:latin typeface="Calibri" panose="020F0502020204030204" pitchFamily="34" charset="0"/>
              <a:ea typeface="Times New Roman" panose="02020603050405020304" pitchFamily="18" charset="0"/>
            </a:endParaRPr>
          </a:p>
          <a:p>
            <a:pPr>
              <a:lnSpc>
                <a:spcPct val="130000"/>
              </a:lnSpc>
              <a:spcBef>
                <a:spcPts val="0"/>
              </a:spcBef>
              <a:defRPr/>
            </a:pPr>
            <a:endParaRPr lang="en-US" sz="6400" dirty="0">
              <a:cs typeface="Arial" panose="020B0604020202020204" pitchFamily="34" charset="0"/>
            </a:endParaRPr>
          </a:p>
          <a:p>
            <a:pPr marL="0" indent="0">
              <a:lnSpc>
                <a:spcPct val="130000"/>
              </a:lnSpc>
              <a:spcBef>
                <a:spcPts val="0"/>
              </a:spcBef>
              <a:buNone/>
            </a:pPr>
            <a:endParaRPr lang="en-US" sz="6400" dirty="0">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61E6095E-4C77-4A9E-894C-886C858DCC7D}"/>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4</a:t>
            </a:fld>
            <a:endParaRPr lang="en-US" altLang="en-US" sz="1000" dirty="0"/>
          </a:p>
        </p:txBody>
      </p:sp>
    </p:spTree>
    <p:extLst>
      <p:ext uri="{BB962C8B-B14F-4D97-AF65-F5344CB8AC3E}">
        <p14:creationId xmlns:p14="http://schemas.microsoft.com/office/powerpoint/2010/main" val="133406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BOARD MEMBERS (2)</a:t>
            </a:r>
            <a:r>
              <a:rPr lang="en-US" dirty="0">
                <a:solidFill>
                  <a:schemeClr val="bg1">
                    <a:lumMod val="50000"/>
                  </a:schemeClr>
                </a:solidFill>
              </a:rPr>
              <a:t/>
            </a:r>
            <a:br>
              <a:rPr lang="en-US" dirty="0">
                <a:solidFill>
                  <a:schemeClr val="bg1">
                    <a:lumMod val="50000"/>
                  </a:schemeClr>
                </a:solidFill>
              </a:rPr>
            </a:br>
            <a:endParaRPr lang="en-ZA" dirty="0"/>
          </a:p>
        </p:txBody>
      </p:sp>
      <p:sp>
        <p:nvSpPr>
          <p:cNvPr id="4" name="Slide Number Placeholder 3">
            <a:extLst>
              <a:ext uri="{FF2B5EF4-FFF2-40B4-BE49-F238E27FC236}">
                <a16:creationId xmlns:a16="http://schemas.microsoft.com/office/drawing/2014/main" id="{61E6095E-4C77-4A9E-894C-886C858DCC7D}"/>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5</a:t>
            </a:fld>
            <a:endParaRPr lang="en-US" altLang="en-US" sz="1000" dirty="0"/>
          </a:p>
        </p:txBody>
      </p:sp>
      <p:pic>
        <p:nvPicPr>
          <p:cNvPr id="7" name="Picture 6">
            <a:extLst>
              <a:ext uri="{FF2B5EF4-FFF2-40B4-BE49-F238E27FC236}">
                <a16:creationId xmlns:a16="http://schemas.microsoft.com/office/drawing/2014/main" id="{A4ACA2F8-74DE-4D89-9191-89A45DCEF936}"/>
              </a:ext>
            </a:extLst>
          </p:cNvPr>
          <p:cNvPicPr>
            <a:picLocks noChangeAspect="1"/>
          </p:cNvPicPr>
          <p:nvPr/>
        </p:nvPicPr>
        <p:blipFill>
          <a:blip r:embed="rId2"/>
          <a:stretch>
            <a:fillRect/>
          </a:stretch>
        </p:blipFill>
        <p:spPr>
          <a:xfrm>
            <a:off x="157164" y="555526"/>
            <a:ext cx="8829672" cy="3744416"/>
          </a:xfrm>
          <a:prstGeom prst="rect">
            <a:avLst/>
          </a:prstGeom>
          <a:effectLst>
            <a:glow rad="101600">
              <a:srgbClr val="009999">
                <a:alpha val="60000"/>
              </a:srgbClr>
            </a:glow>
          </a:effectLst>
        </p:spPr>
      </p:pic>
    </p:spTree>
    <p:extLst>
      <p:ext uri="{BB962C8B-B14F-4D97-AF65-F5344CB8AC3E}">
        <p14:creationId xmlns:p14="http://schemas.microsoft.com/office/powerpoint/2010/main" val="45283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C3FEF4-3F8E-4025-AAF4-D54B9432C472}"/>
              </a:ext>
            </a:extLst>
          </p:cNvPr>
          <p:cNvGraphicFramePr>
            <a:graphicFrameLocks noGrp="1"/>
          </p:cNvGraphicFramePr>
          <p:nvPr>
            <p:ph idx="1"/>
            <p:extLst>
              <p:ext uri="{D42A27DB-BD31-4B8C-83A1-F6EECF244321}">
                <p14:modId xmlns:p14="http://schemas.microsoft.com/office/powerpoint/2010/main" val="1382813690"/>
              </p:ext>
            </p:extLst>
          </p:nvPr>
        </p:nvGraphicFramePr>
        <p:xfrm>
          <a:off x="107504" y="617041"/>
          <a:ext cx="89289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CF931577-BCCB-44F4-ADF5-8F2500149E59}"/>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CONSTITUTIONAL &amp; LEGISLATIVE MANDATES (1)</a:t>
            </a:r>
            <a:r>
              <a:rPr lang="en-US" dirty="0"/>
              <a:t/>
            </a:r>
            <a:br>
              <a:rPr lang="en-US" dirty="0"/>
            </a:br>
            <a:endParaRPr lang="en-ZA" dirty="0"/>
          </a:p>
        </p:txBody>
      </p:sp>
      <p:sp>
        <p:nvSpPr>
          <p:cNvPr id="14" name="Rectangle: Rounded Corners 13">
            <a:extLst>
              <a:ext uri="{FF2B5EF4-FFF2-40B4-BE49-F238E27FC236}">
                <a16:creationId xmlns:a16="http://schemas.microsoft.com/office/drawing/2014/main" id="{FFFDF83D-6A8F-43B8-9831-41B230BF29FF}"/>
              </a:ext>
            </a:extLst>
          </p:cNvPr>
          <p:cNvSpPr/>
          <p:nvPr/>
        </p:nvSpPr>
        <p:spPr>
          <a:xfrm>
            <a:off x="395536" y="771550"/>
            <a:ext cx="2232248" cy="1027814"/>
          </a:xfrm>
          <a:prstGeom prst="roundRect">
            <a:avLst/>
          </a:prstGeom>
          <a:solidFill>
            <a:srgbClr val="3366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dirty="0">
              <a:solidFill>
                <a:sysClr val="window" lastClr="FFFFFF"/>
              </a:solidFill>
              <a:latin typeface="+mn-lt"/>
              <a:ea typeface="+mn-ea"/>
              <a:cs typeface="+mn-cs"/>
            </a:endParaRPr>
          </a:p>
          <a:p>
            <a:pPr algn="ctr"/>
            <a:r>
              <a:rPr lang="x-none" sz="1400" dirty="0">
                <a:solidFill>
                  <a:srgbClr val="FFFFFF"/>
                </a:solidFill>
                <a:latin typeface="+mn-lt"/>
                <a:ea typeface="+mn-ea"/>
                <a:cs typeface="+mn-cs"/>
              </a:rPr>
              <a:t>Constitution</a:t>
            </a:r>
            <a:r>
              <a:rPr lang="x-none" sz="1400" dirty="0">
                <a:solidFill>
                  <a:sysClr val="window" lastClr="FFFFFF"/>
                </a:solidFill>
                <a:latin typeface="+mn-lt"/>
                <a:ea typeface="+mn-ea"/>
                <a:cs typeface="+mn-cs"/>
              </a:rPr>
              <a:t> of the Republic of South Africa, 1996</a:t>
            </a:r>
            <a:endParaRPr lang="en-US" sz="1400" dirty="0">
              <a:solidFill>
                <a:sysClr val="window" lastClr="FFFFFF"/>
              </a:solidFill>
              <a:latin typeface="+mn-lt"/>
              <a:ea typeface="+mn-ea"/>
              <a:cs typeface="+mn-cs"/>
            </a:endParaRPr>
          </a:p>
          <a:p>
            <a:pPr algn="ctr"/>
            <a:endParaRPr lang="en-ZA" dirty="0"/>
          </a:p>
        </p:txBody>
      </p:sp>
      <p:sp>
        <p:nvSpPr>
          <p:cNvPr id="15" name="Rectangle: Rounded Corners 14">
            <a:extLst>
              <a:ext uri="{FF2B5EF4-FFF2-40B4-BE49-F238E27FC236}">
                <a16:creationId xmlns:a16="http://schemas.microsoft.com/office/drawing/2014/main" id="{756F70AD-D1FB-4C48-8F62-921EDD354077}"/>
              </a:ext>
            </a:extLst>
          </p:cNvPr>
          <p:cNvSpPr/>
          <p:nvPr/>
        </p:nvSpPr>
        <p:spPr>
          <a:xfrm>
            <a:off x="3527884" y="765032"/>
            <a:ext cx="2232248" cy="1027814"/>
          </a:xfrm>
          <a:prstGeom prst="roundRect">
            <a:avLst/>
          </a:prstGeom>
          <a:solidFill>
            <a:srgbClr val="0099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dirty="0">
              <a:solidFill>
                <a:sysClr val="window" lastClr="FFFFFF"/>
              </a:solidFill>
              <a:latin typeface="+mn-lt"/>
              <a:ea typeface="+mn-ea"/>
              <a:cs typeface="+mn-cs"/>
            </a:endParaRPr>
          </a:p>
          <a:p>
            <a:pPr lvl="0" algn="ctr" rtl="0">
              <a:lnSpc>
                <a:spcPct val="110000"/>
              </a:lnSpc>
              <a:spcAft>
                <a:spcPts val="0"/>
              </a:spcAft>
              <a:buNone/>
            </a:pPr>
            <a:r>
              <a:rPr lang="x-none" sz="1400" dirty="0">
                <a:solidFill>
                  <a:sysClr val="window" lastClr="FFFFFF"/>
                </a:solidFill>
                <a:latin typeface="+mn-lt"/>
                <a:ea typeface="+mn-ea"/>
                <a:cs typeface="+mn-cs"/>
              </a:rPr>
              <a:t>National Health Act, 2003 (Act No. 61 of 2003)</a:t>
            </a:r>
            <a:endParaRPr lang="en-US" sz="1400" dirty="0">
              <a:solidFill>
                <a:sysClr val="window" lastClr="FFFFFF"/>
              </a:solidFill>
              <a:latin typeface="+mn-lt"/>
              <a:ea typeface="+mn-ea"/>
              <a:cs typeface="+mn-cs"/>
            </a:endParaRPr>
          </a:p>
          <a:p>
            <a:pPr algn="ctr"/>
            <a:endParaRPr lang="en-ZA" dirty="0"/>
          </a:p>
        </p:txBody>
      </p:sp>
      <p:sp>
        <p:nvSpPr>
          <p:cNvPr id="16" name="Rectangle: Rounded Corners 15">
            <a:extLst>
              <a:ext uri="{FF2B5EF4-FFF2-40B4-BE49-F238E27FC236}">
                <a16:creationId xmlns:a16="http://schemas.microsoft.com/office/drawing/2014/main" id="{A219D56F-B9EC-4E66-9477-4180CD8DBD6E}"/>
              </a:ext>
            </a:extLst>
          </p:cNvPr>
          <p:cNvSpPr/>
          <p:nvPr/>
        </p:nvSpPr>
        <p:spPr>
          <a:xfrm>
            <a:off x="6588224" y="771550"/>
            <a:ext cx="2232248" cy="1027814"/>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dirty="0">
              <a:solidFill>
                <a:sysClr val="window" lastClr="FFFFFF"/>
              </a:solidFill>
              <a:latin typeface="+mn-lt"/>
              <a:ea typeface="+mn-ea"/>
              <a:cs typeface="+mn-cs"/>
            </a:endParaRPr>
          </a:p>
          <a:p>
            <a:pPr lvl="0" algn="ctr" rtl="0">
              <a:lnSpc>
                <a:spcPct val="110000"/>
              </a:lnSpc>
              <a:spcAft>
                <a:spcPts val="0"/>
              </a:spcAft>
              <a:buNone/>
            </a:pPr>
            <a:r>
              <a:rPr lang="x-none" sz="1400" dirty="0">
                <a:solidFill>
                  <a:sysClr val="window" lastClr="FFFFFF"/>
                </a:solidFill>
                <a:latin typeface="+mn-lt"/>
                <a:ea typeface="+mn-ea"/>
                <a:cs typeface="+mn-cs"/>
              </a:rPr>
              <a:t>Medicines and Related Substances Act, 1965 </a:t>
            </a:r>
            <a:endParaRPr lang="en-US" sz="1400" dirty="0">
              <a:solidFill>
                <a:sysClr val="window" lastClr="FFFFFF"/>
              </a:solidFill>
              <a:latin typeface="+mn-lt"/>
              <a:ea typeface="+mn-ea"/>
              <a:cs typeface="+mn-cs"/>
            </a:endParaRPr>
          </a:p>
          <a:p>
            <a:pPr lvl="0" algn="ctr" rtl="0">
              <a:lnSpc>
                <a:spcPct val="110000"/>
              </a:lnSpc>
              <a:spcAft>
                <a:spcPts val="0"/>
              </a:spcAft>
              <a:buNone/>
            </a:pPr>
            <a:r>
              <a:rPr lang="x-none" sz="1400" dirty="0">
                <a:solidFill>
                  <a:sysClr val="window" lastClr="FFFFFF"/>
                </a:solidFill>
                <a:latin typeface="+mn-lt"/>
                <a:ea typeface="+mn-ea"/>
                <a:cs typeface="+mn-cs"/>
              </a:rPr>
              <a:t>(Act No. 101 of 1965) </a:t>
            </a:r>
            <a:endParaRPr lang="en-US" sz="1400" dirty="0">
              <a:solidFill>
                <a:sysClr val="window" lastClr="FFFFFF"/>
              </a:solidFill>
              <a:latin typeface="+mn-lt"/>
              <a:ea typeface="+mn-ea"/>
              <a:cs typeface="+mn-cs"/>
            </a:endParaRPr>
          </a:p>
          <a:p>
            <a:pPr lvl="0" algn="ctr" rtl="0">
              <a:lnSpc>
                <a:spcPct val="110000"/>
              </a:lnSpc>
              <a:spcAft>
                <a:spcPts val="0"/>
              </a:spcAft>
              <a:buNone/>
            </a:pPr>
            <a:r>
              <a:rPr lang="x-none" sz="1400" dirty="0">
                <a:solidFill>
                  <a:sysClr val="window" lastClr="FFFFFF"/>
                </a:solidFill>
                <a:latin typeface="+mn-lt"/>
                <a:ea typeface="+mn-ea"/>
                <a:cs typeface="+mn-cs"/>
              </a:rPr>
              <a:t>as amended</a:t>
            </a:r>
            <a:endParaRPr lang="en-US" sz="1400" dirty="0">
              <a:solidFill>
                <a:sysClr val="window" lastClr="FFFFFF"/>
              </a:solidFill>
              <a:latin typeface="+mn-lt"/>
              <a:ea typeface="+mn-ea"/>
              <a:cs typeface="+mn-cs"/>
            </a:endParaRPr>
          </a:p>
          <a:p>
            <a:pPr algn="ctr"/>
            <a:endParaRPr lang="en-ZA" dirty="0"/>
          </a:p>
        </p:txBody>
      </p:sp>
      <p:sp>
        <p:nvSpPr>
          <p:cNvPr id="7" name="Slide Number Placeholder 3">
            <a:extLst>
              <a:ext uri="{FF2B5EF4-FFF2-40B4-BE49-F238E27FC236}">
                <a16:creationId xmlns:a16="http://schemas.microsoft.com/office/drawing/2014/main" id="{230A96E2-24EE-43C6-BF49-4BDF2C12392D}"/>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6</a:t>
            </a:fld>
            <a:endParaRPr lang="en-US" altLang="en-US" sz="1000" dirty="0"/>
          </a:p>
        </p:txBody>
      </p:sp>
    </p:spTree>
    <p:extLst>
      <p:ext uri="{BB962C8B-B14F-4D97-AF65-F5344CB8AC3E}">
        <p14:creationId xmlns:p14="http://schemas.microsoft.com/office/powerpoint/2010/main" val="108592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C3FEF4-3F8E-4025-AAF4-D54B9432C472}"/>
              </a:ext>
            </a:extLst>
          </p:cNvPr>
          <p:cNvGraphicFramePr>
            <a:graphicFrameLocks noGrp="1"/>
          </p:cNvGraphicFramePr>
          <p:nvPr>
            <p:ph idx="1"/>
            <p:extLst>
              <p:ext uri="{D42A27DB-BD31-4B8C-83A1-F6EECF244321}">
                <p14:modId xmlns:p14="http://schemas.microsoft.com/office/powerpoint/2010/main" val="1287998251"/>
              </p:ext>
            </p:extLst>
          </p:nvPr>
        </p:nvGraphicFramePr>
        <p:xfrm>
          <a:off x="457200" y="987574"/>
          <a:ext cx="72104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CF931577-BCCB-44F4-ADF5-8F2500149E59}"/>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CONSTITUTIONAL &amp; LEGISLATIVE MANDATES (2)</a:t>
            </a:r>
            <a:r>
              <a:rPr lang="en-US" dirty="0"/>
              <a:t/>
            </a:r>
            <a:br>
              <a:rPr lang="en-US" dirty="0"/>
            </a:br>
            <a:endParaRPr lang="en-ZA" dirty="0"/>
          </a:p>
        </p:txBody>
      </p:sp>
      <p:sp>
        <p:nvSpPr>
          <p:cNvPr id="14" name="Rectangle: Rounded Corners 13">
            <a:extLst>
              <a:ext uri="{FF2B5EF4-FFF2-40B4-BE49-F238E27FC236}">
                <a16:creationId xmlns:a16="http://schemas.microsoft.com/office/drawing/2014/main" id="{FFFDF83D-6A8F-43B8-9831-41B230BF29FF}"/>
              </a:ext>
            </a:extLst>
          </p:cNvPr>
          <p:cNvSpPr/>
          <p:nvPr/>
        </p:nvSpPr>
        <p:spPr>
          <a:xfrm>
            <a:off x="827584" y="1154699"/>
            <a:ext cx="2232248" cy="1027814"/>
          </a:xfrm>
          <a:prstGeom prst="roundRect">
            <a:avLst/>
          </a:prstGeom>
          <a:solidFill>
            <a:srgbClr val="3366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dirty="0">
              <a:solidFill>
                <a:sysClr val="window" lastClr="FFFFFF"/>
              </a:solidFill>
              <a:latin typeface="+mn-lt"/>
              <a:ea typeface="+mn-ea"/>
              <a:cs typeface="+mn-cs"/>
            </a:endParaRPr>
          </a:p>
          <a:p>
            <a:pPr algn="ctr"/>
            <a:r>
              <a:rPr lang="en-US" sz="1400" dirty="0">
                <a:solidFill>
                  <a:sysClr val="window" lastClr="FFFFFF"/>
                </a:solidFill>
                <a:latin typeface="+mn-lt"/>
                <a:ea typeface="+mn-ea"/>
                <a:cs typeface="+mn-cs"/>
              </a:rPr>
              <a:t>Hazardous Substances Act (Act No. 15 of 1973)</a:t>
            </a:r>
          </a:p>
          <a:p>
            <a:pPr algn="ctr"/>
            <a:endParaRPr lang="en-ZA" dirty="0"/>
          </a:p>
        </p:txBody>
      </p:sp>
      <p:sp>
        <p:nvSpPr>
          <p:cNvPr id="15" name="Rectangle: Rounded Corners 14">
            <a:extLst>
              <a:ext uri="{FF2B5EF4-FFF2-40B4-BE49-F238E27FC236}">
                <a16:creationId xmlns:a16="http://schemas.microsoft.com/office/drawing/2014/main" id="{756F70AD-D1FB-4C48-8F62-921EDD354077}"/>
              </a:ext>
            </a:extLst>
          </p:cNvPr>
          <p:cNvSpPr/>
          <p:nvPr/>
        </p:nvSpPr>
        <p:spPr>
          <a:xfrm>
            <a:off x="4577859" y="1131590"/>
            <a:ext cx="2736304" cy="1027814"/>
          </a:xfrm>
          <a:prstGeom prst="roundRect">
            <a:avLst/>
          </a:prstGeom>
          <a:solidFill>
            <a:srgbClr val="0099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800" dirty="0">
              <a:solidFill>
                <a:sysClr val="window" lastClr="FFFFFF"/>
              </a:solidFill>
              <a:latin typeface="+mn-lt"/>
              <a:ea typeface="+mn-ea"/>
              <a:cs typeface="+mn-cs"/>
            </a:endParaRPr>
          </a:p>
          <a:p>
            <a:pPr lvl="0" algn="ctr" rtl="0">
              <a:lnSpc>
                <a:spcPct val="110000"/>
              </a:lnSpc>
              <a:spcAft>
                <a:spcPts val="0"/>
              </a:spcAft>
              <a:buNone/>
            </a:pPr>
            <a:r>
              <a:rPr lang="en-US" sz="1400" dirty="0">
                <a:solidFill>
                  <a:sysClr val="window" lastClr="FFFFFF"/>
                </a:solidFill>
                <a:latin typeface="+mn-lt"/>
                <a:ea typeface="+mn-ea"/>
                <a:cs typeface="+mn-cs"/>
              </a:rPr>
              <a:t>Other Related Legislation</a:t>
            </a:r>
          </a:p>
          <a:p>
            <a:pPr lvl="0" algn="ctr" rtl="0">
              <a:lnSpc>
                <a:spcPct val="110000"/>
              </a:lnSpc>
              <a:spcAft>
                <a:spcPts val="0"/>
              </a:spcAft>
              <a:buNone/>
            </a:pPr>
            <a:r>
              <a:rPr lang="en-US" sz="1400" dirty="0">
                <a:solidFill>
                  <a:sysClr val="window" lastClr="FFFFFF"/>
                </a:solidFill>
                <a:latin typeface="+mn-lt"/>
                <a:ea typeface="+mn-ea"/>
                <a:cs typeface="+mn-cs"/>
              </a:rPr>
              <a:t>(Impacting on SAHPRA)</a:t>
            </a:r>
          </a:p>
          <a:p>
            <a:pPr algn="ctr"/>
            <a:endParaRPr lang="en-ZA" dirty="0"/>
          </a:p>
        </p:txBody>
      </p:sp>
      <p:sp>
        <p:nvSpPr>
          <p:cNvPr id="6" name="Slide Number Placeholder 3">
            <a:extLst>
              <a:ext uri="{FF2B5EF4-FFF2-40B4-BE49-F238E27FC236}">
                <a16:creationId xmlns:a16="http://schemas.microsoft.com/office/drawing/2014/main" id="{78FCC1A2-28C4-4A05-8CF0-6EBF28020DCA}"/>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7</a:t>
            </a:fld>
            <a:endParaRPr lang="en-US" altLang="en-US" sz="1000" dirty="0"/>
          </a:p>
        </p:txBody>
      </p:sp>
    </p:spTree>
    <p:extLst>
      <p:ext uri="{BB962C8B-B14F-4D97-AF65-F5344CB8AC3E}">
        <p14:creationId xmlns:p14="http://schemas.microsoft.com/office/powerpoint/2010/main" val="242010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931577-BCCB-44F4-ADF5-8F2500149E59}"/>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 THREE (3) PILLARS FOR IMPLEMENTING MANDATE</a:t>
            </a:r>
            <a:r>
              <a:rPr lang="en-US" dirty="0"/>
              <a:t/>
            </a:r>
            <a:br>
              <a:rPr lang="en-US" dirty="0"/>
            </a:br>
            <a:endParaRPr lang="en-ZA" dirty="0"/>
          </a:p>
        </p:txBody>
      </p:sp>
      <p:graphicFrame>
        <p:nvGraphicFramePr>
          <p:cNvPr id="4" name="Diagram 3">
            <a:extLst>
              <a:ext uri="{FF2B5EF4-FFF2-40B4-BE49-F238E27FC236}">
                <a16:creationId xmlns:a16="http://schemas.microsoft.com/office/drawing/2014/main" id="{B103B185-5439-4BBD-8293-8C81FE706596}"/>
              </a:ext>
            </a:extLst>
          </p:cNvPr>
          <p:cNvGraphicFramePr/>
          <p:nvPr>
            <p:extLst>
              <p:ext uri="{D42A27DB-BD31-4B8C-83A1-F6EECF244321}">
                <p14:modId xmlns:p14="http://schemas.microsoft.com/office/powerpoint/2010/main" val="3781167223"/>
              </p:ext>
            </p:extLst>
          </p:nvPr>
        </p:nvGraphicFramePr>
        <p:xfrm>
          <a:off x="251520" y="634684"/>
          <a:ext cx="6984776" cy="4313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2D465B37-60E8-4976-94F7-79554F0441E5}"/>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8</a:t>
            </a:fld>
            <a:endParaRPr lang="en-US" altLang="en-US" sz="1000" dirty="0"/>
          </a:p>
        </p:txBody>
      </p:sp>
    </p:spTree>
    <p:extLst>
      <p:ext uri="{BB962C8B-B14F-4D97-AF65-F5344CB8AC3E}">
        <p14:creationId xmlns:p14="http://schemas.microsoft.com/office/powerpoint/2010/main" val="57501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2ED8676D-3A7B-48B5-945B-C89B7F40E04F}"/>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9</a:t>
            </a:fld>
            <a:endParaRPr lang="en-US" altLang="en-US" sz="1000" dirty="0"/>
          </a:p>
        </p:txBody>
      </p:sp>
      <p:pic>
        <p:nvPicPr>
          <p:cNvPr id="8" name="Content Placeholder 7">
            <a:extLst>
              <a:ext uri="{FF2B5EF4-FFF2-40B4-BE49-F238E27FC236}">
                <a16:creationId xmlns:a16="http://schemas.microsoft.com/office/drawing/2014/main" id="{44691C77-C434-49FA-AEED-12C3744211F8}"/>
              </a:ext>
            </a:extLst>
          </p:cNvPr>
          <p:cNvPicPr>
            <a:picLocks noGrp="1"/>
          </p:cNvPicPr>
          <p:nvPr>
            <p:ph sz="half" idx="1"/>
          </p:nvPr>
        </p:nvPicPr>
        <p:blipFill rotWithShape="1">
          <a:blip r:embed="rId2"/>
          <a:srcRect l="39663" t="12803" r="37736" b="29486"/>
          <a:stretch/>
        </p:blipFill>
        <p:spPr bwMode="auto">
          <a:xfrm>
            <a:off x="1907704" y="267494"/>
            <a:ext cx="4069730" cy="4608512"/>
          </a:xfrm>
          <a:prstGeom prst="rect">
            <a:avLst/>
          </a:prstGeom>
          <a:ln>
            <a:noFill/>
          </a:ln>
          <a:effectLst>
            <a:glow rad="101600">
              <a:srgbClr val="008080">
                <a:alpha val="60000"/>
              </a:srgbClr>
            </a:glow>
            <a:outerShdw blurRad="50800" dist="38100" dir="13500000" algn="b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961741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17443343-4C20-444C-B543-58239E38E79E}" vid="{6B6B2014-C27D-412E-9625-A1938B182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F53CD2E13B574B9F754593047D3CA7" ma:contentTypeVersion="9" ma:contentTypeDescription="Create a new document." ma:contentTypeScope="" ma:versionID="52897afb34780da5a34a9118d8eca98e">
  <xsd:schema xmlns:xsd="http://www.w3.org/2001/XMLSchema" xmlns:xs="http://www.w3.org/2001/XMLSchema" xmlns:p="http://schemas.microsoft.com/office/2006/metadata/properties" xmlns:ns3="845562c7-8bfd-486b-929a-503d0f7fe6cd" targetNamespace="http://schemas.microsoft.com/office/2006/metadata/properties" ma:root="true" ma:fieldsID="1acc4efe34b7da787c6a55db4e6cea3f" ns3:_="">
    <xsd:import namespace="845562c7-8bfd-486b-929a-503d0f7fe6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562c7-8bfd-486b-929a-503d0f7fe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7664A-FCDB-4D0F-8AD9-0BB9F32A79ED}">
  <ds:schemaRefs>
    <ds:schemaRef ds:uri="845562c7-8bfd-486b-929a-503d0f7fe6cd"/>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88805DFA-22D3-4EFB-A4F9-3DF1902D6EE9}">
  <ds:schemaRefs>
    <ds:schemaRef ds:uri="http://schemas.microsoft.com/sharepoint/v3/contenttype/forms"/>
  </ds:schemaRefs>
</ds:datastoreItem>
</file>

<file path=customXml/itemProps3.xml><?xml version="1.0" encoding="utf-8"?>
<ds:datastoreItem xmlns:ds="http://schemas.openxmlformats.org/officeDocument/2006/customXml" ds:itemID="{5BB4BF68-3893-4E00-92BE-97B6D88B6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5562c7-8bfd-486b-929a-503d0f7fe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2021</TotalTime>
  <Words>2948</Words>
  <Application>Microsoft Office PowerPoint</Application>
  <PresentationFormat>On-screen Show (16:9)</PresentationFormat>
  <Paragraphs>500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Tahoma</vt:lpstr>
      <vt:lpstr>Times New Roman</vt:lpstr>
      <vt:lpstr>Office Theme</vt:lpstr>
      <vt:lpstr>PRESENTATION TO THE PORTFOLIO COMMITTEE ON HEALTH ON SAHPRA’S REVISED 2020/21 – 2024/25 STRATEGIC PLAN &amp;  2022/23 ANNUAL PERFORMANCE PLAN  April 2022</vt:lpstr>
      <vt:lpstr> PRESENTATION OUTLINE </vt:lpstr>
      <vt:lpstr> INTRODUCTION </vt:lpstr>
      <vt:lpstr> BOARD MEMBERS (1) </vt:lpstr>
      <vt:lpstr> BOARD MEMBERS (2) </vt:lpstr>
      <vt:lpstr> CONSTITUTIONAL &amp; LEGISLATIVE MANDATES (1) </vt:lpstr>
      <vt:lpstr> CONSTITUTIONAL &amp; LEGISLATIVE MANDATES (2) </vt:lpstr>
      <vt:lpstr>  THREE (3) PILLARS FOR IMPLEMENTING MANDATE </vt:lpstr>
      <vt:lpstr>PowerPoint Presentation</vt:lpstr>
      <vt:lpstr> REVISIONS TO THE 2020/21 – 2024/25 STRATEGIC PLAN (1) </vt:lpstr>
      <vt:lpstr> REVISIONS TO THE 2020/21 – 2024/25 STRATEGIC PLAN (2) </vt:lpstr>
      <vt:lpstr> REVISIONS TO THE 2020/21 – 2024/25 STRATEGIC PLAN (3) </vt:lpstr>
      <vt:lpstr>PowerPoint Presentation</vt:lpstr>
      <vt:lpstr>  SUMMARY OF TARGETS PER PROGRAMME  </vt:lpstr>
      <vt:lpstr>  PROGRAMME 1: LEADERSHIP &amp; SUPPORT  </vt:lpstr>
      <vt:lpstr>PowerPoint Presentation</vt:lpstr>
      <vt:lpstr>PowerPoint Presentation</vt:lpstr>
      <vt:lpstr>PowerPoint Presentation</vt:lpstr>
      <vt:lpstr>PowerPoint Presentation</vt:lpstr>
      <vt:lpstr>MTEF BUDGET PROJECTIONS (1)</vt:lpstr>
      <vt:lpstr>MTEF BUDGET PROJECTIONS (2)</vt:lpstr>
      <vt:lpstr>MTEF BUDGET PROJECTIONS (3)</vt:lpstr>
      <vt:lpstr>MTEF BUDGET REVENUE FEES PER PROGRAMME (1)</vt:lpstr>
      <vt:lpstr>MTEF BUDGET REVENUE FEES PER PROGRAMME (2)</vt:lpstr>
      <vt:lpstr>MTEF BUDGET EXPENDITURE PER PROGRAMME</vt:lpstr>
      <vt:lpstr>KEY BUDGET CONSTRAINTS</vt:lpstr>
      <vt:lpstr>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BOARD ON THE 2020 – 2025 STRATEGIC PLAN &amp; 2021/22 APP  JANUARY 2021</dc:title>
  <dc:creator>Thembi Nkuna</dc:creator>
  <cp:lastModifiedBy>Vuyokazi Majalamba</cp:lastModifiedBy>
  <cp:revision>35</cp:revision>
  <dcterms:created xsi:type="dcterms:W3CDTF">2021-01-25T13:25:31Z</dcterms:created>
  <dcterms:modified xsi:type="dcterms:W3CDTF">2022-04-18T10:29:51Z</dcterms:modified>
</cp:coreProperties>
</file>