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74" r:id="rId3"/>
    <p:sldId id="314" r:id="rId4"/>
    <p:sldId id="315" r:id="rId5"/>
    <p:sldId id="278" r:id="rId6"/>
    <p:sldId id="280" r:id="rId7"/>
    <p:sldId id="281" r:id="rId8"/>
    <p:sldId id="282" r:id="rId9"/>
    <p:sldId id="335" r:id="rId10"/>
    <p:sldId id="353" r:id="rId11"/>
    <p:sldId id="331" r:id="rId12"/>
    <p:sldId id="332" r:id="rId13"/>
    <p:sldId id="338" r:id="rId14"/>
    <p:sldId id="337" r:id="rId15"/>
    <p:sldId id="339" r:id="rId16"/>
    <p:sldId id="340" r:id="rId17"/>
    <p:sldId id="321" r:id="rId18"/>
    <p:sldId id="341" r:id="rId19"/>
    <p:sldId id="346" r:id="rId20"/>
    <p:sldId id="322" r:id="rId21"/>
    <p:sldId id="347" r:id="rId22"/>
    <p:sldId id="348" r:id="rId23"/>
    <p:sldId id="350" r:id="rId24"/>
    <p:sldId id="343" r:id="rId25"/>
    <p:sldId id="344" r:id="rId26"/>
    <p:sldId id="345" r:id="rId27"/>
    <p:sldId id="286" r:id="rId28"/>
    <p:sldId id="287" r:id="rId29"/>
    <p:sldId id="288" r:id="rId30"/>
    <p:sldId id="289" r:id="rId31"/>
    <p:sldId id="290" r:id="rId32"/>
    <p:sldId id="291" r:id="rId33"/>
    <p:sldId id="324" r:id="rId34"/>
    <p:sldId id="325" r:id="rId35"/>
    <p:sldId id="292" r:id="rId36"/>
    <p:sldId id="326" r:id="rId37"/>
    <p:sldId id="293" r:id="rId38"/>
    <p:sldId id="294" r:id="rId39"/>
    <p:sldId id="295" r:id="rId40"/>
    <p:sldId id="296" r:id="rId41"/>
    <p:sldId id="297" r:id="rId42"/>
    <p:sldId id="298" r:id="rId43"/>
    <p:sldId id="299" r:id="rId44"/>
    <p:sldId id="300" r:id="rId45"/>
    <p:sldId id="301" r:id="rId46"/>
    <p:sldId id="327" r:id="rId47"/>
    <p:sldId id="302" r:id="rId48"/>
    <p:sldId id="303" r:id="rId49"/>
    <p:sldId id="351" r:id="rId50"/>
    <p:sldId id="352" r:id="rId51"/>
    <p:sldId id="304" r:id="rId52"/>
    <p:sldId id="305" r:id="rId53"/>
    <p:sldId id="306" r:id="rId54"/>
    <p:sldId id="312" r:id="rId55"/>
    <p:sldId id="25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2A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27" autoAdjust="0"/>
    <p:restoredTop sz="94660"/>
  </p:normalViewPr>
  <p:slideViewPr>
    <p:cSldViewPr snapToGrid="0">
      <p:cViewPr varScale="1">
        <p:scale>
          <a:sx n="73" d="100"/>
          <a:sy n="73" d="100"/>
        </p:scale>
        <p:origin x="-12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CA1F1-C98A-4972-A6B1-5AD5D14779F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73E8BCF9-47A8-457D-A667-55D9F2AF7DA9}">
      <dgm:prSet/>
      <dgm:spPr>
        <a:solidFill>
          <a:schemeClr val="bg1">
            <a:lumMod val="50000"/>
          </a:schemeClr>
        </a:solidFill>
      </dgm:spPr>
      <dgm:t>
        <a:bodyPr/>
        <a:lstStyle/>
        <a:p>
          <a:r>
            <a:rPr lang="en-US" dirty="0" smtClean="0"/>
            <a:t>Mr. E Mbuwe                 Chief Director: Occupational Quality Assurance</a:t>
          </a:r>
          <a:endParaRPr lang="en-US" dirty="0"/>
        </a:p>
      </dgm:t>
    </dgm:pt>
    <dgm:pt modelId="{6EE9611E-5C20-4358-B0A5-CFD5C6188B4E}" type="parTrans" cxnId="{20842885-1D8A-4629-96F4-4BDC54BE4F2C}">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137F32D5-229D-489F-95B3-094CA1005A62}" type="sibTrans" cxnId="{20842885-1D8A-4629-96F4-4BDC54BE4F2C}">
      <dgm:prSet/>
      <dgm:spPr/>
      <dgm:t>
        <a:bodyPr/>
        <a:lstStyle/>
        <a:p>
          <a:endParaRPr lang="en-US"/>
        </a:p>
      </dgm:t>
    </dgm:pt>
    <dgm:pt modelId="{CE91B2F2-4CD0-4D01-BEBB-3A01129B6994}">
      <dgm:prSet/>
      <dgm:spPr>
        <a:solidFill>
          <a:schemeClr val="bg1">
            <a:lumMod val="50000"/>
          </a:schemeClr>
        </a:solidFill>
      </dgm:spPr>
      <dgm:t>
        <a:bodyPr/>
        <a:lstStyle/>
        <a:p>
          <a:r>
            <a:rPr lang="en-US" dirty="0" smtClean="0"/>
            <a:t>Ms. N Madilonga-Khondowe                   Chief Director Corporate Services</a:t>
          </a:r>
          <a:endParaRPr lang="en-US" dirty="0"/>
        </a:p>
      </dgm:t>
    </dgm:pt>
    <dgm:pt modelId="{4D332E69-3CF8-45AC-AD5D-C2E978D77BB0}" type="parTrans" cxnId="{74D19DE3-172B-4DDB-8799-E7830B2CB4B4}">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F76D0D45-1106-47CC-BEFF-9764326A29A9}" type="sibTrans" cxnId="{74D19DE3-172B-4DDB-8799-E7830B2CB4B4}">
      <dgm:prSet/>
      <dgm:spPr/>
      <dgm:t>
        <a:bodyPr/>
        <a:lstStyle/>
        <a:p>
          <a:endParaRPr lang="en-US"/>
        </a:p>
      </dgm:t>
    </dgm:pt>
    <dgm:pt modelId="{F25CF7BE-A213-4784-85F1-338A07D31B54}" type="asst">
      <dgm:prSet/>
      <dgm:spPr>
        <a:solidFill>
          <a:srgbClr val="FF0000"/>
        </a:solidFill>
      </dgm:spPr>
      <dgm:t>
        <a:bodyPr/>
        <a:lstStyle/>
        <a:p>
          <a:r>
            <a:rPr lang="en-US" dirty="0" smtClean="0"/>
            <a:t>Ms. Sibongile Antoni</a:t>
          </a:r>
        </a:p>
        <a:p>
          <a:r>
            <a:rPr lang="en-US" dirty="0" smtClean="0"/>
            <a:t>Acting Council Chairperson</a:t>
          </a:r>
          <a:endParaRPr lang="en-US" dirty="0"/>
        </a:p>
      </dgm:t>
    </dgm:pt>
    <dgm:pt modelId="{3AA45D54-7945-4920-94CA-AC80B983C5CC}" type="parTrans" cxnId="{5F6D1E82-036B-499B-AA8E-419DF3ADA4F2}">
      <dgm:prSet/>
      <dgm:spPr/>
      <dgm:t>
        <a:bodyPr/>
        <a:lstStyle/>
        <a:p>
          <a:endParaRPr lang="en-US"/>
        </a:p>
      </dgm:t>
    </dgm:pt>
    <dgm:pt modelId="{64A9F3CD-1805-4324-A9D6-B50E4095A966}" type="sibTrans" cxnId="{5F6D1E82-036B-499B-AA8E-419DF3ADA4F2}">
      <dgm:prSet/>
      <dgm:spPr/>
      <dgm:t>
        <a:bodyPr/>
        <a:lstStyle/>
        <a:p>
          <a:endParaRPr lang="en-US"/>
        </a:p>
      </dgm:t>
    </dgm:pt>
    <dgm:pt modelId="{7B3CDB1D-CBFF-446D-A1A7-4D8060FC8CBD}" type="asst">
      <dgm:prSet/>
      <dgm:spPr/>
      <dgm:t>
        <a:bodyPr/>
        <a:lstStyle/>
        <a:p>
          <a:r>
            <a:rPr lang="en-US" dirty="0" smtClean="0"/>
            <a:t>Mr. V Naidoo                   Chief Executive Officer</a:t>
          </a:r>
          <a:endParaRPr lang="en-US" dirty="0"/>
        </a:p>
      </dgm:t>
    </dgm:pt>
    <dgm:pt modelId="{C48F268E-8BB6-4AB9-96A3-DA96006D32C4}" type="sibTrans" cxnId="{B736981E-2A3E-454F-B6AD-E2585C73B510}">
      <dgm:prSet/>
      <dgm:spPr/>
      <dgm:t>
        <a:bodyPr/>
        <a:lstStyle/>
        <a:p>
          <a:endParaRPr lang="en-US"/>
        </a:p>
      </dgm:t>
    </dgm:pt>
    <dgm:pt modelId="{11A98364-952D-48EA-ADDC-D89F9B7ACDEF}" type="parTrans" cxnId="{B736981E-2A3E-454F-B6AD-E2585C73B51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AA3A9054-D486-4E45-802D-47C0C0CD85B6}">
      <dgm:prSet/>
      <dgm:spPr>
        <a:solidFill>
          <a:schemeClr val="bg1">
            <a:lumMod val="50000"/>
          </a:schemeClr>
        </a:solidFill>
      </dgm:spPr>
      <dgm:t>
        <a:bodyPr/>
        <a:lstStyle/>
        <a:p>
          <a:r>
            <a:rPr lang="en-US" dirty="0" smtClean="0"/>
            <a:t>Mr. T Lata                        Chief Director: Occupational Qualifications Management</a:t>
          </a:r>
          <a:endParaRPr lang="en-US" dirty="0"/>
        </a:p>
      </dgm:t>
    </dgm:pt>
    <dgm:pt modelId="{D0D7CA07-5B8C-40C9-8A32-4C07EFDC6472}" type="sibTrans" cxnId="{DBFF54CD-0918-4065-A523-19B6445B64B4}">
      <dgm:prSet/>
      <dgm:spPr/>
      <dgm:t>
        <a:bodyPr/>
        <a:lstStyle/>
        <a:p>
          <a:endParaRPr lang="en-US"/>
        </a:p>
      </dgm:t>
    </dgm:pt>
    <dgm:pt modelId="{85E9F694-A102-4CBE-B30E-E874BF05D3BE}" type="parTrans" cxnId="{DBFF54CD-0918-4065-A523-19B6445B64B4}">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EEADEF62-366F-41E5-8936-8E553FF6633A}">
      <dgm:prSet/>
      <dgm:spPr>
        <a:solidFill>
          <a:schemeClr val="bg1">
            <a:lumMod val="50000"/>
          </a:schemeClr>
        </a:solidFill>
      </dgm:spPr>
      <dgm:t>
        <a:bodyPr/>
        <a:lstStyle/>
        <a:p>
          <a:r>
            <a:rPr lang="en-US" dirty="0" smtClean="0"/>
            <a:t>Mr. I Gumbochuma Chief Financial Officer</a:t>
          </a:r>
          <a:endParaRPr lang="en-US" dirty="0"/>
        </a:p>
      </dgm:t>
    </dgm:pt>
    <dgm:pt modelId="{3415E8AE-0BE9-4804-A8BB-BADAB22DBDD6}" type="parTrans" cxnId="{858DC281-6955-49B8-AFBC-A23DC96D59CF}">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2FDEE3D6-F296-484C-A501-7DEC1C9AF0ED}" type="sibTrans" cxnId="{858DC281-6955-49B8-AFBC-A23DC96D59CF}">
      <dgm:prSet/>
      <dgm:spPr/>
      <dgm:t>
        <a:bodyPr/>
        <a:lstStyle/>
        <a:p>
          <a:endParaRPr lang="en-US"/>
        </a:p>
      </dgm:t>
    </dgm:pt>
    <dgm:pt modelId="{FDF40091-A3DB-4FBD-9369-C8A5196511FE}" type="pres">
      <dgm:prSet presAssocID="{D9DCA1F1-C98A-4972-A6B1-5AD5D14779FB}" presName="mainComposite" presStyleCnt="0">
        <dgm:presLayoutVars>
          <dgm:chPref val="1"/>
          <dgm:dir/>
          <dgm:animOne val="branch"/>
          <dgm:animLvl val="lvl"/>
          <dgm:resizeHandles val="exact"/>
        </dgm:presLayoutVars>
      </dgm:prSet>
      <dgm:spPr/>
      <dgm:t>
        <a:bodyPr/>
        <a:lstStyle/>
        <a:p>
          <a:endParaRPr lang="en-US"/>
        </a:p>
      </dgm:t>
    </dgm:pt>
    <dgm:pt modelId="{67E16330-F8EC-4E2E-AEC9-D3A8CF14984D}" type="pres">
      <dgm:prSet presAssocID="{D9DCA1F1-C98A-4972-A6B1-5AD5D14779FB}" presName="hierFlow" presStyleCnt="0"/>
      <dgm:spPr/>
      <dgm:t>
        <a:bodyPr/>
        <a:lstStyle/>
        <a:p>
          <a:endParaRPr lang="en-US"/>
        </a:p>
      </dgm:t>
    </dgm:pt>
    <dgm:pt modelId="{E1CAFBBA-32BD-409A-99EC-E3DBCB9AA5E4}" type="pres">
      <dgm:prSet presAssocID="{D9DCA1F1-C98A-4972-A6B1-5AD5D14779FB}" presName="hierChild1" presStyleCnt="0">
        <dgm:presLayoutVars>
          <dgm:chPref val="1"/>
          <dgm:animOne val="branch"/>
          <dgm:animLvl val="lvl"/>
        </dgm:presLayoutVars>
      </dgm:prSet>
      <dgm:spPr/>
      <dgm:t>
        <a:bodyPr/>
        <a:lstStyle/>
        <a:p>
          <a:endParaRPr lang="en-US"/>
        </a:p>
      </dgm:t>
    </dgm:pt>
    <dgm:pt modelId="{D2979BD7-9B1E-42CF-8DC2-5874A23E75FB}" type="pres">
      <dgm:prSet presAssocID="{F25CF7BE-A213-4784-85F1-338A07D31B54}" presName="Name14" presStyleCnt="0"/>
      <dgm:spPr/>
      <dgm:t>
        <a:bodyPr/>
        <a:lstStyle/>
        <a:p>
          <a:endParaRPr lang="en-US"/>
        </a:p>
      </dgm:t>
    </dgm:pt>
    <dgm:pt modelId="{BB4A16C2-BC0F-4A1E-A1CD-FCB3A42E5273}" type="pres">
      <dgm:prSet presAssocID="{F25CF7BE-A213-4784-85F1-338A07D31B54}" presName="level1Shape" presStyleLbl="node0" presStyleIdx="0" presStyleCnt="1">
        <dgm:presLayoutVars>
          <dgm:chPref val="3"/>
        </dgm:presLayoutVars>
      </dgm:prSet>
      <dgm:spPr/>
      <dgm:t>
        <a:bodyPr/>
        <a:lstStyle/>
        <a:p>
          <a:endParaRPr lang="en-US"/>
        </a:p>
      </dgm:t>
    </dgm:pt>
    <dgm:pt modelId="{BD511015-6672-476E-8835-CDC9798E7D6C}" type="pres">
      <dgm:prSet presAssocID="{F25CF7BE-A213-4784-85F1-338A07D31B54}" presName="hierChild2" presStyleCnt="0"/>
      <dgm:spPr/>
      <dgm:t>
        <a:bodyPr/>
        <a:lstStyle/>
        <a:p>
          <a:endParaRPr lang="en-US"/>
        </a:p>
      </dgm:t>
    </dgm:pt>
    <dgm:pt modelId="{2E948CF4-2DEB-4383-B0FD-BB921B3D390B}" type="pres">
      <dgm:prSet presAssocID="{11A98364-952D-48EA-ADDC-D89F9B7ACDEF}" presName="Name19" presStyleLbl="parChTrans1D2" presStyleIdx="0" presStyleCnt="1"/>
      <dgm:spPr/>
      <dgm:t>
        <a:bodyPr/>
        <a:lstStyle/>
        <a:p>
          <a:endParaRPr lang="en-US"/>
        </a:p>
      </dgm:t>
    </dgm:pt>
    <dgm:pt modelId="{407337B6-B72A-46A0-9CA0-B92DDDDB0C25}" type="pres">
      <dgm:prSet presAssocID="{7B3CDB1D-CBFF-446D-A1A7-4D8060FC8CBD}" presName="Name21" presStyleCnt="0"/>
      <dgm:spPr/>
      <dgm:t>
        <a:bodyPr/>
        <a:lstStyle/>
        <a:p>
          <a:endParaRPr lang="en-US"/>
        </a:p>
      </dgm:t>
    </dgm:pt>
    <dgm:pt modelId="{B582F198-5020-4361-841A-4C7B8FF14554}" type="pres">
      <dgm:prSet presAssocID="{7B3CDB1D-CBFF-446D-A1A7-4D8060FC8CBD}" presName="level2Shape" presStyleLbl="asst0" presStyleIdx="0" presStyleCnt="1"/>
      <dgm:spPr/>
      <dgm:t>
        <a:bodyPr/>
        <a:lstStyle/>
        <a:p>
          <a:endParaRPr lang="en-US"/>
        </a:p>
      </dgm:t>
    </dgm:pt>
    <dgm:pt modelId="{E4DB78AD-B8D2-4DC2-902C-7B23A562A023}" type="pres">
      <dgm:prSet presAssocID="{7B3CDB1D-CBFF-446D-A1A7-4D8060FC8CBD}" presName="hierChild3" presStyleCnt="0"/>
      <dgm:spPr/>
      <dgm:t>
        <a:bodyPr/>
        <a:lstStyle/>
        <a:p>
          <a:endParaRPr lang="en-US"/>
        </a:p>
      </dgm:t>
    </dgm:pt>
    <dgm:pt modelId="{975E31A4-9E73-4742-8C88-0A10556B7F80}" type="pres">
      <dgm:prSet presAssocID="{85E9F694-A102-4CBE-B30E-E874BF05D3BE}" presName="Name19" presStyleLbl="parChTrans1D3" presStyleIdx="0" presStyleCnt="4"/>
      <dgm:spPr/>
      <dgm:t>
        <a:bodyPr/>
        <a:lstStyle/>
        <a:p>
          <a:endParaRPr lang="en-US"/>
        </a:p>
      </dgm:t>
    </dgm:pt>
    <dgm:pt modelId="{B7D262A4-D2CC-4C5F-95E0-42BD7F1AF3C9}" type="pres">
      <dgm:prSet presAssocID="{AA3A9054-D486-4E45-802D-47C0C0CD85B6}" presName="Name21" presStyleCnt="0"/>
      <dgm:spPr/>
      <dgm:t>
        <a:bodyPr/>
        <a:lstStyle/>
        <a:p>
          <a:endParaRPr lang="en-US"/>
        </a:p>
      </dgm:t>
    </dgm:pt>
    <dgm:pt modelId="{3840B0F9-9180-4CD0-BD28-A99A511B5D2B}" type="pres">
      <dgm:prSet presAssocID="{AA3A9054-D486-4E45-802D-47C0C0CD85B6}" presName="level2Shape" presStyleLbl="node3" presStyleIdx="0" presStyleCnt="4"/>
      <dgm:spPr/>
      <dgm:t>
        <a:bodyPr/>
        <a:lstStyle/>
        <a:p>
          <a:endParaRPr lang="en-US"/>
        </a:p>
      </dgm:t>
    </dgm:pt>
    <dgm:pt modelId="{9EB7A55D-8C16-4AF1-96C7-0162B9FBE7C6}" type="pres">
      <dgm:prSet presAssocID="{AA3A9054-D486-4E45-802D-47C0C0CD85B6}" presName="hierChild3" presStyleCnt="0"/>
      <dgm:spPr/>
      <dgm:t>
        <a:bodyPr/>
        <a:lstStyle/>
        <a:p>
          <a:endParaRPr lang="en-US"/>
        </a:p>
      </dgm:t>
    </dgm:pt>
    <dgm:pt modelId="{C248161C-CCE6-4CF8-A5DB-088EC2895ACF}" type="pres">
      <dgm:prSet presAssocID="{6EE9611E-5C20-4358-B0A5-CFD5C6188B4E}" presName="Name19" presStyleLbl="parChTrans1D3" presStyleIdx="1" presStyleCnt="4"/>
      <dgm:spPr/>
      <dgm:t>
        <a:bodyPr/>
        <a:lstStyle/>
        <a:p>
          <a:endParaRPr lang="en-US"/>
        </a:p>
      </dgm:t>
    </dgm:pt>
    <dgm:pt modelId="{24E87A82-0E1A-4C66-A71E-8491C93FF49E}" type="pres">
      <dgm:prSet presAssocID="{73E8BCF9-47A8-457D-A667-55D9F2AF7DA9}" presName="Name21" presStyleCnt="0"/>
      <dgm:spPr/>
      <dgm:t>
        <a:bodyPr/>
        <a:lstStyle/>
        <a:p>
          <a:endParaRPr lang="en-US"/>
        </a:p>
      </dgm:t>
    </dgm:pt>
    <dgm:pt modelId="{6AAA0B96-9D6D-4D63-9385-DBF3BC60D966}" type="pres">
      <dgm:prSet presAssocID="{73E8BCF9-47A8-457D-A667-55D9F2AF7DA9}" presName="level2Shape" presStyleLbl="node3" presStyleIdx="1" presStyleCnt="4"/>
      <dgm:spPr/>
      <dgm:t>
        <a:bodyPr/>
        <a:lstStyle/>
        <a:p>
          <a:endParaRPr lang="en-US"/>
        </a:p>
      </dgm:t>
    </dgm:pt>
    <dgm:pt modelId="{D6BBECD8-1C8B-41BD-9FE5-23D7E4EE7268}" type="pres">
      <dgm:prSet presAssocID="{73E8BCF9-47A8-457D-A667-55D9F2AF7DA9}" presName="hierChild3" presStyleCnt="0"/>
      <dgm:spPr/>
      <dgm:t>
        <a:bodyPr/>
        <a:lstStyle/>
        <a:p>
          <a:endParaRPr lang="en-US"/>
        </a:p>
      </dgm:t>
    </dgm:pt>
    <dgm:pt modelId="{2F633201-6F72-4B4E-8964-23DDFF9581EE}" type="pres">
      <dgm:prSet presAssocID="{4D332E69-3CF8-45AC-AD5D-C2E978D77BB0}" presName="Name19" presStyleLbl="parChTrans1D3" presStyleIdx="2" presStyleCnt="4"/>
      <dgm:spPr/>
      <dgm:t>
        <a:bodyPr/>
        <a:lstStyle/>
        <a:p>
          <a:endParaRPr lang="en-US"/>
        </a:p>
      </dgm:t>
    </dgm:pt>
    <dgm:pt modelId="{38B71D7F-9573-4703-8BFC-85348D989D3C}" type="pres">
      <dgm:prSet presAssocID="{CE91B2F2-4CD0-4D01-BEBB-3A01129B6994}" presName="Name21" presStyleCnt="0"/>
      <dgm:spPr/>
      <dgm:t>
        <a:bodyPr/>
        <a:lstStyle/>
        <a:p>
          <a:endParaRPr lang="en-US"/>
        </a:p>
      </dgm:t>
    </dgm:pt>
    <dgm:pt modelId="{954E4458-5434-4AB4-B907-7355C4B1B7DF}" type="pres">
      <dgm:prSet presAssocID="{CE91B2F2-4CD0-4D01-BEBB-3A01129B6994}" presName="level2Shape" presStyleLbl="node3" presStyleIdx="2" presStyleCnt="4"/>
      <dgm:spPr/>
      <dgm:t>
        <a:bodyPr/>
        <a:lstStyle/>
        <a:p>
          <a:endParaRPr lang="en-US"/>
        </a:p>
      </dgm:t>
    </dgm:pt>
    <dgm:pt modelId="{33A552B2-EDCC-4150-A570-5971412A0D02}" type="pres">
      <dgm:prSet presAssocID="{CE91B2F2-4CD0-4D01-BEBB-3A01129B6994}" presName="hierChild3" presStyleCnt="0"/>
      <dgm:spPr/>
      <dgm:t>
        <a:bodyPr/>
        <a:lstStyle/>
        <a:p>
          <a:endParaRPr lang="en-US"/>
        </a:p>
      </dgm:t>
    </dgm:pt>
    <dgm:pt modelId="{EB3630E7-4847-4C7B-9539-E357EA1420AC}" type="pres">
      <dgm:prSet presAssocID="{3415E8AE-0BE9-4804-A8BB-BADAB22DBDD6}" presName="Name19" presStyleLbl="parChTrans1D3" presStyleIdx="3" presStyleCnt="4"/>
      <dgm:spPr/>
      <dgm:t>
        <a:bodyPr/>
        <a:lstStyle/>
        <a:p>
          <a:endParaRPr lang="en-US"/>
        </a:p>
      </dgm:t>
    </dgm:pt>
    <dgm:pt modelId="{384C3326-4B95-4D43-8B4E-AC8C4A1FECE9}" type="pres">
      <dgm:prSet presAssocID="{EEADEF62-366F-41E5-8936-8E553FF6633A}" presName="Name21" presStyleCnt="0"/>
      <dgm:spPr/>
      <dgm:t>
        <a:bodyPr/>
        <a:lstStyle/>
        <a:p>
          <a:endParaRPr lang="en-US"/>
        </a:p>
      </dgm:t>
    </dgm:pt>
    <dgm:pt modelId="{D2AB8D55-ABEB-4D3E-BFC9-E0D25C0CE0B7}" type="pres">
      <dgm:prSet presAssocID="{EEADEF62-366F-41E5-8936-8E553FF6633A}" presName="level2Shape" presStyleLbl="node3" presStyleIdx="3" presStyleCnt="4"/>
      <dgm:spPr/>
      <dgm:t>
        <a:bodyPr/>
        <a:lstStyle/>
        <a:p>
          <a:endParaRPr lang="en-US"/>
        </a:p>
      </dgm:t>
    </dgm:pt>
    <dgm:pt modelId="{F475C495-7172-4D0A-A6B2-51AB421A0030}" type="pres">
      <dgm:prSet presAssocID="{EEADEF62-366F-41E5-8936-8E553FF6633A}" presName="hierChild3" presStyleCnt="0"/>
      <dgm:spPr/>
      <dgm:t>
        <a:bodyPr/>
        <a:lstStyle/>
        <a:p>
          <a:endParaRPr lang="en-US"/>
        </a:p>
      </dgm:t>
    </dgm:pt>
    <dgm:pt modelId="{70C17392-C1F9-41E5-A97E-8D30F970CA1B}" type="pres">
      <dgm:prSet presAssocID="{D9DCA1F1-C98A-4972-A6B1-5AD5D14779FB}" presName="bgShapesFlow" presStyleCnt="0"/>
      <dgm:spPr/>
      <dgm:t>
        <a:bodyPr/>
        <a:lstStyle/>
        <a:p>
          <a:endParaRPr lang="en-US"/>
        </a:p>
      </dgm:t>
    </dgm:pt>
  </dgm:ptLst>
  <dgm:cxnLst>
    <dgm:cxn modelId="{B12C96CE-8260-4945-A151-97E2237250D6}" type="presOf" srcId="{D9DCA1F1-C98A-4972-A6B1-5AD5D14779FB}" destId="{FDF40091-A3DB-4FBD-9369-C8A5196511FE}" srcOrd="0" destOrd="0" presId="urn:microsoft.com/office/officeart/2005/8/layout/hierarchy6"/>
    <dgm:cxn modelId="{572B295E-CBB1-4DB5-BA3C-DD9C83AC6893}" type="presOf" srcId="{AA3A9054-D486-4E45-802D-47C0C0CD85B6}" destId="{3840B0F9-9180-4CD0-BD28-A99A511B5D2B}" srcOrd="0" destOrd="0" presId="urn:microsoft.com/office/officeart/2005/8/layout/hierarchy6"/>
    <dgm:cxn modelId="{01660A6B-12F5-4E10-BF9A-B866C1D08D0C}" type="presOf" srcId="{CE91B2F2-4CD0-4D01-BEBB-3A01129B6994}" destId="{954E4458-5434-4AB4-B907-7355C4B1B7DF}" srcOrd="0" destOrd="0" presId="urn:microsoft.com/office/officeart/2005/8/layout/hierarchy6"/>
    <dgm:cxn modelId="{FA62836E-9A34-42D9-A651-4A21ADD3E43E}" type="presOf" srcId="{EEADEF62-366F-41E5-8936-8E553FF6633A}" destId="{D2AB8D55-ABEB-4D3E-BFC9-E0D25C0CE0B7}" srcOrd="0" destOrd="0" presId="urn:microsoft.com/office/officeart/2005/8/layout/hierarchy6"/>
    <dgm:cxn modelId="{688E99F6-2B11-469B-8D6D-84C727758A7F}" type="presOf" srcId="{73E8BCF9-47A8-457D-A667-55D9F2AF7DA9}" destId="{6AAA0B96-9D6D-4D63-9385-DBF3BC60D966}" srcOrd="0" destOrd="0" presId="urn:microsoft.com/office/officeart/2005/8/layout/hierarchy6"/>
    <dgm:cxn modelId="{858DC281-6955-49B8-AFBC-A23DC96D59CF}" srcId="{7B3CDB1D-CBFF-446D-A1A7-4D8060FC8CBD}" destId="{EEADEF62-366F-41E5-8936-8E553FF6633A}" srcOrd="3" destOrd="0" parTransId="{3415E8AE-0BE9-4804-A8BB-BADAB22DBDD6}" sibTransId="{2FDEE3D6-F296-484C-A501-7DEC1C9AF0ED}"/>
    <dgm:cxn modelId="{5E88B2B7-F0AD-46CF-9744-14A1432CBD34}" type="presOf" srcId="{11A98364-952D-48EA-ADDC-D89F9B7ACDEF}" destId="{2E948CF4-2DEB-4383-B0FD-BB921B3D390B}" srcOrd="0" destOrd="0" presId="urn:microsoft.com/office/officeart/2005/8/layout/hierarchy6"/>
    <dgm:cxn modelId="{8F729AC8-DDF5-4FDF-BD38-6F66A9D5726E}" type="presOf" srcId="{4D332E69-3CF8-45AC-AD5D-C2E978D77BB0}" destId="{2F633201-6F72-4B4E-8964-23DDFF9581EE}" srcOrd="0" destOrd="0" presId="urn:microsoft.com/office/officeart/2005/8/layout/hierarchy6"/>
    <dgm:cxn modelId="{5F6D1E82-036B-499B-AA8E-419DF3ADA4F2}" srcId="{D9DCA1F1-C98A-4972-A6B1-5AD5D14779FB}" destId="{F25CF7BE-A213-4784-85F1-338A07D31B54}" srcOrd="0" destOrd="0" parTransId="{3AA45D54-7945-4920-94CA-AC80B983C5CC}" sibTransId="{64A9F3CD-1805-4324-A9D6-B50E4095A966}"/>
    <dgm:cxn modelId="{20842885-1D8A-4629-96F4-4BDC54BE4F2C}" srcId="{7B3CDB1D-CBFF-446D-A1A7-4D8060FC8CBD}" destId="{73E8BCF9-47A8-457D-A667-55D9F2AF7DA9}" srcOrd="1" destOrd="0" parTransId="{6EE9611E-5C20-4358-B0A5-CFD5C6188B4E}" sibTransId="{137F32D5-229D-489F-95B3-094CA1005A62}"/>
    <dgm:cxn modelId="{583E3A71-A073-42EA-91B4-85739F9F414B}" type="presOf" srcId="{85E9F694-A102-4CBE-B30E-E874BF05D3BE}" destId="{975E31A4-9E73-4742-8C88-0A10556B7F80}" srcOrd="0" destOrd="0" presId="urn:microsoft.com/office/officeart/2005/8/layout/hierarchy6"/>
    <dgm:cxn modelId="{48321187-1F58-41AD-A812-49A5DAC67F57}" type="presOf" srcId="{3415E8AE-0BE9-4804-A8BB-BADAB22DBDD6}" destId="{EB3630E7-4847-4C7B-9539-E357EA1420AC}" srcOrd="0" destOrd="0" presId="urn:microsoft.com/office/officeart/2005/8/layout/hierarchy6"/>
    <dgm:cxn modelId="{F990B6EB-1E1E-44E5-A775-A4BB568E17E7}" type="presOf" srcId="{7B3CDB1D-CBFF-446D-A1A7-4D8060FC8CBD}" destId="{B582F198-5020-4361-841A-4C7B8FF14554}" srcOrd="0" destOrd="0" presId="urn:microsoft.com/office/officeart/2005/8/layout/hierarchy6"/>
    <dgm:cxn modelId="{3D829E80-E613-46CA-858B-074EB7F812EC}" type="presOf" srcId="{F25CF7BE-A213-4784-85F1-338A07D31B54}" destId="{BB4A16C2-BC0F-4A1E-A1CD-FCB3A42E5273}" srcOrd="0" destOrd="0" presId="urn:microsoft.com/office/officeart/2005/8/layout/hierarchy6"/>
    <dgm:cxn modelId="{2A4BB9B0-6191-4C9A-9AA0-4A86A49CAD11}" type="presOf" srcId="{6EE9611E-5C20-4358-B0A5-CFD5C6188B4E}" destId="{C248161C-CCE6-4CF8-A5DB-088EC2895ACF}" srcOrd="0" destOrd="0" presId="urn:microsoft.com/office/officeart/2005/8/layout/hierarchy6"/>
    <dgm:cxn modelId="{74D19DE3-172B-4DDB-8799-E7830B2CB4B4}" srcId="{7B3CDB1D-CBFF-446D-A1A7-4D8060FC8CBD}" destId="{CE91B2F2-4CD0-4D01-BEBB-3A01129B6994}" srcOrd="2" destOrd="0" parTransId="{4D332E69-3CF8-45AC-AD5D-C2E978D77BB0}" sibTransId="{F76D0D45-1106-47CC-BEFF-9764326A29A9}"/>
    <dgm:cxn modelId="{DBFF54CD-0918-4065-A523-19B6445B64B4}" srcId="{7B3CDB1D-CBFF-446D-A1A7-4D8060FC8CBD}" destId="{AA3A9054-D486-4E45-802D-47C0C0CD85B6}" srcOrd="0" destOrd="0" parTransId="{85E9F694-A102-4CBE-B30E-E874BF05D3BE}" sibTransId="{D0D7CA07-5B8C-40C9-8A32-4C07EFDC6472}"/>
    <dgm:cxn modelId="{B736981E-2A3E-454F-B6AD-E2585C73B510}" srcId="{F25CF7BE-A213-4784-85F1-338A07D31B54}" destId="{7B3CDB1D-CBFF-446D-A1A7-4D8060FC8CBD}" srcOrd="0" destOrd="0" parTransId="{11A98364-952D-48EA-ADDC-D89F9B7ACDEF}" sibTransId="{C48F268E-8BB6-4AB9-96A3-DA96006D32C4}"/>
    <dgm:cxn modelId="{EE5FD087-50D0-4287-9AE2-C3D279EBF7CC}" type="presParOf" srcId="{FDF40091-A3DB-4FBD-9369-C8A5196511FE}" destId="{67E16330-F8EC-4E2E-AEC9-D3A8CF14984D}" srcOrd="0" destOrd="0" presId="urn:microsoft.com/office/officeart/2005/8/layout/hierarchy6"/>
    <dgm:cxn modelId="{BADF987A-2A61-4E86-8778-2A12B83370E4}" type="presParOf" srcId="{67E16330-F8EC-4E2E-AEC9-D3A8CF14984D}" destId="{E1CAFBBA-32BD-409A-99EC-E3DBCB9AA5E4}" srcOrd="0" destOrd="0" presId="urn:microsoft.com/office/officeart/2005/8/layout/hierarchy6"/>
    <dgm:cxn modelId="{D9A3EDBB-2523-420A-90B2-471FD95D2C4C}" type="presParOf" srcId="{E1CAFBBA-32BD-409A-99EC-E3DBCB9AA5E4}" destId="{D2979BD7-9B1E-42CF-8DC2-5874A23E75FB}" srcOrd="0" destOrd="0" presId="urn:microsoft.com/office/officeart/2005/8/layout/hierarchy6"/>
    <dgm:cxn modelId="{F990ECAE-E995-4686-A9E9-AC38B8DA2716}" type="presParOf" srcId="{D2979BD7-9B1E-42CF-8DC2-5874A23E75FB}" destId="{BB4A16C2-BC0F-4A1E-A1CD-FCB3A42E5273}" srcOrd="0" destOrd="0" presId="urn:microsoft.com/office/officeart/2005/8/layout/hierarchy6"/>
    <dgm:cxn modelId="{45316BF0-EE4B-43F9-8ACF-C569A1D02B43}" type="presParOf" srcId="{D2979BD7-9B1E-42CF-8DC2-5874A23E75FB}" destId="{BD511015-6672-476E-8835-CDC9798E7D6C}" srcOrd="1" destOrd="0" presId="urn:microsoft.com/office/officeart/2005/8/layout/hierarchy6"/>
    <dgm:cxn modelId="{FF4D40D0-40C9-4273-AC95-DF3E7D8128AC}" type="presParOf" srcId="{BD511015-6672-476E-8835-CDC9798E7D6C}" destId="{2E948CF4-2DEB-4383-B0FD-BB921B3D390B}" srcOrd="0" destOrd="0" presId="urn:microsoft.com/office/officeart/2005/8/layout/hierarchy6"/>
    <dgm:cxn modelId="{480AADAE-AFF2-4AAA-ACEE-89178B98A293}" type="presParOf" srcId="{BD511015-6672-476E-8835-CDC9798E7D6C}" destId="{407337B6-B72A-46A0-9CA0-B92DDDDB0C25}" srcOrd="1" destOrd="0" presId="urn:microsoft.com/office/officeart/2005/8/layout/hierarchy6"/>
    <dgm:cxn modelId="{96D8183B-11A7-4D44-B69E-E00B397A6926}" type="presParOf" srcId="{407337B6-B72A-46A0-9CA0-B92DDDDB0C25}" destId="{B582F198-5020-4361-841A-4C7B8FF14554}" srcOrd="0" destOrd="0" presId="urn:microsoft.com/office/officeart/2005/8/layout/hierarchy6"/>
    <dgm:cxn modelId="{264E9F96-71AF-4AD3-993E-E935E5E8731D}" type="presParOf" srcId="{407337B6-B72A-46A0-9CA0-B92DDDDB0C25}" destId="{E4DB78AD-B8D2-4DC2-902C-7B23A562A023}" srcOrd="1" destOrd="0" presId="urn:microsoft.com/office/officeart/2005/8/layout/hierarchy6"/>
    <dgm:cxn modelId="{9C245031-D3DD-400B-9CBE-265776C665E4}" type="presParOf" srcId="{E4DB78AD-B8D2-4DC2-902C-7B23A562A023}" destId="{975E31A4-9E73-4742-8C88-0A10556B7F80}" srcOrd="0" destOrd="0" presId="urn:microsoft.com/office/officeart/2005/8/layout/hierarchy6"/>
    <dgm:cxn modelId="{B51F1DFA-6BBF-4C4E-865C-80F65206D875}" type="presParOf" srcId="{E4DB78AD-B8D2-4DC2-902C-7B23A562A023}" destId="{B7D262A4-D2CC-4C5F-95E0-42BD7F1AF3C9}" srcOrd="1" destOrd="0" presId="urn:microsoft.com/office/officeart/2005/8/layout/hierarchy6"/>
    <dgm:cxn modelId="{52377FB2-F108-4765-8D3D-0A121073B0F5}" type="presParOf" srcId="{B7D262A4-D2CC-4C5F-95E0-42BD7F1AF3C9}" destId="{3840B0F9-9180-4CD0-BD28-A99A511B5D2B}" srcOrd="0" destOrd="0" presId="urn:microsoft.com/office/officeart/2005/8/layout/hierarchy6"/>
    <dgm:cxn modelId="{E2875242-996A-48E1-BD63-3E2AC0AD6AF7}" type="presParOf" srcId="{B7D262A4-D2CC-4C5F-95E0-42BD7F1AF3C9}" destId="{9EB7A55D-8C16-4AF1-96C7-0162B9FBE7C6}" srcOrd="1" destOrd="0" presId="urn:microsoft.com/office/officeart/2005/8/layout/hierarchy6"/>
    <dgm:cxn modelId="{6EC166D8-9DDA-4477-89C0-18365A0AB7A0}" type="presParOf" srcId="{E4DB78AD-B8D2-4DC2-902C-7B23A562A023}" destId="{C248161C-CCE6-4CF8-A5DB-088EC2895ACF}" srcOrd="2" destOrd="0" presId="urn:microsoft.com/office/officeart/2005/8/layout/hierarchy6"/>
    <dgm:cxn modelId="{740A93B1-3539-42D8-9E80-CC6B851E1C94}" type="presParOf" srcId="{E4DB78AD-B8D2-4DC2-902C-7B23A562A023}" destId="{24E87A82-0E1A-4C66-A71E-8491C93FF49E}" srcOrd="3" destOrd="0" presId="urn:microsoft.com/office/officeart/2005/8/layout/hierarchy6"/>
    <dgm:cxn modelId="{17B81694-4AC4-4434-8E1F-6718A3509DDE}" type="presParOf" srcId="{24E87A82-0E1A-4C66-A71E-8491C93FF49E}" destId="{6AAA0B96-9D6D-4D63-9385-DBF3BC60D966}" srcOrd="0" destOrd="0" presId="urn:microsoft.com/office/officeart/2005/8/layout/hierarchy6"/>
    <dgm:cxn modelId="{CE2C1219-A667-4DA9-A76E-DA64DD2187A1}" type="presParOf" srcId="{24E87A82-0E1A-4C66-A71E-8491C93FF49E}" destId="{D6BBECD8-1C8B-41BD-9FE5-23D7E4EE7268}" srcOrd="1" destOrd="0" presId="urn:microsoft.com/office/officeart/2005/8/layout/hierarchy6"/>
    <dgm:cxn modelId="{7BD0145D-AB89-4054-8A92-A14193371453}" type="presParOf" srcId="{E4DB78AD-B8D2-4DC2-902C-7B23A562A023}" destId="{2F633201-6F72-4B4E-8964-23DDFF9581EE}" srcOrd="4" destOrd="0" presId="urn:microsoft.com/office/officeart/2005/8/layout/hierarchy6"/>
    <dgm:cxn modelId="{28ABF48D-2F5B-4164-9AA4-A7937C890A73}" type="presParOf" srcId="{E4DB78AD-B8D2-4DC2-902C-7B23A562A023}" destId="{38B71D7F-9573-4703-8BFC-85348D989D3C}" srcOrd="5" destOrd="0" presId="urn:microsoft.com/office/officeart/2005/8/layout/hierarchy6"/>
    <dgm:cxn modelId="{D1E85CC7-114D-4DA1-9196-117B74FA5165}" type="presParOf" srcId="{38B71D7F-9573-4703-8BFC-85348D989D3C}" destId="{954E4458-5434-4AB4-B907-7355C4B1B7DF}" srcOrd="0" destOrd="0" presId="urn:microsoft.com/office/officeart/2005/8/layout/hierarchy6"/>
    <dgm:cxn modelId="{884DF376-DC9D-47D5-AF76-2E5EE32BFBD6}" type="presParOf" srcId="{38B71D7F-9573-4703-8BFC-85348D989D3C}" destId="{33A552B2-EDCC-4150-A570-5971412A0D02}" srcOrd="1" destOrd="0" presId="urn:microsoft.com/office/officeart/2005/8/layout/hierarchy6"/>
    <dgm:cxn modelId="{5089F9C7-B3EB-4DE7-A211-DA02D533E307}" type="presParOf" srcId="{E4DB78AD-B8D2-4DC2-902C-7B23A562A023}" destId="{EB3630E7-4847-4C7B-9539-E357EA1420AC}" srcOrd="6" destOrd="0" presId="urn:microsoft.com/office/officeart/2005/8/layout/hierarchy6"/>
    <dgm:cxn modelId="{4F366657-65D9-41C8-98C2-380759606343}" type="presParOf" srcId="{E4DB78AD-B8D2-4DC2-902C-7B23A562A023}" destId="{384C3326-4B95-4D43-8B4E-AC8C4A1FECE9}" srcOrd="7" destOrd="0" presId="urn:microsoft.com/office/officeart/2005/8/layout/hierarchy6"/>
    <dgm:cxn modelId="{34BD705D-6084-45CF-A480-ECFCF07A109C}" type="presParOf" srcId="{384C3326-4B95-4D43-8B4E-AC8C4A1FECE9}" destId="{D2AB8D55-ABEB-4D3E-BFC9-E0D25C0CE0B7}" srcOrd="0" destOrd="0" presId="urn:microsoft.com/office/officeart/2005/8/layout/hierarchy6"/>
    <dgm:cxn modelId="{83CDF1F0-67CA-4E61-9665-C713444B6E13}" type="presParOf" srcId="{384C3326-4B95-4D43-8B4E-AC8C4A1FECE9}" destId="{F475C495-7172-4D0A-A6B2-51AB421A0030}" srcOrd="1" destOrd="0" presId="urn:microsoft.com/office/officeart/2005/8/layout/hierarchy6"/>
    <dgm:cxn modelId="{EE7403AC-6799-40C6-B546-354A583E3293}" type="presParOf" srcId="{FDF40091-A3DB-4FBD-9369-C8A5196511FE}" destId="{70C17392-C1F9-41E5-A97E-8D30F970CA1B}"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30415-0596-482B-B4E7-5615389A784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0AF3B78F-1EA1-46FD-82A5-078B50630870}">
      <dgm:prSet phldrT="[Text]"/>
      <dgm:spPr>
        <a:solidFill>
          <a:schemeClr val="tx1"/>
        </a:solidFill>
      </dgm:spPr>
      <dgm:t>
        <a:bodyPr/>
        <a:lstStyle/>
        <a:p>
          <a:r>
            <a:rPr lang="en-US" dirty="0" smtClean="0"/>
            <a:t>National Qualifications Framework Act No. 67 of 2008          </a:t>
          </a:r>
        </a:p>
        <a:p>
          <a:r>
            <a:rPr lang="en-US" dirty="0" smtClean="0"/>
            <a:t> (as amended)</a:t>
          </a:r>
          <a:endParaRPr lang="en-US" dirty="0"/>
        </a:p>
      </dgm:t>
    </dgm:pt>
    <dgm:pt modelId="{23F1B888-A4DE-4739-8E29-B44DD8C2A05B}" type="parTrans" cxnId="{98861C07-D7CA-4BE0-8564-194E8A539BCB}">
      <dgm:prSet/>
      <dgm:spPr/>
      <dgm:t>
        <a:bodyPr/>
        <a:lstStyle/>
        <a:p>
          <a:endParaRPr lang="en-US"/>
        </a:p>
      </dgm:t>
    </dgm:pt>
    <dgm:pt modelId="{3EF16769-F1E4-4075-880D-2BC0F91D1348}" type="sibTrans" cxnId="{98861C07-D7CA-4BE0-8564-194E8A539BCB}">
      <dgm:prSet/>
      <dgm:spPr/>
      <dgm:t>
        <a:bodyPr/>
        <a:lstStyle/>
        <a:p>
          <a:endParaRPr lang="en-US"/>
        </a:p>
      </dgm:t>
    </dgm:pt>
    <dgm:pt modelId="{D9D4DDF5-7BE5-4D87-A459-DA39495178BB}">
      <dgm:prSet phldrT="[Text]"/>
      <dgm:spPr>
        <a:solidFill>
          <a:schemeClr val="tx1">
            <a:lumMod val="50000"/>
            <a:lumOff val="50000"/>
          </a:schemeClr>
        </a:solidFill>
      </dgm:spPr>
      <dgm:t>
        <a:bodyPr/>
        <a:lstStyle/>
        <a:p>
          <a:r>
            <a:rPr lang="en-US" dirty="0" smtClean="0"/>
            <a:t>Skills Development Act No. 97 of 1998 (as amended)</a:t>
          </a:r>
          <a:endParaRPr lang="en-US" dirty="0"/>
        </a:p>
      </dgm:t>
    </dgm:pt>
    <dgm:pt modelId="{B0556CBF-4845-40E1-B3CA-DB7313DCE7DE}" type="parTrans" cxnId="{AF107BB4-61D0-4DD1-A024-C6036FAC04BA}">
      <dgm:prSet/>
      <dgm:spPr/>
      <dgm:t>
        <a:bodyPr/>
        <a:lstStyle/>
        <a:p>
          <a:endParaRPr lang="en-US"/>
        </a:p>
      </dgm:t>
    </dgm:pt>
    <dgm:pt modelId="{40F97300-3846-48F3-9B1B-305FC5036C6E}" type="sibTrans" cxnId="{AF107BB4-61D0-4DD1-A024-C6036FAC04BA}">
      <dgm:prSet/>
      <dgm:spPr/>
      <dgm:t>
        <a:bodyPr/>
        <a:lstStyle/>
        <a:p>
          <a:endParaRPr lang="en-US"/>
        </a:p>
      </dgm:t>
    </dgm:pt>
    <dgm:pt modelId="{8DE852C0-28A4-47E3-AC47-D00655B98197}">
      <dgm:prSet phldrT="[Text]"/>
      <dgm:spPr>
        <a:solidFill>
          <a:srgbClr val="C00000"/>
        </a:solidFill>
      </dgm:spPr>
      <dgm:t>
        <a:bodyPr/>
        <a:lstStyle/>
        <a:p>
          <a:r>
            <a:rPr lang="en-US" dirty="0" smtClean="0"/>
            <a:t>Priority 3: Education, Skills and Health</a:t>
          </a:r>
          <a:endParaRPr lang="en-US" dirty="0"/>
        </a:p>
      </dgm:t>
    </dgm:pt>
    <dgm:pt modelId="{0A3DD74B-3AF0-4B3A-9755-8818A0CD9A80}" type="parTrans" cxnId="{FCCD81D2-5A9B-4F4D-A7F2-BB28217CFDD0}">
      <dgm:prSet/>
      <dgm:spPr/>
      <dgm:t>
        <a:bodyPr/>
        <a:lstStyle/>
        <a:p>
          <a:endParaRPr lang="en-US"/>
        </a:p>
      </dgm:t>
    </dgm:pt>
    <dgm:pt modelId="{0C007D49-2254-4F4C-8DB4-B43C6F689250}" type="sibTrans" cxnId="{FCCD81D2-5A9B-4F4D-A7F2-BB28217CFDD0}">
      <dgm:prSet/>
      <dgm:spPr/>
      <dgm:t>
        <a:bodyPr/>
        <a:lstStyle/>
        <a:p>
          <a:endParaRPr lang="en-US"/>
        </a:p>
      </dgm:t>
    </dgm:pt>
    <dgm:pt modelId="{18AF058F-7228-4C51-8820-65B89CF52A71}">
      <dgm:prSet phldrT="[Text]"/>
      <dgm:spPr>
        <a:solidFill>
          <a:schemeClr val="bg2">
            <a:lumMod val="25000"/>
          </a:schemeClr>
        </a:solidFill>
      </dgm:spPr>
      <dgm:t>
        <a:bodyPr/>
        <a:lstStyle/>
        <a:p>
          <a:r>
            <a:rPr lang="en-US" dirty="0" smtClean="0"/>
            <a:t>National Development Plan</a:t>
          </a:r>
          <a:endParaRPr lang="en-US" dirty="0"/>
        </a:p>
      </dgm:t>
    </dgm:pt>
    <dgm:pt modelId="{BC3C18BB-E2E3-43EC-A8DB-74EEB28091C7}" type="parTrans" cxnId="{10C0977A-6F7D-445F-9759-202436C0EAE9}">
      <dgm:prSet/>
      <dgm:spPr/>
      <dgm:t>
        <a:bodyPr/>
        <a:lstStyle/>
        <a:p>
          <a:endParaRPr lang="en-US"/>
        </a:p>
      </dgm:t>
    </dgm:pt>
    <dgm:pt modelId="{97C388FF-602A-4C61-970A-A429C71D00A7}" type="sibTrans" cxnId="{10C0977A-6F7D-445F-9759-202436C0EAE9}">
      <dgm:prSet/>
      <dgm:spPr/>
      <dgm:t>
        <a:bodyPr/>
        <a:lstStyle/>
        <a:p>
          <a:endParaRPr lang="en-US"/>
        </a:p>
      </dgm:t>
    </dgm:pt>
    <dgm:pt modelId="{B7E13578-E63B-48F3-A6E5-3986E4D857C6}">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solidFill>
                <a:schemeClr val="tx1"/>
              </a:solidFill>
            </a:rPr>
            <a:t>National Skills Development Plan</a:t>
          </a:r>
          <a:endParaRPr lang="en-US" dirty="0">
            <a:solidFill>
              <a:schemeClr val="tx1"/>
            </a:solidFill>
          </a:endParaRPr>
        </a:p>
      </dgm:t>
    </dgm:pt>
    <dgm:pt modelId="{A4ECB721-51BD-42A3-A8E2-EDE47B2A0399}" type="parTrans" cxnId="{A19C25DC-9E32-48B5-8F53-2EED703681F3}">
      <dgm:prSet/>
      <dgm:spPr/>
      <dgm:t>
        <a:bodyPr/>
        <a:lstStyle/>
        <a:p>
          <a:endParaRPr lang="en-US"/>
        </a:p>
      </dgm:t>
    </dgm:pt>
    <dgm:pt modelId="{8F2F866F-CFD0-4E52-9202-D836E909D0E4}" type="sibTrans" cxnId="{A19C25DC-9E32-48B5-8F53-2EED703681F3}">
      <dgm:prSet/>
      <dgm:spPr/>
      <dgm:t>
        <a:bodyPr/>
        <a:lstStyle/>
        <a:p>
          <a:endParaRPr lang="en-US"/>
        </a:p>
      </dgm:t>
    </dgm:pt>
    <dgm:pt modelId="{92060A02-856D-4F0A-B292-7DAC6F4CBE61}">
      <dgm:prSet phldrT="[Text]"/>
      <dgm:spPr>
        <a:solidFill>
          <a:schemeClr val="bg1">
            <a:lumMod val="65000"/>
          </a:schemeClr>
        </a:solidFill>
      </dgm:spPr>
      <dgm:t>
        <a:bodyPr/>
        <a:lstStyle/>
        <a:p>
          <a:r>
            <a:rPr lang="en-US" dirty="0" smtClean="0">
              <a:solidFill>
                <a:schemeClr val="bg1"/>
              </a:solidFill>
            </a:rPr>
            <a:t>White Paper on PSET</a:t>
          </a:r>
          <a:endParaRPr lang="en-US" dirty="0">
            <a:solidFill>
              <a:schemeClr val="bg1"/>
            </a:solidFill>
          </a:endParaRPr>
        </a:p>
      </dgm:t>
    </dgm:pt>
    <dgm:pt modelId="{7935D0BA-FD6A-4383-BA84-6506AFE3644A}" type="parTrans" cxnId="{D55A9770-A020-4DD5-8AFA-C90FAB365235}">
      <dgm:prSet/>
      <dgm:spPr/>
      <dgm:t>
        <a:bodyPr/>
        <a:lstStyle/>
        <a:p>
          <a:endParaRPr lang="en-US"/>
        </a:p>
      </dgm:t>
    </dgm:pt>
    <dgm:pt modelId="{26ABB58A-21DE-4245-8D95-269DA6A388A3}" type="sibTrans" cxnId="{D55A9770-A020-4DD5-8AFA-C90FAB365235}">
      <dgm:prSet/>
      <dgm:spPr/>
      <dgm:t>
        <a:bodyPr/>
        <a:lstStyle/>
        <a:p>
          <a:endParaRPr lang="en-US"/>
        </a:p>
      </dgm:t>
    </dgm:pt>
    <dgm:pt modelId="{4AECFD3E-F171-4D6C-B132-49C31FB1A327}">
      <dgm:prSet phldrT="[Text]"/>
      <dgm:spPr>
        <a:solidFill>
          <a:schemeClr val="tx1"/>
        </a:solidFill>
      </dgm:spPr>
      <dgm:t>
        <a:bodyPr/>
        <a:lstStyle/>
        <a:p>
          <a:r>
            <a:rPr lang="en-US" dirty="0" smtClean="0">
              <a:solidFill>
                <a:schemeClr val="bg1"/>
              </a:solidFill>
            </a:rPr>
            <a:t>Ministerial Determinations and Guidelines</a:t>
          </a:r>
          <a:endParaRPr lang="en-US" dirty="0">
            <a:solidFill>
              <a:schemeClr val="bg1"/>
            </a:solidFill>
          </a:endParaRPr>
        </a:p>
      </dgm:t>
    </dgm:pt>
    <dgm:pt modelId="{DBA6470B-1A3E-4D44-B20C-21F6C5AD0FDC}" type="parTrans" cxnId="{3978B5BE-DBBD-472E-B5E3-DF083418263B}">
      <dgm:prSet/>
      <dgm:spPr/>
      <dgm:t>
        <a:bodyPr/>
        <a:lstStyle/>
        <a:p>
          <a:endParaRPr lang="en-US"/>
        </a:p>
      </dgm:t>
    </dgm:pt>
    <dgm:pt modelId="{40CBE3B0-3C8A-4AF7-B55F-0CD58745E9BF}" type="sibTrans" cxnId="{3978B5BE-DBBD-472E-B5E3-DF083418263B}">
      <dgm:prSet/>
      <dgm:spPr/>
      <dgm:t>
        <a:bodyPr/>
        <a:lstStyle/>
        <a:p>
          <a:endParaRPr lang="en-US"/>
        </a:p>
      </dgm:t>
    </dgm:pt>
    <dgm:pt modelId="{851C8F39-1874-4331-BF29-13B7AA854D18}" type="pres">
      <dgm:prSet presAssocID="{4CF30415-0596-482B-B4E7-5615389A784D}" presName="Name0" presStyleCnt="0">
        <dgm:presLayoutVars>
          <dgm:chPref val="1"/>
          <dgm:dir/>
          <dgm:animOne val="branch"/>
          <dgm:animLvl val="lvl"/>
          <dgm:resizeHandles/>
        </dgm:presLayoutVars>
      </dgm:prSet>
      <dgm:spPr/>
      <dgm:t>
        <a:bodyPr/>
        <a:lstStyle/>
        <a:p>
          <a:endParaRPr lang="en-US"/>
        </a:p>
      </dgm:t>
    </dgm:pt>
    <dgm:pt modelId="{59B2A4E4-3BC4-4C5C-9D47-5E6BFFBCF07E}" type="pres">
      <dgm:prSet presAssocID="{0AF3B78F-1EA1-46FD-82A5-078B50630870}" presName="vertOne" presStyleCnt="0"/>
      <dgm:spPr/>
    </dgm:pt>
    <dgm:pt modelId="{E4C55357-8BC6-4A3A-AA23-C6D5C1B25B86}" type="pres">
      <dgm:prSet presAssocID="{0AF3B78F-1EA1-46FD-82A5-078B50630870}" presName="txOne" presStyleLbl="node0" presStyleIdx="0" presStyleCnt="1">
        <dgm:presLayoutVars>
          <dgm:chPref val="3"/>
        </dgm:presLayoutVars>
      </dgm:prSet>
      <dgm:spPr/>
      <dgm:t>
        <a:bodyPr/>
        <a:lstStyle/>
        <a:p>
          <a:endParaRPr lang="en-US"/>
        </a:p>
      </dgm:t>
    </dgm:pt>
    <dgm:pt modelId="{C644A8D6-303B-4E59-A2CA-8D769658E9BA}" type="pres">
      <dgm:prSet presAssocID="{0AF3B78F-1EA1-46FD-82A5-078B50630870}" presName="parTransOne" presStyleCnt="0"/>
      <dgm:spPr/>
    </dgm:pt>
    <dgm:pt modelId="{BB427DFD-78C3-4A4C-BFAF-CA379B221697}" type="pres">
      <dgm:prSet presAssocID="{0AF3B78F-1EA1-46FD-82A5-078B50630870}" presName="horzOne" presStyleCnt="0"/>
      <dgm:spPr/>
    </dgm:pt>
    <dgm:pt modelId="{BD9FB85A-2771-49CB-9B40-08823BBF7163}" type="pres">
      <dgm:prSet presAssocID="{D9D4DDF5-7BE5-4D87-A459-DA39495178BB}" presName="vertTwo" presStyleCnt="0"/>
      <dgm:spPr/>
    </dgm:pt>
    <dgm:pt modelId="{5705173E-C571-4BE4-B113-45BA2D99962D}" type="pres">
      <dgm:prSet presAssocID="{D9D4DDF5-7BE5-4D87-A459-DA39495178BB}" presName="txTwo" presStyleLbl="node2" presStyleIdx="0" presStyleCnt="2">
        <dgm:presLayoutVars>
          <dgm:chPref val="3"/>
        </dgm:presLayoutVars>
      </dgm:prSet>
      <dgm:spPr/>
      <dgm:t>
        <a:bodyPr/>
        <a:lstStyle/>
        <a:p>
          <a:endParaRPr lang="en-US"/>
        </a:p>
      </dgm:t>
    </dgm:pt>
    <dgm:pt modelId="{62CE45B5-B0FD-4E5C-82F8-16CD215BCA15}" type="pres">
      <dgm:prSet presAssocID="{D9D4DDF5-7BE5-4D87-A459-DA39495178BB}" presName="parTransTwo" presStyleCnt="0"/>
      <dgm:spPr/>
    </dgm:pt>
    <dgm:pt modelId="{861D88D0-74F7-4FC8-9C2F-0425C99688AF}" type="pres">
      <dgm:prSet presAssocID="{D9D4DDF5-7BE5-4D87-A459-DA39495178BB}" presName="horzTwo" presStyleCnt="0"/>
      <dgm:spPr/>
    </dgm:pt>
    <dgm:pt modelId="{B5A113F4-9EAD-4F81-B2D2-E22E8492C418}" type="pres">
      <dgm:prSet presAssocID="{8DE852C0-28A4-47E3-AC47-D00655B98197}" presName="vertThree" presStyleCnt="0"/>
      <dgm:spPr/>
    </dgm:pt>
    <dgm:pt modelId="{B1FE62C9-DA9F-4BF9-9267-44B8C6D0570B}" type="pres">
      <dgm:prSet presAssocID="{8DE852C0-28A4-47E3-AC47-D00655B98197}" presName="txThree" presStyleLbl="node3" presStyleIdx="0" presStyleCnt="4">
        <dgm:presLayoutVars>
          <dgm:chPref val="3"/>
        </dgm:presLayoutVars>
      </dgm:prSet>
      <dgm:spPr/>
      <dgm:t>
        <a:bodyPr/>
        <a:lstStyle/>
        <a:p>
          <a:endParaRPr lang="en-US"/>
        </a:p>
      </dgm:t>
    </dgm:pt>
    <dgm:pt modelId="{2904EEC7-3355-4FD6-B65D-CD5E6C338B25}" type="pres">
      <dgm:prSet presAssocID="{8DE852C0-28A4-47E3-AC47-D00655B98197}" presName="horzThree" presStyleCnt="0"/>
      <dgm:spPr/>
    </dgm:pt>
    <dgm:pt modelId="{BE1A5A76-F3DC-40E7-BEE5-2C4BB3957C9F}" type="pres">
      <dgm:prSet presAssocID="{0C007D49-2254-4F4C-8DB4-B43C6F689250}" presName="sibSpaceThree" presStyleCnt="0"/>
      <dgm:spPr/>
    </dgm:pt>
    <dgm:pt modelId="{45BE1423-9298-4B62-812A-76384573714C}" type="pres">
      <dgm:prSet presAssocID="{18AF058F-7228-4C51-8820-65B89CF52A71}" presName="vertThree" presStyleCnt="0"/>
      <dgm:spPr/>
    </dgm:pt>
    <dgm:pt modelId="{1DB195B7-A8D1-4960-B6D3-A914F094AD6C}" type="pres">
      <dgm:prSet presAssocID="{18AF058F-7228-4C51-8820-65B89CF52A71}" presName="txThree" presStyleLbl="node3" presStyleIdx="1" presStyleCnt="4">
        <dgm:presLayoutVars>
          <dgm:chPref val="3"/>
        </dgm:presLayoutVars>
      </dgm:prSet>
      <dgm:spPr/>
      <dgm:t>
        <a:bodyPr/>
        <a:lstStyle/>
        <a:p>
          <a:endParaRPr lang="en-US"/>
        </a:p>
      </dgm:t>
    </dgm:pt>
    <dgm:pt modelId="{E7F56248-202A-484E-8585-F35A1FAE9447}" type="pres">
      <dgm:prSet presAssocID="{18AF058F-7228-4C51-8820-65B89CF52A71}" presName="horzThree" presStyleCnt="0"/>
      <dgm:spPr/>
    </dgm:pt>
    <dgm:pt modelId="{A8E67FBB-7275-45A1-B667-DC14959A0149}" type="pres">
      <dgm:prSet presAssocID="{40F97300-3846-48F3-9B1B-305FC5036C6E}" presName="sibSpaceTwo" presStyleCnt="0"/>
      <dgm:spPr/>
    </dgm:pt>
    <dgm:pt modelId="{E8A9477F-5885-43B0-AE94-9FA464470481}" type="pres">
      <dgm:prSet presAssocID="{B7E13578-E63B-48F3-A6E5-3986E4D857C6}" presName="vertTwo" presStyleCnt="0"/>
      <dgm:spPr/>
    </dgm:pt>
    <dgm:pt modelId="{043DC5D3-ED7F-4B51-9D4C-261A39F0529D}" type="pres">
      <dgm:prSet presAssocID="{B7E13578-E63B-48F3-A6E5-3986E4D857C6}" presName="txTwo" presStyleLbl="node2" presStyleIdx="1" presStyleCnt="2">
        <dgm:presLayoutVars>
          <dgm:chPref val="3"/>
        </dgm:presLayoutVars>
      </dgm:prSet>
      <dgm:spPr/>
      <dgm:t>
        <a:bodyPr/>
        <a:lstStyle/>
        <a:p>
          <a:endParaRPr lang="en-US"/>
        </a:p>
      </dgm:t>
    </dgm:pt>
    <dgm:pt modelId="{801A0874-1E6E-4C11-8EAC-D60A6F710452}" type="pres">
      <dgm:prSet presAssocID="{B7E13578-E63B-48F3-A6E5-3986E4D857C6}" presName="parTransTwo" presStyleCnt="0"/>
      <dgm:spPr/>
    </dgm:pt>
    <dgm:pt modelId="{578D47BA-A6AE-49F0-B083-4F3646E48FC6}" type="pres">
      <dgm:prSet presAssocID="{B7E13578-E63B-48F3-A6E5-3986E4D857C6}" presName="horzTwo" presStyleCnt="0"/>
      <dgm:spPr/>
    </dgm:pt>
    <dgm:pt modelId="{94CF5A5F-0B53-4939-8E9A-30CE1D843914}" type="pres">
      <dgm:prSet presAssocID="{92060A02-856D-4F0A-B292-7DAC6F4CBE61}" presName="vertThree" presStyleCnt="0"/>
      <dgm:spPr/>
    </dgm:pt>
    <dgm:pt modelId="{74AF023D-C9E5-45FE-A199-14CF12F4279A}" type="pres">
      <dgm:prSet presAssocID="{92060A02-856D-4F0A-B292-7DAC6F4CBE61}" presName="txThree" presStyleLbl="node3" presStyleIdx="2" presStyleCnt="4">
        <dgm:presLayoutVars>
          <dgm:chPref val="3"/>
        </dgm:presLayoutVars>
      </dgm:prSet>
      <dgm:spPr/>
      <dgm:t>
        <a:bodyPr/>
        <a:lstStyle/>
        <a:p>
          <a:endParaRPr lang="en-US"/>
        </a:p>
      </dgm:t>
    </dgm:pt>
    <dgm:pt modelId="{87AE3E7B-D882-4880-AE37-F9A4BE3FFEC2}" type="pres">
      <dgm:prSet presAssocID="{92060A02-856D-4F0A-B292-7DAC6F4CBE61}" presName="horzThree" presStyleCnt="0"/>
      <dgm:spPr/>
    </dgm:pt>
    <dgm:pt modelId="{618659AE-76BE-4065-8613-D11B870AC8A5}" type="pres">
      <dgm:prSet presAssocID="{26ABB58A-21DE-4245-8D95-269DA6A388A3}" presName="sibSpaceThree" presStyleCnt="0"/>
      <dgm:spPr/>
    </dgm:pt>
    <dgm:pt modelId="{4DDAD35E-0901-4AC1-8FE3-45F830137239}" type="pres">
      <dgm:prSet presAssocID="{4AECFD3E-F171-4D6C-B132-49C31FB1A327}" presName="vertThree" presStyleCnt="0"/>
      <dgm:spPr/>
    </dgm:pt>
    <dgm:pt modelId="{FB36B80A-E4E6-46E2-85B9-D4F4495D0A68}" type="pres">
      <dgm:prSet presAssocID="{4AECFD3E-F171-4D6C-B132-49C31FB1A327}" presName="txThree" presStyleLbl="node3" presStyleIdx="3" presStyleCnt="4">
        <dgm:presLayoutVars>
          <dgm:chPref val="3"/>
        </dgm:presLayoutVars>
      </dgm:prSet>
      <dgm:spPr/>
      <dgm:t>
        <a:bodyPr/>
        <a:lstStyle/>
        <a:p>
          <a:endParaRPr lang="en-US"/>
        </a:p>
      </dgm:t>
    </dgm:pt>
    <dgm:pt modelId="{1C9B93BB-5F15-4EB6-B300-AA78EAD014BC}" type="pres">
      <dgm:prSet presAssocID="{4AECFD3E-F171-4D6C-B132-49C31FB1A327}" presName="horzThree" presStyleCnt="0"/>
      <dgm:spPr/>
    </dgm:pt>
  </dgm:ptLst>
  <dgm:cxnLst>
    <dgm:cxn modelId="{E3B8A62F-AB72-4898-AA59-BF4E74EFB703}" type="presOf" srcId="{8DE852C0-28A4-47E3-AC47-D00655B98197}" destId="{B1FE62C9-DA9F-4BF9-9267-44B8C6D0570B}" srcOrd="0" destOrd="0" presId="urn:microsoft.com/office/officeart/2005/8/layout/hierarchy4"/>
    <dgm:cxn modelId="{98861C07-D7CA-4BE0-8564-194E8A539BCB}" srcId="{4CF30415-0596-482B-B4E7-5615389A784D}" destId="{0AF3B78F-1EA1-46FD-82A5-078B50630870}" srcOrd="0" destOrd="0" parTransId="{23F1B888-A4DE-4739-8E29-B44DD8C2A05B}" sibTransId="{3EF16769-F1E4-4075-880D-2BC0F91D1348}"/>
    <dgm:cxn modelId="{D55A9770-A020-4DD5-8AFA-C90FAB365235}" srcId="{B7E13578-E63B-48F3-A6E5-3986E4D857C6}" destId="{92060A02-856D-4F0A-B292-7DAC6F4CBE61}" srcOrd="0" destOrd="0" parTransId="{7935D0BA-FD6A-4383-BA84-6506AFE3644A}" sibTransId="{26ABB58A-21DE-4245-8D95-269DA6A388A3}"/>
    <dgm:cxn modelId="{7708D5B1-6EA6-4B08-9F27-31D2BE3FED93}" type="presOf" srcId="{D9D4DDF5-7BE5-4D87-A459-DA39495178BB}" destId="{5705173E-C571-4BE4-B113-45BA2D99962D}" srcOrd="0" destOrd="0" presId="urn:microsoft.com/office/officeart/2005/8/layout/hierarchy4"/>
    <dgm:cxn modelId="{E54B6090-BD16-4E52-866D-0AAEE4B1F9A5}" type="presOf" srcId="{92060A02-856D-4F0A-B292-7DAC6F4CBE61}" destId="{74AF023D-C9E5-45FE-A199-14CF12F4279A}" srcOrd="0" destOrd="0" presId="urn:microsoft.com/office/officeart/2005/8/layout/hierarchy4"/>
    <dgm:cxn modelId="{10C0977A-6F7D-445F-9759-202436C0EAE9}" srcId="{D9D4DDF5-7BE5-4D87-A459-DA39495178BB}" destId="{18AF058F-7228-4C51-8820-65B89CF52A71}" srcOrd="1" destOrd="0" parTransId="{BC3C18BB-E2E3-43EC-A8DB-74EEB28091C7}" sibTransId="{97C388FF-602A-4C61-970A-A429C71D00A7}"/>
    <dgm:cxn modelId="{F9672008-D9C5-4A42-82A7-4285D7FF56D0}" type="presOf" srcId="{0AF3B78F-1EA1-46FD-82A5-078B50630870}" destId="{E4C55357-8BC6-4A3A-AA23-C6D5C1B25B86}" srcOrd="0" destOrd="0" presId="urn:microsoft.com/office/officeart/2005/8/layout/hierarchy4"/>
    <dgm:cxn modelId="{D14EE572-CA9F-459C-A78F-C026E12E5BFC}" type="presOf" srcId="{B7E13578-E63B-48F3-A6E5-3986E4D857C6}" destId="{043DC5D3-ED7F-4B51-9D4C-261A39F0529D}" srcOrd="0" destOrd="0" presId="urn:microsoft.com/office/officeart/2005/8/layout/hierarchy4"/>
    <dgm:cxn modelId="{EF388AA5-FAFA-49E2-8C5A-9413C89E0B6F}" type="presOf" srcId="{4AECFD3E-F171-4D6C-B132-49C31FB1A327}" destId="{FB36B80A-E4E6-46E2-85B9-D4F4495D0A68}" srcOrd="0" destOrd="0" presId="urn:microsoft.com/office/officeart/2005/8/layout/hierarchy4"/>
    <dgm:cxn modelId="{E58A1DE8-FCA0-4B17-96E7-BD1619300023}" type="presOf" srcId="{4CF30415-0596-482B-B4E7-5615389A784D}" destId="{851C8F39-1874-4331-BF29-13B7AA854D18}" srcOrd="0" destOrd="0" presId="urn:microsoft.com/office/officeart/2005/8/layout/hierarchy4"/>
    <dgm:cxn modelId="{A19C25DC-9E32-48B5-8F53-2EED703681F3}" srcId="{0AF3B78F-1EA1-46FD-82A5-078B50630870}" destId="{B7E13578-E63B-48F3-A6E5-3986E4D857C6}" srcOrd="1" destOrd="0" parTransId="{A4ECB721-51BD-42A3-A8E2-EDE47B2A0399}" sibTransId="{8F2F866F-CFD0-4E52-9202-D836E909D0E4}"/>
    <dgm:cxn modelId="{3978B5BE-DBBD-472E-B5E3-DF083418263B}" srcId="{B7E13578-E63B-48F3-A6E5-3986E4D857C6}" destId="{4AECFD3E-F171-4D6C-B132-49C31FB1A327}" srcOrd="1" destOrd="0" parTransId="{DBA6470B-1A3E-4D44-B20C-21F6C5AD0FDC}" sibTransId="{40CBE3B0-3C8A-4AF7-B55F-0CD58745E9BF}"/>
    <dgm:cxn modelId="{AF107BB4-61D0-4DD1-A024-C6036FAC04BA}" srcId="{0AF3B78F-1EA1-46FD-82A5-078B50630870}" destId="{D9D4DDF5-7BE5-4D87-A459-DA39495178BB}" srcOrd="0" destOrd="0" parTransId="{B0556CBF-4845-40E1-B3CA-DB7313DCE7DE}" sibTransId="{40F97300-3846-48F3-9B1B-305FC5036C6E}"/>
    <dgm:cxn modelId="{FCCD81D2-5A9B-4F4D-A7F2-BB28217CFDD0}" srcId="{D9D4DDF5-7BE5-4D87-A459-DA39495178BB}" destId="{8DE852C0-28A4-47E3-AC47-D00655B98197}" srcOrd="0" destOrd="0" parTransId="{0A3DD74B-3AF0-4B3A-9755-8818A0CD9A80}" sibTransId="{0C007D49-2254-4F4C-8DB4-B43C6F689250}"/>
    <dgm:cxn modelId="{0280662C-C5DB-4B1E-AB7A-6702D0AE5015}" type="presOf" srcId="{18AF058F-7228-4C51-8820-65B89CF52A71}" destId="{1DB195B7-A8D1-4960-B6D3-A914F094AD6C}" srcOrd="0" destOrd="0" presId="urn:microsoft.com/office/officeart/2005/8/layout/hierarchy4"/>
    <dgm:cxn modelId="{4D53D6CA-C169-4620-A351-4D3CAE499914}" type="presParOf" srcId="{851C8F39-1874-4331-BF29-13B7AA854D18}" destId="{59B2A4E4-3BC4-4C5C-9D47-5E6BFFBCF07E}" srcOrd="0" destOrd="0" presId="urn:microsoft.com/office/officeart/2005/8/layout/hierarchy4"/>
    <dgm:cxn modelId="{6926E085-96CB-48B0-8DD5-C8948381FD9A}" type="presParOf" srcId="{59B2A4E4-3BC4-4C5C-9D47-5E6BFFBCF07E}" destId="{E4C55357-8BC6-4A3A-AA23-C6D5C1B25B86}" srcOrd="0" destOrd="0" presId="urn:microsoft.com/office/officeart/2005/8/layout/hierarchy4"/>
    <dgm:cxn modelId="{D11C2CDF-4313-4C8D-81B7-E8DEADF46E75}" type="presParOf" srcId="{59B2A4E4-3BC4-4C5C-9D47-5E6BFFBCF07E}" destId="{C644A8D6-303B-4E59-A2CA-8D769658E9BA}" srcOrd="1" destOrd="0" presId="urn:microsoft.com/office/officeart/2005/8/layout/hierarchy4"/>
    <dgm:cxn modelId="{68012DD7-D9BF-45CB-BC34-9EC4341D9609}" type="presParOf" srcId="{59B2A4E4-3BC4-4C5C-9D47-5E6BFFBCF07E}" destId="{BB427DFD-78C3-4A4C-BFAF-CA379B221697}" srcOrd="2" destOrd="0" presId="urn:microsoft.com/office/officeart/2005/8/layout/hierarchy4"/>
    <dgm:cxn modelId="{E2AD0144-AA0A-4966-8F5A-111FC660FF73}" type="presParOf" srcId="{BB427DFD-78C3-4A4C-BFAF-CA379B221697}" destId="{BD9FB85A-2771-49CB-9B40-08823BBF7163}" srcOrd="0" destOrd="0" presId="urn:microsoft.com/office/officeart/2005/8/layout/hierarchy4"/>
    <dgm:cxn modelId="{28C0818E-24AE-4923-93B0-6A7582E44DB1}" type="presParOf" srcId="{BD9FB85A-2771-49CB-9B40-08823BBF7163}" destId="{5705173E-C571-4BE4-B113-45BA2D99962D}" srcOrd="0" destOrd="0" presId="urn:microsoft.com/office/officeart/2005/8/layout/hierarchy4"/>
    <dgm:cxn modelId="{E455E5F7-9B9A-4A20-B2EB-61F90D12CF78}" type="presParOf" srcId="{BD9FB85A-2771-49CB-9B40-08823BBF7163}" destId="{62CE45B5-B0FD-4E5C-82F8-16CD215BCA15}" srcOrd="1" destOrd="0" presId="urn:microsoft.com/office/officeart/2005/8/layout/hierarchy4"/>
    <dgm:cxn modelId="{76769CD8-30C5-4BF5-A4C3-D509EEB8C6CD}" type="presParOf" srcId="{BD9FB85A-2771-49CB-9B40-08823BBF7163}" destId="{861D88D0-74F7-4FC8-9C2F-0425C99688AF}" srcOrd="2" destOrd="0" presId="urn:microsoft.com/office/officeart/2005/8/layout/hierarchy4"/>
    <dgm:cxn modelId="{BFEF81ED-D3DD-4FBE-9886-195224A7955B}" type="presParOf" srcId="{861D88D0-74F7-4FC8-9C2F-0425C99688AF}" destId="{B5A113F4-9EAD-4F81-B2D2-E22E8492C418}" srcOrd="0" destOrd="0" presId="urn:microsoft.com/office/officeart/2005/8/layout/hierarchy4"/>
    <dgm:cxn modelId="{7A4054C7-4CD8-4169-B5E9-13C82DF64568}" type="presParOf" srcId="{B5A113F4-9EAD-4F81-B2D2-E22E8492C418}" destId="{B1FE62C9-DA9F-4BF9-9267-44B8C6D0570B}" srcOrd="0" destOrd="0" presId="urn:microsoft.com/office/officeart/2005/8/layout/hierarchy4"/>
    <dgm:cxn modelId="{407FF492-A725-4415-A8EF-FA31DB63486F}" type="presParOf" srcId="{B5A113F4-9EAD-4F81-B2D2-E22E8492C418}" destId="{2904EEC7-3355-4FD6-B65D-CD5E6C338B25}" srcOrd="1" destOrd="0" presId="urn:microsoft.com/office/officeart/2005/8/layout/hierarchy4"/>
    <dgm:cxn modelId="{FEB999F5-8416-496A-B1D1-D0C9B5D0F9CD}" type="presParOf" srcId="{861D88D0-74F7-4FC8-9C2F-0425C99688AF}" destId="{BE1A5A76-F3DC-40E7-BEE5-2C4BB3957C9F}" srcOrd="1" destOrd="0" presId="urn:microsoft.com/office/officeart/2005/8/layout/hierarchy4"/>
    <dgm:cxn modelId="{4B2C6E31-48A3-461F-B72F-DF22D3ADA8D5}" type="presParOf" srcId="{861D88D0-74F7-4FC8-9C2F-0425C99688AF}" destId="{45BE1423-9298-4B62-812A-76384573714C}" srcOrd="2" destOrd="0" presId="urn:microsoft.com/office/officeart/2005/8/layout/hierarchy4"/>
    <dgm:cxn modelId="{65AA84EE-D0D4-4E44-87B5-DFD3C6BCB02F}" type="presParOf" srcId="{45BE1423-9298-4B62-812A-76384573714C}" destId="{1DB195B7-A8D1-4960-B6D3-A914F094AD6C}" srcOrd="0" destOrd="0" presId="urn:microsoft.com/office/officeart/2005/8/layout/hierarchy4"/>
    <dgm:cxn modelId="{63CDA8DF-D170-4329-B418-6359A3DC292E}" type="presParOf" srcId="{45BE1423-9298-4B62-812A-76384573714C}" destId="{E7F56248-202A-484E-8585-F35A1FAE9447}" srcOrd="1" destOrd="0" presId="urn:microsoft.com/office/officeart/2005/8/layout/hierarchy4"/>
    <dgm:cxn modelId="{74F1AFFD-3C8D-4C4F-A8B2-7D596EF2C690}" type="presParOf" srcId="{BB427DFD-78C3-4A4C-BFAF-CA379B221697}" destId="{A8E67FBB-7275-45A1-B667-DC14959A0149}" srcOrd="1" destOrd="0" presId="urn:microsoft.com/office/officeart/2005/8/layout/hierarchy4"/>
    <dgm:cxn modelId="{5C347532-CCD8-4683-A219-6582D7FC453C}" type="presParOf" srcId="{BB427DFD-78C3-4A4C-BFAF-CA379B221697}" destId="{E8A9477F-5885-43B0-AE94-9FA464470481}" srcOrd="2" destOrd="0" presId="urn:microsoft.com/office/officeart/2005/8/layout/hierarchy4"/>
    <dgm:cxn modelId="{BFF4B273-502E-4BA4-8D62-02F18EA15672}" type="presParOf" srcId="{E8A9477F-5885-43B0-AE94-9FA464470481}" destId="{043DC5D3-ED7F-4B51-9D4C-261A39F0529D}" srcOrd="0" destOrd="0" presId="urn:microsoft.com/office/officeart/2005/8/layout/hierarchy4"/>
    <dgm:cxn modelId="{6D54F560-C251-4C39-B1C2-3E3D1A1806A9}" type="presParOf" srcId="{E8A9477F-5885-43B0-AE94-9FA464470481}" destId="{801A0874-1E6E-4C11-8EAC-D60A6F710452}" srcOrd="1" destOrd="0" presId="urn:microsoft.com/office/officeart/2005/8/layout/hierarchy4"/>
    <dgm:cxn modelId="{7B05074C-C891-473D-9B56-F821EFAF271C}" type="presParOf" srcId="{E8A9477F-5885-43B0-AE94-9FA464470481}" destId="{578D47BA-A6AE-49F0-B083-4F3646E48FC6}" srcOrd="2" destOrd="0" presId="urn:microsoft.com/office/officeart/2005/8/layout/hierarchy4"/>
    <dgm:cxn modelId="{DAD42BFD-658F-45E9-AE8A-CFEA3DAAF918}" type="presParOf" srcId="{578D47BA-A6AE-49F0-B083-4F3646E48FC6}" destId="{94CF5A5F-0B53-4939-8E9A-30CE1D843914}" srcOrd="0" destOrd="0" presId="urn:microsoft.com/office/officeart/2005/8/layout/hierarchy4"/>
    <dgm:cxn modelId="{9540C3EA-EB2F-4A08-B83D-E4413488591E}" type="presParOf" srcId="{94CF5A5F-0B53-4939-8E9A-30CE1D843914}" destId="{74AF023D-C9E5-45FE-A199-14CF12F4279A}" srcOrd="0" destOrd="0" presId="urn:microsoft.com/office/officeart/2005/8/layout/hierarchy4"/>
    <dgm:cxn modelId="{7EE0EA00-EF18-481D-8220-208BFB9F1F2E}" type="presParOf" srcId="{94CF5A5F-0B53-4939-8E9A-30CE1D843914}" destId="{87AE3E7B-D882-4880-AE37-F9A4BE3FFEC2}" srcOrd="1" destOrd="0" presId="urn:microsoft.com/office/officeart/2005/8/layout/hierarchy4"/>
    <dgm:cxn modelId="{097303EF-DC91-4D0F-AE3D-2DC59D1836AC}" type="presParOf" srcId="{578D47BA-A6AE-49F0-B083-4F3646E48FC6}" destId="{618659AE-76BE-4065-8613-D11B870AC8A5}" srcOrd="1" destOrd="0" presId="urn:microsoft.com/office/officeart/2005/8/layout/hierarchy4"/>
    <dgm:cxn modelId="{444EC43E-9CAD-4851-BCC9-424153C55045}" type="presParOf" srcId="{578D47BA-A6AE-49F0-B083-4F3646E48FC6}" destId="{4DDAD35E-0901-4AC1-8FE3-45F830137239}" srcOrd="2" destOrd="0" presId="urn:microsoft.com/office/officeart/2005/8/layout/hierarchy4"/>
    <dgm:cxn modelId="{595501E1-35EF-489B-8184-3C05EAD3AB12}" type="presParOf" srcId="{4DDAD35E-0901-4AC1-8FE3-45F830137239}" destId="{FB36B80A-E4E6-46E2-85B9-D4F4495D0A68}" srcOrd="0" destOrd="0" presId="urn:microsoft.com/office/officeart/2005/8/layout/hierarchy4"/>
    <dgm:cxn modelId="{94981A08-735B-4BD3-B493-CEC5AB357266}" type="presParOf" srcId="{4DDAD35E-0901-4AC1-8FE3-45F830137239}" destId="{1C9B93BB-5F15-4EB6-B300-AA78EAD014B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95CC5-9BA7-40D4-A8CF-358A3014C5D8}" type="doc">
      <dgm:prSet loTypeId="urn:microsoft.com/office/officeart/2005/8/layout/hList7#1" loCatId="list" qsTypeId="urn:microsoft.com/office/officeart/2005/8/quickstyle/simple1" qsCatId="simple" csTypeId="urn:microsoft.com/office/officeart/2005/8/colors/accent1_2" csCatId="accent1" phldr="1"/>
      <dgm:spPr/>
    </dgm:pt>
    <dgm:pt modelId="{778F71C9-E3A4-4644-AC49-2432921A1945}">
      <dgm:prSet phldrT="[Text]" custT="1"/>
      <dgm:spPr>
        <a:solidFill>
          <a:schemeClr val="bg1">
            <a:lumMod val="65000"/>
          </a:schemeClr>
        </a:solidFill>
      </dgm:spPr>
      <dgm:t>
        <a:bodyPr/>
        <a:lstStyle/>
        <a:p>
          <a:r>
            <a:rPr lang="en-US" sz="1800" dirty="0" smtClean="0">
              <a:solidFill>
                <a:schemeClr val="tx1"/>
              </a:solidFill>
            </a:rPr>
            <a:t>QCTO contributes to Priority 3: Education, Skills and Health </a:t>
          </a:r>
          <a:endParaRPr lang="en-US" sz="1800" dirty="0">
            <a:solidFill>
              <a:schemeClr val="tx1"/>
            </a:solidFill>
          </a:endParaRPr>
        </a:p>
      </dgm:t>
    </dgm:pt>
    <dgm:pt modelId="{3D8623D9-7556-4227-9B9A-27378BB19178}" type="parTrans" cxnId="{B308B2DB-17D0-4B1C-A46E-D2B98F1EF8EF}">
      <dgm:prSet/>
      <dgm:spPr/>
      <dgm:t>
        <a:bodyPr/>
        <a:lstStyle/>
        <a:p>
          <a:endParaRPr lang="en-US"/>
        </a:p>
      </dgm:t>
    </dgm:pt>
    <dgm:pt modelId="{5AD62837-6912-43D3-9763-C3947D12CADC}" type="sibTrans" cxnId="{B308B2DB-17D0-4B1C-A46E-D2B98F1EF8EF}">
      <dgm:prSet/>
      <dgm:spPr/>
      <dgm:t>
        <a:bodyPr/>
        <a:lstStyle/>
        <a:p>
          <a:endParaRPr lang="en-US"/>
        </a:p>
      </dgm:t>
    </dgm:pt>
    <dgm:pt modelId="{057AC392-B701-4A5E-9FDE-F23B8EEF908D}">
      <dgm:prSet phldrT="[Text]" custT="1"/>
      <dgm:spPr>
        <a:solidFill>
          <a:srgbClr val="C00000"/>
        </a:solidFill>
      </dgm:spPr>
      <dgm:t>
        <a:bodyPr/>
        <a:lstStyle/>
        <a:p>
          <a:r>
            <a:rPr lang="en-ZA" sz="1600" dirty="0" smtClean="0"/>
            <a:t>Expand access in the PSET system</a:t>
          </a:r>
        </a:p>
        <a:p>
          <a:r>
            <a:rPr lang="en-ZA" sz="1600" dirty="0" smtClean="0"/>
            <a:t>Quality provisioning and a renewed focus of TVETs and CETs as institutions of choice </a:t>
          </a:r>
        </a:p>
        <a:p>
          <a:r>
            <a:rPr lang="en-US" sz="1600" dirty="0" smtClean="0"/>
            <a:t>PSET system that is responsive to the needs of individual citizens, employers in both public and private sectors, as well as broader societal and developmental objectives</a:t>
          </a:r>
          <a:endParaRPr lang="en-US" sz="1600" dirty="0"/>
        </a:p>
      </dgm:t>
    </dgm:pt>
    <dgm:pt modelId="{7BBA3E64-E53A-4BB7-BE22-4CF70110BC07}" type="parTrans" cxnId="{3E226CCC-4BF4-4499-9952-50D20B05FB6F}">
      <dgm:prSet/>
      <dgm:spPr/>
      <dgm:t>
        <a:bodyPr/>
        <a:lstStyle/>
        <a:p>
          <a:endParaRPr lang="en-US"/>
        </a:p>
      </dgm:t>
    </dgm:pt>
    <dgm:pt modelId="{66FCAE17-622B-47A3-9DA5-11335CF248B7}" type="sibTrans" cxnId="{3E226CCC-4BF4-4499-9952-50D20B05FB6F}">
      <dgm:prSet/>
      <dgm:spPr/>
      <dgm:t>
        <a:bodyPr/>
        <a:lstStyle/>
        <a:p>
          <a:endParaRPr lang="en-US"/>
        </a:p>
      </dgm:t>
    </dgm:pt>
    <dgm:pt modelId="{F382AA55-2914-406C-AA5E-EBB49288EEFD}">
      <dgm:prSet custT="1"/>
      <dgm:spPr>
        <a:solidFill>
          <a:schemeClr val="tx1"/>
        </a:solidFill>
      </dgm:spPr>
      <dgm:t>
        <a:bodyPr/>
        <a:lstStyle/>
        <a:p>
          <a:pPr algn="ctr"/>
          <a:r>
            <a:rPr lang="en-US" sz="1400" dirty="0" smtClean="0"/>
            <a:t>Quality Assurance Function (QAF) needs to be streamlined</a:t>
          </a:r>
        </a:p>
        <a:p>
          <a:pPr algn="ctr"/>
          <a:endParaRPr lang="en-US" sz="1400" dirty="0" smtClean="0"/>
        </a:p>
        <a:p>
          <a:pPr algn="ctr"/>
          <a:r>
            <a:rPr lang="en-US" sz="1400" dirty="0" smtClean="0"/>
            <a:t>The quality assurance conducted by SETAs and NAMB will be integrated into the QCTO. </a:t>
          </a:r>
        </a:p>
        <a:p>
          <a:pPr algn="ctr"/>
          <a:endParaRPr lang="en-US" sz="1400" dirty="0" smtClean="0"/>
        </a:p>
        <a:p>
          <a:pPr algn="ctr"/>
          <a:r>
            <a:rPr lang="en-US" sz="1400" dirty="0" smtClean="0"/>
            <a:t>Funding allocation from the fiscus and skills levy will be reviewed to ensure that QCTO is adequately resourced to comply with its legislative mandate</a:t>
          </a:r>
          <a:endParaRPr lang="en-ZA" sz="1400" dirty="0" smtClean="0"/>
        </a:p>
      </dgm:t>
    </dgm:pt>
    <dgm:pt modelId="{680403CA-D8E5-47F3-8E97-B040388EFB40}" type="parTrans" cxnId="{5B304E61-3C2A-41CF-8174-F924C1073282}">
      <dgm:prSet/>
      <dgm:spPr/>
      <dgm:t>
        <a:bodyPr/>
        <a:lstStyle/>
        <a:p>
          <a:endParaRPr lang="en-US"/>
        </a:p>
      </dgm:t>
    </dgm:pt>
    <dgm:pt modelId="{AF6BECCB-82EA-4738-8BD2-162050C88665}" type="sibTrans" cxnId="{5B304E61-3C2A-41CF-8174-F924C1073282}">
      <dgm:prSet/>
      <dgm:spPr/>
      <dgm:t>
        <a:bodyPr/>
        <a:lstStyle/>
        <a:p>
          <a:endParaRPr lang="en-US"/>
        </a:p>
      </dgm:t>
    </dgm:pt>
    <dgm:pt modelId="{26C1EDBD-7C2D-4E02-AE09-A51029AB0397}">
      <dgm:prSet custT="1"/>
      <dgm:spPr>
        <a:solidFill>
          <a:schemeClr val="bg1">
            <a:lumMod val="65000"/>
          </a:schemeClr>
        </a:solidFill>
      </dgm:spPr>
      <dgm:t>
        <a:bodyPr/>
        <a:lstStyle/>
        <a:p>
          <a:r>
            <a:rPr lang="en-US" sz="1600" dirty="0" smtClean="0">
              <a:solidFill>
                <a:schemeClr val="tx1"/>
              </a:solidFill>
            </a:rPr>
            <a:t>Expanded access to PSET opportunities.</a:t>
          </a:r>
        </a:p>
        <a:p>
          <a:endParaRPr lang="en-US" sz="1600" dirty="0" smtClean="0">
            <a:solidFill>
              <a:schemeClr val="tx1"/>
            </a:solidFill>
          </a:endParaRPr>
        </a:p>
        <a:p>
          <a:r>
            <a:rPr lang="en-US" sz="1600" dirty="0" smtClean="0">
              <a:solidFill>
                <a:schemeClr val="tx1"/>
              </a:solidFill>
            </a:rPr>
            <a:t>Improved success and efficiency of the PSET system</a:t>
          </a:r>
        </a:p>
        <a:p>
          <a:endParaRPr lang="en-US" sz="1600" dirty="0" smtClean="0">
            <a:solidFill>
              <a:schemeClr val="tx1"/>
            </a:solidFill>
          </a:endParaRPr>
        </a:p>
        <a:p>
          <a:r>
            <a:rPr lang="en-US" sz="1600" dirty="0" smtClean="0">
              <a:solidFill>
                <a:schemeClr val="tx1"/>
              </a:solidFill>
            </a:rPr>
            <a:t>Improved quality of PSET provisioning.</a:t>
          </a:r>
        </a:p>
        <a:p>
          <a:endParaRPr lang="en-US" sz="1600" dirty="0" smtClean="0">
            <a:solidFill>
              <a:schemeClr val="tx1"/>
            </a:solidFill>
          </a:endParaRPr>
        </a:p>
        <a:p>
          <a:r>
            <a:rPr lang="en-US" sz="1600" dirty="0" smtClean="0">
              <a:solidFill>
                <a:schemeClr val="tx1"/>
              </a:solidFill>
            </a:rPr>
            <a:t>A responsive PSET system</a:t>
          </a:r>
        </a:p>
      </dgm:t>
    </dgm:pt>
    <dgm:pt modelId="{42BA0801-A2D4-440F-B68B-2D6AF499B812}" type="parTrans" cxnId="{7EA2AD73-8E71-42DC-8DB3-A7B2F5B7CAE9}">
      <dgm:prSet/>
      <dgm:spPr/>
      <dgm:t>
        <a:bodyPr/>
        <a:lstStyle/>
        <a:p>
          <a:endParaRPr lang="en-US"/>
        </a:p>
      </dgm:t>
    </dgm:pt>
    <dgm:pt modelId="{9C285788-5905-4102-B0E9-3C4B94F9FCC9}" type="sibTrans" cxnId="{7EA2AD73-8E71-42DC-8DB3-A7B2F5B7CAE9}">
      <dgm:prSet/>
      <dgm:spPr/>
      <dgm:t>
        <a:bodyPr/>
        <a:lstStyle/>
        <a:p>
          <a:endParaRPr lang="en-US"/>
        </a:p>
      </dgm:t>
    </dgm:pt>
    <dgm:pt modelId="{4A7B7B3F-0EC3-4DF1-A032-65A10D7FE50B}">
      <dgm:prSet custT="1"/>
      <dgm:spPr>
        <a:solidFill>
          <a:srgbClr val="EB2D28"/>
        </a:solidFill>
      </dgm:spPr>
      <dgm:t>
        <a:bodyPr/>
        <a:lstStyle/>
        <a:p>
          <a:r>
            <a:rPr lang="en-US" sz="1400" dirty="0" smtClean="0"/>
            <a:t>The ERRP further emphasises that skills development, science and innovation as not only critical in driving South Africa’s economic reconstruction and recovery, but also key in sustaining it. </a:t>
          </a:r>
        </a:p>
        <a:p>
          <a:endParaRPr lang="en-US" sz="1400" dirty="0" smtClean="0"/>
        </a:p>
        <a:p>
          <a:r>
            <a:rPr lang="en-US" sz="1400" dirty="0" smtClean="0"/>
            <a:t>As a result, the Department developed a draft Skills Strategy to support government’s efforts to mitigate the impact of COVID-19 and the initiatives towards economic and social recovery.</a:t>
          </a:r>
          <a:endParaRPr lang="en-ZA" sz="1400" dirty="0"/>
        </a:p>
      </dgm:t>
    </dgm:pt>
    <dgm:pt modelId="{E2F52467-E75D-432B-9E4A-B4721B694AEA}" type="parTrans" cxnId="{3B52FD91-0BBD-4B71-A279-B515B2B2FBA7}">
      <dgm:prSet/>
      <dgm:spPr/>
      <dgm:t>
        <a:bodyPr/>
        <a:lstStyle/>
        <a:p>
          <a:endParaRPr lang="en-US"/>
        </a:p>
      </dgm:t>
    </dgm:pt>
    <dgm:pt modelId="{645D3A3D-DF11-4C35-ADB6-CF7042EBE7E2}" type="sibTrans" cxnId="{3B52FD91-0BBD-4B71-A279-B515B2B2FBA7}">
      <dgm:prSet/>
      <dgm:spPr/>
      <dgm:t>
        <a:bodyPr/>
        <a:lstStyle/>
        <a:p>
          <a:endParaRPr lang="en-US"/>
        </a:p>
      </dgm:t>
    </dgm:pt>
    <dgm:pt modelId="{E2C8BDEA-8507-405B-B9E8-9005A690B4D4}">
      <dgm:prSet custT="1"/>
      <dgm:spPr>
        <a:solidFill>
          <a:schemeClr val="tx1"/>
        </a:solidFill>
        <a:ln>
          <a:solidFill>
            <a:schemeClr val="bg1">
              <a:lumMod val="65000"/>
            </a:schemeClr>
          </a:solidFill>
        </a:ln>
      </dgm:spPr>
      <dgm:t>
        <a:bodyPr/>
        <a:lstStyle/>
        <a:p>
          <a:r>
            <a:rPr lang="en-US" sz="1800" dirty="0" smtClean="0"/>
            <a:t>Supports the National Development Plan (NDP) target of 30 000 artisans per annum by 2030 </a:t>
          </a:r>
          <a:endParaRPr lang="en-US" sz="1800" dirty="0"/>
        </a:p>
      </dgm:t>
    </dgm:pt>
    <dgm:pt modelId="{95948982-7838-4F7E-9E5B-DE51BBEA02E4}" type="parTrans" cxnId="{9B0ECA1D-138F-4C17-AEEB-04CA8FC8F714}">
      <dgm:prSet/>
      <dgm:spPr/>
      <dgm:t>
        <a:bodyPr/>
        <a:lstStyle/>
        <a:p>
          <a:endParaRPr lang="en-US"/>
        </a:p>
      </dgm:t>
    </dgm:pt>
    <dgm:pt modelId="{BA372ADB-3611-4BC0-B750-5D7669977D41}" type="sibTrans" cxnId="{9B0ECA1D-138F-4C17-AEEB-04CA8FC8F714}">
      <dgm:prSet/>
      <dgm:spPr/>
      <dgm:t>
        <a:bodyPr/>
        <a:lstStyle/>
        <a:p>
          <a:endParaRPr lang="en-US"/>
        </a:p>
      </dgm:t>
    </dgm:pt>
    <dgm:pt modelId="{E2F71283-911A-4BC2-87E8-18E11B6F689D}" type="pres">
      <dgm:prSet presAssocID="{B7E95CC5-9BA7-40D4-A8CF-358A3014C5D8}" presName="Name0" presStyleCnt="0">
        <dgm:presLayoutVars>
          <dgm:dir/>
          <dgm:resizeHandles val="exact"/>
        </dgm:presLayoutVars>
      </dgm:prSet>
      <dgm:spPr/>
    </dgm:pt>
    <dgm:pt modelId="{C613D930-2DEA-44C7-9FC9-34E640119DF4}" type="pres">
      <dgm:prSet presAssocID="{B7E95CC5-9BA7-40D4-A8CF-358A3014C5D8}" presName="fgShape" presStyleLbl="fgShp" presStyleIdx="0" presStyleCnt="1" custFlipVert="1" custScaleY="73637" custLinFactNeighborX="-1362" custLinFactNeighborY="76606"/>
      <dgm:spPr/>
    </dgm:pt>
    <dgm:pt modelId="{FB06782B-622C-4324-B4CB-654B1F29A45C}" type="pres">
      <dgm:prSet presAssocID="{B7E95CC5-9BA7-40D4-A8CF-358A3014C5D8}" presName="linComp" presStyleCnt="0"/>
      <dgm:spPr/>
    </dgm:pt>
    <dgm:pt modelId="{84DDA1C5-A115-48DD-811E-B13F188EA0B6}" type="pres">
      <dgm:prSet presAssocID="{E2C8BDEA-8507-405B-B9E8-9005A690B4D4}" presName="compNode" presStyleCnt="0"/>
      <dgm:spPr/>
    </dgm:pt>
    <dgm:pt modelId="{822F8542-E195-4845-BD53-D5394AD2DAC2}" type="pres">
      <dgm:prSet presAssocID="{E2C8BDEA-8507-405B-B9E8-9005A690B4D4}" presName="bkgdShape" presStyleLbl="node1" presStyleIdx="0" presStyleCnt="6" custLinFactNeighborX="-529" custLinFactNeighborY="83"/>
      <dgm:spPr/>
      <dgm:t>
        <a:bodyPr/>
        <a:lstStyle/>
        <a:p>
          <a:endParaRPr lang="en-US"/>
        </a:p>
      </dgm:t>
    </dgm:pt>
    <dgm:pt modelId="{F1BC9195-3A6C-4917-86D6-0E002607858A}" type="pres">
      <dgm:prSet presAssocID="{E2C8BDEA-8507-405B-B9E8-9005A690B4D4}" presName="nodeTx" presStyleLbl="node1" presStyleIdx="0" presStyleCnt="6">
        <dgm:presLayoutVars>
          <dgm:bulletEnabled val="1"/>
        </dgm:presLayoutVars>
      </dgm:prSet>
      <dgm:spPr/>
      <dgm:t>
        <a:bodyPr/>
        <a:lstStyle/>
        <a:p>
          <a:endParaRPr lang="en-US"/>
        </a:p>
      </dgm:t>
    </dgm:pt>
    <dgm:pt modelId="{0A16D4B9-022B-46B4-8C66-D938599E6A0B}" type="pres">
      <dgm:prSet presAssocID="{E2C8BDEA-8507-405B-B9E8-9005A690B4D4}" presName="invisiNode" presStyleLbl="node1" presStyleIdx="0" presStyleCnt="6"/>
      <dgm:spPr/>
    </dgm:pt>
    <dgm:pt modelId="{275DFEE8-8B3F-4253-989D-83BAB0180DDA}" type="pres">
      <dgm:prSet presAssocID="{E2C8BDEA-8507-405B-B9E8-9005A690B4D4}" presName="imagNode" presStyleLbl="fgImgPlace1" presStyleIdx="0" presStyleCnt="6" custScaleY="81993" custLinFactNeighborY="-22837"/>
      <dgm:spPr>
        <a:blipFill rotWithShape="1">
          <a:blip xmlns:r="http://schemas.openxmlformats.org/officeDocument/2006/relationships" r:embed="rId1"/>
          <a:stretch>
            <a:fillRect/>
          </a:stretch>
        </a:blipFill>
      </dgm:spPr>
    </dgm:pt>
    <dgm:pt modelId="{FC2C6A62-AA95-4F9D-9B32-827DEEC79201}" type="pres">
      <dgm:prSet presAssocID="{BA372ADB-3611-4BC0-B750-5D7669977D41}" presName="sibTrans" presStyleLbl="sibTrans2D1" presStyleIdx="0" presStyleCnt="0"/>
      <dgm:spPr/>
      <dgm:t>
        <a:bodyPr/>
        <a:lstStyle/>
        <a:p>
          <a:endParaRPr lang="en-US"/>
        </a:p>
      </dgm:t>
    </dgm:pt>
    <dgm:pt modelId="{AFE0BEF9-8B9F-4AB4-9302-B3A573117CFC}" type="pres">
      <dgm:prSet presAssocID="{778F71C9-E3A4-4644-AC49-2432921A1945}" presName="compNode" presStyleCnt="0"/>
      <dgm:spPr/>
    </dgm:pt>
    <dgm:pt modelId="{CADF53E1-04C8-41A6-8FEB-FA97C2B1BAC5}" type="pres">
      <dgm:prSet presAssocID="{778F71C9-E3A4-4644-AC49-2432921A1945}" presName="bkgdShape" presStyleLbl="node1" presStyleIdx="1" presStyleCnt="6"/>
      <dgm:spPr/>
      <dgm:t>
        <a:bodyPr/>
        <a:lstStyle/>
        <a:p>
          <a:endParaRPr lang="en-US"/>
        </a:p>
      </dgm:t>
    </dgm:pt>
    <dgm:pt modelId="{B3D93282-3EE3-4738-9850-C67B6A5DEC27}" type="pres">
      <dgm:prSet presAssocID="{778F71C9-E3A4-4644-AC49-2432921A1945}" presName="nodeTx" presStyleLbl="node1" presStyleIdx="1" presStyleCnt="6">
        <dgm:presLayoutVars>
          <dgm:bulletEnabled val="1"/>
        </dgm:presLayoutVars>
      </dgm:prSet>
      <dgm:spPr/>
      <dgm:t>
        <a:bodyPr/>
        <a:lstStyle/>
        <a:p>
          <a:endParaRPr lang="en-US"/>
        </a:p>
      </dgm:t>
    </dgm:pt>
    <dgm:pt modelId="{2893339B-F451-4175-96E6-F4CA4CCB88A3}" type="pres">
      <dgm:prSet presAssocID="{778F71C9-E3A4-4644-AC49-2432921A1945}" presName="invisiNode" presStyleLbl="node1" presStyleIdx="1" presStyleCnt="6"/>
      <dgm:spPr/>
    </dgm:pt>
    <dgm:pt modelId="{7D98CE07-EAA7-4693-967A-D881C5216CA7}" type="pres">
      <dgm:prSet presAssocID="{778F71C9-E3A4-4644-AC49-2432921A1945}" presName="imagNode" presStyleLbl="fgImgPlace1" presStyleIdx="1" presStyleCnt="6" custScaleY="85657" custLinFactNeighborX="1665" custLinFactNeighborY="-21005"/>
      <dgm:spPr>
        <a:blipFill rotWithShape="1">
          <a:blip xmlns:r="http://schemas.openxmlformats.org/officeDocument/2006/relationships" r:embed="rId2"/>
          <a:stretch>
            <a:fillRect/>
          </a:stretch>
        </a:blipFill>
      </dgm:spPr>
    </dgm:pt>
    <dgm:pt modelId="{D47F47C7-3C6F-422F-91F8-8C6D947AC28E}" type="pres">
      <dgm:prSet presAssocID="{5AD62837-6912-43D3-9763-C3947D12CADC}" presName="sibTrans" presStyleLbl="sibTrans2D1" presStyleIdx="0" presStyleCnt="0"/>
      <dgm:spPr/>
      <dgm:t>
        <a:bodyPr/>
        <a:lstStyle/>
        <a:p>
          <a:endParaRPr lang="en-US"/>
        </a:p>
      </dgm:t>
    </dgm:pt>
    <dgm:pt modelId="{9727881C-86F4-4618-A10A-5D093B1108BF}" type="pres">
      <dgm:prSet presAssocID="{057AC392-B701-4A5E-9FDE-F23B8EEF908D}" presName="compNode" presStyleCnt="0"/>
      <dgm:spPr/>
    </dgm:pt>
    <dgm:pt modelId="{42156D36-1CAC-49A2-AEFD-8E1C90E7B464}" type="pres">
      <dgm:prSet presAssocID="{057AC392-B701-4A5E-9FDE-F23B8EEF908D}" presName="bkgdShape" presStyleLbl="node1" presStyleIdx="2" presStyleCnt="6" custLinFactNeighborY="-716"/>
      <dgm:spPr/>
      <dgm:t>
        <a:bodyPr/>
        <a:lstStyle/>
        <a:p>
          <a:endParaRPr lang="en-US"/>
        </a:p>
      </dgm:t>
    </dgm:pt>
    <dgm:pt modelId="{F09AFA67-76CA-40BF-A3F9-8C739DAA15F0}" type="pres">
      <dgm:prSet presAssocID="{057AC392-B701-4A5E-9FDE-F23B8EEF908D}" presName="nodeTx" presStyleLbl="node1" presStyleIdx="2" presStyleCnt="6">
        <dgm:presLayoutVars>
          <dgm:bulletEnabled val="1"/>
        </dgm:presLayoutVars>
      </dgm:prSet>
      <dgm:spPr/>
      <dgm:t>
        <a:bodyPr/>
        <a:lstStyle/>
        <a:p>
          <a:endParaRPr lang="en-US"/>
        </a:p>
      </dgm:t>
    </dgm:pt>
    <dgm:pt modelId="{60639695-3742-4BC6-B732-4B372B4A3BDD}" type="pres">
      <dgm:prSet presAssocID="{057AC392-B701-4A5E-9FDE-F23B8EEF908D}" presName="invisiNode" presStyleLbl="node1" presStyleIdx="2" presStyleCnt="6"/>
      <dgm:spPr/>
    </dgm:pt>
    <dgm:pt modelId="{EF87B8E9-DD83-41B5-BF3C-53ED899BE14A}" type="pres">
      <dgm:prSet presAssocID="{057AC392-B701-4A5E-9FDE-F23B8EEF908D}" presName="imagNode" presStyleLbl="fgImgPlace1" presStyleIdx="2" presStyleCnt="6" custScaleY="89322" custLinFactNeighborX="-1665" custLinFactNeighborY="-19173"/>
      <dgm:spPr>
        <a:blipFill rotWithShape="1">
          <a:blip xmlns:r="http://schemas.openxmlformats.org/officeDocument/2006/relationships" r:embed="rId3"/>
          <a:stretch>
            <a:fillRect/>
          </a:stretch>
        </a:blipFill>
      </dgm:spPr>
    </dgm:pt>
    <dgm:pt modelId="{291FF0E4-B1EB-4CF3-9348-8E27F31C0C7B}" type="pres">
      <dgm:prSet presAssocID="{66FCAE17-622B-47A3-9DA5-11335CF248B7}" presName="sibTrans" presStyleLbl="sibTrans2D1" presStyleIdx="0" presStyleCnt="0"/>
      <dgm:spPr/>
      <dgm:t>
        <a:bodyPr/>
        <a:lstStyle/>
        <a:p>
          <a:endParaRPr lang="en-US"/>
        </a:p>
      </dgm:t>
    </dgm:pt>
    <dgm:pt modelId="{C5940712-1D8B-4952-8853-4E2C1328C59A}" type="pres">
      <dgm:prSet presAssocID="{F382AA55-2914-406C-AA5E-EBB49288EEFD}" presName="compNode" presStyleCnt="0"/>
      <dgm:spPr/>
    </dgm:pt>
    <dgm:pt modelId="{968DFF8B-FBD3-4D82-9614-B60C5E8AAC8A}" type="pres">
      <dgm:prSet presAssocID="{F382AA55-2914-406C-AA5E-EBB49288EEFD}" presName="bkgdShape" presStyleLbl="node1" presStyleIdx="3" presStyleCnt="6"/>
      <dgm:spPr/>
      <dgm:t>
        <a:bodyPr/>
        <a:lstStyle/>
        <a:p>
          <a:endParaRPr lang="en-US"/>
        </a:p>
      </dgm:t>
    </dgm:pt>
    <dgm:pt modelId="{15780866-116D-4198-93BB-6C48A781A01F}" type="pres">
      <dgm:prSet presAssocID="{F382AA55-2914-406C-AA5E-EBB49288EEFD}" presName="nodeTx" presStyleLbl="node1" presStyleIdx="3" presStyleCnt="6">
        <dgm:presLayoutVars>
          <dgm:bulletEnabled val="1"/>
        </dgm:presLayoutVars>
      </dgm:prSet>
      <dgm:spPr/>
      <dgm:t>
        <a:bodyPr/>
        <a:lstStyle/>
        <a:p>
          <a:endParaRPr lang="en-US"/>
        </a:p>
      </dgm:t>
    </dgm:pt>
    <dgm:pt modelId="{6E488A60-28E5-415F-A86B-92D75B3D32C2}" type="pres">
      <dgm:prSet presAssocID="{F382AA55-2914-406C-AA5E-EBB49288EEFD}" presName="invisiNode" presStyleLbl="node1" presStyleIdx="3" presStyleCnt="6"/>
      <dgm:spPr/>
    </dgm:pt>
    <dgm:pt modelId="{9BC8AA89-4336-4239-8826-4D2EFCA8C33F}" type="pres">
      <dgm:prSet presAssocID="{F382AA55-2914-406C-AA5E-EBB49288EEFD}" presName="imagNode" presStyleLbl="fgImgPlace1" presStyleIdx="3" presStyleCnt="6" custScaleY="81077" custLinFactNeighborY="-23295"/>
      <dgm:spPr>
        <a:blipFill rotWithShape="1">
          <a:blip xmlns:r="http://schemas.openxmlformats.org/officeDocument/2006/relationships" r:embed="rId4"/>
          <a:stretch>
            <a:fillRect/>
          </a:stretch>
        </a:blipFill>
      </dgm:spPr>
    </dgm:pt>
    <dgm:pt modelId="{62D31027-0436-4387-8F52-00B35F6A504B}" type="pres">
      <dgm:prSet presAssocID="{AF6BECCB-82EA-4738-8BD2-162050C88665}" presName="sibTrans" presStyleLbl="sibTrans2D1" presStyleIdx="0" presStyleCnt="0"/>
      <dgm:spPr/>
      <dgm:t>
        <a:bodyPr/>
        <a:lstStyle/>
        <a:p>
          <a:endParaRPr lang="en-US"/>
        </a:p>
      </dgm:t>
    </dgm:pt>
    <dgm:pt modelId="{1329F199-EAFF-439F-B9CB-2E536CF7D7D8}" type="pres">
      <dgm:prSet presAssocID="{26C1EDBD-7C2D-4E02-AE09-A51029AB0397}" presName="compNode" presStyleCnt="0"/>
      <dgm:spPr/>
    </dgm:pt>
    <dgm:pt modelId="{F28EA66C-13B4-4B8B-8746-B78E876BEC92}" type="pres">
      <dgm:prSet presAssocID="{26C1EDBD-7C2D-4E02-AE09-A51029AB0397}" presName="bkgdShape" presStyleLbl="node1" presStyleIdx="4" presStyleCnt="6"/>
      <dgm:spPr/>
      <dgm:t>
        <a:bodyPr/>
        <a:lstStyle/>
        <a:p>
          <a:endParaRPr lang="en-US"/>
        </a:p>
      </dgm:t>
    </dgm:pt>
    <dgm:pt modelId="{D6CEDD81-4A0B-4C6F-9FB4-D6180C3AEFCB}" type="pres">
      <dgm:prSet presAssocID="{26C1EDBD-7C2D-4E02-AE09-A51029AB0397}" presName="nodeTx" presStyleLbl="node1" presStyleIdx="4" presStyleCnt="6">
        <dgm:presLayoutVars>
          <dgm:bulletEnabled val="1"/>
        </dgm:presLayoutVars>
      </dgm:prSet>
      <dgm:spPr/>
      <dgm:t>
        <a:bodyPr/>
        <a:lstStyle/>
        <a:p>
          <a:endParaRPr lang="en-US"/>
        </a:p>
      </dgm:t>
    </dgm:pt>
    <dgm:pt modelId="{8CA1F3C8-89B3-46A7-95E0-1057C8BD9EBD}" type="pres">
      <dgm:prSet presAssocID="{26C1EDBD-7C2D-4E02-AE09-A51029AB0397}" presName="invisiNode" presStyleLbl="node1" presStyleIdx="4" presStyleCnt="6"/>
      <dgm:spPr/>
    </dgm:pt>
    <dgm:pt modelId="{57E94F97-1E24-43BF-8DBF-1F61FA859897}" type="pres">
      <dgm:prSet presAssocID="{26C1EDBD-7C2D-4E02-AE09-A51029AB0397}" presName="imagNode" presStyleLbl="fgImgPlace1" presStyleIdx="4" presStyleCnt="6" custScaleY="83825" custLinFactNeighborX="-555" custLinFactNeighborY="-21921"/>
      <dgm:spPr>
        <a:blipFill rotWithShape="1">
          <a:blip xmlns:r="http://schemas.openxmlformats.org/officeDocument/2006/relationships" r:embed="rId5"/>
          <a:stretch>
            <a:fillRect/>
          </a:stretch>
        </a:blipFill>
      </dgm:spPr>
    </dgm:pt>
    <dgm:pt modelId="{C3DAD5EC-B5B9-4DC9-8056-A838090577C3}" type="pres">
      <dgm:prSet presAssocID="{9C285788-5905-4102-B0E9-3C4B94F9FCC9}" presName="sibTrans" presStyleLbl="sibTrans2D1" presStyleIdx="0" presStyleCnt="0"/>
      <dgm:spPr/>
      <dgm:t>
        <a:bodyPr/>
        <a:lstStyle/>
        <a:p>
          <a:endParaRPr lang="en-US"/>
        </a:p>
      </dgm:t>
    </dgm:pt>
    <dgm:pt modelId="{F38027A6-0ABE-4C4A-B991-0CBC77F64816}" type="pres">
      <dgm:prSet presAssocID="{4A7B7B3F-0EC3-4DF1-A032-65A10D7FE50B}" presName="compNode" presStyleCnt="0"/>
      <dgm:spPr/>
    </dgm:pt>
    <dgm:pt modelId="{407A5C34-8A8D-4E12-B0C3-8F9F543B3C6D}" type="pres">
      <dgm:prSet presAssocID="{4A7B7B3F-0EC3-4DF1-A032-65A10D7FE50B}" presName="bkgdShape" presStyleLbl="node1" presStyleIdx="5" presStyleCnt="6"/>
      <dgm:spPr/>
      <dgm:t>
        <a:bodyPr/>
        <a:lstStyle/>
        <a:p>
          <a:endParaRPr lang="en-US"/>
        </a:p>
      </dgm:t>
    </dgm:pt>
    <dgm:pt modelId="{EEEB0786-1314-4057-84D4-8F9F3F0ABDD9}" type="pres">
      <dgm:prSet presAssocID="{4A7B7B3F-0EC3-4DF1-A032-65A10D7FE50B}" presName="nodeTx" presStyleLbl="node1" presStyleIdx="5" presStyleCnt="6">
        <dgm:presLayoutVars>
          <dgm:bulletEnabled val="1"/>
        </dgm:presLayoutVars>
      </dgm:prSet>
      <dgm:spPr/>
      <dgm:t>
        <a:bodyPr/>
        <a:lstStyle/>
        <a:p>
          <a:endParaRPr lang="en-US"/>
        </a:p>
      </dgm:t>
    </dgm:pt>
    <dgm:pt modelId="{6963690C-4812-401D-A25F-8E28E66BB018}" type="pres">
      <dgm:prSet presAssocID="{4A7B7B3F-0EC3-4DF1-A032-65A10D7FE50B}" presName="invisiNode" presStyleLbl="node1" presStyleIdx="5" presStyleCnt="6"/>
      <dgm:spPr/>
    </dgm:pt>
    <dgm:pt modelId="{AAE917E7-CDE3-4F1D-BB88-101D10D5CE7B}" type="pres">
      <dgm:prSet presAssocID="{4A7B7B3F-0EC3-4DF1-A032-65A10D7FE50B}" presName="imagNode" presStyleLbl="fgImgPlace1" presStyleIdx="5" presStyleCnt="6" custScaleY="80161" custLinFactNeighborX="-2219" custLinFactNeighborY="-24233"/>
      <dgm:spPr>
        <a:blipFill rotWithShape="1">
          <a:blip xmlns:r="http://schemas.openxmlformats.org/officeDocument/2006/relationships" r:embed="rId6"/>
          <a:stretch>
            <a:fillRect/>
          </a:stretch>
        </a:blipFill>
      </dgm:spPr>
    </dgm:pt>
  </dgm:ptLst>
  <dgm:cxnLst>
    <dgm:cxn modelId="{639DC966-104F-4D2E-9215-381FFA1F3C63}" type="presOf" srcId="{AF6BECCB-82EA-4738-8BD2-162050C88665}" destId="{62D31027-0436-4387-8F52-00B35F6A504B}" srcOrd="0" destOrd="0" presId="urn:microsoft.com/office/officeart/2005/8/layout/hList7#1"/>
    <dgm:cxn modelId="{E6111F2F-F297-4647-92D2-2CB02A30C669}" type="presOf" srcId="{E2C8BDEA-8507-405B-B9E8-9005A690B4D4}" destId="{F1BC9195-3A6C-4917-86D6-0E002607858A}" srcOrd="1" destOrd="0" presId="urn:microsoft.com/office/officeart/2005/8/layout/hList7#1"/>
    <dgm:cxn modelId="{4A5F5D26-D132-4CB7-A3AD-AA63A199F632}" type="presOf" srcId="{9C285788-5905-4102-B0E9-3C4B94F9FCC9}" destId="{C3DAD5EC-B5B9-4DC9-8056-A838090577C3}" srcOrd="0" destOrd="0" presId="urn:microsoft.com/office/officeart/2005/8/layout/hList7#1"/>
    <dgm:cxn modelId="{FBA20BBD-3BC0-4151-B310-F591BA350AA2}" type="presOf" srcId="{BA372ADB-3611-4BC0-B750-5D7669977D41}" destId="{FC2C6A62-AA95-4F9D-9B32-827DEEC79201}" srcOrd="0" destOrd="0" presId="urn:microsoft.com/office/officeart/2005/8/layout/hList7#1"/>
    <dgm:cxn modelId="{3B52FD91-0BBD-4B71-A279-B515B2B2FBA7}" srcId="{B7E95CC5-9BA7-40D4-A8CF-358A3014C5D8}" destId="{4A7B7B3F-0EC3-4DF1-A032-65A10D7FE50B}" srcOrd="5" destOrd="0" parTransId="{E2F52467-E75D-432B-9E4A-B4721B694AEA}" sibTransId="{645D3A3D-DF11-4C35-ADB6-CF7042EBE7E2}"/>
    <dgm:cxn modelId="{C1412C7B-2987-44AE-8301-28906281A9F1}" type="presOf" srcId="{B7E95CC5-9BA7-40D4-A8CF-358A3014C5D8}" destId="{E2F71283-911A-4BC2-87E8-18E11B6F689D}" srcOrd="0" destOrd="0" presId="urn:microsoft.com/office/officeart/2005/8/layout/hList7#1"/>
    <dgm:cxn modelId="{02FC932E-4D3A-4E89-9AC2-B2B0C86A4C30}" type="presOf" srcId="{66FCAE17-622B-47A3-9DA5-11335CF248B7}" destId="{291FF0E4-B1EB-4CF3-9348-8E27F31C0C7B}" srcOrd="0" destOrd="0" presId="urn:microsoft.com/office/officeart/2005/8/layout/hList7#1"/>
    <dgm:cxn modelId="{58007F02-BAC2-43D4-B37D-4A047E5F96D6}" type="presOf" srcId="{057AC392-B701-4A5E-9FDE-F23B8EEF908D}" destId="{42156D36-1CAC-49A2-AEFD-8E1C90E7B464}" srcOrd="0" destOrd="0" presId="urn:microsoft.com/office/officeart/2005/8/layout/hList7#1"/>
    <dgm:cxn modelId="{4DD21A41-6553-47DF-B502-42B4F7FA0A5A}" type="presOf" srcId="{E2C8BDEA-8507-405B-B9E8-9005A690B4D4}" destId="{822F8542-E195-4845-BD53-D5394AD2DAC2}" srcOrd="0" destOrd="0" presId="urn:microsoft.com/office/officeart/2005/8/layout/hList7#1"/>
    <dgm:cxn modelId="{8AC9DDA8-1EF8-4295-9B27-51AB8E34EDBD}" type="presOf" srcId="{4A7B7B3F-0EC3-4DF1-A032-65A10D7FE50B}" destId="{EEEB0786-1314-4057-84D4-8F9F3F0ABDD9}" srcOrd="1" destOrd="0" presId="urn:microsoft.com/office/officeart/2005/8/layout/hList7#1"/>
    <dgm:cxn modelId="{3E226CCC-4BF4-4499-9952-50D20B05FB6F}" srcId="{B7E95CC5-9BA7-40D4-A8CF-358A3014C5D8}" destId="{057AC392-B701-4A5E-9FDE-F23B8EEF908D}" srcOrd="2" destOrd="0" parTransId="{7BBA3E64-E53A-4BB7-BE22-4CF70110BC07}" sibTransId="{66FCAE17-622B-47A3-9DA5-11335CF248B7}"/>
    <dgm:cxn modelId="{B308B2DB-17D0-4B1C-A46E-D2B98F1EF8EF}" srcId="{B7E95CC5-9BA7-40D4-A8CF-358A3014C5D8}" destId="{778F71C9-E3A4-4644-AC49-2432921A1945}" srcOrd="1" destOrd="0" parTransId="{3D8623D9-7556-4227-9B9A-27378BB19178}" sibTransId="{5AD62837-6912-43D3-9763-C3947D12CADC}"/>
    <dgm:cxn modelId="{5B304E61-3C2A-41CF-8174-F924C1073282}" srcId="{B7E95CC5-9BA7-40D4-A8CF-358A3014C5D8}" destId="{F382AA55-2914-406C-AA5E-EBB49288EEFD}" srcOrd="3" destOrd="0" parTransId="{680403CA-D8E5-47F3-8E97-B040388EFB40}" sibTransId="{AF6BECCB-82EA-4738-8BD2-162050C88665}"/>
    <dgm:cxn modelId="{256E0506-14F7-485D-B831-AAE9E2E2D6B6}" type="presOf" srcId="{26C1EDBD-7C2D-4E02-AE09-A51029AB0397}" destId="{F28EA66C-13B4-4B8B-8746-B78E876BEC92}" srcOrd="0" destOrd="0" presId="urn:microsoft.com/office/officeart/2005/8/layout/hList7#1"/>
    <dgm:cxn modelId="{17FF0AD8-6902-4D6C-ACBA-DFFFE07E375D}" type="presOf" srcId="{057AC392-B701-4A5E-9FDE-F23B8EEF908D}" destId="{F09AFA67-76CA-40BF-A3F9-8C739DAA15F0}" srcOrd="1" destOrd="0" presId="urn:microsoft.com/office/officeart/2005/8/layout/hList7#1"/>
    <dgm:cxn modelId="{E1955F28-3CFB-4F82-BCC1-A5429D56BA01}" type="presOf" srcId="{778F71C9-E3A4-4644-AC49-2432921A1945}" destId="{CADF53E1-04C8-41A6-8FEB-FA97C2B1BAC5}" srcOrd="0" destOrd="0" presId="urn:microsoft.com/office/officeart/2005/8/layout/hList7#1"/>
    <dgm:cxn modelId="{8C1E9E5C-759C-49DA-BB51-8E0DB8864667}" type="presOf" srcId="{F382AA55-2914-406C-AA5E-EBB49288EEFD}" destId="{968DFF8B-FBD3-4D82-9614-B60C5E8AAC8A}" srcOrd="0" destOrd="0" presId="urn:microsoft.com/office/officeart/2005/8/layout/hList7#1"/>
    <dgm:cxn modelId="{C4569B2D-D793-4401-970F-063ED1C98A6E}" type="presOf" srcId="{F382AA55-2914-406C-AA5E-EBB49288EEFD}" destId="{15780866-116D-4198-93BB-6C48A781A01F}" srcOrd="1" destOrd="0" presId="urn:microsoft.com/office/officeart/2005/8/layout/hList7#1"/>
    <dgm:cxn modelId="{7EA2AD73-8E71-42DC-8DB3-A7B2F5B7CAE9}" srcId="{B7E95CC5-9BA7-40D4-A8CF-358A3014C5D8}" destId="{26C1EDBD-7C2D-4E02-AE09-A51029AB0397}" srcOrd="4" destOrd="0" parTransId="{42BA0801-A2D4-440F-B68B-2D6AF499B812}" sibTransId="{9C285788-5905-4102-B0E9-3C4B94F9FCC9}"/>
    <dgm:cxn modelId="{7A8C44F2-ABFD-4141-8BAF-CD82F9FEA40F}" type="presOf" srcId="{5AD62837-6912-43D3-9763-C3947D12CADC}" destId="{D47F47C7-3C6F-422F-91F8-8C6D947AC28E}" srcOrd="0" destOrd="0" presId="urn:microsoft.com/office/officeart/2005/8/layout/hList7#1"/>
    <dgm:cxn modelId="{9B0ECA1D-138F-4C17-AEEB-04CA8FC8F714}" srcId="{B7E95CC5-9BA7-40D4-A8CF-358A3014C5D8}" destId="{E2C8BDEA-8507-405B-B9E8-9005A690B4D4}" srcOrd="0" destOrd="0" parTransId="{95948982-7838-4F7E-9E5B-DE51BBEA02E4}" sibTransId="{BA372ADB-3611-4BC0-B750-5D7669977D41}"/>
    <dgm:cxn modelId="{6453143E-0854-4152-9090-DC6D59CC36D0}" type="presOf" srcId="{4A7B7B3F-0EC3-4DF1-A032-65A10D7FE50B}" destId="{407A5C34-8A8D-4E12-B0C3-8F9F543B3C6D}" srcOrd="0" destOrd="0" presId="urn:microsoft.com/office/officeart/2005/8/layout/hList7#1"/>
    <dgm:cxn modelId="{809170AF-4324-4D67-8B1B-E9A414C1CA9F}" type="presOf" srcId="{778F71C9-E3A4-4644-AC49-2432921A1945}" destId="{B3D93282-3EE3-4738-9850-C67B6A5DEC27}" srcOrd="1" destOrd="0" presId="urn:microsoft.com/office/officeart/2005/8/layout/hList7#1"/>
    <dgm:cxn modelId="{5169D4F5-EA3A-4B00-8C63-5C15ECD17F11}" type="presOf" srcId="{26C1EDBD-7C2D-4E02-AE09-A51029AB0397}" destId="{D6CEDD81-4A0B-4C6F-9FB4-D6180C3AEFCB}" srcOrd="1" destOrd="0" presId="urn:microsoft.com/office/officeart/2005/8/layout/hList7#1"/>
    <dgm:cxn modelId="{B7B60ECA-97E9-4EFC-B42D-59CA8884DD51}" type="presParOf" srcId="{E2F71283-911A-4BC2-87E8-18E11B6F689D}" destId="{C613D930-2DEA-44C7-9FC9-34E640119DF4}" srcOrd="0" destOrd="0" presId="urn:microsoft.com/office/officeart/2005/8/layout/hList7#1"/>
    <dgm:cxn modelId="{578160C1-AD9A-4E2D-894C-429B17ADC56E}" type="presParOf" srcId="{E2F71283-911A-4BC2-87E8-18E11B6F689D}" destId="{FB06782B-622C-4324-B4CB-654B1F29A45C}" srcOrd="1" destOrd="0" presId="urn:microsoft.com/office/officeart/2005/8/layout/hList7#1"/>
    <dgm:cxn modelId="{68011649-A6DD-4BDB-93A1-08E47B6221BD}" type="presParOf" srcId="{FB06782B-622C-4324-B4CB-654B1F29A45C}" destId="{84DDA1C5-A115-48DD-811E-B13F188EA0B6}" srcOrd="0" destOrd="0" presId="urn:microsoft.com/office/officeart/2005/8/layout/hList7#1"/>
    <dgm:cxn modelId="{9A765E79-BC9A-4EFF-A7A5-7D97D29A530C}" type="presParOf" srcId="{84DDA1C5-A115-48DD-811E-B13F188EA0B6}" destId="{822F8542-E195-4845-BD53-D5394AD2DAC2}" srcOrd="0" destOrd="0" presId="urn:microsoft.com/office/officeart/2005/8/layout/hList7#1"/>
    <dgm:cxn modelId="{8122673A-92A2-40EC-AA3C-FCC132B4F8DB}" type="presParOf" srcId="{84DDA1C5-A115-48DD-811E-B13F188EA0B6}" destId="{F1BC9195-3A6C-4917-86D6-0E002607858A}" srcOrd="1" destOrd="0" presId="urn:microsoft.com/office/officeart/2005/8/layout/hList7#1"/>
    <dgm:cxn modelId="{6A1AD3D5-E3F5-4203-8DD7-43DECFA5773A}" type="presParOf" srcId="{84DDA1C5-A115-48DD-811E-B13F188EA0B6}" destId="{0A16D4B9-022B-46B4-8C66-D938599E6A0B}" srcOrd="2" destOrd="0" presId="urn:microsoft.com/office/officeart/2005/8/layout/hList7#1"/>
    <dgm:cxn modelId="{8FC52A93-2836-448F-A130-3DB2EB215E21}" type="presParOf" srcId="{84DDA1C5-A115-48DD-811E-B13F188EA0B6}" destId="{275DFEE8-8B3F-4253-989D-83BAB0180DDA}" srcOrd="3" destOrd="0" presId="urn:microsoft.com/office/officeart/2005/8/layout/hList7#1"/>
    <dgm:cxn modelId="{D164E8BC-BA26-4907-A9D5-D4AC213896C0}" type="presParOf" srcId="{FB06782B-622C-4324-B4CB-654B1F29A45C}" destId="{FC2C6A62-AA95-4F9D-9B32-827DEEC79201}" srcOrd="1" destOrd="0" presId="urn:microsoft.com/office/officeart/2005/8/layout/hList7#1"/>
    <dgm:cxn modelId="{8DB2BFCA-E705-4CEE-BA0C-12DD3D4037B0}" type="presParOf" srcId="{FB06782B-622C-4324-B4CB-654B1F29A45C}" destId="{AFE0BEF9-8B9F-4AB4-9302-B3A573117CFC}" srcOrd="2" destOrd="0" presId="urn:microsoft.com/office/officeart/2005/8/layout/hList7#1"/>
    <dgm:cxn modelId="{90AC2DB7-B4E0-437C-B1EA-6CF571A5C29D}" type="presParOf" srcId="{AFE0BEF9-8B9F-4AB4-9302-B3A573117CFC}" destId="{CADF53E1-04C8-41A6-8FEB-FA97C2B1BAC5}" srcOrd="0" destOrd="0" presId="urn:microsoft.com/office/officeart/2005/8/layout/hList7#1"/>
    <dgm:cxn modelId="{70D31E56-8A33-4646-BD95-2569B4A5B8E1}" type="presParOf" srcId="{AFE0BEF9-8B9F-4AB4-9302-B3A573117CFC}" destId="{B3D93282-3EE3-4738-9850-C67B6A5DEC27}" srcOrd="1" destOrd="0" presId="urn:microsoft.com/office/officeart/2005/8/layout/hList7#1"/>
    <dgm:cxn modelId="{695B67AF-8B95-466C-BF21-53AC4D3575AF}" type="presParOf" srcId="{AFE0BEF9-8B9F-4AB4-9302-B3A573117CFC}" destId="{2893339B-F451-4175-96E6-F4CA4CCB88A3}" srcOrd="2" destOrd="0" presId="urn:microsoft.com/office/officeart/2005/8/layout/hList7#1"/>
    <dgm:cxn modelId="{F703BE86-F198-4BB1-93B9-F93AC6CF2DA8}" type="presParOf" srcId="{AFE0BEF9-8B9F-4AB4-9302-B3A573117CFC}" destId="{7D98CE07-EAA7-4693-967A-D881C5216CA7}" srcOrd="3" destOrd="0" presId="urn:microsoft.com/office/officeart/2005/8/layout/hList7#1"/>
    <dgm:cxn modelId="{64EE1D33-88CD-4D04-A892-3DFC3DCB0336}" type="presParOf" srcId="{FB06782B-622C-4324-B4CB-654B1F29A45C}" destId="{D47F47C7-3C6F-422F-91F8-8C6D947AC28E}" srcOrd="3" destOrd="0" presId="urn:microsoft.com/office/officeart/2005/8/layout/hList7#1"/>
    <dgm:cxn modelId="{CE45ECA2-4AEA-447B-AA6A-B1F679146D98}" type="presParOf" srcId="{FB06782B-622C-4324-B4CB-654B1F29A45C}" destId="{9727881C-86F4-4618-A10A-5D093B1108BF}" srcOrd="4" destOrd="0" presId="urn:microsoft.com/office/officeart/2005/8/layout/hList7#1"/>
    <dgm:cxn modelId="{17142BEF-1C0D-417C-A9C8-DEF5D92DAAD6}" type="presParOf" srcId="{9727881C-86F4-4618-A10A-5D093B1108BF}" destId="{42156D36-1CAC-49A2-AEFD-8E1C90E7B464}" srcOrd="0" destOrd="0" presId="urn:microsoft.com/office/officeart/2005/8/layout/hList7#1"/>
    <dgm:cxn modelId="{DE350B44-F7A9-4428-80FD-70173C3CE6D5}" type="presParOf" srcId="{9727881C-86F4-4618-A10A-5D093B1108BF}" destId="{F09AFA67-76CA-40BF-A3F9-8C739DAA15F0}" srcOrd="1" destOrd="0" presId="urn:microsoft.com/office/officeart/2005/8/layout/hList7#1"/>
    <dgm:cxn modelId="{EDE38FA4-26B6-45B0-8331-A323F674D58E}" type="presParOf" srcId="{9727881C-86F4-4618-A10A-5D093B1108BF}" destId="{60639695-3742-4BC6-B732-4B372B4A3BDD}" srcOrd="2" destOrd="0" presId="urn:microsoft.com/office/officeart/2005/8/layout/hList7#1"/>
    <dgm:cxn modelId="{F5C07EA4-0278-4B92-B0D0-728D464762A4}" type="presParOf" srcId="{9727881C-86F4-4618-A10A-5D093B1108BF}" destId="{EF87B8E9-DD83-41B5-BF3C-53ED899BE14A}" srcOrd="3" destOrd="0" presId="urn:microsoft.com/office/officeart/2005/8/layout/hList7#1"/>
    <dgm:cxn modelId="{854C1052-91AC-4919-B7D7-9816936580AE}" type="presParOf" srcId="{FB06782B-622C-4324-B4CB-654B1F29A45C}" destId="{291FF0E4-B1EB-4CF3-9348-8E27F31C0C7B}" srcOrd="5" destOrd="0" presId="urn:microsoft.com/office/officeart/2005/8/layout/hList7#1"/>
    <dgm:cxn modelId="{274B5C25-C692-4BB3-A471-B0B88748C34B}" type="presParOf" srcId="{FB06782B-622C-4324-B4CB-654B1F29A45C}" destId="{C5940712-1D8B-4952-8853-4E2C1328C59A}" srcOrd="6" destOrd="0" presId="urn:microsoft.com/office/officeart/2005/8/layout/hList7#1"/>
    <dgm:cxn modelId="{1859B2ED-6CFF-411A-BB31-FB1EBE166F61}" type="presParOf" srcId="{C5940712-1D8B-4952-8853-4E2C1328C59A}" destId="{968DFF8B-FBD3-4D82-9614-B60C5E8AAC8A}" srcOrd="0" destOrd="0" presId="urn:microsoft.com/office/officeart/2005/8/layout/hList7#1"/>
    <dgm:cxn modelId="{11066FAF-A192-4FDA-83C6-C35562C01604}" type="presParOf" srcId="{C5940712-1D8B-4952-8853-4E2C1328C59A}" destId="{15780866-116D-4198-93BB-6C48A781A01F}" srcOrd="1" destOrd="0" presId="urn:microsoft.com/office/officeart/2005/8/layout/hList7#1"/>
    <dgm:cxn modelId="{89F9CFE7-E6E5-49FA-B906-2ABA62DFE80A}" type="presParOf" srcId="{C5940712-1D8B-4952-8853-4E2C1328C59A}" destId="{6E488A60-28E5-415F-A86B-92D75B3D32C2}" srcOrd="2" destOrd="0" presId="urn:microsoft.com/office/officeart/2005/8/layout/hList7#1"/>
    <dgm:cxn modelId="{AF964346-2D85-4994-AC95-10799142043A}" type="presParOf" srcId="{C5940712-1D8B-4952-8853-4E2C1328C59A}" destId="{9BC8AA89-4336-4239-8826-4D2EFCA8C33F}" srcOrd="3" destOrd="0" presId="urn:microsoft.com/office/officeart/2005/8/layout/hList7#1"/>
    <dgm:cxn modelId="{82DB6685-D8CF-42DA-9B98-2F680171AC58}" type="presParOf" srcId="{FB06782B-622C-4324-B4CB-654B1F29A45C}" destId="{62D31027-0436-4387-8F52-00B35F6A504B}" srcOrd="7" destOrd="0" presId="urn:microsoft.com/office/officeart/2005/8/layout/hList7#1"/>
    <dgm:cxn modelId="{9A614F2B-350E-4CEB-BB00-ED4DCB37AD42}" type="presParOf" srcId="{FB06782B-622C-4324-B4CB-654B1F29A45C}" destId="{1329F199-EAFF-439F-B9CB-2E536CF7D7D8}" srcOrd="8" destOrd="0" presId="urn:microsoft.com/office/officeart/2005/8/layout/hList7#1"/>
    <dgm:cxn modelId="{26823A68-E419-45F9-BD65-780717DFA4CB}" type="presParOf" srcId="{1329F199-EAFF-439F-B9CB-2E536CF7D7D8}" destId="{F28EA66C-13B4-4B8B-8746-B78E876BEC92}" srcOrd="0" destOrd="0" presId="urn:microsoft.com/office/officeart/2005/8/layout/hList7#1"/>
    <dgm:cxn modelId="{13C48748-0C3D-42D2-8063-D9526473D08D}" type="presParOf" srcId="{1329F199-EAFF-439F-B9CB-2E536CF7D7D8}" destId="{D6CEDD81-4A0B-4C6F-9FB4-D6180C3AEFCB}" srcOrd="1" destOrd="0" presId="urn:microsoft.com/office/officeart/2005/8/layout/hList7#1"/>
    <dgm:cxn modelId="{347CEDE5-0291-4461-B8DE-1BE5E0307CB0}" type="presParOf" srcId="{1329F199-EAFF-439F-B9CB-2E536CF7D7D8}" destId="{8CA1F3C8-89B3-46A7-95E0-1057C8BD9EBD}" srcOrd="2" destOrd="0" presId="urn:microsoft.com/office/officeart/2005/8/layout/hList7#1"/>
    <dgm:cxn modelId="{2C0CFDC0-6D2C-4BE0-B7AD-316EEDA4BE73}" type="presParOf" srcId="{1329F199-EAFF-439F-B9CB-2E536CF7D7D8}" destId="{57E94F97-1E24-43BF-8DBF-1F61FA859897}" srcOrd="3" destOrd="0" presId="urn:microsoft.com/office/officeart/2005/8/layout/hList7#1"/>
    <dgm:cxn modelId="{587FFE89-7476-49BF-BD1C-B34FBF31DD10}" type="presParOf" srcId="{FB06782B-622C-4324-B4CB-654B1F29A45C}" destId="{C3DAD5EC-B5B9-4DC9-8056-A838090577C3}" srcOrd="9" destOrd="0" presId="urn:microsoft.com/office/officeart/2005/8/layout/hList7#1"/>
    <dgm:cxn modelId="{A719464F-0639-4C29-82C1-7224F57EA83B}" type="presParOf" srcId="{FB06782B-622C-4324-B4CB-654B1F29A45C}" destId="{F38027A6-0ABE-4C4A-B991-0CBC77F64816}" srcOrd="10" destOrd="0" presId="urn:microsoft.com/office/officeart/2005/8/layout/hList7#1"/>
    <dgm:cxn modelId="{55AA8A47-DACC-4F69-93A7-D2FFA9BC7407}" type="presParOf" srcId="{F38027A6-0ABE-4C4A-B991-0CBC77F64816}" destId="{407A5C34-8A8D-4E12-B0C3-8F9F543B3C6D}" srcOrd="0" destOrd="0" presId="urn:microsoft.com/office/officeart/2005/8/layout/hList7#1"/>
    <dgm:cxn modelId="{58A50D27-CB9D-43BF-B4B8-AC6181684727}" type="presParOf" srcId="{F38027A6-0ABE-4C4A-B991-0CBC77F64816}" destId="{EEEB0786-1314-4057-84D4-8F9F3F0ABDD9}" srcOrd="1" destOrd="0" presId="urn:microsoft.com/office/officeart/2005/8/layout/hList7#1"/>
    <dgm:cxn modelId="{1144D9DD-85CB-4BE4-A811-E5668E50319A}" type="presParOf" srcId="{F38027A6-0ABE-4C4A-B991-0CBC77F64816}" destId="{6963690C-4812-401D-A25F-8E28E66BB018}" srcOrd="2" destOrd="0" presId="urn:microsoft.com/office/officeart/2005/8/layout/hList7#1"/>
    <dgm:cxn modelId="{6E7351B8-B35C-4697-A976-3424526293C7}" type="presParOf" srcId="{F38027A6-0ABE-4C4A-B991-0CBC77F64816}" destId="{AAE917E7-CDE3-4F1D-BB88-101D10D5CE7B}"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676A0B-22A0-493D-8517-8267723707E1}" type="doc">
      <dgm:prSet loTypeId="urn:microsoft.com/office/officeart/2005/8/layout/hProcess9" loCatId="process" qsTypeId="urn:microsoft.com/office/officeart/2005/8/quickstyle/simple1" qsCatId="simple" csTypeId="urn:microsoft.com/office/officeart/2005/8/colors/accent1_2" csCatId="accent1" phldr="1"/>
      <dgm:spPr/>
    </dgm:pt>
    <dgm:pt modelId="{B7609F96-F835-4F4D-9E9E-4F6D44027C65}">
      <dgm:prSet phldrT="[Text]"/>
      <dgm:spPr>
        <a:solidFill>
          <a:srgbClr val="FF0000"/>
        </a:solidFill>
      </dgm:spPr>
      <dgm:t>
        <a:bodyPr/>
        <a:lstStyle/>
        <a:p>
          <a:r>
            <a:rPr lang="en-US" dirty="0" smtClean="0"/>
            <a:t>GAME CHANGER in the PSET Sector</a:t>
          </a:r>
          <a:endParaRPr lang="en-US" dirty="0"/>
        </a:p>
      </dgm:t>
    </dgm:pt>
    <dgm:pt modelId="{45D8F3D5-0406-46C3-9FC4-3D3A7C7C6B20}" type="parTrans" cxnId="{433DEFB1-F0E1-4692-9875-2BF722904E83}">
      <dgm:prSet/>
      <dgm:spPr/>
      <dgm:t>
        <a:bodyPr/>
        <a:lstStyle/>
        <a:p>
          <a:endParaRPr lang="en-US"/>
        </a:p>
      </dgm:t>
    </dgm:pt>
    <dgm:pt modelId="{540E2B61-6873-4DD5-B3BE-10147BA3FA02}" type="sibTrans" cxnId="{433DEFB1-F0E1-4692-9875-2BF722904E83}">
      <dgm:prSet/>
      <dgm:spPr/>
      <dgm:t>
        <a:bodyPr/>
        <a:lstStyle/>
        <a:p>
          <a:endParaRPr lang="en-US"/>
        </a:p>
      </dgm:t>
    </dgm:pt>
    <dgm:pt modelId="{941F29F3-8CE3-44D2-A5CC-FDB9396C2D5C}">
      <dgm:prSet/>
      <dgm:spPr>
        <a:solidFill>
          <a:schemeClr val="bg1">
            <a:lumMod val="75000"/>
          </a:schemeClr>
        </a:solidFill>
      </dgm:spPr>
      <dgm:t>
        <a:bodyPr/>
        <a:lstStyle/>
        <a:p>
          <a:r>
            <a:rPr lang="en-GB" dirty="0" smtClean="0">
              <a:solidFill>
                <a:schemeClr val="tx1"/>
              </a:solidFill>
            </a:rPr>
            <a:t>Ministerial Determination on the three sub-frameworks that comprise the National Qualifications Framework, Government Gazette Notice No. 1391 of 2020 published in Government Gazette No 44031 of 24 December 2020.</a:t>
          </a:r>
        </a:p>
      </dgm:t>
    </dgm:pt>
    <dgm:pt modelId="{721002E5-9521-4DEF-A25B-BB1999A9AB72}" type="parTrans" cxnId="{7435A6D2-09A0-4B14-B04D-13DDD21ADE9E}">
      <dgm:prSet/>
      <dgm:spPr/>
      <dgm:t>
        <a:bodyPr/>
        <a:lstStyle/>
        <a:p>
          <a:endParaRPr lang="en-US"/>
        </a:p>
      </dgm:t>
    </dgm:pt>
    <dgm:pt modelId="{EA4EA153-ED01-4A5A-905F-815F26B095D5}" type="sibTrans" cxnId="{7435A6D2-09A0-4B14-B04D-13DDD21ADE9E}">
      <dgm:prSet/>
      <dgm:spPr/>
      <dgm:t>
        <a:bodyPr/>
        <a:lstStyle/>
        <a:p>
          <a:endParaRPr lang="en-US"/>
        </a:p>
      </dgm:t>
    </dgm:pt>
    <dgm:pt modelId="{390EEF66-ABD0-4E7D-AEB7-207292D8E185}">
      <dgm:prSet/>
      <dgm:spPr>
        <a:solidFill>
          <a:schemeClr val="bg1">
            <a:lumMod val="50000"/>
          </a:schemeClr>
        </a:solidFill>
      </dgm:spPr>
      <dgm:t>
        <a:bodyPr/>
        <a:lstStyle/>
        <a:p>
          <a:r>
            <a:rPr lang="en-GB" dirty="0" smtClean="0"/>
            <a:t>OQSF Policy, published in Government Gazette Notice No. 45401 of 29 October 2021</a:t>
          </a:r>
          <a:endParaRPr lang="en-US" dirty="0"/>
        </a:p>
      </dgm:t>
    </dgm:pt>
    <dgm:pt modelId="{62BE49B2-A2B6-47B2-AA5B-96FADB22F664}" type="parTrans" cxnId="{CA66A1C7-FB89-4576-81F6-95A0843A4111}">
      <dgm:prSet/>
      <dgm:spPr/>
      <dgm:t>
        <a:bodyPr/>
        <a:lstStyle/>
        <a:p>
          <a:endParaRPr lang="en-US"/>
        </a:p>
      </dgm:t>
    </dgm:pt>
    <dgm:pt modelId="{FAA39DE4-831D-4C83-B8F2-714DE81DCDEE}" type="sibTrans" cxnId="{CA66A1C7-FB89-4576-81F6-95A0843A4111}">
      <dgm:prSet/>
      <dgm:spPr/>
      <dgm:t>
        <a:bodyPr/>
        <a:lstStyle/>
        <a:p>
          <a:endParaRPr lang="en-US"/>
        </a:p>
      </dgm:t>
    </dgm:pt>
    <dgm:pt modelId="{782A269C-859A-495A-B128-008259F9E9C0}" type="pres">
      <dgm:prSet presAssocID="{DC676A0B-22A0-493D-8517-8267723707E1}" presName="CompostProcess" presStyleCnt="0">
        <dgm:presLayoutVars>
          <dgm:dir/>
          <dgm:resizeHandles val="exact"/>
        </dgm:presLayoutVars>
      </dgm:prSet>
      <dgm:spPr/>
    </dgm:pt>
    <dgm:pt modelId="{5E3DEFA6-2F0A-484F-B780-C9B15200B5E0}" type="pres">
      <dgm:prSet presAssocID="{DC676A0B-22A0-493D-8517-8267723707E1}" presName="arrow" presStyleLbl="bgShp" presStyleIdx="0" presStyleCnt="1" custScaleX="95253" custScaleY="99290" custLinFactNeighborX="229" custLinFactNeighborY="177"/>
      <dgm:spPr>
        <a:solidFill>
          <a:schemeClr val="tx1"/>
        </a:solidFill>
      </dgm:spPr>
    </dgm:pt>
    <dgm:pt modelId="{69F929AB-B2D3-4A6B-8E2E-25388C7BC40F}" type="pres">
      <dgm:prSet presAssocID="{DC676A0B-22A0-493D-8517-8267723707E1}" presName="linearProcess" presStyleCnt="0"/>
      <dgm:spPr/>
    </dgm:pt>
    <dgm:pt modelId="{C848FA6C-A915-47C7-A796-0FEBDA7B05D3}" type="pres">
      <dgm:prSet presAssocID="{941F29F3-8CE3-44D2-A5CC-FDB9396C2D5C}" presName="textNode" presStyleLbl="node1" presStyleIdx="0" presStyleCnt="3">
        <dgm:presLayoutVars>
          <dgm:bulletEnabled val="1"/>
        </dgm:presLayoutVars>
      </dgm:prSet>
      <dgm:spPr/>
      <dgm:t>
        <a:bodyPr/>
        <a:lstStyle/>
        <a:p>
          <a:endParaRPr lang="en-US"/>
        </a:p>
      </dgm:t>
    </dgm:pt>
    <dgm:pt modelId="{E0F666F3-AF04-4ABC-B33F-63F040A01AB4}" type="pres">
      <dgm:prSet presAssocID="{EA4EA153-ED01-4A5A-905F-815F26B095D5}" presName="sibTrans" presStyleCnt="0"/>
      <dgm:spPr/>
    </dgm:pt>
    <dgm:pt modelId="{F728D765-F147-4E86-8087-EF0E2FE0D23F}" type="pres">
      <dgm:prSet presAssocID="{390EEF66-ABD0-4E7D-AEB7-207292D8E185}" presName="textNode" presStyleLbl="node1" presStyleIdx="1" presStyleCnt="3">
        <dgm:presLayoutVars>
          <dgm:bulletEnabled val="1"/>
        </dgm:presLayoutVars>
      </dgm:prSet>
      <dgm:spPr/>
      <dgm:t>
        <a:bodyPr/>
        <a:lstStyle/>
        <a:p>
          <a:endParaRPr lang="en-US"/>
        </a:p>
      </dgm:t>
    </dgm:pt>
    <dgm:pt modelId="{BF4BDA3A-9C43-4784-AE84-DD693472BB50}" type="pres">
      <dgm:prSet presAssocID="{FAA39DE4-831D-4C83-B8F2-714DE81DCDEE}" presName="sibTrans" presStyleCnt="0"/>
      <dgm:spPr/>
    </dgm:pt>
    <dgm:pt modelId="{9125B0C9-2699-489F-806D-D18661BBA197}" type="pres">
      <dgm:prSet presAssocID="{B7609F96-F835-4F4D-9E9E-4F6D44027C65}" presName="textNode" presStyleLbl="node1" presStyleIdx="2" presStyleCnt="3">
        <dgm:presLayoutVars>
          <dgm:bulletEnabled val="1"/>
        </dgm:presLayoutVars>
      </dgm:prSet>
      <dgm:spPr/>
      <dgm:t>
        <a:bodyPr/>
        <a:lstStyle/>
        <a:p>
          <a:endParaRPr lang="en-US"/>
        </a:p>
      </dgm:t>
    </dgm:pt>
  </dgm:ptLst>
  <dgm:cxnLst>
    <dgm:cxn modelId="{2ED7BA0E-10E7-4276-AABB-1997CD479C16}" type="presOf" srcId="{390EEF66-ABD0-4E7D-AEB7-207292D8E185}" destId="{F728D765-F147-4E86-8087-EF0E2FE0D23F}" srcOrd="0" destOrd="0" presId="urn:microsoft.com/office/officeart/2005/8/layout/hProcess9"/>
    <dgm:cxn modelId="{1CA61B3D-B7C1-4C5E-B8D8-5904AB6AA920}" type="presOf" srcId="{941F29F3-8CE3-44D2-A5CC-FDB9396C2D5C}" destId="{C848FA6C-A915-47C7-A796-0FEBDA7B05D3}" srcOrd="0" destOrd="0" presId="urn:microsoft.com/office/officeart/2005/8/layout/hProcess9"/>
    <dgm:cxn modelId="{433DEFB1-F0E1-4692-9875-2BF722904E83}" srcId="{DC676A0B-22A0-493D-8517-8267723707E1}" destId="{B7609F96-F835-4F4D-9E9E-4F6D44027C65}" srcOrd="2" destOrd="0" parTransId="{45D8F3D5-0406-46C3-9FC4-3D3A7C7C6B20}" sibTransId="{540E2B61-6873-4DD5-B3BE-10147BA3FA02}"/>
    <dgm:cxn modelId="{CA66A1C7-FB89-4576-81F6-95A0843A4111}" srcId="{DC676A0B-22A0-493D-8517-8267723707E1}" destId="{390EEF66-ABD0-4E7D-AEB7-207292D8E185}" srcOrd="1" destOrd="0" parTransId="{62BE49B2-A2B6-47B2-AA5B-96FADB22F664}" sibTransId="{FAA39DE4-831D-4C83-B8F2-714DE81DCDEE}"/>
    <dgm:cxn modelId="{7435A6D2-09A0-4B14-B04D-13DDD21ADE9E}" srcId="{DC676A0B-22A0-493D-8517-8267723707E1}" destId="{941F29F3-8CE3-44D2-A5CC-FDB9396C2D5C}" srcOrd="0" destOrd="0" parTransId="{721002E5-9521-4DEF-A25B-BB1999A9AB72}" sibTransId="{EA4EA153-ED01-4A5A-905F-815F26B095D5}"/>
    <dgm:cxn modelId="{89262399-3F4B-4630-BE8C-43837FF3C04C}" type="presOf" srcId="{B7609F96-F835-4F4D-9E9E-4F6D44027C65}" destId="{9125B0C9-2699-489F-806D-D18661BBA197}" srcOrd="0" destOrd="0" presId="urn:microsoft.com/office/officeart/2005/8/layout/hProcess9"/>
    <dgm:cxn modelId="{27374456-2100-4F71-8013-767D957470D8}" type="presOf" srcId="{DC676A0B-22A0-493D-8517-8267723707E1}" destId="{782A269C-859A-495A-B128-008259F9E9C0}" srcOrd="0" destOrd="0" presId="urn:microsoft.com/office/officeart/2005/8/layout/hProcess9"/>
    <dgm:cxn modelId="{743A13ED-2F44-4A23-A52D-7E5845E92DBD}" type="presParOf" srcId="{782A269C-859A-495A-B128-008259F9E9C0}" destId="{5E3DEFA6-2F0A-484F-B780-C9B15200B5E0}" srcOrd="0" destOrd="0" presId="urn:microsoft.com/office/officeart/2005/8/layout/hProcess9"/>
    <dgm:cxn modelId="{F965A48A-E880-4A08-B89C-F0DC9DF3D514}" type="presParOf" srcId="{782A269C-859A-495A-B128-008259F9E9C0}" destId="{69F929AB-B2D3-4A6B-8E2E-25388C7BC40F}" srcOrd="1" destOrd="0" presId="urn:microsoft.com/office/officeart/2005/8/layout/hProcess9"/>
    <dgm:cxn modelId="{04BC1321-3497-4EBF-8EF5-AF54D7CE588A}" type="presParOf" srcId="{69F929AB-B2D3-4A6B-8E2E-25388C7BC40F}" destId="{C848FA6C-A915-47C7-A796-0FEBDA7B05D3}" srcOrd="0" destOrd="0" presId="urn:microsoft.com/office/officeart/2005/8/layout/hProcess9"/>
    <dgm:cxn modelId="{B3422D19-C97A-4388-8D7C-044762945803}" type="presParOf" srcId="{69F929AB-B2D3-4A6B-8E2E-25388C7BC40F}" destId="{E0F666F3-AF04-4ABC-B33F-63F040A01AB4}" srcOrd="1" destOrd="0" presId="urn:microsoft.com/office/officeart/2005/8/layout/hProcess9"/>
    <dgm:cxn modelId="{66085CDB-9278-4863-8660-FE7E35985B77}" type="presParOf" srcId="{69F929AB-B2D3-4A6B-8E2E-25388C7BC40F}" destId="{F728D765-F147-4E86-8087-EF0E2FE0D23F}" srcOrd="2" destOrd="0" presId="urn:microsoft.com/office/officeart/2005/8/layout/hProcess9"/>
    <dgm:cxn modelId="{78EA617C-33DA-453E-A7C5-B5757260E815}" type="presParOf" srcId="{69F929AB-B2D3-4A6B-8E2E-25388C7BC40F}" destId="{BF4BDA3A-9C43-4784-AE84-DD693472BB50}" srcOrd="3" destOrd="0" presId="urn:microsoft.com/office/officeart/2005/8/layout/hProcess9"/>
    <dgm:cxn modelId="{25D6AA62-4713-47C0-A118-8DB23655A6F5}" type="presParOf" srcId="{69F929AB-B2D3-4A6B-8E2E-25388C7BC40F}" destId="{9125B0C9-2699-489F-806D-D18661BBA197}"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5F5CBA-8B04-4F38-B72C-386895D79221}"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D1291B9B-2748-479B-A263-BDDD9E8AD3DF}">
      <dgm:prSet phldrT="[Text]"/>
      <dgm:spPr>
        <a:solidFill>
          <a:srgbClr val="7F7F7F">
            <a:alpha val="90000"/>
          </a:srgbClr>
        </a:solidFill>
      </dgm:spPr>
      <dgm:t>
        <a:bodyPr/>
        <a:lstStyle/>
        <a:p>
          <a:r>
            <a:rPr lang="en-US" dirty="0" smtClean="0">
              <a:solidFill>
                <a:schemeClr val="bg1"/>
              </a:solidFill>
            </a:rPr>
            <a:t>Outcome 3</a:t>
          </a:r>
          <a:endParaRPr lang="en-US" dirty="0">
            <a:solidFill>
              <a:schemeClr val="bg1"/>
            </a:solidFill>
          </a:endParaRPr>
        </a:p>
      </dgm:t>
    </dgm:pt>
    <dgm:pt modelId="{16772861-E844-47FC-AD02-B0779F5EE5F5}" type="parTrans" cxnId="{9FCF25B6-8F5B-4A8D-89ED-962DF244FD6A}">
      <dgm:prSet/>
      <dgm:spPr/>
      <dgm:t>
        <a:bodyPr/>
        <a:lstStyle/>
        <a:p>
          <a:endParaRPr lang="en-US"/>
        </a:p>
      </dgm:t>
    </dgm:pt>
    <dgm:pt modelId="{DBBAF99E-98AC-4E71-9426-CC5B49FDE591}" type="sibTrans" cxnId="{9FCF25B6-8F5B-4A8D-89ED-962DF244FD6A}">
      <dgm:prSet/>
      <dgm:spPr/>
      <dgm:t>
        <a:bodyPr/>
        <a:lstStyle/>
        <a:p>
          <a:endParaRPr lang="en-US"/>
        </a:p>
      </dgm:t>
    </dgm:pt>
    <dgm:pt modelId="{84F69DD1-B3D1-4359-8EBA-6DCC461C06E2}">
      <dgm:prSet phldrT="[Text]"/>
      <dgm:spPr/>
      <dgm:t>
        <a:bodyPr/>
        <a:lstStyle/>
        <a:p>
          <a:r>
            <a:rPr lang="en-GB" dirty="0" smtClean="0">
              <a:solidFill>
                <a:schemeClr val="tx1"/>
              </a:solidFill>
            </a:rPr>
            <a:t>QCTO is a responsive learning organisation</a:t>
          </a:r>
          <a:endParaRPr lang="en-US" dirty="0">
            <a:solidFill>
              <a:schemeClr val="tx1"/>
            </a:solidFill>
          </a:endParaRPr>
        </a:p>
      </dgm:t>
    </dgm:pt>
    <dgm:pt modelId="{09362FB8-85FC-44E1-9672-5DE82C768109}" type="parTrans" cxnId="{42237926-26C6-4B7D-85E9-EE668DBCF7F2}">
      <dgm:prSet/>
      <dgm:spPr/>
      <dgm:t>
        <a:bodyPr/>
        <a:lstStyle/>
        <a:p>
          <a:endParaRPr lang="en-US"/>
        </a:p>
      </dgm:t>
    </dgm:pt>
    <dgm:pt modelId="{07477B3B-69E5-4768-AB7D-527B964A115B}" type="sibTrans" cxnId="{42237926-26C6-4B7D-85E9-EE668DBCF7F2}">
      <dgm:prSet/>
      <dgm:spPr/>
      <dgm:t>
        <a:bodyPr/>
        <a:lstStyle/>
        <a:p>
          <a:endParaRPr lang="en-US"/>
        </a:p>
      </dgm:t>
    </dgm:pt>
    <dgm:pt modelId="{4D3951F2-2891-4B72-B860-B7678DB6FB63}">
      <dgm:prSet phldrT="[Text]"/>
      <dgm:spPr>
        <a:solidFill>
          <a:srgbClr val="C00000">
            <a:alpha val="90000"/>
          </a:srgbClr>
        </a:solidFill>
      </dgm:spPr>
      <dgm:t>
        <a:bodyPr/>
        <a:lstStyle/>
        <a:p>
          <a:r>
            <a:rPr lang="en-US" dirty="0" smtClean="0">
              <a:solidFill>
                <a:schemeClr val="bg1"/>
              </a:solidFill>
            </a:rPr>
            <a:t>Outcome 2</a:t>
          </a:r>
          <a:endParaRPr lang="en-US" dirty="0">
            <a:solidFill>
              <a:schemeClr val="bg1"/>
            </a:solidFill>
          </a:endParaRPr>
        </a:p>
      </dgm:t>
    </dgm:pt>
    <dgm:pt modelId="{54FCD242-A225-4546-99F6-1F5211291340}" type="parTrans" cxnId="{0D97A045-F10E-4C7B-848D-59736A16ADE6}">
      <dgm:prSet/>
      <dgm:spPr/>
      <dgm:t>
        <a:bodyPr/>
        <a:lstStyle/>
        <a:p>
          <a:endParaRPr lang="en-US"/>
        </a:p>
      </dgm:t>
    </dgm:pt>
    <dgm:pt modelId="{AE262734-ED5A-49F0-BF7C-12CBF2E2ED50}" type="sibTrans" cxnId="{0D97A045-F10E-4C7B-848D-59736A16ADE6}">
      <dgm:prSet/>
      <dgm:spPr/>
      <dgm:t>
        <a:bodyPr/>
        <a:lstStyle/>
        <a:p>
          <a:endParaRPr lang="en-US"/>
        </a:p>
      </dgm:t>
    </dgm:pt>
    <dgm:pt modelId="{38DFFE09-7593-48DB-998C-86DC32B2D99D}">
      <dgm:prSet phldrT="[Text]"/>
      <dgm:spPr>
        <a:solidFill>
          <a:schemeClr val="tx1">
            <a:alpha val="90000"/>
          </a:schemeClr>
        </a:solidFill>
      </dgm:spPr>
      <dgm:t>
        <a:bodyPr/>
        <a:lstStyle/>
        <a:p>
          <a:r>
            <a:rPr lang="en-US" dirty="0" smtClean="0">
              <a:solidFill>
                <a:schemeClr val="bg1"/>
              </a:solidFill>
            </a:rPr>
            <a:t>Outcome 1</a:t>
          </a:r>
          <a:endParaRPr lang="en-US" dirty="0">
            <a:solidFill>
              <a:schemeClr val="bg1"/>
            </a:solidFill>
          </a:endParaRPr>
        </a:p>
      </dgm:t>
    </dgm:pt>
    <dgm:pt modelId="{D5A70C3C-F9F6-4007-AD03-D17A22495A9C}" type="parTrans" cxnId="{9BD5B604-F7FE-4264-9697-AD014056A292}">
      <dgm:prSet/>
      <dgm:spPr/>
      <dgm:t>
        <a:bodyPr/>
        <a:lstStyle/>
        <a:p>
          <a:endParaRPr lang="en-US"/>
        </a:p>
      </dgm:t>
    </dgm:pt>
    <dgm:pt modelId="{0984EC95-2296-46EF-A0A1-1FE2EF7D3B1C}" type="sibTrans" cxnId="{9BD5B604-F7FE-4264-9697-AD014056A292}">
      <dgm:prSet/>
      <dgm:spPr/>
      <dgm:t>
        <a:bodyPr/>
        <a:lstStyle/>
        <a:p>
          <a:endParaRPr lang="en-US"/>
        </a:p>
      </dgm:t>
    </dgm:pt>
    <dgm:pt modelId="{2BE2B8FE-5DEC-4506-9184-EC4F7A82E3D0}">
      <dgm:prSet phldrT="[Text]"/>
      <dgm:spPr/>
      <dgm:t>
        <a:bodyPr/>
        <a:lstStyle/>
        <a:p>
          <a:r>
            <a:rPr lang="en-GB" dirty="0" smtClean="0">
              <a:solidFill>
                <a:schemeClr val="tx1"/>
              </a:solidFill>
            </a:rPr>
            <a:t>QCTO to ensure that development and quality assurance of occupational qualifications, part qualifications and skills programmes are responsive to labour market and developmental state initiatives</a:t>
          </a:r>
          <a:endParaRPr lang="en-US" dirty="0">
            <a:solidFill>
              <a:schemeClr val="tx1"/>
            </a:solidFill>
          </a:endParaRPr>
        </a:p>
      </dgm:t>
    </dgm:pt>
    <dgm:pt modelId="{479D39BB-F823-49DC-8410-C30DA1326D6B}" type="parTrans" cxnId="{78EB3FAC-7221-41D3-A655-7DE04518AE40}">
      <dgm:prSet/>
      <dgm:spPr/>
      <dgm:t>
        <a:bodyPr/>
        <a:lstStyle/>
        <a:p>
          <a:endParaRPr lang="en-US"/>
        </a:p>
      </dgm:t>
    </dgm:pt>
    <dgm:pt modelId="{51198803-0448-49CB-A840-7047E736E738}" type="sibTrans" cxnId="{78EB3FAC-7221-41D3-A655-7DE04518AE40}">
      <dgm:prSet/>
      <dgm:spPr/>
      <dgm:t>
        <a:bodyPr/>
        <a:lstStyle/>
        <a:p>
          <a:endParaRPr lang="en-US"/>
        </a:p>
      </dgm:t>
    </dgm:pt>
    <dgm:pt modelId="{B936CC72-0E95-4A5C-AA21-3135EC1F4BFE}">
      <dgm:prSet phldrT="[Text]" custT="1"/>
      <dgm:spPr/>
      <dgm:t>
        <a:bodyPr/>
        <a:lstStyle/>
        <a:p>
          <a:r>
            <a:rPr lang="en-GB" sz="1600" dirty="0" smtClean="0">
              <a:solidFill>
                <a:schemeClr val="tx1"/>
              </a:solidFill>
            </a:rPr>
            <a:t>A single national quality assured Occupational Qualifications Sub-framework that promotes synergy, simplification </a:t>
          </a:r>
          <a:r>
            <a:rPr lang="en-US" sz="1600" dirty="0" smtClean="0">
              <a:solidFill>
                <a:schemeClr val="tx1"/>
              </a:solidFill>
            </a:rPr>
            <a:t>and effectiveness.</a:t>
          </a:r>
          <a:endParaRPr lang="en-US" sz="1600" dirty="0">
            <a:solidFill>
              <a:schemeClr val="tx1"/>
            </a:solidFill>
          </a:endParaRPr>
        </a:p>
      </dgm:t>
    </dgm:pt>
    <dgm:pt modelId="{F996D76D-243C-4BD4-BC94-8C89BB5C91AB}" type="parTrans" cxnId="{657E41AA-FD16-40DD-9B6F-1A742289CF25}">
      <dgm:prSet/>
      <dgm:spPr/>
      <dgm:t>
        <a:bodyPr/>
        <a:lstStyle/>
        <a:p>
          <a:endParaRPr lang="en-US"/>
        </a:p>
      </dgm:t>
    </dgm:pt>
    <dgm:pt modelId="{C0CE3C42-6154-479A-8C06-A9C930E4544A}" type="sibTrans" cxnId="{657E41AA-FD16-40DD-9B6F-1A742289CF25}">
      <dgm:prSet/>
      <dgm:spPr/>
      <dgm:t>
        <a:bodyPr/>
        <a:lstStyle/>
        <a:p>
          <a:endParaRPr lang="en-US"/>
        </a:p>
      </dgm:t>
    </dgm:pt>
    <dgm:pt modelId="{B8FA1E39-CD2E-45B7-B6F9-3AD02DB35CB3}" type="pres">
      <dgm:prSet presAssocID="{AF5F5CBA-8B04-4F38-B72C-386895D79221}" presName="Name0" presStyleCnt="0">
        <dgm:presLayoutVars>
          <dgm:chPref val="1"/>
          <dgm:dir/>
          <dgm:animOne val="branch"/>
          <dgm:animLvl val="lvl"/>
          <dgm:resizeHandles/>
        </dgm:presLayoutVars>
      </dgm:prSet>
      <dgm:spPr/>
      <dgm:t>
        <a:bodyPr/>
        <a:lstStyle/>
        <a:p>
          <a:endParaRPr lang="en-US"/>
        </a:p>
      </dgm:t>
    </dgm:pt>
    <dgm:pt modelId="{7C64D632-DF3F-4F17-90C8-D3FFB8C0B1CA}" type="pres">
      <dgm:prSet presAssocID="{38DFFE09-7593-48DB-998C-86DC32B2D99D}" presName="vertOne" presStyleCnt="0"/>
      <dgm:spPr/>
    </dgm:pt>
    <dgm:pt modelId="{B15DE463-B68B-4FCE-869C-2B1652931597}" type="pres">
      <dgm:prSet presAssocID="{38DFFE09-7593-48DB-998C-86DC32B2D99D}" presName="txOne" presStyleLbl="node0" presStyleIdx="0" presStyleCnt="3">
        <dgm:presLayoutVars>
          <dgm:chPref val="3"/>
        </dgm:presLayoutVars>
      </dgm:prSet>
      <dgm:spPr/>
      <dgm:t>
        <a:bodyPr/>
        <a:lstStyle/>
        <a:p>
          <a:endParaRPr lang="en-US"/>
        </a:p>
      </dgm:t>
    </dgm:pt>
    <dgm:pt modelId="{BE9E4355-D565-44EF-BD56-38A07A1E4B34}" type="pres">
      <dgm:prSet presAssocID="{38DFFE09-7593-48DB-998C-86DC32B2D99D}" presName="parTransOne" presStyleCnt="0"/>
      <dgm:spPr/>
    </dgm:pt>
    <dgm:pt modelId="{2E01E911-8488-4F8E-9E27-FC10BE4237DF}" type="pres">
      <dgm:prSet presAssocID="{38DFFE09-7593-48DB-998C-86DC32B2D99D}" presName="horzOne" presStyleCnt="0"/>
      <dgm:spPr/>
    </dgm:pt>
    <dgm:pt modelId="{EE91A148-2729-449F-A383-131E08A17CD2}" type="pres">
      <dgm:prSet presAssocID="{B936CC72-0E95-4A5C-AA21-3135EC1F4BFE}" presName="vertTwo" presStyleCnt="0"/>
      <dgm:spPr/>
    </dgm:pt>
    <dgm:pt modelId="{165C6C93-D90C-45B1-9BAC-071B415D78C6}" type="pres">
      <dgm:prSet presAssocID="{B936CC72-0E95-4A5C-AA21-3135EC1F4BFE}" presName="txTwo" presStyleLbl="node2" presStyleIdx="0" presStyleCnt="3">
        <dgm:presLayoutVars>
          <dgm:chPref val="3"/>
        </dgm:presLayoutVars>
      </dgm:prSet>
      <dgm:spPr/>
      <dgm:t>
        <a:bodyPr/>
        <a:lstStyle/>
        <a:p>
          <a:endParaRPr lang="en-US"/>
        </a:p>
      </dgm:t>
    </dgm:pt>
    <dgm:pt modelId="{A81F608A-864D-43FD-9A66-E26B217EEBD8}" type="pres">
      <dgm:prSet presAssocID="{B936CC72-0E95-4A5C-AA21-3135EC1F4BFE}" presName="horzTwo" presStyleCnt="0"/>
      <dgm:spPr/>
    </dgm:pt>
    <dgm:pt modelId="{06599840-DA67-4BAF-9F2E-E06948EC470C}" type="pres">
      <dgm:prSet presAssocID="{0984EC95-2296-46EF-A0A1-1FE2EF7D3B1C}" presName="sibSpaceOne" presStyleCnt="0"/>
      <dgm:spPr/>
    </dgm:pt>
    <dgm:pt modelId="{73296E7A-8F0B-4550-8CBC-B8418390D7C0}" type="pres">
      <dgm:prSet presAssocID="{4D3951F2-2891-4B72-B860-B7678DB6FB63}" presName="vertOne" presStyleCnt="0"/>
      <dgm:spPr/>
    </dgm:pt>
    <dgm:pt modelId="{A65EC488-7E8A-47A2-BCEC-053F240DF9F4}" type="pres">
      <dgm:prSet presAssocID="{4D3951F2-2891-4B72-B860-B7678DB6FB63}" presName="txOne" presStyleLbl="node0" presStyleIdx="1" presStyleCnt="3">
        <dgm:presLayoutVars>
          <dgm:chPref val="3"/>
        </dgm:presLayoutVars>
      </dgm:prSet>
      <dgm:spPr/>
      <dgm:t>
        <a:bodyPr/>
        <a:lstStyle/>
        <a:p>
          <a:endParaRPr lang="en-US"/>
        </a:p>
      </dgm:t>
    </dgm:pt>
    <dgm:pt modelId="{58C5E987-BD84-45BE-B40E-D9E9F20EC718}" type="pres">
      <dgm:prSet presAssocID="{4D3951F2-2891-4B72-B860-B7678DB6FB63}" presName="parTransOne" presStyleCnt="0"/>
      <dgm:spPr/>
    </dgm:pt>
    <dgm:pt modelId="{380CC4C1-FE5A-484B-A4A0-8EDF970E1932}" type="pres">
      <dgm:prSet presAssocID="{4D3951F2-2891-4B72-B860-B7678DB6FB63}" presName="horzOne" presStyleCnt="0"/>
      <dgm:spPr/>
    </dgm:pt>
    <dgm:pt modelId="{62BC3A8B-B45C-463F-A342-258C6E1C7150}" type="pres">
      <dgm:prSet presAssocID="{2BE2B8FE-5DEC-4506-9184-EC4F7A82E3D0}" presName="vertTwo" presStyleCnt="0"/>
      <dgm:spPr/>
    </dgm:pt>
    <dgm:pt modelId="{6B77903E-CFFE-45CD-8554-A8B3BB41CE5A}" type="pres">
      <dgm:prSet presAssocID="{2BE2B8FE-5DEC-4506-9184-EC4F7A82E3D0}" presName="txTwo" presStyleLbl="node2" presStyleIdx="1" presStyleCnt="3">
        <dgm:presLayoutVars>
          <dgm:chPref val="3"/>
        </dgm:presLayoutVars>
      </dgm:prSet>
      <dgm:spPr/>
      <dgm:t>
        <a:bodyPr/>
        <a:lstStyle/>
        <a:p>
          <a:endParaRPr lang="en-US"/>
        </a:p>
      </dgm:t>
    </dgm:pt>
    <dgm:pt modelId="{72AF809C-F2B7-4C69-8355-BAED33458E0C}" type="pres">
      <dgm:prSet presAssocID="{2BE2B8FE-5DEC-4506-9184-EC4F7A82E3D0}" presName="horzTwo" presStyleCnt="0"/>
      <dgm:spPr/>
    </dgm:pt>
    <dgm:pt modelId="{8B4CFC50-EDF8-4919-9061-0CA65754B5A5}" type="pres">
      <dgm:prSet presAssocID="{AE262734-ED5A-49F0-BF7C-12CBF2E2ED50}" presName="sibSpaceOne" presStyleCnt="0"/>
      <dgm:spPr/>
    </dgm:pt>
    <dgm:pt modelId="{E104D77A-330A-413A-9203-5F5FD0F2AD38}" type="pres">
      <dgm:prSet presAssocID="{D1291B9B-2748-479B-A263-BDDD9E8AD3DF}" presName="vertOne" presStyleCnt="0"/>
      <dgm:spPr/>
    </dgm:pt>
    <dgm:pt modelId="{FE00FE68-8DA6-416E-8715-28B9F95DCAA3}" type="pres">
      <dgm:prSet presAssocID="{D1291B9B-2748-479B-A263-BDDD9E8AD3DF}" presName="txOne" presStyleLbl="node0" presStyleIdx="2" presStyleCnt="3">
        <dgm:presLayoutVars>
          <dgm:chPref val="3"/>
        </dgm:presLayoutVars>
      </dgm:prSet>
      <dgm:spPr/>
      <dgm:t>
        <a:bodyPr/>
        <a:lstStyle/>
        <a:p>
          <a:endParaRPr lang="en-US"/>
        </a:p>
      </dgm:t>
    </dgm:pt>
    <dgm:pt modelId="{51A0EB55-9EA3-4648-AA89-6623921ED24F}" type="pres">
      <dgm:prSet presAssocID="{D1291B9B-2748-479B-A263-BDDD9E8AD3DF}" presName="parTransOne" presStyleCnt="0"/>
      <dgm:spPr/>
    </dgm:pt>
    <dgm:pt modelId="{40534E7C-7A73-4F02-A12D-4BF96D3DBE14}" type="pres">
      <dgm:prSet presAssocID="{D1291B9B-2748-479B-A263-BDDD9E8AD3DF}" presName="horzOne" presStyleCnt="0"/>
      <dgm:spPr/>
    </dgm:pt>
    <dgm:pt modelId="{603E9740-A5F6-4316-AFB6-4AF4AEC0863B}" type="pres">
      <dgm:prSet presAssocID="{84F69DD1-B3D1-4359-8EBA-6DCC461C06E2}" presName="vertTwo" presStyleCnt="0"/>
      <dgm:spPr/>
    </dgm:pt>
    <dgm:pt modelId="{3D3AF811-7E9B-42E6-AC97-6E1E21DF31C1}" type="pres">
      <dgm:prSet presAssocID="{84F69DD1-B3D1-4359-8EBA-6DCC461C06E2}" presName="txTwo" presStyleLbl="node2" presStyleIdx="2" presStyleCnt="3">
        <dgm:presLayoutVars>
          <dgm:chPref val="3"/>
        </dgm:presLayoutVars>
      </dgm:prSet>
      <dgm:spPr/>
      <dgm:t>
        <a:bodyPr/>
        <a:lstStyle/>
        <a:p>
          <a:endParaRPr lang="en-US"/>
        </a:p>
      </dgm:t>
    </dgm:pt>
    <dgm:pt modelId="{6A124C5C-4BB7-4BCD-91AC-8C3C4EE18931}" type="pres">
      <dgm:prSet presAssocID="{84F69DD1-B3D1-4359-8EBA-6DCC461C06E2}" presName="horzTwo" presStyleCnt="0"/>
      <dgm:spPr/>
    </dgm:pt>
  </dgm:ptLst>
  <dgm:cxnLst>
    <dgm:cxn modelId="{1B8FA25B-6435-42AA-BA22-F55E0ECD255E}" type="presOf" srcId="{84F69DD1-B3D1-4359-8EBA-6DCC461C06E2}" destId="{3D3AF811-7E9B-42E6-AC97-6E1E21DF31C1}" srcOrd="0" destOrd="0" presId="urn:microsoft.com/office/officeart/2005/8/layout/hierarchy4"/>
    <dgm:cxn modelId="{0D97A045-F10E-4C7B-848D-59736A16ADE6}" srcId="{AF5F5CBA-8B04-4F38-B72C-386895D79221}" destId="{4D3951F2-2891-4B72-B860-B7678DB6FB63}" srcOrd="1" destOrd="0" parTransId="{54FCD242-A225-4546-99F6-1F5211291340}" sibTransId="{AE262734-ED5A-49F0-BF7C-12CBF2E2ED50}"/>
    <dgm:cxn modelId="{FC57780F-0D6B-49E5-B631-752BDCC09D12}" type="presOf" srcId="{38DFFE09-7593-48DB-998C-86DC32B2D99D}" destId="{B15DE463-B68B-4FCE-869C-2B1652931597}" srcOrd="0" destOrd="0" presId="urn:microsoft.com/office/officeart/2005/8/layout/hierarchy4"/>
    <dgm:cxn modelId="{50C9AB82-946D-47C1-AB6A-2CF0907CBD3D}" type="presOf" srcId="{AF5F5CBA-8B04-4F38-B72C-386895D79221}" destId="{B8FA1E39-CD2E-45B7-B6F9-3AD02DB35CB3}" srcOrd="0" destOrd="0" presId="urn:microsoft.com/office/officeart/2005/8/layout/hierarchy4"/>
    <dgm:cxn modelId="{9FCF25B6-8F5B-4A8D-89ED-962DF244FD6A}" srcId="{AF5F5CBA-8B04-4F38-B72C-386895D79221}" destId="{D1291B9B-2748-479B-A263-BDDD9E8AD3DF}" srcOrd="2" destOrd="0" parTransId="{16772861-E844-47FC-AD02-B0779F5EE5F5}" sibTransId="{DBBAF99E-98AC-4E71-9426-CC5B49FDE591}"/>
    <dgm:cxn modelId="{9A1F9A59-240D-4274-9D7B-1D172300227C}" type="presOf" srcId="{D1291B9B-2748-479B-A263-BDDD9E8AD3DF}" destId="{FE00FE68-8DA6-416E-8715-28B9F95DCAA3}" srcOrd="0" destOrd="0" presId="urn:microsoft.com/office/officeart/2005/8/layout/hierarchy4"/>
    <dgm:cxn modelId="{9BD5B604-F7FE-4264-9697-AD014056A292}" srcId="{AF5F5CBA-8B04-4F38-B72C-386895D79221}" destId="{38DFFE09-7593-48DB-998C-86DC32B2D99D}" srcOrd="0" destOrd="0" parTransId="{D5A70C3C-F9F6-4007-AD03-D17A22495A9C}" sibTransId="{0984EC95-2296-46EF-A0A1-1FE2EF7D3B1C}"/>
    <dgm:cxn modelId="{78EB3FAC-7221-41D3-A655-7DE04518AE40}" srcId="{4D3951F2-2891-4B72-B860-B7678DB6FB63}" destId="{2BE2B8FE-5DEC-4506-9184-EC4F7A82E3D0}" srcOrd="0" destOrd="0" parTransId="{479D39BB-F823-49DC-8410-C30DA1326D6B}" sibTransId="{51198803-0448-49CB-A840-7047E736E738}"/>
    <dgm:cxn modelId="{42237926-26C6-4B7D-85E9-EE668DBCF7F2}" srcId="{D1291B9B-2748-479B-A263-BDDD9E8AD3DF}" destId="{84F69DD1-B3D1-4359-8EBA-6DCC461C06E2}" srcOrd="0" destOrd="0" parTransId="{09362FB8-85FC-44E1-9672-5DE82C768109}" sibTransId="{07477B3B-69E5-4768-AB7D-527B964A115B}"/>
    <dgm:cxn modelId="{43A90624-44D8-4EA5-A611-6FF5DD7BD259}" type="presOf" srcId="{2BE2B8FE-5DEC-4506-9184-EC4F7A82E3D0}" destId="{6B77903E-CFFE-45CD-8554-A8B3BB41CE5A}" srcOrd="0" destOrd="0" presId="urn:microsoft.com/office/officeart/2005/8/layout/hierarchy4"/>
    <dgm:cxn modelId="{BE00B1B3-5E86-4482-877D-48CDC3B8C4B9}" type="presOf" srcId="{B936CC72-0E95-4A5C-AA21-3135EC1F4BFE}" destId="{165C6C93-D90C-45B1-9BAC-071B415D78C6}" srcOrd="0" destOrd="0" presId="urn:microsoft.com/office/officeart/2005/8/layout/hierarchy4"/>
    <dgm:cxn modelId="{657E41AA-FD16-40DD-9B6F-1A742289CF25}" srcId="{38DFFE09-7593-48DB-998C-86DC32B2D99D}" destId="{B936CC72-0E95-4A5C-AA21-3135EC1F4BFE}" srcOrd="0" destOrd="0" parTransId="{F996D76D-243C-4BD4-BC94-8C89BB5C91AB}" sibTransId="{C0CE3C42-6154-479A-8C06-A9C930E4544A}"/>
    <dgm:cxn modelId="{D8E253FA-5BD8-4C68-B032-E259E34A855A}" type="presOf" srcId="{4D3951F2-2891-4B72-B860-B7678DB6FB63}" destId="{A65EC488-7E8A-47A2-BCEC-053F240DF9F4}" srcOrd="0" destOrd="0" presId="urn:microsoft.com/office/officeart/2005/8/layout/hierarchy4"/>
    <dgm:cxn modelId="{D0C363E1-F875-4CA7-8AC1-DF3A7C2D2F50}" type="presParOf" srcId="{B8FA1E39-CD2E-45B7-B6F9-3AD02DB35CB3}" destId="{7C64D632-DF3F-4F17-90C8-D3FFB8C0B1CA}" srcOrd="0" destOrd="0" presId="urn:microsoft.com/office/officeart/2005/8/layout/hierarchy4"/>
    <dgm:cxn modelId="{B4D9680B-50B2-4BF0-8DFD-6E3A66C4109F}" type="presParOf" srcId="{7C64D632-DF3F-4F17-90C8-D3FFB8C0B1CA}" destId="{B15DE463-B68B-4FCE-869C-2B1652931597}" srcOrd="0" destOrd="0" presId="urn:microsoft.com/office/officeart/2005/8/layout/hierarchy4"/>
    <dgm:cxn modelId="{564228F0-D530-464F-8EBA-563A6A716F7F}" type="presParOf" srcId="{7C64D632-DF3F-4F17-90C8-D3FFB8C0B1CA}" destId="{BE9E4355-D565-44EF-BD56-38A07A1E4B34}" srcOrd="1" destOrd="0" presId="urn:microsoft.com/office/officeart/2005/8/layout/hierarchy4"/>
    <dgm:cxn modelId="{06E247D7-E1E3-403D-8F60-89C8EFAD6062}" type="presParOf" srcId="{7C64D632-DF3F-4F17-90C8-D3FFB8C0B1CA}" destId="{2E01E911-8488-4F8E-9E27-FC10BE4237DF}" srcOrd="2" destOrd="0" presId="urn:microsoft.com/office/officeart/2005/8/layout/hierarchy4"/>
    <dgm:cxn modelId="{FC2C9C93-4B74-4DC8-9154-9CFCC284650C}" type="presParOf" srcId="{2E01E911-8488-4F8E-9E27-FC10BE4237DF}" destId="{EE91A148-2729-449F-A383-131E08A17CD2}" srcOrd="0" destOrd="0" presId="urn:microsoft.com/office/officeart/2005/8/layout/hierarchy4"/>
    <dgm:cxn modelId="{5B932AB7-F704-437F-8197-0FF63849E57A}" type="presParOf" srcId="{EE91A148-2729-449F-A383-131E08A17CD2}" destId="{165C6C93-D90C-45B1-9BAC-071B415D78C6}" srcOrd="0" destOrd="0" presId="urn:microsoft.com/office/officeart/2005/8/layout/hierarchy4"/>
    <dgm:cxn modelId="{B24E140D-EC6D-4B81-BC58-3DB2DB1DC84A}" type="presParOf" srcId="{EE91A148-2729-449F-A383-131E08A17CD2}" destId="{A81F608A-864D-43FD-9A66-E26B217EEBD8}" srcOrd="1" destOrd="0" presId="urn:microsoft.com/office/officeart/2005/8/layout/hierarchy4"/>
    <dgm:cxn modelId="{50F880E0-95B9-4E10-9DB4-7FF335CCBFB8}" type="presParOf" srcId="{B8FA1E39-CD2E-45B7-B6F9-3AD02DB35CB3}" destId="{06599840-DA67-4BAF-9F2E-E06948EC470C}" srcOrd="1" destOrd="0" presId="urn:microsoft.com/office/officeart/2005/8/layout/hierarchy4"/>
    <dgm:cxn modelId="{914D6DDC-D5E6-4BDC-83D4-020C51A4FD6B}" type="presParOf" srcId="{B8FA1E39-CD2E-45B7-B6F9-3AD02DB35CB3}" destId="{73296E7A-8F0B-4550-8CBC-B8418390D7C0}" srcOrd="2" destOrd="0" presId="urn:microsoft.com/office/officeart/2005/8/layout/hierarchy4"/>
    <dgm:cxn modelId="{556CF775-038C-435E-83D7-E6BDAF1B20FD}" type="presParOf" srcId="{73296E7A-8F0B-4550-8CBC-B8418390D7C0}" destId="{A65EC488-7E8A-47A2-BCEC-053F240DF9F4}" srcOrd="0" destOrd="0" presId="urn:microsoft.com/office/officeart/2005/8/layout/hierarchy4"/>
    <dgm:cxn modelId="{058C0A0A-DA25-439E-AFF9-94AEB41B0C21}" type="presParOf" srcId="{73296E7A-8F0B-4550-8CBC-B8418390D7C0}" destId="{58C5E987-BD84-45BE-B40E-D9E9F20EC718}" srcOrd="1" destOrd="0" presId="urn:microsoft.com/office/officeart/2005/8/layout/hierarchy4"/>
    <dgm:cxn modelId="{7BF47B99-9264-4CBE-AE1B-D58EBDFAC266}" type="presParOf" srcId="{73296E7A-8F0B-4550-8CBC-B8418390D7C0}" destId="{380CC4C1-FE5A-484B-A4A0-8EDF970E1932}" srcOrd="2" destOrd="0" presId="urn:microsoft.com/office/officeart/2005/8/layout/hierarchy4"/>
    <dgm:cxn modelId="{8CBDA79F-EF5F-483C-BAB9-BF5FF03898FD}" type="presParOf" srcId="{380CC4C1-FE5A-484B-A4A0-8EDF970E1932}" destId="{62BC3A8B-B45C-463F-A342-258C6E1C7150}" srcOrd="0" destOrd="0" presId="urn:microsoft.com/office/officeart/2005/8/layout/hierarchy4"/>
    <dgm:cxn modelId="{37D23F64-89C1-4634-8124-A26013B92559}" type="presParOf" srcId="{62BC3A8B-B45C-463F-A342-258C6E1C7150}" destId="{6B77903E-CFFE-45CD-8554-A8B3BB41CE5A}" srcOrd="0" destOrd="0" presId="urn:microsoft.com/office/officeart/2005/8/layout/hierarchy4"/>
    <dgm:cxn modelId="{45E306EE-6C0C-46A1-B946-BCB2370E5D25}" type="presParOf" srcId="{62BC3A8B-B45C-463F-A342-258C6E1C7150}" destId="{72AF809C-F2B7-4C69-8355-BAED33458E0C}" srcOrd="1" destOrd="0" presId="urn:microsoft.com/office/officeart/2005/8/layout/hierarchy4"/>
    <dgm:cxn modelId="{0FE3216F-AC3D-4237-9280-B418B1CBB1D3}" type="presParOf" srcId="{B8FA1E39-CD2E-45B7-B6F9-3AD02DB35CB3}" destId="{8B4CFC50-EDF8-4919-9061-0CA65754B5A5}" srcOrd="3" destOrd="0" presId="urn:microsoft.com/office/officeart/2005/8/layout/hierarchy4"/>
    <dgm:cxn modelId="{5C421084-D6FC-4C80-BD32-B3C2A3DCEAE8}" type="presParOf" srcId="{B8FA1E39-CD2E-45B7-B6F9-3AD02DB35CB3}" destId="{E104D77A-330A-413A-9203-5F5FD0F2AD38}" srcOrd="4" destOrd="0" presId="urn:microsoft.com/office/officeart/2005/8/layout/hierarchy4"/>
    <dgm:cxn modelId="{114C3EFC-66F9-44AF-B9F7-BAA6977A055C}" type="presParOf" srcId="{E104D77A-330A-413A-9203-5F5FD0F2AD38}" destId="{FE00FE68-8DA6-416E-8715-28B9F95DCAA3}" srcOrd="0" destOrd="0" presId="urn:microsoft.com/office/officeart/2005/8/layout/hierarchy4"/>
    <dgm:cxn modelId="{62379155-57CD-4310-828F-DE41617EE530}" type="presParOf" srcId="{E104D77A-330A-413A-9203-5F5FD0F2AD38}" destId="{51A0EB55-9EA3-4648-AA89-6623921ED24F}" srcOrd="1" destOrd="0" presId="urn:microsoft.com/office/officeart/2005/8/layout/hierarchy4"/>
    <dgm:cxn modelId="{29384ABD-8050-4A74-9866-FED1E6F7EBD6}" type="presParOf" srcId="{E104D77A-330A-413A-9203-5F5FD0F2AD38}" destId="{40534E7C-7A73-4F02-A12D-4BF96D3DBE14}" srcOrd="2" destOrd="0" presId="urn:microsoft.com/office/officeart/2005/8/layout/hierarchy4"/>
    <dgm:cxn modelId="{3C225136-B870-4FC2-83E4-247D4C9919A1}" type="presParOf" srcId="{40534E7C-7A73-4F02-A12D-4BF96D3DBE14}" destId="{603E9740-A5F6-4316-AFB6-4AF4AEC0863B}" srcOrd="0" destOrd="0" presId="urn:microsoft.com/office/officeart/2005/8/layout/hierarchy4"/>
    <dgm:cxn modelId="{A795F6CD-09C3-4299-81CD-2682D9656534}" type="presParOf" srcId="{603E9740-A5F6-4316-AFB6-4AF4AEC0863B}" destId="{3D3AF811-7E9B-42E6-AC97-6E1E21DF31C1}" srcOrd="0" destOrd="0" presId="urn:microsoft.com/office/officeart/2005/8/layout/hierarchy4"/>
    <dgm:cxn modelId="{563C69DE-B772-447F-9A9E-6B0AC319104F}" type="presParOf" srcId="{603E9740-A5F6-4316-AFB6-4AF4AEC0863B}" destId="{6A124C5C-4BB7-4BCD-91AC-8C3C4EE1893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F96F14-C5EE-4D07-B70A-AD922F539940}" type="doc">
      <dgm:prSet loTypeId="urn:microsoft.com/office/officeart/2011/layout/ConvergingText" loCatId="process" qsTypeId="urn:microsoft.com/office/officeart/2005/8/quickstyle/simple1" qsCatId="simple" csTypeId="urn:microsoft.com/office/officeart/2005/8/colors/accent3_2" csCatId="accent3" phldr="1"/>
      <dgm:spPr/>
      <dgm:t>
        <a:bodyPr/>
        <a:lstStyle/>
        <a:p>
          <a:endParaRPr lang="en-US"/>
        </a:p>
      </dgm:t>
    </dgm:pt>
    <dgm:pt modelId="{FA6A81F3-581F-41F1-844C-C161D1A5BB54}">
      <dgm:prSet phldrT="[Text]"/>
      <dgm:spPr>
        <a:solidFill>
          <a:schemeClr val="tx1">
            <a:lumMod val="65000"/>
            <a:lumOff val="35000"/>
          </a:schemeClr>
        </a:solidFill>
      </dgm:spPr>
      <dgm:t>
        <a:bodyPr/>
        <a:lstStyle/>
        <a:p>
          <a:r>
            <a:rPr lang="en-US" dirty="0" smtClean="0"/>
            <a:t>National Quality Assurance System for OQSF</a:t>
          </a:r>
          <a:endParaRPr lang="en-US" dirty="0"/>
        </a:p>
      </dgm:t>
    </dgm:pt>
    <dgm:pt modelId="{B388B994-18F6-4B6A-9566-729BE7EE7E6C}" type="parTrans" cxnId="{221E141E-8E04-4BC9-9A8C-1EB0013E18C4}">
      <dgm:prSet/>
      <dgm:spPr/>
      <dgm:t>
        <a:bodyPr/>
        <a:lstStyle/>
        <a:p>
          <a:endParaRPr lang="en-US"/>
        </a:p>
      </dgm:t>
    </dgm:pt>
    <dgm:pt modelId="{88F5EC5F-55A0-43B3-AA49-1D3D6D903D92}" type="sibTrans" cxnId="{221E141E-8E04-4BC9-9A8C-1EB0013E18C4}">
      <dgm:prSet/>
      <dgm:spPr/>
      <dgm:t>
        <a:bodyPr/>
        <a:lstStyle/>
        <a:p>
          <a:endParaRPr lang="en-US"/>
        </a:p>
      </dgm:t>
    </dgm:pt>
    <dgm:pt modelId="{47CF7F7F-861A-4EAD-AF67-5C667F34CC9B}">
      <dgm:prSet phldrT="[Text]" custT="1"/>
      <dgm:spPr/>
      <dgm:t>
        <a:bodyPr/>
        <a:lstStyle/>
        <a:p>
          <a:r>
            <a:rPr lang="en-US" sz="2000" b="1" dirty="0" smtClean="0">
              <a:solidFill>
                <a:srgbClr val="FF0000"/>
              </a:solidFill>
            </a:rPr>
            <a:t>Reduce Quality Assurance of Historically Registered Qualifications</a:t>
          </a:r>
          <a:endParaRPr lang="en-US" sz="2000" b="1" dirty="0">
            <a:solidFill>
              <a:srgbClr val="FF0000"/>
            </a:solidFill>
          </a:endParaRPr>
        </a:p>
      </dgm:t>
    </dgm:pt>
    <dgm:pt modelId="{3CE75626-FF61-4560-8939-C76AC128E1B7}" type="parTrans" cxnId="{81AC4B03-2A7B-41A0-B7C0-90255A024E47}">
      <dgm:prSet/>
      <dgm:spPr/>
      <dgm:t>
        <a:bodyPr/>
        <a:lstStyle/>
        <a:p>
          <a:endParaRPr lang="en-US"/>
        </a:p>
      </dgm:t>
    </dgm:pt>
    <dgm:pt modelId="{C2D52CE9-CD4C-478F-8E03-F1D47D70A7F2}" type="sibTrans" cxnId="{81AC4B03-2A7B-41A0-B7C0-90255A024E47}">
      <dgm:prSet/>
      <dgm:spPr/>
      <dgm:t>
        <a:bodyPr/>
        <a:lstStyle/>
        <a:p>
          <a:endParaRPr lang="en-US"/>
        </a:p>
      </dgm:t>
    </dgm:pt>
    <dgm:pt modelId="{EF6F51DF-5B61-4AE6-A5E9-5343505BC2F4}">
      <dgm:prSet phldrT="[Text]" custT="1"/>
      <dgm:spPr/>
      <dgm:t>
        <a:bodyPr/>
        <a:lstStyle/>
        <a:p>
          <a:r>
            <a:rPr lang="en-US" sz="2000" b="1" dirty="0" smtClean="0">
              <a:solidFill>
                <a:srgbClr val="FF0000"/>
              </a:solidFill>
            </a:rPr>
            <a:t>Increase Quality Assurance of Occupational Qualifications</a:t>
          </a:r>
          <a:endParaRPr lang="en-US" sz="2000" dirty="0"/>
        </a:p>
      </dgm:t>
    </dgm:pt>
    <dgm:pt modelId="{CFA8E319-B561-419A-9B1C-12B00B1013E7}" type="parTrans" cxnId="{EE204208-F117-4D5C-ACC4-A7AF1369C305}">
      <dgm:prSet/>
      <dgm:spPr/>
      <dgm:t>
        <a:bodyPr/>
        <a:lstStyle/>
        <a:p>
          <a:endParaRPr lang="en-US"/>
        </a:p>
      </dgm:t>
    </dgm:pt>
    <dgm:pt modelId="{01BF87DA-340B-4A0A-9E10-A7AE93D9680F}" type="sibTrans" cxnId="{EE204208-F117-4D5C-ACC4-A7AF1369C305}">
      <dgm:prSet/>
      <dgm:spPr/>
      <dgm:t>
        <a:bodyPr/>
        <a:lstStyle/>
        <a:p>
          <a:endParaRPr lang="en-US"/>
        </a:p>
      </dgm:t>
    </dgm:pt>
    <dgm:pt modelId="{B219978E-9B86-468B-B45A-5556043BBE09}" type="pres">
      <dgm:prSet presAssocID="{F3F96F14-C5EE-4D07-B70A-AD922F539940}" presName="Name0" presStyleCnt="0">
        <dgm:presLayoutVars>
          <dgm:chMax/>
          <dgm:chPref val="1"/>
          <dgm:dir/>
          <dgm:animOne val="branch"/>
          <dgm:animLvl val="lvl"/>
          <dgm:resizeHandles/>
        </dgm:presLayoutVars>
      </dgm:prSet>
      <dgm:spPr/>
      <dgm:t>
        <a:bodyPr/>
        <a:lstStyle/>
        <a:p>
          <a:endParaRPr lang="en-US"/>
        </a:p>
      </dgm:t>
    </dgm:pt>
    <dgm:pt modelId="{FB54A1CB-44DD-4A07-A82D-BB7FE11B0CCA}" type="pres">
      <dgm:prSet presAssocID="{FA6A81F3-581F-41F1-844C-C161D1A5BB54}" presName="composite" presStyleCnt="0"/>
      <dgm:spPr/>
    </dgm:pt>
    <dgm:pt modelId="{86CD3DCF-1DAE-4B48-9AFD-0B085F95696D}" type="pres">
      <dgm:prSet presAssocID="{FA6A81F3-581F-41F1-844C-C161D1A5BB54}" presName="ParentAccent1" presStyleLbl="alignNode1" presStyleIdx="0" presStyleCnt="27"/>
      <dgm:spPr>
        <a:solidFill>
          <a:srgbClr val="FF0000"/>
        </a:solidFill>
      </dgm:spPr>
    </dgm:pt>
    <dgm:pt modelId="{3180364A-AC4B-46D3-885E-5C841C4F016D}" type="pres">
      <dgm:prSet presAssocID="{FA6A81F3-581F-41F1-844C-C161D1A5BB54}" presName="ParentAccent2" presStyleLbl="alignNode1" presStyleIdx="1" presStyleCnt="27"/>
      <dgm:spPr>
        <a:solidFill>
          <a:srgbClr val="FF0000"/>
        </a:solidFill>
      </dgm:spPr>
    </dgm:pt>
    <dgm:pt modelId="{4767896B-1C67-41BA-8DA6-A03E5B81EB0F}" type="pres">
      <dgm:prSet presAssocID="{FA6A81F3-581F-41F1-844C-C161D1A5BB54}" presName="ParentAccent3" presStyleLbl="alignNode1" presStyleIdx="2" presStyleCnt="27"/>
      <dgm:spPr>
        <a:solidFill>
          <a:srgbClr val="FF0000"/>
        </a:solidFill>
      </dgm:spPr>
    </dgm:pt>
    <dgm:pt modelId="{000FC9EB-DA11-446E-93FB-F3E79DE276A2}" type="pres">
      <dgm:prSet presAssocID="{FA6A81F3-581F-41F1-844C-C161D1A5BB54}" presName="ParentAccent4" presStyleLbl="alignNode1" presStyleIdx="3" presStyleCnt="27"/>
      <dgm:spPr>
        <a:solidFill>
          <a:srgbClr val="FF0000"/>
        </a:solidFill>
      </dgm:spPr>
    </dgm:pt>
    <dgm:pt modelId="{75CE656D-3CBE-4817-896C-BF8B05849750}" type="pres">
      <dgm:prSet presAssocID="{FA6A81F3-581F-41F1-844C-C161D1A5BB54}" presName="ParentAccent5" presStyleLbl="alignNode1" presStyleIdx="4" presStyleCnt="27"/>
      <dgm:spPr>
        <a:solidFill>
          <a:srgbClr val="FF0000"/>
        </a:solidFill>
      </dgm:spPr>
    </dgm:pt>
    <dgm:pt modelId="{E52CEE9D-D95F-481E-8E7F-94F8C7F3A4DD}" type="pres">
      <dgm:prSet presAssocID="{FA6A81F3-581F-41F1-844C-C161D1A5BB54}" presName="ParentAccent6" presStyleLbl="alignNode1" presStyleIdx="5" presStyleCnt="27"/>
      <dgm:spPr>
        <a:solidFill>
          <a:srgbClr val="FF0000"/>
        </a:solidFill>
      </dgm:spPr>
    </dgm:pt>
    <dgm:pt modelId="{4CC6731C-A5EB-49BE-8180-386B7991EC17}" type="pres">
      <dgm:prSet presAssocID="{FA6A81F3-581F-41F1-844C-C161D1A5BB54}" presName="ParentAccent7" presStyleLbl="alignNode1" presStyleIdx="6" presStyleCnt="27"/>
      <dgm:spPr>
        <a:solidFill>
          <a:srgbClr val="FF0000"/>
        </a:solidFill>
      </dgm:spPr>
    </dgm:pt>
    <dgm:pt modelId="{4DAFB8A2-ABE5-4C29-8531-8EFBACEAD0DE}" type="pres">
      <dgm:prSet presAssocID="{FA6A81F3-581F-41F1-844C-C161D1A5BB54}" presName="ParentAccent8" presStyleLbl="alignNode1" presStyleIdx="7" presStyleCnt="27"/>
      <dgm:spPr>
        <a:solidFill>
          <a:srgbClr val="FF0000"/>
        </a:solidFill>
      </dgm:spPr>
    </dgm:pt>
    <dgm:pt modelId="{94BF3703-B495-4F4F-A6DD-89C60B80A70F}" type="pres">
      <dgm:prSet presAssocID="{FA6A81F3-581F-41F1-844C-C161D1A5BB54}" presName="ParentAccent9" presStyleLbl="alignNode1" presStyleIdx="8" presStyleCnt="27"/>
      <dgm:spPr>
        <a:solidFill>
          <a:srgbClr val="FF0000"/>
        </a:solidFill>
      </dgm:spPr>
    </dgm:pt>
    <dgm:pt modelId="{922C2532-95CB-44FA-B1AB-5A72BB6E8FB7}" type="pres">
      <dgm:prSet presAssocID="{FA6A81F3-581F-41F1-844C-C161D1A5BB54}" presName="ParentAccent10" presStyleLbl="alignNode1" presStyleIdx="9" presStyleCnt="27"/>
      <dgm:spPr>
        <a:solidFill>
          <a:srgbClr val="FF0000"/>
        </a:solidFill>
      </dgm:spPr>
    </dgm:pt>
    <dgm:pt modelId="{6C853865-C9F9-4737-9EBB-5B3D2C2038BC}" type="pres">
      <dgm:prSet presAssocID="{FA6A81F3-581F-41F1-844C-C161D1A5BB54}" presName="Parent" presStyleLbl="alignNode1" presStyleIdx="10" presStyleCnt="27">
        <dgm:presLayoutVars>
          <dgm:chMax val="5"/>
          <dgm:chPref val="3"/>
          <dgm:bulletEnabled val="1"/>
        </dgm:presLayoutVars>
      </dgm:prSet>
      <dgm:spPr/>
      <dgm:t>
        <a:bodyPr/>
        <a:lstStyle/>
        <a:p>
          <a:endParaRPr lang="en-US"/>
        </a:p>
      </dgm:t>
    </dgm:pt>
    <dgm:pt modelId="{3268289F-3566-49C0-A811-5B01042C3386}" type="pres">
      <dgm:prSet presAssocID="{47CF7F7F-861A-4EAD-AF67-5C667F34CC9B}" presName="Child1Accent1" presStyleLbl="alignNode1" presStyleIdx="11" presStyleCnt="27"/>
      <dgm:spPr/>
    </dgm:pt>
    <dgm:pt modelId="{62E84A40-3E30-432B-9F66-952009F8ECBB}" type="pres">
      <dgm:prSet presAssocID="{47CF7F7F-861A-4EAD-AF67-5C667F34CC9B}" presName="Child1Accent2" presStyleLbl="alignNode1" presStyleIdx="12" presStyleCnt="27"/>
      <dgm:spPr/>
    </dgm:pt>
    <dgm:pt modelId="{4CB3E576-B77F-4CE8-84AF-215E2378E7AA}" type="pres">
      <dgm:prSet presAssocID="{47CF7F7F-861A-4EAD-AF67-5C667F34CC9B}" presName="Child1Accent3" presStyleLbl="alignNode1" presStyleIdx="13" presStyleCnt="27"/>
      <dgm:spPr/>
    </dgm:pt>
    <dgm:pt modelId="{2EE60771-08D7-4294-B80F-D676CD0C710D}" type="pres">
      <dgm:prSet presAssocID="{47CF7F7F-861A-4EAD-AF67-5C667F34CC9B}" presName="Child1Accent4" presStyleLbl="alignNode1" presStyleIdx="14" presStyleCnt="27"/>
      <dgm:spPr/>
    </dgm:pt>
    <dgm:pt modelId="{797C1656-7E94-4406-9B4A-BCBE9366E2F5}" type="pres">
      <dgm:prSet presAssocID="{47CF7F7F-861A-4EAD-AF67-5C667F34CC9B}" presName="Child1Accent5" presStyleLbl="alignNode1" presStyleIdx="15" presStyleCnt="27"/>
      <dgm:spPr/>
    </dgm:pt>
    <dgm:pt modelId="{44EEDF0B-67D3-4E9F-832B-241DA11D4420}" type="pres">
      <dgm:prSet presAssocID="{47CF7F7F-861A-4EAD-AF67-5C667F34CC9B}" presName="Child1Accent6" presStyleLbl="alignNode1" presStyleIdx="16" presStyleCnt="27"/>
      <dgm:spPr/>
    </dgm:pt>
    <dgm:pt modelId="{8014E982-9C60-450B-A717-F1D0B3CFC33F}" type="pres">
      <dgm:prSet presAssocID="{47CF7F7F-861A-4EAD-AF67-5C667F34CC9B}" presName="Child1Accent7" presStyleLbl="alignNode1" presStyleIdx="17" presStyleCnt="27"/>
      <dgm:spPr/>
    </dgm:pt>
    <dgm:pt modelId="{3AEAD17F-60FD-4FD9-A43B-AA52F22ACDE4}" type="pres">
      <dgm:prSet presAssocID="{47CF7F7F-861A-4EAD-AF67-5C667F34CC9B}" presName="Child1Accent8" presStyleLbl="alignNode1" presStyleIdx="18" presStyleCnt="27"/>
      <dgm:spPr/>
    </dgm:pt>
    <dgm:pt modelId="{1CA0A6CC-8568-4E87-AAB3-25D2FFBE48B4}" type="pres">
      <dgm:prSet presAssocID="{47CF7F7F-861A-4EAD-AF67-5C667F34CC9B}" presName="Child1Accent9" presStyleLbl="alignNode1" presStyleIdx="19" presStyleCnt="27"/>
      <dgm:spPr/>
    </dgm:pt>
    <dgm:pt modelId="{7954AA21-9982-47B1-B8D4-E2910D0F2533}" type="pres">
      <dgm:prSet presAssocID="{47CF7F7F-861A-4EAD-AF67-5C667F34CC9B}" presName="Child1" presStyleLbl="revTx" presStyleIdx="0" presStyleCnt="2" custScaleX="355505">
        <dgm:presLayoutVars>
          <dgm:chMax/>
          <dgm:chPref val="0"/>
          <dgm:bulletEnabled val="1"/>
        </dgm:presLayoutVars>
      </dgm:prSet>
      <dgm:spPr/>
      <dgm:t>
        <a:bodyPr/>
        <a:lstStyle/>
        <a:p>
          <a:endParaRPr lang="en-US"/>
        </a:p>
      </dgm:t>
    </dgm:pt>
    <dgm:pt modelId="{B041843E-569F-4BE1-97BB-39CABD6C1806}" type="pres">
      <dgm:prSet presAssocID="{EF6F51DF-5B61-4AE6-A5E9-5343505BC2F4}" presName="Child2Accent1" presStyleLbl="alignNode1" presStyleIdx="20" presStyleCnt="27"/>
      <dgm:spPr/>
    </dgm:pt>
    <dgm:pt modelId="{B2FA9756-BBE2-450F-A771-650B529E1805}" type="pres">
      <dgm:prSet presAssocID="{EF6F51DF-5B61-4AE6-A5E9-5343505BC2F4}" presName="Child2Accent2" presStyleLbl="alignNode1" presStyleIdx="21" presStyleCnt="27"/>
      <dgm:spPr/>
    </dgm:pt>
    <dgm:pt modelId="{A443AF5F-FC13-452E-AF54-2CC596FC9E1E}" type="pres">
      <dgm:prSet presAssocID="{EF6F51DF-5B61-4AE6-A5E9-5343505BC2F4}" presName="Child2Accent3" presStyleLbl="alignNode1" presStyleIdx="22" presStyleCnt="27"/>
      <dgm:spPr/>
    </dgm:pt>
    <dgm:pt modelId="{9A50783D-F4ED-456C-8CDD-C2238876E16A}" type="pres">
      <dgm:prSet presAssocID="{EF6F51DF-5B61-4AE6-A5E9-5343505BC2F4}" presName="Child2Accent4" presStyleLbl="alignNode1" presStyleIdx="23" presStyleCnt="27"/>
      <dgm:spPr/>
    </dgm:pt>
    <dgm:pt modelId="{D604E185-BC9A-4F1C-8161-772AA9C22342}" type="pres">
      <dgm:prSet presAssocID="{EF6F51DF-5B61-4AE6-A5E9-5343505BC2F4}" presName="Child2Accent5" presStyleLbl="alignNode1" presStyleIdx="24" presStyleCnt="27"/>
      <dgm:spPr/>
    </dgm:pt>
    <dgm:pt modelId="{B8D3B325-04CC-4420-8EC0-AAFB029890A3}" type="pres">
      <dgm:prSet presAssocID="{EF6F51DF-5B61-4AE6-A5E9-5343505BC2F4}" presName="Child2Accent6" presStyleLbl="alignNode1" presStyleIdx="25" presStyleCnt="27"/>
      <dgm:spPr/>
    </dgm:pt>
    <dgm:pt modelId="{C59A42C4-AA73-48E7-84CF-C59284869FAF}" type="pres">
      <dgm:prSet presAssocID="{EF6F51DF-5B61-4AE6-A5E9-5343505BC2F4}" presName="Child2Accent7" presStyleLbl="alignNode1" presStyleIdx="26" presStyleCnt="27"/>
      <dgm:spPr/>
    </dgm:pt>
    <dgm:pt modelId="{3F769C94-4939-4FFF-9CAF-459C50DFC861}" type="pres">
      <dgm:prSet presAssocID="{EF6F51DF-5B61-4AE6-A5E9-5343505BC2F4}" presName="Child2" presStyleLbl="revTx" presStyleIdx="1" presStyleCnt="2" custScaleX="353169" custScaleY="91624">
        <dgm:presLayoutVars>
          <dgm:chMax/>
          <dgm:chPref val="0"/>
          <dgm:bulletEnabled val="1"/>
        </dgm:presLayoutVars>
      </dgm:prSet>
      <dgm:spPr/>
      <dgm:t>
        <a:bodyPr/>
        <a:lstStyle/>
        <a:p>
          <a:endParaRPr lang="en-US"/>
        </a:p>
      </dgm:t>
    </dgm:pt>
  </dgm:ptLst>
  <dgm:cxnLst>
    <dgm:cxn modelId="{221E141E-8E04-4BC9-9A8C-1EB0013E18C4}" srcId="{F3F96F14-C5EE-4D07-B70A-AD922F539940}" destId="{FA6A81F3-581F-41F1-844C-C161D1A5BB54}" srcOrd="0" destOrd="0" parTransId="{B388B994-18F6-4B6A-9566-729BE7EE7E6C}" sibTransId="{88F5EC5F-55A0-43B3-AA49-1D3D6D903D92}"/>
    <dgm:cxn modelId="{554EA683-2715-4292-8C35-B00BB8591972}" type="presOf" srcId="{F3F96F14-C5EE-4D07-B70A-AD922F539940}" destId="{B219978E-9B86-468B-B45A-5556043BBE09}" srcOrd="0" destOrd="0" presId="urn:microsoft.com/office/officeart/2011/layout/ConvergingText"/>
    <dgm:cxn modelId="{EE204208-F117-4D5C-ACC4-A7AF1369C305}" srcId="{FA6A81F3-581F-41F1-844C-C161D1A5BB54}" destId="{EF6F51DF-5B61-4AE6-A5E9-5343505BC2F4}" srcOrd="1" destOrd="0" parTransId="{CFA8E319-B561-419A-9B1C-12B00B1013E7}" sibTransId="{01BF87DA-340B-4A0A-9E10-A7AE93D9680F}"/>
    <dgm:cxn modelId="{81AC4B03-2A7B-41A0-B7C0-90255A024E47}" srcId="{FA6A81F3-581F-41F1-844C-C161D1A5BB54}" destId="{47CF7F7F-861A-4EAD-AF67-5C667F34CC9B}" srcOrd="0" destOrd="0" parTransId="{3CE75626-FF61-4560-8939-C76AC128E1B7}" sibTransId="{C2D52CE9-CD4C-478F-8E03-F1D47D70A7F2}"/>
    <dgm:cxn modelId="{8E8811FF-EA01-4635-B0BD-9C0840E2A567}" type="presOf" srcId="{FA6A81F3-581F-41F1-844C-C161D1A5BB54}" destId="{6C853865-C9F9-4737-9EBB-5B3D2C2038BC}" srcOrd="0" destOrd="0" presId="urn:microsoft.com/office/officeart/2011/layout/ConvergingText"/>
    <dgm:cxn modelId="{6F43AFDD-7D66-40DB-8570-2B0F5B14BA46}" type="presOf" srcId="{EF6F51DF-5B61-4AE6-A5E9-5343505BC2F4}" destId="{3F769C94-4939-4FFF-9CAF-459C50DFC861}" srcOrd="0" destOrd="0" presId="urn:microsoft.com/office/officeart/2011/layout/ConvergingText"/>
    <dgm:cxn modelId="{D858E4DB-B4D0-4B59-A9DA-42C6BD895DD5}" type="presOf" srcId="{47CF7F7F-861A-4EAD-AF67-5C667F34CC9B}" destId="{7954AA21-9982-47B1-B8D4-E2910D0F2533}" srcOrd="0" destOrd="0" presId="urn:microsoft.com/office/officeart/2011/layout/ConvergingText"/>
    <dgm:cxn modelId="{336F01B6-A4D4-4AB6-AAD8-38F0985C207B}" type="presParOf" srcId="{B219978E-9B86-468B-B45A-5556043BBE09}" destId="{FB54A1CB-44DD-4A07-A82D-BB7FE11B0CCA}" srcOrd="0" destOrd="0" presId="urn:microsoft.com/office/officeart/2011/layout/ConvergingText"/>
    <dgm:cxn modelId="{176E237A-5D6E-4B2B-A272-7567CF1FC4F5}" type="presParOf" srcId="{FB54A1CB-44DD-4A07-A82D-BB7FE11B0CCA}" destId="{86CD3DCF-1DAE-4B48-9AFD-0B085F95696D}" srcOrd="0" destOrd="0" presId="urn:microsoft.com/office/officeart/2011/layout/ConvergingText"/>
    <dgm:cxn modelId="{0CA4E057-C8C1-4D3F-A8C6-2AF3BAB2843A}" type="presParOf" srcId="{FB54A1CB-44DD-4A07-A82D-BB7FE11B0CCA}" destId="{3180364A-AC4B-46D3-885E-5C841C4F016D}" srcOrd="1" destOrd="0" presId="urn:microsoft.com/office/officeart/2011/layout/ConvergingText"/>
    <dgm:cxn modelId="{071BE695-B84D-468C-B409-71179A55EC28}" type="presParOf" srcId="{FB54A1CB-44DD-4A07-A82D-BB7FE11B0CCA}" destId="{4767896B-1C67-41BA-8DA6-A03E5B81EB0F}" srcOrd="2" destOrd="0" presId="urn:microsoft.com/office/officeart/2011/layout/ConvergingText"/>
    <dgm:cxn modelId="{1025F7B8-EF55-412B-ABB8-69EFC5B10D69}" type="presParOf" srcId="{FB54A1CB-44DD-4A07-A82D-BB7FE11B0CCA}" destId="{000FC9EB-DA11-446E-93FB-F3E79DE276A2}" srcOrd="3" destOrd="0" presId="urn:microsoft.com/office/officeart/2011/layout/ConvergingText"/>
    <dgm:cxn modelId="{0F05A812-E6CF-4D72-91F0-8FA241616530}" type="presParOf" srcId="{FB54A1CB-44DD-4A07-A82D-BB7FE11B0CCA}" destId="{75CE656D-3CBE-4817-896C-BF8B05849750}" srcOrd="4" destOrd="0" presId="urn:microsoft.com/office/officeart/2011/layout/ConvergingText"/>
    <dgm:cxn modelId="{DE96445C-0686-4450-B066-6D47E63C3DAA}" type="presParOf" srcId="{FB54A1CB-44DD-4A07-A82D-BB7FE11B0CCA}" destId="{E52CEE9D-D95F-481E-8E7F-94F8C7F3A4DD}" srcOrd="5" destOrd="0" presId="urn:microsoft.com/office/officeart/2011/layout/ConvergingText"/>
    <dgm:cxn modelId="{216F4B0F-061D-4380-9349-1BB27409A593}" type="presParOf" srcId="{FB54A1CB-44DD-4A07-A82D-BB7FE11B0CCA}" destId="{4CC6731C-A5EB-49BE-8180-386B7991EC17}" srcOrd="6" destOrd="0" presId="urn:microsoft.com/office/officeart/2011/layout/ConvergingText"/>
    <dgm:cxn modelId="{68B1E765-AF42-44F4-BF14-B20662D6DD0D}" type="presParOf" srcId="{FB54A1CB-44DD-4A07-A82D-BB7FE11B0CCA}" destId="{4DAFB8A2-ABE5-4C29-8531-8EFBACEAD0DE}" srcOrd="7" destOrd="0" presId="urn:microsoft.com/office/officeart/2011/layout/ConvergingText"/>
    <dgm:cxn modelId="{62F33E08-C581-4C66-975E-F1F65995A806}" type="presParOf" srcId="{FB54A1CB-44DD-4A07-A82D-BB7FE11B0CCA}" destId="{94BF3703-B495-4F4F-A6DD-89C60B80A70F}" srcOrd="8" destOrd="0" presId="urn:microsoft.com/office/officeart/2011/layout/ConvergingText"/>
    <dgm:cxn modelId="{0A934474-3724-4871-847B-42B842ECB3F5}" type="presParOf" srcId="{FB54A1CB-44DD-4A07-A82D-BB7FE11B0CCA}" destId="{922C2532-95CB-44FA-B1AB-5A72BB6E8FB7}" srcOrd="9" destOrd="0" presId="urn:microsoft.com/office/officeart/2011/layout/ConvergingText"/>
    <dgm:cxn modelId="{F9C648E7-0824-40BE-9540-B170AD210550}" type="presParOf" srcId="{FB54A1CB-44DD-4A07-A82D-BB7FE11B0CCA}" destId="{6C853865-C9F9-4737-9EBB-5B3D2C2038BC}" srcOrd="10" destOrd="0" presId="urn:microsoft.com/office/officeart/2011/layout/ConvergingText"/>
    <dgm:cxn modelId="{C1BC7D52-147D-4464-AE92-143974052A6F}" type="presParOf" srcId="{FB54A1CB-44DD-4A07-A82D-BB7FE11B0CCA}" destId="{3268289F-3566-49C0-A811-5B01042C3386}" srcOrd="11" destOrd="0" presId="urn:microsoft.com/office/officeart/2011/layout/ConvergingText"/>
    <dgm:cxn modelId="{CF3396BF-C954-4931-9F8A-34B144B02F76}" type="presParOf" srcId="{FB54A1CB-44DD-4A07-A82D-BB7FE11B0CCA}" destId="{62E84A40-3E30-432B-9F66-952009F8ECBB}" srcOrd="12" destOrd="0" presId="urn:microsoft.com/office/officeart/2011/layout/ConvergingText"/>
    <dgm:cxn modelId="{BB64C394-2E6F-4033-AE07-147860531858}" type="presParOf" srcId="{FB54A1CB-44DD-4A07-A82D-BB7FE11B0CCA}" destId="{4CB3E576-B77F-4CE8-84AF-215E2378E7AA}" srcOrd="13" destOrd="0" presId="urn:microsoft.com/office/officeart/2011/layout/ConvergingText"/>
    <dgm:cxn modelId="{3C7CD526-96E7-4596-8704-9493D1D2E731}" type="presParOf" srcId="{FB54A1CB-44DD-4A07-A82D-BB7FE11B0CCA}" destId="{2EE60771-08D7-4294-B80F-D676CD0C710D}" srcOrd="14" destOrd="0" presId="urn:microsoft.com/office/officeart/2011/layout/ConvergingText"/>
    <dgm:cxn modelId="{ECBF4633-590F-4F82-9712-B3EEA8DB672F}" type="presParOf" srcId="{FB54A1CB-44DD-4A07-A82D-BB7FE11B0CCA}" destId="{797C1656-7E94-4406-9B4A-BCBE9366E2F5}" srcOrd="15" destOrd="0" presId="urn:microsoft.com/office/officeart/2011/layout/ConvergingText"/>
    <dgm:cxn modelId="{93B44652-0DFE-4A03-AB65-973A68AADCEF}" type="presParOf" srcId="{FB54A1CB-44DD-4A07-A82D-BB7FE11B0CCA}" destId="{44EEDF0B-67D3-4E9F-832B-241DA11D4420}" srcOrd="16" destOrd="0" presId="urn:microsoft.com/office/officeart/2011/layout/ConvergingText"/>
    <dgm:cxn modelId="{A8DD9490-A65D-4FE3-9731-822829FE9235}" type="presParOf" srcId="{FB54A1CB-44DD-4A07-A82D-BB7FE11B0CCA}" destId="{8014E982-9C60-450B-A717-F1D0B3CFC33F}" srcOrd="17" destOrd="0" presId="urn:microsoft.com/office/officeart/2011/layout/ConvergingText"/>
    <dgm:cxn modelId="{F87C46EA-EB6C-426D-A67D-B202662276E4}" type="presParOf" srcId="{FB54A1CB-44DD-4A07-A82D-BB7FE11B0CCA}" destId="{3AEAD17F-60FD-4FD9-A43B-AA52F22ACDE4}" srcOrd="18" destOrd="0" presId="urn:microsoft.com/office/officeart/2011/layout/ConvergingText"/>
    <dgm:cxn modelId="{EED92E42-5AE2-4379-B30F-DE79EA65B93C}" type="presParOf" srcId="{FB54A1CB-44DD-4A07-A82D-BB7FE11B0CCA}" destId="{1CA0A6CC-8568-4E87-AAB3-25D2FFBE48B4}" srcOrd="19" destOrd="0" presId="urn:microsoft.com/office/officeart/2011/layout/ConvergingText"/>
    <dgm:cxn modelId="{F9AF1702-9FE2-4FDB-8DA6-3FD45D6FA970}" type="presParOf" srcId="{FB54A1CB-44DD-4A07-A82D-BB7FE11B0CCA}" destId="{7954AA21-9982-47B1-B8D4-E2910D0F2533}" srcOrd="20" destOrd="0" presId="urn:microsoft.com/office/officeart/2011/layout/ConvergingText"/>
    <dgm:cxn modelId="{089DE333-1B21-403D-9F49-598EEF9D15E5}" type="presParOf" srcId="{FB54A1CB-44DD-4A07-A82D-BB7FE11B0CCA}" destId="{B041843E-569F-4BE1-97BB-39CABD6C1806}" srcOrd="21" destOrd="0" presId="urn:microsoft.com/office/officeart/2011/layout/ConvergingText"/>
    <dgm:cxn modelId="{FDDF6A78-1AE2-4CD9-9478-306474DBB46D}" type="presParOf" srcId="{FB54A1CB-44DD-4A07-A82D-BB7FE11B0CCA}" destId="{B2FA9756-BBE2-450F-A771-650B529E1805}" srcOrd="22" destOrd="0" presId="urn:microsoft.com/office/officeart/2011/layout/ConvergingText"/>
    <dgm:cxn modelId="{409B7E0A-0F9F-4FF8-8928-8ACDDF395318}" type="presParOf" srcId="{FB54A1CB-44DD-4A07-A82D-BB7FE11B0CCA}" destId="{A443AF5F-FC13-452E-AF54-2CC596FC9E1E}" srcOrd="23" destOrd="0" presId="urn:microsoft.com/office/officeart/2011/layout/ConvergingText"/>
    <dgm:cxn modelId="{B8166F82-1209-44C6-B3AE-6DA3A58DF770}" type="presParOf" srcId="{FB54A1CB-44DD-4A07-A82D-BB7FE11B0CCA}" destId="{9A50783D-F4ED-456C-8CDD-C2238876E16A}" srcOrd="24" destOrd="0" presId="urn:microsoft.com/office/officeart/2011/layout/ConvergingText"/>
    <dgm:cxn modelId="{4A88E101-75B4-4995-B277-AE0545A89A06}" type="presParOf" srcId="{FB54A1CB-44DD-4A07-A82D-BB7FE11B0CCA}" destId="{D604E185-BC9A-4F1C-8161-772AA9C22342}" srcOrd="25" destOrd="0" presId="urn:microsoft.com/office/officeart/2011/layout/ConvergingText"/>
    <dgm:cxn modelId="{1DFEF164-A2D6-4349-B7AE-70D96F503C1B}" type="presParOf" srcId="{FB54A1CB-44DD-4A07-A82D-BB7FE11B0CCA}" destId="{B8D3B325-04CC-4420-8EC0-AAFB029890A3}" srcOrd="26" destOrd="0" presId="urn:microsoft.com/office/officeart/2011/layout/ConvergingText"/>
    <dgm:cxn modelId="{FE8D58F4-6ADA-4E3B-A86A-AC7BEEB5EC05}" type="presParOf" srcId="{FB54A1CB-44DD-4A07-A82D-BB7FE11B0CCA}" destId="{C59A42C4-AA73-48E7-84CF-C59284869FAF}" srcOrd="27" destOrd="0" presId="urn:microsoft.com/office/officeart/2011/layout/ConvergingText"/>
    <dgm:cxn modelId="{CDEEDE24-AA8F-4992-A52F-078A82912C1E}" type="presParOf" srcId="{FB54A1CB-44DD-4A07-A82D-BB7FE11B0CCA}" destId="{3F769C94-4939-4FFF-9CAF-459C50DFC861}" srcOrd="28" destOrd="0" presId="urn:microsoft.com/office/officeart/2011/layout/ConvergingTex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a:solidFill>
          <a:schemeClr val="bg1">
            <a:lumMod val="85000"/>
          </a:schemeClr>
        </a:solidFill>
      </dgm:spPr>
      <dgm:t>
        <a:bodyPr/>
        <a:lstStyle/>
        <a:p>
          <a:r>
            <a:rPr lang="en-ZA" sz="1800" i="0" dirty="0" smtClean="0"/>
            <a:t>1.Stronger and more cooperative relationships between SETAs, Professional bodies and QCTO</a:t>
          </a:r>
          <a:endParaRPr lang="en-ZA" sz="18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A084914A-6936-4F38-B774-3BABD8862CA7}">
      <dgm:prSet phldrT="[Text]" custT="1"/>
      <dgm:spPr>
        <a:solidFill>
          <a:schemeClr val="tx1"/>
        </a:solidFill>
      </dgm:spPr>
      <dgm:t>
        <a:bodyPr/>
        <a:lstStyle/>
        <a:p>
          <a:r>
            <a:rPr lang="en-ZA" sz="1800" i="0" dirty="0" smtClean="0">
              <a:solidFill>
                <a:schemeClr val="bg1"/>
              </a:solidFill>
            </a:rPr>
            <a:t>3. Review and rationalise occupational qualifications</a:t>
          </a:r>
          <a:r>
            <a:rPr lang="en-US" sz="1800" dirty="0" smtClean="0">
              <a:solidFill>
                <a:schemeClr val="bg1"/>
              </a:solidFill>
            </a:rPr>
            <a:t>.</a:t>
          </a:r>
          <a:endParaRPr lang="en-ZA" sz="1800" i="0" dirty="0">
            <a:solidFill>
              <a:schemeClr val="bg1"/>
            </a:solidFill>
          </a:endParaRPr>
        </a:p>
      </dgm:t>
    </dgm:pt>
    <dgm:pt modelId="{8EA57261-4F2B-4D7B-8BE9-0EA47E6C0CDD}" type="sibTrans" cxnId="{93000A72-4EEE-4029-995B-89258B17C7B8}">
      <dgm:prSet/>
      <dgm:spPr/>
      <dgm:t>
        <a:bodyPr/>
        <a:lstStyle/>
        <a:p>
          <a:endParaRPr lang="en-ZA"/>
        </a:p>
      </dgm:t>
    </dgm:pt>
    <dgm:pt modelId="{491DE234-459D-4B95-88F0-8147BF73E787}" type="parTrans" cxnId="{93000A72-4EEE-4029-995B-89258B17C7B8}">
      <dgm:prSet/>
      <dgm:spPr/>
      <dgm:t>
        <a:bodyPr/>
        <a:lstStyle/>
        <a:p>
          <a:endParaRPr lang="en-ZA"/>
        </a:p>
      </dgm:t>
    </dgm:pt>
    <dgm:pt modelId="{DAC93F0F-725D-4504-8270-DD8A2E62334F}">
      <dgm:prSet phldrT="[Text]" custT="1"/>
      <dgm:spPr>
        <a:solidFill>
          <a:srgbClr val="C00000"/>
        </a:solidFill>
      </dgm:spPr>
      <dgm:t>
        <a:bodyPr/>
        <a:lstStyle/>
        <a:p>
          <a:r>
            <a:rPr lang="en-US" sz="1800" dirty="0" smtClean="0">
              <a:solidFill>
                <a:schemeClr val="bg1"/>
              </a:solidFill>
            </a:rPr>
            <a:t>4. Improve QA processes and standardize these across the system.</a:t>
          </a:r>
          <a:endParaRPr lang="en-ZA" sz="1800" i="0" dirty="0">
            <a:solidFill>
              <a:schemeClr val="bg1"/>
            </a:solidFill>
          </a:endParaRPr>
        </a:p>
      </dgm:t>
    </dgm:pt>
    <dgm:pt modelId="{5F137E53-D8DB-4EAF-BD26-E682AEC93478}" type="sibTrans" cxnId="{1C289D0A-E926-4E63-BA15-C4AFF813783A}">
      <dgm:prSet/>
      <dgm:spPr/>
      <dgm:t>
        <a:bodyPr/>
        <a:lstStyle/>
        <a:p>
          <a:endParaRPr lang="en-ZA"/>
        </a:p>
      </dgm:t>
    </dgm:pt>
    <dgm:pt modelId="{60CA566E-2C74-483B-966F-638699D6223C}" type="parTrans" cxnId="{1C289D0A-E926-4E63-BA15-C4AFF813783A}">
      <dgm:prSet/>
      <dgm:spPr/>
      <dgm:t>
        <a:bodyPr/>
        <a:lstStyle/>
        <a:p>
          <a:endParaRPr lang="en-ZA"/>
        </a:p>
      </dgm:t>
    </dgm:pt>
    <dgm:pt modelId="{507A4F07-0528-4868-AB9F-D1DBD957E07E}">
      <dgm:prSet phldrT="[Text]" custT="1"/>
      <dgm:spPr>
        <a:solidFill>
          <a:schemeClr val="bg2"/>
        </a:solidFill>
      </dgm:spPr>
      <dgm:t>
        <a:bodyPr/>
        <a:lstStyle/>
        <a:p>
          <a:r>
            <a:rPr lang="en-US" sz="1800" dirty="0" smtClean="0"/>
            <a:t>5. Continue to standardise curricula development.</a:t>
          </a:r>
          <a:r>
            <a:rPr lang="en-GB" sz="1800" i="0" dirty="0" smtClean="0"/>
            <a:t> </a:t>
          </a:r>
          <a:endParaRPr lang="en-ZA" sz="1800" i="0" dirty="0"/>
        </a:p>
      </dgm:t>
    </dgm:pt>
    <dgm:pt modelId="{BB268CB6-BCF1-4CD8-9236-21779E8A49F7}" type="sibTrans" cxnId="{069BC176-ACBC-4B2A-BFD0-38BE23F768D8}">
      <dgm:prSet/>
      <dgm:spPr/>
      <dgm:t>
        <a:bodyPr/>
        <a:lstStyle/>
        <a:p>
          <a:endParaRPr lang="en-ZA"/>
        </a:p>
      </dgm:t>
    </dgm:pt>
    <dgm:pt modelId="{4C2E7D76-4DC4-46BF-B4E0-FA21CC79308E}" type="parTrans" cxnId="{069BC176-ACBC-4B2A-BFD0-38BE23F768D8}">
      <dgm:prSet/>
      <dgm:spPr/>
      <dgm:t>
        <a:bodyPr/>
        <a:lstStyle/>
        <a:p>
          <a:endParaRPr lang="en-ZA"/>
        </a:p>
      </dgm:t>
    </dgm:pt>
    <dgm:pt modelId="{0AA3C070-A14E-4898-BE0A-1C56003FF308}">
      <dgm:prSet phldrT="[Text]" custT="1"/>
      <dgm:spPr>
        <a:solidFill>
          <a:schemeClr val="tx1">
            <a:lumMod val="50000"/>
            <a:lumOff val="50000"/>
          </a:schemeClr>
        </a:solidFill>
      </dgm:spPr>
      <dgm:t>
        <a:bodyPr/>
        <a:lstStyle/>
        <a:p>
          <a:r>
            <a:rPr lang="en-GB" sz="1800" i="0" dirty="0" smtClean="0">
              <a:solidFill>
                <a:schemeClr val="bg1"/>
              </a:solidFill>
            </a:rPr>
            <a:t>6. Improved Research capabilities</a:t>
          </a:r>
          <a:endParaRPr lang="en-ZA" sz="1800" i="0" dirty="0">
            <a:solidFill>
              <a:schemeClr val="bg1"/>
            </a:solidFill>
          </a:endParaRPr>
        </a:p>
      </dgm:t>
    </dgm:pt>
    <dgm:pt modelId="{D6B8857A-ABC5-4AC3-8375-F0EEC6F794BD}" type="sibTrans" cxnId="{487851A1-34FF-4AED-AFD2-A9024AD377E5}">
      <dgm:prSet/>
      <dgm:spPr/>
      <dgm:t>
        <a:bodyPr/>
        <a:lstStyle/>
        <a:p>
          <a:endParaRPr lang="en-ZA"/>
        </a:p>
      </dgm:t>
    </dgm:pt>
    <dgm:pt modelId="{DD7E506F-98FB-4359-9CE0-42FA77728B18}" type="parTrans" cxnId="{487851A1-34FF-4AED-AFD2-A9024AD377E5}">
      <dgm:prSet/>
      <dgm:spPr/>
      <dgm:t>
        <a:bodyPr/>
        <a:lstStyle/>
        <a:p>
          <a:endParaRPr lang="en-ZA"/>
        </a:p>
      </dgm:t>
    </dgm:pt>
    <dgm:pt modelId="{966894C7-77A0-4CEE-9C8C-5BCCD9CA5EA4}">
      <dgm:prSet phldrT="[Text]" custT="1"/>
      <dgm:spPr>
        <a:solidFill>
          <a:schemeClr val="bg1">
            <a:lumMod val="95000"/>
          </a:schemeClr>
        </a:solidFill>
      </dgm:spPr>
      <dgm:t>
        <a:bodyPr/>
        <a:lstStyle/>
        <a:p>
          <a:r>
            <a:rPr lang="en-GB" sz="1800" dirty="0" smtClean="0"/>
            <a:t>2. Strengthen and expand the PSET System.</a:t>
          </a:r>
          <a:endParaRPr lang="en-ZA" sz="1800" i="0" dirty="0"/>
        </a:p>
      </dgm:t>
    </dgm:pt>
    <dgm:pt modelId="{D224AA49-99FA-4D79-B5BF-214F44659C5B}" type="parTrans" cxnId="{8293A61F-13C1-428B-9FF3-27DAD5A959AB}">
      <dgm:prSet/>
      <dgm:spPr/>
      <dgm:t>
        <a:bodyPr/>
        <a:lstStyle/>
        <a:p>
          <a:endParaRPr lang="en-ZA"/>
        </a:p>
      </dgm:t>
    </dgm:pt>
    <dgm:pt modelId="{B6E856EA-5ED0-43CA-AF0A-B53F5B26DD68}" type="sibTrans" cxnId="{8293A61F-13C1-428B-9FF3-27DAD5A959AB}">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6"/>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6"/>
      <dgm:spPr/>
    </dgm:pt>
    <dgm:pt modelId="{65298BD4-592E-48E8-8CC0-C421725D78C0}" type="pres">
      <dgm:prSet presAssocID="{1B7BCF3E-12EF-404C-9875-0EC563977423}" presName="dstNode" presStyleLbl="node1" presStyleIdx="0" presStyleCnt="6"/>
      <dgm:spPr/>
    </dgm:pt>
    <dgm:pt modelId="{43ECDA7F-932F-4BF5-9B59-AD0B0619A74C}" type="pres">
      <dgm:prSet presAssocID="{FD4EEF8B-D348-4C67-9966-F2F9AB6792BA}" presName="text_1" presStyleLbl="node1" presStyleIdx="0" presStyleCnt="6" custScaleX="97124" custScaleY="153164" custLinFactNeighborX="1469" custLinFactNeighborY="2971">
        <dgm:presLayoutVars>
          <dgm:bulletEnabled val="1"/>
        </dgm:presLayoutVars>
      </dgm:prSet>
      <dgm:spPr/>
      <dgm:t>
        <a:bodyPr/>
        <a:lstStyle/>
        <a:p>
          <a:endParaRPr lang="en-US"/>
        </a:p>
      </dgm:t>
    </dgm:pt>
    <dgm:pt modelId="{E4C89CD7-C22C-4641-A81B-3A9DE21F3BB6}" type="pres">
      <dgm:prSet presAssocID="{FD4EEF8B-D348-4C67-9966-F2F9AB6792BA}" presName="accent_1" presStyleCnt="0"/>
      <dgm:spPr/>
    </dgm:pt>
    <dgm:pt modelId="{4B51D5C9-6084-46BB-8A03-A1D1BD36C57E}" type="pres">
      <dgm:prSet presAssocID="{FD4EEF8B-D348-4C67-9966-F2F9AB6792BA}" presName="accentRepeatNode" presStyleLbl="solidFgAcc1" presStyleIdx="0" presStyleCnt="6"/>
      <dgm:spPr>
        <a:solidFill>
          <a:schemeClr val="tx1"/>
        </a:solidFill>
      </dgm:spPr>
      <dgm:t>
        <a:bodyPr/>
        <a:lstStyle/>
        <a:p>
          <a:endParaRPr lang="en-US"/>
        </a:p>
      </dgm:t>
    </dgm:pt>
    <dgm:pt modelId="{3852594B-199B-454B-BF22-5CB591F612D4}" type="pres">
      <dgm:prSet presAssocID="{966894C7-77A0-4CEE-9C8C-5BCCD9CA5EA4}" presName="text_2" presStyleLbl="node1" presStyleIdx="1" presStyleCnt="6" custScaleY="136896" custLinFactNeighborX="423" custLinFactNeighborY="8815">
        <dgm:presLayoutVars>
          <dgm:bulletEnabled val="1"/>
        </dgm:presLayoutVars>
      </dgm:prSet>
      <dgm:spPr/>
      <dgm:t>
        <a:bodyPr/>
        <a:lstStyle/>
        <a:p>
          <a:endParaRPr lang="en-US"/>
        </a:p>
      </dgm:t>
    </dgm:pt>
    <dgm:pt modelId="{D46CE181-1598-4337-94A0-F24C2A472BFC}" type="pres">
      <dgm:prSet presAssocID="{966894C7-77A0-4CEE-9C8C-5BCCD9CA5EA4}" presName="accent_2" presStyleCnt="0"/>
      <dgm:spPr/>
    </dgm:pt>
    <dgm:pt modelId="{16E12A31-6EBD-4247-A2AE-93DA4F385FA0}" type="pres">
      <dgm:prSet presAssocID="{966894C7-77A0-4CEE-9C8C-5BCCD9CA5EA4}" presName="accentRepeatNode" presStyleLbl="solidFgAcc1" presStyleIdx="1" presStyleCnt="6"/>
      <dgm:spPr>
        <a:solidFill>
          <a:srgbClr val="C00000"/>
        </a:solidFill>
      </dgm:spPr>
      <dgm:t>
        <a:bodyPr/>
        <a:lstStyle/>
        <a:p>
          <a:endParaRPr lang="en-US"/>
        </a:p>
      </dgm:t>
    </dgm:pt>
    <dgm:pt modelId="{4DEF7249-3FE9-46BF-B1BD-96154C9D0670}" type="pres">
      <dgm:prSet presAssocID="{A084914A-6936-4F38-B774-3BABD8862CA7}" presName="text_3" presStyleLbl="node1" presStyleIdx="2" presStyleCnt="6" custScaleX="101400" custScaleY="115991">
        <dgm:presLayoutVars>
          <dgm:bulletEnabled val="1"/>
        </dgm:presLayoutVars>
      </dgm:prSet>
      <dgm:spPr/>
      <dgm:t>
        <a:bodyPr/>
        <a:lstStyle/>
        <a:p>
          <a:endParaRPr lang="en-US"/>
        </a:p>
      </dgm:t>
    </dgm:pt>
    <dgm:pt modelId="{05A8A3D5-206B-4980-86E7-FBD3E7C6575F}" type="pres">
      <dgm:prSet presAssocID="{A084914A-6936-4F38-B774-3BABD8862CA7}" presName="accent_3" presStyleCnt="0"/>
      <dgm:spPr/>
    </dgm:pt>
    <dgm:pt modelId="{46524A87-B5F0-41CF-B9C9-CFBAC04745B3}" type="pres">
      <dgm:prSet presAssocID="{A084914A-6936-4F38-B774-3BABD8862CA7}" presName="accentRepeatNode" presStyleLbl="solidFgAcc1" presStyleIdx="2" presStyleCnt="6"/>
      <dgm:spPr>
        <a:solidFill>
          <a:schemeClr val="bg1">
            <a:lumMod val="50000"/>
          </a:schemeClr>
        </a:solidFill>
      </dgm:spPr>
      <dgm:t>
        <a:bodyPr/>
        <a:lstStyle/>
        <a:p>
          <a:endParaRPr lang="en-US"/>
        </a:p>
      </dgm:t>
    </dgm:pt>
    <dgm:pt modelId="{C2653947-C410-4BCC-AF93-E89A0E954891}" type="pres">
      <dgm:prSet presAssocID="{DAC93F0F-725D-4504-8270-DD8A2E62334F}" presName="text_4" presStyleLbl="node1" presStyleIdx="3" presStyleCnt="6" custScaleY="151313">
        <dgm:presLayoutVars>
          <dgm:bulletEnabled val="1"/>
        </dgm:presLayoutVars>
      </dgm:prSet>
      <dgm:spPr/>
      <dgm:t>
        <a:bodyPr/>
        <a:lstStyle/>
        <a:p>
          <a:endParaRPr lang="en-US"/>
        </a:p>
      </dgm:t>
    </dgm:pt>
    <dgm:pt modelId="{CB2042C4-45EB-4B49-95A2-34DF0D3001D1}" type="pres">
      <dgm:prSet presAssocID="{DAC93F0F-725D-4504-8270-DD8A2E62334F}" presName="accent_4" presStyleCnt="0"/>
      <dgm:spPr/>
    </dgm:pt>
    <dgm:pt modelId="{E678A84D-0001-4011-AFEF-9543B6A6A021}" type="pres">
      <dgm:prSet presAssocID="{DAC93F0F-725D-4504-8270-DD8A2E62334F}" presName="accentRepeatNode" presStyleLbl="solidFgAcc1" presStyleIdx="3" presStyleCnt="6"/>
      <dgm:spPr>
        <a:solidFill>
          <a:schemeClr val="bg1">
            <a:lumMod val="75000"/>
          </a:schemeClr>
        </a:solidFill>
      </dgm:spPr>
      <dgm:t>
        <a:bodyPr/>
        <a:lstStyle/>
        <a:p>
          <a:endParaRPr lang="en-US"/>
        </a:p>
      </dgm:t>
    </dgm:pt>
    <dgm:pt modelId="{04CA6E29-CA5E-45DA-84EF-1DBCEF221429}" type="pres">
      <dgm:prSet presAssocID="{507A4F07-0528-4868-AB9F-D1DBD957E07E}" presName="text_5" presStyleLbl="node1" presStyleIdx="4" presStyleCnt="6">
        <dgm:presLayoutVars>
          <dgm:bulletEnabled val="1"/>
        </dgm:presLayoutVars>
      </dgm:prSet>
      <dgm:spPr/>
      <dgm:t>
        <a:bodyPr/>
        <a:lstStyle/>
        <a:p>
          <a:endParaRPr lang="en-US"/>
        </a:p>
      </dgm:t>
    </dgm:pt>
    <dgm:pt modelId="{DC7F7797-69CB-4206-BBFD-8A6DE4EA3E26}" type="pres">
      <dgm:prSet presAssocID="{507A4F07-0528-4868-AB9F-D1DBD957E07E}" presName="accent_5" presStyleCnt="0"/>
      <dgm:spPr/>
    </dgm:pt>
    <dgm:pt modelId="{8B69AFD2-D911-47E0-AE5F-706912F908F0}" type="pres">
      <dgm:prSet presAssocID="{507A4F07-0528-4868-AB9F-D1DBD957E07E}" presName="accentRepeatNode" presStyleLbl="solidFgAcc1" presStyleIdx="4" presStyleCnt="6"/>
      <dgm:spPr>
        <a:solidFill>
          <a:srgbClr val="C00000"/>
        </a:solidFill>
      </dgm:spPr>
      <dgm:t>
        <a:bodyPr/>
        <a:lstStyle/>
        <a:p>
          <a:endParaRPr lang="en-US"/>
        </a:p>
      </dgm:t>
    </dgm:pt>
    <dgm:pt modelId="{88584608-AD87-4023-875F-78D254741907}" type="pres">
      <dgm:prSet presAssocID="{0AA3C070-A14E-4898-BE0A-1C56003FF308}" presName="text_6" presStyleLbl="node1" presStyleIdx="5" presStyleCnt="6">
        <dgm:presLayoutVars>
          <dgm:bulletEnabled val="1"/>
        </dgm:presLayoutVars>
      </dgm:prSet>
      <dgm:spPr/>
      <dgm:t>
        <a:bodyPr/>
        <a:lstStyle/>
        <a:p>
          <a:endParaRPr lang="en-US"/>
        </a:p>
      </dgm:t>
    </dgm:pt>
    <dgm:pt modelId="{58B20A63-2DDC-49B4-9CBF-E222431B0CE2}" type="pres">
      <dgm:prSet presAssocID="{0AA3C070-A14E-4898-BE0A-1C56003FF308}" presName="accent_6" presStyleCnt="0"/>
      <dgm:spPr/>
    </dgm:pt>
    <dgm:pt modelId="{D3EB02D6-033A-4244-A3AC-2FE82005F62E}" type="pres">
      <dgm:prSet presAssocID="{0AA3C070-A14E-4898-BE0A-1C56003FF308}" presName="accentRepeatNode" presStyleLbl="solidFgAcc1" presStyleIdx="5" presStyleCnt="6"/>
      <dgm:spPr>
        <a:ln>
          <a:solidFill>
            <a:srgbClr val="C00000">
              <a:alpha val="50000"/>
            </a:srgbClr>
          </a:solidFill>
        </a:ln>
      </dgm:spPr>
      <dgm:t>
        <a:bodyPr/>
        <a:lstStyle/>
        <a:p>
          <a:endParaRPr lang="en-US"/>
        </a:p>
      </dgm:t>
    </dgm:pt>
  </dgm:ptLst>
  <dgm:cxnLst>
    <dgm:cxn modelId="{1C289D0A-E926-4E63-BA15-C4AFF813783A}" srcId="{1B7BCF3E-12EF-404C-9875-0EC563977423}" destId="{DAC93F0F-725D-4504-8270-DD8A2E62334F}" srcOrd="3" destOrd="0" parTransId="{60CA566E-2C74-483B-966F-638699D6223C}" sibTransId="{5F137E53-D8DB-4EAF-BD26-E682AEC93478}"/>
    <dgm:cxn modelId="{39FD9BA6-0E1A-4DF5-BB34-099900AE7294}" type="presOf" srcId="{507A4F07-0528-4868-AB9F-D1DBD957E07E}" destId="{04CA6E29-CA5E-45DA-84EF-1DBCEF221429}" srcOrd="0" destOrd="0" presId="urn:microsoft.com/office/officeart/2008/layout/VerticalCurvedList"/>
    <dgm:cxn modelId="{069BC176-ACBC-4B2A-BFD0-38BE23F768D8}" srcId="{1B7BCF3E-12EF-404C-9875-0EC563977423}" destId="{507A4F07-0528-4868-AB9F-D1DBD957E07E}" srcOrd="4" destOrd="0" parTransId="{4C2E7D76-4DC4-46BF-B4E0-FA21CC79308E}" sibTransId="{BB268CB6-BCF1-4CD8-9236-21779E8A49F7}"/>
    <dgm:cxn modelId="{17D37601-B091-4168-A5B4-234EC0367916}" type="presOf" srcId="{966894C7-77A0-4CEE-9C8C-5BCCD9CA5EA4}" destId="{3852594B-199B-454B-BF22-5CB591F612D4}" srcOrd="0" destOrd="0" presId="urn:microsoft.com/office/officeart/2008/layout/VerticalCurvedList"/>
    <dgm:cxn modelId="{0F501D8A-B621-43D7-9EA0-08674AF1ED47}" type="presOf" srcId="{FD4EEF8B-D348-4C67-9966-F2F9AB6792BA}" destId="{43ECDA7F-932F-4BF5-9B59-AD0B0619A74C}"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8020C2FB-AC81-49C0-98BD-E166882420D3}" type="presOf" srcId="{DAC93F0F-725D-4504-8270-DD8A2E62334F}" destId="{C2653947-C410-4BCC-AF93-E89A0E954891}" srcOrd="0" destOrd="0" presId="urn:microsoft.com/office/officeart/2008/layout/VerticalCurvedList"/>
    <dgm:cxn modelId="{487851A1-34FF-4AED-AFD2-A9024AD377E5}" srcId="{1B7BCF3E-12EF-404C-9875-0EC563977423}" destId="{0AA3C070-A14E-4898-BE0A-1C56003FF308}" srcOrd="5" destOrd="0" parTransId="{DD7E506F-98FB-4359-9CE0-42FA77728B18}" sibTransId="{D6B8857A-ABC5-4AC3-8375-F0EEC6F794BD}"/>
    <dgm:cxn modelId="{8293A61F-13C1-428B-9FF3-27DAD5A959AB}" srcId="{1B7BCF3E-12EF-404C-9875-0EC563977423}" destId="{966894C7-77A0-4CEE-9C8C-5BCCD9CA5EA4}" srcOrd="1" destOrd="0" parTransId="{D224AA49-99FA-4D79-B5BF-214F44659C5B}" sibTransId="{B6E856EA-5ED0-43CA-AF0A-B53F5B26DD68}"/>
    <dgm:cxn modelId="{93000A72-4EEE-4029-995B-89258B17C7B8}" srcId="{1B7BCF3E-12EF-404C-9875-0EC563977423}" destId="{A084914A-6936-4F38-B774-3BABD8862CA7}" srcOrd="2" destOrd="0" parTransId="{491DE234-459D-4B95-88F0-8147BF73E787}" sibTransId="{8EA57261-4F2B-4D7B-8BE9-0EA47E6C0CDD}"/>
    <dgm:cxn modelId="{0064E880-1EA6-478E-B71E-BD9EDA21D7BE}" type="presOf" srcId="{A084914A-6936-4F38-B774-3BABD8862CA7}" destId="{4DEF7249-3FE9-46BF-B1BD-96154C9D0670}" srcOrd="0" destOrd="0" presId="urn:microsoft.com/office/officeart/2008/layout/VerticalCurvedList"/>
    <dgm:cxn modelId="{20676C41-99C5-4696-B01E-162EF27CE89B}" srcId="{1B7BCF3E-12EF-404C-9875-0EC563977423}" destId="{FD4EEF8B-D348-4C67-9966-F2F9AB6792BA}" srcOrd="0" destOrd="0" parTransId="{9959EFCF-35A2-438A-A4E9-CEFA1C1FE4C0}" sibTransId="{4681A338-C008-43C8-896C-D35D40B5C012}"/>
    <dgm:cxn modelId="{BDA24152-D864-4A94-B633-B5BE619BB19E}" type="presOf" srcId="{4681A338-C008-43C8-896C-D35D40B5C012}" destId="{398F2AFA-CCD0-413D-855C-498B33138DA1}" srcOrd="0" destOrd="0" presId="urn:microsoft.com/office/officeart/2008/layout/VerticalCurvedList"/>
    <dgm:cxn modelId="{FEECCA76-8752-46E0-8A61-722A34CD21D3}" type="presOf" srcId="{0AA3C070-A14E-4898-BE0A-1C56003FF308}" destId="{88584608-AD87-4023-875F-78D254741907}"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B13F4959-CBF3-41EA-9470-5DA13228BDDB}" type="presParOf" srcId="{87B3F1D0-8B56-49A2-8324-C6A1E35B4D79}" destId="{43ECDA7F-932F-4BF5-9B59-AD0B0619A74C}" srcOrd="1" destOrd="0" presId="urn:microsoft.com/office/officeart/2008/layout/VerticalCurvedList"/>
    <dgm:cxn modelId="{25216E76-6EC7-41EB-91BF-0B51F8F099E7}" type="presParOf" srcId="{87B3F1D0-8B56-49A2-8324-C6A1E35B4D79}" destId="{E4C89CD7-C22C-4641-A81B-3A9DE21F3BB6}" srcOrd="2" destOrd="0" presId="urn:microsoft.com/office/officeart/2008/layout/VerticalCurvedList"/>
    <dgm:cxn modelId="{19B9C12F-57D8-4FE2-A209-018BE0FA5154}" type="presParOf" srcId="{E4C89CD7-C22C-4641-A81B-3A9DE21F3BB6}" destId="{4B51D5C9-6084-46BB-8A03-A1D1BD36C57E}" srcOrd="0" destOrd="0" presId="urn:microsoft.com/office/officeart/2008/layout/VerticalCurvedList"/>
    <dgm:cxn modelId="{F92D4734-B9F4-48B1-9CC9-33E10045CD54}" type="presParOf" srcId="{87B3F1D0-8B56-49A2-8324-C6A1E35B4D79}" destId="{3852594B-199B-454B-BF22-5CB591F612D4}" srcOrd="3" destOrd="0" presId="urn:microsoft.com/office/officeart/2008/layout/VerticalCurvedList"/>
    <dgm:cxn modelId="{79C5D58B-FCCC-4DDB-BBF5-6B3DB89E100E}" type="presParOf" srcId="{87B3F1D0-8B56-49A2-8324-C6A1E35B4D79}" destId="{D46CE181-1598-4337-94A0-F24C2A472BFC}" srcOrd="4" destOrd="0" presId="urn:microsoft.com/office/officeart/2008/layout/VerticalCurvedList"/>
    <dgm:cxn modelId="{EF392C8F-19F8-476E-98B7-6833414CD8CC}" type="presParOf" srcId="{D46CE181-1598-4337-94A0-F24C2A472BFC}" destId="{16E12A31-6EBD-4247-A2AE-93DA4F385FA0}" srcOrd="0" destOrd="0" presId="urn:microsoft.com/office/officeart/2008/layout/VerticalCurvedList"/>
    <dgm:cxn modelId="{87852DF6-F17A-4E9B-9868-56D44DBAF2E8}" type="presParOf" srcId="{87B3F1D0-8B56-49A2-8324-C6A1E35B4D79}" destId="{4DEF7249-3FE9-46BF-B1BD-96154C9D0670}" srcOrd="5" destOrd="0" presId="urn:microsoft.com/office/officeart/2008/layout/VerticalCurvedList"/>
    <dgm:cxn modelId="{2C36A8DF-E079-4345-970D-1DAEA14E2943}" type="presParOf" srcId="{87B3F1D0-8B56-49A2-8324-C6A1E35B4D79}" destId="{05A8A3D5-206B-4980-86E7-FBD3E7C6575F}" srcOrd="6" destOrd="0" presId="urn:microsoft.com/office/officeart/2008/layout/VerticalCurvedList"/>
    <dgm:cxn modelId="{E8EB981D-BA14-449A-9D1D-6C59D2DD5C9E}" type="presParOf" srcId="{05A8A3D5-206B-4980-86E7-FBD3E7C6575F}" destId="{46524A87-B5F0-41CF-B9C9-CFBAC04745B3}" srcOrd="0" destOrd="0" presId="urn:microsoft.com/office/officeart/2008/layout/VerticalCurvedList"/>
    <dgm:cxn modelId="{8690A000-A842-463D-BEBE-084EDA675F0F}" type="presParOf" srcId="{87B3F1D0-8B56-49A2-8324-C6A1E35B4D79}" destId="{C2653947-C410-4BCC-AF93-E89A0E954891}" srcOrd="7" destOrd="0" presId="urn:microsoft.com/office/officeart/2008/layout/VerticalCurvedList"/>
    <dgm:cxn modelId="{65FCE161-4860-40D0-8234-0271921D884E}" type="presParOf" srcId="{87B3F1D0-8B56-49A2-8324-C6A1E35B4D79}" destId="{CB2042C4-45EB-4B49-95A2-34DF0D3001D1}" srcOrd="8" destOrd="0" presId="urn:microsoft.com/office/officeart/2008/layout/VerticalCurvedList"/>
    <dgm:cxn modelId="{3723B2FE-FE39-457D-907B-F019836AB719}" type="presParOf" srcId="{CB2042C4-45EB-4B49-95A2-34DF0D3001D1}" destId="{E678A84D-0001-4011-AFEF-9543B6A6A021}" srcOrd="0" destOrd="0" presId="urn:microsoft.com/office/officeart/2008/layout/VerticalCurvedList"/>
    <dgm:cxn modelId="{0F71B004-2104-4A5E-851C-F44A382E6BCC}" type="presParOf" srcId="{87B3F1D0-8B56-49A2-8324-C6A1E35B4D79}" destId="{04CA6E29-CA5E-45DA-84EF-1DBCEF221429}" srcOrd="9" destOrd="0" presId="urn:microsoft.com/office/officeart/2008/layout/VerticalCurvedList"/>
    <dgm:cxn modelId="{6BFDF4CD-41BD-4438-B3A3-B137851E24C5}" type="presParOf" srcId="{87B3F1D0-8B56-49A2-8324-C6A1E35B4D79}" destId="{DC7F7797-69CB-4206-BBFD-8A6DE4EA3E26}" srcOrd="10" destOrd="0" presId="urn:microsoft.com/office/officeart/2008/layout/VerticalCurvedList"/>
    <dgm:cxn modelId="{0C136930-94BC-41F2-A3FE-DF2F74275BE1}" type="presParOf" srcId="{DC7F7797-69CB-4206-BBFD-8A6DE4EA3E26}" destId="{8B69AFD2-D911-47E0-AE5F-706912F908F0}" srcOrd="0" destOrd="0" presId="urn:microsoft.com/office/officeart/2008/layout/VerticalCurvedList"/>
    <dgm:cxn modelId="{F5406B4D-9C1B-44E3-9E9F-7D290B4C0495}" type="presParOf" srcId="{87B3F1D0-8B56-49A2-8324-C6A1E35B4D79}" destId="{88584608-AD87-4023-875F-78D254741907}" srcOrd="11" destOrd="0" presId="urn:microsoft.com/office/officeart/2008/layout/VerticalCurvedList"/>
    <dgm:cxn modelId="{7F0F283C-9F0F-444B-8613-DF0F75E2BAB7}" type="presParOf" srcId="{87B3F1D0-8B56-49A2-8324-C6A1E35B4D79}" destId="{58B20A63-2DDC-49B4-9CBF-E222431B0CE2}" srcOrd="12" destOrd="0" presId="urn:microsoft.com/office/officeart/2008/layout/VerticalCurvedList"/>
    <dgm:cxn modelId="{D7F68B71-C74E-49FC-9EF2-342A8CD2A577}" type="presParOf" srcId="{58B20A63-2DDC-49B4-9CBF-E222431B0CE2}" destId="{D3EB02D6-033A-4244-A3AC-2FE82005F62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84BC6-AF1A-4A67-8071-6F6BEFC49695}" type="datetimeFigureOut">
              <a:rPr lang="en-ZA" smtClean="0"/>
              <a:pPr/>
              <a:t>2022/04/20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CFE9-3BD0-4B88-843D-131629546EE0}" type="slidenum">
              <a:rPr lang="en-ZA" smtClean="0"/>
              <a:pPr/>
              <a:t>‹#›</a:t>
            </a:fld>
            <a:endParaRPr lang="en-ZA" dirty="0"/>
          </a:p>
        </p:txBody>
      </p:sp>
    </p:spTree>
    <p:extLst>
      <p:ext uri="{BB962C8B-B14F-4D97-AF65-F5344CB8AC3E}">
        <p14:creationId xmlns:p14="http://schemas.microsoft.com/office/powerpoint/2010/main" xmlns="" val="42532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70B356-3869-4C0B-847D-A1EB198753BD}" type="slidenum">
              <a:rPr lang="en-ZA" altLang="en-US" sz="1200">
                <a:solidFill>
                  <a:srgbClr val="000000"/>
                </a:solidFill>
              </a:rPr>
              <a:pPr eaLnBrk="1" hangingPunct="1"/>
              <a:t>5</a:t>
            </a:fld>
            <a:endParaRPr lang="en-ZA" altLang="en-US" sz="1200" dirty="0">
              <a:solidFill>
                <a:srgbClr val="000000"/>
              </a:solidFill>
            </a:endParaRPr>
          </a:p>
        </p:txBody>
      </p:sp>
    </p:spTree>
    <p:extLst>
      <p:ext uri="{BB962C8B-B14F-4D97-AF65-F5344CB8AC3E}">
        <p14:creationId xmlns:p14="http://schemas.microsoft.com/office/powerpoint/2010/main" xmlns="" val="71294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A2B6BA-AA59-4636-968C-3A1E31F9587B}" type="slidenum">
              <a:rPr lang="en-ZA" smtClean="0"/>
              <a:pPr/>
              <a:t>19</a:t>
            </a:fld>
            <a:endParaRPr lang="en-ZA" dirty="0"/>
          </a:p>
        </p:txBody>
      </p:sp>
    </p:spTree>
    <p:extLst>
      <p:ext uri="{BB962C8B-B14F-4D97-AF65-F5344CB8AC3E}">
        <p14:creationId xmlns:p14="http://schemas.microsoft.com/office/powerpoint/2010/main" xmlns="" val="168138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11465561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5637223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23482857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18770088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11466066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3493685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42892448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0608113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0389156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7557076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52A70-E989-4829-A9B8-2C4DF75C3374}" type="datetimeFigureOut">
              <a:rPr lang="en-ZA" smtClean="0"/>
              <a:pPr/>
              <a:t>2022/04/20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4900413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52A70-E989-4829-A9B8-2C4DF75C3374}" type="datetimeFigureOut">
              <a:rPr lang="en-ZA" smtClean="0"/>
              <a:pPr/>
              <a:t>2022/04/20</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AFEC-CDEB-466B-B36A-B3360EF5DE77}" type="slidenum">
              <a:rPr lang="en-ZA" smtClean="0"/>
              <a:pPr/>
              <a:t>‹#›</a:t>
            </a:fld>
            <a:endParaRPr lang="en-ZA" dirty="0"/>
          </a:p>
        </p:txBody>
      </p:sp>
    </p:spTree>
    <p:extLst>
      <p:ext uri="{BB962C8B-B14F-4D97-AF65-F5344CB8AC3E}">
        <p14:creationId xmlns:p14="http://schemas.microsoft.com/office/powerpoint/2010/main" xmlns="" val="3660101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2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hyperlink" Target="https://www.gov.za/sites/default/files/gcis_document/202010/south-african-economic-reconstruction-and-recovery-pla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8.png"/><Relationship Id="rId19" Type="http://schemas.microsoft.com/office/2007/relationships/hdphoto" Target="../media/hdphoto6.wdp"/><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qcto.org.za/" TargetMode="External"/><Relationship Id="rId7" Type="http://schemas.openxmlformats.org/officeDocument/2006/relationships/hyperlink" Target="mailto:qcto@tip-offs.com"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mailto:info@qcto.org.za" TargetMode="External"/><Relationship Id="rId5" Type="http://schemas.openxmlformats.org/officeDocument/2006/relationships/hyperlink" Target="https://www.youtube.com/channel/UCW4ifYEOIcM8-H1P85trCHw" TargetMode="External"/><Relationship Id="rId4" Type="http://schemas.openxmlformats.org/officeDocument/2006/relationships/hyperlink" Target="https://web.facebook.com/QCTO-Page-102182324756817?_rdc=1&amp;_rd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with medium confidence">
            <a:extLst>
              <a:ext uri="{FF2B5EF4-FFF2-40B4-BE49-F238E27FC236}">
                <a16:creationId xmlns:a16="http://schemas.microsoft.com/office/drawing/2014/main" xmlns="" id="{5DABB334-C2D4-49BA-A327-5158FBD59B1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7549" t="9091" r="7815"/>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25DFDEE-3387-4CFC-B4F5-D05714F152C9}"/>
              </a:ext>
            </a:extLst>
          </p:cNvPr>
          <p:cNvSpPr>
            <a:spLocks noGrp="1"/>
          </p:cNvSpPr>
          <p:nvPr>
            <p:ph type="ctrTitle"/>
          </p:nvPr>
        </p:nvSpPr>
        <p:spPr>
          <a:xfrm>
            <a:off x="477981" y="1122362"/>
            <a:ext cx="5073074" cy="3442845"/>
          </a:xfrm>
        </p:spPr>
        <p:txBody>
          <a:bodyPr anchor="b">
            <a:normAutofit fontScale="90000"/>
          </a:bodyPr>
          <a:lstStyle/>
          <a:p>
            <a:pPr algn="l"/>
            <a:r>
              <a:rPr lang="en-US" sz="4800" b="1" dirty="0" smtClean="0">
                <a:solidFill>
                  <a:srgbClr val="FF0000"/>
                </a:solidFill>
                <a:effectLst>
                  <a:outerShdw blurRad="38100" dist="38100" dir="2700000" algn="tl">
                    <a:srgbClr val="000000">
                      <a:alpha val="43137"/>
                    </a:srgbClr>
                  </a:outerShdw>
                </a:effectLst>
              </a:rPr>
              <a:t>Revised Strategic Plan 2020/21 – 2024/25 and Annual Performance Plan (APP) 2022/23:</a:t>
            </a:r>
            <a:br>
              <a:rPr lang="en-US" sz="4800" b="1" dirty="0" smtClean="0">
                <a:solidFill>
                  <a:srgbClr val="FF0000"/>
                </a:solidFill>
                <a:effectLst>
                  <a:outerShdw blurRad="38100" dist="38100" dir="2700000" algn="tl">
                    <a:srgbClr val="000000">
                      <a:alpha val="43137"/>
                    </a:srgbClr>
                  </a:outerShdw>
                </a:effectLst>
              </a:rPr>
            </a:br>
            <a:r>
              <a:rPr lang="en-ZA" sz="2400" dirty="0" smtClean="0">
                <a:effectLst>
                  <a:outerShdw blurRad="38100" dist="38100" dir="2700000" algn="tl">
                    <a:srgbClr val="000000">
                      <a:alpha val="43137"/>
                    </a:srgbClr>
                  </a:outerShdw>
                </a:effectLst>
              </a:rPr>
              <a:t>Presentation to the Portfolio Committee on Higher Education Science and Innovation  (PC: HESI)</a:t>
            </a:r>
            <a:endParaRPr lang="en-ZA" sz="2400" b="1" dirty="0">
              <a:solidFill>
                <a:srgbClr val="FF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xmlns="" id="{4ED4A484-5985-4B67-B414-199E043037E5}"/>
              </a:ext>
            </a:extLst>
          </p:cNvPr>
          <p:cNvSpPr>
            <a:spLocks noGrp="1"/>
          </p:cNvSpPr>
          <p:nvPr>
            <p:ph type="subTitle" idx="1"/>
          </p:nvPr>
        </p:nvSpPr>
        <p:spPr>
          <a:xfrm>
            <a:off x="477981" y="4872922"/>
            <a:ext cx="3980688" cy="1500169"/>
          </a:xfrm>
        </p:spPr>
        <p:txBody>
          <a:bodyPr>
            <a:normAutofit/>
          </a:bodyPr>
          <a:lstStyle/>
          <a:p>
            <a:pPr algn="l"/>
            <a:r>
              <a:rPr lang="en-ZA" sz="1800" dirty="0" smtClean="0"/>
              <a:t>Ms. Sibongile Antoni</a:t>
            </a:r>
          </a:p>
          <a:p>
            <a:pPr algn="l"/>
            <a:r>
              <a:rPr lang="en-ZA" sz="1800" dirty="0" smtClean="0"/>
              <a:t>Acting Council Chairperson</a:t>
            </a:r>
          </a:p>
          <a:p>
            <a:pPr algn="l"/>
            <a:r>
              <a:rPr lang="en-GB" sz="1800" dirty="0" smtClean="0"/>
              <a:t>20 April 2022</a:t>
            </a:r>
          </a:p>
          <a:p>
            <a:pPr algn="l"/>
            <a:r>
              <a:rPr lang="en-GB" sz="1800" dirty="0" smtClean="0"/>
              <a:t>14h00 – 18h00</a:t>
            </a:r>
            <a:endParaRPr lang="en-ZA" sz="1800" dirty="0"/>
          </a:p>
        </p:txBody>
      </p:sp>
      <p:sp>
        <p:nvSpPr>
          <p:cNvPr id="18" name="Rectangle 1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xmlns="" id="{4A8259ED-2170-4BAB-B9AA-7F4206F27F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9517" y="1106321"/>
            <a:ext cx="4023360" cy="1575256"/>
          </a:xfrm>
          <a:prstGeom prst="rect">
            <a:avLst/>
          </a:prstGeom>
        </p:spPr>
      </p:pic>
    </p:spTree>
    <p:extLst>
      <p:ext uri="{BB962C8B-B14F-4D97-AF65-F5344CB8AC3E}">
        <p14:creationId xmlns:p14="http://schemas.microsoft.com/office/powerpoint/2010/main" xmlns="" val="38035988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with medium confidence">
            <a:extLst>
              <a:ext uri="{FF2B5EF4-FFF2-40B4-BE49-F238E27FC236}">
                <a16:creationId xmlns:a16="http://schemas.microsoft.com/office/drawing/2014/main" xmlns="" id="{5DABB334-C2D4-49BA-A327-5158FBD59B1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7549" t="9091" r="7815"/>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4ED4A484-5985-4B67-B414-199E043037E5}"/>
              </a:ext>
            </a:extLst>
          </p:cNvPr>
          <p:cNvSpPr>
            <a:spLocks noGrp="1"/>
          </p:cNvSpPr>
          <p:nvPr>
            <p:ph type="subTitle" idx="1"/>
          </p:nvPr>
        </p:nvSpPr>
        <p:spPr>
          <a:xfrm>
            <a:off x="477980" y="2611120"/>
            <a:ext cx="6969299" cy="3761971"/>
          </a:xfrm>
        </p:spPr>
        <p:txBody>
          <a:bodyPr>
            <a:normAutofit/>
          </a:bodyPr>
          <a:lstStyle/>
          <a:p>
            <a:pPr algn="l"/>
            <a:r>
              <a:rPr lang="en-GB" sz="3600" dirty="0" smtClean="0">
                <a:solidFill>
                  <a:srgbClr val="FF0000"/>
                </a:solidFill>
              </a:rPr>
              <a:t>Situational Context </a:t>
            </a:r>
          </a:p>
          <a:p>
            <a:pPr algn="l"/>
            <a:endParaRPr lang="en-GB" sz="3600" dirty="0">
              <a:solidFill>
                <a:srgbClr val="FF0000"/>
              </a:solidFill>
            </a:endParaRPr>
          </a:p>
          <a:p>
            <a:pPr algn="l"/>
            <a:r>
              <a:rPr lang="en-GB" sz="3600" dirty="0" smtClean="0">
                <a:solidFill>
                  <a:srgbClr val="FF0000"/>
                </a:solidFill>
              </a:rPr>
              <a:t>“Building the road as we walk”</a:t>
            </a:r>
            <a:endParaRPr lang="en-ZA" sz="3600" dirty="0">
              <a:solidFill>
                <a:srgbClr val="FF0000"/>
              </a:solidFill>
            </a:endParaRPr>
          </a:p>
        </p:txBody>
      </p:sp>
      <p:sp>
        <p:nvSpPr>
          <p:cNvPr id="18" name="Rectangle 1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xmlns="" id="{4A8259ED-2170-4BAB-B9AA-7F4206F27F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7356" y="1122361"/>
            <a:ext cx="4023360" cy="1575256"/>
          </a:xfrm>
          <a:prstGeom prst="rect">
            <a:avLst/>
          </a:prstGeom>
        </p:spPr>
      </p:pic>
    </p:spTree>
    <p:extLst>
      <p:ext uri="{BB962C8B-B14F-4D97-AF65-F5344CB8AC3E}">
        <p14:creationId xmlns:p14="http://schemas.microsoft.com/office/powerpoint/2010/main" xmlns="" val="19965782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t>Legislative Mandate &amp; Other National Imperatives                            </a:t>
            </a:r>
            <a:endParaRPr lang="en-ZA" sz="4000" dirty="0"/>
          </a:p>
        </p:txBody>
      </p:sp>
      <p:graphicFrame>
        <p:nvGraphicFramePr>
          <p:cNvPr id="5" name="Content Placeholder 4"/>
          <p:cNvGraphicFramePr>
            <a:graphicFrameLocks noGrp="1"/>
          </p:cNvGraphicFramePr>
          <p:nvPr>
            <p:ph idx="1"/>
            <p:extLst/>
          </p:nvPr>
        </p:nvGraphicFramePr>
        <p:xfrm>
          <a:off x="833964" y="1408181"/>
          <a:ext cx="10596937" cy="369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486C3A0-F8DC-4A00-AC34-B2681177F542}" type="slidenum">
              <a:rPr lang="en-US" smtClean="0"/>
              <a:pPr/>
              <a:t>11</a:t>
            </a:fld>
            <a:endParaRPr lang="en-US" dirty="0"/>
          </a:p>
        </p:txBody>
      </p:sp>
      <p:grpSp>
        <p:nvGrpSpPr>
          <p:cNvPr id="6" name="Group 5"/>
          <p:cNvGrpSpPr/>
          <p:nvPr/>
        </p:nvGrpSpPr>
        <p:grpSpPr>
          <a:xfrm>
            <a:off x="892628" y="5206472"/>
            <a:ext cx="10589113" cy="896847"/>
            <a:chOff x="3911" y="1761"/>
            <a:chExt cx="10589113" cy="1110363"/>
          </a:xfrm>
        </p:grpSpPr>
        <p:sp>
          <p:nvSpPr>
            <p:cNvPr id="7" name="Rounded Rectangle 6"/>
            <p:cNvSpPr/>
            <p:nvPr/>
          </p:nvSpPr>
          <p:spPr>
            <a:xfrm>
              <a:off x="3911" y="1761"/>
              <a:ext cx="10589113" cy="1110363"/>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36432" y="34282"/>
              <a:ext cx="10524071" cy="1045321"/>
            </a:xfrm>
            <a:prstGeom prst="rect">
              <a:avLst/>
            </a:prstGeom>
            <a:solidFill>
              <a:srgbClr val="FF0000"/>
            </a:solidFill>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Draft Economic Reconstruction and Recovery Plan Skills Strategy, Implementation Plan (March 2022)</a:t>
              </a:r>
              <a:endParaRPr lang="en-US" sz="2500" kern="1200" dirty="0"/>
            </a:p>
          </p:txBody>
        </p:sp>
      </p:grpSp>
      <p:grpSp>
        <p:nvGrpSpPr>
          <p:cNvPr id="9" name="Group 8"/>
          <p:cNvGrpSpPr/>
          <p:nvPr/>
        </p:nvGrpSpPr>
        <p:grpSpPr>
          <a:xfrm>
            <a:off x="833964" y="6169101"/>
            <a:ext cx="4582862" cy="604909"/>
            <a:chOff x="3911" y="2579472"/>
            <a:chExt cx="2540574" cy="1110363"/>
          </a:xfrm>
          <a:solidFill>
            <a:schemeClr val="bg2">
              <a:lumMod val="50000"/>
            </a:schemeClr>
          </a:solidFill>
        </p:grpSpPr>
        <p:sp>
          <p:nvSpPr>
            <p:cNvPr id="10" name="Rounded Rectangle 9"/>
            <p:cNvSpPr/>
            <p:nvPr/>
          </p:nvSpPr>
          <p:spPr>
            <a:xfrm>
              <a:off x="3911" y="2579472"/>
              <a:ext cx="2540574" cy="111036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36432" y="2611993"/>
              <a:ext cx="2475532" cy="10453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Occupational Qualifications Sub-Framework (OQSF), 2021</a:t>
              </a:r>
              <a:endParaRPr lang="en-US" sz="2100" kern="1200" dirty="0"/>
            </a:p>
          </p:txBody>
        </p:sp>
      </p:grpSp>
      <p:grpSp>
        <p:nvGrpSpPr>
          <p:cNvPr id="12" name="Group 11"/>
          <p:cNvGrpSpPr/>
          <p:nvPr/>
        </p:nvGrpSpPr>
        <p:grpSpPr>
          <a:xfrm>
            <a:off x="5475490" y="6186819"/>
            <a:ext cx="4980475" cy="611546"/>
            <a:chOff x="8052450" y="2579472"/>
            <a:chExt cx="2540574" cy="1110363"/>
          </a:xfrm>
        </p:grpSpPr>
        <p:sp>
          <p:nvSpPr>
            <p:cNvPr id="13" name="Rounded Rectangle 12"/>
            <p:cNvSpPr/>
            <p:nvPr/>
          </p:nvSpPr>
          <p:spPr>
            <a:xfrm>
              <a:off x="8052450" y="2579472"/>
              <a:ext cx="2540574" cy="1110363"/>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txBox="1"/>
            <p:nvPr/>
          </p:nvSpPr>
          <p:spPr>
            <a:xfrm>
              <a:off x="8084971" y="2611993"/>
              <a:ext cx="2475532" cy="1045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Ministerial Determination, 2020</a:t>
              </a:r>
              <a:endParaRPr lang="en-US" sz="2100" kern="1200" dirty="0">
                <a:solidFill>
                  <a:schemeClr val="bg1"/>
                </a:solidFill>
              </a:endParaRPr>
            </a:p>
          </p:txBody>
        </p:sp>
      </p:grpSp>
    </p:spTree>
    <p:extLst>
      <p:ext uri="{BB962C8B-B14F-4D97-AF65-F5344CB8AC3E}">
        <p14:creationId xmlns:p14="http://schemas.microsoft.com/office/powerpoint/2010/main" xmlns="" val="19707816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5" name="Content Placeholder 4"/>
          <p:cNvGraphicFramePr>
            <a:graphicFrameLocks noGrp="1"/>
          </p:cNvGraphicFramePr>
          <p:nvPr>
            <p:ph idx="1"/>
            <p:extLst/>
          </p:nvPr>
        </p:nvGraphicFramePr>
        <p:xfrm>
          <a:off x="519700" y="275304"/>
          <a:ext cx="11593642" cy="6446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CEF5E78-B418-4F3C-B0CE-FC53D8DB2A8E}" type="slidenum">
              <a:rPr lang="en-ZA" smtClean="0"/>
              <a:pPr/>
              <a:t>12</a:t>
            </a:fld>
            <a:endParaRPr lang="en-ZA" dirty="0"/>
          </a:p>
        </p:txBody>
      </p:sp>
      <p:sp>
        <p:nvSpPr>
          <p:cNvPr id="6" name="TextBox 5"/>
          <p:cNvSpPr txBox="1"/>
          <p:nvPr/>
        </p:nvSpPr>
        <p:spPr>
          <a:xfrm>
            <a:off x="4221019" y="6171684"/>
            <a:ext cx="2744790" cy="369332"/>
          </a:xfrm>
          <a:prstGeom prst="rect">
            <a:avLst/>
          </a:prstGeom>
          <a:noFill/>
        </p:spPr>
        <p:txBody>
          <a:bodyPr wrap="none" rtlCol="0">
            <a:spAutoFit/>
          </a:bodyPr>
          <a:lstStyle/>
          <a:p>
            <a:r>
              <a:rPr lang="en-GB" dirty="0" smtClean="0"/>
              <a:t>QCTO EVOLVING MANDATE</a:t>
            </a:r>
            <a:endParaRPr lang="en-ZA" dirty="0"/>
          </a:p>
        </p:txBody>
      </p:sp>
    </p:spTree>
    <p:extLst>
      <p:ext uri="{BB962C8B-B14F-4D97-AF65-F5344CB8AC3E}">
        <p14:creationId xmlns:p14="http://schemas.microsoft.com/office/powerpoint/2010/main" xmlns="" val="17966727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8335960F-910C-4711-8F5C-8FC4AC76C277}"/>
              </a:ext>
            </a:extLst>
          </p:cNvPr>
          <p:cNvSpPr/>
          <p:nvPr/>
        </p:nvSpPr>
        <p:spPr>
          <a:xfrm>
            <a:off x="644600" y="1195641"/>
            <a:ext cx="4063526" cy="166679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Rounded Corners 5">
            <a:extLst>
              <a:ext uri="{FF2B5EF4-FFF2-40B4-BE49-F238E27FC236}">
                <a16:creationId xmlns:a16="http://schemas.microsoft.com/office/drawing/2014/main" xmlns="" id="{7556DBCC-F1EF-482A-AC4C-57B6FCD508FB}"/>
              </a:ext>
            </a:extLst>
          </p:cNvPr>
          <p:cNvSpPr/>
          <p:nvPr/>
        </p:nvSpPr>
        <p:spPr>
          <a:xfrm>
            <a:off x="2871788" y="1196752"/>
            <a:ext cx="8709184" cy="5184576"/>
          </a:xfrm>
          <a:prstGeom prst="roundRect">
            <a:avLst>
              <a:gd name="adj" fmla="val 27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Oval 2">
            <a:extLst>
              <a:ext uri="{FF2B5EF4-FFF2-40B4-BE49-F238E27FC236}">
                <a16:creationId xmlns:a16="http://schemas.microsoft.com/office/drawing/2014/main" xmlns="" id="{0937FCB1-79E3-4E01-8657-E6466326B86D}"/>
              </a:ext>
            </a:extLst>
          </p:cNvPr>
          <p:cNvSpPr/>
          <p:nvPr/>
        </p:nvSpPr>
        <p:spPr>
          <a:xfrm>
            <a:off x="801866" y="1348040"/>
            <a:ext cx="1333322" cy="13333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xmlns="" id="{F2644AB9-F9E4-471F-A459-E207AD1A52EF}"/>
              </a:ext>
            </a:extLst>
          </p:cNvPr>
          <p:cNvSpPr/>
          <p:nvPr/>
        </p:nvSpPr>
        <p:spPr>
          <a:xfrm>
            <a:off x="801866" y="3127674"/>
            <a:ext cx="1333322" cy="1333322"/>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xmlns="" id="{790740CF-1D88-4933-8E54-82DC0694CEA2}"/>
              </a:ext>
            </a:extLst>
          </p:cNvPr>
          <p:cNvSpPr/>
          <p:nvPr/>
        </p:nvSpPr>
        <p:spPr>
          <a:xfrm>
            <a:off x="801866" y="4882248"/>
            <a:ext cx="1333322" cy="133332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xmlns="" id="{0B1DA271-B400-4F88-AE49-847FFFE15584}"/>
              </a:ext>
            </a:extLst>
          </p:cNvPr>
          <p:cNvSpPr/>
          <p:nvPr/>
        </p:nvSpPr>
        <p:spPr>
          <a:xfrm>
            <a:off x="3126657" y="1990854"/>
            <a:ext cx="2663181" cy="4224716"/>
          </a:xfrm>
          <a:prstGeom prst="roundRect">
            <a:avLst>
              <a:gd name="adj" fmla="val 56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xmlns="" id="{E2CD55A6-A301-4AED-8399-D8E3ADD41042}"/>
              </a:ext>
            </a:extLst>
          </p:cNvPr>
          <p:cNvSpPr txBox="1"/>
          <p:nvPr/>
        </p:nvSpPr>
        <p:spPr>
          <a:xfrm>
            <a:off x="3381368" y="2381197"/>
            <a:ext cx="2153756" cy="307777"/>
          </a:xfrm>
          <a:prstGeom prst="rect">
            <a:avLst/>
          </a:prstGeom>
          <a:noFill/>
        </p:spPr>
        <p:txBody>
          <a:bodyPr wrap="square" lIns="0" tIns="0" rIns="0" bIns="0" rtlCol="0">
            <a:spAutoFit/>
          </a:bodyPr>
          <a:lstStyle/>
          <a:p>
            <a:pPr algn="ctr"/>
            <a:r>
              <a:rPr lang="en-IN" sz="2000" b="1" dirty="0" smtClean="0">
                <a:solidFill>
                  <a:schemeClr val="accent2"/>
                </a:solidFill>
              </a:rPr>
              <a:t>Imperative </a:t>
            </a:r>
            <a:r>
              <a:rPr lang="en-IN" sz="2000" b="1" dirty="0">
                <a:solidFill>
                  <a:schemeClr val="accent2"/>
                </a:solidFill>
              </a:rPr>
              <a:t>01</a:t>
            </a:r>
          </a:p>
        </p:txBody>
      </p:sp>
      <p:sp>
        <p:nvSpPr>
          <p:cNvPr id="31" name="Oval 30">
            <a:extLst>
              <a:ext uri="{FF2B5EF4-FFF2-40B4-BE49-F238E27FC236}">
                <a16:creationId xmlns:a16="http://schemas.microsoft.com/office/drawing/2014/main" xmlns="" id="{29526770-AFA8-4EB8-8C47-E017FBFF97C6}"/>
              </a:ext>
            </a:extLst>
          </p:cNvPr>
          <p:cNvSpPr/>
          <p:nvPr/>
        </p:nvSpPr>
        <p:spPr>
          <a:xfrm>
            <a:off x="4038039" y="1412129"/>
            <a:ext cx="840414" cy="84041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Box 32">
            <a:extLst>
              <a:ext uri="{FF2B5EF4-FFF2-40B4-BE49-F238E27FC236}">
                <a16:creationId xmlns:a16="http://schemas.microsoft.com/office/drawing/2014/main" xmlns="" id="{8C277261-A9F5-476C-8D5B-F920A04FB50D}"/>
              </a:ext>
            </a:extLst>
          </p:cNvPr>
          <p:cNvSpPr txBox="1"/>
          <p:nvPr/>
        </p:nvSpPr>
        <p:spPr>
          <a:xfrm flipH="1">
            <a:off x="3381370" y="2848435"/>
            <a:ext cx="2153755" cy="2215991"/>
          </a:xfrm>
          <a:prstGeom prst="rect">
            <a:avLst/>
          </a:prstGeom>
          <a:noFill/>
        </p:spPr>
        <p:txBody>
          <a:bodyPr wrap="square" lIns="0" tIns="0" rIns="0" bIns="0" rtlCol="0" anchor="t">
            <a:spAutoFit/>
          </a:bodyPr>
          <a:lstStyle/>
          <a:p>
            <a:r>
              <a:rPr lang="en-GB" sz="2400" b="1" dirty="0"/>
              <a:t>Creating a dynamic Occupational Qualifications Sub-Framework (OQSF)</a:t>
            </a:r>
            <a:endParaRPr lang="en-US" altLang="ko-KR" sz="2400" b="1" dirty="0">
              <a:solidFill>
                <a:schemeClr val="tx1">
                  <a:lumMod val="95000"/>
                  <a:lumOff val="5000"/>
                </a:schemeClr>
              </a:solidFill>
              <a:cs typeface="Arial" pitchFamily="34" charset="0"/>
            </a:endParaRPr>
          </a:p>
        </p:txBody>
      </p:sp>
      <p:sp>
        <p:nvSpPr>
          <p:cNvPr id="38" name="TextBox 37">
            <a:extLst>
              <a:ext uri="{FF2B5EF4-FFF2-40B4-BE49-F238E27FC236}">
                <a16:creationId xmlns:a16="http://schemas.microsoft.com/office/drawing/2014/main" xmlns="" id="{3D0B1B88-B6C7-4CE8-BECF-D6BABC632BD8}"/>
              </a:ext>
            </a:extLst>
          </p:cNvPr>
          <p:cNvSpPr txBox="1"/>
          <p:nvPr/>
        </p:nvSpPr>
        <p:spPr>
          <a:xfrm>
            <a:off x="4227838" y="1624087"/>
            <a:ext cx="480288" cy="430887"/>
          </a:xfrm>
          <a:prstGeom prst="rect">
            <a:avLst/>
          </a:prstGeom>
          <a:noFill/>
        </p:spPr>
        <p:txBody>
          <a:bodyPr wrap="square" lIns="0" tIns="0" rIns="0" bIns="0" rtlCol="0" anchor="ctr">
            <a:spAutoFit/>
          </a:bodyPr>
          <a:lstStyle/>
          <a:p>
            <a:pPr algn="ctr"/>
            <a:r>
              <a:rPr lang="en-IN" sz="2800" b="1" dirty="0" smtClean="0">
                <a:solidFill>
                  <a:schemeClr val="accent2"/>
                </a:solidFill>
              </a:rPr>
              <a:t>1</a:t>
            </a:r>
            <a:endParaRPr lang="en-IN" sz="2800" b="1" dirty="0">
              <a:solidFill>
                <a:schemeClr val="accent2"/>
              </a:solidFill>
            </a:endParaRPr>
          </a:p>
        </p:txBody>
      </p:sp>
      <p:grpSp>
        <p:nvGrpSpPr>
          <p:cNvPr id="9" name="Group 8">
            <a:extLst>
              <a:ext uri="{FF2B5EF4-FFF2-40B4-BE49-F238E27FC236}">
                <a16:creationId xmlns:a16="http://schemas.microsoft.com/office/drawing/2014/main" xmlns="" id="{36C8C961-E6E3-4557-823E-4EA258327B6B}"/>
              </a:ext>
            </a:extLst>
          </p:cNvPr>
          <p:cNvGrpSpPr/>
          <p:nvPr/>
        </p:nvGrpSpPr>
        <p:grpSpPr>
          <a:xfrm>
            <a:off x="1030939" y="1779682"/>
            <a:ext cx="875176" cy="619588"/>
            <a:chOff x="1029351" y="1779682"/>
            <a:chExt cx="875176" cy="619588"/>
          </a:xfrm>
        </p:grpSpPr>
        <p:sp>
          <p:nvSpPr>
            <p:cNvPr id="16" name="TextBox 15">
              <a:extLst>
                <a:ext uri="{FF2B5EF4-FFF2-40B4-BE49-F238E27FC236}">
                  <a16:creationId xmlns:a16="http://schemas.microsoft.com/office/drawing/2014/main" xmlns="" id="{8FF4773F-E791-47EA-816C-D188F8C3A837}"/>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1</a:t>
              </a:r>
              <a:endParaRPr lang="en-IN" sz="2800" b="1" dirty="0">
                <a:solidFill>
                  <a:schemeClr val="bg1"/>
                </a:solidFill>
                <a:latin typeface="Arial Black" panose="020B0A04020102020204" pitchFamily="34" charset="0"/>
              </a:endParaRPr>
            </a:p>
          </p:txBody>
        </p:sp>
        <p:sp>
          <p:nvSpPr>
            <p:cNvPr id="45" name="TextBox 44">
              <a:extLst>
                <a:ext uri="{FF2B5EF4-FFF2-40B4-BE49-F238E27FC236}">
                  <a16:creationId xmlns:a16="http://schemas.microsoft.com/office/drawing/2014/main" xmlns="" id="{D1C02E31-CE69-461E-BC53-4C4CA8193F15}"/>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48" name="Group 47">
            <a:extLst>
              <a:ext uri="{FF2B5EF4-FFF2-40B4-BE49-F238E27FC236}">
                <a16:creationId xmlns:a16="http://schemas.microsoft.com/office/drawing/2014/main" xmlns="" id="{622237B5-5EA9-4550-893D-40D13B1DA90C}"/>
              </a:ext>
            </a:extLst>
          </p:cNvPr>
          <p:cNvGrpSpPr/>
          <p:nvPr/>
        </p:nvGrpSpPr>
        <p:grpSpPr>
          <a:xfrm>
            <a:off x="1018846" y="3546738"/>
            <a:ext cx="875176" cy="619588"/>
            <a:chOff x="1029351" y="1779682"/>
            <a:chExt cx="875176" cy="619588"/>
          </a:xfrm>
        </p:grpSpPr>
        <p:sp>
          <p:nvSpPr>
            <p:cNvPr id="51" name="TextBox 50">
              <a:extLst>
                <a:ext uri="{FF2B5EF4-FFF2-40B4-BE49-F238E27FC236}">
                  <a16:creationId xmlns:a16="http://schemas.microsoft.com/office/drawing/2014/main" xmlns="" id="{E8AF80F5-23A1-426D-A7D8-28F607C15631}"/>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2</a:t>
              </a:r>
              <a:endParaRPr lang="en-IN" sz="2800" b="1" dirty="0">
                <a:solidFill>
                  <a:schemeClr val="bg1"/>
                </a:solidFill>
                <a:latin typeface="Arial Black" panose="020B0A04020102020204" pitchFamily="34" charset="0"/>
              </a:endParaRPr>
            </a:p>
          </p:txBody>
        </p:sp>
        <p:sp>
          <p:nvSpPr>
            <p:cNvPr id="58" name="TextBox 57">
              <a:extLst>
                <a:ext uri="{FF2B5EF4-FFF2-40B4-BE49-F238E27FC236}">
                  <a16:creationId xmlns:a16="http://schemas.microsoft.com/office/drawing/2014/main" xmlns="" id="{DCBEFC1F-FDBC-4B55-88DA-8BE24105828A}"/>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60" name="Group 59">
            <a:extLst>
              <a:ext uri="{FF2B5EF4-FFF2-40B4-BE49-F238E27FC236}">
                <a16:creationId xmlns:a16="http://schemas.microsoft.com/office/drawing/2014/main" xmlns="" id="{5DDE0113-F6E3-4C19-98E7-EE8EEA712654}"/>
              </a:ext>
            </a:extLst>
          </p:cNvPr>
          <p:cNvGrpSpPr/>
          <p:nvPr/>
        </p:nvGrpSpPr>
        <p:grpSpPr>
          <a:xfrm>
            <a:off x="1006753" y="5313794"/>
            <a:ext cx="875176" cy="619588"/>
            <a:chOff x="1029351" y="1779682"/>
            <a:chExt cx="875176" cy="619588"/>
          </a:xfrm>
        </p:grpSpPr>
        <p:sp>
          <p:nvSpPr>
            <p:cNvPr id="63" name="TextBox 62">
              <a:extLst>
                <a:ext uri="{FF2B5EF4-FFF2-40B4-BE49-F238E27FC236}">
                  <a16:creationId xmlns:a16="http://schemas.microsoft.com/office/drawing/2014/main" xmlns="" id="{7EC03FE1-22E2-4879-8068-26D26E35855D}"/>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3</a:t>
              </a:r>
              <a:endParaRPr lang="en-IN" sz="2800" b="1" dirty="0">
                <a:solidFill>
                  <a:schemeClr val="bg1"/>
                </a:solidFill>
                <a:latin typeface="Arial Black" panose="020B0A04020102020204" pitchFamily="34" charset="0"/>
              </a:endParaRPr>
            </a:p>
          </p:txBody>
        </p:sp>
        <p:sp>
          <p:nvSpPr>
            <p:cNvPr id="64" name="TextBox 63">
              <a:extLst>
                <a:ext uri="{FF2B5EF4-FFF2-40B4-BE49-F238E27FC236}">
                  <a16:creationId xmlns:a16="http://schemas.microsoft.com/office/drawing/2014/main" xmlns="" id="{894133E4-79FC-4583-8713-D844ADE7A6D4}"/>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sp>
        <p:nvSpPr>
          <p:cNvPr id="8" name="Title 7"/>
          <p:cNvSpPr>
            <a:spLocks noGrp="1"/>
          </p:cNvSpPr>
          <p:nvPr>
            <p:ph type="title"/>
          </p:nvPr>
        </p:nvSpPr>
        <p:spPr>
          <a:xfrm>
            <a:off x="838200" y="365126"/>
            <a:ext cx="10515600" cy="672166"/>
          </a:xfrm>
        </p:spPr>
        <p:txBody>
          <a:bodyPr>
            <a:normAutofit fontScale="90000"/>
          </a:bodyPr>
          <a:lstStyle/>
          <a:p>
            <a:r>
              <a:rPr lang="en-ZA" dirty="0" smtClean="0"/>
              <a:t>Strategic Imperatives</a:t>
            </a:r>
            <a:endParaRPr lang="en-ZA" dirty="0"/>
          </a:p>
        </p:txBody>
      </p:sp>
    </p:spTree>
    <p:extLst>
      <p:ext uri="{BB962C8B-B14F-4D97-AF65-F5344CB8AC3E}">
        <p14:creationId xmlns:p14="http://schemas.microsoft.com/office/powerpoint/2010/main" xmlns="" val="564340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4" y="153369"/>
            <a:ext cx="10515600" cy="712904"/>
          </a:xfrm>
        </p:spPr>
        <p:txBody>
          <a:bodyPr>
            <a:normAutofit/>
          </a:bodyPr>
          <a:lstStyle/>
          <a:p>
            <a:r>
              <a:rPr lang="en-GB" dirty="0" smtClean="0">
                <a:solidFill>
                  <a:srgbClr val="FF0000"/>
                </a:solidFill>
              </a:rPr>
              <a:t>Policy Framework and PSET Possibilities</a:t>
            </a:r>
            <a:endParaRPr lang="en-ZA" dirty="0">
              <a:solidFill>
                <a:srgbClr val="FF0000"/>
              </a:solidFill>
            </a:endParaRPr>
          </a:p>
        </p:txBody>
      </p:sp>
      <p:sp>
        <p:nvSpPr>
          <p:cNvPr id="3" name="Content Placeholder 2"/>
          <p:cNvSpPr>
            <a:spLocks noGrp="1"/>
          </p:cNvSpPr>
          <p:nvPr>
            <p:ph idx="1"/>
          </p:nvPr>
        </p:nvSpPr>
        <p:spPr>
          <a:xfrm>
            <a:off x="221381" y="853470"/>
            <a:ext cx="11132419" cy="4351338"/>
          </a:xfrm>
        </p:spPr>
        <p:txBody>
          <a:bodyPr>
            <a:normAutofit/>
          </a:bodyPr>
          <a:lstStyle/>
          <a:p>
            <a:pPr lvl="1" fontAlgn="t"/>
            <a:endParaRPr lang="en-GB" dirty="0"/>
          </a:p>
          <a:p>
            <a:pPr lvl="1" fontAlgn="t"/>
            <a:endParaRPr lang="en-GB" dirty="0" smtClean="0"/>
          </a:p>
          <a:p>
            <a:pPr lvl="1" fontAlgn="t"/>
            <a:endParaRPr lang="en-ZA" dirty="0"/>
          </a:p>
        </p:txBody>
      </p:sp>
      <p:graphicFrame>
        <p:nvGraphicFramePr>
          <p:cNvPr id="5" name="Diagram 4"/>
          <p:cNvGraphicFramePr/>
          <p:nvPr>
            <p:extLst/>
          </p:nvPr>
        </p:nvGraphicFramePr>
        <p:xfrm>
          <a:off x="-195472" y="683491"/>
          <a:ext cx="10270835" cy="495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408219" y="5426209"/>
            <a:ext cx="2918690" cy="817301"/>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Skill Programmes included</a:t>
            </a:r>
            <a:endParaRPr lang="en-ZA" dirty="0"/>
          </a:p>
        </p:txBody>
      </p:sp>
      <p:sp>
        <p:nvSpPr>
          <p:cNvPr id="6" name="Up Arrow 5"/>
          <p:cNvSpPr/>
          <p:nvPr/>
        </p:nvSpPr>
        <p:spPr>
          <a:xfrm>
            <a:off x="4373273" y="4093424"/>
            <a:ext cx="489527" cy="13306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p:cNvSpPr txBox="1"/>
          <p:nvPr/>
        </p:nvSpPr>
        <p:spPr>
          <a:xfrm>
            <a:off x="8892354" y="3995678"/>
            <a:ext cx="3057236" cy="2523768"/>
          </a:xfrm>
          <a:prstGeom prst="rect">
            <a:avLst/>
          </a:prstGeom>
          <a:noFill/>
        </p:spPr>
        <p:txBody>
          <a:bodyPr wrap="square" rtlCol="0">
            <a:spAutoFit/>
          </a:bodyPr>
          <a:lstStyle/>
          <a:p>
            <a:r>
              <a:rPr lang="en-US" b="1" dirty="0"/>
              <a:t>Lifelong Learning for adults in South Africa: The role of Community Education and Training </a:t>
            </a:r>
            <a:r>
              <a:rPr lang="en-US" sz="1400" dirty="0" smtClean="0"/>
              <a:t>(OECD Draft </a:t>
            </a:r>
            <a:r>
              <a:rPr lang="en-US" sz="1400" dirty="0"/>
              <a:t>version released, 16 October 2018)</a:t>
            </a:r>
          </a:p>
          <a:p>
            <a:r>
              <a:rPr lang="en-US" i="1" dirty="0"/>
              <a:t>“Part-qualifications, like the skills programmes offered by SETAs, could be the best option for CET.”  Page 39</a:t>
            </a:r>
          </a:p>
        </p:txBody>
      </p:sp>
      <p:sp>
        <p:nvSpPr>
          <p:cNvPr id="8" name="Left-Right Arrow 7"/>
          <p:cNvSpPr/>
          <p:nvPr/>
        </p:nvSpPr>
        <p:spPr>
          <a:xfrm>
            <a:off x="6326909" y="5689112"/>
            <a:ext cx="2565445" cy="2914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136690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4" y="153369"/>
            <a:ext cx="10515600" cy="712904"/>
          </a:xfrm>
        </p:spPr>
        <p:txBody>
          <a:bodyPr>
            <a:normAutofit/>
          </a:bodyPr>
          <a:lstStyle/>
          <a:p>
            <a:r>
              <a:rPr lang="en-GB" dirty="0" smtClean="0"/>
              <a:t>Implications of the Revised OQSF </a:t>
            </a:r>
            <a:endParaRPr lang="en-ZA" dirty="0"/>
          </a:p>
        </p:txBody>
      </p:sp>
      <p:sp>
        <p:nvSpPr>
          <p:cNvPr id="3" name="Content Placeholder 2"/>
          <p:cNvSpPr>
            <a:spLocks noGrp="1"/>
          </p:cNvSpPr>
          <p:nvPr>
            <p:ph idx="1"/>
          </p:nvPr>
        </p:nvSpPr>
        <p:spPr>
          <a:xfrm>
            <a:off x="221381" y="853470"/>
            <a:ext cx="11132419" cy="4351338"/>
          </a:xfrm>
        </p:spPr>
        <p:txBody>
          <a:bodyPr>
            <a:normAutofit fontScale="92500" lnSpcReduction="10000"/>
          </a:bodyPr>
          <a:lstStyle/>
          <a:p>
            <a:pPr marL="457200" lvl="1" indent="0" fontAlgn="t">
              <a:buNone/>
            </a:pPr>
            <a:r>
              <a:rPr lang="en-GB" sz="3200" b="1" dirty="0" smtClean="0"/>
              <a:t>GAME CHANGER IN THE PSET</a:t>
            </a:r>
          </a:p>
          <a:p>
            <a:pPr marL="457200" lvl="1" indent="0" fontAlgn="t">
              <a:buNone/>
            </a:pPr>
            <a:endParaRPr lang="en-GB" dirty="0" smtClean="0"/>
          </a:p>
          <a:p>
            <a:pPr marL="457200" lvl="1" indent="0" fontAlgn="t">
              <a:buNone/>
            </a:pPr>
            <a:r>
              <a:rPr lang="en-GB" dirty="0" smtClean="0"/>
              <a:t>OQSF  Gazetted by the Minister; MHESI  on the 29 October 2021</a:t>
            </a:r>
            <a:endParaRPr lang="en-GB" dirty="0"/>
          </a:p>
          <a:p>
            <a:pPr marL="457200" lvl="1" indent="0" fontAlgn="t">
              <a:buNone/>
            </a:pPr>
            <a:endParaRPr lang="en-GB" dirty="0" smtClean="0"/>
          </a:p>
          <a:p>
            <a:pPr lvl="1" fontAlgn="t">
              <a:buFont typeface="Wingdings" panose="05000000000000000000" pitchFamily="2" charset="2"/>
              <a:buChar char="Ø"/>
            </a:pPr>
            <a:r>
              <a:rPr lang="en-GB" dirty="0" smtClean="0"/>
              <a:t> </a:t>
            </a:r>
            <a:r>
              <a:rPr lang="en-GB" sz="2800" dirty="0" smtClean="0"/>
              <a:t>Parity of Esteem between OQSF, HEQSF and GENFETQF</a:t>
            </a:r>
          </a:p>
          <a:p>
            <a:pPr lvl="1" fontAlgn="t">
              <a:buFont typeface="Wingdings" panose="05000000000000000000" pitchFamily="2" charset="2"/>
              <a:buChar char="Ø"/>
            </a:pPr>
            <a:r>
              <a:rPr lang="en-GB" sz="2800" dirty="0" smtClean="0"/>
              <a:t>Promotes single national coordinated NQF. </a:t>
            </a:r>
          </a:p>
          <a:p>
            <a:pPr lvl="1" fontAlgn="t">
              <a:buFont typeface="Wingdings" panose="05000000000000000000" pitchFamily="2" charset="2"/>
              <a:buChar char="Ø"/>
            </a:pPr>
            <a:r>
              <a:rPr lang="en-GB" sz="2800" dirty="0" smtClean="0"/>
              <a:t>TVET Colleges “Institutions of Choice” </a:t>
            </a:r>
          </a:p>
          <a:p>
            <a:pPr lvl="1" fontAlgn="t">
              <a:buFont typeface="Wingdings" panose="05000000000000000000" pitchFamily="2" charset="2"/>
              <a:buChar char="Ø"/>
            </a:pPr>
            <a:r>
              <a:rPr lang="en-GB" sz="2800" dirty="0" smtClean="0"/>
              <a:t>Promotes Systematic Articulation between TVET Colleges and HEI’s</a:t>
            </a:r>
          </a:p>
          <a:p>
            <a:pPr lvl="1" fontAlgn="t">
              <a:buFont typeface="Wingdings" panose="05000000000000000000" pitchFamily="2" charset="2"/>
              <a:buChar char="Ø"/>
            </a:pPr>
            <a:r>
              <a:rPr lang="en-GB" sz="2800" dirty="0" smtClean="0"/>
              <a:t>HEI”s offering OQSF Qualifications.</a:t>
            </a:r>
          </a:p>
          <a:p>
            <a:pPr lvl="1" fontAlgn="t">
              <a:buFont typeface="Wingdings" panose="05000000000000000000" pitchFamily="2" charset="2"/>
              <a:buChar char="Ø"/>
            </a:pPr>
            <a:r>
              <a:rPr lang="en-GB" sz="2800" dirty="0" smtClean="0"/>
              <a:t>CET Colleges to offer Skills Programmes</a:t>
            </a:r>
          </a:p>
          <a:p>
            <a:pPr lvl="1" fontAlgn="t">
              <a:buFont typeface="Wingdings" panose="05000000000000000000" pitchFamily="2" charset="2"/>
              <a:buChar char="Ø"/>
            </a:pPr>
            <a:r>
              <a:rPr lang="en-GB" sz="2800" dirty="0" smtClean="0"/>
              <a:t>Contribute to ERR SS</a:t>
            </a:r>
          </a:p>
          <a:p>
            <a:pPr marL="457200" lvl="1" indent="0" fontAlgn="t">
              <a:buNone/>
            </a:pPr>
            <a:endParaRPr lang="en-GB" sz="2800" dirty="0" smtClean="0"/>
          </a:p>
          <a:p>
            <a:pPr lvl="1" fontAlgn="t">
              <a:buFont typeface="Wingdings" panose="05000000000000000000" pitchFamily="2" charset="2"/>
              <a:buChar char="Ø"/>
            </a:pPr>
            <a:endParaRPr lang="en-GB" dirty="0"/>
          </a:p>
          <a:p>
            <a:pPr lvl="1" fontAlgn="t"/>
            <a:endParaRPr lang="en-GB" dirty="0" smtClean="0"/>
          </a:p>
          <a:p>
            <a:pPr lvl="1" fontAlgn="t"/>
            <a:endParaRPr lang="en-ZA" dirty="0"/>
          </a:p>
        </p:txBody>
      </p:sp>
    </p:spTree>
    <p:extLst>
      <p:ext uri="{BB962C8B-B14F-4D97-AF65-F5344CB8AC3E}">
        <p14:creationId xmlns:p14="http://schemas.microsoft.com/office/powerpoint/2010/main" xmlns="" val="1176782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4" name="Content Placeholder 3"/>
          <p:cNvGraphicFramePr>
            <a:graphicFrameLocks noGrp="1"/>
          </p:cNvGraphicFramePr>
          <p:nvPr>
            <p:ph idx="1"/>
            <p:extLst/>
          </p:nvPr>
        </p:nvGraphicFramePr>
        <p:xfrm>
          <a:off x="154005" y="125130"/>
          <a:ext cx="11858323" cy="6685050"/>
        </p:xfrm>
        <a:graphic>
          <a:graphicData uri="http://schemas.openxmlformats.org/drawingml/2006/table">
            <a:tbl>
              <a:tblPr firstRow="1" firstCol="1" bandRow="1">
                <a:tableStyleId>{5C22544A-7EE6-4342-B048-85BDC9FD1C3A}</a:tableStyleId>
              </a:tblPr>
              <a:tblGrid>
                <a:gridCol w="1973178">
                  <a:extLst>
                    <a:ext uri="{9D8B030D-6E8A-4147-A177-3AD203B41FA5}">
                      <a16:colId xmlns:a16="http://schemas.microsoft.com/office/drawing/2014/main" xmlns="" val="2200938252"/>
                    </a:ext>
                  </a:extLst>
                </a:gridCol>
                <a:gridCol w="847023">
                  <a:extLst>
                    <a:ext uri="{9D8B030D-6E8A-4147-A177-3AD203B41FA5}">
                      <a16:colId xmlns:a16="http://schemas.microsoft.com/office/drawing/2014/main" xmlns="" val="2369526798"/>
                    </a:ext>
                  </a:extLst>
                </a:gridCol>
                <a:gridCol w="3869870">
                  <a:extLst>
                    <a:ext uri="{9D8B030D-6E8A-4147-A177-3AD203B41FA5}">
                      <a16:colId xmlns:a16="http://schemas.microsoft.com/office/drawing/2014/main" xmlns="" val="982343601"/>
                    </a:ext>
                  </a:extLst>
                </a:gridCol>
                <a:gridCol w="4029830">
                  <a:extLst>
                    <a:ext uri="{9D8B030D-6E8A-4147-A177-3AD203B41FA5}">
                      <a16:colId xmlns:a16="http://schemas.microsoft.com/office/drawing/2014/main" xmlns="" val="2479868073"/>
                    </a:ext>
                  </a:extLst>
                </a:gridCol>
                <a:gridCol w="1138422">
                  <a:extLst>
                    <a:ext uri="{9D8B030D-6E8A-4147-A177-3AD203B41FA5}">
                      <a16:colId xmlns:a16="http://schemas.microsoft.com/office/drawing/2014/main" xmlns="" val="279276844"/>
                    </a:ext>
                  </a:extLst>
                </a:gridCol>
              </a:tblGrid>
              <a:tr h="616015">
                <a:tc>
                  <a:txBody>
                    <a:bodyPr/>
                    <a:lstStyle/>
                    <a:p>
                      <a:pPr marL="0" algn="ctr" defTabSz="914400" rtl="0" eaLnBrk="1" fontAlgn="base" latinLnBrk="0" hangingPunct="1">
                        <a:spcAft>
                          <a:spcPts val="0"/>
                        </a:spcAft>
                      </a:pPr>
                      <a:r>
                        <a:rPr lang="en-ZA" sz="1200" b="1" kern="1200" dirty="0">
                          <a:solidFill>
                            <a:schemeClr val="tx1"/>
                          </a:solidFill>
                          <a:effectLst/>
                          <a:latin typeface="+mn-lt"/>
                          <a:ea typeface="+mn-ea"/>
                          <a:cs typeface="+mn-cs"/>
                        </a:rPr>
                        <a:t>NQF Sub-Framework/ Quality Council</a:t>
                      </a:r>
                    </a:p>
                  </a:txBody>
                  <a:tcPr marL="61721" marR="61721" marT="0" marB="0" anchor="ctr"/>
                </a:tc>
                <a:tc>
                  <a:txBody>
                    <a:bodyPr/>
                    <a:lstStyle/>
                    <a:p>
                      <a:pPr algn="ctr" fontAlgn="base">
                        <a:spcAft>
                          <a:spcPts val="0"/>
                        </a:spcAft>
                      </a:pPr>
                      <a:r>
                        <a:rPr lang="en-ZA" sz="2000" dirty="0">
                          <a:solidFill>
                            <a:schemeClr val="tx1"/>
                          </a:solidFill>
                          <a:effectLst/>
                        </a:rPr>
                        <a:t>NQF Level</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gridSpan="2">
                  <a:txBody>
                    <a:bodyPr/>
                    <a:lstStyle/>
                    <a:p>
                      <a:pPr algn="ctr" fontAlgn="base">
                        <a:spcAft>
                          <a:spcPts val="0"/>
                        </a:spcAft>
                      </a:pPr>
                      <a:r>
                        <a:rPr lang="en-ZA" sz="2000" dirty="0">
                          <a:solidFill>
                            <a:schemeClr val="tx1"/>
                          </a:solidFill>
                          <a:effectLst/>
                        </a:rPr>
                        <a:t>NQF Sub-Framework and Qualification Type</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hMerge="1">
                  <a:txBody>
                    <a:bodyPr/>
                    <a:lstStyle/>
                    <a:p>
                      <a:endParaRPr lang="en-ZA"/>
                    </a:p>
                  </a:txBody>
                  <a:tcPr/>
                </a:tc>
                <a:tc>
                  <a:txBody>
                    <a:bodyPr/>
                    <a:lstStyle/>
                    <a:p>
                      <a:pPr algn="ctr" fontAlgn="base">
                        <a:spcAft>
                          <a:spcPts val="0"/>
                        </a:spcAft>
                      </a:pPr>
                      <a:r>
                        <a:rPr lang="en-ZA" sz="1200" dirty="0">
                          <a:solidFill>
                            <a:schemeClr val="tx1"/>
                          </a:solidFill>
                          <a:effectLst/>
                        </a:rPr>
                        <a:t>NQF Sub-Framework/ Quality Council</a:t>
                      </a:r>
                      <a:endParaRPr lang="en-Z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extLst>
                  <a:ext uri="{0D108BD9-81ED-4DB2-BD59-A6C34878D82A}">
                    <a16:rowId xmlns:a16="http://schemas.microsoft.com/office/drawing/2014/main" xmlns="" val="994894990"/>
                  </a:ext>
                </a:extLst>
              </a:tr>
              <a:tr h="566867">
                <a:tc rowSpan="6">
                  <a:txBody>
                    <a:bodyPr/>
                    <a:lstStyle/>
                    <a:p>
                      <a:pPr algn="ctr" fontAlgn="base">
                        <a:spcAft>
                          <a:spcPts val="0"/>
                        </a:spcAft>
                      </a:pPr>
                      <a:r>
                        <a:rPr lang="en-ZA" sz="2000" dirty="0">
                          <a:effectLst/>
                        </a:rPr>
                        <a:t>Higher Education Qualifications Sub-</a:t>
                      </a:r>
                    </a:p>
                    <a:p>
                      <a:pPr algn="ctr" fontAlgn="base">
                        <a:spcAft>
                          <a:spcPts val="0"/>
                        </a:spcAft>
                      </a:pPr>
                      <a:r>
                        <a:rPr lang="en-ZA" sz="2000" dirty="0">
                          <a:effectLst/>
                        </a:rPr>
                        <a:t>Framework (HEQSF) Council on Higher</a:t>
                      </a:r>
                    </a:p>
                    <a:p>
                      <a:pPr algn="ctr" fontAlgn="base">
                        <a:spcAft>
                          <a:spcPts val="0"/>
                        </a:spcAft>
                      </a:pPr>
                      <a:r>
                        <a:rPr lang="en-ZA" sz="2000" dirty="0">
                          <a:effectLst/>
                        </a:rPr>
                        <a:t>Education (CHE)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chemeClr val="tx1"/>
                    </a:solidFill>
                  </a:tcPr>
                </a:tc>
                <a:tc>
                  <a:txBody>
                    <a:bodyPr/>
                    <a:lstStyle/>
                    <a:p>
                      <a:pPr algn="ctr" fontAlgn="base">
                        <a:spcAft>
                          <a:spcPts val="0"/>
                        </a:spcAft>
                      </a:pPr>
                      <a:r>
                        <a:rPr lang="en-ZA" sz="2000" dirty="0">
                          <a:effectLst/>
                        </a:rPr>
                        <a:t>10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Doctoral Degree</a:t>
                      </a:r>
                    </a:p>
                    <a:p>
                      <a:pPr algn="just" fontAlgn="base">
                        <a:spcAft>
                          <a:spcPts val="0"/>
                        </a:spcAft>
                      </a:pPr>
                      <a:r>
                        <a:rPr lang="en-ZA" sz="2000" dirty="0">
                          <a:solidFill>
                            <a:schemeClr val="bg1"/>
                          </a:solidFill>
                          <a:effectLst/>
                        </a:rPr>
                        <a:t>Doctoral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xmlns="" val="2585202767"/>
                  </a:ext>
                </a:extLst>
              </a:tr>
              <a:tr h="566867">
                <a:tc vMerge="1">
                  <a:txBody>
                    <a:bodyPr/>
                    <a:lstStyle/>
                    <a:p>
                      <a:endParaRPr lang="en-ZA"/>
                    </a:p>
                  </a:txBody>
                  <a:tcPr/>
                </a:tc>
                <a:tc>
                  <a:txBody>
                    <a:bodyPr/>
                    <a:lstStyle/>
                    <a:p>
                      <a:pPr algn="ctr" fontAlgn="base">
                        <a:spcAft>
                          <a:spcPts val="0"/>
                        </a:spcAft>
                      </a:pPr>
                      <a:r>
                        <a:rPr lang="en-ZA" sz="2000" dirty="0">
                          <a:effectLst/>
                        </a:rPr>
                        <a:t>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Master’s Degree</a:t>
                      </a:r>
                    </a:p>
                    <a:p>
                      <a:pPr algn="just" fontAlgn="base">
                        <a:spcAft>
                          <a:spcPts val="0"/>
                        </a:spcAft>
                      </a:pPr>
                      <a:r>
                        <a:rPr lang="en-ZA" sz="2000" dirty="0">
                          <a:solidFill>
                            <a:schemeClr val="bg1"/>
                          </a:solidFill>
                          <a:effectLst/>
                        </a:rPr>
                        <a:t>Master’s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xmlns="" val="3736120685"/>
                  </a:ext>
                </a:extLst>
              </a:tr>
              <a:tr h="566867">
                <a:tc vMerge="1">
                  <a:txBody>
                    <a:bodyPr/>
                    <a:lstStyle/>
                    <a:p>
                      <a:endParaRPr lang="en-ZA"/>
                    </a:p>
                  </a:txBody>
                  <a:tcPr/>
                </a:tc>
                <a:tc>
                  <a:txBody>
                    <a:bodyPr/>
                    <a:lstStyle/>
                    <a:p>
                      <a:pPr algn="ctr" fontAlgn="base">
                        <a:spcAft>
                          <a:spcPts val="0"/>
                        </a:spcAft>
                      </a:pPr>
                      <a:r>
                        <a:rPr lang="en-ZA" sz="2000" dirty="0">
                          <a:effectLst/>
                        </a:rPr>
                        <a:t>8</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 Honours Degree</a:t>
                      </a:r>
                    </a:p>
                    <a:p>
                      <a:pPr algn="just" fontAlgn="base">
                        <a:spcAft>
                          <a:spcPts val="0"/>
                        </a:spcAft>
                      </a:pPr>
                      <a:r>
                        <a:rPr lang="en-ZA" sz="2000" dirty="0">
                          <a:solidFill>
                            <a:schemeClr val="bg1"/>
                          </a:solidFill>
                          <a:effectLst/>
                        </a:rPr>
                        <a:t>Post Graduate Diploma</a:t>
                      </a:r>
                    </a:p>
                    <a:p>
                      <a:pPr algn="just" fontAlgn="base">
                        <a:spcAft>
                          <a:spcPts val="0"/>
                        </a:spcAft>
                      </a:pPr>
                      <a:r>
                        <a:rPr lang="en-ZA" sz="2000" dirty="0">
                          <a:solidFill>
                            <a:schemeClr val="bg1"/>
                          </a:solidFill>
                          <a:effectLst/>
                        </a:rPr>
                        <a:t>Bachelor’s Degree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Specialised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rowSpan="8">
                  <a:txBody>
                    <a:bodyPr/>
                    <a:lstStyle/>
                    <a:p>
                      <a:pPr algn="ctr" fontAlgn="base">
                        <a:spcAft>
                          <a:spcPts val="0"/>
                        </a:spcAft>
                      </a:pPr>
                      <a:r>
                        <a:rPr lang="en-ZA" sz="2000" dirty="0">
                          <a:solidFill>
                            <a:schemeClr val="bg1"/>
                          </a:solidFill>
                          <a:effectLst/>
                        </a:rPr>
                        <a:t>Occupational Qualifications Sub-Framework</a:t>
                      </a:r>
                    </a:p>
                    <a:p>
                      <a:pPr algn="ctr" fontAlgn="base">
                        <a:spcAft>
                          <a:spcPts val="0"/>
                        </a:spcAft>
                      </a:pPr>
                      <a:r>
                        <a:rPr lang="en-ZA" sz="2000" dirty="0">
                          <a:solidFill>
                            <a:schemeClr val="bg1"/>
                          </a:solidFill>
                          <a:effectLst/>
                        </a:rPr>
                        <a:t>(OQSF) Quality Council for Trades and</a:t>
                      </a:r>
                    </a:p>
                    <a:p>
                      <a:pPr algn="ctr" fontAlgn="base">
                        <a:spcAft>
                          <a:spcPts val="0"/>
                        </a:spcAft>
                      </a:pPr>
                      <a:r>
                        <a:rPr lang="en-ZA" sz="2000" dirty="0">
                          <a:solidFill>
                            <a:schemeClr val="bg1"/>
                          </a:solidFill>
                          <a:effectLst/>
                        </a:rPr>
                        <a:t>Occupations (QCTO)</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 anchor="ctr">
                    <a:solidFill>
                      <a:srgbClr val="ED2A24"/>
                    </a:solidFill>
                  </a:tcPr>
                </a:tc>
                <a:extLst>
                  <a:ext uri="{0D108BD9-81ED-4DB2-BD59-A6C34878D82A}">
                    <a16:rowId xmlns:a16="http://schemas.microsoft.com/office/drawing/2014/main" xmlns="" val="2175463990"/>
                  </a:ext>
                </a:extLst>
              </a:tr>
              <a:tr h="543247">
                <a:tc vMerge="1">
                  <a:txBody>
                    <a:bodyPr/>
                    <a:lstStyle/>
                    <a:p>
                      <a:endParaRPr lang="en-ZA"/>
                    </a:p>
                  </a:txBody>
                  <a:tcPr/>
                </a:tc>
                <a:tc>
                  <a:txBody>
                    <a:bodyPr/>
                    <a:lstStyle/>
                    <a:p>
                      <a:pPr algn="ctr" fontAlgn="base">
                        <a:spcAft>
                          <a:spcPts val="0"/>
                        </a:spcAft>
                      </a:pPr>
                      <a:r>
                        <a:rPr lang="en-ZA" sz="2000" dirty="0">
                          <a:effectLst/>
                        </a:rPr>
                        <a:t>7</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Bachelor’s Degree</a:t>
                      </a:r>
                    </a:p>
                    <a:p>
                      <a:pPr algn="just" fontAlgn="base">
                        <a:spcAft>
                          <a:spcPts val="0"/>
                        </a:spcAft>
                      </a:pPr>
                      <a:r>
                        <a:rPr lang="en-ZA" sz="2000" dirty="0">
                          <a:solidFill>
                            <a:schemeClr val="bg1"/>
                          </a:solidFill>
                          <a:effectLst/>
                        </a:rPr>
                        <a:t>Advanced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Advanced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1377012148"/>
                  </a:ext>
                </a:extLst>
              </a:tr>
              <a:tr h="566867">
                <a:tc vMerge="1">
                  <a:txBody>
                    <a:bodyPr/>
                    <a:lstStyle/>
                    <a:p>
                      <a:endParaRPr lang="en-ZA"/>
                    </a:p>
                  </a:txBody>
                  <a:tcPr/>
                </a:tc>
                <a:tc>
                  <a:txBody>
                    <a:bodyPr/>
                    <a:lstStyle/>
                    <a:p>
                      <a:pPr algn="ctr" fontAlgn="base">
                        <a:spcAft>
                          <a:spcPts val="0"/>
                        </a:spcAft>
                      </a:pPr>
                      <a:r>
                        <a:rPr lang="en-ZA" sz="2000" dirty="0">
                          <a:effectLst/>
                        </a:rPr>
                        <a:t>6</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Diploma</a:t>
                      </a:r>
                    </a:p>
                    <a:p>
                      <a:pPr algn="just" fontAlgn="base">
                        <a:spcAft>
                          <a:spcPts val="0"/>
                        </a:spcAft>
                      </a:pPr>
                      <a:r>
                        <a:rPr lang="en-ZA" sz="2000" dirty="0">
                          <a:solidFill>
                            <a:schemeClr val="bg1"/>
                          </a:solidFill>
                          <a:effectLst/>
                        </a:rPr>
                        <a:t>Advanced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Occupational Diploma</a:t>
                      </a:r>
                    </a:p>
                    <a:p>
                      <a:pPr algn="just" fontAlgn="base">
                        <a:spcAft>
                          <a:spcPts val="0"/>
                        </a:spcAft>
                      </a:pPr>
                      <a:r>
                        <a:rPr lang="en-ZA" sz="2000" dirty="0">
                          <a:solidFill>
                            <a:schemeClr val="bg1"/>
                          </a:solidFill>
                          <a:effectLst/>
                        </a:rPr>
                        <a:t>Advanced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331104757"/>
                  </a:ext>
                </a:extLst>
              </a:tr>
              <a:tr h="543247">
                <a:tc vMerge="1">
                  <a:txBody>
                    <a:bodyPr/>
                    <a:lstStyle/>
                    <a:p>
                      <a:endParaRPr lang="en-ZA"/>
                    </a:p>
                  </a:txBody>
                  <a:tcPr/>
                </a:tc>
                <a:tc>
                  <a:txBody>
                    <a:bodyPr/>
                    <a:lstStyle/>
                    <a:p>
                      <a:pPr algn="ctr" fontAlgn="base">
                        <a:spcAft>
                          <a:spcPts val="0"/>
                        </a:spcAft>
                      </a:pPr>
                      <a:r>
                        <a:rPr lang="en-ZA" sz="2000" dirty="0">
                          <a:effectLst/>
                        </a:rPr>
                        <a:t>5</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Higher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Higher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3127179775"/>
                  </a:ext>
                </a:extLst>
              </a:tr>
              <a:tr h="543247">
                <a:tc rowSpan="4">
                  <a:txBody>
                    <a:bodyPr/>
                    <a:lstStyle/>
                    <a:p>
                      <a:pPr algn="ctr" fontAlgn="base">
                        <a:spcAft>
                          <a:spcPts val="0"/>
                        </a:spcAft>
                      </a:pPr>
                      <a:r>
                        <a:rPr lang="en-ZA" sz="2000" dirty="0">
                          <a:effectLst/>
                        </a:rPr>
                        <a:t>General and Further</a:t>
                      </a:r>
                    </a:p>
                    <a:p>
                      <a:pPr algn="ctr" fontAlgn="base">
                        <a:spcAft>
                          <a:spcPts val="0"/>
                        </a:spcAft>
                      </a:pPr>
                      <a:r>
                        <a:rPr lang="en-ZA" sz="2000" dirty="0">
                          <a:effectLst/>
                        </a:rPr>
                        <a:t>Education and Training Qualifications Sub-Framework</a:t>
                      </a:r>
                    </a:p>
                    <a:p>
                      <a:pPr algn="ctr" fontAlgn="base">
                        <a:spcAft>
                          <a:spcPts val="0"/>
                        </a:spcAft>
                      </a:pPr>
                      <a:r>
                        <a:rPr lang="en-ZA" sz="2000" dirty="0">
                          <a:effectLst/>
                        </a:rPr>
                        <a:t>(GFETQSF) Umalusi</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rgbClr val="002060"/>
                    </a:solidFill>
                  </a:tcPr>
                </a:tc>
                <a:tc>
                  <a:txBody>
                    <a:bodyPr/>
                    <a:lstStyle/>
                    <a:p>
                      <a:pPr algn="ctr" fontAlgn="base">
                        <a:spcAft>
                          <a:spcPts val="0"/>
                        </a:spcAft>
                      </a:pPr>
                      <a:r>
                        <a:rPr lang="en-ZA" sz="2000" dirty="0">
                          <a:effectLst/>
                        </a:rPr>
                        <a:t>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National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National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923811821"/>
                  </a:ext>
                </a:extLst>
              </a:tr>
              <a:tr h="543247">
                <a:tc vMerge="1">
                  <a:txBody>
                    <a:bodyPr/>
                    <a:lstStyle/>
                    <a:p>
                      <a:endParaRPr lang="en-ZA"/>
                    </a:p>
                  </a:txBody>
                  <a:tcPr/>
                </a:tc>
                <a:tc>
                  <a:txBody>
                    <a:bodyPr/>
                    <a:lstStyle/>
                    <a:p>
                      <a:pPr algn="ctr" fontAlgn="base">
                        <a:spcAft>
                          <a:spcPts val="0"/>
                        </a:spcAft>
                      </a:pPr>
                      <a:r>
                        <a:rPr lang="en-ZA" sz="2000" dirty="0">
                          <a:effectLst/>
                        </a:rPr>
                        <a:t>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Intermediate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Intermediate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1187543602"/>
                  </a:ext>
                </a:extLst>
              </a:tr>
              <a:tr h="543247">
                <a:tc vMerge="1">
                  <a:txBody>
                    <a:bodyPr/>
                    <a:lstStyle/>
                    <a:p>
                      <a:endParaRPr lang="en-ZA"/>
                    </a:p>
                  </a:txBody>
                  <a:tcPr/>
                </a:tc>
                <a:tc>
                  <a:txBody>
                    <a:bodyPr/>
                    <a:lstStyle/>
                    <a:p>
                      <a:pPr algn="ctr" fontAlgn="base">
                        <a:spcAft>
                          <a:spcPts val="0"/>
                        </a:spcAft>
                      </a:pPr>
                      <a:r>
                        <a:rPr lang="en-ZA" sz="2000" dirty="0">
                          <a:effectLst/>
                        </a:rPr>
                        <a:t>2</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Elementary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Elementary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3325803955"/>
                  </a:ext>
                </a:extLst>
              </a:tr>
              <a:tr h="543247">
                <a:tc vMerge="1">
                  <a:txBody>
                    <a:bodyPr/>
                    <a:lstStyle/>
                    <a:p>
                      <a:endParaRPr lang="en-ZA"/>
                    </a:p>
                  </a:txBody>
                  <a:tcPr/>
                </a:tc>
                <a:tc>
                  <a:txBody>
                    <a:bodyPr/>
                    <a:lstStyle/>
                    <a:p>
                      <a:pPr algn="ctr" fontAlgn="base">
                        <a:spcAft>
                          <a:spcPts val="0"/>
                        </a:spcAft>
                      </a:pPr>
                      <a:r>
                        <a:rPr lang="en-ZA" sz="2000" dirty="0">
                          <a:effectLst/>
                        </a:rPr>
                        <a:t>1</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General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General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603109986"/>
                  </a:ext>
                </a:extLst>
              </a:tr>
            </a:tbl>
          </a:graphicData>
        </a:graphic>
      </p:graphicFrame>
    </p:spTree>
    <p:extLst>
      <p:ext uri="{BB962C8B-B14F-4D97-AF65-F5344CB8AC3E}">
        <p14:creationId xmlns:p14="http://schemas.microsoft.com/office/powerpoint/2010/main" xmlns="" val="2056853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xmlns="" id="{86E4D012-2B98-4581-BFA9-0DA326E3175A}"/>
              </a:ext>
            </a:extLst>
          </p:cNvPr>
          <p:cNvSpPr/>
          <p:nvPr/>
        </p:nvSpPr>
        <p:spPr>
          <a:xfrm>
            <a:off x="644600" y="2960941"/>
            <a:ext cx="4063526" cy="16667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Rounded Corners 6">
            <a:extLst>
              <a:ext uri="{FF2B5EF4-FFF2-40B4-BE49-F238E27FC236}">
                <a16:creationId xmlns:a16="http://schemas.microsoft.com/office/drawing/2014/main" xmlns="" id="{8335960F-910C-4711-8F5C-8FC4AC76C277}"/>
              </a:ext>
            </a:extLst>
          </p:cNvPr>
          <p:cNvSpPr/>
          <p:nvPr/>
        </p:nvSpPr>
        <p:spPr>
          <a:xfrm>
            <a:off x="644600" y="2962396"/>
            <a:ext cx="4063526" cy="166679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Rounded Corners 5">
            <a:extLst>
              <a:ext uri="{FF2B5EF4-FFF2-40B4-BE49-F238E27FC236}">
                <a16:creationId xmlns:a16="http://schemas.microsoft.com/office/drawing/2014/main" xmlns="" id="{7556DBCC-F1EF-482A-AC4C-57B6FCD508FB}"/>
              </a:ext>
            </a:extLst>
          </p:cNvPr>
          <p:cNvSpPr/>
          <p:nvPr/>
        </p:nvSpPr>
        <p:spPr>
          <a:xfrm>
            <a:off x="2871788" y="1196752"/>
            <a:ext cx="8709184" cy="5184576"/>
          </a:xfrm>
          <a:prstGeom prst="roundRect">
            <a:avLst>
              <a:gd name="adj" fmla="val 27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Oval 2">
            <a:extLst>
              <a:ext uri="{FF2B5EF4-FFF2-40B4-BE49-F238E27FC236}">
                <a16:creationId xmlns:a16="http://schemas.microsoft.com/office/drawing/2014/main" xmlns="" id="{0937FCB1-79E3-4E01-8657-E6466326B86D}"/>
              </a:ext>
            </a:extLst>
          </p:cNvPr>
          <p:cNvSpPr/>
          <p:nvPr/>
        </p:nvSpPr>
        <p:spPr>
          <a:xfrm>
            <a:off x="801866" y="1348040"/>
            <a:ext cx="1333322" cy="133332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xmlns="" id="{F2644AB9-F9E4-471F-A459-E207AD1A52EF}"/>
              </a:ext>
            </a:extLst>
          </p:cNvPr>
          <p:cNvSpPr/>
          <p:nvPr/>
        </p:nvSpPr>
        <p:spPr>
          <a:xfrm>
            <a:off x="801866" y="3127674"/>
            <a:ext cx="1333322" cy="13333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xmlns="" id="{790740CF-1D88-4933-8E54-82DC0694CEA2}"/>
              </a:ext>
            </a:extLst>
          </p:cNvPr>
          <p:cNvSpPr/>
          <p:nvPr/>
        </p:nvSpPr>
        <p:spPr>
          <a:xfrm>
            <a:off x="801866" y="4882248"/>
            <a:ext cx="1333322" cy="133332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xmlns="" id="{5BCC3BDD-FD9C-4AC6-972D-612C18789E14}"/>
              </a:ext>
            </a:extLst>
          </p:cNvPr>
          <p:cNvSpPr/>
          <p:nvPr/>
        </p:nvSpPr>
        <p:spPr>
          <a:xfrm>
            <a:off x="5893826" y="1990854"/>
            <a:ext cx="2663181" cy="4224716"/>
          </a:xfrm>
          <a:prstGeom prst="roundRect">
            <a:avLst>
              <a:gd name="adj" fmla="val 56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Oval 29">
            <a:extLst>
              <a:ext uri="{FF2B5EF4-FFF2-40B4-BE49-F238E27FC236}">
                <a16:creationId xmlns:a16="http://schemas.microsoft.com/office/drawing/2014/main" xmlns="" id="{BBECE9AE-DF5B-4070-AC83-2F6172BCDB9A}"/>
              </a:ext>
            </a:extLst>
          </p:cNvPr>
          <p:cNvSpPr/>
          <p:nvPr/>
        </p:nvSpPr>
        <p:spPr>
          <a:xfrm>
            <a:off x="6805208" y="1412129"/>
            <a:ext cx="840414" cy="840414"/>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TextBox 33">
            <a:extLst>
              <a:ext uri="{FF2B5EF4-FFF2-40B4-BE49-F238E27FC236}">
                <a16:creationId xmlns:a16="http://schemas.microsoft.com/office/drawing/2014/main" xmlns="" id="{149B291E-08FE-4F67-B553-807021B7C6C8}"/>
              </a:ext>
            </a:extLst>
          </p:cNvPr>
          <p:cNvSpPr txBox="1"/>
          <p:nvPr/>
        </p:nvSpPr>
        <p:spPr>
          <a:xfrm>
            <a:off x="6148537" y="2381197"/>
            <a:ext cx="2153756" cy="307777"/>
          </a:xfrm>
          <a:prstGeom prst="rect">
            <a:avLst/>
          </a:prstGeom>
          <a:noFill/>
        </p:spPr>
        <p:txBody>
          <a:bodyPr wrap="square" lIns="0" tIns="0" rIns="0" bIns="0" rtlCol="0">
            <a:spAutoFit/>
          </a:bodyPr>
          <a:lstStyle/>
          <a:p>
            <a:pPr algn="ctr"/>
            <a:r>
              <a:rPr lang="en-IN" sz="2000" b="1" dirty="0" smtClean="0">
                <a:solidFill>
                  <a:schemeClr val="accent5"/>
                </a:solidFill>
              </a:rPr>
              <a:t>Imperative </a:t>
            </a:r>
            <a:r>
              <a:rPr lang="en-IN" sz="2000" b="1" dirty="0">
                <a:solidFill>
                  <a:schemeClr val="accent5"/>
                </a:solidFill>
              </a:rPr>
              <a:t>02</a:t>
            </a:r>
          </a:p>
        </p:txBody>
      </p:sp>
      <p:sp>
        <p:nvSpPr>
          <p:cNvPr id="35" name="TextBox 34">
            <a:extLst>
              <a:ext uri="{FF2B5EF4-FFF2-40B4-BE49-F238E27FC236}">
                <a16:creationId xmlns:a16="http://schemas.microsoft.com/office/drawing/2014/main" xmlns="" id="{4A26F7B9-6C01-460E-9349-7FAFCF0201DE}"/>
              </a:ext>
            </a:extLst>
          </p:cNvPr>
          <p:cNvSpPr txBox="1"/>
          <p:nvPr/>
        </p:nvSpPr>
        <p:spPr>
          <a:xfrm flipH="1">
            <a:off x="6148539" y="2848435"/>
            <a:ext cx="2153755" cy="3385542"/>
          </a:xfrm>
          <a:prstGeom prst="rect">
            <a:avLst/>
          </a:prstGeom>
          <a:noFill/>
        </p:spPr>
        <p:txBody>
          <a:bodyPr wrap="square" lIns="0" tIns="0" rIns="0" bIns="0" rtlCol="0" anchor="t">
            <a:spAutoFit/>
          </a:bodyPr>
          <a:lstStyle/>
          <a:p>
            <a:r>
              <a:rPr lang="en-GB" sz="2000" b="1" dirty="0"/>
              <a:t>Ensuring the development and quality assurance of occupational qualifications, part qualifications and skills programmes that are responsive to labour market and developmental state initiatives.</a:t>
            </a:r>
          </a:p>
        </p:txBody>
      </p:sp>
      <p:sp>
        <p:nvSpPr>
          <p:cNvPr id="39" name="TextBox 38">
            <a:extLst>
              <a:ext uri="{FF2B5EF4-FFF2-40B4-BE49-F238E27FC236}">
                <a16:creationId xmlns:a16="http://schemas.microsoft.com/office/drawing/2014/main" xmlns="" id="{C0D552AD-6C34-4897-906E-7490C9CA5183}"/>
              </a:ext>
            </a:extLst>
          </p:cNvPr>
          <p:cNvSpPr txBox="1"/>
          <p:nvPr/>
        </p:nvSpPr>
        <p:spPr>
          <a:xfrm>
            <a:off x="6987816" y="1624087"/>
            <a:ext cx="480288" cy="430887"/>
          </a:xfrm>
          <a:prstGeom prst="rect">
            <a:avLst/>
          </a:prstGeom>
          <a:noFill/>
        </p:spPr>
        <p:txBody>
          <a:bodyPr wrap="square" lIns="0" tIns="0" rIns="0" bIns="0" rtlCol="0" anchor="ctr">
            <a:spAutoFit/>
          </a:bodyPr>
          <a:lstStyle/>
          <a:p>
            <a:pPr algn="ctr"/>
            <a:r>
              <a:rPr lang="en-IN" sz="2800" b="1" dirty="0" smtClean="0">
                <a:solidFill>
                  <a:schemeClr val="accent5"/>
                </a:solidFill>
              </a:rPr>
              <a:t>2</a:t>
            </a:r>
            <a:endParaRPr lang="en-IN" sz="2800" b="1" dirty="0">
              <a:solidFill>
                <a:schemeClr val="accent5"/>
              </a:solidFill>
            </a:endParaRPr>
          </a:p>
        </p:txBody>
      </p:sp>
      <p:grpSp>
        <p:nvGrpSpPr>
          <p:cNvPr id="45" name="Group 44">
            <a:extLst>
              <a:ext uri="{FF2B5EF4-FFF2-40B4-BE49-F238E27FC236}">
                <a16:creationId xmlns:a16="http://schemas.microsoft.com/office/drawing/2014/main" xmlns="" id="{79BAE07B-4007-466B-8F62-38CCA9A282AC}"/>
              </a:ext>
            </a:extLst>
          </p:cNvPr>
          <p:cNvGrpSpPr/>
          <p:nvPr/>
        </p:nvGrpSpPr>
        <p:grpSpPr>
          <a:xfrm>
            <a:off x="1030939" y="1779682"/>
            <a:ext cx="875176" cy="619588"/>
            <a:chOff x="1029351" y="1779682"/>
            <a:chExt cx="875176" cy="619588"/>
          </a:xfrm>
        </p:grpSpPr>
        <p:sp>
          <p:nvSpPr>
            <p:cNvPr id="59" name="TextBox 58">
              <a:extLst>
                <a:ext uri="{FF2B5EF4-FFF2-40B4-BE49-F238E27FC236}">
                  <a16:creationId xmlns:a16="http://schemas.microsoft.com/office/drawing/2014/main" xmlns="" id="{0E75CC85-34F7-4378-ACED-AB3A010C2441}"/>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1</a:t>
              </a:r>
              <a:endParaRPr lang="en-IN" sz="2800" b="1" dirty="0">
                <a:solidFill>
                  <a:schemeClr val="bg1"/>
                </a:solidFill>
                <a:latin typeface="Arial Black" panose="020B0A04020102020204" pitchFamily="34" charset="0"/>
              </a:endParaRPr>
            </a:p>
          </p:txBody>
        </p:sp>
        <p:sp>
          <p:nvSpPr>
            <p:cNvPr id="60" name="TextBox 59">
              <a:extLst>
                <a:ext uri="{FF2B5EF4-FFF2-40B4-BE49-F238E27FC236}">
                  <a16:creationId xmlns:a16="http://schemas.microsoft.com/office/drawing/2014/main" xmlns="" id="{84BA474C-84B9-4276-A2A5-44D8031578BA}"/>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61" name="Group 60">
            <a:extLst>
              <a:ext uri="{FF2B5EF4-FFF2-40B4-BE49-F238E27FC236}">
                <a16:creationId xmlns:a16="http://schemas.microsoft.com/office/drawing/2014/main" xmlns="" id="{E7F3CE81-780A-454A-96AC-20EF68D28F67}"/>
              </a:ext>
            </a:extLst>
          </p:cNvPr>
          <p:cNvGrpSpPr/>
          <p:nvPr/>
        </p:nvGrpSpPr>
        <p:grpSpPr>
          <a:xfrm>
            <a:off x="1018846" y="3546738"/>
            <a:ext cx="875176" cy="619588"/>
            <a:chOff x="1029351" y="1779682"/>
            <a:chExt cx="875176" cy="619588"/>
          </a:xfrm>
        </p:grpSpPr>
        <p:sp>
          <p:nvSpPr>
            <p:cNvPr id="62" name="TextBox 61">
              <a:extLst>
                <a:ext uri="{FF2B5EF4-FFF2-40B4-BE49-F238E27FC236}">
                  <a16:creationId xmlns:a16="http://schemas.microsoft.com/office/drawing/2014/main" xmlns="" id="{8078B26E-5531-4A95-9632-2C8D1092353C}"/>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2</a:t>
              </a:r>
              <a:endParaRPr lang="en-IN" sz="2800" b="1" dirty="0">
                <a:solidFill>
                  <a:schemeClr val="bg1"/>
                </a:solidFill>
                <a:latin typeface="Arial Black" panose="020B0A04020102020204" pitchFamily="34" charset="0"/>
              </a:endParaRPr>
            </a:p>
          </p:txBody>
        </p:sp>
        <p:sp>
          <p:nvSpPr>
            <p:cNvPr id="64" name="TextBox 63">
              <a:extLst>
                <a:ext uri="{FF2B5EF4-FFF2-40B4-BE49-F238E27FC236}">
                  <a16:creationId xmlns:a16="http://schemas.microsoft.com/office/drawing/2014/main" xmlns="" id="{224ECB71-04E4-413E-BD6A-7296D37F46A6}"/>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65" name="Group 64">
            <a:extLst>
              <a:ext uri="{FF2B5EF4-FFF2-40B4-BE49-F238E27FC236}">
                <a16:creationId xmlns:a16="http://schemas.microsoft.com/office/drawing/2014/main" xmlns="" id="{E9507E79-60D3-4328-B304-9482AFE82FFF}"/>
              </a:ext>
            </a:extLst>
          </p:cNvPr>
          <p:cNvGrpSpPr/>
          <p:nvPr/>
        </p:nvGrpSpPr>
        <p:grpSpPr>
          <a:xfrm>
            <a:off x="1006753" y="5313794"/>
            <a:ext cx="875176" cy="619588"/>
            <a:chOff x="1029351" y="1779682"/>
            <a:chExt cx="875176" cy="619588"/>
          </a:xfrm>
        </p:grpSpPr>
        <p:sp>
          <p:nvSpPr>
            <p:cNvPr id="66" name="TextBox 65">
              <a:extLst>
                <a:ext uri="{FF2B5EF4-FFF2-40B4-BE49-F238E27FC236}">
                  <a16:creationId xmlns:a16="http://schemas.microsoft.com/office/drawing/2014/main" xmlns="" id="{34680059-CBF9-4575-A046-4968A0B34A80}"/>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3</a:t>
              </a:r>
              <a:endParaRPr lang="en-IN" sz="2800" b="1" dirty="0">
                <a:solidFill>
                  <a:schemeClr val="bg1"/>
                </a:solidFill>
                <a:latin typeface="Arial Black" panose="020B0A04020102020204" pitchFamily="34" charset="0"/>
              </a:endParaRPr>
            </a:p>
          </p:txBody>
        </p:sp>
        <p:sp>
          <p:nvSpPr>
            <p:cNvPr id="67" name="TextBox 66">
              <a:extLst>
                <a:ext uri="{FF2B5EF4-FFF2-40B4-BE49-F238E27FC236}">
                  <a16:creationId xmlns:a16="http://schemas.microsoft.com/office/drawing/2014/main" xmlns="" id="{C6D05AA9-1BEE-4DB8-BE10-05C57CD9F5C7}"/>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sp>
        <p:nvSpPr>
          <p:cNvPr id="69" name="Title 7"/>
          <p:cNvSpPr>
            <a:spLocks noGrp="1"/>
          </p:cNvSpPr>
          <p:nvPr>
            <p:ph type="title"/>
          </p:nvPr>
        </p:nvSpPr>
        <p:spPr>
          <a:xfrm>
            <a:off x="838200" y="365126"/>
            <a:ext cx="10515600" cy="672166"/>
          </a:xfrm>
        </p:spPr>
        <p:txBody>
          <a:bodyPr>
            <a:normAutofit fontScale="90000"/>
          </a:bodyPr>
          <a:lstStyle/>
          <a:p>
            <a:r>
              <a:rPr lang="en-ZA" dirty="0" smtClean="0"/>
              <a:t>Strategic Imperatives</a:t>
            </a:r>
            <a:endParaRPr lang="en-ZA" dirty="0"/>
          </a:p>
        </p:txBody>
      </p:sp>
    </p:spTree>
    <p:extLst>
      <p:ext uri="{BB962C8B-B14F-4D97-AF65-F5344CB8AC3E}">
        <p14:creationId xmlns:p14="http://schemas.microsoft.com/office/powerpoint/2010/main" xmlns="" val="105133270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stretch>
            <a:fillRect/>
          </a:stretch>
        </p:blipFill>
        <p:spPr>
          <a:xfrm>
            <a:off x="7562637" y="1567543"/>
            <a:ext cx="4429065" cy="513930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ZA" sz="3600" dirty="0" smtClean="0"/>
              <a:t>DRAFT: Economic Reconstruction and Recovery Plan Skills Strategy, Implementation Plan, March 2022</a:t>
            </a:r>
            <a:endParaRPr lang="en-ZA" sz="3600" dirty="0"/>
          </a:p>
        </p:txBody>
      </p:sp>
      <p:sp>
        <p:nvSpPr>
          <p:cNvPr id="3" name="Content Placeholder 2"/>
          <p:cNvSpPr>
            <a:spLocks noGrp="1"/>
          </p:cNvSpPr>
          <p:nvPr>
            <p:ph idx="1"/>
          </p:nvPr>
        </p:nvSpPr>
        <p:spPr>
          <a:xfrm>
            <a:off x="838200" y="1825625"/>
            <a:ext cx="6594566" cy="4351338"/>
          </a:xfrm>
        </p:spPr>
        <p:txBody>
          <a:bodyPr>
            <a:normAutofit fontScale="85000" lnSpcReduction="10000"/>
          </a:bodyPr>
          <a:lstStyle/>
          <a:p>
            <a:r>
              <a:rPr lang="en-GB" dirty="0"/>
              <a:t>The key principle of the strategy is to ensure that skills interventions are demand led, and will lead to beneficiaries being empowered to find earning opportunities as a result. The Strategy focuses on the needs of young people, vulnerable workers, and support for sector focused interventions to stimulate economic growth. </a:t>
            </a:r>
            <a:endParaRPr lang="en-GB" dirty="0" smtClean="0"/>
          </a:p>
          <a:p>
            <a:r>
              <a:rPr lang="en-GB" dirty="0"/>
              <a:t>The Implementation Plan outlines the DHET’s partnerships with other economic actors in support of the Strategy, the structures established to facilitate demand led skilling, the specific initiatives to be delivered for each Intervention, and the monitoring and oversight modalities going forward.</a:t>
            </a:r>
          </a:p>
          <a:p>
            <a:endParaRPr lang="en-GB" dirty="0" smtClean="0"/>
          </a:p>
          <a:p>
            <a:endParaRPr lang="en-GB" dirty="0" smtClean="0"/>
          </a:p>
        </p:txBody>
      </p:sp>
      <p:pic>
        <p:nvPicPr>
          <p:cNvPr id="4" name="Graphic 10">
            <a:extLst>
              <a:ext uri="{FF2B5EF4-FFF2-40B4-BE49-F238E27FC236}">
                <a16:creationId xmlns:a16="http://schemas.microsoft.com/office/drawing/2014/main" xmlns="" id="{E4D7E6CD-1743-4B6C-B4E3-CC1D0E86779F}"/>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5749270" y="4670366"/>
            <a:ext cx="3139735" cy="3606538"/>
          </a:xfrm>
          <a:prstGeom prst="rect">
            <a:avLst/>
          </a:prstGeom>
        </p:spPr>
      </p:pic>
      <p:pic>
        <p:nvPicPr>
          <p:cNvPr id="5" name="Graphic 12">
            <a:extLst>
              <a:ext uri="{FF2B5EF4-FFF2-40B4-BE49-F238E27FC236}">
                <a16:creationId xmlns:a16="http://schemas.microsoft.com/office/drawing/2014/main" xmlns="" id="{48A4E8AC-4FF4-4A47-86FD-7CD0566E0577}"/>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9727428" y="-560201"/>
            <a:ext cx="2947898" cy="4501778"/>
          </a:xfrm>
          <a:prstGeom prst="rect">
            <a:avLst/>
          </a:prstGeom>
        </p:spPr>
      </p:pic>
    </p:spTree>
    <p:extLst>
      <p:ext uri="{BB962C8B-B14F-4D97-AF65-F5344CB8AC3E}">
        <p14:creationId xmlns:p14="http://schemas.microsoft.com/office/powerpoint/2010/main" xmlns="" val="1050395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2" presetClass="entr" presetSubtype="3"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Introduction to QCTO’s Plan of Action (PoA)</a:t>
            </a:r>
            <a:endParaRPr lang="en-ZA" dirty="0"/>
          </a:p>
        </p:txBody>
      </p:sp>
      <p:sp>
        <p:nvSpPr>
          <p:cNvPr id="3" name="Content Placeholder 2"/>
          <p:cNvSpPr>
            <a:spLocks noGrp="1"/>
          </p:cNvSpPr>
          <p:nvPr>
            <p:ph idx="1"/>
          </p:nvPr>
        </p:nvSpPr>
        <p:spPr>
          <a:xfrm>
            <a:off x="1166884" y="1385788"/>
            <a:ext cx="7966956" cy="5726212"/>
          </a:xfrm>
        </p:spPr>
        <p:txBody>
          <a:bodyPr>
            <a:noAutofit/>
          </a:bodyPr>
          <a:lstStyle/>
          <a:p>
            <a:r>
              <a:rPr lang="en-AU" sz="2400" dirty="0"/>
              <a:t>This draft plan provides a response and proposed plan of actions of how the Quality Council for Trades and Occupations (QCTO) will respond to the </a:t>
            </a:r>
            <a:r>
              <a:rPr lang="en-AU" sz="2400" u="sng" dirty="0">
                <a:hlinkClick r:id="rId3"/>
              </a:rPr>
              <a:t>South African Economic Reconstruction and Recovery Plan (ERRP)</a:t>
            </a:r>
            <a:r>
              <a:rPr lang="en-AU" sz="2400" dirty="0"/>
              <a:t>, launched by President Ramaphosa on 15 October 2020, more broadly, and more specifically to the Department of Higher Education and Training’s (DHETs) COVID-19 Economic Reconstruction and Recovery Skills Strategy (ERRSS) (Updated draft, 6 February 2021) as well as the Department of Science and Innovation’s (DSIs) Role of science, technology and innovation in South Africa’s Economic Recovery Plan (June 2020</a:t>
            </a:r>
            <a:r>
              <a:rPr lang="en-AU" sz="2400" dirty="0" smtClean="0"/>
              <a:t>)</a:t>
            </a:r>
            <a:r>
              <a:rPr lang="en-GB" sz="2400" dirty="0"/>
              <a:t> </a:t>
            </a:r>
            <a:endParaRPr lang="en-GB" sz="2400" dirty="0" smtClean="0"/>
          </a:p>
          <a:p>
            <a:r>
              <a:rPr lang="en-GB" sz="2400" dirty="0" smtClean="0"/>
              <a:t>The </a:t>
            </a:r>
            <a:r>
              <a:rPr lang="en-GB" sz="2400" dirty="0"/>
              <a:t>QCTO as a member of the Technical Implementation Forum (TIF), has the responsibility to report Quarterly to DHET on the progress of the interventions and actions.</a:t>
            </a:r>
            <a:endParaRPr lang="en-ZA" sz="2400" dirty="0"/>
          </a:p>
          <a:p>
            <a:endParaRPr lang="en-AU" sz="2400" dirty="0" smtClean="0"/>
          </a:p>
          <a:p>
            <a:pPr lvl="1"/>
            <a:endParaRPr lang="en-AU" sz="700" i="1" dirty="0"/>
          </a:p>
          <a:p>
            <a:pPr lvl="1"/>
            <a:r>
              <a:rPr lang="en-AU" sz="2000" i="1" dirty="0" smtClean="0">
                <a:solidFill>
                  <a:schemeClr val="bg1"/>
                </a:solidFill>
              </a:rPr>
              <a:t>Endorsed by Council on 17 March 2021</a:t>
            </a:r>
          </a:p>
          <a:p>
            <a:pPr lvl="1"/>
            <a:r>
              <a:rPr lang="en-AU" sz="2000" i="1" dirty="0" smtClean="0">
                <a:solidFill>
                  <a:schemeClr val="bg1"/>
                </a:solidFill>
              </a:rPr>
              <a:t>Third Draft 20 March 2021</a:t>
            </a:r>
            <a:endParaRPr lang="en-ZA" sz="2000" i="1" dirty="0">
              <a:solidFill>
                <a:schemeClr val="bg1"/>
              </a:solidFill>
            </a:endParaRPr>
          </a:p>
        </p:txBody>
      </p:sp>
      <p:pic>
        <p:nvPicPr>
          <p:cNvPr id="6" name="Picture 5"/>
          <p:cNvPicPr>
            <a:picLocks noChangeAspect="1"/>
          </p:cNvPicPr>
          <p:nvPr/>
        </p:nvPicPr>
        <p:blipFill>
          <a:blip r:embed="rId4" cstate="print"/>
          <a:stretch>
            <a:fillRect/>
          </a:stretch>
        </p:blipFill>
        <p:spPr>
          <a:xfrm rot="258921">
            <a:off x="9494588" y="1533117"/>
            <a:ext cx="2358712" cy="3337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697986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a:t>
            </a:r>
            <a:endParaRPr lang="en-ZA" dirty="0"/>
          </a:p>
        </p:txBody>
      </p:sp>
      <p:sp>
        <p:nvSpPr>
          <p:cNvPr id="3" name="Content Placeholder 2"/>
          <p:cNvSpPr>
            <a:spLocks noGrp="1"/>
          </p:cNvSpPr>
          <p:nvPr>
            <p:ph sz="half" idx="1"/>
          </p:nvPr>
        </p:nvSpPr>
        <p:spPr/>
        <p:txBody>
          <a:bodyPr>
            <a:normAutofit fontScale="92500" lnSpcReduction="10000"/>
          </a:bodyPr>
          <a:lstStyle/>
          <a:p>
            <a:r>
              <a:rPr lang="en-ZA" dirty="0" smtClean="0"/>
              <a:t>Vision, Mission and Values</a:t>
            </a:r>
          </a:p>
          <a:p>
            <a:r>
              <a:rPr lang="en-ZA" dirty="0" smtClean="0"/>
              <a:t>Governance</a:t>
            </a:r>
          </a:p>
          <a:p>
            <a:r>
              <a:rPr lang="en-ZA" dirty="0" smtClean="0"/>
              <a:t>Senior Management Structure</a:t>
            </a:r>
          </a:p>
          <a:p>
            <a:r>
              <a:rPr lang="en-ZA" dirty="0" smtClean="0"/>
              <a:t>Legislative Mandate</a:t>
            </a:r>
          </a:p>
          <a:p>
            <a:r>
              <a:rPr lang="en-ZA" dirty="0" smtClean="0"/>
              <a:t>Accounting Authority Statement</a:t>
            </a:r>
          </a:p>
          <a:p>
            <a:r>
              <a:rPr lang="en-ZA" dirty="0" smtClean="0"/>
              <a:t>Situational Analysis</a:t>
            </a:r>
          </a:p>
          <a:p>
            <a:r>
              <a:rPr lang="en-ZA" dirty="0"/>
              <a:t>Strategic </a:t>
            </a:r>
            <a:r>
              <a:rPr lang="en-ZA" dirty="0" smtClean="0"/>
              <a:t>Imperatives</a:t>
            </a:r>
            <a:endParaRPr lang="en-ZA" dirty="0"/>
          </a:p>
        </p:txBody>
      </p:sp>
      <p:sp>
        <p:nvSpPr>
          <p:cNvPr id="4" name="Content Placeholder 3"/>
          <p:cNvSpPr>
            <a:spLocks noGrp="1"/>
          </p:cNvSpPr>
          <p:nvPr>
            <p:ph sz="half" idx="2"/>
          </p:nvPr>
        </p:nvSpPr>
        <p:spPr/>
        <p:txBody>
          <a:bodyPr>
            <a:normAutofit fontScale="92500" lnSpcReduction="10000"/>
          </a:bodyPr>
          <a:lstStyle/>
          <a:p>
            <a:r>
              <a:rPr lang="en-ZA" dirty="0"/>
              <a:t>Measuring our performance: APP </a:t>
            </a:r>
            <a:r>
              <a:rPr lang="en-ZA" dirty="0" smtClean="0"/>
              <a:t>2022/23</a:t>
            </a:r>
            <a:endParaRPr lang="en-ZA" dirty="0"/>
          </a:p>
          <a:p>
            <a:pPr lvl="1"/>
            <a:r>
              <a:rPr lang="en-ZA" dirty="0"/>
              <a:t>Programme 1: Administration</a:t>
            </a:r>
          </a:p>
          <a:p>
            <a:pPr lvl="1"/>
            <a:r>
              <a:rPr lang="en-ZA" dirty="0"/>
              <a:t>Programme 2: Occupational Qualifications Management, Assessment and Certification</a:t>
            </a:r>
          </a:p>
          <a:p>
            <a:pPr lvl="1"/>
            <a:r>
              <a:rPr lang="en-ZA" dirty="0"/>
              <a:t>Programme 3: Occupational Qualifications Quality Assurance</a:t>
            </a:r>
          </a:p>
          <a:p>
            <a:pPr lvl="1"/>
            <a:r>
              <a:rPr lang="en-ZA" dirty="0"/>
              <a:t>Programme 4: Research Analysis </a:t>
            </a:r>
          </a:p>
          <a:p>
            <a:pPr marL="228600" lvl="1">
              <a:spcBef>
                <a:spcPts val="1000"/>
              </a:spcBef>
            </a:pPr>
            <a:r>
              <a:rPr lang="en-ZA" dirty="0" smtClean="0"/>
              <a:t>QCTO’s </a:t>
            </a:r>
            <a:r>
              <a:rPr lang="en-ZA" dirty="0"/>
              <a:t>response to the Economic Reconstruction and Recovery </a:t>
            </a:r>
            <a:r>
              <a:rPr lang="en-ZA" dirty="0" smtClean="0"/>
              <a:t>Skills Strategy </a:t>
            </a:r>
            <a:r>
              <a:rPr lang="en-ZA" dirty="0"/>
              <a:t>(</a:t>
            </a:r>
            <a:r>
              <a:rPr lang="en-ZA" dirty="0" smtClean="0"/>
              <a:t>ERRSS) Implementation Plan</a:t>
            </a:r>
          </a:p>
          <a:p>
            <a:pPr marL="228600" lvl="1">
              <a:spcBef>
                <a:spcPts val="1000"/>
              </a:spcBef>
            </a:pPr>
            <a:r>
              <a:rPr lang="en-ZA" dirty="0" smtClean="0"/>
              <a:t>QCTO Post-COVID-19 Response</a:t>
            </a:r>
            <a:endParaRPr lang="en-ZA" dirty="0"/>
          </a:p>
        </p:txBody>
      </p:sp>
    </p:spTree>
    <p:extLst>
      <p:ext uri="{BB962C8B-B14F-4D97-AF65-F5344CB8AC3E}">
        <p14:creationId xmlns:p14="http://schemas.microsoft.com/office/powerpoint/2010/main" xmlns="" val="3363672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xmlns="" id="{EE83A0F4-8FE7-4C59-BC8D-E35F4C2F0AF4}"/>
              </a:ext>
            </a:extLst>
          </p:cNvPr>
          <p:cNvSpPr/>
          <p:nvPr/>
        </p:nvSpPr>
        <p:spPr>
          <a:xfrm>
            <a:off x="644600" y="4713541"/>
            <a:ext cx="4063526" cy="16667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Rounded Corners 6">
            <a:extLst>
              <a:ext uri="{FF2B5EF4-FFF2-40B4-BE49-F238E27FC236}">
                <a16:creationId xmlns:a16="http://schemas.microsoft.com/office/drawing/2014/main" xmlns="" id="{8335960F-910C-4711-8F5C-8FC4AC76C277}"/>
              </a:ext>
            </a:extLst>
          </p:cNvPr>
          <p:cNvSpPr/>
          <p:nvPr/>
        </p:nvSpPr>
        <p:spPr>
          <a:xfrm>
            <a:off x="644600" y="4719210"/>
            <a:ext cx="4063526" cy="166679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Rounded Corners 5">
            <a:extLst>
              <a:ext uri="{FF2B5EF4-FFF2-40B4-BE49-F238E27FC236}">
                <a16:creationId xmlns:a16="http://schemas.microsoft.com/office/drawing/2014/main" xmlns="" id="{7556DBCC-F1EF-482A-AC4C-57B6FCD508FB}"/>
              </a:ext>
            </a:extLst>
          </p:cNvPr>
          <p:cNvSpPr/>
          <p:nvPr/>
        </p:nvSpPr>
        <p:spPr>
          <a:xfrm>
            <a:off x="2871788" y="1151690"/>
            <a:ext cx="8709184" cy="5184576"/>
          </a:xfrm>
          <a:prstGeom prst="roundRect">
            <a:avLst>
              <a:gd name="adj" fmla="val 27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Oval 2">
            <a:extLst>
              <a:ext uri="{FF2B5EF4-FFF2-40B4-BE49-F238E27FC236}">
                <a16:creationId xmlns:a16="http://schemas.microsoft.com/office/drawing/2014/main" xmlns="" id="{0937FCB1-79E3-4E01-8657-E6466326B86D}"/>
              </a:ext>
            </a:extLst>
          </p:cNvPr>
          <p:cNvSpPr/>
          <p:nvPr/>
        </p:nvSpPr>
        <p:spPr>
          <a:xfrm>
            <a:off x="801866" y="1348040"/>
            <a:ext cx="1333322" cy="133332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xmlns="" id="{F2644AB9-F9E4-471F-A459-E207AD1A52EF}"/>
              </a:ext>
            </a:extLst>
          </p:cNvPr>
          <p:cNvSpPr/>
          <p:nvPr/>
        </p:nvSpPr>
        <p:spPr>
          <a:xfrm>
            <a:off x="801866" y="3127674"/>
            <a:ext cx="1333322" cy="133332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xmlns="" id="{790740CF-1D88-4933-8E54-82DC0694CEA2}"/>
              </a:ext>
            </a:extLst>
          </p:cNvPr>
          <p:cNvSpPr/>
          <p:nvPr/>
        </p:nvSpPr>
        <p:spPr>
          <a:xfrm>
            <a:off x="801866" y="4882248"/>
            <a:ext cx="1333322" cy="13333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Rounded Corners 21">
            <a:extLst>
              <a:ext uri="{FF2B5EF4-FFF2-40B4-BE49-F238E27FC236}">
                <a16:creationId xmlns:a16="http://schemas.microsoft.com/office/drawing/2014/main" xmlns="" id="{D7926C86-A14E-4E6C-A211-67DE15921126}"/>
              </a:ext>
            </a:extLst>
          </p:cNvPr>
          <p:cNvSpPr/>
          <p:nvPr/>
        </p:nvSpPr>
        <p:spPr>
          <a:xfrm>
            <a:off x="8660994" y="1990854"/>
            <a:ext cx="2663181" cy="4224716"/>
          </a:xfrm>
          <a:prstGeom prst="roundRect">
            <a:avLst>
              <a:gd name="adj" fmla="val 56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28">
            <a:extLst>
              <a:ext uri="{FF2B5EF4-FFF2-40B4-BE49-F238E27FC236}">
                <a16:creationId xmlns:a16="http://schemas.microsoft.com/office/drawing/2014/main" xmlns="" id="{87E43049-5320-4DA9-AE7C-50E48A3349B4}"/>
              </a:ext>
            </a:extLst>
          </p:cNvPr>
          <p:cNvSpPr/>
          <p:nvPr/>
        </p:nvSpPr>
        <p:spPr>
          <a:xfrm>
            <a:off x="9572376" y="1412129"/>
            <a:ext cx="840414" cy="84041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Box 35">
            <a:extLst>
              <a:ext uri="{FF2B5EF4-FFF2-40B4-BE49-F238E27FC236}">
                <a16:creationId xmlns:a16="http://schemas.microsoft.com/office/drawing/2014/main" xmlns="" id="{EEC7ECEF-DBB5-4974-BD03-E73E745A6BF5}"/>
              </a:ext>
            </a:extLst>
          </p:cNvPr>
          <p:cNvSpPr txBox="1"/>
          <p:nvPr/>
        </p:nvSpPr>
        <p:spPr>
          <a:xfrm>
            <a:off x="8915705" y="2381197"/>
            <a:ext cx="2153756" cy="307777"/>
          </a:xfrm>
          <a:prstGeom prst="rect">
            <a:avLst/>
          </a:prstGeom>
          <a:noFill/>
        </p:spPr>
        <p:txBody>
          <a:bodyPr wrap="square" lIns="0" tIns="0" rIns="0" bIns="0" rtlCol="0">
            <a:spAutoFit/>
          </a:bodyPr>
          <a:lstStyle/>
          <a:p>
            <a:pPr algn="ctr"/>
            <a:r>
              <a:rPr lang="en-IN" sz="2000" b="1" dirty="0" smtClean="0">
                <a:solidFill>
                  <a:schemeClr val="accent4"/>
                </a:solidFill>
              </a:rPr>
              <a:t>Imperative </a:t>
            </a:r>
            <a:r>
              <a:rPr lang="en-IN" sz="2000" b="1" dirty="0">
                <a:solidFill>
                  <a:schemeClr val="accent4"/>
                </a:solidFill>
              </a:rPr>
              <a:t>03</a:t>
            </a:r>
          </a:p>
        </p:txBody>
      </p:sp>
      <p:sp>
        <p:nvSpPr>
          <p:cNvPr id="37" name="TextBox 36">
            <a:extLst>
              <a:ext uri="{FF2B5EF4-FFF2-40B4-BE49-F238E27FC236}">
                <a16:creationId xmlns:a16="http://schemas.microsoft.com/office/drawing/2014/main" xmlns="" id="{338FAB13-85EF-40F4-AE44-8BF1C5780D20}"/>
              </a:ext>
            </a:extLst>
          </p:cNvPr>
          <p:cNvSpPr txBox="1"/>
          <p:nvPr/>
        </p:nvSpPr>
        <p:spPr>
          <a:xfrm flipH="1">
            <a:off x="8915707" y="2848435"/>
            <a:ext cx="2153755" cy="1723549"/>
          </a:xfrm>
          <a:prstGeom prst="rect">
            <a:avLst/>
          </a:prstGeom>
          <a:noFill/>
        </p:spPr>
        <p:txBody>
          <a:bodyPr wrap="square" lIns="0" tIns="0" rIns="0" bIns="0" rtlCol="0" anchor="t">
            <a:spAutoFit/>
          </a:bodyPr>
          <a:lstStyle/>
          <a:p>
            <a:r>
              <a:rPr lang="en-GB" sz="2800" b="1" dirty="0"/>
              <a:t>Creating a QCTO that is a learning organisation</a:t>
            </a:r>
            <a:endParaRPr lang="en-US" altLang="ko-KR" sz="2800" b="1" dirty="0">
              <a:solidFill>
                <a:schemeClr val="tx1">
                  <a:lumMod val="95000"/>
                  <a:lumOff val="5000"/>
                </a:schemeClr>
              </a:solidFill>
              <a:cs typeface="Arial" pitchFamily="34" charset="0"/>
            </a:endParaRPr>
          </a:p>
        </p:txBody>
      </p:sp>
      <p:sp>
        <p:nvSpPr>
          <p:cNvPr id="40" name="TextBox 39">
            <a:extLst>
              <a:ext uri="{FF2B5EF4-FFF2-40B4-BE49-F238E27FC236}">
                <a16:creationId xmlns:a16="http://schemas.microsoft.com/office/drawing/2014/main" xmlns="" id="{EC274818-9451-4E01-9F2C-89B88C779CF3}"/>
              </a:ext>
            </a:extLst>
          </p:cNvPr>
          <p:cNvSpPr txBox="1"/>
          <p:nvPr/>
        </p:nvSpPr>
        <p:spPr>
          <a:xfrm>
            <a:off x="9753594" y="1624087"/>
            <a:ext cx="480288" cy="430887"/>
          </a:xfrm>
          <a:prstGeom prst="rect">
            <a:avLst/>
          </a:prstGeom>
          <a:noFill/>
        </p:spPr>
        <p:txBody>
          <a:bodyPr wrap="square" lIns="0" tIns="0" rIns="0" bIns="0" rtlCol="0" anchor="ctr">
            <a:spAutoFit/>
          </a:bodyPr>
          <a:lstStyle/>
          <a:p>
            <a:pPr algn="ctr"/>
            <a:r>
              <a:rPr lang="en-IN" sz="2800" b="1" dirty="0" smtClean="0">
                <a:solidFill>
                  <a:schemeClr val="accent4"/>
                </a:solidFill>
              </a:rPr>
              <a:t>3</a:t>
            </a:r>
            <a:endParaRPr lang="en-IN" sz="2800" b="1" dirty="0">
              <a:solidFill>
                <a:schemeClr val="accent4"/>
              </a:solidFill>
            </a:endParaRPr>
          </a:p>
        </p:txBody>
      </p:sp>
      <p:grpSp>
        <p:nvGrpSpPr>
          <p:cNvPr id="45" name="Group 44">
            <a:extLst>
              <a:ext uri="{FF2B5EF4-FFF2-40B4-BE49-F238E27FC236}">
                <a16:creationId xmlns:a16="http://schemas.microsoft.com/office/drawing/2014/main" xmlns="" id="{E10A4301-EB85-4197-98F3-5DEC91CF3626}"/>
              </a:ext>
            </a:extLst>
          </p:cNvPr>
          <p:cNvGrpSpPr/>
          <p:nvPr/>
        </p:nvGrpSpPr>
        <p:grpSpPr>
          <a:xfrm>
            <a:off x="1030939" y="1779682"/>
            <a:ext cx="875176" cy="619588"/>
            <a:chOff x="1029351" y="1779682"/>
            <a:chExt cx="875176" cy="619588"/>
          </a:xfrm>
        </p:grpSpPr>
        <p:sp>
          <p:nvSpPr>
            <p:cNvPr id="59" name="TextBox 58">
              <a:extLst>
                <a:ext uri="{FF2B5EF4-FFF2-40B4-BE49-F238E27FC236}">
                  <a16:creationId xmlns:a16="http://schemas.microsoft.com/office/drawing/2014/main" xmlns="" id="{CD0AC285-E554-4ECB-9B9F-1DFC6BFBAEA9}"/>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1</a:t>
              </a:r>
              <a:endParaRPr lang="en-IN" sz="2800" b="1" dirty="0">
                <a:solidFill>
                  <a:schemeClr val="bg1"/>
                </a:solidFill>
                <a:latin typeface="Arial Black" panose="020B0A04020102020204" pitchFamily="34" charset="0"/>
              </a:endParaRPr>
            </a:p>
          </p:txBody>
        </p:sp>
        <p:sp>
          <p:nvSpPr>
            <p:cNvPr id="61" name="TextBox 60">
              <a:extLst>
                <a:ext uri="{FF2B5EF4-FFF2-40B4-BE49-F238E27FC236}">
                  <a16:creationId xmlns:a16="http://schemas.microsoft.com/office/drawing/2014/main" xmlns="" id="{62048455-97E2-48C6-9E34-921990237E3A}"/>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62" name="Group 61">
            <a:extLst>
              <a:ext uri="{FF2B5EF4-FFF2-40B4-BE49-F238E27FC236}">
                <a16:creationId xmlns:a16="http://schemas.microsoft.com/office/drawing/2014/main" xmlns="" id="{D421065F-73EE-4C3E-9076-BD21BAEB568D}"/>
              </a:ext>
            </a:extLst>
          </p:cNvPr>
          <p:cNvGrpSpPr/>
          <p:nvPr/>
        </p:nvGrpSpPr>
        <p:grpSpPr>
          <a:xfrm>
            <a:off x="1018846" y="3546738"/>
            <a:ext cx="875176" cy="619588"/>
            <a:chOff x="1029351" y="1779682"/>
            <a:chExt cx="875176" cy="619588"/>
          </a:xfrm>
        </p:grpSpPr>
        <p:sp>
          <p:nvSpPr>
            <p:cNvPr id="63" name="TextBox 62">
              <a:extLst>
                <a:ext uri="{FF2B5EF4-FFF2-40B4-BE49-F238E27FC236}">
                  <a16:creationId xmlns:a16="http://schemas.microsoft.com/office/drawing/2014/main" xmlns="" id="{731CFC54-D6E3-4AF8-B7CA-91EAC70B596D}"/>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a:solidFill>
                    <a:schemeClr val="bg1"/>
                  </a:solidFill>
                  <a:latin typeface="Arial Black" panose="020B0A04020102020204" pitchFamily="34" charset="0"/>
                </a:rPr>
                <a:t>2</a:t>
              </a:r>
            </a:p>
          </p:txBody>
        </p:sp>
        <p:sp>
          <p:nvSpPr>
            <p:cNvPr id="64" name="TextBox 63">
              <a:extLst>
                <a:ext uri="{FF2B5EF4-FFF2-40B4-BE49-F238E27FC236}">
                  <a16:creationId xmlns:a16="http://schemas.microsoft.com/office/drawing/2014/main" xmlns="" id="{B851A921-75B8-4E21-9B9C-16043BFF70BA}"/>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grpSp>
        <p:nvGrpSpPr>
          <p:cNvPr id="65" name="Group 64">
            <a:extLst>
              <a:ext uri="{FF2B5EF4-FFF2-40B4-BE49-F238E27FC236}">
                <a16:creationId xmlns:a16="http://schemas.microsoft.com/office/drawing/2014/main" xmlns="" id="{9E83A8EB-1DE2-4C6D-8936-A8BD4A7EDC38}"/>
              </a:ext>
            </a:extLst>
          </p:cNvPr>
          <p:cNvGrpSpPr/>
          <p:nvPr/>
        </p:nvGrpSpPr>
        <p:grpSpPr>
          <a:xfrm>
            <a:off x="1006753" y="5313794"/>
            <a:ext cx="875176" cy="619588"/>
            <a:chOff x="1029351" y="1779682"/>
            <a:chExt cx="875176" cy="619588"/>
          </a:xfrm>
        </p:grpSpPr>
        <p:sp>
          <p:nvSpPr>
            <p:cNvPr id="66" name="TextBox 65">
              <a:extLst>
                <a:ext uri="{FF2B5EF4-FFF2-40B4-BE49-F238E27FC236}">
                  <a16:creationId xmlns:a16="http://schemas.microsoft.com/office/drawing/2014/main" xmlns="" id="{B4A34ADE-AD91-45F0-8DA0-B1F6C8C69DCC}"/>
                </a:ext>
              </a:extLst>
            </p:cNvPr>
            <p:cNvSpPr txBox="1"/>
            <p:nvPr/>
          </p:nvSpPr>
          <p:spPr>
            <a:xfrm>
              <a:off x="1029351" y="1779682"/>
              <a:ext cx="875176" cy="353174"/>
            </a:xfrm>
            <a:prstGeom prst="rect">
              <a:avLst/>
            </a:prstGeom>
            <a:noFill/>
          </p:spPr>
          <p:txBody>
            <a:bodyPr wrap="square" lIns="0" tIns="0" rIns="0" bIns="0" rtlCol="0" anchor="ctr">
              <a:spAutoFit/>
            </a:bodyPr>
            <a:lstStyle/>
            <a:p>
              <a:pPr algn="ctr">
                <a:lnSpc>
                  <a:spcPct val="80000"/>
                </a:lnSpc>
              </a:pPr>
              <a:r>
                <a:rPr lang="en-IN" sz="2800" b="1" dirty="0" smtClean="0">
                  <a:solidFill>
                    <a:schemeClr val="bg1"/>
                  </a:solidFill>
                  <a:latin typeface="Arial Black" panose="020B0A04020102020204" pitchFamily="34" charset="0"/>
                </a:rPr>
                <a:t>3</a:t>
              </a:r>
              <a:endParaRPr lang="en-IN" sz="2800" b="1" dirty="0">
                <a:solidFill>
                  <a:schemeClr val="bg1"/>
                </a:solidFill>
                <a:latin typeface="Arial Black" panose="020B0A04020102020204" pitchFamily="34" charset="0"/>
              </a:endParaRPr>
            </a:p>
          </p:txBody>
        </p:sp>
        <p:sp>
          <p:nvSpPr>
            <p:cNvPr id="67" name="TextBox 66">
              <a:extLst>
                <a:ext uri="{FF2B5EF4-FFF2-40B4-BE49-F238E27FC236}">
                  <a16:creationId xmlns:a16="http://schemas.microsoft.com/office/drawing/2014/main" xmlns="" id="{CE027840-0E72-4155-B870-82C2C96B2E47}"/>
                </a:ext>
              </a:extLst>
            </p:cNvPr>
            <p:cNvSpPr txBox="1"/>
            <p:nvPr/>
          </p:nvSpPr>
          <p:spPr>
            <a:xfrm>
              <a:off x="1045352" y="2029938"/>
              <a:ext cx="851607" cy="369332"/>
            </a:xfrm>
            <a:prstGeom prst="rect">
              <a:avLst/>
            </a:prstGeom>
            <a:noFill/>
          </p:spPr>
          <p:txBody>
            <a:bodyPr wrap="square">
              <a:spAutoFit/>
            </a:bodyPr>
            <a:lstStyle/>
            <a:p>
              <a:pPr algn="ctr"/>
              <a:endParaRPr lang="en-US" b="1" cap="all" dirty="0">
                <a:latin typeface="Segoe UI" panose="020B0502040204020203" pitchFamily="34" charset="0"/>
              </a:endParaRPr>
            </a:p>
          </p:txBody>
        </p:sp>
      </p:grpSp>
      <p:sp>
        <p:nvSpPr>
          <p:cNvPr id="74" name="Title 7"/>
          <p:cNvSpPr>
            <a:spLocks noGrp="1"/>
          </p:cNvSpPr>
          <p:nvPr>
            <p:ph type="title"/>
          </p:nvPr>
        </p:nvSpPr>
        <p:spPr>
          <a:xfrm>
            <a:off x="838200" y="365126"/>
            <a:ext cx="10515600" cy="672166"/>
          </a:xfrm>
        </p:spPr>
        <p:txBody>
          <a:bodyPr>
            <a:normAutofit fontScale="90000"/>
          </a:bodyPr>
          <a:lstStyle/>
          <a:p>
            <a:r>
              <a:rPr lang="en-ZA" dirty="0" smtClean="0"/>
              <a:t>Strategic Imperatives</a:t>
            </a:r>
            <a:endParaRPr lang="en-ZA" dirty="0"/>
          </a:p>
        </p:txBody>
      </p:sp>
    </p:spTree>
    <p:extLst>
      <p:ext uri="{BB962C8B-B14F-4D97-AF65-F5344CB8AC3E}">
        <p14:creationId xmlns:p14="http://schemas.microsoft.com/office/powerpoint/2010/main" xmlns="" val="119083767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Restructuring </a:t>
            </a:r>
            <a:endParaRPr lang="en-ZA" dirty="0"/>
          </a:p>
        </p:txBody>
      </p:sp>
      <p:sp>
        <p:nvSpPr>
          <p:cNvPr id="3" name="Rectangle 2"/>
          <p:cNvSpPr/>
          <p:nvPr/>
        </p:nvSpPr>
        <p:spPr>
          <a:xfrm>
            <a:off x="289560" y="1340634"/>
            <a:ext cx="11064240" cy="4662815"/>
          </a:xfrm>
          <a:prstGeom prst="rect">
            <a:avLst/>
          </a:prstGeom>
        </p:spPr>
        <p:txBody>
          <a:bodyPr wrap="square">
            <a:spAutoFit/>
          </a:bodyPr>
          <a:lstStyle/>
          <a:p>
            <a:pPr marL="342900" lvl="0" indent="-342900" algn="just">
              <a:lnSpc>
                <a:spcPct val="150000"/>
              </a:lnSpc>
              <a:spcAft>
                <a:spcPts val="0"/>
              </a:spcAft>
              <a:buFont typeface="+mj-lt"/>
              <a:buAutoNum type="alphaLcParenR"/>
            </a:pPr>
            <a:r>
              <a:rPr lang="en-US" dirty="0" smtClean="0">
                <a:latin typeface="Arial" panose="020B0604020202020204" pitchFamily="34" charset="0"/>
                <a:ea typeface="Calibri" panose="020F0502020204030204" pitchFamily="34" charset="0"/>
                <a:cs typeface="Times New Roman" panose="02020603050405020304" pitchFamily="18" charset="0"/>
              </a:rPr>
              <a:t>In </a:t>
            </a:r>
            <a:r>
              <a:rPr lang="en-US" dirty="0">
                <a:latin typeface="Arial" panose="020B0604020202020204" pitchFamily="34" charset="0"/>
                <a:ea typeface="Calibri" panose="020F0502020204030204" pitchFamily="34" charset="0"/>
                <a:cs typeface="Times New Roman" panose="02020603050405020304" pitchFamily="18" charset="0"/>
              </a:rPr>
              <a:t>June 2016, the QCTO undertook a restructuring process which culminated to a revised Organisational Structure for QCTO.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The revised structure was intended to facilitate the </a:t>
            </a:r>
            <a:r>
              <a:rPr lang="en-US" i="1" dirty="0">
                <a:latin typeface="Arial" panose="020B0604020202020204" pitchFamily="34" charset="0"/>
                <a:ea typeface="Calibri" panose="020F0502020204030204" pitchFamily="34" charset="0"/>
                <a:cs typeface="Times New Roman" panose="02020603050405020304" pitchFamily="18" charset="0"/>
              </a:rPr>
              <a:t>appointment of subject matter experts </a:t>
            </a:r>
            <a:r>
              <a:rPr lang="en-US" dirty="0">
                <a:latin typeface="Arial" panose="020B0604020202020204" pitchFamily="34" charset="0"/>
                <a:ea typeface="Calibri" panose="020F0502020204030204" pitchFamily="34" charset="0"/>
                <a:cs typeface="Times New Roman" panose="02020603050405020304" pitchFamily="18" charset="0"/>
              </a:rPr>
              <a:t>in addition to the process managers. This was seen as a key to building capacity within the QCTO so that many of the functions delegated to third parties would be performed in-house.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The revised QCTO approved structure provides for </a:t>
            </a:r>
            <a:r>
              <a:rPr lang="en-US" b="1" dirty="0">
                <a:latin typeface="Arial" panose="020B0604020202020204" pitchFamily="34" charset="0"/>
                <a:ea typeface="Calibri" panose="020F0502020204030204" pitchFamily="34" charset="0"/>
                <a:cs typeface="Times New Roman" panose="02020603050405020304" pitchFamily="18" charset="0"/>
              </a:rPr>
              <a:t>246 permanent posts</a:t>
            </a:r>
            <a:r>
              <a:rPr lang="en-US" dirty="0">
                <a:latin typeface="Arial" panose="020B0604020202020204" pitchFamily="34" charset="0"/>
                <a:ea typeface="Calibri" panose="020F0502020204030204" pitchFamily="34" charset="0"/>
                <a:cs typeface="Times New Roman" panose="02020603050405020304" pitchFamily="18" charset="0"/>
              </a:rPr>
              <a:t> to be filled in phases based on the availability of funds. Furthermore, the revised structure gave into effect the cluster model with a total of six (6) clusters. Of the six (6) Clusters in the approved structure, only two (2) clusters </a:t>
            </a:r>
            <a:r>
              <a:rPr lang="en-US" dirty="0" smtClean="0">
                <a:latin typeface="Arial" panose="020B0604020202020204" pitchFamily="34" charset="0"/>
                <a:ea typeface="Calibri" panose="020F0502020204030204" pitchFamily="34" charset="0"/>
                <a:cs typeface="Times New Roman" panose="02020603050405020304" pitchFamily="18" charset="0"/>
              </a:rPr>
              <a:t>have been implemented </a:t>
            </a:r>
            <a:r>
              <a:rPr lang="en-US" dirty="0">
                <a:latin typeface="Arial" panose="020B0604020202020204" pitchFamily="34" charset="0"/>
                <a:ea typeface="Calibri" panose="020F0502020204030204" pitchFamily="34" charset="0"/>
                <a:cs typeface="Times New Roman" panose="02020603050405020304" pitchFamily="18" charset="0"/>
              </a:rPr>
              <a:t>i.e. Cluster 1 – Engineering and Trades, and Cluster 2 -Business and General. The number of clusters will increase incrementally over the years as the QCTO continues to build its capacity</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9739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Restructuring </a:t>
            </a:r>
            <a:endParaRPr lang="en-ZA" dirty="0"/>
          </a:p>
        </p:txBody>
      </p:sp>
      <p:pic>
        <p:nvPicPr>
          <p:cNvPr id="4" name="Picture 3"/>
          <p:cNvPicPr>
            <a:picLocks noChangeAspect="1"/>
          </p:cNvPicPr>
          <p:nvPr/>
        </p:nvPicPr>
        <p:blipFill>
          <a:blip r:embed="rId2" cstate="print"/>
          <a:stretch>
            <a:fillRect/>
          </a:stretch>
        </p:blipFill>
        <p:spPr>
          <a:xfrm>
            <a:off x="838201" y="1340634"/>
            <a:ext cx="9636760" cy="4542006"/>
          </a:xfrm>
          <a:prstGeom prst="rect">
            <a:avLst/>
          </a:prstGeom>
        </p:spPr>
      </p:pic>
    </p:spTree>
    <p:extLst>
      <p:ext uri="{BB962C8B-B14F-4D97-AF65-F5344CB8AC3E}">
        <p14:creationId xmlns:p14="http://schemas.microsoft.com/office/powerpoint/2010/main" xmlns="" val="3911967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Restructuring </a:t>
            </a:r>
            <a:endParaRPr lang="en-ZA" dirty="0"/>
          </a:p>
        </p:txBody>
      </p:sp>
      <p:sp>
        <p:nvSpPr>
          <p:cNvPr id="3" name="Rectangle 2"/>
          <p:cNvSpPr/>
          <p:nvPr/>
        </p:nvSpPr>
        <p:spPr>
          <a:xfrm>
            <a:off x="563880" y="1185049"/>
            <a:ext cx="10698480" cy="5021888"/>
          </a:xfrm>
          <a:prstGeom prst="rect">
            <a:avLst/>
          </a:prstGeom>
        </p:spPr>
        <p:txBody>
          <a:bodyPr wrap="square">
            <a:spAutoFit/>
          </a:bodyPr>
          <a:lstStyle/>
          <a:p>
            <a:pPr marL="342900" lvl="0" indent="-342900" algn="just">
              <a:lnSpc>
                <a:spcPct val="150000"/>
              </a:lnSpc>
              <a:spcAft>
                <a:spcPts val="800"/>
              </a:spcAft>
              <a:buFont typeface="+mj-lt"/>
              <a:buAutoNum type="arabicPeriod"/>
            </a:pPr>
            <a:r>
              <a:rPr lang="en-US" b="1" kern="0" dirty="0">
                <a:latin typeface="Arial" panose="020B0604020202020204" pitchFamily="34" charset="0"/>
              </a:rPr>
              <a:t>FUNDED POSTS</a:t>
            </a:r>
            <a:endParaRPr lang="en-ZA" sz="2000" b="1" kern="0" dirty="0">
              <a:latin typeface="Arial" panose="020B0604020202020204" pitchFamily="34" charset="0"/>
            </a:endParaRPr>
          </a:p>
          <a:p>
            <a:pPr marL="342900" lvl="0" indent="-342900" algn="just">
              <a:lnSpc>
                <a:spcPct val="150000"/>
              </a:lnSpc>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Only 114 posts from the approved structure are funded from the QCTO’s compensation budget of </a:t>
            </a:r>
            <a:r>
              <a:rPr lang="en-US" b="1" dirty="0">
                <a:latin typeface="Arial" panose="020B0604020202020204" pitchFamily="34" charset="0"/>
                <a:ea typeface="Calibri" panose="020F0502020204030204" pitchFamily="34" charset="0"/>
                <a:cs typeface="Times New Roman" panose="02020603050405020304" pitchFamily="18" charset="0"/>
              </a:rPr>
              <a:t>R73, 868, million</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These posts are funded mainly from the SETA grant; </a:t>
            </a:r>
            <a:r>
              <a:rPr lang="x-none" dirty="0">
                <a:latin typeface="Arial" panose="020B0604020202020204" pitchFamily="34" charset="0"/>
                <a:ea typeface="Calibri" panose="020F0502020204030204" pitchFamily="34" charset="0"/>
                <a:cs typeface="Times New Roman" panose="02020603050405020304" pitchFamily="18" charset="0"/>
              </a:rPr>
              <a:t>however, as these funds are allocated annually, based on a </a:t>
            </a:r>
            <a:r>
              <a:rPr lang="en-GB" dirty="0">
                <a:latin typeface="Arial" panose="020B0604020202020204" pitchFamily="34" charset="0"/>
                <a:ea typeface="Calibri" panose="020F0502020204030204" pitchFamily="34" charset="0"/>
                <a:cs typeface="Times New Roman" panose="02020603050405020304" pitchFamily="18" charset="0"/>
              </a:rPr>
              <a:t>yearly </a:t>
            </a:r>
            <a:r>
              <a:rPr lang="x-none" dirty="0">
                <a:latin typeface="Arial" panose="020B0604020202020204" pitchFamily="34" charset="0"/>
                <a:ea typeface="Calibri" panose="020F0502020204030204" pitchFamily="34" charset="0"/>
                <a:cs typeface="Times New Roman" panose="02020603050405020304" pitchFamily="18" charset="0"/>
              </a:rPr>
              <a:t>submission to the DHET, </a:t>
            </a:r>
            <a:r>
              <a:rPr lang="en-GB" dirty="0">
                <a:latin typeface="Arial" panose="020B0604020202020204" pitchFamily="34" charset="0"/>
                <a:ea typeface="Calibri" panose="020F0502020204030204" pitchFamily="34" charset="0"/>
                <a:cs typeface="Times New Roman" panose="02020603050405020304" pitchFamily="18" charset="0"/>
              </a:rPr>
              <a:t>and </a:t>
            </a:r>
            <a:r>
              <a:rPr lang="x-none" dirty="0">
                <a:latin typeface="Arial" panose="020B0604020202020204" pitchFamily="34" charset="0"/>
                <a:ea typeface="Calibri" panose="020F0502020204030204" pitchFamily="34" charset="0"/>
                <a:cs typeface="Times New Roman" panose="02020603050405020304" pitchFamily="18" charset="0"/>
              </a:rPr>
              <a:t>the amount received (if any) can vary considerably.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pPr>
            <a:r>
              <a:rPr lang="x-none" dirty="0">
                <a:latin typeface="Arial" panose="020B0604020202020204" pitchFamily="34" charset="0"/>
                <a:ea typeface="Calibri" panose="020F0502020204030204" pitchFamily="34" charset="0"/>
                <a:cs typeface="Times New Roman" panose="02020603050405020304" pitchFamily="18" charset="0"/>
              </a:rPr>
              <a:t>The uncertainty constrains the QCTO in fully implementing its mandate.</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Given the limited funding available accompanied with extreme budget cuts throughout the MTEF period that the QCTO experienced, not all approved 246 posts could be filled.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aren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arenR"/>
            </a:pPr>
            <a:r>
              <a:rPr lang="en-GB"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Management to evaluate the effectiveness of the cluster model and consider taking a revised model to Council for consideration</a:t>
            </a:r>
            <a:endParaRPr lang="en-US"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968130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QCTO Mandate vs Budget</a:t>
            </a:r>
            <a:endParaRPr lang="en-ZA" dirty="0"/>
          </a:p>
        </p:txBody>
      </p:sp>
      <p:sp>
        <p:nvSpPr>
          <p:cNvPr id="3" name="Content Placeholder 2"/>
          <p:cNvSpPr>
            <a:spLocks noGrp="1"/>
          </p:cNvSpPr>
          <p:nvPr>
            <p:ph idx="1"/>
          </p:nvPr>
        </p:nvSpPr>
        <p:spPr/>
        <p:txBody>
          <a:bodyPr/>
          <a:lstStyle/>
          <a:p>
            <a:r>
              <a:rPr lang="en-GB" dirty="0" smtClean="0"/>
              <a:t>QCTO Budget needs urgent review to enable the QCTO to fulfil its role in the PSET Sector as it aims to provide an enabling skills development across all intuitional types i.e. to enable the implementation of the OQSF </a:t>
            </a:r>
          </a:p>
          <a:p>
            <a:r>
              <a:rPr lang="en-GB" dirty="0" smtClean="0"/>
              <a:t>The NSF cash injections of R2.2 billion in TVET and CET to implement Occupational Qualifications will place a greater strain on the QCTO resources to provide for adequate quality assurance.</a:t>
            </a:r>
          </a:p>
          <a:p>
            <a:r>
              <a:rPr lang="en-GB" dirty="0" smtClean="0"/>
              <a:t>The QCTO has played a pivotal role in the development of the ERR SS. to ensure that all the identified qualifications and skills programmes are developed.</a:t>
            </a:r>
          </a:p>
          <a:p>
            <a:endParaRPr lang="en-GB" dirty="0" smtClean="0"/>
          </a:p>
          <a:p>
            <a:endParaRPr lang="en-ZA" dirty="0"/>
          </a:p>
        </p:txBody>
      </p:sp>
    </p:spTree>
    <p:extLst>
      <p:ext uri="{BB962C8B-B14F-4D97-AF65-F5344CB8AC3E}">
        <p14:creationId xmlns:p14="http://schemas.microsoft.com/office/powerpoint/2010/main" xmlns="" val="21719351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Update on the finalisation of the business case of the entity and migration of ETQA functions from the SETAs.</a:t>
            </a:r>
            <a:endParaRPr lang="en-ZA" dirty="0"/>
          </a:p>
        </p:txBody>
      </p:sp>
      <p:sp>
        <p:nvSpPr>
          <p:cNvPr id="3" name="Content Placeholder 2"/>
          <p:cNvSpPr>
            <a:spLocks noGrp="1"/>
          </p:cNvSpPr>
          <p:nvPr>
            <p:ph idx="1"/>
          </p:nvPr>
        </p:nvSpPr>
        <p:spPr/>
        <p:txBody>
          <a:bodyPr>
            <a:normAutofit fontScale="77500" lnSpcReduction="20000"/>
          </a:bodyPr>
          <a:lstStyle/>
          <a:p>
            <a:r>
              <a:rPr lang="en-GB" dirty="0" smtClean="0"/>
              <a:t>The Business Case was presented to the DHET on the 15</a:t>
            </a:r>
            <a:r>
              <a:rPr lang="en-GB" baseline="30000" dirty="0" smtClean="0"/>
              <a:t>th</a:t>
            </a:r>
            <a:r>
              <a:rPr lang="en-GB" dirty="0" smtClean="0"/>
              <a:t> Feb 2017 and workshopped with DHET during July 2017.  The DHET legal view was that while it is true that the QCTO is not adequately funded, the fact was that such funding resides in the SETA Budgets.  The argument being made was that funding must follow function. </a:t>
            </a:r>
          </a:p>
          <a:p>
            <a:r>
              <a:rPr lang="en-GB" dirty="0" smtClean="0"/>
              <a:t>At a workshop convened by the DHET on 21 July 2019 it was agreed that the QCTO will enter into SLAs with SETAs where SETAs will execute the functions while QCTO remains in terms of its mandate overall responsible for QA.   This means that the SETAs will report to the QCTO and QCTO will monitor  and report on the SETAs. </a:t>
            </a:r>
          </a:p>
          <a:p>
            <a:r>
              <a:rPr lang="en-GB" dirty="0" smtClean="0"/>
              <a:t>This currently presents the most sustainable way of revoking of the Quality Assurance functions previously “delegated “ to the SETAs </a:t>
            </a:r>
          </a:p>
          <a:p>
            <a:r>
              <a:rPr lang="en-GB" dirty="0" smtClean="0"/>
              <a:t>This approach once perfected would be most suitable as the SETAs are in close proximity with Industry. </a:t>
            </a:r>
          </a:p>
          <a:p>
            <a:r>
              <a:rPr lang="en-GB" dirty="0" smtClean="0"/>
              <a:t>The QCTO Revised Strat Plan and APP are designed to give effect to this position. </a:t>
            </a:r>
          </a:p>
          <a:p>
            <a:r>
              <a:rPr lang="en-GB" dirty="0" smtClean="0"/>
              <a:t>The QCTO continues to receive 0.5% of the Skills Levy despite the provisions of the NSDP.</a:t>
            </a:r>
          </a:p>
          <a:p>
            <a:endParaRPr lang="en-GB" dirty="0" smtClean="0"/>
          </a:p>
          <a:p>
            <a:endParaRPr lang="en-ZA" dirty="0"/>
          </a:p>
        </p:txBody>
      </p:sp>
    </p:spTree>
    <p:extLst>
      <p:ext uri="{BB962C8B-B14F-4D97-AF65-F5344CB8AC3E}">
        <p14:creationId xmlns:p14="http://schemas.microsoft.com/office/powerpoint/2010/main" xmlns="" val="2784876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ZA" dirty="0"/>
          </a:p>
        </p:txBody>
      </p:sp>
      <p:sp>
        <p:nvSpPr>
          <p:cNvPr id="3" name="Content Placeholder 2"/>
          <p:cNvSpPr>
            <a:spLocks noGrp="1"/>
          </p:cNvSpPr>
          <p:nvPr>
            <p:ph idx="1"/>
          </p:nvPr>
        </p:nvSpPr>
        <p:spPr>
          <a:xfrm>
            <a:off x="838200" y="1341120"/>
            <a:ext cx="10515600" cy="4835843"/>
          </a:xfrm>
        </p:spPr>
        <p:txBody>
          <a:bodyPr>
            <a:normAutofit/>
          </a:bodyPr>
          <a:lstStyle/>
          <a:p>
            <a:r>
              <a:rPr lang="en-GB" dirty="0" smtClean="0"/>
              <a:t>This process must also be viewed in terms of the Ministerial Determination published on the 24 December 2020 which clearly indicates that the end  date of all pre -2009 qualifications will expire in June 2023.  This means that after June 2023 )and the teach out period) the NLRD will not reflect any qualifications with a SETA as the ETQA.  </a:t>
            </a:r>
          </a:p>
          <a:p>
            <a:r>
              <a:rPr lang="en-GB" dirty="0" smtClean="0"/>
              <a:t>This implies that Qualifications will be listed with the  QCTO as the responsible QA body.  This will further strengthen and embed the SLA between the QCTO and the SETAs. </a:t>
            </a:r>
          </a:p>
          <a:p>
            <a:endParaRPr lang="en-ZA" dirty="0"/>
          </a:p>
        </p:txBody>
      </p:sp>
    </p:spTree>
    <p:extLst>
      <p:ext uri="{BB962C8B-B14F-4D97-AF65-F5344CB8AC3E}">
        <p14:creationId xmlns:p14="http://schemas.microsoft.com/office/powerpoint/2010/main" xmlns="" val="6053684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Part C: Measuring Performance</a:t>
            </a:r>
            <a:endParaRPr lang="en-ZA" sz="3200" dirty="0"/>
          </a:p>
        </p:txBody>
      </p:sp>
      <p:graphicFrame>
        <p:nvGraphicFramePr>
          <p:cNvPr id="5" name="Content Placeholder 13"/>
          <p:cNvGraphicFramePr>
            <a:graphicFrameLocks/>
          </p:cNvGraphicFramePr>
          <p:nvPr>
            <p:extLst>
              <p:ext uri="{D42A27DB-BD31-4B8C-83A1-F6EECF244321}">
                <p14:modId xmlns:p14="http://schemas.microsoft.com/office/powerpoint/2010/main" xmlns="" val="71072528"/>
              </p:ext>
            </p:extLst>
          </p:nvPr>
        </p:nvGraphicFramePr>
        <p:xfrm>
          <a:off x="212332" y="2907587"/>
          <a:ext cx="11500207" cy="273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838200" y="1314253"/>
            <a:ext cx="10398760" cy="1508105"/>
          </a:xfrm>
          <a:prstGeom prst="rect">
            <a:avLst/>
          </a:prstGeom>
        </p:spPr>
        <p:txBody>
          <a:bodyPr wrap="square">
            <a:spAutoFit/>
          </a:bodyPr>
          <a:lstStyle/>
          <a:p>
            <a:r>
              <a:rPr lang="en-GB" sz="3200" b="1" dirty="0" smtClean="0">
                <a:solidFill>
                  <a:prstClr val="black"/>
                </a:solidFill>
                <a:ea typeface="+mj-ea"/>
                <a:cs typeface="+mj-cs"/>
              </a:rPr>
              <a:t>Impact </a:t>
            </a:r>
            <a:r>
              <a:rPr lang="en-GB" sz="3200" b="1" dirty="0">
                <a:solidFill>
                  <a:prstClr val="black"/>
                </a:solidFill>
                <a:ea typeface="+mj-ea"/>
                <a:cs typeface="+mj-cs"/>
              </a:rPr>
              <a:t>Statement:</a:t>
            </a:r>
            <a:r>
              <a:rPr lang="en-GB" sz="3200" dirty="0">
                <a:solidFill>
                  <a:prstClr val="black"/>
                </a:solidFill>
                <a:ea typeface="+mj-ea"/>
                <a:cs typeface="+mj-cs"/>
              </a:rPr>
              <a:t/>
            </a:r>
            <a:br>
              <a:rPr lang="en-GB" sz="3200" dirty="0">
                <a:solidFill>
                  <a:prstClr val="black"/>
                </a:solidFill>
                <a:ea typeface="+mj-ea"/>
                <a:cs typeface="+mj-cs"/>
              </a:rPr>
            </a:br>
            <a:r>
              <a:rPr lang="en-GB" sz="2000" dirty="0"/>
              <a:t>To ensure a skilled and capable workforce that is employable or self-employed”, through ensuring the </a:t>
            </a:r>
            <a:r>
              <a:rPr lang="en-GB" sz="2000" dirty="0" smtClean="0"/>
              <a:t>development of </a:t>
            </a:r>
            <a:r>
              <a:rPr lang="en-GB" sz="2000" dirty="0"/>
              <a:t>relevant qualifications, part qualifications and skilled programmes , ensuring the quality of provisioning </a:t>
            </a:r>
            <a:r>
              <a:rPr lang="en-GB" sz="2000" dirty="0" smtClean="0"/>
              <a:t>and assessment </a:t>
            </a:r>
            <a:r>
              <a:rPr lang="en-GB" sz="2000" dirty="0"/>
              <a:t>and issuing certificates to qualifying candidates.</a:t>
            </a:r>
            <a:endParaRPr lang="en-US" sz="2800" dirty="0"/>
          </a:p>
        </p:txBody>
      </p:sp>
    </p:spTree>
    <p:extLst>
      <p:ext uri="{BB962C8B-B14F-4D97-AF65-F5344CB8AC3E}">
        <p14:creationId xmlns:p14="http://schemas.microsoft.com/office/powerpoint/2010/main" xmlns="" val="20732196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627"/>
          </a:xfrm>
        </p:spPr>
        <p:txBody>
          <a:bodyPr>
            <a:normAutofit/>
          </a:bodyPr>
          <a:lstStyle/>
          <a:p>
            <a:r>
              <a:rPr lang="en-ZA" sz="3200" dirty="0" smtClean="0"/>
              <a:t>Strategic Outcomes and indicators 2020 - 2025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875464082"/>
              </p:ext>
            </p:extLst>
          </p:nvPr>
        </p:nvGraphicFramePr>
        <p:xfrm>
          <a:off x="229810" y="1627371"/>
          <a:ext cx="11732380" cy="5192369"/>
        </p:xfrm>
        <a:graphic>
          <a:graphicData uri="http://schemas.openxmlformats.org/drawingml/2006/table">
            <a:tbl>
              <a:tblPr firstRow="1" bandRow="1">
                <a:tableStyleId>{073A0DAA-6AF3-43AB-8588-CEC1D06C72B9}</a:tableStyleId>
              </a:tblPr>
              <a:tblGrid>
                <a:gridCol w="4128344">
                  <a:extLst>
                    <a:ext uri="{9D8B030D-6E8A-4147-A177-3AD203B41FA5}">
                      <a16:colId xmlns:a16="http://schemas.microsoft.com/office/drawing/2014/main" xmlns="" val="3155331155"/>
                    </a:ext>
                  </a:extLst>
                </a:gridCol>
                <a:gridCol w="4128344">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79694">
                <a:tc gridSpan="3">
                  <a:txBody>
                    <a:bodyPr/>
                    <a:lstStyle/>
                    <a:p>
                      <a:r>
                        <a:rPr lang="en-GB" sz="1800" b="0" i="0" u="none" strike="noStrike" kern="1200" baseline="0" dirty="0" smtClean="0">
                          <a:solidFill>
                            <a:schemeClr val="lt1"/>
                          </a:solidFill>
                          <a:latin typeface="+mn-lt"/>
                          <a:ea typeface="+mn-ea"/>
                          <a:cs typeface="+mn-cs"/>
                        </a:rPr>
                        <a:t>Outcome 1: A single national quality assured Occupational Qualifications Sub-framework that promotes synergy, simplification </a:t>
                      </a:r>
                      <a:r>
                        <a:rPr lang="en-ZA" sz="1800" b="0" i="0" u="none" strike="noStrike" kern="1200" baseline="0" dirty="0" smtClean="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423275">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Contribution of Outcome </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Enablers</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Risks</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2663593">
                <a:tc>
                  <a:txBody>
                    <a:bodyPr/>
                    <a:lstStyle/>
                    <a:p>
                      <a:r>
                        <a:rPr lang="en-GB" sz="1500" b="0" i="0" u="none" strike="noStrike" kern="1200" baseline="0" dirty="0" smtClean="0">
                          <a:solidFill>
                            <a:schemeClr val="dk1"/>
                          </a:solidFill>
                          <a:latin typeface="+mn-lt"/>
                          <a:ea typeface="+mn-ea"/>
                          <a:cs typeface="+mn-cs"/>
                        </a:rPr>
                        <a:t>Increased participation of various stakeholders in the OQSF will facilitate active interaction between the various stakeholders which is essential in order to have a functional integrated national OQSF system. Better articulation</a:t>
                      </a:r>
                    </a:p>
                    <a:p>
                      <a:r>
                        <a:rPr lang="en-GB" sz="1500" b="0" i="0" u="none" strike="noStrike" kern="1200" baseline="0" dirty="0" smtClean="0">
                          <a:solidFill>
                            <a:schemeClr val="dk1"/>
                          </a:solidFill>
                          <a:latin typeface="+mn-lt"/>
                          <a:ea typeface="+mn-ea"/>
                          <a:cs typeface="+mn-cs"/>
                        </a:rPr>
                        <a:t>within the NQF will promote access to qualifications, part qualifications</a:t>
                      </a:r>
                    </a:p>
                    <a:p>
                      <a:r>
                        <a:rPr lang="en-GB" sz="1500" b="0" i="0" u="none" strike="noStrike" kern="1200" baseline="0" dirty="0" smtClean="0">
                          <a:solidFill>
                            <a:schemeClr val="dk1"/>
                          </a:solidFill>
                          <a:latin typeface="+mn-lt"/>
                          <a:ea typeface="+mn-ea"/>
                          <a:cs typeface="+mn-cs"/>
                        </a:rPr>
                        <a:t>and skills programmes within the NQF and encourage Lifelong Learning. The uptake of occupational qualifications, part qualifications and skills programmes will indicate the need of occupational qualification from the demand perspective (e.g. national list of occupations in high demand). The level of employer satisfaction with the OQSF will assist in evaluating and assessing the impact of the OQSF. All of the above have a bearing on the achievement of the intended impact</a:t>
                      </a:r>
                      <a:endParaRPr lang="en-ZA" sz="1500" b="0" i="0" u="none" strike="noStrike" kern="1200" baseline="0" dirty="0" smtClean="0">
                        <a:solidFill>
                          <a:schemeClr val="dk1"/>
                        </a:solidFill>
                        <a:latin typeface="+mn-lt"/>
                        <a:ea typeface="+mn-ea"/>
                        <a:cs typeface="+mn-cs"/>
                      </a:endParaRPr>
                    </a:p>
                  </a:txBody>
                  <a:tcPr marL="17780" marR="17780" marT="17780" marB="17780"/>
                </a:tc>
                <a:tc>
                  <a:txBody>
                    <a:bodyPr/>
                    <a:lstStyle/>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The NQF Act will not change radically, Ministerial guidelines are implemented and that there will be consistency in vision.</a:t>
                      </a:r>
                    </a:p>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There is a trusted and reliable QA system that is supported by effective</a:t>
                      </a:r>
                    </a:p>
                    <a:p>
                      <a:pPr marL="285750" indent="-285750">
                        <a:buFont typeface="Arial" panose="020B0604020202020204" pitchFamily="34" charset="0"/>
                        <a:buChar char="•"/>
                      </a:pPr>
                      <a:r>
                        <a:rPr lang="en-ZA" sz="1400" b="0" i="0" u="none" strike="noStrike" kern="1200" baseline="0" dirty="0" smtClean="0">
                          <a:solidFill>
                            <a:schemeClr val="dk1"/>
                          </a:solidFill>
                          <a:latin typeface="+mn-lt"/>
                          <a:ea typeface="+mn-ea"/>
                          <a:cs typeface="+mn-cs"/>
                        </a:rPr>
                        <a:t>Inter Governmental Relations (IGR) structures e.g. forums etc.</a:t>
                      </a:r>
                    </a:p>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Skills requirements will be known (accurate and updated national list of occupations in high demand) and a reliable labour information system is </a:t>
                      </a:r>
                      <a:r>
                        <a:rPr lang="en-ZA" sz="1400" b="0" i="0" u="none" strike="noStrike" kern="1200" baseline="0" dirty="0" smtClean="0">
                          <a:solidFill>
                            <a:schemeClr val="dk1"/>
                          </a:solidFill>
                          <a:latin typeface="+mn-lt"/>
                          <a:ea typeface="+mn-ea"/>
                          <a:cs typeface="+mn-cs"/>
                        </a:rPr>
                        <a:t>established.</a:t>
                      </a:r>
                    </a:p>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There is industry participation where industry participates in identifying and developing qualifications in high demand, QAP’s, offer adequate </a:t>
                      </a:r>
                      <a:r>
                        <a:rPr lang="en-ZA" sz="1400" b="0" i="0" u="none" strike="noStrike" kern="1200" baseline="0" dirty="0" smtClean="0">
                          <a:solidFill>
                            <a:schemeClr val="dk1"/>
                          </a:solidFill>
                          <a:latin typeface="+mn-lt"/>
                          <a:ea typeface="+mn-ea"/>
                          <a:cs typeface="+mn-cs"/>
                        </a:rPr>
                        <a:t>workplace experience/learning, simulation design.</a:t>
                      </a:r>
                    </a:p>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There is cohesion and research and Lesson Learned are applied.</a:t>
                      </a:r>
                    </a:p>
                    <a:p>
                      <a:pPr marL="285750" indent="-285750">
                        <a:buFont typeface="Arial" panose="020B0604020202020204" pitchFamily="34" charset="0"/>
                        <a:buChar char="•"/>
                      </a:pPr>
                      <a:r>
                        <a:rPr lang="en-GB" sz="1400" b="0" i="0" u="none" strike="noStrike" kern="1200" baseline="0" dirty="0" smtClean="0">
                          <a:solidFill>
                            <a:schemeClr val="dk1"/>
                          </a:solidFill>
                          <a:latin typeface="+mn-lt"/>
                          <a:ea typeface="+mn-ea"/>
                          <a:cs typeface="+mn-cs"/>
                        </a:rPr>
                        <a:t>There is employee and employer buy-in (Approval and internal acceptance of the QCTO business case).</a:t>
                      </a:r>
                      <a:endParaRPr lang="en-GB" sz="1800" b="0" i="0" u="none" strike="noStrike" kern="1200" baseline="0" dirty="0" smtClean="0">
                        <a:solidFill>
                          <a:schemeClr val="dk1"/>
                        </a:solidFill>
                        <a:latin typeface="+mn-lt"/>
                        <a:ea typeface="+mn-ea"/>
                        <a:cs typeface="+mn-cs"/>
                      </a:endParaRPr>
                    </a:p>
                  </a:txBody>
                  <a:tcPr marL="17780" marR="17780" marT="17780" marB="17780"/>
                </a:tc>
                <a:tc>
                  <a:txBody>
                    <a:bodyPr/>
                    <a:lstStyle/>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Radically changed legislative environment </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Unreliable QA system Effective implementation of the QCTO QA system.</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Un-identified skills needs Conduct Lack of Industry participation Repetition of past systemic errors </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No buy-in by Employees and Employers</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Insufficient funding allocation Impact of the COVID-19 and the implementation of the</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Disaster Management Act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4236981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57863" cy="1190627"/>
          </a:xfrm>
        </p:spPr>
        <p:txBody>
          <a:bodyPr>
            <a:normAutofit/>
          </a:bodyPr>
          <a:lstStyle/>
          <a:p>
            <a:r>
              <a:rPr lang="en-ZA" sz="3200" dirty="0" smtClean="0"/>
              <a:t>Strategic Outcomes and indicators 2020 - 2025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2097335471"/>
              </p:ext>
            </p:extLst>
          </p:nvPr>
        </p:nvGraphicFramePr>
        <p:xfrm>
          <a:off x="0" y="1899414"/>
          <a:ext cx="12109808" cy="4956395"/>
        </p:xfrm>
        <a:graphic>
          <a:graphicData uri="http://schemas.openxmlformats.org/drawingml/2006/table">
            <a:tbl>
              <a:tblPr firstRow="1" bandRow="1">
                <a:tableStyleId>{073A0DAA-6AF3-43AB-8588-CEC1D06C72B9}</a:tableStyleId>
              </a:tblPr>
              <a:tblGrid>
                <a:gridCol w="4261152">
                  <a:extLst>
                    <a:ext uri="{9D8B030D-6E8A-4147-A177-3AD203B41FA5}">
                      <a16:colId xmlns:a16="http://schemas.microsoft.com/office/drawing/2014/main" xmlns="" val="3155331155"/>
                    </a:ext>
                  </a:extLst>
                </a:gridCol>
                <a:gridCol w="3593012">
                  <a:extLst>
                    <a:ext uri="{9D8B030D-6E8A-4147-A177-3AD203B41FA5}">
                      <a16:colId xmlns:a16="http://schemas.microsoft.com/office/drawing/2014/main" xmlns="" val="1601870758"/>
                    </a:ext>
                  </a:extLst>
                </a:gridCol>
                <a:gridCol w="4255644">
                  <a:extLst>
                    <a:ext uri="{9D8B030D-6E8A-4147-A177-3AD203B41FA5}">
                      <a16:colId xmlns:a16="http://schemas.microsoft.com/office/drawing/2014/main" xmlns="" val="3750595721"/>
                    </a:ext>
                  </a:extLst>
                </a:gridCol>
              </a:tblGrid>
              <a:tr h="643845">
                <a:tc gridSpan="3">
                  <a:txBody>
                    <a:bodyPr/>
                    <a:lstStyle/>
                    <a:p>
                      <a:r>
                        <a:rPr lang="en-GB" sz="1800" b="0" i="0" u="none" strike="noStrike" kern="1200" baseline="0" dirty="0" smtClean="0">
                          <a:solidFill>
                            <a:schemeClr val="lt1"/>
                          </a:solidFill>
                          <a:latin typeface="+mn-lt"/>
                          <a:ea typeface="+mn-ea"/>
                          <a:cs typeface="+mn-cs"/>
                        </a:rPr>
                        <a:t>Outcome 1: A single, national, quality-assured Occupational Qualifications Sub-framework that promotes synergy, simplification </a:t>
                      </a:r>
                      <a:r>
                        <a:rPr lang="en-ZA" sz="1800" b="0" i="0" u="none" strike="noStrike" kern="1200" baseline="0" dirty="0" smtClean="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400950">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2112497">
                <a:tc>
                  <a:txBody>
                    <a:bodyPr/>
                    <a:lstStyle/>
                    <a:p>
                      <a:pPr algn="ctr"/>
                      <a:r>
                        <a:rPr lang="en-ZA" sz="1800" b="0" i="0" u="none" strike="noStrike" kern="1200" baseline="0" dirty="0" smtClean="0">
                          <a:solidFill>
                            <a:schemeClr val="dk1"/>
                          </a:solidFill>
                          <a:latin typeface="+mn-lt"/>
                          <a:ea typeface="+mn-ea"/>
                          <a:cs typeface="+mn-cs"/>
                        </a:rPr>
                        <a:t>1.1 Quality assurance functions</a:t>
                      </a:r>
                    </a:p>
                    <a:p>
                      <a:pPr algn="ctr"/>
                      <a:r>
                        <a:rPr lang="en-GB" sz="1800" b="0" i="0" u="none" strike="noStrike" kern="1200" baseline="0" dirty="0" smtClean="0">
                          <a:solidFill>
                            <a:schemeClr val="dk1"/>
                          </a:solidFill>
                          <a:latin typeface="+mn-lt"/>
                          <a:ea typeface="+mn-ea"/>
                          <a:cs typeface="+mn-cs"/>
                        </a:rPr>
                        <a:t>performed by the QCTO for</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GB" sz="1800" b="0" i="0" u="none" strike="noStrike" kern="1200" baseline="0" dirty="0" smtClean="0">
                          <a:solidFill>
                            <a:schemeClr val="dk1"/>
                          </a:solidFill>
                          <a:latin typeface="+mn-lt"/>
                          <a:ea typeface="+mn-ea"/>
                          <a:cs typeface="+mn-cs"/>
                        </a:rPr>
                        <a:t>and skills programmes on the OQSF</a:t>
                      </a:r>
                    </a:p>
                    <a:p>
                      <a:pPr algn="ctr"/>
                      <a:r>
                        <a:rPr lang="en-ZA" sz="1800" b="0" i="0" u="none" strike="noStrike" kern="1200" baseline="0" dirty="0" smtClean="0">
                          <a:solidFill>
                            <a:schemeClr val="dk1"/>
                          </a:solidFill>
                          <a:latin typeface="+mn-lt"/>
                          <a:ea typeface="+mn-ea"/>
                          <a:cs typeface="+mn-cs"/>
                        </a:rPr>
                        <a:t>evaluated and reported on</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QCTO currently performs all QA</a:t>
                      </a:r>
                    </a:p>
                    <a:p>
                      <a:pPr algn="ctr"/>
                      <a:r>
                        <a:rPr lang="en-ZA" sz="1800" b="0" i="0" u="none" strike="noStrike" kern="1200" baseline="0" dirty="0" smtClean="0">
                          <a:solidFill>
                            <a:schemeClr val="dk1"/>
                          </a:solidFill>
                          <a:latin typeface="+mn-lt"/>
                          <a:ea typeface="+mn-ea"/>
                          <a:cs typeface="+mn-cs"/>
                        </a:rPr>
                        <a:t>functions (accreditation, quality</a:t>
                      </a:r>
                    </a:p>
                    <a:p>
                      <a:pPr algn="ctr"/>
                      <a:r>
                        <a:rPr lang="en-ZA" sz="1800" b="0" i="0" u="none" strike="noStrike" kern="1200" baseline="0" dirty="0" smtClean="0">
                          <a:solidFill>
                            <a:schemeClr val="dk1"/>
                          </a:solidFill>
                          <a:latin typeface="+mn-lt"/>
                          <a:ea typeface="+mn-ea"/>
                          <a:cs typeface="+mn-cs"/>
                        </a:rPr>
                        <a:t>assurance of provisioning, quality</a:t>
                      </a:r>
                    </a:p>
                    <a:p>
                      <a:pPr algn="ctr"/>
                      <a:r>
                        <a:rPr lang="en-ZA" sz="1800" b="0" i="0" u="none" strike="noStrike" kern="1200" baseline="0" dirty="0" smtClean="0">
                          <a:solidFill>
                            <a:schemeClr val="dk1"/>
                          </a:solidFill>
                          <a:latin typeface="+mn-lt"/>
                          <a:ea typeface="+mn-ea"/>
                          <a:cs typeface="+mn-cs"/>
                        </a:rPr>
                        <a:t>assurance of assessment and</a:t>
                      </a:r>
                    </a:p>
                    <a:p>
                      <a:pPr algn="ctr"/>
                      <a:r>
                        <a:rPr lang="en-ZA" sz="1800" b="0" i="0" u="none" strike="noStrike" kern="1200" baseline="0" dirty="0" smtClean="0">
                          <a:solidFill>
                            <a:schemeClr val="dk1"/>
                          </a:solidFill>
                          <a:latin typeface="+mn-lt"/>
                          <a:ea typeface="+mn-ea"/>
                          <a:cs typeface="+mn-cs"/>
                        </a:rPr>
                        <a:t>certification) for newly registered</a:t>
                      </a:r>
                    </a:p>
                    <a:p>
                      <a:pPr algn="ctr"/>
                      <a:r>
                        <a:rPr lang="en-ZA" sz="1800" b="0" i="0" u="none" strike="noStrike" kern="1200" baseline="0" dirty="0" smtClean="0">
                          <a:solidFill>
                            <a:schemeClr val="dk1"/>
                          </a:solidFill>
                          <a:latin typeface="+mn-lt"/>
                          <a:ea typeface="+mn-ea"/>
                          <a:cs typeface="+mn-cs"/>
                        </a:rPr>
                        <a:t>occupational qualifications, part</a:t>
                      </a:r>
                    </a:p>
                    <a:p>
                      <a:pPr algn="ctr"/>
                      <a:r>
                        <a:rPr lang="en-ZA" sz="1800" b="0" i="0" u="none" strike="noStrike" kern="1200" baseline="0" dirty="0" smtClean="0">
                          <a:solidFill>
                            <a:schemeClr val="dk1"/>
                          </a:solidFill>
                          <a:latin typeface="+mn-lt"/>
                          <a:ea typeface="+mn-ea"/>
                          <a:cs typeface="+mn-cs"/>
                        </a:rPr>
                        <a:t>qualifications and skills programmes</a:t>
                      </a:r>
                    </a:p>
                    <a:p>
                      <a:pPr algn="ctr"/>
                      <a:r>
                        <a:rPr lang="en-GB" sz="1800" b="0" i="0" u="none" strike="noStrike" kern="1200" baseline="0" dirty="0" smtClean="0">
                          <a:solidFill>
                            <a:schemeClr val="dk1"/>
                          </a:solidFill>
                          <a:latin typeface="+mn-lt"/>
                          <a:ea typeface="+mn-ea"/>
                          <a:cs typeface="+mn-cs"/>
                        </a:rPr>
                        <a:t>and provides an Annual Report of</a:t>
                      </a:r>
                    </a:p>
                    <a:p>
                      <a:pPr algn="ctr"/>
                      <a:r>
                        <a:rPr lang="en-ZA" sz="1800" b="0" i="0" u="none" strike="noStrike" kern="1200" baseline="0" dirty="0" smtClean="0">
                          <a:solidFill>
                            <a:schemeClr val="dk1"/>
                          </a:solidFill>
                          <a:latin typeface="+mn-lt"/>
                          <a:ea typeface="+mn-ea"/>
                          <a:cs typeface="+mn-cs"/>
                        </a:rPr>
                        <a:t>such activities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An evaluation report on the quality</a:t>
                      </a:r>
                    </a:p>
                    <a:p>
                      <a:pPr algn="ctr"/>
                      <a:r>
                        <a:rPr lang="en-ZA" sz="1800" b="0" i="0" u="none" strike="noStrike" kern="1200" baseline="0" dirty="0" smtClean="0">
                          <a:solidFill>
                            <a:schemeClr val="dk1"/>
                          </a:solidFill>
                          <a:latin typeface="+mn-lt"/>
                          <a:ea typeface="+mn-ea"/>
                          <a:cs typeface="+mn-cs"/>
                        </a:rPr>
                        <a:t>assurance functions performed by</a:t>
                      </a:r>
                    </a:p>
                    <a:p>
                      <a:pPr algn="ctr"/>
                      <a:r>
                        <a:rPr lang="en-GB" sz="1800" b="0" i="0" u="none" strike="noStrike" kern="1200" baseline="0" dirty="0" smtClean="0">
                          <a:solidFill>
                            <a:schemeClr val="dk1"/>
                          </a:solidFill>
                          <a:latin typeface="+mn-lt"/>
                          <a:ea typeface="+mn-ea"/>
                          <a:cs typeface="+mn-cs"/>
                        </a:rPr>
                        <a:t>the QCTO for qualifications and part</a:t>
                      </a:r>
                    </a:p>
                    <a:p>
                      <a:pPr algn="ctr"/>
                      <a:r>
                        <a:rPr lang="en-GB" sz="1800" b="0" i="0" u="none" strike="noStrike" kern="1200" baseline="0" dirty="0" smtClean="0">
                          <a:solidFill>
                            <a:schemeClr val="dk1"/>
                          </a:solidFill>
                          <a:latin typeface="+mn-lt"/>
                          <a:ea typeface="+mn-ea"/>
                          <a:cs typeface="+mn-cs"/>
                        </a:rPr>
                        <a:t>qualifications on the OQSF over 5</a:t>
                      </a:r>
                    </a:p>
                    <a:p>
                      <a:pPr algn="ctr"/>
                      <a:r>
                        <a:rPr lang="en-ZA" sz="1800" b="0" i="0" u="none" strike="noStrike" kern="1200" baseline="0" dirty="0" smtClean="0">
                          <a:solidFill>
                            <a:schemeClr val="dk1"/>
                          </a:solidFill>
                          <a:latin typeface="+mn-lt"/>
                          <a:ea typeface="+mn-ea"/>
                          <a:cs typeface="+mn-cs"/>
                        </a:rPr>
                        <a:t>years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332942">
                <a:tc>
                  <a:txBody>
                    <a:bodyPr/>
                    <a:lstStyle/>
                    <a:p>
                      <a:pPr algn="ctr"/>
                      <a:r>
                        <a:rPr lang="en-GB" sz="1800" b="0" i="0" u="none" strike="noStrike" kern="1200" baseline="0" dirty="0" smtClean="0">
                          <a:solidFill>
                            <a:schemeClr val="dk1"/>
                          </a:solidFill>
                          <a:latin typeface="+mn-lt"/>
                          <a:ea typeface="+mn-ea"/>
                          <a:cs typeface="+mn-cs"/>
                        </a:rPr>
                        <a:t>1.2 </a:t>
                      </a:r>
                      <a:r>
                        <a:rPr lang="en-ZA" sz="1800" b="0" i="0" u="none" strike="noStrike" kern="1200" baseline="0" dirty="0" smtClean="0">
                          <a:solidFill>
                            <a:schemeClr val="dk1"/>
                          </a:solidFill>
                          <a:latin typeface="+mn-lt"/>
                          <a:ea typeface="+mn-ea"/>
                          <a:cs typeface="+mn-cs"/>
                        </a:rPr>
                        <a:t>Level of Articulation between</a:t>
                      </a:r>
                    </a:p>
                    <a:p>
                      <a:pPr algn="ctr"/>
                      <a:r>
                        <a:rPr lang="en-GB" sz="1800" b="0" i="0" u="none" strike="noStrike" kern="1200" baseline="0" dirty="0" smtClean="0">
                          <a:solidFill>
                            <a:schemeClr val="dk1"/>
                          </a:solidFill>
                          <a:latin typeface="+mn-lt"/>
                          <a:ea typeface="+mn-ea"/>
                          <a:cs typeface="+mn-cs"/>
                        </a:rPr>
                        <a:t>the OQSF, GENFETQA and HEQSF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An evaluation report on the extent</a:t>
                      </a:r>
                    </a:p>
                    <a:p>
                      <a:pPr algn="ctr"/>
                      <a:r>
                        <a:rPr lang="en-GB" sz="1800" b="0" i="0" u="none" strike="noStrike" kern="1200" baseline="0" dirty="0" smtClean="0">
                          <a:solidFill>
                            <a:schemeClr val="dk1"/>
                          </a:solidFill>
                          <a:latin typeface="+mn-lt"/>
                          <a:ea typeface="+mn-ea"/>
                          <a:cs typeface="+mn-cs"/>
                        </a:rPr>
                        <a:t>of articulation of qualifications on</a:t>
                      </a:r>
                    </a:p>
                    <a:p>
                      <a:pPr algn="ctr"/>
                      <a:r>
                        <a:rPr lang="en-GB" sz="1800" b="0" i="0" u="none" strike="noStrike" kern="1200" baseline="0" dirty="0" smtClean="0">
                          <a:solidFill>
                            <a:schemeClr val="dk1"/>
                          </a:solidFill>
                          <a:latin typeface="+mn-lt"/>
                          <a:ea typeface="+mn-ea"/>
                          <a:cs typeface="+mn-cs"/>
                        </a:rPr>
                        <a:t>the OQSF with qualifications on</a:t>
                      </a:r>
                    </a:p>
                    <a:p>
                      <a:pPr algn="ctr"/>
                      <a:r>
                        <a:rPr lang="en-ZA" sz="1800" b="0" i="0" u="none" strike="noStrike" kern="1200" baseline="0" dirty="0" smtClean="0">
                          <a:solidFill>
                            <a:schemeClr val="dk1"/>
                          </a:solidFill>
                          <a:latin typeface="+mn-lt"/>
                          <a:ea typeface="+mn-ea"/>
                          <a:cs typeface="+mn-cs"/>
                        </a:rPr>
                        <a:t>the other two Sub-frameworks</a:t>
                      </a:r>
                    </a:p>
                    <a:p>
                      <a:pPr algn="ctr"/>
                      <a:r>
                        <a:rPr lang="en-ZA" sz="1800" b="0" i="0" u="none" strike="noStrike" kern="1200" baseline="0" dirty="0" smtClean="0">
                          <a:solidFill>
                            <a:schemeClr val="dk1"/>
                          </a:solidFill>
                          <a:latin typeface="+mn-lt"/>
                          <a:ea typeface="+mn-ea"/>
                          <a:cs typeface="+mn-cs"/>
                        </a:rPr>
                        <a:t>(GENFETQA and HEQSF)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5368331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grpSp>
        <p:nvGrpSpPr>
          <p:cNvPr id="4" name="Group 3"/>
          <p:cNvGrpSpPr/>
          <p:nvPr/>
        </p:nvGrpSpPr>
        <p:grpSpPr>
          <a:xfrm>
            <a:off x="181086" y="525250"/>
            <a:ext cx="5002306" cy="1644661"/>
            <a:chOff x="-1" y="1873090"/>
            <a:chExt cx="5852161" cy="1644661"/>
          </a:xfrm>
        </p:grpSpPr>
        <p:pic>
          <p:nvPicPr>
            <p:cNvPr id="5" name="docshape7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873090"/>
              <a:ext cx="5852161" cy="1644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68134" y="2132756"/>
              <a:ext cx="5411096" cy="1384995"/>
            </a:xfrm>
            <a:prstGeom prst="rect">
              <a:avLst/>
            </a:prstGeom>
            <a:noFill/>
          </p:spPr>
          <p:txBody>
            <a:bodyPr wrap="square" rtlCol="0">
              <a:spAutoFit/>
            </a:bodyPr>
            <a:lstStyle/>
            <a:p>
              <a:pPr algn="ctr"/>
              <a:r>
                <a:rPr lang="en-ZA" sz="2800" b="1" dirty="0" smtClean="0">
                  <a:solidFill>
                    <a:schemeClr val="bg1"/>
                  </a:solidFill>
                </a:rPr>
                <a:t>VISION: </a:t>
              </a:r>
            </a:p>
            <a:p>
              <a:pPr algn="ctr"/>
              <a:r>
                <a:rPr lang="en-ZA" sz="2800" dirty="0" smtClean="0">
                  <a:solidFill>
                    <a:schemeClr val="bg1"/>
                  </a:solidFill>
                </a:rPr>
                <a:t>Qualify a skilled and capable workforce</a:t>
              </a:r>
              <a:endParaRPr lang="en-ZA" sz="2800" dirty="0">
                <a:solidFill>
                  <a:schemeClr val="bg1"/>
                </a:solidFill>
              </a:endParaRPr>
            </a:p>
          </p:txBody>
        </p:sp>
      </p:grpSp>
      <p:grpSp>
        <p:nvGrpSpPr>
          <p:cNvPr id="7" name="Group 6"/>
          <p:cNvGrpSpPr/>
          <p:nvPr/>
        </p:nvGrpSpPr>
        <p:grpSpPr>
          <a:xfrm>
            <a:off x="181086" y="2251587"/>
            <a:ext cx="5002305" cy="4488460"/>
            <a:chOff x="5970494" y="1873090"/>
            <a:chExt cx="5002305" cy="4742863"/>
          </a:xfrm>
        </p:grpSpPr>
        <p:pic>
          <p:nvPicPr>
            <p:cNvPr id="8" name="docshape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0494" y="1873090"/>
              <a:ext cx="5002305" cy="474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6055653" y="2116276"/>
              <a:ext cx="4767436" cy="4325441"/>
            </a:xfrm>
            <a:prstGeom prst="rect">
              <a:avLst/>
            </a:prstGeom>
          </p:spPr>
          <p:txBody>
            <a:bodyPr wrap="square">
              <a:spAutoFit/>
            </a:bodyPr>
            <a:lstStyle/>
            <a:p>
              <a:pPr algn="ctr"/>
              <a:r>
                <a:rPr lang="en-US" sz="2600" b="1" dirty="0" smtClean="0">
                  <a:solidFill>
                    <a:schemeClr val="bg1"/>
                  </a:solidFill>
                  <a:latin typeface="Calibri" panose="020F0502020204030204" pitchFamily="34" charset="0"/>
                  <a:ea typeface="Calibri" panose="020F0502020204030204" pitchFamily="34" charset="0"/>
                </a:rPr>
                <a:t>MISSION:</a:t>
              </a:r>
            </a:p>
            <a:p>
              <a:pPr algn="ctr"/>
              <a:r>
                <a:rPr lang="en-US" sz="2600" dirty="0" smtClean="0">
                  <a:solidFill>
                    <a:schemeClr val="bg1"/>
                  </a:solidFill>
                  <a:latin typeface="Calibri" panose="020F0502020204030204" pitchFamily="34" charset="0"/>
                  <a:ea typeface="Calibri" panose="020F0502020204030204" pitchFamily="34" charset="0"/>
                </a:rPr>
                <a:t>QCTO’s</a:t>
              </a:r>
              <a:r>
                <a:rPr lang="en-US" sz="2600" spc="5" dirty="0" smtClean="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mission</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is</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to</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effectively and efficiently manage</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the</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occupational</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qualifications</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sub-framework</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in</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order</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to</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set</a:t>
              </a:r>
              <a:r>
                <a:rPr lang="en-US" sz="2600" spc="-21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standards,</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develop</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and</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quality</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assure</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national</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occupational</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qualifications for</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all</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who want</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trade</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or</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occupation</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and,</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where</a:t>
              </a:r>
              <a:r>
                <a:rPr lang="en-US" sz="2600" spc="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appropriate,</a:t>
              </a:r>
              <a:r>
                <a:rPr lang="en-US" sz="2600" spc="-15" dirty="0">
                  <a:solidFill>
                    <a:schemeClr val="bg1"/>
                  </a:solidFill>
                  <a:latin typeface="Calibri" panose="020F0502020204030204" pitchFamily="34" charset="0"/>
                  <a:ea typeface="Calibri" panose="020F0502020204030204" pitchFamily="34" charset="0"/>
                </a:rPr>
                <a:t> </a:t>
              </a:r>
              <a:r>
                <a:rPr lang="en-US" sz="2600" dirty="0">
                  <a:solidFill>
                    <a:schemeClr val="bg1"/>
                  </a:solidFill>
                  <a:latin typeface="Calibri" panose="020F0502020204030204" pitchFamily="34" charset="0"/>
                  <a:ea typeface="Calibri" panose="020F0502020204030204" pitchFamily="34" charset="0"/>
                </a:rPr>
                <a:t>professions</a:t>
              </a:r>
              <a:endParaRPr lang="en-ZA" sz="2600" dirty="0">
                <a:solidFill>
                  <a:schemeClr val="bg1"/>
                </a:solidFill>
              </a:endParaRPr>
            </a:p>
          </p:txBody>
        </p:sp>
      </p:grpSp>
      <p:grpSp>
        <p:nvGrpSpPr>
          <p:cNvPr id="10" name="Group 9"/>
          <p:cNvGrpSpPr/>
          <p:nvPr/>
        </p:nvGrpSpPr>
        <p:grpSpPr>
          <a:xfrm>
            <a:off x="5383268" y="582986"/>
            <a:ext cx="6483928" cy="5593977"/>
            <a:chOff x="5521605" y="753035"/>
            <a:chExt cx="6483928" cy="5593977"/>
          </a:xfrm>
        </p:grpSpPr>
        <p:sp>
          <p:nvSpPr>
            <p:cNvPr id="11" name="docshape72"/>
            <p:cNvSpPr>
              <a:spLocks noChangeArrowheads="1"/>
            </p:cNvSpPr>
            <p:nvPr/>
          </p:nvSpPr>
          <p:spPr bwMode="auto">
            <a:xfrm>
              <a:off x="5521606" y="753035"/>
              <a:ext cx="6483927" cy="5593977"/>
            </a:xfrm>
            <a:prstGeom prst="rect">
              <a:avLst/>
            </a:prstGeom>
            <a:solidFill>
              <a:srgbClr val="EB2D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r>
                <a:rPr lang="en-ZA" sz="1600" b="1" dirty="0" smtClean="0">
                  <a:solidFill>
                    <a:schemeClr val="bg1"/>
                  </a:solidFill>
                </a:rPr>
                <a:t>VALUES:</a:t>
              </a:r>
              <a:endParaRPr lang="en-ZA" sz="1600" dirty="0">
                <a:solidFill>
                  <a:schemeClr val="bg1"/>
                </a:solidFill>
              </a:endParaRPr>
            </a:p>
            <a:p>
              <a:pPr marL="285750" indent="-285750">
                <a:buFont typeface="Arial" panose="020B0604020202020204" pitchFamily="34" charset="0"/>
                <a:buChar char="•"/>
              </a:pPr>
              <a:r>
                <a:rPr lang="en-US" sz="1600" b="1" dirty="0">
                  <a:solidFill>
                    <a:schemeClr val="bg1"/>
                  </a:solidFill>
                </a:rPr>
                <a:t>Innovation and Excellence</a:t>
              </a:r>
              <a:endParaRPr lang="en-ZA" sz="1600" dirty="0">
                <a:solidFill>
                  <a:schemeClr val="bg1"/>
                </a:solidFill>
              </a:endParaRPr>
            </a:p>
            <a:p>
              <a:pPr marL="742950" lvl="1" indent="-285750">
                <a:buFont typeface="Arial" panose="020B0604020202020204" pitchFamily="34" charset="0"/>
                <a:buChar char="•"/>
              </a:pPr>
              <a:r>
                <a:rPr lang="en-US" sz="1600" dirty="0" smtClean="0">
                  <a:solidFill>
                    <a:schemeClr val="bg1"/>
                  </a:solidFill>
                </a:rPr>
                <a:t>We </a:t>
              </a:r>
              <a:r>
                <a:rPr lang="en-US" sz="1600" dirty="0">
                  <a:solidFill>
                    <a:schemeClr val="bg1"/>
                  </a:solidFill>
                </a:rPr>
                <a:t>rise to opportunities and challenges,  we   continuously learn, we are innovative and we consistently produce work of distinction and fine quality, on time, and in line with our clients’ needs</a:t>
              </a:r>
              <a:endParaRPr lang="en-ZA" sz="1600" dirty="0">
                <a:solidFill>
                  <a:schemeClr val="bg1"/>
                </a:solidFill>
              </a:endParaRPr>
            </a:p>
            <a:p>
              <a:pPr marL="285750" indent="-285750">
                <a:buFont typeface="Arial" panose="020B0604020202020204" pitchFamily="34" charset="0"/>
                <a:buChar char="•"/>
              </a:pPr>
              <a:r>
                <a:rPr lang="en-US" sz="1600" b="1" dirty="0" smtClean="0">
                  <a:solidFill>
                    <a:schemeClr val="bg1"/>
                  </a:solidFill>
                </a:rPr>
                <a:t>Empowerment </a:t>
              </a:r>
              <a:r>
                <a:rPr lang="en-US" sz="1600" b="1" dirty="0">
                  <a:solidFill>
                    <a:schemeClr val="bg1"/>
                  </a:solidFill>
                </a:rPr>
                <a:t>and Recognition </a:t>
              </a:r>
              <a:endParaRPr lang="en-US" sz="1600" b="1" dirty="0" smtClean="0">
                <a:solidFill>
                  <a:schemeClr val="bg1"/>
                </a:solidFill>
              </a:endParaRPr>
            </a:p>
            <a:p>
              <a:pPr marL="742950" lvl="1" indent="-285750">
                <a:buFont typeface="Arial" panose="020B0604020202020204" pitchFamily="34" charset="0"/>
                <a:buChar char="•"/>
              </a:pPr>
              <a:r>
                <a:rPr lang="en-US" sz="1600" dirty="0" smtClean="0">
                  <a:solidFill>
                    <a:schemeClr val="bg1"/>
                  </a:solidFill>
                </a:rPr>
                <a:t>We </a:t>
              </a:r>
              <a:r>
                <a:rPr lang="en-US" sz="1600" dirty="0">
                  <a:solidFill>
                    <a:schemeClr val="bg1"/>
                  </a:solidFill>
                </a:rPr>
                <a:t>enable people to make things happen, we encourage and support one another when and where needed, and we celebrate successful accomplishment of work</a:t>
              </a:r>
              <a:endParaRPr lang="en-ZA" sz="1600" dirty="0">
                <a:solidFill>
                  <a:schemeClr val="bg1"/>
                </a:solidFill>
              </a:endParaRPr>
            </a:p>
            <a:p>
              <a:pPr marL="285750" indent="-285750">
                <a:buFont typeface="Arial" panose="020B0604020202020204" pitchFamily="34" charset="0"/>
                <a:buChar char="•"/>
              </a:pPr>
              <a:r>
                <a:rPr lang="en-US" sz="1600" b="1" dirty="0" smtClean="0">
                  <a:solidFill>
                    <a:schemeClr val="bg1"/>
                  </a:solidFill>
                </a:rPr>
                <a:t>Respect </a:t>
              </a:r>
              <a:r>
                <a:rPr lang="en-US" sz="1600" b="1" dirty="0">
                  <a:solidFill>
                    <a:schemeClr val="bg1"/>
                  </a:solidFill>
                </a:rPr>
                <a:t>and Dignity</a:t>
              </a:r>
              <a:endParaRPr lang="en-ZA" sz="1600" dirty="0">
                <a:solidFill>
                  <a:schemeClr val="bg1"/>
                </a:solidFill>
              </a:endParaRPr>
            </a:p>
            <a:p>
              <a:pPr marL="742950" lvl="1" indent="-285750">
                <a:buFont typeface="Arial" panose="020B0604020202020204" pitchFamily="34" charset="0"/>
                <a:buChar char="•"/>
              </a:pPr>
              <a:r>
                <a:rPr lang="en-US" sz="1600" dirty="0">
                  <a:solidFill>
                    <a:schemeClr val="bg1"/>
                  </a:solidFill>
                </a:rPr>
                <a:t>We value and show consideration for all the people we work with, treat one another with kindness and thoughtfulness, and embrace inclusivity</a:t>
              </a:r>
              <a:endParaRPr lang="en-ZA" sz="1600" dirty="0">
                <a:solidFill>
                  <a:schemeClr val="bg1"/>
                </a:solidFill>
              </a:endParaRPr>
            </a:p>
            <a:p>
              <a:pPr marL="285750" indent="-285750">
                <a:buFont typeface="Arial" panose="020B0604020202020204" pitchFamily="34" charset="0"/>
                <a:buChar char="•"/>
              </a:pPr>
              <a:r>
                <a:rPr lang="en-US" sz="1600" b="1" dirty="0" smtClean="0">
                  <a:solidFill>
                    <a:schemeClr val="bg1"/>
                  </a:solidFill>
                </a:rPr>
                <a:t>Ethics </a:t>
              </a:r>
              <a:r>
                <a:rPr lang="en-US" sz="1600" b="1" dirty="0">
                  <a:solidFill>
                    <a:schemeClr val="bg1"/>
                  </a:solidFill>
                </a:rPr>
                <a:t>and Integrity</a:t>
              </a:r>
              <a:endParaRPr lang="en-ZA" sz="1600" dirty="0">
                <a:solidFill>
                  <a:schemeClr val="bg1"/>
                </a:solidFill>
              </a:endParaRPr>
            </a:p>
            <a:p>
              <a:pPr marL="742950" lvl="1" indent="-285750">
                <a:buFont typeface="Arial" panose="020B0604020202020204" pitchFamily="34" charset="0"/>
                <a:buChar char="•"/>
              </a:pPr>
              <a:r>
                <a:rPr lang="en-US" sz="1600" dirty="0">
                  <a:solidFill>
                    <a:schemeClr val="bg1"/>
                  </a:solidFill>
                </a:rPr>
                <a:t>We embrace and practice a moral code of trustworthiness, honesty and truthfulness in everything we say and do, and we honour our promises and commitments</a:t>
              </a:r>
              <a:endParaRPr lang="en-ZA" sz="1600" dirty="0">
                <a:solidFill>
                  <a:schemeClr val="bg1"/>
                </a:solidFill>
              </a:endParaRPr>
            </a:p>
            <a:p>
              <a:pPr marL="285750" indent="-285750">
                <a:buFont typeface="Arial" panose="020B0604020202020204" pitchFamily="34" charset="0"/>
                <a:buChar char="•"/>
              </a:pPr>
              <a:r>
                <a:rPr lang="en-US" sz="1600" b="1" dirty="0" smtClean="0">
                  <a:solidFill>
                    <a:schemeClr val="bg1"/>
                  </a:solidFill>
                </a:rPr>
                <a:t>Ownership </a:t>
              </a:r>
              <a:r>
                <a:rPr lang="en-US" sz="1600" b="1" dirty="0">
                  <a:solidFill>
                    <a:schemeClr val="bg1"/>
                  </a:solidFill>
                </a:rPr>
                <a:t>and Accountability</a:t>
              </a:r>
              <a:endParaRPr lang="en-ZA" sz="1600" dirty="0">
                <a:solidFill>
                  <a:schemeClr val="bg1"/>
                </a:solidFill>
              </a:endParaRPr>
            </a:p>
            <a:p>
              <a:pPr marL="742950" lvl="1" indent="-285750">
                <a:buFont typeface="Arial" panose="020B0604020202020204" pitchFamily="34" charset="0"/>
                <a:buChar char="•"/>
              </a:pPr>
              <a:r>
                <a:rPr lang="en-US" sz="1600" dirty="0">
                  <a:solidFill>
                    <a:schemeClr val="bg1"/>
                  </a:solidFill>
                </a:rPr>
                <a:t>We take ownership of our responsibilities and we answer for our decisions and actions</a:t>
              </a:r>
              <a:endParaRPr lang="en-ZA" sz="1600" dirty="0">
                <a:solidFill>
                  <a:schemeClr val="bg1"/>
                </a:solidFill>
              </a:endParaRPr>
            </a:p>
            <a:p>
              <a:pPr marL="285750" indent="-285750">
                <a:buFont typeface="Arial" panose="020B0604020202020204" pitchFamily="34" charset="0"/>
                <a:buChar char="•"/>
              </a:pPr>
              <a:r>
                <a:rPr lang="en-US" sz="1600" b="1" dirty="0" smtClean="0">
                  <a:solidFill>
                    <a:schemeClr val="bg1"/>
                  </a:solidFill>
                </a:rPr>
                <a:t>Authenticity</a:t>
              </a:r>
              <a:endParaRPr lang="en-ZA" sz="1600" dirty="0">
                <a:solidFill>
                  <a:schemeClr val="bg1"/>
                </a:solidFill>
              </a:endParaRPr>
            </a:p>
            <a:p>
              <a:pPr marL="742950" lvl="1" indent="-285750">
                <a:buFont typeface="Arial" panose="020B0604020202020204" pitchFamily="34" charset="0"/>
                <a:buChar char="•"/>
              </a:pPr>
              <a:r>
                <a:rPr lang="en-US" sz="1600" dirty="0">
                  <a:solidFill>
                    <a:schemeClr val="bg1"/>
                  </a:solidFill>
                </a:rPr>
                <a:t>We protect the public by issuing authentic, quality qualifications</a:t>
              </a:r>
              <a:endParaRPr lang="en-ZA" sz="1600" dirty="0">
                <a:solidFill>
                  <a:schemeClr val="bg1"/>
                </a:solidFill>
              </a:endParaRPr>
            </a:p>
          </p:txBody>
        </p:sp>
        <p:pic>
          <p:nvPicPr>
            <p:cNvPr id="12" name="docshape7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1605" y="753035"/>
              <a:ext cx="2256174" cy="559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docshape7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7777779" y="753035"/>
              <a:ext cx="2256174" cy="5507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docshape7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33952" y="753035"/>
              <a:ext cx="1971581" cy="559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248330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627"/>
          </a:xfrm>
        </p:spPr>
        <p:txBody>
          <a:bodyPr>
            <a:normAutofit/>
          </a:bodyPr>
          <a:lstStyle/>
          <a:p>
            <a:r>
              <a:rPr lang="en-ZA" sz="3200" dirty="0" smtClean="0"/>
              <a:t>Strategic Outcomes and indicators 2020 - 2025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3702629370"/>
              </p:ext>
            </p:extLst>
          </p:nvPr>
        </p:nvGraphicFramePr>
        <p:xfrm>
          <a:off x="229810" y="1825627"/>
          <a:ext cx="11732380" cy="3818641"/>
        </p:xfrm>
        <a:graphic>
          <a:graphicData uri="http://schemas.openxmlformats.org/drawingml/2006/table">
            <a:tbl>
              <a:tblPr firstRow="1" bandRow="1">
                <a:tableStyleId>{073A0DAA-6AF3-43AB-8588-CEC1D06C72B9}</a:tableStyleId>
              </a:tblPr>
              <a:tblGrid>
                <a:gridCol w="5164123">
                  <a:extLst>
                    <a:ext uri="{9D8B030D-6E8A-4147-A177-3AD203B41FA5}">
                      <a16:colId xmlns:a16="http://schemas.microsoft.com/office/drawing/2014/main" xmlns="" val="3155331155"/>
                    </a:ext>
                  </a:extLst>
                </a:gridCol>
                <a:gridCol w="2958957">
                  <a:extLst>
                    <a:ext uri="{9D8B030D-6E8A-4147-A177-3AD203B41FA5}">
                      <a16:colId xmlns:a16="http://schemas.microsoft.com/office/drawing/2014/main" xmlns="" val="1601870758"/>
                    </a:ext>
                  </a:extLst>
                </a:gridCol>
                <a:gridCol w="3609300">
                  <a:extLst>
                    <a:ext uri="{9D8B030D-6E8A-4147-A177-3AD203B41FA5}">
                      <a16:colId xmlns:a16="http://schemas.microsoft.com/office/drawing/2014/main" xmlns="" val="3750595721"/>
                    </a:ext>
                  </a:extLst>
                </a:gridCol>
              </a:tblGrid>
              <a:tr h="605503">
                <a:tc gridSpan="3">
                  <a:txBody>
                    <a:bodyPr/>
                    <a:lstStyle/>
                    <a:p>
                      <a:r>
                        <a:rPr lang="en-GB" sz="1800" b="0" i="0" u="none" strike="noStrike" kern="1200" baseline="0" dirty="0" smtClean="0">
                          <a:solidFill>
                            <a:schemeClr val="lt1"/>
                          </a:solidFill>
                          <a:latin typeface="+mn-lt"/>
                          <a:ea typeface="+mn-ea"/>
                          <a:cs typeface="+mn-cs"/>
                        </a:rPr>
                        <a:t>Outcome 1: A single, national, quality-assured Occupational Qualifications Sub-framework that promotes synergy, simplification </a:t>
                      </a:r>
                      <a:r>
                        <a:rPr lang="en-ZA" sz="1800" b="0" i="0" u="none" strike="noStrike" kern="1200" baseline="0" dirty="0" smtClean="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77073">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873070">
                <a:tc>
                  <a:txBody>
                    <a:bodyPr/>
                    <a:lstStyle/>
                    <a:p>
                      <a:pPr algn="ctr"/>
                      <a:r>
                        <a:rPr lang="en-ZA" sz="1800" b="0" i="0" u="none" strike="noStrike" kern="1200" baseline="0" dirty="0" smtClean="0">
                          <a:solidFill>
                            <a:schemeClr val="dk1"/>
                          </a:solidFill>
                          <a:latin typeface="+mn-lt"/>
                          <a:ea typeface="+mn-ea"/>
                          <a:cs typeface="+mn-cs"/>
                        </a:rPr>
                        <a:t>1.3 Uptake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ZA" sz="1800" b="0" i="0" u="none" strike="noStrike" kern="1200" baseline="0" dirty="0" smtClean="0">
                          <a:solidFill>
                            <a:schemeClr val="dk1"/>
                          </a:solidFill>
                          <a:latin typeface="+mn-lt"/>
                          <a:ea typeface="+mn-ea"/>
                          <a:cs typeface="+mn-cs"/>
                        </a:rPr>
                        <a:t>and skills programmes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smtClean="0">
                          <a:solidFill>
                            <a:schemeClr val="dk1"/>
                          </a:solidFill>
                          <a:latin typeface="+mn-lt"/>
                          <a:ea typeface="+mn-ea"/>
                          <a:cs typeface="+mn-cs"/>
                        </a:rPr>
                        <a:t>11%</a:t>
                      </a:r>
                    </a:p>
                    <a:p>
                      <a:pPr algn="ctr"/>
                      <a:r>
                        <a:rPr lang="en-ZA" sz="1800" b="0" i="0" u="none" strike="noStrike" kern="1200" baseline="0" dirty="0" smtClean="0">
                          <a:solidFill>
                            <a:schemeClr val="dk1"/>
                          </a:solidFill>
                          <a:latin typeface="+mn-lt"/>
                          <a:ea typeface="+mn-ea"/>
                          <a:cs typeface="+mn-cs"/>
                        </a:rPr>
                        <a:t>(32 out of 300)</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smtClean="0">
                          <a:solidFill>
                            <a:schemeClr val="dk1"/>
                          </a:solidFill>
                          <a:latin typeface="+mn-lt"/>
                          <a:ea typeface="+mn-ea"/>
                          <a:cs typeface="+mn-cs"/>
                        </a:rPr>
                        <a:t>60%</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5348">
                <a:tc>
                  <a:txBody>
                    <a:bodyPr/>
                    <a:lstStyle/>
                    <a:p>
                      <a:pPr algn="ctr"/>
                      <a:r>
                        <a:rPr lang="en-GB" sz="1800" b="0" i="0" u="none" strike="noStrike" kern="1200" baseline="0" dirty="0" smtClean="0">
                          <a:solidFill>
                            <a:schemeClr val="dk1"/>
                          </a:solidFill>
                          <a:latin typeface="+mn-lt"/>
                          <a:ea typeface="+mn-ea"/>
                          <a:cs typeface="+mn-cs"/>
                        </a:rPr>
                        <a:t>1.4 </a:t>
                      </a:r>
                      <a:r>
                        <a:rPr lang="en-ZA" sz="1800" b="0" i="0" u="none" strike="noStrike" kern="1200" baseline="0" dirty="0" smtClean="0">
                          <a:solidFill>
                            <a:schemeClr val="dk1"/>
                          </a:solidFill>
                          <a:latin typeface="+mn-lt"/>
                          <a:ea typeface="+mn-ea"/>
                          <a:cs typeface="+mn-cs"/>
                        </a:rPr>
                        <a:t>Level of Industry satisfaction</a:t>
                      </a:r>
                    </a:p>
                    <a:p>
                      <a:pPr algn="ctr"/>
                      <a:r>
                        <a:rPr lang="en-ZA" sz="1800" b="0" i="0" u="none" strike="noStrike" kern="1200" baseline="0" dirty="0" smtClean="0">
                          <a:solidFill>
                            <a:schemeClr val="dk1"/>
                          </a:solidFill>
                          <a:latin typeface="+mn-lt"/>
                          <a:ea typeface="+mn-ea"/>
                          <a:cs typeface="+mn-cs"/>
                        </a:rPr>
                        <a:t>with the OQSF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Evaluation report on the extent of</a:t>
                      </a:r>
                    </a:p>
                    <a:p>
                      <a:pPr algn="ctr"/>
                      <a:r>
                        <a:rPr lang="en-GB" sz="1800" b="0" i="0" u="none" strike="noStrike" kern="1200" baseline="0" dirty="0" smtClean="0">
                          <a:solidFill>
                            <a:schemeClr val="dk1"/>
                          </a:solidFill>
                          <a:latin typeface="+mn-lt"/>
                          <a:ea typeface="+mn-ea"/>
                          <a:cs typeface="+mn-cs"/>
                        </a:rPr>
                        <a:t>Industry satisfaction with the OQSF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873070">
                <a:tc>
                  <a:txBody>
                    <a:bodyPr/>
                    <a:lstStyle/>
                    <a:p>
                      <a:pPr algn="ctr"/>
                      <a:r>
                        <a:rPr lang="en-ZA" sz="1800" b="0" i="0" u="none" strike="noStrike" kern="1200" baseline="0" dirty="0" smtClean="0">
                          <a:solidFill>
                            <a:schemeClr val="dk1"/>
                          </a:solidFill>
                          <a:latin typeface="+mn-lt"/>
                          <a:ea typeface="+mn-ea"/>
                          <a:cs typeface="+mn-cs"/>
                        </a:rPr>
                        <a:t>1.5 Number of comparable</a:t>
                      </a:r>
                    </a:p>
                    <a:p>
                      <a:pPr algn="ctr"/>
                      <a:r>
                        <a:rPr lang="en-ZA" sz="1800" b="0" i="0" u="none" strike="noStrike" kern="1200" baseline="0" dirty="0" smtClean="0">
                          <a:solidFill>
                            <a:schemeClr val="dk1"/>
                          </a:solidFill>
                          <a:latin typeface="+mn-lt"/>
                          <a:ea typeface="+mn-ea"/>
                          <a:cs typeface="+mn-cs"/>
                        </a:rPr>
                        <a:t>Qualifications Frameworks against</a:t>
                      </a:r>
                    </a:p>
                    <a:p>
                      <a:pPr algn="ctr"/>
                      <a:r>
                        <a:rPr lang="en-GB" sz="1800" b="0" i="0" u="none" strike="noStrike" kern="1200" baseline="0" dirty="0" smtClean="0">
                          <a:solidFill>
                            <a:schemeClr val="dk1"/>
                          </a:solidFill>
                          <a:latin typeface="+mn-lt"/>
                          <a:ea typeface="+mn-ea"/>
                          <a:cs typeface="+mn-cs"/>
                        </a:rPr>
                        <a:t>which the OQSF is benchmarked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No baseline established as yet</a:t>
                      </a:r>
                      <a:endParaRPr lang="en-US" sz="1800" dirty="0" smtClean="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US" sz="1800" dirty="0" smtClean="0">
                          <a:effectLst/>
                          <a:latin typeface="+mn-lt"/>
                          <a:ea typeface="Calibri" panose="020F0502020204030204" pitchFamily="34" charset="0"/>
                          <a:cs typeface="Times New Roman" panose="02020603050405020304" pitchFamily="18" charset="0"/>
                        </a:rPr>
                        <a:t>5</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539373460"/>
                  </a:ext>
                </a:extLst>
              </a:tr>
            </a:tbl>
          </a:graphicData>
        </a:graphic>
      </p:graphicFrame>
    </p:spTree>
    <p:extLst>
      <p:ext uri="{BB962C8B-B14F-4D97-AF65-F5344CB8AC3E}">
        <p14:creationId xmlns:p14="http://schemas.microsoft.com/office/powerpoint/2010/main" xmlns="" val="2872046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graphicFrame>
        <p:nvGraphicFramePr>
          <p:cNvPr id="6" name="Content Placeholder 3"/>
          <p:cNvGraphicFramePr>
            <a:graphicFrameLocks/>
          </p:cNvGraphicFramePr>
          <p:nvPr>
            <p:extLst>
              <p:ext uri="{D42A27DB-BD31-4B8C-83A1-F6EECF244321}">
                <p14:modId xmlns:p14="http://schemas.microsoft.com/office/powerpoint/2010/main" xmlns="" val="3385220489"/>
              </p:ext>
            </p:extLst>
          </p:nvPr>
        </p:nvGraphicFramePr>
        <p:xfrm>
          <a:off x="113017" y="1752090"/>
          <a:ext cx="11859448" cy="4906137"/>
        </p:xfrm>
        <a:graphic>
          <a:graphicData uri="http://schemas.openxmlformats.org/drawingml/2006/table">
            <a:tbl>
              <a:tblPr firstRow="1" bandRow="1">
                <a:tableStyleId>{073A0DAA-6AF3-43AB-8588-CEC1D06C72B9}</a:tableStyleId>
              </a:tblPr>
              <a:tblGrid>
                <a:gridCol w="3821985">
                  <a:extLst>
                    <a:ext uri="{9D8B030D-6E8A-4147-A177-3AD203B41FA5}">
                      <a16:colId xmlns:a16="http://schemas.microsoft.com/office/drawing/2014/main" xmlns="" val="3155331155"/>
                    </a:ext>
                  </a:extLst>
                </a:gridCol>
                <a:gridCol w="4140486">
                  <a:extLst>
                    <a:ext uri="{9D8B030D-6E8A-4147-A177-3AD203B41FA5}">
                      <a16:colId xmlns:a16="http://schemas.microsoft.com/office/drawing/2014/main" xmlns="" val="1601870758"/>
                    </a:ext>
                  </a:extLst>
                </a:gridCol>
                <a:gridCol w="3896977">
                  <a:extLst>
                    <a:ext uri="{9D8B030D-6E8A-4147-A177-3AD203B41FA5}">
                      <a16:colId xmlns:a16="http://schemas.microsoft.com/office/drawing/2014/main" xmlns="" val="3750595721"/>
                    </a:ext>
                  </a:extLst>
                </a:gridCol>
              </a:tblGrid>
              <a:tr h="600091">
                <a:tc gridSpan="3">
                  <a:txBody>
                    <a:bodyPr/>
                    <a:lstStyle/>
                    <a:p>
                      <a:r>
                        <a:rPr lang="en-GB" sz="1800" b="0" i="0" u="none" strike="noStrike" kern="1200" baseline="0" dirty="0" smtClean="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smtClean="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08499">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Contribution</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Enablers </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Risks </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2959283">
                <a:tc>
                  <a:txBody>
                    <a:bodyPr/>
                    <a:lstStyle/>
                    <a:p>
                      <a:r>
                        <a:rPr lang="en-GB" sz="1800" b="0" i="0" u="none" strike="noStrike" kern="1200" baseline="0" dirty="0" smtClean="0">
                          <a:solidFill>
                            <a:schemeClr val="dk1"/>
                          </a:solidFill>
                          <a:latin typeface="+mn-lt"/>
                          <a:ea typeface="+mn-ea"/>
                          <a:cs typeface="+mn-cs"/>
                        </a:rPr>
                        <a:t>If TVETs, CETs and Universities offer occupational qualifications, part</a:t>
                      </a:r>
                    </a:p>
                    <a:p>
                      <a:r>
                        <a:rPr lang="en-GB" sz="1800" b="0" i="0" u="none" strike="noStrike" kern="1200" baseline="0" dirty="0" smtClean="0">
                          <a:solidFill>
                            <a:schemeClr val="dk1"/>
                          </a:solidFill>
                          <a:latin typeface="+mn-lt"/>
                          <a:ea typeface="+mn-ea"/>
                          <a:cs typeface="+mn-cs"/>
                        </a:rPr>
                        <a:t>qualifications and skills programmes that respond to the skills needs of the</a:t>
                      </a:r>
                    </a:p>
                    <a:p>
                      <a:r>
                        <a:rPr lang="en-GB" sz="1800" b="0" i="0" u="none" strike="noStrike" kern="1200" baseline="0" dirty="0" smtClean="0">
                          <a:solidFill>
                            <a:schemeClr val="dk1"/>
                          </a:solidFill>
                          <a:latin typeface="+mn-lt"/>
                          <a:ea typeface="+mn-ea"/>
                          <a:cs typeface="+mn-cs"/>
                        </a:rPr>
                        <a:t>industries of the country </a:t>
                      </a:r>
                      <a:r>
                        <a:rPr lang="en-GB" sz="1800" b="1" i="0" u="none" strike="noStrike" kern="1200" baseline="0" dirty="0" smtClean="0">
                          <a:solidFill>
                            <a:schemeClr val="dk1"/>
                          </a:solidFill>
                          <a:latin typeface="+mn-lt"/>
                          <a:ea typeface="+mn-ea"/>
                          <a:cs typeface="+mn-cs"/>
                        </a:rPr>
                        <a:t>as identified in the ERRPs, </a:t>
                      </a:r>
                      <a:r>
                        <a:rPr lang="en-GB" sz="1800" b="0" i="0" u="none" strike="noStrike" kern="1200" baseline="0" dirty="0" smtClean="0">
                          <a:solidFill>
                            <a:schemeClr val="dk1"/>
                          </a:solidFill>
                          <a:latin typeface="+mn-lt"/>
                          <a:ea typeface="+mn-ea"/>
                          <a:cs typeface="+mn-cs"/>
                        </a:rPr>
                        <a:t>the increase in skills</a:t>
                      </a:r>
                    </a:p>
                    <a:p>
                      <a:r>
                        <a:rPr lang="en-GB" sz="1800" b="0" i="0" u="none" strike="noStrike" kern="1200" baseline="0" dirty="0" smtClean="0">
                          <a:solidFill>
                            <a:schemeClr val="dk1"/>
                          </a:solidFill>
                          <a:latin typeface="+mn-lt"/>
                          <a:ea typeface="+mn-ea"/>
                          <a:cs typeface="+mn-cs"/>
                        </a:rPr>
                        <a:t>development will significantly contribute to a skilled and capable workforce</a:t>
                      </a:r>
                    </a:p>
                    <a:p>
                      <a:r>
                        <a:rPr lang="en-GB" sz="1800" b="0" i="0" u="none" strike="noStrike" kern="1200" baseline="0" dirty="0" smtClean="0">
                          <a:solidFill>
                            <a:schemeClr val="dk1"/>
                          </a:solidFill>
                          <a:latin typeface="+mn-lt"/>
                          <a:ea typeface="+mn-ea"/>
                          <a:cs typeface="+mn-cs"/>
                        </a:rPr>
                        <a:t>which will be employable or self-employed.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The Minister of Higher Education, Science and Innovation (MHESI) approves the implementation of Economic Reconstruction and Recovery </a:t>
                      </a:r>
                      <a:r>
                        <a:rPr lang="en-ZA" sz="1600" b="0" i="0" u="none" strike="noStrike" kern="1200" baseline="0" dirty="0" smtClean="0">
                          <a:solidFill>
                            <a:schemeClr val="dk1"/>
                          </a:solidFill>
                          <a:latin typeface="+mn-lt"/>
                          <a:ea typeface="+mn-ea"/>
                          <a:cs typeface="+mn-cs"/>
                        </a:rPr>
                        <a:t>Skills Strategy</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Occupational qualifications, part qualifications and skills programme are </a:t>
                      </a:r>
                      <a:r>
                        <a:rPr lang="en-GB" sz="1600" b="0" i="0" u="none" strike="noStrike" kern="1200" baseline="0" dirty="0" smtClean="0">
                          <a:solidFill>
                            <a:schemeClr val="dk1"/>
                          </a:solidFill>
                          <a:latin typeface="+mn-lt"/>
                          <a:ea typeface="+mn-ea"/>
                          <a:cs typeface="+mn-cs"/>
                        </a:rPr>
                        <a:t>relevant to the needs of the labour market</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Occupational qualifications, part qualifications and skills programme are developed timeously</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Occupational qualifications, part qualifications and skills programme are registered</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TVETs, CETs and Universities capacitated by DHET to deliver occupational qualifications, part qualifications and Skills Programmes (funding and </a:t>
                      </a:r>
                      <a:r>
                        <a:rPr lang="en-ZA" sz="1600" b="0" i="0" u="none" strike="noStrike" kern="1200" baseline="0" dirty="0" smtClean="0">
                          <a:solidFill>
                            <a:schemeClr val="dk1"/>
                          </a:solidFill>
                          <a:latin typeface="+mn-lt"/>
                          <a:ea typeface="+mn-ea"/>
                          <a:cs typeface="+mn-cs"/>
                        </a:rPr>
                        <a:t>lecturers)</a:t>
                      </a:r>
                      <a:endParaRPr lang="en-ZA" sz="1800" b="0" i="0" u="none" strike="noStrike" kern="1200" baseline="0" dirty="0" smtClean="0">
                        <a:solidFill>
                          <a:schemeClr val="dk1"/>
                        </a:solidFill>
                        <a:latin typeface="+mn-lt"/>
                        <a:ea typeface="+mn-ea"/>
                        <a:cs typeface="+mn-cs"/>
                      </a:endParaRPr>
                    </a:p>
                  </a:txBody>
                  <a:tcPr marL="17780" marR="17780" marT="17780" marB="17780"/>
                </a:tc>
                <a:tc>
                  <a:txBody>
                    <a:bodyPr/>
                    <a:lstStyle/>
                    <a:p>
                      <a:pPr marL="285750" indent="-285750" algn="l">
                        <a:buFont typeface="Arial" panose="020B0604020202020204" pitchFamily="34" charset="0"/>
                        <a:buChar char="•"/>
                      </a:pPr>
                      <a:r>
                        <a:rPr lang="en-GB" sz="1800" b="0" i="0" u="none" strike="noStrike" kern="1200" baseline="0" dirty="0" smtClean="0">
                          <a:solidFill>
                            <a:schemeClr val="dk1"/>
                          </a:solidFill>
                          <a:latin typeface="+mn-lt"/>
                          <a:ea typeface="+mn-ea"/>
                          <a:cs typeface="+mn-cs"/>
                        </a:rPr>
                        <a:t>ERRSS not approved by Minister of DHET</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TVET, CET Colleges Universities, and Private Skills </a:t>
                      </a:r>
                      <a:r>
                        <a:rPr lang="en-GB" sz="1800" b="0" i="0" u="none" strike="noStrike" kern="1200" baseline="0" dirty="0" smtClean="0">
                          <a:solidFill>
                            <a:schemeClr val="dk1"/>
                          </a:solidFill>
                          <a:latin typeface="+mn-lt"/>
                          <a:ea typeface="+mn-ea"/>
                          <a:cs typeface="+mn-cs"/>
                        </a:rPr>
                        <a:t>Development Providers do not implement the </a:t>
                      </a:r>
                      <a:r>
                        <a:rPr lang="en-ZA" sz="1800" b="0" i="0" u="none" strike="noStrike" kern="1200" baseline="0" dirty="0" smtClean="0">
                          <a:solidFill>
                            <a:schemeClr val="dk1"/>
                          </a:solidFill>
                          <a:latin typeface="+mn-lt"/>
                          <a:ea typeface="+mn-ea"/>
                          <a:cs typeface="+mn-cs"/>
                        </a:rPr>
                        <a:t>occupational qualifications, part qualifications and skills programmes in high demand</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TVET CET Colleges Universities and Private Skills </a:t>
                      </a:r>
                      <a:r>
                        <a:rPr lang="en-GB" sz="1800" b="0" i="0" u="none" strike="noStrike" kern="1200" baseline="0" dirty="0" smtClean="0">
                          <a:solidFill>
                            <a:schemeClr val="dk1"/>
                          </a:solidFill>
                          <a:latin typeface="+mn-lt"/>
                          <a:ea typeface="+mn-ea"/>
                          <a:cs typeface="+mn-cs"/>
                        </a:rPr>
                        <a:t>Development Providers do not have the capacity to </a:t>
                      </a:r>
                      <a:r>
                        <a:rPr lang="en-ZA" sz="1800" b="0" i="0" u="none" strike="noStrike" kern="1200" baseline="0" dirty="0" smtClean="0">
                          <a:solidFill>
                            <a:schemeClr val="dk1"/>
                          </a:solidFill>
                          <a:latin typeface="+mn-lt"/>
                          <a:ea typeface="+mn-ea"/>
                          <a:cs typeface="+mn-cs"/>
                        </a:rPr>
                        <a:t>offer occupational qualifications and skills programmes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201462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sp>
        <p:nvSpPr>
          <p:cNvPr id="4" name="Slide Number Placeholder 3"/>
          <p:cNvSpPr>
            <a:spLocks noGrp="1"/>
          </p:cNvSpPr>
          <p:nvPr>
            <p:ph type="sldNum" sz="quarter" idx="12"/>
          </p:nvPr>
        </p:nvSpPr>
        <p:spPr/>
        <p:txBody>
          <a:bodyPr/>
          <a:lstStyle/>
          <a:p>
            <a:fld id="{D486C3A0-F8DC-4A00-AC34-B2681177F542}" type="slidenum">
              <a:rPr lang="en-US" smtClean="0"/>
              <a:pPr/>
              <a:t>32</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2106592172"/>
              </p:ext>
            </p:extLst>
          </p:nvPr>
        </p:nvGraphicFramePr>
        <p:xfrm>
          <a:off x="229810" y="1627371"/>
          <a:ext cx="11732380" cy="5083309"/>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smtClean="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smtClean="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1051672">
                <a:tc>
                  <a:txBody>
                    <a:bodyPr/>
                    <a:lstStyle/>
                    <a:p>
                      <a:pPr algn="ctr"/>
                      <a:r>
                        <a:rPr lang="en-ZA" sz="1800" b="0" i="0" u="none" strike="noStrike" kern="1200" baseline="0" dirty="0" smtClean="0">
                          <a:solidFill>
                            <a:schemeClr val="dk1"/>
                          </a:solidFill>
                          <a:latin typeface="+mn-lt"/>
                          <a:ea typeface="+mn-ea"/>
                          <a:cs typeface="+mn-cs"/>
                        </a:rPr>
                        <a:t>2.1 Percentage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ZA" sz="1800" b="0" i="0" u="none" strike="noStrike" kern="1200" baseline="0" dirty="0" smtClean="0">
                          <a:solidFill>
                            <a:schemeClr val="dk1"/>
                          </a:solidFill>
                          <a:latin typeface="+mn-lt"/>
                          <a:ea typeface="+mn-ea"/>
                          <a:cs typeface="+mn-cs"/>
                        </a:rPr>
                        <a:t>and skills programmes developed</a:t>
                      </a:r>
                    </a:p>
                    <a:p>
                      <a:pPr algn="ctr"/>
                      <a:r>
                        <a:rPr lang="en-GB" sz="1800" b="0" i="0" u="none" strike="noStrike" kern="1200" baseline="0" dirty="0" smtClean="0">
                          <a:solidFill>
                            <a:schemeClr val="dk1"/>
                          </a:solidFill>
                          <a:latin typeface="+mn-lt"/>
                          <a:ea typeface="+mn-ea"/>
                          <a:cs typeface="+mn-cs"/>
                        </a:rPr>
                        <a:t>as identified in the </a:t>
                      </a:r>
                      <a:r>
                        <a:rPr lang="en-GB" sz="1800" b="1" i="0" u="none" strike="noStrike" kern="1200" baseline="0" dirty="0" smtClean="0">
                          <a:solidFill>
                            <a:schemeClr val="dk1"/>
                          </a:solidFill>
                          <a:latin typeface="+mn-lt"/>
                          <a:ea typeface="+mn-ea"/>
                          <a:cs typeface="+mn-cs"/>
                        </a:rPr>
                        <a:t>DHET Economic</a:t>
                      </a:r>
                    </a:p>
                    <a:p>
                      <a:pPr algn="ctr"/>
                      <a:r>
                        <a:rPr lang="en-ZA" sz="1800" b="1" i="0" u="none" strike="noStrike" kern="1200" baseline="0" dirty="0" smtClean="0">
                          <a:solidFill>
                            <a:schemeClr val="dk1"/>
                          </a:solidFill>
                          <a:latin typeface="+mn-lt"/>
                          <a:ea typeface="+mn-ea"/>
                          <a:cs typeface="+mn-cs"/>
                        </a:rPr>
                        <a:t>Reconstruction and Recovery Skills</a:t>
                      </a:r>
                    </a:p>
                    <a:p>
                      <a:pPr algn="ctr"/>
                      <a:r>
                        <a:rPr lang="en-ZA" sz="1800" b="1" i="0" u="none" strike="noStrike" kern="1200" baseline="0" dirty="0" smtClean="0">
                          <a:solidFill>
                            <a:schemeClr val="dk1"/>
                          </a:solidFill>
                          <a:latin typeface="+mn-lt"/>
                          <a:ea typeface="+mn-ea"/>
                          <a:cs typeface="+mn-cs"/>
                        </a:rPr>
                        <a:t>Strategy</a:t>
                      </a:r>
                      <a:endParaRPr lang="en-US" sz="1800" b="1"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smtClean="0">
                          <a:solidFill>
                            <a:schemeClr val="dk1"/>
                          </a:solidFill>
                          <a:latin typeface="+mn-lt"/>
                          <a:ea typeface="+mn-ea"/>
                          <a:cs typeface="+mn-cs"/>
                        </a:rPr>
                        <a:t>80 % Percent of qualifications</a:t>
                      </a:r>
                    </a:p>
                    <a:p>
                      <a:pPr algn="ctr"/>
                      <a:r>
                        <a:rPr lang="en-GB" sz="1800" b="0" i="0" u="none" strike="noStrike" kern="1200" baseline="0" dirty="0" smtClean="0">
                          <a:solidFill>
                            <a:schemeClr val="dk1"/>
                          </a:solidFill>
                          <a:latin typeface="+mn-lt"/>
                          <a:ea typeface="+mn-ea"/>
                          <a:cs typeface="+mn-cs"/>
                        </a:rPr>
                        <a:t>developed as identified in the DHET</a:t>
                      </a:r>
                    </a:p>
                    <a:p>
                      <a:pPr algn="ctr"/>
                      <a:r>
                        <a:rPr lang="en-ZA" sz="1800" b="0" i="0" u="none" strike="noStrike" kern="1200" baseline="0" dirty="0" smtClean="0">
                          <a:solidFill>
                            <a:schemeClr val="dk1"/>
                          </a:solidFill>
                          <a:latin typeface="+mn-lt"/>
                          <a:ea typeface="+mn-ea"/>
                          <a:cs typeface="+mn-cs"/>
                        </a:rPr>
                        <a:t>Economic Reconstruction and</a:t>
                      </a:r>
                    </a:p>
                    <a:p>
                      <a:pPr algn="ctr"/>
                      <a:r>
                        <a:rPr lang="en-ZA" sz="1800" b="0" i="0" u="none" strike="noStrike" kern="1200" baseline="0" dirty="0" smtClean="0">
                          <a:solidFill>
                            <a:schemeClr val="dk1"/>
                          </a:solidFill>
                          <a:latin typeface="+mn-lt"/>
                          <a:ea typeface="+mn-ea"/>
                          <a:cs typeface="+mn-cs"/>
                        </a:rPr>
                        <a:t>Recovery Skills Strategy</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235962">
                <a:tc>
                  <a:txBody>
                    <a:bodyPr/>
                    <a:lstStyle/>
                    <a:p>
                      <a:pPr algn="ctr"/>
                      <a:r>
                        <a:rPr lang="en-ZA" sz="1800" b="0" i="0" u="none" strike="noStrike" kern="1200" baseline="0" dirty="0" smtClean="0">
                          <a:solidFill>
                            <a:schemeClr val="dk1"/>
                          </a:solidFill>
                          <a:latin typeface="+mn-lt"/>
                          <a:ea typeface="+mn-ea"/>
                          <a:cs typeface="+mn-cs"/>
                        </a:rPr>
                        <a:t>2.2 Number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GB" sz="1800" b="0" i="0" u="none" strike="noStrike" kern="1200" baseline="0" dirty="0" smtClean="0">
                          <a:solidFill>
                            <a:schemeClr val="dk1"/>
                          </a:solidFill>
                          <a:latin typeface="+mn-lt"/>
                          <a:ea typeface="+mn-ea"/>
                          <a:cs typeface="+mn-cs"/>
                        </a:rPr>
                        <a:t>and skills programmes in high</a:t>
                      </a:r>
                    </a:p>
                    <a:p>
                      <a:pPr algn="ctr"/>
                      <a:r>
                        <a:rPr lang="en-GB" sz="1800" b="0" i="0" u="none" strike="noStrike" kern="1200" baseline="0" dirty="0" smtClean="0">
                          <a:solidFill>
                            <a:schemeClr val="dk1"/>
                          </a:solidFill>
                          <a:latin typeface="+mn-lt"/>
                          <a:ea typeface="+mn-ea"/>
                          <a:cs typeface="+mn-cs"/>
                        </a:rPr>
                        <a:t>demand offered by TVET Colleges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ZA" sz="1800" b="0" i="0" u="none" strike="noStrike" kern="1200" baseline="0" dirty="0" smtClean="0">
                          <a:solidFill>
                            <a:schemeClr val="dk1"/>
                          </a:solidFill>
                          <a:latin typeface="+mn-lt"/>
                          <a:ea typeface="+mn-ea"/>
                          <a:cs typeface="+mn-cs"/>
                        </a:rPr>
                        <a:t>14 occupational trade qualifications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targets in the approved DHET</a:t>
                      </a:r>
                    </a:p>
                    <a:p>
                      <a:pPr algn="ctr"/>
                      <a:r>
                        <a:rPr lang="en-GB" sz="1800" b="0" i="0" u="none" strike="noStrike" kern="1200" baseline="0" dirty="0" smtClean="0">
                          <a:solidFill>
                            <a:schemeClr val="dk1"/>
                          </a:solidFill>
                          <a:latin typeface="+mn-lt"/>
                          <a:ea typeface="+mn-ea"/>
                          <a:cs typeface="+mn-cs"/>
                        </a:rPr>
                        <a:t>Revised 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smtClean="0">
                          <a:solidFill>
                            <a:schemeClr val="dk1"/>
                          </a:solidFill>
                          <a:latin typeface="+mn-lt"/>
                          <a:ea typeface="+mn-ea"/>
                          <a:cs typeface="+mn-cs"/>
                        </a:rPr>
                        <a:t>2.3 </a:t>
                      </a:r>
                      <a:r>
                        <a:rPr lang="en-ZA" sz="1800" b="0" i="0" u="none" strike="noStrike" kern="1200" baseline="0" dirty="0" smtClean="0">
                          <a:solidFill>
                            <a:schemeClr val="dk1"/>
                          </a:solidFill>
                          <a:latin typeface="+mn-lt"/>
                          <a:ea typeface="+mn-ea"/>
                          <a:cs typeface="+mn-cs"/>
                        </a:rPr>
                        <a:t>Number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GB" sz="1800" b="0" i="0" u="none" strike="noStrike" kern="1200" baseline="0" dirty="0" smtClean="0">
                          <a:solidFill>
                            <a:schemeClr val="dk1"/>
                          </a:solidFill>
                          <a:latin typeface="+mn-lt"/>
                          <a:ea typeface="+mn-ea"/>
                          <a:cs typeface="+mn-cs"/>
                        </a:rPr>
                        <a:t>and skills programmes in high</a:t>
                      </a:r>
                    </a:p>
                    <a:p>
                      <a:pPr algn="ctr"/>
                      <a:r>
                        <a:rPr lang="en-ZA" sz="1800" b="0" i="0" u="none" strike="noStrike" kern="1200" baseline="0" dirty="0" smtClean="0">
                          <a:solidFill>
                            <a:schemeClr val="dk1"/>
                          </a:solidFill>
                          <a:latin typeface="+mn-lt"/>
                          <a:ea typeface="+mn-ea"/>
                          <a:cs typeface="+mn-cs"/>
                        </a:rPr>
                        <a:t>demand offered by Universities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 Strategic</a:t>
                      </a:r>
                    </a:p>
                    <a:p>
                      <a:pPr algn="ctr"/>
                      <a:r>
                        <a:rPr lang="en-ZA" sz="1800" b="0" i="0" u="none" strike="noStrike" kern="1200" baseline="0" dirty="0" smtClean="0">
                          <a:solidFill>
                            <a:schemeClr val="dk1"/>
                          </a:solidFill>
                          <a:latin typeface="+mn-lt"/>
                          <a:ea typeface="+mn-ea"/>
                          <a:cs typeface="+mn-cs"/>
                        </a:rPr>
                        <a:t>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Tree>
    <p:extLst>
      <p:ext uri="{BB962C8B-B14F-4D97-AF65-F5344CB8AC3E}">
        <p14:creationId xmlns:p14="http://schemas.microsoft.com/office/powerpoint/2010/main" xmlns="" val="25334379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sp>
        <p:nvSpPr>
          <p:cNvPr id="4" name="Slide Number Placeholder 3"/>
          <p:cNvSpPr>
            <a:spLocks noGrp="1"/>
          </p:cNvSpPr>
          <p:nvPr>
            <p:ph type="sldNum" sz="quarter" idx="12"/>
          </p:nvPr>
        </p:nvSpPr>
        <p:spPr/>
        <p:txBody>
          <a:bodyPr/>
          <a:lstStyle/>
          <a:p>
            <a:fld id="{D486C3A0-F8DC-4A00-AC34-B2681177F542}" type="slidenum">
              <a:rPr lang="en-US" smtClean="0"/>
              <a:pPr/>
              <a:t>33</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1320697357"/>
              </p:ext>
            </p:extLst>
          </p:nvPr>
        </p:nvGraphicFramePr>
        <p:xfrm>
          <a:off x="229810" y="1627371"/>
          <a:ext cx="11732380" cy="4783589"/>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smtClean="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smtClean="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1210562">
                <a:tc>
                  <a:txBody>
                    <a:bodyPr/>
                    <a:lstStyle/>
                    <a:p>
                      <a:pPr algn="ctr"/>
                      <a:r>
                        <a:rPr lang="en-ZA" sz="1800" b="0" i="0" u="none" strike="noStrike" kern="1200" baseline="0" dirty="0" smtClean="0">
                          <a:solidFill>
                            <a:schemeClr val="dk1"/>
                          </a:solidFill>
                          <a:latin typeface="+mn-lt"/>
                          <a:ea typeface="+mn-ea"/>
                          <a:cs typeface="+mn-cs"/>
                        </a:rPr>
                        <a:t>2.4 Number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GB" sz="1800" b="0" i="0" u="none" strike="noStrike" kern="1200" baseline="0" dirty="0" smtClean="0">
                          <a:solidFill>
                            <a:schemeClr val="dk1"/>
                          </a:solidFill>
                          <a:latin typeface="+mn-lt"/>
                          <a:ea typeface="+mn-ea"/>
                          <a:cs typeface="+mn-cs"/>
                        </a:rPr>
                        <a:t>and skills programmes in high</a:t>
                      </a:r>
                    </a:p>
                    <a:p>
                      <a:pPr algn="ctr"/>
                      <a:r>
                        <a:rPr lang="en-GB" sz="1800" b="0" i="0" u="none" strike="noStrike" kern="1200" baseline="0" dirty="0" smtClean="0">
                          <a:solidFill>
                            <a:schemeClr val="dk1"/>
                          </a:solidFill>
                          <a:latin typeface="+mn-lt"/>
                          <a:ea typeface="+mn-ea"/>
                          <a:cs typeface="+mn-cs"/>
                        </a:rPr>
                        <a:t>demand offered by CET Colleges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 Strategic</a:t>
                      </a:r>
                    </a:p>
                    <a:p>
                      <a:pPr algn="ctr"/>
                      <a:r>
                        <a:rPr lang="en-ZA" sz="1800" b="0" i="0" u="none" strike="noStrike" kern="1200" baseline="0" dirty="0" smtClean="0">
                          <a:solidFill>
                            <a:schemeClr val="dk1"/>
                          </a:solidFill>
                          <a:latin typeface="+mn-lt"/>
                          <a:ea typeface="+mn-ea"/>
                          <a:cs typeface="+mn-cs"/>
                        </a:rPr>
                        <a:t>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1672">
                <a:tc>
                  <a:txBody>
                    <a:bodyPr/>
                    <a:lstStyle/>
                    <a:p>
                      <a:pPr algn="ctr"/>
                      <a:r>
                        <a:rPr lang="en-ZA" sz="1800" b="0" i="0" u="none" strike="noStrike" kern="1200" baseline="0" dirty="0" smtClean="0">
                          <a:solidFill>
                            <a:schemeClr val="dk1"/>
                          </a:solidFill>
                          <a:latin typeface="+mn-lt"/>
                          <a:ea typeface="+mn-ea"/>
                          <a:cs typeface="+mn-cs"/>
                        </a:rPr>
                        <a:t>2.5 Number of occupational</a:t>
                      </a:r>
                    </a:p>
                    <a:p>
                      <a:pPr algn="ctr"/>
                      <a:r>
                        <a:rPr lang="en-ZA" sz="1800" b="0" i="0" u="none" strike="noStrike" kern="1200" baseline="0" dirty="0" smtClean="0">
                          <a:solidFill>
                            <a:schemeClr val="dk1"/>
                          </a:solidFill>
                          <a:latin typeface="+mn-lt"/>
                          <a:ea typeface="+mn-ea"/>
                          <a:cs typeface="+mn-cs"/>
                        </a:rPr>
                        <a:t>qualifications, part qualifications</a:t>
                      </a:r>
                    </a:p>
                    <a:p>
                      <a:pPr algn="ctr"/>
                      <a:r>
                        <a:rPr lang="en-GB" sz="1800" b="0" i="0" u="none" strike="noStrike" kern="1200" baseline="0" dirty="0" smtClean="0">
                          <a:solidFill>
                            <a:schemeClr val="dk1"/>
                          </a:solidFill>
                          <a:latin typeface="+mn-lt"/>
                          <a:ea typeface="+mn-ea"/>
                          <a:cs typeface="+mn-cs"/>
                        </a:rPr>
                        <a:t>and skills programmes in high</a:t>
                      </a:r>
                    </a:p>
                    <a:p>
                      <a:pPr algn="ctr"/>
                      <a:r>
                        <a:rPr lang="en-GB" sz="1800" b="0" i="0" u="none" strike="noStrike" kern="1200" baseline="0" dirty="0" smtClean="0">
                          <a:solidFill>
                            <a:schemeClr val="dk1"/>
                          </a:solidFill>
                          <a:latin typeface="+mn-lt"/>
                          <a:ea typeface="+mn-ea"/>
                          <a:cs typeface="+mn-cs"/>
                        </a:rPr>
                        <a:t>demand offered by Private Skills</a:t>
                      </a:r>
                    </a:p>
                    <a:p>
                      <a:pPr algn="ctr"/>
                      <a:r>
                        <a:rPr lang="en-ZA" sz="1800" b="0" i="0" u="none" strike="noStrike" kern="1200" baseline="0" dirty="0" smtClean="0">
                          <a:solidFill>
                            <a:schemeClr val="dk1"/>
                          </a:solidFill>
                          <a:latin typeface="+mn-lt"/>
                          <a:ea typeface="+mn-ea"/>
                          <a:cs typeface="+mn-cs"/>
                        </a:rPr>
                        <a:t>Development Providers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smtClean="0">
                          <a:solidFill>
                            <a:schemeClr val="dk1"/>
                          </a:solidFill>
                          <a:latin typeface="+mn-lt"/>
                          <a:ea typeface="+mn-ea"/>
                          <a:cs typeface="+mn-cs"/>
                        </a:rPr>
                        <a:t>As per ERRSS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smtClean="0">
                          <a:solidFill>
                            <a:schemeClr val="dk1"/>
                          </a:solidFill>
                          <a:latin typeface="+mn-lt"/>
                          <a:ea typeface="+mn-ea"/>
                          <a:cs typeface="+mn-cs"/>
                        </a:rPr>
                        <a:t>2.6 Number of TVET Colleges offering</a:t>
                      </a:r>
                    </a:p>
                    <a:p>
                      <a:pPr algn="ctr"/>
                      <a:r>
                        <a:rPr lang="en-ZA" sz="1800" b="0" i="0" u="none" strike="noStrike" kern="1200" baseline="0" dirty="0" smtClean="0">
                          <a:solidFill>
                            <a:schemeClr val="dk1"/>
                          </a:solidFill>
                          <a:latin typeface="+mn-lt"/>
                          <a:ea typeface="+mn-ea"/>
                          <a:cs typeface="+mn-cs"/>
                        </a:rPr>
                        <a:t>occupational qualifications part</a:t>
                      </a:r>
                    </a:p>
                    <a:p>
                      <a:pPr algn="ctr"/>
                      <a:r>
                        <a:rPr lang="en-GB" sz="1800" b="0" i="0" u="none" strike="noStrike" kern="1200" baseline="0" dirty="0" smtClean="0">
                          <a:solidFill>
                            <a:schemeClr val="dk1"/>
                          </a:solidFill>
                          <a:latin typeface="+mn-lt"/>
                          <a:ea typeface="+mn-ea"/>
                          <a:cs typeface="+mn-cs"/>
                        </a:rPr>
                        <a:t>qualifications and skills programmes in</a:t>
                      </a:r>
                    </a:p>
                    <a:p>
                      <a:pPr algn="ctr"/>
                      <a:r>
                        <a:rPr lang="en-ZA" sz="1800" b="0" i="0" u="none" strike="noStrike" kern="1200" baseline="0" dirty="0" smtClean="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a:t>
                      </a:r>
                    </a:p>
                    <a:p>
                      <a:pPr algn="ctr"/>
                      <a:r>
                        <a:rPr lang="en-GB" sz="1800" b="0" i="0" u="none" strike="noStrike" kern="1200" baseline="0" dirty="0" smtClean="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Tree>
    <p:extLst>
      <p:ext uri="{BB962C8B-B14F-4D97-AF65-F5344CB8AC3E}">
        <p14:creationId xmlns:p14="http://schemas.microsoft.com/office/powerpoint/2010/main" xmlns="" val="3007983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sp>
        <p:nvSpPr>
          <p:cNvPr id="4" name="Slide Number Placeholder 3"/>
          <p:cNvSpPr>
            <a:spLocks noGrp="1"/>
          </p:cNvSpPr>
          <p:nvPr>
            <p:ph type="sldNum" sz="quarter" idx="12"/>
          </p:nvPr>
        </p:nvSpPr>
        <p:spPr/>
        <p:txBody>
          <a:bodyPr/>
          <a:lstStyle/>
          <a:p>
            <a:fld id="{D486C3A0-F8DC-4A00-AC34-B2681177F542}" type="slidenum">
              <a:rPr lang="en-US" smtClean="0"/>
              <a:pPr/>
              <a:t>34</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772736282"/>
              </p:ext>
            </p:extLst>
          </p:nvPr>
        </p:nvGraphicFramePr>
        <p:xfrm>
          <a:off x="229810" y="1627371"/>
          <a:ext cx="11732380" cy="4431547"/>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smtClean="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smtClean="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1129282">
                <a:tc>
                  <a:txBody>
                    <a:bodyPr/>
                    <a:lstStyle/>
                    <a:p>
                      <a:pPr algn="ctr"/>
                      <a:r>
                        <a:rPr lang="en-ZA" sz="1800" b="0" i="0" u="none" strike="noStrike" kern="1200" baseline="0" dirty="0" smtClean="0">
                          <a:solidFill>
                            <a:schemeClr val="dk1"/>
                          </a:solidFill>
                          <a:latin typeface="+mn-lt"/>
                          <a:ea typeface="+mn-ea"/>
                          <a:cs typeface="+mn-cs"/>
                        </a:rPr>
                        <a:t>2.7 </a:t>
                      </a:r>
                      <a:r>
                        <a:rPr lang="en-GB" sz="1800" b="0" i="0" u="none" strike="noStrike" kern="1200" baseline="0" dirty="0" smtClean="0">
                          <a:solidFill>
                            <a:schemeClr val="dk1"/>
                          </a:solidFill>
                          <a:latin typeface="+mn-lt"/>
                          <a:ea typeface="+mn-ea"/>
                          <a:cs typeface="+mn-cs"/>
                        </a:rPr>
                        <a:t>Number of CET Colleges offering</a:t>
                      </a:r>
                    </a:p>
                    <a:p>
                      <a:pPr algn="ctr"/>
                      <a:r>
                        <a:rPr lang="en-ZA" sz="1800" b="0" i="0" u="none" strike="noStrike" kern="1200" baseline="0" dirty="0" smtClean="0">
                          <a:solidFill>
                            <a:schemeClr val="dk1"/>
                          </a:solidFill>
                          <a:latin typeface="+mn-lt"/>
                          <a:ea typeface="+mn-ea"/>
                          <a:cs typeface="+mn-cs"/>
                        </a:rPr>
                        <a:t>occupational qualifications part</a:t>
                      </a:r>
                    </a:p>
                    <a:p>
                      <a:pPr algn="ctr"/>
                      <a:r>
                        <a:rPr lang="en-GB" sz="1800" b="0" i="0" u="none" strike="noStrike" kern="1200" baseline="0" dirty="0" smtClean="0">
                          <a:solidFill>
                            <a:schemeClr val="dk1"/>
                          </a:solidFill>
                          <a:latin typeface="+mn-lt"/>
                          <a:ea typeface="+mn-ea"/>
                          <a:cs typeface="+mn-cs"/>
                        </a:rPr>
                        <a:t>qualifications and skills programmes in</a:t>
                      </a:r>
                    </a:p>
                    <a:p>
                      <a:pPr algn="ctr"/>
                      <a:r>
                        <a:rPr lang="en-ZA" sz="1800" b="0" i="0" u="none" strike="noStrike" kern="1200" baseline="0" dirty="0" smtClean="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a:t>
                      </a:r>
                    </a:p>
                    <a:p>
                      <a:pPr algn="ctr"/>
                      <a:r>
                        <a:rPr lang="en-GB" sz="1800" b="0" i="0" u="none" strike="noStrike" kern="1200" baseline="0" dirty="0" smtClean="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1672">
                <a:tc>
                  <a:txBody>
                    <a:bodyPr/>
                    <a:lstStyle/>
                    <a:p>
                      <a:pPr algn="ctr"/>
                      <a:r>
                        <a:rPr lang="en-ZA" sz="1800" b="0" i="0" u="none" strike="noStrike" kern="1200" baseline="0" dirty="0" smtClean="0">
                          <a:solidFill>
                            <a:schemeClr val="dk1"/>
                          </a:solidFill>
                          <a:latin typeface="+mn-lt"/>
                          <a:ea typeface="+mn-ea"/>
                          <a:cs typeface="+mn-cs"/>
                        </a:rPr>
                        <a:t>2.8 Number of Universities offering</a:t>
                      </a:r>
                    </a:p>
                    <a:p>
                      <a:pPr algn="ctr"/>
                      <a:r>
                        <a:rPr lang="en-ZA" sz="1800" b="0" i="0" u="none" strike="noStrike" kern="1200" baseline="0" dirty="0" smtClean="0">
                          <a:solidFill>
                            <a:schemeClr val="dk1"/>
                          </a:solidFill>
                          <a:latin typeface="+mn-lt"/>
                          <a:ea typeface="+mn-ea"/>
                          <a:cs typeface="+mn-cs"/>
                        </a:rPr>
                        <a:t>occupational qualifications part</a:t>
                      </a:r>
                    </a:p>
                    <a:p>
                      <a:pPr algn="ctr"/>
                      <a:r>
                        <a:rPr lang="en-GB" sz="1800" b="0" i="0" u="none" strike="noStrike" kern="1200" baseline="0" dirty="0" smtClean="0">
                          <a:solidFill>
                            <a:schemeClr val="dk1"/>
                          </a:solidFill>
                          <a:latin typeface="+mn-lt"/>
                          <a:ea typeface="+mn-ea"/>
                          <a:cs typeface="+mn-cs"/>
                        </a:rPr>
                        <a:t>qualifications and skills programmes in</a:t>
                      </a:r>
                    </a:p>
                    <a:p>
                      <a:pPr algn="ctr"/>
                      <a:r>
                        <a:rPr lang="en-ZA" sz="1800" b="0" i="0" u="none" strike="noStrike" kern="1200" baseline="0" dirty="0" smtClean="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a:t>
                      </a:r>
                    </a:p>
                    <a:p>
                      <a:pPr algn="ctr"/>
                      <a:r>
                        <a:rPr lang="en-GB" sz="1800" b="0" i="0" u="none" strike="noStrike" kern="1200" baseline="0" dirty="0" smtClean="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smtClean="0">
                          <a:solidFill>
                            <a:schemeClr val="dk1"/>
                          </a:solidFill>
                          <a:latin typeface="+mn-lt"/>
                          <a:ea typeface="+mn-ea"/>
                          <a:cs typeface="+mn-cs"/>
                        </a:rPr>
                        <a:t>2.9 Number of Private Skills Development</a:t>
                      </a:r>
                    </a:p>
                    <a:p>
                      <a:pPr algn="ctr"/>
                      <a:r>
                        <a:rPr lang="en-ZA" sz="1800" b="0" i="0" u="none" strike="noStrike" kern="1200" baseline="0" dirty="0" smtClean="0">
                          <a:solidFill>
                            <a:schemeClr val="dk1"/>
                          </a:solidFill>
                          <a:latin typeface="+mn-lt"/>
                          <a:ea typeface="+mn-ea"/>
                          <a:cs typeface="+mn-cs"/>
                        </a:rPr>
                        <a:t>Providers offering occupational</a:t>
                      </a:r>
                    </a:p>
                    <a:p>
                      <a:pPr algn="ctr"/>
                      <a:r>
                        <a:rPr lang="en-ZA" sz="1800" b="0" i="0" u="none" strike="noStrike" kern="1200" baseline="0" dirty="0" smtClean="0">
                          <a:solidFill>
                            <a:schemeClr val="dk1"/>
                          </a:solidFill>
                          <a:latin typeface="+mn-lt"/>
                          <a:ea typeface="+mn-ea"/>
                          <a:cs typeface="+mn-cs"/>
                        </a:rPr>
                        <a:t>qualifications part qualifications and skills</a:t>
                      </a:r>
                    </a:p>
                    <a:p>
                      <a:pPr algn="ctr"/>
                      <a:r>
                        <a:rPr lang="en-ZA" sz="1800" b="0" i="0" u="none" strike="noStrike" kern="1200" baseline="0" dirty="0" smtClean="0">
                          <a:solidFill>
                            <a:schemeClr val="dk1"/>
                          </a:solidFill>
                          <a:latin typeface="+mn-lt"/>
                          <a:ea typeface="+mn-ea"/>
                          <a:cs typeface="+mn-cs"/>
                        </a:rPr>
                        <a:t>programmes in 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smtClean="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As per agreed targets in the</a:t>
                      </a:r>
                    </a:p>
                    <a:p>
                      <a:pPr algn="ctr"/>
                      <a:r>
                        <a:rPr lang="en-ZA" sz="1800" b="0" i="0" u="none" strike="noStrike" kern="1200" baseline="0" dirty="0" smtClean="0">
                          <a:solidFill>
                            <a:schemeClr val="dk1"/>
                          </a:solidFill>
                          <a:latin typeface="+mn-lt"/>
                          <a:ea typeface="+mn-ea"/>
                          <a:cs typeface="+mn-cs"/>
                        </a:rPr>
                        <a:t>approved DHET Revised</a:t>
                      </a:r>
                    </a:p>
                    <a:p>
                      <a:pPr algn="ctr"/>
                      <a:r>
                        <a:rPr lang="en-GB" sz="1800" b="0" i="0" u="none" strike="noStrike" kern="1200" baseline="0" dirty="0" smtClean="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Tree>
    <p:extLst>
      <p:ext uri="{BB962C8B-B14F-4D97-AF65-F5344CB8AC3E}">
        <p14:creationId xmlns:p14="http://schemas.microsoft.com/office/powerpoint/2010/main" xmlns="" val="2600529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sp>
        <p:nvSpPr>
          <p:cNvPr id="4" name="Slide Number Placeholder 3"/>
          <p:cNvSpPr>
            <a:spLocks noGrp="1"/>
          </p:cNvSpPr>
          <p:nvPr>
            <p:ph type="sldNum" sz="quarter" idx="12"/>
          </p:nvPr>
        </p:nvSpPr>
        <p:spPr/>
        <p:txBody>
          <a:bodyPr/>
          <a:lstStyle/>
          <a:p>
            <a:fld id="{D486C3A0-F8DC-4A00-AC34-B2681177F542}" type="slidenum">
              <a:rPr lang="en-US" smtClean="0"/>
              <a:pPr/>
              <a:t>35</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3573852724"/>
              </p:ext>
            </p:extLst>
          </p:nvPr>
        </p:nvGraphicFramePr>
        <p:xfrm>
          <a:off x="101725" y="1805515"/>
          <a:ext cx="11732380" cy="3966982"/>
        </p:xfrm>
        <a:graphic>
          <a:graphicData uri="http://schemas.openxmlformats.org/drawingml/2006/table">
            <a:tbl>
              <a:tblPr firstRow="1" bandRow="1">
                <a:tableStyleId>{073A0DAA-6AF3-43AB-8588-CEC1D06C72B9}</a:tableStyleId>
              </a:tblPr>
              <a:tblGrid>
                <a:gridCol w="4527125">
                  <a:extLst>
                    <a:ext uri="{9D8B030D-6E8A-4147-A177-3AD203B41FA5}">
                      <a16:colId xmlns:a16="http://schemas.microsoft.com/office/drawing/2014/main" xmlns="" val="3155331155"/>
                    </a:ext>
                  </a:extLst>
                </a:gridCol>
                <a:gridCol w="2753474">
                  <a:extLst>
                    <a:ext uri="{9D8B030D-6E8A-4147-A177-3AD203B41FA5}">
                      <a16:colId xmlns:a16="http://schemas.microsoft.com/office/drawing/2014/main" xmlns="" val="1601870758"/>
                    </a:ext>
                  </a:extLst>
                </a:gridCol>
                <a:gridCol w="4451781">
                  <a:extLst>
                    <a:ext uri="{9D8B030D-6E8A-4147-A177-3AD203B41FA5}">
                      <a16:colId xmlns:a16="http://schemas.microsoft.com/office/drawing/2014/main" xmlns="" val="3750595721"/>
                    </a:ext>
                  </a:extLst>
                </a:gridCol>
              </a:tblGrid>
              <a:tr h="612395">
                <a:tc gridSpan="3">
                  <a:txBody>
                    <a:bodyPr/>
                    <a:lstStyle/>
                    <a:p>
                      <a:r>
                        <a:rPr lang="en-GB" sz="1800" b="0" i="0" u="none" strike="noStrike" kern="1200" baseline="0" dirty="0" smtClean="0">
                          <a:solidFill>
                            <a:schemeClr val="lt1"/>
                          </a:solidFill>
                          <a:latin typeface="+mn-lt"/>
                          <a:ea typeface="+mn-ea"/>
                          <a:cs typeface="+mn-cs"/>
                        </a:rPr>
                        <a:t>Outcome 3: QCTO is a responsive learning organisation</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Contribution</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Enablers</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smtClean="0">
                          <a:solidFill>
                            <a:schemeClr val="bg1"/>
                          </a:solidFill>
                        </a:rPr>
                        <a:t>Risks</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1051672">
                <a:tc>
                  <a:txBody>
                    <a:bodyPr/>
                    <a:lstStyle/>
                    <a:p>
                      <a:r>
                        <a:rPr lang="en-GB" sz="1800" b="0" i="0" u="none" strike="noStrike" kern="1200" baseline="0" dirty="0" smtClean="0">
                          <a:solidFill>
                            <a:schemeClr val="dk1"/>
                          </a:solidFill>
                          <a:latin typeface="+mn-lt"/>
                          <a:ea typeface="+mn-ea"/>
                          <a:cs typeface="+mn-cs"/>
                        </a:rPr>
                        <a:t>By being responsive to the environment and having the capacity to meet the identified needs, the achievement of this outcome will contribute to the achievement of the intended impact as stated in terms of policy priorities.</a:t>
                      </a:r>
                      <a:endParaRPr lang="en-ZA" sz="1800" b="0" i="0" u="none" strike="noStrike" kern="1200" baseline="0" dirty="0" smtClean="0">
                        <a:solidFill>
                          <a:schemeClr val="dk1"/>
                        </a:solidFill>
                        <a:latin typeface="+mn-lt"/>
                        <a:ea typeface="+mn-ea"/>
                        <a:cs typeface="+mn-cs"/>
                      </a:endParaRPr>
                    </a:p>
                  </a:txBody>
                  <a:tcPr marL="17780" marR="17780" marT="17780" marB="17780"/>
                </a:tc>
                <a:tc>
                  <a:txBody>
                    <a:bodyPr/>
                    <a:lstStyle/>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The availability of financial and human resources.</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The availability of reliable, (demand) data.</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Enabling legislation.</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Partnerships, buy in/support from all stakeholders for the achievement of </a:t>
                      </a:r>
                      <a:r>
                        <a:rPr lang="en-ZA" sz="1600" b="0" i="0" u="none" strike="noStrike" kern="1200" baseline="0" dirty="0" smtClean="0">
                          <a:solidFill>
                            <a:schemeClr val="dk1"/>
                          </a:solidFill>
                          <a:latin typeface="+mn-lt"/>
                          <a:ea typeface="+mn-ea"/>
                          <a:cs typeface="+mn-cs"/>
                        </a:rPr>
                        <a:t>the outcome.</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Political will.</a:t>
                      </a:r>
                    </a:p>
                    <a:p>
                      <a:pPr marL="285750" indent="-285750">
                        <a:buFont typeface="Arial" panose="020B0604020202020204" pitchFamily="34" charset="0"/>
                        <a:buChar char="•"/>
                      </a:pPr>
                      <a:r>
                        <a:rPr lang="en-GB" sz="1600" b="0" i="0" u="none" strike="noStrike" kern="1200" baseline="0" dirty="0" smtClean="0">
                          <a:solidFill>
                            <a:schemeClr val="dk1"/>
                          </a:solidFill>
                          <a:latin typeface="+mn-lt"/>
                          <a:ea typeface="+mn-ea"/>
                          <a:cs typeface="+mn-cs"/>
                        </a:rPr>
                        <a:t>Implementation of relevant research recommendations.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Lack of funding </a:t>
                      </a:r>
                    </a:p>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Lack of buy-in/ support from key stakeholders</a:t>
                      </a:r>
                    </a:p>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Not becoming a learning organisation</a:t>
                      </a:r>
                      <a:endParaRPr lang="en-ZA" sz="1800" b="0" i="0" u="none" strike="noStrike" kern="1200" baseline="0" dirty="0" smtClean="0">
                        <a:solidFill>
                          <a:schemeClr val="dk1"/>
                        </a:solidFill>
                        <a:latin typeface="+mn-lt"/>
                        <a:ea typeface="+mn-ea"/>
                        <a:cs typeface="+mn-cs"/>
                      </a:endParaRPr>
                    </a:p>
                  </a:txBody>
                  <a:tcPr marL="17780" marR="17780" marT="17780" marB="1778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866550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2020 - 2025</a:t>
            </a:r>
          </a:p>
        </p:txBody>
      </p:sp>
      <p:sp>
        <p:nvSpPr>
          <p:cNvPr id="4" name="Slide Number Placeholder 3"/>
          <p:cNvSpPr>
            <a:spLocks noGrp="1"/>
          </p:cNvSpPr>
          <p:nvPr>
            <p:ph type="sldNum" sz="quarter" idx="12"/>
          </p:nvPr>
        </p:nvSpPr>
        <p:spPr/>
        <p:txBody>
          <a:bodyPr/>
          <a:lstStyle/>
          <a:p>
            <a:fld id="{D486C3A0-F8DC-4A00-AC34-B2681177F542}" type="slidenum">
              <a:rPr lang="en-US" smtClean="0"/>
              <a:pPr/>
              <a:t>36</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xmlns="" val="922694533"/>
              </p:ext>
            </p:extLst>
          </p:nvPr>
        </p:nvGraphicFramePr>
        <p:xfrm>
          <a:off x="223645" y="2198601"/>
          <a:ext cx="11732380" cy="2232751"/>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484041">
                <a:tc gridSpan="3">
                  <a:txBody>
                    <a:bodyPr/>
                    <a:lstStyle/>
                    <a:p>
                      <a:r>
                        <a:rPr lang="en-GB" sz="1800" b="0" i="0" u="none" strike="noStrike" kern="1200" baseline="0" dirty="0" smtClean="0">
                          <a:solidFill>
                            <a:schemeClr val="lt1"/>
                          </a:solidFill>
                          <a:latin typeface="+mn-lt"/>
                          <a:ea typeface="+mn-ea"/>
                          <a:cs typeface="+mn-cs"/>
                        </a:rPr>
                        <a:t>Outcome 3: QCTO is a responsive learning organisation</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81441">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rgbClr val="C00000"/>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rgbClr val="C00000"/>
                    </a:solidFill>
                  </a:tcPr>
                </a:tc>
                <a:extLst>
                  <a:ext uri="{0D108BD9-81ED-4DB2-BD59-A6C34878D82A}">
                    <a16:rowId xmlns:a16="http://schemas.microsoft.com/office/drawing/2014/main" xmlns="" val="10000"/>
                  </a:ext>
                </a:extLst>
              </a:tr>
              <a:tr h="1367269">
                <a:tc>
                  <a:txBody>
                    <a:bodyPr/>
                    <a:lstStyle/>
                    <a:p>
                      <a:pPr algn="ctr"/>
                      <a:r>
                        <a:rPr lang="en-ZA" sz="1800" b="0" i="0" u="none" strike="noStrike" kern="1200" baseline="0" dirty="0" smtClean="0">
                          <a:solidFill>
                            <a:schemeClr val="dk1"/>
                          </a:solidFill>
                          <a:latin typeface="+mn-lt"/>
                          <a:ea typeface="+mn-ea"/>
                          <a:cs typeface="+mn-cs"/>
                        </a:rPr>
                        <a:t>3.1 The relevance and</a:t>
                      </a:r>
                    </a:p>
                    <a:p>
                      <a:pPr algn="ctr"/>
                      <a:r>
                        <a:rPr lang="en-GB" sz="1800" b="0" i="0" u="none" strike="noStrike" kern="1200" baseline="0" dirty="0" smtClean="0">
                          <a:solidFill>
                            <a:schemeClr val="dk1"/>
                          </a:solidFill>
                          <a:latin typeface="+mn-lt"/>
                          <a:ea typeface="+mn-ea"/>
                          <a:cs typeface="+mn-cs"/>
                        </a:rPr>
                        <a:t>responsiveness of the QCTO and the</a:t>
                      </a:r>
                    </a:p>
                    <a:p>
                      <a:pPr algn="ctr"/>
                      <a:r>
                        <a:rPr lang="en-ZA" sz="1800" b="0" i="0" u="none" strike="noStrike" kern="1200" baseline="0" dirty="0" smtClean="0">
                          <a:solidFill>
                            <a:schemeClr val="dk1"/>
                          </a:solidFill>
                          <a:latin typeface="+mn-lt"/>
                          <a:ea typeface="+mn-ea"/>
                          <a:cs typeface="+mn-cs"/>
                        </a:rPr>
                        <a:t>OQSF evaluated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smtClean="0">
                          <a:solidFill>
                            <a:schemeClr val="dk1"/>
                          </a:solidFill>
                          <a:effectLst/>
                          <a:latin typeface="+mn-lt"/>
                          <a:ea typeface="+mn-ea"/>
                          <a:cs typeface="+mn-cs"/>
                        </a:rPr>
                        <a:t>No baseline established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smtClean="0">
                          <a:solidFill>
                            <a:schemeClr val="dk1"/>
                          </a:solidFill>
                          <a:latin typeface="+mn-lt"/>
                          <a:ea typeface="+mn-ea"/>
                          <a:cs typeface="+mn-cs"/>
                        </a:rPr>
                        <a:t>An evaluation report that measures</a:t>
                      </a:r>
                    </a:p>
                    <a:p>
                      <a:pPr algn="ctr"/>
                      <a:r>
                        <a:rPr lang="en-ZA" sz="1800" b="0" i="0" u="none" strike="noStrike" kern="1200" baseline="0" dirty="0" smtClean="0">
                          <a:solidFill>
                            <a:schemeClr val="dk1"/>
                          </a:solidFill>
                          <a:latin typeface="+mn-lt"/>
                          <a:ea typeface="+mn-ea"/>
                          <a:cs typeface="+mn-cs"/>
                        </a:rPr>
                        <a:t>sectoral perceptions of the</a:t>
                      </a:r>
                    </a:p>
                    <a:p>
                      <a:pPr algn="ctr"/>
                      <a:r>
                        <a:rPr lang="en-GB" sz="1800" b="0" i="0" u="none" strike="noStrike" kern="1200" baseline="0" dirty="0" smtClean="0">
                          <a:solidFill>
                            <a:schemeClr val="dk1"/>
                          </a:solidFill>
                          <a:latin typeface="+mn-lt"/>
                          <a:ea typeface="+mn-ea"/>
                          <a:cs typeface="+mn-cs"/>
                        </a:rPr>
                        <a:t>relevance and responsiveness of the</a:t>
                      </a:r>
                    </a:p>
                    <a:p>
                      <a:pPr algn="ctr"/>
                      <a:r>
                        <a:rPr lang="en-ZA" sz="1800" b="0" i="0" u="none" strike="noStrike" kern="1200" baseline="0" dirty="0" smtClean="0">
                          <a:solidFill>
                            <a:schemeClr val="dk1"/>
                          </a:solidFill>
                          <a:latin typeface="+mn-lt"/>
                          <a:ea typeface="+mn-ea"/>
                          <a:cs typeface="+mn-cs"/>
                        </a:rPr>
                        <a:t>QCTO and the OQSF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37900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Annual Performance Plan 2022/23</a:t>
            </a:r>
            <a:endParaRPr lang="en-ZA" dirty="0"/>
          </a:p>
        </p:txBody>
      </p:sp>
      <p:sp>
        <p:nvSpPr>
          <p:cNvPr id="6" name="Rounded Rectangle 5"/>
          <p:cNvSpPr/>
          <p:nvPr/>
        </p:nvSpPr>
        <p:spPr>
          <a:xfrm>
            <a:off x="7233953" y="1738070"/>
            <a:ext cx="2403279" cy="8993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1. ADMINISTRATION</a:t>
            </a:r>
            <a:endParaRPr lang="en-US" sz="2000" dirty="0">
              <a:solidFill>
                <a:schemeClr val="bg1"/>
              </a:solidFill>
            </a:endParaRPr>
          </a:p>
        </p:txBody>
      </p:sp>
      <p:sp>
        <p:nvSpPr>
          <p:cNvPr id="7" name="TextBox 6"/>
          <p:cNvSpPr txBox="1"/>
          <p:nvPr/>
        </p:nvSpPr>
        <p:spPr>
          <a:xfrm>
            <a:off x="8435593" y="3610102"/>
            <a:ext cx="184731" cy="369332"/>
          </a:xfrm>
          <a:prstGeom prst="rect">
            <a:avLst/>
          </a:prstGeom>
          <a:noFill/>
        </p:spPr>
        <p:txBody>
          <a:bodyPr wrap="none" rtlCol="0">
            <a:spAutoFit/>
          </a:bodyPr>
          <a:lstStyle/>
          <a:p>
            <a:endParaRPr lang="en-US" dirty="0"/>
          </a:p>
        </p:txBody>
      </p:sp>
      <p:sp>
        <p:nvSpPr>
          <p:cNvPr id="8" name="Rounded Rectangle 7"/>
          <p:cNvSpPr/>
          <p:nvPr/>
        </p:nvSpPr>
        <p:spPr>
          <a:xfrm>
            <a:off x="7233953" y="4039353"/>
            <a:ext cx="3513242" cy="883577"/>
          </a:xfrm>
          <a:prstGeom prst="roundRect">
            <a:avLst/>
          </a:prstGeom>
          <a:solidFill>
            <a:srgbClr val="E31B1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 OCCUPATIONAL QUALIFICATIONS QUALITY ASSURANCE</a:t>
            </a:r>
            <a:endParaRPr lang="en-US" sz="2000" dirty="0"/>
          </a:p>
        </p:txBody>
      </p:sp>
      <p:sp>
        <p:nvSpPr>
          <p:cNvPr id="9" name="Rounded Rectangle 8"/>
          <p:cNvSpPr/>
          <p:nvPr/>
        </p:nvSpPr>
        <p:spPr>
          <a:xfrm>
            <a:off x="7233953" y="5147219"/>
            <a:ext cx="2791377" cy="883577"/>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 RESEARCH ANALYSIS</a:t>
            </a:r>
            <a:endParaRPr lang="en-US" sz="2000" dirty="0"/>
          </a:p>
        </p:txBody>
      </p:sp>
      <p:sp>
        <p:nvSpPr>
          <p:cNvPr id="10" name="Rounded Rectangle 9"/>
          <p:cNvSpPr/>
          <p:nvPr/>
        </p:nvSpPr>
        <p:spPr>
          <a:xfrm>
            <a:off x="7238696" y="2931487"/>
            <a:ext cx="4404664" cy="88357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2.  OCCUPATIONAL QUALIFICATIONS MANAGEMENT, ASSESSMENT AND CERTIFICATION</a:t>
            </a:r>
            <a:endParaRPr lang="en-US" sz="2000" dirty="0">
              <a:solidFill>
                <a:schemeClr val="tx1"/>
              </a:solidFill>
            </a:endParaRPr>
          </a:p>
        </p:txBody>
      </p:sp>
      <p:pic>
        <p:nvPicPr>
          <p:cNvPr id="3" name="Picture 2"/>
          <p:cNvPicPr>
            <a:picLocks noChangeAspect="1"/>
          </p:cNvPicPr>
          <p:nvPr/>
        </p:nvPicPr>
        <p:blipFill>
          <a:blip r:embed="rId2" cstate="print"/>
          <a:stretch>
            <a:fillRect/>
          </a:stretch>
        </p:blipFill>
        <p:spPr>
          <a:xfrm>
            <a:off x="492573" y="1545343"/>
            <a:ext cx="6416227" cy="4531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802127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t>Towards a National Quality Assurance System</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95346860"/>
              </p:ext>
            </p:extLst>
          </p:nvPr>
        </p:nvGraphicFramePr>
        <p:xfrm>
          <a:off x="910119" y="1103971"/>
          <a:ext cx="10515600" cy="382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295399" y="2613556"/>
            <a:ext cx="5445303" cy="1200329"/>
          </a:xfrm>
          <a:prstGeom prst="rect">
            <a:avLst/>
          </a:prstGeom>
        </p:spPr>
        <p:txBody>
          <a:bodyPr wrap="square">
            <a:spAutoFit/>
          </a:bodyPr>
          <a:lstStyle/>
          <a:p>
            <a:pPr marL="285750" lvl="0" indent="-285750">
              <a:buFont typeface="Wingdings" panose="05000000000000000000" pitchFamily="2" charset="2"/>
              <a:buChar char="ü"/>
            </a:pPr>
            <a:r>
              <a:rPr lang="en-US" dirty="0"/>
              <a:t>Monitoring and reporting of QAPs performance on delegated </a:t>
            </a:r>
            <a:r>
              <a:rPr lang="en-US" dirty="0" smtClean="0"/>
              <a:t>functions through MoUs </a:t>
            </a:r>
            <a:endParaRPr lang="en-US" dirty="0"/>
          </a:p>
          <a:p>
            <a:pPr marL="285750" lvl="0" indent="-285750">
              <a:buFont typeface="Wingdings" panose="05000000000000000000" pitchFamily="2" charset="2"/>
              <a:buChar char="ü"/>
            </a:pPr>
            <a:r>
              <a:rPr lang="en-US" dirty="0"/>
              <a:t>Resolution of accreditation and certification issues including backlogs.</a:t>
            </a:r>
          </a:p>
        </p:txBody>
      </p:sp>
      <p:sp>
        <p:nvSpPr>
          <p:cNvPr id="6" name="Rectangle 5"/>
          <p:cNvSpPr/>
          <p:nvPr/>
        </p:nvSpPr>
        <p:spPr>
          <a:xfrm>
            <a:off x="1295399" y="4642551"/>
            <a:ext cx="6769813" cy="1477328"/>
          </a:xfrm>
          <a:prstGeom prst="rect">
            <a:avLst/>
          </a:prstGeom>
        </p:spPr>
        <p:txBody>
          <a:bodyPr wrap="square">
            <a:spAutoFit/>
          </a:bodyPr>
          <a:lstStyle/>
          <a:p>
            <a:pPr marL="285750" lvl="0" indent="-285750">
              <a:buFont typeface="Wingdings" panose="05000000000000000000" pitchFamily="2" charset="2"/>
              <a:buChar char="ü"/>
            </a:pPr>
            <a:r>
              <a:rPr lang="en-US" dirty="0"/>
              <a:t>Qualification Development Model</a:t>
            </a:r>
          </a:p>
          <a:p>
            <a:pPr marL="285750" lvl="0" indent="-285750">
              <a:buFont typeface="Wingdings" panose="05000000000000000000" pitchFamily="2" charset="2"/>
              <a:buChar char="ü"/>
            </a:pPr>
            <a:r>
              <a:rPr lang="en-US" dirty="0"/>
              <a:t>Accreditation of Providers and Assessment </a:t>
            </a:r>
            <a:r>
              <a:rPr lang="en-US" dirty="0" smtClean="0"/>
              <a:t>Centres</a:t>
            </a:r>
            <a:endParaRPr lang="en-US" dirty="0"/>
          </a:p>
          <a:p>
            <a:pPr marL="285750" lvl="0" indent="-285750">
              <a:buFont typeface="Wingdings" panose="05000000000000000000" pitchFamily="2" charset="2"/>
              <a:buChar char="ü"/>
            </a:pPr>
            <a:r>
              <a:rPr lang="en-US" dirty="0"/>
              <a:t>Approval of Assessment Partners</a:t>
            </a:r>
          </a:p>
          <a:p>
            <a:pPr marL="285750" lvl="0" indent="-285750">
              <a:buFont typeface="Wingdings" panose="05000000000000000000" pitchFamily="2" charset="2"/>
              <a:buChar char="ü"/>
            </a:pPr>
            <a:r>
              <a:rPr lang="en-US" dirty="0"/>
              <a:t>QA of assessments</a:t>
            </a:r>
          </a:p>
          <a:p>
            <a:pPr marL="285750" lvl="0" indent="-285750">
              <a:buFont typeface="Wingdings" panose="05000000000000000000" pitchFamily="2" charset="2"/>
              <a:buChar char="ü"/>
            </a:pPr>
            <a:r>
              <a:rPr lang="en-US" dirty="0"/>
              <a:t>Certification</a:t>
            </a:r>
          </a:p>
        </p:txBody>
      </p:sp>
      <p:sp>
        <p:nvSpPr>
          <p:cNvPr id="7" name="Slide Number Placeholder 3"/>
          <p:cNvSpPr>
            <a:spLocks noGrp="1"/>
          </p:cNvSpPr>
          <p:nvPr>
            <p:ph type="sldNum" sz="quarter" idx="12"/>
          </p:nvPr>
        </p:nvSpPr>
        <p:spPr>
          <a:xfrm>
            <a:off x="9448800" y="6475123"/>
            <a:ext cx="2743200" cy="365125"/>
          </a:xfrm>
        </p:spPr>
        <p:txBody>
          <a:bodyPr/>
          <a:lstStyle/>
          <a:p>
            <a:r>
              <a:rPr lang="en-US" dirty="0" smtClean="0"/>
              <a:t>19</a:t>
            </a:r>
            <a:endParaRPr lang="en-US" dirty="0"/>
          </a:p>
        </p:txBody>
      </p:sp>
    </p:spTree>
    <p:extLst>
      <p:ext uri="{BB962C8B-B14F-4D97-AF65-F5344CB8AC3E}">
        <p14:creationId xmlns:p14="http://schemas.microsoft.com/office/powerpoint/2010/main" xmlns="" val="16049818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Implementation </a:t>
            </a:r>
            <a:r>
              <a:rPr lang="en-US" sz="3200" dirty="0"/>
              <a:t>Plan.</a:t>
            </a:r>
          </a:p>
        </p:txBody>
      </p:sp>
      <p:sp>
        <p:nvSpPr>
          <p:cNvPr id="6" name="Slide Number Placeholder 3"/>
          <p:cNvSpPr>
            <a:spLocks noGrp="1"/>
          </p:cNvSpPr>
          <p:nvPr>
            <p:ph type="sldNum" sz="quarter" idx="12"/>
          </p:nvPr>
        </p:nvSpPr>
        <p:spPr/>
        <p:txBody>
          <a:bodyPr/>
          <a:lstStyle/>
          <a:p>
            <a:r>
              <a:rPr lang="en-US" dirty="0" smtClean="0"/>
              <a:t>20</a:t>
            </a:r>
            <a:endParaRPr lang="en-US" dirty="0"/>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xmlns="" val="1466602515"/>
              </p:ext>
            </p:extLst>
          </p:nvPr>
        </p:nvGraphicFramePr>
        <p:xfrm>
          <a:off x="1419499" y="1296538"/>
          <a:ext cx="5659395" cy="506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9F465534-8875-4367-9B8A-AE69FAD0A6E7}"/>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31509" y="1875228"/>
            <a:ext cx="4302446" cy="3371985"/>
          </a:xfrm>
          <a:prstGeom prst="rect">
            <a:avLst/>
          </a:prstGeom>
          <a:noFill/>
          <a:ln>
            <a:noFill/>
          </a:ln>
        </p:spPr>
      </p:pic>
    </p:spTree>
    <p:extLst>
      <p:ext uri="{BB962C8B-B14F-4D97-AF65-F5344CB8AC3E}">
        <p14:creationId xmlns:p14="http://schemas.microsoft.com/office/powerpoint/2010/main" xmlns="" val="33479117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ZA" dirty="0"/>
          </a:p>
        </p:txBody>
      </p:sp>
      <p:grpSp>
        <p:nvGrpSpPr>
          <p:cNvPr id="11" name="Group 10">
            <a:extLst>
              <a:ext uri="{FF2B5EF4-FFF2-40B4-BE49-F238E27FC236}">
                <a16:creationId xmlns:a16="http://schemas.microsoft.com/office/drawing/2014/main" xmlns="" id="{5650C858-96DC-46BE-B6BE-E57C9CA1DC9D}"/>
              </a:ext>
            </a:extLst>
          </p:cNvPr>
          <p:cNvGrpSpPr/>
          <p:nvPr/>
        </p:nvGrpSpPr>
        <p:grpSpPr>
          <a:xfrm>
            <a:off x="6685251" y="4186964"/>
            <a:ext cx="5370391" cy="1099470"/>
            <a:chOff x="2113657" y="4283314"/>
            <a:chExt cx="3647460" cy="1146809"/>
          </a:xfrm>
        </p:grpSpPr>
        <p:sp>
          <p:nvSpPr>
            <p:cNvPr id="12" name="TextBox 11">
              <a:extLst>
                <a:ext uri="{FF2B5EF4-FFF2-40B4-BE49-F238E27FC236}">
                  <a16:creationId xmlns:a16="http://schemas.microsoft.com/office/drawing/2014/main" xmlns="" id="{4791C951-03F9-4BA8-ABEB-82BFD0CC6CF5}"/>
                </a:ext>
              </a:extLst>
            </p:cNvPr>
            <p:cNvSpPr txBox="1"/>
            <p:nvPr/>
          </p:nvSpPr>
          <p:spPr>
            <a:xfrm>
              <a:off x="2113657" y="4495164"/>
              <a:ext cx="3647455" cy="93495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Quality Assurance of Occupational Qualifications </a:t>
              </a:r>
              <a:r>
                <a:rPr lang="en-GB" sz="2000" dirty="0" smtClean="0">
                  <a:latin typeface="Arial" panose="020B0604020202020204" pitchFamily="34" charset="0"/>
                  <a:cs typeface="Arial" panose="020B0604020202020204" pitchFamily="34" charset="0"/>
                </a:rPr>
                <a:t>Committee</a:t>
              </a:r>
              <a:endParaRPr lang="en-ZA"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0B2CD612-7CA9-4D93-92F2-A3F2AFA5D426}"/>
                </a:ext>
              </a:extLst>
            </p:cNvPr>
            <p:cNvSpPr txBox="1"/>
            <p:nvPr/>
          </p:nvSpPr>
          <p:spPr>
            <a:xfrm>
              <a:off x="2113658" y="4283314"/>
              <a:ext cx="3647459" cy="487805"/>
            </a:xfrm>
            <a:prstGeom prst="rect">
              <a:avLst/>
            </a:prstGeom>
            <a:noFill/>
          </p:spPr>
          <p:txBody>
            <a:bodyPr wrap="square" rtlCol="0">
              <a:spAutoFit/>
            </a:bodyPr>
            <a:lstStyle/>
            <a:p>
              <a:r>
                <a:rPr lang="en-ZA" altLang="ko-KR" b="1" dirty="0" smtClean="0">
                  <a:solidFill>
                    <a:schemeClr val="tx1">
                      <a:lumMod val="75000"/>
                      <a:lumOff val="25000"/>
                    </a:schemeClr>
                  </a:solidFill>
                  <a:latin typeface="Arial" panose="020B0604020202020204" pitchFamily="34" charset="0"/>
                  <a:cs typeface="Arial" panose="020B0604020202020204" pitchFamily="34" charset="0"/>
                </a:rPr>
                <a:t>QAOQC</a:t>
              </a:r>
              <a:endParaRPr lang="ko-KR" altLang="en-US"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509B0520-9E50-41EA-919E-0B01F3CE413E}"/>
              </a:ext>
            </a:extLst>
          </p:cNvPr>
          <p:cNvGrpSpPr/>
          <p:nvPr/>
        </p:nvGrpSpPr>
        <p:grpSpPr>
          <a:xfrm>
            <a:off x="6685258" y="1292317"/>
            <a:ext cx="4099254" cy="886956"/>
            <a:chOff x="2113657" y="4283314"/>
            <a:chExt cx="3647460" cy="637749"/>
          </a:xfrm>
        </p:grpSpPr>
        <p:sp>
          <p:nvSpPr>
            <p:cNvPr id="15" name="TextBox 14">
              <a:extLst>
                <a:ext uri="{FF2B5EF4-FFF2-40B4-BE49-F238E27FC236}">
                  <a16:creationId xmlns:a16="http://schemas.microsoft.com/office/drawing/2014/main" xmlns="" id="{AE9DDBE4-6DD3-4FB1-B164-CF7D84F2C83F}"/>
                </a:ext>
              </a:extLst>
            </p:cNvPr>
            <p:cNvSpPr txBox="1"/>
            <p:nvPr/>
          </p:nvSpPr>
          <p:spPr>
            <a:xfrm>
              <a:off x="2113657" y="4495163"/>
              <a:ext cx="3647455" cy="425900"/>
            </a:xfrm>
            <a:prstGeom prst="rect">
              <a:avLst/>
            </a:prstGeom>
            <a:noFill/>
          </p:spPr>
          <p:txBody>
            <a:bodyPr wrap="square" rtlCol="0">
              <a:spAutoFit/>
            </a:bodyPr>
            <a:lstStyle/>
            <a:p>
              <a:r>
                <a:rPr lang="en-US" altLang="ko-KR" sz="2000" dirty="0" smtClean="0">
                  <a:solidFill>
                    <a:schemeClr val="tx1">
                      <a:lumMod val="75000"/>
                      <a:lumOff val="25000"/>
                    </a:schemeClr>
                  </a:solidFill>
                  <a:latin typeface="Arial" panose="020B0604020202020204" pitchFamily="34" charset="0"/>
                  <a:cs typeface="Arial" panose="020B0604020202020204" pitchFamily="34" charset="0"/>
                </a:rPr>
                <a:t>Audit and Risk Committee</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A4A21B09-AE0A-4764-B217-71C49E1AD9DD}"/>
                </a:ext>
              </a:extLst>
            </p:cNvPr>
            <p:cNvSpPr txBox="1"/>
            <p:nvPr/>
          </p:nvSpPr>
          <p:spPr>
            <a:xfrm>
              <a:off x="2113658" y="4283314"/>
              <a:ext cx="3647459" cy="393138"/>
            </a:xfrm>
            <a:prstGeom prst="rect">
              <a:avLst/>
            </a:prstGeom>
            <a:noFill/>
          </p:spPr>
          <p:txBody>
            <a:bodyPr wrap="square" rtlCol="0">
              <a:spAutoFit/>
            </a:bodyPr>
            <a:lstStyle/>
            <a:p>
              <a:r>
                <a:rPr lang="en-US" altLang="ko-KR" b="1" dirty="0" smtClean="0">
                  <a:solidFill>
                    <a:schemeClr val="tx1">
                      <a:lumMod val="75000"/>
                      <a:lumOff val="25000"/>
                    </a:schemeClr>
                  </a:solidFill>
                  <a:latin typeface="Arial" panose="020B0604020202020204" pitchFamily="34" charset="0"/>
                  <a:cs typeface="Arial" panose="020B0604020202020204" pitchFamily="34" charset="0"/>
                </a:rPr>
                <a:t>ARC</a:t>
              </a:r>
              <a:endParaRPr lang="ko-KR" altLang="en-US"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0" name="Freeform 57">
            <a:extLst>
              <a:ext uri="{FF2B5EF4-FFF2-40B4-BE49-F238E27FC236}">
                <a16:creationId xmlns:a16="http://schemas.microsoft.com/office/drawing/2014/main" xmlns="" id="{ED68EBB9-39EB-462C-90B9-AF9063F4CD76}"/>
              </a:ext>
            </a:extLst>
          </p:cNvPr>
          <p:cNvSpPr/>
          <p:nvPr/>
        </p:nvSpPr>
        <p:spPr>
          <a:xfrm>
            <a:off x="4422914" y="1476739"/>
            <a:ext cx="2122038" cy="1857582"/>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2" name="Freeform 60">
            <a:extLst>
              <a:ext uri="{FF2B5EF4-FFF2-40B4-BE49-F238E27FC236}">
                <a16:creationId xmlns:a16="http://schemas.microsoft.com/office/drawing/2014/main" xmlns="" id="{DC5B8144-D392-4A29-B61A-100967DC8A58}"/>
              </a:ext>
            </a:extLst>
          </p:cNvPr>
          <p:cNvSpPr/>
          <p:nvPr/>
        </p:nvSpPr>
        <p:spPr>
          <a:xfrm>
            <a:off x="5138530" y="2984756"/>
            <a:ext cx="1450229" cy="1010773"/>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3" name="Freeform 61">
            <a:extLst>
              <a:ext uri="{FF2B5EF4-FFF2-40B4-BE49-F238E27FC236}">
                <a16:creationId xmlns:a16="http://schemas.microsoft.com/office/drawing/2014/main" xmlns="" id="{07897F56-0315-4019-B2F2-74A35CFFEEB9}"/>
              </a:ext>
            </a:extLst>
          </p:cNvPr>
          <p:cNvSpPr/>
          <p:nvPr/>
        </p:nvSpPr>
        <p:spPr>
          <a:xfrm>
            <a:off x="5273673" y="4390069"/>
            <a:ext cx="1271279" cy="595168"/>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86868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9" name="Oval 21">
            <a:extLst>
              <a:ext uri="{FF2B5EF4-FFF2-40B4-BE49-F238E27FC236}">
                <a16:creationId xmlns:a16="http://schemas.microsoft.com/office/drawing/2014/main" xmlns="" id="{324A03A5-3B10-42CB-B6C2-A6FB891958FF}"/>
              </a:ext>
            </a:extLst>
          </p:cNvPr>
          <p:cNvSpPr>
            <a:spLocks noChangeAspect="1"/>
          </p:cNvSpPr>
          <p:nvPr/>
        </p:nvSpPr>
        <p:spPr>
          <a:xfrm>
            <a:off x="2660632" y="3334321"/>
            <a:ext cx="2618752" cy="26406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71" name="Group 70">
            <a:extLst>
              <a:ext uri="{FF2B5EF4-FFF2-40B4-BE49-F238E27FC236}">
                <a16:creationId xmlns:a16="http://schemas.microsoft.com/office/drawing/2014/main" xmlns="" id="{5650C858-96DC-46BE-B6BE-E57C9CA1DC9D}"/>
              </a:ext>
            </a:extLst>
          </p:cNvPr>
          <p:cNvGrpSpPr/>
          <p:nvPr/>
        </p:nvGrpSpPr>
        <p:grpSpPr>
          <a:xfrm>
            <a:off x="6659561" y="2762458"/>
            <a:ext cx="5370391" cy="1146091"/>
            <a:chOff x="2113657" y="4283312"/>
            <a:chExt cx="3647460" cy="1146808"/>
          </a:xfrm>
        </p:grpSpPr>
        <p:sp>
          <p:nvSpPr>
            <p:cNvPr id="72" name="TextBox 71">
              <a:extLst>
                <a:ext uri="{FF2B5EF4-FFF2-40B4-BE49-F238E27FC236}">
                  <a16:creationId xmlns:a16="http://schemas.microsoft.com/office/drawing/2014/main" xmlns="" id="{4791C951-03F9-4BA8-ABEB-82BFD0CC6CF5}"/>
                </a:ext>
              </a:extLst>
            </p:cNvPr>
            <p:cNvSpPr txBox="1"/>
            <p:nvPr/>
          </p:nvSpPr>
          <p:spPr>
            <a:xfrm>
              <a:off x="2113657" y="4495163"/>
              <a:ext cx="3647455" cy="934957"/>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Occupational Qualifications, Assessment and Certification Committee</a:t>
              </a:r>
            </a:p>
          </p:txBody>
        </p:sp>
        <p:sp>
          <p:nvSpPr>
            <p:cNvPr id="73" name="TextBox 72">
              <a:extLst>
                <a:ext uri="{FF2B5EF4-FFF2-40B4-BE49-F238E27FC236}">
                  <a16:creationId xmlns:a16="http://schemas.microsoft.com/office/drawing/2014/main" xmlns="" id="{0B2CD612-7CA9-4D93-92F2-A3F2AFA5D426}"/>
                </a:ext>
              </a:extLst>
            </p:cNvPr>
            <p:cNvSpPr txBox="1"/>
            <p:nvPr/>
          </p:nvSpPr>
          <p:spPr>
            <a:xfrm>
              <a:off x="2113658" y="4283312"/>
              <a:ext cx="3647459" cy="487804"/>
            </a:xfrm>
            <a:prstGeom prst="rect">
              <a:avLst/>
            </a:prstGeom>
            <a:noFill/>
          </p:spPr>
          <p:txBody>
            <a:bodyPr wrap="square" rtlCol="0">
              <a:spAutoFit/>
            </a:bodyPr>
            <a:lstStyle/>
            <a:p>
              <a:r>
                <a:rPr lang="en-US" altLang="ko-KR" b="1" dirty="0">
                  <a:solidFill>
                    <a:schemeClr val="tx1">
                      <a:lumMod val="75000"/>
                      <a:lumOff val="25000"/>
                    </a:schemeClr>
                  </a:solidFill>
                  <a:latin typeface="Arial" panose="020B0604020202020204" pitchFamily="34" charset="0"/>
                  <a:cs typeface="Arial" panose="020B0604020202020204" pitchFamily="34" charset="0"/>
                </a:rPr>
                <a:t>OQACC</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80" name="TextBox 79">
            <a:extLst>
              <a:ext uri="{FF2B5EF4-FFF2-40B4-BE49-F238E27FC236}">
                <a16:creationId xmlns:a16="http://schemas.microsoft.com/office/drawing/2014/main" xmlns="" id="{5B56B9EA-CA6C-4FFB-B75E-F3B14FE06EE7}"/>
              </a:ext>
            </a:extLst>
          </p:cNvPr>
          <p:cNvSpPr txBox="1"/>
          <p:nvPr/>
        </p:nvSpPr>
        <p:spPr>
          <a:xfrm>
            <a:off x="3403673" y="4474070"/>
            <a:ext cx="1120916" cy="400110"/>
          </a:xfrm>
          <a:prstGeom prst="rect">
            <a:avLst/>
          </a:prstGeom>
          <a:noFill/>
        </p:spPr>
        <p:txBody>
          <a:bodyPr wrap="square" rtlCol="0">
            <a:spAutoFit/>
          </a:bodyPr>
          <a:lstStyle/>
          <a:p>
            <a:pPr algn="ctr"/>
            <a:r>
              <a:rPr lang="en-US" altLang="ko-KR" sz="2000" b="1" dirty="0" smtClean="0">
                <a:ln w="12700">
                  <a:solidFill>
                    <a:srgbClr val="FF0000"/>
                  </a:solidFill>
                </a:ln>
                <a:solidFill>
                  <a:srgbClr val="FF0000"/>
                </a:solidFill>
                <a:effectLst>
                  <a:outerShdw blurRad="38100" dist="38100" dir="2700000" algn="tl">
                    <a:srgbClr val="000000">
                      <a:alpha val="43137"/>
                    </a:srgbClr>
                  </a:outerShdw>
                </a:effectLst>
                <a:cs typeface="Arial" pitchFamily="34" charset="0"/>
              </a:rPr>
              <a:t>Council</a:t>
            </a:r>
            <a:endParaRPr lang="ko-KR" altLang="en-US" sz="2000" b="1" dirty="0">
              <a:ln w="12700">
                <a:solidFill>
                  <a:srgbClr val="FF0000"/>
                </a:solidFill>
              </a:ln>
              <a:solidFill>
                <a:srgbClr val="FF0000"/>
              </a:solidFill>
              <a:effectLst>
                <a:outerShdw blurRad="38100" dist="38100" dir="2700000" algn="tl">
                  <a:srgbClr val="000000">
                    <a:alpha val="43137"/>
                  </a:srgbClr>
                </a:outerShdw>
              </a:effectLst>
              <a:cs typeface="Arial" pitchFamily="34" charset="0"/>
            </a:endParaRPr>
          </a:p>
        </p:txBody>
      </p:sp>
      <p:grpSp>
        <p:nvGrpSpPr>
          <p:cNvPr id="21" name="Group 20">
            <a:extLst>
              <a:ext uri="{FF2B5EF4-FFF2-40B4-BE49-F238E27FC236}">
                <a16:creationId xmlns:a16="http://schemas.microsoft.com/office/drawing/2014/main" xmlns="" id="{5650C858-96DC-46BE-B6BE-E57C9CA1DC9D}"/>
              </a:ext>
            </a:extLst>
          </p:cNvPr>
          <p:cNvGrpSpPr/>
          <p:nvPr/>
        </p:nvGrpSpPr>
        <p:grpSpPr>
          <a:xfrm>
            <a:off x="6588759" y="5591640"/>
            <a:ext cx="5370391" cy="603215"/>
            <a:chOff x="2113657" y="4283314"/>
            <a:chExt cx="3647460" cy="629187"/>
          </a:xfrm>
        </p:grpSpPr>
        <p:sp>
          <p:nvSpPr>
            <p:cNvPr id="24" name="TextBox 23">
              <a:extLst>
                <a:ext uri="{FF2B5EF4-FFF2-40B4-BE49-F238E27FC236}">
                  <a16:creationId xmlns:a16="http://schemas.microsoft.com/office/drawing/2014/main" xmlns="" id="{4791C951-03F9-4BA8-ABEB-82BFD0CC6CF5}"/>
                </a:ext>
              </a:extLst>
            </p:cNvPr>
            <p:cNvSpPr txBox="1"/>
            <p:nvPr/>
          </p:nvSpPr>
          <p:spPr>
            <a:xfrm>
              <a:off x="2113657" y="4495164"/>
              <a:ext cx="3647455" cy="417337"/>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Information Technology Strategic Committee</a:t>
              </a:r>
              <a:endParaRPr lang="en-ZA"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0B2CD612-7CA9-4D93-92F2-A3F2AFA5D426}"/>
                </a:ext>
              </a:extLst>
            </p:cNvPr>
            <p:cNvSpPr txBox="1"/>
            <p:nvPr/>
          </p:nvSpPr>
          <p:spPr>
            <a:xfrm>
              <a:off x="2113658" y="4283314"/>
              <a:ext cx="3647459" cy="385234"/>
            </a:xfrm>
            <a:prstGeom prst="rect">
              <a:avLst/>
            </a:prstGeom>
            <a:noFill/>
          </p:spPr>
          <p:txBody>
            <a:bodyPr wrap="square" rtlCol="0">
              <a:spAutoFit/>
            </a:bodyPr>
            <a:lstStyle/>
            <a:p>
              <a:r>
                <a:rPr lang="en-ZA" altLang="ko-KR" b="1" dirty="0" smtClean="0">
                  <a:solidFill>
                    <a:schemeClr val="tx1">
                      <a:lumMod val="75000"/>
                      <a:lumOff val="25000"/>
                    </a:schemeClr>
                  </a:solidFill>
                  <a:latin typeface="Arial" panose="020B0604020202020204" pitchFamily="34" charset="0"/>
                  <a:cs typeface="Arial" panose="020B0604020202020204" pitchFamily="34" charset="0"/>
                </a:rPr>
                <a:t>ITStratCom</a:t>
              </a:r>
              <a:endParaRPr lang="ko-KR" altLang="en-US"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6" name="Freeform 61">
            <a:extLst>
              <a:ext uri="{FF2B5EF4-FFF2-40B4-BE49-F238E27FC236}">
                <a16:creationId xmlns:a16="http://schemas.microsoft.com/office/drawing/2014/main" xmlns="" id="{07897F56-0315-4019-B2F2-74A35CFFEEB9}"/>
              </a:ext>
            </a:extLst>
          </p:cNvPr>
          <p:cNvSpPr/>
          <p:nvPr/>
        </p:nvSpPr>
        <p:spPr>
          <a:xfrm flipV="1">
            <a:off x="4734525" y="5739369"/>
            <a:ext cx="1810427" cy="243624"/>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Tree>
    <p:extLst>
      <p:ext uri="{BB962C8B-B14F-4D97-AF65-F5344CB8AC3E}">
        <p14:creationId xmlns:p14="http://schemas.microsoft.com/office/powerpoint/2010/main" xmlns="" val="18549191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Effect transition="in" filter="fade">
                                      <p:cBhvr>
                                        <p:cTn id="16" dur="500"/>
                                        <p:tgtEl>
                                          <p:spTgt spid="8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anim calcmode="lin" valueType="num">
                                      <p:cBhvr>
                                        <p:cTn id="32" dur="1000" fill="hold"/>
                                        <p:tgtEl>
                                          <p:spTgt spid="71"/>
                                        </p:tgtEl>
                                        <p:attrNameLst>
                                          <p:attrName>ppt_x</p:attrName>
                                        </p:attrNameLst>
                                      </p:cBhvr>
                                      <p:tavLst>
                                        <p:tav tm="0">
                                          <p:val>
                                            <p:strVal val="#ppt_x"/>
                                          </p:val>
                                        </p:tav>
                                        <p:tav tm="100000">
                                          <p:val>
                                            <p:strVal val="#ppt_x"/>
                                          </p:val>
                                        </p:tav>
                                      </p:tavLst>
                                    </p:anim>
                                    <p:anim calcmode="lin" valueType="num">
                                      <p:cBhvr>
                                        <p:cTn id="33" dur="1000" fill="hold"/>
                                        <p:tgtEl>
                                          <p:spTgt spid="7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39" grpId="0" animBg="1"/>
      <p:bldP spid="80"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Measuring our performance: APP 2022/23</a:t>
            </a:r>
            <a:endParaRPr lang="en-ZA"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057279804"/>
              </p:ext>
            </p:extLst>
          </p:nvPr>
        </p:nvGraphicFramePr>
        <p:xfrm>
          <a:off x="141912" y="1445535"/>
          <a:ext cx="11827481" cy="4943116"/>
        </p:xfrm>
        <a:graphic>
          <a:graphicData uri="http://schemas.openxmlformats.org/drawingml/2006/table">
            <a:tbl>
              <a:tblPr firstRow="1" bandRow="1">
                <a:tableStyleId>{073A0DAA-6AF3-43AB-8588-CEC1D06C72B9}</a:tableStyleId>
              </a:tblPr>
              <a:tblGrid>
                <a:gridCol w="670860">
                  <a:extLst>
                    <a:ext uri="{9D8B030D-6E8A-4147-A177-3AD203B41FA5}">
                      <a16:colId xmlns:a16="http://schemas.microsoft.com/office/drawing/2014/main" xmlns="" val="1569402975"/>
                    </a:ext>
                  </a:extLst>
                </a:gridCol>
                <a:gridCol w="2855102">
                  <a:extLst>
                    <a:ext uri="{9D8B030D-6E8A-4147-A177-3AD203B41FA5}">
                      <a16:colId xmlns:a16="http://schemas.microsoft.com/office/drawing/2014/main" xmlns="" val="235792721"/>
                    </a:ext>
                  </a:extLst>
                </a:gridCol>
                <a:gridCol w="8301519">
                  <a:extLst>
                    <a:ext uri="{9D8B030D-6E8A-4147-A177-3AD203B41FA5}">
                      <a16:colId xmlns:a16="http://schemas.microsoft.com/office/drawing/2014/main" xmlns="" val="567416670"/>
                    </a:ext>
                  </a:extLst>
                </a:gridCol>
              </a:tblGrid>
              <a:tr h="373012">
                <a:tc>
                  <a:txBody>
                    <a:bodyPr/>
                    <a:lstStyle/>
                    <a:p>
                      <a:pPr algn="ctr"/>
                      <a:r>
                        <a:rPr lang="en-ZA" sz="2000" dirty="0" smtClean="0">
                          <a:latin typeface="+mn-lt"/>
                        </a:rPr>
                        <a:t>No</a:t>
                      </a:r>
                      <a:endParaRPr lang="en-ZA" sz="2000" dirty="0">
                        <a:latin typeface="+mn-lt"/>
                      </a:endParaRPr>
                    </a:p>
                  </a:txBody>
                  <a:tcPr/>
                </a:tc>
                <a:tc>
                  <a:txBody>
                    <a:bodyPr/>
                    <a:lstStyle/>
                    <a:p>
                      <a:pPr algn="ctr"/>
                      <a:r>
                        <a:rPr lang="en-ZA" sz="2000" dirty="0" smtClean="0">
                          <a:latin typeface="+mn-lt"/>
                        </a:rPr>
                        <a:t>Programme</a:t>
                      </a:r>
                      <a:endParaRPr lang="en-ZA" sz="2000" dirty="0">
                        <a:latin typeface="+mn-lt"/>
                      </a:endParaRPr>
                    </a:p>
                  </a:txBody>
                  <a:tcPr/>
                </a:tc>
                <a:tc>
                  <a:txBody>
                    <a:bodyPr/>
                    <a:lstStyle/>
                    <a:p>
                      <a:pPr algn="ctr"/>
                      <a:r>
                        <a:rPr lang="en-ZA" sz="2000" dirty="0" smtClean="0">
                          <a:latin typeface="+mn-lt"/>
                        </a:rPr>
                        <a:t>Purpose of the programme</a:t>
                      </a:r>
                      <a:endParaRPr lang="en-ZA" sz="2000" dirty="0">
                        <a:latin typeface="+mn-lt"/>
                      </a:endParaRPr>
                    </a:p>
                  </a:txBody>
                  <a:tcPr/>
                </a:tc>
                <a:extLst>
                  <a:ext uri="{0D108BD9-81ED-4DB2-BD59-A6C34878D82A}">
                    <a16:rowId xmlns:a16="http://schemas.microsoft.com/office/drawing/2014/main" xmlns="" val="4252283326"/>
                  </a:ext>
                </a:extLst>
              </a:tr>
              <a:tr h="622838">
                <a:tc>
                  <a:txBody>
                    <a:bodyPr/>
                    <a:lstStyle/>
                    <a:p>
                      <a:pPr algn="ctr"/>
                      <a:r>
                        <a:rPr lang="en-ZA" sz="2000" dirty="0" smtClean="0">
                          <a:latin typeface="+mn-lt"/>
                        </a:rPr>
                        <a:t>1</a:t>
                      </a:r>
                      <a:endParaRPr lang="en-ZA" sz="2000" dirty="0">
                        <a:latin typeface="+mn-lt"/>
                      </a:endParaRPr>
                    </a:p>
                  </a:txBody>
                  <a:tcPr/>
                </a:tc>
                <a:tc>
                  <a:txBody>
                    <a:bodyPr/>
                    <a:lstStyle/>
                    <a:p>
                      <a:r>
                        <a:rPr lang="en-ZA" sz="2000" dirty="0" smtClean="0">
                          <a:latin typeface="+mn-lt"/>
                        </a:rPr>
                        <a:t>Administration</a:t>
                      </a:r>
                      <a:endParaRPr lang="en-ZA"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smtClean="0">
                          <a:solidFill>
                            <a:schemeClr val="dk1"/>
                          </a:solidFill>
                          <a:latin typeface="+mn-lt"/>
                          <a:ea typeface="+mn-ea"/>
                          <a:cs typeface="+mn-cs"/>
                        </a:rPr>
                        <a:t>To enable QCTO performance through strategic leadership and reliable delivery of management support services that will ensure a responsive and learning organisation.</a:t>
                      </a:r>
                      <a:endParaRPr lang="en-ZA" sz="2000" dirty="0" smtClean="0">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66054272"/>
                  </a:ext>
                </a:extLst>
              </a:tr>
              <a:tr h="866348">
                <a:tc>
                  <a:txBody>
                    <a:bodyPr/>
                    <a:lstStyle/>
                    <a:p>
                      <a:pPr algn="ctr"/>
                      <a:r>
                        <a:rPr lang="en-ZA" sz="2000" dirty="0" smtClean="0">
                          <a:latin typeface="+mn-lt"/>
                        </a:rPr>
                        <a:t>2</a:t>
                      </a:r>
                      <a:endParaRPr lang="en-ZA" sz="2000" dirty="0">
                        <a:latin typeface="+mn-lt"/>
                      </a:endParaRPr>
                    </a:p>
                  </a:txBody>
                  <a:tcPr/>
                </a:tc>
                <a:tc>
                  <a:txBody>
                    <a:bodyPr/>
                    <a:lstStyle/>
                    <a:p>
                      <a:r>
                        <a:rPr lang="en-ZA" sz="2000" dirty="0" smtClean="0">
                          <a:latin typeface="+mn-lt"/>
                        </a:rPr>
                        <a:t>Occupational Qualifications Management,</a:t>
                      </a:r>
                      <a:r>
                        <a:rPr lang="en-ZA" sz="2000" baseline="0" dirty="0" smtClean="0">
                          <a:latin typeface="+mn-lt"/>
                        </a:rPr>
                        <a:t> Assessment and Certification</a:t>
                      </a:r>
                      <a:endParaRPr lang="en-ZA" sz="2000" dirty="0">
                        <a:latin typeface="+mn-lt"/>
                      </a:endParaRPr>
                    </a:p>
                  </a:txBody>
                  <a:tcPr/>
                </a:tc>
                <a:tc>
                  <a:txBody>
                    <a:bodyPr/>
                    <a:lstStyle/>
                    <a:p>
                      <a:r>
                        <a:rPr lang="en-GB" sz="2000" b="0" i="0" u="none" strike="noStrike" kern="1200" baseline="0" dirty="0" smtClean="0">
                          <a:solidFill>
                            <a:schemeClr val="dk1"/>
                          </a:solidFill>
                          <a:latin typeface="+mn-lt"/>
                          <a:ea typeface="+mn-ea"/>
                          <a:cs typeface="+mn-cs"/>
                        </a:rPr>
                        <a:t>To ensure that occupational qualifications, part-qualifications and skills programs on the OQSF are available; issue certificates to qualifying learners; verify the authenticity of issued certificates; and maintain stakeholder relationships.</a:t>
                      </a:r>
                      <a:endParaRPr lang="en-ZA" sz="2000" dirty="0" smtClean="0">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70862393"/>
                  </a:ext>
                </a:extLst>
              </a:tr>
              <a:tr h="642461">
                <a:tc>
                  <a:txBody>
                    <a:bodyPr/>
                    <a:lstStyle/>
                    <a:p>
                      <a:pPr algn="ctr"/>
                      <a:r>
                        <a:rPr lang="en-ZA" sz="2000" dirty="0" smtClean="0">
                          <a:latin typeface="+mn-lt"/>
                        </a:rPr>
                        <a:t>3</a:t>
                      </a:r>
                      <a:endParaRPr lang="en-ZA" sz="2000" dirty="0">
                        <a:latin typeface="+mn-lt"/>
                      </a:endParaRPr>
                    </a:p>
                  </a:txBody>
                  <a:tcPr/>
                </a:tc>
                <a:tc>
                  <a:txBody>
                    <a:bodyPr/>
                    <a:lstStyle/>
                    <a:p>
                      <a:r>
                        <a:rPr lang="en-ZA" sz="2000" dirty="0" smtClean="0">
                          <a:latin typeface="+mn-lt"/>
                        </a:rPr>
                        <a:t>Occupational Qualifications Quality Assurance</a:t>
                      </a:r>
                      <a:endParaRPr lang="en-ZA"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smtClean="0">
                          <a:solidFill>
                            <a:schemeClr val="dk1"/>
                          </a:solidFill>
                          <a:latin typeface="+mn-lt"/>
                          <a:ea typeface="+mn-ea"/>
                          <a:cs typeface="+mn-cs"/>
                        </a:rPr>
                        <a:t>To establish and maintain quality standards for Accreditation and Assessment within the OQSF.</a:t>
                      </a:r>
                      <a:endParaRPr lang="en-ZA" sz="2000" dirty="0" smtClean="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43797428"/>
                  </a:ext>
                </a:extLst>
              </a:tr>
              <a:tr h="919756">
                <a:tc>
                  <a:txBody>
                    <a:bodyPr/>
                    <a:lstStyle/>
                    <a:p>
                      <a:pPr algn="ctr"/>
                      <a:r>
                        <a:rPr lang="en-ZA" sz="2000" dirty="0" smtClean="0">
                          <a:latin typeface="+mn-lt"/>
                        </a:rPr>
                        <a:t>4</a:t>
                      </a:r>
                      <a:endParaRPr lang="en-ZA" sz="2000" dirty="0">
                        <a:latin typeface="+mn-lt"/>
                      </a:endParaRPr>
                    </a:p>
                  </a:txBody>
                  <a:tcPr/>
                </a:tc>
                <a:tc>
                  <a:txBody>
                    <a:bodyPr/>
                    <a:lstStyle/>
                    <a:p>
                      <a:r>
                        <a:rPr lang="en-ZA" sz="2000" dirty="0" smtClean="0">
                          <a:latin typeface="+mn-lt"/>
                        </a:rPr>
                        <a:t>Research Analysis</a:t>
                      </a:r>
                      <a:endParaRPr lang="en-ZA"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smtClean="0">
                          <a:solidFill>
                            <a:schemeClr val="dk1"/>
                          </a:solidFill>
                          <a:latin typeface="+mn-lt"/>
                          <a:ea typeface="+mn-ea"/>
                          <a:cs typeface="+mn-cs"/>
                        </a:rPr>
                        <a:t>To establish and maintain QCTO Standards for quality assurance through research, monitoring, evaluation and analysis</a:t>
                      </a:r>
                      <a:endParaRPr lang="en-ZA" sz="2000" dirty="0" smtClean="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94911471"/>
                  </a:ext>
                </a:extLst>
              </a:tr>
            </a:tbl>
          </a:graphicData>
        </a:graphic>
      </p:graphicFrame>
    </p:spTree>
    <p:extLst>
      <p:ext uri="{BB962C8B-B14F-4D97-AF65-F5344CB8AC3E}">
        <p14:creationId xmlns:p14="http://schemas.microsoft.com/office/powerpoint/2010/main" xmlns="" val="16163459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Performance Indicators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16042745"/>
              </p:ext>
            </p:extLst>
          </p:nvPr>
        </p:nvGraphicFramePr>
        <p:xfrm>
          <a:off x="838200" y="1809058"/>
          <a:ext cx="10185972" cy="3755987"/>
        </p:xfrm>
        <a:graphic>
          <a:graphicData uri="http://schemas.openxmlformats.org/drawingml/2006/table">
            <a:tbl>
              <a:tblPr firstRow="1" bandRow="1">
                <a:tableStyleId>{073A0DAA-6AF3-43AB-8588-CEC1D06C72B9}</a:tableStyleId>
              </a:tblPr>
              <a:tblGrid>
                <a:gridCol w="2763636">
                  <a:extLst>
                    <a:ext uri="{9D8B030D-6E8A-4147-A177-3AD203B41FA5}">
                      <a16:colId xmlns:a16="http://schemas.microsoft.com/office/drawing/2014/main" xmlns="" val="3427581012"/>
                    </a:ext>
                  </a:extLst>
                </a:gridCol>
                <a:gridCol w="1855584">
                  <a:extLst>
                    <a:ext uri="{9D8B030D-6E8A-4147-A177-3AD203B41FA5}">
                      <a16:colId xmlns:a16="http://schemas.microsoft.com/office/drawing/2014/main" xmlns="" val="1601549947"/>
                    </a:ext>
                  </a:extLst>
                </a:gridCol>
                <a:gridCol w="1855584">
                  <a:extLst>
                    <a:ext uri="{9D8B030D-6E8A-4147-A177-3AD203B41FA5}">
                      <a16:colId xmlns:a16="http://schemas.microsoft.com/office/drawing/2014/main" xmlns="" val="924239351"/>
                    </a:ext>
                  </a:extLst>
                </a:gridCol>
                <a:gridCol w="1855584">
                  <a:extLst>
                    <a:ext uri="{9D8B030D-6E8A-4147-A177-3AD203B41FA5}">
                      <a16:colId xmlns:a16="http://schemas.microsoft.com/office/drawing/2014/main" xmlns="" val="3725942982"/>
                    </a:ext>
                  </a:extLst>
                </a:gridCol>
                <a:gridCol w="1855584">
                  <a:extLst>
                    <a:ext uri="{9D8B030D-6E8A-4147-A177-3AD203B41FA5}">
                      <a16:colId xmlns:a16="http://schemas.microsoft.com/office/drawing/2014/main" xmlns="" val="1326121459"/>
                    </a:ext>
                  </a:extLst>
                </a:gridCol>
              </a:tblGrid>
              <a:tr h="1075703">
                <a:tc>
                  <a:txBody>
                    <a:bodyPr/>
                    <a:lstStyle/>
                    <a:p>
                      <a:pPr algn="ctr" rtl="0" fontAlgn="ctr"/>
                      <a:r>
                        <a:rPr lang="en-ZA" sz="1800" u="none" strike="noStrike" dirty="0">
                          <a:effectLst/>
                          <a:latin typeface="+mn-lt"/>
                        </a:rPr>
                        <a:t>Programme</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GB" sz="1800" u="none" strike="noStrike" dirty="0">
                          <a:effectLst/>
                          <a:latin typeface="+mn-lt"/>
                        </a:rPr>
                        <a:t>No. of indicators per programme</a:t>
                      </a:r>
                      <a:endParaRPr lang="en-GB"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Annual Targets</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Bi-Annual targets</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Quarterly Targets</a:t>
                      </a:r>
                      <a:endParaRPr lang="en-ZA" sz="1800" b="1" i="0" u="none" strike="noStrike" dirty="0">
                        <a:solidFill>
                          <a:srgbClr val="FFFFFF"/>
                        </a:solidFill>
                        <a:effectLst/>
                        <a:latin typeface="+mn-lt"/>
                      </a:endParaRPr>
                    </a:p>
                  </a:txBody>
                  <a:tcPr marL="6350" marR="6350" marT="6350" marB="0" anchor="ctr"/>
                </a:tc>
                <a:extLst>
                  <a:ext uri="{0D108BD9-81ED-4DB2-BD59-A6C34878D82A}">
                    <a16:rowId xmlns:a16="http://schemas.microsoft.com/office/drawing/2014/main" xmlns="" val="3060292280"/>
                  </a:ext>
                </a:extLst>
              </a:tr>
              <a:tr h="451518">
                <a:tc>
                  <a:txBody>
                    <a:bodyPr/>
                    <a:lstStyle/>
                    <a:p>
                      <a:pPr algn="l" rtl="0" fontAlgn="ctr"/>
                      <a:r>
                        <a:rPr lang="en-ZA" sz="1800" u="none" strike="noStrike" dirty="0">
                          <a:effectLst/>
                          <a:latin typeface="+mn-lt"/>
                        </a:rPr>
                        <a:t>One</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4</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4</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GB" sz="1800" b="0" i="0" u="none" strike="noStrike" dirty="0" smtClean="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885529755"/>
                  </a:ext>
                </a:extLst>
              </a:tr>
              <a:tr h="441910">
                <a:tc>
                  <a:txBody>
                    <a:bodyPr/>
                    <a:lstStyle/>
                    <a:p>
                      <a:pPr algn="l" rtl="0" fontAlgn="ctr"/>
                      <a:r>
                        <a:rPr lang="en-ZA" sz="1800" u="none" strike="noStrike" dirty="0">
                          <a:effectLst/>
                          <a:latin typeface="+mn-lt"/>
                        </a:rPr>
                        <a:t>Two</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10</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GB" sz="1800" b="0" i="0" u="none" strike="noStrike" dirty="0" smtClean="0">
                          <a:solidFill>
                            <a:srgbClr val="000000"/>
                          </a:solidFill>
                          <a:effectLst/>
                          <a:latin typeface="+mn-lt"/>
                        </a:rPr>
                        <a:t>1</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3</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6</a:t>
                      </a:r>
                      <a:endParaRPr lang="en-ZA"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080331636"/>
                  </a:ext>
                </a:extLst>
              </a:tr>
              <a:tr h="441910">
                <a:tc>
                  <a:txBody>
                    <a:bodyPr/>
                    <a:lstStyle/>
                    <a:p>
                      <a:pPr algn="l" rtl="0" fontAlgn="ctr"/>
                      <a:r>
                        <a:rPr lang="en-ZA" sz="1800" u="none" strike="noStrike" dirty="0">
                          <a:effectLst/>
                          <a:latin typeface="+mn-lt"/>
                        </a:rPr>
                        <a:t>Three</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12</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GB" sz="1800" b="0" i="0" u="none" strike="noStrike" dirty="0" smtClean="0">
                          <a:solidFill>
                            <a:srgbClr val="000000"/>
                          </a:solidFill>
                          <a:effectLst/>
                          <a:latin typeface="+mn-lt"/>
                        </a:rPr>
                        <a:t>3</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GB" sz="1800" b="0" i="0" u="none" strike="noStrike" dirty="0" smtClean="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9</a:t>
                      </a:r>
                      <a:endParaRPr lang="en-ZA"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121520514"/>
                  </a:ext>
                </a:extLst>
              </a:tr>
              <a:tr h="441910">
                <a:tc>
                  <a:txBody>
                    <a:bodyPr/>
                    <a:lstStyle/>
                    <a:p>
                      <a:pPr algn="l" rtl="0" fontAlgn="ctr"/>
                      <a:r>
                        <a:rPr lang="en-ZA" sz="1800" u="none" strike="noStrike" dirty="0">
                          <a:effectLst/>
                          <a:latin typeface="+mn-lt"/>
                        </a:rPr>
                        <a:t>Four</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2</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2</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smtClean="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2050271389"/>
                  </a:ext>
                </a:extLst>
              </a:tr>
              <a:tr h="451518">
                <a:tc>
                  <a:txBody>
                    <a:bodyPr/>
                    <a:lstStyle/>
                    <a:p>
                      <a:pPr algn="l" rtl="0" fontAlgn="ctr"/>
                      <a:r>
                        <a:rPr lang="en-ZA" sz="1800" b="1" u="none" strike="noStrike" dirty="0">
                          <a:effectLst/>
                          <a:latin typeface="+mn-lt"/>
                        </a:rPr>
                        <a:t>Total Distribution</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smtClean="0">
                          <a:solidFill>
                            <a:srgbClr val="000000"/>
                          </a:solidFill>
                          <a:effectLst/>
                          <a:latin typeface="+mn-lt"/>
                        </a:rPr>
                        <a:t>28</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smtClean="0">
                          <a:solidFill>
                            <a:srgbClr val="000000"/>
                          </a:solidFill>
                          <a:effectLst/>
                          <a:latin typeface="+mn-lt"/>
                        </a:rPr>
                        <a:t>10</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smtClean="0">
                          <a:solidFill>
                            <a:srgbClr val="000000"/>
                          </a:solidFill>
                          <a:effectLst/>
                          <a:latin typeface="+mn-lt"/>
                        </a:rPr>
                        <a:t>3</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smtClean="0">
                          <a:solidFill>
                            <a:srgbClr val="000000"/>
                          </a:solidFill>
                          <a:effectLst/>
                          <a:latin typeface="+mn-lt"/>
                        </a:rPr>
                        <a:t>15</a:t>
                      </a:r>
                      <a:endParaRPr lang="en-ZA" sz="18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380237931"/>
                  </a:ext>
                </a:extLst>
              </a:tr>
              <a:tr h="451518">
                <a:tc>
                  <a:txBody>
                    <a:bodyPr/>
                    <a:lstStyle/>
                    <a:p>
                      <a:pPr algn="l" rtl="0" fontAlgn="ctr"/>
                      <a:r>
                        <a:rPr lang="en-ZA" sz="1800" b="1" u="none" strike="noStrike" dirty="0">
                          <a:effectLst/>
                          <a:latin typeface="+mn-lt"/>
                        </a:rPr>
                        <a:t>Percentage Distribution</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smtClean="0">
                          <a:solidFill>
                            <a:srgbClr val="000000"/>
                          </a:solidFill>
                          <a:effectLst/>
                          <a:latin typeface="+mn-lt"/>
                        </a:rPr>
                        <a:t>36%</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smtClean="0">
                          <a:solidFill>
                            <a:srgbClr val="000000"/>
                          </a:solidFill>
                          <a:effectLst/>
                          <a:latin typeface="+mn-lt"/>
                        </a:rPr>
                        <a:t>11%</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smtClean="0">
                          <a:solidFill>
                            <a:srgbClr val="000000"/>
                          </a:solidFill>
                          <a:effectLst/>
                          <a:latin typeface="+mn-lt"/>
                        </a:rPr>
                        <a:t>54%</a:t>
                      </a:r>
                      <a:endParaRPr lang="en-ZA" sz="18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943461711"/>
                  </a:ext>
                </a:extLst>
              </a:tr>
            </a:tbl>
          </a:graphicData>
        </a:graphic>
      </p:graphicFrame>
    </p:spTree>
    <p:extLst>
      <p:ext uri="{BB962C8B-B14F-4D97-AF65-F5344CB8AC3E}">
        <p14:creationId xmlns:p14="http://schemas.microsoft.com/office/powerpoint/2010/main" xmlns="" val="5996418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88231888"/>
              </p:ext>
            </p:extLst>
          </p:nvPr>
        </p:nvGraphicFramePr>
        <p:xfrm>
          <a:off x="1" y="1452879"/>
          <a:ext cx="11846559" cy="5024097"/>
        </p:xfrm>
        <a:graphic>
          <a:graphicData uri="http://schemas.openxmlformats.org/drawingml/2006/table">
            <a:tbl>
              <a:tblPr firstRow="1" firstCol="1" bandRow="1">
                <a:tableStyleId>{073A0DAA-6AF3-43AB-8588-CEC1D06C72B9}</a:tableStyleId>
              </a:tblPr>
              <a:tblGrid>
                <a:gridCol w="4229700">
                  <a:extLst>
                    <a:ext uri="{9D8B030D-6E8A-4147-A177-3AD203B41FA5}">
                      <a16:colId xmlns:a16="http://schemas.microsoft.com/office/drawing/2014/main" xmlns="" val="3699568714"/>
                    </a:ext>
                  </a:extLst>
                </a:gridCol>
                <a:gridCol w="3825495">
                  <a:extLst>
                    <a:ext uri="{9D8B030D-6E8A-4147-A177-3AD203B41FA5}">
                      <a16:colId xmlns:a16="http://schemas.microsoft.com/office/drawing/2014/main" xmlns="" val="1289297253"/>
                    </a:ext>
                  </a:extLst>
                </a:gridCol>
                <a:gridCol w="3791364">
                  <a:extLst>
                    <a:ext uri="{9D8B030D-6E8A-4147-A177-3AD203B41FA5}">
                      <a16:colId xmlns:a16="http://schemas.microsoft.com/office/drawing/2014/main" xmlns="" val="2249774887"/>
                    </a:ext>
                  </a:extLst>
                </a:gridCol>
              </a:tblGrid>
              <a:tr h="360559">
                <a:tc>
                  <a:txBody>
                    <a:bodyPr/>
                    <a:lstStyle/>
                    <a:p>
                      <a:pPr algn="ctr">
                        <a:spcAft>
                          <a:spcPts val="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tc>
                  <a:txBody>
                    <a:bodyPr/>
                    <a:lstStyle/>
                    <a:p>
                      <a:pPr algn="ctr">
                        <a:spcAft>
                          <a:spcPts val="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tc>
                  <a:txBody>
                    <a:bodyPr/>
                    <a:lstStyle/>
                    <a:p>
                      <a:pPr algn="ctr">
                        <a:spcAft>
                          <a:spcPts val="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extLst>
                  <a:ext uri="{0D108BD9-81ED-4DB2-BD59-A6C34878D82A}">
                    <a16:rowId xmlns:a16="http://schemas.microsoft.com/office/drawing/2014/main" xmlns="" val="1946733862"/>
                  </a:ext>
                </a:extLst>
              </a:tr>
              <a:tr h="1337665">
                <a:tc>
                  <a:txBody>
                    <a:bodyPr/>
                    <a:lstStyle/>
                    <a:p>
                      <a:r>
                        <a:rPr lang="en-ZA" sz="1800" b="0" i="0" u="none" strike="noStrike" kern="1200" baseline="0" dirty="0" smtClean="0">
                          <a:solidFill>
                            <a:schemeClr val="lt1"/>
                          </a:solidFill>
                          <a:latin typeface="+mn-lt"/>
                          <a:ea typeface="+mn-ea"/>
                          <a:cs typeface="+mn-cs"/>
                        </a:rPr>
                        <a:t>1.1 A capacity</a:t>
                      </a:r>
                    </a:p>
                    <a:p>
                      <a:r>
                        <a:rPr lang="en-ZA" sz="1800" b="0" i="0" u="none" strike="noStrike" kern="1200" baseline="0" dirty="0" smtClean="0">
                          <a:solidFill>
                            <a:schemeClr val="lt1"/>
                          </a:solidFill>
                          <a:latin typeface="+mn-lt"/>
                          <a:ea typeface="+mn-ea"/>
                          <a:cs typeface="+mn-cs"/>
                        </a:rPr>
                        <a:t>building strategy</a:t>
                      </a:r>
                    </a:p>
                    <a:p>
                      <a:r>
                        <a:rPr lang="en-ZA" sz="1800" b="0" i="0" u="none" strike="noStrike" kern="1200" baseline="0" dirty="0" smtClean="0">
                          <a:solidFill>
                            <a:schemeClr val="lt1"/>
                          </a:solidFill>
                          <a:latin typeface="+mn-lt"/>
                          <a:ea typeface="+mn-ea"/>
                          <a:cs typeface="+mn-cs"/>
                        </a:rPr>
                        <a:t>is developed and</a:t>
                      </a:r>
                    </a:p>
                    <a:p>
                      <a:r>
                        <a:rPr lang="en-ZA" sz="1800" b="0" i="0" u="none" strike="noStrike" kern="1200" baseline="0" dirty="0" smtClean="0">
                          <a:solidFill>
                            <a:schemeClr val="lt1"/>
                          </a:solidFill>
                          <a:latin typeface="+mn-lt"/>
                          <a:ea typeface="+mn-ea"/>
                          <a:cs typeface="+mn-cs"/>
                        </a:rPr>
                        <a:t>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1.1.1 % implementation of the Capacity building 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40% of the</a:t>
                      </a:r>
                    </a:p>
                    <a:p>
                      <a:r>
                        <a:rPr lang="en-ZA" sz="1800" b="0" i="0" u="none" strike="noStrike" kern="1200" baseline="0" dirty="0" smtClean="0">
                          <a:solidFill>
                            <a:schemeClr val="dk1"/>
                          </a:solidFill>
                          <a:latin typeface="+mn-lt"/>
                          <a:ea typeface="+mn-ea"/>
                          <a:cs typeface="+mn-cs"/>
                        </a:rPr>
                        <a:t>capacity building strategy</a:t>
                      </a:r>
                    </a:p>
                    <a:p>
                      <a:r>
                        <a:rPr lang="en-ZA" sz="1800" b="0" i="0" u="none" strike="noStrike" kern="1200" baseline="0" dirty="0" smtClean="0">
                          <a:solidFill>
                            <a:schemeClr val="dk1"/>
                          </a:solidFill>
                          <a:latin typeface="+mn-lt"/>
                          <a:ea typeface="+mn-ea"/>
                          <a:cs typeface="+mn-cs"/>
                        </a:rPr>
                        <a:t>implemented (Year 2)</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868372629"/>
                  </a:ext>
                </a:extLst>
              </a:tr>
              <a:tr h="839000">
                <a:tc>
                  <a:txBody>
                    <a:bodyPr/>
                    <a:lstStyle/>
                    <a:p>
                      <a:r>
                        <a:rPr lang="en-ZA" sz="1800" b="0" i="0" u="none" strike="noStrike" kern="1200" baseline="0" dirty="0" smtClean="0">
                          <a:solidFill>
                            <a:schemeClr val="lt1"/>
                          </a:solidFill>
                          <a:latin typeface="+mn-lt"/>
                          <a:ea typeface="+mn-ea"/>
                          <a:cs typeface="+mn-cs"/>
                        </a:rPr>
                        <a:t>1.2 MSP is developed</a:t>
                      </a:r>
                    </a:p>
                    <a:p>
                      <a:r>
                        <a:rPr lang="en-ZA" sz="1800" b="0" i="0" u="none" strike="noStrike" kern="1200" baseline="0" dirty="0" smtClean="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1.2.1 % implementation of the MSP</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MSP Annual Plan</a:t>
                      </a:r>
                    </a:p>
                    <a:p>
                      <a:r>
                        <a:rPr lang="en-ZA" sz="1800" b="0" i="0" u="none" strike="noStrike" kern="1200" baseline="0" dirty="0" smtClean="0">
                          <a:solidFill>
                            <a:schemeClr val="dk1"/>
                          </a:solidFill>
                          <a:latin typeface="+mn-lt"/>
                          <a:ea typeface="+mn-ea"/>
                          <a:cs typeface="+mn-cs"/>
                        </a:rPr>
                        <a:t>deliverables 100%</a:t>
                      </a:r>
                    </a:p>
                    <a:p>
                      <a:r>
                        <a:rPr lang="en-ZA" sz="1800" b="0" i="0" u="none" strike="noStrike" kern="1200" baseline="0" dirty="0" smtClean="0">
                          <a:solidFill>
                            <a:schemeClr val="dk1"/>
                          </a:solidFill>
                          <a:latin typeface="+mn-lt"/>
                          <a:ea typeface="+mn-ea"/>
                          <a:cs typeface="+mn-cs"/>
                        </a:rPr>
                        <a:t>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453332692"/>
                  </a:ext>
                </a:extLst>
              </a:tr>
              <a:tr h="1389593">
                <a:tc>
                  <a:txBody>
                    <a:bodyPr/>
                    <a:lstStyle/>
                    <a:p>
                      <a:r>
                        <a:rPr lang="en-ZA" sz="1800" b="0" i="0" u="none" strike="noStrike" kern="1200" baseline="0" dirty="0" smtClean="0">
                          <a:solidFill>
                            <a:schemeClr val="lt1"/>
                          </a:solidFill>
                          <a:latin typeface="+mn-lt"/>
                          <a:ea typeface="+mn-ea"/>
                          <a:cs typeface="+mn-cs"/>
                        </a:rPr>
                        <a:t>1.3 A Marketing and</a:t>
                      </a:r>
                    </a:p>
                    <a:p>
                      <a:r>
                        <a:rPr lang="en-ZA" sz="1800" b="0" i="0" u="none" strike="noStrike" kern="1200" baseline="0" dirty="0" smtClean="0">
                          <a:solidFill>
                            <a:schemeClr val="lt1"/>
                          </a:solidFill>
                          <a:latin typeface="+mn-lt"/>
                          <a:ea typeface="+mn-ea"/>
                          <a:cs typeface="+mn-cs"/>
                        </a:rPr>
                        <a:t>communications</a:t>
                      </a:r>
                    </a:p>
                    <a:p>
                      <a:r>
                        <a:rPr lang="en-ZA" sz="1800" b="0" i="0" u="none" strike="noStrike" kern="1200" baseline="0" dirty="0" smtClean="0">
                          <a:solidFill>
                            <a:schemeClr val="lt1"/>
                          </a:solidFill>
                          <a:latin typeface="+mn-lt"/>
                          <a:ea typeface="+mn-ea"/>
                          <a:cs typeface="+mn-cs"/>
                        </a:rPr>
                        <a:t>strategy is developed</a:t>
                      </a:r>
                    </a:p>
                    <a:p>
                      <a:r>
                        <a:rPr lang="en-ZA" sz="1800" b="0" i="0" u="none" strike="noStrike" kern="1200" baseline="0" dirty="0" smtClean="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1.3.1 % implementation of the</a:t>
                      </a:r>
                    </a:p>
                    <a:p>
                      <a:r>
                        <a:rPr lang="en-ZA" sz="1800" b="0" i="0" u="none" strike="noStrike" kern="1200" baseline="0" dirty="0" smtClean="0">
                          <a:solidFill>
                            <a:schemeClr val="dk1"/>
                          </a:solidFill>
                          <a:latin typeface="+mn-lt"/>
                          <a:ea typeface="+mn-ea"/>
                          <a:cs typeface="+mn-cs"/>
                        </a:rPr>
                        <a:t>Marketing and communication</a:t>
                      </a:r>
                    </a:p>
                    <a:p>
                      <a:r>
                        <a:rPr lang="en-ZA" sz="1800" b="0" i="0" u="none" strike="noStrike" kern="1200" baseline="0" dirty="0" smtClean="0">
                          <a:solidFill>
                            <a:schemeClr val="dk1"/>
                          </a:solidFill>
                          <a:latin typeface="+mn-lt"/>
                          <a:ea typeface="+mn-ea"/>
                          <a:cs typeface="+mn-cs"/>
                        </a:rPr>
                        <a:t>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40% of the</a:t>
                      </a:r>
                    </a:p>
                    <a:p>
                      <a:r>
                        <a:rPr lang="en-ZA" sz="1800" b="0" i="0" u="none" strike="noStrike" kern="1200" baseline="0" dirty="0" smtClean="0">
                          <a:solidFill>
                            <a:schemeClr val="dk1"/>
                          </a:solidFill>
                          <a:latin typeface="+mn-lt"/>
                          <a:ea typeface="+mn-ea"/>
                          <a:cs typeface="+mn-cs"/>
                        </a:rPr>
                        <a:t>Marketing and</a:t>
                      </a:r>
                    </a:p>
                    <a:p>
                      <a:r>
                        <a:rPr lang="en-ZA" sz="1800" b="0" i="0" u="none" strike="noStrike" kern="1200" baseline="0" dirty="0" smtClean="0">
                          <a:solidFill>
                            <a:schemeClr val="dk1"/>
                          </a:solidFill>
                          <a:latin typeface="+mn-lt"/>
                          <a:ea typeface="+mn-ea"/>
                          <a:cs typeface="+mn-cs"/>
                        </a:rPr>
                        <a:t>Communications strategy</a:t>
                      </a:r>
                    </a:p>
                    <a:p>
                      <a:r>
                        <a:rPr lang="en-ZA" sz="1800" b="0" i="0" u="none" strike="noStrike" kern="1200" baseline="0" dirty="0" smtClean="0">
                          <a:solidFill>
                            <a:schemeClr val="dk1"/>
                          </a:solidFill>
                          <a:latin typeface="+mn-lt"/>
                          <a:ea typeface="+mn-ea"/>
                          <a:cs typeface="+mn-cs"/>
                        </a:rPr>
                        <a:t>implemented (Year 2)</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088219153"/>
                  </a:ext>
                </a:extLst>
              </a:tr>
              <a:tr h="1054377">
                <a:tc>
                  <a:txBody>
                    <a:bodyPr/>
                    <a:lstStyle/>
                    <a:p>
                      <a:r>
                        <a:rPr lang="en-ZA" sz="1800" b="0" i="0" u="none" strike="noStrike" kern="1200" baseline="0" dirty="0" smtClean="0">
                          <a:solidFill>
                            <a:schemeClr val="lt1"/>
                          </a:solidFill>
                          <a:latin typeface="+mn-lt"/>
                          <a:ea typeface="+mn-ea"/>
                          <a:cs typeface="+mn-cs"/>
                        </a:rPr>
                        <a:t>1.4 A change</a:t>
                      </a:r>
                    </a:p>
                    <a:p>
                      <a:r>
                        <a:rPr lang="en-ZA" sz="1800" b="0" i="0" u="none" strike="noStrike" kern="1200" baseline="0" dirty="0" smtClean="0">
                          <a:solidFill>
                            <a:schemeClr val="lt1"/>
                          </a:solidFill>
                          <a:latin typeface="+mn-lt"/>
                          <a:ea typeface="+mn-ea"/>
                          <a:cs typeface="+mn-cs"/>
                        </a:rPr>
                        <a:t>management</a:t>
                      </a:r>
                    </a:p>
                    <a:p>
                      <a:r>
                        <a:rPr lang="en-ZA" sz="1800" b="0" i="0" u="none" strike="noStrike" kern="1200" baseline="0" dirty="0" smtClean="0">
                          <a:solidFill>
                            <a:schemeClr val="lt1"/>
                          </a:solidFill>
                          <a:latin typeface="+mn-lt"/>
                          <a:ea typeface="+mn-ea"/>
                          <a:cs typeface="+mn-cs"/>
                        </a:rPr>
                        <a:t>strategy is developed</a:t>
                      </a:r>
                    </a:p>
                    <a:p>
                      <a:r>
                        <a:rPr lang="en-ZA" sz="1800" b="0" i="0" u="none" strike="noStrike" kern="1200" baseline="0" dirty="0" smtClean="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1.4.1 % implementation of the Change management 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smtClean="0">
                          <a:solidFill>
                            <a:schemeClr val="dk1"/>
                          </a:solidFill>
                          <a:latin typeface="+mn-lt"/>
                          <a:ea typeface="+mn-ea"/>
                          <a:cs typeface="+mn-cs"/>
                        </a:rPr>
                        <a:t>40% of the</a:t>
                      </a:r>
                    </a:p>
                    <a:p>
                      <a:r>
                        <a:rPr lang="en-ZA" sz="1800" b="0" i="0" u="none" strike="noStrike" kern="1200" baseline="0" dirty="0" smtClean="0">
                          <a:solidFill>
                            <a:schemeClr val="dk1"/>
                          </a:solidFill>
                          <a:latin typeface="+mn-lt"/>
                          <a:ea typeface="+mn-ea"/>
                          <a:cs typeface="+mn-cs"/>
                        </a:rPr>
                        <a:t>Change management</a:t>
                      </a:r>
                    </a:p>
                    <a:p>
                      <a:r>
                        <a:rPr lang="en-ZA" sz="1800" b="0" i="0" u="none" strike="noStrike" kern="1200" baseline="0" dirty="0" smtClean="0">
                          <a:solidFill>
                            <a:schemeClr val="dk1"/>
                          </a:solidFill>
                          <a:latin typeface="+mn-lt"/>
                          <a:ea typeface="+mn-ea"/>
                          <a:cs typeface="+mn-cs"/>
                        </a:rPr>
                        <a:t>strategy implemented (Year</a:t>
                      </a:r>
                    </a:p>
                    <a:p>
                      <a:r>
                        <a:rPr lang="en-ZA" sz="1800" b="0" i="0" u="none" strike="noStrike" kern="1200" baseline="0" dirty="0" smtClean="0">
                          <a:solidFill>
                            <a:schemeClr val="dk1"/>
                          </a:solidFill>
                          <a:latin typeface="+mn-lt"/>
                          <a:ea typeface="+mn-ea"/>
                          <a:cs typeface="+mn-cs"/>
                        </a:rPr>
                        <a:t>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770789600"/>
                  </a:ext>
                </a:extLst>
              </a:tr>
            </a:tbl>
          </a:graphicData>
        </a:graphic>
      </p:graphicFrame>
    </p:spTree>
    <p:extLst>
      <p:ext uri="{BB962C8B-B14F-4D97-AF65-F5344CB8AC3E}">
        <p14:creationId xmlns:p14="http://schemas.microsoft.com/office/powerpoint/2010/main" xmlns="" val="34425131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724956527"/>
              </p:ext>
            </p:extLst>
          </p:nvPr>
        </p:nvGraphicFramePr>
        <p:xfrm>
          <a:off x="0" y="1338720"/>
          <a:ext cx="11927840" cy="5481612"/>
        </p:xfrm>
        <a:graphic>
          <a:graphicData uri="http://schemas.openxmlformats.org/drawingml/2006/table">
            <a:tbl>
              <a:tblPr firstRow="1" firstCol="1" bandRow="1">
                <a:tableStyleId>{F5AB1C69-6EDB-4FF4-983F-18BD219EF322}</a:tableStyleId>
              </a:tblPr>
              <a:tblGrid>
                <a:gridCol w="2712815">
                  <a:extLst>
                    <a:ext uri="{9D8B030D-6E8A-4147-A177-3AD203B41FA5}">
                      <a16:colId xmlns:a16="http://schemas.microsoft.com/office/drawing/2014/main" xmlns="" val="118930611"/>
                    </a:ext>
                  </a:extLst>
                </a:gridCol>
                <a:gridCol w="7333079">
                  <a:extLst>
                    <a:ext uri="{9D8B030D-6E8A-4147-A177-3AD203B41FA5}">
                      <a16:colId xmlns:a16="http://schemas.microsoft.com/office/drawing/2014/main" xmlns="" val="1072980093"/>
                    </a:ext>
                  </a:extLst>
                </a:gridCol>
                <a:gridCol w="1881946">
                  <a:extLst>
                    <a:ext uri="{9D8B030D-6E8A-4147-A177-3AD203B41FA5}">
                      <a16:colId xmlns:a16="http://schemas.microsoft.com/office/drawing/2014/main" xmlns="" val="2577787801"/>
                    </a:ext>
                  </a:extLst>
                </a:gridCol>
              </a:tblGrid>
              <a:tr h="421932">
                <a:tc>
                  <a:txBody>
                    <a:bodyPr/>
                    <a:lstStyle/>
                    <a:p>
                      <a:pPr algn="ctr">
                        <a:spcBef>
                          <a:spcPts val="200"/>
                        </a:spcBef>
                        <a:spcAft>
                          <a:spcPts val="2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extLst>
                  <a:ext uri="{0D108BD9-81ED-4DB2-BD59-A6C34878D82A}">
                    <a16:rowId xmlns:a16="http://schemas.microsoft.com/office/drawing/2014/main" xmlns="" val="1792900446"/>
                  </a:ext>
                </a:extLst>
              </a:tr>
              <a:tr h="506318">
                <a:tc rowSpan="3">
                  <a:txBody>
                    <a:bodyPr/>
                    <a:lstStyle/>
                    <a:p>
                      <a:r>
                        <a:rPr lang="en-ZA" sz="1800" b="0" i="0" u="none" strike="noStrike" kern="1200" baseline="0" dirty="0" smtClean="0">
                          <a:solidFill>
                            <a:schemeClr val="lt1"/>
                          </a:solidFill>
                          <a:latin typeface="+mn-lt"/>
                          <a:ea typeface="+mn-ea"/>
                          <a:cs typeface="+mn-cs"/>
                        </a:rPr>
                        <a:t>2.1.Occupational</a:t>
                      </a:r>
                    </a:p>
                    <a:p>
                      <a:r>
                        <a:rPr lang="en-ZA" sz="1800" b="0" i="0" u="none" strike="noStrike" kern="1200" baseline="0" dirty="0" smtClean="0">
                          <a:solidFill>
                            <a:schemeClr val="lt1"/>
                          </a:solidFill>
                          <a:latin typeface="+mn-lt"/>
                          <a:ea typeface="+mn-ea"/>
                          <a:cs typeface="+mn-cs"/>
                        </a:rPr>
                        <a:t>Qualifications and</a:t>
                      </a:r>
                    </a:p>
                    <a:p>
                      <a:r>
                        <a:rPr lang="en-ZA" sz="1800" b="0" i="0" u="none" strike="noStrike" kern="1200" baseline="0" dirty="0" smtClean="0">
                          <a:solidFill>
                            <a:schemeClr val="lt1"/>
                          </a:solidFill>
                          <a:latin typeface="+mn-lt"/>
                          <a:ea typeface="+mn-ea"/>
                          <a:cs typeface="+mn-cs"/>
                        </a:rPr>
                        <a:t>part qualifications</a:t>
                      </a:r>
                    </a:p>
                    <a:p>
                      <a:r>
                        <a:rPr lang="en-ZA" sz="1800" b="0" i="0" u="none" strike="noStrike" kern="1200" baseline="0" dirty="0" smtClean="0">
                          <a:solidFill>
                            <a:schemeClr val="lt1"/>
                          </a:solidFill>
                          <a:latin typeface="+mn-lt"/>
                          <a:ea typeface="+mn-ea"/>
                          <a:cs typeface="+mn-cs"/>
                        </a:rPr>
                        <a:t>recommended for</a:t>
                      </a:r>
                    </a:p>
                    <a:p>
                      <a:r>
                        <a:rPr lang="en-ZA" sz="1800" b="0" i="0" u="none" strike="noStrike" kern="1200" baseline="0" dirty="0" smtClean="0">
                          <a:solidFill>
                            <a:schemeClr val="lt1"/>
                          </a:solidFill>
                          <a:latin typeface="+mn-lt"/>
                          <a:ea typeface="+mn-ea"/>
                          <a:cs typeface="+mn-cs"/>
                        </a:rPr>
                        <a:t>registration on the</a:t>
                      </a:r>
                    </a:p>
                    <a:p>
                      <a:r>
                        <a:rPr lang="en-ZA" sz="1800" b="0" i="0" u="none" strike="noStrike" kern="1200" baseline="0" dirty="0" smtClean="0">
                          <a:solidFill>
                            <a:schemeClr val="lt1"/>
                          </a:solidFill>
                          <a:latin typeface="+mn-lt"/>
                          <a:ea typeface="+mn-ea"/>
                          <a:cs typeface="+mn-cs"/>
                        </a:rPr>
                        <a:t>OQSF</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600" b="0" i="0" u="none" strike="noStrike" kern="1200" baseline="0" dirty="0" smtClean="0">
                          <a:solidFill>
                            <a:schemeClr val="dk1"/>
                          </a:solidFill>
                          <a:latin typeface="+mn-lt"/>
                          <a:ea typeface="+mn-ea"/>
                          <a:cs typeface="+mn-cs"/>
                        </a:rPr>
                        <a:t>2.1.1 Number of prioritised occupational qualifications (full/ part) recommended to SAQA for registration on the OQSF</a:t>
                      </a:r>
                      <a:endParaRPr lang="en-ZA" sz="1600" dirty="0">
                        <a:solidFill>
                          <a:srgbClr val="000000"/>
                        </a:solidFill>
                        <a:effectLst/>
                        <a:latin typeface="MinionPro-Regular"/>
                        <a:ea typeface="Times New Roman" panose="02020603050405020304" pitchFamily="18" charset="0"/>
                        <a:cs typeface="MinionPro-Regular"/>
                      </a:endParaRPr>
                    </a:p>
                  </a:txBody>
                  <a:tcPr marL="36489" marR="36489" marT="0" marB="0"/>
                </a:tc>
                <a:tc>
                  <a:txBody>
                    <a:bodyPr/>
                    <a:lstStyle/>
                    <a:p>
                      <a:pPr algn="ctr">
                        <a:spcBef>
                          <a:spcPts val="200"/>
                        </a:spcBef>
                        <a:spcAft>
                          <a:spcPts val="200"/>
                        </a:spcAft>
                      </a:pPr>
                      <a:r>
                        <a:rPr lang="en-US" sz="1600" dirty="0" smtClean="0">
                          <a:effectLst/>
                        </a:rPr>
                        <a:t>50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2867105055"/>
                  </a:ext>
                </a:extLst>
              </a:tr>
              <a:tr h="421932">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2.1.2 Number of Historically Registered Qualifications recommended to SAQA for </a:t>
                      </a:r>
                      <a:r>
                        <a:rPr lang="en-ZA" sz="1600" b="0" i="0" u="none" strike="noStrike" kern="1200" baseline="0" dirty="0" smtClean="0">
                          <a:solidFill>
                            <a:schemeClr val="dk1"/>
                          </a:solidFill>
                          <a:latin typeface="+mn-lt"/>
                          <a:ea typeface="+mn-ea"/>
                          <a:cs typeface="+mn-cs"/>
                        </a:rPr>
                        <a:t>deactivation on the OQSF</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smtClean="0">
                          <a:effectLst/>
                        </a:rPr>
                        <a:t>200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4170422650"/>
                  </a:ext>
                </a:extLst>
              </a:tr>
              <a:tr h="472162">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2.1.3 Number of skills programmes approved by </a:t>
                      </a:r>
                      <a:r>
                        <a:rPr lang="en-ZA" sz="1600" b="0" i="0" u="none" strike="noStrike" kern="1200" baseline="0" dirty="0" smtClean="0">
                          <a:solidFill>
                            <a:schemeClr val="dk1"/>
                          </a:solidFill>
                          <a:latin typeface="+mn-lt"/>
                          <a:ea typeface="+mn-ea"/>
                          <a:cs typeface="+mn-cs"/>
                        </a:rPr>
                        <a:t>QCTO Council</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100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616844466"/>
                  </a:ext>
                </a:extLst>
              </a:tr>
              <a:tr h="632898">
                <a:tc rowSpan="5">
                  <a:txBody>
                    <a:bodyPr/>
                    <a:lstStyle/>
                    <a:p>
                      <a:r>
                        <a:rPr lang="en-ZA" sz="1800" b="0" i="0" u="none" strike="noStrike" kern="1200" baseline="0" dirty="0" smtClean="0">
                          <a:solidFill>
                            <a:schemeClr val="lt1"/>
                          </a:solidFill>
                          <a:latin typeface="+mn-lt"/>
                          <a:ea typeface="+mn-ea"/>
                          <a:cs typeface="+mn-cs"/>
                        </a:rPr>
                        <a:t>2.2 A national</a:t>
                      </a:r>
                    </a:p>
                    <a:p>
                      <a:r>
                        <a:rPr lang="en-ZA" sz="1800" b="0" i="0" u="none" strike="noStrike" kern="1200" baseline="0" dirty="0" smtClean="0">
                          <a:solidFill>
                            <a:schemeClr val="lt1"/>
                          </a:solidFill>
                          <a:latin typeface="+mn-lt"/>
                          <a:ea typeface="+mn-ea"/>
                          <a:cs typeface="+mn-cs"/>
                        </a:rPr>
                        <a:t>External assessment</a:t>
                      </a:r>
                    </a:p>
                    <a:p>
                      <a:r>
                        <a:rPr lang="en-ZA" sz="1800" b="0" i="0" u="none" strike="noStrike" kern="1200" baseline="0" dirty="0" smtClean="0">
                          <a:solidFill>
                            <a:schemeClr val="lt1"/>
                          </a:solidFill>
                          <a:latin typeface="+mn-lt"/>
                          <a:ea typeface="+mn-ea"/>
                          <a:cs typeface="+mn-cs"/>
                        </a:rPr>
                        <a:t>is implemented for</a:t>
                      </a:r>
                    </a:p>
                    <a:p>
                      <a:r>
                        <a:rPr lang="en-ZA" sz="1800" b="0" i="0" u="none" strike="noStrike" kern="1200" baseline="0" dirty="0" smtClean="0">
                          <a:solidFill>
                            <a:schemeClr val="lt1"/>
                          </a:solidFill>
                          <a:latin typeface="+mn-lt"/>
                          <a:ea typeface="+mn-ea"/>
                          <a:cs typeface="+mn-cs"/>
                        </a:rPr>
                        <a:t>all qualifications</a:t>
                      </a:r>
                    </a:p>
                    <a:p>
                      <a:r>
                        <a:rPr lang="en-ZA" sz="1800" b="0" i="0" u="none" strike="noStrike" kern="1200" baseline="0" dirty="0" smtClean="0">
                          <a:solidFill>
                            <a:schemeClr val="lt1"/>
                          </a:solidFill>
                          <a:latin typeface="+mn-lt"/>
                          <a:ea typeface="+mn-ea"/>
                          <a:cs typeface="+mn-cs"/>
                        </a:rPr>
                        <a:t>registered on the</a:t>
                      </a:r>
                    </a:p>
                    <a:p>
                      <a:r>
                        <a:rPr lang="en-ZA" sz="1800" b="0" i="0" u="none" strike="noStrike" kern="1200" baseline="0" dirty="0" smtClean="0">
                          <a:solidFill>
                            <a:schemeClr val="lt1"/>
                          </a:solidFill>
                          <a:latin typeface="+mn-lt"/>
                          <a:ea typeface="+mn-ea"/>
                          <a:cs typeface="+mn-cs"/>
                        </a:rPr>
                        <a:t>OQSF</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600" b="0" i="0" u="none" strike="noStrike" kern="1200" baseline="0" dirty="0" smtClean="0">
                          <a:solidFill>
                            <a:schemeClr val="dk1"/>
                          </a:solidFill>
                          <a:latin typeface="+mn-lt"/>
                          <a:ea typeface="+mn-ea"/>
                          <a:cs typeface="+mn-cs"/>
                        </a:rPr>
                        <a:t>2.2.1 % of assessments for occupational </a:t>
                      </a:r>
                      <a:r>
                        <a:rPr lang="en-ZA" sz="1600" b="0" i="0" u="none" strike="noStrike" kern="1200" baseline="0" dirty="0" smtClean="0">
                          <a:solidFill>
                            <a:schemeClr val="dk1"/>
                          </a:solidFill>
                          <a:latin typeface="+mn-lt"/>
                          <a:ea typeface="+mn-ea"/>
                          <a:cs typeface="+mn-cs"/>
                        </a:rPr>
                        <a:t>qualifications and part qualifications quality </a:t>
                      </a:r>
                      <a:r>
                        <a:rPr lang="en-GB" sz="1600" b="0" i="0" u="none" strike="noStrike" kern="1200" baseline="0" dirty="0" smtClean="0">
                          <a:solidFill>
                            <a:schemeClr val="dk1"/>
                          </a:solidFill>
                          <a:latin typeface="+mn-lt"/>
                          <a:ea typeface="+mn-ea"/>
                          <a:cs typeface="+mn-cs"/>
                        </a:rPr>
                        <a:t>assured against QCTO standards within 21</a:t>
                      </a:r>
                    </a:p>
                    <a:p>
                      <a:r>
                        <a:rPr lang="en-ZA" sz="1600" b="0" i="0" u="none" strike="noStrike" kern="1200" baseline="0" dirty="0" smtClean="0">
                          <a:solidFill>
                            <a:schemeClr val="dk1"/>
                          </a:solidFill>
                          <a:latin typeface="+mn-lt"/>
                          <a:ea typeface="+mn-ea"/>
                          <a:cs typeface="+mn-cs"/>
                        </a:rPr>
                        <a:t>working days turnaround time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90</a:t>
                      </a:r>
                      <a:r>
                        <a:rPr lang="en-US" sz="1600" dirty="0" smtClean="0">
                          <a:effectLst/>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695291124"/>
                  </a:ext>
                </a:extLst>
              </a:tr>
              <a:tr h="616788">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2.2.2 % of assessments for historically registered qualifications quality assured against QCTO standards (excluding historical skills programmes</a:t>
                      </a:r>
                    </a:p>
                    <a:p>
                      <a:r>
                        <a:rPr lang="en-GB" sz="1600" b="0" i="0" u="none" strike="noStrike" kern="1200" baseline="0" dirty="0" smtClean="0">
                          <a:solidFill>
                            <a:schemeClr val="dk1"/>
                          </a:solidFill>
                          <a:latin typeface="+mn-lt"/>
                          <a:ea typeface="+mn-ea"/>
                          <a:cs typeface="+mn-cs"/>
                        </a:rPr>
                        <a:t>and NATED) within 21 working days turnaround </a:t>
                      </a:r>
                      <a:r>
                        <a:rPr lang="en-ZA" sz="1600" b="0" i="0" u="none" strike="noStrike" kern="1200" baseline="0" dirty="0" smtClean="0">
                          <a:solidFill>
                            <a:schemeClr val="dk1"/>
                          </a:solidFill>
                          <a:latin typeface="+mn-lt"/>
                          <a:ea typeface="+mn-ea"/>
                          <a:cs typeface="+mn-cs"/>
                        </a:rPr>
                        <a:t>Time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90</a:t>
                      </a:r>
                      <a:r>
                        <a:rPr lang="en-US" sz="1600" dirty="0" smtClean="0">
                          <a:effectLst/>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774348560"/>
                  </a:ext>
                </a:extLst>
              </a:tr>
              <a:tr h="891108">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2.2.3 Annual report on the implementation of the quality assurance plan for NATED Report 190/191 </a:t>
                      </a:r>
                      <a:r>
                        <a:rPr lang="en-ZA" sz="1600" b="0" i="0" u="none" strike="noStrike" kern="1200" baseline="0" dirty="0" smtClean="0">
                          <a:solidFill>
                            <a:schemeClr val="dk1"/>
                          </a:solidFill>
                          <a:latin typeface="+mn-lt"/>
                          <a:ea typeface="+mn-ea"/>
                          <a:cs typeface="+mn-cs"/>
                        </a:rPr>
                        <a:t>Programmes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r>
                        <a:rPr lang="en-ZA" sz="1600" b="0" i="0" u="none" strike="noStrike" kern="1200" baseline="0" dirty="0" smtClean="0">
                          <a:solidFill>
                            <a:schemeClr val="dk1"/>
                          </a:solidFill>
                          <a:latin typeface="+mn-lt"/>
                          <a:ea typeface="+mn-ea"/>
                          <a:cs typeface="+mn-cs"/>
                        </a:rPr>
                        <a:t>Report on the</a:t>
                      </a:r>
                    </a:p>
                    <a:p>
                      <a:r>
                        <a:rPr lang="en-ZA" sz="1600" b="0" i="0" u="none" strike="noStrike" kern="1200" baseline="0" dirty="0" smtClean="0">
                          <a:solidFill>
                            <a:schemeClr val="dk1"/>
                          </a:solidFill>
                          <a:latin typeface="+mn-lt"/>
                          <a:ea typeface="+mn-ea"/>
                          <a:cs typeface="+mn-cs"/>
                        </a:rPr>
                        <a:t>Implementation</a:t>
                      </a:r>
                    </a:p>
                    <a:p>
                      <a:r>
                        <a:rPr lang="en-ZA" sz="1600" b="0" i="0" u="none" strike="noStrike" kern="1200" baseline="0" dirty="0" smtClean="0">
                          <a:solidFill>
                            <a:schemeClr val="dk1"/>
                          </a:solidFill>
                          <a:latin typeface="+mn-lt"/>
                          <a:ea typeface="+mn-ea"/>
                          <a:cs typeface="+mn-cs"/>
                        </a:rPr>
                        <a:t>of Approved</a:t>
                      </a:r>
                    </a:p>
                    <a:p>
                      <a:r>
                        <a:rPr lang="en-ZA" sz="1600" b="0" i="0" u="none" strike="noStrike" kern="1200" baseline="0" dirty="0" smtClean="0">
                          <a:solidFill>
                            <a:schemeClr val="dk1"/>
                          </a:solidFill>
                          <a:latin typeface="+mn-lt"/>
                          <a:ea typeface="+mn-ea"/>
                          <a:cs typeface="+mn-cs"/>
                        </a:rPr>
                        <a:t>Council Plan</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261389272"/>
                  </a:ext>
                </a:extLst>
              </a:tr>
              <a:tr h="467360">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2.2.4 % of assessments for QCTO developed skills programmes quality assured against QCTO standards within 21 working days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ZA" sz="1600" dirty="0">
                          <a:effectLst/>
                        </a:rPr>
                        <a:t>90%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1361112165"/>
                  </a:ext>
                </a:extLst>
              </a:tr>
              <a:tr h="421932">
                <a:tc vMerge="1">
                  <a:txBody>
                    <a:bodyPr/>
                    <a:lstStyle/>
                    <a:p>
                      <a:endParaRPr lang="en-ZA"/>
                    </a:p>
                  </a:txBody>
                  <a:tcPr/>
                </a:tc>
                <a:tc>
                  <a:txBody>
                    <a:bodyPr/>
                    <a:lstStyle/>
                    <a:p>
                      <a:r>
                        <a:rPr lang="en-GB" sz="1600" b="0" i="0" u="none" strike="noStrike" kern="1200" baseline="0" dirty="0" smtClean="0">
                          <a:solidFill>
                            <a:schemeClr val="dk1"/>
                          </a:solidFill>
                          <a:latin typeface="+mn-lt"/>
                          <a:ea typeface="+mn-ea"/>
                          <a:cs typeface="+mn-cs"/>
                        </a:rPr>
                        <a:t>2.2.5 % of Assessment Quality Partners (or Assessment Bodies) quality assured against QCTO </a:t>
                      </a:r>
                      <a:r>
                        <a:rPr lang="en-ZA" sz="1600" b="0" i="0" u="none" strike="noStrike" kern="1200" baseline="0" dirty="0" smtClean="0">
                          <a:solidFill>
                            <a:schemeClr val="dk1"/>
                          </a:solidFill>
                          <a:latin typeface="+mn-lt"/>
                          <a:ea typeface="+mn-ea"/>
                          <a:cs typeface="+mn-cs"/>
                        </a:rPr>
                        <a:t>compliance standards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90</a:t>
                      </a:r>
                      <a:r>
                        <a:rPr lang="en-US" sz="1600" dirty="0" smtClean="0">
                          <a:effectLst/>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2715095703"/>
                  </a:ext>
                </a:extLst>
              </a:tr>
            </a:tbl>
          </a:graphicData>
        </a:graphic>
      </p:graphicFrame>
    </p:spTree>
    <p:extLst>
      <p:ext uri="{BB962C8B-B14F-4D97-AF65-F5344CB8AC3E}">
        <p14:creationId xmlns:p14="http://schemas.microsoft.com/office/powerpoint/2010/main" xmlns="" val="21130792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400076990"/>
              </p:ext>
            </p:extLst>
          </p:nvPr>
        </p:nvGraphicFramePr>
        <p:xfrm>
          <a:off x="0" y="2019300"/>
          <a:ext cx="11744961" cy="2372360"/>
        </p:xfrm>
        <a:graphic>
          <a:graphicData uri="http://schemas.openxmlformats.org/drawingml/2006/table">
            <a:tbl>
              <a:tblPr firstRow="1" firstCol="1" bandRow="1">
                <a:tableStyleId>{F5AB1C69-6EDB-4FF4-983F-18BD219EF322}</a:tableStyleId>
              </a:tblPr>
              <a:tblGrid>
                <a:gridCol w="3019884">
                  <a:extLst>
                    <a:ext uri="{9D8B030D-6E8A-4147-A177-3AD203B41FA5}">
                      <a16:colId xmlns:a16="http://schemas.microsoft.com/office/drawing/2014/main" xmlns="" val="118930611"/>
                    </a:ext>
                  </a:extLst>
                </a:gridCol>
                <a:gridCol w="7037489">
                  <a:extLst>
                    <a:ext uri="{9D8B030D-6E8A-4147-A177-3AD203B41FA5}">
                      <a16:colId xmlns:a16="http://schemas.microsoft.com/office/drawing/2014/main" xmlns="" val="1072980093"/>
                    </a:ext>
                  </a:extLst>
                </a:gridCol>
                <a:gridCol w="1687588">
                  <a:extLst>
                    <a:ext uri="{9D8B030D-6E8A-4147-A177-3AD203B41FA5}">
                      <a16:colId xmlns:a16="http://schemas.microsoft.com/office/drawing/2014/main" xmlns="" val="2577787801"/>
                    </a:ext>
                  </a:extLst>
                </a:gridCol>
              </a:tblGrid>
              <a:tr h="723900">
                <a:tc>
                  <a:txBody>
                    <a:bodyPr/>
                    <a:lstStyle/>
                    <a:p>
                      <a:pPr algn="ctr">
                        <a:spcBef>
                          <a:spcPts val="200"/>
                        </a:spcBef>
                        <a:spcAft>
                          <a:spcPts val="2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extLst>
                  <a:ext uri="{0D108BD9-81ED-4DB2-BD59-A6C34878D82A}">
                    <a16:rowId xmlns:a16="http://schemas.microsoft.com/office/drawing/2014/main" xmlns="" val="1792900446"/>
                  </a:ext>
                </a:extLst>
              </a:tr>
              <a:tr h="825500">
                <a:tc rowSpan="2">
                  <a:txBody>
                    <a:bodyPr/>
                    <a:lstStyle/>
                    <a:p>
                      <a:r>
                        <a:rPr lang="en-ZA" sz="1800" b="0" i="0" u="none" strike="noStrike" kern="1200" baseline="0" dirty="0" smtClean="0">
                          <a:solidFill>
                            <a:schemeClr val="lt1"/>
                          </a:solidFill>
                          <a:latin typeface="+mn-lt"/>
                          <a:ea typeface="+mn-ea"/>
                          <a:cs typeface="+mn-cs"/>
                        </a:rPr>
                        <a:t>2.3 A certification</a:t>
                      </a:r>
                    </a:p>
                    <a:p>
                      <a:r>
                        <a:rPr lang="en-ZA" sz="1800" b="0" i="0" u="none" strike="noStrike" kern="1200" baseline="0" dirty="0" smtClean="0">
                          <a:solidFill>
                            <a:schemeClr val="lt1"/>
                          </a:solidFill>
                          <a:latin typeface="+mn-lt"/>
                          <a:ea typeface="+mn-ea"/>
                          <a:cs typeface="+mn-cs"/>
                        </a:rPr>
                        <a:t>system is maintained</a:t>
                      </a:r>
                      <a:r>
                        <a:rPr lang="en-US" sz="1800" dirty="0">
                          <a:effectLst/>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800" b="0" i="0" u="none" strike="noStrike" kern="1200" baseline="0" dirty="0" smtClean="0">
                          <a:solidFill>
                            <a:schemeClr val="dk1"/>
                          </a:solidFill>
                          <a:latin typeface="+mn-lt"/>
                          <a:ea typeface="+mn-ea"/>
                          <a:cs typeface="+mn-cs"/>
                        </a:rPr>
                        <a:t>2.3.1 % of certificates issued within turnaround</a:t>
                      </a:r>
                    </a:p>
                    <a:p>
                      <a:r>
                        <a:rPr lang="en-ZA" sz="1800" b="0" i="0" u="none" strike="noStrike" kern="1200" baseline="0" dirty="0" smtClean="0">
                          <a:solidFill>
                            <a:schemeClr val="dk1"/>
                          </a:solidFill>
                          <a:latin typeface="+mn-lt"/>
                          <a:ea typeface="+mn-ea"/>
                          <a:cs typeface="+mn-cs"/>
                        </a:rPr>
                        <a:t>time (21 working days)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800" dirty="0">
                          <a:effectLst/>
                        </a:rPr>
                        <a:t>95%</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057736167"/>
                  </a:ext>
                </a:extLst>
              </a:tr>
              <a:tr h="421932">
                <a:tc vMerge="1">
                  <a:txBody>
                    <a:bodyPr/>
                    <a:lstStyle/>
                    <a:p>
                      <a:endParaRPr lang="en-ZA"/>
                    </a:p>
                  </a:txBody>
                  <a:tcPr/>
                </a:tc>
                <a:tc>
                  <a:txBody>
                    <a:bodyPr/>
                    <a:lstStyle/>
                    <a:p>
                      <a:r>
                        <a:rPr lang="en-GB" sz="1800" b="0" i="0" u="none" strike="noStrike" kern="1200" baseline="0" dirty="0" smtClean="0">
                          <a:solidFill>
                            <a:schemeClr val="dk1"/>
                          </a:solidFill>
                          <a:latin typeface="+mn-lt"/>
                          <a:ea typeface="+mn-ea"/>
                          <a:cs typeface="+mn-cs"/>
                        </a:rPr>
                        <a:t>2.3.2 % of verification of authenticity of certificates</a:t>
                      </a:r>
                    </a:p>
                    <a:p>
                      <a:r>
                        <a:rPr lang="en-GB" sz="1800" b="0" i="0" u="none" strike="noStrike" kern="1200" baseline="0" dirty="0" smtClean="0">
                          <a:solidFill>
                            <a:schemeClr val="dk1"/>
                          </a:solidFill>
                          <a:latin typeface="+mn-lt"/>
                          <a:ea typeface="+mn-ea"/>
                          <a:cs typeface="+mn-cs"/>
                        </a:rPr>
                        <a:t>requests received and verified within turnaround</a:t>
                      </a:r>
                    </a:p>
                    <a:p>
                      <a:r>
                        <a:rPr lang="en-ZA" sz="1800" b="0" i="0" u="none" strike="noStrike" kern="1200" baseline="0" dirty="0" smtClean="0">
                          <a:solidFill>
                            <a:schemeClr val="dk1"/>
                          </a:solidFill>
                          <a:latin typeface="+mn-lt"/>
                          <a:ea typeface="+mn-ea"/>
                          <a:cs typeface="+mn-cs"/>
                        </a:rPr>
                        <a:t>time (5 working days)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800" dirty="0">
                          <a:effectLst/>
                        </a:rPr>
                        <a:t>95%</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089702397"/>
                  </a:ext>
                </a:extLst>
              </a:tr>
            </a:tbl>
          </a:graphicData>
        </a:graphic>
      </p:graphicFrame>
    </p:spTree>
    <p:extLst>
      <p:ext uri="{BB962C8B-B14F-4D97-AF65-F5344CB8AC3E}">
        <p14:creationId xmlns:p14="http://schemas.microsoft.com/office/powerpoint/2010/main" xmlns="" val="2309868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3</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61269279"/>
              </p:ext>
            </p:extLst>
          </p:nvPr>
        </p:nvGraphicFramePr>
        <p:xfrm>
          <a:off x="0" y="1417320"/>
          <a:ext cx="11887200" cy="4364785"/>
        </p:xfrm>
        <a:graphic>
          <a:graphicData uri="http://schemas.openxmlformats.org/drawingml/2006/table">
            <a:tbl>
              <a:tblPr firstRow="1" firstCol="1" bandRow="1">
                <a:tableStyleId>{073A0DAA-6AF3-43AB-8588-CEC1D06C72B9}</a:tableStyleId>
              </a:tblPr>
              <a:tblGrid>
                <a:gridCol w="2096477">
                  <a:extLst>
                    <a:ext uri="{9D8B030D-6E8A-4147-A177-3AD203B41FA5}">
                      <a16:colId xmlns:a16="http://schemas.microsoft.com/office/drawing/2014/main" xmlns="" val="4040988077"/>
                    </a:ext>
                  </a:extLst>
                </a:gridCol>
                <a:gridCol w="8491652">
                  <a:extLst>
                    <a:ext uri="{9D8B030D-6E8A-4147-A177-3AD203B41FA5}">
                      <a16:colId xmlns:a16="http://schemas.microsoft.com/office/drawing/2014/main" xmlns="" val="625182763"/>
                    </a:ext>
                  </a:extLst>
                </a:gridCol>
                <a:gridCol w="1299071">
                  <a:extLst>
                    <a:ext uri="{9D8B030D-6E8A-4147-A177-3AD203B41FA5}">
                      <a16:colId xmlns:a16="http://schemas.microsoft.com/office/drawing/2014/main" xmlns="" val="3667915143"/>
                    </a:ext>
                  </a:extLst>
                </a:gridCol>
              </a:tblGrid>
              <a:tr h="400338">
                <a:tc>
                  <a:txBody>
                    <a:bodyPr/>
                    <a:lstStyle/>
                    <a:p>
                      <a:pPr algn="ctr">
                        <a:spcBef>
                          <a:spcPts val="300"/>
                        </a:spcBef>
                        <a:spcAft>
                          <a:spcPts val="300"/>
                        </a:spcAft>
                      </a:pPr>
                      <a:r>
                        <a:rPr lang="en-US" sz="1800" dirty="0">
                          <a:effectLst/>
                          <a:latin typeface="+mn-lt"/>
                        </a:rPr>
                        <a:t>Outputs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Output Indicators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Annual Targets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600505">
                <a:tc rowSpan="4">
                  <a:txBody>
                    <a:bodyPr/>
                    <a:lstStyle/>
                    <a:p>
                      <a:r>
                        <a:rPr lang="en-ZA" sz="1800" b="0" i="0" u="none" strike="noStrike" kern="1200" baseline="0" dirty="0" smtClean="0">
                          <a:solidFill>
                            <a:schemeClr val="lt1"/>
                          </a:solidFill>
                          <a:latin typeface="+mn-lt"/>
                          <a:ea typeface="+mn-ea"/>
                          <a:cs typeface="+mn-cs"/>
                        </a:rPr>
                        <a:t>3.1 A national</a:t>
                      </a:r>
                    </a:p>
                    <a:p>
                      <a:r>
                        <a:rPr lang="en-ZA" sz="1800" b="0" i="0" u="none" strike="noStrike" kern="1200" baseline="0" dirty="0" smtClean="0">
                          <a:solidFill>
                            <a:schemeClr val="lt1"/>
                          </a:solidFill>
                          <a:latin typeface="+mn-lt"/>
                          <a:ea typeface="+mn-ea"/>
                          <a:cs typeface="+mn-cs"/>
                        </a:rPr>
                        <a:t>Accreditation system is implemented for</a:t>
                      </a:r>
                    </a:p>
                    <a:p>
                      <a:r>
                        <a:rPr lang="en-ZA" sz="1800" b="0" i="0" u="none" strike="noStrike" kern="1200" baseline="0" dirty="0" smtClean="0">
                          <a:solidFill>
                            <a:schemeClr val="lt1"/>
                          </a:solidFill>
                          <a:latin typeface="+mn-lt"/>
                          <a:ea typeface="+mn-ea"/>
                          <a:cs typeface="+mn-cs"/>
                        </a:rPr>
                        <a:t>all qualifications</a:t>
                      </a:r>
                    </a:p>
                    <a:p>
                      <a:r>
                        <a:rPr lang="en-ZA" sz="1800" b="0" i="0" u="none" strike="noStrike" kern="1200" baseline="0" dirty="0" smtClean="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400" b="0" i="0" u="none" strike="noStrike" kern="1200" baseline="0" dirty="0" smtClean="0">
                          <a:solidFill>
                            <a:schemeClr val="dk1"/>
                          </a:solidFill>
                          <a:latin typeface="+mn-lt"/>
                          <a:ea typeface="+mn-ea"/>
                          <a:cs typeface="+mn-cs"/>
                        </a:rPr>
                        <a:t>3.1.1 % of Skills Development Providers </a:t>
                      </a:r>
                      <a:r>
                        <a:rPr lang="en-ZA" sz="1400" b="0" i="0" u="none" strike="noStrike" kern="1200" baseline="0" dirty="0" smtClean="0">
                          <a:solidFill>
                            <a:schemeClr val="dk1"/>
                          </a:solidFill>
                          <a:latin typeface="+mn-lt"/>
                          <a:ea typeface="+mn-ea"/>
                          <a:cs typeface="+mn-cs"/>
                        </a:rPr>
                        <a:t>accreditation applications for Occupational qualifications and, part qualifications processed </a:t>
                      </a:r>
                      <a:r>
                        <a:rPr lang="en-GB" sz="1400" b="0" i="0" u="none" strike="noStrike" kern="1200" baseline="0" dirty="0" smtClean="0">
                          <a:solidFill>
                            <a:schemeClr val="dk1"/>
                          </a:solidFill>
                          <a:latin typeface="+mn-lt"/>
                          <a:ea typeface="+mn-ea"/>
                          <a:cs typeface="+mn-cs"/>
                        </a:rPr>
                        <a:t>within the turnaround time (90 working days)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400" dirty="0">
                          <a:effectLst/>
                          <a:latin typeface="+mn-lt"/>
                        </a:rPr>
                        <a:t>90%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527527237"/>
                  </a:ext>
                </a:extLst>
              </a:tr>
              <a:tr h="477961">
                <a:tc vMerge="1">
                  <a:txBody>
                    <a:bodyPr/>
                    <a:lstStyle/>
                    <a:p>
                      <a:endParaRPr lang="en-ZA"/>
                    </a:p>
                  </a:txBody>
                  <a:tcPr/>
                </a:tc>
                <a:tc>
                  <a:txBody>
                    <a:bodyPr/>
                    <a:lstStyle/>
                    <a:p>
                      <a:r>
                        <a:rPr lang="en-GB" sz="1400" b="0" i="0" u="none" strike="noStrike" kern="1200" baseline="0" dirty="0" smtClean="0">
                          <a:solidFill>
                            <a:schemeClr val="dk1"/>
                          </a:solidFill>
                          <a:latin typeface="+mn-lt"/>
                          <a:ea typeface="+mn-ea"/>
                          <a:cs typeface="+mn-cs"/>
                        </a:rPr>
                        <a:t>3.1.2 % of Skills Development Providers accreditation applications for Council approved Skills Programmes processed within the turnaround time (90 working days)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ZA" sz="1400" dirty="0">
                          <a:effectLst/>
                          <a:latin typeface="+mn-lt"/>
                        </a:rPr>
                        <a:t>80%</a:t>
                      </a:r>
                    </a:p>
                    <a:p>
                      <a:pPr algn="ctr">
                        <a:spcBef>
                          <a:spcPts val="300"/>
                        </a:spcBef>
                        <a:spcAft>
                          <a:spcPts val="300"/>
                        </a:spcAft>
                      </a:pPr>
                      <a:r>
                        <a:rPr lang="en-US"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280183730"/>
                  </a:ext>
                </a:extLst>
              </a:tr>
              <a:tr h="600505">
                <a:tc vMerge="1">
                  <a:txBody>
                    <a:bodyPr/>
                    <a:lstStyle/>
                    <a:p>
                      <a:endParaRPr lang="en-ZA"/>
                    </a:p>
                  </a:txBody>
                  <a:tcPr/>
                </a:tc>
                <a:tc>
                  <a:txBody>
                    <a:bodyPr/>
                    <a:lstStyle/>
                    <a:p>
                      <a:r>
                        <a:rPr lang="en-GB" sz="1400" b="0" i="0" u="none" strike="noStrike" kern="1200" baseline="0" dirty="0" smtClean="0">
                          <a:solidFill>
                            <a:schemeClr val="dk1"/>
                          </a:solidFill>
                          <a:latin typeface="+mn-lt"/>
                          <a:ea typeface="+mn-ea"/>
                          <a:cs typeface="+mn-cs"/>
                        </a:rPr>
                        <a:t>3.1.3 % of Skills Development Providers </a:t>
                      </a:r>
                      <a:r>
                        <a:rPr lang="en-ZA" sz="1400" b="0" i="0" u="none" strike="noStrike" kern="1200" baseline="0" dirty="0" smtClean="0">
                          <a:solidFill>
                            <a:schemeClr val="dk1"/>
                          </a:solidFill>
                          <a:latin typeface="+mn-lt"/>
                          <a:ea typeface="+mn-ea"/>
                          <a:cs typeface="+mn-cs"/>
                        </a:rPr>
                        <a:t>accreditation applications for historically</a:t>
                      </a:r>
                    </a:p>
                    <a:p>
                      <a:r>
                        <a:rPr lang="en-ZA" sz="1400" b="0" i="0" u="none" strike="noStrike" kern="1200" baseline="0" dirty="0" smtClean="0">
                          <a:solidFill>
                            <a:schemeClr val="dk1"/>
                          </a:solidFill>
                          <a:latin typeface="+mn-lt"/>
                          <a:ea typeface="+mn-ea"/>
                          <a:cs typeface="+mn-cs"/>
                        </a:rPr>
                        <a:t>registered Qualifications (Trades, Non-Trades, NATED Report 190/191, Skills Programmes)</a:t>
                      </a:r>
                    </a:p>
                    <a:p>
                      <a:r>
                        <a:rPr lang="en-GB" sz="1400" b="0" i="0" u="none" strike="noStrike" kern="1200" baseline="0" dirty="0" smtClean="0">
                          <a:solidFill>
                            <a:schemeClr val="dk1"/>
                          </a:solidFill>
                          <a:latin typeface="+mn-lt"/>
                          <a:ea typeface="+mn-ea"/>
                          <a:cs typeface="+mn-cs"/>
                        </a:rPr>
                        <a:t>processed within the turnaround time (90 working </a:t>
                      </a:r>
                      <a:r>
                        <a:rPr lang="en-ZA" sz="1400" b="0" i="0" u="none" strike="noStrike" kern="1200" baseline="0" dirty="0" smtClean="0">
                          <a:solidFill>
                            <a:schemeClr val="dk1"/>
                          </a:solidFill>
                          <a:latin typeface="+mn-lt"/>
                          <a:ea typeface="+mn-ea"/>
                          <a:cs typeface="+mn-cs"/>
                        </a:rPr>
                        <a:t>days)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400" dirty="0">
                          <a:effectLst/>
                          <a:latin typeface="+mn-lt"/>
                        </a:rPr>
                        <a:t>80%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252652978"/>
                  </a:ext>
                </a:extLst>
              </a:tr>
              <a:tr h="400338">
                <a:tc vMerge="1">
                  <a:txBody>
                    <a:bodyPr/>
                    <a:lstStyle/>
                    <a:p>
                      <a:endParaRPr lang="en-ZA"/>
                    </a:p>
                  </a:txBody>
                  <a:tcPr/>
                </a:tc>
                <a:tc>
                  <a:txBody>
                    <a:bodyPr/>
                    <a:lstStyle/>
                    <a:p>
                      <a:r>
                        <a:rPr lang="en-GB" sz="1400" b="0" i="0" u="none" strike="noStrike" kern="1200" baseline="0" dirty="0" smtClean="0">
                          <a:solidFill>
                            <a:schemeClr val="dk1"/>
                          </a:solidFill>
                          <a:latin typeface="+mn-lt"/>
                          <a:ea typeface="+mn-ea"/>
                          <a:cs typeface="+mn-cs"/>
                        </a:rPr>
                        <a:t>3.1.4 % of assessment centre accreditation applications processed (accreditation granted or</a:t>
                      </a:r>
                    </a:p>
                    <a:p>
                      <a:r>
                        <a:rPr lang="en-GB" sz="1400" b="0" i="0" u="none" strike="noStrike" kern="1200" baseline="0" dirty="0" smtClean="0">
                          <a:solidFill>
                            <a:schemeClr val="dk1"/>
                          </a:solidFill>
                          <a:latin typeface="+mn-lt"/>
                          <a:ea typeface="+mn-ea"/>
                          <a:cs typeface="+mn-cs"/>
                        </a:rPr>
                        <a:t>declined) within the turnaround time (30 working </a:t>
                      </a:r>
                      <a:r>
                        <a:rPr lang="en-ZA" sz="1400" b="0" i="0" u="none" strike="noStrike" kern="1200" baseline="0" dirty="0" smtClean="0">
                          <a:solidFill>
                            <a:schemeClr val="dk1"/>
                          </a:solidFill>
                          <a:latin typeface="+mn-lt"/>
                          <a:ea typeface="+mn-ea"/>
                          <a:cs typeface="+mn-cs"/>
                        </a:rPr>
                        <a:t>days)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400" dirty="0">
                          <a:effectLst/>
                          <a:latin typeface="+mn-lt"/>
                        </a:rPr>
                        <a:t>90%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875392748"/>
                  </a:ext>
                </a:extLst>
              </a:tr>
              <a:tr h="832513">
                <a:tc rowSpan="2">
                  <a:txBody>
                    <a:bodyPr/>
                    <a:lstStyle/>
                    <a:p>
                      <a:r>
                        <a:rPr lang="en-ZA" sz="1800" b="0" i="0" u="none" strike="noStrike" kern="1200" baseline="0" dirty="0" smtClean="0">
                          <a:solidFill>
                            <a:schemeClr val="lt1"/>
                          </a:solidFill>
                          <a:latin typeface="+mn-lt"/>
                          <a:ea typeface="+mn-ea"/>
                          <a:cs typeface="+mn-cs"/>
                        </a:rPr>
                        <a:t>3.2 A national quality</a:t>
                      </a:r>
                    </a:p>
                    <a:p>
                      <a:r>
                        <a:rPr lang="en-ZA" sz="1800" b="0" i="0" u="none" strike="noStrike" kern="1200" baseline="0" dirty="0" smtClean="0">
                          <a:solidFill>
                            <a:schemeClr val="lt1"/>
                          </a:solidFill>
                          <a:latin typeface="+mn-lt"/>
                          <a:ea typeface="+mn-ea"/>
                          <a:cs typeface="+mn-cs"/>
                        </a:rPr>
                        <a:t>assurance system</a:t>
                      </a:r>
                    </a:p>
                    <a:p>
                      <a:r>
                        <a:rPr lang="en-ZA" sz="1800" b="0" i="0" u="none" strike="noStrike" kern="1200" baseline="0" dirty="0" smtClean="0">
                          <a:solidFill>
                            <a:schemeClr val="lt1"/>
                          </a:solidFill>
                          <a:latin typeface="+mn-lt"/>
                          <a:ea typeface="+mn-ea"/>
                          <a:cs typeface="+mn-cs"/>
                        </a:rPr>
                        <a:t>is implemented for all qualifications</a:t>
                      </a:r>
                    </a:p>
                    <a:p>
                      <a:r>
                        <a:rPr lang="en-ZA" sz="1800" b="0" i="0" u="none" strike="noStrike" kern="1200" baseline="0" dirty="0" smtClean="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400" b="0" i="0" u="none" strike="noStrike" kern="1200" baseline="0" dirty="0" smtClean="0">
                          <a:solidFill>
                            <a:schemeClr val="dk1"/>
                          </a:solidFill>
                          <a:latin typeface="+mn-lt"/>
                          <a:ea typeface="+mn-ea"/>
                          <a:cs typeface="+mn-cs"/>
                        </a:rPr>
                        <a:t>3.2.1 % of accredited SDPs with implemented </a:t>
                      </a:r>
                      <a:r>
                        <a:rPr lang="fr-FR" sz="1400" b="0" i="0" u="none" strike="noStrike" kern="1200" baseline="0" dirty="0" smtClean="0">
                          <a:solidFill>
                            <a:schemeClr val="dk1"/>
                          </a:solidFill>
                          <a:latin typeface="+mn-lt"/>
                          <a:ea typeface="+mn-ea"/>
                          <a:cs typeface="+mn-cs"/>
                        </a:rPr>
                        <a:t>occupational qualifications and part qualifications </a:t>
                      </a:r>
                      <a:r>
                        <a:rPr lang="en-GB" sz="1400" b="0" i="0" u="none" strike="noStrike" kern="1200" baseline="0" dirty="0" smtClean="0">
                          <a:solidFill>
                            <a:schemeClr val="dk1"/>
                          </a:solidFill>
                          <a:latin typeface="+mn-lt"/>
                          <a:ea typeface="+mn-ea"/>
                          <a:cs typeface="+mn-cs"/>
                        </a:rPr>
                        <a:t>quality assured according to QCTO standards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a:effectLst/>
                          <a:latin typeface="+mn-lt"/>
                        </a:rPr>
                        <a:t>80%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970458684"/>
                  </a:ext>
                </a:extLst>
              </a:tr>
              <a:tr h="600505">
                <a:tc vMerge="1">
                  <a:txBody>
                    <a:bodyPr/>
                    <a:lstStyle/>
                    <a:p>
                      <a:endParaRPr lang="en-ZA"/>
                    </a:p>
                  </a:txBody>
                  <a:tcPr/>
                </a:tc>
                <a:tc>
                  <a:txBody>
                    <a:bodyPr/>
                    <a:lstStyle/>
                    <a:p>
                      <a:r>
                        <a:rPr lang="en-GB" sz="1400" b="0" i="0" u="none" strike="noStrike" kern="1200" baseline="0" dirty="0" smtClean="0">
                          <a:solidFill>
                            <a:schemeClr val="dk1"/>
                          </a:solidFill>
                          <a:latin typeface="+mn-lt"/>
                          <a:ea typeface="+mn-ea"/>
                          <a:cs typeface="+mn-cs"/>
                        </a:rPr>
                        <a:t>3.2.2 % of accredited SDPs with implemented </a:t>
                      </a:r>
                      <a:r>
                        <a:rPr lang="en-ZA" sz="1400" b="0" i="0" u="none" strike="noStrike" kern="1200" baseline="0" dirty="0" smtClean="0">
                          <a:solidFill>
                            <a:schemeClr val="dk1"/>
                          </a:solidFill>
                          <a:latin typeface="+mn-lt"/>
                          <a:ea typeface="+mn-ea"/>
                          <a:cs typeface="+mn-cs"/>
                        </a:rPr>
                        <a:t>historically registered qualifications (Excluding NATED Report 190/191 Programmes) quality</a:t>
                      </a:r>
                    </a:p>
                    <a:p>
                      <a:r>
                        <a:rPr lang="en-GB" sz="1400" b="0" i="0" u="none" strike="noStrike" kern="1200" baseline="0" dirty="0" smtClean="0">
                          <a:solidFill>
                            <a:schemeClr val="dk1"/>
                          </a:solidFill>
                          <a:latin typeface="+mn-lt"/>
                          <a:ea typeface="+mn-ea"/>
                          <a:cs typeface="+mn-cs"/>
                        </a:rPr>
                        <a:t>assured against QCTO compliance standards</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smtClean="0">
                          <a:effectLst/>
                          <a:latin typeface="+mn-lt"/>
                        </a:rPr>
                        <a:t>75%</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197611096"/>
                  </a:ext>
                </a:extLst>
              </a:tr>
            </a:tbl>
          </a:graphicData>
        </a:graphic>
      </p:graphicFrame>
    </p:spTree>
    <p:extLst>
      <p:ext uri="{BB962C8B-B14F-4D97-AF65-F5344CB8AC3E}">
        <p14:creationId xmlns:p14="http://schemas.microsoft.com/office/powerpoint/2010/main" xmlns="" val="11740804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0880"/>
          </a:xfrm>
        </p:spPr>
        <p:txBody>
          <a:bodyPr>
            <a:normAutofit fontScale="90000"/>
          </a:bodyPr>
          <a:lstStyle/>
          <a:p>
            <a:r>
              <a:rPr lang="en-ZA" dirty="0" smtClean="0"/>
              <a:t>Programme 3</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54229373"/>
              </p:ext>
            </p:extLst>
          </p:nvPr>
        </p:nvGraphicFramePr>
        <p:xfrm>
          <a:off x="-3" y="690883"/>
          <a:ext cx="11775442" cy="4578261"/>
        </p:xfrm>
        <a:graphic>
          <a:graphicData uri="http://schemas.openxmlformats.org/drawingml/2006/table">
            <a:tbl>
              <a:tblPr firstRow="1" firstCol="1" bandRow="1">
                <a:tableStyleId>{073A0DAA-6AF3-43AB-8588-CEC1D06C72B9}</a:tableStyleId>
              </a:tblPr>
              <a:tblGrid>
                <a:gridCol w="2076767">
                  <a:extLst>
                    <a:ext uri="{9D8B030D-6E8A-4147-A177-3AD203B41FA5}">
                      <a16:colId xmlns:a16="http://schemas.microsoft.com/office/drawing/2014/main" xmlns="" val="4040988077"/>
                    </a:ext>
                  </a:extLst>
                </a:gridCol>
                <a:gridCol w="8411817">
                  <a:extLst>
                    <a:ext uri="{9D8B030D-6E8A-4147-A177-3AD203B41FA5}">
                      <a16:colId xmlns:a16="http://schemas.microsoft.com/office/drawing/2014/main" xmlns="" val="625182763"/>
                    </a:ext>
                  </a:extLst>
                </a:gridCol>
                <a:gridCol w="1286858">
                  <a:extLst>
                    <a:ext uri="{9D8B030D-6E8A-4147-A177-3AD203B41FA5}">
                      <a16:colId xmlns:a16="http://schemas.microsoft.com/office/drawing/2014/main" xmlns="" val="3667915143"/>
                    </a:ext>
                  </a:extLst>
                </a:gridCol>
              </a:tblGrid>
              <a:tr h="1028039">
                <a:tc>
                  <a:txBody>
                    <a:bodyPr/>
                    <a:lstStyle/>
                    <a:p>
                      <a:pPr algn="ctr">
                        <a:spcBef>
                          <a:spcPts val="300"/>
                        </a:spcBef>
                        <a:spcAft>
                          <a:spcPts val="300"/>
                        </a:spcAft>
                      </a:pPr>
                      <a:r>
                        <a:rPr lang="en-US" sz="1800" dirty="0">
                          <a:effectLst/>
                          <a:latin typeface="+mn-lt"/>
                        </a:rPr>
                        <a:t>Outputs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Output Indicators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Annual Targets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754763">
                <a:tc rowSpan="5">
                  <a:txBody>
                    <a:bodyPr/>
                    <a:lstStyle/>
                    <a:p>
                      <a:r>
                        <a:rPr lang="en-ZA" sz="1800" b="0" i="0" u="none" strike="noStrike" kern="1200" baseline="0" dirty="0" smtClean="0">
                          <a:solidFill>
                            <a:schemeClr val="lt1"/>
                          </a:solidFill>
                          <a:latin typeface="+mn-lt"/>
                          <a:ea typeface="+mn-ea"/>
                          <a:cs typeface="+mn-cs"/>
                        </a:rPr>
                        <a:t>3.2 A national quality</a:t>
                      </a:r>
                    </a:p>
                    <a:p>
                      <a:r>
                        <a:rPr lang="en-ZA" sz="1800" b="0" i="0" u="none" strike="noStrike" kern="1200" baseline="0" dirty="0" smtClean="0">
                          <a:solidFill>
                            <a:schemeClr val="lt1"/>
                          </a:solidFill>
                          <a:latin typeface="+mn-lt"/>
                          <a:ea typeface="+mn-ea"/>
                          <a:cs typeface="+mn-cs"/>
                        </a:rPr>
                        <a:t>assurance system</a:t>
                      </a:r>
                    </a:p>
                    <a:p>
                      <a:r>
                        <a:rPr lang="en-ZA" sz="1800" b="0" i="0" u="none" strike="noStrike" kern="1200" baseline="0" dirty="0" smtClean="0">
                          <a:solidFill>
                            <a:schemeClr val="lt1"/>
                          </a:solidFill>
                          <a:latin typeface="+mn-lt"/>
                          <a:ea typeface="+mn-ea"/>
                          <a:cs typeface="+mn-cs"/>
                        </a:rPr>
                        <a:t>is implemented for all qualifications</a:t>
                      </a:r>
                    </a:p>
                    <a:p>
                      <a:r>
                        <a:rPr lang="en-ZA" sz="1800" b="0" i="0" u="none" strike="noStrike" kern="1200" baseline="0" dirty="0" smtClean="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smtClean="0">
                          <a:solidFill>
                            <a:schemeClr val="dk1"/>
                          </a:solidFill>
                          <a:latin typeface="+mn-lt"/>
                          <a:ea typeface="+mn-ea"/>
                          <a:cs typeface="+mn-cs"/>
                        </a:rPr>
                        <a:t>3.2.3 (a) % of accredited SDPs with implemented NATED Report 190/191 (e.g. N4-N6) programmes quality assured against QCTO compliance </a:t>
                      </a:r>
                      <a:r>
                        <a:rPr lang="en-ZA" sz="1800" b="0" i="0" u="none" strike="noStrike" kern="1200" baseline="0" dirty="0" smtClean="0">
                          <a:solidFill>
                            <a:schemeClr val="dk1"/>
                          </a:solidFill>
                          <a:latin typeface="+mn-lt"/>
                          <a:ea typeface="+mn-ea"/>
                          <a:cs typeface="+mn-cs"/>
                        </a:rPr>
                        <a:t>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smtClean="0">
                          <a:effectLst/>
                          <a:latin typeface="+mn-lt"/>
                        </a:rPr>
                        <a:t>75%</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271319883"/>
                  </a:ext>
                </a:extLst>
              </a:tr>
              <a:tr h="546552">
                <a:tc vMerge="1">
                  <a:txBody>
                    <a:bodyPr/>
                    <a:lstStyle/>
                    <a:p>
                      <a:endParaRPr lang="en-ZA"/>
                    </a:p>
                  </a:txBody>
                  <a:tcPr/>
                </a:tc>
                <a:tc>
                  <a:txBody>
                    <a:bodyPr/>
                    <a:lstStyle/>
                    <a:p>
                      <a:r>
                        <a:rPr lang="en-ZA" sz="1800" kern="1200" dirty="0" smtClean="0">
                          <a:solidFill>
                            <a:srgbClr val="FF0000"/>
                          </a:solidFill>
                          <a:effectLst/>
                          <a:latin typeface="+mn-lt"/>
                          <a:ea typeface="+mn-ea"/>
                          <a:cs typeface="+mn-cs"/>
                        </a:rPr>
                        <a:t>*</a:t>
                      </a:r>
                      <a:r>
                        <a:rPr lang="en-ZA" sz="1800" kern="1200" dirty="0" smtClean="0">
                          <a:solidFill>
                            <a:schemeClr val="dk1"/>
                          </a:solidFill>
                          <a:effectLst/>
                          <a:latin typeface="+mn-lt"/>
                          <a:ea typeface="+mn-ea"/>
                          <a:cs typeface="+mn-cs"/>
                        </a:rPr>
                        <a:t>3.2.3 (b) Number of NATED Report 190/191 (e.g. N4 – N6) Instructional offering Exams sessions conducted at accredited SDPs, quality assured against QCTO 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smtClean="0">
                          <a:effectLst/>
                          <a:latin typeface="+mn-lt"/>
                        </a:rPr>
                        <a:t>120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49142678"/>
                  </a:ext>
                </a:extLst>
              </a:tr>
              <a:tr h="546552">
                <a:tc vMerge="1">
                  <a:txBody>
                    <a:bodyPr/>
                    <a:lstStyle/>
                    <a:p>
                      <a:endParaRPr lang="en-ZA"/>
                    </a:p>
                  </a:txBody>
                  <a:tcPr/>
                </a:tc>
                <a:tc>
                  <a:txBody>
                    <a:bodyPr/>
                    <a:lstStyle/>
                    <a:p>
                      <a:r>
                        <a:rPr lang="en-ZA" sz="1800" kern="1200" dirty="0" smtClean="0">
                          <a:solidFill>
                            <a:srgbClr val="FF0000"/>
                          </a:solidFill>
                          <a:effectLst/>
                          <a:latin typeface="+mn-lt"/>
                          <a:ea typeface="+mn-ea"/>
                          <a:cs typeface="+mn-cs"/>
                        </a:rPr>
                        <a:t>*</a:t>
                      </a:r>
                      <a:r>
                        <a:rPr lang="en-ZA" sz="1800" kern="1200" dirty="0" smtClean="0">
                          <a:solidFill>
                            <a:schemeClr val="dk1"/>
                          </a:solidFill>
                          <a:effectLst/>
                          <a:latin typeface="+mn-lt"/>
                          <a:ea typeface="+mn-ea"/>
                          <a:cs typeface="+mn-cs"/>
                        </a:rPr>
                        <a:t>3.2.3 (c) Number of NATED Report 190/191 instructional offering marking sessions quality assured against QCTO 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smtClean="0">
                          <a:effectLst/>
                          <a:latin typeface="+mn-lt"/>
                        </a:rPr>
                        <a:t>40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981697016"/>
                  </a:ext>
                </a:extLst>
              </a:tr>
              <a:tr h="546552">
                <a:tc vMerge="1">
                  <a:txBody>
                    <a:bodyPr/>
                    <a:lstStyle/>
                    <a:p>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smtClean="0">
                          <a:solidFill>
                            <a:schemeClr val="dk1"/>
                          </a:solidFill>
                          <a:latin typeface="+mn-lt"/>
                          <a:ea typeface="+mn-ea"/>
                          <a:cs typeface="+mn-cs"/>
                        </a:rPr>
                        <a:t>3.2.4 % of accredited SDPs with skills programmes implemented, quality assured against QCTO </a:t>
                      </a:r>
                      <a:r>
                        <a:rPr lang="en-ZA" sz="1800" b="0" i="0" u="none" strike="noStrike" kern="1200" baseline="0" dirty="0" smtClean="0">
                          <a:solidFill>
                            <a:schemeClr val="dk1"/>
                          </a:solidFill>
                          <a:latin typeface="+mn-lt"/>
                          <a:ea typeface="+mn-ea"/>
                          <a:cs typeface="+mn-cs"/>
                        </a:rPr>
                        <a:t>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smtClean="0">
                          <a:effectLst/>
                          <a:latin typeface="+mn-lt"/>
                        </a:rPr>
                        <a:t>75%</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103433822"/>
                  </a:ext>
                </a:extLst>
              </a:tr>
              <a:tr h="1149539">
                <a:tc vMerge="1">
                  <a:txBody>
                    <a:bodyPr/>
                    <a:lstStyle/>
                    <a:p>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smtClean="0">
                          <a:solidFill>
                            <a:schemeClr val="dk1"/>
                          </a:solidFill>
                          <a:latin typeface="+mn-lt"/>
                          <a:ea typeface="+mn-ea"/>
                          <a:cs typeface="+mn-cs"/>
                        </a:rPr>
                        <a:t>3.2.5 % of accredited Assessment Centres conducting EISAs (External Integrated Summative Assessments) quality assured against QCTO</a:t>
                      </a:r>
                    </a:p>
                    <a:p>
                      <a:r>
                        <a:rPr lang="en-ZA" sz="1800" b="0" i="0" u="none" strike="noStrike" kern="1200" baseline="0" dirty="0" smtClean="0">
                          <a:solidFill>
                            <a:schemeClr val="dk1"/>
                          </a:solidFill>
                          <a:latin typeface="+mn-lt"/>
                          <a:ea typeface="+mn-ea"/>
                          <a:cs typeface="+mn-cs"/>
                        </a:rPr>
                        <a:t>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400" dirty="0">
                          <a:effectLst/>
                          <a:latin typeface="+mn-lt"/>
                        </a:rPr>
                        <a:t>60%</a:t>
                      </a:r>
                      <a:endParaRPr lang="en-ZA" sz="14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317888433"/>
                  </a:ext>
                </a:extLst>
              </a:tr>
            </a:tbl>
          </a:graphicData>
        </a:graphic>
      </p:graphicFrame>
      <p:sp>
        <p:nvSpPr>
          <p:cNvPr id="6" name="TextBox 5"/>
          <p:cNvSpPr txBox="1"/>
          <p:nvPr/>
        </p:nvSpPr>
        <p:spPr>
          <a:xfrm>
            <a:off x="6095998" y="5482391"/>
            <a:ext cx="5458079" cy="523220"/>
          </a:xfrm>
          <a:prstGeom prst="rect">
            <a:avLst/>
          </a:prstGeom>
          <a:noFill/>
        </p:spPr>
        <p:txBody>
          <a:bodyPr wrap="square" rtlCol="0">
            <a:spAutoFit/>
          </a:bodyPr>
          <a:lstStyle/>
          <a:p>
            <a:pPr algn="ctr"/>
            <a:r>
              <a:rPr lang="en-ZA" sz="1400" i="1" dirty="0">
                <a:solidFill>
                  <a:srgbClr val="FF0000"/>
                </a:solidFill>
              </a:rPr>
              <a:t>*</a:t>
            </a:r>
            <a:r>
              <a:rPr lang="en-ZA" sz="1400" i="1" dirty="0" smtClean="0"/>
              <a:t>Portfolio Committee to note the omission of 3.2.3 (b) and (c) from table </a:t>
            </a:r>
            <a:r>
              <a:rPr lang="en-ZA" sz="1400" b="1" i="1" dirty="0" smtClean="0"/>
              <a:t>Output Indicators: Annual and Quarterly Targets </a:t>
            </a:r>
            <a:r>
              <a:rPr lang="en-ZA" sz="1400" i="1" dirty="0" smtClean="0"/>
              <a:t>(APP 2022/23)</a:t>
            </a:r>
            <a:endParaRPr lang="en-ZA" sz="1400" i="1" dirty="0"/>
          </a:p>
        </p:txBody>
      </p:sp>
    </p:spTree>
    <p:extLst>
      <p:ext uri="{BB962C8B-B14F-4D97-AF65-F5344CB8AC3E}">
        <p14:creationId xmlns:p14="http://schemas.microsoft.com/office/powerpoint/2010/main" xmlns="" val="15627615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3</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97825996"/>
              </p:ext>
            </p:extLst>
          </p:nvPr>
        </p:nvGraphicFramePr>
        <p:xfrm>
          <a:off x="0" y="1554480"/>
          <a:ext cx="11744960" cy="3914140"/>
        </p:xfrm>
        <a:graphic>
          <a:graphicData uri="http://schemas.openxmlformats.org/drawingml/2006/table">
            <a:tbl>
              <a:tblPr firstRow="1" firstCol="1" bandRow="1">
                <a:tableStyleId>{073A0DAA-6AF3-43AB-8588-CEC1D06C72B9}</a:tableStyleId>
              </a:tblPr>
              <a:tblGrid>
                <a:gridCol w="2071391">
                  <a:extLst>
                    <a:ext uri="{9D8B030D-6E8A-4147-A177-3AD203B41FA5}">
                      <a16:colId xmlns:a16="http://schemas.microsoft.com/office/drawing/2014/main" xmlns="" val="4040988077"/>
                    </a:ext>
                  </a:extLst>
                </a:gridCol>
                <a:gridCol w="8390042">
                  <a:extLst>
                    <a:ext uri="{9D8B030D-6E8A-4147-A177-3AD203B41FA5}">
                      <a16:colId xmlns:a16="http://schemas.microsoft.com/office/drawing/2014/main" xmlns="" val="625182763"/>
                    </a:ext>
                  </a:extLst>
                </a:gridCol>
                <a:gridCol w="1283527">
                  <a:extLst>
                    <a:ext uri="{9D8B030D-6E8A-4147-A177-3AD203B41FA5}">
                      <a16:colId xmlns:a16="http://schemas.microsoft.com/office/drawing/2014/main" xmlns="" val="3667915143"/>
                    </a:ext>
                  </a:extLst>
                </a:gridCol>
              </a:tblGrid>
              <a:tr h="711662">
                <a:tc>
                  <a:txBody>
                    <a:bodyPr/>
                    <a:lstStyle/>
                    <a:p>
                      <a:pPr algn="ctr">
                        <a:spcBef>
                          <a:spcPts val="300"/>
                        </a:spcBef>
                        <a:spcAft>
                          <a:spcPts val="3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3202478">
                <a:tc>
                  <a:txBody>
                    <a:bodyPr/>
                    <a:lstStyle/>
                    <a:p>
                      <a:r>
                        <a:rPr lang="en-ZA" sz="1800" b="0" i="0" u="none" strike="noStrike" kern="1200" baseline="0" dirty="0" smtClean="0">
                          <a:solidFill>
                            <a:schemeClr val="lt1"/>
                          </a:solidFill>
                          <a:latin typeface="+mn-lt"/>
                          <a:ea typeface="+mn-ea"/>
                          <a:cs typeface="+mn-cs"/>
                        </a:rPr>
                        <a:t>3.3 Uptake of</a:t>
                      </a:r>
                    </a:p>
                    <a:p>
                      <a:r>
                        <a:rPr lang="en-ZA" sz="1800" b="0" i="0" u="none" strike="noStrike" kern="1200" baseline="0" dirty="0" smtClean="0">
                          <a:solidFill>
                            <a:schemeClr val="lt1"/>
                          </a:solidFill>
                          <a:latin typeface="+mn-lt"/>
                          <a:ea typeface="+mn-ea"/>
                          <a:cs typeface="+mn-cs"/>
                        </a:rPr>
                        <a:t>occupational</a:t>
                      </a:r>
                    </a:p>
                    <a:p>
                      <a:r>
                        <a:rPr lang="en-ZA" sz="1800" b="0" i="0" u="none" strike="noStrike" kern="1200" baseline="0" dirty="0" smtClean="0">
                          <a:solidFill>
                            <a:schemeClr val="lt1"/>
                          </a:solidFill>
                          <a:latin typeface="+mn-lt"/>
                          <a:ea typeface="+mn-ea"/>
                          <a:cs typeface="+mn-cs"/>
                        </a:rPr>
                        <a:t>qualifications and</a:t>
                      </a:r>
                    </a:p>
                    <a:p>
                      <a:r>
                        <a:rPr lang="en-ZA" sz="1800" b="0" i="0" u="none" strike="noStrike" kern="1200" baseline="0" dirty="0" smtClean="0">
                          <a:solidFill>
                            <a:schemeClr val="lt1"/>
                          </a:solidFill>
                          <a:latin typeface="+mn-lt"/>
                          <a:ea typeface="+mn-ea"/>
                          <a:cs typeface="+mn-cs"/>
                        </a:rPr>
                        <a:t>skills programmes by</a:t>
                      </a:r>
                    </a:p>
                    <a:p>
                      <a:r>
                        <a:rPr lang="en-ZA" sz="1800" b="0" i="0" u="none" strike="noStrike" kern="1200" baseline="0" dirty="0" smtClean="0">
                          <a:solidFill>
                            <a:schemeClr val="lt1"/>
                          </a:solidFill>
                          <a:latin typeface="+mn-lt"/>
                          <a:ea typeface="+mn-ea"/>
                          <a:cs typeface="+mn-cs"/>
                        </a:rPr>
                        <a:t>TVET Colleges, CET</a:t>
                      </a:r>
                    </a:p>
                    <a:p>
                      <a:r>
                        <a:rPr lang="en-ZA" sz="1800" b="0" i="0" u="none" strike="noStrike" kern="1200" baseline="0" dirty="0" smtClean="0">
                          <a:solidFill>
                            <a:schemeClr val="lt1"/>
                          </a:solidFill>
                          <a:latin typeface="+mn-lt"/>
                          <a:ea typeface="+mn-ea"/>
                          <a:cs typeface="+mn-cs"/>
                        </a:rPr>
                        <a:t>Colleges, Universities</a:t>
                      </a:r>
                    </a:p>
                    <a:p>
                      <a:r>
                        <a:rPr lang="en-ZA" sz="1800" b="0" i="0" u="none" strike="noStrike" kern="1200" baseline="0" dirty="0" smtClean="0">
                          <a:solidFill>
                            <a:schemeClr val="lt1"/>
                          </a:solidFill>
                          <a:latin typeface="+mn-lt"/>
                          <a:ea typeface="+mn-ea"/>
                          <a:cs typeface="+mn-cs"/>
                        </a:rPr>
                        <a:t>and Private Skills</a:t>
                      </a:r>
                    </a:p>
                    <a:p>
                      <a:r>
                        <a:rPr lang="en-ZA" sz="1800" b="0" i="0" u="none" strike="noStrike" kern="1200" baseline="0" dirty="0" smtClean="0">
                          <a:solidFill>
                            <a:schemeClr val="lt1"/>
                          </a:solidFill>
                          <a:latin typeface="+mn-lt"/>
                          <a:ea typeface="+mn-ea"/>
                          <a:cs typeface="+mn-cs"/>
                        </a:rPr>
                        <a:t>Development</a:t>
                      </a:r>
                    </a:p>
                    <a:p>
                      <a:r>
                        <a:rPr lang="en-ZA" sz="1800" b="0" i="0" u="none" strike="noStrike" kern="1200" baseline="0" dirty="0" smtClean="0">
                          <a:solidFill>
                            <a:schemeClr val="lt1"/>
                          </a:solidFill>
                          <a:latin typeface="+mn-lt"/>
                          <a:ea typeface="+mn-ea"/>
                          <a:cs typeface="+mn-cs"/>
                        </a:rPr>
                        <a:t>Providers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tc>
                  <a:txBody>
                    <a:bodyPr/>
                    <a:lstStyle/>
                    <a:p>
                      <a:r>
                        <a:rPr lang="fr-FR" sz="1800" b="0" i="0" u="none" strike="noStrike" kern="1200" baseline="0" dirty="0" smtClean="0">
                          <a:solidFill>
                            <a:schemeClr val="dk1"/>
                          </a:solidFill>
                          <a:latin typeface="+mn-lt"/>
                          <a:ea typeface="+mn-ea"/>
                          <a:cs typeface="+mn-cs"/>
                        </a:rPr>
                        <a:t>3.3.1 Report on occupational qualifications, part</a:t>
                      </a:r>
                    </a:p>
                    <a:p>
                      <a:r>
                        <a:rPr lang="en-GB" sz="1800" b="0" i="0" u="none" strike="noStrike" kern="1200" baseline="0" dirty="0" smtClean="0">
                          <a:solidFill>
                            <a:schemeClr val="dk1"/>
                          </a:solidFill>
                          <a:latin typeface="+mn-lt"/>
                          <a:ea typeface="+mn-ea"/>
                          <a:cs typeface="+mn-cs"/>
                        </a:rPr>
                        <a:t>qualifications and skills programmes in high</a:t>
                      </a:r>
                    </a:p>
                    <a:p>
                      <a:r>
                        <a:rPr lang="en-GB" sz="1800" b="0" i="0" u="none" strike="noStrike" kern="1200" baseline="0" dirty="0" smtClean="0">
                          <a:solidFill>
                            <a:schemeClr val="dk1"/>
                          </a:solidFill>
                          <a:latin typeface="+mn-lt"/>
                          <a:ea typeface="+mn-ea"/>
                          <a:cs typeface="+mn-cs"/>
                        </a:rPr>
                        <a:t>demand offered by TVET Colleges, CET Colleges,</a:t>
                      </a:r>
                    </a:p>
                    <a:p>
                      <a:r>
                        <a:rPr lang="en-GB" sz="1800" b="0" i="0" u="none" strike="noStrike" kern="1200" baseline="0" dirty="0" smtClean="0">
                          <a:solidFill>
                            <a:schemeClr val="dk1"/>
                          </a:solidFill>
                          <a:latin typeface="+mn-lt"/>
                          <a:ea typeface="+mn-ea"/>
                          <a:cs typeface="+mn-cs"/>
                        </a:rPr>
                        <a:t>Universities and Private Skills Development</a:t>
                      </a:r>
                    </a:p>
                    <a:p>
                      <a:r>
                        <a:rPr lang="en-ZA" sz="1800" b="0" i="0" u="none" strike="noStrike" kern="1200" baseline="0" dirty="0" smtClean="0">
                          <a:solidFill>
                            <a:schemeClr val="dk1"/>
                          </a:solidFill>
                          <a:latin typeface="+mn-lt"/>
                          <a:ea typeface="+mn-ea"/>
                          <a:cs typeface="+mn-cs"/>
                        </a:rPr>
                        <a:t>Provider</a:t>
                      </a:r>
                      <a:r>
                        <a:rPr lang="en-ZA" sz="1800" dirty="0">
                          <a:effectLst/>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tc>
                  <a:txBody>
                    <a:bodyPr/>
                    <a:lstStyle/>
                    <a:p>
                      <a:r>
                        <a:rPr lang="en-ZA" sz="1800" b="0" i="0" u="none" strike="noStrike" kern="1200" baseline="0" dirty="0" smtClean="0">
                          <a:solidFill>
                            <a:schemeClr val="dk1"/>
                          </a:solidFill>
                          <a:latin typeface="+mn-lt"/>
                          <a:ea typeface="+mn-ea"/>
                          <a:cs typeface="+mn-cs"/>
                        </a:rPr>
                        <a:t>As per approved</a:t>
                      </a:r>
                    </a:p>
                    <a:p>
                      <a:r>
                        <a:rPr lang="en-ZA" sz="1800" b="0" i="0" u="none" strike="noStrike" kern="1200" baseline="0" dirty="0" smtClean="0">
                          <a:solidFill>
                            <a:schemeClr val="dk1"/>
                          </a:solidFill>
                          <a:latin typeface="+mn-lt"/>
                          <a:ea typeface="+mn-ea"/>
                          <a:cs typeface="+mn-cs"/>
                        </a:rPr>
                        <a:t>ERRSS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209860042"/>
                  </a:ext>
                </a:extLst>
              </a:tr>
            </a:tbl>
          </a:graphicData>
        </a:graphic>
      </p:graphicFrame>
    </p:spTree>
    <p:extLst>
      <p:ext uri="{BB962C8B-B14F-4D97-AF65-F5344CB8AC3E}">
        <p14:creationId xmlns:p14="http://schemas.microsoft.com/office/powerpoint/2010/main" xmlns="" val="3334816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2219325"/>
              </p:ext>
            </p:extLst>
          </p:nvPr>
        </p:nvGraphicFramePr>
        <p:xfrm>
          <a:off x="0" y="1925638"/>
          <a:ext cx="12192000" cy="2202103"/>
        </p:xfrm>
        <a:graphic>
          <a:graphicData uri="http://schemas.openxmlformats.org/drawingml/2006/table">
            <a:tbl>
              <a:tblPr firstRow="1" firstCol="1" bandRow="1">
                <a:tableStyleId>{073A0DAA-6AF3-43AB-8588-CEC1D06C72B9}</a:tableStyleId>
              </a:tblPr>
              <a:tblGrid>
                <a:gridCol w="3672314">
                  <a:extLst>
                    <a:ext uri="{9D8B030D-6E8A-4147-A177-3AD203B41FA5}">
                      <a16:colId xmlns:a16="http://schemas.microsoft.com/office/drawing/2014/main" xmlns="" val="136675566"/>
                    </a:ext>
                  </a:extLst>
                </a:gridCol>
                <a:gridCol w="3672314">
                  <a:extLst>
                    <a:ext uri="{9D8B030D-6E8A-4147-A177-3AD203B41FA5}">
                      <a16:colId xmlns:a16="http://schemas.microsoft.com/office/drawing/2014/main" xmlns="" val="3737862432"/>
                    </a:ext>
                  </a:extLst>
                </a:gridCol>
                <a:gridCol w="1027916">
                  <a:extLst>
                    <a:ext uri="{9D8B030D-6E8A-4147-A177-3AD203B41FA5}">
                      <a16:colId xmlns:a16="http://schemas.microsoft.com/office/drawing/2014/main" xmlns="" val="3933143584"/>
                    </a:ext>
                  </a:extLst>
                </a:gridCol>
                <a:gridCol w="881812">
                  <a:extLst>
                    <a:ext uri="{9D8B030D-6E8A-4147-A177-3AD203B41FA5}">
                      <a16:colId xmlns:a16="http://schemas.microsoft.com/office/drawing/2014/main" xmlns="" val="4225184538"/>
                    </a:ext>
                  </a:extLst>
                </a:gridCol>
                <a:gridCol w="881812">
                  <a:extLst>
                    <a:ext uri="{9D8B030D-6E8A-4147-A177-3AD203B41FA5}">
                      <a16:colId xmlns:a16="http://schemas.microsoft.com/office/drawing/2014/main" xmlns="" val="1907121377"/>
                    </a:ext>
                  </a:extLst>
                </a:gridCol>
                <a:gridCol w="1027916">
                  <a:extLst>
                    <a:ext uri="{9D8B030D-6E8A-4147-A177-3AD203B41FA5}">
                      <a16:colId xmlns:a16="http://schemas.microsoft.com/office/drawing/2014/main" xmlns="" val="2212471100"/>
                    </a:ext>
                  </a:extLst>
                </a:gridCol>
                <a:gridCol w="1027916">
                  <a:extLst>
                    <a:ext uri="{9D8B030D-6E8A-4147-A177-3AD203B41FA5}">
                      <a16:colId xmlns:a16="http://schemas.microsoft.com/office/drawing/2014/main" xmlns="" val="1494709806"/>
                    </a:ext>
                  </a:extLst>
                </a:gridCol>
              </a:tblGrid>
              <a:tr h="469779">
                <a:tc>
                  <a:txBody>
                    <a:bodyPr/>
                    <a:lstStyle/>
                    <a:p>
                      <a:pPr algn="ctr">
                        <a:spcAft>
                          <a:spcPts val="0"/>
                        </a:spcAft>
                      </a:pPr>
                      <a:r>
                        <a:rPr lang="en-ZA" sz="1800" b="0" dirty="0">
                          <a:effectLst/>
                        </a:rPr>
                        <a:t>Outputs</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Output Indicators</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Annual Targets</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Q1</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Q2</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Q3</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ZA" sz="1800" b="0" dirty="0">
                          <a:effectLst/>
                        </a:rPr>
                        <a:t>Q4</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17424054"/>
                  </a:ext>
                </a:extLst>
              </a:tr>
              <a:tr h="469779">
                <a:tc rowSpan="2">
                  <a:txBody>
                    <a:bodyPr/>
                    <a:lstStyle/>
                    <a:p>
                      <a:r>
                        <a:rPr lang="en-ZA" sz="1800" b="0" i="0" u="none" strike="noStrike" kern="1200" baseline="0" dirty="0" smtClean="0">
                          <a:solidFill>
                            <a:schemeClr val="lt1"/>
                          </a:solidFill>
                          <a:latin typeface="+mn-lt"/>
                          <a:ea typeface="+mn-ea"/>
                          <a:cs typeface="+mn-cs"/>
                        </a:rPr>
                        <a:t>4.1 Research on issues of importance to the development and implementation of the OQSF conducted or commissioned and published</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0" i="0" u="none" strike="noStrike" kern="1200" baseline="0" dirty="0" smtClean="0">
                          <a:solidFill>
                            <a:schemeClr val="dk1"/>
                          </a:solidFill>
                          <a:latin typeface="+mn-lt"/>
                          <a:ea typeface="+mn-ea"/>
                          <a:cs typeface="+mn-cs"/>
                        </a:rPr>
                        <a:t>4.1.1 Number of Research Reports approved by</a:t>
                      </a:r>
                    </a:p>
                    <a:p>
                      <a:r>
                        <a:rPr lang="en-ZA" sz="1800" b="0" i="0" u="none" strike="noStrike" kern="1200" baseline="0" dirty="0" smtClean="0">
                          <a:solidFill>
                            <a:schemeClr val="dk1"/>
                          </a:solidFill>
                          <a:latin typeface="+mn-lt"/>
                          <a:ea typeface="+mn-ea"/>
                          <a:cs typeface="+mn-cs"/>
                        </a:rPr>
                        <a:t>the CEO</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3</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3</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40417259"/>
                  </a:ext>
                </a:extLst>
              </a:tr>
              <a:tr h="830503">
                <a:tc vMerge="1">
                  <a:txBody>
                    <a:bodyPr/>
                    <a:lstStyle/>
                    <a:p>
                      <a:endParaRPr lang="en-ZA"/>
                    </a:p>
                  </a:txBody>
                  <a:tcPr/>
                </a:tc>
                <a:tc>
                  <a:txBody>
                    <a:bodyPr/>
                    <a:lstStyle/>
                    <a:p>
                      <a:pPr algn="just">
                        <a:spcAft>
                          <a:spcPts val="0"/>
                        </a:spcAft>
                      </a:pPr>
                      <a:r>
                        <a:rPr lang="en-GB" sz="1800" b="0" i="0" u="none" strike="noStrike" kern="1200" baseline="0" dirty="0" smtClean="0">
                          <a:solidFill>
                            <a:schemeClr val="dk1"/>
                          </a:solidFill>
                          <a:latin typeface="+mn-lt"/>
                          <a:ea typeface="+mn-ea"/>
                          <a:cs typeface="+mn-cs"/>
                        </a:rPr>
                        <a:t>4.1.2 Research Bulletin published online</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1</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N/A</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800" b="0" dirty="0">
                          <a:effectLst/>
                        </a:rPr>
                        <a:t>1</a:t>
                      </a:r>
                      <a:endParaRPr lang="en-ZA"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38232369"/>
                  </a:ext>
                </a:extLst>
              </a:tr>
            </a:tbl>
          </a:graphicData>
        </a:graphic>
      </p:graphicFrame>
    </p:spTree>
    <p:extLst>
      <p:ext uri="{BB962C8B-B14F-4D97-AF65-F5344CB8AC3E}">
        <p14:creationId xmlns:p14="http://schemas.microsoft.com/office/powerpoint/2010/main" xmlns="" val="920234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hape&#10;&#10;Description automatically generated with medium confidence">
            <a:extLst>
              <a:ext uri="{FF2B5EF4-FFF2-40B4-BE49-F238E27FC236}">
                <a16:creationId xmlns:a16="http://schemas.microsoft.com/office/drawing/2014/main" xmlns="" id="{5DABB334-C2D4-49BA-A327-5158FBD59B1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7549" t="9091" r="7815"/>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4ED4A484-5985-4B67-B414-199E043037E5}"/>
              </a:ext>
            </a:extLst>
          </p:cNvPr>
          <p:cNvSpPr>
            <a:spLocks noGrp="1"/>
          </p:cNvSpPr>
          <p:nvPr>
            <p:ph type="subTitle" idx="1"/>
          </p:nvPr>
        </p:nvSpPr>
        <p:spPr>
          <a:xfrm>
            <a:off x="477981" y="4872922"/>
            <a:ext cx="3980688" cy="1500169"/>
          </a:xfrm>
        </p:spPr>
        <p:txBody>
          <a:bodyPr>
            <a:normAutofit/>
          </a:bodyPr>
          <a:lstStyle/>
          <a:p>
            <a:pPr algn="l"/>
            <a:r>
              <a:rPr lang="en-ZA" sz="2800" dirty="0">
                <a:solidFill>
                  <a:srgbClr val="FF0000"/>
                </a:solidFill>
                <a:effectLst>
                  <a:outerShdw blurRad="38100" dist="38100" dir="2700000" algn="tl">
                    <a:srgbClr val="000000">
                      <a:alpha val="43137"/>
                    </a:srgbClr>
                  </a:outerShdw>
                </a:effectLst>
              </a:rPr>
              <a:t>OFFICE OF THE CFO</a:t>
            </a:r>
            <a:endParaRPr lang="en-ZA" sz="2800" dirty="0">
              <a:solidFill>
                <a:srgbClr val="FF0000"/>
              </a:solidFill>
            </a:endParaRPr>
          </a:p>
        </p:txBody>
      </p:sp>
      <p:sp>
        <p:nvSpPr>
          <p:cNvPr id="18" name="Rectangle 1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xmlns="" id="{4A8259ED-2170-4BAB-B9AA-7F4206F27F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7356" y="1122361"/>
            <a:ext cx="4023360" cy="1575256"/>
          </a:xfrm>
          <a:prstGeom prst="rect">
            <a:avLst/>
          </a:prstGeom>
        </p:spPr>
      </p:pic>
    </p:spTree>
    <p:extLst>
      <p:ext uri="{BB962C8B-B14F-4D97-AF65-F5344CB8AC3E}">
        <p14:creationId xmlns:p14="http://schemas.microsoft.com/office/powerpoint/2010/main" xmlns="" val="980495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2714990795"/>
              </p:ext>
            </p:extLst>
          </p:nvPr>
        </p:nvGraphicFramePr>
        <p:xfrm>
          <a:off x="1808479" y="1310640"/>
          <a:ext cx="8983969" cy="531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567280" y="5760620"/>
            <a:ext cx="2014538" cy="276225"/>
          </a:xfrm>
          <a:prstGeom prst="rect">
            <a:avLst/>
          </a:prstGeom>
          <a:noFill/>
        </p:spPr>
        <p:txBody>
          <a:bodyPr>
            <a:spAutoFit/>
          </a:bodyPr>
          <a:lstStyle/>
          <a:p>
            <a:pPr>
              <a:defRPr/>
            </a:pPr>
            <a:r>
              <a:rPr lang="en-ZA" sz="1200" b="1" i="1" dirty="0">
                <a:solidFill>
                  <a:prstClr val="black"/>
                </a:solidFill>
                <a:cs typeface="Arial" panose="020B0604020202020204" pitchFamily="34" charset="0"/>
              </a:rPr>
              <a:t> </a:t>
            </a:r>
          </a:p>
        </p:txBody>
      </p:sp>
      <p:sp>
        <p:nvSpPr>
          <p:cNvPr id="3" name="Title 2"/>
          <p:cNvSpPr>
            <a:spLocks noGrp="1"/>
          </p:cNvSpPr>
          <p:nvPr>
            <p:ph type="title"/>
          </p:nvPr>
        </p:nvSpPr>
        <p:spPr>
          <a:xfrm>
            <a:off x="734666" y="277019"/>
            <a:ext cx="8866534" cy="662782"/>
          </a:xfrm>
        </p:spPr>
        <p:txBody>
          <a:bodyPr>
            <a:normAutofit fontScale="90000"/>
          </a:bodyPr>
          <a:lstStyle/>
          <a:p>
            <a:r>
              <a:rPr lang="en-ZA" dirty="0" smtClean="0"/>
              <a:t>Senior Management Structure</a:t>
            </a:r>
            <a:endParaRPr lang="en-ZA" dirty="0"/>
          </a:p>
        </p:txBody>
      </p:sp>
      <p:pic>
        <p:nvPicPr>
          <p:cNvPr id="1026" name="Picture 2" descr="Sibongile Antoni"/>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836919" y="939800"/>
            <a:ext cx="918217" cy="9182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6" name="Oval 5"/>
          <p:cNvSpPr/>
          <p:nvPr/>
        </p:nvSpPr>
        <p:spPr>
          <a:xfrm>
            <a:off x="5906395" y="2734555"/>
            <a:ext cx="931285" cy="892566"/>
          </a:xfrm>
          <a:prstGeom prst="ellipse">
            <a:avLst/>
          </a:prstGeom>
          <a:blipFill>
            <a:blip r:embed="rId10" cstate="print">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6"/>
          <p:cNvSpPr/>
          <p:nvPr/>
        </p:nvSpPr>
        <p:spPr>
          <a:xfrm>
            <a:off x="9468360" y="4234384"/>
            <a:ext cx="1029449" cy="1029449"/>
          </a:xfrm>
          <a:prstGeom prst="ellipse">
            <a:avLst/>
          </a:prstGeom>
          <a:blipFill>
            <a:blip r:embed="rId12" cstate="print">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p:cNvSpPr/>
          <p:nvPr/>
        </p:nvSpPr>
        <p:spPr>
          <a:xfrm>
            <a:off x="6983599" y="4234384"/>
            <a:ext cx="1029449" cy="1029449"/>
          </a:xfrm>
          <a:prstGeom prst="ellipse">
            <a:avLst/>
          </a:prstGeom>
          <a:blipFill>
            <a:blip r:embed="rId14" cstate="print">
              <a:extLst>
                <a:ext uri="{BEBA8EAE-BF5A-486C-A8C5-ECC9F3942E4B}">
                  <a14:imgProps xmlns:a14="http://schemas.microsoft.com/office/drawing/2010/main" xmlns="">
                    <a14:imgLayer r:embed="rId15">
                      <a14:imgEffect>
                        <a14:saturation sat="0"/>
                      </a14:imgEffect>
                    </a14:imgLayer>
                  </a14:imgProps>
                </a:ext>
                <a:ext uri="{28A0092B-C50C-407E-A947-70E740481C1C}">
                  <a14:useLocalDpi xmlns:a14="http://schemas.microsoft.com/office/drawing/2010/main" xmlns=""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8"/>
          <p:cNvSpPr/>
          <p:nvPr/>
        </p:nvSpPr>
        <p:spPr>
          <a:xfrm>
            <a:off x="4597083" y="4234383"/>
            <a:ext cx="1029449" cy="1029449"/>
          </a:xfrm>
          <a:prstGeom prst="ellipse">
            <a:avLst/>
          </a:prstGeom>
          <a:blipFill>
            <a:blip r:embed="rId16" cstate="print">
              <a:extLst>
                <a:ext uri="{BEBA8EAE-BF5A-486C-A8C5-ECC9F3942E4B}">
                  <a14:imgProps xmlns:a14="http://schemas.microsoft.com/office/drawing/2010/main" xmlns="">
                    <a14:imgLayer r:embed="rId17">
                      <a14:imgEffect>
                        <a14:saturation sat="0"/>
                      </a14:imgEffect>
                    </a14:imgLayer>
                  </a14:imgProps>
                </a:ext>
                <a:ext uri="{28A0092B-C50C-407E-A947-70E740481C1C}">
                  <a14:useLocalDpi xmlns:a14="http://schemas.microsoft.com/office/drawing/2010/main" xmlns=""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9"/>
          <p:cNvSpPr/>
          <p:nvPr/>
        </p:nvSpPr>
        <p:spPr>
          <a:xfrm>
            <a:off x="2257755" y="4234384"/>
            <a:ext cx="982262" cy="938761"/>
          </a:xfrm>
          <a:prstGeom prst="ellipse">
            <a:avLst/>
          </a:prstGeom>
          <a:blipFill>
            <a:blip r:embed="rId18" cstate="print">
              <a:extLst>
                <a:ext uri="{BEBA8EAE-BF5A-486C-A8C5-ECC9F3942E4B}">
                  <a14:imgProps xmlns:a14="http://schemas.microsoft.com/office/drawing/2010/main" xmlns="">
                    <a14:imgLayer r:embed="rId19">
                      <a14:imgEffect>
                        <a14:saturation sat="0"/>
                      </a14:imgEffect>
                    </a14:imgLayer>
                  </a14:imgProps>
                </a:ext>
                <a:ext uri="{28A0092B-C50C-407E-A947-70E740481C1C}">
                  <a14:useLocalDpi xmlns:a14="http://schemas.microsoft.com/office/drawing/2010/main" xmlns=""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xmlns="" val="36428612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PROCUREMENT OF THE QCTO PREMISES:</a:t>
            </a:r>
          </a:p>
        </p:txBody>
      </p:sp>
      <p:sp>
        <p:nvSpPr>
          <p:cNvPr id="3" name="Content Placeholder 2"/>
          <p:cNvSpPr>
            <a:spLocks noGrp="1"/>
          </p:cNvSpPr>
          <p:nvPr>
            <p:ph sz="half" idx="1"/>
          </p:nvPr>
        </p:nvSpPr>
        <p:spPr>
          <a:xfrm>
            <a:off x="838200" y="1825625"/>
            <a:ext cx="10084358" cy="4351338"/>
          </a:xfrm>
        </p:spPr>
        <p:txBody>
          <a:bodyPr>
            <a:normAutofit/>
          </a:bodyPr>
          <a:lstStyle/>
          <a:p>
            <a:r>
              <a:rPr lang="en-ZA" dirty="0"/>
              <a:t>All the documents required were obtained and the new council approved the </a:t>
            </a:r>
            <a:r>
              <a:rPr lang="en-ZA" dirty="0" smtClean="0"/>
              <a:t>offer of R84.5m</a:t>
            </a:r>
            <a:endParaRPr lang="en-ZA" dirty="0"/>
          </a:p>
          <a:p>
            <a:r>
              <a:rPr lang="en-ZA" dirty="0"/>
              <a:t>An application </a:t>
            </a:r>
            <a:r>
              <a:rPr lang="en-ZA" dirty="0" smtClean="0"/>
              <a:t>(together with all required documentation) </a:t>
            </a:r>
            <a:r>
              <a:rPr lang="en-ZA" dirty="0"/>
              <a:t>was </a:t>
            </a:r>
            <a:r>
              <a:rPr lang="en-ZA" dirty="0" smtClean="0"/>
              <a:t>submitted Minister </a:t>
            </a:r>
            <a:r>
              <a:rPr lang="en-ZA" dirty="0"/>
              <a:t>of higher Education, Science and </a:t>
            </a:r>
            <a:r>
              <a:rPr lang="en-ZA" dirty="0" smtClean="0"/>
              <a:t>Innovation.</a:t>
            </a:r>
            <a:endParaRPr lang="en-ZA" dirty="0"/>
          </a:p>
          <a:p>
            <a:r>
              <a:rPr lang="en-ZA" dirty="0"/>
              <a:t>QCTO is currently waiting for the response </a:t>
            </a:r>
            <a:r>
              <a:rPr lang="en-ZA" dirty="0" smtClean="0"/>
              <a:t>from the Minister and </a:t>
            </a:r>
            <a:r>
              <a:rPr lang="en-ZA" dirty="0"/>
              <a:t>once received will </a:t>
            </a:r>
            <a:r>
              <a:rPr lang="en-ZA" dirty="0" smtClean="0"/>
              <a:t>thereafter apply </a:t>
            </a:r>
            <a:r>
              <a:rPr lang="en-ZA" dirty="0"/>
              <a:t>to the </a:t>
            </a:r>
            <a:r>
              <a:rPr lang="en-ZA" dirty="0" smtClean="0"/>
              <a:t>Minister </a:t>
            </a:r>
            <a:r>
              <a:rPr lang="en-ZA" dirty="0"/>
              <a:t>of Finance.</a:t>
            </a:r>
          </a:p>
          <a:p>
            <a:r>
              <a:rPr lang="en-ZA" dirty="0"/>
              <a:t>This process is expected to be completed by June 2022.</a:t>
            </a:r>
          </a:p>
        </p:txBody>
      </p:sp>
    </p:spTree>
    <p:extLst>
      <p:ext uri="{BB962C8B-B14F-4D97-AF65-F5344CB8AC3E}">
        <p14:creationId xmlns:p14="http://schemas.microsoft.com/office/powerpoint/2010/main" xmlns="" val="29279758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2022 budget and MTEF estimates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97304016"/>
              </p:ext>
            </p:extLst>
          </p:nvPr>
        </p:nvGraphicFramePr>
        <p:xfrm>
          <a:off x="314957" y="1876995"/>
          <a:ext cx="11589366" cy="3899378"/>
        </p:xfrm>
        <a:graphic>
          <a:graphicData uri="http://schemas.openxmlformats.org/drawingml/2006/table">
            <a:tbl>
              <a:tblPr firstRow="1" bandRow="1">
                <a:tableStyleId>{073A0DAA-6AF3-43AB-8588-CEC1D06C72B9}</a:tableStyleId>
              </a:tblPr>
              <a:tblGrid>
                <a:gridCol w="2407923">
                  <a:extLst>
                    <a:ext uri="{9D8B030D-6E8A-4147-A177-3AD203B41FA5}">
                      <a16:colId xmlns:a16="http://schemas.microsoft.com/office/drawing/2014/main" xmlns="" val="2730856780"/>
                    </a:ext>
                  </a:extLst>
                </a:gridCol>
                <a:gridCol w="1455199">
                  <a:extLst>
                    <a:ext uri="{9D8B030D-6E8A-4147-A177-3AD203B41FA5}">
                      <a16:colId xmlns:a16="http://schemas.microsoft.com/office/drawing/2014/main" xmlns="" val="2531240691"/>
                    </a:ext>
                  </a:extLst>
                </a:gridCol>
                <a:gridCol w="1931561">
                  <a:extLst>
                    <a:ext uri="{9D8B030D-6E8A-4147-A177-3AD203B41FA5}">
                      <a16:colId xmlns:a16="http://schemas.microsoft.com/office/drawing/2014/main" xmlns="" val="3491875338"/>
                    </a:ext>
                  </a:extLst>
                </a:gridCol>
                <a:gridCol w="1931561">
                  <a:extLst>
                    <a:ext uri="{9D8B030D-6E8A-4147-A177-3AD203B41FA5}">
                      <a16:colId xmlns:a16="http://schemas.microsoft.com/office/drawing/2014/main" xmlns="" val="366331212"/>
                    </a:ext>
                  </a:extLst>
                </a:gridCol>
                <a:gridCol w="1931561">
                  <a:extLst>
                    <a:ext uri="{9D8B030D-6E8A-4147-A177-3AD203B41FA5}">
                      <a16:colId xmlns:a16="http://schemas.microsoft.com/office/drawing/2014/main" xmlns="" val="2691761660"/>
                    </a:ext>
                  </a:extLst>
                </a:gridCol>
                <a:gridCol w="1931561">
                  <a:extLst>
                    <a:ext uri="{9D8B030D-6E8A-4147-A177-3AD203B41FA5}">
                      <a16:colId xmlns:a16="http://schemas.microsoft.com/office/drawing/2014/main" xmlns="" val="631882237"/>
                    </a:ext>
                  </a:extLst>
                </a:gridCol>
              </a:tblGrid>
              <a:tr h="469191">
                <a:tc>
                  <a:txBody>
                    <a:bodyPr/>
                    <a:lstStyle/>
                    <a:p>
                      <a:endParaRPr lang="en-ZA" dirty="0"/>
                    </a:p>
                  </a:txBody>
                  <a:tcPr/>
                </a:tc>
                <a:tc>
                  <a:txBody>
                    <a:bodyPr/>
                    <a:lstStyle/>
                    <a:p>
                      <a:pPr algn="ctr"/>
                      <a:r>
                        <a:rPr lang="en-ZA" b="1" dirty="0" smtClean="0"/>
                        <a:t>2020/21</a:t>
                      </a:r>
                      <a:endParaRPr lang="en-ZA" b="1" dirty="0"/>
                    </a:p>
                  </a:txBody>
                  <a:tcPr/>
                </a:tc>
                <a:tc>
                  <a:txBody>
                    <a:bodyPr/>
                    <a:lstStyle/>
                    <a:p>
                      <a:pPr algn="ctr"/>
                      <a:r>
                        <a:rPr lang="en-ZA" b="1" dirty="0" smtClean="0"/>
                        <a:t>2021/22</a:t>
                      </a:r>
                      <a:endParaRPr lang="en-ZA" b="1" dirty="0"/>
                    </a:p>
                  </a:txBody>
                  <a:tcPr/>
                </a:tc>
                <a:tc>
                  <a:txBody>
                    <a:bodyPr/>
                    <a:lstStyle/>
                    <a:p>
                      <a:pPr algn="ctr"/>
                      <a:r>
                        <a:rPr lang="en-ZA" b="1" dirty="0" smtClean="0"/>
                        <a:t>2022/23</a:t>
                      </a:r>
                      <a:endParaRPr lang="en-ZA" b="1" dirty="0"/>
                    </a:p>
                  </a:txBody>
                  <a:tcPr/>
                </a:tc>
                <a:tc>
                  <a:txBody>
                    <a:bodyPr/>
                    <a:lstStyle/>
                    <a:p>
                      <a:pPr algn="ctr"/>
                      <a:r>
                        <a:rPr lang="en-ZA" b="1" dirty="0" smtClean="0"/>
                        <a:t>2023/24</a:t>
                      </a:r>
                      <a:endParaRPr lang="en-ZA" b="1" dirty="0"/>
                    </a:p>
                  </a:txBody>
                  <a:tcPr/>
                </a:tc>
                <a:tc>
                  <a:txBody>
                    <a:bodyPr/>
                    <a:lstStyle/>
                    <a:p>
                      <a:pPr algn="ctr"/>
                      <a:r>
                        <a:rPr lang="en-ZA" b="1" dirty="0" smtClean="0"/>
                        <a:t>2024/25</a:t>
                      </a:r>
                      <a:endParaRPr lang="en-ZA" b="1" dirty="0"/>
                    </a:p>
                  </a:txBody>
                  <a:tcPr/>
                </a:tc>
                <a:extLst>
                  <a:ext uri="{0D108BD9-81ED-4DB2-BD59-A6C34878D82A}">
                    <a16:rowId xmlns:a16="http://schemas.microsoft.com/office/drawing/2014/main" xmlns="" val="2143590337"/>
                  </a:ext>
                </a:extLst>
              </a:tr>
              <a:tr h="559574">
                <a:tc>
                  <a:txBody>
                    <a:bodyPr/>
                    <a:lstStyle/>
                    <a:p>
                      <a:endParaRPr lang="en-ZA" dirty="0">
                        <a:solidFill>
                          <a:schemeClr val="bg1"/>
                        </a:solidFill>
                      </a:endParaRPr>
                    </a:p>
                  </a:txBody>
                  <a:tcPr>
                    <a:solidFill>
                      <a:schemeClr val="tx1"/>
                    </a:solidFill>
                  </a:tcPr>
                </a:tc>
                <a:tc>
                  <a:txBody>
                    <a:bodyPr/>
                    <a:lstStyle/>
                    <a:p>
                      <a:pPr algn="ctr"/>
                      <a:r>
                        <a:rPr lang="en-ZA" b="1" dirty="0" smtClean="0"/>
                        <a:t>R’000</a:t>
                      </a:r>
                      <a:endParaRPr lang="en-ZA"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Arial" panose="020B0604020202020204"/>
                          <a:ea typeface="+mn-ea"/>
                          <a:cs typeface="+mn-cs"/>
                        </a:rPr>
                        <a:t>R’000</a:t>
                      </a:r>
                      <a:endPar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Arial" panose="020B0604020202020204"/>
                          <a:ea typeface="+mn-ea"/>
                          <a:cs typeface="+mn-cs"/>
                        </a:rPr>
                        <a:t>R’000</a:t>
                      </a:r>
                      <a:endPar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Arial" panose="020B0604020202020204"/>
                          <a:ea typeface="+mn-ea"/>
                          <a:cs typeface="+mn-cs"/>
                        </a:rPr>
                        <a:t>R’000</a:t>
                      </a:r>
                      <a:endPar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Arial" panose="020B0604020202020204"/>
                          <a:ea typeface="+mn-ea"/>
                          <a:cs typeface="+mn-cs"/>
                        </a:rPr>
                        <a:t>R’000</a:t>
                      </a:r>
                      <a:endPar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extLst>
                  <a:ext uri="{0D108BD9-81ED-4DB2-BD59-A6C34878D82A}">
                    <a16:rowId xmlns:a16="http://schemas.microsoft.com/office/drawing/2014/main" xmlns="" val="646410724"/>
                  </a:ext>
                </a:extLst>
              </a:tr>
              <a:tr h="469191">
                <a:tc>
                  <a:txBody>
                    <a:bodyPr/>
                    <a:lstStyle/>
                    <a:p>
                      <a:r>
                        <a:rPr lang="en-ZA" dirty="0" smtClean="0">
                          <a:solidFill>
                            <a:schemeClr val="bg1"/>
                          </a:solidFill>
                        </a:rPr>
                        <a:t>DHET Grant</a:t>
                      </a:r>
                      <a:endParaRPr lang="en-ZA" dirty="0">
                        <a:solidFill>
                          <a:schemeClr val="bg1"/>
                        </a:solidFill>
                      </a:endParaRPr>
                    </a:p>
                  </a:txBody>
                  <a:tcPr>
                    <a:solidFill>
                      <a:schemeClr val="tx1"/>
                    </a:solidFill>
                  </a:tcPr>
                </a:tc>
                <a:tc>
                  <a:txBody>
                    <a:bodyPr/>
                    <a:lstStyle/>
                    <a:p>
                      <a:pPr algn="r"/>
                      <a:r>
                        <a:rPr lang="en-ZA" dirty="0" smtClean="0"/>
                        <a:t>25 507</a:t>
                      </a:r>
                      <a:endParaRPr lang="en-ZA" dirty="0"/>
                    </a:p>
                  </a:txBody>
                  <a:tcPr/>
                </a:tc>
                <a:tc>
                  <a:txBody>
                    <a:bodyPr/>
                    <a:lstStyle/>
                    <a:p>
                      <a:pPr algn="r"/>
                      <a:r>
                        <a:rPr lang="en-ZA" dirty="0" smtClean="0"/>
                        <a:t>27 630</a:t>
                      </a:r>
                      <a:endParaRPr lang="en-ZA" dirty="0"/>
                    </a:p>
                  </a:txBody>
                  <a:tcPr/>
                </a:tc>
                <a:tc>
                  <a:txBody>
                    <a:bodyPr/>
                    <a:lstStyle/>
                    <a:p>
                      <a:pPr algn="r"/>
                      <a:r>
                        <a:rPr lang="en-ZA" dirty="0" smtClean="0"/>
                        <a:t>28 506</a:t>
                      </a:r>
                      <a:endParaRPr lang="en-ZA" dirty="0"/>
                    </a:p>
                  </a:txBody>
                  <a:tcPr/>
                </a:tc>
                <a:tc>
                  <a:txBody>
                    <a:bodyPr/>
                    <a:lstStyle/>
                    <a:p>
                      <a:pPr algn="r"/>
                      <a:r>
                        <a:rPr lang="en-ZA" dirty="0" smtClean="0"/>
                        <a:t>28 250</a:t>
                      </a:r>
                      <a:endParaRPr lang="en-ZA" dirty="0"/>
                    </a:p>
                  </a:txBody>
                  <a:tcPr/>
                </a:tc>
                <a:tc>
                  <a:txBody>
                    <a:bodyPr/>
                    <a:lstStyle/>
                    <a:p>
                      <a:pPr algn="r"/>
                      <a:r>
                        <a:rPr lang="en-ZA" dirty="0" smtClean="0"/>
                        <a:t>29 518</a:t>
                      </a:r>
                      <a:endParaRPr lang="en-ZA" dirty="0"/>
                    </a:p>
                  </a:txBody>
                  <a:tcPr/>
                </a:tc>
                <a:extLst>
                  <a:ext uri="{0D108BD9-81ED-4DB2-BD59-A6C34878D82A}">
                    <a16:rowId xmlns:a16="http://schemas.microsoft.com/office/drawing/2014/main" xmlns="" val="701920850"/>
                  </a:ext>
                </a:extLst>
              </a:tr>
              <a:tr h="469191">
                <a:tc>
                  <a:txBody>
                    <a:bodyPr/>
                    <a:lstStyle/>
                    <a:p>
                      <a:r>
                        <a:rPr lang="en-ZA" dirty="0" smtClean="0">
                          <a:solidFill>
                            <a:schemeClr val="bg1"/>
                          </a:solidFill>
                        </a:rPr>
                        <a:t>SETA Grant</a:t>
                      </a:r>
                      <a:endParaRPr lang="en-ZA" dirty="0">
                        <a:solidFill>
                          <a:schemeClr val="bg1"/>
                        </a:solidFill>
                      </a:endParaRPr>
                    </a:p>
                  </a:txBody>
                  <a:tcPr>
                    <a:solidFill>
                      <a:schemeClr val="tx1"/>
                    </a:solidFill>
                  </a:tcPr>
                </a:tc>
                <a:tc>
                  <a:txBody>
                    <a:bodyPr/>
                    <a:lstStyle/>
                    <a:p>
                      <a:pPr algn="r"/>
                      <a:r>
                        <a:rPr lang="en-ZA" dirty="0" smtClean="0"/>
                        <a:t>97</a:t>
                      </a:r>
                      <a:r>
                        <a:rPr lang="en-ZA" baseline="0" dirty="0" smtClean="0"/>
                        <a:t> 200</a:t>
                      </a:r>
                      <a:endParaRPr lang="en-ZA" dirty="0"/>
                    </a:p>
                  </a:txBody>
                  <a:tcPr/>
                </a:tc>
                <a:tc>
                  <a:txBody>
                    <a:bodyPr/>
                    <a:lstStyle/>
                    <a:p>
                      <a:pPr algn="r"/>
                      <a:r>
                        <a:rPr lang="en-ZA" dirty="0" smtClean="0"/>
                        <a:t>67 743</a:t>
                      </a:r>
                      <a:endParaRPr lang="en-ZA" dirty="0"/>
                    </a:p>
                  </a:txBody>
                  <a:tcPr/>
                </a:tc>
                <a:tc>
                  <a:txBody>
                    <a:bodyPr/>
                    <a:lstStyle/>
                    <a:p>
                      <a:pPr algn="r"/>
                      <a:r>
                        <a:rPr lang="en-ZA" dirty="0" smtClean="0"/>
                        <a:t>96 147</a:t>
                      </a:r>
                      <a:endParaRPr lang="en-ZA" dirty="0"/>
                    </a:p>
                  </a:txBody>
                  <a:tcPr/>
                </a:tc>
                <a:tc>
                  <a:txBody>
                    <a:bodyPr/>
                    <a:lstStyle/>
                    <a:p>
                      <a:pPr algn="r"/>
                      <a:r>
                        <a:rPr lang="en-ZA" dirty="0" smtClean="0"/>
                        <a:t>100 954</a:t>
                      </a:r>
                      <a:endParaRPr lang="en-ZA" dirty="0"/>
                    </a:p>
                  </a:txBody>
                  <a:tcPr/>
                </a:tc>
                <a:tc>
                  <a:txBody>
                    <a:bodyPr/>
                    <a:lstStyle/>
                    <a:p>
                      <a:pPr algn="r"/>
                      <a:r>
                        <a:rPr lang="en-ZA" dirty="0" smtClean="0"/>
                        <a:t>106 002</a:t>
                      </a:r>
                      <a:endParaRPr lang="en-ZA" dirty="0"/>
                    </a:p>
                  </a:txBody>
                  <a:tcPr/>
                </a:tc>
                <a:extLst>
                  <a:ext uri="{0D108BD9-81ED-4DB2-BD59-A6C34878D82A}">
                    <a16:rowId xmlns:a16="http://schemas.microsoft.com/office/drawing/2014/main" xmlns="" val="215809272"/>
                  </a:ext>
                </a:extLst>
              </a:tr>
              <a:tr h="341778">
                <a:tc>
                  <a:txBody>
                    <a:bodyPr/>
                    <a:lstStyle/>
                    <a:p>
                      <a:r>
                        <a:rPr lang="en-ZA" sz="1800" b="0" i="0" u="none" strike="noStrike" kern="1200" baseline="0" dirty="0" smtClean="0">
                          <a:solidFill>
                            <a:schemeClr val="bg1"/>
                          </a:solidFill>
                          <a:latin typeface="+mn-lt"/>
                          <a:ea typeface="+mn-ea"/>
                          <a:cs typeface="+mn-cs"/>
                        </a:rPr>
                        <a:t>Certification Services</a:t>
                      </a:r>
                      <a:endParaRPr lang="en-ZA" dirty="0">
                        <a:solidFill>
                          <a:schemeClr val="bg1"/>
                        </a:solidFill>
                      </a:endParaRPr>
                    </a:p>
                  </a:txBody>
                  <a:tcPr>
                    <a:solidFill>
                      <a:schemeClr val="tx1"/>
                    </a:solidFill>
                  </a:tcPr>
                </a:tc>
                <a:tc>
                  <a:txBody>
                    <a:bodyPr/>
                    <a:lstStyle/>
                    <a:p>
                      <a:pPr algn="r"/>
                      <a:r>
                        <a:rPr lang="en-ZA" dirty="0" smtClean="0"/>
                        <a:t>-</a:t>
                      </a:r>
                      <a:endParaRPr lang="en-ZA" dirty="0"/>
                    </a:p>
                  </a:txBody>
                  <a:tcPr/>
                </a:tc>
                <a:tc>
                  <a:txBody>
                    <a:bodyPr/>
                    <a:lstStyle/>
                    <a:p>
                      <a:pPr algn="r"/>
                      <a:r>
                        <a:rPr lang="en-ZA" dirty="0" smtClean="0"/>
                        <a:t>-</a:t>
                      </a:r>
                      <a:endParaRPr lang="en-ZA" dirty="0"/>
                    </a:p>
                  </a:txBody>
                  <a:tcPr/>
                </a:tc>
                <a:tc>
                  <a:txBody>
                    <a:bodyPr/>
                    <a:lstStyle/>
                    <a:p>
                      <a:pPr algn="r"/>
                      <a:r>
                        <a:rPr lang="en-ZA" dirty="0" smtClean="0"/>
                        <a:t>1</a:t>
                      </a:r>
                      <a:r>
                        <a:rPr lang="en-ZA" baseline="0" dirty="0" smtClean="0"/>
                        <a:t> 400</a:t>
                      </a:r>
                      <a:endParaRPr lang="en-ZA" dirty="0"/>
                    </a:p>
                  </a:txBody>
                  <a:tcPr/>
                </a:tc>
                <a:tc>
                  <a:txBody>
                    <a:bodyPr/>
                    <a:lstStyle/>
                    <a:p>
                      <a:pPr algn="r"/>
                      <a:r>
                        <a:rPr lang="en-ZA" dirty="0" smtClean="0"/>
                        <a:t>1</a:t>
                      </a:r>
                      <a:r>
                        <a:rPr lang="en-ZA" baseline="0" dirty="0" smtClean="0"/>
                        <a:t> 470</a:t>
                      </a:r>
                      <a:endParaRPr lang="en-ZA" dirty="0"/>
                    </a:p>
                  </a:txBody>
                  <a:tcPr/>
                </a:tc>
                <a:tc>
                  <a:txBody>
                    <a:bodyPr/>
                    <a:lstStyle/>
                    <a:p>
                      <a:pPr algn="r"/>
                      <a:r>
                        <a:rPr lang="en-ZA" dirty="0" smtClean="0"/>
                        <a:t>1</a:t>
                      </a:r>
                      <a:r>
                        <a:rPr lang="en-ZA" baseline="0" dirty="0" smtClean="0"/>
                        <a:t> 580</a:t>
                      </a:r>
                      <a:endParaRPr lang="en-ZA" dirty="0"/>
                    </a:p>
                  </a:txBody>
                  <a:tcPr/>
                </a:tc>
                <a:extLst>
                  <a:ext uri="{0D108BD9-81ED-4DB2-BD59-A6C34878D82A}">
                    <a16:rowId xmlns:a16="http://schemas.microsoft.com/office/drawing/2014/main" xmlns="" val="1001098615"/>
                  </a:ext>
                </a:extLst>
              </a:tr>
              <a:tr h="341778">
                <a:tc>
                  <a:txBody>
                    <a:bodyPr/>
                    <a:lstStyle/>
                    <a:p>
                      <a:r>
                        <a:rPr lang="en-ZA" sz="1800" b="0" i="0" u="none" strike="noStrike" kern="1200" baseline="0" dirty="0" smtClean="0">
                          <a:solidFill>
                            <a:schemeClr val="bg1"/>
                          </a:solidFill>
                          <a:latin typeface="+mn-lt"/>
                          <a:ea typeface="+mn-ea"/>
                          <a:cs typeface="+mn-cs"/>
                        </a:rPr>
                        <a:t>Accreditation Services</a:t>
                      </a:r>
                      <a:endParaRPr lang="en-ZA" dirty="0">
                        <a:solidFill>
                          <a:schemeClr val="bg1"/>
                        </a:solidFill>
                      </a:endParaRPr>
                    </a:p>
                  </a:txBody>
                  <a:tcPr>
                    <a:solidFill>
                      <a:schemeClr val="tx1"/>
                    </a:solidFill>
                  </a:tcPr>
                </a:tc>
                <a:tc>
                  <a:txBody>
                    <a:bodyPr/>
                    <a:lstStyle/>
                    <a:p>
                      <a:pPr algn="r"/>
                      <a:r>
                        <a:rPr lang="en-ZA" dirty="0" smtClean="0"/>
                        <a:t>-</a:t>
                      </a:r>
                      <a:endParaRPr lang="en-ZA" dirty="0"/>
                    </a:p>
                  </a:txBody>
                  <a:tcPr/>
                </a:tc>
                <a:tc>
                  <a:txBody>
                    <a:bodyPr/>
                    <a:lstStyle/>
                    <a:p>
                      <a:pPr algn="r"/>
                      <a:r>
                        <a:rPr lang="en-ZA" dirty="0" smtClean="0"/>
                        <a:t>-</a:t>
                      </a:r>
                      <a:endParaRPr lang="en-ZA" dirty="0"/>
                    </a:p>
                  </a:txBody>
                  <a:tcPr/>
                </a:tc>
                <a:tc>
                  <a:txBody>
                    <a:bodyPr/>
                    <a:lstStyle/>
                    <a:p>
                      <a:pPr algn="r"/>
                      <a:r>
                        <a:rPr lang="en-ZA" dirty="0" smtClean="0"/>
                        <a:t>2 000</a:t>
                      </a:r>
                      <a:endParaRPr lang="en-ZA" dirty="0"/>
                    </a:p>
                  </a:txBody>
                  <a:tcPr/>
                </a:tc>
                <a:tc>
                  <a:txBody>
                    <a:bodyPr/>
                    <a:lstStyle/>
                    <a:p>
                      <a:pPr algn="r"/>
                      <a:r>
                        <a:rPr lang="en-ZA" dirty="0" smtClean="0"/>
                        <a:t>2 100</a:t>
                      </a:r>
                      <a:endParaRPr lang="en-ZA" dirty="0"/>
                    </a:p>
                  </a:txBody>
                  <a:tcPr/>
                </a:tc>
                <a:tc>
                  <a:txBody>
                    <a:bodyPr/>
                    <a:lstStyle/>
                    <a:p>
                      <a:pPr algn="r"/>
                      <a:r>
                        <a:rPr lang="en-ZA" dirty="0" smtClean="0"/>
                        <a:t>2 255</a:t>
                      </a:r>
                      <a:endParaRPr lang="en-ZA" dirty="0"/>
                    </a:p>
                  </a:txBody>
                  <a:tcPr/>
                </a:tc>
                <a:extLst>
                  <a:ext uri="{0D108BD9-81ED-4DB2-BD59-A6C34878D82A}">
                    <a16:rowId xmlns:a16="http://schemas.microsoft.com/office/drawing/2014/main" xmlns="" val="3626097150"/>
                  </a:ext>
                </a:extLst>
              </a:tr>
              <a:tr h="341778">
                <a:tc>
                  <a:txBody>
                    <a:bodyPr/>
                    <a:lstStyle/>
                    <a:p>
                      <a:r>
                        <a:rPr lang="en-ZA" sz="1800" b="0" i="0" u="none" strike="noStrike" kern="1200" baseline="0" dirty="0" smtClean="0">
                          <a:solidFill>
                            <a:schemeClr val="bg1"/>
                          </a:solidFill>
                          <a:latin typeface="+mn-lt"/>
                          <a:ea typeface="+mn-ea"/>
                          <a:cs typeface="+mn-cs"/>
                        </a:rPr>
                        <a:t>Interest Received</a:t>
                      </a:r>
                      <a:endParaRPr lang="en-ZA" dirty="0">
                        <a:solidFill>
                          <a:schemeClr val="bg1"/>
                        </a:solidFill>
                      </a:endParaRPr>
                    </a:p>
                  </a:txBody>
                  <a:tcPr>
                    <a:solidFill>
                      <a:schemeClr val="tx1"/>
                    </a:solidFill>
                  </a:tcPr>
                </a:tc>
                <a:tc>
                  <a:txBody>
                    <a:bodyPr/>
                    <a:lstStyle/>
                    <a:p>
                      <a:pPr algn="r"/>
                      <a:r>
                        <a:rPr lang="en-ZA" dirty="0" smtClean="0"/>
                        <a:t>-</a:t>
                      </a:r>
                      <a:endParaRPr lang="en-ZA" dirty="0"/>
                    </a:p>
                  </a:txBody>
                  <a:tcPr/>
                </a:tc>
                <a:tc>
                  <a:txBody>
                    <a:bodyPr/>
                    <a:lstStyle/>
                    <a:p>
                      <a:pPr algn="r"/>
                      <a:r>
                        <a:rPr lang="en-ZA" dirty="0" smtClean="0"/>
                        <a:t>-</a:t>
                      </a:r>
                      <a:endParaRPr lang="en-ZA" dirty="0"/>
                    </a:p>
                  </a:txBody>
                  <a:tcPr/>
                </a:tc>
                <a:tc>
                  <a:txBody>
                    <a:bodyPr/>
                    <a:lstStyle/>
                    <a:p>
                      <a:pPr algn="r"/>
                      <a:r>
                        <a:rPr lang="en-ZA" dirty="0" smtClean="0"/>
                        <a:t>1 200</a:t>
                      </a:r>
                      <a:endParaRPr lang="en-ZA" dirty="0"/>
                    </a:p>
                  </a:txBody>
                  <a:tcPr/>
                </a:tc>
                <a:tc>
                  <a:txBody>
                    <a:bodyPr/>
                    <a:lstStyle/>
                    <a:p>
                      <a:pPr algn="r"/>
                      <a:r>
                        <a:rPr lang="en-ZA" dirty="0" smtClean="0"/>
                        <a:t>1 236</a:t>
                      </a:r>
                      <a:endParaRPr lang="en-ZA" dirty="0"/>
                    </a:p>
                  </a:txBody>
                  <a:tcPr/>
                </a:tc>
                <a:tc>
                  <a:txBody>
                    <a:bodyPr/>
                    <a:lstStyle/>
                    <a:p>
                      <a:pPr algn="r"/>
                      <a:r>
                        <a:rPr lang="en-ZA" dirty="0" smtClean="0"/>
                        <a:t>1 332</a:t>
                      </a:r>
                      <a:endParaRPr lang="en-ZA" dirty="0"/>
                    </a:p>
                  </a:txBody>
                  <a:tcPr/>
                </a:tc>
                <a:extLst>
                  <a:ext uri="{0D108BD9-81ED-4DB2-BD59-A6C34878D82A}">
                    <a16:rowId xmlns:a16="http://schemas.microsoft.com/office/drawing/2014/main" xmlns="" val="94417689"/>
                  </a:ext>
                </a:extLst>
              </a:tr>
              <a:tr h="341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bg1"/>
                          </a:solidFill>
                        </a:rPr>
                        <a:t>Approved</a:t>
                      </a:r>
                      <a:r>
                        <a:rPr lang="en-ZA" baseline="0" dirty="0" smtClean="0">
                          <a:solidFill>
                            <a:schemeClr val="bg1"/>
                          </a:solidFill>
                        </a:rPr>
                        <a:t> Surplus</a:t>
                      </a:r>
                      <a:endParaRPr lang="en-ZA" dirty="0" smtClean="0">
                        <a:solidFill>
                          <a:schemeClr val="bg1"/>
                        </a:solidFill>
                      </a:endParaRPr>
                    </a:p>
                  </a:txBody>
                  <a:tcPr>
                    <a:solidFill>
                      <a:schemeClr val="tx1"/>
                    </a:solidFill>
                  </a:tcPr>
                </a:tc>
                <a:tc>
                  <a:txBody>
                    <a:bodyPr/>
                    <a:lstStyle/>
                    <a:p>
                      <a:pPr algn="r"/>
                      <a:r>
                        <a:rPr lang="en-ZA" dirty="0" smtClean="0"/>
                        <a:t>-</a:t>
                      </a:r>
                      <a:endParaRPr lang="en-ZA" dirty="0"/>
                    </a:p>
                  </a:txBody>
                  <a:tcPr/>
                </a:tc>
                <a:tc>
                  <a:txBody>
                    <a:bodyPr/>
                    <a:lstStyle/>
                    <a:p>
                      <a:pPr algn="r"/>
                      <a:r>
                        <a:rPr lang="en-ZA" dirty="0" smtClean="0"/>
                        <a:t>23 657</a:t>
                      </a:r>
                      <a:endParaRPr lang="en-ZA" dirty="0"/>
                    </a:p>
                  </a:txBody>
                  <a:tcPr/>
                </a:tc>
                <a:tc>
                  <a:txBody>
                    <a:bodyPr/>
                    <a:lstStyle/>
                    <a:p>
                      <a:pPr algn="r"/>
                      <a:r>
                        <a:rPr lang="en-ZA" dirty="0" smtClean="0"/>
                        <a:t>-</a:t>
                      </a:r>
                      <a:endParaRPr lang="en-ZA" dirty="0"/>
                    </a:p>
                  </a:txBody>
                  <a:tcPr/>
                </a:tc>
                <a:tc>
                  <a:txBody>
                    <a:bodyPr/>
                    <a:lstStyle/>
                    <a:p>
                      <a:pPr algn="r"/>
                      <a:r>
                        <a:rPr lang="en-ZA" dirty="0" smtClean="0"/>
                        <a:t>-</a:t>
                      </a:r>
                      <a:endParaRPr lang="en-ZA" dirty="0"/>
                    </a:p>
                  </a:txBody>
                  <a:tcPr/>
                </a:tc>
                <a:tc>
                  <a:txBody>
                    <a:bodyPr/>
                    <a:lstStyle/>
                    <a:p>
                      <a:pPr algn="r"/>
                      <a:r>
                        <a:rPr lang="en-ZA" dirty="0" smtClean="0"/>
                        <a:t>-</a:t>
                      </a:r>
                      <a:endParaRPr lang="en-ZA" dirty="0"/>
                    </a:p>
                  </a:txBody>
                  <a:tcPr/>
                </a:tc>
                <a:extLst>
                  <a:ext uri="{0D108BD9-81ED-4DB2-BD59-A6C34878D82A}">
                    <a16:rowId xmlns:a16="http://schemas.microsoft.com/office/drawing/2014/main" xmlns="" val="2360232503"/>
                  </a:ext>
                </a:extLst>
              </a:tr>
              <a:tr h="469191">
                <a:tc>
                  <a:txBody>
                    <a:bodyPr/>
                    <a:lstStyle/>
                    <a:p>
                      <a:r>
                        <a:rPr lang="en-ZA" b="1" dirty="0" smtClean="0">
                          <a:solidFill>
                            <a:schemeClr val="bg1"/>
                          </a:solidFill>
                        </a:rPr>
                        <a:t>Total</a:t>
                      </a:r>
                      <a:endParaRPr lang="en-ZA" b="1" dirty="0">
                        <a:solidFill>
                          <a:schemeClr val="bg1"/>
                        </a:solidFill>
                      </a:endParaRPr>
                    </a:p>
                  </a:txBody>
                  <a:tcPr>
                    <a:solidFill>
                      <a:schemeClr val="tx1"/>
                    </a:solidFill>
                  </a:tcPr>
                </a:tc>
                <a:tc>
                  <a:txBody>
                    <a:bodyPr/>
                    <a:lstStyle/>
                    <a:p>
                      <a:pPr algn="r"/>
                      <a:r>
                        <a:rPr lang="en-ZA" b="1" dirty="0" smtClean="0"/>
                        <a:t>122 707</a:t>
                      </a:r>
                      <a:endParaRPr lang="en-ZA" b="1" dirty="0"/>
                    </a:p>
                  </a:txBody>
                  <a:tcPr/>
                </a:tc>
                <a:tc>
                  <a:txBody>
                    <a:bodyPr/>
                    <a:lstStyle/>
                    <a:p>
                      <a:pPr algn="r"/>
                      <a:r>
                        <a:rPr lang="en-ZA" b="1" dirty="0" smtClean="0"/>
                        <a:t>119 030</a:t>
                      </a:r>
                      <a:endParaRPr lang="en-ZA" b="1" dirty="0"/>
                    </a:p>
                  </a:txBody>
                  <a:tcPr/>
                </a:tc>
                <a:tc>
                  <a:txBody>
                    <a:bodyPr/>
                    <a:lstStyle/>
                    <a:p>
                      <a:pPr algn="r"/>
                      <a:r>
                        <a:rPr lang="en-ZA" b="1" dirty="0" smtClean="0"/>
                        <a:t>129 253</a:t>
                      </a:r>
                      <a:endParaRPr lang="en-ZA" b="1" dirty="0"/>
                    </a:p>
                  </a:txBody>
                  <a:tcPr/>
                </a:tc>
                <a:tc>
                  <a:txBody>
                    <a:bodyPr/>
                    <a:lstStyle/>
                    <a:p>
                      <a:pPr algn="r"/>
                      <a:r>
                        <a:rPr lang="en-ZA" b="1" dirty="0" smtClean="0"/>
                        <a:t>134 010</a:t>
                      </a:r>
                      <a:endParaRPr lang="en-ZA" b="1" dirty="0"/>
                    </a:p>
                  </a:txBody>
                  <a:tcPr/>
                </a:tc>
                <a:tc>
                  <a:txBody>
                    <a:bodyPr/>
                    <a:lstStyle/>
                    <a:p>
                      <a:pPr algn="r"/>
                      <a:r>
                        <a:rPr lang="en-ZA" b="1" dirty="0" smtClean="0"/>
                        <a:t>140 687</a:t>
                      </a:r>
                      <a:endParaRPr lang="en-ZA" b="1" dirty="0"/>
                    </a:p>
                  </a:txBody>
                  <a:tcPr/>
                </a:tc>
                <a:extLst>
                  <a:ext uri="{0D108BD9-81ED-4DB2-BD59-A6C34878D82A}">
                    <a16:rowId xmlns:a16="http://schemas.microsoft.com/office/drawing/2014/main" xmlns="" val="2704944676"/>
                  </a:ext>
                </a:extLst>
              </a:tr>
            </a:tbl>
          </a:graphicData>
        </a:graphic>
      </p:graphicFrame>
      <p:sp>
        <p:nvSpPr>
          <p:cNvPr id="7" name="TextBox 6"/>
          <p:cNvSpPr txBox="1"/>
          <p:nvPr/>
        </p:nvSpPr>
        <p:spPr>
          <a:xfrm>
            <a:off x="485310" y="6346704"/>
            <a:ext cx="10654301" cy="369332"/>
          </a:xfrm>
          <a:prstGeom prst="rect">
            <a:avLst/>
          </a:prstGeom>
          <a:noFill/>
        </p:spPr>
        <p:txBody>
          <a:bodyPr wrap="square" rtlCol="0">
            <a:spAutoFit/>
          </a:bodyPr>
          <a:lstStyle/>
          <a:p>
            <a:r>
              <a:rPr lang="en-ZA" dirty="0" smtClean="0"/>
              <a:t>Projected Revenue for 2022/23 and projections for the MTEF outer years are depicted in figures above</a:t>
            </a:r>
            <a:endParaRPr lang="en-ZA" dirty="0"/>
          </a:p>
        </p:txBody>
      </p:sp>
      <p:sp>
        <p:nvSpPr>
          <p:cNvPr id="8" name="TextBox 7"/>
          <p:cNvSpPr txBox="1"/>
          <p:nvPr/>
        </p:nvSpPr>
        <p:spPr>
          <a:xfrm>
            <a:off x="7952197" y="1321357"/>
            <a:ext cx="4005198" cy="369332"/>
          </a:xfrm>
          <a:prstGeom prst="rect">
            <a:avLst/>
          </a:prstGeom>
          <a:noFill/>
        </p:spPr>
        <p:txBody>
          <a:bodyPr wrap="square" rtlCol="0">
            <a:spAutoFit/>
          </a:bodyPr>
          <a:lstStyle/>
          <a:p>
            <a:pPr algn="ctr"/>
            <a:r>
              <a:rPr lang="en-ZA" b="1" dirty="0" smtClean="0"/>
              <a:t>Annual Performance Plan Page 13</a:t>
            </a:r>
            <a:endParaRPr lang="en-ZA" b="1" dirty="0"/>
          </a:p>
        </p:txBody>
      </p:sp>
    </p:spTree>
    <p:extLst>
      <p:ext uri="{BB962C8B-B14F-4D97-AF65-F5344CB8AC3E}">
        <p14:creationId xmlns:p14="http://schemas.microsoft.com/office/powerpoint/2010/main" xmlns="" val="12988448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Expenditure Estimates Per Programme</a:t>
            </a:r>
            <a:endParaRPr lang="en-Z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87917056"/>
              </p:ext>
            </p:extLst>
          </p:nvPr>
        </p:nvGraphicFramePr>
        <p:xfrm>
          <a:off x="71918" y="1825625"/>
          <a:ext cx="11737222" cy="5019456"/>
        </p:xfrm>
        <a:graphic>
          <a:graphicData uri="http://schemas.openxmlformats.org/drawingml/2006/table">
            <a:tbl>
              <a:tblPr firstRow="1" bandRow="1">
                <a:tableStyleId>{073A0DAA-6AF3-43AB-8588-CEC1D06C72B9}</a:tableStyleId>
              </a:tblPr>
              <a:tblGrid>
                <a:gridCol w="3592089">
                  <a:extLst>
                    <a:ext uri="{9D8B030D-6E8A-4147-A177-3AD203B41FA5}">
                      <a16:colId xmlns:a16="http://schemas.microsoft.com/office/drawing/2014/main" xmlns="" val="2356418473"/>
                    </a:ext>
                  </a:extLst>
                </a:gridCol>
                <a:gridCol w="1477413">
                  <a:extLst>
                    <a:ext uri="{9D8B030D-6E8A-4147-A177-3AD203B41FA5}">
                      <a16:colId xmlns:a16="http://schemas.microsoft.com/office/drawing/2014/main" xmlns="" val="916342566"/>
                    </a:ext>
                  </a:extLst>
                </a:gridCol>
                <a:gridCol w="1496419">
                  <a:extLst>
                    <a:ext uri="{9D8B030D-6E8A-4147-A177-3AD203B41FA5}">
                      <a16:colId xmlns:a16="http://schemas.microsoft.com/office/drawing/2014/main" xmlns="" val="11033923"/>
                    </a:ext>
                  </a:extLst>
                </a:gridCol>
                <a:gridCol w="1558008">
                  <a:extLst>
                    <a:ext uri="{9D8B030D-6E8A-4147-A177-3AD203B41FA5}">
                      <a16:colId xmlns:a16="http://schemas.microsoft.com/office/drawing/2014/main" xmlns="" val="2559451843"/>
                    </a:ext>
                  </a:extLst>
                </a:gridCol>
                <a:gridCol w="1261450">
                  <a:extLst>
                    <a:ext uri="{9D8B030D-6E8A-4147-A177-3AD203B41FA5}">
                      <a16:colId xmlns:a16="http://schemas.microsoft.com/office/drawing/2014/main" xmlns="" val="3874668314"/>
                    </a:ext>
                  </a:extLst>
                </a:gridCol>
                <a:gridCol w="1181176">
                  <a:extLst>
                    <a:ext uri="{9D8B030D-6E8A-4147-A177-3AD203B41FA5}">
                      <a16:colId xmlns:a16="http://schemas.microsoft.com/office/drawing/2014/main" xmlns="" val="2084730619"/>
                    </a:ext>
                  </a:extLst>
                </a:gridCol>
                <a:gridCol w="1170667">
                  <a:extLst>
                    <a:ext uri="{9D8B030D-6E8A-4147-A177-3AD203B41FA5}">
                      <a16:colId xmlns:a16="http://schemas.microsoft.com/office/drawing/2014/main" xmlns="" val="1702698495"/>
                    </a:ext>
                  </a:extLst>
                </a:gridCol>
              </a:tblGrid>
              <a:tr h="403323">
                <a:tc>
                  <a:txBody>
                    <a:bodyPr/>
                    <a:lstStyle/>
                    <a:p>
                      <a:pPr algn="ctr"/>
                      <a:endParaRPr lang="en-ZA" b="1" dirty="0"/>
                    </a:p>
                  </a:txBody>
                  <a:tcPr/>
                </a:tc>
                <a:tc gridSpan="3">
                  <a:txBody>
                    <a:bodyPr/>
                    <a:lstStyle/>
                    <a:p>
                      <a:pPr algn="ctr"/>
                      <a:r>
                        <a:rPr lang="en-ZA" b="1" dirty="0" smtClean="0"/>
                        <a:t>Adjusted Appropriation</a:t>
                      </a:r>
                      <a:endParaRPr lang="en-ZA" b="1" dirty="0"/>
                    </a:p>
                  </a:txBody>
                  <a:tcPr anchor="ctr"/>
                </a:tc>
                <a:tc hMerge="1">
                  <a:txBody>
                    <a:bodyPr/>
                    <a:lstStyle/>
                    <a:p>
                      <a:endParaRPr lang="en-ZA" dirty="0"/>
                    </a:p>
                  </a:txBody>
                  <a:tcPr/>
                </a:tc>
                <a:tc hMerge="1">
                  <a:txBody>
                    <a:bodyPr/>
                    <a:lstStyle/>
                    <a:p>
                      <a:endParaRPr lang="en-ZA" dirty="0"/>
                    </a:p>
                  </a:txBody>
                  <a:tcPr/>
                </a:tc>
                <a:tc gridSpan="3">
                  <a:txBody>
                    <a:bodyPr/>
                    <a:lstStyle/>
                    <a:p>
                      <a:pPr algn="ctr"/>
                      <a:r>
                        <a:rPr lang="en-ZA" b="1" dirty="0" smtClean="0"/>
                        <a:t>Projections</a:t>
                      </a:r>
                      <a:endParaRPr lang="en-ZA" b="1" dirty="0"/>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4059006056"/>
                  </a:ext>
                </a:extLst>
              </a:tr>
              <a:tr h="403323">
                <a:tc rowSpan="3">
                  <a:txBody>
                    <a:bodyPr/>
                    <a:lstStyle/>
                    <a:p>
                      <a:pPr algn="ctr"/>
                      <a:r>
                        <a:rPr lang="en-ZA" b="1" dirty="0" smtClean="0">
                          <a:solidFill>
                            <a:schemeClr val="bg1"/>
                          </a:solidFill>
                        </a:rPr>
                        <a:t>Programmes </a:t>
                      </a:r>
                      <a:endParaRPr lang="en-ZA" b="1" dirty="0">
                        <a:solidFill>
                          <a:schemeClr val="bg1"/>
                        </a:solidFill>
                      </a:endParaRPr>
                    </a:p>
                  </a:txBody>
                  <a:tcPr anchor="ctr">
                    <a:solidFill>
                      <a:schemeClr val="tx1"/>
                    </a:solidFill>
                  </a:tcPr>
                </a:tc>
                <a:tc gridSpan="3">
                  <a:txBody>
                    <a:bodyPr/>
                    <a:lstStyle/>
                    <a:p>
                      <a:pPr algn="ctr"/>
                      <a:r>
                        <a:rPr lang="en-ZA" b="1" dirty="0" smtClean="0"/>
                        <a:t>2021/22</a:t>
                      </a:r>
                      <a:endParaRPr lang="en-ZA" b="1" dirty="0"/>
                    </a:p>
                  </a:txBody>
                  <a:tcPr anchor="ctr"/>
                </a:tc>
                <a:tc hMerge="1">
                  <a:txBody>
                    <a:bodyPr/>
                    <a:lstStyle/>
                    <a:p>
                      <a:endParaRPr lang="en-ZA" dirty="0"/>
                    </a:p>
                  </a:txBody>
                  <a:tcPr/>
                </a:tc>
                <a:tc hMerge="1">
                  <a:txBody>
                    <a:bodyPr/>
                    <a:lstStyle/>
                    <a:p>
                      <a:endParaRPr lang="en-ZA" dirty="0"/>
                    </a:p>
                  </a:txBody>
                  <a:tcPr/>
                </a:tc>
                <a:tc>
                  <a:txBody>
                    <a:bodyPr/>
                    <a:lstStyle/>
                    <a:p>
                      <a:pPr algn="ctr"/>
                      <a:r>
                        <a:rPr lang="en-ZA" b="1" dirty="0" smtClean="0"/>
                        <a:t>2022/23</a:t>
                      </a:r>
                      <a:endParaRPr lang="en-ZA" b="1" dirty="0"/>
                    </a:p>
                  </a:txBody>
                  <a:tcPr anchor="ctr"/>
                </a:tc>
                <a:tc>
                  <a:txBody>
                    <a:bodyPr/>
                    <a:lstStyle/>
                    <a:p>
                      <a:pPr algn="ctr"/>
                      <a:r>
                        <a:rPr lang="en-ZA" b="1" dirty="0" smtClean="0"/>
                        <a:t>2023/24</a:t>
                      </a:r>
                      <a:endParaRPr lang="en-ZA" b="1" dirty="0"/>
                    </a:p>
                  </a:txBody>
                  <a:tcPr anchor="ctr"/>
                </a:tc>
                <a:tc>
                  <a:txBody>
                    <a:bodyPr/>
                    <a:lstStyle/>
                    <a:p>
                      <a:pPr algn="ctr"/>
                      <a:r>
                        <a:rPr lang="en-ZA" b="1" dirty="0" smtClean="0"/>
                        <a:t>2024/25</a:t>
                      </a:r>
                      <a:endParaRPr lang="en-ZA" b="1" dirty="0"/>
                    </a:p>
                  </a:txBody>
                  <a:tcPr anchor="ctr"/>
                </a:tc>
                <a:extLst>
                  <a:ext uri="{0D108BD9-81ED-4DB2-BD59-A6C34878D82A}">
                    <a16:rowId xmlns:a16="http://schemas.microsoft.com/office/drawing/2014/main" xmlns="" val="4134512772"/>
                  </a:ext>
                </a:extLst>
              </a:tr>
              <a:tr h="403323">
                <a:tc vMerge="1">
                  <a:txBody>
                    <a:bodyPr/>
                    <a:lstStyle/>
                    <a:p>
                      <a:pPr algn="ctr"/>
                      <a:endParaRPr lang="en-ZA" b="1"/>
                    </a:p>
                  </a:txBody>
                  <a:tcPr/>
                </a:tc>
                <a:tc>
                  <a:txBody>
                    <a:bodyPr/>
                    <a:lstStyle/>
                    <a:p>
                      <a:pPr algn="ctr"/>
                      <a:r>
                        <a:rPr lang="en-ZA" b="1" dirty="0" smtClean="0"/>
                        <a:t>R’000</a:t>
                      </a:r>
                      <a:endParaRPr lang="en-ZA" b="1" dirty="0"/>
                    </a:p>
                  </a:txBody>
                  <a:tcPr anchor="ctr"/>
                </a:tc>
                <a:tc>
                  <a:txBody>
                    <a:bodyPr/>
                    <a:lstStyle/>
                    <a:p>
                      <a:pPr algn="ctr"/>
                      <a:r>
                        <a:rPr lang="en-ZA" b="1" dirty="0" smtClean="0"/>
                        <a:t>R’000</a:t>
                      </a:r>
                      <a:endParaRPr lang="en-ZA" b="1" dirty="0"/>
                    </a:p>
                  </a:txBody>
                  <a:tcPr anchor="ctr"/>
                </a:tc>
                <a:tc>
                  <a:txBody>
                    <a:bodyPr/>
                    <a:lstStyle/>
                    <a:p>
                      <a:pPr algn="ctr"/>
                      <a:r>
                        <a:rPr lang="en-ZA" b="1" dirty="0" smtClean="0"/>
                        <a:t>R’000</a:t>
                      </a:r>
                      <a:endParaRPr lang="en-ZA" b="1" dirty="0"/>
                    </a:p>
                  </a:txBody>
                  <a:tcPr anchor="ctr"/>
                </a:tc>
                <a:tc rowSpan="2">
                  <a:txBody>
                    <a:bodyPr/>
                    <a:lstStyle/>
                    <a:p>
                      <a:pPr algn="ctr"/>
                      <a:r>
                        <a:rPr lang="en-ZA" b="1" dirty="0" smtClean="0"/>
                        <a:t>R’000</a:t>
                      </a:r>
                      <a:endParaRPr lang="en-ZA" b="1" dirty="0"/>
                    </a:p>
                  </a:txBody>
                  <a:tcPr anchor="ctr"/>
                </a:tc>
                <a:tc rowSpan="2">
                  <a:txBody>
                    <a:bodyPr/>
                    <a:lstStyle/>
                    <a:p>
                      <a:pPr algn="ctr"/>
                      <a:r>
                        <a:rPr lang="en-ZA" b="1" dirty="0" smtClean="0"/>
                        <a:t>R’000</a:t>
                      </a:r>
                      <a:endParaRPr lang="en-ZA" b="1" dirty="0"/>
                    </a:p>
                  </a:txBody>
                  <a:tcPr anchor="ctr"/>
                </a:tc>
                <a:tc rowSpan="2">
                  <a:txBody>
                    <a:bodyPr/>
                    <a:lstStyle/>
                    <a:p>
                      <a:pPr algn="ctr"/>
                      <a:r>
                        <a:rPr lang="en-ZA" b="1" dirty="0" smtClean="0"/>
                        <a:t>R’000</a:t>
                      </a:r>
                      <a:endParaRPr lang="en-ZA" b="1" dirty="0"/>
                    </a:p>
                  </a:txBody>
                  <a:tcPr anchor="ctr"/>
                </a:tc>
                <a:extLst>
                  <a:ext uri="{0D108BD9-81ED-4DB2-BD59-A6C34878D82A}">
                    <a16:rowId xmlns:a16="http://schemas.microsoft.com/office/drawing/2014/main" xmlns="" val="2298826205"/>
                  </a:ext>
                </a:extLst>
              </a:tr>
              <a:tr h="696147">
                <a:tc vMerge="1">
                  <a:txBody>
                    <a:bodyPr/>
                    <a:lstStyle/>
                    <a:p>
                      <a:pPr algn="ctr"/>
                      <a:endParaRPr lang="en-ZA" b="1" dirty="0"/>
                    </a:p>
                  </a:txBody>
                  <a:tcPr/>
                </a:tc>
                <a:tc>
                  <a:txBody>
                    <a:bodyPr/>
                    <a:lstStyle/>
                    <a:p>
                      <a:pPr algn="ctr"/>
                      <a:r>
                        <a:rPr lang="en-ZA" b="1" dirty="0" smtClean="0"/>
                        <a:t>Original</a:t>
                      </a:r>
                      <a:r>
                        <a:rPr lang="en-ZA" b="1" baseline="0" dirty="0" smtClean="0"/>
                        <a:t> Budget</a:t>
                      </a:r>
                      <a:endParaRPr lang="en-ZA" b="1" dirty="0"/>
                    </a:p>
                  </a:txBody>
                  <a:tcPr anchor="ctr"/>
                </a:tc>
                <a:tc>
                  <a:txBody>
                    <a:bodyPr/>
                    <a:lstStyle/>
                    <a:p>
                      <a:pPr algn="ctr"/>
                      <a:r>
                        <a:rPr lang="en-ZA" b="1" dirty="0" smtClean="0"/>
                        <a:t>Adjustment</a:t>
                      </a:r>
                      <a:endParaRPr lang="en-ZA" b="1" dirty="0"/>
                    </a:p>
                  </a:txBody>
                  <a:tcPr anchor="ctr"/>
                </a:tc>
                <a:tc>
                  <a:txBody>
                    <a:bodyPr/>
                    <a:lstStyle/>
                    <a:p>
                      <a:pPr algn="ctr"/>
                      <a:r>
                        <a:rPr lang="en-ZA" b="1" dirty="0" smtClean="0"/>
                        <a:t>Adjusted Budget</a:t>
                      </a:r>
                      <a:endParaRPr lang="en-ZA" b="1" dirty="0"/>
                    </a:p>
                  </a:txBody>
                  <a:tcPr anchor="ctr"/>
                </a:tc>
                <a:tc vMerge="1">
                  <a:txBody>
                    <a:bodyPr/>
                    <a:lstStyle/>
                    <a:p>
                      <a:pPr algn="ctr"/>
                      <a:endParaRPr lang="en-ZA" dirty="0"/>
                    </a:p>
                  </a:txBody>
                  <a:tcPr/>
                </a:tc>
                <a:tc vMerge="1">
                  <a:txBody>
                    <a:bodyPr/>
                    <a:lstStyle/>
                    <a:p>
                      <a:pPr algn="ctr"/>
                      <a:endParaRPr lang="en-ZA" dirty="0"/>
                    </a:p>
                  </a:txBody>
                  <a:tcPr/>
                </a:tc>
                <a:tc vMerge="1">
                  <a:txBody>
                    <a:bodyPr/>
                    <a:lstStyle/>
                    <a:p>
                      <a:pPr algn="ctr"/>
                      <a:endParaRPr lang="en-ZA" dirty="0"/>
                    </a:p>
                  </a:txBody>
                  <a:tcPr/>
                </a:tc>
                <a:extLst>
                  <a:ext uri="{0D108BD9-81ED-4DB2-BD59-A6C34878D82A}">
                    <a16:rowId xmlns:a16="http://schemas.microsoft.com/office/drawing/2014/main" xmlns="" val="1286266994"/>
                  </a:ext>
                </a:extLst>
              </a:tr>
              <a:tr h="403323">
                <a:tc>
                  <a:txBody>
                    <a:bodyPr/>
                    <a:lstStyle/>
                    <a:p>
                      <a:pPr marL="342900" indent="-342900">
                        <a:buAutoNum type="arabicPeriod"/>
                      </a:pPr>
                      <a:r>
                        <a:rPr lang="en-ZA" dirty="0" smtClean="0">
                          <a:solidFill>
                            <a:schemeClr val="bg1"/>
                          </a:solidFill>
                        </a:rPr>
                        <a:t>Administration</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37 746</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22 657</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60 403</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66 051</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68 280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71 670</a:t>
                      </a:r>
                      <a:endParaRPr lang="en-ZA" dirty="0"/>
                    </a:p>
                  </a:txBody>
                  <a:tcPr/>
                </a:tc>
                <a:extLst>
                  <a:ext uri="{0D108BD9-81ED-4DB2-BD59-A6C34878D82A}">
                    <a16:rowId xmlns:a16="http://schemas.microsoft.com/office/drawing/2014/main" xmlns="" val="1314651222"/>
                  </a:ext>
                </a:extLst>
              </a:tr>
              <a:tr h="696147">
                <a:tc>
                  <a:txBody>
                    <a:bodyPr/>
                    <a:lstStyle/>
                    <a:p>
                      <a:r>
                        <a:rPr lang="en-ZA" dirty="0" smtClean="0">
                          <a:solidFill>
                            <a:schemeClr val="bg1"/>
                          </a:solidFill>
                        </a:rPr>
                        <a:t>2. Occupational Qualifications Management, Assessment and Certification</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25 932</a:t>
                      </a:r>
                      <a:endParaRPr lang="en-ZA" dirty="0"/>
                    </a:p>
                  </a:txBody>
                  <a:tcPr/>
                </a:tc>
                <a:tc>
                  <a:txBody>
                    <a:bodyPr/>
                    <a:lstStyle/>
                    <a:p>
                      <a:pPr algn="r"/>
                      <a:r>
                        <a:rPr lang="en-ZA" dirty="0" smtClean="0"/>
                        <a:t>-</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25 932</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22 805</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23 717</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24 903</a:t>
                      </a:r>
                      <a:endParaRPr lang="en-ZA" dirty="0"/>
                    </a:p>
                  </a:txBody>
                  <a:tcPr/>
                </a:tc>
                <a:extLst>
                  <a:ext uri="{0D108BD9-81ED-4DB2-BD59-A6C34878D82A}">
                    <a16:rowId xmlns:a16="http://schemas.microsoft.com/office/drawing/2014/main" xmlns="" val="1915152762"/>
                  </a:ext>
                </a:extLst>
              </a:tr>
              <a:tr h="696147">
                <a:tc>
                  <a:txBody>
                    <a:bodyPr/>
                    <a:lstStyle/>
                    <a:p>
                      <a:r>
                        <a:rPr lang="en-ZA" dirty="0" smtClean="0">
                          <a:solidFill>
                            <a:schemeClr val="bg1"/>
                          </a:solidFill>
                        </a:rPr>
                        <a:t>3. Occupational Qualifications</a:t>
                      </a:r>
                      <a:r>
                        <a:rPr lang="en-ZA" baseline="0" dirty="0" smtClean="0">
                          <a:solidFill>
                            <a:schemeClr val="bg1"/>
                          </a:solidFill>
                        </a:rPr>
                        <a:t> Quality Assurance</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29 732</a:t>
                      </a:r>
                      <a:endParaRPr lang="en-ZA" dirty="0"/>
                    </a:p>
                  </a:txBody>
                  <a:tcPr/>
                </a:tc>
                <a:tc>
                  <a:txBody>
                    <a:bodyPr/>
                    <a:lstStyle/>
                    <a:p>
                      <a:pPr algn="r"/>
                      <a:r>
                        <a:rPr lang="en-ZA" dirty="0" smtClean="0"/>
                        <a:t>-</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29 732</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36 530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37 991</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39 891</a:t>
                      </a:r>
                      <a:endParaRPr lang="en-ZA" dirty="0"/>
                    </a:p>
                  </a:txBody>
                  <a:tcPr/>
                </a:tc>
                <a:extLst>
                  <a:ext uri="{0D108BD9-81ED-4DB2-BD59-A6C34878D82A}">
                    <a16:rowId xmlns:a16="http://schemas.microsoft.com/office/drawing/2014/main" xmlns="" val="2226872351"/>
                  </a:ext>
                </a:extLst>
              </a:tr>
              <a:tr h="696147">
                <a:tc>
                  <a:txBody>
                    <a:bodyPr/>
                    <a:lstStyle/>
                    <a:p>
                      <a:r>
                        <a:rPr lang="en-ZA" dirty="0" smtClean="0">
                          <a:solidFill>
                            <a:schemeClr val="bg1"/>
                          </a:solidFill>
                        </a:rPr>
                        <a:t>4. Research Analysis</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1 963</a:t>
                      </a:r>
                      <a:endParaRPr lang="en-ZA" dirty="0"/>
                    </a:p>
                  </a:txBody>
                  <a:tcPr/>
                </a:tc>
                <a:tc>
                  <a:txBody>
                    <a:bodyPr/>
                    <a:lstStyle/>
                    <a:p>
                      <a:pPr algn="r"/>
                      <a:r>
                        <a:rPr lang="en-ZA" dirty="0" smtClean="0"/>
                        <a:t>1000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2 963</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3 867</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4 022</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4 223</a:t>
                      </a:r>
                      <a:endParaRPr lang="en-ZA" dirty="0"/>
                    </a:p>
                  </a:txBody>
                  <a:tcPr/>
                </a:tc>
                <a:extLst>
                  <a:ext uri="{0D108BD9-81ED-4DB2-BD59-A6C34878D82A}">
                    <a16:rowId xmlns:a16="http://schemas.microsoft.com/office/drawing/2014/main" xmlns="" val="3587665470"/>
                  </a:ext>
                </a:extLst>
              </a:tr>
              <a:tr h="403323">
                <a:tc>
                  <a:txBody>
                    <a:bodyPr/>
                    <a:lstStyle/>
                    <a:p>
                      <a:r>
                        <a:rPr lang="en-ZA" b="1" dirty="0" smtClean="0"/>
                        <a:t>Total</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95 373</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23 657</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119 030</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129 253</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134 010</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140 687</a:t>
                      </a:r>
                      <a:endParaRPr lang="en-ZA" b="1" dirty="0"/>
                    </a:p>
                  </a:txBody>
                  <a:tcPr/>
                </a:tc>
                <a:extLst>
                  <a:ext uri="{0D108BD9-81ED-4DB2-BD59-A6C34878D82A}">
                    <a16:rowId xmlns:a16="http://schemas.microsoft.com/office/drawing/2014/main" xmlns="" val="509771470"/>
                  </a:ext>
                </a:extLst>
              </a:tr>
            </a:tbl>
          </a:graphicData>
        </a:graphic>
      </p:graphicFrame>
      <p:sp>
        <p:nvSpPr>
          <p:cNvPr id="7" name="TextBox 6"/>
          <p:cNvSpPr txBox="1"/>
          <p:nvPr/>
        </p:nvSpPr>
        <p:spPr>
          <a:xfrm>
            <a:off x="7952197" y="1321357"/>
            <a:ext cx="4005198" cy="369332"/>
          </a:xfrm>
          <a:prstGeom prst="rect">
            <a:avLst/>
          </a:prstGeom>
          <a:noFill/>
        </p:spPr>
        <p:txBody>
          <a:bodyPr wrap="square" rtlCol="0">
            <a:spAutoFit/>
          </a:bodyPr>
          <a:lstStyle/>
          <a:p>
            <a:pPr algn="ctr"/>
            <a:r>
              <a:rPr lang="en-ZA" b="1" dirty="0" smtClean="0"/>
              <a:t>Annual Performance Plan Page 14</a:t>
            </a:r>
            <a:endParaRPr lang="en-ZA" b="1" dirty="0"/>
          </a:p>
        </p:txBody>
      </p:sp>
      <p:sp>
        <p:nvSpPr>
          <p:cNvPr id="6" name="Slide Number Placeholder 2"/>
          <p:cNvSpPr>
            <a:spLocks noGrp="1"/>
          </p:cNvSpPr>
          <p:nvPr>
            <p:ph type="sldNum" sz="quarter" idx="12"/>
          </p:nvPr>
        </p:nvSpPr>
        <p:spPr>
          <a:xfrm>
            <a:off x="9448800" y="6475123"/>
            <a:ext cx="27432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smtClean="0">
                <a:solidFill>
                  <a:srgbClr val="000000"/>
                </a:solidFill>
              </a:rPr>
              <a:t>36</a:t>
            </a:r>
            <a:endParaRPr lang="en-US" altLang="en-US" sz="1400" dirty="0">
              <a:solidFill>
                <a:srgbClr val="000000"/>
              </a:solidFill>
            </a:endParaRPr>
          </a:p>
        </p:txBody>
      </p:sp>
    </p:spTree>
    <p:extLst>
      <p:ext uri="{BB962C8B-B14F-4D97-AF65-F5344CB8AC3E}">
        <p14:creationId xmlns:p14="http://schemas.microsoft.com/office/powerpoint/2010/main" xmlns="" val="10656396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Expenditure Estimates </a:t>
            </a:r>
            <a:r>
              <a:rPr lang="en-ZA" sz="3600" dirty="0" smtClean="0"/>
              <a:t>Per Classification</a:t>
            </a:r>
            <a:endParaRPr lang="en-ZA" sz="3600" dirty="0"/>
          </a:p>
        </p:txBody>
      </p:sp>
      <p:sp>
        <p:nvSpPr>
          <p:cNvPr id="4" name="Slide Number Placeholder 3"/>
          <p:cNvSpPr>
            <a:spLocks noGrp="1"/>
          </p:cNvSpPr>
          <p:nvPr>
            <p:ph type="sldNum" sz="quarter" idx="12"/>
          </p:nvPr>
        </p:nvSpPr>
        <p:spPr/>
        <p:txBody>
          <a:bodyPr/>
          <a:lstStyle/>
          <a:p>
            <a:fld id="{D486C3A0-F8DC-4A00-AC34-B2681177F542}" type="slidenum">
              <a:rPr lang="en-US" smtClean="0"/>
              <a:pPr/>
              <a:t>53</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xmlns="" val="707369297"/>
              </p:ext>
            </p:extLst>
          </p:nvPr>
        </p:nvGraphicFramePr>
        <p:xfrm>
          <a:off x="82192" y="1854669"/>
          <a:ext cx="11948846" cy="4813261"/>
        </p:xfrm>
        <a:graphic>
          <a:graphicData uri="http://schemas.openxmlformats.org/drawingml/2006/table">
            <a:tbl>
              <a:tblPr firstRow="1" bandRow="1">
                <a:tableStyleId>{073A0DAA-6AF3-43AB-8588-CEC1D06C72B9}</a:tableStyleId>
              </a:tblPr>
              <a:tblGrid>
                <a:gridCol w="3656856">
                  <a:extLst>
                    <a:ext uri="{9D8B030D-6E8A-4147-A177-3AD203B41FA5}">
                      <a16:colId xmlns:a16="http://schemas.microsoft.com/office/drawing/2014/main" xmlns="" val="2356418473"/>
                    </a:ext>
                  </a:extLst>
                </a:gridCol>
                <a:gridCol w="1504051">
                  <a:extLst>
                    <a:ext uri="{9D8B030D-6E8A-4147-A177-3AD203B41FA5}">
                      <a16:colId xmlns:a16="http://schemas.microsoft.com/office/drawing/2014/main" xmlns="" val="916342566"/>
                    </a:ext>
                  </a:extLst>
                </a:gridCol>
                <a:gridCol w="1523400">
                  <a:extLst>
                    <a:ext uri="{9D8B030D-6E8A-4147-A177-3AD203B41FA5}">
                      <a16:colId xmlns:a16="http://schemas.microsoft.com/office/drawing/2014/main" xmlns="" val="11033923"/>
                    </a:ext>
                  </a:extLst>
                </a:gridCol>
                <a:gridCol w="1586099">
                  <a:extLst>
                    <a:ext uri="{9D8B030D-6E8A-4147-A177-3AD203B41FA5}">
                      <a16:colId xmlns:a16="http://schemas.microsoft.com/office/drawing/2014/main" xmlns="" val="2559451843"/>
                    </a:ext>
                  </a:extLst>
                </a:gridCol>
                <a:gridCol w="1284195">
                  <a:extLst>
                    <a:ext uri="{9D8B030D-6E8A-4147-A177-3AD203B41FA5}">
                      <a16:colId xmlns:a16="http://schemas.microsoft.com/office/drawing/2014/main" xmlns="" val="3874668314"/>
                    </a:ext>
                  </a:extLst>
                </a:gridCol>
                <a:gridCol w="1202472">
                  <a:extLst>
                    <a:ext uri="{9D8B030D-6E8A-4147-A177-3AD203B41FA5}">
                      <a16:colId xmlns:a16="http://schemas.microsoft.com/office/drawing/2014/main" xmlns="" val="2084730619"/>
                    </a:ext>
                  </a:extLst>
                </a:gridCol>
                <a:gridCol w="1191773">
                  <a:extLst>
                    <a:ext uri="{9D8B030D-6E8A-4147-A177-3AD203B41FA5}">
                      <a16:colId xmlns:a16="http://schemas.microsoft.com/office/drawing/2014/main" xmlns="" val="1702698495"/>
                    </a:ext>
                  </a:extLst>
                </a:gridCol>
              </a:tblGrid>
              <a:tr h="432821">
                <a:tc>
                  <a:txBody>
                    <a:bodyPr/>
                    <a:lstStyle/>
                    <a:p>
                      <a:pPr algn="ctr"/>
                      <a:endParaRPr lang="en-ZA" b="1" dirty="0"/>
                    </a:p>
                  </a:txBody>
                  <a:tcPr/>
                </a:tc>
                <a:tc gridSpan="3">
                  <a:txBody>
                    <a:bodyPr/>
                    <a:lstStyle/>
                    <a:p>
                      <a:pPr algn="ctr"/>
                      <a:r>
                        <a:rPr lang="en-ZA" b="1" dirty="0" smtClean="0"/>
                        <a:t>Adjusted Appropriation</a:t>
                      </a:r>
                      <a:endParaRPr lang="en-ZA" b="1" dirty="0"/>
                    </a:p>
                  </a:txBody>
                  <a:tcPr/>
                </a:tc>
                <a:tc hMerge="1">
                  <a:txBody>
                    <a:bodyPr/>
                    <a:lstStyle/>
                    <a:p>
                      <a:endParaRPr lang="en-ZA" dirty="0"/>
                    </a:p>
                  </a:txBody>
                  <a:tcPr/>
                </a:tc>
                <a:tc hMerge="1">
                  <a:txBody>
                    <a:bodyPr/>
                    <a:lstStyle/>
                    <a:p>
                      <a:endParaRPr lang="en-ZA" dirty="0"/>
                    </a:p>
                  </a:txBody>
                  <a:tcPr/>
                </a:tc>
                <a:tc gridSpan="3">
                  <a:txBody>
                    <a:bodyPr/>
                    <a:lstStyle/>
                    <a:p>
                      <a:pPr algn="ctr"/>
                      <a:r>
                        <a:rPr lang="en-ZA" b="1" dirty="0" smtClean="0"/>
                        <a:t>Projections</a:t>
                      </a:r>
                      <a:endParaRPr lang="en-ZA" b="1"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4059006056"/>
                  </a:ext>
                </a:extLst>
              </a:tr>
              <a:tr h="477272">
                <a:tc rowSpan="3">
                  <a:txBody>
                    <a:bodyPr/>
                    <a:lstStyle/>
                    <a:p>
                      <a:pPr algn="ctr"/>
                      <a:r>
                        <a:rPr lang="en-ZA" b="1" dirty="0" smtClean="0">
                          <a:solidFill>
                            <a:schemeClr val="bg1"/>
                          </a:solidFill>
                        </a:rPr>
                        <a:t>Classification</a:t>
                      </a:r>
                      <a:endParaRPr lang="en-ZA" b="1" dirty="0">
                        <a:solidFill>
                          <a:schemeClr val="bg1"/>
                        </a:solidFill>
                      </a:endParaRPr>
                    </a:p>
                  </a:txBody>
                  <a:tcPr anchor="ctr">
                    <a:solidFill>
                      <a:schemeClr val="tx1"/>
                    </a:solidFill>
                  </a:tcPr>
                </a:tc>
                <a:tc gridSpan="3">
                  <a:txBody>
                    <a:bodyPr/>
                    <a:lstStyle/>
                    <a:p>
                      <a:pPr algn="ctr"/>
                      <a:r>
                        <a:rPr lang="en-ZA" b="1" dirty="0" smtClean="0"/>
                        <a:t>2021/22</a:t>
                      </a:r>
                      <a:endParaRPr lang="en-ZA" b="1" dirty="0"/>
                    </a:p>
                  </a:txBody>
                  <a:tcPr/>
                </a:tc>
                <a:tc hMerge="1">
                  <a:txBody>
                    <a:bodyPr/>
                    <a:lstStyle/>
                    <a:p>
                      <a:endParaRPr lang="en-ZA" dirty="0"/>
                    </a:p>
                  </a:txBody>
                  <a:tcPr/>
                </a:tc>
                <a:tc hMerge="1">
                  <a:txBody>
                    <a:bodyPr/>
                    <a:lstStyle/>
                    <a:p>
                      <a:endParaRPr lang="en-ZA" dirty="0"/>
                    </a:p>
                  </a:txBody>
                  <a:tcPr/>
                </a:tc>
                <a:tc>
                  <a:txBody>
                    <a:bodyPr/>
                    <a:lstStyle/>
                    <a:p>
                      <a:pPr algn="ctr"/>
                      <a:r>
                        <a:rPr lang="en-ZA" b="1" dirty="0" smtClean="0"/>
                        <a:t>2022/23</a:t>
                      </a:r>
                      <a:endParaRPr lang="en-ZA" b="1" dirty="0"/>
                    </a:p>
                  </a:txBody>
                  <a:tcPr/>
                </a:tc>
                <a:tc>
                  <a:txBody>
                    <a:bodyPr/>
                    <a:lstStyle/>
                    <a:p>
                      <a:pPr algn="ctr"/>
                      <a:r>
                        <a:rPr lang="en-ZA" b="1" dirty="0" smtClean="0"/>
                        <a:t>2023/24</a:t>
                      </a:r>
                      <a:endParaRPr lang="en-ZA" b="1" dirty="0"/>
                    </a:p>
                  </a:txBody>
                  <a:tcPr/>
                </a:tc>
                <a:tc>
                  <a:txBody>
                    <a:bodyPr/>
                    <a:lstStyle/>
                    <a:p>
                      <a:pPr algn="ctr"/>
                      <a:r>
                        <a:rPr lang="en-ZA" b="1" dirty="0" smtClean="0"/>
                        <a:t>2024/25</a:t>
                      </a:r>
                      <a:endParaRPr lang="en-ZA" b="1" dirty="0"/>
                    </a:p>
                  </a:txBody>
                  <a:tcPr/>
                </a:tc>
                <a:extLst>
                  <a:ext uri="{0D108BD9-81ED-4DB2-BD59-A6C34878D82A}">
                    <a16:rowId xmlns:a16="http://schemas.microsoft.com/office/drawing/2014/main" xmlns="" val="4134512772"/>
                  </a:ext>
                </a:extLst>
              </a:tr>
              <a:tr h="477272">
                <a:tc vMerge="1">
                  <a:txBody>
                    <a:bodyPr/>
                    <a:lstStyle/>
                    <a:p>
                      <a:pPr algn="ctr"/>
                      <a:endParaRPr lang="en-ZA" b="1" dirty="0"/>
                    </a:p>
                  </a:txBody>
                  <a:tcPr/>
                </a:tc>
                <a:tc>
                  <a:txBody>
                    <a:bodyPr/>
                    <a:lstStyle/>
                    <a:p>
                      <a:pPr algn="ctr"/>
                      <a:r>
                        <a:rPr lang="en-ZA" b="1" dirty="0" smtClean="0"/>
                        <a:t>R’000</a:t>
                      </a:r>
                      <a:endParaRPr lang="en-ZA" b="1" dirty="0"/>
                    </a:p>
                  </a:txBody>
                  <a:tcPr/>
                </a:tc>
                <a:tc>
                  <a:txBody>
                    <a:bodyPr/>
                    <a:lstStyle/>
                    <a:p>
                      <a:pPr algn="ctr"/>
                      <a:r>
                        <a:rPr lang="en-ZA" b="1" dirty="0" smtClean="0"/>
                        <a:t>R’000</a:t>
                      </a:r>
                      <a:endParaRPr lang="en-ZA" b="1" dirty="0"/>
                    </a:p>
                  </a:txBody>
                  <a:tcPr/>
                </a:tc>
                <a:tc>
                  <a:txBody>
                    <a:bodyPr/>
                    <a:lstStyle/>
                    <a:p>
                      <a:pPr algn="ctr"/>
                      <a:r>
                        <a:rPr lang="en-ZA" b="1" dirty="0" smtClean="0"/>
                        <a:t>R’000</a:t>
                      </a:r>
                      <a:endParaRPr lang="en-ZA" b="1" dirty="0"/>
                    </a:p>
                  </a:txBody>
                  <a:tcPr/>
                </a:tc>
                <a:tc rowSpan="2">
                  <a:txBody>
                    <a:bodyPr/>
                    <a:lstStyle/>
                    <a:p>
                      <a:pPr algn="ctr"/>
                      <a:r>
                        <a:rPr lang="en-ZA" b="1" dirty="0" smtClean="0"/>
                        <a:t>R’000</a:t>
                      </a:r>
                      <a:endParaRPr lang="en-ZA" b="1" dirty="0"/>
                    </a:p>
                  </a:txBody>
                  <a:tcPr/>
                </a:tc>
                <a:tc rowSpan="2">
                  <a:txBody>
                    <a:bodyPr/>
                    <a:lstStyle/>
                    <a:p>
                      <a:pPr algn="ctr"/>
                      <a:r>
                        <a:rPr lang="en-ZA" b="1" dirty="0" smtClean="0"/>
                        <a:t>R’000</a:t>
                      </a:r>
                      <a:endParaRPr lang="en-ZA" b="1" dirty="0"/>
                    </a:p>
                  </a:txBody>
                  <a:tcPr/>
                </a:tc>
                <a:tc rowSpan="2">
                  <a:txBody>
                    <a:bodyPr/>
                    <a:lstStyle/>
                    <a:p>
                      <a:pPr algn="ctr"/>
                      <a:r>
                        <a:rPr lang="en-ZA" b="1" dirty="0" smtClean="0"/>
                        <a:t>R’000</a:t>
                      </a:r>
                      <a:endParaRPr lang="en-ZA" b="1" dirty="0"/>
                    </a:p>
                  </a:txBody>
                  <a:tcPr/>
                </a:tc>
                <a:extLst>
                  <a:ext uri="{0D108BD9-81ED-4DB2-BD59-A6C34878D82A}">
                    <a16:rowId xmlns:a16="http://schemas.microsoft.com/office/drawing/2014/main" xmlns="" val="2298826205"/>
                  </a:ext>
                </a:extLst>
              </a:tr>
              <a:tr h="823784">
                <a:tc vMerge="1">
                  <a:txBody>
                    <a:bodyPr/>
                    <a:lstStyle/>
                    <a:p>
                      <a:pPr algn="ctr"/>
                      <a:endParaRPr lang="en-ZA" b="1" dirty="0"/>
                    </a:p>
                  </a:txBody>
                  <a:tcPr/>
                </a:tc>
                <a:tc>
                  <a:txBody>
                    <a:bodyPr/>
                    <a:lstStyle/>
                    <a:p>
                      <a:pPr algn="ctr"/>
                      <a:r>
                        <a:rPr lang="en-ZA" b="1" dirty="0" smtClean="0"/>
                        <a:t>Original</a:t>
                      </a:r>
                      <a:r>
                        <a:rPr lang="en-ZA" b="1" baseline="0" dirty="0" smtClean="0"/>
                        <a:t> Budget</a:t>
                      </a:r>
                      <a:endParaRPr lang="en-ZA" b="1" dirty="0"/>
                    </a:p>
                  </a:txBody>
                  <a:tcPr anchor="ctr"/>
                </a:tc>
                <a:tc>
                  <a:txBody>
                    <a:bodyPr/>
                    <a:lstStyle/>
                    <a:p>
                      <a:pPr algn="ctr"/>
                      <a:r>
                        <a:rPr lang="en-ZA" b="1" dirty="0" smtClean="0"/>
                        <a:t>Adjustment</a:t>
                      </a:r>
                      <a:endParaRPr lang="en-ZA" b="1" dirty="0"/>
                    </a:p>
                  </a:txBody>
                  <a:tcPr anchor="ctr"/>
                </a:tc>
                <a:tc>
                  <a:txBody>
                    <a:bodyPr/>
                    <a:lstStyle/>
                    <a:p>
                      <a:pPr algn="ctr"/>
                      <a:r>
                        <a:rPr lang="en-ZA" b="1" dirty="0" smtClean="0"/>
                        <a:t>Adjusted Budget</a:t>
                      </a:r>
                      <a:endParaRPr lang="en-ZA" b="1" dirty="0"/>
                    </a:p>
                  </a:txBody>
                  <a:tcPr anchor="ctr"/>
                </a:tc>
                <a:tc vMerge="1">
                  <a:txBody>
                    <a:bodyPr/>
                    <a:lstStyle/>
                    <a:p>
                      <a:pPr algn="ctr"/>
                      <a:endParaRPr lang="en-ZA" dirty="0"/>
                    </a:p>
                  </a:txBody>
                  <a:tcPr/>
                </a:tc>
                <a:tc vMerge="1">
                  <a:txBody>
                    <a:bodyPr/>
                    <a:lstStyle/>
                    <a:p>
                      <a:pPr algn="ctr"/>
                      <a:endParaRPr lang="en-ZA" dirty="0"/>
                    </a:p>
                  </a:txBody>
                  <a:tcPr/>
                </a:tc>
                <a:tc vMerge="1">
                  <a:txBody>
                    <a:bodyPr/>
                    <a:lstStyle/>
                    <a:p>
                      <a:pPr algn="ctr"/>
                      <a:endParaRPr lang="en-ZA" dirty="0"/>
                    </a:p>
                  </a:txBody>
                  <a:tcPr/>
                </a:tc>
                <a:extLst>
                  <a:ext uri="{0D108BD9-81ED-4DB2-BD59-A6C34878D82A}">
                    <a16:rowId xmlns:a16="http://schemas.microsoft.com/office/drawing/2014/main" xmlns="" val="1286266994"/>
                  </a:ext>
                </a:extLst>
              </a:tr>
              <a:tr h="477272">
                <a:tc>
                  <a:txBody>
                    <a:bodyPr/>
                    <a:lstStyle/>
                    <a:p>
                      <a:pPr marL="0" indent="0">
                        <a:buNone/>
                      </a:pPr>
                      <a:r>
                        <a:rPr lang="en-ZA" dirty="0" smtClean="0">
                          <a:solidFill>
                            <a:schemeClr val="bg1"/>
                          </a:solidFill>
                        </a:rPr>
                        <a:t>Compensation</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70 300</a:t>
                      </a:r>
                      <a:endParaRPr lang="en-ZA" dirty="0"/>
                    </a:p>
                  </a:txBody>
                  <a:tcPr/>
                </a:tc>
                <a:tc>
                  <a:txBody>
                    <a:bodyPr/>
                    <a:lstStyle/>
                    <a:p>
                      <a:pPr algn="r"/>
                      <a:r>
                        <a:rPr lang="en-ZA" dirty="0" smtClean="0"/>
                        <a:t>-</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70 300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73 868</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76 823</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80 664</a:t>
                      </a:r>
                      <a:endParaRPr lang="en-ZA" dirty="0"/>
                    </a:p>
                  </a:txBody>
                  <a:tcPr/>
                </a:tc>
                <a:extLst>
                  <a:ext uri="{0D108BD9-81ED-4DB2-BD59-A6C34878D82A}">
                    <a16:rowId xmlns:a16="http://schemas.microsoft.com/office/drawing/2014/main" xmlns="" val="1314651222"/>
                  </a:ext>
                </a:extLst>
              </a:tr>
              <a:tr h="823784">
                <a:tc>
                  <a:txBody>
                    <a:bodyPr/>
                    <a:lstStyle/>
                    <a:p>
                      <a:r>
                        <a:rPr lang="en-ZA" dirty="0" smtClean="0">
                          <a:solidFill>
                            <a:schemeClr val="bg1"/>
                          </a:solidFill>
                        </a:rPr>
                        <a:t>Goods and services</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24 313</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13 657</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37 970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51 385</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53 027</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55 655</a:t>
                      </a:r>
                      <a:endParaRPr lang="en-ZA" dirty="0"/>
                    </a:p>
                  </a:txBody>
                  <a:tcPr/>
                </a:tc>
                <a:extLst>
                  <a:ext uri="{0D108BD9-81ED-4DB2-BD59-A6C34878D82A}">
                    <a16:rowId xmlns:a16="http://schemas.microsoft.com/office/drawing/2014/main" xmlns="" val="1915152762"/>
                  </a:ext>
                </a:extLst>
              </a:tr>
              <a:tr h="823784">
                <a:tc>
                  <a:txBody>
                    <a:bodyPr/>
                    <a:lstStyle/>
                    <a:p>
                      <a:r>
                        <a:rPr lang="en-ZA" dirty="0" smtClean="0">
                          <a:solidFill>
                            <a:schemeClr val="bg1"/>
                          </a:solidFill>
                        </a:rPr>
                        <a:t>Capital expenditure</a:t>
                      </a:r>
                      <a:endParaRPr lang="en-ZA" dirty="0">
                        <a:solidFill>
                          <a:schemeClr val="bg1"/>
                        </a:solidFill>
                      </a:endParaRPr>
                    </a:p>
                  </a:txBody>
                  <a:tcPr>
                    <a:solidFill>
                      <a:schemeClr val="tx1"/>
                    </a:solidFill>
                  </a:tcPr>
                </a:tc>
                <a:tc>
                  <a:txBody>
                    <a:bodyPr/>
                    <a:lstStyle/>
                    <a:p>
                      <a:pPr algn="r"/>
                      <a:r>
                        <a:rPr lang="en-ZA" sz="1800" b="0" i="0" u="none" strike="noStrike" kern="1200" baseline="0" dirty="0" smtClean="0">
                          <a:solidFill>
                            <a:schemeClr val="dk1"/>
                          </a:solidFill>
                          <a:latin typeface="+mn-lt"/>
                          <a:ea typeface="+mn-ea"/>
                          <a:cs typeface="+mn-cs"/>
                        </a:rPr>
                        <a:t>760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10 000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10 760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4 000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4 160</a:t>
                      </a:r>
                      <a:endParaRPr lang="en-ZA" dirty="0"/>
                    </a:p>
                  </a:txBody>
                  <a:tcPr/>
                </a:tc>
                <a:tc>
                  <a:txBody>
                    <a:bodyPr/>
                    <a:lstStyle/>
                    <a:p>
                      <a:pPr algn="r"/>
                      <a:r>
                        <a:rPr lang="en-ZA" sz="1800" b="0" i="0" u="none" strike="noStrike" kern="1200" baseline="0" dirty="0" smtClean="0">
                          <a:solidFill>
                            <a:schemeClr val="dk1"/>
                          </a:solidFill>
                          <a:latin typeface="+mn-lt"/>
                          <a:ea typeface="+mn-ea"/>
                          <a:cs typeface="+mn-cs"/>
                        </a:rPr>
                        <a:t>4 368</a:t>
                      </a:r>
                      <a:endParaRPr lang="en-ZA" dirty="0"/>
                    </a:p>
                  </a:txBody>
                  <a:tcPr/>
                </a:tc>
                <a:extLst>
                  <a:ext uri="{0D108BD9-81ED-4DB2-BD59-A6C34878D82A}">
                    <a16:rowId xmlns:a16="http://schemas.microsoft.com/office/drawing/2014/main" xmlns="" val="2226872351"/>
                  </a:ext>
                </a:extLst>
              </a:tr>
              <a:tr h="477272">
                <a:tc>
                  <a:txBody>
                    <a:bodyPr/>
                    <a:lstStyle/>
                    <a:p>
                      <a:r>
                        <a:rPr lang="en-ZA" b="1" dirty="0" smtClean="0">
                          <a:solidFill>
                            <a:schemeClr val="bg1"/>
                          </a:solidFill>
                        </a:rPr>
                        <a:t>Total</a:t>
                      </a:r>
                      <a:endParaRPr lang="en-ZA" b="1" dirty="0">
                        <a:solidFill>
                          <a:schemeClr val="bg1"/>
                        </a:solidFill>
                      </a:endParaRPr>
                    </a:p>
                  </a:txBody>
                  <a:tcPr>
                    <a:solidFill>
                      <a:schemeClr val="tx1"/>
                    </a:solidFill>
                  </a:tcPr>
                </a:tc>
                <a:tc>
                  <a:txBody>
                    <a:bodyPr/>
                    <a:lstStyle/>
                    <a:p>
                      <a:pPr algn="r"/>
                      <a:r>
                        <a:rPr lang="en-ZA" sz="1800" b="1" i="0" u="none" strike="noStrike" kern="1200" baseline="0" dirty="0" smtClean="0">
                          <a:solidFill>
                            <a:schemeClr val="dk1"/>
                          </a:solidFill>
                          <a:latin typeface="+mn-lt"/>
                          <a:ea typeface="+mn-ea"/>
                          <a:cs typeface="+mn-cs"/>
                        </a:rPr>
                        <a:t>95 373</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23 657</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119 030</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129 253</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134 010</a:t>
                      </a:r>
                      <a:endParaRPr lang="en-ZA" b="1" dirty="0"/>
                    </a:p>
                  </a:txBody>
                  <a:tcPr/>
                </a:tc>
                <a:tc>
                  <a:txBody>
                    <a:bodyPr/>
                    <a:lstStyle/>
                    <a:p>
                      <a:pPr algn="r"/>
                      <a:r>
                        <a:rPr lang="en-ZA" sz="1800" b="1" i="0" u="none" strike="noStrike" kern="1200" baseline="0" dirty="0" smtClean="0">
                          <a:solidFill>
                            <a:schemeClr val="dk1"/>
                          </a:solidFill>
                          <a:latin typeface="+mn-lt"/>
                          <a:ea typeface="+mn-ea"/>
                          <a:cs typeface="+mn-cs"/>
                        </a:rPr>
                        <a:t>140 687</a:t>
                      </a:r>
                      <a:endParaRPr lang="en-ZA" b="1" dirty="0"/>
                    </a:p>
                  </a:txBody>
                  <a:tcPr/>
                </a:tc>
                <a:extLst>
                  <a:ext uri="{0D108BD9-81ED-4DB2-BD59-A6C34878D82A}">
                    <a16:rowId xmlns:a16="http://schemas.microsoft.com/office/drawing/2014/main" xmlns="" val="509771470"/>
                  </a:ext>
                </a:extLst>
              </a:tr>
            </a:tbl>
          </a:graphicData>
        </a:graphic>
      </p:graphicFrame>
      <p:sp>
        <p:nvSpPr>
          <p:cNvPr id="9" name="TextBox 8"/>
          <p:cNvSpPr txBox="1"/>
          <p:nvPr/>
        </p:nvSpPr>
        <p:spPr>
          <a:xfrm>
            <a:off x="7952197" y="1321357"/>
            <a:ext cx="4005198" cy="369332"/>
          </a:xfrm>
          <a:prstGeom prst="rect">
            <a:avLst/>
          </a:prstGeom>
          <a:noFill/>
        </p:spPr>
        <p:txBody>
          <a:bodyPr wrap="square" rtlCol="0">
            <a:spAutoFit/>
          </a:bodyPr>
          <a:lstStyle/>
          <a:p>
            <a:pPr algn="ctr"/>
            <a:r>
              <a:rPr lang="en-ZA" b="1" dirty="0" smtClean="0"/>
              <a:t>Annual Performance Plan Page 14</a:t>
            </a:r>
            <a:endParaRPr lang="en-ZA" b="1" dirty="0"/>
          </a:p>
        </p:txBody>
      </p:sp>
      <p:sp>
        <p:nvSpPr>
          <p:cNvPr id="3" name="TextBox 2"/>
          <p:cNvSpPr txBox="1"/>
          <p:nvPr/>
        </p:nvSpPr>
        <p:spPr>
          <a:xfrm>
            <a:off x="5928188" y="6623284"/>
            <a:ext cx="914400" cy="261610"/>
          </a:xfrm>
          <a:prstGeom prst="rect">
            <a:avLst/>
          </a:prstGeom>
          <a:noFill/>
        </p:spPr>
        <p:txBody>
          <a:bodyPr wrap="square" rtlCol="0">
            <a:spAutoFit/>
          </a:bodyPr>
          <a:lstStyle/>
          <a:p>
            <a:r>
              <a:rPr lang="en-ZA" sz="1100" i="1" dirty="0" smtClean="0"/>
              <a:t>*Corrected</a:t>
            </a:r>
            <a:endParaRPr lang="en-ZA" sz="1100" i="1" dirty="0"/>
          </a:p>
        </p:txBody>
      </p:sp>
    </p:spTree>
    <p:extLst>
      <p:ext uri="{BB962C8B-B14F-4D97-AF65-F5344CB8AC3E}">
        <p14:creationId xmlns:p14="http://schemas.microsoft.com/office/powerpoint/2010/main" xmlns="" val="30201876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9115"/>
          </a:xfrm>
        </p:spPr>
        <p:txBody>
          <a:bodyPr>
            <a:normAutofit fontScale="90000"/>
          </a:bodyPr>
          <a:lstStyle/>
          <a:p>
            <a:r>
              <a:rPr lang="en-ZA" dirty="0"/>
              <a:t>Abbreviations </a:t>
            </a:r>
          </a:p>
        </p:txBody>
      </p:sp>
      <p:graphicFrame>
        <p:nvGraphicFramePr>
          <p:cNvPr id="8" name="Content Placeholder 7"/>
          <p:cNvGraphicFramePr>
            <a:graphicFrameLocks noGrp="1"/>
          </p:cNvGraphicFramePr>
          <p:nvPr>
            <p:ph idx="1"/>
            <p:extLst/>
          </p:nvPr>
        </p:nvGraphicFramePr>
        <p:xfrm>
          <a:off x="73829" y="1125540"/>
          <a:ext cx="6126249" cy="5558212"/>
        </p:xfrm>
        <a:graphic>
          <a:graphicData uri="http://schemas.openxmlformats.org/drawingml/2006/table">
            <a:tbl>
              <a:tblPr firstRow="1" bandRow="1">
                <a:tableStyleId>{5940675A-B579-460E-94D1-54222C63F5DA}</a:tableStyleId>
              </a:tblPr>
              <a:tblGrid>
                <a:gridCol w="1425937">
                  <a:extLst>
                    <a:ext uri="{9D8B030D-6E8A-4147-A177-3AD203B41FA5}">
                      <a16:colId xmlns:a16="http://schemas.microsoft.com/office/drawing/2014/main" xmlns="" val="12166047"/>
                    </a:ext>
                  </a:extLst>
                </a:gridCol>
                <a:gridCol w="4700312">
                  <a:extLst>
                    <a:ext uri="{9D8B030D-6E8A-4147-A177-3AD203B41FA5}">
                      <a16:colId xmlns:a16="http://schemas.microsoft.com/office/drawing/2014/main" xmlns="" val="1626300747"/>
                    </a:ext>
                  </a:extLst>
                </a:gridCol>
              </a:tblGrid>
              <a:tr h="361778">
                <a:tc>
                  <a:txBody>
                    <a:bodyPr/>
                    <a:lstStyle/>
                    <a:p>
                      <a:pPr algn="ctr"/>
                      <a:r>
                        <a:rPr lang="en-ZA" b="1" dirty="0" smtClean="0">
                          <a:solidFill>
                            <a:srgbClr val="FF0000"/>
                          </a:solidFill>
                        </a:rPr>
                        <a:t>Acronym</a:t>
                      </a:r>
                      <a:endParaRPr lang="en-ZA" b="1" dirty="0">
                        <a:solidFill>
                          <a:srgbClr val="FF0000"/>
                        </a:solidFill>
                      </a:endParaRPr>
                    </a:p>
                  </a:txBody>
                  <a:tcPr marL="154121" marR="154121">
                    <a:solidFill>
                      <a:schemeClr val="bg1"/>
                    </a:solidFill>
                  </a:tcPr>
                </a:tc>
                <a:tc>
                  <a:txBody>
                    <a:bodyPr/>
                    <a:lstStyle/>
                    <a:p>
                      <a:pPr algn="ctr"/>
                      <a:r>
                        <a:rPr lang="en-ZA" b="1" dirty="0" smtClean="0">
                          <a:solidFill>
                            <a:srgbClr val="FF0000"/>
                          </a:solidFill>
                        </a:rPr>
                        <a:t>Definition</a:t>
                      </a:r>
                      <a:endParaRPr lang="en-ZA" b="1" dirty="0">
                        <a:solidFill>
                          <a:srgbClr val="FF0000"/>
                        </a:solidFill>
                      </a:endParaRPr>
                    </a:p>
                  </a:txBody>
                  <a:tcPr marL="154121" marR="154121">
                    <a:solidFill>
                      <a:schemeClr val="bg1"/>
                    </a:solidFill>
                  </a:tcPr>
                </a:tc>
                <a:extLst>
                  <a:ext uri="{0D108BD9-81ED-4DB2-BD59-A6C34878D82A}">
                    <a16:rowId xmlns:a16="http://schemas.microsoft.com/office/drawing/2014/main" xmlns="" val="1894450774"/>
                  </a:ext>
                </a:extLst>
              </a:tr>
              <a:tr h="361778">
                <a:tc>
                  <a:txBody>
                    <a:bodyPr/>
                    <a:lstStyle/>
                    <a:p>
                      <a:r>
                        <a:rPr lang="en-ZA" dirty="0" smtClean="0"/>
                        <a:t>APP</a:t>
                      </a:r>
                      <a:endParaRPr lang="en-ZA" dirty="0"/>
                    </a:p>
                  </a:txBody>
                  <a:tcPr marL="154121" marR="154121">
                    <a:solidFill>
                      <a:schemeClr val="bg1"/>
                    </a:solidFill>
                  </a:tcPr>
                </a:tc>
                <a:tc>
                  <a:txBody>
                    <a:bodyPr/>
                    <a:lstStyle/>
                    <a:p>
                      <a:r>
                        <a:rPr lang="en-ZA" dirty="0" smtClean="0"/>
                        <a:t>Annual Performance</a:t>
                      </a:r>
                      <a:r>
                        <a:rPr lang="en-ZA" baseline="0" dirty="0" smtClean="0"/>
                        <a:t> Plan</a:t>
                      </a:r>
                      <a:endParaRPr lang="en-ZA" dirty="0"/>
                    </a:p>
                  </a:txBody>
                  <a:tcPr marL="154121" marR="154121">
                    <a:solidFill>
                      <a:schemeClr val="bg1"/>
                    </a:solidFill>
                  </a:tcPr>
                </a:tc>
                <a:extLst>
                  <a:ext uri="{0D108BD9-81ED-4DB2-BD59-A6C34878D82A}">
                    <a16:rowId xmlns:a16="http://schemas.microsoft.com/office/drawing/2014/main" xmlns="" val="252525281"/>
                  </a:ext>
                </a:extLst>
              </a:tr>
              <a:tr h="361778">
                <a:tc>
                  <a:txBody>
                    <a:bodyPr/>
                    <a:lstStyle/>
                    <a:p>
                      <a:r>
                        <a:rPr lang="en-ZA" dirty="0" smtClean="0"/>
                        <a:t>CEO</a:t>
                      </a:r>
                      <a:endParaRPr lang="en-ZA" dirty="0"/>
                    </a:p>
                  </a:txBody>
                  <a:tcPr marL="154121" marR="154121">
                    <a:solidFill>
                      <a:schemeClr val="bg1"/>
                    </a:solidFill>
                  </a:tcPr>
                </a:tc>
                <a:tc>
                  <a:txBody>
                    <a:bodyPr/>
                    <a:lstStyle/>
                    <a:p>
                      <a:r>
                        <a:rPr lang="en-ZA" dirty="0" smtClean="0"/>
                        <a:t>Chief Executive Officer</a:t>
                      </a:r>
                      <a:endParaRPr lang="en-ZA" dirty="0"/>
                    </a:p>
                  </a:txBody>
                  <a:tcPr marL="154121" marR="154121">
                    <a:solidFill>
                      <a:schemeClr val="bg1"/>
                    </a:solidFill>
                  </a:tcPr>
                </a:tc>
                <a:extLst>
                  <a:ext uri="{0D108BD9-81ED-4DB2-BD59-A6C34878D82A}">
                    <a16:rowId xmlns:a16="http://schemas.microsoft.com/office/drawing/2014/main" xmlns="" val="234701113"/>
                  </a:ext>
                </a:extLst>
              </a:tr>
              <a:tr h="361778">
                <a:tc>
                  <a:txBody>
                    <a:bodyPr/>
                    <a:lstStyle/>
                    <a:p>
                      <a:r>
                        <a:rPr lang="en-ZA" dirty="0" smtClean="0"/>
                        <a:t>CET</a:t>
                      </a:r>
                      <a:endParaRPr lang="en-ZA" dirty="0"/>
                    </a:p>
                  </a:txBody>
                  <a:tcPr marL="154121" marR="154121">
                    <a:solidFill>
                      <a:schemeClr val="bg1"/>
                    </a:solidFill>
                  </a:tcPr>
                </a:tc>
                <a:tc>
                  <a:txBody>
                    <a:bodyPr/>
                    <a:lstStyle/>
                    <a:p>
                      <a:r>
                        <a:rPr lang="en-ZA" dirty="0" smtClean="0"/>
                        <a:t>Community Education and Training</a:t>
                      </a:r>
                      <a:endParaRPr lang="en-ZA" dirty="0"/>
                    </a:p>
                  </a:txBody>
                  <a:tcPr marL="154121" marR="154121">
                    <a:solidFill>
                      <a:schemeClr val="bg1"/>
                    </a:solidFill>
                  </a:tcPr>
                </a:tc>
                <a:extLst>
                  <a:ext uri="{0D108BD9-81ED-4DB2-BD59-A6C34878D82A}">
                    <a16:rowId xmlns:a16="http://schemas.microsoft.com/office/drawing/2014/main" xmlns="" val="4116822760"/>
                  </a:ext>
                </a:extLst>
              </a:tr>
              <a:tr h="361778">
                <a:tc>
                  <a:txBody>
                    <a:bodyPr/>
                    <a:lstStyle/>
                    <a:p>
                      <a:r>
                        <a:rPr lang="en-ZA" dirty="0" smtClean="0"/>
                        <a:t>COVID-19</a:t>
                      </a:r>
                      <a:endParaRPr lang="en-ZA" dirty="0"/>
                    </a:p>
                  </a:txBody>
                  <a:tcPr marL="154121" marR="154121">
                    <a:solidFill>
                      <a:schemeClr val="bg1"/>
                    </a:solidFill>
                  </a:tcPr>
                </a:tc>
                <a:tc>
                  <a:txBody>
                    <a:bodyPr/>
                    <a:lstStyle/>
                    <a:p>
                      <a:r>
                        <a:rPr lang="en-ZA" sz="1800" u="none" strike="noStrike" kern="1200" dirty="0" smtClean="0">
                          <a:effectLst/>
                        </a:rPr>
                        <a:t>Coronavirus Disease 2019</a:t>
                      </a:r>
                      <a:endParaRPr lang="en-ZA" dirty="0"/>
                    </a:p>
                  </a:txBody>
                  <a:tcPr marL="154121" marR="154121">
                    <a:solidFill>
                      <a:schemeClr val="bg1"/>
                    </a:solidFill>
                  </a:tcPr>
                </a:tc>
                <a:extLst>
                  <a:ext uri="{0D108BD9-81ED-4DB2-BD59-A6C34878D82A}">
                    <a16:rowId xmlns:a16="http://schemas.microsoft.com/office/drawing/2014/main" xmlns="" val="2332760826"/>
                  </a:ext>
                </a:extLst>
              </a:tr>
              <a:tr h="538826">
                <a:tc>
                  <a:txBody>
                    <a:bodyPr/>
                    <a:lstStyle/>
                    <a:p>
                      <a:r>
                        <a:rPr lang="en-ZA" dirty="0" smtClean="0"/>
                        <a:t>ERRP</a:t>
                      </a:r>
                      <a:endParaRPr lang="en-ZA" dirty="0"/>
                    </a:p>
                  </a:txBody>
                  <a:tcPr marL="154121" marR="154121">
                    <a:solidFill>
                      <a:schemeClr val="bg1"/>
                    </a:solidFill>
                  </a:tcPr>
                </a:tc>
                <a:tc>
                  <a:txBody>
                    <a:bodyPr/>
                    <a:lstStyle/>
                    <a:p>
                      <a:r>
                        <a:rPr lang="en-ZA" dirty="0" smtClean="0"/>
                        <a:t>Economic Reconstruction</a:t>
                      </a:r>
                      <a:r>
                        <a:rPr lang="en-ZA" baseline="0" dirty="0" smtClean="0"/>
                        <a:t> and Recovery Plan</a:t>
                      </a:r>
                      <a:endParaRPr lang="en-ZA" dirty="0"/>
                    </a:p>
                  </a:txBody>
                  <a:tcPr marL="154121" marR="154121">
                    <a:solidFill>
                      <a:schemeClr val="bg1"/>
                    </a:solidFill>
                  </a:tcPr>
                </a:tc>
                <a:extLst>
                  <a:ext uri="{0D108BD9-81ED-4DB2-BD59-A6C34878D82A}">
                    <a16:rowId xmlns:a16="http://schemas.microsoft.com/office/drawing/2014/main" xmlns="" val="85719418"/>
                  </a:ext>
                </a:extLst>
              </a:tr>
              <a:tr h="633112">
                <a:tc>
                  <a:txBody>
                    <a:bodyPr/>
                    <a:lstStyle/>
                    <a:p>
                      <a:r>
                        <a:rPr lang="en-ZA" dirty="0" smtClean="0"/>
                        <a:t>ERRSS</a:t>
                      </a:r>
                      <a:endParaRPr lang="en-ZA" dirty="0"/>
                    </a:p>
                  </a:txBody>
                  <a:tcPr marL="154121" marR="154121">
                    <a:solidFill>
                      <a:schemeClr val="bg1"/>
                    </a:solidFill>
                  </a:tcPr>
                </a:tc>
                <a:tc>
                  <a:txBody>
                    <a:bodyPr/>
                    <a:lstStyle/>
                    <a:p>
                      <a:r>
                        <a:rPr lang="en-ZA" dirty="0" smtClean="0"/>
                        <a:t>Economic Reconstruction and Recovery</a:t>
                      </a:r>
                      <a:r>
                        <a:rPr lang="en-ZA" baseline="0" dirty="0" smtClean="0"/>
                        <a:t> Skills Strategy</a:t>
                      </a:r>
                      <a:endParaRPr lang="en-ZA" dirty="0"/>
                    </a:p>
                  </a:txBody>
                  <a:tcPr marL="154121" marR="154121">
                    <a:solidFill>
                      <a:schemeClr val="bg1"/>
                    </a:solidFill>
                  </a:tcPr>
                </a:tc>
                <a:extLst>
                  <a:ext uri="{0D108BD9-81ED-4DB2-BD59-A6C34878D82A}">
                    <a16:rowId xmlns:a16="http://schemas.microsoft.com/office/drawing/2014/main" xmlns="" val="2575115032"/>
                  </a:ext>
                </a:extLst>
              </a:tr>
              <a:tr h="538826">
                <a:tc>
                  <a:txBody>
                    <a:bodyPr/>
                    <a:lstStyle/>
                    <a:p>
                      <a:r>
                        <a:rPr lang="en-ZA" dirty="0" smtClean="0"/>
                        <a:t>DHET</a:t>
                      </a:r>
                      <a:endParaRPr lang="en-ZA" dirty="0"/>
                    </a:p>
                  </a:txBody>
                  <a:tcPr marL="154121" marR="154121">
                    <a:solidFill>
                      <a:schemeClr val="bg1"/>
                    </a:solidFill>
                  </a:tcPr>
                </a:tc>
                <a:tc>
                  <a:txBody>
                    <a:bodyPr/>
                    <a:lstStyle/>
                    <a:p>
                      <a:r>
                        <a:rPr lang="en-ZA" dirty="0" smtClean="0"/>
                        <a:t>Department of</a:t>
                      </a:r>
                      <a:r>
                        <a:rPr lang="en-ZA" baseline="0" dirty="0" smtClean="0"/>
                        <a:t> Higher Education and Training </a:t>
                      </a:r>
                      <a:endParaRPr lang="en-ZA" dirty="0"/>
                    </a:p>
                  </a:txBody>
                  <a:tcPr marL="154121" marR="154121">
                    <a:solidFill>
                      <a:schemeClr val="bg1"/>
                    </a:solidFill>
                  </a:tcPr>
                </a:tc>
                <a:extLst>
                  <a:ext uri="{0D108BD9-81ED-4DB2-BD59-A6C34878D82A}">
                    <a16:rowId xmlns:a16="http://schemas.microsoft.com/office/drawing/2014/main" xmlns="" val="4175614348"/>
                  </a:ext>
                </a:extLst>
              </a:tr>
              <a:tr h="633112">
                <a:tc>
                  <a:txBody>
                    <a:bodyPr/>
                    <a:lstStyle/>
                    <a:p>
                      <a:r>
                        <a:rPr lang="en-ZA" dirty="0" smtClean="0"/>
                        <a:t>GFETQSF</a:t>
                      </a:r>
                      <a:endParaRPr lang="en-ZA" dirty="0"/>
                    </a:p>
                  </a:txBody>
                  <a:tcPr marL="154121" marR="154121">
                    <a:solidFill>
                      <a:schemeClr val="bg1"/>
                    </a:solidFill>
                  </a:tcPr>
                </a:tc>
                <a:tc>
                  <a:txBody>
                    <a:bodyPr/>
                    <a:lstStyle/>
                    <a:p>
                      <a:r>
                        <a:rPr lang="en-ZA" dirty="0" smtClean="0"/>
                        <a:t>General</a:t>
                      </a:r>
                      <a:r>
                        <a:rPr lang="en-ZA" baseline="0" dirty="0" smtClean="0"/>
                        <a:t> </a:t>
                      </a:r>
                      <a:r>
                        <a:rPr lang="en-GB" sz="1800" u="none" strike="noStrike" kern="1200" dirty="0" smtClean="0">
                          <a:effectLst/>
                        </a:rPr>
                        <a:t>and Further Education and Training Qualifications Sub-Framework</a:t>
                      </a:r>
                      <a:endParaRPr lang="en-ZA" dirty="0"/>
                    </a:p>
                  </a:txBody>
                  <a:tcPr marL="154121" marR="154121">
                    <a:solidFill>
                      <a:schemeClr val="bg1"/>
                    </a:solidFill>
                  </a:tcPr>
                </a:tc>
                <a:extLst>
                  <a:ext uri="{0D108BD9-81ED-4DB2-BD59-A6C34878D82A}">
                    <a16:rowId xmlns:a16="http://schemas.microsoft.com/office/drawing/2014/main" xmlns="" val="3603352912"/>
                  </a:ext>
                </a:extLst>
              </a:tr>
              <a:tr h="633112">
                <a:tc>
                  <a:txBody>
                    <a:bodyPr/>
                    <a:lstStyle/>
                    <a:p>
                      <a:r>
                        <a:rPr lang="en-ZA" dirty="0" smtClean="0"/>
                        <a:t>HEQSF</a:t>
                      </a:r>
                      <a:endParaRPr lang="en-ZA" dirty="0"/>
                    </a:p>
                  </a:txBody>
                  <a:tcPr marL="154121" marR="154121">
                    <a:solidFill>
                      <a:schemeClr val="bg1"/>
                    </a:solidFill>
                  </a:tcPr>
                </a:tc>
                <a:tc>
                  <a:txBody>
                    <a:bodyPr/>
                    <a:lstStyle/>
                    <a:p>
                      <a:r>
                        <a:rPr lang="en-ZA" dirty="0" smtClean="0"/>
                        <a:t>Higher Education Qualifications Sub-Framework</a:t>
                      </a:r>
                      <a:endParaRPr lang="en-ZA" dirty="0"/>
                    </a:p>
                  </a:txBody>
                  <a:tcPr marL="154121" marR="154121">
                    <a:solidFill>
                      <a:schemeClr val="bg1"/>
                    </a:solidFill>
                  </a:tcPr>
                </a:tc>
                <a:extLst>
                  <a:ext uri="{0D108BD9-81ED-4DB2-BD59-A6C34878D82A}">
                    <a16:rowId xmlns:a16="http://schemas.microsoft.com/office/drawing/2014/main" xmlns="" val="246673466"/>
                  </a:ext>
                </a:extLst>
              </a:tr>
              <a:tr h="361778">
                <a:tc>
                  <a:txBody>
                    <a:bodyPr/>
                    <a:lstStyle/>
                    <a:p>
                      <a:r>
                        <a:rPr lang="en-ZA" dirty="0" smtClean="0"/>
                        <a:t>MSP</a:t>
                      </a:r>
                      <a:endParaRPr lang="en-ZA" dirty="0"/>
                    </a:p>
                  </a:txBody>
                  <a:tcPr marL="154121" marR="154121">
                    <a:solidFill>
                      <a:schemeClr val="bg1"/>
                    </a:solidFill>
                  </a:tcPr>
                </a:tc>
                <a:tc>
                  <a:txBody>
                    <a:bodyPr/>
                    <a:lstStyle/>
                    <a:p>
                      <a:r>
                        <a:rPr lang="en-ZA" dirty="0" smtClean="0"/>
                        <a:t>Master Systems</a:t>
                      </a:r>
                      <a:r>
                        <a:rPr lang="en-ZA" baseline="0" dirty="0" smtClean="0"/>
                        <a:t> Plan</a:t>
                      </a:r>
                      <a:endParaRPr lang="en-ZA" dirty="0"/>
                    </a:p>
                  </a:txBody>
                  <a:tcPr marL="154121" marR="154121">
                    <a:solidFill>
                      <a:schemeClr val="bg1"/>
                    </a:solidFill>
                  </a:tcPr>
                </a:tc>
                <a:extLst>
                  <a:ext uri="{0D108BD9-81ED-4DB2-BD59-A6C34878D82A}">
                    <a16:rowId xmlns:a16="http://schemas.microsoft.com/office/drawing/2014/main" xmlns="" val="4138370579"/>
                  </a:ext>
                </a:extLst>
              </a:tr>
              <a:tr h="361778">
                <a:tc>
                  <a:txBody>
                    <a:bodyPr/>
                    <a:lstStyle/>
                    <a:p>
                      <a:r>
                        <a:rPr lang="en-ZA" dirty="0" smtClean="0"/>
                        <a:t>MTEF</a:t>
                      </a:r>
                      <a:endParaRPr lang="en-ZA" dirty="0"/>
                    </a:p>
                  </a:txBody>
                  <a:tcPr marL="154121" marR="154121">
                    <a:solidFill>
                      <a:schemeClr val="bg1"/>
                    </a:solidFill>
                  </a:tcPr>
                </a:tc>
                <a:tc>
                  <a:txBody>
                    <a:bodyPr/>
                    <a:lstStyle/>
                    <a:p>
                      <a:r>
                        <a:rPr lang="en-ZA" dirty="0" smtClean="0"/>
                        <a:t>Medium Term Expenditure Framework</a:t>
                      </a:r>
                      <a:endParaRPr lang="en-ZA" dirty="0"/>
                    </a:p>
                  </a:txBody>
                  <a:tcPr marL="154121" marR="154121">
                    <a:solidFill>
                      <a:schemeClr val="bg1"/>
                    </a:solidFill>
                  </a:tcPr>
                </a:tc>
                <a:extLst>
                  <a:ext uri="{0D108BD9-81ED-4DB2-BD59-A6C34878D82A}">
                    <a16:rowId xmlns:a16="http://schemas.microsoft.com/office/drawing/2014/main" xmlns="" val="4030546072"/>
                  </a:ext>
                </a:extLst>
              </a:tr>
            </a:tbl>
          </a:graphicData>
        </a:graphic>
      </p:graphicFrame>
      <p:sp>
        <p:nvSpPr>
          <p:cNvPr id="11" name="Slide Number Placeholder 2"/>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smtClean="0">
                <a:solidFill>
                  <a:srgbClr val="000000"/>
                </a:solidFill>
              </a:rPr>
              <a:t>41</a:t>
            </a:r>
            <a:endParaRPr lang="en-US" altLang="en-US" sz="1400" dirty="0">
              <a:solidFill>
                <a:srgbClr val="000000"/>
              </a:solidFill>
            </a:endParaRPr>
          </a:p>
        </p:txBody>
      </p:sp>
      <p:graphicFrame>
        <p:nvGraphicFramePr>
          <p:cNvPr id="9" name="Content Placeholder 8"/>
          <p:cNvGraphicFramePr>
            <a:graphicFrameLocks noGrp="1"/>
          </p:cNvGraphicFramePr>
          <p:nvPr>
            <p:ph sz="half" idx="4294967295"/>
            <p:extLst/>
          </p:nvPr>
        </p:nvGraphicFramePr>
        <p:xfrm>
          <a:off x="6293934" y="1125540"/>
          <a:ext cx="5753100" cy="5558213"/>
        </p:xfrm>
        <a:graphic>
          <a:graphicData uri="http://schemas.openxmlformats.org/drawingml/2006/table">
            <a:tbl>
              <a:tblPr firstRow="1" bandRow="1">
                <a:tableStyleId>{5940675A-B579-460E-94D1-54222C63F5DA}</a:tableStyleId>
              </a:tblPr>
              <a:tblGrid>
                <a:gridCol w="1235927">
                  <a:extLst>
                    <a:ext uri="{9D8B030D-6E8A-4147-A177-3AD203B41FA5}">
                      <a16:colId xmlns:a16="http://schemas.microsoft.com/office/drawing/2014/main" xmlns="" val="436523229"/>
                    </a:ext>
                  </a:extLst>
                </a:gridCol>
                <a:gridCol w="4517173">
                  <a:extLst>
                    <a:ext uri="{9D8B030D-6E8A-4147-A177-3AD203B41FA5}">
                      <a16:colId xmlns:a16="http://schemas.microsoft.com/office/drawing/2014/main" xmlns="" val="748691670"/>
                    </a:ext>
                  </a:extLst>
                </a:gridCol>
              </a:tblGrid>
              <a:tr h="403097">
                <a:tc>
                  <a:txBody>
                    <a:bodyPr/>
                    <a:lstStyle/>
                    <a:p>
                      <a:pPr algn="ctr"/>
                      <a:r>
                        <a:rPr lang="en-ZA" b="1" dirty="0" smtClean="0">
                          <a:solidFill>
                            <a:srgbClr val="FF0000"/>
                          </a:solidFill>
                        </a:rPr>
                        <a:t>Acronym</a:t>
                      </a:r>
                      <a:endParaRPr lang="en-ZA" b="1" dirty="0">
                        <a:solidFill>
                          <a:srgbClr val="FF0000"/>
                        </a:solidFill>
                      </a:endParaRPr>
                    </a:p>
                  </a:txBody>
                  <a:tcPr>
                    <a:solidFill>
                      <a:schemeClr val="bg1"/>
                    </a:solidFill>
                  </a:tcPr>
                </a:tc>
                <a:tc>
                  <a:txBody>
                    <a:bodyPr/>
                    <a:lstStyle/>
                    <a:p>
                      <a:pPr algn="ctr"/>
                      <a:r>
                        <a:rPr lang="en-ZA" b="1" dirty="0" smtClean="0">
                          <a:solidFill>
                            <a:srgbClr val="FF0000"/>
                          </a:solidFill>
                        </a:rPr>
                        <a:t>Definition</a:t>
                      </a:r>
                      <a:endParaRPr lang="en-ZA" b="1" dirty="0">
                        <a:solidFill>
                          <a:srgbClr val="FF0000"/>
                        </a:solidFill>
                      </a:endParaRPr>
                    </a:p>
                  </a:txBody>
                  <a:tcPr>
                    <a:solidFill>
                      <a:schemeClr val="bg1"/>
                    </a:solidFill>
                  </a:tcPr>
                </a:tc>
                <a:extLst>
                  <a:ext uri="{0D108BD9-81ED-4DB2-BD59-A6C34878D82A}">
                    <a16:rowId xmlns:a16="http://schemas.microsoft.com/office/drawing/2014/main" xmlns="" val="633078497"/>
                  </a:ext>
                </a:extLst>
              </a:tr>
              <a:tr h="705420">
                <a:tc>
                  <a:txBody>
                    <a:bodyPr/>
                    <a:lstStyle/>
                    <a:p>
                      <a:r>
                        <a:rPr lang="en-ZA" dirty="0" smtClean="0"/>
                        <a:t>NATED</a:t>
                      </a:r>
                      <a:endParaRPr lang="en-ZA" dirty="0"/>
                    </a:p>
                  </a:txBody>
                  <a:tcPr>
                    <a:solidFill>
                      <a:schemeClr val="bg1"/>
                    </a:solidFill>
                  </a:tcPr>
                </a:tc>
                <a:tc>
                  <a:txBody>
                    <a:bodyPr/>
                    <a:lstStyle/>
                    <a:p>
                      <a:r>
                        <a:rPr lang="en-GB" sz="1800" u="none" strike="noStrike" kern="1200" dirty="0" smtClean="0">
                          <a:effectLst/>
                        </a:rPr>
                        <a:t>National Accredited Technical Education Diploma</a:t>
                      </a:r>
                      <a:endParaRPr lang="en-ZA" dirty="0"/>
                    </a:p>
                  </a:txBody>
                  <a:tcPr>
                    <a:solidFill>
                      <a:schemeClr val="bg1"/>
                    </a:solidFill>
                  </a:tcPr>
                </a:tc>
                <a:extLst>
                  <a:ext uri="{0D108BD9-81ED-4DB2-BD59-A6C34878D82A}">
                    <a16:rowId xmlns:a16="http://schemas.microsoft.com/office/drawing/2014/main" xmlns="" val="970963725"/>
                  </a:ext>
                </a:extLst>
              </a:tr>
              <a:tr h="705339">
                <a:tc>
                  <a:txBody>
                    <a:bodyPr/>
                    <a:lstStyle/>
                    <a:p>
                      <a:r>
                        <a:rPr lang="en-ZA" dirty="0" smtClean="0"/>
                        <a:t>NQF</a:t>
                      </a:r>
                      <a:endParaRPr lang="en-ZA" dirty="0"/>
                    </a:p>
                  </a:txBody>
                  <a:tcPr>
                    <a:solidFill>
                      <a:schemeClr val="bg1"/>
                    </a:solidFill>
                  </a:tcPr>
                </a:tc>
                <a:tc>
                  <a:txBody>
                    <a:bodyPr/>
                    <a:lstStyle/>
                    <a:p>
                      <a:r>
                        <a:rPr lang="en-ZA" dirty="0" smtClean="0"/>
                        <a:t>National Qualifications Framework</a:t>
                      </a:r>
                      <a:endParaRPr lang="en-ZA" dirty="0"/>
                    </a:p>
                  </a:txBody>
                  <a:tcPr>
                    <a:solidFill>
                      <a:schemeClr val="bg1"/>
                    </a:solidFill>
                  </a:tcPr>
                </a:tc>
                <a:extLst>
                  <a:ext uri="{0D108BD9-81ED-4DB2-BD59-A6C34878D82A}">
                    <a16:rowId xmlns:a16="http://schemas.microsoft.com/office/drawing/2014/main" xmlns="" val="1995881573"/>
                  </a:ext>
                </a:extLst>
              </a:tr>
              <a:tr h="403097">
                <a:tc>
                  <a:txBody>
                    <a:bodyPr/>
                    <a:lstStyle/>
                    <a:p>
                      <a:r>
                        <a:rPr lang="en-ZA" dirty="0" smtClean="0"/>
                        <a:t>OQSF</a:t>
                      </a:r>
                      <a:endParaRPr lang="en-ZA" dirty="0"/>
                    </a:p>
                  </a:txBody>
                  <a:tcPr>
                    <a:solidFill>
                      <a:schemeClr val="bg1"/>
                    </a:solidFill>
                  </a:tcPr>
                </a:tc>
                <a:tc>
                  <a:txBody>
                    <a:bodyPr/>
                    <a:lstStyle/>
                    <a:p>
                      <a:r>
                        <a:rPr lang="en-ZA" dirty="0" smtClean="0"/>
                        <a:t>Occupational</a:t>
                      </a:r>
                      <a:r>
                        <a:rPr lang="en-ZA" baseline="0" dirty="0" smtClean="0"/>
                        <a:t> Qualifications Sub-Framework</a:t>
                      </a:r>
                      <a:endParaRPr lang="en-ZA" dirty="0"/>
                    </a:p>
                  </a:txBody>
                  <a:tcPr>
                    <a:solidFill>
                      <a:schemeClr val="bg1"/>
                    </a:solidFill>
                  </a:tcPr>
                </a:tc>
                <a:extLst>
                  <a:ext uri="{0D108BD9-81ED-4DB2-BD59-A6C34878D82A}">
                    <a16:rowId xmlns:a16="http://schemas.microsoft.com/office/drawing/2014/main" xmlns="" val="1602375556"/>
                  </a:ext>
                </a:extLst>
              </a:tr>
              <a:tr h="705339">
                <a:tc>
                  <a:txBody>
                    <a:bodyPr/>
                    <a:lstStyle/>
                    <a:p>
                      <a:r>
                        <a:rPr lang="en-ZA" dirty="0" smtClean="0"/>
                        <a:t>POA</a:t>
                      </a:r>
                      <a:endParaRPr lang="en-ZA" dirty="0"/>
                    </a:p>
                  </a:txBody>
                  <a:tcPr>
                    <a:solidFill>
                      <a:schemeClr val="bg1"/>
                    </a:solidFill>
                  </a:tcPr>
                </a:tc>
                <a:tc>
                  <a:txBody>
                    <a:bodyPr/>
                    <a:lstStyle/>
                    <a:p>
                      <a:r>
                        <a:rPr lang="en-ZA" dirty="0" smtClean="0"/>
                        <a:t>Plan of Action</a:t>
                      </a:r>
                      <a:endParaRPr lang="en-ZA" dirty="0"/>
                    </a:p>
                  </a:txBody>
                  <a:tcPr>
                    <a:solidFill>
                      <a:schemeClr val="bg1"/>
                    </a:solidFill>
                  </a:tcPr>
                </a:tc>
                <a:extLst>
                  <a:ext uri="{0D108BD9-81ED-4DB2-BD59-A6C34878D82A}">
                    <a16:rowId xmlns:a16="http://schemas.microsoft.com/office/drawing/2014/main" xmlns="" val="2776768777"/>
                  </a:ext>
                </a:extLst>
              </a:tr>
              <a:tr h="403097">
                <a:tc>
                  <a:txBody>
                    <a:bodyPr/>
                    <a:lstStyle/>
                    <a:p>
                      <a:r>
                        <a:rPr lang="en-ZA" dirty="0" smtClean="0"/>
                        <a:t>PSET</a:t>
                      </a:r>
                      <a:endParaRPr lang="en-ZA" dirty="0"/>
                    </a:p>
                  </a:txBody>
                  <a:tcPr>
                    <a:solidFill>
                      <a:schemeClr val="bg1"/>
                    </a:solidFill>
                  </a:tcPr>
                </a:tc>
                <a:tc>
                  <a:txBody>
                    <a:bodyPr/>
                    <a:lstStyle/>
                    <a:p>
                      <a:r>
                        <a:rPr lang="en-ZA" dirty="0" smtClean="0"/>
                        <a:t>Post-School Education and Training</a:t>
                      </a:r>
                      <a:endParaRPr lang="en-ZA" dirty="0"/>
                    </a:p>
                  </a:txBody>
                  <a:tcPr>
                    <a:solidFill>
                      <a:schemeClr val="bg1"/>
                    </a:solidFill>
                  </a:tcPr>
                </a:tc>
                <a:extLst>
                  <a:ext uri="{0D108BD9-81ED-4DB2-BD59-A6C34878D82A}">
                    <a16:rowId xmlns:a16="http://schemas.microsoft.com/office/drawing/2014/main" xmlns="" val="1181096129"/>
                  </a:ext>
                </a:extLst>
              </a:tr>
              <a:tr h="403097">
                <a:tc>
                  <a:txBody>
                    <a:bodyPr/>
                    <a:lstStyle/>
                    <a:p>
                      <a:r>
                        <a:rPr lang="en-ZA" dirty="0" smtClean="0"/>
                        <a:t>QA</a:t>
                      </a:r>
                      <a:endParaRPr lang="en-ZA" dirty="0"/>
                    </a:p>
                  </a:txBody>
                  <a:tcPr>
                    <a:solidFill>
                      <a:schemeClr val="bg1"/>
                    </a:solidFill>
                  </a:tcPr>
                </a:tc>
                <a:tc>
                  <a:txBody>
                    <a:bodyPr/>
                    <a:lstStyle/>
                    <a:p>
                      <a:r>
                        <a:rPr lang="en-ZA" dirty="0" smtClean="0"/>
                        <a:t>Quality Assurance</a:t>
                      </a:r>
                      <a:endParaRPr lang="en-ZA" dirty="0"/>
                    </a:p>
                  </a:txBody>
                  <a:tcPr>
                    <a:solidFill>
                      <a:schemeClr val="bg1"/>
                    </a:solidFill>
                  </a:tcPr>
                </a:tc>
                <a:extLst>
                  <a:ext uri="{0D108BD9-81ED-4DB2-BD59-A6C34878D82A}">
                    <a16:rowId xmlns:a16="http://schemas.microsoft.com/office/drawing/2014/main" xmlns="" val="172249032"/>
                  </a:ext>
                </a:extLst>
              </a:tr>
              <a:tr h="705235">
                <a:tc>
                  <a:txBody>
                    <a:bodyPr/>
                    <a:lstStyle/>
                    <a:p>
                      <a:r>
                        <a:rPr lang="en-ZA" dirty="0" smtClean="0"/>
                        <a:t>QCTO</a:t>
                      </a:r>
                      <a:endParaRPr lang="en-ZA" dirty="0"/>
                    </a:p>
                  </a:txBody>
                  <a:tcPr>
                    <a:solidFill>
                      <a:schemeClr val="bg1"/>
                    </a:solidFill>
                  </a:tcPr>
                </a:tc>
                <a:tc>
                  <a:txBody>
                    <a:bodyPr/>
                    <a:lstStyle/>
                    <a:p>
                      <a:r>
                        <a:rPr lang="en-ZA" dirty="0" smtClean="0"/>
                        <a:t>Quality Council for Trades</a:t>
                      </a:r>
                      <a:r>
                        <a:rPr lang="en-ZA" baseline="0" dirty="0" smtClean="0"/>
                        <a:t> and Occupations</a:t>
                      </a:r>
                      <a:endParaRPr lang="en-ZA" dirty="0"/>
                    </a:p>
                  </a:txBody>
                  <a:tcPr>
                    <a:solidFill>
                      <a:schemeClr val="bg1"/>
                    </a:solidFill>
                  </a:tcPr>
                </a:tc>
                <a:extLst>
                  <a:ext uri="{0D108BD9-81ED-4DB2-BD59-A6C34878D82A}">
                    <a16:rowId xmlns:a16="http://schemas.microsoft.com/office/drawing/2014/main" xmlns="" val="1739661968"/>
                  </a:ext>
                </a:extLst>
              </a:tr>
              <a:tr h="419072">
                <a:tc>
                  <a:txBody>
                    <a:bodyPr/>
                    <a:lstStyle/>
                    <a:p>
                      <a:r>
                        <a:rPr lang="en-ZA" dirty="0" smtClean="0"/>
                        <a:t>SETA</a:t>
                      </a:r>
                      <a:endParaRPr lang="en-ZA" dirty="0"/>
                    </a:p>
                  </a:txBody>
                  <a:tcPr>
                    <a:solidFill>
                      <a:schemeClr val="bg1"/>
                    </a:solidFill>
                  </a:tcPr>
                </a:tc>
                <a:tc>
                  <a:txBody>
                    <a:bodyPr/>
                    <a:lstStyle/>
                    <a:p>
                      <a:r>
                        <a:rPr lang="en-ZA" dirty="0" smtClean="0"/>
                        <a:t>Sector Education and Training Authority</a:t>
                      </a:r>
                      <a:endParaRPr lang="en-ZA" dirty="0"/>
                    </a:p>
                  </a:txBody>
                  <a:tcPr>
                    <a:solidFill>
                      <a:schemeClr val="bg1"/>
                    </a:solidFill>
                  </a:tcPr>
                </a:tc>
                <a:extLst>
                  <a:ext uri="{0D108BD9-81ED-4DB2-BD59-A6C34878D82A}">
                    <a16:rowId xmlns:a16="http://schemas.microsoft.com/office/drawing/2014/main" xmlns="" val="1848297573"/>
                  </a:ext>
                </a:extLst>
              </a:tr>
              <a:tr h="705420">
                <a:tc>
                  <a:txBody>
                    <a:bodyPr/>
                    <a:lstStyle/>
                    <a:p>
                      <a:r>
                        <a:rPr lang="en-ZA" dirty="0" smtClean="0"/>
                        <a:t>TVET</a:t>
                      </a:r>
                      <a:endParaRPr lang="en-ZA" dirty="0"/>
                    </a:p>
                  </a:txBody>
                  <a:tcPr>
                    <a:solidFill>
                      <a:schemeClr val="bg1"/>
                    </a:solidFill>
                  </a:tcPr>
                </a:tc>
                <a:tc>
                  <a:txBody>
                    <a:bodyPr/>
                    <a:lstStyle/>
                    <a:p>
                      <a:r>
                        <a:rPr lang="en-GB" sz="1800" u="none" strike="noStrike" kern="1200" dirty="0" smtClean="0">
                          <a:effectLst/>
                        </a:rPr>
                        <a:t>Technical and Vocational Education and Training Colleges</a:t>
                      </a:r>
                      <a:endParaRPr lang="en-ZA" b="0" dirty="0"/>
                    </a:p>
                  </a:txBody>
                  <a:tcPr>
                    <a:solidFill>
                      <a:schemeClr val="bg1"/>
                    </a:solidFill>
                  </a:tcPr>
                </a:tc>
                <a:extLst>
                  <a:ext uri="{0D108BD9-81ED-4DB2-BD59-A6C34878D82A}">
                    <a16:rowId xmlns:a16="http://schemas.microsoft.com/office/drawing/2014/main" xmlns="" val="2755034142"/>
                  </a:ext>
                </a:extLst>
              </a:tr>
            </a:tbl>
          </a:graphicData>
        </a:graphic>
      </p:graphicFrame>
    </p:spTree>
    <p:extLst>
      <p:ext uri="{BB962C8B-B14F-4D97-AF65-F5344CB8AC3E}">
        <p14:creationId xmlns:p14="http://schemas.microsoft.com/office/powerpoint/2010/main" xmlns="" val="1584842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website&#10;&#10;Description automatically generated">
            <a:extLst>
              <a:ext uri="{FF2B5EF4-FFF2-40B4-BE49-F238E27FC236}">
                <a16:creationId xmlns:a16="http://schemas.microsoft.com/office/drawing/2014/main" xmlns="" id="{4D4E2C11-3741-4A59-A1E9-F9B95BAF99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xmlns="" id="{B2278F93-CD04-4F8F-B1EF-6D0049353038}"/>
              </a:ext>
            </a:extLst>
          </p:cNvPr>
          <p:cNvSpPr txBox="1"/>
          <p:nvPr/>
        </p:nvSpPr>
        <p:spPr>
          <a:xfrm>
            <a:off x="6709955" y="2535199"/>
            <a:ext cx="4609514" cy="553998"/>
          </a:xfrm>
          <a:prstGeom prst="rect">
            <a:avLst/>
          </a:prstGeom>
          <a:noFill/>
        </p:spPr>
        <p:txBody>
          <a:bodyPr wrap="square" rtlCol="0">
            <a:spAutoFit/>
          </a:bodyPr>
          <a:lstStyle/>
          <a:p>
            <a:pPr algn="r"/>
            <a:r>
              <a:rPr lang="en-ZA" b="0" i="0" dirty="0">
                <a:solidFill>
                  <a:srgbClr val="000000"/>
                </a:solidFill>
                <a:effectLst/>
                <a:latin typeface="Arial" panose="020B0604020202020204" pitchFamily="34" charset="0"/>
              </a:rPr>
              <a:t>+27 (0)12 003 1800</a:t>
            </a:r>
          </a:p>
          <a:p>
            <a:pPr algn="r"/>
            <a:r>
              <a:rPr lang="en-ZA" sz="1200" b="1" dirty="0">
                <a:solidFill>
                  <a:srgbClr val="ED2A24"/>
                </a:solidFill>
                <a:latin typeface="Arial Black" panose="020B0A04020102020204" pitchFamily="34" charset="0"/>
              </a:rPr>
              <a:t>SWITCH BOARD</a:t>
            </a:r>
          </a:p>
        </p:txBody>
      </p:sp>
      <p:sp>
        <p:nvSpPr>
          <p:cNvPr id="12" name="TextBox 11">
            <a:extLst>
              <a:ext uri="{FF2B5EF4-FFF2-40B4-BE49-F238E27FC236}">
                <a16:creationId xmlns:a16="http://schemas.microsoft.com/office/drawing/2014/main" xmlns="" id="{7E4F4E29-8F8D-47A1-9B61-F79CFAB583A9}"/>
              </a:ext>
            </a:extLst>
          </p:cNvPr>
          <p:cNvSpPr txBox="1"/>
          <p:nvPr/>
        </p:nvSpPr>
        <p:spPr>
          <a:xfrm>
            <a:off x="6709955" y="4114635"/>
            <a:ext cx="4609514" cy="553998"/>
          </a:xfrm>
          <a:prstGeom prst="rect">
            <a:avLst/>
          </a:prstGeom>
          <a:noFill/>
        </p:spPr>
        <p:txBody>
          <a:bodyPr wrap="square" rtlCol="0">
            <a:spAutoFit/>
          </a:bodyPr>
          <a:lstStyle/>
          <a:p>
            <a:pPr algn="r"/>
            <a:r>
              <a:rPr lang="en-ZA" dirty="0">
                <a:latin typeface="Arial" panose="020B0604020202020204" pitchFamily="34" charset="0"/>
                <a:hlinkClick r:id="rId3">
                  <a:extLst>
                    <a:ext uri="{A12FA001-AC4F-418D-AE19-62706E023703}">
                      <ahyp:hlinkClr xmlns:ahyp="http://schemas.microsoft.com/office/drawing/2018/hyperlinkcolor" xmlns="" val="tx"/>
                    </a:ext>
                  </a:extLst>
                </a:hlinkClick>
              </a:rPr>
              <a:t>www.qcto.org.za</a:t>
            </a:r>
            <a:endParaRPr lang="en-ZA" b="0" i="0" dirty="0">
              <a:effectLst/>
              <a:latin typeface="Arial" panose="020B0604020202020204" pitchFamily="34" charset="0"/>
            </a:endParaRPr>
          </a:p>
          <a:p>
            <a:pPr algn="r"/>
            <a:r>
              <a:rPr lang="en-ZA" sz="1200" b="1" dirty="0">
                <a:solidFill>
                  <a:srgbClr val="ED2A24"/>
                </a:solidFill>
                <a:latin typeface="Arial Black" panose="020B0A04020102020204" pitchFamily="34" charset="0"/>
              </a:rPr>
              <a:t>WEBSITE</a:t>
            </a:r>
          </a:p>
        </p:txBody>
      </p:sp>
      <p:sp>
        <p:nvSpPr>
          <p:cNvPr id="13" name="TextBox 12">
            <a:extLst>
              <a:ext uri="{FF2B5EF4-FFF2-40B4-BE49-F238E27FC236}">
                <a16:creationId xmlns:a16="http://schemas.microsoft.com/office/drawing/2014/main" xmlns="" id="{6FD74D13-10FC-4DC3-8613-E4AD43EB0B8C}"/>
              </a:ext>
            </a:extLst>
          </p:cNvPr>
          <p:cNvSpPr txBox="1"/>
          <p:nvPr/>
        </p:nvSpPr>
        <p:spPr>
          <a:xfrm>
            <a:off x="6709955" y="5014966"/>
            <a:ext cx="4609514" cy="553998"/>
          </a:xfrm>
          <a:prstGeom prst="rect">
            <a:avLst/>
          </a:prstGeom>
          <a:noFill/>
        </p:spPr>
        <p:txBody>
          <a:bodyPr wrap="square" rtlCol="0">
            <a:spAutoFit/>
          </a:bodyPr>
          <a:lstStyle/>
          <a:p>
            <a:pPr algn="r"/>
            <a:r>
              <a:rPr lang="en-ZA" u="sng" dirty="0">
                <a:solidFill>
                  <a:schemeClr val="accent5"/>
                </a:solidFill>
                <a:latin typeface="Arial" panose="020B0604020202020204" pitchFamily="34" charset="0"/>
                <a:hlinkClick r:id="rId4">
                  <a:extLst>
                    <a:ext uri="{A12FA001-AC4F-418D-AE19-62706E023703}">
                      <ahyp:hlinkClr xmlns:ahyp="http://schemas.microsoft.com/office/drawing/2018/hyperlinkcolor" xmlns="" val="tx"/>
                    </a:ext>
                  </a:extLst>
                </a:hlinkClick>
              </a:rPr>
              <a:t>QCTO</a:t>
            </a:r>
            <a:r>
              <a:rPr lang="en-ZA" u="sng" dirty="0">
                <a:solidFill>
                  <a:schemeClr val="accent5"/>
                </a:solidFill>
                <a:latin typeface="Arial" panose="020B0604020202020204" pitchFamily="34" charset="0"/>
              </a:rPr>
              <a:t> Page</a:t>
            </a:r>
          </a:p>
          <a:p>
            <a:pPr algn="r"/>
            <a:r>
              <a:rPr lang="en-ZA" sz="1200" b="1" dirty="0">
                <a:solidFill>
                  <a:srgbClr val="ED2A24"/>
                </a:solidFill>
                <a:latin typeface="Arial Black" panose="020B0A04020102020204" pitchFamily="34" charset="0"/>
              </a:rPr>
              <a:t>SOCIAL MEDIA</a:t>
            </a:r>
          </a:p>
        </p:txBody>
      </p:sp>
      <p:sp>
        <p:nvSpPr>
          <p:cNvPr id="14" name="TextBox 13">
            <a:extLst>
              <a:ext uri="{FF2B5EF4-FFF2-40B4-BE49-F238E27FC236}">
                <a16:creationId xmlns:a16="http://schemas.microsoft.com/office/drawing/2014/main" xmlns="" id="{98750B87-4A05-4C0F-B9C2-747E1E6CFC3A}"/>
              </a:ext>
            </a:extLst>
          </p:cNvPr>
          <p:cNvSpPr txBox="1"/>
          <p:nvPr/>
        </p:nvSpPr>
        <p:spPr>
          <a:xfrm>
            <a:off x="6709955" y="5915297"/>
            <a:ext cx="4609514" cy="553998"/>
          </a:xfrm>
          <a:prstGeom prst="rect">
            <a:avLst/>
          </a:prstGeom>
          <a:noFill/>
        </p:spPr>
        <p:txBody>
          <a:bodyPr wrap="square" rtlCol="0">
            <a:spAutoFit/>
          </a:bodyPr>
          <a:lstStyle/>
          <a:p>
            <a:pPr algn="r"/>
            <a:r>
              <a:rPr lang="en-ZA" dirty="0">
                <a:latin typeface="Arial" panose="020B0604020202020204" pitchFamily="34" charset="0"/>
                <a:hlinkClick r:id="rId5">
                  <a:extLst>
                    <a:ext uri="{A12FA001-AC4F-418D-AE19-62706E023703}">
                      <ahyp:hlinkClr xmlns:ahyp="http://schemas.microsoft.com/office/drawing/2018/hyperlinkcolor" xmlns="" val="tx"/>
                    </a:ext>
                  </a:extLst>
                </a:hlinkClick>
              </a:rPr>
              <a:t>QCTO TV</a:t>
            </a:r>
            <a:endParaRPr lang="en-ZA" b="0" i="0" dirty="0">
              <a:effectLst/>
              <a:latin typeface="Arial" panose="020B0604020202020204" pitchFamily="34" charset="0"/>
            </a:endParaRPr>
          </a:p>
          <a:p>
            <a:pPr algn="r"/>
            <a:r>
              <a:rPr lang="en-ZA" sz="1200" b="1" dirty="0">
                <a:solidFill>
                  <a:srgbClr val="ED2A24"/>
                </a:solidFill>
                <a:latin typeface="Arial Black" panose="020B0A04020102020204" pitchFamily="34" charset="0"/>
              </a:rPr>
              <a:t>SOCIAL MEDIA</a:t>
            </a:r>
          </a:p>
        </p:txBody>
      </p:sp>
      <p:sp>
        <p:nvSpPr>
          <p:cNvPr id="17" name="TextBox 16">
            <a:extLst>
              <a:ext uri="{FF2B5EF4-FFF2-40B4-BE49-F238E27FC236}">
                <a16:creationId xmlns:a16="http://schemas.microsoft.com/office/drawing/2014/main" xmlns="" id="{8DB9C208-E716-423D-8F42-0A768C40DA1C}"/>
              </a:ext>
            </a:extLst>
          </p:cNvPr>
          <p:cNvSpPr txBox="1"/>
          <p:nvPr/>
        </p:nvSpPr>
        <p:spPr>
          <a:xfrm>
            <a:off x="5891349" y="3324917"/>
            <a:ext cx="5428120" cy="553998"/>
          </a:xfrm>
          <a:prstGeom prst="rect">
            <a:avLst/>
          </a:prstGeom>
          <a:noFill/>
        </p:spPr>
        <p:txBody>
          <a:bodyPr wrap="square" rtlCol="0">
            <a:spAutoFit/>
          </a:bodyPr>
          <a:lstStyle/>
          <a:p>
            <a:pPr algn="r"/>
            <a:r>
              <a:rPr lang="en-ZA" b="0" dirty="0">
                <a:effectLst/>
                <a:latin typeface="Arial" panose="020B0604020202020204" pitchFamily="34" charset="0"/>
                <a:hlinkClick r:id="rId6">
                  <a:extLst>
                    <a:ext uri="{A12FA001-AC4F-418D-AE19-62706E023703}">
                      <ahyp:hlinkClr xmlns:ahyp="http://schemas.microsoft.com/office/drawing/2018/hyperlinkcolor" xmlns="" val="tx"/>
                    </a:ext>
                  </a:extLst>
                </a:hlinkClick>
              </a:rPr>
              <a:t>info@qcto.org.za</a:t>
            </a:r>
            <a:r>
              <a:rPr lang="en-ZA" b="0" dirty="0">
                <a:effectLst/>
                <a:latin typeface="Arial" panose="020B0604020202020204" pitchFamily="34" charset="0"/>
              </a:rPr>
              <a:t> </a:t>
            </a:r>
            <a:r>
              <a:rPr lang="en-ZA" b="1" dirty="0">
                <a:effectLst/>
                <a:latin typeface="Arial Black" panose="020B0A04020102020204" pitchFamily="34" charset="0"/>
              </a:rPr>
              <a:t>/</a:t>
            </a:r>
            <a:r>
              <a:rPr lang="en-ZA" b="0" dirty="0">
                <a:effectLst/>
                <a:latin typeface="Arial" panose="020B0604020202020204" pitchFamily="34" charset="0"/>
              </a:rPr>
              <a:t> </a:t>
            </a:r>
            <a:r>
              <a:rPr lang="en-ZA" b="0" dirty="0">
                <a:effectLst/>
                <a:latin typeface="Arial" panose="020B0604020202020204" pitchFamily="34" charset="0"/>
                <a:hlinkClick r:id="rId7">
                  <a:extLst>
                    <a:ext uri="{A12FA001-AC4F-418D-AE19-62706E023703}">
                      <ahyp:hlinkClr xmlns:ahyp="http://schemas.microsoft.com/office/drawing/2018/hyperlinkcolor" xmlns="" val="tx"/>
                    </a:ext>
                  </a:extLst>
                </a:hlinkClick>
              </a:rPr>
              <a:t>qcto@tip-offs.com</a:t>
            </a:r>
            <a:r>
              <a:rPr lang="en-ZA" b="0" dirty="0">
                <a:effectLst/>
                <a:latin typeface="Arial" panose="020B0604020202020204" pitchFamily="34" charset="0"/>
              </a:rPr>
              <a:t> </a:t>
            </a:r>
          </a:p>
          <a:p>
            <a:pPr algn="r"/>
            <a:r>
              <a:rPr lang="en-ZA" sz="1200" b="1" dirty="0">
                <a:solidFill>
                  <a:srgbClr val="ED2A24"/>
                </a:solidFill>
                <a:latin typeface="Arial Black" panose="020B0A04020102020204" pitchFamily="34" charset="0"/>
              </a:rPr>
              <a:t>EMAIL</a:t>
            </a:r>
          </a:p>
        </p:txBody>
      </p:sp>
    </p:spTree>
    <p:extLst>
      <p:ext uri="{BB962C8B-B14F-4D97-AF65-F5344CB8AC3E}">
        <p14:creationId xmlns:p14="http://schemas.microsoft.com/office/powerpoint/2010/main" xmlns="" val="395584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Accounting Authority Statement: </a:t>
            </a:r>
            <a:br>
              <a:rPr lang="en-ZA" sz="3200" dirty="0" smtClean="0"/>
            </a:br>
            <a:r>
              <a:rPr lang="en-ZA" sz="3200" dirty="0" smtClean="0"/>
              <a:t>Revised Strategic Plan 2020/21 – 2024/25</a:t>
            </a:r>
            <a:endParaRPr lang="en-ZA" sz="3200" dirty="0"/>
          </a:p>
        </p:txBody>
      </p:sp>
      <p:sp>
        <p:nvSpPr>
          <p:cNvPr id="3" name="Content Placeholder 2"/>
          <p:cNvSpPr>
            <a:spLocks noGrp="1"/>
          </p:cNvSpPr>
          <p:nvPr>
            <p:ph idx="1"/>
          </p:nvPr>
        </p:nvSpPr>
        <p:spPr>
          <a:xfrm>
            <a:off x="838201" y="1825625"/>
            <a:ext cx="8477362" cy="4351338"/>
          </a:xfrm>
        </p:spPr>
        <p:txBody>
          <a:bodyPr>
            <a:normAutofit fontScale="92500" lnSpcReduction="20000"/>
          </a:bodyPr>
          <a:lstStyle/>
          <a:p>
            <a:r>
              <a:rPr lang="en-GB" dirty="0"/>
              <a:t>Since the establishment of the Quality Council for Trades and Occupations in 2010, much progress has been made in terms of the implementation of the Occupational </a:t>
            </a:r>
            <a:r>
              <a:rPr lang="en-GB" dirty="0" smtClean="0"/>
              <a:t>Qualifications </a:t>
            </a:r>
            <a:r>
              <a:rPr lang="en-GB" dirty="0"/>
              <a:t>Sub-Framework (OQSF) its policies, criteria and guidelines. </a:t>
            </a:r>
            <a:endParaRPr lang="en-GB" dirty="0" smtClean="0"/>
          </a:p>
          <a:p>
            <a:r>
              <a:rPr lang="en-GB" dirty="0"/>
              <a:t>As we move into our third Strategic Plan </a:t>
            </a:r>
            <a:r>
              <a:rPr lang="en-GB" dirty="0" smtClean="0"/>
              <a:t>(Revised) we </a:t>
            </a:r>
            <a:r>
              <a:rPr lang="en-GB" dirty="0"/>
              <a:t>do so with renewed focus and support from our strategic partners. Current changes in the Post-School Education and Training policy environment, like the promulgation of the National Skills Development Plan (NSDP</a:t>
            </a:r>
            <a:r>
              <a:rPr lang="en-GB" dirty="0" smtClean="0"/>
              <a:t>)</a:t>
            </a:r>
            <a:r>
              <a:rPr lang="en-GB" dirty="0"/>
              <a:t> and the development of the Department of </a:t>
            </a:r>
            <a:r>
              <a:rPr lang="en-GB" dirty="0" smtClean="0"/>
              <a:t>Higher Education </a:t>
            </a:r>
            <a:r>
              <a:rPr lang="en-GB" dirty="0"/>
              <a:t>and Training (DHET) Skills </a:t>
            </a:r>
            <a:r>
              <a:rPr lang="en-GB" dirty="0" smtClean="0"/>
              <a:t>Strategy, </a:t>
            </a:r>
            <a:r>
              <a:rPr lang="en-GB" dirty="0"/>
              <a:t>have brought about a number of opportunities that may lead to the expansion of the QCTO and its national footprint.</a:t>
            </a:r>
            <a:endParaRPr lang="en-ZA" dirty="0"/>
          </a:p>
        </p:txBody>
      </p:sp>
      <p:pic>
        <p:nvPicPr>
          <p:cNvPr id="6" name="Picture 5"/>
          <p:cNvPicPr>
            <a:picLocks noChangeAspect="1"/>
          </p:cNvPicPr>
          <p:nvPr/>
        </p:nvPicPr>
        <p:blipFill>
          <a:blip r:embed="rId2" cstate="print"/>
          <a:stretch>
            <a:fillRect/>
          </a:stretch>
        </p:blipFill>
        <p:spPr>
          <a:xfrm rot="635770">
            <a:off x="9399364" y="368482"/>
            <a:ext cx="2270533" cy="288094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stretch>
            <a:fillRect/>
          </a:stretch>
        </p:blipFill>
        <p:spPr>
          <a:xfrm>
            <a:off x="9315562" y="3138044"/>
            <a:ext cx="2371550" cy="3151905"/>
          </a:xfrm>
          <a:prstGeom prst="rect">
            <a:avLst/>
          </a:prstGeom>
        </p:spPr>
      </p:pic>
    </p:spTree>
    <p:extLst>
      <p:ext uri="{BB962C8B-B14F-4D97-AF65-F5344CB8AC3E}">
        <p14:creationId xmlns:p14="http://schemas.microsoft.com/office/powerpoint/2010/main" xmlns="" val="34188045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Accounting Authority </a:t>
            </a:r>
            <a:r>
              <a:rPr lang="en-ZA" dirty="0" smtClean="0"/>
              <a:t>Statement (Cont.)</a:t>
            </a:r>
            <a:endParaRPr lang="en-ZA" dirty="0"/>
          </a:p>
        </p:txBody>
      </p:sp>
      <p:sp>
        <p:nvSpPr>
          <p:cNvPr id="3" name="Content Placeholder 2"/>
          <p:cNvSpPr>
            <a:spLocks noGrp="1"/>
          </p:cNvSpPr>
          <p:nvPr>
            <p:ph idx="1"/>
          </p:nvPr>
        </p:nvSpPr>
        <p:spPr>
          <a:xfrm>
            <a:off x="838200" y="1825625"/>
            <a:ext cx="9101360" cy="4351338"/>
          </a:xfrm>
        </p:spPr>
        <p:txBody>
          <a:bodyPr>
            <a:normAutofit fontScale="92500" lnSpcReduction="10000"/>
          </a:bodyPr>
          <a:lstStyle/>
          <a:p>
            <a:r>
              <a:rPr lang="en-GB" dirty="0"/>
              <a:t>QCTO has managed to weather many storms over the past </a:t>
            </a:r>
            <a:r>
              <a:rPr lang="en-GB" dirty="0" smtClean="0"/>
              <a:t>decade </a:t>
            </a:r>
            <a:r>
              <a:rPr lang="en-GB" dirty="0"/>
              <a:t>and the organisation has made </a:t>
            </a:r>
            <a:r>
              <a:rPr lang="en-GB" dirty="0" smtClean="0"/>
              <a:t>significant </a:t>
            </a:r>
            <a:r>
              <a:rPr lang="en-GB" dirty="0"/>
              <a:t>strides in the implementation of its new organisational structure and its Vision 2020: The plan for revoking quality assurance functions delegated to Sector Education and Training Authorities (SETAs). </a:t>
            </a:r>
            <a:endParaRPr lang="en-GB" dirty="0" smtClean="0"/>
          </a:p>
          <a:p>
            <a:r>
              <a:rPr lang="en-GB" dirty="0" smtClean="0"/>
              <a:t>This </a:t>
            </a:r>
            <a:r>
              <a:rPr lang="en-GB" dirty="0"/>
              <a:t>will set the strategic trajectory of the organisation in line with the ideals as espoused in the White Paper for Post-School Education and Training (WPPSET). </a:t>
            </a:r>
            <a:endParaRPr lang="en-GB" dirty="0" smtClean="0"/>
          </a:p>
          <a:p>
            <a:r>
              <a:rPr lang="en-GB" dirty="0" smtClean="0"/>
              <a:t>The </a:t>
            </a:r>
            <a:r>
              <a:rPr lang="en-GB" dirty="0"/>
              <a:t>implementation and funding of the QCTO's full legislative mandate will further strengthen the resolve of the </a:t>
            </a:r>
            <a:r>
              <a:rPr lang="en-GB" dirty="0" smtClean="0"/>
              <a:t>Council </a:t>
            </a:r>
            <a:r>
              <a:rPr lang="en-GB" dirty="0"/>
              <a:t>and </a:t>
            </a:r>
            <a:r>
              <a:rPr lang="en-GB" dirty="0" smtClean="0"/>
              <a:t>Management </a:t>
            </a:r>
            <a:r>
              <a:rPr lang="en-GB" dirty="0"/>
              <a:t>of the QCTO as it works diligently towards the principles as adopted in the NSDP</a:t>
            </a:r>
            <a:endParaRPr lang="en-ZA" dirty="0"/>
          </a:p>
        </p:txBody>
      </p:sp>
      <p:pic>
        <p:nvPicPr>
          <p:cNvPr id="4" name="Picture 3"/>
          <p:cNvPicPr>
            <a:picLocks noChangeAspect="1"/>
          </p:cNvPicPr>
          <p:nvPr/>
        </p:nvPicPr>
        <p:blipFill>
          <a:blip r:embed="rId2" cstate="print"/>
          <a:stretch>
            <a:fillRect/>
          </a:stretch>
        </p:blipFill>
        <p:spPr>
          <a:xfrm rot="303437">
            <a:off x="10108359" y="275131"/>
            <a:ext cx="1800225" cy="25431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stretch>
            <a:fillRect/>
          </a:stretch>
        </p:blipFill>
        <p:spPr>
          <a:xfrm rot="536216">
            <a:off x="9676621" y="3178354"/>
            <a:ext cx="2160675" cy="281946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stretch>
            <a:fillRect/>
          </a:stretch>
        </p:blipFill>
        <p:spPr>
          <a:xfrm>
            <a:off x="9856433" y="4094718"/>
            <a:ext cx="1953863" cy="1100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239104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r>
              <a:rPr lang="en-GB" dirty="0"/>
              <a:t>The Council, CEO and staff are fully committed to ensuring the successful implementation of this </a:t>
            </a:r>
            <a:r>
              <a:rPr lang="en-GB" dirty="0" smtClean="0"/>
              <a:t>Revised Strategic Plan </a:t>
            </a:r>
            <a:r>
              <a:rPr lang="en-GB" dirty="0"/>
              <a:t>and the targets set in the National Development Plan (NDP</a:t>
            </a:r>
            <a:r>
              <a:rPr lang="en-GB" dirty="0" smtClean="0"/>
              <a:t>).</a:t>
            </a:r>
          </a:p>
          <a:p>
            <a:r>
              <a:rPr lang="en-GB" dirty="0"/>
              <a:t>In respect of achieving its full legislative mandate, the QCTO has resolved that, over the </a:t>
            </a:r>
            <a:r>
              <a:rPr lang="en-GB" dirty="0" smtClean="0"/>
              <a:t>next five </a:t>
            </a:r>
            <a:r>
              <a:rPr lang="en-GB" dirty="0"/>
              <a:t>years, it will be directed by the following strategic imperatives adopted by </a:t>
            </a:r>
            <a:r>
              <a:rPr lang="en-GB" dirty="0" smtClean="0"/>
              <a:t>Council:</a:t>
            </a:r>
            <a:endParaRPr lang="en-ZA" dirty="0"/>
          </a:p>
        </p:txBody>
      </p:sp>
      <p:pic>
        <p:nvPicPr>
          <p:cNvPr id="4" name="Picture 3"/>
          <p:cNvPicPr>
            <a:picLocks noChangeAspect="1"/>
          </p:cNvPicPr>
          <p:nvPr/>
        </p:nvPicPr>
        <p:blipFill>
          <a:blip r:embed="rId2" cstate="print"/>
          <a:stretch>
            <a:fillRect/>
          </a:stretch>
        </p:blipFill>
        <p:spPr>
          <a:xfrm>
            <a:off x="8896350" y="543719"/>
            <a:ext cx="2457450" cy="809625"/>
          </a:xfrm>
          <a:prstGeom prst="rect">
            <a:avLst/>
          </a:prstGeom>
        </p:spPr>
      </p:pic>
    </p:spTree>
    <p:extLst>
      <p:ext uri="{BB962C8B-B14F-4D97-AF65-F5344CB8AC3E}">
        <p14:creationId xmlns:p14="http://schemas.microsoft.com/office/powerpoint/2010/main" xmlns="" val="19329086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Imperatives </a:t>
            </a:r>
            <a:r>
              <a:rPr lang="en-US" dirty="0"/>
              <a:t>2020/21-2024/25</a:t>
            </a:r>
            <a:endParaRPr lang="en-ZA" dirty="0"/>
          </a:p>
        </p:txBody>
      </p:sp>
      <p:sp>
        <p:nvSpPr>
          <p:cNvPr id="3" name="Content Placeholder 2"/>
          <p:cNvSpPr>
            <a:spLocks noGrp="1"/>
          </p:cNvSpPr>
          <p:nvPr>
            <p:ph idx="1"/>
          </p:nvPr>
        </p:nvSpPr>
        <p:spPr>
          <a:xfrm>
            <a:off x="838200" y="1347019"/>
            <a:ext cx="10515600" cy="4829944"/>
          </a:xfrm>
        </p:spPr>
        <p:txBody>
          <a:bodyPr>
            <a:normAutofit/>
          </a:bodyPr>
          <a:lstStyle/>
          <a:p>
            <a:pPr marL="0" lvl="0" indent="0">
              <a:buNone/>
            </a:pPr>
            <a:r>
              <a:rPr lang="en-US" dirty="0" smtClean="0">
                <a:solidFill>
                  <a:srgbClr val="FF0000"/>
                </a:solidFill>
              </a:rPr>
              <a:t>Revised Strategic Imperatives 2022/23 – 2024/25</a:t>
            </a:r>
          </a:p>
          <a:p>
            <a:pPr lvl="0"/>
            <a:r>
              <a:rPr lang="en-US" dirty="0"/>
              <a:t>Creating a dynamic Occupational Qualifications Sub-Framework (OQSF)</a:t>
            </a:r>
            <a:endParaRPr lang="en-ZA" dirty="0"/>
          </a:p>
          <a:p>
            <a:pPr lvl="0"/>
            <a:r>
              <a:rPr lang="en-GB" dirty="0"/>
              <a:t>Ensuring the</a:t>
            </a:r>
            <a:r>
              <a:rPr lang="en-US" dirty="0"/>
              <a:t> development and quality assurance of occupational qualifications, part qualifications and skills programmes that are responsive to labour market and developmental state </a:t>
            </a:r>
            <a:r>
              <a:rPr lang="en-US" dirty="0" smtClean="0"/>
              <a:t>initiatives.  (replacing the Imperative :Adopting </a:t>
            </a:r>
            <a:r>
              <a:rPr lang="en-US" dirty="0"/>
              <a:t>a special focus on Technical and Vocational Education and Training (TVET) Colleges and Community Education and Training (CET) </a:t>
            </a:r>
            <a:r>
              <a:rPr lang="en-US" dirty="0" smtClean="0"/>
              <a:t>Colleges)</a:t>
            </a:r>
            <a:endParaRPr lang="en-ZA" dirty="0"/>
          </a:p>
          <a:p>
            <a:pPr lvl="0"/>
            <a:r>
              <a:rPr lang="en-US" dirty="0"/>
              <a:t>Creating a QCTO that is a learning organization</a:t>
            </a:r>
            <a:endParaRPr lang="en-ZA" dirty="0"/>
          </a:p>
          <a:p>
            <a:pPr lvl="0"/>
            <a:endParaRPr lang="en-ZA" dirty="0"/>
          </a:p>
        </p:txBody>
      </p:sp>
      <p:sp>
        <p:nvSpPr>
          <p:cNvPr id="4" name="Slide Number Placeholder 3"/>
          <p:cNvSpPr>
            <a:spLocks noGrp="1"/>
          </p:cNvSpPr>
          <p:nvPr>
            <p:ph type="sldNum" sz="quarter" idx="12"/>
          </p:nvPr>
        </p:nvSpPr>
        <p:spPr/>
        <p:txBody>
          <a:bodyPr/>
          <a:lstStyle/>
          <a:p>
            <a:fld id="{7CEF5E78-B418-4F3C-B0CE-FC53D8DB2A8E}" type="slidenum">
              <a:rPr lang="en-ZA" smtClean="0"/>
              <a:pPr/>
              <a:t>9</a:t>
            </a:fld>
            <a:endParaRPr lang="en-ZA" dirty="0"/>
          </a:p>
        </p:txBody>
      </p:sp>
    </p:spTree>
    <p:extLst>
      <p:ext uri="{BB962C8B-B14F-4D97-AF65-F5344CB8AC3E}">
        <p14:creationId xmlns:p14="http://schemas.microsoft.com/office/powerpoint/2010/main" xmlns="" val="15187230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5597</Words>
  <Application>Microsoft Office PowerPoint</Application>
  <PresentationFormat>Custom</PresentationFormat>
  <Paragraphs>941</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Revised Strategic Plan 2020/21 – 2024/25 and Annual Performance Plan (APP) 2022/23: Presentation to the Portfolio Committee on Higher Education Science and Innovation  (PC: HESI)</vt:lpstr>
      <vt:lpstr>Contents</vt:lpstr>
      <vt:lpstr>Slide 3</vt:lpstr>
      <vt:lpstr>Governance</vt:lpstr>
      <vt:lpstr>Senior Management Structure</vt:lpstr>
      <vt:lpstr>Accounting Authority Statement:  Revised Strategic Plan 2020/21 – 2024/25</vt:lpstr>
      <vt:lpstr>Accounting Authority Statement (Cont.)</vt:lpstr>
      <vt:lpstr>Slide 8</vt:lpstr>
      <vt:lpstr>Strategic Imperatives 2020/21-2024/25</vt:lpstr>
      <vt:lpstr>Slide 10</vt:lpstr>
      <vt:lpstr>Legislative Mandate &amp; Other National Imperatives                            </vt:lpstr>
      <vt:lpstr>Slide 12</vt:lpstr>
      <vt:lpstr>Strategic Imperatives</vt:lpstr>
      <vt:lpstr>Policy Framework and PSET Possibilities</vt:lpstr>
      <vt:lpstr>Implications of the Revised OQSF </vt:lpstr>
      <vt:lpstr>Slide 16</vt:lpstr>
      <vt:lpstr>Strategic Imperatives</vt:lpstr>
      <vt:lpstr>DRAFT: Economic Reconstruction and Recovery Plan Skills Strategy, Implementation Plan, March 2022</vt:lpstr>
      <vt:lpstr>Introduction to QCTO’s Plan of Action (PoA)</vt:lpstr>
      <vt:lpstr>Strategic Imperatives</vt:lpstr>
      <vt:lpstr>Organisational Restructuring </vt:lpstr>
      <vt:lpstr>Organisational Restructuring </vt:lpstr>
      <vt:lpstr>Organisational Restructuring </vt:lpstr>
      <vt:lpstr>QCTO Mandate vs Budget</vt:lpstr>
      <vt:lpstr>Update on the finalisation of the business case of the entity and migration of ETQA functions from the SETAs.</vt:lpstr>
      <vt:lpstr>Slide 26</vt:lpstr>
      <vt:lpstr>Part C: Measuring Performance</vt:lpstr>
      <vt:lpstr>Strategic Outcomes and indicators 2020 - 2025</vt:lpstr>
      <vt:lpstr>Strategic Outcomes and indicators 2020 - 2025</vt:lpstr>
      <vt:lpstr>Strategic Outcomes and indicators 2020 - 2025</vt:lpstr>
      <vt:lpstr>Strategic Outcomes and indicators 2020 - 2025</vt:lpstr>
      <vt:lpstr>Strategic Outcomes and indicators 2020 - 2025</vt:lpstr>
      <vt:lpstr>Strategic Outcomes and indicators 2020 - 2025</vt:lpstr>
      <vt:lpstr>Strategic Outcomes and indicators 2020 - 2025</vt:lpstr>
      <vt:lpstr>Strategic Outcomes and indicators 2020 - 2025</vt:lpstr>
      <vt:lpstr>Strategic Outcomes and indicators 2020 - 2025</vt:lpstr>
      <vt:lpstr>Annual Performance Plan 2022/23</vt:lpstr>
      <vt:lpstr>Towards a National Quality Assurance System</vt:lpstr>
      <vt:lpstr>Implementation Plan.</vt:lpstr>
      <vt:lpstr>Measuring our performance: APP 2022/23</vt:lpstr>
      <vt:lpstr>Programme Performance Indicators</vt:lpstr>
      <vt:lpstr>Programme 1</vt:lpstr>
      <vt:lpstr>Programme 2</vt:lpstr>
      <vt:lpstr>Programme 2</vt:lpstr>
      <vt:lpstr>Programme 3</vt:lpstr>
      <vt:lpstr>Programme 3</vt:lpstr>
      <vt:lpstr>Programme 3</vt:lpstr>
      <vt:lpstr>Programme 4</vt:lpstr>
      <vt:lpstr>Slide 49</vt:lpstr>
      <vt:lpstr>PROCUREMENT OF THE QCTO PREMISES:</vt:lpstr>
      <vt:lpstr>Overview of 2022 budget and MTEF estimates</vt:lpstr>
      <vt:lpstr>Expenditure Estimates Per Programme</vt:lpstr>
      <vt:lpstr>Expenditure Estimates Per Classification</vt:lpstr>
      <vt:lpstr>Abbreviations </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Kaydee Banda</dc:creator>
  <cp:lastModifiedBy>USER</cp:lastModifiedBy>
  <cp:revision>138</cp:revision>
  <dcterms:created xsi:type="dcterms:W3CDTF">2021-09-01T11:37:21Z</dcterms:created>
  <dcterms:modified xsi:type="dcterms:W3CDTF">2022-04-20T18:18:04Z</dcterms:modified>
</cp:coreProperties>
</file>