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ink/ink9.xml" ContentType="application/inkml+xml"/>
  <Override PartName="/ppt/ink/ink10.xml" ContentType="application/inkml+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369" r:id="rId2"/>
    <p:sldId id="528" r:id="rId3"/>
    <p:sldId id="738" r:id="rId4"/>
    <p:sldId id="622" r:id="rId5"/>
    <p:sldId id="773" r:id="rId6"/>
    <p:sldId id="631" r:id="rId7"/>
    <p:sldId id="704" r:id="rId8"/>
    <p:sldId id="760" r:id="rId9"/>
    <p:sldId id="717" r:id="rId10"/>
    <p:sldId id="567" r:id="rId11"/>
    <p:sldId id="570" r:id="rId12"/>
    <p:sldId id="571" r:id="rId13"/>
    <p:sldId id="850" r:id="rId14"/>
    <p:sldId id="851" r:id="rId15"/>
    <p:sldId id="739" r:id="rId16"/>
    <p:sldId id="813" r:id="rId17"/>
    <p:sldId id="841" r:id="rId18"/>
    <p:sldId id="834" r:id="rId19"/>
    <p:sldId id="816" r:id="rId20"/>
    <p:sldId id="817" r:id="rId21"/>
    <p:sldId id="845" r:id="rId22"/>
    <p:sldId id="843" r:id="rId23"/>
    <p:sldId id="844" r:id="rId24"/>
    <p:sldId id="842" r:id="rId25"/>
    <p:sldId id="837" r:id="rId26"/>
    <p:sldId id="822" r:id="rId27"/>
    <p:sldId id="823" r:id="rId28"/>
    <p:sldId id="846" r:id="rId29"/>
    <p:sldId id="839" r:id="rId30"/>
    <p:sldId id="840" r:id="rId31"/>
    <p:sldId id="848" r:id="rId32"/>
    <p:sldId id="847" r:id="rId33"/>
    <p:sldId id="849" r:id="rId34"/>
    <p:sldId id="833" r:id="rId35"/>
    <p:sldId id="827" r:id="rId36"/>
    <p:sldId id="828" r:id="rId37"/>
    <p:sldId id="490" r:id="rId38"/>
    <p:sldId id="504" r:id="rId39"/>
    <p:sldId id="508" r:id="rId40"/>
    <p:sldId id="522" r:id="rId41"/>
    <p:sldId id="517" r:id="rId42"/>
    <p:sldId id="518" r:id="rId43"/>
    <p:sldId id="513" r:id="rId44"/>
    <p:sldId id="500" r:id="rId45"/>
    <p:sldId id="510" r:id="rId46"/>
    <p:sldId id="852" r:id="rId47"/>
    <p:sldId id="494" r:id="rId48"/>
    <p:sldId id="514" r:id="rId49"/>
    <p:sldId id="515" r:id="rId50"/>
    <p:sldId id="516" r:id="rId51"/>
    <p:sldId id="509" r:id="rId52"/>
    <p:sldId id="512" r:id="rId53"/>
    <p:sldId id="378" r:id="rId54"/>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AAD30EB-41CB-C520-8BB9-A243B41F09B6}" name="Mncwabe.Sibongile" initials="M" userId="S::mncwabe.s@dhet.gov.za::da516a59-3d26-4321-8ddc-13d408277e4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5800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3792" autoAdjust="0"/>
  </p:normalViewPr>
  <p:slideViewPr>
    <p:cSldViewPr>
      <p:cViewPr varScale="1">
        <p:scale>
          <a:sx n="62" d="100"/>
          <a:sy n="62" d="100"/>
        </p:scale>
        <p:origin x="1428" y="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8/10/relationships/authors" Targe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giba.R\Desktop\DHET%20Perfomance%20indicators%20for%20DHE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giba.R\Desktop\DHET%20Perfomance%20indicators%20for%20DHE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giba.R\Desktop\DHET%20Perfomance%20indicators%20for%20DHE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giba.R\Desktop\DHET%20Perfomance%20indicators%20for%20DHET.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Mgiba.R\Desktop\DHET%20Perfomance%20indicators%20for%20DHET.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Mgiba.R\Desktop\DHET%20Perfomance%20indicators%20for%20DHET.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Mgiba.R\Desktop\DHET%20Perfomance%20indicators%20for%20DHET.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4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'Stud entering at UE (2022-23) '!$A$2</c:f>
              <c:strCache>
                <c:ptCount val="1"/>
                <c:pt idx="0">
                  <c:v>Percentage increase in first-time students entering university</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'Stud entering at UE (2022-23) '!$B$1:$C$1</c:f>
              <c:strCache>
                <c:ptCount val="2"/>
                <c:pt idx="0">
                  <c:v>Baseline: 2021/22</c:v>
                </c:pt>
                <c:pt idx="1">
                  <c:v>Target: 2022/23</c:v>
                </c:pt>
              </c:strCache>
            </c:strRef>
          </c:cat>
          <c:val>
            <c:numRef>
              <c:f>'Stud entering at UE (2022-23) '!$B$2:$C$2</c:f>
              <c:numCache>
                <c:formatCode>#,##0</c:formatCode>
                <c:ptCount val="2"/>
                <c:pt idx="0">
                  <c:v>201000</c:v>
                </c:pt>
                <c:pt idx="1">
                  <c:v>204000</c:v>
                </c:pt>
              </c:numCache>
            </c:numRef>
          </c:val>
          <c:extLst>
            <c:ext xmlns:c16="http://schemas.microsoft.com/office/drawing/2014/chart" uri="{C3380CC4-5D6E-409C-BE32-E72D297353CC}">
              <c16:uniqueId val="{00000000-1C96-414F-8C5E-D1E602818E61}"/>
            </c:ext>
          </c:extLst>
        </c:ser>
        <c:dLbls>
          <c:showLegendKey val="0"/>
          <c:showVal val="0"/>
          <c:showCatName val="0"/>
          <c:showSerName val="0"/>
          <c:showPercent val="0"/>
          <c:showBubbleSize val="0"/>
        </c:dLbls>
        <c:gapWidth val="164"/>
        <c:overlap val="-22"/>
        <c:axId val="1772080848"/>
        <c:axId val="1772086672"/>
      </c:barChart>
      <c:catAx>
        <c:axId val="1772080848"/>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72086672"/>
        <c:crosses val="autoZero"/>
        <c:auto val="1"/>
        <c:lblAlgn val="ctr"/>
        <c:lblOffset val="100"/>
        <c:noMultiLvlLbl val="0"/>
      </c:catAx>
      <c:valAx>
        <c:axId val="177208667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72080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baseline="0">
                <a:solidFill>
                  <a:schemeClr val="dk1">
                    <a:lumMod val="75000"/>
                    <a:lumOff val="25000"/>
                  </a:schemeClr>
                </a:solidFill>
                <a:latin typeface="+mn-lt"/>
                <a:ea typeface="+mn-ea"/>
                <a:cs typeface="+mn-cs"/>
              </a:defRPr>
            </a:pPr>
            <a:r>
              <a:rPr lang="en-ZA"/>
              <a:t>Access to Universities </a:t>
            </a:r>
          </a:p>
        </c:rich>
      </c:tx>
      <c:overlay val="0"/>
      <c:spPr>
        <a:noFill/>
        <a:ln>
          <a:noFill/>
        </a:ln>
        <a:effectLst/>
      </c:spPr>
      <c:txPr>
        <a:bodyPr rot="0" spcFirstLastPara="1" vertOverflow="ellipsis" vert="horz" wrap="square" anchor="ctr" anchorCtr="1"/>
        <a:lstStyle/>
        <a:p>
          <a:pPr>
            <a:defRPr sz="1320" b="1" i="0" u="none" strike="noStrike" kern="1200" baseline="0">
              <a:solidFill>
                <a:schemeClr val="dk1">
                  <a:lumMod val="75000"/>
                  <a:lumOff val="25000"/>
                </a:schemeClr>
              </a:solidFill>
              <a:latin typeface="+mn-lt"/>
              <a:ea typeface="+mn-ea"/>
              <a:cs typeface="+mn-cs"/>
            </a:defRPr>
          </a:pPr>
          <a:endParaRPr lang="en-US"/>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'Targets 2022-23 UE'!$A$2</c:f>
              <c:strCache>
                <c:ptCount val="1"/>
                <c:pt idx="0">
                  <c:v>Students enrolled at public universities </c:v>
                </c:pt>
              </c:strCache>
            </c:strRef>
          </c:tx>
          <c:spPr>
            <a:solidFill>
              <a:srgbClr val="FFC000"/>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'Targets 2022-23 UE'!$B$1:$C$1</c:f>
              <c:strCache>
                <c:ptCount val="2"/>
                <c:pt idx="0">
                  <c:v>Baseline: 2021/22</c:v>
                </c:pt>
                <c:pt idx="1">
                  <c:v>Target: 2022/23</c:v>
                </c:pt>
              </c:strCache>
            </c:strRef>
          </c:cat>
          <c:val>
            <c:numRef>
              <c:f>'Targets 2022-23 UE'!$B$2:$C$2</c:f>
              <c:numCache>
                <c:formatCode>#,##0</c:formatCode>
                <c:ptCount val="2"/>
                <c:pt idx="0">
                  <c:v>1094808</c:v>
                </c:pt>
                <c:pt idx="1">
                  <c:v>1098000</c:v>
                </c:pt>
              </c:numCache>
            </c:numRef>
          </c:val>
          <c:extLst>
            <c:ext xmlns:c16="http://schemas.microsoft.com/office/drawing/2014/chart" uri="{C3380CC4-5D6E-409C-BE32-E72D297353CC}">
              <c16:uniqueId val="{00000000-B7B2-4DDA-8A90-84A343FFC4AF}"/>
            </c:ext>
          </c:extLst>
        </c:ser>
        <c:ser>
          <c:idx val="1"/>
          <c:order val="1"/>
          <c:tx>
            <c:strRef>
              <c:f>'Targets 2022-23 UE'!$A$3</c:f>
              <c:strCache>
                <c:ptCount val="1"/>
                <c:pt idx="0">
                  <c:v>University students receiving funding through NSFAS bursaries</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dLbl>
              <c:idx val="0"/>
              <c:layout>
                <c:manualLayout>
                  <c:x val="4.4798085294235269E-2"/>
                  <c:y val="-5.48985195616887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7B2-4DDA-8A90-84A343FFC4AF}"/>
                </c:ext>
              </c:extLst>
            </c:dLbl>
            <c:spPr>
              <a:noFill/>
              <a:ln>
                <a:noFill/>
              </a:ln>
              <a:effectLst/>
            </c:spPr>
            <c:txPr>
              <a:bodyPr rot="0" spcFirstLastPara="1" vertOverflow="ellipsis" vert="horz" wrap="square" anchor="ctr" anchorCtr="1"/>
              <a:lstStyle/>
              <a:p>
                <a:pPr>
                  <a:defRPr sz="1100" b="1"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'Targets 2022-23 UE'!$B$1:$C$1</c:f>
              <c:strCache>
                <c:ptCount val="2"/>
                <c:pt idx="0">
                  <c:v>Baseline: 2021/22</c:v>
                </c:pt>
                <c:pt idx="1">
                  <c:v>Target: 2022/23</c:v>
                </c:pt>
              </c:strCache>
            </c:strRef>
          </c:cat>
          <c:val>
            <c:numRef>
              <c:f>'Targets 2022-23 UE'!$B$3:$C$3</c:f>
              <c:numCache>
                <c:formatCode>#,##0</c:formatCode>
                <c:ptCount val="2"/>
                <c:pt idx="0">
                  <c:v>504336</c:v>
                </c:pt>
                <c:pt idx="1">
                  <c:v>431412</c:v>
                </c:pt>
              </c:numCache>
            </c:numRef>
          </c:val>
          <c:extLst>
            <c:ext xmlns:c16="http://schemas.microsoft.com/office/drawing/2014/chart" uri="{C3380CC4-5D6E-409C-BE32-E72D297353CC}">
              <c16:uniqueId val="{00000002-B7B2-4DDA-8A90-84A343FFC4AF}"/>
            </c:ext>
          </c:extLst>
        </c:ser>
        <c:dLbls>
          <c:showLegendKey val="0"/>
          <c:showVal val="0"/>
          <c:showCatName val="0"/>
          <c:showSerName val="0"/>
          <c:showPercent val="0"/>
          <c:showBubbleSize val="0"/>
        </c:dLbls>
        <c:gapWidth val="65"/>
        <c:shape val="box"/>
        <c:axId val="148661168"/>
        <c:axId val="148662832"/>
        <c:axId val="0"/>
      </c:bar3DChart>
      <c:catAx>
        <c:axId val="14866116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00" b="1" i="0" u="none" strike="noStrike" kern="1200" cap="all" baseline="0">
                <a:solidFill>
                  <a:schemeClr val="dk1">
                    <a:lumMod val="75000"/>
                    <a:lumOff val="25000"/>
                  </a:schemeClr>
                </a:solidFill>
                <a:latin typeface="+mn-lt"/>
                <a:ea typeface="+mn-ea"/>
                <a:cs typeface="+mn-cs"/>
              </a:defRPr>
            </a:pPr>
            <a:endParaRPr lang="en-US"/>
          </a:p>
        </c:txPr>
        <c:crossAx val="148662832"/>
        <c:crosses val="autoZero"/>
        <c:auto val="1"/>
        <c:lblAlgn val="ctr"/>
        <c:lblOffset val="100"/>
        <c:noMultiLvlLbl val="0"/>
      </c:catAx>
      <c:valAx>
        <c:axId val="148662832"/>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dk1">
                    <a:lumMod val="75000"/>
                    <a:lumOff val="25000"/>
                  </a:schemeClr>
                </a:solidFill>
                <a:latin typeface="+mn-lt"/>
                <a:ea typeface="+mn-ea"/>
                <a:cs typeface="+mn-cs"/>
              </a:defRPr>
            </a:pPr>
            <a:endParaRPr lang="en-US"/>
          </a:p>
        </c:txPr>
        <c:crossAx val="148661168"/>
        <c:crosses val="autoZero"/>
        <c:crossBetween val="between"/>
      </c:valAx>
      <c:spPr>
        <a:noFill/>
        <a:ln>
          <a:noFill/>
        </a:ln>
        <a:effectLst/>
      </c:spPr>
    </c:plotArea>
    <c:legend>
      <c:legendPos val="b"/>
      <c:layout>
        <c:manualLayout>
          <c:xMode val="edge"/>
          <c:yMode val="edge"/>
          <c:x val="1.4443764234420191E-2"/>
          <c:y val="0.79216587627825086"/>
          <c:w val="0.95287990328028715"/>
          <c:h val="0.1843061867667396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00" b="1"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100" b="1"/>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'Targets 2022-23 (Complet UE)	'!$A$34</c:f>
              <c:strCache>
                <c:ptCount val="1"/>
                <c:pt idx="0">
                  <c:v>Students completing a university qualification annually</c:v>
                </c:pt>
              </c:strCache>
            </c:strRef>
          </c:tx>
          <c:spPr>
            <a:solidFill>
              <a:srgbClr val="FFC000"/>
            </a:solidFill>
            <a:ln w="25400" cap="flat" cmpd="sng" algn="ctr">
              <a:solidFill>
                <a:schemeClr val="dk1"/>
              </a:solidFill>
              <a:prstDash val="solid"/>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rgbClr val="7030A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'Targets 2022-23 (Complet UE)	'!$B$33:$C$33</c:f>
              <c:strCache>
                <c:ptCount val="2"/>
                <c:pt idx="0">
                  <c:v>Baseline: 2021/22</c:v>
                </c:pt>
                <c:pt idx="1">
                  <c:v>Target: 2022/23</c:v>
                </c:pt>
              </c:strCache>
            </c:strRef>
          </c:cat>
          <c:val>
            <c:numRef>
              <c:f>'Targets 2022-23 (Complet UE)	'!$B$34:$C$34</c:f>
              <c:numCache>
                <c:formatCode>#,##0</c:formatCode>
                <c:ptCount val="2"/>
                <c:pt idx="0">
                  <c:v>237882</c:v>
                </c:pt>
                <c:pt idx="1">
                  <c:v>227000</c:v>
                </c:pt>
              </c:numCache>
            </c:numRef>
          </c:val>
          <c:extLst>
            <c:ext xmlns:c16="http://schemas.microsoft.com/office/drawing/2014/chart" uri="{C3380CC4-5D6E-409C-BE32-E72D297353CC}">
              <c16:uniqueId val="{00000000-C3BA-40AB-A302-574B2330BA39}"/>
            </c:ext>
          </c:extLst>
        </c:ser>
        <c:dLbls>
          <c:showLegendKey val="0"/>
          <c:showVal val="0"/>
          <c:showCatName val="0"/>
          <c:showSerName val="0"/>
          <c:showPercent val="0"/>
          <c:showBubbleSize val="0"/>
        </c:dLbls>
        <c:gapWidth val="150"/>
        <c:axId val="2032884672"/>
        <c:axId val="2032907552"/>
      </c:barChart>
      <c:catAx>
        <c:axId val="2032884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32907552"/>
        <c:crosses val="autoZero"/>
        <c:auto val="1"/>
        <c:lblAlgn val="ctr"/>
        <c:lblOffset val="100"/>
        <c:noMultiLvlLbl val="0"/>
      </c:catAx>
      <c:valAx>
        <c:axId val="20329075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3288467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1"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232220972378448E-2"/>
          <c:y val="0.12875636529535547"/>
          <c:w val="0.88999636846804897"/>
          <c:h val="0.63500074685786223"/>
        </c:manualLayout>
      </c:layout>
      <c:barChart>
        <c:barDir val="col"/>
        <c:grouping val="clustered"/>
        <c:varyColors val="0"/>
        <c:ser>
          <c:idx val="0"/>
          <c:order val="0"/>
          <c:tx>
            <c:strRef>
              <c:f>'Targets 2022-23 (Complet UE)	'!$B$1</c:f>
              <c:strCache>
                <c:ptCount val="1"/>
                <c:pt idx="0">
                  <c:v>Baseline: 2021/22</c:v>
                </c:pt>
              </c:strCache>
            </c:strRef>
          </c:tx>
          <c:spPr>
            <a:solidFill>
              <a:srgbClr val="C00000"/>
            </a:solidFill>
            <a:ln>
              <a:noFill/>
            </a:ln>
            <a:effectLst/>
          </c:spPr>
          <c:invertIfNegative val="0"/>
          <c:dLbls>
            <c:dLbl>
              <c:idx val="0"/>
              <c:layout>
                <c:manualLayout>
                  <c:x val="-1.3022246337493217E-2"/>
                  <c:y val="-1.08401084010840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51A-4EAE-9118-D30E471EA3C9}"/>
                </c:ext>
              </c:extLst>
            </c:dLbl>
            <c:dLbl>
              <c:idx val="1"/>
              <c:layout>
                <c:manualLayout>
                  <c:x val="-1.9792650918635201E-2"/>
                  <c:y val="-3.176550951001826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51A-4EAE-9118-D30E471EA3C9}"/>
                </c:ext>
              </c:extLst>
            </c:dLbl>
            <c:dLbl>
              <c:idx val="3"/>
              <c:layout>
                <c:manualLayout>
                  <c:x val="-2.0634920634920693E-2"/>
                  <c:y val="-1.270620380400730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51A-4EAE-9118-D30E471EA3C9}"/>
                </c:ext>
              </c:extLst>
            </c:dLbl>
            <c:dLbl>
              <c:idx val="4"/>
              <c:layout>
                <c:manualLayout>
                  <c:x val="-1.5192620727075421E-2"/>
                  <c:y val="3.613369467027970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51A-4EAE-9118-D30E471EA3C9}"/>
                </c:ext>
              </c:extLst>
            </c:dLbl>
            <c:dLbl>
              <c:idx val="6"/>
              <c:layout>
                <c:manualLayout>
                  <c:x val="-1.9047619047619049E-2"/>
                  <c:y val="-3.176550951001826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51A-4EAE-9118-D30E471EA3C9}"/>
                </c:ext>
              </c:extLst>
            </c:dLbl>
            <c:dLbl>
              <c:idx val="7"/>
              <c:layout>
                <c:manualLayout>
                  <c:x val="-2.170374389582202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1A-4EAE-9118-D30E471EA3C9}"/>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'Targets 2022-23 (Complet UE)	'!$A$2:$A$9</c:f>
              <c:strCache>
                <c:ptCount val="8"/>
                <c:pt idx="0">
                  <c:v>Graduates in engineering annually</c:v>
                </c:pt>
                <c:pt idx="1">
                  <c:v>Graduates in natural and physical sciences annually</c:v>
                </c:pt>
                <c:pt idx="2">
                  <c:v>Graduates in human health sciences</c:v>
                </c:pt>
                <c:pt idx="3">
                  <c:v>Graduates in animal health sciences</c:v>
                </c:pt>
                <c:pt idx="4">
                  <c:v>Graduates in initial teacher education</c:v>
                </c:pt>
                <c:pt idx="5">
                  <c:v>Graduates in veterinary science</c:v>
                </c:pt>
                <c:pt idx="6">
                  <c:v>Master’s graduates (all master’s)</c:v>
                </c:pt>
                <c:pt idx="7">
                  <c:v>Doctoral graduates</c:v>
                </c:pt>
              </c:strCache>
            </c:strRef>
          </c:cat>
          <c:val>
            <c:numRef>
              <c:f>'Targets 2022-23 (Complet UE)	'!$B$2:$B$9</c:f>
              <c:numCache>
                <c:formatCode>#,##0</c:formatCode>
                <c:ptCount val="8"/>
                <c:pt idx="0">
                  <c:v>12652</c:v>
                </c:pt>
                <c:pt idx="1">
                  <c:v>9642</c:v>
                </c:pt>
                <c:pt idx="2">
                  <c:v>9646</c:v>
                </c:pt>
                <c:pt idx="3" formatCode="General">
                  <c:v>867</c:v>
                </c:pt>
                <c:pt idx="4">
                  <c:v>30809</c:v>
                </c:pt>
                <c:pt idx="5" formatCode="General">
                  <c:v>208</c:v>
                </c:pt>
                <c:pt idx="6">
                  <c:v>12922</c:v>
                </c:pt>
                <c:pt idx="7">
                  <c:v>3552</c:v>
                </c:pt>
              </c:numCache>
            </c:numRef>
          </c:val>
          <c:extLst>
            <c:ext xmlns:c16="http://schemas.microsoft.com/office/drawing/2014/chart" uri="{C3380CC4-5D6E-409C-BE32-E72D297353CC}">
              <c16:uniqueId val="{00000004-351A-4EAE-9118-D30E471EA3C9}"/>
            </c:ext>
          </c:extLst>
        </c:ser>
        <c:ser>
          <c:idx val="1"/>
          <c:order val="1"/>
          <c:tx>
            <c:strRef>
              <c:f>'Targets 2022-23 (Complet UE)	'!$C$1</c:f>
              <c:strCache>
                <c:ptCount val="1"/>
                <c:pt idx="0">
                  <c:v>Target: 2022/23</c:v>
                </c:pt>
              </c:strCache>
            </c:strRef>
          </c:tx>
          <c:spPr>
            <a:solidFill>
              <a:schemeClr val="accent2"/>
            </a:solidFill>
            <a:ln>
              <a:noFill/>
            </a:ln>
            <a:effectLst/>
          </c:spPr>
          <c:invertIfNegative val="0"/>
          <c:dLbls>
            <c:dLbl>
              <c:idx val="0"/>
              <c:layout>
                <c:manualLayout>
                  <c:x val="2.3874118285404231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51A-4EAE-9118-D30E471EA3C9}"/>
                </c:ext>
              </c:extLst>
            </c:dLbl>
            <c:dLbl>
              <c:idx val="1"/>
              <c:layout>
                <c:manualLayout>
                  <c:x val="6.5111231687465694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51A-4EAE-9118-D30E471EA3C9}"/>
                </c:ext>
              </c:extLst>
            </c:dLbl>
            <c:dLbl>
              <c:idx val="2"/>
              <c:layout>
                <c:manualLayout>
                  <c:x val="3.0385241454150842E-2"/>
                  <c:y val="-6.624434163522597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51A-4EAE-9118-D30E471EA3C9}"/>
                </c:ext>
              </c:extLst>
            </c:dLbl>
            <c:dLbl>
              <c:idx val="4"/>
              <c:layout>
                <c:manualLayout>
                  <c:x val="1.3022246337493217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51A-4EAE-9118-D30E471EA3C9}"/>
                </c:ext>
              </c:extLst>
            </c:dLbl>
            <c:dLbl>
              <c:idx val="7"/>
              <c:layout>
                <c:manualLayout>
                  <c:x val="1.736299511665762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51A-4EAE-9118-D30E471EA3C9}"/>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'Targets 2022-23 (Complet UE)	'!$A$2:$A$9</c:f>
              <c:strCache>
                <c:ptCount val="8"/>
                <c:pt idx="0">
                  <c:v>Graduates in engineering annually</c:v>
                </c:pt>
                <c:pt idx="1">
                  <c:v>Graduates in natural and physical sciences annually</c:v>
                </c:pt>
                <c:pt idx="2">
                  <c:v>Graduates in human health sciences</c:v>
                </c:pt>
                <c:pt idx="3">
                  <c:v>Graduates in animal health sciences</c:v>
                </c:pt>
                <c:pt idx="4">
                  <c:v>Graduates in initial teacher education</c:v>
                </c:pt>
                <c:pt idx="5">
                  <c:v>Graduates in veterinary science</c:v>
                </c:pt>
                <c:pt idx="6">
                  <c:v>Master’s graduates (all master’s)</c:v>
                </c:pt>
                <c:pt idx="7">
                  <c:v>Doctoral graduates</c:v>
                </c:pt>
              </c:strCache>
            </c:strRef>
          </c:cat>
          <c:val>
            <c:numRef>
              <c:f>'Targets 2022-23 (Complet UE)	'!$C$2:$C$9</c:f>
              <c:numCache>
                <c:formatCode>#,##0</c:formatCode>
                <c:ptCount val="8"/>
                <c:pt idx="0">
                  <c:v>14750</c:v>
                </c:pt>
                <c:pt idx="1">
                  <c:v>11000</c:v>
                </c:pt>
                <c:pt idx="2">
                  <c:v>10000</c:v>
                </c:pt>
                <c:pt idx="3" formatCode="General">
                  <c:v>900</c:v>
                </c:pt>
                <c:pt idx="4">
                  <c:v>29000</c:v>
                </c:pt>
                <c:pt idx="5" formatCode="General">
                  <c:v>185</c:v>
                </c:pt>
                <c:pt idx="6">
                  <c:v>14500</c:v>
                </c:pt>
                <c:pt idx="7">
                  <c:v>3350</c:v>
                </c:pt>
              </c:numCache>
            </c:numRef>
          </c:val>
          <c:extLst>
            <c:ext xmlns:c16="http://schemas.microsoft.com/office/drawing/2014/chart" uri="{C3380CC4-5D6E-409C-BE32-E72D297353CC}">
              <c16:uniqueId val="{0000000A-351A-4EAE-9118-D30E471EA3C9}"/>
            </c:ext>
          </c:extLst>
        </c:ser>
        <c:dLbls>
          <c:dLblPos val="outEnd"/>
          <c:showLegendKey val="0"/>
          <c:showVal val="1"/>
          <c:showCatName val="0"/>
          <c:showSerName val="0"/>
          <c:showPercent val="0"/>
          <c:showBubbleSize val="0"/>
        </c:dLbls>
        <c:gapWidth val="219"/>
        <c:overlap val="-27"/>
        <c:axId val="288948832"/>
        <c:axId val="288943008"/>
      </c:barChart>
      <c:catAx>
        <c:axId val="288948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88943008"/>
        <c:crosses val="autoZero"/>
        <c:auto val="1"/>
        <c:lblAlgn val="ctr"/>
        <c:lblOffset val="100"/>
        <c:noMultiLvlLbl val="0"/>
      </c:catAx>
      <c:valAx>
        <c:axId val="2889430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889488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0"/>
      <c:depthPercent val="100"/>
      <c:rAngAx val="0"/>
    </c:view3D>
    <c:floor>
      <c:thickness val="0"/>
      <c:spPr>
        <a:solidFill>
          <a:schemeClr val="lt1"/>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'WBL Target for 2022'!$B$1</c:f>
              <c:strCache>
                <c:ptCount val="1"/>
                <c:pt idx="0">
                  <c:v>Baseline: 2020/21 </c:v>
                </c:pt>
              </c:strCache>
            </c:strRef>
          </c:tx>
          <c:spPr>
            <a:solidFill>
              <a:srgbClr val="33CC33"/>
            </a:solidFill>
            <a:ln>
              <a:solidFill>
                <a:schemeClr val="accent1"/>
              </a:solidFill>
            </a:ln>
            <a:effectLst/>
            <a:sp3d>
              <a:contourClr>
                <a:schemeClr val="accent1"/>
              </a:contourClr>
            </a:sp3d>
          </c:spPr>
          <c:invertIfNegative val="0"/>
          <c:dLbls>
            <c:dLbl>
              <c:idx val="0"/>
              <c:layout>
                <c:manualLayout>
                  <c:x val="-6.4935064935064939E-3"/>
                  <c:y val="-3.2407407407407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0B1-4E6A-9C47-4F816FB2724C}"/>
                </c:ext>
              </c:extLst>
            </c:dLbl>
            <c:dLbl>
              <c:idx val="1"/>
              <c:layout>
                <c:manualLayout>
                  <c:x val="-8.658008658008658E-3"/>
                  <c:y val="-7.87037037037037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0B1-4E6A-9C47-4F816FB2724C}"/>
                </c:ext>
              </c:extLst>
            </c:dLbl>
            <c:dLbl>
              <c:idx val="2"/>
              <c:layout>
                <c:manualLayout>
                  <c:x val="-3.4632034632034708E-2"/>
                  <c:y val="-6.4814814814814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0B1-4E6A-9C47-4F816FB2724C}"/>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'WBL Target for 2022'!$A$2:$A$4</c:f>
              <c:strCache>
                <c:ptCount val="3"/>
                <c:pt idx="0">
                  <c:v>No. of learners or students placed in Work-based Learning programmes</c:v>
                </c:pt>
                <c:pt idx="1">
                  <c:v>No. of learners registered in skills development programmes</c:v>
                </c:pt>
                <c:pt idx="2">
                  <c:v>No. of learners entering artisanal programmes</c:v>
                </c:pt>
              </c:strCache>
            </c:strRef>
          </c:cat>
          <c:val>
            <c:numRef>
              <c:f>'WBL Target for 2022'!$B$2:$B$4</c:f>
              <c:numCache>
                <c:formatCode>#,##0</c:formatCode>
                <c:ptCount val="3"/>
                <c:pt idx="0">
                  <c:v>78317</c:v>
                </c:pt>
                <c:pt idx="1">
                  <c:v>43885</c:v>
                </c:pt>
                <c:pt idx="2">
                  <c:v>10302</c:v>
                </c:pt>
              </c:numCache>
            </c:numRef>
          </c:val>
          <c:extLst>
            <c:ext xmlns:c16="http://schemas.microsoft.com/office/drawing/2014/chart" uri="{C3380CC4-5D6E-409C-BE32-E72D297353CC}">
              <c16:uniqueId val="{00000003-40B1-4E6A-9C47-4F816FB2724C}"/>
            </c:ext>
          </c:extLst>
        </c:ser>
        <c:ser>
          <c:idx val="1"/>
          <c:order val="1"/>
          <c:tx>
            <c:strRef>
              <c:f>'WBL Target for 2022'!$C$1</c:f>
              <c:strCache>
                <c:ptCount val="1"/>
                <c:pt idx="0">
                  <c:v>Target: 2022/23</c:v>
                </c:pt>
              </c:strCache>
            </c:strRef>
          </c:tx>
          <c:spPr>
            <a:solidFill>
              <a:srgbClr val="FFC000"/>
            </a:solidFill>
            <a:ln>
              <a:solidFill>
                <a:schemeClr val="accent2"/>
              </a:solidFill>
            </a:ln>
            <a:effectLst/>
            <a:sp3d>
              <a:contourClr>
                <a:schemeClr val="accent2"/>
              </a:contourClr>
            </a:sp3d>
          </c:spPr>
          <c:invertIfNegative val="0"/>
          <c:dLbls>
            <c:dLbl>
              <c:idx val="2"/>
              <c:layout>
                <c:manualLayout>
                  <c:x val="1.7316017316017316E-2"/>
                  <c:y val="-4.62962962962963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0B1-4E6A-9C47-4F816FB2724C}"/>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'WBL Target for 2022'!$A$2:$A$4</c:f>
              <c:strCache>
                <c:ptCount val="3"/>
                <c:pt idx="0">
                  <c:v>No. of learners or students placed in Work-based Learning programmes</c:v>
                </c:pt>
                <c:pt idx="1">
                  <c:v>No. of learners registered in skills development programmes</c:v>
                </c:pt>
                <c:pt idx="2">
                  <c:v>No. of learners entering artisanal programmes</c:v>
                </c:pt>
              </c:strCache>
            </c:strRef>
          </c:cat>
          <c:val>
            <c:numRef>
              <c:f>'WBL Target for 2022'!$C$2:$C$4</c:f>
              <c:numCache>
                <c:formatCode>#,##0</c:formatCode>
                <c:ptCount val="3"/>
                <c:pt idx="0">
                  <c:v>107000</c:v>
                </c:pt>
                <c:pt idx="1">
                  <c:v>148000</c:v>
                </c:pt>
                <c:pt idx="2">
                  <c:v>22000</c:v>
                </c:pt>
              </c:numCache>
            </c:numRef>
          </c:val>
          <c:extLst>
            <c:ext xmlns:c16="http://schemas.microsoft.com/office/drawing/2014/chart" uri="{C3380CC4-5D6E-409C-BE32-E72D297353CC}">
              <c16:uniqueId val="{00000005-40B1-4E6A-9C47-4F816FB2724C}"/>
            </c:ext>
          </c:extLst>
        </c:ser>
        <c:dLbls>
          <c:showLegendKey val="0"/>
          <c:showVal val="0"/>
          <c:showCatName val="0"/>
          <c:showSerName val="0"/>
          <c:showPercent val="0"/>
          <c:showBubbleSize val="0"/>
        </c:dLbls>
        <c:gapWidth val="160"/>
        <c:gapDepth val="0"/>
        <c:shape val="box"/>
        <c:axId val="142056672"/>
        <c:axId val="142055840"/>
        <c:axId val="0"/>
      </c:bar3DChart>
      <c:catAx>
        <c:axId val="1420566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2055840"/>
        <c:crosses val="autoZero"/>
        <c:auto val="1"/>
        <c:lblAlgn val="ctr"/>
        <c:lblOffset val="100"/>
        <c:noMultiLvlLbl val="0"/>
      </c:catAx>
      <c:valAx>
        <c:axId val="14205584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420566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'WBL Target for 2022'!$B$21</c:f>
              <c:strCache>
                <c:ptCount val="1"/>
                <c:pt idx="0">
                  <c:v>Baseline: 2020/21 </c:v>
                </c:pt>
              </c:strCache>
            </c:strRef>
          </c:tx>
          <c:spPr>
            <a:solidFill>
              <a:srgbClr val="33CC33"/>
            </a:solidFill>
            <a:ln w="9525" cap="flat" cmpd="sng" algn="ctr">
              <a:solidFill>
                <a:schemeClr val="lt1">
                  <a:alpha val="50000"/>
                </a:schemeClr>
              </a:solidFill>
              <a:round/>
            </a:ln>
            <a:effectLst/>
          </c:spPr>
          <c:invertIfNegative val="0"/>
          <c:dLbls>
            <c:spPr>
              <a:solidFill>
                <a:schemeClr val="tx1"/>
              </a:solidFill>
              <a:ln>
                <a:noFill/>
              </a:ln>
              <a:effectLst/>
            </c:spPr>
            <c:txPr>
              <a:bodyPr rot="0" spcFirstLastPara="1" vertOverflow="ellipsis" vert="horz" wrap="square" anchor="ctr" anchorCtr="1"/>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'WBL Target for 2022'!$A$22:$A$24</c:f>
              <c:strCache>
                <c:ptCount val="3"/>
                <c:pt idx="0">
                  <c:v>Learners who pass artisan trade test </c:v>
                </c:pt>
                <c:pt idx="1">
                  <c:v>Learners who completed learnerships</c:v>
                </c:pt>
                <c:pt idx="2">
                  <c:v>Learners who completed internships </c:v>
                </c:pt>
              </c:strCache>
            </c:strRef>
          </c:cat>
          <c:val>
            <c:numRef>
              <c:f>'WBL Target for 2022'!$B$22:$B$24</c:f>
              <c:numCache>
                <c:formatCode>#,##0</c:formatCode>
                <c:ptCount val="3"/>
                <c:pt idx="0">
                  <c:v>15107</c:v>
                </c:pt>
                <c:pt idx="1">
                  <c:v>24136</c:v>
                </c:pt>
                <c:pt idx="2">
                  <c:v>5284</c:v>
                </c:pt>
              </c:numCache>
            </c:numRef>
          </c:val>
          <c:extLst>
            <c:ext xmlns:c16="http://schemas.microsoft.com/office/drawing/2014/chart" uri="{C3380CC4-5D6E-409C-BE32-E72D297353CC}">
              <c16:uniqueId val="{00000000-6525-4B53-9F7B-454A62E765A9}"/>
            </c:ext>
          </c:extLst>
        </c:ser>
        <c:ser>
          <c:idx val="1"/>
          <c:order val="1"/>
          <c:tx>
            <c:strRef>
              <c:f>'WBL Target for 2022'!$C$21</c:f>
              <c:strCache>
                <c:ptCount val="1"/>
                <c:pt idx="0">
                  <c:v>Target: 2022/23</c:v>
                </c:pt>
              </c:strCache>
            </c:strRef>
          </c:tx>
          <c:spPr>
            <a:solidFill>
              <a:srgbClr val="FFC000"/>
            </a:solidFill>
            <a:ln w="9525" cap="flat" cmpd="sng" algn="ctr">
              <a:solidFill>
                <a:schemeClr val="lt1">
                  <a:alpha val="50000"/>
                </a:schemeClr>
              </a:solidFill>
              <a:round/>
            </a:ln>
            <a:effectLst/>
          </c:spPr>
          <c:invertIfNegative val="0"/>
          <c:dLbls>
            <c:spPr>
              <a:solidFill>
                <a:srgbClr val="C00000"/>
              </a:solidFill>
              <a:ln>
                <a:noFill/>
              </a:ln>
              <a:effectLst/>
            </c:spPr>
            <c:txPr>
              <a:bodyPr rot="0" spcFirstLastPara="1" vertOverflow="ellipsis" vert="horz" wrap="square" anchor="ctr" anchorCtr="1"/>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'WBL Target for 2022'!$A$22:$A$24</c:f>
              <c:strCache>
                <c:ptCount val="3"/>
                <c:pt idx="0">
                  <c:v>Learners who pass artisan trade test </c:v>
                </c:pt>
                <c:pt idx="1">
                  <c:v>Learners who completed learnerships</c:v>
                </c:pt>
                <c:pt idx="2">
                  <c:v>Learners who completed internships </c:v>
                </c:pt>
              </c:strCache>
            </c:strRef>
          </c:cat>
          <c:val>
            <c:numRef>
              <c:f>'WBL Target for 2022'!$C$22:$C$24</c:f>
              <c:numCache>
                <c:formatCode>#,##0</c:formatCode>
                <c:ptCount val="3"/>
                <c:pt idx="0">
                  <c:v>20500</c:v>
                </c:pt>
                <c:pt idx="1">
                  <c:v>31300</c:v>
                </c:pt>
                <c:pt idx="2">
                  <c:v>5200</c:v>
                </c:pt>
              </c:numCache>
            </c:numRef>
          </c:val>
          <c:extLst>
            <c:ext xmlns:c16="http://schemas.microsoft.com/office/drawing/2014/chart" uri="{C3380CC4-5D6E-409C-BE32-E72D297353CC}">
              <c16:uniqueId val="{00000001-6525-4B53-9F7B-454A62E765A9}"/>
            </c:ext>
          </c:extLst>
        </c:ser>
        <c:dLbls>
          <c:dLblPos val="inEnd"/>
          <c:showLegendKey val="0"/>
          <c:showVal val="1"/>
          <c:showCatName val="0"/>
          <c:showSerName val="0"/>
          <c:showPercent val="0"/>
          <c:showBubbleSize val="0"/>
        </c:dLbls>
        <c:gapWidth val="65"/>
        <c:axId val="318693504"/>
        <c:axId val="318700992"/>
      </c:barChart>
      <c:catAx>
        <c:axId val="31869350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00" b="0" i="0" u="none" strike="noStrike" kern="1200" cap="all" baseline="0">
                <a:solidFill>
                  <a:schemeClr val="dk1">
                    <a:lumMod val="75000"/>
                    <a:lumOff val="25000"/>
                  </a:schemeClr>
                </a:solidFill>
                <a:latin typeface="+mn-lt"/>
                <a:ea typeface="+mn-ea"/>
                <a:cs typeface="+mn-cs"/>
              </a:defRPr>
            </a:pPr>
            <a:endParaRPr lang="en-US"/>
          </a:p>
        </c:txPr>
        <c:crossAx val="318700992"/>
        <c:crosses val="autoZero"/>
        <c:auto val="1"/>
        <c:lblAlgn val="ctr"/>
        <c:lblOffset val="100"/>
        <c:noMultiLvlLbl val="0"/>
      </c:catAx>
      <c:valAx>
        <c:axId val="31870099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318693504"/>
        <c:crosses val="autoZero"/>
        <c:crossBetween val="between"/>
      </c:valAx>
      <c:spPr>
        <a:noFill/>
        <a:ln>
          <a:noFill/>
        </a:ln>
        <a:effectLst/>
      </c:spPr>
    </c:plotArea>
    <c:legend>
      <c:legendPos val="t"/>
      <c:overlay val="0"/>
      <c:spPr>
        <a:solidFill>
          <a:schemeClr val="lt1">
            <a:lumMod val="95000"/>
            <a:alpha val="39000"/>
          </a:schemeClr>
        </a:solid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5"/>
    </a:solidFill>
    <a:ln w="9525" cap="flat" cmpd="sng" algn="ctr">
      <a:solidFill>
        <a:schemeClr val="dk1">
          <a:lumMod val="25000"/>
          <a:lumOff val="75000"/>
        </a:schemeClr>
      </a:solidFill>
      <a:round/>
    </a:ln>
    <a:effectLst/>
  </c:spPr>
  <c:txPr>
    <a:bodyPr/>
    <a:lstStyle/>
    <a:p>
      <a:pPr>
        <a:defRPr sz="10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'WBL Target for 2022'!$A$44</c:f>
              <c:strCache>
                <c:ptCount val="1"/>
                <c:pt idx="0">
                  <c:v>Learners who complete skills programmes  </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trendline>
            <c:spPr>
              <a:ln w="9525" cap="rnd">
                <a:solidFill>
                  <a:srgbClr val="C00000"/>
                </a:solidFill>
              </a:ln>
              <a:effectLst/>
            </c:spPr>
            <c:trendlineType val="linear"/>
            <c:dispRSqr val="0"/>
            <c:dispEq val="0"/>
          </c:trendline>
          <c:cat>
            <c:strRef>
              <c:f>'WBL Target for 2022'!$B$43:$C$43</c:f>
              <c:strCache>
                <c:ptCount val="2"/>
                <c:pt idx="0">
                  <c:v>Baseline: 2020/21 </c:v>
                </c:pt>
                <c:pt idx="1">
                  <c:v>Target: 2022/23</c:v>
                </c:pt>
              </c:strCache>
            </c:strRef>
          </c:cat>
          <c:val>
            <c:numRef>
              <c:f>'WBL Target for 2022'!$B$44:$C$44</c:f>
              <c:numCache>
                <c:formatCode>#,##0</c:formatCode>
                <c:ptCount val="2"/>
                <c:pt idx="0">
                  <c:v>98908</c:v>
                </c:pt>
                <c:pt idx="1">
                  <c:v>100000</c:v>
                </c:pt>
              </c:numCache>
            </c:numRef>
          </c:val>
          <c:extLst>
            <c:ext xmlns:c16="http://schemas.microsoft.com/office/drawing/2014/chart" uri="{C3380CC4-5D6E-409C-BE32-E72D297353CC}">
              <c16:uniqueId val="{00000000-338D-4313-A3D4-0C04418AA27C}"/>
            </c:ext>
          </c:extLst>
        </c:ser>
        <c:dLbls>
          <c:showLegendKey val="0"/>
          <c:showVal val="0"/>
          <c:showCatName val="0"/>
          <c:showSerName val="0"/>
          <c:showPercent val="0"/>
          <c:showBubbleSize val="0"/>
        </c:dLbls>
        <c:gapWidth val="355"/>
        <c:overlap val="-70"/>
        <c:axId val="323676544"/>
        <c:axId val="318697664"/>
      </c:barChart>
      <c:catAx>
        <c:axId val="323676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18697664"/>
        <c:crosses val="autoZero"/>
        <c:auto val="1"/>
        <c:lblAlgn val="ctr"/>
        <c:lblOffset val="100"/>
        <c:noMultiLvlLbl val="0"/>
      </c:catAx>
      <c:valAx>
        <c:axId val="318697664"/>
        <c:scaling>
          <c:orientation val="minMax"/>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36765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solidFill>
        <a:schemeClr val="lt1"/>
      </a:solidFill>
      <a:sp3d/>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36CF3A-99E8-4FFB-9175-57807BA9FC96}"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ZA"/>
        </a:p>
      </dgm:t>
    </dgm:pt>
    <dgm:pt modelId="{5BF8D7B2-30CE-45B1-9FFB-39FDA209FBF7}">
      <dgm:prSet phldrT="[Text]" custT="1">
        <dgm:style>
          <a:lnRef idx="2">
            <a:schemeClr val="accent6"/>
          </a:lnRef>
          <a:fillRef idx="1">
            <a:schemeClr val="lt1"/>
          </a:fillRef>
          <a:effectRef idx="0">
            <a:schemeClr val="accent6"/>
          </a:effectRef>
          <a:fontRef idx="minor">
            <a:schemeClr val="dk1"/>
          </a:fontRef>
        </dgm:style>
      </dgm:prSet>
      <dgm:spPr>
        <a:ln/>
      </dgm:spPr>
      <dgm:t>
        <a:bodyPr/>
        <a:lstStyle/>
        <a:p>
          <a:pPr lvl="0" algn="ctr" defTabSz="800100">
            <a:lnSpc>
              <a:spcPct val="90000"/>
            </a:lnSpc>
            <a:spcBef>
              <a:spcPct val="0"/>
            </a:spcBef>
            <a:spcAft>
              <a:spcPct val="35000"/>
            </a:spcAft>
          </a:pPr>
          <a:endParaRPr lang="en-US" sz="1800" dirty="0">
            <a:solidFill>
              <a:schemeClr val="tx1"/>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1" dirty="0">
            <a:solidFill>
              <a:schemeClr val="tx1"/>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1" dirty="0">
            <a:solidFill>
              <a:schemeClr val="tx1"/>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1" dirty="0">
            <a:solidFill>
              <a:schemeClr val="tx1"/>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2400" b="1" i="1" dirty="0">
              <a:solidFill>
                <a:schemeClr val="tx1"/>
              </a:solidFill>
            </a:rPr>
            <a:t>Vision</a:t>
          </a:r>
          <a:r>
            <a:rPr lang="en-US" sz="2400" i="1" dirty="0">
              <a:solidFill>
                <a:schemeClr val="tx1"/>
              </a:solidFill>
            </a:rPr>
            <a:t> </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900" b="0" dirty="0">
            <a:solidFill>
              <a:schemeClr val="tx1"/>
            </a:solidFill>
          </a:endParaRPr>
        </a:p>
        <a:p>
          <a:pPr lvl="0" algn="ctr" defTabSz="800100">
            <a:lnSpc>
              <a:spcPct val="90000"/>
            </a:lnSpc>
            <a:spcBef>
              <a:spcPct val="0"/>
            </a:spcBef>
            <a:spcAft>
              <a:spcPct val="35000"/>
            </a:spcAft>
          </a:pPr>
          <a:r>
            <a:rPr lang="en-US" sz="1800" b="0" dirty="0">
              <a:solidFill>
                <a:schemeClr val="tx1"/>
              </a:solidFill>
            </a:rPr>
            <a:t>An integrated and coordinated PSET system for improved economic participation and social development of youth and adults. </a:t>
          </a:r>
          <a:endParaRPr lang="en-ZA" sz="1800" b="0" dirty="0">
            <a:solidFill>
              <a:schemeClr val="tx1"/>
            </a:solidFill>
          </a:endParaRPr>
        </a:p>
        <a:p>
          <a:pPr marL="342900" lvl="0" indent="-342900" defTabSz="800100">
            <a:lnSpc>
              <a:spcPct val="90000"/>
            </a:lnSpc>
            <a:spcBef>
              <a:spcPct val="0"/>
            </a:spcBef>
            <a:spcAft>
              <a:spcPct val="35000"/>
            </a:spcAft>
            <a:buFont typeface="Arial"/>
            <a:buChar char="•"/>
          </a:pPr>
          <a:endParaRPr lang="en-US" sz="1800" dirty="0">
            <a:solidFill>
              <a:schemeClr val="tx1"/>
            </a:solidFill>
          </a:endParaRPr>
        </a:p>
        <a:p>
          <a:pPr lvl="0" algn="ctr" defTabSz="800100">
            <a:lnSpc>
              <a:spcPct val="90000"/>
            </a:lnSpc>
            <a:spcBef>
              <a:spcPct val="0"/>
            </a:spcBef>
            <a:spcAft>
              <a:spcPct val="35000"/>
            </a:spcAft>
          </a:pPr>
          <a:r>
            <a:rPr lang="en-ZA" sz="2400" b="1" i="1" dirty="0">
              <a:solidFill>
                <a:schemeClr val="tx1"/>
              </a:solidFill>
            </a:rPr>
            <a:t>Mission </a:t>
          </a:r>
        </a:p>
        <a:p>
          <a:pPr lvl="0" algn="ctr" defTabSz="800100">
            <a:lnSpc>
              <a:spcPct val="90000"/>
            </a:lnSpc>
            <a:spcBef>
              <a:spcPct val="0"/>
            </a:spcBef>
            <a:spcAft>
              <a:spcPct val="35000"/>
            </a:spcAft>
          </a:pPr>
          <a:r>
            <a:rPr lang="en-ZA" sz="1800" dirty="0">
              <a:solidFill>
                <a:schemeClr val="tx1"/>
              </a:solidFill>
            </a:rPr>
            <a:t>To provide strategic leadership to the PSET system through: </a:t>
          </a:r>
        </a:p>
      </dgm:t>
    </dgm:pt>
    <dgm:pt modelId="{FF446DCD-E0E8-48F0-99D8-9EB3EF5E2114}" type="parTrans" cxnId="{72DC0B24-9E97-465B-A174-481041FDC08B}">
      <dgm:prSet/>
      <dgm:spPr/>
      <dgm:t>
        <a:bodyPr/>
        <a:lstStyle/>
        <a:p>
          <a:endParaRPr lang="en-ZA" sz="1800">
            <a:solidFill>
              <a:schemeClr val="tx1"/>
            </a:solidFill>
          </a:endParaRPr>
        </a:p>
      </dgm:t>
    </dgm:pt>
    <dgm:pt modelId="{33952C5D-B200-459E-9AB1-7A7A2D9F2A28}" type="sibTrans" cxnId="{72DC0B24-9E97-465B-A174-481041FDC08B}">
      <dgm:prSet/>
      <dgm:spPr/>
      <dgm:t>
        <a:bodyPr/>
        <a:lstStyle/>
        <a:p>
          <a:endParaRPr lang="en-ZA" sz="1800">
            <a:solidFill>
              <a:schemeClr val="tx1"/>
            </a:solidFill>
          </a:endParaRPr>
        </a:p>
      </dgm:t>
    </dgm:pt>
    <dgm:pt modelId="{2BAB09AD-6E15-4139-BE5F-38E768FDCD20}">
      <dgm:prSet phldrT="[Text]" custT="1"/>
      <dgm:spPr>
        <a:solidFill>
          <a:schemeClr val="accent6">
            <a:lumMod val="20000"/>
            <a:lumOff val="80000"/>
          </a:schemeClr>
        </a:solidFill>
        <a:ln>
          <a:solidFill>
            <a:schemeClr val="accent2"/>
          </a:solidFill>
        </a:ln>
      </dgm:spPr>
      <dgm:t>
        <a:bodyPr/>
        <a:lstStyle/>
        <a:p>
          <a:r>
            <a:rPr lang="en-ZA" sz="1800" dirty="0">
              <a:solidFill>
                <a:schemeClr val="tx1"/>
              </a:solidFill>
            </a:rPr>
            <a:t>Development of appropriate steering mechanisms</a:t>
          </a:r>
        </a:p>
      </dgm:t>
    </dgm:pt>
    <dgm:pt modelId="{252B18FF-324D-4E6A-8B1C-508C40E22146}" type="parTrans" cxnId="{AC849A80-F434-498F-95DC-7E014C4FD61F}">
      <dgm:prSet/>
      <dgm:spPr/>
      <dgm:t>
        <a:bodyPr/>
        <a:lstStyle/>
        <a:p>
          <a:endParaRPr lang="en-ZA" sz="1800">
            <a:solidFill>
              <a:schemeClr val="tx1"/>
            </a:solidFill>
          </a:endParaRPr>
        </a:p>
      </dgm:t>
    </dgm:pt>
    <dgm:pt modelId="{94B75128-573D-45CE-B360-B99C6019C571}" type="sibTrans" cxnId="{AC849A80-F434-498F-95DC-7E014C4FD61F}">
      <dgm:prSet/>
      <dgm:spPr/>
      <dgm:t>
        <a:bodyPr/>
        <a:lstStyle/>
        <a:p>
          <a:endParaRPr lang="en-ZA" sz="1800">
            <a:solidFill>
              <a:schemeClr val="tx1"/>
            </a:solidFill>
          </a:endParaRPr>
        </a:p>
      </dgm:t>
    </dgm:pt>
    <dgm:pt modelId="{E286C16A-F883-4164-9E39-6F024936C55D}">
      <dgm:prSet phldrT="[Text]" custT="1"/>
      <dgm:spPr>
        <a:solidFill>
          <a:srgbClr val="CCCC00"/>
        </a:solidFill>
        <a:ln>
          <a:solidFill>
            <a:schemeClr val="accent2"/>
          </a:solidFill>
        </a:ln>
      </dgm:spPr>
      <dgm:t>
        <a:bodyPr/>
        <a:lstStyle/>
        <a:p>
          <a:r>
            <a:rPr lang="en-ZA" sz="1800" dirty="0">
              <a:solidFill>
                <a:schemeClr val="tx1"/>
              </a:solidFill>
            </a:rPr>
            <a:t>Effective oversight, monitoring and evaluation </a:t>
          </a:r>
        </a:p>
      </dgm:t>
    </dgm:pt>
    <dgm:pt modelId="{7C7DB14F-78D8-4A80-96ED-F6A93B761E28}" type="parTrans" cxnId="{EDDE4BC0-F241-452E-901D-F12F0DCF8F31}">
      <dgm:prSet/>
      <dgm:spPr/>
      <dgm:t>
        <a:bodyPr/>
        <a:lstStyle/>
        <a:p>
          <a:endParaRPr lang="en-ZA" sz="1800">
            <a:solidFill>
              <a:schemeClr val="tx1"/>
            </a:solidFill>
          </a:endParaRPr>
        </a:p>
      </dgm:t>
    </dgm:pt>
    <dgm:pt modelId="{68BE11F2-7287-40F6-B097-3E2E0F2E22F4}" type="sibTrans" cxnId="{EDDE4BC0-F241-452E-901D-F12F0DCF8F31}">
      <dgm:prSet/>
      <dgm:spPr/>
      <dgm:t>
        <a:bodyPr/>
        <a:lstStyle/>
        <a:p>
          <a:endParaRPr lang="en-ZA" sz="1800">
            <a:solidFill>
              <a:schemeClr val="tx1"/>
            </a:solidFill>
          </a:endParaRPr>
        </a:p>
      </dgm:t>
    </dgm:pt>
    <dgm:pt modelId="{40165829-638D-4C55-81A0-0A607C489334}">
      <dgm:prSet phldrT="[Text]" custT="1"/>
      <dgm:spPr>
        <a:solidFill>
          <a:schemeClr val="accent6">
            <a:lumMod val="60000"/>
            <a:lumOff val="40000"/>
          </a:schemeClr>
        </a:solidFill>
        <a:ln>
          <a:solidFill>
            <a:schemeClr val="accent2"/>
          </a:solid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ZA" sz="1800" dirty="0">
              <a:solidFill>
                <a:schemeClr val="tx1"/>
              </a:solidFill>
            </a:rPr>
            <a:t>Funding of PSET institutions and entities </a:t>
          </a:r>
        </a:p>
        <a:p>
          <a:pPr lvl="0" defTabSz="711200">
            <a:lnSpc>
              <a:spcPct val="90000"/>
            </a:lnSpc>
            <a:spcBef>
              <a:spcPct val="0"/>
            </a:spcBef>
            <a:spcAft>
              <a:spcPct val="35000"/>
            </a:spcAft>
          </a:pPr>
          <a:endParaRPr lang="en-ZA" sz="1800" dirty="0">
            <a:solidFill>
              <a:schemeClr val="tx1"/>
            </a:solidFill>
          </a:endParaRPr>
        </a:p>
      </dgm:t>
    </dgm:pt>
    <dgm:pt modelId="{4873792B-A99C-40B9-B9C1-DBED62649467}" type="parTrans" cxnId="{9E9FF80F-F0EF-485E-8145-AE3F302E0659}">
      <dgm:prSet/>
      <dgm:spPr/>
      <dgm:t>
        <a:bodyPr/>
        <a:lstStyle/>
        <a:p>
          <a:endParaRPr lang="en-ZA" sz="1800">
            <a:solidFill>
              <a:schemeClr val="tx1"/>
            </a:solidFill>
          </a:endParaRPr>
        </a:p>
      </dgm:t>
    </dgm:pt>
    <dgm:pt modelId="{62502572-ACEC-4A95-B45F-EBD970126532}" type="sibTrans" cxnId="{9E9FF80F-F0EF-485E-8145-AE3F302E0659}">
      <dgm:prSet/>
      <dgm:spPr/>
      <dgm:t>
        <a:bodyPr/>
        <a:lstStyle/>
        <a:p>
          <a:endParaRPr lang="en-ZA" sz="1800">
            <a:solidFill>
              <a:schemeClr val="tx1"/>
            </a:solidFill>
          </a:endParaRPr>
        </a:p>
      </dgm:t>
    </dgm:pt>
    <dgm:pt modelId="{4EDA5033-3483-4384-905A-0270983157A6}">
      <dgm:prSet phldrT="[Text]" custT="1"/>
      <dgm:spPr>
        <a:solidFill>
          <a:schemeClr val="accent5">
            <a:lumMod val="75000"/>
          </a:schemeClr>
        </a:solidFill>
        <a:ln>
          <a:solidFill>
            <a:schemeClr val="accent2"/>
          </a:solidFill>
        </a:ln>
      </dgm:spPr>
      <dgm:t>
        <a:bodyPr/>
        <a:lstStyle/>
        <a:p>
          <a:r>
            <a:rPr lang="en-ZA" sz="1800" dirty="0">
              <a:solidFill>
                <a:schemeClr val="tx1"/>
              </a:solidFill>
            </a:rPr>
            <a:t>Teaching and learning support </a:t>
          </a:r>
        </a:p>
      </dgm:t>
    </dgm:pt>
    <dgm:pt modelId="{A2C3DCA2-8536-4889-91A9-F7BFC8D9642E}" type="parTrans" cxnId="{3BFF5E4C-3643-4D5A-8441-E87C75EAF30F}">
      <dgm:prSet/>
      <dgm:spPr/>
      <dgm:t>
        <a:bodyPr/>
        <a:lstStyle/>
        <a:p>
          <a:endParaRPr lang="en-ZA" sz="1800">
            <a:solidFill>
              <a:schemeClr val="tx1"/>
            </a:solidFill>
          </a:endParaRPr>
        </a:p>
      </dgm:t>
    </dgm:pt>
    <dgm:pt modelId="{FAB4BD44-2F5E-47A5-8F7E-274DA1CA11B6}" type="sibTrans" cxnId="{3BFF5E4C-3643-4D5A-8441-E87C75EAF30F}">
      <dgm:prSet/>
      <dgm:spPr/>
      <dgm:t>
        <a:bodyPr/>
        <a:lstStyle/>
        <a:p>
          <a:endParaRPr lang="en-ZA" sz="1800">
            <a:solidFill>
              <a:schemeClr val="tx1"/>
            </a:solidFill>
          </a:endParaRPr>
        </a:p>
      </dgm:t>
    </dgm:pt>
    <dgm:pt modelId="{2B6842BA-213D-4913-B5CE-BE82E6BFE627}" type="pres">
      <dgm:prSet presAssocID="{E836CF3A-99E8-4FFB-9175-57807BA9FC96}" presName="composite" presStyleCnt="0">
        <dgm:presLayoutVars>
          <dgm:chMax val="1"/>
          <dgm:dir/>
          <dgm:resizeHandles val="exact"/>
        </dgm:presLayoutVars>
      </dgm:prSet>
      <dgm:spPr/>
    </dgm:pt>
    <dgm:pt modelId="{49172D71-7D35-4940-9654-06FED729F5E6}" type="pres">
      <dgm:prSet presAssocID="{5BF8D7B2-30CE-45B1-9FFB-39FDA209FBF7}" presName="roof" presStyleLbl="dkBgShp" presStyleIdx="0" presStyleCnt="2" custScaleY="64226" custLinFactNeighborX="400" custLinFactNeighborY="-25732"/>
      <dgm:spPr/>
    </dgm:pt>
    <dgm:pt modelId="{11F609D6-4C2F-42BA-BF73-97166B8FFC04}" type="pres">
      <dgm:prSet presAssocID="{5BF8D7B2-30CE-45B1-9FFB-39FDA209FBF7}" presName="pillars" presStyleCnt="0"/>
      <dgm:spPr/>
    </dgm:pt>
    <dgm:pt modelId="{47EA3331-8631-499E-B7FA-E5EFA3772CD6}" type="pres">
      <dgm:prSet presAssocID="{5BF8D7B2-30CE-45B1-9FFB-39FDA209FBF7}" presName="pillar1" presStyleLbl="node1" presStyleIdx="0" presStyleCnt="4" custScaleX="23108" custScaleY="65744" custLinFactNeighborX="-428" custLinFactNeighborY="13458">
        <dgm:presLayoutVars>
          <dgm:bulletEnabled val="1"/>
        </dgm:presLayoutVars>
      </dgm:prSet>
      <dgm:spPr/>
    </dgm:pt>
    <dgm:pt modelId="{7EAF1592-9BF2-4775-87FF-B695F238C67A}" type="pres">
      <dgm:prSet presAssocID="{E286C16A-F883-4164-9E39-6F024936C55D}" presName="pillarX" presStyleLbl="node1" presStyleIdx="1" presStyleCnt="4" custScaleX="27450" custScaleY="63782" custLinFactNeighborX="-550" custLinFactNeighborY="13779">
        <dgm:presLayoutVars>
          <dgm:bulletEnabled val="1"/>
        </dgm:presLayoutVars>
      </dgm:prSet>
      <dgm:spPr/>
    </dgm:pt>
    <dgm:pt modelId="{77DB743E-536B-4AD9-8E60-34AA47E50541}" type="pres">
      <dgm:prSet presAssocID="{4EDA5033-3483-4384-905A-0270983157A6}" presName="pillarX" presStyleLbl="node1" presStyleIdx="2" presStyleCnt="4" custScaleX="24459" custScaleY="62927" custLinFactNeighborX="-56" custLinFactNeighborY="15135">
        <dgm:presLayoutVars>
          <dgm:bulletEnabled val="1"/>
        </dgm:presLayoutVars>
      </dgm:prSet>
      <dgm:spPr/>
    </dgm:pt>
    <dgm:pt modelId="{F401322F-2C89-485F-9DB0-AE1C6E105D50}" type="pres">
      <dgm:prSet presAssocID="{40165829-638D-4C55-81A0-0A607C489334}" presName="pillarX" presStyleLbl="node1" presStyleIdx="3" presStyleCnt="4" custScaleX="23276" custScaleY="61830" custLinFactNeighborX="295" custLinFactNeighborY="15279">
        <dgm:presLayoutVars>
          <dgm:bulletEnabled val="1"/>
        </dgm:presLayoutVars>
      </dgm:prSet>
      <dgm:spPr/>
    </dgm:pt>
    <dgm:pt modelId="{94C64CEA-05B0-4E83-B9A7-1D6CFAD9F1F7}" type="pres">
      <dgm:prSet presAssocID="{5BF8D7B2-30CE-45B1-9FFB-39FDA209FBF7}" presName="base" presStyleLbl="dkBgShp" presStyleIdx="1" presStyleCnt="2"/>
      <dgm:spPr>
        <a:ln>
          <a:solidFill>
            <a:schemeClr val="accent2"/>
          </a:solidFill>
        </a:ln>
      </dgm:spPr>
    </dgm:pt>
  </dgm:ptLst>
  <dgm:cxnLst>
    <dgm:cxn modelId="{87F5E10A-BB5B-4B67-B90F-93D656FCB761}" type="presOf" srcId="{2BAB09AD-6E15-4139-BE5F-38E768FDCD20}" destId="{47EA3331-8631-499E-B7FA-E5EFA3772CD6}" srcOrd="0" destOrd="0" presId="urn:microsoft.com/office/officeart/2005/8/layout/hList3"/>
    <dgm:cxn modelId="{9E9FF80F-F0EF-485E-8145-AE3F302E0659}" srcId="{5BF8D7B2-30CE-45B1-9FFB-39FDA209FBF7}" destId="{40165829-638D-4C55-81A0-0A607C489334}" srcOrd="3" destOrd="0" parTransId="{4873792B-A99C-40B9-B9C1-DBED62649467}" sibTransId="{62502572-ACEC-4A95-B45F-EBD970126532}"/>
    <dgm:cxn modelId="{72DC0B24-9E97-465B-A174-481041FDC08B}" srcId="{E836CF3A-99E8-4FFB-9175-57807BA9FC96}" destId="{5BF8D7B2-30CE-45B1-9FFB-39FDA209FBF7}" srcOrd="0" destOrd="0" parTransId="{FF446DCD-E0E8-48F0-99D8-9EB3EF5E2114}" sibTransId="{33952C5D-B200-459E-9AB1-7A7A2D9F2A28}"/>
    <dgm:cxn modelId="{3BFF5E4C-3643-4D5A-8441-E87C75EAF30F}" srcId="{5BF8D7B2-30CE-45B1-9FFB-39FDA209FBF7}" destId="{4EDA5033-3483-4384-905A-0270983157A6}" srcOrd="2" destOrd="0" parTransId="{A2C3DCA2-8536-4889-91A9-F7BFC8D9642E}" sibTransId="{FAB4BD44-2F5E-47A5-8F7E-274DA1CA11B6}"/>
    <dgm:cxn modelId="{AC849A80-F434-498F-95DC-7E014C4FD61F}" srcId="{5BF8D7B2-30CE-45B1-9FFB-39FDA209FBF7}" destId="{2BAB09AD-6E15-4139-BE5F-38E768FDCD20}" srcOrd="0" destOrd="0" parTransId="{252B18FF-324D-4E6A-8B1C-508C40E22146}" sibTransId="{94B75128-573D-45CE-B360-B99C6019C571}"/>
    <dgm:cxn modelId="{C0FDB99D-2723-4F50-8B00-3933ECA46190}" type="presOf" srcId="{E286C16A-F883-4164-9E39-6F024936C55D}" destId="{7EAF1592-9BF2-4775-87FF-B695F238C67A}" srcOrd="0" destOrd="0" presId="urn:microsoft.com/office/officeart/2005/8/layout/hList3"/>
    <dgm:cxn modelId="{0D7B2BB7-75E4-4E07-9FB4-A79E46FB8A3C}" type="presOf" srcId="{5BF8D7B2-30CE-45B1-9FFB-39FDA209FBF7}" destId="{49172D71-7D35-4940-9654-06FED729F5E6}" srcOrd="0" destOrd="0" presId="urn:microsoft.com/office/officeart/2005/8/layout/hList3"/>
    <dgm:cxn modelId="{EDDE4BC0-F241-452E-901D-F12F0DCF8F31}" srcId="{5BF8D7B2-30CE-45B1-9FFB-39FDA209FBF7}" destId="{E286C16A-F883-4164-9E39-6F024936C55D}" srcOrd="1" destOrd="0" parTransId="{7C7DB14F-78D8-4A80-96ED-F6A93B761E28}" sibTransId="{68BE11F2-7287-40F6-B097-3E2E0F2E22F4}"/>
    <dgm:cxn modelId="{1C99CDF4-10C4-4FCD-A41B-6A4A95B9EF0B}" type="presOf" srcId="{40165829-638D-4C55-81A0-0A607C489334}" destId="{F401322F-2C89-485F-9DB0-AE1C6E105D50}" srcOrd="0" destOrd="0" presId="urn:microsoft.com/office/officeart/2005/8/layout/hList3"/>
    <dgm:cxn modelId="{704970FA-CF5B-46DE-B671-322B3D36169E}" type="presOf" srcId="{E836CF3A-99E8-4FFB-9175-57807BA9FC96}" destId="{2B6842BA-213D-4913-B5CE-BE82E6BFE627}" srcOrd="0" destOrd="0" presId="urn:microsoft.com/office/officeart/2005/8/layout/hList3"/>
    <dgm:cxn modelId="{E57F05FF-707C-499E-A80C-CAC8B10FA71A}" type="presOf" srcId="{4EDA5033-3483-4384-905A-0270983157A6}" destId="{77DB743E-536B-4AD9-8E60-34AA47E50541}" srcOrd="0" destOrd="0" presId="urn:microsoft.com/office/officeart/2005/8/layout/hList3"/>
    <dgm:cxn modelId="{A809E5D3-AB3F-4522-BFAD-282ECA9A7B2F}" type="presParOf" srcId="{2B6842BA-213D-4913-B5CE-BE82E6BFE627}" destId="{49172D71-7D35-4940-9654-06FED729F5E6}" srcOrd="0" destOrd="0" presId="urn:microsoft.com/office/officeart/2005/8/layout/hList3"/>
    <dgm:cxn modelId="{14DE0034-7C08-4D7E-BF76-A1120623433C}" type="presParOf" srcId="{2B6842BA-213D-4913-B5CE-BE82E6BFE627}" destId="{11F609D6-4C2F-42BA-BF73-97166B8FFC04}" srcOrd="1" destOrd="0" presId="urn:microsoft.com/office/officeart/2005/8/layout/hList3"/>
    <dgm:cxn modelId="{D24A7BA8-CCB5-4B8B-8D32-12AD089A12F0}" type="presParOf" srcId="{11F609D6-4C2F-42BA-BF73-97166B8FFC04}" destId="{47EA3331-8631-499E-B7FA-E5EFA3772CD6}" srcOrd="0" destOrd="0" presId="urn:microsoft.com/office/officeart/2005/8/layout/hList3"/>
    <dgm:cxn modelId="{042461D6-5841-42F9-A15F-AF2EDC90CF19}" type="presParOf" srcId="{11F609D6-4C2F-42BA-BF73-97166B8FFC04}" destId="{7EAF1592-9BF2-4775-87FF-B695F238C67A}" srcOrd="1" destOrd="0" presId="urn:microsoft.com/office/officeart/2005/8/layout/hList3"/>
    <dgm:cxn modelId="{F0EA8DB7-4784-4F26-907C-9E41DFF43E13}" type="presParOf" srcId="{11F609D6-4C2F-42BA-BF73-97166B8FFC04}" destId="{77DB743E-536B-4AD9-8E60-34AA47E50541}" srcOrd="2" destOrd="0" presId="urn:microsoft.com/office/officeart/2005/8/layout/hList3"/>
    <dgm:cxn modelId="{579D72A5-4338-4275-86B3-CCDC265722FE}" type="presParOf" srcId="{11F609D6-4C2F-42BA-BF73-97166B8FFC04}" destId="{F401322F-2C89-485F-9DB0-AE1C6E105D50}" srcOrd="3" destOrd="0" presId="urn:microsoft.com/office/officeart/2005/8/layout/hList3"/>
    <dgm:cxn modelId="{BAC08010-27F8-4E17-AAFE-3227530F48E7}" type="presParOf" srcId="{2B6842BA-213D-4913-B5CE-BE82E6BFE627}" destId="{94C64CEA-05B0-4E83-B9A7-1D6CFAD9F1F7}"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E783EB-6404-440B-8667-7E01F9E852D6}"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en-ZA"/>
        </a:p>
      </dgm:t>
    </dgm:pt>
    <dgm:pt modelId="{0E77DA5C-C477-4337-A15F-15E287CB730E}">
      <dgm:prSet custT="1"/>
      <dgm:spPr>
        <a:solidFill>
          <a:schemeClr val="bg1">
            <a:lumMod val="95000"/>
            <a:alpha val="90000"/>
          </a:schemeClr>
        </a:solidFill>
        <a:ln>
          <a:solidFill>
            <a:schemeClr val="accent1"/>
          </a:solidFill>
        </a:ln>
      </dgm:spPr>
      <dgm:t>
        <a:bodyPr/>
        <a:lstStyle/>
        <a:p>
          <a:pPr algn="l"/>
          <a:r>
            <a:rPr lang="en-GB" sz="1600" b="1" dirty="0"/>
            <a:t>Higher Education Act, Act No. 101 of 1997 (HE Act) </a:t>
          </a:r>
        </a:p>
      </dgm:t>
    </dgm:pt>
    <dgm:pt modelId="{347746A7-A7EA-4103-B334-65C567E29454}" type="parTrans" cxnId="{36F7AF68-40CF-4B84-A112-13D89A979B09}">
      <dgm:prSet/>
      <dgm:spPr/>
      <dgm:t>
        <a:bodyPr/>
        <a:lstStyle/>
        <a:p>
          <a:endParaRPr lang="en-ZA"/>
        </a:p>
      </dgm:t>
    </dgm:pt>
    <dgm:pt modelId="{B8AEE216-E4CA-4103-AA63-D723836E2A1C}" type="sibTrans" cxnId="{36F7AF68-40CF-4B84-A112-13D89A979B09}">
      <dgm:prSet/>
      <dgm:spPr/>
      <dgm:t>
        <a:bodyPr/>
        <a:lstStyle/>
        <a:p>
          <a:endParaRPr lang="en-ZA"/>
        </a:p>
      </dgm:t>
    </dgm:pt>
    <dgm:pt modelId="{7B418241-18D7-4177-93A6-49E0FE6B7F74}">
      <dgm:prSet custT="1"/>
      <dgm:spPr>
        <a:solidFill>
          <a:schemeClr val="accent1">
            <a:alpha val="90000"/>
          </a:schemeClr>
        </a:solidFill>
      </dgm:spPr>
      <dgm:t>
        <a:bodyPr/>
        <a:lstStyle/>
        <a:p>
          <a:pPr algn="l"/>
          <a:r>
            <a:rPr lang="en-GB" sz="1600" b="1" dirty="0"/>
            <a:t>Continuing Education and Training Act, Act No. 16 of 2006  </a:t>
          </a:r>
        </a:p>
      </dgm:t>
    </dgm:pt>
    <dgm:pt modelId="{C1ED093D-84FE-483D-8E13-880C8F0BFB5B}" type="parTrans" cxnId="{FDCE92F7-C57C-4751-96F7-48EEE8CE9DF7}">
      <dgm:prSet/>
      <dgm:spPr/>
      <dgm:t>
        <a:bodyPr/>
        <a:lstStyle/>
        <a:p>
          <a:endParaRPr lang="en-ZA"/>
        </a:p>
      </dgm:t>
    </dgm:pt>
    <dgm:pt modelId="{5FDCCF2B-5135-46A9-A24A-955B5B66FD5B}" type="sibTrans" cxnId="{FDCE92F7-C57C-4751-96F7-48EEE8CE9DF7}">
      <dgm:prSet/>
      <dgm:spPr/>
      <dgm:t>
        <a:bodyPr/>
        <a:lstStyle/>
        <a:p>
          <a:endParaRPr lang="en-ZA"/>
        </a:p>
      </dgm:t>
    </dgm:pt>
    <dgm:pt modelId="{0B5FD6B4-3CB4-474F-9984-FCC87047D58D}">
      <dgm:prSet custT="1"/>
      <dgm:spPr>
        <a:solidFill>
          <a:srgbClr val="92D050">
            <a:alpha val="90000"/>
          </a:srgbClr>
        </a:solidFill>
      </dgm:spPr>
      <dgm:t>
        <a:bodyPr/>
        <a:lstStyle/>
        <a:p>
          <a:pPr algn="l"/>
          <a:r>
            <a:rPr lang="en-GB" sz="1600" b="1" dirty="0"/>
            <a:t>National Qualifications Framework Act, as amended, Act No. 12 of 2019  </a:t>
          </a:r>
        </a:p>
      </dgm:t>
    </dgm:pt>
    <dgm:pt modelId="{6E5391FF-6B2B-43A9-8D04-A1D09B870BEC}" type="parTrans" cxnId="{DA543E84-5D7B-4D67-B848-8915881636E5}">
      <dgm:prSet/>
      <dgm:spPr/>
      <dgm:t>
        <a:bodyPr/>
        <a:lstStyle/>
        <a:p>
          <a:endParaRPr lang="en-ZA"/>
        </a:p>
      </dgm:t>
    </dgm:pt>
    <dgm:pt modelId="{623B8B70-E1F4-4995-B027-2E2E9D7D6F4E}" type="sibTrans" cxnId="{DA543E84-5D7B-4D67-B848-8915881636E5}">
      <dgm:prSet/>
      <dgm:spPr/>
      <dgm:t>
        <a:bodyPr/>
        <a:lstStyle/>
        <a:p>
          <a:endParaRPr lang="en-ZA"/>
        </a:p>
      </dgm:t>
    </dgm:pt>
    <dgm:pt modelId="{B6BC7D0F-13B7-4255-8BA9-35B7F8A7C048}">
      <dgm:prSet custT="1"/>
      <dgm:spPr>
        <a:solidFill>
          <a:srgbClr val="FFC000">
            <a:alpha val="90000"/>
          </a:srgbClr>
        </a:solidFill>
      </dgm:spPr>
      <dgm:t>
        <a:bodyPr/>
        <a:lstStyle/>
        <a:p>
          <a:pPr algn="l"/>
          <a:r>
            <a:rPr lang="en-GB" sz="1600" b="1" dirty="0"/>
            <a:t>Skills Development Act, Act No. 97 of 1998 </a:t>
          </a:r>
        </a:p>
      </dgm:t>
    </dgm:pt>
    <dgm:pt modelId="{7A8ECA23-D5B1-4745-8BDA-D9C19F712890}" type="parTrans" cxnId="{33BB6552-1087-4F0B-B5BD-32AA276DB627}">
      <dgm:prSet/>
      <dgm:spPr/>
      <dgm:t>
        <a:bodyPr/>
        <a:lstStyle/>
        <a:p>
          <a:endParaRPr lang="en-ZA"/>
        </a:p>
      </dgm:t>
    </dgm:pt>
    <dgm:pt modelId="{1B01D7F4-BFDC-4B77-94D6-20DABA941798}" type="sibTrans" cxnId="{33BB6552-1087-4F0B-B5BD-32AA276DB627}">
      <dgm:prSet/>
      <dgm:spPr/>
      <dgm:t>
        <a:bodyPr/>
        <a:lstStyle/>
        <a:p>
          <a:endParaRPr lang="en-ZA"/>
        </a:p>
      </dgm:t>
    </dgm:pt>
    <dgm:pt modelId="{D8F9EF8C-904E-4590-AD1A-2FDCB92103AC}">
      <dgm:prSet custT="1"/>
      <dgm:spPr>
        <a:solidFill>
          <a:schemeClr val="accent6">
            <a:lumMod val="40000"/>
            <a:lumOff val="60000"/>
            <a:alpha val="90000"/>
          </a:schemeClr>
        </a:solidFill>
      </dgm:spPr>
      <dgm:t>
        <a:bodyPr/>
        <a:lstStyle/>
        <a:p>
          <a:pPr algn="l"/>
          <a:r>
            <a:rPr lang="en-GB" sz="1600" b="1" dirty="0"/>
            <a:t>Skills Development Levies Act, Act No. 9 of 1999 </a:t>
          </a:r>
        </a:p>
      </dgm:t>
    </dgm:pt>
    <dgm:pt modelId="{F9138392-9028-40C7-A904-E8884AF1A457}" type="parTrans" cxnId="{3ABB2B72-9C09-4EC9-BF9E-788AC97F7FF1}">
      <dgm:prSet/>
      <dgm:spPr/>
      <dgm:t>
        <a:bodyPr/>
        <a:lstStyle/>
        <a:p>
          <a:endParaRPr lang="en-ZA"/>
        </a:p>
      </dgm:t>
    </dgm:pt>
    <dgm:pt modelId="{9FE61BF7-89CD-43A7-A863-71A5539D2600}" type="sibTrans" cxnId="{3ABB2B72-9C09-4EC9-BF9E-788AC97F7FF1}">
      <dgm:prSet/>
      <dgm:spPr/>
      <dgm:t>
        <a:bodyPr/>
        <a:lstStyle/>
        <a:p>
          <a:endParaRPr lang="en-ZA"/>
        </a:p>
      </dgm:t>
    </dgm:pt>
    <dgm:pt modelId="{FCE2F356-6E48-4E7B-BD43-55BED22318A9}">
      <dgm:prSet custT="1"/>
      <dgm:spPr>
        <a:solidFill>
          <a:srgbClr val="00B0F0">
            <a:alpha val="90000"/>
          </a:srgbClr>
        </a:solidFill>
      </dgm:spPr>
      <dgm:t>
        <a:bodyPr/>
        <a:lstStyle/>
        <a:p>
          <a:r>
            <a:rPr lang="en-GB" sz="1600" b="1" dirty="0"/>
            <a:t>General and Further Education and Training Quality Assurance Act, Act No. 58 of 2001 </a:t>
          </a:r>
        </a:p>
      </dgm:t>
    </dgm:pt>
    <dgm:pt modelId="{A75C0A71-9AD2-4C55-BDE4-B742B5937C94}" type="parTrans" cxnId="{4B928CB6-39A5-4F51-80E6-74280C7B1D6F}">
      <dgm:prSet/>
      <dgm:spPr/>
      <dgm:t>
        <a:bodyPr/>
        <a:lstStyle/>
        <a:p>
          <a:endParaRPr lang="en-ZA"/>
        </a:p>
      </dgm:t>
    </dgm:pt>
    <dgm:pt modelId="{75F0C8DC-2D99-4111-BBED-0B5E76D92A49}" type="sibTrans" cxnId="{4B928CB6-39A5-4F51-80E6-74280C7B1D6F}">
      <dgm:prSet/>
      <dgm:spPr/>
      <dgm:t>
        <a:bodyPr/>
        <a:lstStyle/>
        <a:p>
          <a:endParaRPr lang="en-ZA"/>
        </a:p>
      </dgm:t>
    </dgm:pt>
    <dgm:pt modelId="{A99A97AF-D0C2-45D0-B63E-11722197D8D6}">
      <dgm:prSet custT="1"/>
      <dgm:spPr>
        <a:solidFill>
          <a:srgbClr val="C00000">
            <a:alpha val="90000"/>
          </a:srgbClr>
        </a:solidFill>
      </dgm:spPr>
      <dgm:t>
        <a:bodyPr/>
        <a:lstStyle/>
        <a:p>
          <a:r>
            <a:rPr lang="en-GB" sz="1600" b="1" dirty="0"/>
            <a:t>National Student Financial Aid Scheme Act, Act No. 56 of 1999 (NSFAS Act)</a:t>
          </a:r>
        </a:p>
      </dgm:t>
    </dgm:pt>
    <dgm:pt modelId="{A14AE30C-C2D1-48A6-BB63-490CD7D0F783}" type="parTrans" cxnId="{F6F536CF-A8AE-4614-A53A-F0651D8A1907}">
      <dgm:prSet/>
      <dgm:spPr/>
      <dgm:t>
        <a:bodyPr/>
        <a:lstStyle/>
        <a:p>
          <a:endParaRPr lang="en-ZA"/>
        </a:p>
      </dgm:t>
    </dgm:pt>
    <dgm:pt modelId="{FE0C8A51-9229-4E91-B62C-94BC851B089B}" type="sibTrans" cxnId="{F6F536CF-A8AE-4614-A53A-F0651D8A1907}">
      <dgm:prSet/>
      <dgm:spPr/>
      <dgm:t>
        <a:bodyPr/>
        <a:lstStyle/>
        <a:p>
          <a:endParaRPr lang="en-ZA"/>
        </a:p>
      </dgm:t>
    </dgm:pt>
    <dgm:pt modelId="{FBE868BC-00A9-4CB6-B549-8AE377D3565F}" type="pres">
      <dgm:prSet presAssocID="{F6E783EB-6404-440B-8667-7E01F9E852D6}" presName="compositeShape" presStyleCnt="0">
        <dgm:presLayoutVars>
          <dgm:dir/>
          <dgm:resizeHandles/>
        </dgm:presLayoutVars>
      </dgm:prSet>
      <dgm:spPr/>
    </dgm:pt>
    <dgm:pt modelId="{FDFA0AE2-A034-4E45-A83B-BF4BD50B1C45}" type="pres">
      <dgm:prSet presAssocID="{F6E783EB-6404-440B-8667-7E01F9E852D6}" presName="pyramid" presStyleLbl="node1" presStyleIdx="0" presStyleCnt="1"/>
      <dgm:spPr>
        <a:solidFill>
          <a:schemeClr val="accent2"/>
        </a:solidFill>
        <a:ln>
          <a:solidFill>
            <a:schemeClr val="accent1"/>
          </a:solidFill>
        </a:ln>
      </dgm:spPr>
    </dgm:pt>
    <dgm:pt modelId="{56969F9B-4083-4B53-8F82-5E06187FED96}" type="pres">
      <dgm:prSet presAssocID="{F6E783EB-6404-440B-8667-7E01F9E852D6}" presName="theList" presStyleCnt="0"/>
      <dgm:spPr/>
    </dgm:pt>
    <dgm:pt modelId="{AC1DBF4F-3B20-418F-93CA-11611A0AAD62}" type="pres">
      <dgm:prSet presAssocID="{0E77DA5C-C477-4337-A15F-15E287CB730E}" presName="aNode" presStyleLbl="fgAcc1" presStyleIdx="0" presStyleCnt="7" custScaleX="167568" custScaleY="50921" custLinFactY="-11885" custLinFactNeighborX="32234" custLinFactNeighborY="-100000">
        <dgm:presLayoutVars>
          <dgm:bulletEnabled val="1"/>
        </dgm:presLayoutVars>
      </dgm:prSet>
      <dgm:spPr/>
    </dgm:pt>
    <dgm:pt modelId="{52E650FF-26E1-4CE3-8ECB-1CECE26EAB77}" type="pres">
      <dgm:prSet presAssocID="{0E77DA5C-C477-4337-A15F-15E287CB730E}" presName="aSpace" presStyleCnt="0"/>
      <dgm:spPr/>
    </dgm:pt>
    <dgm:pt modelId="{67464876-6CC9-43C1-AF0A-20F99B75B255}" type="pres">
      <dgm:prSet presAssocID="{7B418241-18D7-4177-93A6-49E0FE6B7F74}" presName="aNode" presStyleLbl="fgAcc1" presStyleIdx="1" presStyleCnt="7" custScaleX="178678" custScaleY="56696" custLinFactY="-6809" custLinFactNeighborX="28604" custLinFactNeighborY="-100000">
        <dgm:presLayoutVars>
          <dgm:bulletEnabled val="1"/>
        </dgm:presLayoutVars>
      </dgm:prSet>
      <dgm:spPr/>
    </dgm:pt>
    <dgm:pt modelId="{CFA56D4E-4DE1-444F-9117-472A609EFAD3}" type="pres">
      <dgm:prSet presAssocID="{7B418241-18D7-4177-93A6-49E0FE6B7F74}" presName="aSpace" presStyleCnt="0"/>
      <dgm:spPr/>
    </dgm:pt>
    <dgm:pt modelId="{4C845666-9666-4067-B2F1-1661A4E96463}" type="pres">
      <dgm:prSet presAssocID="{B6BC7D0F-13B7-4255-8BA9-35B7F8A7C048}" presName="aNode" presStyleLbl="fgAcc1" presStyleIdx="2" presStyleCnt="7" custScaleX="167477" custScaleY="43628" custLinFactY="71884" custLinFactNeighborX="3078" custLinFactNeighborY="100000">
        <dgm:presLayoutVars>
          <dgm:bulletEnabled val="1"/>
        </dgm:presLayoutVars>
      </dgm:prSet>
      <dgm:spPr/>
    </dgm:pt>
    <dgm:pt modelId="{E41E4101-0BF9-4315-817C-49506F256A26}" type="pres">
      <dgm:prSet presAssocID="{B6BC7D0F-13B7-4255-8BA9-35B7F8A7C048}" presName="aSpace" presStyleCnt="0"/>
      <dgm:spPr/>
    </dgm:pt>
    <dgm:pt modelId="{A41BA9B6-FD80-4C12-8795-3F69F98F1EC8}" type="pres">
      <dgm:prSet presAssocID="{D8F9EF8C-904E-4590-AD1A-2FDCB92103AC}" presName="aNode" presStyleLbl="fgAcc1" presStyleIdx="3" presStyleCnt="7" custScaleX="192274" custScaleY="57791" custLinFactY="86535" custLinFactNeighborX="4460" custLinFactNeighborY="100000">
        <dgm:presLayoutVars>
          <dgm:bulletEnabled val="1"/>
        </dgm:presLayoutVars>
      </dgm:prSet>
      <dgm:spPr/>
    </dgm:pt>
    <dgm:pt modelId="{752DF893-14C9-461E-955F-856F7DF9D251}" type="pres">
      <dgm:prSet presAssocID="{D8F9EF8C-904E-4590-AD1A-2FDCB92103AC}" presName="aSpace" presStyleCnt="0"/>
      <dgm:spPr/>
    </dgm:pt>
    <dgm:pt modelId="{C25DAF2D-BC1E-441B-BA05-681F62FE4B29}" type="pres">
      <dgm:prSet presAssocID="{0B5FD6B4-3CB4-474F-9984-FCC87047D58D}" presName="aNode" presStyleLbl="fgAcc1" presStyleIdx="4" presStyleCnt="7" custScaleX="196656" custScaleY="55930" custLinFactY="-104504" custLinFactNeighborX="22149" custLinFactNeighborY="-200000">
        <dgm:presLayoutVars>
          <dgm:bulletEnabled val="1"/>
        </dgm:presLayoutVars>
      </dgm:prSet>
      <dgm:spPr/>
    </dgm:pt>
    <dgm:pt modelId="{010FDAF6-3702-4916-A376-B280B6AA04EA}" type="pres">
      <dgm:prSet presAssocID="{0B5FD6B4-3CB4-474F-9984-FCC87047D58D}" presName="aSpace" presStyleCnt="0"/>
      <dgm:spPr/>
    </dgm:pt>
    <dgm:pt modelId="{908505DE-9622-4B32-B92A-0DAFA58A4973}" type="pres">
      <dgm:prSet presAssocID="{FCE2F356-6E48-4E7B-BD43-55BED22318A9}" presName="aNode" presStyleLbl="fgAcc1" presStyleIdx="5" presStyleCnt="7" custScaleX="224375" custScaleY="63225" custLinFactY="25615" custLinFactNeighborX="6269" custLinFactNeighborY="100000">
        <dgm:presLayoutVars>
          <dgm:bulletEnabled val="1"/>
        </dgm:presLayoutVars>
      </dgm:prSet>
      <dgm:spPr/>
    </dgm:pt>
    <dgm:pt modelId="{807A6E55-DB1D-4F4A-9BF6-257049001B23}" type="pres">
      <dgm:prSet presAssocID="{FCE2F356-6E48-4E7B-BD43-55BED22318A9}" presName="aSpace" presStyleCnt="0"/>
      <dgm:spPr/>
    </dgm:pt>
    <dgm:pt modelId="{40B0BF3F-2432-45B1-B7F4-549794775220}" type="pres">
      <dgm:prSet presAssocID="{A99A97AF-D0C2-45D0-B63E-11722197D8D6}" presName="aNode" presStyleLbl="fgAcc1" presStyleIdx="6" presStyleCnt="7" custScaleX="238897" custScaleY="47490" custLinFactY="34125" custLinFactNeighborX="2049" custLinFactNeighborY="100000">
        <dgm:presLayoutVars>
          <dgm:bulletEnabled val="1"/>
        </dgm:presLayoutVars>
      </dgm:prSet>
      <dgm:spPr/>
    </dgm:pt>
    <dgm:pt modelId="{65456A5C-809D-4EC7-B5F1-5DB3B6C0DE96}" type="pres">
      <dgm:prSet presAssocID="{A99A97AF-D0C2-45D0-B63E-11722197D8D6}" presName="aSpace" presStyleCnt="0"/>
      <dgm:spPr/>
    </dgm:pt>
  </dgm:ptLst>
  <dgm:cxnLst>
    <dgm:cxn modelId="{7E2EB10E-72E0-4257-970B-32DD9C4CE157}" type="presOf" srcId="{F6E783EB-6404-440B-8667-7E01F9E852D6}" destId="{FBE868BC-00A9-4CB6-B549-8AE377D3565F}" srcOrd="0" destOrd="0" presId="urn:microsoft.com/office/officeart/2005/8/layout/pyramid2"/>
    <dgm:cxn modelId="{A326C519-5ACA-4C7C-9A37-1F9C0373BBED}" type="presOf" srcId="{0B5FD6B4-3CB4-474F-9984-FCC87047D58D}" destId="{C25DAF2D-BC1E-441B-BA05-681F62FE4B29}" srcOrd="0" destOrd="0" presId="urn:microsoft.com/office/officeart/2005/8/layout/pyramid2"/>
    <dgm:cxn modelId="{96BF7B2D-FB84-4C44-B211-B43F74AE3A9E}" type="presOf" srcId="{D8F9EF8C-904E-4590-AD1A-2FDCB92103AC}" destId="{A41BA9B6-FD80-4C12-8795-3F69F98F1EC8}" srcOrd="0" destOrd="0" presId="urn:microsoft.com/office/officeart/2005/8/layout/pyramid2"/>
    <dgm:cxn modelId="{36F7AF68-40CF-4B84-A112-13D89A979B09}" srcId="{F6E783EB-6404-440B-8667-7E01F9E852D6}" destId="{0E77DA5C-C477-4337-A15F-15E287CB730E}" srcOrd="0" destOrd="0" parTransId="{347746A7-A7EA-4103-B334-65C567E29454}" sibTransId="{B8AEE216-E4CA-4103-AA63-D723836E2A1C}"/>
    <dgm:cxn modelId="{3ABB2B72-9C09-4EC9-BF9E-788AC97F7FF1}" srcId="{F6E783EB-6404-440B-8667-7E01F9E852D6}" destId="{D8F9EF8C-904E-4590-AD1A-2FDCB92103AC}" srcOrd="3" destOrd="0" parTransId="{F9138392-9028-40C7-A904-E8884AF1A457}" sibTransId="{9FE61BF7-89CD-43A7-A863-71A5539D2600}"/>
    <dgm:cxn modelId="{33BB6552-1087-4F0B-B5BD-32AA276DB627}" srcId="{F6E783EB-6404-440B-8667-7E01F9E852D6}" destId="{B6BC7D0F-13B7-4255-8BA9-35B7F8A7C048}" srcOrd="2" destOrd="0" parTransId="{7A8ECA23-D5B1-4745-8BDA-D9C19F712890}" sibTransId="{1B01D7F4-BFDC-4B77-94D6-20DABA941798}"/>
    <dgm:cxn modelId="{A2DE2057-40FB-4FA6-BE00-B885819B5E08}" type="presOf" srcId="{A99A97AF-D0C2-45D0-B63E-11722197D8D6}" destId="{40B0BF3F-2432-45B1-B7F4-549794775220}" srcOrd="0" destOrd="0" presId="urn:microsoft.com/office/officeart/2005/8/layout/pyramid2"/>
    <dgm:cxn modelId="{DA543E84-5D7B-4D67-B848-8915881636E5}" srcId="{F6E783EB-6404-440B-8667-7E01F9E852D6}" destId="{0B5FD6B4-3CB4-474F-9984-FCC87047D58D}" srcOrd="4" destOrd="0" parTransId="{6E5391FF-6B2B-43A9-8D04-A1D09B870BEC}" sibTransId="{623B8B70-E1F4-4995-B027-2E2E9D7D6F4E}"/>
    <dgm:cxn modelId="{A835AAB0-9C8E-4992-9F51-7AD9EBDEE917}" type="presOf" srcId="{7B418241-18D7-4177-93A6-49E0FE6B7F74}" destId="{67464876-6CC9-43C1-AF0A-20F99B75B255}" srcOrd="0" destOrd="0" presId="urn:microsoft.com/office/officeart/2005/8/layout/pyramid2"/>
    <dgm:cxn modelId="{4B928CB6-39A5-4F51-80E6-74280C7B1D6F}" srcId="{F6E783EB-6404-440B-8667-7E01F9E852D6}" destId="{FCE2F356-6E48-4E7B-BD43-55BED22318A9}" srcOrd="5" destOrd="0" parTransId="{A75C0A71-9AD2-4C55-BDE4-B742B5937C94}" sibTransId="{75F0C8DC-2D99-4111-BBED-0B5E76D92A49}"/>
    <dgm:cxn modelId="{FFB048BD-BEB4-41E9-B8A7-D13050140B56}" type="presOf" srcId="{0E77DA5C-C477-4337-A15F-15E287CB730E}" destId="{AC1DBF4F-3B20-418F-93CA-11611A0AAD62}" srcOrd="0" destOrd="0" presId="urn:microsoft.com/office/officeart/2005/8/layout/pyramid2"/>
    <dgm:cxn modelId="{F6F536CF-A8AE-4614-A53A-F0651D8A1907}" srcId="{F6E783EB-6404-440B-8667-7E01F9E852D6}" destId="{A99A97AF-D0C2-45D0-B63E-11722197D8D6}" srcOrd="6" destOrd="0" parTransId="{A14AE30C-C2D1-48A6-BB63-490CD7D0F783}" sibTransId="{FE0C8A51-9229-4E91-B62C-94BC851B089B}"/>
    <dgm:cxn modelId="{81D80CDC-A5EA-45DE-9511-82243B479A67}" type="presOf" srcId="{FCE2F356-6E48-4E7B-BD43-55BED22318A9}" destId="{908505DE-9622-4B32-B92A-0DAFA58A4973}" srcOrd="0" destOrd="0" presId="urn:microsoft.com/office/officeart/2005/8/layout/pyramid2"/>
    <dgm:cxn modelId="{662EA5DC-40C1-4197-A167-7BB558BE0929}" type="presOf" srcId="{B6BC7D0F-13B7-4255-8BA9-35B7F8A7C048}" destId="{4C845666-9666-4067-B2F1-1661A4E96463}" srcOrd="0" destOrd="0" presId="urn:microsoft.com/office/officeart/2005/8/layout/pyramid2"/>
    <dgm:cxn modelId="{FDCE92F7-C57C-4751-96F7-48EEE8CE9DF7}" srcId="{F6E783EB-6404-440B-8667-7E01F9E852D6}" destId="{7B418241-18D7-4177-93A6-49E0FE6B7F74}" srcOrd="1" destOrd="0" parTransId="{C1ED093D-84FE-483D-8E13-880C8F0BFB5B}" sibTransId="{5FDCCF2B-5135-46A9-A24A-955B5B66FD5B}"/>
    <dgm:cxn modelId="{CAB4F539-C773-4991-8C95-A804DA79B0CB}" type="presParOf" srcId="{FBE868BC-00A9-4CB6-B549-8AE377D3565F}" destId="{FDFA0AE2-A034-4E45-A83B-BF4BD50B1C45}" srcOrd="0" destOrd="0" presId="urn:microsoft.com/office/officeart/2005/8/layout/pyramid2"/>
    <dgm:cxn modelId="{45472693-DC35-493B-9016-85C9E7D32F02}" type="presParOf" srcId="{FBE868BC-00A9-4CB6-B549-8AE377D3565F}" destId="{56969F9B-4083-4B53-8F82-5E06187FED96}" srcOrd="1" destOrd="0" presId="urn:microsoft.com/office/officeart/2005/8/layout/pyramid2"/>
    <dgm:cxn modelId="{27BFFC4D-6564-4048-B3D2-4CFC2A165E43}" type="presParOf" srcId="{56969F9B-4083-4B53-8F82-5E06187FED96}" destId="{AC1DBF4F-3B20-418F-93CA-11611A0AAD62}" srcOrd="0" destOrd="0" presId="urn:microsoft.com/office/officeart/2005/8/layout/pyramid2"/>
    <dgm:cxn modelId="{814DEAB6-ACA6-44B2-AA7D-CBAADEDFB309}" type="presParOf" srcId="{56969F9B-4083-4B53-8F82-5E06187FED96}" destId="{52E650FF-26E1-4CE3-8ECB-1CECE26EAB77}" srcOrd="1" destOrd="0" presId="urn:microsoft.com/office/officeart/2005/8/layout/pyramid2"/>
    <dgm:cxn modelId="{33398B74-FFE6-4E96-BD22-C20701846BE8}" type="presParOf" srcId="{56969F9B-4083-4B53-8F82-5E06187FED96}" destId="{67464876-6CC9-43C1-AF0A-20F99B75B255}" srcOrd="2" destOrd="0" presId="urn:microsoft.com/office/officeart/2005/8/layout/pyramid2"/>
    <dgm:cxn modelId="{9B45B2EF-E8C2-45B0-91CB-E92A6060A442}" type="presParOf" srcId="{56969F9B-4083-4B53-8F82-5E06187FED96}" destId="{CFA56D4E-4DE1-444F-9117-472A609EFAD3}" srcOrd="3" destOrd="0" presId="urn:microsoft.com/office/officeart/2005/8/layout/pyramid2"/>
    <dgm:cxn modelId="{58A53B4B-2EE4-4327-A876-C476D3D9EBB1}" type="presParOf" srcId="{56969F9B-4083-4B53-8F82-5E06187FED96}" destId="{4C845666-9666-4067-B2F1-1661A4E96463}" srcOrd="4" destOrd="0" presId="urn:microsoft.com/office/officeart/2005/8/layout/pyramid2"/>
    <dgm:cxn modelId="{0BACC60D-D63B-4DA4-BABE-BD56CEBBFFC2}" type="presParOf" srcId="{56969F9B-4083-4B53-8F82-5E06187FED96}" destId="{E41E4101-0BF9-4315-817C-49506F256A26}" srcOrd="5" destOrd="0" presId="urn:microsoft.com/office/officeart/2005/8/layout/pyramid2"/>
    <dgm:cxn modelId="{2584A7EF-8293-4637-923D-485453594EB9}" type="presParOf" srcId="{56969F9B-4083-4B53-8F82-5E06187FED96}" destId="{A41BA9B6-FD80-4C12-8795-3F69F98F1EC8}" srcOrd="6" destOrd="0" presId="urn:microsoft.com/office/officeart/2005/8/layout/pyramid2"/>
    <dgm:cxn modelId="{DEF72E56-B3B5-474E-A669-07D210412CFC}" type="presParOf" srcId="{56969F9B-4083-4B53-8F82-5E06187FED96}" destId="{752DF893-14C9-461E-955F-856F7DF9D251}" srcOrd="7" destOrd="0" presId="urn:microsoft.com/office/officeart/2005/8/layout/pyramid2"/>
    <dgm:cxn modelId="{D810D2DB-7D67-4411-9E81-D97F06EC4523}" type="presParOf" srcId="{56969F9B-4083-4B53-8F82-5E06187FED96}" destId="{C25DAF2D-BC1E-441B-BA05-681F62FE4B29}" srcOrd="8" destOrd="0" presId="urn:microsoft.com/office/officeart/2005/8/layout/pyramid2"/>
    <dgm:cxn modelId="{C6E29F73-50E0-4203-B0C3-06A02A2B919D}" type="presParOf" srcId="{56969F9B-4083-4B53-8F82-5E06187FED96}" destId="{010FDAF6-3702-4916-A376-B280B6AA04EA}" srcOrd="9" destOrd="0" presId="urn:microsoft.com/office/officeart/2005/8/layout/pyramid2"/>
    <dgm:cxn modelId="{C93C8A76-7667-4220-8618-13C4E5F46782}" type="presParOf" srcId="{56969F9B-4083-4B53-8F82-5E06187FED96}" destId="{908505DE-9622-4B32-B92A-0DAFA58A4973}" srcOrd="10" destOrd="0" presId="urn:microsoft.com/office/officeart/2005/8/layout/pyramid2"/>
    <dgm:cxn modelId="{DB658761-FD1D-4BA5-B5B7-69352221A9F1}" type="presParOf" srcId="{56969F9B-4083-4B53-8F82-5E06187FED96}" destId="{807A6E55-DB1D-4F4A-9BF6-257049001B23}" srcOrd="11" destOrd="0" presId="urn:microsoft.com/office/officeart/2005/8/layout/pyramid2"/>
    <dgm:cxn modelId="{412C47C7-BEBF-46CE-91F7-6D5A8772FE10}" type="presParOf" srcId="{56969F9B-4083-4B53-8F82-5E06187FED96}" destId="{40B0BF3F-2432-45B1-B7F4-549794775220}" srcOrd="12" destOrd="0" presId="urn:microsoft.com/office/officeart/2005/8/layout/pyramid2"/>
    <dgm:cxn modelId="{EB57E51D-7FA2-4E55-BDCA-DCF49FCBFF35}" type="presParOf" srcId="{56969F9B-4083-4B53-8F82-5E06187FED96}" destId="{65456A5C-809D-4EC7-B5F1-5DB3B6C0DE96}" srcOrd="13"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425E27-0FDA-4190-91AF-4D2B7F35E859}" type="doc">
      <dgm:prSet loTypeId="urn:microsoft.com/office/officeart/2005/8/layout/hProcess9" loCatId="process" qsTypeId="urn:microsoft.com/office/officeart/2005/8/quickstyle/simple1" qsCatId="simple" csTypeId="urn:microsoft.com/office/officeart/2005/8/colors/accent1_2" csCatId="accent1" phldr="1"/>
      <dgm:spPr/>
    </dgm:pt>
    <dgm:pt modelId="{108728E5-4E5D-4B83-9389-5F4A02F9E71D}">
      <dgm:prSet phldrT="[Text]" custT="1"/>
      <dgm:spPr>
        <a:solidFill>
          <a:srgbClr val="CCCC00"/>
        </a:solidFill>
      </dgm:spPr>
      <dgm:t>
        <a:bodyPr anchor="t"/>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dirty="0"/>
            <a:t>The </a:t>
          </a:r>
          <a:r>
            <a:rPr lang="en-GB" sz="1600" i="1" dirty="0"/>
            <a:t>National Development Plan </a:t>
          </a:r>
          <a:r>
            <a:rPr lang="en-GB" sz="1600" dirty="0"/>
            <a:t>(NDP) 2030 which sets t</a:t>
          </a:r>
          <a:r>
            <a:rPr lang="en-ZA" sz="1600" dirty="0"/>
            <a:t>he </a:t>
          </a:r>
          <a:r>
            <a:rPr lang="en-GB" sz="1600" dirty="0"/>
            <a:t>vision for the PSET system.</a:t>
          </a:r>
          <a:endParaRPr lang="en-ZA" sz="1600" dirty="0"/>
        </a:p>
        <a:p>
          <a:pPr lvl="0" algn="ctr" defTabSz="755650">
            <a:lnSpc>
              <a:spcPct val="90000"/>
            </a:lnSpc>
            <a:spcBef>
              <a:spcPct val="0"/>
            </a:spcBef>
            <a:spcAft>
              <a:spcPct val="35000"/>
            </a:spcAft>
          </a:pPr>
          <a:endParaRPr lang="en-ZA" sz="1600" dirty="0"/>
        </a:p>
      </dgm:t>
    </dgm:pt>
    <dgm:pt modelId="{9AFCB482-8E55-4832-BB8A-F69493EA7D3A}" type="parTrans" cxnId="{33EAB4F3-1180-453F-A575-105F3B46F6FD}">
      <dgm:prSet/>
      <dgm:spPr/>
      <dgm:t>
        <a:bodyPr/>
        <a:lstStyle/>
        <a:p>
          <a:endParaRPr lang="en-ZA"/>
        </a:p>
      </dgm:t>
    </dgm:pt>
    <dgm:pt modelId="{B8421694-ED48-4E70-876F-05F00AF2F8C5}" type="sibTrans" cxnId="{33EAB4F3-1180-453F-A575-105F3B46F6FD}">
      <dgm:prSet/>
      <dgm:spPr/>
      <dgm:t>
        <a:bodyPr/>
        <a:lstStyle/>
        <a:p>
          <a:endParaRPr lang="en-ZA"/>
        </a:p>
      </dgm:t>
    </dgm:pt>
    <dgm:pt modelId="{BD7C590A-C207-4C60-82A3-85699F29BC63}">
      <dgm:prSet phldrT="[Text]"/>
      <dgm:spPr>
        <a:solidFill>
          <a:schemeClr val="bg2">
            <a:lumMod val="75000"/>
          </a:schemeClr>
        </a:solidFill>
      </dgm:spPr>
      <dgm:t>
        <a:bodyPr/>
        <a:lstStyle/>
        <a:p>
          <a:r>
            <a:rPr lang="en-GB" dirty="0"/>
            <a:t>National Plan for PSET (NPPSET) which serves as an instrument central to the achievement of the vision. </a:t>
          </a:r>
          <a:endParaRPr lang="en-ZA" dirty="0"/>
        </a:p>
      </dgm:t>
    </dgm:pt>
    <dgm:pt modelId="{C25BAAE0-3D30-48CD-8273-A1F44EA66736}" type="parTrans" cxnId="{C6D92388-C6D7-4282-B865-C40D6E8D331B}">
      <dgm:prSet/>
      <dgm:spPr/>
      <dgm:t>
        <a:bodyPr/>
        <a:lstStyle/>
        <a:p>
          <a:endParaRPr lang="en-ZA"/>
        </a:p>
      </dgm:t>
    </dgm:pt>
    <dgm:pt modelId="{F2CC534F-22C4-4F68-A46A-F62A138C6CB5}" type="sibTrans" cxnId="{C6D92388-C6D7-4282-B865-C40D6E8D331B}">
      <dgm:prSet/>
      <dgm:spPr/>
      <dgm:t>
        <a:bodyPr/>
        <a:lstStyle/>
        <a:p>
          <a:endParaRPr lang="en-ZA"/>
        </a:p>
      </dgm:t>
    </dgm:pt>
    <dgm:pt modelId="{2E13BEA3-A2EE-4B38-AEE6-4F1FC056DF34}">
      <dgm:prSet custT="1"/>
      <dgm:spPr>
        <a:solidFill>
          <a:srgbClr val="33CC33"/>
        </a:solidFill>
      </dgm:spPr>
      <dgm:t>
        <a:bodyPr/>
        <a:lstStyle/>
        <a:p>
          <a:pPr algn="ctr"/>
          <a:r>
            <a:rPr lang="en-ZA" sz="1400" dirty="0"/>
            <a:t>The White Paper for PSET which provide policy priorities for the PSET system</a:t>
          </a:r>
        </a:p>
        <a:p>
          <a:pPr algn="l"/>
          <a:endParaRPr lang="en-GB" sz="1400" dirty="0"/>
        </a:p>
        <a:p>
          <a:pPr algn="ctr"/>
          <a:r>
            <a:rPr lang="en-GB" sz="1400" dirty="0"/>
            <a:t>…and directs the Department to “elaborate a concrete development plan for the period up to 2030”. </a:t>
          </a:r>
          <a:r>
            <a:rPr lang="en-ZA" sz="1400" dirty="0"/>
            <a:t> </a:t>
          </a:r>
        </a:p>
      </dgm:t>
    </dgm:pt>
    <dgm:pt modelId="{17FD5E7F-5045-483F-BAC9-E5D865D09487}" type="parTrans" cxnId="{76A3577F-CBC0-425F-8DB7-91823E75C766}">
      <dgm:prSet/>
      <dgm:spPr/>
      <dgm:t>
        <a:bodyPr/>
        <a:lstStyle/>
        <a:p>
          <a:endParaRPr lang="en-ZA"/>
        </a:p>
      </dgm:t>
    </dgm:pt>
    <dgm:pt modelId="{60ACC7BE-E705-4094-9BAB-218561261F37}" type="sibTrans" cxnId="{76A3577F-CBC0-425F-8DB7-91823E75C766}">
      <dgm:prSet/>
      <dgm:spPr/>
      <dgm:t>
        <a:bodyPr/>
        <a:lstStyle/>
        <a:p>
          <a:endParaRPr lang="en-ZA"/>
        </a:p>
      </dgm:t>
    </dgm:pt>
    <dgm:pt modelId="{942E4DB5-8FA7-4BDB-9F73-FE5B058A989D}">
      <dgm:prSet custT="1"/>
      <dgm:spPr>
        <a:solidFill>
          <a:srgbClr val="00B0F0"/>
        </a:solidFill>
      </dgm:spPr>
      <dgm:t>
        <a:bodyPr anchor="t"/>
        <a:lstStyle/>
        <a:p>
          <a:pPr algn="ctr"/>
          <a:r>
            <a:rPr lang="en-ZA" sz="1600" dirty="0"/>
            <a:t>National Skills Development Plan (NSDP) which sets skills development priorities up to 2030.</a:t>
          </a:r>
        </a:p>
      </dgm:t>
    </dgm:pt>
    <dgm:pt modelId="{3B46EF38-1ACE-467A-85F2-CAF5D9520DE5}" type="parTrans" cxnId="{19858F0B-6B9C-4D8B-9771-068240BA6B1C}">
      <dgm:prSet/>
      <dgm:spPr/>
      <dgm:t>
        <a:bodyPr/>
        <a:lstStyle/>
        <a:p>
          <a:endParaRPr lang="en-ZA"/>
        </a:p>
      </dgm:t>
    </dgm:pt>
    <dgm:pt modelId="{2762745F-7075-4C11-8169-4C173B564AC2}" type="sibTrans" cxnId="{19858F0B-6B9C-4D8B-9771-068240BA6B1C}">
      <dgm:prSet/>
      <dgm:spPr/>
      <dgm:t>
        <a:bodyPr/>
        <a:lstStyle/>
        <a:p>
          <a:endParaRPr lang="en-ZA"/>
        </a:p>
      </dgm:t>
    </dgm:pt>
    <dgm:pt modelId="{853B4805-50C8-4EAA-9C31-1FE52496EF64}" type="pres">
      <dgm:prSet presAssocID="{32425E27-0FDA-4190-91AF-4D2B7F35E859}" presName="CompostProcess" presStyleCnt="0">
        <dgm:presLayoutVars>
          <dgm:dir/>
          <dgm:resizeHandles val="exact"/>
        </dgm:presLayoutVars>
      </dgm:prSet>
      <dgm:spPr/>
    </dgm:pt>
    <dgm:pt modelId="{2ECE774D-B9A7-4F69-82D6-6DE004949C11}" type="pres">
      <dgm:prSet presAssocID="{32425E27-0FDA-4190-91AF-4D2B7F35E859}" presName="arrow" presStyleLbl="bgShp" presStyleIdx="0" presStyleCnt="1" custScaleX="117647"/>
      <dgm:spPr>
        <a:solidFill>
          <a:srgbClr val="C00000"/>
        </a:solidFill>
      </dgm:spPr>
    </dgm:pt>
    <dgm:pt modelId="{EFE88CB3-3D4B-4036-9628-ACBDDFF4A5AD}" type="pres">
      <dgm:prSet presAssocID="{32425E27-0FDA-4190-91AF-4D2B7F35E859}" presName="linearProcess" presStyleCnt="0"/>
      <dgm:spPr/>
    </dgm:pt>
    <dgm:pt modelId="{AC363B0C-EE0B-416E-8950-F40AFAEDB0AD}" type="pres">
      <dgm:prSet presAssocID="{108728E5-4E5D-4B83-9389-5F4A02F9E71D}" presName="textNode" presStyleLbl="node1" presStyleIdx="0" presStyleCnt="4">
        <dgm:presLayoutVars>
          <dgm:bulletEnabled val="1"/>
        </dgm:presLayoutVars>
      </dgm:prSet>
      <dgm:spPr/>
    </dgm:pt>
    <dgm:pt modelId="{2BEE141B-6AF2-43DB-886F-7B8E6A29B7D5}" type="pres">
      <dgm:prSet presAssocID="{B8421694-ED48-4E70-876F-05F00AF2F8C5}" presName="sibTrans" presStyleCnt="0"/>
      <dgm:spPr/>
    </dgm:pt>
    <dgm:pt modelId="{354834CA-B687-4C06-9246-FDDC3BA7C41B}" type="pres">
      <dgm:prSet presAssocID="{2E13BEA3-A2EE-4B38-AEE6-4F1FC056DF34}" presName="textNode" presStyleLbl="node1" presStyleIdx="1" presStyleCnt="4" custScaleY="134615">
        <dgm:presLayoutVars>
          <dgm:bulletEnabled val="1"/>
        </dgm:presLayoutVars>
      </dgm:prSet>
      <dgm:spPr/>
    </dgm:pt>
    <dgm:pt modelId="{D91D9859-C10E-4B6F-94A7-84B5B35C7E19}" type="pres">
      <dgm:prSet presAssocID="{60ACC7BE-E705-4094-9BAB-218561261F37}" presName="sibTrans" presStyleCnt="0"/>
      <dgm:spPr/>
    </dgm:pt>
    <dgm:pt modelId="{A6FA02B2-D780-4047-90D0-BF2BF02747FD}" type="pres">
      <dgm:prSet presAssocID="{BD7C590A-C207-4C60-82A3-85699F29BC63}" presName="textNode" presStyleLbl="node1" presStyleIdx="2" presStyleCnt="4" custLinFactX="97382" custLinFactNeighborX="100000" custLinFactNeighborY="2757">
        <dgm:presLayoutVars>
          <dgm:bulletEnabled val="1"/>
        </dgm:presLayoutVars>
      </dgm:prSet>
      <dgm:spPr/>
    </dgm:pt>
    <dgm:pt modelId="{AD399191-C2F7-445C-A23E-4C10932ACFA6}" type="pres">
      <dgm:prSet presAssocID="{F2CC534F-22C4-4F68-A46A-F62A138C6CB5}" presName="sibTrans" presStyleCnt="0"/>
      <dgm:spPr/>
    </dgm:pt>
    <dgm:pt modelId="{F17252CC-8D58-4F9C-8856-516EEE944D4A}" type="pres">
      <dgm:prSet presAssocID="{942E4DB5-8FA7-4BDB-9F73-FE5B058A989D}" presName="textNode" presStyleLbl="node1" presStyleIdx="3" presStyleCnt="4" custScaleY="112618" custLinFactX="-100000" custLinFactNeighborX="-108869" custLinFactNeighborY="2757">
        <dgm:presLayoutVars>
          <dgm:bulletEnabled val="1"/>
        </dgm:presLayoutVars>
      </dgm:prSet>
      <dgm:spPr/>
    </dgm:pt>
  </dgm:ptLst>
  <dgm:cxnLst>
    <dgm:cxn modelId="{19858F0B-6B9C-4D8B-9771-068240BA6B1C}" srcId="{32425E27-0FDA-4190-91AF-4D2B7F35E859}" destId="{942E4DB5-8FA7-4BDB-9F73-FE5B058A989D}" srcOrd="3" destOrd="0" parTransId="{3B46EF38-1ACE-467A-85F2-CAF5D9520DE5}" sibTransId="{2762745F-7075-4C11-8169-4C173B564AC2}"/>
    <dgm:cxn modelId="{218B6070-07D7-4CF8-9B97-1A01F79CC966}" type="presOf" srcId="{942E4DB5-8FA7-4BDB-9F73-FE5B058A989D}" destId="{F17252CC-8D58-4F9C-8856-516EEE944D4A}" srcOrd="0" destOrd="0" presId="urn:microsoft.com/office/officeart/2005/8/layout/hProcess9"/>
    <dgm:cxn modelId="{76A3577F-CBC0-425F-8DB7-91823E75C766}" srcId="{32425E27-0FDA-4190-91AF-4D2B7F35E859}" destId="{2E13BEA3-A2EE-4B38-AEE6-4F1FC056DF34}" srcOrd="1" destOrd="0" parTransId="{17FD5E7F-5045-483F-BAC9-E5D865D09487}" sibTransId="{60ACC7BE-E705-4094-9BAB-218561261F37}"/>
    <dgm:cxn modelId="{C6D92388-C6D7-4282-B865-C40D6E8D331B}" srcId="{32425E27-0FDA-4190-91AF-4D2B7F35E859}" destId="{BD7C590A-C207-4C60-82A3-85699F29BC63}" srcOrd="2" destOrd="0" parTransId="{C25BAAE0-3D30-48CD-8273-A1F44EA66736}" sibTransId="{F2CC534F-22C4-4F68-A46A-F62A138C6CB5}"/>
    <dgm:cxn modelId="{B8ED02AD-2D1B-4529-9DD1-776375EBDADE}" type="presOf" srcId="{BD7C590A-C207-4C60-82A3-85699F29BC63}" destId="{A6FA02B2-D780-4047-90D0-BF2BF02747FD}" srcOrd="0" destOrd="0" presId="urn:microsoft.com/office/officeart/2005/8/layout/hProcess9"/>
    <dgm:cxn modelId="{44E4E8CC-65CC-474D-BD4B-EDF8D227F184}" type="presOf" srcId="{108728E5-4E5D-4B83-9389-5F4A02F9E71D}" destId="{AC363B0C-EE0B-416E-8950-F40AFAEDB0AD}" srcOrd="0" destOrd="0" presId="urn:microsoft.com/office/officeart/2005/8/layout/hProcess9"/>
    <dgm:cxn modelId="{491503CE-A680-4277-A7B5-0D106C36708D}" type="presOf" srcId="{32425E27-0FDA-4190-91AF-4D2B7F35E859}" destId="{853B4805-50C8-4EAA-9C31-1FE52496EF64}" srcOrd="0" destOrd="0" presId="urn:microsoft.com/office/officeart/2005/8/layout/hProcess9"/>
    <dgm:cxn modelId="{33EAB4F3-1180-453F-A575-105F3B46F6FD}" srcId="{32425E27-0FDA-4190-91AF-4D2B7F35E859}" destId="{108728E5-4E5D-4B83-9389-5F4A02F9E71D}" srcOrd="0" destOrd="0" parTransId="{9AFCB482-8E55-4832-BB8A-F69493EA7D3A}" sibTransId="{B8421694-ED48-4E70-876F-05F00AF2F8C5}"/>
    <dgm:cxn modelId="{B91B41FA-09C9-420A-A72E-C0A4005FD6BF}" type="presOf" srcId="{2E13BEA3-A2EE-4B38-AEE6-4F1FC056DF34}" destId="{354834CA-B687-4C06-9246-FDDC3BA7C41B}" srcOrd="0" destOrd="0" presId="urn:microsoft.com/office/officeart/2005/8/layout/hProcess9"/>
    <dgm:cxn modelId="{C6C09168-1F44-4814-8868-33C09980711B}" type="presParOf" srcId="{853B4805-50C8-4EAA-9C31-1FE52496EF64}" destId="{2ECE774D-B9A7-4F69-82D6-6DE004949C11}" srcOrd="0" destOrd="0" presId="urn:microsoft.com/office/officeart/2005/8/layout/hProcess9"/>
    <dgm:cxn modelId="{EE1AA57B-CE46-45BF-8A6E-92033179DA64}" type="presParOf" srcId="{853B4805-50C8-4EAA-9C31-1FE52496EF64}" destId="{EFE88CB3-3D4B-4036-9628-ACBDDFF4A5AD}" srcOrd="1" destOrd="0" presId="urn:microsoft.com/office/officeart/2005/8/layout/hProcess9"/>
    <dgm:cxn modelId="{D38BF8F8-4CA8-420C-9ECF-A6BF6346425B}" type="presParOf" srcId="{EFE88CB3-3D4B-4036-9628-ACBDDFF4A5AD}" destId="{AC363B0C-EE0B-416E-8950-F40AFAEDB0AD}" srcOrd="0" destOrd="0" presId="urn:microsoft.com/office/officeart/2005/8/layout/hProcess9"/>
    <dgm:cxn modelId="{B2DA1C96-DDD5-4B26-927A-C01B6930AB67}" type="presParOf" srcId="{EFE88CB3-3D4B-4036-9628-ACBDDFF4A5AD}" destId="{2BEE141B-6AF2-43DB-886F-7B8E6A29B7D5}" srcOrd="1" destOrd="0" presId="urn:microsoft.com/office/officeart/2005/8/layout/hProcess9"/>
    <dgm:cxn modelId="{3184FA99-D32D-4450-9E09-79FDC43E4AA1}" type="presParOf" srcId="{EFE88CB3-3D4B-4036-9628-ACBDDFF4A5AD}" destId="{354834CA-B687-4C06-9246-FDDC3BA7C41B}" srcOrd="2" destOrd="0" presId="urn:microsoft.com/office/officeart/2005/8/layout/hProcess9"/>
    <dgm:cxn modelId="{E8B2C0F2-AAB5-49F7-85BD-4CC0F38F7747}" type="presParOf" srcId="{EFE88CB3-3D4B-4036-9628-ACBDDFF4A5AD}" destId="{D91D9859-C10E-4B6F-94A7-84B5B35C7E19}" srcOrd="3" destOrd="0" presId="urn:microsoft.com/office/officeart/2005/8/layout/hProcess9"/>
    <dgm:cxn modelId="{F64ECD9D-9CCE-493D-8F43-B60417C9716E}" type="presParOf" srcId="{EFE88CB3-3D4B-4036-9628-ACBDDFF4A5AD}" destId="{A6FA02B2-D780-4047-90D0-BF2BF02747FD}" srcOrd="4" destOrd="0" presId="urn:microsoft.com/office/officeart/2005/8/layout/hProcess9"/>
    <dgm:cxn modelId="{E4A3B275-48B8-4017-8937-28215F857B82}" type="presParOf" srcId="{EFE88CB3-3D4B-4036-9628-ACBDDFF4A5AD}" destId="{AD399191-C2F7-445C-A23E-4C10932ACFA6}" srcOrd="5" destOrd="0" presId="urn:microsoft.com/office/officeart/2005/8/layout/hProcess9"/>
    <dgm:cxn modelId="{EABECC46-6244-4137-8D34-C8F60F802306}" type="presParOf" srcId="{EFE88CB3-3D4B-4036-9628-ACBDDFF4A5AD}" destId="{F17252CC-8D58-4F9C-8856-516EEE944D4A}"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323845-FDE3-4BBB-AB83-55AFCAD0D48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ZA"/>
        </a:p>
      </dgm:t>
    </dgm:pt>
    <dgm:pt modelId="{83CE1231-3A5A-445B-B4D9-DC7081D2C284}">
      <dgm:prSet phldrT="[Text]" custT="1"/>
      <dgm:spPr>
        <a:solidFill>
          <a:schemeClr val="bg1"/>
        </a:solidFill>
        <a:ln>
          <a:solidFill>
            <a:srgbClr val="00B050"/>
          </a:solidFill>
        </a:ln>
      </dgm:spPr>
      <dgm:t>
        <a:bodyPr/>
        <a:lstStyle/>
        <a:p>
          <a:r>
            <a:rPr lang="en-GB" sz="1600" b="1" dirty="0">
              <a:solidFill>
                <a:schemeClr val="tx1"/>
              </a:solidFill>
              <a:effectLst/>
            </a:rPr>
            <a:t>Improved quality of PSET provision</a:t>
          </a:r>
          <a:endParaRPr lang="en-ZA" sz="1600" b="1" dirty="0">
            <a:solidFill>
              <a:schemeClr val="tx1"/>
            </a:solidFill>
          </a:endParaRPr>
        </a:p>
      </dgm:t>
    </dgm:pt>
    <dgm:pt modelId="{CCEA1419-892D-4673-82EC-B924648DAAAF}" type="parTrans" cxnId="{8D93C560-DBE6-44CD-826F-C553999C3E07}">
      <dgm:prSet/>
      <dgm:spPr/>
      <dgm:t>
        <a:bodyPr/>
        <a:lstStyle/>
        <a:p>
          <a:endParaRPr lang="en-ZA" sz="1600">
            <a:solidFill>
              <a:schemeClr val="tx1"/>
            </a:solidFill>
          </a:endParaRPr>
        </a:p>
      </dgm:t>
    </dgm:pt>
    <dgm:pt modelId="{F231D0DF-3605-4311-995A-409F9449C9B4}" type="sibTrans" cxnId="{8D93C560-DBE6-44CD-826F-C553999C3E07}">
      <dgm:prSet/>
      <dgm:spPr/>
      <dgm:t>
        <a:bodyPr/>
        <a:lstStyle/>
        <a:p>
          <a:endParaRPr lang="en-ZA" sz="1600">
            <a:solidFill>
              <a:schemeClr val="tx1"/>
            </a:solidFill>
          </a:endParaRPr>
        </a:p>
      </dgm:t>
    </dgm:pt>
    <dgm:pt modelId="{AA3681B6-1681-4A6E-840D-B9655A96456E}">
      <dgm:prSet phldrT="[Text]" custT="1"/>
      <dgm:spPr>
        <a:solidFill>
          <a:schemeClr val="bg1"/>
        </a:solidFill>
        <a:ln>
          <a:solidFill>
            <a:srgbClr val="00B050"/>
          </a:solidFill>
        </a:ln>
      </dgm:spPr>
      <dgm:t>
        <a:bodyPr/>
        <a:lstStyle/>
        <a:p>
          <a:r>
            <a:rPr lang="en-GB" sz="1600" dirty="0">
              <a:solidFill>
                <a:schemeClr val="tx1"/>
              </a:solidFill>
              <a:effectLst/>
            </a:rPr>
            <a:t>To build the capacity of PSET institutions to provide quality education and training</a:t>
          </a:r>
          <a:endParaRPr lang="en-ZA" sz="1600" dirty="0">
            <a:solidFill>
              <a:schemeClr val="tx1"/>
            </a:solidFill>
          </a:endParaRPr>
        </a:p>
      </dgm:t>
    </dgm:pt>
    <dgm:pt modelId="{D4AB1112-4205-45D0-B7E7-7899B37DB99C}" type="parTrans" cxnId="{36ADEBC7-A8E9-4C84-B10F-6912390EFA5A}">
      <dgm:prSet/>
      <dgm:spPr/>
      <dgm:t>
        <a:bodyPr/>
        <a:lstStyle/>
        <a:p>
          <a:endParaRPr lang="en-ZA" sz="1600">
            <a:solidFill>
              <a:schemeClr val="tx1"/>
            </a:solidFill>
          </a:endParaRPr>
        </a:p>
      </dgm:t>
    </dgm:pt>
    <dgm:pt modelId="{C2B803F9-A523-4205-9BDC-D5C444428158}" type="sibTrans" cxnId="{36ADEBC7-A8E9-4C84-B10F-6912390EFA5A}">
      <dgm:prSet/>
      <dgm:spPr/>
      <dgm:t>
        <a:bodyPr/>
        <a:lstStyle/>
        <a:p>
          <a:endParaRPr lang="en-ZA" sz="1600">
            <a:solidFill>
              <a:schemeClr val="tx1"/>
            </a:solidFill>
          </a:endParaRPr>
        </a:p>
      </dgm:t>
    </dgm:pt>
    <dgm:pt modelId="{B6606CC5-8F8A-4395-B18F-11B7EAAF0A4D}">
      <dgm:prSet custT="1"/>
      <dgm:spPr>
        <a:solidFill>
          <a:schemeClr val="bg1"/>
        </a:solidFill>
        <a:ln>
          <a:solidFill>
            <a:schemeClr val="accent5">
              <a:lumMod val="90000"/>
            </a:schemeClr>
          </a:solidFill>
        </a:ln>
      </dgm:spPr>
      <dgm:t>
        <a:bodyPr/>
        <a:lstStyle/>
        <a:p>
          <a:r>
            <a:rPr lang="en-ZA" sz="1600" b="1" dirty="0">
              <a:solidFill>
                <a:schemeClr val="tx1"/>
              </a:solidFill>
              <a:effectLst/>
            </a:rPr>
            <a:t>A responsive PSET system</a:t>
          </a:r>
          <a:endParaRPr lang="en-ZA" sz="1600" b="1" dirty="0">
            <a:solidFill>
              <a:schemeClr val="tx1"/>
            </a:solidFill>
          </a:endParaRPr>
        </a:p>
      </dgm:t>
    </dgm:pt>
    <dgm:pt modelId="{1BCA9685-8777-4403-B527-275CEC520799}" type="parTrans" cxnId="{D28A919E-9EAC-4A0B-882B-C767772C52BB}">
      <dgm:prSet/>
      <dgm:spPr/>
      <dgm:t>
        <a:bodyPr/>
        <a:lstStyle/>
        <a:p>
          <a:endParaRPr lang="en-ZA" sz="1600">
            <a:solidFill>
              <a:schemeClr val="tx1"/>
            </a:solidFill>
          </a:endParaRPr>
        </a:p>
      </dgm:t>
    </dgm:pt>
    <dgm:pt modelId="{F05D1F21-0B95-4198-BB35-8BC6F707A109}" type="sibTrans" cxnId="{D28A919E-9EAC-4A0B-882B-C767772C52BB}">
      <dgm:prSet/>
      <dgm:spPr/>
      <dgm:t>
        <a:bodyPr/>
        <a:lstStyle/>
        <a:p>
          <a:endParaRPr lang="en-ZA" sz="1600">
            <a:solidFill>
              <a:schemeClr val="tx1"/>
            </a:solidFill>
          </a:endParaRPr>
        </a:p>
      </dgm:t>
    </dgm:pt>
    <dgm:pt modelId="{A9FFDC0D-28A1-4B73-B548-994D855F6005}">
      <dgm:prSet phldrT="[Text]" custT="1"/>
      <dgm:spPr>
        <a:solidFill>
          <a:schemeClr val="bg1"/>
        </a:solidFill>
        <a:ln>
          <a:solidFill>
            <a:schemeClr val="accent2"/>
          </a:solidFill>
        </a:ln>
      </dgm:spPr>
      <dgm:t>
        <a:bodyPr/>
        <a:lstStyle/>
        <a:p>
          <a:r>
            <a:rPr lang="en-GB" sz="1600" dirty="0">
              <a:solidFill>
                <a:schemeClr val="tx1"/>
              </a:solidFill>
              <a:effectLst/>
            </a:rPr>
            <a:t>To improve efficacy and success of the PSET system</a:t>
          </a:r>
          <a:endParaRPr lang="en-ZA" sz="1600" dirty="0">
            <a:solidFill>
              <a:schemeClr val="tx1"/>
            </a:solidFill>
          </a:endParaRPr>
        </a:p>
      </dgm:t>
    </dgm:pt>
    <dgm:pt modelId="{516B50B4-D463-457E-A878-796AD4C612A0}" type="sibTrans" cxnId="{16C7C43B-512C-467D-A460-1CDD2DAD9EA6}">
      <dgm:prSet/>
      <dgm:spPr/>
      <dgm:t>
        <a:bodyPr/>
        <a:lstStyle/>
        <a:p>
          <a:endParaRPr lang="en-ZA" sz="1600">
            <a:solidFill>
              <a:schemeClr val="tx1"/>
            </a:solidFill>
          </a:endParaRPr>
        </a:p>
      </dgm:t>
    </dgm:pt>
    <dgm:pt modelId="{407D3C55-3679-4723-A6F6-5D13F3EC17E4}" type="parTrans" cxnId="{16C7C43B-512C-467D-A460-1CDD2DAD9EA6}">
      <dgm:prSet/>
      <dgm:spPr/>
      <dgm:t>
        <a:bodyPr/>
        <a:lstStyle/>
        <a:p>
          <a:endParaRPr lang="en-ZA" sz="1600">
            <a:solidFill>
              <a:schemeClr val="tx1"/>
            </a:solidFill>
          </a:endParaRPr>
        </a:p>
      </dgm:t>
    </dgm:pt>
    <dgm:pt modelId="{AAA1A785-9A9D-4287-9928-3C1CA5B5D541}">
      <dgm:prSet custT="1"/>
      <dgm:spPr>
        <a:solidFill>
          <a:schemeClr val="bg1"/>
        </a:solidFill>
        <a:ln>
          <a:solidFill>
            <a:schemeClr val="accent5">
              <a:lumMod val="90000"/>
            </a:schemeClr>
          </a:solidFill>
        </a:ln>
      </dgm:spPr>
      <dgm:t>
        <a:bodyPr/>
        <a:lstStyle/>
        <a:p>
          <a:r>
            <a:rPr lang="en-GB" sz="1600" dirty="0">
              <a:solidFill>
                <a:schemeClr val="tx1"/>
              </a:solidFill>
              <a:effectLst/>
            </a:rPr>
            <a:t>To provide qualifications programmes and curricula that are responsive to the needs of the world of work, society and students </a:t>
          </a:r>
          <a:endParaRPr lang="en-ZA" sz="1600" dirty="0">
            <a:solidFill>
              <a:schemeClr val="tx1"/>
            </a:solidFill>
          </a:endParaRPr>
        </a:p>
      </dgm:t>
    </dgm:pt>
    <dgm:pt modelId="{F56F48CF-669B-4E19-8C81-13C524E4841C}" type="parTrans" cxnId="{7061BD9D-077C-4B74-9C7D-119FBC68595B}">
      <dgm:prSet/>
      <dgm:spPr/>
      <dgm:t>
        <a:bodyPr/>
        <a:lstStyle/>
        <a:p>
          <a:endParaRPr lang="en-ZA" sz="1600">
            <a:solidFill>
              <a:schemeClr val="tx1"/>
            </a:solidFill>
          </a:endParaRPr>
        </a:p>
      </dgm:t>
    </dgm:pt>
    <dgm:pt modelId="{CFD0287D-C947-49C1-B8FC-E07209DAD558}" type="sibTrans" cxnId="{7061BD9D-077C-4B74-9C7D-119FBC68595B}">
      <dgm:prSet/>
      <dgm:spPr/>
      <dgm:t>
        <a:bodyPr/>
        <a:lstStyle/>
        <a:p>
          <a:endParaRPr lang="en-ZA" sz="1600">
            <a:solidFill>
              <a:schemeClr val="tx1"/>
            </a:solidFill>
          </a:endParaRPr>
        </a:p>
      </dgm:t>
    </dgm:pt>
    <dgm:pt modelId="{D72FC515-BF36-42F6-BD71-A808302C1028}">
      <dgm:prSet custT="1"/>
      <dgm:spPr>
        <a:solidFill>
          <a:schemeClr val="bg1"/>
        </a:solidFill>
        <a:ln>
          <a:solidFill>
            <a:srgbClr val="00B0F0"/>
          </a:solidFill>
        </a:ln>
      </dgm:spPr>
      <dgm:t>
        <a:bodyPr/>
        <a:lstStyle/>
        <a:p>
          <a:pPr rtl="0"/>
          <a:r>
            <a:rPr lang="en-ZA" sz="1600" b="1" dirty="0">
              <a:solidFill>
                <a:schemeClr val="tx1"/>
              </a:solidFill>
              <a:effectLst/>
            </a:rPr>
            <a:t>Excellent business operations within DHET</a:t>
          </a:r>
          <a:endParaRPr lang="en-ZA" sz="1600" b="1" dirty="0">
            <a:solidFill>
              <a:schemeClr val="tx1"/>
            </a:solidFill>
          </a:endParaRPr>
        </a:p>
      </dgm:t>
    </dgm:pt>
    <dgm:pt modelId="{0C1034AF-DBF4-4823-996A-0AA716A0FE87}" type="parTrans" cxnId="{DCE24C99-E8AB-4B9B-8F4A-0D380BAA4786}">
      <dgm:prSet/>
      <dgm:spPr/>
      <dgm:t>
        <a:bodyPr/>
        <a:lstStyle/>
        <a:p>
          <a:endParaRPr lang="en-ZA" sz="1600">
            <a:solidFill>
              <a:schemeClr val="tx1"/>
            </a:solidFill>
          </a:endParaRPr>
        </a:p>
      </dgm:t>
    </dgm:pt>
    <dgm:pt modelId="{095AAC42-4760-41BD-AFA0-E80CD98FF769}" type="sibTrans" cxnId="{DCE24C99-E8AB-4B9B-8F4A-0D380BAA4786}">
      <dgm:prSet/>
      <dgm:spPr/>
      <dgm:t>
        <a:bodyPr/>
        <a:lstStyle/>
        <a:p>
          <a:endParaRPr lang="en-ZA" sz="1600">
            <a:solidFill>
              <a:schemeClr val="tx1"/>
            </a:solidFill>
          </a:endParaRPr>
        </a:p>
      </dgm:t>
    </dgm:pt>
    <dgm:pt modelId="{AF1A7C47-8C3A-476D-84EE-C88484077C48}">
      <dgm:prSet custT="1"/>
      <dgm:spPr>
        <a:solidFill>
          <a:schemeClr val="bg1"/>
        </a:solidFill>
        <a:ln>
          <a:solidFill>
            <a:srgbClr val="00B0F0"/>
          </a:solidFill>
        </a:ln>
      </dgm:spPr>
      <dgm:t>
        <a:bodyPr/>
        <a:lstStyle/>
        <a:p>
          <a:r>
            <a:rPr lang="en-ZA" sz="1600" dirty="0">
              <a:solidFill>
                <a:schemeClr val="tx1"/>
              </a:solidFill>
              <a:effectLst/>
            </a:rPr>
            <a:t>To ensure sound service delivery management and effective resource management within the department. </a:t>
          </a:r>
          <a:endParaRPr lang="en-ZA" sz="1600" dirty="0">
            <a:solidFill>
              <a:schemeClr val="tx1"/>
            </a:solidFill>
          </a:endParaRPr>
        </a:p>
      </dgm:t>
    </dgm:pt>
    <dgm:pt modelId="{284AD8B6-E267-447D-9D20-51662E038A80}" type="parTrans" cxnId="{2F0CD417-E69E-4B06-A607-A8CA7BA6DA0F}">
      <dgm:prSet/>
      <dgm:spPr/>
      <dgm:t>
        <a:bodyPr/>
        <a:lstStyle/>
        <a:p>
          <a:endParaRPr lang="en-ZA" sz="1600">
            <a:solidFill>
              <a:schemeClr val="tx1"/>
            </a:solidFill>
          </a:endParaRPr>
        </a:p>
      </dgm:t>
    </dgm:pt>
    <dgm:pt modelId="{C9C1142B-37B5-47B5-AEF1-033F7CA42269}" type="sibTrans" cxnId="{2F0CD417-E69E-4B06-A607-A8CA7BA6DA0F}">
      <dgm:prSet/>
      <dgm:spPr/>
      <dgm:t>
        <a:bodyPr/>
        <a:lstStyle/>
        <a:p>
          <a:endParaRPr lang="en-ZA" sz="1600">
            <a:solidFill>
              <a:schemeClr val="tx1"/>
            </a:solidFill>
          </a:endParaRPr>
        </a:p>
      </dgm:t>
    </dgm:pt>
    <dgm:pt modelId="{ED5C3CBD-479F-460B-8EB3-087E82C93013}">
      <dgm:prSet custT="1"/>
      <dgm:spPr>
        <a:solidFill>
          <a:schemeClr val="bg1"/>
        </a:solidFill>
        <a:ln>
          <a:solidFill>
            <a:srgbClr val="FFC000"/>
          </a:solid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600" b="1" dirty="0">
              <a:solidFill>
                <a:schemeClr val="tx1"/>
              </a:solidFill>
              <a:effectLst/>
              <a:latin typeface="+mn-lt"/>
              <a:ea typeface="Arial Unicode MS" panose="020B0604020202020204" pitchFamily="34" charset="-128"/>
              <a:cs typeface="Arial Unicode MS" panose="020B0604020202020204" pitchFamily="34" charset="-128"/>
            </a:rPr>
            <a:t>Expanded access to PSET opportunities</a:t>
          </a:r>
          <a:endParaRPr lang="en-ZA" sz="1600" b="1" dirty="0">
            <a:latin typeface="+mn-lt"/>
            <a:ea typeface="Arial Unicode MS" panose="020B0604020202020204" pitchFamily="34" charset="-128"/>
            <a:cs typeface="Arial Unicode MS" panose="020B0604020202020204" pitchFamily="34" charset="-128"/>
          </a:endParaRPr>
        </a:p>
      </dgm:t>
    </dgm:pt>
    <dgm:pt modelId="{AF078BE9-BD15-49A6-864A-AE0396FE3C86}" type="parTrans" cxnId="{FC07B52F-E731-4913-AD76-763993121964}">
      <dgm:prSet/>
      <dgm:spPr/>
      <dgm:t>
        <a:bodyPr/>
        <a:lstStyle/>
        <a:p>
          <a:endParaRPr lang="en-ZA" sz="1600"/>
        </a:p>
      </dgm:t>
    </dgm:pt>
    <dgm:pt modelId="{17E7A7C0-2A94-4895-98EB-B21B71DB1289}" type="sibTrans" cxnId="{FC07B52F-E731-4913-AD76-763993121964}">
      <dgm:prSet/>
      <dgm:spPr/>
      <dgm:t>
        <a:bodyPr/>
        <a:lstStyle/>
        <a:p>
          <a:endParaRPr lang="en-ZA" sz="1600"/>
        </a:p>
      </dgm:t>
    </dgm:pt>
    <dgm:pt modelId="{5E9FEE1D-D72F-4DBF-851A-0BECE518F2C5}">
      <dgm:prSet phldrT="[Text]" custT="1"/>
      <dgm:spPr>
        <a:solidFill>
          <a:schemeClr val="bg1"/>
        </a:solidFill>
        <a:ln>
          <a:solidFill>
            <a:schemeClr val="accent2"/>
          </a:solidFill>
        </a:ln>
      </dgm:spPr>
      <dgm:t>
        <a:bodyPr/>
        <a:lstStyle/>
        <a:p>
          <a:r>
            <a:rPr lang="en-GB" sz="1600" b="1" dirty="0">
              <a:solidFill>
                <a:schemeClr val="tx1"/>
              </a:solidFill>
              <a:effectLst/>
            </a:rPr>
            <a:t>Improved efficiency and success of the PSET system</a:t>
          </a:r>
          <a:endParaRPr lang="en-ZA" sz="1600" b="1" dirty="0">
            <a:solidFill>
              <a:schemeClr val="tx1"/>
            </a:solidFill>
          </a:endParaRPr>
        </a:p>
      </dgm:t>
    </dgm:pt>
    <dgm:pt modelId="{2897189F-6FED-49DF-9AB4-A09C908186EE}" type="sibTrans" cxnId="{7570D0AF-B6A7-4E9C-8927-51BC44BD9944}">
      <dgm:prSet/>
      <dgm:spPr/>
      <dgm:t>
        <a:bodyPr/>
        <a:lstStyle/>
        <a:p>
          <a:endParaRPr lang="en-ZA" sz="1600">
            <a:solidFill>
              <a:schemeClr val="tx1"/>
            </a:solidFill>
          </a:endParaRPr>
        </a:p>
      </dgm:t>
    </dgm:pt>
    <dgm:pt modelId="{89EFFF9E-3EA3-4E75-80CB-E91003D92142}" type="parTrans" cxnId="{7570D0AF-B6A7-4E9C-8927-51BC44BD9944}">
      <dgm:prSet/>
      <dgm:spPr/>
      <dgm:t>
        <a:bodyPr/>
        <a:lstStyle/>
        <a:p>
          <a:endParaRPr lang="en-ZA" sz="1600">
            <a:solidFill>
              <a:schemeClr val="tx1"/>
            </a:solidFill>
          </a:endParaRPr>
        </a:p>
      </dgm:t>
    </dgm:pt>
    <dgm:pt modelId="{C8DA6158-B73D-4C3E-A961-6159310D7E17}">
      <dgm:prSet custT="1"/>
      <dgm:spPr>
        <a:solidFill>
          <a:schemeClr val="bg1"/>
        </a:solidFill>
        <a:ln>
          <a:solidFill>
            <a:srgbClr val="FFC000"/>
          </a:solidFill>
        </a:ln>
      </dgm:spPr>
      <dgm: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solidFill>
              <a:schemeClr val="tx1"/>
            </a:solidFill>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dirty="0"/>
        </a:p>
      </dgm:t>
    </dgm:pt>
    <dgm:pt modelId="{B41EF4E4-26C0-4C37-9582-FFECD0EE041F}" type="parTrans" cxnId="{1BAD9BC5-BB06-4E4C-8709-08B97BF1A9B5}">
      <dgm:prSet/>
      <dgm:spPr/>
      <dgm:t>
        <a:bodyPr/>
        <a:lstStyle/>
        <a:p>
          <a:endParaRPr lang="en-ZA" sz="1600"/>
        </a:p>
      </dgm:t>
    </dgm:pt>
    <dgm:pt modelId="{FDD9D087-6435-4EEE-A187-43D903576524}" type="sibTrans" cxnId="{1BAD9BC5-BB06-4E4C-8709-08B97BF1A9B5}">
      <dgm:prSet/>
      <dgm:spPr/>
      <dgm:t>
        <a:bodyPr/>
        <a:lstStyle/>
        <a:p>
          <a:endParaRPr lang="en-ZA" sz="1600"/>
        </a:p>
      </dgm:t>
    </dgm:pt>
    <dgm:pt modelId="{C9BCF84B-DFDF-4D99-B7B5-22523D84FBE1}">
      <dgm:prSet custT="1"/>
      <dgm:spPr>
        <a:solidFill>
          <a:schemeClr val="bg1"/>
        </a:solidFill>
        <a:ln>
          <a:solidFill>
            <a:srgbClr val="FFC000"/>
          </a:solidFill>
        </a:ln>
      </dgm:spPr>
      <dgm: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effectLst/>
            </a:rPr>
            <a:t>  To provide a diverse student population with access to a comprehensive and multifaceted range of PSET opportunities</a:t>
          </a:r>
          <a:endParaRPr lang="en-ZA" sz="1600" dirty="0"/>
        </a:p>
      </dgm:t>
    </dgm:pt>
    <dgm:pt modelId="{92C29407-AA7A-4CA4-9830-E00C19A6692D}" type="sibTrans" cxnId="{F2DC6339-F54A-493B-8345-11963EADA54E}">
      <dgm:prSet/>
      <dgm:spPr/>
      <dgm:t>
        <a:bodyPr/>
        <a:lstStyle/>
        <a:p>
          <a:endParaRPr lang="en-ZA" sz="1600"/>
        </a:p>
      </dgm:t>
    </dgm:pt>
    <dgm:pt modelId="{173116D7-5E44-473D-B48B-88CA6168CC3D}" type="parTrans" cxnId="{F2DC6339-F54A-493B-8345-11963EADA54E}">
      <dgm:prSet/>
      <dgm:spPr/>
      <dgm:t>
        <a:bodyPr/>
        <a:lstStyle/>
        <a:p>
          <a:endParaRPr lang="en-ZA" sz="1600"/>
        </a:p>
      </dgm:t>
    </dgm:pt>
    <dgm:pt modelId="{51CCA4CF-7639-4344-835D-761B5C8FE964}" type="pres">
      <dgm:prSet presAssocID="{1E323845-FDE3-4BBB-AB83-55AFCAD0D486}" presName="Name0" presStyleCnt="0">
        <dgm:presLayoutVars>
          <dgm:chMax val="7"/>
          <dgm:chPref val="7"/>
          <dgm:dir/>
        </dgm:presLayoutVars>
      </dgm:prSet>
      <dgm:spPr/>
    </dgm:pt>
    <dgm:pt modelId="{EC9E4E88-C134-4EAA-B16D-FBD2E4614287}" type="pres">
      <dgm:prSet presAssocID="{1E323845-FDE3-4BBB-AB83-55AFCAD0D486}" presName="Name1" presStyleCnt="0"/>
      <dgm:spPr/>
    </dgm:pt>
    <dgm:pt modelId="{D22A405C-36C6-421D-A0B1-54846847B72E}" type="pres">
      <dgm:prSet presAssocID="{1E323845-FDE3-4BBB-AB83-55AFCAD0D486}" presName="cycle" presStyleCnt="0"/>
      <dgm:spPr/>
    </dgm:pt>
    <dgm:pt modelId="{22CB0A88-3141-4776-8619-4E604C70CB38}" type="pres">
      <dgm:prSet presAssocID="{1E323845-FDE3-4BBB-AB83-55AFCAD0D486}" presName="srcNode" presStyleLbl="node1" presStyleIdx="0" presStyleCnt="5"/>
      <dgm:spPr/>
    </dgm:pt>
    <dgm:pt modelId="{BFC53F3E-2A04-44F2-8AFF-8F9A1461FA79}" type="pres">
      <dgm:prSet presAssocID="{1E323845-FDE3-4BBB-AB83-55AFCAD0D486}" presName="conn" presStyleLbl="parChTrans1D2" presStyleIdx="0" presStyleCnt="1"/>
      <dgm:spPr/>
    </dgm:pt>
    <dgm:pt modelId="{5885E56F-4BE2-44A8-823D-4F36948A0DC3}" type="pres">
      <dgm:prSet presAssocID="{1E323845-FDE3-4BBB-AB83-55AFCAD0D486}" presName="extraNode" presStyleLbl="node1" presStyleIdx="0" presStyleCnt="5"/>
      <dgm:spPr/>
    </dgm:pt>
    <dgm:pt modelId="{9AC269E6-A31C-4482-BCA1-D1FC1AAD2E66}" type="pres">
      <dgm:prSet presAssocID="{1E323845-FDE3-4BBB-AB83-55AFCAD0D486}" presName="dstNode" presStyleLbl="node1" presStyleIdx="0" presStyleCnt="5"/>
      <dgm:spPr/>
    </dgm:pt>
    <dgm:pt modelId="{FF92BCF6-180A-4FF3-BB5E-D94971CB3B55}" type="pres">
      <dgm:prSet presAssocID="{ED5C3CBD-479F-460B-8EB3-087E82C93013}" presName="text_1" presStyleLbl="node1" presStyleIdx="0" presStyleCnt="5" custScaleY="134239">
        <dgm:presLayoutVars>
          <dgm:bulletEnabled val="1"/>
        </dgm:presLayoutVars>
      </dgm:prSet>
      <dgm:spPr/>
    </dgm:pt>
    <dgm:pt modelId="{6B64FD1F-341A-4293-92B9-6B669407FFEC}" type="pres">
      <dgm:prSet presAssocID="{ED5C3CBD-479F-460B-8EB3-087E82C93013}" presName="accent_1" presStyleCnt="0"/>
      <dgm:spPr/>
    </dgm:pt>
    <dgm:pt modelId="{0AFD88F7-1422-49AF-A887-9B999A9E90EE}" type="pres">
      <dgm:prSet presAssocID="{ED5C3CBD-479F-460B-8EB3-087E82C93013}" presName="accentRepeatNode" presStyleLbl="solidFgAcc1" presStyleIdx="0" presStyleCnt="5">
        <dgm:style>
          <a:lnRef idx="2">
            <a:schemeClr val="accent6"/>
          </a:lnRef>
          <a:fillRef idx="1">
            <a:schemeClr val="lt1"/>
          </a:fillRef>
          <a:effectRef idx="0">
            <a:schemeClr val="accent6"/>
          </a:effectRef>
          <a:fontRef idx="minor">
            <a:schemeClr val="dk1"/>
          </a:fontRef>
        </dgm:style>
      </dgm:prSet>
      <dgm:spPr>
        <a:solidFill>
          <a:srgbClr val="FFC000"/>
        </a:solidFill>
        <a:ln>
          <a:solidFill>
            <a:schemeClr val="accent1"/>
          </a:solidFill>
        </a:ln>
      </dgm:spPr>
    </dgm:pt>
    <dgm:pt modelId="{223D47FC-93BC-4E5D-8AE1-CB547D3F3E9D}" type="pres">
      <dgm:prSet presAssocID="{5E9FEE1D-D72F-4DBF-851A-0BECE518F2C5}" presName="text_2" presStyleLbl="node1" presStyleIdx="1" presStyleCnt="5" custScaleY="135251">
        <dgm:presLayoutVars>
          <dgm:bulletEnabled val="1"/>
        </dgm:presLayoutVars>
      </dgm:prSet>
      <dgm:spPr/>
    </dgm:pt>
    <dgm:pt modelId="{AB17FD9E-D731-4BC8-B7EB-C284D14F9725}" type="pres">
      <dgm:prSet presAssocID="{5E9FEE1D-D72F-4DBF-851A-0BECE518F2C5}" presName="accent_2" presStyleCnt="0"/>
      <dgm:spPr/>
    </dgm:pt>
    <dgm:pt modelId="{F705617C-8DFD-4E0F-8BF5-E85AABA8C50A}" type="pres">
      <dgm:prSet presAssocID="{5E9FEE1D-D72F-4DBF-851A-0BECE518F2C5}" presName="accentRepeatNode" presStyleLbl="solidFgAcc1" presStyleIdx="1" presStyleCnt="5">
        <dgm:style>
          <a:lnRef idx="2">
            <a:schemeClr val="accent6"/>
          </a:lnRef>
          <a:fillRef idx="1">
            <a:schemeClr val="lt1"/>
          </a:fillRef>
          <a:effectRef idx="0">
            <a:schemeClr val="accent6"/>
          </a:effectRef>
          <a:fontRef idx="minor">
            <a:schemeClr val="dk1"/>
          </a:fontRef>
        </dgm:style>
      </dgm:prSet>
      <dgm:spPr>
        <a:solidFill>
          <a:schemeClr val="accent6">
            <a:lumMod val="60000"/>
            <a:lumOff val="40000"/>
          </a:schemeClr>
        </a:solidFill>
      </dgm:spPr>
    </dgm:pt>
    <dgm:pt modelId="{FCF5C626-C7D8-4CA9-9063-033075AA8ED3}" type="pres">
      <dgm:prSet presAssocID="{83CE1231-3A5A-445B-B4D9-DC7081D2C284}" presName="text_3" presStyleLbl="node1" presStyleIdx="2" presStyleCnt="5" custScaleY="141132">
        <dgm:presLayoutVars>
          <dgm:bulletEnabled val="1"/>
        </dgm:presLayoutVars>
      </dgm:prSet>
      <dgm:spPr/>
    </dgm:pt>
    <dgm:pt modelId="{91FE0F6A-FE39-466F-B6D6-02D06E85F059}" type="pres">
      <dgm:prSet presAssocID="{83CE1231-3A5A-445B-B4D9-DC7081D2C284}" presName="accent_3" presStyleCnt="0"/>
      <dgm:spPr/>
    </dgm:pt>
    <dgm:pt modelId="{AF169EA9-5D3D-4DB4-8EE4-DDE066848358}" type="pres">
      <dgm:prSet presAssocID="{83CE1231-3A5A-445B-B4D9-DC7081D2C284}" presName="accentRepeatNode" presStyleLbl="solidFgAcc1" presStyleIdx="2" presStyleCnt="5">
        <dgm:style>
          <a:lnRef idx="2">
            <a:schemeClr val="accent6"/>
          </a:lnRef>
          <a:fillRef idx="1">
            <a:schemeClr val="lt1"/>
          </a:fillRef>
          <a:effectRef idx="0">
            <a:schemeClr val="accent6"/>
          </a:effectRef>
          <a:fontRef idx="minor">
            <a:schemeClr val="dk1"/>
          </a:fontRef>
        </dgm:style>
      </dgm:prSet>
      <dgm:spPr>
        <a:solidFill>
          <a:srgbClr val="00B050"/>
        </a:solidFill>
      </dgm:spPr>
    </dgm:pt>
    <dgm:pt modelId="{B7873C97-7031-4B54-8B66-10CBE7B0BD01}" type="pres">
      <dgm:prSet presAssocID="{B6606CC5-8F8A-4395-B18F-11B7EAAF0A4D}" presName="text_4" presStyleLbl="node1" presStyleIdx="3" presStyleCnt="5" custScaleY="147012">
        <dgm:presLayoutVars>
          <dgm:bulletEnabled val="1"/>
        </dgm:presLayoutVars>
      </dgm:prSet>
      <dgm:spPr/>
    </dgm:pt>
    <dgm:pt modelId="{2EF43E3F-0651-4A3F-8D9F-127DEF4A0FFF}" type="pres">
      <dgm:prSet presAssocID="{B6606CC5-8F8A-4395-B18F-11B7EAAF0A4D}" presName="accent_4" presStyleCnt="0"/>
      <dgm:spPr/>
    </dgm:pt>
    <dgm:pt modelId="{EDB41643-5F5B-45DF-AA25-87F4EC4F3E96}" type="pres">
      <dgm:prSet presAssocID="{B6606CC5-8F8A-4395-B18F-11B7EAAF0A4D}" presName="accentRepeatNode" presStyleLbl="solidFgAcc1" presStyleIdx="3" presStyleCnt="5">
        <dgm:style>
          <a:lnRef idx="2">
            <a:schemeClr val="accent6"/>
          </a:lnRef>
          <a:fillRef idx="1">
            <a:schemeClr val="lt1"/>
          </a:fillRef>
          <a:effectRef idx="0">
            <a:schemeClr val="accent6"/>
          </a:effectRef>
          <a:fontRef idx="minor">
            <a:schemeClr val="dk1"/>
          </a:fontRef>
        </dgm:style>
      </dgm:prSet>
      <dgm:spPr>
        <a:solidFill>
          <a:schemeClr val="accent1"/>
        </a:solidFill>
      </dgm:spPr>
    </dgm:pt>
    <dgm:pt modelId="{FBFF50F8-F3FB-47D2-910E-DEE343A46FD0}" type="pres">
      <dgm:prSet presAssocID="{D72FC515-BF36-42F6-BD71-A808302C1028}" presName="text_5" presStyleLbl="node1" presStyleIdx="4" presStyleCnt="5" custScaleY="129371">
        <dgm:presLayoutVars>
          <dgm:bulletEnabled val="1"/>
        </dgm:presLayoutVars>
      </dgm:prSet>
      <dgm:spPr/>
    </dgm:pt>
    <dgm:pt modelId="{CE4CE678-D033-4AFB-B4F1-725D945535E9}" type="pres">
      <dgm:prSet presAssocID="{D72FC515-BF36-42F6-BD71-A808302C1028}" presName="accent_5" presStyleCnt="0"/>
      <dgm:spPr/>
    </dgm:pt>
    <dgm:pt modelId="{092D93A7-5096-4A39-9BA0-B6E338212D2A}" type="pres">
      <dgm:prSet presAssocID="{D72FC515-BF36-42F6-BD71-A808302C1028}" presName="accentRepeatNode" presStyleLbl="solidFgAcc1" presStyleIdx="4" presStyleCnt="5">
        <dgm:style>
          <a:lnRef idx="2">
            <a:schemeClr val="accent6"/>
          </a:lnRef>
          <a:fillRef idx="1">
            <a:schemeClr val="lt1"/>
          </a:fillRef>
          <a:effectRef idx="0">
            <a:schemeClr val="accent6"/>
          </a:effectRef>
          <a:fontRef idx="minor">
            <a:schemeClr val="dk1"/>
          </a:fontRef>
        </dgm:style>
      </dgm:prSet>
      <dgm:spPr>
        <a:solidFill>
          <a:srgbClr val="00B0F0"/>
        </a:solidFill>
      </dgm:spPr>
    </dgm:pt>
  </dgm:ptLst>
  <dgm:cxnLst>
    <dgm:cxn modelId="{2F0CD417-E69E-4B06-A607-A8CA7BA6DA0F}" srcId="{D72FC515-BF36-42F6-BD71-A808302C1028}" destId="{AF1A7C47-8C3A-476D-84EE-C88484077C48}" srcOrd="0" destOrd="0" parTransId="{284AD8B6-E267-447D-9D20-51662E038A80}" sibTransId="{C9C1142B-37B5-47B5-AEF1-033F7CA42269}"/>
    <dgm:cxn modelId="{E5E64721-180C-44E4-A8B0-306C9DFF935E}" type="presOf" srcId="{D72FC515-BF36-42F6-BD71-A808302C1028}" destId="{FBFF50F8-F3FB-47D2-910E-DEE343A46FD0}" srcOrd="0" destOrd="0" presId="urn:microsoft.com/office/officeart/2008/layout/VerticalCurvedList"/>
    <dgm:cxn modelId="{FC07B52F-E731-4913-AD76-763993121964}" srcId="{1E323845-FDE3-4BBB-AB83-55AFCAD0D486}" destId="{ED5C3CBD-479F-460B-8EB3-087E82C93013}" srcOrd="0" destOrd="0" parTransId="{AF078BE9-BD15-49A6-864A-AE0396FE3C86}" sibTransId="{17E7A7C0-2A94-4895-98EB-B21B71DB1289}"/>
    <dgm:cxn modelId="{E7BA4239-31B2-44F5-BA94-8F92551EE4FA}" type="presOf" srcId="{ED5C3CBD-479F-460B-8EB3-087E82C93013}" destId="{FF92BCF6-180A-4FF3-BB5E-D94971CB3B55}" srcOrd="0" destOrd="0" presId="urn:microsoft.com/office/officeart/2008/layout/VerticalCurvedList"/>
    <dgm:cxn modelId="{F2DC6339-F54A-493B-8345-11963EADA54E}" srcId="{ED5C3CBD-479F-460B-8EB3-087E82C93013}" destId="{C9BCF84B-DFDF-4D99-B7B5-22523D84FBE1}" srcOrd="0" destOrd="0" parTransId="{173116D7-5E44-473D-B48B-88CA6168CC3D}" sibTransId="{92C29407-AA7A-4CA4-9830-E00C19A6692D}"/>
    <dgm:cxn modelId="{16C7C43B-512C-467D-A460-1CDD2DAD9EA6}" srcId="{5E9FEE1D-D72F-4DBF-851A-0BECE518F2C5}" destId="{A9FFDC0D-28A1-4B73-B548-994D855F6005}" srcOrd="0" destOrd="0" parTransId="{407D3C55-3679-4723-A6F6-5D13F3EC17E4}" sibTransId="{516B50B4-D463-457E-A878-796AD4C612A0}"/>
    <dgm:cxn modelId="{6199C93C-AB8E-4A8A-AC2E-4E5D1F81AD93}" type="presOf" srcId="{AA3681B6-1681-4A6E-840D-B9655A96456E}" destId="{FCF5C626-C7D8-4CA9-9063-033075AA8ED3}" srcOrd="0" destOrd="1" presId="urn:microsoft.com/office/officeart/2008/layout/VerticalCurvedList"/>
    <dgm:cxn modelId="{8D93C560-DBE6-44CD-826F-C553999C3E07}" srcId="{1E323845-FDE3-4BBB-AB83-55AFCAD0D486}" destId="{83CE1231-3A5A-445B-B4D9-DC7081D2C284}" srcOrd="2" destOrd="0" parTransId="{CCEA1419-892D-4673-82EC-B924648DAAAF}" sibTransId="{F231D0DF-3605-4311-995A-409F9449C9B4}"/>
    <dgm:cxn modelId="{FD7FE346-2C2E-43BF-9915-EDFA79AF3BF8}" type="presOf" srcId="{83CE1231-3A5A-445B-B4D9-DC7081D2C284}" destId="{FCF5C626-C7D8-4CA9-9063-033075AA8ED3}" srcOrd="0" destOrd="0" presId="urn:microsoft.com/office/officeart/2008/layout/VerticalCurvedList"/>
    <dgm:cxn modelId="{45290152-FB26-4521-872F-2C5F69A2E53C}" type="presOf" srcId="{AF1A7C47-8C3A-476D-84EE-C88484077C48}" destId="{FBFF50F8-F3FB-47D2-910E-DEE343A46FD0}" srcOrd="0" destOrd="1" presId="urn:microsoft.com/office/officeart/2008/layout/VerticalCurvedList"/>
    <dgm:cxn modelId="{6A71C178-F474-4644-B84E-771472D54901}" type="presOf" srcId="{C9BCF84B-DFDF-4D99-B7B5-22523D84FBE1}" destId="{FF92BCF6-180A-4FF3-BB5E-D94971CB3B55}" srcOrd="0" destOrd="1" presId="urn:microsoft.com/office/officeart/2008/layout/VerticalCurvedList"/>
    <dgm:cxn modelId="{9230C67E-2498-4A58-BE3C-5D17D7CDB84E}" type="presOf" srcId="{C8DA6158-B73D-4C3E-A961-6159310D7E17}" destId="{FF92BCF6-180A-4FF3-BB5E-D94971CB3B55}" srcOrd="0" destOrd="2" presId="urn:microsoft.com/office/officeart/2008/layout/VerticalCurvedList"/>
    <dgm:cxn modelId="{DCE24C99-E8AB-4B9B-8F4A-0D380BAA4786}" srcId="{1E323845-FDE3-4BBB-AB83-55AFCAD0D486}" destId="{D72FC515-BF36-42F6-BD71-A808302C1028}" srcOrd="4" destOrd="0" parTransId="{0C1034AF-DBF4-4823-996A-0AA716A0FE87}" sibTransId="{095AAC42-4760-41BD-AFA0-E80CD98FF769}"/>
    <dgm:cxn modelId="{7061BD9D-077C-4B74-9C7D-119FBC68595B}" srcId="{B6606CC5-8F8A-4395-B18F-11B7EAAF0A4D}" destId="{AAA1A785-9A9D-4287-9928-3C1CA5B5D541}" srcOrd="0" destOrd="0" parTransId="{F56F48CF-669B-4E19-8C81-13C524E4841C}" sibTransId="{CFD0287D-C947-49C1-B8FC-E07209DAD558}"/>
    <dgm:cxn modelId="{D28A919E-9EAC-4A0B-882B-C767772C52BB}" srcId="{1E323845-FDE3-4BBB-AB83-55AFCAD0D486}" destId="{B6606CC5-8F8A-4395-B18F-11B7EAAF0A4D}" srcOrd="3" destOrd="0" parTransId="{1BCA9685-8777-4403-B527-275CEC520799}" sibTransId="{F05D1F21-0B95-4198-BB35-8BC6F707A109}"/>
    <dgm:cxn modelId="{7570D0AF-B6A7-4E9C-8927-51BC44BD9944}" srcId="{1E323845-FDE3-4BBB-AB83-55AFCAD0D486}" destId="{5E9FEE1D-D72F-4DBF-851A-0BECE518F2C5}" srcOrd="1" destOrd="0" parTransId="{89EFFF9E-3EA3-4E75-80CB-E91003D92142}" sibTransId="{2897189F-6FED-49DF-9AB4-A09C908186EE}"/>
    <dgm:cxn modelId="{FA6B5BBE-E607-4C54-97C6-02F7406FEBB1}" type="presOf" srcId="{A9FFDC0D-28A1-4B73-B548-994D855F6005}" destId="{223D47FC-93BC-4E5D-8AE1-CB547D3F3E9D}" srcOrd="0" destOrd="1" presId="urn:microsoft.com/office/officeart/2008/layout/VerticalCurvedList"/>
    <dgm:cxn modelId="{1BAD9BC5-BB06-4E4C-8709-08B97BF1A9B5}" srcId="{ED5C3CBD-479F-460B-8EB3-087E82C93013}" destId="{C8DA6158-B73D-4C3E-A961-6159310D7E17}" srcOrd="1" destOrd="0" parTransId="{B41EF4E4-26C0-4C37-9582-FFECD0EE041F}" sibTransId="{FDD9D087-6435-4EEE-A187-43D903576524}"/>
    <dgm:cxn modelId="{36ADEBC7-A8E9-4C84-B10F-6912390EFA5A}" srcId="{83CE1231-3A5A-445B-B4D9-DC7081D2C284}" destId="{AA3681B6-1681-4A6E-840D-B9655A96456E}" srcOrd="0" destOrd="0" parTransId="{D4AB1112-4205-45D0-B7E7-7899B37DB99C}" sibTransId="{C2B803F9-A523-4205-9BDC-D5C444428158}"/>
    <dgm:cxn modelId="{768EBCC9-4E03-4AA8-93F4-9A497DE87505}" type="presOf" srcId="{92C29407-AA7A-4CA4-9830-E00C19A6692D}" destId="{BFC53F3E-2A04-44F2-8AFF-8F9A1461FA79}" srcOrd="0" destOrd="0" presId="urn:microsoft.com/office/officeart/2008/layout/VerticalCurvedList"/>
    <dgm:cxn modelId="{0B2236CC-C236-47D0-8B32-6F815415E383}" type="presOf" srcId="{1E323845-FDE3-4BBB-AB83-55AFCAD0D486}" destId="{51CCA4CF-7639-4344-835D-761B5C8FE964}" srcOrd="0" destOrd="0" presId="urn:microsoft.com/office/officeart/2008/layout/VerticalCurvedList"/>
    <dgm:cxn modelId="{C1B288EC-D63F-4492-BE19-74A707652A6D}" type="presOf" srcId="{B6606CC5-8F8A-4395-B18F-11B7EAAF0A4D}" destId="{B7873C97-7031-4B54-8B66-10CBE7B0BD01}" srcOrd="0" destOrd="0" presId="urn:microsoft.com/office/officeart/2008/layout/VerticalCurvedList"/>
    <dgm:cxn modelId="{564D52F2-516F-40A3-B321-1EDBBF61B6B1}" type="presOf" srcId="{5E9FEE1D-D72F-4DBF-851A-0BECE518F2C5}" destId="{223D47FC-93BC-4E5D-8AE1-CB547D3F3E9D}" srcOrd="0" destOrd="0" presId="urn:microsoft.com/office/officeart/2008/layout/VerticalCurvedList"/>
    <dgm:cxn modelId="{D63803FA-9494-4E83-B4C8-A48228F5BEA1}" type="presOf" srcId="{AAA1A785-9A9D-4287-9928-3C1CA5B5D541}" destId="{B7873C97-7031-4B54-8B66-10CBE7B0BD01}" srcOrd="0" destOrd="1" presId="urn:microsoft.com/office/officeart/2008/layout/VerticalCurvedList"/>
    <dgm:cxn modelId="{76B36F92-4019-4A94-8F84-1B906BFD4517}" type="presParOf" srcId="{51CCA4CF-7639-4344-835D-761B5C8FE964}" destId="{EC9E4E88-C134-4EAA-B16D-FBD2E4614287}" srcOrd="0" destOrd="0" presId="urn:microsoft.com/office/officeart/2008/layout/VerticalCurvedList"/>
    <dgm:cxn modelId="{2EE02BC4-B125-45F3-8165-AA5F21DD2844}" type="presParOf" srcId="{EC9E4E88-C134-4EAA-B16D-FBD2E4614287}" destId="{D22A405C-36C6-421D-A0B1-54846847B72E}" srcOrd="0" destOrd="0" presId="urn:microsoft.com/office/officeart/2008/layout/VerticalCurvedList"/>
    <dgm:cxn modelId="{EDCE854D-D738-4983-92AF-3D99BE429073}" type="presParOf" srcId="{D22A405C-36C6-421D-A0B1-54846847B72E}" destId="{22CB0A88-3141-4776-8619-4E604C70CB38}" srcOrd="0" destOrd="0" presId="urn:microsoft.com/office/officeart/2008/layout/VerticalCurvedList"/>
    <dgm:cxn modelId="{A5A78EBF-9582-4BCE-B2C1-A194846CBD6B}" type="presParOf" srcId="{D22A405C-36C6-421D-A0B1-54846847B72E}" destId="{BFC53F3E-2A04-44F2-8AFF-8F9A1461FA79}" srcOrd="1" destOrd="0" presId="urn:microsoft.com/office/officeart/2008/layout/VerticalCurvedList"/>
    <dgm:cxn modelId="{FBB960F0-D029-4B75-83E4-42B153309232}" type="presParOf" srcId="{D22A405C-36C6-421D-A0B1-54846847B72E}" destId="{5885E56F-4BE2-44A8-823D-4F36948A0DC3}" srcOrd="2" destOrd="0" presId="urn:microsoft.com/office/officeart/2008/layout/VerticalCurvedList"/>
    <dgm:cxn modelId="{19A8E778-9357-444F-AAA5-AC4CDB162B73}" type="presParOf" srcId="{D22A405C-36C6-421D-A0B1-54846847B72E}" destId="{9AC269E6-A31C-4482-BCA1-D1FC1AAD2E66}" srcOrd="3" destOrd="0" presId="urn:microsoft.com/office/officeart/2008/layout/VerticalCurvedList"/>
    <dgm:cxn modelId="{1D5923CB-5168-46F6-946D-2C1AF0DD3FEC}" type="presParOf" srcId="{EC9E4E88-C134-4EAA-B16D-FBD2E4614287}" destId="{FF92BCF6-180A-4FF3-BB5E-D94971CB3B55}" srcOrd="1" destOrd="0" presId="urn:microsoft.com/office/officeart/2008/layout/VerticalCurvedList"/>
    <dgm:cxn modelId="{BC1C1637-C5F4-44A5-875C-BD5816DD3B88}" type="presParOf" srcId="{EC9E4E88-C134-4EAA-B16D-FBD2E4614287}" destId="{6B64FD1F-341A-4293-92B9-6B669407FFEC}" srcOrd="2" destOrd="0" presId="urn:microsoft.com/office/officeart/2008/layout/VerticalCurvedList"/>
    <dgm:cxn modelId="{BC7DCABB-8854-48DF-A05C-9D3281F8EA0C}" type="presParOf" srcId="{6B64FD1F-341A-4293-92B9-6B669407FFEC}" destId="{0AFD88F7-1422-49AF-A887-9B999A9E90EE}" srcOrd="0" destOrd="0" presId="urn:microsoft.com/office/officeart/2008/layout/VerticalCurvedList"/>
    <dgm:cxn modelId="{4E41EEA7-D21E-436E-A696-42FB5946DEBD}" type="presParOf" srcId="{EC9E4E88-C134-4EAA-B16D-FBD2E4614287}" destId="{223D47FC-93BC-4E5D-8AE1-CB547D3F3E9D}" srcOrd="3" destOrd="0" presId="urn:microsoft.com/office/officeart/2008/layout/VerticalCurvedList"/>
    <dgm:cxn modelId="{941F6F84-582B-43C5-B7C2-965FF6378624}" type="presParOf" srcId="{EC9E4E88-C134-4EAA-B16D-FBD2E4614287}" destId="{AB17FD9E-D731-4BC8-B7EB-C284D14F9725}" srcOrd="4" destOrd="0" presId="urn:microsoft.com/office/officeart/2008/layout/VerticalCurvedList"/>
    <dgm:cxn modelId="{AE1E3626-0704-44ED-AB55-D833D6BD620E}" type="presParOf" srcId="{AB17FD9E-D731-4BC8-B7EB-C284D14F9725}" destId="{F705617C-8DFD-4E0F-8BF5-E85AABA8C50A}" srcOrd="0" destOrd="0" presId="urn:microsoft.com/office/officeart/2008/layout/VerticalCurvedList"/>
    <dgm:cxn modelId="{DED6A497-AE72-424D-A704-6C1D740AE9DE}" type="presParOf" srcId="{EC9E4E88-C134-4EAA-B16D-FBD2E4614287}" destId="{FCF5C626-C7D8-4CA9-9063-033075AA8ED3}" srcOrd="5" destOrd="0" presId="urn:microsoft.com/office/officeart/2008/layout/VerticalCurvedList"/>
    <dgm:cxn modelId="{5E1E9ADE-95B5-483B-A145-EFA6ECDB70C3}" type="presParOf" srcId="{EC9E4E88-C134-4EAA-B16D-FBD2E4614287}" destId="{91FE0F6A-FE39-466F-B6D6-02D06E85F059}" srcOrd="6" destOrd="0" presId="urn:microsoft.com/office/officeart/2008/layout/VerticalCurvedList"/>
    <dgm:cxn modelId="{E9789666-43EE-4943-A1EC-B256C0401FF1}" type="presParOf" srcId="{91FE0F6A-FE39-466F-B6D6-02D06E85F059}" destId="{AF169EA9-5D3D-4DB4-8EE4-DDE066848358}" srcOrd="0" destOrd="0" presId="urn:microsoft.com/office/officeart/2008/layout/VerticalCurvedList"/>
    <dgm:cxn modelId="{812890D9-D0A6-46A0-81D7-C0202A36EA67}" type="presParOf" srcId="{EC9E4E88-C134-4EAA-B16D-FBD2E4614287}" destId="{B7873C97-7031-4B54-8B66-10CBE7B0BD01}" srcOrd="7" destOrd="0" presId="urn:microsoft.com/office/officeart/2008/layout/VerticalCurvedList"/>
    <dgm:cxn modelId="{E8F458A6-65FD-4654-9FDA-CB69DE671734}" type="presParOf" srcId="{EC9E4E88-C134-4EAA-B16D-FBD2E4614287}" destId="{2EF43E3F-0651-4A3F-8D9F-127DEF4A0FFF}" srcOrd="8" destOrd="0" presId="urn:microsoft.com/office/officeart/2008/layout/VerticalCurvedList"/>
    <dgm:cxn modelId="{6DE973E1-33CE-4AB2-850E-3884BAAF68F2}" type="presParOf" srcId="{2EF43E3F-0651-4A3F-8D9F-127DEF4A0FFF}" destId="{EDB41643-5F5B-45DF-AA25-87F4EC4F3E96}" srcOrd="0" destOrd="0" presId="urn:microsoft.com/office/officeart/2008/layout/VerticalCurvedList"/>
    <dgm:cxn modelId="{7CE46D2E-2142-458D-8F3B-EDA3C0DD8ADD}" type="presParOf" srcId="{EC9E4E88-C134-4EAA-B16D-FBD2E4614287}" destId="{FBFF50F8-F3FB-47D2-910E-DEE343A46FD0}" srcOrd="9" destOrd="0" presId="urn:microsoft.com/office/officeart/2008/layout/VerticalCurvedList"/>
    <dgm:cxn modelId="{4F188DE1-A85C-4E3C-B968-41CAD88F1BD0}" type="presParOf" srcId="{EC9E4E88-C134-4EAA-B16D-FBD2E4614287}" destId="{CE4CE678-D033-4AFB-B4F1-725D945535E9}" srcOrd="10" destOrd="0" presId="urn:microsoft.com/office/officeart/2008/layout/VerticalCurvedList"/>
    <dgm:cxn modelId="{2D258FE4-D627-4B79-947D-08E0F3D07A8D}" type="presParOf" srcId="{CE4CE678-D033-4AFB-B4F1-725D945535E9}" destId="{092D93A7-5096-4A39-9BA0-B6E338212D2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73D852-B6F9-49FB-9512-D5F8B2F06A5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ZA"/>
        </a:p>
      </dgm:t>
    </dgm:pt>
    <dgm:pt modelId="{90967BC3-5FCF-4D0A-8813-36CA83537BD3}">
      <dgm:prSet phldrT="[Text]" custT="1"/>
      <dgm:spPr>
        <a:solidFill>
          <a:srgbClr val="00B050"/>
        </a:solidFill>
      </dgm:spPr>
      <dgm:t>
        <a:bodyPr/>
        <a:lstStyle/>
        <a:p>
          <a:r>
            <a:rPr lang="en-ZA" sz="1600" b="1" dirty="0">
              <a:solidFill>
                <a:schemeClr val="tx1"/>
              </a:solidFill>
              <a:effectLst/>
            </a:rPr>
            <a:t>FUNDING SOURCES</a:t>
          </a:r>
          <a:endParaRPr lang="en-ZA" sz="1600" b="1" dirty="0">
            <a:solidFill>
              <a:schemeClr val="tx1"/>
            </a:solidFill>
          </a:endParaRPr>
        </a:p>
      </dgm:t>
    </dgm:pt>
    <dgm:pt modelId="{F2E9F381-28C4-4F3E-9170-77032F951879}" type="parTrans" cxnId="{539D0DE7-E9DD-4E51-9F70-B56DDBA8BFD7}">
      <dgm:prSet/>
      <dgm:spPr/>
      <dgm:t>
        <a:bodyPr/>
        <a:lstStyle/>
        <a:p>
          <a:endParaRPr lang="en-ZA" sz="1600"/>
        </a:p>
      </dgm:t>
    </dgm:pt>
    <dgm:pt modelId="{ECBFC394-F7AD-475C-9469-011913CD119D}" type="sibTrans" cxnId="{539D0DE7-E9DD-4E51-9F70-B56DDBA8BFD7}">
      <dgm:prSet/>
      <dgm:spPr/>
      <dgm:t>
        <a:bodyPr/>
        <a:lstStyle/>
        <a:p>
          <a:endParaRPr lang="en-ZA" sz="1600"/>
        </a:p>
      </dgm:t>
    </dgm:pt>
    <dgm:pt modelId="{17719E65-0933-4854-8862-6925ABE565BC}">
      <dgm:prSet phldrT="[Text]" custT="1"/>
      <dgm:spPr>
        <a:solidFill>
          <a:srgbClr val="FFC000"/>
        </a:solidFill>
      </dgm:spPr>
      <dgm:t>
        <a:bodyPr/>
        <a:lstStyle/>
        <a:p>
          <a:r>
            <a:rPr lang="en-ZA" sz="1600" dirty="0">
              <a:solidFill>
                <a:schemeClr val="tx1"/>
              </a:solidFill>
              <a:effectLst/>
            </a:rPr>
            <a:t>Voted Funds</a:t>
          </a:r>
        </a:p>
        <a:p>
          <a:r>
            <a:rPr lang="en-ZA" sz="1600" b="1" dirty="0">
              <a:solidFill>
                <a:srgbClr val="7030A0"/>
              </a:solidFill>
              <a:effectLst/>
            </a:rPr>
            <a:t>R109.5 billion</a:t>
          </a:r>
          <a:endParaRPr lang="en-ZA" sz="1600" b="1" dirty="0">
            <a:solidFill>
              <a:srgbClr val="7030A0"/>
            </a:solidFill>
          </a:endParaRPr>
        </a:p>
      </dgm:t>
    </dgm:pt>
    <dgm:pt modelId="{2D4E70B2-1D27-4B48-8BDB-4E4C9E5D698D}" type="parTrans" cxnId="{B787C842-BF96-456F-9B1A-D320B1F8D99A}">
      <dgm:prSet custT="1"/>
      <dgm:spPr>
        <a:ln>
          <a:solidFill>
            <a:srgbClr val="FF0000"/>
          </a:solidFill>
        </a:ln>
      </dgm:spPr>
      <dgm:t>
        <a:bodyPr/>
        <a:lstStyle/>
        <a:p>
          <a:endParaRPr lang="en-ZA" sz="1600"/>
        </a:p>
      </dgm:t>
    </dgm:pt>
    <dgm:pt modelId="{BB8A2082-123E-490F-9C77-1612B6FB39A3}" type="sibTrans" cxnId="{B787C842-BF96-456F-9B1A-D320B1F8D99A}">
      <dgm:prSet/>
      <dgm:spPr/>
      <dgm:t>
        <a:bodyPr/>
        <a:lstStyle/>
        <a:p>
          <a:endParaRPr lang="en-ZA" sz="1600"/>
        </a:p>
      </dgm:t>
    </dgm:pt>
    <dgm:pt modelId="{0ECFD430-669D-4371-88C5-6B9DCD6A0154}">
      <dgm:prSet phldrT="[Text]" custT="1"/>
      <dgm:spPr/>
      <dgm:t>
        <a:bodyPr/>
        <a:lstStyle/>
        <a:p>
          <a:r>
            <a:rPr lang="en-ZA" sz="1600" b="1" dirty="0">
              <a:solidFill>
                <a:schemeClr val="tx1"/>
              </a:solidFill>
            </a:rPr>
            <a:t>Universities + NSFAS</a:t>
          </a:r>
        </a:p>
        <a:p>
          <a:r>
            <a:rPr lang="en-ZA" sz="1600" b="1" dirty="0">
              <a:solidFill>
                <a:srgbClr val="7030A0"/>
              </a:solidFill>
              <a:effectLst/>
              <a:latin typeface="+mn-lt"/>
              <a:ea typeface="+mn-ea"/>
              <a:cs typeface="+mn-cs"/>
            </a:rPr>
            <a:t>R92.098 bn</a:t>
          </a:r>
        </a:p>
        <a:p>
          <a:r>
            <a:rPr lang="en-ZA" sz="1600" b="1" dirty="0">
              <a:solidFill>
                <a:srgbClr val="7030A0"/>
              </a:solidFill>
              <a:effectLst/>
              <a:latin typeface="+mn-lt"/>
              <a:ea typeface="+mn-ea"/>
              <a:cs typeface="+mn-cs"/>
            </a:rPr>
            <a:t>(84.1%)</a:t>
          </a:r>
          <a:r>
            <a:rPr lang="en-ZA" sz="1600" dirty="0">
              <a:solidFill>
                <a:srgbClr val="7030A0"/>
              </a:solidFill>
            </a:rPr>
            <a:t> </a:t>
          </a:r>
        </a:p>
      </dgm:t>
    </dgm:pt>
    <dgm:pt modelId="{8677F9D0-BA22-48F7-88EA-FFB63B5E3B9E}" type="parTrans" cxnId="{193DB59C-4A8B-4155-8433-4BB4F3D515A3}">
      <dgm:prSet custT="1"/>
      <dgm:spPr>
        <a:ln>
          <a:solidFill>
            <a:srgbClr val="FF0000"/>
          </a:solidFill>
        </a:ln>
      </dgm:spPr>
      <dgm:t>
        <a:bodyPr/>
        <a:lstStyle/>
        <a:p>
          <a:endParaRPr lang="en-ZA" sz="1600"/>
        </a:p>
      </dgm:t>
    </dgm:pt>
    <dgm:pt modelId="{CF8480BF-0E91-4EF9-8B64-8FEED1F24926}" type="sibTrans" cxnId="{193DB59C-4A8B-4155-8433-4BB4F3D515A3}">
      <dgm:prSet/>
      <dgm:spPr/>
      <dgm:t>
        <a:bodyPr/>
        <a:lstStyle/>
        <a:p>
          <a:endParaRPr lang="en-ZA" sz="1600"/>
        </a:p>
      </dgm:t>
    </dgm:pt>
    <dgm:pt modelId="{19187DCE-C912-4BD6-829F-46CAA21E4BFA}">
      <dgm:prSet phldrT="[Text]" custT="1"/>
      <dgm:spPr/>
      <dgm:t>
        <a:bodyPr/>
        <a:lstStyle/>
        <a:p>
          <a:r>
            <a:rPr lang="en-ZA" sz="1600" b="1" dirty="0">
              <a:solidFill>
                <a:schemeClr val="tx1"/>
              </a:solidFill>
            </a:rPr>
            <a:t>TVET Colleges</a:t>
          </a:r>
        </a:p>
        <a:p>
          <a:r>
            <a:rPr lang="en-ZA" sz="1600" b="1" dirty="0">
              <a:solidFill>
                <a:srgbClr val="7030A0"/>
              </a:solidFill>
              <a:effectLst/>
              <a:latin typeface="+mn-lt"/>
              <a:ea typeface="+mn-ea"/>
              <a:cs typeface="+mn-cs"/>
            </a:rPr>
            <a:t>R12.519 bn </a:t>
          </a:r>
          <a:endParaRPr lang="en-ZA" sz="1600" b="1" dirty="0">
            <a:solidFill>
              <a:srgbClr val="7030A0"/>
            </a:solidFill>
          </a:endParaRPr>
        </a:p>
      </dgm:t>
    </dgm:pt>
    <dgm:pt modelId="{D328EF62-4FB9-4F11-A8DF-3D38DFC703CA}" type="parTrans" cxnId="{5FAB4D08-D0C1-4CFB-AAA6-11B35230E4F5}">
      <dgm:prSet custT="1"/>
      <dgm:spPr>
        <a:ln>
          <a:solidFill>
            <a:srgbClr val="FF0000"/>
          </a:solidFill>
        </a:ln>
      </dgm:spPr>
      <dgm:t>
        <a:bodyPr/>
        <a:lstStyle/>
        <a:p>
          <a:endParaRPr lang="en-ZA" sz="1600"/>
        </a:p>
      </dgm:t>
    </dgm:pt>
    <dgm:pt modelId="{BDEEDD2D-7DFB-47F5-B643-8618E80BC2BC}" type="sibTrans" cxnId="{5FAB4D08-D0C1-4CFB-AAA6-11B35230E4F5}">
      <dgm:prSet/>
      <dgm:spPr/>
      <dgm:t>
        <a:bodyPr/>
        <a:lstStyle/>
        <a:p>
          <a:endParaRPr lang="en-ZA" sz="1600"/>
        </a:p>
      </dgm:t>
    </dgm:pt>
    <dgm:pt modelId="{734A3FB2-5FD6-4287-AA0B-B0ECE3A324D4}">
      <dgm:prSet phldrT="[Text]" custT="1"/>
      <dgm:spPr>
        <a:solidFill>
          <a:srgbClr val="FFC000"/>
        </a:solidFill>
      </dgm:spPr>
      <dgm:t>
        <a:bodyPr/>
        <a:lstStyle/>
        <a:p>
          <a:r>
            <a:rPr lang="en-ZA" sz="1600" dirty="0">
              <a:solidFill>
                <a:schemeClr val="tx1"/>
              </a:solidFill>
              <a:effectLst/>
            </a:rPr>
            <a:t>Skills Levy</a:t>
          </a:r>
        </a:p>
        <a:p>
          <a:r>
            <a:rPr lang="en-ZA" sz="1600" b="1" dirty="0">
              <a:solidFill>
                <a:srgbClr val="7030A0"/>
              </a:solidFill>
              <a:effectLst/>
            </a:rPr>
            <a:t>R20. 6 billion</a:t>
          </a:r>
          <a:endParaRPr lang="en-ZA" sz="1600" b="1" dirty="0">
            <a:solidFill>
              <a:srgbClr val="7030A0"/>
            </a:solidFill>
          </a:endParaRPr>
        </a:p>
      </dgm:t>
    </dgm:pt>
    <dgm:pt modelId="{6861C72F-5733-443E-B621-DD931A1AD4EF}" type="parTrans" cxnId="{0C57FB1C-49A0-4B55-89E6-ACC7DB72A97C}">
      <dgm:prSet custT="1"/>
      <dgm:spPr>
        <a:ln>
          <a:solidFill>
            <a:schemeClr val="accent2">
              <a:lumMod val="50000"/>
            </a:schemeClr>
          </a:solidFill>
        </a:ln>
      </dgm:spPr>
      <dgm:t>
        <a:bodyPr/>
        <a:lstStyle/>
        <a:p>
          <a:endParaRPr lang="en-ZA" sz="1600"/>
        </a:p>
      </dgm:t>
    </dgm:pt>
    <dgm:pt modelId="{7B70AA4F-2E1C-4AF8-A848-7362A3CA731F}" type="sibTrans" cxnId="{0C57FB1C-49A0-4B55-89E6-ACC7DB72A97C}">
      <dgm:prSet/>
      <dgm:spPr/>
      <dgm:t>
        <a:bodyPr/>
        <a:lstStyle/>
        <a:p>
          <a:endParaRPr lang="en-ZA" sz="1600"/>
        </a:p>
      </dgm:t>
    </dgm:pt>
    <dgm:pt modelId="{5BDC8EF2-2BC9-4F07-B4FD-77E466A4A01D}">
      <dgm:prSet phldrT="[Text]" custT="1"/>
      <dgm:spPr/>
      <dgm:t>
        <a:bodyPr/>
        <a:lstStyle/>
        <a:p>
          <a:r>
            <a:rPr lang="en-US" sz="1600" b="1" dirty="0">
              <a:solidFill>
                <a:schemeClr val="tx1"/>
              </a:solidFill>
              <a:cs typeface="Arial" pitchFamily="34" charset="0"/>
            </a:rPr>
            <a:t>SETAs</a:t>
          </a:r>
        </a:p>
        <a:p>
          <a:r>
            <a:rPr lang="en-US" sz="1600" b="1" dirty="0">
              <a:solidFill>
                <a:srgbClr val="7030A0"/>
              </a:solidFill>
              <a:cs typeface="Arial" pitchFamily="34" charset="0"/>
            </a:rPr>
            <a:t>R16.495 bn </a:t>
          </a:r>
          <a:endParaRPr lang="en-ZA" sz="1600" b="1" dirty="0">
            <a:solidFill>
              <a:srgbClr val="7030A0"/>
            </a:solidFill>
          </a:endParaRPr>
        </a:p>
      </dgm:t>
    </dgm:pt>
    <dgm:pt modelId="{DF2AE7B1-ACC9-4F54-BDA3-7B8807D871DD}" type="parTrans" cxnId="{500928D1-3460-4231-BF6D-B96B58298ED3}">
      <dgm:prSet custT="1"/>
      <dgm:spPr>
        <a:ln>
          <a:solidFill>
            <a:schemeClr val="accent2">
              <a:lumMod val="50000"/>
            </a:schemeClr>
          </a:solidFill>
        </a:ln>
      </dgm:spPr>
      <dgm:t>
        <a:bodyPr/>
        <a:lstStyle/>
        <a:p>
          <a:endParaRPr lang="en-ZA" sz="1600"/>
        </a:p>
      </dgm:t>
    </dgm:pt>
    <dgm:pt modelId="{66A40849-BD47-478C-B1A8-C7C1A36F0DBF}" type="sibTrans" cxnId="{500928D1-3460-4231-BF6D-B96B58298ED3}">
      <dgm:prSet/>
      <dgm:spPr/>
      <dgm:t>
        <a:bodyPr/>
        <a:lstStyle/>
        <a:p>
          <a:endParaRPr lang="en-ZA" sz="1600"/>
        </a:p>
      </dgm:t>
    </dgm:pt>
    <dgm:pt modelId="{49D96B91-EA4C-4BE8-9E75-7B6A24230FF3}">
      <dgm:prSet custT="1"/>
      <dgm:spPr/>
      <dgm:t>
        <a:bodyPr/>
        <a:lstStyle/>
        <a:p>
          <a:endParaRPr lang="en-US" sz="1600" dirty="0">
            <a:solidFill>
              <a:schemeClr val="tx1"/>
            </a:solidFill>
            <a:cs typeface="Arial" pitchFamily="34" charset="0"/>
          </a:endParaRPr>
        </a:p>
        <a:p>
          <a:r>
            <a:rPr lang="en-US" sz="1600" b="1" dirty="0">
              <a:solidFill>
                <a:schemeClr val="tx1"/>
              </a:solidFill>
              <a:cs typeface="Arial" pitchFamily="34" charset="0"/>
            </a:rPr>
            <a:t>NSF</a:t>
          </a:r>
        </a:p>
        <a:p>
          <a:r>
            <a:rPr lang="en-US" sz="1600" b="1" dirty="0">
              <a:solidFill>
                <a:srgbClr val="7030A0"/>
              </a:solidFill>
              <a:cs typeface="Arial" pitchFamily="34" charset="0"/>
            </a:rPr>
            <a:t>R4.123 bn</a:t>
          </a:r>
        </a:p>
        <a:p>
          <a:endParaRPr lang="en-US" sz="1600" dirty="0">
            <a:solidFill>
              <a:schemeClr val="tx1"/>
            </a:solidFill>
            <a:cs typeface="Arial" pitchFamily="34" charset="0"/>
          </a:endParaRPr>
        </a:p>
      </dgm:t>
    </dgm:pt>
    <dgm:pt modelId="{DE7A227C-358B-4769-BA93-8886D92C06F6}" type="parTrans" cxnId="{3C3D8694-FC6A-4768-8EB4-EE7E3209E582}">
      <dgm:prSet custT="1"/>
      <dgm:spPr>
        <a:ln>
          <a:solidFill>
            <a:schemeClr val="accent2">
              <a:lumMod val="50000"/>
            </a:schemeClr>
          </a:solidFill>
        </a:ln>
      </dgm:spPr>
      <dgm:t>
        <a:bodyPr/>
        <a:lstStyle/>
        <a:p>
          <a:endParaRPr lang="en-ZA" sz="1600"/>
        </a:p>
      </dgm:t>
    </dgm:pt>
    <dgm:pt modelId="{26C1907E-DBA1-4651-B0ED-53C508B2446A}" type="sibTrans" cxnId="{3C3D8694-FC6A-4768-8EB4-EE7E3209E582}">
      <dgm:prSet/>
      <dgm:spPr/>
      <dgm:t>
        <a:bodyPr/>
        <a:lstStyle/>
        <a:p>
          <a:endParaRPr lang="en-ZA" sz="1600"/>
        </a:p>
      </dgm:t>
    </dgm:pt>
    <dgm:pt modelId="{4A7EE102-5F02-42A5-832E-B3350160D8A5}">
      <dgm:prSet custT="1"/>
      <dgm:spPr/>
      <dgm:t>
        <a:bodyPr/>
        <a:lstStyle/>
        <a:p>
          <a:r>
            <a:rPr lang="en-ZA" sz="1600" b="1" dirty="0">
              <a:solidFill>
                <a:schemeClr val="tx1"/>
              </a:solidFill>
            </a:rPr>
            <a:t>CET Colleges</a:t>
          </a:r>
        </a:p>
        <a:p>
          <a:r>
            <a:rPr lang="en-ZA" sz="1600" b="1" dirty="0">
              <a:solidFill>
                <a:srgbClr val="7030A0"/>
              </a:solidFill>
              <a:effectLst/>
              <a:latin typeface="+mn-lt"/>
              <a:ea typeface="+mn-ea"/>
              <a:cs typeface="+mn-cs"/>
            </a:rPr>
            <a:t>R2.377 bn</a:t>
          </a:r>
          <a:endParaRPr lang="en-ZA" sz="1600" b="1" dirty="0">
            <a:solidFill>
              <a:srgbClr val="7030A0"/>
            </a:solidFill>
          </a:endParaRPr>
        </a:p>
      </dgm:t>
    </dgm:pt>
    <dgm:pt modelId="{157ABF09-C1CF-4129-AB49-934E2B05346D}" type="parTrans" cxnId="{A67F7698-2126-48EB-88B0-AC091E7F2E8B}">
      <dgm:prSet custT="1"/>
      <dgm:spPr>
        <a:ln>
          <a:solidFill>
            <a:srgbClr val="FF0000"/>
          </a:solidFill>
        </a:ln>
      </dgm:spPr>
      <dgm:t>
        <a:bodyPr/>
        <a:lstStyle/>
        <a:p>
          <a:endParaRPr lang="en-ZA" sz="1600"/>
        </a:p>
      </dgm:t>
    </dgm:pt>
    <dgm:pt modelId="{64340132-A029-41C1-8916-C3EACD3F6B6D}" type="sibTrans" cxnId="{A67F7698-2126-48EB-88B0-AC091E7F2E8B}">
      <dgm:prSet/>
      <dgm:spPr/>
      <dgm:t>
        <a:bodyPr/>
        <a:lstStyle/>
        <a:p>
          <a:endParaRPr lang="en-ZA" sz="1600"/>
        </a:p>
      </dgm:t>
    </dgm:pt>
    <dgm:pt modelId="{604E7C1D-D005-4229-93A8-0E6D4F20E3EA}" type="pres">
      <dgm:prSet presAssocID="{BB73D852-B6F9-49FB-9512-D5F8B2F06A58}" presName="diagram" presStyleCnt="0">
        <dgm:presLayoutVars>
          <dgm:chPref val="1"/>
          <dgm:dir/>
          <dgm:animOne val="branch"/>
          <dgm:animLvl val="lvl"/>
          <dgm:resizeHandles val="exact"/>
        </dgm:presLayoutVars>
      </dgm:prSet>
      <dgm:spPr/>
    </dgm:pt>
    <dgm:pt modelId="{F24C7276-AD49-461C-9B82-410DD2709B6E}" type="pres">
      <dgm:prSet presAssocID="{90967BC3-5FCF-4D0A-8813-36CA83537BD3}" presName="root1" presStyleCnt="0"/>
      <dgm:spPr/>
    </dgm:pt>
    <dgm:pt modelId="{991EDAFC-487D-4C1A-BE09-B8D5550AFE0A}" type="pres">
      <dgm:prSet presAssocID="{90967BC3-5FCF-4D0A-8813-36CA83537BD3}" presName="LevelOneTextNode" presStyleLbl="node0" presStyleIdx="0" presStyleCnt="1" custScaleX="79996" custLinFactNeighborX="-8850" custLinFactNeighborY="-12989">
        <dgm:presLayoutVars>
          <dgm:chPref val="3"/>
        </dgm:presLayoutVars>
      </dgm:prSet>
      <dgm:spPr/>
    </dgm:pt>
    <dgm:pt modelId="{BE3E67C1-B862-4812-83F3-3A82875DCD71}" type="pres">
      <dgm:prSet presAssocID="{90967BC3-5FCF-4D0A-8813-36CA83537BD3}" presName="level2hierChild" presStyleCnt="0"/>
      <dgm:spPr/>
    </dgm:pt>
    <dgm:pt modelId="{C680C31D-40F8-4800-8A7C-A30401DB03F0}" type="pres">
      <dgm:prSet presAssocID="{2D4E70B2-1D27-4B48-8BDB-4E4C9E5D698D}" presName="conn2-1" presStyleLbl="parChTrans1D2" presStyleIdx="0" presStyleCnt="2"/>
      <dgm:spPr/>
    </dgm:pt>
    <dgm:pt modelId="{1991B057-A242-4868-A9A1-6CEE10526C26}" type="pres">
      <dgm:prSet presAssocID="{2D4E70B2-1D27-4B48-8BDB-4E4C9E5D698D}" presName="connTx" presStyleLbl="parChTrans1D2" presStyleIdx="0" presStyleCnt="2"/>
      <dgm:spPr/>
    </dgm:pt>
    <dgm:pt modelId="{5B5E531E-9B6B-441E-AB69-777005FAE066}" type="pres">
      <dgm:prSet presAssocID="{17719E65-0933-4854-8862-6925ABE565BC}" presName="root2" presStyleCnt="0"/>
      <dgm:spPr/>
    </dgm:pt>
    <dgm:pt modelId="{4A960374-72A9-45CA-A77A-14A4C95A8F98}" type="pres">
      <dgm:prSet presAssocID="{17719E65-0933-4854-8862-6925ABE565BC}" presName="LevelTwoTextNode" presStyleLbl="node2" presStyleIdx="0" presStyleCnt="2" custLinFactNeighborX="2457" custLinFactNeighborY="-34081">
        <dgm:presLayoutVars>
          <dgm:chPref val="3"/>
        </dgm:presLayoutVars>
      </dgm:prSet>
      <dgm:spPr/>
    </dgm:pt>
    <dgm:pt modelId="{452A154D-480F-48B4-B3A2-BCFA23B3997F}" type="pres">
      <dgm:prSet presAssocID="{17719E65-0933-4854-8862-6925ABE565BC}" presName="level3hierChild" presStyleCnt="0"/>
      <dgm:spPr/>
    </dgm:pt>
    <dgm:pt modelId="{447C3623-AF31-4964-A1BB-4716E6708A2F}" type="pres">
      <dgm:prSet presAssocID="{8677F9D0-BA22-48F7-88EA-FFB63B5E3B9E}" presName="conn2-1" presStyleLbl="parChTrans1D3" presStyleIdx="0" presStyleCnt="5"/>
      <dgm:spPr/>
    </dgm:pt>
    <dgm:pt modelId="{FCDA1B24-217B-434F-8F26-6E15AECEF1F6}" type="pres">
      <dgm:prSet presAssocID="{8677F9D0-BA22-48F7-88EA-FFB63B5E3B9E}" presName="connTx" presStyleLbl="parChTrans1D3" presStyleIdx="0" presStyleCnt="5"/>
      <dgm:spPr/>
    </dgm:pt>
    <dgm:pt modelId="{423D4641-7278-44E3-AD69-E40A8BC577FA}" type="pres">
      <dgm:prSet presAssocID="{0ECFD430-669D-4371-88C5-6B9DCD6A0154}" presName="root2" presStyleCnt="0"/>
      <dgm:spPr/>
    </dgm:pt>
    <dgm:pt modelId="{A899FFCF-78C3-42DE-BC98-00E3E6E7B94D}" type="pres">
      <dgm:prSet presAssocID="{0ECFD430-669D-4371-88C5-6B9DCD6A0154}" presName="LevelTwoTextNode" presStyleLbl="node3" presStyleIdx="0" presStyleCnt="5" custScaleX="94659" custScaleY="72064" custLinFactNeighborX="-1274" custLinFactNeighborY="-11830">
        <dgm:presLayoutVars>
          <dgm:chPref val="3"/>
        </dgm:presLayoutVars>
      </dgm:prSet>
      <dgm:spPr/>
    </dgm:pt>
    <dgm:pt modelId="{DE8C7392-14EC-4656-938C-7FA8EB5013E0}" type="pres">
      <dgm:prSet presAssocID="{0ECFD430-669D-4371-88C5-6B9DCD6A0154}" presName="level3hierChild" presStyleCnt="0"/>
      <dgm:spPr/>
    </dgm:pt>
    <dgm:pt modelId="{FCC9AA40-9F93-4911-8DD4-8F10C2FB5C9F}" type="pres">
      <dgm:prSet presAssocID="{D328EF62-4FB9-4F11-A8DF-3D38DFC703CA}" presName="conn2-1" presStyleLbl="parChTrans1D3" presStyleIdx="1" presStyleCnt="5"/>
      <dgm:spPr/>
    </dgm:pt>
    <dgm:pt modelId="{E7A4D401-D659-49B0-B1FE-6C4589879319}" type="pres">
      <dgm:prSet presAssocID="{D328EF62-4FB9-4F11-A8DF-3D38DFC703CA}" presName="connTx" presStyleLbl="parChTrans1D3" presStyleIdx="1" presStyleCnt="5"/>
      <dgm:spPr/>
    </dgm:pt>
    <dgm:pt modelId="{8CE4AC57-AAAA-4697-BC93-13526463B2E2}" type="pres">
      <dgm:prSet presAssocID="{19187DCE-C912-4BD6-829F-46CAA21E4BFA}" presName="root2" presStyleCnt="0"/>
      <dgm:spPr/>
    </dgm:pt>
    <dgm:pt modelId="{3CD2B2B0-88CD-4422-9A70-0CFE0141CE64}" type="pres">
      <dgm:prSet presAssocID="{19187DCE-C912-4BD6-829F-46CAA21E4BFA}" presName="LevelTwoTextNode" presStyleLbl="node3" presStyleIdx="1" presStyleCnt="5" custScaleY="75633" custLinFactNeighborX="-355" custLinFactNeighborY="-1191">
        <dgm:presLayoutVars>
          <dgm:chPref val="3"/>
        </dgm:presLayoutVars>
      </dgm:prSet>
      <dgm:spPr/>
    </dgm:pt>
    <dgm:pt modelId="{52266CD8-9AF2-45F5-A705-38CA164F5B59}" type="pres">
      <dgm:prSet presAssocID="{19187DCE-C912-4BD6-829F-46CAA21E4BFA}" presName="level3hierChild" presStyleCnt="0"/>
      <dgm:spPr/>
    </dgm:pt>
    <dgm:pt modelId="{ACB2B607-1E8D-4B47-A85B-84ACA10E6099}" type="pres">
      <dgm:prSet presAssocID="{157ABF09-C1CF-4129-AB49-934E2B05346D}" presName="conn2-1" presStyleLbl="parChTrans1D3" presStyleIdx="2" presStyleCnt="5"/>
      <dgm:spPr/>
    </dgm:pt>
    <dgm:pt modelId="{393A1D5D-F415-4E9E-B475-2FAF3E669688}" type="pres">
      <dgm:prSet presAssocID="{157ABF09-C1CF-4129-AB49-934E2B05346D}" presName="connTx" presStyleLbl="parChTrans1D3" presStyleIdx="2" presStyleCnt="5"/>
      <dgm:spPr/>
    </dgm:pt>
    <dgm:pt modelId="{1ABE63D0-0922-4323-89A6-8B62FDE1408A}" type="pres">
      <dgm:prSet presAssocID="{4A7EE102-5F02-42A5-832E-B3350160D8A5}" presName="root2" presStyleCnt="0"/>
      <dgm:spPr/>
    </dgm:pt>
    <dgm:pt modelId="{209D7551-2DBA-4748-B9BE-1DAE19DC2A6C}" type="pres">
      <dgm:prSet presAssocID="{4A7EE102-5F02-42A5-832E-B3350160D8A5}" presName="LevelTwoTextNode" presStyleLbl="node3" presStyleIdx="2" presStyleCnt="5" custScaleY="80309" custLinFactNeighborX="-355" custLinFactNeighborY="7068">
        <dgm:presLayoutVars>
          <dgm:chPref val="3"/>
        </dgm:presLayoutVars>
      </dgm:prSet>
      <dgm:spPr/>
    </dgm:pt>
    <dgm:pt modelId="{1C4C06B8-9B36-408F-AFAA-81A06A1E5EE1}" type="pres">
      <dgm:prSet presAssocID="{4A7EE102-5F02-42A5-832E-B3350160D8A5}" presName="level3hierChild" presStyleCnt="0"/>
      <dgm:spPr/>
    </dgm:pt>
    <dgm:pt modelId="{B2CEE896-24E6-4818-9F56-1E2A412D7988}" type="pres">
      <dgm:prSet presAssocID="{6861C72F-5733-443E-B621-DD931A1AD4EF}" presName="conn2-1" presStyleLbl="parChTrans1D2" presStyleIdx="1" presStyleCnt="2"/>
      <dgm:spPr/>
    </dgm:pt>
    <dgm:pt modelId="{E02A60D8-C876-4258-B8FB-51BA6052E557}" type="pres">
      <dgm:prSet presAssocID="{6861C72F-5733-443E-B621-DD931A1AD4EF}" presName="connTx" presStyleLbl="parChTrans1D2" presStyleIdx="1" presStyleCnt="2"/>
      <dgm:spPr/>
    </dgm:pt>
    <dgm:pt modelId="{6E4C4E39-0C10-4120-8596-00335F03808F}" type="pres">
      <dgm:prSet presAssocID="{734A3FB2-5FD6-4287-AA0B-B0ECE3A324D4}" presName="root2" presStyleCnt="0"/>
      <dgm:spPr/>
    </dgm:pt>
    <dgm:pt modelId="{066BB2DD-AD58-461E-853F-49434605300D}" type="pres">
      <dgm:prSet presAssocID="{734A3FB2-5FD6-4287-AA0B-B0ECE3A324D4}" presName="LevelTwoTextNode" presStyleLbl="node2" presStyleIdx="1" presStyleCnt="2" custLinFactNeighborX="6649" custLinFactNeighborY="12422">
        <dgm:presLayoutVars>
          <dgm:chPref val="3"/>
        </dgm:presLayoutVars>
      </dgm:prSet>
      <dgm:spPr/>
    </dgm:pt>
    <dgm:pt modelId="{5201159E-72AF-4CA2-814E-FF6CB49FFA3B}" type="pres">
      <dgm:prSet presAssocID="{734A3FB2-5FD6-4287-AA0B-B0ECE3A324D4}" presName="level3hierChild" presStyleCnt="0"/>
      <dgm:spPr/>
    </dgm:pt>
    <dgm:pt modelId="{FE712DF1-5325-46D8-8FC2-D00AF4B85BCB}" type="pres">
      <dgm:prSet presAssocID="{DF2AE7B1-ACC9-4F54-BDA3-7B8807D871DD}" presName="conn2-1" presStyleLbl="parChTrans1D3" presStyleIdx="3" presStyleCnt="5"/>
      <dgm:spPr/>
    </dgm:pt>
    <dgm:pt modelId="{240CACD7-8B56-40E0-82B4-63348E74DC43}" type="pres">
      <dgm:prSet presAssocID="{DF2AE7B1-ACC9-4F54-BDA3-7B8807D871DD}" presName="connTx" presStyleLbl="parChTrans1D3" presStyleIdx="3" presStyleCnt="5"/>
      <dgm:spPr/>
    </dgm:pt>
    <dgm:pt modelId="{DAC139D9-3429-4F6E-82D2-2B6F02CCBD0D}" type="pres">
      <dgm:prSet presAssocID="{5BDC8EF2-2BC9-4F07-B4FD-77E466A4A01D}" presName="root2" presStyleCnt="0"/>
      <dgm:spPr/>
    </dgm:pt>
    <dgm:pt modelId="{A64DA5C1-53A9-4304-AFF7-609AA2327AED}" type="pres">
      <dgm:prSet presAssocID="{5BDC8EF2-2BC9-4F07-B4FD-77E466A4A01D}" presName="LevelTwoTextNode" presStyleLbl="node3" presStyleIdx="3" presStyleCnt="5" custScaleY="64488" custLinFactNeighborX="6116" custLinFactNeighborY="11881">
        <dgm:presLayoutVars>
          <dgm:chPref val="3"/>
        </dgm:presLayoutVars>
      </dgm:prSet>
      <dgm:spPr/>
    </dgm:pt>
    <dgm:pt modelId="{729010E7-3F4F-40C9-84BD-5AC56F89D843}" type="pres">
      <dgm:prSet presAssocID="{5BDC8EF2-2BC9-4F07-B4FD-77E466A4A01D}" presName="level3hierChild" presStyleCnt="0"/>
      <dgm:spPr/>
    </dgm:pt>
    <dgm:pt modelId="{933BAB14-2F7B-4623-878A-FBF4716A76C1}" type="pres">
      <dgm:prSet presAssocID="{DE7A227C-358B-4769-BA93-8886D92C06F6}" presName="conn2-1" presStyleLbl="parChTrans1D3" presStyleIdx="4" presStyleCnt="5"/>
      <dgm:spPr/>
    </dgm:pt>
    <dgm:pt modelId="{05AE0B22-1178-41AD-9F04-E3871C63A494}" type="pres">
      <dgm:prSet presAssocID="{DE7A227C-358B-4769-BA93-8886D92C06F6}" presName="connTx" presStyleLbl="parChTrans1D3" presStyleIdx="4" presStyleCnt="5"/>
      <dgm:spPr/>
    </dgm:pt>
    <dgm:pt modelId="{36F2D05C-F26A-413F-9AD5-4E7D8901E37A}" type="pres">
      <dgm:prSet presAssocID="{49D96B91-EA4C-4BE8-9E75-7B6A24230FF3}" presName="root2" presStyleCnt="0"/>
      <dgm:spPr/>
    </dgm:pt>
    <dgm:pt modelId="{F213D11E-89B3-44F7-9A59-80759F4815F0}" type="pres">
      <dgm:prSet presAssocID="{49D96B91-EA4C-4BE8-9E75-7B6A24230FF3}" presName="LevelTwoTextNode" presStyleLbl="node3" presStyleIdx="4" presStyleCnt="5" custScaleY="70199" custLinFactNeighborX="-355" custLinFactNeighborY="12871">
        <dgm:presLayoutVars>
          <dgm:chPref val="3"/>
        </dgm:presLayoutVars>
      </dgm:prSet>
      <dgm:spPr/>
    </dgm:pt>
    <dgm:pt modelId="{6F8C77FE-14E6-47E9-AA5C-BDBA1563D26A}" type="pres">
      <dgm:prSet presAssocID="{49D96B91-EA4C-4BE8-9E75-7B6A24230FF3}" presName="level3hierChild" presStyleCnt="0"/>
      <dgm:spPr/>
    </dgm:pt>
  </dgm:ptLst>
  <dgm:cxnLst>
    <dgm:cxn modelId="{5FAB4D08-D0C1-4CFB-AAA6-11B35230E4F5}" srcId="{17719E65-0933-4854-8862-6925ABE565BC}" destId="{19187DCE-C912-4BD6-829F-46CAA21E4BFA}" srcOrd="1" destOrd="0" parTransId="{D328EF62-4FB9-4F11-A8DF-3D38DFC703CA}" sibTransId="{BDEEDD2D-7DFB-47F5-B643-8618E80BC2BC}"/>
    <dgm:cxn modelId="{308B5709-3125-46B5-B6FA-21745B9A04C7}" type="presOf" srcId="{D328EF62-4FB9-4F11-A8DF-3D38DFC703CA}" destId="{E7A4D401-D659-49B0-B1FE-6C4589879319}" srcOrd="1" destOrd="0" presId="urn:microsoft.com/office/officeart/2005/8/layout/hierarchy2"/>
    <dgm:cxn modelId="{B46EC80A-2987-42FA-BD16-013FE9854865}" type="presOf" srcId="{DF2AE7B1-ACC9-4F54-BDA3-7B8807D871DD}" destId="{FE712DF1-5325-46D8-8FC2-D00AF4B85BCB}" srcOrd="0" destOrd="0" presId="urn:microsoft.com/office/officeart/2005/8/layout/hierarchy2"/>
    <dgm:cxn modelId="{87130F0B-B96D-4B32-B963-FE7D01893D76}" type="presOf" srcId="{DE7A227C-358B-4769-BA93-8886D92C06F6}" destId="{933BAB14-2F7B-4623-878A-FBF4716A76C1}" srcOrd="0" destOrd="0" presId="urn:microsoft.com/office/officeart/2005/8/layout/hierarchy2"/>
    <dgm:cxn modelId="{66CDB80B-FDCB-49B7-A1B1-550166824DA3}" type="presOf" srcId="{49D96B91-EA4C-4BE8-9E75-7B6A24230FF3}" destId="{F213D11E-89B3-44F7-9A59-80759F4815F0}" srcOrd="0" destOrd="0" presId="urn:microsoft.com/office/officeart/2005/8/layout/hierarchy2"/>
    <dgm:cxn modelId="{41966F1B-06BF-4909-ABFC-8F0D9619F06D}" type="presOf" srcId="{DF2AE7B1-ACC9-4F54-BDA3-7B8807D871DD}" destId="{240CACD7-8B56-40E0-82B4-63348E74DC43}" srcOrd="1" destOrd="0" presId="urn:microsoft.com/office/officeart/2005/8/layout/hierarchy2"/>
    <dgm:cxn modelId="{0C57FB1C-49A0-4B55-89E6-ACC7DB72A97C}" srcId="{90967BC3-5FCF-4D0A-8813-36CA83537BD3}" destId="{734A3FB2-5FD6-4287-AA0B-B0ECE3A324D4}" srcOrd="1" destOrd="0" parTransId="{6861C72F-5733-443E-B621-DD931A1AD4EF}" sibTransId="{7B70AA4F-2E1C-4AF8-A848-7362A3CA731F}"/>
    <dgm:cxn modelId="{14725336-CC67-4495-8DA9-853BF1D406F9}" type="presOf" srcId="{734A3FB2-5FD6-4287-AA0B-B0ECE3A324D4}" destId="{066BB2DD-AD58-461E-853F-49434605300D}" srcOrd="0" destOrd="0" presId="urn:microsoft.com/office/officeart/2005/8/layout/hierarchy2"/>
    <dgm:cxn modelId="{B787C842-BF96-456F-9B1A-D320B1F8D99A}" srcId="{90967BC3-5FCF-4D0A-8813-36CA83537BD3}" destId="{17719E65-0933-4854-8862-6925ABE565BC}" srcOrd="0" destOrd="0" parTransId="{2D4E70B2-1D27-4B48-8BDB-4E4C9E5D698D}" sibTransId="{BB8A2082-123E-490F-9C77-1612B6FB39A3}"/>
    <dgm:cxn modelId="{97B82A65-AD8A-449C-BA07-581982377444}" type="presOf" srcId="{2D4E70B2-1D27-4B48-8BDB-4E4C9E5D698D}" destId="{1991B057-A242-4868-A9A1-6CEE10526C26}" srcOrd="1" destOrd="0" presId="urn:microsoft.com/office/officeart/2005/8/layout/hierarchy2"/>
    <dgm:cxn modelId="{2CAF9C66-DE8E-4A9D-BA24-871EFF001AE1}" type="presOf" srcId="{17719E65-0933-4854-8862-6925ABE565BC}" destId="{4A960374-72A9-45CA-A77A-14A4C95A8F98}" srcOrd="0" destOrd="0" presId="urn:microsoft.com/office/officeart/2005/8/layout/hierarchy2"/>
    <dgm:cxn modelId="{92AB4D49-2470-4BD3-8EBD-B0B4CA8E4280}" type="presOf" srcId="{19187DCE-C912-4BD6-829F-46CAA21E4BFA}" destId="{3CD2B2B0-88CD-4422-9A70-0CFE0141CE64}" srcOrd="0" destOrd="0" presId="urn:microsoft.com/office/officeart/2005/8/layout/hierarchy2"/>
    <dgm:cxn modelId="{F5EB2E6B-FCA5-40E2-98D6-5EB1FEFF7D26}" type="presOf" srcId="{6861C72F-5733-443E-B621-DD931A1AD4EF}" destId="{E02A60D8-C876-4258-B8FB-51BA6052E557}" srcOrd="1" destOrd="0" presId="urn:microsoft.com/office/officeart/2005/8/layout/hierarchy2"/>
    <dgm:cxn modelId="{235D756C-32B1-4208-BEA8-524403C4D549}" type="presOf" srcId="{0ECFD430-669D-4371-88C5-6B9DCD6A0154}" destId="{A899FFCF-78C3-42DE-BC98-00E3E6E7B94D}" srcOrd="0" destOrd="0" presId="urn:microsoft.com/office/officeart/2005/8/layout/hierarchy2"/>
    <dgm:cxn modelId="{EC195A58-3174-40ED-B509-1DCD04ECAC46}" type="presOf" srcId="{2D4E70B2-1D27-4B48-8BDB-4E4C9E5D698D}" destId="{C680C31D-40F8-4800-8A7C-A30401DB03F0}" srcOrd="0" destOrd="0" presId="urn:microsoft.com/office/officeart/2005/8/layout/hierarchy2"/>
    <dgm:cxn modelId="{439B1485-43CC-45EF-927E-371B4D7805A1}" type="presOf" srcId="{157ABF09-C1CF-4129-AB49-934E2B05346D}" destId="{ACB2B607-1E8D-4B47-A85B-84ACA10E6099}" srcOrd="0" destOrd="0" presId="urn:microsoft.com/office/officeart/2005/8/layout/hierarchy2"/>
    <dgm:cxn modelId="{D84DED88-BF3B-4D24-B470-5272A75BD36B}" type="presOf" srcId="{BB73D852-B6F9-49FB-9512-D5F8B2F06A58}" destId="{604E7C1D-D005-4229-93A8-0E6D4F20E3EA}" srcOrd="0" destOrd="0" presId="urn:microsoft.com/office/officeart/2005/8/layout/hierarchy2"/>
    <dgm:cxn modelId="{3C3D8694-FC6A-4768-8EB4-EE7E3209E582}" srcId="{734A3FB2-5FD6-4287-AA0B-B0ECE3A324D4}" destId="{49D96B91-EA4C-4BE8-9E75-7B6A24230FF3}" srcOrd="1" destOrd="0" parTransId="{DE7A227C-358B-4769-BA93-8886D92C06F6}" sibTransId="{26C1907E-DBA1-4651-B0ED-53C508B2446A}"/>
    <dgm:cxn modelId="{24749696-7513-4AE2-8386-2AA2152569B8}" type="presOf" srcId="{6861C72F-5733-443E-B621-DD931A1AD4EF}" destId="{B2CEE896-24E6-4818-9F56-1E2A412D7988}" srcOrd="0" destOrd="0" presId="urn:microsoft.com/office/officeart/2005/8/layout/hierarchy2"/>
    <dgm:cxn modelId="{A67F7698-2126-48EB-88B0-AC091E7F2E8B}" srcId="{17719E65-0933-4854-8862-6925ABE565BC}" destId="{4A7EE102-5F02-42A5-832E-B3350160D8A5}" srcOrd="2" destOrd="0" parTransId="{157ABF09-C1CF-4129-AB49-934E2B05346D}" sibTransId="{64340132-A029-41C1-8916-C3EACD3F6B6D}"/>
    <dgm:cxn modelId="{A9EA569C-949C-4715-AF1D-AD610B166A16}" type="presOf" srcId="{8677F9D0-BA22-48F7-88EA-FFB63B5E3B9E}" destId="{447C3623-AF31-4964-A1BB-4716E6708A2F}" srcOrd="0" destOrd="0" presId="urn:microsoft.com/office/officeart/2005/8/layout/hierarchy2"/>
    <dgm:cxn modelId="{193DB59C-4A8B-4155-8433-4BB4F3D515A3}" srcId="{17719E65-0933-4854-8862-6925ABE565BC}" destId="{0ECFD430-669D-4371-88C5-6B9DCD6A0154}" srcOrd="0" destOrd="0" parTransId="{8677F9D0-BA22-48F7-88EA-FFB63B5E3B9E}" sibTransId="{CF8480BF-0E91-4EF9-8B64-8FEED1F24926}"/>
    <dgm:cxn modelId="{9D3E379D-1F04-4D46-82B7-FF1252DC6ACF}" type="presOf" srcId="{8677F9D0-BA22-48F7-88EA-FFB63B5E3B9E}" destId="{FCDA1B24-217B-434F-8F26-6E15AECEF1F6}" srcOrd="1" destOrd="0" presId="urn:microsoft.com/office/officeart/2005/8/layout/hierarchy2"/>
    <dgm:cxn modelId="{85102EAB-0837-422A-A801-BF50E7D7C099}" type="presOf" srcId="{5BDC8EF2-2BC9-4F07-B4FD-77E466A4A01D}" destId="{A64DA5C1-53A9-4304-AFF7-609AA2327AED}" srcOrd="0" destOrd="0" presId="urn:microsoft.com/office/officeart/2005/8/layout/hierarchy2"/>
    <dgm:cxn modelId="{721159B4-C550-4142-9363-211266CE6B68}" type="presOf" srcId="{DE7A227C-358B-4769-BA93-8886D92C06F6}" destId="{05AE0B22-1178-41AD-9F04-E3871C63A494}" srcOrd="1" destOrd="0" presId="urn:microsoft.com/office/officeart/2005/8/layout/hierarchy2"/>
    <dgm:cxn modelId="{BDC63AC7-00EA-43C3-9492-BBAD561698D5}" type="presOf" srcId="{4A7EE102-5F02-42A5-832E-B3350160D8A5}" destId="{209D7551-2DBA-4748-B9BE-1DAE19DC2A6C}" srcOrd="0" destOrd="0" presId="urn:microsoft.com/office/officeart/2005/8/layout/hierarchy2"/>
    <dgm:cxn modelId="{500928D1-3460-4231-BF6D-B96B58298ED3}" srcId="{734A3FB2-5FD6-4287-AA0B-B0ECE3A324D4}" destId="{5BDC8EF2-2BC9-4F07-B4FD-77E466A4A01D}" srcOrd="0" destOrd="0" parTransId="{DF2AE7B1-ACC9-4F54-BDA3-7B8807D871DD}" sibTransId="{66A40849-BD47-478C-B1A8-C7C1A36F0DBF}"/>
    <dgm:cxn modelId="{D57D4CD3-0210-4648-B04D-C1ACADBB75D0}" type="presOf" srcId="{D328EF62-4FB9-4F11-A8DF-3D38DFC703CA}" destId="{FCC9AA40-9F93-4911-8DD4-8F10C2FB5C9F}" srcOrd="0" destOrd="0" presId="urn:microsoft.com/office/officeart/2005/8/layout/hierarchy2"/>
    <dgm:cxn modelId="{E726DAD6-38C4-4059-BF16-E428D43A315B}" type="presOf" srcId="{157ABF09-C1CF-4129-AB49-934E2B05346D}" destId="{393A1D5D-F415-4E9E-B475-2FAF3E669688}" srcOrd="1" destOrd="0" presId="urn:microsoft.com/office/officeart/2005/8/layout/hierarchy2"/>
    <dgm:cxn modelId="{539D0DE7-E9DD-4E51-9F70-B56DDBA8BFD7}" srcId="{BB73D852-B6F9-49FB-9512-D5F8B2F06A58}" destId="{90967BC3-5FCF-4D0A-8813-36CA83537BD3}" srcOrd="0" destOrd="0" parTransId="{F2E9F381-28C4-4F3E-9170-77032F951879}" sibTransId="{ECBFC394-F7AD-475C-9469-011913CD119D}"/>
    <dgm:cxn modelId="{C57EC9F0-3CFA-4B55-8751-7DE33D335BED}" type="presOf" srcId="{90967BC3-5FCF-4D0A-8813-36CA83537BD3}" destId="{991EDAFC-487D-4C1A-BE09-B8D5550AFE0A}" srcOrd="0" destOrd="0" presId="urn:microsoft.com/office/officeart/2005/8/layout/hierarchy2"/>
    <dgm:cxn modelId="{3EC2D414-99C8-4365-AD80-417F55EE2774}" type="presParOf" srcId="{604E7C1D-D005-4229-93A8-0E6D4F20E3EA}" destId="{F24C7276-AD49-461C-9B82-410DD2709B6E}" srcOrd="0" destOrd="0" presId="urn:microsoft.com/office/officeart/2005/8/layout/hierarchy2"/>
    <dgm:cxn modelId="{C78517B5-D7CB-40C6-B5AB-885C9220BD2B}" type="presParOf" srcId="{F24C7276-AD49-461C-9B82-410DD2709B6E}" destId="{991EDAFC-487D-4C1A-BE09-B8D5550AFE0A}" srcOrd="0" destOrd="0" presId="urn:microsoft.com/office/officeart/2005/8/layout/hierarchy2"/>
    <dgm:cxn modelId="{23181353-2A5F-4D7C-B812-BB1BC68D56F7}" type="presParOf" srcId="{F24C7276-AD49-461C-9B82-410DD2709B6E}" destId="{BE3E67C1-B862-4812-83F3-3A82875DCD71}" srcOrd="1" destOrd="0" presId="urn:microsoft.com/office/officeart/2005/8/layout/hierarchy2"/>
    <dgm:cxn modelId="{0D193843-C8B1-41F7-BB38-7002CDF10672}" type="presParOf" srcId="{BE3E67C1-B862-4812-83F3-3A82875DCD71}" destId="{C680C31D-40F8-4800-8A7C-A30401DB03F0}" srcOrd="0" destOrd="0" presId="urn:microsoft.com/office/officeart/2005/8/layout/hierarchy2"/>
    <dgm:cxn modelId="{7E73E8AF-22F4-4773-8978-E26D697502E2}" type="presParOf" srcId="{C680C31D-40F8-4800-8A7C-A30401DB03F0}" destId="{1991B057-A242-4868-A9A1-6CEE10526C26}" srcOrd="0" destOrd="0" presId="urn:microsoft.com/office/officeart/2005/8/layout/hierarchy2"/>
    <dgm:cxn modelId="{8E969690-9EEA-4194-8517-D08D024D5F79}" type="presParOf" srcId="{BE3E67C1-B862-4812-83F3-3A82875DCD71}" destId="{5B5E531E-9B6B-441E-AB69-777005FAE066}" srcOrd="1" destOrd="0" presId="urn:microsoft.com/office/officeart/2005/8/layout/hierarchy2"/>
    <dgm:cxn modelId="{6044378B-53F1-45FE-B8AB-4D47D26EB223}" type="presParOf" srcId="{5B5E531E-9B6B-441E-AB69-777005FAE066}" destId="{4A960374-72A9-45CA-A77A-14A4C95A8F98}" srcOrd="0" destOrd="0" presId="urn:microsoft.com/office/officeart/2005/8/layout/hierarchy2"/>
    <dgm:cxn modelId="{DF958D57-07E0-4502-934A-836F1DD495EC}" type="presParOf" srcId="{5B5E531E-9B6B-441E-AB69-777005FAE066}" destId="{452A154D-480F-48B4-B3A2-BCFA23B3997F}" srcOrd="1" destOrd="0" presId="urn:microsoft.com/office/officeart/2005/8/layout/hierarchy2"/>
    <dgm:cxn modelId="{55662C14-368F-4658-8865-6F5673D668B0}" type="presParOf" srcId="{452A154D-480F-48B4-B3A2-BCFA23B3997F}" destId="{447C3623-AF31-4964-A1BB-4716E6708A2F}" srcOrd="0" destOrd="0" presId="urn:microsoft.com/office/officeart/2005/8/layout/hierarchy2"/>
    <dgm:cxn modelId="{50B398AD-23C7-469B-8482-CE412CE30B54}" type="presParOf" srcId="{447C3623-AF31-4964-A1BB-4716E6708A2F}" destId="{FCDA1B24-217B-434F-8F26-6E15AECEF1F6}" srcOrd="0" destOrd="0" presId="urn:microsoft.com/office/officeart/2005/8/layout/hierarchy2"/>
    <dgm:cxn modelId="{09CD639F-101D-4854-9F78-BA892320CBD0}" type="presParOf" srcId="{452A154D-480F-48B4-B3A2-BCFA23B3997F}" destId="{423D4641-7278-44E3-AD69-E40A8BC577FA}" srcOrd="1" destOrd="0" presId="urn:microsoft.com/office/officeart/2005/8/layout/hierarchy2"/>
    <dgm:cxn modelId="{5EE6C409-237B-4B13-9955-1685B60C2455}" type="presParOf" srcId="{423D4641-7278-44E3-AD69-E40A8BC577FA}" destId="{A899FFCF-78C3-42DE-BC98-00E3E6E7B94D}" srcOrd="0" destOrd="0" presId="urn:microsoft.com/office/officeart/2005/8/layout/hierarchy2"/>
    <dgm:cxn modelId="{2EF8FF43-6861-48DF-8A96-DA141315DA01}" type="presParOf" srcId="{423D4641-7278-44E3-AD69-E40A8BC577FA}" destId="{DE8C7392-14EC-4656-938C-7FA8EB5013E0}" srcOrd="1" destOrd="0" presId="urn:microsoft.com/office/officeart/2005/8/layout/hierarchy2"/>
    <dgm:cxn modelId="{B30E1971-D354-4DDC-8F7D-8C80524CACFC}" type="presParOf" srcId="{452A154D-480F-48B4-B3A2-BCFA23B3997F}" destId="{FCC9AA40-9F93-4911-8DD4-8F10C2FB5C9F}" srcOrd="2" destOrd="0" presId="urn:microsoft.com/office/officeart/2005/8/layout/hierarchy2"/>
    <dgm:cxn modelId="{040800D0-0BC1-454C-A9C4-092F59C7D8BF}" type="presParOf" srcId="{FCC9AA40-9F93-4911-8DD4-8F10C2FB5C9F}" destId="{E7A4D401-D659-49B0-B1FE-6C4589879319}" srcOrd="0" destOrd="0" presId="urn:microsoft.com/office/officeart/2005/8/layout/hierarchy2"/>
    <dgm:cxn modelId="{25F8FAB7-D214-45F7-9970-B3216AA9295F}" type="presParOf" srcId="{452A154D-480F-48B4-B3A2-BCFA23B3997F}" destId="{8CE4AC57-AAAA-4697-BC93-13526463B2E2}" srcOrd="3" destOrd="0" presId="urn:microsoft.com/office/officeart/2005/8/layout/hierarchy2"/>
    <dgm:cxn modelId="{FF2C22CB-E2D8-43B0-9763-7427AFF8A1B7}" type="presParOf" srcId="{8CE4AC57-AAAA-4697-BC93-13526463B2E2}" destId="{3CD2B2B0-88CD-4422-9A70-0CFE0141CE64}" srcOrd="0" destOrd="0" presId="urn:microsoft.com/office/officeart/2005/8/layout/hierarchy2"/>
    <dgm:cxn modelId="{5D1C0BC9-3362-46A0-A644-30D547646A67}" type="presParOf" srcId="{8CE4AC57-AAAA-4697-BC93-13526463B2E2}" destId="{52266CD8-9AF2-45F5-A705-38CA164F5B59}" srcOrd="1" destOrd="0" presId="urn:microsoft.com/office/officeart/2005/8/layout/hierarchy2"/>
    <dgm:cxn modelId="{1B72736D-96BA-40FE-B872-64CBA4C94AAD}" type="presParOf" srcId="{452A154D-480F-48B4-B3A2-BCFA23B3997F}" destId="{ACB2B607-1E8D-4B47-A85B-84ACA10E6099}" srcOrd="4" destOrd="0" presId="urn:microsoft.com/office/officeart/2005/8/layout/hierarchy2"/>
    <dgm:cxn modelId="{B78206E3-C91C-4521-95D0-4DBCC7CC2555}" type="presParOf" srcId="{ACB2B607-1E8D-4B47-A85B-84ACA10E6099}" destId="{393A1D5D-F415-4E9E-B475-2FAF3E669688}" srcOrd="0" destOrd="0" presId="urn:microsoft.com/office/officeart/2005/8/layout/hierarchy2"/>
    <dgm:cxn modelId="{1C965D6B-5A8D-42BA-881F-0F925A2673BE}" type="presParOf" srcId="{452A154D-480F-48B4-B3A2-BCFA23B3997F}" destId="{1ABE63D0-0922-4323-89A6-8B62FDE1408A}" srcOrd="5" destOrd="0" presId="urn:microsoft.com/office/officeart/2005/8/layout/hierarchy2"/>
    <dgm:cxn modelId="{B4733F4B-4DF4-4C80-8528-2486F3BFFF32}" type="presParOf" srcId="{1ABE63D0-0922-4323-89A6-8B62FDE1408A}" destId="{209D7551-2DBA-4748-B9BE-1DAE19DC2A6C}" srcOrd="0" destOrd="0" presId="urn:microsoft.com/office/officeart/2005/8/layout/hierarchy2"/>
    <dgm:cxn modelId="{AAE43AAF-2B17-46B1-8986-C34F6E7569B7}" type="presParOf" srcId="{1ABE63D0-0922-4323-89A6-8B62FDE1408A}" destId="{1C4C06B8-9B36-408F-AFAA-81A06A1E5EE1}" srcOrd="1" destOrd="0" presId="urn:microsoft.com/office/officeart/2005/8/layout/hierarchy2"/>
    <dgm:cxn modelId="{EB4E0FCC-2E62-499F-AA22-8DF246691FB1}" type="presParOf" srcId="{BE3E67C1-B862-4812-83F3-3A82875DCD71}" destId="{B2CEE896-24E6-4818-9F56-1E2A412D7988}" srcOrd="2" destOrd="0" presId="urn:microsoft.com/office/officeart/2005/8/layout/hierarchy2"/>
    <dgm:cxn modelId="{1A5633CC-1750-4AF3-B944-733E254FFC24}" type="presParOf" srcId="{B2CEE896-24E6-4818-9F56-1E2A412D7988}" destId="{E02A60D8-C876-4258-B8FB-51BA6052E557}" srcOrd="0" destOrd="0" presId="urn:microsoft.com/office/officeart/2005/8/layout/hierarchy2"/>
    <dgm:cxn modelId="{3D78B266-3545-4076-88CD-78BFE07E4496}" type="presParOf" srcId="{BE3E67C1-B862-4812-83F3-3A82875DCD71}" destId="{6E4C4E39-0C10-4120-8596-00335F03808F}" srcOrd="3" destOrd="0" presId="urn:microsoft.com/office/officeart/2005/8/layout/hierarchy2"/>
    <dgm:cxn modelId="{3B3BF939-4300-4A73-8053-ED7B882A861A}" type="presParOf" srcId="{6E4C4E39-0C10-4120-8596-00335F03808F}" destId="{066BB2DD-AD58-461E-853F-49434605300D}" srcOrd="0" destOrd="0" presId="urn:microsoft.com/office/officeart/2005/8/layout/hierarchy2"/>
    <dgm:cxn modelId="{1B364A3F-C284-4D46-8123-2BDE9C2BF32B}" type="presParOf" srcId="{6E4C4E39-0C10-4120-8596-00335F03808F}" destId="{5201159E-72AF-4CA2-814E-FF6CB49FFA3B}" srcOrd="1" destOrd="0" presId="urn:microsoft.com/office/officeart/2005/8/layout/hierarchy2"/>
    <dgm:cxn modelId="{99C429B5-8FD7-4EDC-8C5E-064E6C496798}" type="presParOf" srcId="{5201159E-72AF-4CA2-814E-FF6CB49FFA3B}" destId="{FE712DF1-5325-46D8-8FC2-D00AF4B85BCB}" srcOrd="0" destOrd="0" presId="urn:microsoft.com/office/officeart/2005/8/layout/hierarchy2"/>
    <dgm:cxn modelId="{172E2887-A2F4-4A91-938B-5D678901DA0C}" type="presParOf" srcId="{FE712DF1-5325-46D8-8FC2-D00AF4B85BCB}" destId="{240CACD7-8B56-40E0-82B4-63348E74DC43}" srcOrd="0" destOrd="0" presId="urn:microsoft.com/office/officeart/2005/8/layout/hierarchy2"/>
    <dgm:cxn modelId="{8BF9F545-FA46-48BD-9B93-188599E56295}" type="presParOf" srcId="{5201159E-72AF-4CA2-814E-FF6CB49FFA3B}" destId="{DAC139D9-3429-4F6E-82D2-2B6F02CCBD0D}" srcOrd="1" destOrd="0" presId="urn:microsoft.com/office/officeart/2005/8/layout/hierarchy2"/>
    <dgm:cxn modelId="{5354E558-DA30-4878-9584-E2C1B5B0B9DD}" type="presParOf" srcId="{DAC139D9-3429-4F6E-82D2-2B6F02CCBD0D}" destId="{A64DA5C1-53A9-4304-AFF7-609AA2327AED}" srcOrd="0" destOrd="0" presId="urn:microsoft.com/office/officeart/2005/8/layout/hierarchy2"/>
    <dgm:cxn modelId="{DDE1D24A-A4AC-42AF-91D4-79EA2C8DEF50}" type="presParOf" srcId="{DAC139D9-3429-4F6E-82D2-2B6F02CCBD0D}" destId="{729010E7-3F4F-40C9-84BD-5AC56F89D843}" srcOrd="1" destOrd="0" presId="urn:microsoft.com/office/officeart/2005/8/layout/hierarchy2"/>
    <dgm:cxn modelId="{ADEB28FC-4292-4AD8-A1C1-26D70ECE3A4D}" type="presParOf" srcId="{5201159E-72AF-4CA2-814E-FF6CB49FFA3B}" destId="{933BAB14-2F7B-4623-878A-FBF4716A76C1}" srcOrd="2" destOrd="0" presId="urn:microsoft.com/office/officeart/2005/8/layout/hierarchy2"/>
    <dgm:cxn modelId="{B0DE1AE0-AB11-48F4-B73F-B3CEE6B3A7B7}" type="presParOf" srcId="{933BAB14-2F7B-4623-878A-FBF4716A76C1}" destId="{05AE0B22-1178-41AD-9F04-E3871C63A494}" srcOrd="0" destOrd="0" presId="urn:microsoft.com/office/officeart/2005/8/layout/hierarchy2"/>
    <dgm:cxn modelId="{A1F2C52C-2457-4DDE-8F98-75E8973A1E3C}" type="presParOf" srcId="{5201159E-72AF-4CA2-814E-FF6CB49FFA3B}" destId="{36F2D05C-F26A-413F-9AD5-4E7D8901E37A}" srcOrd="3" destOrd="0" presId="urn:microsoft.com/office/officeart/2005/8/layout/hierarchy2"/>
    <dgm:cxn modelId="{A9A4815D-DD5C-4C40-82EE-0A213A8DA16F}" type="presParOf" srcId="{36F2D05C-F26A-413F-9AD5-4E7D8901E37A}" destId="{F213D11E-89B3-44F7-9A59-80759F4815F0}" srcOrd="0" destOrd="0" presId="urn:microsoft.com/office/officeart/2005/8/layout/hierarchy2"/>
    <dgm:cxn modelId="{AE1C098D-DCC6-431F-B244-D65D5BA9E69E}" type="presParOf" srcId="{36F2D05C-F26A-413F-9AD5-4E7D8901E37A}" destId="{6F8C77FE-14E6-47E9-AA5C-BDBA1563D26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172D71-7D35-4940-9654-06FED729F5E6}">
      <dsp:nvSpPr>
        <dsp:cNvPr id="0" name=""/>
        <dsp:cNvSpPr/>
      </dsp:nvSpPr>
      <dsp:spPr>
        <a:xfrm>
          <a:off x="0" y="0"/>
          <a:ext cx="7362434" cy="978003"/>
        </a:xfrm>
        <a:prstGeom prst="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None/>
          </a:pPr>
          <a:endParaRPr lang="en-US" sz="1800" kern="1200" dirty="0">
            <a:solidFill>
              <a:schemeClr val="tx1"/>
            </a:solidFill>
          </a:endParaRPr>
        </a:p>
        <a:p>
          <a:pPr marL="0" marR="0" lvl="0" indent="0" algn="ctr" defTabSz="914400" eaLnBrk="1" fontAlgn="auto" latinLnBrk="0" hangingPunct="1">
            <a:lnSpc>
              <a:spcPct val="100000"/>
            </a:lnSpc>
            <a:spcBef>
              <a:spcPct val="0"/>
            </a:spcBef>
            <a:spcAft>
              <a:spcPts val="0"/>
            </a:spcAft>
            <a:buClrTx/>
            <a:buSzTx/>
            <a:buFontTx/>
            <a:buNone/>
            <a:tabLst/>
            <a:defRPr/>
          </a:pPr>
          <a:endParaRPr lang="en-US" sz="1800" b="1" kern="1200" dirty="0">
            <a:solidFill>
              <a:schemeClr val="tx1"/>
            </a:solidFill>
          </a:endParaRPr>
        </a:p>
        <a:p>
          <a:pPr marL="0" marR="0" lvl="0" indent="0" algn="ctr" defTabSz="914400" eaLnBrk="1" fontAlgn="auto" latinLnBrk="0" hangingPunct="1">
            <a:lnSpc>
              <a:spcPct val="100000"/>
            </a:lnSpc>
            <a:spcBef>
              <a:spcPct val="0"/>
            </a:spcBef>
            <a:spcAft>
              <a:spcPts val="0"/>
            </a:spcAft>
            <a:buClrTx/>
            <a:buSzTx/>
            <a:buFontTx/>
            <a:buNone/>
            <a:tabLst/>
            <a:defRPr/>
          </a:pPr>
          <a:endParaRPr lang="en-US" sz="1800" b="1" kern="1200" dirty="0">
            <a:solidFill>
              <a:schemeClr val="tx1"/>
            </a:solidFill>
          </a:endParaRPr>
        </a:p>
        <a:p>
          <a:pPr marL="0" marR="0" lvl="0" indent="0" algn="ctr" defTabSz="914400" eaLnBrk="1" fontAlgn="auto" latinLnBrk="0" hangingPunct="1">
            <a:lnSpc>
              <a:spcPct val="100000"/>
            </a:lnSpc>
            <a:spcBef>
              <a:spcPct val="0"/>
            </a:spcBef>
            <a:spcAft>
              <a:spcPts val="0"/>
            </a:spcAft>
            <a:buClrTx/>
            <a:buSzTx/>
            <a:buFontTx/>
            <a:buNone/>
            <a:tabLst/>
            <a:defRPr/>
          </a:pPr>
          <a:endParaRPr lang="en-US" sz="1800" b="1" kern="1200" dirty="0">
            <a:solidFill>
              <a:schemeClr val="tx1"/>
            </a:solidFill>
          </a:endParaRPr>
        </a:p>
        <a:p>
          <a:pPr marL="0" marR="0" lvl="0" indent="0" algn="ctr" defTabSz="914400" eaLnBrk="1" fontAlgn="auto" latinLnBrk="0" hangingPunct="1">
            <a:lnSpc>
              <a:spcPct val="100000"/>
            </a:lnSpc>
            <a:spcBef>
              <a:spcPct val="0"/>
            </a:spcBef>
            <a:spcAft>
              <a:spcPts val="0"/>
            </a:spcAft>
            <a:buClrTx/>
            <a:buSzTx/>
            <a:buFontTx/>
            <a:buNone/>
            <a:tabLst/>
            <a:defRPr/>
          </a:pPr>
          <a:r>
            <a:rPr lang="en-US" sz="2400" b="1" i="1" kern="1200" dirty="0">
              <a:solidFill>
                <a:schemeClr val="tx1"/>
              </a:solidFill>
            </a:rPr>
            <a:t>Vision</a:t>
          </a:r>
          <a:r>
            <a:rPr lang="en-US" sz="2400" i="1" kern="1200" dirty="0">
              <a:solidFill>
                <a:schemeClr val="tx1"/>
              </a:solidFill>
            </a:rPr>
            <a:t> </a:t>
          </a:r>
        </a:p>
        <a:p>
          <a:pPr marL="0" marR="0" lvl="0" indent="0" algn="ctr" defTabSz="914400" eaLnBrk="1" fontAlgn="auto" latinLnBrk="0" hangingPunct="1">
            <a:lnSpc>
              <a:spcPct val="100000"/>
            </a:lnSpc>
            <a:spcBef>
              <a:spcPct val="0"/>
            </a:spcBef>
            <a:spcAft>
              <a:spcPts val="0"/>
            </a:spcAft>
            <a:buClrTx/>
            <a:buSzTx/>
            <a:buFontTx/>
            <a:buNone/>
            <a:tabLst/>
            <a:defRPr/>
          </a:pPr>
          <a:endParaRPr lang="en-US" sz="900" b="0" kern="1200" dirty="0">
            <a:solidFill>
              <a:schemeClr val="tx1"/>
            </a:solidFill>
          </a:endParaRPr>
        </a:p>
        <a:p>
          <a:pPr lvl="0" algn="ctr" defTabSz="800100">
            <a:lnSpc>
              <a:spcPct val="90000"/>
            </a:lnSpc>
            <a:spcBef>
              <a:spcPct val="0"/>
            </a:spcBef>
            <a:spcAft>
              <a:spcPct val="35000"/>
            </a:spcAft>
            <a:buNone/>
          </a:pPr>
          <a:r>
            <a:rPr lang="en-US" sz="1800" b="0" kern="1200" dirty="0">
              <a:solidFill>
                <a:schemeClr val="tx1"/>
              </a:solidFill>
            </a:rPr>
            <a:t>An integrated and coordinated PSET system for improved economic participation and social development of youth and adults. </a:t>
          </a:r>
          <a:endParaRPr lang="en-ZA" sz="1800" b="0" kern="1200" dirty="0">
            <a:solidFill>
              <a:schemeClr val="tx1"/>
            </a:solidFill>
          </a:endParaRPr>
        </a:p>
        <a:p>
          <a:pPr marL="342900" lvl="0" indent="-342900" defTabSz="800100">
            <a:lnSpc>
              <a:spcPct val="90000"/>
            </a:lnSpc>
            <a:spcBef>
              <a:spcPct val="0"/>
            </a:spcBef>
            <a:spcAft>
              <a:spcPct val="35000"/>
            </a:spcAft>
            <a:buFont typeface="Arial"/>
            <a:buNone/>
          </a:pPr>
          <a:endParaRPr lang="en-US" sz="1800" kern="1200" dirty="0">
            <a:solidFill>
              <a:schemeClr val="tx1"/>
            </a:solidFill>
          </a:endParaRPr>
        </a:p>
        <a:p>
          <a:pPr lvl="0" algn="ctr" defTabSz="800100">
            <a:lnSpc>
              <a:spcPct val="90000"/>
            </a:lnSpc>
            <a:spcBef>
              <a:spcPct val="0"/>
            </a:spcBef>
            <a:spcAft>
              <a:spcPct val="35000"/>
            </a:spcAft>
            <a:buNone/>
          </a:pPr>
          <a:r>
            <a:rPr lang="en-ZA" sz="2400" b="1" i="1" kern="1200" dirty="0">
              <a:solidFill>
                <a:schemeClr val="tx1"/>
              </a:solidFill>
            </a:rPr>
            <a:t>Mission </a:t>
          </a:r>
        </a:p>
        <a:p>
          <a:pPr lvl="0" algn="ctr" defTabSz="800100">
            <a:lnSpc>
              <a:spcPct val="90000"/>
            </a:lnSpc>
            <a:spcBef>
              <a:spcPct val="0"/>
            </a:spcBef>
            <a:spcAft>
              <a:spcPct val="35000"/>
            </a:spcAft>
            <a:buNone/>
          </a:pPr>
          <a:r>
            <a:rPr lang="en-ZA" sz="1800" kern="1200" dirty="0">
              <a:solidFill>
                <a:schemeClr val="tx1"/>
              </a:solidFill>
            </a:rPr>
            <a:t>To provide strategic leadership to the PSET system through: </a:t>
          </a:r>
        </a:p>
      </dsp:txBody>
      <dsp:txXfrm>
        <a:off x="0" y="0"/>
        <a:ext cx="7362434" cy="978003"/>
      </dsp:txXfrm>
    </dsp:sp>
    <dsp:sp modelId="{47EA3331-8631-499E-B7FA-E5EFA3772CD6}">
      <dsp:nvSpPr>
        <dsp:cNvPr id="0" name=""/>
        <dsp:cNvSpPr/>
      </dsp:nvSpPr>
      <dsp:spPr>
        <a:xfrm>
          <a:off x="31327" y="2364639"/>
          <a:ext cx="1701311" cy="2102349"/>
        </a:xfrm>
        <a:prstGeom prst="rect">
          <a:avLst/>
        </a:prstGeom>
        <a:solidFill>
          <a:schemeClr val="accent6">
            <a:lumMod val="20000"/>
            <a:lumOff val="8000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solidFill>
                <a:schemeClr val="tx1"/>
              </a:solidFill>
            </a:rPr>
            <a:t>Development of appropriate steering mechanisms</a:t>
          </a:r>
        </a:p>
      </dsp:txBody>
      <dsp:txXfrm>
        <a:off x="31327" y="2364639"/>
        <a:ext cx="1701311" cy="2102349"/>
      </dsp:txXfrm>
    </dsp:sp>
    <dsp:sp modelId="{7EAF1592-9BF2-4775-87FF-B695F238C67A}">
      <dsp:nvSpPr>
        <dsp:cNvPr id="0" name=""/>
        <dsp:cNvSpPr/>
      </dsp:nvSpPr>
      <dsp:spPr>
        <a:xfrm>
          <a:off x="1723656" y="2406274"/>
          <a:ext cx="2020988" cy="2039609"/>
        </a:xfrm>
        <a:prstGeom prst="rect">
          <a:avLst/>
        </a:prstGeom>
        <a:solidFill>
          <a:srgbClr val="CCCC00"/>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solidFill>
                <a:schemeClr val="tx1"/>
              </a:solidFill>
            </a:rPr>
            <a:t>Effective oversight, monitoring and evaluation </a:t>
          </a:r>
        </a:p>
      </dsp:txBody>
      <dsp:txXfrm>
        <a:off x="1723656" y="2406274"/>
        <a:ext cx="2020988" cy="2039609"/>
      </dsp:txXfrm>
    </dsp:sp>
    <dsp:sp modelId="{77DB743E-536B-4AD9-8E60-34AA47E50541}">
      <dsp:nvSpPr>
        <dsp:cNvPr id="0" name=""/>
        <dsp:cNvSpPr/>
      </dsp:nvSpPr>
      <dsp:spPr>
        <a:xfrm>
          <a:off x="3781014" y="2463306"/>
          <a:ext cx="1800777" cy="2012268"/>
        </a:xfrm>
        <a:prstGeom prst="rect">
          <a:avLst/>
        </a:prstGeom>
        <a:solidFill>
          <a:schemeClr val="accent5">
            <a:lumMod val="7500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solidFill>
                <a:schemeClr val="tx1"/>
              </a:solidFill>
            </a:rPr>
            <a:t>Teaching and learning support </a:t>
          </a:r>
        </a:p>
      </dsp:txBody>
      <dsp:txXfrm>
        <a:off x="3781014" y="2463306"/>
        <a:ext cx="1800777" cy="2012268"/>
      </dsp:txXfrm>
    </dsp:sp>
    <dsp:sp modelId="{F401322F-2C89-485F-9DB0-AE1C6E105D50}">
      <dsp:nvSpPr>
        <dsp:cNvPr id="0" name=""/>
        <dsp:cNvSpPr/>
      </dsp:nvSpPr>
      <dsp:spPr>
        <a:xfrm>
          <a:off x="5607634" y="2485451"/>
          <a:ext cx="1713680" cy="1977188"/>
        </a:xfrm>
        <a:prstGeom prst="rect">
          <a:avLst/>
        </a:prstGeom>
        <a:solidFill>
          <a:schemeClr val="accent6">
            <a:lumMod val="60000"/>
            <a:lumOff val="4000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ZA" sz="1800" kern="1200" dirty="0">
              <a:solidFill>
                <a:schemeClr val="tx1"/>
              </a:solidFill>
            </a:rPr>
            <a:t>Funding of PSET institutions and entities </a:t>
          </a:r>
        </a:p>
        <a:p>
          <a:pPr lvl="0" algn="ctr" defTabSz="711200">
            <a:lnSpc>
              <a:spcPct val="90000"/>
            </a:lnSpc>
            <a:spcBef>
              <a:spcPct val="0"/>
            </a:spcBef>
            <a:spcAft>
              <a:spcPct val="35000"/>
            </a:spcAft>
            <a:buNone/>
          </a:pPr>
          <a:endParaRPr lang="en-ZA" sz="1800" kern="1200" dirty="0">
            <a:solidFill>
              <a:schemeClr val="tx1"/>
            </a:solidFill>
          </a:endParaRPr>
        </a:p>
      </dsp:txBody>
      <dsp:txXfrm>
        <a:off x="5607634" y="2485451"/>
        <a:ext cx="1713680" cy="1977188"/>
      </dsp:txXfrm>
    </dsp:sp>
    <dsp:sp modelId="{94C64CEA-05B0-4E83-B9A7-1D6CFAD9F1F7}">
      <dsp:nvSpPr>
        <dsp:cNvPr id="0" name=""/>
        <dsp:cNvSpPr/>
      </dsp:nvSpPr>
      <dsp:spPr>
        <a:xfrm>
          <a:off x="0" y="4584347"/>
          <a:ext cx="7362434" cy="355309"/>
        </a:xfrm>
        <a:prstGeom prst="rect">
          <a:avLst/>
        </a:prstGeom>
        <a:solidFill>
          <a:schemeClr val="accent1">
            <a:shade val="80000"/>
            <a:hueOff val="0"/>
            <a:satOff val="0"/>
            <a:lumOff val="0"/>
            <a:alphaOff val="0"/>
          </a:schemeClr>
        </a:solidFill>
        <a:ln>
          <a:solidFill>
            <a:schemeClr val="accent2"/>
          </a:solid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A0AE2-A034-4E45-A83B-BF4BD50B1C45}">
      <dsp:nvSpPr>
        <dsp:cNvPr id="0" name=""/>
        <dsp:cNvSpPr/>
      </dsp:nvSpPr>
      <dsp:spPr>
        <a:xfrm>
          <a:off x="445967" y="0"/>
          <a:ext cx="5105400" cy="5105400"/>
        </a:xfrm>
        <a:prstGeom prst="triangle">
          <a:avLst/>
        </a:prstGeom>
        <a:solidFill>
          <a:schemeClr val="accent2"/>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sp>
    <dsp:sp modelId="{AC1DBF4F-3B20-418F-93CA-11611A0AAD62}">
      <dsp:nvSpPr>
        <dsp:cNvPr id="0" name=""/>
        <dsp:cNvSpPr/>
      </dsp:nvSpPr>
      <dsp:spPr>
        <a:xfrm>
          <a:off x="2947230" y="296329"/>
          <a:ext cx="5560760" cy="448858"/>
        </a:xfrm>
        <a:prstGeom prst="roundRect">
          <a:avLst/>
        </a:prstGeom>
        <a:solidFill>
          <a:schemeClr val="bg1">
            <a:lumMod val="95000"/>
            <a:alpha val="9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dirty="0"/>
            <a:t>Higher Education Act, Act No. 101 of 1997 (HE Act) </a:t>
          </a:r>
        </a:p>
      </dsp:txBody>
      <dsp:txXfrm>
        <a:off x="2969141" y="318240"/>
        <a:ext cx="5516938" cy="405036"/>
      </dsp:txXfrm>
    </dsp:sp>
    <dsp:sp modelId="{67464876-6CC9-43C1-AF0A-20F99B75B255}">
      <dsp:nvSpPr>
        <dsp:cNvPr id="0" name=""/>
        <dsp:cNvSpPr/>
      </dsp:nvSpPr>
      <dsp:spPr>
        <a:xfrm>
          <a:off x="2642425" y="900115"/>
          <a:ext cx="5929447" cy="499763"/>
        </a:xfrm>
        <a:prstGeom prst="roundRect">
          <a:avLst/>
        </a:prstGeom>
        <a:solidFill>
          <a:schemeClr val="accent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dirty="0"/>
            <a:t>Continuing Education and Training Act, Act No. 16 of 2006  </a:t>
          </a:r>
        </a:p>
      </dsp:txBody>
      <dsp:txXfrm>
        <a:off x="2666821" y="924511"/>
        <a:ext cx="5880655" cy="450971"/>
      </dsp:txXfrm>
    </dsp:sp>
    <dsp:sp modelId="{4C845666-9666-4067-B2F1-1661A4E96463}">
      <dsp:nvSpPr>
        <dsp:cNvPr id="0" name=""/>
        <dsp:cNvSpPr/>
      </dsp:nvSpPr>
      <dsp:spPr>
        <a:xfrm>
          <a:off x="1981195" y="2424096"/>
          <a:ext cx="5557740" cy="384571"/>
        </a:xfrm>
        <a:prstGeom prst="roundRect">
          <a:avLst/>
        </a:prstGeom>
        <a:solidFill>
          <a:srgbClr val="FFC0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dirty="0"/>
            <a:t>Skills Development Act, Act No. 97 of 1998 </a:t>
          </a:r>
        </a:p>
      </dsp:txBody>
      <dsp:txXfrm>
        <a:off x="1999968" y="2442869"/>
        <a:ext cx="5520194" cy="347025"/>
      </dsp:txXfrm>
    </dsp:sp>
    <dsp:sp modelId="{A41BA9B6-FD80-4C12-8795-3F69F98F1EC8}">
      <dsp:nvSpPr>
        <dsp:cNvPr id="0" name=""/>
        <dsp:cNvSpPr/>
      </dsp:nvSpPr>
      <dsp:spPr>
        <a:xfrm>
          <a:off x="1615611" y="3047998"/>
          <a:ext cx="6380631" cy="509415"/>
        </a:xfrm>
        <a:prstGeom prst="roundRect">
          <a:avLst/>
        </a:prstGeom>
        <a:solidFill>
          <a:schemeClr val="accent6">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dirty="0"/>
            <a:t>Skills Development Levies Act, Act No. 9 of 1999 </a:t>
          </a:r>
        </a:p>
      </dsp:txBody>
      <dsp:txXfrm>
        <a:off x="1640479" y="3072866"/>
        <a:ext cx="6330895" cy="459679"/>
      </dsp:txXfrm>
    </dsp:sp>
    <dsp:sp modelId="{C25DAF2D-BC1E-441B-BA05-681F62FE4B29}">
      <dsp:nvSpPr>
        <dsp:cNvPr id="0" name=""/>
        <dsp:cNvSpPr/>
      </dsp:nvSpPr>
      <dsp:spPr>
        <a:xfrm>
          <a:off x="2129914" y="1653075"/>
          <a:ext cx="6526049" cy="493011"/>
        </a:xfrm>
        <a:prstGeom prst="roundRect">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dirty="0"/>
            <a:t>National Qualifications Framework Act, as amended, Act No. 12 of 2019  </a:t>
          </a:r>
        </a:p>
      </dsp:txBody>
      <dsp:txXfrm>
        <a:off x="2153981" y="1677142"/>
        <a:ext cx="6477915" cy="444877"/>
      </dsp:txXfrm>
    </dsp:sp>
    <dsp:sp modelId="{908505DE-9622-4B32-B92A-0DAFA58A4973}">
      <dsp:nvSpPr>
        <dsp:cNvPr id="0" name=""/>
        <dsp:cNvSpPr/>
      </dsp:nvSpPr>
      <dsp:spPr>
        <a:xfrm>
          <a:off x="1143006" y="3733798"/>
          <a:ext cx="7445906" cy="557315"/>
        </a:xfrm>
        <a:prstGeom prst="roundRect">
          <a:avLst/>
        </a:prstGeom>
        <a:solidFill>
          <a:srgbClr val="00B0F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General and Further Education and Training Quality Assurance Act, Act No. 58 of 2001 </a:t>
          </a:r>
        </a:p>
      </dsp:txBody>
      <dsp:txXfrm>
        <a:off x="1170212" y="3761004"/>
        <a:ext cx="7391494" cy="502903"/>
      </dsp:txXfrm>
    </dsp:sp>
    <dsp:sp modelId="{40B0BF3F-2432-45B1-B7F4-549794775220}">
      <dsp:nvSpPr>
        <dsp:cNvPr id="0" name=""/>
        <dsp:cNvSpPr/>
      </dsp:nvSpPr>
      <dsp:spPr>
        <a:xfrm>
          <a:off x="762008" y="4476312"/>
          <a:ext cx="7927820" cy="418614"/>
        </a:xfrm>
        <a:prstGeom prst="roundRect">
          <a:avLst/>
        </a:prstGeom>
        <a:solidFill>
          <a:srgbClr val="C000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National Student Financial Aid Scheme Act, Act No. 56 of 1999 (NSFAS Act)</a:t>
          </a:r>
        </a:p>
      </dsp:txBody>
      <dsp:txXfrm>
        <a:off x="782443" y="4496747"/>
        <a:ext cx="7886950" cy="3777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CE774D-B9A7-4F69-82D6-6DE004949C11}">
      <dsp:nvSpPr>
        <dsp:cNvPr id="0" name=""/>
        <dsp:cNvSpPr/>
      </dsp:nvSpPr>
      <dsp:spPr>
        <a:xfrm>
          <a:off x="2" y="0"/>
          <a:ext cx="8077195" cy="4622799"/>
        </a:xfrm>
        <a:prstGeom prst="rightArrow">
          <a:avLst/>
        </a:prstGeom>
        <a:solidFill>
          <a:srgbClr val="C00000"/>
        </a:solidFill>
        <a:ln>
          <a:noFill/>
        </a:ln>
        <a:effectLst/>
      </dsp:spPr>
      <dsp:style>
        <a:lnRef idx="0">
          <a:scrgbClr r="0" g="0" b="0"/>
        </a:lnRef>
        <a:fillRef idx="1">
          <a:scrgbClr r="0" g="0" b="0"/>
        </a:fillRef>
        <a:effectRef idx="0">
          <a:scrgbClr r="0" g="0" b="0"/>
        </a:effectRef>
        <a:fontRef idx="minor"/>
      </dsp:style>
    </dsp:sp>
    <dsp:sp modelId="{AC363B0C-EE0B-416E-8950-F40AFAEDB0AD}">
      <dsp:nvSpPr>
        <dsp:cNvPr id="0" name=""/>
        <dsp:cNvSpPr/>
      </dsp:nvSpPr>
      <dsp:spPr>
        <a:xfrm>
          <a:off x="4042" y="1386839"/>
          <a:ext cx="1944365" cy="1849120"/>
        </a:xfrm>
        <a:prstGeom prst="roundRect">
          <a:avLst/>
        </a:prstGeom>
        <a:solidFill>
          <a:srgbClr val="CC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600" kern="1200" dirty="0"/>
            <a:t>The </a:t>
          </a:r>
          <a:r>
            <a:rPr lang="en-GB" sz="1600" i="1" kern="1200" dirty="0"/>
            <a:t>National Development Plan </a:t>
          </a:r>
          <a:r>
            <a:rPr lang="en-GB" sz="1600" kern="1200" dirty="0"/>
            <a:t>(NDP) 2030 which sets t</a:t>
          </a:r>
          <a:r>
            <a:rPr lang="en-ZA" sz="1600" kern="1200" dirty="0"/>
            <a:t>he </a:t>
          </a:r>
          <a:r>
            <a:rPr lang="en-GB" sz="1600" kern="1200" dirty="0"/>
            <a:t>vision for the PSET system.</a:t>
          </a:r>
          <a:endParaRPr lang="en-ZA" sz="1600" kern="1200" dirty="0"/>
        </a:p>
        <a:p>
          <a:pPr lvl="0" algn="ctr" defTabSz="755650">
            <a:lnSpc>
              <a:spcPct val="90000"/>
            </a:lnSpc>
            <a:spcBef>
              <a:spcPct val="0"/>
            </a:spcBef>
            <a:spcAft>
              <a:spcPct val="35000"/>
            </a:spcAft>
            <a:buNone/>
          </a:pPr>
          <a:endParaRPr lang="en-ZA" sz="1600" kern="1200" dirty="0"/>
        </a:p>
      </dsp:txBody>
      <dsp:txXfrm>
        <a:off x="94309" y="1477106"/>
        <a:ext cx="1763831" cy="1668586"/>
      </dsp:txXfrm>
    </dsp:sp>
    <dsp:sp modelId="{354834CA-B687-4C06-9246-FDDC3BA7C41B}">
      <dsp:nvSpPr>
        <dsp:cNvPr id="0" name=""/>
        <dsp:cNvSpPr/>
      </dsp:nvSpPr>
      <dsp:spPr>
        <a:xfrm>
          <a:off x="2045625" y="1066803"/>
          <a:ext cx="1944365" cy="2489192"/>
        </a:xfrm>
        <a:prstGeom prst="roundRect">
          <a:avLst/>
        </a:prstGeom>
        <a:solidFill>
          <a:srgbClr val="33CC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ZA" sz="1400" kern="1200" dirty="0"/>
            <a:t>The White Paper for PSET which provide policy priorities for the PSET system</a:t>
          </a:r>
        </a:p>
        <a:p>
          <a:pPr marL="0" lvl="0" indent="0" algn="l" defTabSz="622300">
            <a:lnSpc>
              <a:spcPct val="90000"/>
            </a:lnSpc>
            <a:spcBef>
              <a:spcPct val="0"/>
            </a:spcBef>
            <a:spcAft>
              <a:spcPct val="35000"/>
            </a:spcAft>
            <a:buNone/>
          </a:pPr>
          <a:endParaRPr lang="en-GB" sz="1400" kern="1200" dirty="0"/>
        </a:p>
        <a:p>
          <a:pPr marL="0" lvl="0" indent="0" algn="ctr" defTabSz="622300">
            <a:lnSpc>
              <a:spcPct val="90000"/>
            </a:lnSpc>
            <a:spcBef>
              <a:spcPct val="0"/>
            </a:spcBef>
            <a:spcAft>
              <a:spcPct val="35000"/>
            </a:spcAft>
            <a:buNone/>
          </a:pPr>
          <a:r>
            <a:rPr lang="en-GB" sz="1400" kern="1200" dirty="0"/>
            <a:t>…and directs the Department to “elaborate a concrete development plan for the period up to 2030”. </a:t>
          </a:r>
          <a:r>
            <a:rPr lang="en-ZA" sz="1400" kern="1200" dirty="0"/>
            <a:t> </a:t>
          </a:r>
        </a:p>
      </dsp:txBody>
      <dsp:txXfrm>
        <a:off x="2140541" y="1161719"/>
        <a:ext cx="1754533" cy="2299360"/>
      </dsp:txXfrm>
    </dsp:sp>
    <dsp:sp modelId="{A6FA02B2-D780-4047-90D0-BF2BF02747FD}">
      <dsp:nvSpPr>
        <dsp:cNvPr id="0" name=""/>
        <dsp:cNvSpPr/>
      </dsp:nvSpPr>
      <dsp:spPr>
        <a:xfrm>
          <a:off x="6077888" y="1437820"/>
          <a:ext cx="1944365" cy="1849120"/>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National Plan for PSET (NPPSET) which serves as an instrument central to the achievement of the vision. </a:t>
          </a:r>
          <a:endParaRPr lang="en-ZA" sz="1600" kern="1200" dirty="0"/>
        </a:p>
      </dsp:txBody>
      <dsp:txXfrm>
        <a:off x="6168155" y="1528087"/>
        <a:ext cx="1763831" cy="1668586"/>
      </dsp:txXfrm>
    </dsp:sp>
    <dsp:sp modelId="{F17252CC-8D58-4F9C-8856-516EEE944D4A}">
      <dsp:nvSpPr>
        <dsp:cNvPr id="0" name=""/>
        <dsp:cNvSpPr/>
      </dsp:nvSpPr>
      <dsp:spPr>
        <a:xfrm>
          <a:off x="4078586" y="1321159"/>
          <a:ext cx="1944365" cy="2082441"/>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n-ZA" sz="1600" kern="1200" dirty="0"/>
            <a:t>National Skills Development Plan (NSDP) which sets skills development priorities up to 2030.</a:t>
          </a:r>
        </a:p>
      </dsp:txBody>
      <dsp:txXfrm>
        <a:off x="4173502" y="1416075"/>
        <a:ext cx="1754533" cy="18926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53F3E-2A04-44F2-8AFF-8F9A1461FA79}">
      <dsp:nvSpPr>
        <dsp:cNvPr id="0" name=""/>
        <dsp:cNvSpPr/>
      </dsp:nvSpPr>
      <dsp:spPr>
        <a:xfrm>
          <a:off x="-5858768" y="-896635"/>
          <a:ext cx="6974870" cy="6974870"/>
        </a:xfrm>
        <a:prstGeom prst="blockArc">
          <a:avLst>
            <a:gd name="adj1" fmla="val 18900000"/>
            <a:gd name="adj2" fmla="val 2700000"/>
            <a:gd name="adj3" fmla="val 31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92BCF6-180A-4FF3-BB5E-D94971CB3B55}">
      <dsp:nvSpPr>
        <dsp:cNvPr id="0" name=""/>
        <dsp:cNvSpPr/>
      </dsp:nvSpPr>
      <dsp:spPr>
        <a:xfrm>
          <a:off x="487811" y="212827"/>
          <a:ext cx="7440351" cy="869744"/>
        </a:xfrm>
        <a:prstGeom prst="rect">
          <a:avLst/>
        </a:prstGeom>
        <a:solidFill>
          <a:schemeClr val="bg1"/>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276" tIns="40640" rIns="40640" bIns="4064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GB" sz="1600" b="1" kern="1200" dirty="0">
              <a:solidFill>
                <a:schemeClr val="tx1"/>
              </a:solidFill>
              <a:effectLst/>
              <a:latin typeface="+mn-lt"/>
              <a:ea typeface="Arial Unicode MS" panose="020B0604020202020204" pitchFamily="34" charset="-128"/>
              <a:cs typeface="Arial Unicode MS" panose="020B0604020202020204" pitchFamily="34" charset="-128"/>
            </a:rPr>
            <a:t>Expanded access to PSET opportunities</a:t>
          </a:r>
          <a:endParaRPr lang="en-ZA" sz="1600" b="1" kern="1200" dirty="0">
            <a:latin typeface="+mn-lt"/>
            <a:ea typeface="Arial Unicode MS" panose="020B0604020202020204" pitchFamily="34" charset="-128"/>
            <a:cs typeface="Arial Unicode MS" panose="020B0604020202020204" pitchFamily="34"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sz="1600" kern="1200" dirty="0">
              <a:solidFill>
                <a:schemeClr val="tx1"/>
              </a:solidFill>
              <a:effectLst/>
            </a:rPr>
            <a:t>  To provide a diverse student population with access to a comprehensive and multifaceted range of PSET opportunities</a:t>
          </a:r>
          <a:endParaRPr lang="en-ZA" sz="1600" kern="1200" dirty="0"/>
        </a:p>
        <a:p>
          <a:pPr marL="0" marR="0" lvl="0" indent="0" algn="l" defTabSz="914400" rtl="0" eaLnBrk="1" fontAlgn="auto" latinLnBrk="0" hangingPunct="1">
            <a:lnSpc>
              <a:spcPct val="100000"/>
            </a:lnSpc>
            <a:spcBef>
              <a:spcPct val="0"/>
            </a:spcBef>
            <a:spcAft>
              <a:spcPts val="0"/>
            </a:spcAft>
            <a:buClrTx/>
            <a:buSzTx/>
            <a:buFontTx/>
            <a:buNone/>
            <a:tabLst/>
            <a:defRPr/>
          </a:pPr>
          <a:endParaRPr lang="en-GB" sz="1600" kern="1200" dirty="0">
            <a:solidFill>
              <a:schemeClr val="tx1"/>
            </a:solidFill>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ZA" sz="1600" kern="1200" dirty="0"/>
        </a:p>
      </dsp:txBody>
      <dsp:txXfrm>
        <a:off x="487811" y="212827"/>
        <a:ext cx="7440351" cy="869744"/>
      </dsp:txXfrm>
    </dsp:sp>
    <dsp:sp modelId="{0AFD88F7-1422-49AF-A887-9B999A9E90EE}">
      <dsp:nvSpPr>
        <dsp:cNvPr id="0" name=""/>
        <dsp:cNvSpPr/>
      </dsp:nvSpPr>
      <dsp:spPr>
        <a:xfrm>
          <a:off x="82869" y="242757"/>
          <a:ext cx="809884" cy="809884"/>
        </a:xfrm>
        <a:prstGeom prst="ellipse">
          <a:avLst/>
        </a:prstGeom>
        <a:solidFill>
          <a:srgbClr val="FFC000"/>
        </a:solidFill>
        <a:ln w="25400" cap="flat" cmpd="sng" algn="ctr">
          <a:solidFill>
            <a:schemeClr val="accent1"/>
          </a:solidFill>
          <a:prstDash val="solid"/>
        </a:ln>
        <a:effectLst/>
      </dsp:spPr>
      <dsp:style>
        <a:lnRef idx="2">
          <a:schemeClr val="accent6"/>
        </a:lnRef>
        <a:fillRef idx="1">
          <a:schemeClr val="lt1"/>
        </a:fillRef>
        <a:effectRef idx="0">
          <a:schemeClr val="accent6"/>
        </a:effectRef>
        <a:fontRef idx="minor">
          <a:schemeClr val="dk1"/>
        </a:fontRef>
      </dsp:style>
    </dsp:sp>
    <dsp:sp modelId="{223D47FC-93BC-4E5D-8AE1-CB547D3F3E9D}">
      <dsp:nvSpPr>
        <dsp:cNvPr id="0" name=""/>
        <dsp:cNvSpPr/>
      </dsp:nvSpPr>
      <dsp:spPr>
        <a:xfrm>
          <a:off x="952082" y="1181099"/>
          <a:ext cx="6976080" cy="876301"/>
        </a:xfrm>
        <a:prstGeom prst="rect">
          <a:avLst/>
        </a:prstGeom>
        <a:solidFill>
          <a:schemeClr val="bg1"/>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276" tIns="40640" rIns="40640" bIns="40640" numCol="1" spcCol="1270" anchor="t" anchorCtr="0">
          <a:noAutofit/>
        </a:bodyPr>
        <a:lstStyle/>
        <a:p>
          <a:pPr marL="0" lvl="0" indent="0" algn="l" defTabSz="711200">
            <a:lnSpc>
              <a:spcPct val="90000"/>
            </a:lnSpc>
            <a:spcBef>
              <a:spcPct val="0"/>
            </a:spcBef>
            <a:spcAft>
              <a:spcPct val="35000"/>
            </a:spcAft>
            <a:buNone/>
          </a:pPr>
          <a:r>
            <a:rPr lang="en-GB" sz="1600" b="1" kern="1200" dirty="0">
              <a:solidFill>
                <a:schemeClr val="tx1"/>
              </a:solidFill>
              <a:effectLst/>
            </a:rPr>
            <a:t>Improved efficiency and success of the PSET system</a:t>
          </a:r>
          <a:endParaRPr lang="en-ZA" sz="1600" b="1" kern="1200" dirty="0">
            <a:solidFill>
              <a:schemeClr val="tx1"/>
            </a:solidFill>
          </a:endParaRPr>
        </a:p>
        <a:p>
          <a:pPr marL="171450" lvl="1" indent="-171450" algn="l" defTabSz="711200">
            <a:lnSpc>
              <a:spcPct val="90000"/>
            </a:lnSpc>
            <a:spcBef>
              <a:spcPct val="0"/>
            </a:spcBef>
            <a:spcAft>
              <a:spcPct val="15000"/>
            </a:spcAft>
            <a:buChar char="•"/>
          </a:pPr>
          <a:r>
            <a:rPr lang="en-GB" sz="1600" kern="1200" dirty="0">
              <a:solidFill>
                <a:schemeClr val="tx1"/>
              </a:solidFill>
              <a:effectLst/>
            </a:rPr>
            <a:t>To improve efficacy and success of the PSET system</a:t>
          </a:r>
          <a:endParaRPr lang="en-ZA" sz="1600" kern="1200" dirty="0">
            <a:solidFill>
              <a:schemeClr val="tx1"/>
            </a:solidFill>
          </a:endParaRPr>
        </a:p>
      </dsp:txBody>
      <dsp:txXfrm>
        <a:off x="952082" y="1181099"/>
        <a:ext cx="6976080" cy="876301"/>
      </dsp:txXfrm>
    </dsp:sp>
    <dsp:sp modelId="{F705617C-8DFD-4E0F-8BF5-E85AABA8C50A}">
      <dsp:nvSpPr>
        <dsp:cNvPr id="0" name=""/>
        <dsp:cNvSpPr/>
      </dsp:nvSpPr>
      <dsp:spPr>
        <a:xfrm>
          <a:off x="547140" y="1214307"/>
          <a:ext cx="809884" cy="809884"/>
        </a:xfrm>
        <a:prstGeom prst="ellipse">
          <a:avLst/>
        </a:prstGeom>
        <a:solidFill>
          <a:schemeClr val="accent6">
            <a:lumMod val="60000"/>
            <a:lumOff val="40000"/>
          </a:schemeClr>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FCF5C626-C7D8-4CA9-9063-033075AA8ED3}">
      <dsp:nvSpPr>
        <dsp:cNvPr id="0" name=""/>
        <dsp:cNvSpPr/>
      </dsp:nvSpPr>
      <dsp:spPr>
        <a:xfrm>
          <a:off x="1094576" y="2133597"/>
          <a:ext cx="6833586" cy="914404"/>
        </a:xfrm>
        <a:prstGeom prst="rect">
          <a:avLst/>
        </a:prstGeom>
        <a:solidFill>
          <a:schemeClr val="bg1"/>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276" tIns="40640" rIns="40640" bIns="40640" numCol="1" spcCol="1270" anchor="t" anchorCtr="0">
          <a:noAutofit/>
        </a:bodyPr>
        <a:lstStyle/>
        <a:p>
          <a:pPr marL="0" lvl="0" indent="0" algn="l" defTabSz="711200">
            <a:lnSpc>
              <a:spcPct val="90000"/>
            </a:lnSpc>
            <a:spcBef>
              <a:spcPct val="0"/>
            </a:spcBef>
            <a:spcAft>
              <a:spcPct val="35000"/>
            </a:spcAft>
            <a:buNone/>
          </a:pPr>
          <a:r>
            <a:rPr lang="en-GB" sz="1600" b="1" kern="1200" dirty="0">
              <a:solidFill>
                <a:schemeClr val="tx1"/>
              </a:solidFill>
              <a:effectLst/>
            </a:rPr>
            <a:t>Improved quality of PSET provision</a:t>
          </a:r>
          <a:endParaRPr lang="en-ZA" sz="1600" b="1" kern="1200" dirty="0">
            <a:solidFill>
              <a:schemeClr val="tx1"/>
            </a:solidFill>
          </a:endParaRPr>
        </a:p>
        <a:p>
          <a:pPr marL="171450" lvl="1" indent="-171450" algn="l" defTabSz="711200">
            <a:lnSpc>
              <a:spcPct val="90000"/>
            </a:lnSpc>
            <a:spcBef>
              <a:spcPct val="0"/>
            </a:spcBef>
            <a:spcAft>
              <a:spcPct val="15000"/>
            </a:spcAft>
            <a:buChar char="•"/>
          </a:pPr>
          <a:r>
            <a:rPr lang="en-GB" sz="1600" kern="1200" dirty="0">
              <a:solidFill>
                <a:schemeClr val="tx1"/>
              </a:solidFill>
              <a:effectLst/>
            </a:rPr>
            <a:t>To build the capacity of PSET institutions to provide quality education and training</a:t>
          </a:r>
          <a:endParaRPr lang="en-ZA" sz="1600" kern="1200" dirty="0">
            <a:solidFill>
              <a:schemeClr val="tx1"/>
            </a:solidFill>
          </a:endParaRPr>
        </a:p>
      </dsp:txBody>
      <dsp:txXfrm>
        <a:off x="1094576" y="2133597"/>
        <a:ext cx="6833586" cy="914404"/>
      </dsp:txXfrm>
    </dsp:sp>
    <dsp:sp modelId="{AF169EA9-5D3D-4DB4-8EE4-DDE066848358}">
      <dsp:nvSpPr>
        <dsp:cNvPr id="0" name=""/>
        <dsp:cNvSpPr/>
      </dsp:nvSpPr>
      <dsp:spPr>
        <a:xfrm>
          <a:off x="689634" y="2185857"/>
          <a:ext cx="809884" cy="809884"/>
        </a:xfrm>
        <a:prstGeom prst="ellipse">
          <a:avLst/>
        </a:prstGeom>
        <a:solidFill>
          <a:srgbClr val="00B050"/>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B7873C97-7031-4B54-8B66-10CBE7B0BD01}">
      <dsp:nvSpPr>
        <dsp:cNvPr id="0" name=""/>
        <dsp:cNvSpPr/>
      </dsp:nvSpPr>
      <dsp:spPr>
        <a:xfrm>
          <a:off x="952082" y="3086099"/>
          <a:ext cx="6976080" cy="952501"/>
        </a:xfrm>
        <a:prstGeom prst="rect">
          <a:avLst/>
        </a:prstGeom>
        <a:solidFill>
          <a:schemeClr val="bg1"/>
        </a:solidFill>
        <a:ln w="25400" cap="flat" cmpd="sng" algn="ctr">
          <a:solidFill>
            <a:schemeClr val="accent5">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276" tIns="40640" rIns="40640" bIns="40640" numCol="1" spcCol="1270" anchor="t" anchorCtr="0">
          <a:noAutofit/>
        </a:bodyPr>
        <a:lstStyle/>
        <a:p>
          <a:pPr marL="0" lvl="0" indent="0" algn="l" defTabSz="711200">
            <a:lnSpc>
              <a:spcPct val="90000"/>
            </a:lnSpc>
            <a:spcBef>
              <a:spcPct val="0"/>
            </a:spcBef>
            <a:spcAft>
              <a:spcPct val="35000"/>
            </a:spcAft>
            <a:buNone/>
          </a:pPr>
          <a:r>
            <a:rPr lang="en-ZA" sz="1600" b="1" kern="1200" dirty="0">
              <a:solidFill>
                <a:schemeClr val="tx1"/>
              </a:solidFill>
              <a:effectLst/>
            </a:rPr>
            <a:t>A responsive PSET system</a:t>
          </a:r>
          <a:endParaRPr lang="en-ZA" sz="1600" b="1" kern="1200" dirty="0">
            <a:solidFill>
              <a:schemeClr val="tx1"/>
            </a:solidFill>
          </a:endParaRPr>
        </a:p>
        <a:p>
          <a:pPr marL="171450" lvl="1" indent="-171450" algn="l" defTabSz="711200">
            <a:lnSpc>
              <a:spcPct val="90000"/>
            </a:lnSpc>
            <a:spcBef>
              <a:spcPct val="0"/>
            </a:spcBef>
            <a:spcAft>
              <a:spcPct val="15000"/>
            </a:spcAft>
            <a:buChar char="•"/>
          </a:pPr>
          <a:r>
            <a:rPr lang="en-GB" sz="1600" kern="1200" dirty="0">
              <a:solidFill>
                <a:schemeClr val="tx1"/>
              </a:solidFill>
              <a:effectLst/>
            </a:rPr>
            <a:t>To provide qualifications programmes and curricula that are responsive to the needs of the world of work, society and students </a:t>
          </a:r>
          <a:endParaRPr lang="en-ZA" sz="1600" kern="1200" dirty="0">
            <a:solidFill>
              <a:schemeClr val="tx1"/>
            </a:solidFill>
          </a:endParaRPr>
        </a:p>
      </dsp:txBody>
      <dsp:txXfrm>
        <a:off x="952082" y="3086099"/>
        <a:ext cx="6976080" cy="952501"/>
      </dsp:txXfrm>
    </dsp:sp>
    <dsp:sp modelId="{EDB41643-5F5B-45DF-AA25-87F4EC4F3E96}">
      <dsp:nvSpPr>
        <dsp:cNvPr id="0" name=""/>
        <dsp:cNvSpPr/>
      </dsp:nvSpPr>
      <dsp:spPr>
        <a:xfrm>
          <a:off x="547140" y="3157407"/>
          <a:ext cx="809884" cy="809884"/>
        </a:xfrm>
        <a:prstGeom prst="ellipse">
          <a:avLst/>
        </a:prstGeom>
        <a:solidFill>
          <a:schemeClr val="accen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FBFF50F8-F3FB-47D2-910E-DEE343A46FD0}">
      <dsp:nvSpPr>
        <dsp:cNvPr id="0" name=""/>
        <dsp:cNvSpPr/>
      </dsp:nvSpPr>
      <dsp:spPr>
        <a:xfrm>
          <a:off x="487811" y="4114797"/>
          <a:ext cx="7440351" cy="838204"/>
        </a:xfrm>
        <a:prstGeom prst="rect">
          <a:avLst/>
        </a:prstGeom>
        <a:solidFill>
          <a:schemeClr val="bg1"/>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276" tIns="40640" rIns="40640" bIns="40640" numCol="1" spcCol="1270" anchor="t" anchorCtr="0">
          <a:noAutofit/>
        </a:bodyPr>
        <a:lstStyle/>
        <a:p>
          <a:pPr marL="0" lvl="0" indent="0" algn="l" defTabSz="711200" rtl="0">
            <a:lnSpc>
              <a:spcPct val="90000"/>
            </a:lnSpc>
            <a:spcBef>
              <a:spcPct val="0"/>
            </a:spcBef>
            <a:spcAft>
              <a:spcPct val="35000"/>
            </a:spcAft>
            <a:buNone/>
          </a:pPr>
          <a:r>
            <a:rPr lang="en-ZA" sz="1600" b="1" kern="1200" dirty="0">
              <a:solidFill>
                <a:schemeClr val="tx1"/>
              </a:solidFill>
              <a:effectLst/>
            </a:rPr>
            <a:t>Excellent business operations within DHET</a:t>
          </a:r>
          <a:endParaRPr lang="en-ZA" sz="1600" b="1" kern="1200" dirty="0">
            <a:solidFill>
              <a:schemeClr val="tx1"/>
            </a:solidFill>
          </a:endParaRPr>
        </a:p>
        <a:p>
          <a:pPr marL="171450" lvl="1" indent="-171450" algn="l" defTabSz="711200">
            <a:lnSpc>
              <a:spcPct val="90000"/>
            </a:lnSpc>
            <a:spcBef>
              <a:spcPct val="0"/>
            </a:spcBef>
            <a:spcAft>
              <a:spcPct val="15000"/>
            </a:spcAft>
            <a:buChar char="•"/>
          </a:pPr>
          <a:r>
            <a:rPr lang="en-ZA" sz="1600" kern="1200" dirty="0">
              <a:solidFill>
                <a:schemeClr val="tx1"/>
              </a:solidFill>
              <a:effectLst/>
            </a:rPr>
            <a:t>To ensure sound service delivery management and effective resource management within the department. </a:t>
          </a:r>
          <a:endParaRPr lang="en-ZA" sz="1600" kern="1200" dirty="0">
            <a:solidFill>
              <a:schemeClr val="tx1"/>
            </a:solidFill>
          </a:endParaRPr>
        </a:p>
      </dsp:txBody>
      <dsp:txXfrm>
        <a:off x="487811" y="4114797"/>
        <a:ext cx="7440351" cy="838204"/>
      </dsp:txXfrm>
    </dsp:sp>
    <dsp:sp modelId="{092D93A7-5096-4A39-9BA0-B6E338212D2A}">
      <dsp:nvSpPr>
        <dsp:cNvPr id="0" name=""/>
        <dsp:cNvSpPr/>
      </dsp:nvSpPr>
      <dsp:spPr>
        <a:xfrm>
          <a:off x="82869" y="4128957"/>
          <a:ext cx="809884" cy="809884"/>
        </a:xfrm>
        <a:prstGeom prst="ellipse">
          <a:avLst/>
        </a:prstGeom>
        <a:solidFill>
          <a:srgbClr val="00B0F0"/>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EDAFC-487D-4C1A-BE09-B8D5550AFE0A}">
      <dsp:nvSpPr>
        <dsp:cNvPr id="0" name=""/>
        <dsp:cNvSpPr/>
      </dsp:nvSpPr>
      <dsp:spPr>
        <a:xfrm>
          <a:off x="0" y="2182813"/>
          <a:ext cx="1817764" cy="1136159"/>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tx1"/>
              </a:solidFill>
              <a:effectLst/>
            </a:rPr>
            <a:t>FUNDING SOURCES</a:t>
          </a:r>
          <a:endParaRPr lang="en-ZA" sz="1600" b="1" kern="1200" dirty="0">
            <a:solidFill>
              <a:schemeClr val="tx1"/>
            </a:solidFill>
          </a:endParaRPr>
        </a:p>
      </dsp:txBody>
      <dsp:txXfrm>
        <a:off x="33277" y="2216090"/>
        <a:ext cx="1751210" cy="1069605"/>
      </dsp:txXfrm>
    </dsp:sp>
    <dsp:sp modelId="{C680C31D-40F8-4800-8A7C-A30401DB03F0}">
      <dsp:nvSpPr>
        <dsp:cNvPr id="0" name=""/>
        <dsp:cNvSpPr/>
      </dsp:nvSpPr>
      <dsp:spPr>
        <a:xfrm rot="18192036">
          <a:off x="1416879" y="1989728"/>
          <a:ext cx="1772149" cy="39468"/>
        </a:xfrm>
        <a:custGeom>
          <a:avLst/>
          <a:gdLst/>
          <a:ahLst/>
          <a:cxnLst/>
          <a:rect l="0" t="0" r="0" b="0"/>
          <a:pathLst>
            <a:path>
              <a:moveTo>
                <a:pt x="0" y="19734"/>
              </a:moveTo>
              <a:lnTo>
                <a:pt x="1772149" y="19734"/>
              </a:lnTo>
            </a:path>
          </a:pathLst>
        </a:custGeom>
        <a:noFill/>
        <a:ln w="25400" cap="flat" cmpd="sng" algn="ctr">
          <a:solidFill>
            <a:srgbClr val="FF00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ZA" sz="1600" kern="1200"/>
        </a:p>
      </dsp:txBody>
      <dsp:txXfrm>
        <a:off x="2258650" y="1965158"/>
        <a:ext cx="88607" cy="88607"/>
      </dsp:txXfrm>
    </dsp:sp>
    <dsp:sp modelId="{4A960374-72A9-45CA-A77A-14A4C95A8F98}">
      <dsp:nvSpPr>
        <dsp:cNvPr id="0" name=""/>
        <dsp:cNvSpPr/>
      </dsp:nvSpPr>
      <dsp:spPr>
        <a:xfrm>
          <a:off x="2788144" y="699952"/>
          <a:ext cx="2272319" cy="1136159"/>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ZA" sz="1600" kern="1200" dirty="0">
              <a:solidFill>
                <a:schemeClr val="tx1"/>
              </a:solidFill>
              <a:effectLst/>
            </a:rPr>
            <a:t>Voted Funds</a:t>
          </a:r>
        </a:p>
        <a:p>
          <a:pPr marL="0" lvl="0" indent="0" algn="ctr" defTabSz="711200">
            <a:lnSpc>
              <a:spcPct val="90000"/>
            </a:lnSpc>
            <a:spcBef>
              <a:spcPct val="0"/>
            </a:spcBef>
            <a:spcAft>
              <a:spcPct val="35000"/>
            </a:spcAft>
            <a:buNone/>
          </a:pPr>
          <a:r>
            <a:rPr lang="en-ZA" sz="1600" b="1" kern="1200" dirty="0">
              <a:solidFill>
                <a:srgbClr val="7030A0"/>
              </a:solidFill>
              <a:effectLst/>
            </a:rPr>
            <a:t>R109.5 billion</a:t>
          </a:r>
          <a:endParaRPr lang="en-ZA" sz="1600" b="1" kern="1200" dirty="0">
            <a:solidFill>
              <a:srgbClr val="7030A0"/>
            </a:solidFill>
          </a:endParaRPr>
        </a:p>
      </dsp:txBody>
      <dsp:txXfrm>
        <a:off x="2821421" y="733229"/>
        <a:ext cx="2205765" cy="1069605"/>
      </dsp:txXfrm>
    </dsp:sp>
    <dsp:sp modelId="{447C3623-AF31-4964-A1BB-4716E6708A2F}">
      <dsp:nvSpPr>
        <dsp:cNvPr id="0" name=""/>
        <dsp:cNvSpPr/>
      </dsp:nvSpPr>
      <dsp:spPr>
        <a:xfrm rot="18943624">
          <a:off x="4897032" y="846551"/>
          <a:ext cx="1151007" cy="39468"/>
        </a:xfrm>
        <a:custGeom>
          <a:avLst/>
          <a:gdLst/>
          <a:ahLst/>
          <a:cxnLst/>
          <a:rect l="0" t="0" r="0" b="0"/>
          <a:pathLst>
            <a:path>
              <a:moveTo>
                <a:pt x="0" y="19734"/>
              </a:moveTo>
              <a:lnTo>
                <a:pt x="1151007" y="19734"/>
              </a:lnTo>
            </a:path>
          </a:pathLst>
        </a:custGeom>
        <a:noFill/>
        <a:ln w="25400" cap="flat" cmpd="sng" algn="ctr">
          <a:solidFill>
            <a:srgbClr val="FF00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ZA" sz="1600" kern="1200"/>
        </a:p>
      </dsp:txBody>
      <dsp:txXfrm>
        <a:off x="5443761" y="837510"/>
        <a:ext cx="57550" cy="57550"/>
      </dsp:txXfrm>
    </dsp:sp>
    <dsp:sp modelId="{A899FFCF-78C3-42DE-BC98-00E3E6E7B94D}">
      <dsp:nvSpPr>
        <dsp:cNvPr id="0" name=""/>
        <dsp:cNvSpPr/>
      </dsp:nvSpPr>
      <dsp:spPr>
        <a:xfrm>
          <a:off x="5884610" y="55158"/>
          <a:ext cx="2150954" cy="8187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tx1"/>
              </a:solidFill>
            </a:rPr>
            <a:t>Universities + NSFAS</a:t>
          </a:r>
        </a:p>
        <a:p>
          <a:pPr marL="0" lvl="0" indent="0" algn="ctr" defTabSz="711200">
            <a:lnSpc>
              <a:spcPct val="90000"/>
            </a:lnSpc>
            <a:spcBef>
              <a:spcPct val="0"/>
            </a:spcBef>
            <a:spcAft>
              <a:spcPct val="35000"/>
            </a:spcAft>
            <a:buNone/>
          </a:pPr>
          <a:r>
            <a:rPr lang="en-ZA" sz="1600" b="1" kern="1200" dirty="0">
              <a:solidFill>
                <a:srgbClr val="7030A0"/>
              </a:solidFill>
              <a:effectLst/>
              <a:latin typeface="+mn-lt"/>
              <a:ea typeface="+mn-ea"/>
              <a:cs typeface="+mn-cs"/>
            </a:rPr>
            <a:t>R92.098 bn</a:t>
          </a:r>
        </a:p>
        <a:p>
          <a:pPr marL="0" lvl="0" indent="0" algn="ctr" defTabSz="711200">
            <a:lnSpc>
              <a:spcPct val="90000"/>
            </a:lnSpc>
            <a:spcBef>
              <a:spcPct val="0"/>
            </a:spcBef>
            <a:spcAft>
              <a:spcPct val="35000"/>
            </a:spcAft>
            <a:buNone/>
          </a:pPr>
          <a:r>
            <a:rPr lang="en-ZA" sz="1600" b="1" kern="1200" dirty="0">
              <a:solidFill>
                <a:srgbClr val="7030A0"/>
              </a:solidFill>
              <a:effectLst/>
              <a:latin typeface="+mn-lt"/>
              <a:ea typeface="+mn-ea"/>
              <a:cs typeface="+mn-cs"/>
            </a:rPr>
            <a:t>(84.1%)</a:t>
          </a:r>
          <a:r>
            <a:rPr lang="en-ZA" sz="1600" kern="1200" dirty="0">
              <a:solidFill>
                <a:srgbClr val="7030A0"/>
              </a:solidFill>
            </a:rPr>
            <a:t> </a:t>
          </a:r>
        </a:p>
      </dsp:txBody>
      <dsp:txXfrm>
        <a:off x="5908591" y="79139"/>
        <a:ext cx="2102992" cy="770799"/>
      </dsp:txXfrm>
    </dsp:sp>
    <dsp:sp modelId="{FCC9AA40-9F93-4911-8DD4-8F10C2FB5C9F}">
      <dsp:nvSpPr>
        <dsp:cNvPr id="0" name=""/>
        <dsp:cNvSpPr/>
      </dsp:nvSpPr>
      <dsp:spPr>
        <a:xfrm rot="1268743">
          <a:off x="5029959" y="1411720"/>
          <a:ext cx="906037" cy="39468"/>
        </a:xfrm>
        <a:custGeom>
          <a:avLst/>
          <a:gdLst/>
          <a:ahLst/>
          <a:cxnLst/>
          <a:rect l="0" t="0" r="0" b="0"/>
          <a:pathLst>
            <a:path>
              <a:moveTo>
                <a:pt x="0" y="19734"/>
              </a:moveTo>
              <a:lnTo>
                <a:pt x="906037" y="19734"/>
              </a:lnTo>
            </a:path>
          </a:pathLst>
        </a:custGeom>
        <a:noFill/>
        <a:ln w="25400" cap="flat" cmpd="sng" algn="ctr">
          <a:solidFill>
            <a:srgbClr val="FF00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ZA" sz="1600" kern="1200"/>
        </a:p>
      </dsp:txBody>
      <dsp:txXfrm>
        <a:off x="5460327" y="1408803"/>
        <a:ext cx="45301" cy="45301"/>
      </dsp:txXfrm>
    </dsp:sp>
    <dsp:sp modelId="{3CD2B2B0-88CD-4422-9A70-0CFE0141CE64}">
      <dsp:nvSpPr>
        <dsp:cNvPr id="0" name=""/>
        <dsp:cNvSpPr/>
      </dsp:nvSpPr>
      <dsp:spPr>
        <a:xfrm>
          <a:off x="5905493" y="1165220"/>
          <a:ext cx="2272319" cy="8593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tx1"/>
              </a:solidFill>
            </a:rPr>
            <a:t>TVET Colleges</a:t>
          </a:r>
        </a:p>
        <a:p>
          <a:pPr marL="0" lvl="0" indent="0" algn="ctr" defTabSz="711200">
            <a:lnSpc>
              <a:spcPct val="90000"/>
            </a:lnSpc>
            <a:spcBef>
              <a:spcPct val="0"/>
            </a:spcBef>
            <a:spcAft>
              <a:spcPct val="35000"/>
            </a:spcAft>
            <a:buNone/>
          </a:pPr>
          <a:r>
            <a:rPr lang="en-ZA" sz="1600" b="1" kern="1200" dirty="0">
              <a:solidFill>
                <a:srgbClr val="7030A0"/>
              </a:solidFill>
              <a:effectLst/>
              <a:latin typeface="+mn-lt"/>
              <a:ea typeface="+mn-ea"/>
              <a:cs typeface="+mn-cs"/>
            </a:rPr>
            <a:t>R12.519 bn </a:t>
          </a:r>
          <a:endParaRPr lang="en-ZA" sz="1600" b="1" kern="1200" dirty="0">
            <a:solidFill>
              <a:srgbClr val="7030A0"/>
            </a:solidFill>
          </a:endParaRPr>
        </a:p>
      </dsp:txBody>
      <dsp:txXfrm>
        <a:off x="5930661" y="1190388"/>
        <a:ext cx="2221983" cy="808975"/>
      </dsp:txXfrm>
    </dsp:sp>
    <dsp:sp modelId="{ACB2B607-1E8D-4B47-A85B-84ACA10E6099}">
      <dsp:nvSpPr>
        <dsp:cNvPr id="0" name=""/>
        <dsp:cNvSpPr/>
      </dsp:nvSpPr>
      <dsp:spPr>
        <a:xfrm rot="3613479">
          <a:off x="4632163" y="1986787"/>
          <a:ext cx="1701629" cy="39468"/>
        </a:xfrm>
        <a:custGeom>
          <a:avLst/>
          <a:gdLst/>
          <a:ahLst/>
          <a:cxnLst/>
          <a:rect l="0" t="0" r="0" b="0"/>
          <a:pathLst>
            <a:path>
              <a:moveTo>
                <a:pt x="0" y="19734"/>
              </a:moveTo>
              <a:lnTo>
                <a:pt x="1701629" y="19734"/>
              </a:lnTo>
            </a:path>
          </a:pathLst>
        </a:custGeom>
        <a:noFill/>
        <a:ln w="25400" cap="flat" cmpd="sng" algn="ctr">
          <a:solidFill>
            <a:srgbClr val="FF00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ZA" sz="1600" kern="1200"/>
        </a:p>
      </dsp:txBody>
      <dsp:txXfrm>
        <a:off x="5440437" y="1963980"/>
        <a:ext cx="85081" cy="85081"/>
      </dsp:txXfrm>
    </dsp:sp>
    <dsp:sp modelId="{209D7551-2DBA-4748-B9BE-1DAE19DC2A6C}">
      <dsp:nvSpPr>
        <dsp:cNvPr id="0" name=""/>
        <dsp:cNvSpPr/>
      </dsp:nvSpPr>
      <dsp:spPr>
        <a:xfrm>
          <a:off x="5905493" y="2288791"/>
          <a:ext cx="2272319" cy="9124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tx1"/>
              </a:solidFill>
            </a:rPr>
            <a:t>CET Colleges</a:t>
          </a:r>
        </a:p>
        <a:p>
          <a:pPr marL="0" lvl="0" indent="0" algn="ctr" defTabSz="711200">
            <a:lnSpc>
              <a:spcPct val="90000"/>
            </a:lnSpc>
            <a:spcBef>
              <a:spcPct val="0"/>
            </a:spcBef>
            <a:spcAft>
              <a:spcPct val="35000"/>
            </a:spcAft>
            <a:buNone/>
          </a:pPr>
          <a:r>
            <a:rPr lang="en-ZA" sz="1600" b="1" kern="1200" dirty="0">
              <a:solidFill>
                <a:srgbClr val="7030A0"/>
              </a:solidFill>
              <a:effectLst/>
              <a:latin typeface="+mn-lt"/>
              <a:ea typeface="+mn-ea"/>
              <a:cs typeface="+mn-cs"/>
            </a:rPr>
            <a:t>R2.377 bn</a:t>
          </a:r>
          <a:endParaRPr lang="en-ZA" sz="1600" b="1" kern="1200" dirty="0">
            <a:solidFill>
              <a:srgbClr val="7030A0"/>
            </a:solidFill>
          </a:endParaRPr>
        </a:p>
      </dsp:txBody>
      <dsp:txXfrm>
        <a:off x="5932217" y="2315515"/>
        <a:ext cx="2218871" cy="858990"/>
      </dsp:txXfrm>
    </dsp:sp>
    <dsp:sp modelId="{B2CEE896-24E6-4818-9F56-1E2A412D7988}">
      <dsp:nvSpPr>
        <dsp:cNvPr id="0" name=""/>
        <dsp:cNvSpPr/>
      </dsp:nvSpPr>
      <dsp:spPr>
        <a:xfrm rot="3310616">
          <a:off x="1417523" y="3497125"/>
          <a:ext cx="1866117" cy="39468"/>
        </a:xfrm>
        <a:custGeom>
          <a:avLst/>
          <a:gdLst/>
          <a:ahLst/>
          <a:cxnLst/>
          <a:rect l="0" t="0" r="0" b="0"/>
          <a:pathLst>
            <a:path>
              <a:moveTo>
                <a:pt x="0" y="19734"/>
              </a:moveTo>
              <a:lnTo>
                <a:pt x="1866117" y="19734"/>
              </a:lnTo>
            </a:path>
          </a:pathLst>
        </a:custGeom>
        <a:noFill/>
        <a:ln w="25400" cap="flat" cmpd="sng" algn="ctr">
          <a:solidFill>
            <a:schemeClr val="accent2">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ZA" sz="1600" kern="1200"/>
        </a:p>
      </dsp:txBody>
      <dsp:txXfrm>
        <a:off x="2303929" y="3470206"/>
        <a:ext cx="93305" cy="93305"/>
      </dsp:txXfrm>
    </dsp:sp>
    <dsp:sp modelId="{066BB2DD-AD58-461E-853F-49434605300D}">
      <dsp:nvSpPr>
        <dsp:cNvPr id="0" name=""/>
        <dsp:cNvSpPr/>
      </dsp:nvSpPr>
      <dsp:spPr>
        <a:xfrm>
          <a:off x="2883399" y="3714745"/>
          <a:ext cx="2272319" cy="1136159"/>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ZA" sz="1600" kern="1200" dirty="0">
              <a:solidFill>
                <a:schemeClr val="tx1"/>
              </a:solidFill>
              <a:effectLst/>
            </a:rPr>
            <a:t>Skills Levy</a:t>
          </a:r>
        </a:p>
        <a:p>
          <a:pPr marL="0" lvl="0" indent="0" algn="ctr" defTabSz="711200">
            <a:lnSpc>
              <a:spcPct val="90000"/>
            </a:lnSpc>
            <a:spcBef>
              <a:spcPct val="0"/>
            </a:spcBef>
            <a:spcAft>
              <a:spcPct val="35000"/>
            </a:spcAft>
            <a:buNone/>
          </a:pPr>
          <a:r>
            <a:rPr lang="en-ZA" sz="1600" b="1" kern="1200" dirty="0">
              <a:solidFill>
                <a:srgbClr val="7030A0"/>
              </a:solidFill>
              <a:effectLst/>
            </a:rPr>
            <a:t>R20. 6 billion</a:t>
          </a:r>
          <a:endParaRPr lang="en-ZA" sz="1600" b="1" kern="1200" dirty="0">
            <a:solidFill>
              <a:srgbClr val="7030A0"/>
            </a:solidFill>
          </a:endParaRPr>
        </a:p>
      </dsp:txBody>
      <dsp:txXfrm>
        <a:off x="2916676" y="3748022"/>
        <a:ext cx="2205765" cy="1069605"/>
      </dsp:txXfrm>
    </dsp:sp>
    <dsp:sp modelId="{FE712DF1-5325-46D8-8FC2-D00AF4B85BCB}">
      <dsp:nvSpPr>
        <dsp:cNvPr id="0" name=""/>
        <dsp:cNvSpPr/>
      </dsp:nvSpPr>
      <dsp:spPr>
        <a:xfrm rot="19637966">
          <a:off x="5083820" y="4018018"/>
          <a:ext cx="907257" cy="39468"/>
        </a:xfrm>
        <a:custGeom>
          <a:avLst/>
          <a:gdLst/>
          <a:ahLst/>
          <a:cxnLst/>
          <a:rect l="0" t="0" r="0" b="0"/>
          <a:pathLst>
            <a:path>
              <a:moveTo>
                <a:pt x="0" y="19734"/>
              </a:moveTo>
              <a:lnTo>
                <a:pt x="907257" y="19734"/>
              </a:lnTo>
            </a:path>
          </a:pathLst>
        </a:custGeom>
        <a:noFill/>
        <a:ln w="25400" cap="flat" cmpd="sng" algn="ctr">
          <a:solidFill>
            <a:schemeClr val="accent2">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ZA" sz="1600" kern="1200"/>
        </a:p>
      </dsp:txBody>
      <dsp:txXfrm>
        <a:off x="5514768" y="4015071"/>
        <a:ext cx="45362" cy="45362"/>
      </dsp:txXfrm>
    </dsp:sp>
    <dsp:sp modelId="{A64DA5C1-53A9-4304-AFF7-609AA2327AED}">
      <dsp:nvSpPr>
        <dsp:cNvPr id="0" name=""/>
        <dsp:cNvSpPr/>
      </dsp:nvSpPr>
      <dsp:spPr>
        <a:xfrm>
          <a:off x="5919180" y="3426337"/>
          <a:ext cx="2272319" cy="73268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cs typeface="Arial" pitchFamily="34" charset="0"/>
            </a:rPr>
            <a:t>SETAs</a:t>
          </a:r>
        </a:p>
        <a:p>
          <a:pPr marL="0" lvl="0" indent="0" algn="ctr" defTabSz="711200">
            <a:lnSpc>
              <a:spcPct val="90000"/>
            </a:lnSpc>
            <a:spcBef>
              <a:spcPct val="0"/>
            </a:spcBef>
            <a:spcAft>
              <a:spcPct val="35000"/>
            </a:spcAft>
            <a:buNone/>
          </a:pPr>
          <a:r>
            <a:rPr lang="en-US" sz="1600" b="1" kern="1200" dirty="0">
              <a:solidFill>
                <a:srgbClr val="7030A0"/>
              </a:solidFill>
              <a:cs typeface="Arial" pitchFamily="34" charset="0"/>
            </a:rPr>
            <a:t>R16.495 bn </a:t>
          </a:r>
          <a:endParaRPr lang="en-ZA" sz="1600" b="1" kern="1200" dirty="0">
            <a:solidFill>
              <a:srgbClr val="7030A0"/>
            </a:solidFill>
          </a:endParaRPr>
        </a:p>
      </dsp:txBody>
      <dsp:txXfrm>
        <a:off x="5940640" y="3447797"/>
        <a:ext cx="2229399" cy="689766"/>
      </dsp:txXfrm>
    </dsp:sp>
    <dsp:sp modelId="{933BAB14-2F7B-4623-878A-FBF4716A76C1}">
      <dsp:nvSpPr>
        <dsp:cNvPr id="0" name=""/>
        <dsp:cNvSpPr/>
      </dsp:nvSpPr>
      <dsp:spPr>
        <a:xfrm rot="1880632">
          <a:off x="5091659" y="4491419"/>
          <a:ext cx="877893" cy="39468"/>
        </a:xfrm>
        <a:custGeom>
          <a:avLst/>
          <a:gdLst/>
          <a:ahLst/>
          <a:cxnLst/>
          <a:rect l="0" t="0" r="0" b="0"/>
          <a:pathLst>
            <a:path>
              <a:moveTo>
                <a:pt x="0" y="19734"/>
              </a:moveTo>
              <a:lnTo>
                <a:pt x="877893" y="19734"/>
              </a:lnTo>
            </a:path>
          </a:pathLst>
        </a:custGeom>
        <a:noFill/>
        <a:ln w="25400" cap="flat" cmpd="sng" algn="ctr">
          <a:solidFill>
            <a:schemeClr val="accent2">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ZA" sz="1600" kern="1200"/>
        </a:p>
      </dsp:txBody>
      <dsp:txXfrm>
        <a:off x="5508658" y="4489206"/>
        <a:ext cx="43894" cy="43894"/>
      </dsp:txXfrm>
    </dsp:sp>
    <dsp:sp modelId="{F213D11E-89B3-44F7-9A59-80759F4815F0}">
      <dsp:nvSpPr>
        <dsp:cNvPr id="0" name=""/>
        <dsp:cNvSpPr/>
      </dsp:nvSpPr>
      <dsp:spPr>
        <a:xfrm>
          <a:off x="5905493" y="4340695"/>
          <a:ext cx="2272319" cy="7975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n-US" sz="1600" kern="1200" dirty="0">
            <a:solidFill>
              <a:schemeClr val="tx1"/>
            </a:solidFill>
            <a:cs typeface="Arial" pitchFamily="34" charset="0"/>
          </a:endParaRPr>
        </a:p>
        <a:p>
          <a:pPr marL="0" lvl="0" indent="0" algn="ctr" defTabSz="711200">
            <a:lnSpc>
              <a:spcPct val="90000"/>
            </a:lnSpc>
            <a:spcBef>
              <a:spcPct val="0"/>
            </a:spcBef>
            <a:spcAft>
              <a:spcPct val="35000"/>
            </a:spcAft>
            <a:buNone/>
          </a:pPr>
          <a:r>
            <a:rPr lang="en-US" sz="1600" b="1" kern="1200" dirty="0">
              <a:solidFill>
                <a:schemeClr val="tx1"/>
              </a:solidFill>
              <a:cs typeface="Arial" pitchFamily="34" charset="0"/>
            </a:rPr>
            <a:t>NSF</a:t>
          </a:r>
        </a:p>
        <a:p>
          <a:pPr marL="0" lvl="0" indent="0" algn="ctr" defTabSz="711200">
            <a:lnSpc>
              <a:spcPct val="90000"/>
            </a:lnSpc>
            <a:spcBef>
              <a:spcPct val="0"/>
            </a:spcBef>
            <a:spcAft>
              <a:spcPct val="35000"/>
            </a:spcAft>
            <a:buNone/>
          </a:pPr>
          <a:r>
            <a:rPr lang="en-US" sz="1600" b="1" kern="1200" dirty="0">
              <a:solidFill>
                <a:srgbClr val="7030A0"/>
              </a:solidFill>
              <a:cs typeface="Arial" pitchFamily="34" charset="0"/>
            </a:rPr>
            <a:t>R4.123 bn</a:t>
          </a:r>
        </a:p>
        <a:p>
          <a:pPr marL="0" lvl="0" indent="0" algn="ctr" defTabSz="711200">
            <a:lnSpc>
              <a:spcPct val="90000"/>
            </a:lnSpc>
            <a:spcBef>
              <a:spcPct val="0"/>
            </a:spcBef>
            <a:spcAft>
              <a:spcPct val="35000"/>
            </a:spcAft>
            <a:buNone/>
          </a:pPr>
          <a:endParaRPr lang="en-US" sz="1600" kern="1200" dirty="0">
            <a:solidFill>
              <a:schemeClr val="tx1"/>
            </a:solidFill>
            <a:cs typeface="Arial" pitchFamily="34" charset="0"/>
          </a:endParaRPr>
        </a:p>
      </dsp:txBody>
      <dsp:txXfrm>
        <a:off x="5928853" y="4364055"/>
        <a:ext cx="2225599" cy="750852"/>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275" cy="498208"/>
          </a:xfrm>
          <a:prstGeom prst="rect">
            <a:avLst/>
          </a:prstGeom>
        </p:spPr>
        <p:txBody>
          <a:bodyPr vert="horz" lIns="91422" tIns="45710" rIns="91422" bIns="45710" rtlCol="0"/>
          <a:lstStyle>
            <a:lvl1pPr algn="l">
              <a:defRPr sz="1200"/>
            </a:lvl1pPr>
          </a:lstStyle>
          <a:p>
            <a:endParaRPr lang="en-ZA"/>
          </a:p>
        </p:txBody>
      </p:sp>
      <p:sp>
        <p:nvSpPr>
          <p:cNvPr id="3" name="Date Placeholder 2"/>
          <p:cNvSpPr>
            <a:spLocks noGrp="1"/>
          </p:cNvSpPr>
          <p:nvPr>
            <p:ph type="dt" sz="quarter" idx="1"/>
          </p:nvPr>
        </p:nvSpPr>
        <p:spPr>
          <a:xfrm>
            <a:off x="3849863" y="0"/>
            <a:ext cx="2946275" cy="498208"/>
          </a:xfrm>
          <a:prstGeom prst="rect">
            <a:avLst/>
          </a:prstGeom>
        </p:spPr>
        <p:txBody>
          <a:bodyPr vert="horz" lIns="91422" tIns="45710" rIns="91422" bIns="45710" rtlCol="0"/>
          <a:lstStyle>
            <a:lvl1pPr algn="r">
              <a:defRPr sz="1200"/>
            </a:lvl1pPr>
          </a:lstStyle>
          <a:p>
            <a:fld id="{1E01D37F-F6F1-43BE-AAE5-C21F549B3286}" type="datetimeFigureOut">
              <a:rPr lang="en-ZA" smtClean="0"/>
              <a:t>19/Apr/2022</a:t>
            </a:fld>
            <a:endParaRPr lang="en-ZA"/>
          </a:p>
        </p:txBody>
      </p:sp>
      <p:sp>
        <p:nvSpPr>
          <p:cNvPr id="4" name="Footer Placeholder 3"/>
          <p:cNvSpPr>
            <a:spLocks noGrp="1"/>
          </p:cNvSpPr>
          <p:nvPr>
            <p:ph type="ftr" sz="quarter" idx="2"/>
          </p:nvPr>
        </p:nvSpPr>
        <p:spPr>
          <a:xfrm>
            <a:off x="1" y="9428430"/>
            <a:ext cx="2946275" cy="498208"/>
          </a:xfrm>
          <a:prstGeom prst="rect">
            <a:avLst/>
          </a:prstGeom>
        </p:spPr>
        <p:txBody>
          <a:bodyPr vert="horz" lIns="91422" tIns="45710" rIns="91422" bIns="45710" rtlCol="0" anchor="b"/>
          <a:lstStyle>
            <a:lvl1pPr algn="l">
              <a:defRPr sz="1200"/>
            </a:lvl1pPr>
          </a:lstStyle>
          <a:p>
            <a:endParaRPr lang="en-ZA"/>
          </a:p>
        </p:txBody>
      </p:sp>
      <p:sp>
        <p:nvSpPr>
          <p:cNvPr id="5" name="Slide Number Placeholder 4"/>
          <p:cNvSpPr>
            <a:spLocks noGrp="1"/>
          </p:cNvSpPr>
          <p:nvPr>
            <p:ph type="sldNum" sz="quarter" idx="3"/>
          </p:nvPr>
        </p:nvSpPr>
        <p:spPr>
          <a:xfrm>
            <a:off x="3849863" y="9428430"/>
            <a:ext cx="2946275" cy="498208"/>
          </a:xfrm>
          <a:prstGeom prst="rect">
            <a:avLst/>
          </a:prstGeom>
        </p:spPr>
        <p:txBody>
          <a:bodyPr vert="horz" lIns="91422" tIns="45710" rIns="91422" bIns="45710" rtlCol="0" anchor="b"/>
          <a:lstStyle>
            <a:lvl1pPr algn="r">
              <a:defRPr sz="1200"/>
            </a:lvl1pPr>
          </a:lstStyle>
          <a:p>
            <a:fld id="{707FCEC1-E925-426E-AEDE-6F4D5133F003}" type="slidenum">
              <a:rPr lang="en-ZA" smtClean="0"/>
              <a:t>‹#›</a:t>
            </a:fld>
            <a:endParaRPr lang="en-ZA"/>
          </a:p>
        </p:txBody>
      </p:sp>
    </p:spTree>
    <p:extLst>
      <p:ext uri="{BB962C8B-B14F-4D97-AF65-F5344CB8AC3E}">
        <p14:creationId xmlns:p14="http://schemas.microsoft.com/office/powerpoint/2010/main" val="292100656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3T14:50:46.142"/>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3T14:51:33.75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734 323,'-20'1,"0"1,1 1,0 1,0 0,0 2,0 0,1 1,0 1,0 0,1 1,0 2,0-1,1 2,-18 17,-10 12,2 1,2 3,-48 69,60-75,2 0,1 2,3 1,1 1,2 0,2 2,2 0,2 1,2 0,2 1,-4 49,5 12,5 0,16 171,-8-239,1-1,2 1,1-2,3 1,1-1,1-1,2-1,2 0,1-1,34 45,-38-62,1-1,1-1,0-1,1 0,1-1,0-1,1-1,0-1,1-1,0 0,0-2,1 0,0-1,1-2,0 0,0-2,44 2,-18-1,-1 2,0 2,80 24,-51-10,1-5,129 13,161-18,-276-11,124-7,-189 2,0 0,0-1,-1-2,0-1,0 0,25-14,2-3,-2-2,0-3,-2-2,-1-2,69-64,-69 52,15-15,71-86,-118 128,-1-2,-1 0,-1 0,-1-2,0 1,-2-1,-1-1,-1 0,6-27,-10 29,13-70,12-184,-28 237,0 15,-1 0,-4-36,2 52,1-1,-2 1,1 0,-1 0,0 0,-1 0,1 1,-2-1,1 1,-11-13,-43-43,-43-56,100 117,-205-313,193 292,-1 0,-29-39,36 55,1 0,-2 0,1 0,-1 1,0 0,0 1,0 0,-1 0,0 1,0 0,-11-4,-47-9,-92-12,25 6,-40-12,-221-49,236 43,-598-125,687 159,-2 3,-93 7,105 0,23-2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3T14:50:46.598"/>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3T14:50:47.028"/>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3T14:50:47.472"/>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3T14:50:47.87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3T14:50:48.265"/>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3T14:50:48.704"/>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3T14:50:49.251"/>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3T14:50:44.996"/>
    </inkml:context>
    <inkml:brush xml:id="br0">
      <inkml:brushProperty name="width" value="0.05" units="cm"/>
      <inkml:brushProperty name="height" value="0.05" units="cm"/>
      <inkml:brushProperty name="color" value="#E71224"/>
    </inkml:brush>
  </inkml:definitions>
  <inkml:trace contextRef="#ctx0" brushRef="#br0">0 2281 24575,'18'-1'0,"-1"-1"0,1-1 0,-1-1 0,0-1 0,-1 0 0,21-9 0,17-6 0,474-154 0,181-56 0,928-162 0,-748 273 0,-632 91 0,-1-11 0,258-75 0,127-19 0,-217 53 0,-292 50 0,140-28 0,-228 49 0,-1-1 0,1-3 0,58-26 0,122-69 0,-166 78 0,13-5 0,0 1 0,83-55 0,-131 73 0,0-2 0,0 0 0,-2-2 0,0 0 0,-2-1 0,0-1 0,16-26 0,-15 18-227,-2-1-1,-1 0 1,-1-1-1,-2-1 1,16-54-1,-21 52-6598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1" y="1"/>
            <a:ext cx="2946275" cy="496503"/>
          </a:xfrm>
          <a:prstGeom prst="rect">
            <a:avLst/>
          </a:prstGeom>
          <a:noFill/>
          <a:ln w="9525">
            <a:noFill/>
            <a:miter lim="800000"/>
            <a:headEnd/>
            <a:tailEnd/>
          </a:ln>
          <a:effectLst/>
        </p:spPr>
        <p:txBody>
          <a:bodyPr vert="horz" wrap="square" lIns="92812" tIns="46406" rIns="92812" bIns="46406" numCol="1" anchor="t" anchorCtr="0" compatLnSpc="1">
            <a:prstTxWarp prst="textNoShape">
              <a:avLst/>
            </a:prstTxWarp>
          </a:bodyPr>
          <a:lstStyle>
            <a:lvl1pPr>
              <a:defRPr sz="1200">
                <a:latin typeface="Arial" charset="0"/>
              </a:defRPr>
            </a:lvl1pPr>
          </a:lstStyle>
          <a:p>
            <a:pPr>
              <a:defRPr/>
            </a:pPr>
            <a:endParaRPr lang="en-US"/>
          </a:p>
        </p:txBody>
      </p:sp>
      <p:sp>
        <p:nvSpPr>
          <p:cNvPr id="16387" name="Rectangle 3"/>
          <p:cNvSpPr>
            <a:spLocks noGrp="1" noChangeArrowheads="1"/>
          </p:cNvSpPr>
          <p:nvPr>
            <p:ph type="dt" idx="1"/>
          </p:nvPr>
        </p:nvSpPr>
        <p:spPr bwMode="auto">
          <a:xfrm>
            <a:off x="3849863" y="1"/>
            <a:ext cx="2946275" cy="496503"/>
          </a:xfrm>
          <a:prstGeom prst="rect">
            <a:avLst/>
          </a:prstGeom>
          <a:noFill/>
          <a:ln w="9525">
            <a:noFill/>
            <a:miter lim="800000"/>
            <a:headEnd/>
            <a:tailEnd/>
          </a:ln>
          <a:effectLst/>
        </p:spPr>
        <p:txBody>
          <a:bodyPr vert="horz" wrap="square" lIns="92812" tIns="46406" rIns="92812" bIns="46406" numCol="1" anchor="t" anchorCtr="0" compatLnSpc="1">
            <a:prstTxWarp prst="textNoShape">
              <a:avLst/>
            </a:prstTxWarp>
          </a:bodyPr>
          <a:lstStyle>
            <a:lvl1pPr algn="r">
              <a:defRPr sz="1200">
                <a:latin typeface="Arial"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919163" y="744538"/>
            <a:ext cx="4959350" cy="3721100"/>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680383" y="4715922"/>
            <a:ext cx="5436909" cy="4466817"/>
          </a:xfrm>
          <a:prstGeom prst="rect">
            <a:avLst/>
          </a:prstGeom>
          <a:noFill/>
          <a:ln w="9525">
            <a:noFill/>
            <a:miter lim="800000"/>
            <a:headEnd/>
            <a:tailEnd/>
          </a:ln>
          <a:effectLst/>
        </p:spPr>
        <p:txBody>
          <a:bodyPr vert="horz" wrap="square" lIns="92812" tIns="46406" rIns="92812" bIns="4640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1" y="9428430"/>
            <a:ext cx="2946275" cy="496503"/>
          </a:xfrm>
          <a:prstGeom prst="rect">
            <a:avLst/>
          </a:prstGeom>
          <a:noFill/>
          <a:ln w="9525">
            <a:noFill/>
            <a:miter lim="800000"/>
            <a:headEnd/>
            <a:tailEnd/>
          </a:ln>
          <a:effectLst/>
        </p:spPr>
        <p:txBody>
          <a:bodyPr vert="horz" wrap="square" lIns="92812" tIns="46406" rIns="92812" bIns="46406" numCol="1" anchor="b" anchorCtr="0" compatLnSpc="1">
            <a:prstTxWarp prst="textNoShape">
              <a:avLst/>
            </a:prstTxWarp>
          </a:bodyPr>
          <a:lstStyle>
            <a:lvl1pPr>
              <a:defRPr sz="1200">
                <a:latin typeface="Arial" charset="0"/>
              </a:defRPr>
            </a:lvl1pPr>
          </a:lstStyle>
          <a:p>
            <a:pPr>
              <a:defRPr/>
            </a:pPr>
            <a:endParaRPr lang="en-US"/>
          </a:p>
        </p:txBody>
      </p:sp>
      <p:sp>
        <p:nvSpPr>
          <p:cNvPr id="16391" name="Rectangle 7"/>
          <p:cNvSpPr>
            <a:spLocks noGrp="1" noChangeArrowheads="1"/>
          </p:cNvSpPr>
          <p:nvPr>
            <p:ph type="sldNum" sz="quarter" idx="5"/>
          </p:nvPr>
        </p:nvSpPr>
        <p:spPr bwMode="auto">
          <a:xfrm>
            <a:off x="3849863" y="9428430"/>
            <a:ext cx="2946275" cy="496503"/>
          </a:xfrm>
          <a:prstGeom prst="rect">
            <a:avLst/>
          </a:prstGeom>
          <a:noFill/>
          <a:ln w="9525">
            <a:noFill/>
            <a:miter lim="800000"/>
            <a:headEnd/>
            <a:tailEnd/>
          </a:ln>
          <a:effectLst/>
        </p:spPr>
        <p:txBody>
          <a:bodyPr vert="horz" wrap="square" lIns="92812" tIns="46406" rIns="92812" bIns="46406" numCol="1" anchor="b" anchorCtr="0" compatLnSpc="1">
            <a:prstTxWarp prst="textNoShape">
              <a:avLst/>
            </a:prstTxWarp>
          </a:bodyPr>
          <a:lstStyle>
            <a:lvl1pPr algn="r">
              <a:defRPr sz="1200">
                <a:latin typeface="Arial" charset="0"/>
              </a:defRPr>
            </a:lvl1pPr>
          </a:lstStyle>
          <a:p>
            <a:pPr>
              <a:defRPr/>
            </a:pPr>
            <a:fld id="{D0436898-6D4C-4ED9-A803-8C76C7235793}" type="slidenum">
              <a:rPr lang="en-US"/>
              <a:pPr>
                <a:defRPr/>
              </a:pPr>
              <a:t>‹#›</a:t>
            </a:fld>
            <a:endParaRPr lang="en-US"/>
          </a:p>
        </p:txBody>
      </p:sp>
    </p:spTree>
    <p:extLst>
      <p:ext uri="{BB962C8B-B14F-4D97-AF65-F5344CB8AC3E}">
        <p14:creationId xmlns:p14="http://schemas.microsoft.com/office/powerpoint/2010/main" val="16659446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FCDE4E3-1E92-49F2-ADEE-83AF3CC53B72}" type="slidenum">
              <a:rPr lang="en-US">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1951511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67E0073-7B59-484B-9FB5-D94494655D15}" type="slidenum">
              <a:rPr lang="en-ZA" smtClean="0"/>
              <a:pPr>
                <a:defRPr/>
              </a:pPr>
              <a:t>43</a:t>
            </a:fld>
            <a:endParaRPr lang="en-ZA"/>
          </a:p>
        </p:txBody>
      </p:sp>
    </p:spTree>
    <p:extLst>
      <p:ext uri="{BB962C8B-B14F-4D97-AF65-F5344CB8AC3E}">
        <p14:creationId xmlns:p14="http://schemas.microsoft.com/office/powerpoint/2010/main" val="585050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67E0073-7B59-484B-9FB5-D94494655D15}" type="slidenum">
              <a:rPr lang="en-ZA" smtClean="0"/>
              <a:pPr>
                <a:defRPr/>
              </a:pPr>
              <a:t>48</a:t>
            </a:fld>
            <a:endParaRPr lang="en-ZA" dirty="0"/>
          </a:p>
        </p:txBody>
      </p:sp>
    </p:spTree>
    <p:extLst>
      <p:ext uri="{BB962C8B-B14F-4D97-AF65-F5344CB8AC3E}">
        <p14:creationId xmlns:p14="http://schemas.microsoft.com/office/powerpoint/2010/main" val="3210553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D0436898-6D4C-4ED9-A803-8C76C7235793}" type="slidenum">
              <a:rPr lang="en-US" smtClean="0"/>
              <a:pPr>
                <a:defRPr/>
              </a:pPr>
              <a:t>53</a:t>
            </a:fld>
            <a:endParaRPr lang="en-US"/>
          </a:p>
        </p:txBody>
      </p:sp>
    </p:spTree>
    <p:extLst>
      <p:ext uri="{BB962C8B-B14F-4D97-AF65-F5344CB8AC3E}">
        <p14:creationId xmlns:p14="http://schemas.microsoft.com/office/powerpoint/2010/main" val="2251848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0362" indent="-288723">
              <a:defRPr sz="2400">
                <a:solidFill>
                  <a:schemeClr val="tx1"/>
                </a:solidFill>
                <a:latin typeface="Calibri" panose="020F0502020204030204" pitchFamily="34" charset="0"/>
                <a:ea typeface="MS PGothic" panose="020B0600070205080204" pitchFamily="34" charset="-128"/>
              </a:defRPr>
            </a:lvl2pPr>
            <a:lvl3pPr marL="1154891" indent="-230027">
              <a:defRPr sz="2400">
                <a:solidFill>
                  <a:schemeClr val="tx1"/>
                </a:solidFill>
                <a:latin typeface="Calibri" panose="020F0502020204030204" pitchFamily="34" charset="0"/>
                <a:ea typeface="MS PGothic" panose="020B0600070205080204" pitchFamily="34" charset="-128"/>
              </a:defRPr>
            </a:lvl3pPr>
            <a:lvl4pPr marL="1616531" indent="-230027">
              <a:defRPr sz="2400">
                <a:solidFill>
                  <a:schemeClr val="tx1"/>
                </a:solidFill>
                <a:latin typeface="Calibri" panose="020F0502020204030204" pitchFamily="34" charset="0"/>
                <a:ea typeface="MS PGothic" panose="020B0600070205080204" pitchFamily="34" charset="-128"/>
              </a:defRPr>
            </a:lvl4pPr>
            <a:lvl5pPr marL="2078169" indent="-230027">
              <a:defRPr sz="2400">
                <a:solidFill>
                  <a:schemeClr val="tx1"/>
                </a:solidFill>
                <a:latin typeface="Calibri" panose="020F0502020204030204" pitchFamily="34" charset="0"/>
                <a:ea typeface="MS PGothic" panose="020B0600070205080204" pitchFamily="34" charset="-128"/>
              </a:defRPr>
            </a:lvl5pPr>
            <a:lvl6pPr marL="253504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9192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4880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0568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497CBDA3-3FB7-49E5-BC3F-E4355992F71D}" type="slidenum">
              <a:rPr lang="en-ZA" altLang="en-US" sz="1200">
                <a:latin typeface="Arial" panose="020B0604020202020204" pitchFamily="34" charset="0"/>
              </a:rPr>
              <a:pPr/>
              <a:t>10</a:t>
            </a:fld>
            <a:endParaRPr lang="en-ZA" altLang="en-US" sz="1200" dirty="0">
              <a:latin typeface="Arial" panose="020B0604020202020204" pitchFamily="34" charset="0"/>
            </a:endParaRPr>
          </a:p>
        </p:txBody>
      </p:sp>
    </p:spTree>
    <p:extLst>
      <p:ext uri="{BB962C8B-B14F-4D97-AF65-F5344CB8AC3E}">
        <p14:creationId xmlns:p14="http://schemas.microsoft.com/office/powerpoint/2010/main" val="959719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0362" indent="-288723">
              <a:defRPr sz="2400">
                <a:solidFill>
                  <a:schemeClr val="tx1"/>
                </a:solidFill>
                <a:latin typeface="Calibri" panose="020F0502020204030204" pitchFamily="34" charset="0"/>
                <a:ea typeface="MS PGothic" panose="020B0600070205080204" pitchFamily="34" charset="-128"/>
              </a:defRPr>
            </a:lvl2pPr>
            <a:lvl3pPr marL="1154891" indent="-230027">
              <a:defRPr sz="2400">
                <a:solidFill>
                  <a:schemeClr val="tx1"/>
                </a:solidFill>
                <a:latin typeface="Calibri" panose="020F0502020204030204" pitchFamily="34" charset="0"/>
                <a:ea typeface="MS PGothic" panose="020B0600070205080204" pitchFamily="34" charset="-128"/>
              </a:defRPr>
            </a:lvl3pPr>
            <a:lvl4pPr marL="1616531" indent="-230027">
              <a:defRPr sz="2400">
                <a:solidFill>
                  <a:schemeClr val="tx1"/>
                </a:solidFill>
                <a:latin typeface="Calibri" panose="020F0502020204030204" pitchFamily="34" charset="0"/>
                <a:ea typeface="MS PGothic" panose="020B0600070205080204" pitchFamily="34" charset="-128"/>
              </a:defRPr>
            </a:lvl4pPr>
            <a:lvl5pPr marL="2078169" indent="-230027">
              <a:defRPr sz="2400">
                <a:solidFill>
                  <a:schemeClr val="tx1"/>
                </a:solidFill>
                <a:latin typeface="Calibri" panose="020F0502020204030204" pitchFamily="34" charset="0"/>
                <a:ea typeface="MS PGothic" panose="020B0600070205080204" pitchFamily="34" charset="-128"/>
              </a:defRPr>
            </a:lvl5pPr>
            <a:lvl6pPr marL="253504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9192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4880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0568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497CBDA3-3FB7-49E5-BC3F-E4355992F71D}" type="slidenum">
              <a:rPr lang="en-ZA" altLang="en-US" sz="1200">
                <a:latin typeface="Arial" panose="020B0604020202020204" pitchFamily="34" charset="0"/>
              </a:rPr>
              <a:pPr/>
              <a:t>11</a:t>
            </a:fld>
            <a:endParaRPr lang="en-ZA" altLang="en-US" sz="1200" dirty="0">
              <a:latin typeface="Arial" panose="020B0604020202020204" pitchFamily="34" charset="0"/>
            </a:endParaRPr>
          </a:p>
        </p:txBody>
      </p:sp>
    </p:spTree>
    <p:extLst>
      <p:ext uri="{BB962C8B-B14F-4D97-AF65-F5344CB8AC3E}">
        <p14:creationId xmlns:p14="http://schemas.microsoft.com/office/powerpoint/2010/main" val="2131774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0362" indent="-288723">
              <a:defRPr sz="2400">
                <a:solidFill>
                  <a:schemeClr val="tx1"/>
                </a:solidFill>
                <a:latin typeface="Calibri" panose="020F0502020204030204" pitchFamily="34" charset="0"/>
                <a:ea typeface="MS PGothic" panose="020B0600070205080204" pitchFamily="34" charset="-128"/>
              </a:defRPr>
            </a:lvl2pPr>
            <a:lvl3pPr marL="1154891" indent="-230027">
              <a:defRPr sz="2400">
                <a:solidFill>
                  <a:schemeClr val="tx1"/>
                </a:solidFill>
                <a:latin typeface="Calibri" panose="020F0502020204030204" pitchFamily="34" charset="0"/>
                <a:ea typeface="MS PGothic" panose="020B0600070205080204" pitchFamily="34" charset="-128"/>
              </a:defRPr>
            </a:lvl3pPr>
            <a:lvl4pPr marL="1616531" indent="-230027">
              <a:defRPr sz="2400">
                <a:solidFill>
                  <a:schemeClr val="tx1"/>
                </a:solidFill>
                <a:latin typeface="Calibri" panose="020F0502020204030204" pitchFamily="34" charset="0"/>
                <a:ea typeface="MS PGothic" panose="020B0600070205080204" pitchFamily="34" charset="-128"/>
              </a:defRPr>
            </a:lvl4pPr>
            <a:lvl5pPr marL="2078169" indent="-230027">
              <a:defRPr sz="2400">
                <a:solidFill>
                  <a:schemeClr val="tx1"/>
                </a:solidFill>
                <a:latin typeface="Calibri" panose="020F0502020204030204" pitchFamily="34" charset="0"/>
                <a:ea typeface="MS PGothic" panose="020B0600070205080204" pitchFamily="34" charset="-128"/>
              </a:defRPr>
            </a:lvl5pPr>
            <a:lvl6pPr marL="253504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9192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4880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05689" indent="-230027" defTabSz="45688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497CBDA3-3FB7-49E5-BC3F-E4355992F71D}" type="slidenum">
              <a:rPr lang="en-ZA" altLang="en-US" sz="1200">
                <a:latin typeface="Arial" panose="020B0604020202020204" pitchFamily="34" charset="0"/>
              </a:rPr>
              <a:pPr/>
              <a:t>12</a:t>
            </a:fld>
            <a:endParaRPr lang="en-ZA" altLang="en-US" sz="1200" dirty="0">
              <a:latin typeface="Arial" panose="020B0604020202020204" pitchFamily="34" charset="0"/>
            </a:endParaRPr>
          </a:p>
        </p:txBody>
      </p:sp>
    </p:spTree>
    <p:extLst>
      <p:ext uri="{BB962C8B-B14F-4D97-AF65-F5344CB8AC3E}">
        <p14:creationId xmlns:p14="http://schemas.microsoft.com/office/powerpoint/2010/main" val="1379752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46710320-F699-4A12-8EEF-9F28E5E72B3B}" type="slidenum">
              <a:rPr lang="en-ZA" smtClean="0"/>
              <a:pPr/>
              <a:t>13</a:t>
            </a:fld>
            <a:endParaRPr lang="en-ZA" dirty="0"/>
          </a:p>
        </p:txBody>
      </p:sp>
    </p:spTree>
    <p:extLst>
      <p:ext uri="{BB962C8B-B14F-4D97-AF65-F5344CB8AC3E}">
        <p14:creationId xmlns:p14="http://schemas.microsoft.com/office/powerpoint/2010/main" val="1367740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46710320-F699-4A12-8EEF-9F28E5E72B3B}" type="slidenum">
              <a:rPr lang="en-ZA" smtClean="0"/>
              <a:pPr/>
              <a:t>14</a:t>
            </a:fld>
            <a:endParaRPr lang="en-ZA" dirty="0"/>
          </a:p>
        </p:txBody>
      </p:sp>
    </p:spTree>
    <p:extLst>
      <p:ext uri="{BB962C8B-B14F-4D97-AF65-F5344CB8AC3E}">
        <p14:creationId xmlns:p14="http://schemas.microsoft.com/office/powerpoint/2010/main" val="1911960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D0436898-6D4C-4ED9-A803-8C76C7235793}" type="slidenum">
              <a:rPr lang="en-US" smtClean="0"/>
              <a:pPr>
                <a:defRPr/>
              </a:pPr>
              <a:t>15</a:t>
            </a:fld>
            <a:endParaRPr lang="en-US"/>
          </a:p>
        </p:txBody>
      </p:sp>
    </p:spTree>
    <p:extLst>
      <p:ext uri="{BB962C8B-B14F-4D97-AF65-F5344CB8AC3E}">
        <p14:creationId xmlns:p14="http://schemas.microsoft.com/office/powerpoint/2010/main" val="3972996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D0436898-6D4C-4ED9-A803-8C76C7235793}" type="slidenum">
              <a:rPr lang="en-US" smtClean="0"/>
              <a:pPr>
                <a:defRPr/>
              </a:pPr>
              <a:t>31</a:t>
            </a:fld>
            <a:endParaRPr lang="en-US"/>
          </a:p>
        </p:txBody>
      </p:sp>
    </p:spTree>
    <p:extLst>
      <p:ext uri="{BB962C8B-B14F-4D97-AF65-F5344CB8AC3E}">
        <p14:creationId xmlns:p14="http://schemas.microsoft.com/office/powerpoint/2010/main" val="3719058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D0436898-6D4C-4ED9-A803-8C76C7235793}" type="slidenum">
              <a:rPr lang="en-US" smtClean="0"/>
              <a:pPr>
                <a:defRPr/>
              </a:pPr>
              <a:t>36</a:t>
            </a:fld>
            <a:endParaRPr lang="en-US"/>
          </a:p>
        </p:txBody>
      </p:sp>
    </p:spTree>
    <p:extLst>
      <p:ext uri="{BB962C8B-B14F-4D97-AF65-F5344CB8AC3E}">
        <p14:creationId xmlns:p14="http://schemas.microsoft.com/office/powerpoint/2010/main" val="1470160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D887CD-B227-4934-B84C-B6F4F811D91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6BA2F4-C4E4-400A-88CD-E78AB113C90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DF52EF-B820-4501-8A87-27FE569EB84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0A0469-1697-409E-AF67-1B17EB11F57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489" name="Rectangle 177"/>
          <p:cNvSpPr>
            <a:spLocks noGrp="1" noChangeArrowheads="1"/>
          </p:cNvSpPr>
          <p:nvPr>
            <p:ph type="ctrTitle" sz="quarter"/>
          </p:nvPr>
        </p:nvSpPr>
        <p:spPr bwMode="auto">
          <a:xfrm>
            <a:off x="1293813" y="1663700"/>
            <a:ext cx="6821487" cy="1470025"/>
          </a:xfrm>
        </p:spPr>
        <p:txBody>
          <a:bodyPr/>
          <a:lstStyle>
            <a:lvl1pPr algn="ctr">
              <a:defRPr sz="4000">
                <a:solidFill>
                  <a:srgbClr val="293E00"/>
                </a:solidFill>
              </a:defRPr>
            </a:lvl1pPr>
          </a:lstStyle>
          <a:p>
            <a:r>
              <a:rPr lang="en-US" altLang="zh-CN"/>
              <a:t>Click to edit Master title style</a:t>
            </a:r>
            <a:endParaRPr lang="zh-CN" altLang="en-US"/>
          </a:p>
        </p:txBody>
      </p:sp>
      <p:sp>
        <p:nvSpPr>
          <p:cNvPr id="3" name="Rectangle 24"/>
          <p:cNvSpPr>
            <a:spLocks noGrp="1" noChangeArrowheads="1"/>
          </p:cNvSpPr>
          <p:nvPr>
            <p:ph type="ftr" sz="quarter" idx="10"/>
          </p:nvPr>
        </p:nvSpPr>
        <p:spPr>
          <a:xfrm>
            <a:off x="3452813" y="6451600"/>
            <a:ext cx="2895600" cy="152400"/>
          </a:xfrm>
        </p:spPr>
        <p:txBody>
          <a:bodyPr/>
          <a:lstStyle>
            <a:lvl1pPr algn="ctr">
              <a:defRPr sz="1400" b="0">
                <a:solidFill>
                  <a:schemeClr val="folHlink"/>
                </a:solidFill>
                <a:effectLst>
                  <a:outerShdw blurRad="38100" dist="38100" dir="2700000" algn="tl">
                    <a:srgbClr val="C0C0C0"/>
                  </a:outerShdw>
                </a:effectLst>
                <a:latin typeface="Times New Roman" pitchFamily="18" charset="0"/>
              </a:defRPr>
            </a:lvl1pPr>
          </a:lstStyle>
          <a:p>
            <a:pPr>
              <a:defRPr/>
            </a:pPr>
            <a:endParaRPr lang="en-US" altLang="ko-K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EA9EB2-108A-4BEC-BB25-443CCE96D91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44C209-2789-401F-A579-7A8208EE253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036200-1183-4A74-931C-AAE770F81B0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66DB1D3-746A-48DD-81E5-9D10190D4A6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F627CC6-9250-409A-B218-92DBC7D7FE4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10468BB-C55C-44F1-A22B-78402AAAE33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27606B-37BA-4BE9-ADBD-DD6F0F4A0DF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44E24A-AA8A-44C3-82DF-95D437ED78B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90C9243C-6572-4657-BCB5-8B3415B16A2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customXml" Target="../ink/ink5.xml"/><Relationship Id="rId13" Type="http://schemas.openxmlformats.org/officeDocument/2006/relationships/customXml" Target="../ink/ink9.xml"/><Relationship Id="rId3" Type="http://schemas.openxmlformats.org/officeDocument/2006/relationships/customXml" Target="../ink/ink1.xml"/><Relationship Id="rId7" Type="http://schemas.openxmlformats.org/officeDocument/2006/relationships/customXml" Target="../ink/ink4.xml"/><Relationship Id="rId12" Type="http://schemas.openxmlformats.org/officeDocument/2006/relationships/chart" Target="../charts/chart1.xml"/><Relationship Id="rId2" Type="http://schemas.openxmlformats.org/officeDocument/2006/relationships/image" Target="../media/image3.png"/><Relationship Id="rId16"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customXml" Target="../ink/ink8.xml"/><Relationship Id="rId5" Type="http://schemas.openxmlformats.org/officeDocument/2006/relationships/customXml" Target="../ink/ink2.xml"/><Relationship Id="rId15" Type="http://schemas.openxmlformats.org/officeDocument/2006/relationships/customXml" Target="../ink/ink10.xml"/><Relationship Id="rId10" Type="http://schemas.openxmlformats.org/officeDocument/2006/relationships/customXml" Target="../ink/ink7.xml"/><Relationship Id="rId4" Type="http://schemas.openxmlformats.org/officeDocument/2006/relationships/image" Target="../media/image4.png"/><Relationship Id="rId9" Type="http://schemas.openxmlformats.org/officeDocument/2006/relationships/customXml" Target="../ink/ink6.xml"/><Relationship Id="rId1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3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C:\Users\Lefifi.T\AppData\Local\Microsoft\Windows\Temporary Internet Files\Content.Outlook\XAEMJRW7\Higher Education LOGO (6).jpg"/>
          <p:cNvPicPr>
            <a:picLocks noChangeAspect="1" noChangeArrowheads="1"/>
          </p:cNvPicPr>
          <p:nvPr/>
        </p:nvPicPr>
        <p:blipFill>
          <a:blip r:embed="rId3" cstate="print">
            <a:clrChange>
              <a:clrFrom>
                <a:srgbClr val="FFFFFF"/>
              </a:clrFrom>
              <a:clrTo>
                <a:srgbClr val="FFFFFF">
                  <a:alpha val="0"/>
                </a:srgbClr>
              </a:clrTo>
            </a:clrChange>
          </a:blip>
          <a:srcRect t="1932" r="67960"/>
          <a:stretch>
            <a:fillRect/>
          </a:stretch>
        </p:blipFill>
        <p:spPr bwMode="auto">
          <a:xfrm>
            <a:off x="7697179" y="4953000"/>
            <a:ext cx="1446821" cy="1746250"/>
          </a:xfrm>
          <a:prstGeom prst="rect">
            <a:avLst/>
          </a:prstGeom>
          <a:noFill/>
          <a:ln w="9525">
            <a:noFill/>
            <a:miter lim="800000"/>
            <a:headEnd/>
            <a:tailEnd/>
          </a:ln>
        </p:spPr>
      </p:pic>
      <p:sp>
        <p:nvSpPr>
          <p:cNvPr id="7" name="Rectangle 3"/>
          <p:cNvSpPr txBox="1">
            <a:spLocks noChangeArrowheads="1"/>
          </p:cNvSpPr>
          <p:nvPr/>
        </p:nvSpPr>
        <p:spPr>
          <a:xfrm>
            <a:off x="533400" y="685800"/>
            <a:ext cx="8077200" cy="5715000"/>
          </a:xfrm>
          <a:prstGeom prst="rect">
            <a:avLst/>
          </a:prstGeom>
        </p:spPr>
        <p:txBody>
          <a:bodyPr/>
          <a:lstStyle/>
          <a:p>
            <a:pPr marL="342900" indent="-342900" algn="ctr">
              <a:lnSpc>
                <a:spcPct val="90000"/>
              </a:lnSpc>
              <a:spcBef>
                <a:spcPct val="20000"/>
              </a:spcBef>
              <a:defRPr/>
            </a:pPr>
            <a:r>
              <a:rPr lang="en-US" sz="3200" b="1" kern="0" dirty="0">
                <a:solidFill>
                  <a:srgbClr val="000000"/>
                </a:solidFill>
                <a:latin typeface="+mj-lt"/>
                <a:cs typeface="Calibri" pitchFamily="34" charset="0"/>
              </a:rPr>
              <a:t>DEPARTMENT OF HIGHER EDUCATION AND TRAINING</a:t>
            </a:r>
          </a:p>
          <a:p>
            <a:pPr marL="342900" indent="-342900" algn="ctr">
              <a:lnSpc>
                <a:spcPct val="90000"/>
              </a:lnSpc>
              <a:spcBef>
                <a:spcPct val="20000"/>
              </a:spcBef>
              <a:defRPr/>
            </a:pPr>
            <a:endParaRPr lang="en-US" sz="3200" b="1" kern="0" dirty="0">
              <a:solidFill>
                <a:srgbClr val="FF0000"/>
              </a:solidFill>
              <a:latin typeface="+mj-lt"/>
              <a:cs typeface="Calibri" pitchFamily="34" charset="0"/>
            </a:endParaRPr>
          </a:p>
          <a:p>
            <a:pPr marL="342900" indent="-342900" algn="ctr">
              <a:lnSpc>
                <a:spcPct val="90000"/>
              </a:lnSpc>
              <a:spcBef>
                <a:spcPct val="20000"/>
              </a:spcBef>
              <a:defRPr/>
            </a:pPr>
            <a:endParaRPr lang="en-US" sz="3200" b="1" kern="0" dirty="0">
              <a:solidFill>
                <a:srgbClr val="000000"/>
              </a:solidFill>
              <a:latin typeface="+mj-lt"/>
              <a:cs typeface="Calibri" pitchFamily="34" charset="0"/>
            </a:endParaRPr>
          </a:p>
        </p:txBody>
      </p:sp>
      <p:sp>
        <p:nvSpPr>
          <p:cNvPr id="6" name="Rectangle 3"/>
          <p:cNvSpPr txBox="1">
            <a:spLocks/>
          </p:cNvSpPr>
          <p:nvPr/>
        </p:nvSpPr>
        <p:spPr bwMode="auto">
          <a:xfrm>
            <a:off x="647700" y="1939925"/>
            <a:ext cx="8229600" cy="1870075"/>
          </a:xfrm>
          <a:prstGeom prst="rect">
            <a:avLst/>
          </a:prstGeom>
          <a:noFill/>
          <a:ln w="9525">
            <a:noFill/>
            <a:miter lim="800000"/>
            <a:headEnd/>
            <a:tailEnd/>
          </a:ln>
        </p:spPr>
        <p:txBody>
          <a:bodyPr/>
          <a:lstStyle/>
          <a:p>
            <a:pPr marL="342900" indent="-342900" algn="ctr">
              <a:defRPr/>
            </a:pPr>
            <a:endParaRPr lang="en-US" sz="2400" b="1" dirty="0">
              <a:solidFill>
                <a:srgbClr val="C00000"/>
              </a:solidFill>
              <a:latin typeface="Arial Black" panose="020B0A04020102020204" pitchFamily="34" charset="0"/>
            </a:endParaRPr>
          </a:p>
          <a:p>
            <a:pPr algn="ctr"/>
            <a:r>
              <a:rPr lang="en-ZA" sz="2800" b="1" dirty="0">
                <a:solidFill>
                  <a:srgbClr val="C00000"/>
                </a:solidFill>
              </a:rPr>
              <a:t>Briefing on the </a:t>
            </a:r>
          </a:p>
          <a:p>
            <a:pPr algn="ctr"/>
            <a:r>
              <a:rPr lang="en-ZA" sz="2800" b="1" dirty="0">
                <a:solidFill>
                  <a:srgbClr val="C00000"/>
                </a:solidFill>
              </a:rPr>
              <a:t>Annual Performance Plan and                  Budget for 2022/23</a:t>
            </a:r>
          </a:p>
          <a:p>
            <a:pPr algn="ctr"/>
            <a:endParaRPr lang="en-ZA" sz="2800" b="1" dirty="0">
              <a:solidFill>
                <a:srgbClr val="C00000"/>
              </a:solidFill>
            </a:endParaRPr>
          </a:p>
          <a:p>
            <a:pPr algn="ctr"/>
            <a:r>
              <a:rPr lang="en-US" sz="2800" b="1" dirty="0">
                <a:latin typeface="+mn-lt"/>
              </a:rPr>
              <a:t>Virtual Meeting: Portfolio Committee on Higher Education, Science and Innovation</a:t>
            </a:r>
          </a:p>
          <a:p>
            <a:pPr algn="ctr"/>
            <a:endParaRPr lang="en-US" sz="2800" b="1" dirty="0">
              <a:latin typeface="+mn-lt"/>
            </a:endParaRPr>
          </a:p>
          <a:p>
            <a:pPr algn="ctr"/>
            <a:endParaRPr lang="en-US" sz="2800" b="1" dirty="0">
              <a:latin typeface="+mn-lt"/>
            </a:endParaRPr>
          </a:p>
          <a:p>
            <a:r>
              <a:rPr lang="en-US" sz="1600" b="1" dirty="0">
                <a:latin typeface="+mn-lt"/>
              </a:rPr>
              <a:t>Presentation by the Director-General: Dr Nkosinathi Sishi </a:t>
            </a:r>
          </a:p>
          <a:p>
            <a:r>
              <a:rPr lang="en-US" sz="1600" b="1" dirty="0">
                <a:latin typeface="+mn-lt"/>
              </a:rPr>
              <a:t>Date: 20 April 2022</a:t>
            </a:r>
          </a:p>
          <a:p>
            <a:pPr algn="ctr"/>
            <a:endParaRPr lang="en-US" sz="1600" b="1" dirty="0">
              <a:solidFill>
                <a:srgbClr val="C00000"/>
              </a:solidFill>
              <a:latin typeface="+mn-lt"/>
            </a:endParaRPr>
          </a:p>
        </p:txBody>
      </p:sp>
    </p:spTree>
    <p:extLst>
      <p:ext uri="{BB962C8B-B14F-4D97-AF65-F5344CB8AC3E}">
        <p14:creationId xmlns:p14="http://schemas.microsoft.com/office/powerpoint/2010/main" val="28367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idx="1"/>
          </p:nvPr>
        </p:nvSpPr>
        <p:spPr bwMode="auto">
          <a:xfrm>
            <a:off x="304800" y="1665117"/>
            <a:ext cx="8208912" cy="4734095"/>
          </a:xfrm>
        </p:spPr>
        <p:txBody>
          <a:bodyPr wrap="square" numCol="1" anchor="t" anchorCtr="0" compatLnSpc="1">
            <a:prstTxWarp prst="textNoShape">
              <a:avLst/>
            </a:prstTxWarp>
            <a:normAutofit fontScale="85000" lnSpcReduction="10000"/>
          </a:bodyPr>
          <a:lstStyle/>
          <a:p>
            <a:pPr lvl="0"/>
            <a:r>
              <a:rPr lang="en-ZA" sz="2000" dirty="0"/>
              <a:t>The Ministerial Task Team  (MTT) on the policy review of student funding has presented two reports to the Minister – one in July 2021 and a second in October 2021. </a:t>
            </a:r>
            <a:endParaRPr lang="en-US" sz="2000" dirty="0"/>
          </a:p>
          <a:p>
            <a:pPr algn="just">
              <a:spcAft>
                <a:spcPts val="800"/>
              </a:spcAft>
              <a:tabLst>
                <a:tab pos="2879090" algn="ctr"/>
              </a:tabLst>
            </a:pPr>
            <a:r>
              <a:rPr lang="en-ZA" sz="2000" dirty="0"/>
              <a:t>The two reports covered a historical overview, timeline and synthesis of work done from the commencement of NSFAS up to 2021; outlined high level proposed policy options and short-term proposals for NSFAS funding. </a:t>
            </a:r>
          </a:p>
          <a:p>
            <a:pPr algn="just">
              <a:spcAft>
                <a:spcPts val="800"/>
              </a:spcAft>
              <a:tabLst>
                <a:tab pos="2879090" algn="ctr"/>
              </a:tabLst>
            </a:pPr>
            <a:r>
              <a:rPr lang="en-US" sz="2000" dirty="0"/>
              <a:t>In November 2021, Cabinet was updated and presented with short-term options for policy and funding solutions in 2022 and over the medium term and to obtain approval for the preferred options.</a:t>
            </a:r>
            <a:endParaRPr lang="en-ZA" sz="2000" dirty="0"/>
          </a:p>
          <a:p>
            <a:pPr algn="just">
              <a:spcAft>
                <a:spcPts val="800"/>
              </a:spcAft>
            </a:pPr>
            <a:r>
              <a:rPr lang="en-US" sz="2000" dirty="0"/>
              <a:t>The MTT recommended that the fully subsidized model is considered for 2022/23 and 2023/24 while new models are under consideration, to ensure the stability of the post-school education and training system and prevent unintended consequences of immediate introduction</a:t>
            </a:r>
            <a:r>
              <a:rPr lang="en-ZA" sz="2000" dirty="0">
                <a:ea typeface="Calibri" panose="020F0502020204030204" pitchFamily="34" charset="0"/>
                <a:cs typeface="Times New Roman" panose="02020603050405020304" pitchFamily="18" charset="0"/>
              </a:rPr>
              <a:t>. </a:t>
            </a:r>
          </a:p>
          <a:p>
            <a:pPr algn="just">
              <a:spcAft>
                <a:spcPts val="800"/>
              </a:spcAft>
            </a:pPr>
            <a:r>
              <a:rPr lang="en-US" sz="2000" dirty="0"/>
              <a:t>These discussions, combined with extensive engagement through the budget process by the Department and National Treasury, resulted in the NSFAS shortfall being addressed over the medium term (R9.3 billion in 2022/23) .</a:t>
            </a:r>
            <a:endParaRPr lang="en-US" sz="1700" dirty="0">
              <a:ea typeface="Calibri" panose="020F0502020204030204" pitchFamily="34" charset="0"/>
              <a:cs typeface="Times New Roman" panose="02020603050405020304" pitchFamily="18" charset="0"/>
            </a:endParaRPr>
          </a:p>
          <a:p>
            <a:pPr algn="just">
              <a:lnSpc>
                <a:spcPct val="107000"/>
              </a:lnSpc>
              <a:spcAft>
                <a:spcPts val="800"/>
              </a:spcAft>
              <a:tabLst>
                <a:tab pos="2879090" algn="ctr"/>
              </a:tabLst>
            </a:pPr>
            <a:endParaRPr lang="en-US" sz="2600" dirty="0"/>
          </a:p>
          <a:p>
            <a:pPr algn="just">
              <a:lnSpc>
                <a:spcPct val="107000"/>
              </a:lnSpc>
              <a:spcAft>
                <a:spcPts val="800"/>
              </a:spcAft>
              <a:tabLst>
                <a:tab pos="2879090" algn="ctr"/>
              </a:tabLst>
            </a:pPr>
            <a:endParaRPr lang="en-US" sz="2100" dirty="0">
              <a:effectLst/>
              <a:ea typeface="Calibri" panose="020F0502020204030204" pitchFamily="34" charset="0"/>
              <a:cs typeface="Times New Roman" panose="02020603050405020304" pitchFamily="18" charset="0"/>
            </a:endParaRPr>
          </a:p>
          <a:p>
            <a:pPr marL="271463" indent="-271463">
              <a:spcBef>
                <a:spcPts val="1000"/>
              </a:spcBef>
            </a:pPr>
            <a:endParaRPr lang="en-ZA" altLang="en-US" sz="2000" dirty="0">
              <a:latin typeface="Arial" panose="020B0604020202020204" pitchFamily="34" charset="0"/>
              <a:cs typeface="Arial" panose="020B0604020202020204" pitchFamily="34" charset="0"/>
            </a:endParaRPr>
          </a:p>
        </p:txBody>
      </p:sp>
      <p:sp>
        <p:nvSpPr>
          <p:cNvPr id="8196" name="Slide Number Placeholder 7"/>
          <p:cNvSpPr>
            <a:spLocks noGrp="1"/>
          </p:cNvSpPr>
          <p:nvPr>
            <p:ph type="sldNum" sz="quarter" idx="12"/>
          </p:nvPr>
        </p:nvSpPr>
        <p:spPr bwMode="auto">
          <a:xfrm>
            <a:off x="6929438"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fld id="{4A6862B2-2F5A-4EBF-A601-622BCE4A9757}" type="slidenum">
              <a:rPr lang="en-US" altLang="en-US" sz="1200" b="1">
                <a:solidFill>
                  <a:srgbClr val="898989"/>
                </a:solidFill>
                <a:latin typeface="Arial" panose="020B0604020202020204" pitchFamily="34" charset="0"/>
              </a:rPr>
              <a:pPr>
                <a:lnSpc>
                  <a:spcPct val="100000"/>
                </a:lnSpc>
                <a:spcBef>
                  <a:spcPct val="0"/>
                </a:spcBef>
                <a:buFontTx/>
                <a:buNone/>
              </a:pPr>
              <a:t>10</a:t>
            </a:fld>
            <a:endParaRPr lang="en-US" altLang="en-US" sz="1200" b="1" dirty="0">
              <a:solidFill>
                <a:srgbClr val="898989"/>
              </a:solidFill>
              <a:latin typeface="Arial" panose="020B0604020202020204" pitchFamily="34" charset="0"/>
            </a:endParaRPr>
          </a:p>
        </p:txBody>
      </p:sp>
      <p:sp>
        <p:nvSpPr>
          <p:cNvPr id="7" name="TextBox 6"/>
          <p:cNvSpPr txBox="1"/>
          <p:nvPr/>
        </p:nvSpPr>
        <p:spPr>
          <a:xfrm>
            <a:off x="467544" y="500671"/>
            <a:ext cx="8208912" cy="830997"/>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lvl="0" algn="ctr">
              <a:tabLst>
                <a:tab pos="2879090" algn="ctr"/>
              </a:tabLst>
            </a:pPr>
            <a:r>
              <a:rPr lang="en-ZA" sz="2400" b="1" dirty="0">
                <a:effectLst/>
                <a:ea typeface="Times New Roman" panose="02020603050405020304" pitchFamily="18" charset="0"/>
              </a:rPr>
              <a:t>Update on th</a:t>
            </a:r>
            <a:r>
              <a:rPr lang="en-ZA" sz="2400" b="1" dirty="0">
                <a:ea typeface="Times New Roman" panose="02020603050405020304" pitchFamily="18" charset="0"/>
              </a:rPr>
              <a:t>e </a:t>
            </a:r>
            <a:r>
              <a:rPr lang="en-ZA" sz="2400" b="1" dirty="0">
                <a:effectLst/>
                <a:ea typeface="Times New Roman" panose="02020603050405020304" pitchFamily="18" charset="0"/>
              </a:rPr>
              <a:t>sustainable funding model for the PSET system</a:t>
            </a:r>
            <a:endParaRPr lang="en-US" sz="2400" b="1" dirty="0">
              <a:effectLst/>
              <a:ea typeface="Times New Roman" panose="02020603050405020304" pitchFamily="18" charset="0"/>
            </a:endParaRPr>
          </a:p>
        </p:txBody>
      </p:sp>
    </p:spTree>
    <p:extLst>
      <p:ext uri="{BB962C8B-B14F-4D97-AF65-F5344CB8AC3E}">
        <p14:creationId xmlns:p14="http://schemas.microsoft.com/office/powerpoint/2010/main" val="3334730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idx="1"/>
          </p:nvPr>
        </p:nvSpPr>
        <p:spPr bwMode="auto">
          <a:xfrm>
            <a:off x="436512" y="1346609"/>
            <a:ext cx="8229600" cy="5374866"/>
          </a:xfrm>
        </p:spPr>
        <p:txBody>
          <a:bodyPr wrap="square" numCol="1" anchor="t" anchorCtr="0" compatLnSpc="1">
            <a:prstTxWarp prst="textNoShape">
              <a:avLst/>
            </a:prstTxWarp>
            <a:normAutofit/>
          </a:bodyPr>
          <a:lstStyle/>
          <a:p>
            <a:r>
              <a:rPr lang="en-US" sz="2000" dirty="0"/>
              <a:t>The MTT continues with work as follows towards providing a final report to the Minister in April 2022. </a:t>
            </a:r>
          </a:p>
          <a:p>
            <a:pPr lvl="1"/>
            <a:r>
              <a:rPr lang="en-US" sz="2000" i="1" u="sng" dirty="0"/>
              <a:t>Comprehensive Options Modelling, including TVET policy modelling, to assess its long term implicatio</a:t>
            </a:r>
            <a:r>
              <a:rPr lang="en-US" sz="2000" i="1" dirty="0"/>
              <a:t>ns.</a:t>
            </a:r>
            <a:r>
              <a:rPr lang="en-US" sz="2000" dirty="0"/>
              <a:t> </a:t>
            </a:r>
            <a:r>
              <a:rPr lang="en-ZA" sz="2000" dirty="0"/>
              <a:t>Current work is in two areas: one is to look at the long term costs of a possible funding framework for missing middle students, which involves building the model for Option 2 (</a:t>
            </a:r>
            <a:r>
              <a:rPr lang="en-US" sz="2000" b="1" dirty="0"/>
              <a:t>a combined loan/bursary model, with differentiated support for different income categories) </a:t>
            </a:r>
            <a:r>
              <a:rPr lang="en-ZA" sz="2000" dirty="0"/>
              <a:t>and exploring long term loan models.</a:t>
            </a:r>
            <a:endParaRPr lang="en-US" sz="2000" dirty="0"/>
          </a:p>
          <a:p>
            <a:pPr lvl="1"/>
            <a:r>
              <a:rPr lang="en-US" sz="2000" i="1" u="sng" dirty="0"/>
              <a:t>Understanding qualification pathways for student funding and exploring scarce and critical skills funding models.</a:t>
            </a:r>
            <a:r>
              <a:rPr lang="en-US" sz="2000" u="sng" dirty="0"/>
              <a:t> </a:t>
            </a:r>
            <a:r>
              <a:rPr lang="en-ZA" sz="2000" dirty="0"/>
              <a:t>CHE is undertaking this work through data analysis of existing qualification pathways.</a:t>
            </a:r>
            <a:endParaRPr lang="en-US" sz="2000" dirty="0"/>
          </a:p>
          <a:p>
            <a:pPr lvl="1"/>
            <a:r>
              <a:rPr lang="en-US" sz="2000" u="sng" dirty="0"/>
              <a:t>Mapping and reviewing all student funding in the post-school system</a:t>
            </a:r>
            <a:r>
              <a:rPr lang="en-US" sz="2000" i="1" dirty="0"/>
              <a:t>. </a:t>
            </a:r>
            <a:r>
              <a:rPr lang="en-ZA" sz="2000" dirty="0"/>
              <a:t>Survey was administered to all public HEIs to collect data and analysis is underway.</a:t>
            </a:r>
            <a:endParaRPr lang="en-US" sz="2000" dirty="0"/>
          </a:p>
          <a:p>
            <a:pPr algn="just">
              <a:lnSpc>
                <a:spcPct val="107000"/>
              </a:lnSpc>
              <a:spcAft>
                <a:spcPts val="800"/>
              </a:spcAft>
              <a:tabLst>
                <a:tab pos="2879090" algn="ctr"/>
              </a:tabLst>
            </a:pPr>
            <a:endParaRPr lang="en-US" sz="1700" dirty="0">
              <a:ea typeface="Calibri" panose="020F0502020204030204" pitchFamily="34" charset="0"/>
              <a:cs typeface="Times New Roman" panose="02020603050405020304" pitchFamily="18" charset="0"/>
            </a:endParaRPr>
          </a:p>
          <a:p>
            <a:pPr algn="just">
              <a:lnSpc>
                <a:spcPct val="107000"/>
              </a:lnSpc>
              <a:spcAft>
                <a:spcPts val="800"/>
              </a:spcAft>
              <a:tabLst>
                <a:tab pos="2879090" algn="ctr"/>
              </a:tabLst>
            </a:pPr>
            <a:endParaRPr lang="en-US" sz="2600" dirty="0"/>
          </a:p>
          <a:p>
            <a:pPr algn="just">
              <a:lnSpc>
                <a:spcPct val="107000"/>
              </a:lnSpc>
              <a:spcAft>
                <a:spcPts val="800"/>
              </a:spcAft>
              <a:tabLst>
                <a:tab pos="2879090" algn="ctr"/>
              </a:tabLst>
            </a:pPr>
            <a:endParaRPr lang="en-US" sz="2100" dirty="0">
              <a:effectLst/>
              <a:ea typeface="Calibri" panose="020F0502020204030204" pitchFamily="34" charset="0"/>
              <a:cs typeface="Times New Roman" panose="02020603050405020304" pitchFamily="18" charset="0"/>
            </a:endParaRPr>
          </a:p>
          <a:p>
            <a:pPr marL="271463" indent="-271463">
              <a:spcBef>
                <a:spcPts val="1000"/>
              </a:spcBef>
            </a:pPr>
            <a:endParaRPr lang="en-ZA" altLang="en-US" sz="2000" dirty="0">
              <a:latin typeface="Arial" panose="020B0604020202020204" pitchFamily="34" charset="0"/>
              <a:cs typeface="Arial" panose="020B0604020202020204" pitchFamily="34" charset="0"/>
            </a:endParaRPr>
          </a:p>
        </p:txBody>
      </p:sp>
      <p:sp>
        <p:nvSpPr>
          <p:cNvPr id="8196"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fld id="{4A6862B2-2F5A-4EBF-A601-622BCE4A9757}" type="slidenum">
              <a:rPr lang="en-US" altLang="en-US" sz="1200" b="1">
                <a:solidFill>
                  <a:srgbClr val="898989"/>
                </a:solidFill>
                <a:latin typeface="Arial" panose="020B0604020202020204" pitchFamily="34" charset="0"/>
              </a:rPr>
              <a:pPr>
                <a:lnSpc>
                  <a:spcPct val="100000"/>
                </a:lnSpc>
                <a:spcBef>
                  <a:spcPct val="0"/>
                </a:spcBef>
                <a:buFontTx/>
                <a:buNone/>
              </a:pPr>
              <a:t>11</a:t>
            </a:fld>
            <a:endParaRPr lang="en-US" altLang="en-US" sz="1200" b="1" dirty="0">
              <a:solidFill>
                <a:srgbClr val="898989"/>
              </a:solidFill>
              <a:latin typeface="Arial" panose="020B0604020202020204" pitchFamily="34" charset="0"/>
            </a:endParaRPr>
          </a:p>
        </p:txBody>
      </p:sp>
      <p:sp>
        <p:nvSpPr>
          <p:cNvPr id="8" name="TextBox 7">
            <a:extLst>
              <a:ext uri="{FF2B5EF4-FFF2-40B4-BE49-F238E27FC236}">
                <a16:creationId xmlns:a16="http://schemas.microsoft.com/office/drawing/2014/main" id="{DAFEC926-52D0-4D55-BE91-FE1CEFCB2A4D}"/>
              </a:ext>
            </a:extLst>
          </p:cNvPr>
          <p:cNvSpPr txBox="1"/>
          <p:nvPr/>
        </p:nvSpPr>
        <p:spPr>
          <a:xfrm>
            <a:off x="467544" y="500671"/>
            <a:ext cx="8208912" cy="830997"/>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lvl="0" algn="ctr">
              <a:tabLst>
                <a:tab pos="2879090" algn="ctr"/>
              </a:tabLst>
            </a:pPr>
            <a:r>
              <a:rPr lang="en-ZA" sz="2400" b="1" dirty="0">
                <a:effectLst/>
                <a:ea typeface="Times New Roman" panose="02020603050405020304" pitchFamily="18" charset="0"/>
              </a:rPr>
              <a:t>Update on th</a:t>
            </a:r>
            <a:r>
              <a:rPr lang="en-ZA" sz="2400" b="1" dirty="0">
                <a:ea typeface="Times New Roman" panose="02020603050405020304" pitchFamily="18" charset="0"/>
              </a:rPr>
              <a:t>e </a:t>
            </a:r>
            <a:r>
              <a:rPr lang="en-ZA" sz="2400" b="1" dirty="0">
                <a:effectLst/>
                <a:ea typeface="Times New Roman" panose="02020603050405020304" pitchFamily="18" charset="0"/>
              </a:rPr>
              <a:t>sustainable funding model for the PSET system</a:t>
            </a:r>
            <a:endParaRPr lang="en-US" sz="2400" b="1" dirty="0">
              <a:effectLst/>
              <a:ea typeface="Times New Roman" panose="02020603050405020304" pitchFamily="18" charset="0"/>
            </a:endParaRPr>
          </a:p>
        </p:txBody>
      </p:sp>
    </p:spTree>
    <p:extLst>
      <p:ext uri="{BB962C8B-B14F-4D97-AF65-F5344CB8AC3E}">
        <p14:creationId xmlns:p14="http://schemas.microsoft.com/office/powerpoint/2010/main" val="3280010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idx="1"/>
          </p:nvPr>
        </p:nvSpPr>
        <p:spPr bwMode="auto">
          <a:xfrm>
            <a:off x="434800" y="1841788"/>
            <a:ext cx="8229600" cy="4254212"/>
          </a:xfrm>
        </p:spPr>
        <p:txBody>
          <a:bodyPr wrap="square" numCol="1" anchor="t" anchorCtr="0" compatLnSpc="1">
            <a:prstTxWarp prst="textNoShape">
              <a:avLst/>
            </a:prstTxWarp>
            <a:normAutofit/>
          </a:bodyPr>
          <a:lstStyle/>
          <a:p>
            <a:r>
              <a:rPr lang="en-US" sz="2000" dirty="0"/>
              <a:t>The MTT continues with work as follows towards providing a final report to the Minister in April 2022. </a:t>
            </a:r>
          </a:p>
          <a:p>
            <a:pPr marL="0" indent="0">
              <a:buNone/>
            </a:pPr>
            <a:endParaRPr lang="en-US" sz="2000" dirty="0"/>
          </a:p>
          <a:p>
            <a:pPr lvl="1"/>
            <a:r>
              <a:rPr lang="en-US" sz="2000" i="1" u="sng" dirty="0"/>
              <a:t>Developing recommendations on student funding </a:t>
            </a:r>
            <a:r>
              <a:rPr lang="en-US" sz="2000" i="1" dirty="0"/>
              <a:t>thresholds and methods for adjusting thresholds in the future.</a:t>
            </a:r>
            <a:r>
              <a:rPr lang="en-GB" sz="2000" i="1" dirty="0"/>
              <a:t> </a:t>
            </a:r>
            <a:r>
              <a:rPr lang="en-GB" sz="2000" dirty="0"/>
              <a:t>Work has been presented to the modellers to feed into the modelling assumptions. Further discussion necessary with the MTT. </a:t>
            </a:r>
          </a:p>
          <a:p>
            <a:pPr lvl="1"/>
            <a:r>
              <a:rPr lang="en-US" sz="2000" i="1" u="sng" dirty="0"/>
              <a:t>Exploring alternative funding methods and sources for the funding of missing middle and postgraduate student</a:t>
            </a:r>
            <a:r>
              <a:rPr lang="en-ZA" sz="2000" i="1" u="sng" dirty="0">
                <a:ea typeface="Calibri" panose="020F0502020204030204" pitchFamily="34" charset="0"/>
                <a:cs typeface="Times New Roman" panose="02020603050405020304" pitchFamily="18" charset="0"/>
              </a:rPr>
              <a:t>s.</a:t>
            </a:r>
            <a:r>
              <a:rPr lang="en-ZA" sz="2000" dirty="0">
                <a:ea typeface="Calibri" panose="020F0502020204030204" pitchFamily="34" charset="0"/>
                <a:cs typeface="Times New Roman" panose="02020603050405020304" pitchFamily="18" charset="0"/>
              </a:rPr>
              <a:t> </a:t>
            </a:r>
            <a:r>
              <a:rPr lang="en-ZA" sz="2000" dirty="0"/>
              <a:t>Initial report on missing middle work was presented in October and further work undertaken up to December.</a:t>
            </a:r>
            <a:r>
              <a:rPr lang="en-US" sz="2000" dirty="0"/>
              <a:t> </a:t>
            </a:r>
            <a:r>
              <a:rPr lang="en-ZA" sz="2000" dirty="0"/>
              <a:t>Engagement with commercial banks and NT undertaken by DG (with working group of CFO, CD in DGs office and A/DDG: UE).</a:t>
            </a:r>
            <a:endParaRPr lang="en-ZA" altLang="en-US" sz="2000" dirty="0">
              <a:latin typeface="Arial" panose="020B0604020202020204" pitchFamily="34" charset="0"/>
              <a:cs typeface="Arial" panose="020B0604020202020204" pitchFamily="34" charset="0"/>
            </a:endParaRPr>
          </a:p>
        </p:txBody>
      </p:sp>
      <p:sp>
        <p:nvSpPr>
          <p:cNvPr id="8196"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fld id="{4A6862B2-2F5A-4EBF-A601-622BCE4A9757}" type="slidenum">
              <a:rPr lang="en-US" altLang="en-US" sz="1200" b="1">
                <a:solidFill>
                  <a:srgbClr val="898989"/>
                </a:solidFill>
                <a:latin typeface="Arial" panose="020B0604020202020204" pitchFamily="34" charset="0"/>
              </a:rPr>
              <a:pPr>
                <a:lnSpc>
                  <a:spcPct val="100000"/>
                </a:lnSpc>
                <a:spcBef>
                  <a:spcPct val="0"/>
                </a:spcBef>
                <a:buFontTx/>
                <a:buNone/>
              </a:pPr>
              <a:t>12</a:t>
            </a:fld>
            <a:endParaRPr lang="en-US" altLang="en-US" sz="1200" b="1" dirty="0">
              <a:solidFill>
                <a:srgbClr val="898989"/>
              </a:solidFill>
              <a:latin typeface="Arial" panose="020B0604020202020204" pitchFamily="34" charset="0"/>
            </a:endParaRPr>
          </a:p>
        </p:txBody>
      </p:sp>
      <p:sp>
        <p:nvSpPr>
          <p:cNvPr id="6" name="TextBox 5">
            <a:extLst>
              <a:ext uri="{FF2B5EF4-FFF2-40B4-BE49-F238E27FC236}">
                <a16:creationId xmlns:a16="http://schemas.microsoft.com/office/drawing/2014/main" id="{71C94959-2BF6-4BC3-8783-A0CE51D7FF7C}"/>
              </a:ext>
            </a:extLst>
          </p:cNvPr>
          <p:cNvSpPr txBox="1"/>
          <p:nvPr/>
        </p:nvSpPr>
        <p:spPr>
          <a:xfrm>
            <a:off x="455488" y="520680"/>
            <a:ext cx="8208912" cy="830997"/>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lvl="0" algn="ctr">
              <a:tabLst>
                <a:tab pos="2879090" algn="ctr"/>
              </a:tabLst>
            </a:pPr>
            <a:r>
              <a:rPr lang="en-ZA" sz="2400" b="1" dirty="0">
                <a:effectLst/>
                <a:ea typeface="Times New Roman" panose="02020603050405020304" pitchFamily="18" charset="0"/>
              </a:rPr>
              <a:t>Update on th</a:t>
            </a:r>
            <a:r>
              <a:rPr lang="en-ZA" sz="2400" b="1" dirty="0">
                <a:ea typeface="Times New Roman" panose="02020603050405020304" pitchFamily="18" charset="0"/>
              </a:rPr>
              <a:t>e </a:t>
            </a:r>
            <a:r>
              <a:rPr lang="en-ZA" sz="2400" b="1" dirty="0">
                <a:effectLst/>
                <a:ea typeface="Times New Roman" panose="02020603050405020304" pitchFamily="18" charset="0"/>
              </a:rPr>
              <a:t>sustainable funding model for the PSET system</a:t>
            </a:r>
            <a:endParaRPr lang="en-US" sz="2400" b="1" dirty="0">
              <a:effectLst/>
              <a:ea typeface="Times New Roman" panose="02020603050405020304" pitchFamily="18" charset="0"/>
            </a:endParaRPr>
          </a:p>
        </p:txBody>
      </p:sp>
    </p:spTree>
    <p:extLst>
      <p:ext uri="{BB962C8B-B14F-4D97-AF65-F5344CB8AC3E}">
        <p14:creationId xmlns:p14="http://schemas.microsoft.com/office/powerpoint/2010/main" val="1426201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 LAYOUT.jpg"/>
          <p:cNvPicPr>
            <a:picLocks noChangeAspect="1"/>
          </p:cNvPicPr>
          <p:nvPr/>
        </p:nvPicPr>
        <p:blipFill>
          <a:blip r:embed="rId3"/>
          <a:stretch>
            <a:fillRect/>
          </a:stretch>
        </p:blipFill>
        <p:spPr>
          <a:xfrm>
            <a:off x="0" y="0"/>
            <a:ext cx="9144000" cy="6858000"/>
          </a:xfrm>
          <a:prstGeom prst="rect">
            <a:avLst/>
          </a:prstGeom>
        </p:spPr>
      </p:pic>
      <p:sp>
        <p:nvSpPr>
          <p:cNvPr id="11" name="Title 1"/>
          <p:cNvSpPr>
            <a:spLocks noGrp="1"/>
          </p:cNvSpPr>
          <p:nvPr>
            <p:ph type="title"/>
          </p:nvPr>
        </p:nvSpPr>
        <p:spPr>
          <a:xfrm>
            <a:off x="457200" y="1916832"/>
            <a:ext cx="8229600" cy="216024"/>
          </a:xfrm>
        </p:spPr>
        <p:txBody>
          <a:bodyPr>
            <a:noAutofit/>
          </a:bodyPr>
          <a:lstStyle/>
          <a:p>
            <a:br>
              <a:rPr lang="en-ZA" sz="4000" b="1" dirty="0">
                <a:solidFill>
                  <a:srgbClr val="000000"/>
                </a:solidFill>
                <a:ea typeface="Calibri" panose="020F0502020204030204" pitchFamily="34" charset="0"/>
              </a:rPr>
            </a:br>
            <a:br>
              <a:rPr lang="en-ZA" sz="4000" dirty="0">
                <a:solidFill>
                  <a:srgbClr val="000000"/>
                </a:solidFill>
              </a:rPr>
            </a:br>
            <a:br>
              <a:rPr lang="en-ZA" sz="4000" b="1" dirty="0">
                <a:solidFill>
                  <a:srgbClr val="000000"/>
                </a:solidFill>
                <a:latin typeface="Helvetica Neue"/>
                <a:ea typeface="Calibri" panose="020F0502020204030204" pitchFamily="34" charset="0"/>
              </a:rPr>
            </a:br>
            <a:endParaRPr lang="en-US" sz="4000" b="1" cap="all" dirty="0"/>
          </a:p>
        </p:txBody>
      </p:sp>
      <p:sp>
        <p:nvSpPr>
          <p:cNvPr id="2" name="Slide Number Placeholder 1"/>
          <p:cNvSpPr>
            <a:spLocks noGrp="1"/>
          </p:cNvSpPr>
          <p:nvPr>
            <p:ph type="sldNum" sz="quarter" idx="12"/>
          </p:nvPr>
        </p:nvSpPr>
        <p:spPr/>
        <p:txBody>
          <a:bodyPr/>
          <a:lstStyle/>
          <a:p>
            <a:fld id="{5BB0B389-7061-5F40-9C18-9A6CD34FEB23}" type="slidenum">
              <a:rPr lang="en-US" smtClean="0"/>
              <a:pPr/>
              <a:t>13</a:t>
            </a:fld>
            <a:endParaRPr lang="en-US" dirty="0"/>
          </a:p>
        </p:txBody>
      </p:sp>
      <p:sp>
        <p:nvSpPr>
          <p:cNvPr id="3" name="Rectangle 2"/>
          <p:cNvSpPr/>
          <p:nvPr/>
        </p:nvSpPr>
        <p:spPr>
          <a:xfrm>
            <a:off x="609600" y="1267041"/>
            <a:ext cx="8056512" cy="4824535"/>
          </a:xfrm>
          <a:prstGeom prst="rect">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Font typeface="Arial" panose="020B0604020202020204" pitchFamily="34" charset="0"/>
              <a:buChar char="•"/>
            </a:pPr>
            <a:r>
              <a:rPr lang="en-ZA" dirty="0"/>
              <a:t>The procurement of the E –recruitment system was delayed due to the National Treasury restrictions on procurement.</a:t>
            </a:r>
            <a:endParaRPr lang="en-ZA" dirty="0">
              <a:highlight>
                <a:srgbClr val="FFFF00"/>
              </a:highlight>
            </a:endParaRPr>
          </a:p>
          <a:p>
            <a:pPr marL="285750" indent="-285750" algn="just">
              <a:buFont typeface="Arial" panose="020B0604020202020204" pitchFamily="34" charset="0"/>
              <a:buChar char="•"/>
            </a:pPr>
            <a:r>
              <a:rPr lang="en-ZA" dirty="0">
                <a:solidFill>
                  <a:schemeClr val="tx1"/>
                </a:solidFill>
              </a:rPr>
              <a:t>In an attempt to reduce the laborious time spent on the filling of posts, as the most time is spent on the response handling part and manual capturing process, a platform has been developed for usage by the potential applicant to apply for posts via an e-z83 (Application form) response handling platform.</a:t>
            </a:r>
          </a:p>
          <a:p>
            <a:pPr marL="285750" indent="-285750" algn="just">
              <a:buFont typeface="Arial" panose="020B0604020202020204" pitchFamily="34" charset="0"/>
              <a:buChar char="•"/>
            </a:pPr>
            <a:r>
              <a:rPr lang="en-ZA" dirty="0">
                <a:solidFill>
                  <a:schemeClr val="tx1"/>
                </a:solidFill>
              </a:rPr>
              <a:t>Applicants would be able to apply for any posts via the Departmental website and an E- Link has been created for such. </a:t>
            </a:r>
          </a:p>
          <a:p>
            <a:pPr marL="285750" indent="-285750" algn="just">
              <a:buFont typeface="Arial" panose="020B0604020202020204" pitchFamily="34" charset="0"/>
              <a:buChar char="•"/>
            </a:pPr>
            <a:r>
              <a:rPr lang="en-ZA" dirty="0">
                <a:solidFill>
                  <a:schemeClr val="tx1"/>
                </a:solidFill>
              </a:rPr>
              <a:t>The applicant would therefore be able to upload the application with attachments, and this will remove the manual capturing of applications and allow for an immediate start with shortlisting and interviewing.</a:t>
            </a:r>
          </a:p>
          <a:p>
            <a:pPr marL="285750" indent="-285750" algn="just">
              <a:buFont typeface="Arial" panose="020B0604020202020204" pitchFamily="34" charset="0"/>
              <a:buChar char="•"/>
            </a:pPr>
            <a:r>
              <a:rPr lang="en-ZA" dirty="0">
                <a:solidFill>
                  <a:schemeClr val="tx1"/>
                </a:solidFill>
              </a:rPr>
              <a:t>This is already done and tested and the upcoming adverts of 148 posts to be advertised in April 2022 will be using this platform. </a:t>
            </a:r>
          </a:p>
        </p:txBody>
      </p:sp>
      <p:sp>
        <p:nvSpPr>
          <p:cNvPr id="7" name="TextBox 6">
            <a:extLst>
              <a:ext uri="{FF2B5EF4-FFF2-40B4-BE49-F238E27FC236}">
                <a16:creationId xmlns:a16="http://schemas.microsoft.com/office/drawing/2014/main" id="{8D75F998-48DB-4042-A625-BBA043F44AFD}"/>
              </a:ext>
            </a:extLst>
          </p:cNvPr>
          <p:cNvSpPr txBox="1"/>
          <p:nvPr/>
        </p:nvSpPr>
        <p:spPr>
          <a:xfrm>
            <a:off x="457200" y="540628"/>
            <a:ext cx="8208912" cy="461665"/>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lvl="0" algn="ctr">
              <a:tabLst>
                <a:tab pos="2879090" algn="ctr"/>
              </a:tabLst>
            </a:pPr>
            <a:r>
              <a:rPr lang="en-ZA" sz="2400" b="1" dirty="0">
                <a:solidFill>
                  <a:schemeClr val="bg1"/>
                </a:solidFill>
                <a:ea typeface="Calibri" panose="020F0502020204030204" pitchFamily="34" charset="0"/>
              </a:rPr>
              <a:t>Update on procurement of the e-recruitment system.</a:t>
            </a:r>
            <a:endParaRPr lang="en-US" sz="2400" b="1" dirty="0">
              <a:solidFill>
                <a:schemeClr val="bg1"/>
              </a:solidFill>
              <a:ea typeface="Times New Roman" panose="02020603050405020304" pitchFamily="18" charset="0"/>
            </a:endParaRPr>
          </a:p>
        </p:txBody>
      </p:sp>
    </p:spTree>
    <p:extLst>
      <p:ext uri="{BB962C8B-B14F-4D97-AF65-F5344CB8AC3E}">
        <p14:creationId xmlns:p14="http://schemas.microsoft.com/office/powerpoint/2010/main" val="1676126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 LAYOUT.jpg"/>
          <p:cNvPicPr>
            <a:picLocks noChangeAspect="1"/>
          </p:cNvPicPr>
          <p:nvPr/>
        </p:nvPicPr>
        <p:blipFill>
          <a:blip r:embed="rId3"/>
          <a:stretch>
            <a:fillRect/>
          </a:stretch>
        </p:blipFill>
        <p:spPr>
          <a:xfrm>
            <a:off x="0" y="0"/>
            <a:ext cx="9144000" cy="6858000"/>
          </a:xfrm>
          <a:prstGeom prst="rect">
            <a:avLst/>
          </a:prstGeom>
        </p:spPr>
      </p:pic>
      <p:sp>
        <p:nvSpPr>
          <p:cNvPr id="8" name="Content Placeholder 7"/>
          <p:cNvSpPr>
            <a:spLocks noGrp="1"/>
          </p:cNvSpPr>
          <p:nvPr>
            <p:ph idx="1"/>
          </p:nvPr>
        </p:nvSpPr>
        <p:spPr>
          <a:xfrm>
            <a:off x="659940" y="1488356"/>
            <a:ext cx="8087544" cy="4620344"/>
          </a:xfrm>
          <a:solidFill>
            <a:schemeClr val="bg1"/>
          </a:solidFill>
        </p:spPr>
        <p:txBody>
          <a:bodyPr>
            <a:normAutofit fontScale="25000" lnSpcReduction="20000"/>
          </a:bodyPr>
          <a:lstStyle/>
          <a:p>
            <a:pPr algn="just"/>
            <a:r>
              <a:rPr lang="en-ZA" sz="7200" dirty="0"/>
              <a:t>About 150 posts were advertised in August 2020.</a:t>
            </a:r>
          </a:p>
          <a:p>
            <a:pPr algn="just"/>
            <a:r>
              <a:rPr lang="en-ZA" sz="7200" dirty="0"/>
              <a:t>It can be reported that 87% (135) of these posts have already been filled with about 13% (19) outstanding. (2 posts are at the headhunting stage i.e. DDG: University Education and Chief Director: University Planning Institutional Funding; 9 posts are at the shortlisting stage with 8 at an interviews stage).</a:t>
            </a:r>
          </a:p>
          <a:p>
            <a:pPr algn="just"/>
            <a:r>
              <a:rPr lang="en-ZA" sz="7200" dirty="0"/>
              <a:t>During the period of May 2021 about 180 posts were advertised.</a:t>
            </a:r>
          </a:p>
          <a:p>
            <a:pPr algn="just"/>
            <a:r>
              <a:rPr lang="en-ZA" sz="7200" dirty="0"/>
              <a:t>It can be reported that  21% (38) of the posts have already been filled with 79% (142)  in different recruitment, i.e. (95 posts are at the shortlisting stage; 25 at an interviews stage and 22 at capturing stage as they were received via e-mail which was a previous method of applying).</a:t>
            </a:r>
          </a:p>
          <a:p>
            <a:pPr algn="just"/>
            <a:r>
              <a:rPr lang="en-ZA" sz="7200" dirty="0"/>
              <a:t>During October and November 2021, the Department advertised 34 posts.</a:t>
            </a:r>
          </a:p>
          <a:p>
            <a:pPr algn="just"/>
            <a:r>
              <a:rPr lang="en-ZA" sz="7200" dirty="0"/>
              <a:t>It can be reported that  33 (97%) of these posts are already at shortlisting stage, with 1 withdrawal due to an internal transfer. </a:t>
            </a:r>
          </a:p>
          <a:p>
            <a:pPr algn="just"/>
            <a:r>
              <a:rPr lang="en-ZA" sz="7200" dirty="0"/>
              <a:t>Some of the challenges in filling these positions within a stipulated timeline was the alignment of these posts to the Organisational Review process, the availability of panel members and at time disputes by some panel members on the recommendation of candidate(s).</a:t>
            </a:r>
          </a:p>
          <a:p>
            <a:pPr algn="just">
              <a:spcAft>
                <a:spcPts val="0"/>
              </a:spcAft>
            </a:pPr>
            <a:endParaRPr lang="en-ZA" sz="1800" dirty="0">
              <a:solidFill>
                <a:srgbClr val="000000"/>
              </a:solidFill>
              <a:latin typeface="Helvetica Neue"/>
              <a:ea typeface="Calibri" panose="020F0502020204030204" pitchFamily="34" charset="0"/>
            </a:endParaRPr>
          </a:p>
          <a:p>
            <a:pPr marL="0" indent="0" algn="just">
              <a:spcAft>
                <a:spcPts val="0"/>
              </a:spcAft>
              <a:buNone/>
            </a:pPr>
            <a:r>
              <a:rPr lang="en-ZA" sz="7200" dirty="0">
                <a:solidFill>
                  <a:srgbClr val="000000"/>
                </a:solidFill>
                <a:latin typeface="Helvetica Neue"/>
                <a:ea typeface="Calibri" panose="020F0502020204030204" pitchFamily="34" charset="0"/>
              </a:rPr>
              <a:t> </a:t>
            </a:r>
            <a:endParaRPr lang="en-ZA" sz="9600" dirty="0">
              <a:latin typeface="Times New Roman" panose="02020603050405020304" pitchFamily="18" charset="0"/>
              <a:ea typeface="Calibri" panose="020F0502020204030204" pitchFamily="34" charset="0"/>
            </a:endParaRPr>
          </a:p>
          <a:p>
            <a:pPr marL="514350" indent="-514350" algn="just">
              <a:buAutoNum type="arabicPeriod"/>
            </a:pPr>
            <a:endParaRPr lang="en-ZA" dirty="0">
              <a:solidFill>
                <a:schemeClr val="tx1">
                  <a:lumMod val="50000"/>
                  <a:lumOff val="50000"/>
                </a:schemeClr>
              </a:solidFill>
            </a:endParaRPr>
          </a:p>
          <a:p>
            <a:pPr algn="just">
              <a:buNone/>
            </a:pPr>
            <a:endParaRPr lang="en-GB" dirty="0"/>
          </a:p>
        </p:txBody>
      </p:sp>
      <p:sp>
        <p:nvSpPr>
          <p:cNvPr id="2" name="Slide Number Placeholder 1"/>
          <p:cNvSpPr>
            <a:spLocks noGrp="1"/>
          </p:cNvSpPr>
          <p:nvPr>
            <p:ph type="sldNum" sz="quarter" idx="12"/>
          </p:nvPr>
        </p:nvSpPr>
        <p:spPr/>
        <p:txBody>
          <a:bodyPr/>
          <a:lstStyle/>
          <a:p>
            <a:fld id="{5BB0B389-7061-5F40-9C18-9A6CD34FEB23}" type="slidenum">
              <a:rPr lang="en-US" smtClean="0"/>
              <a:pPr/>
              <a:t>14</a:t>
            </a:fld>
            <a:endParaRPr lang="en-US" dirty="0"/>
          </a:p>
        </p:txBody>
      </p:sp>
      <p:sp>
        <p:nvSpPr>
          <p:cNvPr id="6" name="TextBox 5">
            <a:extLst>
              <a:ext uri="{FF2B5EF4-FFF2-40B4-BE49-F238E27FC236}">
                <a16:creationId xmlns:a16="http://schemas.microsoft.com/office/drawing/2014/main" id="{9A0B0208-2DCF-46D3-B2E1-8AE8C4D1B4FF}"/>
              </a:ext>
            </a:extLst>
          </p:cNvPr>
          <p:cNvSpPr txBox="1"/>
          <p:nvPr/>
        </p:nvSpPr>
        <p:spPr>
          <a:xfrm>
            <a:off x="538572" y="520638"/>
            <a:ext cx="8208912" cy="461665"/>
          </a:xfrm>
          <a:prstGeom prst="rect">
            <a:avLst/>
          </a:prstGeom>
          <a:solidFill>
            <a:srgbClr val="00682F"/>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lvl="0" algn="ctr">
              <a:tabLst>
                <a:tab pos="2879090" algn="ctr"/>
              </a:tabLst>
            </a:pPr>
            <a:r>
              <a:rPr lang="en-ZA" sz="2400" b="1" dirty="0">
                <a:solidFill>
                  <a:schemeClr val="bg1"/>
                </a:solidFill>
                <a:ea typeface="Calibri" panose="020F0502020204030204" pitchFamily="34" charset="0"/>
              </a:rPr>
              <a:t>Update on filling of vacant positions</a:t>
            </a:r>
            <a:endParaRPr lang="en-US" sz="2400" b="1" dirty="0">
              <a:solidFill>
                <a:schemeClr val="bg1"/>
              </a:solidFill>
              <a:ea typeface="Times New Roman" panose="02020603050405020304" pitchFamily="18" charset="0"/>
            </a:endParaRPr>
          </a:p>
        </p:txBody>
      </p:sp>
    </p:spTree>
    <p:extLst>
      <p:ext uri="{BB962C8B-B14F-4D97-AF65-F5344CB8AC3E}">
        <p14:creationId xmlns:p14="http://schemas.microsoft.com/office/powerpoint/2010/main" val="1246532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7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89699" y="1115950"/>
            <a:ext cx="8320901" cy="400110"/>
          </a:xfrm>
          <a:prstGeom prst="rect">
            <a:avLst/>
          </a:prstGeom>
        </p:spPr>
        <p:txBody>
          <a:bodyPr wrap="square">
            <a:spAutoFit/>
          </a:bodyPr>
          <a:lstStyle/>
          <a:p>
            <a:pPr lvl="0"/>
            <a:endParaRPr lang="en-ZA" sz="2000" dirty="0"/>
          </a:p>
        </p:txBody>
      </p:sp>
      <p:sp>
        <p:nvSpPr>
          <p:cNvPr id="2" name="Rectangle 1"/>
          <p:cNvSpPr/>
          <p:nvPr/>
        </p:nvSpPr>
        <p:spPr>
          <a:xfrm>
            <a:off x="457200" y="1066800"/>
            <a:ext cx="8229600" cy="1092607"/>
          </a:xfrm>
          <a:prstGeom prst="rect">
            <a:avLst/>
          </a:prstGeom>
        </p:spPr>
        <p:txBody>
          <a:bodyPr wrap="square">
            <a:spAutoFit/>
          </a:bodyPr>
          <a:lstStyle/>
          <a:p>
            <a:pPr>
              <a:spcAft>
                <a:spcPts val="600"/>
              </a:spcAft>
            </a:pPr>
            <a:r>
              <a:rPr lang="en-ZA" sz="2000" b="1" dirty="0"/>
              <a:t>Programme 1: Administration, </a:t>
            </a:r>
            <a:r>
              <a:rPr lang="en-GB" sz="2000" dirty="0"/>
              <a:t>provides strategic leadership, management and support services for the Department</a:t>
            </a:r>
          </a:p>
          <a:p>
            <a:pPr>
              <a:spcAft>
                <a:spcPts val="600"/>
              </a:spcAft>
            </a:pPr>
            <a:endParaRPr lang="en-US" sz="2000" dirty="0"/>
          </a:p>
        </p:txBody>
      </p:sp>
      <p:sp>
        <p:nvSpPr>
          <p:cNvPr id="10"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15</a:t>
            </a:fld>
            <a:endParaRPr lang="en-US" b="1" dirty="0"/>
          </a:p>
        </p:txBody>
      </p:sp>
      <p:sp>
        <p:nvSpPr>
          <p:cNvPr id="11" name="TextBox 10"/>
          <p:cNvSpPr txBox="1"/>
          <p:nvPr/>
        </p:nvSpPr>
        <p:spPr>
          <a:xfrm>
            <a:off x="457200" y="533400"/>
            <a:ext cx="8229600" cy="461665"/>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a:spcBef>
                <a:spcPts val="600"/>
              </a:spcBef>
              <a:spcAft>
                <a:spcPts val="600"/>
              </a:spcAft>
            </a:pPr>
            <a:r>
              <a:rPr lang="en-ZA" sz="2400" dirty="0">
                <a:cs typeface="Times New Roman" panose="02020603050405020304" pitchFamily="18" charset="0"/>
              </a:rPr>
              <a:t>Key Programme Outputs for the 2022/23 Financial Year  </a:t>
            </a:r>
          </a:p>
        </p:txBody>
      </p:sp>
      <p:graphicFrame>
        <p:nvGraphicFramePr>
          <p:cNvPr id="4" name="Table 3"/>
          <p:cNvGraphicFramePr>
            <a:graphicFrameLocks noGrp="1"/>
          </p:cNvGraphicFramePr>
          <p:nvPr>
            <p:extLst>
              <p:ext uri="{D42A27DB-BD31-4B8C-83A1-F6EECF244321}">
                <p14:modId xmlns:p14="http://schemas.microsoft.com/office/powerpoint/2010/main" val="2685292763"/>
              </p:ext>
            </p:extLst>
          </p:nvPr>
        </p:nvGraphicFramePr>
        <p:xfrm>
          <a:off x="492303" y="1874538"/>
          <a:ext cx="8039528" cy="3505200"/>
        </p:xfrm>
        <a:graphic>
          <a:graphicData uri="http://schemas.openxmlformats.org/drawingml/2006/table">
            <a:tbl>
              <a:tblPr firstRow="1" bandRow="1">
                <a:tableStyleId>{616DA210-FB5B-4158-B5E0-FEB733F419BA}</a:tableStyleId>
              </a:tblPr>
              <a:tblGrid>
                <a:gridCol w="8039528">
                  <a:extLst>
                    <a:ext uri="{9D8B030D-6E8A-4147-A177-3AD203B41FA5}">
                      <a16:colId xmlns:a16="http://schemas.microsoft.com/office/drawing/2014/main" val="20000"/>
                    </a:ext>
                  </a:extLst>
                </a:gridCol>
              </a:tblGrid>
              <a:tr h="365724">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ZA" sz="2000" b="1" dirty="0"/>
                        <a:t>Key outputs</a:t>
                      </a:r>
                      <a:endParaRPr lang="en-ZA" sz="2000" dirty="0"/>
                    </a:p>
                  </a:txBody>
                  <a:tcPr/>
                </a:tc>
                <a:extLst>
                  <a:ext uri="{0D108BD9-81ED-4DB2-BD59-A6C34878D82A}">
                    <a16:rowId xmlns:a16="http://schemas.microsoft.com/office/drawing/2014/main" val="10000"/>
                  </a:ext>
                </a:extLst>
              </a:tr>
              <a:tr h="33759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800" dirty="0"/>
                        <a:t>1) Ensure that all valid invoices from creditors are paid within 30 days</a:t>
                      </a:r>
                    </a:p>
                  </a:txBody>
                  <a:tcPr/>
                </a:tc>
                <a:extLst>
                  <a:ext uri="{0D108BD9-81ED-4DB2-BD59-A6C34878D82A}">
                    <a16:rowId xmlns:a16="http://schemas.microsoft.com/office/drawing/2014/main" val="10001"/>
                  </a:ext>
                </a:extLst>
              </a:tr>
              <a:tr h="33759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800" dirty="0"/>
                        <a:t>2) Ensure that 40% of public procurement is spent on women owned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800" dirty="0"/>
                        <a:t>    business</a:t>
                      </a:r>
                    </a:p>
                  </a:txBody>
                  <a:tcPr/>
                </a:tc>
                <a:extLst>
                  <a:ext uri="{0D108BD9-81ED-4DB2-BD59-A6C34878D82A}">
                    <a16:rowId xmlns:a16="http://schemas.microsoft.com/office/drawing/2014/main" val="4138299394"/>
                  </a:ext>
                </a:extLst>
              </a:tr>
              <a:tr h="33759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800" dirty="0"/>
                        <a:t>3) Ensure that the vacancy rate is below 10%</a:t>
                      </a:r>
                    </a:p>
                  </a:txBody>
                  <a:tcPr/>
                </a:tc>
                <a:extLst>
                  <a:ext uri="{0D108BD9-81ED-4DB2-BD59-A6C34878D82A}">
                    <a16:rowId xmlns:a16="http://schemas.microsoft.com/office/drawing/2014/main" val="10002"/>
                  </a:ext>
                </a:extLst>
              </a:tr>
              <a:tr h="33759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800" dirty="0"/>
                        <a:t>4) </a:t>
                      </a:r>
                      <a:r>
                        <a:rPr lang="en-ZA" sz="1800" dirty="0"/>
                        <a:t>Resolve 80% of </a:t>
                      </a:r>
                      <a:r>
                        <a:rPr lang="en-GB" sz="1800" dirty="0"/>
                        <a:t>disciplinary cases within 90 days per annum</a:t>
                      </a:r>
                    </a:p>
                  </a:txBody>
                  <a:tcPr/>
                </a:tc>
                <a:extLst>
                  <a:ext uri="{0D108BD9-81ED-4DB2-BD59-A6C34878D82A}">
                    <a16:rowId xmlns:a16="http://schemas.microsoft.com/office/drawing/2014/main" val="4186770937"/>
                  </a:ext>
                </a:extLst>
              </a:tr>
              <a:tr h="33759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ZA" sz="1800" dirty="0"/>
                        <a:t>5)</a:t>
                      </a:r>
                      <a:r>
                        <a:rPr lang="en-GB" sz="1800" dirty="0"/>
                        <a:t> Obtain clean audit opinion</a:t>
                      </a:r>
                      <a:r>
                        <a:rPr lang="en-GB" sz="1800" baseline="0" dirty="0"/>
                        <a:t> from the Auditor-General of South Africa </a:t>
                      </a:r>
                      <a:endParaRPr lang="en-GB" sz="1800" dirty="0"/>
                    </a:p>
                  </a:txBody>
                  <a:tcPr/>
                </a:tc>
                <a:extLst>
                  <a:ext uri="{0D108BD9-81ED-4DB2-BD59-A6C34878D82A}">
                    <a16:rowId xmlns:a16="http://schemas.microsoft.com/office/drawing/2014/main" val="2364783917"/>
                  </a:ext>
                </a:extLst>
              </a:tr>
              <a:tr h="33759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800" dirty="0"/>
                        <a:t>6) Ensure at least 98% network connectivity uptime </a:t>
                      </a:r>
                    </a:p>
                  </a:txBody>
                  <a:tcPr/>
                </a:tc>
                <a:extLst>
                  <a:ext uri="{0D108BD9-81ED-4DB2-BD59-A6C34878D82A}">
                    <a16:rowId xmlns:a16="http://schemas.microsoft.com/office/drawing/2014/main" val="10003"/>
                  </a:ext>
                </a:extLst>
              </a:tr>
              <a:tr h="59078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800" dirty="0"/>
                        <a:t>7) Ensure that all (100%) determination tests on irregular, fruitless and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800" dirty="0"/>
                        <a:t>    wasteful expenditure are concluded within 12 months</a:t>
                      </a:r>
                    </a:p>
                  </a:txBody>
                  <a:tcPr/>
                </a:tc>
                <a:extLst>
                  <a:ext uri="{0D108BD9-81ED-4DB2-BD59-A6C34878D82A}">
                    <a16:rowId xmlns:a16="http://schemas.microsoft.com/office/drawing/2014/main" val="10004"/>
                  </a:ext>
                </a:extLst>
              </a:tr>
            </a:tbl>
          </a:graphicData>
        </a:graphic>
      </p:graphicFrame>
      <p:sp>
        <p:nvSpPr>
          <p:cNvPr id="12" name="TextBox 11">
            <a:extLst>
              <a:ext uri="{FF2B5EF4-FFF2-40B4-BE49-F238E27FC236}">
                <a16:creationId xmlns:a16="http://schemas.microsoft.com/office/drawing/2014/main" id="{867053DC-5DB9-4012-9B63-CB5AC8672995}"/>
              </a:ext>
            </a:extLst>
          </p:cNvPr>
          <p:cNvSpPr txBox="1"/>
          <p:nvPr/>
        </p:nvSpPr>
        <p:spPr>
          <a:xfrm>
            <a:off x="492303" y="5526313"/>
            <a:ext cx="8229600" cy="923330"/>
          </a:xfrm>
          <a:prstGeom prst="rect">
            <a:avLst/>
          </a:prstGeom>
          <a:noFill/>
        </p:spPr>
        <p:txBody>
          <a:bodyPr wrap="square">
            <a:spAutoFit/>
          </a:bodyPr>
          <a:lstStyle/>
          <a:p>
            <a:r>
              <a:rPr lang="en-ZA" i="1" dirty="0"/>
              <a:t>The u</a:t>
            </a:r>
            <a:r>
              <a:rPr lang="en-ZA" sz="1800" i="1" dirty="0">
                <a:solidFill>
                  <a:schemeClr val="tx1"/>
                </a:solidFill>
                <a:effectLst/>
              </a:rPr>
              <a:t>ltimately goal, is </a:t>
            </a:r>
            <a:r>
              <a:rPr lang="en-ZA" i="1" dirty="0"/>
              <a:t>to ensure </a:t>
            </a:r>
            <a:r>
              <a:rPr lang="en-ZA" sz="1800" i="1" dirty="0">
                <a:solidFill>
                  <a:schemeClr val="tx1"/>
                </a:solidFill>
                <a:effectLst/>
              </a:rPr>
              <a:t>excellent business operations through sound service delivery management and effective resource management within the Department</a:t>
            </a:r>
            <a:r>
              <a:rPr lang="en-ZA" sz="1800" dirty="0">
                <a:solidFill>
                  <a:schemeClr val="tx1"/>
                </a:solidFill>
                <a:effectLst/>
              </a:rPr>
              <a:t>. </a:t>
            </a:r>
            <a:endParaRPr lang="en-ZA" sz="1800" b="1" dirty="0">
              <a:solidFill>
                <a:schemeClr val="tx1"/>
              </a:solidFill>
            </a:endParaRPr>
          </a:p>
        </p:txBody>
      </p:sp>
    </p:spTree>
    <p:extLst>
      <p:ext uri="{BB962C8B-B14F-4D97-AF65-F5344CB8AC3E}">
        <p14:creationId xmlns:p14="http://schemas.microsoft.com/office/powerpoint/2010/main" val="2994447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7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89699" y="1115950"/>
            <a:ext cx="8320901" cy="400110"/>
          </a:xfrm>
          <a:prstGeom prst="rect">
            <a:avLst/>
          </a:prstGeom>
        </p:spPr>
        <p:txBody>
          <a:bodyPr wrap="square">
            <a:spAutoFit/>
          </a:bodyPr>
          <a:lstStyle/>
          <a:p>
            <a:pPr lvl="0"/>
            <a:endParaRPr lang="en-ZA" sz="2000" dirty="0"/>
          </a:p>
        </p:txBody>
      </p:sp>
      <p:sp>
        <p:nvSpPr>
          <p:cNvPr id="2" name="Rectangle 1"/>
          <p:cNvSpPr/>
          <p:nvPr/>
        </p:nvSpPr>
        <p:spPr>
          <a:xfrm>
            <a:off x="440530" y="961817"/>
            <a:ext cx="8284372" cy="1323439"/>
          </a:xfrm>
          <a:prstGeom prst="rect">
            <a:avLst/>
          </a:prstGeom>
        </p:spPr>
        <p:txBody>
          <a:bodyPr wrap="square">
            <a:spAutoFit/>
          </a:bodyPr>
          <a:lstStyle/>
          <a:p>
            <a:pPr>
              <a:spcAft>
                <a:spcPts val="600"/>
              </a:spcAft>
            </a:pPr>
            <a:r>
              <a:rPr lang="en-ZA" sz="2000" b="1" dirty="0"/>
              <a:t>Programme 2: Planning, Policy and Strategy, </a:t>
            </a:r>
            <a:r>
              <a:rPr lang="en-GB" sz="2000" dirty="0"/>
              <a:t>provides strategic direction in the development, implementation and monitoring of departmental policies and in the Human Resource Development Strategy for South Africa</a:t>
            </a:r>
          </a:p>
        </p:txBody>
      </p:sp>
      <p:sp>
        <p:nvSpPr>
          <p:cNvPr id="10"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16</a:t>
            </a:fld>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1252692260"/>
              </p:ext>
            </p:extLst>
          </p:nvPr>
        </p:nvGraphicFramePr>
        <p:xfrm>
          <a:off x="454631" y="2404286"/>
          <a:ext cx="8251032" cy="3672840"/>
        </p:xfrm>
        <a:graphic>
          <a:graphicData uri="http://schemas.openxmlformats.org/drawingml/2006/table">
            <a:tbl>
              <a:tblPr firstRow="1" bandRow="1">
                <a:tableStyleId>{616DA210-FB5B-4158-B5E0-FEB733F419BA}</a:tableStyleId>
              </a:tblPr>
              <a:tblGrid>
                <a:gridCol w="8251032">
                  <a:extLst>
                    <a:ext uri="{9D8B030D-6E8A-4147-A177-3AD203B41FA5}">
                      <a16:colId xmlns:a16="http://schemas.microsoft.com/office/drawing/2014/main" val="20000"/>
                    </a:ext>
                  </a:extLst>
                </a:gridCol>
              </a:tblGrid>
              <a:tr h="0">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ZA" sz="1900" b="1" dirty="0"/>
                        <a:t>Key outputs</a:t>
                      </a:r>
                      <a:endParaRPr lang="en-ZA" sz="1900" dirty="0"/>
                    </a:p>
                  </a:txBody>
                  <a:tcPr/>
                </a:tc>
                <a:extLst>
                  <a:ext uri="{0D108BD9-81ED-4DB2-BD59-A6C34878D82A}">
                    <a16:rowId xmlns:a16="http://schemas.microsoft.com/office/drawing/2014/main" val="10000"/>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800" b="1" i="1" dirty="0">
                        <a:solidFill>
                          <a:srgbClr val="0070C0"/>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800" b="1" i="1" dirty="0">
                          <a:solidFill>
                            <a:srgbClr val="0070C0"/>
                          </a:solidFill>
                        </a:rPr>
                        <a:t>On the quality of provisioning:</a:t>
                      </a:r>
                    </a:p>
                  </a:txBody>
                  <a:tcPr/>
                </a:tc>
                <a:extLst>
                  <a:ext uri="{0D108BD9-81ED-4DB2-BD59-A6C34878D82A}">
                    <a16:rowId xmlns:a16="http://schemas.microsoft.com/office/drawing/2014/main" val="10001"/>
                  </a:ext>
                </a:extLst>
              </a:tr>
              <a:tr h="0">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r>
                        <a:rPr lang="en-GB" sz="1800" dirty="0"/>
                        <a:t>Ensure NQF Amendment Bill is submitted to Parliament for approval</a:t>
                      </a:r>
                    </a:p>
                  </a:txBody>
                  <a:tcPr/>
                </a:tc>
                <a:extLst>
                  <a:ext uri="{0D108BD9-81ED-4DB2-BD59-A6C34878D82A}">
                    <a16:rowId xmlns:a16="http://schemas.microsoft.com/office/drawing/2014/main" val="1379413053"/>
                  </a:ext>
                </a:extLst>
              </a:tr>
              <a:tr h="154409">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arenR" startAt="2"/>
                        <a:tabLst/>
                        <a:defRPr/>
                      </a:pPr>
                      <a:r>
                        <a:rPr lang="en-GB" sz="1800" dirty="0"/>
                        <a:t>Submit to the Minister Policy brief on articulation between TVET and universities</a:t>
                      </a:r>
                      <a:endParaRPr lang="en-ZA" sz="1800" dirty="0"/>
                    </a:p>
                  </a:txBody>
                  <a:tcPr/>
                </a:tc>
                <a:extLst>
                  <a:ext uri="{0D108BD9-81ED-4DB2-BD59-A6C34878D82A}">
                    <a16:rowId xmlns:a16="http://schemas.microsoft.com/office/drawing/2014/main" val="10002"/>
                  </a:ext>
                </a:extLst>
              </a:tr>
              <a:tr h="154409">
                <a:tc>
                  <a:txBody>
                    <a:bodyPr/>
                    <a:lstStyle/>
                    <a:p>
                      <a:pPr marL="358775" marR="0" lvl="0" indent="-358775" algn="l" defTabSz="914400" rtl="0" eaLnBrk="1" fontAlgn="auto" latinLnBrk="0" hangingPunct="1">
                        <a:lnSpc>
                          <a:spcPct val="100000"/>
                        </a:lnSpc>
                        <a:spcBef>
                          <a:spcPts val="0"/>
                        </a:spcBef>
                        <a:spcAft>
                          <a:spcPts val="0"/>
                        </a:spcAft>
                        <a:buClrTx/>
                        <a:buSzTx/>
                        <a:buFont typeface="+mj-lt"/>
                        <a:buNone/>
                        <a:tabLst/>
                        <a:defRPr/>
                      </a:pPr>
                      <a:r>
                        <a:rPr lang="en-GB" sz="1800" dirty="0"/>
                        <a:t>3)  Gazette revised Recognition of Prior Learning Coordination Policy for public comments</a:t>
                      </a:r>
                      <a:endParaRPr lang="en-ZA" sz="1800" dirty="0"/>
                    </a:p>
                  </a:txBody>
                  <a:tcPr/>
                </a:tc>
                <a:extLst>
                  <a:ext uri="{0D108BD9-81ED-4DB2-BD59-A6C34878D82A}">
                    <a16:rowId xmlns:a16="http://schemas.microsoft.com/office/drawing/2014/main" val="10003"/>
                  </a:ext>
                </a:extLst>
              </a:tr>
              <a:tr h="147390">
                <a:tc>
                  <a:txBody>
                    <a:bodyPr/>
                    <a:lstStyle/>
                    <a:p>
                      <a:pPr marL="358775" marR="0" lvl="0" indent="-358775" algn="l" defTabSz="914400" rtl="0" eaLnBrk="1" fontAlgn="auto" latinLnBrk="0" hangingPunct="1">
                        <a:lnSpc>
                          <a:spcPct val="100000"/>
                        </a:lnSpc>
                        <a:spcBef>
                          <a:spcPts val="0"/>
                        </a:spcBef>
                        <a:spcAft>
                          <a:spcPts val="0"/>
                        </a:spcAft>
                        <a:buClrTx/>
                        <a:buSzTx/>
                        <a:buFont typeface="+mj-lt"/>
                        <a:buNone/>
                        <a:tabLst/>
                        <a:defRPr/>
                      </a:pPr>
                      <a:r>
                        <a:rPr lang="en-GB" sz="1800" dirty="0"/>
                        <a:t>4)  Develop guidelines on the provision of open learning access Learning and Teaching Support Material for students in TVET colleges</a:t>
                      </a:r>
                      <a:endParaRPr lang="en-ZA" sz="1800" dirty="0"/>
                    </a:p>
                  </a:txBody>
                  <a:tcPr/>
                </a:tc>
                <a:extLst>
                  <a:ext uri="{0D108BD9-81ED-4DB2-BD59-A6C34878D82A}">
                    <a16:rowId xmlns:a16="http://schemas.microsoft.com/office/drawing/2014/main" val="2937696096"/>
                  </a:ext>
                </a:extLst>
              </a:tr>
              <a:tr h="305309">
                <a:tc>
                  <a:txBody>
                    <a:bodyPr/>
                    <a:lstStyle/>
                    <a:p>
                      <a:pPr marL="358775" marR="0" lvl="0" indent="-358775" algn="l" defTabSz="914400" rtl="0" eaLnBrk="1" fontAlgn="auto" latinLnBrk="0" hangingPunct="1">
                        <a:lnSpc>
                          <a:spcPct val="100000"/>
                        </a:lnSpc>
                        <a:spcBef>
                          <a:spcPts val="0"/>
                        </a:spcBef>
                        <a:spcAft>
                          <a:spcPts val="0"/>
                        </a:spcAft>
                        <a:buClrTx/>
                        <a:buSzTx/>
                        <a:buFont typeface="+mj-lt"/>
                        <a:buNone/>
                        <a:tabLst/>
                        <a:defRPr/>
                      </a:pPr>
                      <a:r>
                        <a:rPr lang="en-GB" sz="1800" dirty="0"/>
                        <a:t>5)  Develop Policy brief on E-learning/Open Learning Strategy in PSET</a:t>
                      </a:r>
                      <a:endParaRPr lang="en-GB" sz="1800" baseline="0" dirty="0"/>
                    </a:p>
                  </a:txBody>
                  <a:tcPr/>
                </a:tc>
                <a:extLst>
                  <a:ext uri="{0D108BD9-81ED-4DB2-BD59-A6C34878D82A}">
                    <a16:rowId xmlns:a16="http://schemas.microsoft.com/office/drawing/2014/main" val="2162173880"/>
                  </a:ext>
                </a:extLst>
              </a:tr>
            </a:tbl>
          </a:graphicData>
        </a:graphic>
      </p:graphicFrame>
      <p:sp>
        <p:nvSpPr>
          <p:cNvPr id="8" name="TextBox 7">
            <a:extLst>
              <a:ext uri="{FF2B5EF4-FFF2-40B4-BE49-F238E27FC236}">
                <a16:creationId xmlns:a16="http://schemas.microsoft.com/office/drawing/2014/main" id="{88949C53-2265-4973-94E5-80F76EF19E0E}"/>
              </a:ext>
            </a:extLst>
          </p:cNvPr>
          <p:cNvSpPr txBox="1"/>
          <p:nvPr/>
        </p:nvSpPr>
        <p:spPr>
          <a:xfrm>
            <a:off x="457200" y="533400"/>
            <a:ext cx="8229600" cy="461665"/>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a:spcBef>
                <a:spcPts val="600"/>
              </a:spcBef>
              <a:spcAft>
                <a:spcPts val="600"/>
              </a:spcAft>
            </a:pPr>
            <a:r>
              <a:rPr lang="en-ZA" sz="2400" dirty="0">
                <a:cs typeface="Times New Roman" panose="02020603050405020304" pitchFamily="18" charset="0"/>
              </a:rPr>
              <a:t>Key Programme Outputs for the 2022/23 Financial Year  </a:t>
            </a:r>
          </a:p>
        </p:txBody>
      </p:sp>
    </p:spTree>
    <p:extLst>
      <p:ext uri="{BB962C8B-B14F-4D97-AF65-F5344CB8AC3E}">
        <p14:creationId xmlns:p14="http://schemas.microsoft.com/office/powerpoint/2010/main" val="584405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7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89699" y="1115950"/>
            <a:ext cx="8320901" cy="400110"/>
          </a:xfrm>
          <a:prstGeom prst="rect">
            <a:avLst/>
          </a:prstGeom>
        </p:spPr>
        <p:txBody>
          <a:bodyPr wrap="square">
            <a:spAutoFit/>
          </a:bodyPr>
          <a:lstStyle/>
          <a:p>
            <a:pPr lvl="0"/>
            <a:endParaRPr lang="en-ZA" sz="2000" dirty="0"/>
          </a:p>
        </p:txBody>
      </p:sp>
      <p:sp>
        <p:nvSpPr>
          <p:cNvPr id="2" name="Rectangle 1"/>
          <p:cNvSpPr/>
          <p:nvPr/>
        </p:nvSpPr>
        <p:spPr>
          <a:xfrm>
            <a:off x="440530" y="961817"/>
            <a:ext cx="8284372" cy="400110"/>
          </a:xfrm>
          <a:prstGeom prst="rect">
            <a:avLst/>
          </a:prstGeom>
        </p:spPr>
        <p:txBody>
          <a:bodyPr wrap="square">
            <a:spAutoFit/>
          </a:bodyPr>
          <a:lstStyle/>
          <a:p>
            <a:pPr>
              <a:spcAft>
                <a:spcPts val="600"/>
              </a:spcAft>
            </a:pPr>
            <a:r>
              <a:rPr lang="en-ZA" sz="2000" b="1" dirty="0"/>
              <a:t>Programme 2: Planning, Policy and Strategy…</a:t>
            </a:r>
            <a:r>
              <a:rPr lang="en-ZA" sz="2000" b="1" dirty="0" err="1"/>
              <a:t>cnt</a:t>
            </a:r>
            <a:endParaRPr lang="en-GB" sz="2000" dirty="0"/>
          </a:p>
        </p:txBody>
      </p:sp>
      <p:sp>
        <p:nvSpPr>
          <p:cNvPr id="10"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17</a:t>
            </a:fld>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2866301699"/>
              </p:ext>
            </p:extLst>
          </p:nvPr>
        </p:nvGraphicFramePr>
        <p:xfrm>
          <a:off x="446483" y="1423482"/>
          <a:ext cx="8320901" cy="4892040"/>
        </p:xfrm>
        <a:graphic>
          <a:graphicData uri="http://schemas.openxmlformats.org/drawingml/2006/table">
            <a:tbl>
              <a:tblPr firstRow="1" bandRow="1">
                <a:tableStyleId>{616DA210-FB5B-4158-B5E0-FEB733F419BA}</a:tableStyleId>
              </a:tblPr>
              <a:tblGrid>
                <a:gridCol w="8320901">
                  <a:extLst>
                    <a:ext uri="{9D8B030D-6E8A-4147-A177-3AD203B41FA5}">
                      <a16:colId xmlns:a16="http://schemas.microsoft.com/office/drawing/2014/main" val="20000"/>
                    </a:ext>
                  </a:extLst>
                </a:gridCol>
              </a:tblGrid>
              <a:tr h="122561">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ZA" sz="1900" b="1" dirty="0"/>
                        <a:t>Key outputs </a:t>
                      </a:r>
                      <a:endParaRPr lang="en-ZA" sz="1900" dirty="0"/>
                    </a:p>
                  </a:txBody>
                  <a:tcPr/>
                </a:tc>
                <a:extLst>
                  <a:ext uri="{0D108BD9-81ED-4DB2-BD59-A6C34878D82A}">
                    <a16:rowId xmlns:a16="http://schemas.microsoft.com/office/drawing/2014/main" val="10000"/>
                  </a:ext>
                </a:extLst>
              </a:tr>
              <a:tr h="33528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800" b="1" i="1" dirty="0">
                          <a:solidFill>
                            <a:srgbClr val="0070C0"/>
                          </a:solidFill>
                        </a:rPr>
                        <a:t>On Infrastructure: </a:t>
                      </a:r>
                    </a:p>
                  </a:txBody>
                  <a:tcPr/>
                </a:tc>
                <a:extLst>
                  <a:ext uri="{0D108BD9-81ED-4DB2-BD59-A6C34878D82A}">
                    <a16:rowId xmlns:a16="http://schemas.microsoft.com/office/drawing/2014/main" val="10001"/>
                  </a:ext>
                </a:extLst>
              </a:tr>
              <a:tr h="67056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ZA" sz="1800" dirty="0"/>
                        <a:t>6) Submit to the Minister a plan for the establishment of new institutions,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ZA" sz="1800" dirty="0"/>
                        <a:t>    based on the feasibility study for approval</a:t>
                      </a:r>
                      <a:endParaRPr lang="en-GB" sz="1800" dirty="0">
                        <a:solidFill>
                          <a:srgbClr val="0070C0"/>
                        </a:solidFill>
                      </a:endParaRPr>
                    </a:p>
                  </a:txBody>
                  <a:tcPr/>
                </a:tc>
                <a:extLst>
                  <a:ext uri="{0D108BD9-81ED-4DB2-BD59-A6C34878D82A}">
                    <a16:rowId xmlns:a16="http://schemas.microsoft.com/office/drawing/2014/main" val="937962380"/>
                  </a:ext>
                </a:extLst>
              </a:tr>
              <a:tr h="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800" dirty="0"/>
                        <a:t>7)</a:t>
                      </a:r>
                      <a:r>
                        <a:rPr lang="en-ZA" sz="1800" dirty="0"/>
                        <a:t> Submit to the Minister revised Policy on Norms and Standards for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ZA" sz="1800" dirty="0"/>
                        <a:t>    student housing for approval</a:t>
                      </a:r>
                      <a:endParaRPr lang="en-GB" sz="1800" dirty="0">
                        <a:solidFill>
                          <a:srgbClr val="0070C0"/>
                        </a:solidFill>
                      </a:endParaRPr>
                    </a:p>
                  </a:txBody>
                  <a:tcPr/>
                </a:tc>
                <a:extLst>
                  <a:ext uri="{0D108BD9-81ED-4DB2-BD59-A6C34878D82A}">
                    <a16:rowId xmlns:a16="http://schemas.microsoft.com/office/drawing/2014/main" val="3442845398"/>
                  </a:ext>
                </a:extLst>
              </a:tr>
              <a:tr h="33528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ZA" sz="1800" dirty="0"/>
                        <a:t>8) </a:t>
                      </a:r>
                      <a:r>
                        <a:rPr lang="en-GB" sz="1800" dirty="0"/>
                        <a:t>Develop TVET colleges infrastructure maintenance plan for 2023/24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800" dirty="0"/>
                        <a:t>    relating to all (100%) sites of delivery for approval by DG</a:t>
                      </a:r>
                    </a:p>
                  </a:txBody>
                  <a:tcPr/>
                </a:tc>
                <a:extLst>
                  <a:ext uri="{0D108BD9-81ED-4DB2-BD59-A6C34878D82A}">
                    <a16:rowId xmlns:a16="http://schemas.microsoft.com/office/drawing/2014/main" val="1676962671"/>
                  </a:ext>
                </a:extLst>
              </a:tr>
              <a:tr h="182812">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t>9) Produce infrastructure delivery plans for universities for approval by DG </a:t>
                      </a:r>
                    </a:p>
                  </a:txBody>
                  <a:tcPr/>
                </a:tc>
                <a:extLst>
                  <a:ext uri="{0D108BD9-81ED-4DB2-BD59-A6C34878D82A}">
                    <a16:rowId xmlns:a16="http://schemas.microsoft.com/office/drawing/2014/main" val="287845464"/>
                  </a:ext>
                </a:extLst>
              </a:tr>
              <a:tr h="182812">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t>10) Develop a Multifaceted student accommodation strategy for approval by DG</a:t>
                      </a:r>
                    </a:p>
                  </a:txBody>
                  <a:tcPr/>
                </a:tc>
                <a:extLst>
                  <a:ext uri="{0D108BD9-81ED-4DB2-BD59-A6C34878D82A}">
                    <a16:rowId xmlns:a16="http://schemas.microsoft.com/office/drawing/2014/main" val="1078723625"/>
                  </a:ext>
                </a:extLst>
              </a:tr>
              <a:tr h="1036458">
                <a:tc>
                  <a:txBody>
                    <a:bodyPr/>
                    <a:lstStyle/>
                    <a:p>
                      <a:pPr marL="266700" marR="0" lvl="0" indent="-266700" algn="l" defTabSz="914400" rtl="0" eaLnBrk="1" fontAlgn="auto" latinLnBrk="0" hangingPunct="1">
                        <a:lnSpc>
                          <a:spcPct val="100000"/>
                        </a:lnSpc>
                        <a:spcBef>
                          <a:spcPts val="0"/>
                        </a:spcBef>
                        <a:spcAft>
                          <a:spcPts val="0"/>
                        </a:spcAft>
                        <a:buClrTx/>
                        <a:buSzTx/>
                        <a:buFont typeface="+mj-lt"/>
                        <a:buNone/>
                        <a:tabLst/>
                        <a:defRPr/>
                      </a:pPr>
                      <a:r>
                        <a:rPr lang="en-ZA" sz="1800" dirty="0"/>
                        <a:t>11) Produce various oversight reports on the following:</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dirty="0"/>
                        <a:t>Implementation of Infrastructure Development Support Programme for PSET</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dirty="0" err="1"/>
                        <a:t>Imbali</a:t>
                      </a:r>
                      <a:r>
                        <a:rPr lang="en-ZA" sz="1800" dirty="0"/>
                        <a:t> Precinct projects </a:t>
                      </a:r>
                      <a:r>
                        <a:rPr lang="en-GB" sz="1800" dirty="0"/>
                        <a:t>completed in collaboration with DUT</a:t>
                      </a:r>
                      <a:endParaRPr lang="en-ZA" sz="1800" dirty="0"/>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t>The establishment of a Multi-Purpose Centre in Giyani</a:t>
                      </a:r>
                    </a:p>
                  </a:txBody>
                  <a:tcPr/>
                </a:tc>
                <a:extLst>
                  <a:ext uri="{0D108BD9-81ED-4DB2-BD59-A6C34878D82A}">
                    <a16:rowId xmlns:a16="http://schemas.microsoft.com/office/drawing/2014/main" val="2201152074"/>
                  </a:ext>
                </a:extLst>
              </a:tr>
            </a:tbl>
          </a:graphicData>
        </a:graphic>
      </p:graphicFrame>
      <p:sp>
        <p:nvSpPr>
          <p:cNvPr id="8" name="TextBox 7">
            <a:extLst>
              <a:ext uri="{FF2B5EF4-FFF2-40B4-BE49-F238E27FC236}">
                <a16:creationId xmlns:a16="http://schemas.microsoft.com/office/drawing/2014/main" id="{8228CD56-D504-43CC-883B-01DB255324F6}"/>
              </a:ext>
            </a:extLst>
          </p:cNvPr>
          <p:cNvSpPr txBox="1"/>
          <p:nvPr/>
        </p:nvSpPr>
        <p:spPr>
          <a:xfrm>
            <a:off x="457200" y="533400"/>
            <a:ext cx="8229600" cy="461665"/>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a:spcBef>
                <a:spcPts val="600"/>
              </a:spcBef>
              <a:spcAft>
                <a:spcPts val="600"/>
              </a:spcAft>
            </a:pPr>
            <a:r>
              <a:rPr lang="en-ZA" sz="2400" dirty="0">
                <a:cs typeface="Times New Roman" panose="02020603050405020304" pitchFamily="18" charset="0"/>
              </a:rPr>
              <a:t>Key Programme Outputs for the 2022/23 Financial Year  </a:t>
            </a:r>
          </a:p>
        </p:txBody>
      </p:sp>
    </p:spTree>
    <p:extLst>
      <p:ext uri="{BB962C8B-B14F-4D97-AF65-F5344CB8AC3E}">
        <p14:creationId xmlns:p14="http://schemas.microsoft.com/office/powerpoint/2010/main" val="4229249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7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89699" y="1115950"/>
            <a:ext cx="8320901" cy="400110"/>
          </a:xfrm>
          <a:prstGeom prst="rect">
            <a:avLst/>
          </a:prstGeom>
        </p:spPr>
        <p:txBody>
          <a:bodyPr wrap="square">
            <a:spAutoFit/>
          </a:bodyPr>
          <a:lstStyle/>
          <a:p>
            <a:pPr lvl="0"/>
            <a:endParaRPr lang="en-ZA" sz="2000" dirty="0"/>
          </a:p>
        </p:txBody>
      </p:sp>
      <p:sp>
        <p:nvSpPr>
          <p:cNvPr id="2" name="Rectangle 1"/>
          <p:cNvSpPr/>
          <p:nvPr/>
        </p:nvSpPr>
        <p:spPr>
          <a:xfrm>
            <a:off x="440530" y="961817"/>
            <a:ext cx="8229600" cy="400110"/>
          </a:xfrm>
          <a:prstGeom prst="rect">
            <a:avLst/>
          </a:prstGeom>
        </p:spPr>
        <p:txBody>
          <a:bodyPr wrap="square">
            <a:spAutoFit/>
          </a:bodyPr>
          <a:lstStyle/>
          <a:p>
            <a:pPr>
              <a:spcAft>
                <a:spcPts val="600"/>
              </a:spcAft>
            </a:pPr>
            <a:r>
              <a:rPr lang="en-ZA" sz="2000" b="1" dirty="0"/>
              <a:t>Programme 2: Planning, Policy and Strategy </a:t>
            </a:r>
          </a:p>
        </p:txBody>
      </p:sp>
      <p:sp>
        <p:nvSpPr>
          <p:cNvPr id="10"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18</a:t>
            </a:fld>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2019922454"/>
              </p:ext>
            </p:extLst>
          </p:nvPr>
        </p:nvGraphicFramePr>
        <p:xfrm>
          <a:off x="444383" y="1428086"/>
          <a:ext cx="8221894" cy="4442460"/>
        </p:xfrm>
        <a:graphic>
          <a:graphicData uri="http://schemas.openxmlformats.org/drawingml/2006/table">
            <a:tbl>
              <a:tblPr firstRow="1" bandRow="1">
                <a:tableStyleId>{616DA210-FB5B-4158-B5E0-FEB733F419BA}</a:tableStyleId>
              </a:tblPr>
              <a:tblGrid>
                <a:gridCol w="8221894">
                  <a:extLst>
                    <a:ext uri="{9D8B030D-6E8A-4147-A177-3AD203B41FA5}">
                      <a16:colId xmlns:a16="http://schemas.microsoft.com/office/drawing/2014/main" val="20000"/>
                    </a:ext>
                  </a:extLst>
                </a:gridCol>
              </a:tblGrid>
              <a:tr h="122561">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ZA" sz="1900" b="1" dirty="0"/>
                        <a:t>Key outputs</a:t>
                      </a:r>
                      <a:endParaRPr lang="en-ZA" sz="1900" dirty="0"/>
                    </a:p>
                  </a:txBody>
                  <a:tcPr/>
                </a:tc>
                <a:extLst>
                  <a:ext uri="{0D108BD9-81ED-4DB2-BD59-A6C34878D82A}">
                    <a16:rowId xmlns:a16="http://schemas.microsoft.com/office/drawing/2014/main" val="10000"/>
                  </a:ext>
                </a:extLst>
              </a:tr>
              <a:tr h="395966">
                <a:tc>
                  <a:txBody>
                    <a:bodyPr/>
                    <a:lstStyle/>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t>Feasibility study for the development of a satellite campus in Ulundi</a:t>
                      </a:r>
                      <a:endParaRPr lang="en-ZA" sz="1800" dirty="0"/>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t>Progress towards the achievement of  Macro Infrastructure Framework milestones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solidFill>
                            <a:schemeClr val="tx1"/>
                          </a:solidFill>
                        </a:rPr>
                        <a:t>Implementation of </a:t>
                      </a:r>
                      <a:r>
                        <a:rPr lang="en-GB" sz="1800" dirty="0"/>
                        <a:t>norms for differentiated infrastructure </a:t>
                      </a:r>
                      <a:endParaRPr lang="en-ZA" sz="1800" dirty="0"/>
                    </a:p>
                  </a:txBody>
                  <a:tcPr/>
                </a:tc>
                <a:extLst>
                  <a:ext uri="{0D108BD9-81ED-4DB2-BD59-A6C34878D82A}">
                    <a16:rowId xmlns:a16="http://schemas.microsoft.com/office/drawing/2014/main" val="10003"/>
                  </a:ext>
                </a:extLst>
              </a:tr>
              <a:tr h="197983">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1" i="1" dirty="0">
                          <a:solidFill>
                            <a:srgbClr val="0070C0"/>
                          </a:solidFill>
                        </a:rPr>
                        <a:t>On research to support strategic decision making:</a:t>
                      </a:r>
                      <a:endParaRPr lang="en-ZA" sz="1800" b="1" i="1" dirty="0">
                        <a:solidFill>
                          <a:srgbClr val="0070C0"/>
                        </a:solidFill>
                      </a:endParaRPr>
                    </a:p>
                  </a:txBody>
                  <a:tcPr/>
                </a:tc>
                <a:extLst>
                  <a:ext uri="{0D108BD9-81ED-4DB2-BD59-A6C34878D82A}">
                    <a16:rowId xmlns:a16="http://schemas.microsoft.com/office/drawing/2014/main" val="2143417719"/>
                  </a:ext>
                </a:extLst>
              </a:tr>
              <a:tr h="495300">
                <a:tc>
                  <a:txBody>
                    <a:bodyPr/>
                    <a:lstStyle/>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GB" sz="1800" dirty="0"/>
                        <a:t>12) Report on Statistics on PSET</a:t>
                      </a:r>
                      <a:endParaRPr lang="en-GB" sz="1800" dirty="0">
                        <a:solidFill>
                          <a:schemeClr val="tx1"/>
                        </a:solidFill>
                      </a:endParaRPr>
                    </a:p>
                  </a:txBody>
                  <a:tcPr/>
                </a:tc>
                <a:extLst>
                  <a:ext uri="{0D108BD9-81ED-4DB2-BD59-A6C34878D82A}">
                    <a16:rowId xmlns:a16="http://schemas.microsoft.com/office/drawing/2014/main" val="10004"/>
                  </a:ext>
                </a:extLst>
              </a:tr>
              <a:tr h="1651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t>13) Draft PSET monitor report</a:t>
                      </a:r>
                      <a:endParaRPr lang="en-GB" sz="1800" dirty="0">
                        <a:solidFill>
                          <a:schemeClr val="tx1"/>
                        </a:solidFill>
                      </a:endParaRPr>
                    </a:p>
                  </a:txBody>
                  <a:tcPr/>
                </a:tc>
                <a:extLst>
                  <a:ext uri="{0D108BD9-81ED-4DB2-BD59-A6C34878D82A}">
                    <a16:rowId xmlns:a16="http://schemas.microsoft.com/office/drawing/2014/main" val="3417547620"/>
                  </a:ext>
                </a:extLst>
              </a:tr>
              <a:tr h="33528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solidFill>
                            <a:schemeClr val="tx1"/>
                          </a:solidFill>
                        </a:rPr>
                        <a:t>14) </a:t>
                      </a:r>
                      <a:r>
                        <a:rPr lang="en-GB" sz="1800" dirty="0"/>
                        <a:t>Produce a monitoring report of Economic Reconstruction and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t>      Recovery Plan Skills Strategy</a:t>
                      </a:r>
                      <a:endParaRPr lang="en-GB" sz="1800" dirty="0">
                        <a:solidFill>
                          <a:schemeClr val="tx1"/>
                        </a:solidFill>
                      </a:endParaRPr>
                    </a:p>
                  </a:txBody>
                  <a:tcPr/>
                </a:tc>
                <a:extLst>
                  <a:ext uri="{0D108BD9-81ED-4DB2-BD59-A6C34878D82A}">
                    <a16:rowId xmlns:a16="http://schemas.microsoft.com/office/drawing/2014/main" val="215217420"/>
                  </a:ext>
                </a:extLst>
              </a:tr>
              <a:tr h="3200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1" i="1" dirty="0">
                          <a:solidFill>
                            <a:srgbClr val="0070C0"/>
                          </a:solidFill>
                        </a:rPr>
                        <a:t>On International Relations: </a:t>
                      </a:r>
                    </a:p>
                  </a:txBody>
                  <a:tcPr/>
                </a:tc>
                <a:extLst>
                  <a:ext uri="{0D108BD9-81ED-4DB2-BD59-A6C34878D82A}">
                    <a16:rowId xmlns:a16="http://schemas.microsoft.com/office/drawing/2014/main" val="2362632445"/>
                  </a:ext>
                </a:extLst>
              </a:tr>
              <a:tr h="320040">
                <a:tc>
                  <a:txBody>
                    <a:bodyPr/>
                    <a:lstStyle/>
                    <a:p>
                      <a:pPr marL="357188"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t>15) Sign</a:t>
                      </a:r>
                      <a:r>
                        <a:rPr lang="en-GB" sz="1800" baseline="0" dirty="0"/>
                        <a:t> at least t</a:t>
                      </a:r>
                      <a:r>
                        <a:rPr lang="en-GB" sz="1800" dirty="0"/>
                        <a:t>wo new agreements for international scholarships </a:t>
                      </a:r>
                      <a:r>
                        <a:rPr lang="en-GB" sz="1800" dirty="0">
                          <a:solidFill>
                            <a:schemeClr val="tx1"/>
                          </a:solidFill>
                        </a:rPr>
                        <a:t>with foreign countries to promote International</a:t>
                      </a:r>
                      <a:r>
                        <a:rPr lang="en-GB" sz="1800" baseline="0" dirty="0">
                          <a:solidFill>
                            <a:schemeClr val="tx1"/>
                          </a:solidFill>
                        </a:rPr>
                        <a:t> Relations</a:t>
                      </a:r>
                      <a:endParaRPr lang="en-GB" sz="1800" dirty="0">
                        <a:solidFill>
                          <a:schemeClr val="tx1"/>
                        </a:solidFill>
                      </a:endParaRPr>
                    </a:p>
                  </a:txBody>
                  <a:tcPr/>
                </a:tc>
                <a:extLst>
                  <a:ext uri="{0D108BD9-81ED-4DB2-BD59-A6C34878D82A}">
                    <a16:rowId xmlns:a16="http://schemas.microsoft.com/office/drawing/2014/main" val="3954832851"/>
                  </a:ext>
                </a:extLst>
              </a:tr>
            </a:tbl>
          </a:graphicData>
        </a:graphic>
      </p:graphicFrame>
      <p:sp>
        <p:nvSpPr>
          <p:cNvPr id="8" name="TextBox 7">
            <a:extLst>
              <a:ext uri="{FF2B5EF4-FFF2-40B4-BE49-F238E27FC236}">
                <a16:creationId xmlns:a16="http://schemas.microsoft.com/office/drawing/2014/main" id="{3564F722-B532-41BC-B792-6AC0CACAD156}"/>
              </a:ext>
            </a:extLst>
          </p:cNvPr>
          <p:cNvSpPr txBox="1"/>
          <p:nvPr/>
        </p:nvSpPr>
        <p:spPr>
          <a:xfrm>
            <a:off x="457200" y="533400"/>
            <a:ext cx="8229600" cy="461665"/>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a:spcBef>
                <a:spcPts val="600"/>
              </a:spcBef>
              <a:spcAft>
                <a:spcPts val="600"/>
              </a:spcAft>
            </a:pPr>
            <a:r>
              <a:rPr lang="en-ZA" sz="2400" dirty="0">
                <a:cs typeface="Times New Roman" panose="02020603050405020304" pitchFamily="18" charset="0"/>
              </a:rPr>
              <a:t>Key Programme Outputs for the 2022/23 Financial Year  </a:t>
            </a:r>
          </a:p>
        </p:txBody>
      </p:sp>
    </p:spTree>
    <p:extLst>
      <p:ext uri="{BB962C8B-B14F-4D97-AF65-F5344CB8AC3E}">
        <p14:creationId xmlns:p14="http://schemas.microsoft.com/office/powerpoint/2010/main" val="1243211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7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89699" y="1115950"/>
            <a:ext cx="8320901" cy="400110"/>
          </a:xfrm>
          <a:prstGeom prst="rect">
            <a:avLst/>
          </a:prstGeom>
        </p:spPr>
        <p:txBody>
          <a:bodyPr wrap="square">
            <a:spAutoFit/>
          </a:bodyPr>
          <a:lstStyle/>
          <a:p>
            <a:pPr lvl="0"/>
            <a:endParaRPr lang="en-ZA" sz="2000" dirty="0"/>
          </a:p>
        </p:txBody>
      </p:sp>
      <p:sp>
        <p:nvSpPr>
          <p:cNvPr id="2" name="Rectangle 1"/>
          <p:cNvSpPr/>
          <p:nvPr/>
        </p:nvSpPr>
        <p:spPr>
          <a:xfrm>
            <a:off x="381000" y="1062061"/>
            <a:ext cx="8229600" cy="400110"/>
          </a:xfrm>
          <a:prstGeom prst="rect">
            <a:avLst/>
          </a:prstGeom>
        </p:spPr>
        <p:txBody>
          <a:bodyPr wrap="square">
            <a:spAutoFit/>
          </a:bodyPr>
          <a:lstStyle/>
          <a:p>
            <a:pPr>
              <a:spcAft>
                <a:spcPts val="600"/>
              </a:spcAft>
            </a:pPr>
            <a:r>
              <a:rPr lang="en-ZA" sz="2000" b="1" dirty="0"/>
              <a:t>Programme 2: Planning, Policy and Strategy </a:t>
            </a:r>
          </a:p>
        </p:txBody>
      </p:sp>
      <p:sp>
        <p:nvSpPr>
          <p:cNvPr id="10"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19</a:t>
            </a:fld>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209244191"/>
              </p:ext>
            </p:extLst>
          </p:nvPr>
        </p:nvGraphicFramePr>
        <p:xfrm>
          <a:off x="457200" y="1765163"/>
          <a:ext cx="8229600" cy="3587362"/>
        </p:xfrm>
        <a:graphic>
          <a:graphicData uri="http://schemas.openxmlformats.org/drawingml/2006/table">
            <a:tbl>
              <a:tblPr firstRow="1" bandRow="1">
                <a:tableStyleId>{616DA210-FB5B-4158-B5E0-FEB733F419BA}</a:tableStyleId>
              </a:tblPr>
              <a:tblGrid>
                <a:gridCol w="8229600">
                  <a:extLst>
                    <a:ext uri="{9D8B030D-6E8A-4147-A177-3AD203B41FA5}">
                      <a16:colId xmlns:a16="http://schemas.microsoft.com/office/drawing/2014/main" val="20000"/>
                    </a:ext>
                  </a:extLst>
                </a:gridCol>
              </a:tblGrid>
              <a:tr h="418326">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ZA" sz="1900" b="1" dirty="0"/>
                        <a:t>Key outputs</a:t>
                      </a:r>
                      <a:endParaRPr lang="en-ZA" sz="1900" dirty="0"/>
                    </a:p>
                  </a:txBody>
                  <a:tcPr/>
                </a:tc>
                <a:extLst>
                  <a:ext uri="{0D108BD9-81ED-4DB2-BD59-A6C34878D82A}">
                    <a16:rowId xmlns:a16="http://schemas.microsoft.com/office/drawing/2014/main" val="10000"/>
                  </a:ext>
                </a:extLst>
              </a:tr>
              <a:tr h="410596">
                <a:tc>
                  <a:txBody>
                    <a:bodyPr/>
                    <a:lstStyle/>
                    <a:p>
                      <a:pPr marL="457200" marR="0" lvl="0" indent="-457200" algn="l" defTabSz="914400" rtl="0" eaLnBrk="1" fontAlgn="auto" latinLnBrk="0" hangingPunct="1">
                        <a:lnSpc>
                          <a:spcPct val="100000"/>
                        </a:lnSpc>
                        <a:spcBef>
                          <a:spcPts val="0"/>
                        </a:spcBef>
                        <a:spcAft>
                          <a:spcPts val="0"/>
                        </a:spcAft>
                        <a:buClrTx/>
                        <a:buSzTx/>
                        <a:buFont typeface="+mj-lt"/>
                        <a:buNone/>
                        <a:tabLst/>
                        <a:defRPr/>
                      </a:pPr>
                      <a:r>
                        <a:rPr lang="en-GB" sz="1800" b="1" i="1" dirty="0">
                          <a:solidFill>
                            <a:srgbClr val="0070C0"/>
                          </a:solidFill>
                        </a:rPr>
                        <a:t>On Social Inclusion and Equity:</a:t>
                      </a:r>
                    </a:p>
                  </a:txBody>
                  <a:tcPr/>
                </a:tc>
                <a:extLst>
                  <a:ext uri="{0D108BD9-81ED-4DB2-BD59-A6C34878D82A}">
                    <a16:rowId xmlns:a16="http://schemas.microsoft.com/office/drawing/2014/main" val="10001"/>
                  </a:ext>
                </a:extLst>
              </a:tr>
              <a:tr h="453915">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solidFill>
                            <a:schemeClr val="tx1"/>
                          </a:solidFill>
                        </a:rPr>
                        <a:t>16) Produce  a report on the implementation of Social Inclusion in the PSET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solidFill>
                            <a:schemeClr val="tx1"/>
                          </a:solidFill>
                        </a:rPr>
                        <a:t>      system</a:t>
                      </a:r>
                    </a:p>
                  </a:txBody>
                  <a:tcPr/>
                </a:tc>
                <a:extLst>
                  <a:ext uri="{0D108BD9-81ED-4DB2-BD59-A6C34878D82A}">
                    <a16:rowId xmlns:a16="http://schemas.microsoft.com/office/drawing/2014/main" val="2146086328"/>
                  </a:ext>
                </a:extLst>
              </a:tr>
              <a:tr h="838200">
                <a:tc>
                  <a:txBody>
                    <a:bodyPr/>
                    <a:lstStyle/>
                    <a:p>
                      <a:pPr marL="457200" marR="0" lvl="0" indent="-457200" algn="l" defTabSz="914400" rtl="0" eaLnBrk="1" fontAlgn="auto" latinLnBrk="0" hangingPunct="1">
                        <a:lnSpc>
                          <a:spcPct val="100000"/>
                        </a:lnSpc>
                        <a:spcBef>
                          <a:spcPts val="0"/>
                        </a:spcBef>
                        <a:spcAft>
                          <a:spcPts val="0"/>
                        </a:spcAft>
                        <a:buClrTx/>
                        <a:buSzTx/>
                        <a:buFont typeface="+mj-lt"/>
                        <a:buNone/>
                        <a:tabLst/>
                        <a:defRPr/>
                      </a:pPr>
                      <a:r>
                        <a:rPr lang="en-GB" sz="1800" baseline="0" dirty="0">
                          <a:solidFill>
                            <a:schemeClr val="tx1"/>
                          </a:solidFill>
                        </a:rPr>
                        <a:t>17) Produce a report on the implementation of the </a:t>
                      </a:r>
                      <a:r>
                        <a:rPr lang="en-GB" sz="1800" dirty="0">
                          <a:solidFill>
                            <a:schemeClr val="tx1"/>
                          </a:solidFill>
                        </a:rPr>
                        <a:t>Gender Equality and the GBV Policy Framework for the PSET system </a:t>
                      </a:r>
                    </a:p>
                  </a:txBody>
                  <a:tcPr/>
                </a:tc>
                <a:extLst>
                  <a:ext uri="{0D108BD9-81ED-4DB2-BD59-A6C34878D82A}">
                    <a16:rowId xmlns:a16="http://schemas.microsoft.com/office/drawing/2014/main" val="4279119737"/>
                  </a:ext>
                </a:extLst>
              </a:tr>
              <a:tr h="195522">
                <a:tc>
                  <a:txBody>
                    <a:bodyPr/>
                    <a:lstStyle/>
                    <a:p>
                      <a:pPr marL="457200" marR="0" lvl="0" indent="-457200" algn="l" defTabSz="914400" rtl="0" eaLnBrk="1" fontAlgn="auto" latinLnBrk="0" hangingPunct="1">
                        <a:lnSpc>
                          <a:spcPct val="100000"/>
                        </a:lnSpc>
                        <a:spcBef>
                          <a:spcPts val="0"/>
                        </a:spcBef>
                        <a:spcAft>
                          <a:spcPts val="0"/>
                        </a:spcAft>
                        <a:buClrTx/>
                        <a:buSzTx/>
                        <a:buFont typeface="+mj-lt"/>
                        <a:buNone/>
                        <a:tabLst/>
                        <a:defRPr/>
                      </a:pPr>
                      <a:r>
                        <a:rPr lang="en-GB" sz="1800" dirty="0">
                          <a:solidFill>
                            <a:schemeClr val="tx1"/>
                          </a:solidFill>
                        </a:rPr>
                        <a:t>18) Produce a report on the number of people reached through collaborative efforts between DHET and Higher Health </a:t>
                      </a:r>
                    </a:p>
                  </a:txBody>
                  <a:tcPr/>
                </a:tc>
                <a:extLst>
                  <a:ext uri="{0D108BD9-81ED-4DB2-BD59-A6C34878D82A}">
                    <a16:rowId xmlns:a16="http://schemas.microsoft.com/office/drawing/2014/main" val="3289049345"/>
                  </a:ext>
                </a:extLst>
              </a:tr>
              <a:tr h="195522">
                <a:tc>
                  <a:txBody>
                    <a:bodyPr/>
                    <a:lstStyle/>
                    <a:p>
                      <a:pPr marL="457200" marR="0" lvl="0" indent="-457200" algn="l" defTabSz="914400" rtl="0" eaLnBrk="1" fontAlgn="auto" latinLnBrk="0" hangingPunct="1">
                        <a:lnSpc>
                          <a:spcPct val="100000"/>
                        </a:lnSpc>
                        <a:spcBef>
                          <a:spcPts val="0"/>
                        </a:spcBef>
                        <a:spcAft>
                          <a:spcPts val="0"/>
                        </a:spcAft>
                        <a:buClrTx/>
                        <a:buSzTx/>
                        <a:buFont typeface="+mj-lt"/>
                        <a:buNone/>
                        <a:tabLst/>
                        <a:defRPr/>
                      </a:pPr>
                      <a:r>
                        <a:rPr lang="en-GB" sz="1800" dirty="0">
                          <a:solidFill>
                            <a:schemeClr val="tx1"/>
                          </a:solidFill>
                        </a:rPr>
                        <a:t>19) Produce  report on the implementation of the National Integrated Career Development Services system</a:t>
                      </a:r>
                    </a:p>
                  </a:txBody>
                  <a:tcPr/>
                </a:tc>
                <a:extLst>
                  <a:ext uri="{0D108BD9-81ED-4DB2-BD59-A6C34878D82A}">
                    <a16:rowId xmlns:a16="http://schemas.microsoft.com/office/drawing/2014/main" val="4026070673"/>
                  </a:ext>
                </a:extLst>
              </a:tr>
            </a:tbl>
          </a:graphicData>
        </a:graphic>
      </p:graphicFrame>
      <p:sp>
        <p:nvSpPr>
          <p:cNvPr id="8" name="TextBox 7">
            <a:extLst>
              <a:ext uri="{FF2B5EF4-FFF2-40B4-BE49-F238E27FC236}">
                <a16:creationId xmlns:a16="http://schemas.microsoft.com/office/drawing/2014/main" id="{5FBC36A4-A6B1-4B6A-8698-EBD112F16905}"/>
              </a:ext>
            </a:extLst>
          </p:cNvPr>
          <p:cNvSpPr txBox="1"/>
          <p:nvPr/>
        </p:nvSpPr>
        <p:spPr>
          <a:xfrm>
            <a:off x="457200" y="533400"/>
            <a:ext cx="8229600" cy="461665"/>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a:spcBef>
                <a:spcPts val="600"/>
              </a:spcBef>
              <a:spcAft>
                <a:spcPts val="600"/>
              </a:spcAft>
            </a:pPr>
            <a:r>
              <a:rPr lang="en-ZA" sz="2400" dirty="0">
                <a:cs typeface="Times New Roman" panose="02020603050405020304" pitchFamily="18" charset="0"/>
              </a:rPr>
              <a:t>Key Programme Outputs for the 2022/23 Financial Year  </a:t>
            </a:r>
          </a:p>
        </p:txBody>
      </p:sp>
    </p:spTree>
    <p:extLst>
      <p:ext uri="{BB962C8B-B14F-4D97-AF65-F5344CB8AC3E}">
        <p14:creationId xmlns:p14="http://schemas.microsoft.com/office/powerpoint/2010/main" val="199179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7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95301" y="1352180"/>
            <a:ext cx="8229600" cy="4820020"/>
          </a:xfrm>
        </p:spPr>
        <p:txBody>
          <a:bodyPr/>
          <a:lstStyle/>
          <a:p>
            <a:pPr>
              <a:lnSpc>
                <a:spcPct val="150000"/>
              </a:lnSpc>
            </a:pPr>
            <a:r>
              <a:rPr lang="en-ZA" sz="2000" dirty="0"/>
              <a:t>Our Vision and Mission </a:t>
            </a:r>
          </a:p>
          <a:p>
            <a:pPr>
              <a:lnSpc>
                <a:spcPct val="150000"/>
              </a:lnSpc>
            </a:pPr>
            <a:r>
              <a:rPr lang="en-ZA" sz="2000" dirty="0"/>
              <a:t>Our Legislative Mandate</a:t>
            </a:r>
          </a:p>
          <a:p>
            <a:pPr>
              <a:lnSpc>
                <a:spcPct val="150000"/>
              </a:lnSpc>
            </a:pPr>
            <a:r>
              <a:rPr lang="en-ZA" sz="2000" dirty="0"/>
              <a:t>Policies and strategies that informed the 2022/23 planning cycle</a:t>
            </a:r>
          </a:p>
          <a:p>
            <a:pPr>
              <a:lnSpc>
                <a:spcPct val="150000"/>
              </a:lnSpc>
            </a:pPr>
            <a:r>
              <a:rPr lang="en-ZA" sz="2000" dirty="0"/>
              <a:t>Strategic Five Year Outcomes up to 2024/25</a:t>
            </a:r>
          </a:p>
          <a:p>
            <a:pPr>
              <a:lnSpc>
                <a:spcPct val="150000"/>
              </a:lnSpc>
            </a:pPr>
            <a:r>
              <a:rPr lang="en-ZA" sz="2000" dirty="0"/>
              <a:t>Update on the sustainable funding model for the PSET system</a:t>
            </a:r>
          </a:p>
          <a:p>
            <a:pPr>
              <a:lnSpc>
                <a:spcPct val="150000"/>
              </a:lnSpc>
            </a:pPr>
            <a:r>
              <a:rPr lang="en-ZA" sz="2000" dirty="0"/>
              <a:t>Update of the procurement of the e-recruitment system </a:t>
            </a:r>
          </a:p>
          <a:p>
            <a:pPr>
              <a:lnSpc>
                <a:spcPct val="150000"/>
              </a:lnSpc>
            </a:pPr>
            <a:r>
              <a:rPr lang="en-ZA" sz="2000" dirty="0"/>
              <a:t>Update on the filling of positions  </a:t>
            </a:r>
          </a:p>
          <a:p>
            <a:pPr>
              <a:lnSpc>
                <a:spcPct val="150000"/>
              </a:lnSpc>
              <a:spcBef>
                <a:spcPts val="600"/>
              </a:spcBef>
              <a:spcAft>
                <a:spcPts val="600"/>
              </a:spcAft>
            </a:pPr>
            <a:r>
              <a:rPr lang="en-ZA" sz="2000" dirty="0">
                <a:cs typeface="Times New Roman" panose="02020603050405020304" pitchFamily="18" charset="0"/>
              </a:rPr>
              <a:t>Key Programme Outputs for the 2022/23 financial year </a:t>
            </a:r>
          </a:p>
          <a:p>
            <a:pPr>
              <a:lnSpc>
                <a:spcPct val="150000"/>
              </a:lnSpc>
              <a:spcBef>
                <a:spcPts val="600"/>
              </a:spcBef>
              <a:spcAft>
                <a:spcPts val="600"/>
              </a:spcAft>
            </a:pPr>
            <a:r>
              <a:rPr lang="en-ZA" sz="2000" dirty="0">
                <a:cs typeface="Times New Roman" panose="02020603050405020304" pitchFamily="18" charset="0"/>
              </a:rPr>
              <a:t>Budget information: 2022/23 MTEF</a:t>
            </a:r>
            <a:endParaRPr lang="en-ZA" sz="2000" dirty="0"/>
          </a:p>
        </p:txBody>
      </p:sp>
      <p:sp>
        <p:nvSpPr>
          <p:cNvPr id="85" name="Content Placeholder 2"/>
          <p:cNvSpPr txBox="1">
            <a:spLocks/>
          </p:cNvSpPr>
          <p:nvPr/>
        </p:nvSpPr>
        <p:spPr>
          <a:xfrm>
            <a:off x="609601" y="1270368"/>
            <a:ext cx="8001000"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a:p>
        </p:txBody>
      </p:sp>
      <p:sp>
        <p:nvSpPr>
          <p:cNvPr id="10"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2</a:t>
            </a:fld>
            <a:endParaRPr lang="en-US" b="1" dirty="0"/>
          </a:p>
        </p:txBody>
      </p:sp>
      <p:sp>
        <p:nvSpPr>
          <p:cNvPr id="11" name="TextBox 10"/>
          <p:cNvSpPr txBox="1"/>
          <p:nvPr/>
        </p:nvSpPr>
        <p:spPr>
          <a:xfrm>
            <a:off x="457200" y="533400"/>
            <a:ext cx="8229600" cy="461665"/>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ZA" sz="2400" dirty="0"/>
              <a:t>Outline of the Presentation</a:t>
            </a:r>
          </a:p>
        </p:txBody>
      </p:sp>
    </p:spTree>
    <p:extLst>
      <p:ext uri="{BB962C8B-B14F-4D97-AF65-F5344CB8AC3E}">
        <p14:creationId xmlns:p14="http://schemas.microsoft.com/office/powerpoint/2010/main" val="2302169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62" y="34091"/>
            <a:ext cx="9144000" cy="687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89699" y="1115950"/>
            <a:ext cx="8320901" cy="400110"/>
          </a:xfrm>
          <a:prstGeom prst="rect">
            <a:avLst/>
          </a:prstGeom>
        </p:spPr>
        <p:txBody>
          <a:bodyPr wrap="square">
            <a:spAutoFit/>
          </a:bodyPr>
          <a:lstStyle/>
          <a:p>
            <a:pPr lvl="0"/>
            <a:endParaRPr lang="en-ZA" sz="2000" dirty="0"/>
          </a:p>
        </p:txBody>
      </p:sp>
      <p:sp>
        <p:nvSpPr>
          <p:cNvPr id="2" name="Rectangle 1"/>
          <p:cNvSpPr/>
          <p:nvPr/>
        </p:nvSpPr>
        <p:spPr>
          <a:xfrm>
            <a:off x="457200" y="1056797"/>
            <a:ext cx="8229600" cy="1908215"/>
          </a:xfrm>
          <a:prstGeom prst="rect">
            <a:avLst/>
          </a:prstGeom>
        </p:spPr>
        <p:txBody>
          <a:bodyPr wrap="square">
            <a:spAutoFit/>
          </a:bodyPr>
          <a:lstStyle/>
          <a:p>
            <a:pPr>
              <a:spcAft>
                <a:spcPts val="600"/>
              </a:spcAft>
            </a:pPr>
            <a:r>
              <a:rPr lang="en-ZA" b="1" dirty="0"/>
              <a:t>Programme 3: University Education, </a:t>
            </a:r>
            <a:r>
              <a:rPr lang="en-GB" dirty="0"/>
              <a:t>develops and coordinate policy and regulatory frameworks for an effective and efficient university education system. Provide financial and other support to universities, the National Student Financial Aid Scheme and National Higher Education Institute</a:t>
            </a:r>
          </a:p>
          <a:p>
            <a:pPr>
              <a:spcAft>
                <a:spcPts val="600"/>
              </a:spcAft>
            </a:pPr>
            <a:endParaRPr lang="en-GB" b="1" dirty="0"/>
          </a:p>
          <a:p>
            <a:pPr>
              <a:spcAft>
                <a:spcPts val="600"/>
              </a:spcAft>
            </a:pPr>
            <a:r>
              <a:rPr lang="en-GB" b="1" dirty="0"/>
              <a:t>On Access to Universities </a:t>
            </a:r>
          </a:p>
        </p:txBody>
      </p:sp>
      <p:sp>
        <p:nvSpPr>
          <p:cNvPr id="10"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20</a:t>
            </a:fld>
            <a:endParaRPr lang="en-US" b="1" dirty="0"/>
          </a:p>
        </p:txBody>
      </p:sp>
      <p:sp>
        <p:nvSpPr>
          <p:cNvPr id="12" name="Rectangle 11">
            <a:extLst>
              <a:ext uri="{FF2B5EF4-FFF2-40B4-BE49-F238E27FC236}">
                <a16:creationId xmlns:a16="http://schemas.microsoft.com/office/drawing/2014/main" id="{E72BC1CE-D1C3-4A58-AACE-C436B9BA2D81}"/>
              </a:ext>
            </a:extLst>
          </p:cNvPr>
          <p:cNvSpPr/>
          <p:nvPr/>
        </p:nvSpPr>
        <p:spPr>
          <a:xfrm>
            <a:off x="5788103" y="3200491"/>
            <a:ext cx="3165798" cy="1384995"/>
          </a:xfrm>
          <a:prstGeom prst="rect">
            <a:avLst/>
          </a:prstGeom>
        </p:spPr>
        <p:txBody>
          <a:bodyPr wrap="square">
            <a:spAutoFit/>
          </a:bodyPr>
          <a:lstStyle/>
          <a:p>
            <a:pPr marL="285750" indent="-285750">
              <a:spcAft>
                <a:spcPts val="600"/>
              </a:spcAft>
              <a:buFont typeface="Arial" panose="020B0604020202020204" pitchFamily="34" charset="0"/>
              <a:buChar char="•"/>
            </a:pPr>
            <a:r>
              <a:rPr lang="en-GB" sz="1400" dirty="0"/>
              <a:t>The number of students entering universities for the first-time is projected to increase from 201 000 in 2021/22 to 204 000 in 2022/23 (representing a 1.5% increase) </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E08C0E8B-3A10-4437-BC8B-F7E75102EA20}"/>
                  </a:ext>
                </a:extLst>
              </p14:cNvPr>
              <p14:cNvContentPartPr/>
              <p14:nvPr/>
            </p14:nvContentPartPr>
            <p14:xfrm>
              <a:off x="3503245" y="5095602"/>
              <a:ext cx="360" cy="360"/>
            </p14:xfrm>
          </p:contentPart>
        </mc:Choice>
        <mc:Fallback xmlns="">
          <p:pic>
            <p:nvPicPr>
              <p:cNvPr id="6" name="Ink 5">
                <a:extLst>
                  <a:ext uri="{FF2B5EF4-FFF2-40B4-BE49-F238E27FC236}">
                    <a16:creationId xmlns:a16="http://schemas.microsoft.com/office/drawing/2014/main" id="{E08C0E8B-3A10-4437-BC8B-F7E75102EA20}"/>
                  </a:ext>
                </a:extLst>
              </p:cNvPr>
              <p:cNvPicPr/>
              <p:nvPr/>
            </p:nvPicPr>
            <p:blipFill>
              <a:blip r:embed="rId4"/>
              <a:stretch>
                <a:fillRect/>
              </a:stretch>
            </p:blipFill>
            <p:spPr>
              <a:xfrm>
                <a:off x="3494245" y="508696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4CB92413-90B0-4492-88B9-C0F94D08FACC}"/>
                  </a:ext>
                </a:extLst>
              </p14:cNvPr>
              <p14:cNvContentPartPr/>
              <p14:nvPr/>
            </p14:nvContentPartPr>
            <p14:xfrm>
              <a:off x="5527165" y="5054202"/>
              <a:ext cx="360" cy="360"/>
            </p14:xfrm>
          </p:contentPart>
        </mc:Choice>
        <mc:Fallback xmlns="">
          <p:pic>
            <p:nvPicPr>
              <p:cNvPr id="7" name="Ink 6">
                <a:extLst>
                  <a:ext uri="{FF2B5EF4-FFF2-40B4-BE49-F238E27FC236}">
                    <a16:creationId xmlns:a16="http://schemas.microsoft.com/office/drawing/2014/main" id="{4CB92413-90B0-4492-88B9-C0F94D08FACC}"/>
                  </a:ext>
                </a:extLst>
              </p:cNvPr>
              <p:cNvPicPr/>
              <p:nvPr/>
            </p:nvPicPr>
            <p:blipFill>
              <a:blip r:embed="rId4"/>
              <a:stretch>
                <a:fillRect/>
              </a:stretch>
            </p:blipFill>
            <p:spPr>
              <a:xfrm>
                <a:off x="5518525" y="504556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5" name="Ink 14">
                <a:extLst>
                  <a:ext uri="{FF2B5EF4-FFF2-40B4-BE49-F238E27FC236}">
                    <a16:creationId xmlns:a16="http://schemas.microsoft.com/office/drawing/2014/main" id="{049C023D-30C7-4CD4-A0B7-3EE3F9CF8815}"/>
                  </a:ext>
                </a:extLst>
              </p14:cNvPr>
              <p14:cNvContentPartPr/>
              <p14:nvPr/>
            </p14:nvContentPartPr>
            <p14:xfrm>
              <a:off x="4869445" y="5680962"/>
              <a:ext cx="360" cy="360"/>
            </p14:xfrm>
          </p:contentPart>
        </mc:Choice>
        <mc:Fallback xmlns="">
          <p:pic>
            <p:nvPicPr>
              <p:cNvPr id="15" name="Ink 14">
                <a:extLst>
                  <a:ext uri="{FF2B5EF4-FFF2-40B4-BE49-F238E27FC236}">
                    <a16:creationId xmlns:a16="http://schemas.microsoft.com/office/drawing/2014/main" id="{049C023D-30C7-4CD4-A0B7-3EE3F9CF8815}"/>
                  </a:ext>
                </a:extLst>
              </p:cNvPr>
              <p:cNvPicPr/>
              <p:nvPr/>
            </p:nvPicPr>
            <p:blipFill>
              <a:blip r:embed="rId4"/>
              <a:stretch>
                <a:fillRect/>
              </a:stretch>
            </p:blipFill>
            <p:spPr>
              <a:xfrm>
                <a:off x="4860805" y="567232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 name="Ink 15">
                <a:extLst>
                  <a:ext uri="{FF2B5EF4-FFF2-40B4-BE49-F238E27FC236}">
                    <a16:creationId xmlns:a16="http://schemas.microsoft.com/office/drawing/2014/main" id="{243D3CD0-33B3-4170-B91A-519841C9F49F}"/>
                  </a:ext>
                </a:extLst>
              </p14:cNvPr>
              <p14:cNvContentPartPr/>
              <p14:nvPr/>
            </p14:nvContentPartPr>
            <p14:xfrm>
              <a:off x="6667645" y="5999562"/>
              <a:ext cx="360" cy="360"/>
            </p14:xfrm>
          </p:contentPart>
        </mc:Choice>
        <mc:Fallback xmlns="">
          <p:pic>
            <p:nvPicPr>
              <p:cNvPr id="16" name="Ink 15">
                <a:extLst>
                  <a:ext uri="{FF2B5EF4-FFF2-40B4-BE49-F238E27FC236}">
                    <a16:creationId xmlns:a16="http://schemas.microsoft.com/office/drawing/2014/main" id="{243D3CD0-33B3-4170-B91A-519841C9F49F}"/>
                  </a:ext>
                </a:extLst>
              </p:cNvPr>
              <p:cNvPicPr/>
              <p:nvPr/>
            </p:nvPicPr>
            <p:blipFill>
              <a:blip r:embed="rId4"/>
              <a:stretch>
                <a:fillRect/>
              </a:stretch>
            </p:blipFill>
            <p:spPr>
              <a:xfrm>
                <a:off x="6659005" y="599092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 name="Ink 16">
                <a:extLst>
                  <a:ext uri="{FF2B5EF4-FFF2-40B4-BE49-F238E27FC236}">
                    <a16:creationId xmlns:a16="http://schemas.microsoft.com/office/drawing/2014/main" id="{064B57FA-319F-477F-8792-6173F11EDDE1}"/>
                  </a:ext>
                </a:extLst>
              </p14:cNvPr>
              <p14:cNvContentPartPr/>
              <p14:nvPr/>
            </p14:nvContentPartPr>
            <p14:xfrm>
              <a:off x="3945325" y="4130082"/>
              <a:ext cx="360" cy="360"/>
            </p14:xfrm>
          </p:contentPart>
        </mc:Choice>
        <mc:Fallback xmlns="">
          <p:pic>
            <p:nvPicPr>
              <p:cNvPr id="17" name="Ink 16">
                <a:extLst>
                  <a:ext uri="{FF2B5EF4-FFF2-40B4-BE49-F238E27FC236}">
                    <a16:creationId xmlns:a16="http://schemas.microsoft.com/office/drawing/2014/main" id="{064B57FA-319F-477F-8792-6173F11EDDE1}"/>
                  </a:ext>
                </a:extLst>
              </p:cNvPr>
              <p:cNvPicPr/>
              <p:nvPr/>
            </p:nvPicPr>
            <p:blipFill>
              <a:blip r:embed="rId4"/>
              <a:stretch>
                <a:fillRect/>
              </a:stretch>
            </p:blipFill>
            <p:spPr>
              <a:xfrm>
                <a:off x="3936325" y="412108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8" name="Ink 17">
                <a:extLst>
                  <a:ext uri="{FF2B5EF4-FFF2-40B4-BE49-F238E27FC236}">
                    <a16:creationId xmlns:a16="http://schemas.microsoft.com/office/drawing/2014/main" id="{A8E84613-FE96-4B23-96E1-00083A358A36}"/>
                  </a:ext>
                </a:extLst>
              </p14:cNvPr>
              <p14:cNvContentPartPr/>
              <p14:nvPr/>
            </p14:nvContentPartPr>
            <p14:xfrm>
              <a:off x="4376245" y="3585402"/>
              <a:ext cx="360" cy="360"/>
            </p14:xfrm>
          </p:contentPart>
        </mc:Choice>
        <mc:Fallback xmlns="">
          <p:pic>
            <p:nvPicPr>
              <p:cNvPr id="18" name="Ink 17">
                <a:extLst>
                  <a:ext uri="{FF2B5EF4-FFF2-40B4-BE49-F238E27FC236}">
                    <a16:creationId xmlns:a16="http://schemas.microsoft.com/office/drawing/2014/main" id="{A8E84613-FE96-4B23-96E1-00083A358A36}"/>
                  </a:ext>
                </a:extLst>
              </p:cNvPr>
              <p:cNvPicPr/>
              <p:nvPr/>
            </p:nvPicPr>
            <p:blipFill>
              <a:blip r:embed="rId4"/>
              <a:stretch>
                <a:fillRect/>
              </a:stretch>
            </p:blipFill>
            <p:spPr>
              <a:xfrm>
                <a:off x="4367605" y="357640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9" name="Ink 18">
                <a:extLst>
                  <a:ext uri="{FF2B5EF4-FFF2-40B4-BE49-F238E27FC236}">
                    <a16:creationId xmlns:a16="http://schemas.microsoft.com/office/drawing/2014/main" id="{BAA3EBBD-F670-46BC-8740-6CC010659F3E}"/>
                  </a:ext>
                </a:extLst>
              </p14:cNvPr>
              <p14:cNvContentPartPr/>
              <p14:nvPr/>
            </p14:nvContentPartPr>
            <p14:xfrm>
              <a:off x="4612765" y="3174282"/>
              <a:ext cx="360" cy="360"/>
            </p14:xfrm>
          </p:contentPart>
        </mc:Choice>
        <mc:Fallback xmlns="">
          <p:pic>
            <p:nvPicPr>
              <p:cNvPr id="19" name="Ink 18">
                <a:extLst>
                  <a:ext uri="{FF2B5EF4-FFF2-40B4-BE49-F238E27FC236}">
                    <a16:creationId xmlns:a16="http://schemas.microsoft.com/office/drawing/2014/main" id="{BAA3EBBD-F670-46BC-8740-6CC010659F3E}"/>
                  </a:ext>
                </a:extLst>
              </p:cNvPr>
              <p:cNvPicPr/>
              <p:nvPr/>
            </p:nvPicPr>
            <p:blipFill>
              <a:blip r:embed="rId4"/>
              <a:stretch>
                <a:fillRect/>
              </a:stretch>
            </p:blipFill>
            <p:spPr>
              <a:xfrm>
                <a:off x="4603765" y="316528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 name="Ink 19">
                <a:extLst>
                  <a:ext uri="{FF2B5EF4-FFF2-40B4-BE49-F238E27FC236}">
                    <a16:creationId xmlns:a16="http://schemas.microsoft.com/office/drawing/2014/main" id="{BEF82E5B-7DF2-462F-ADED-9B64B09D5C7C}"/>
                  </a:ext>
                </a:extLst>
              </p14:cNvPr>
              <p14:cNvContentPartPr/>
              <p14:nvPr/>
            </p14:nvContentPartPr>
            <p14:xfrm>
              <a:off x="5064565" y="1602162"/>
              <a:ext cx="360" cy="360"/>
            </p14:xfrm>
          </p:contentPart>
        </mc:Choice>
        <mc:Fallback xmlns="">
          <p:pic>
            <p:nvPicPr>
              <p:cNvPr id="20" name="Ink 19">
                <a:extLst>
                  <a:ext uri="{FF2B5EF4-FFF2-40B4-BE49-F238E27FC236}">
                    <a16:creationId xmlns:a16="http://schemas.microsoft.com/office/drawing/2014/main" id="{BEF82E5B-7DF2-462F-ADED-9B64B09D5C7C}"/>
                  </a:ext>
                </a:extLst>
              </p:cNvPr>
              <p:cNvPicPr/>
              <p:nvPr/>
            </p:nvPicPr>
            <p:blipFill>
              <a:blip r:embed="rId4"/>
              <a:stretch>
                <a:fillRect/>
              </a:stretch>
            </p:blipFill>
            <p:spPr>
              <a:xfrm>
                <a:off x="5055925" y="1593162"/>
                <a:ext cx="18000" cy="18000"/>
              </a:xfrm>
              <a:prstGeom prst="rect">
                <a:avLst/>
              </a:prstGeom>
            </p:spPr>
          </p:pic>
        </mc:Fallback>
      </mc:AlternateContent>
      <p:grpSp>
        <p:nvGrpSpPr>
          <p:cNvPr id="23" name="Group 22">
            <a:extLst>
              <a:ext uri="{FF2B5EF4-FFF2-40B4-BE49-F238E27FC236}">
                <a16:creationId xmlns:a16="http://schemas.microsoft.com/office/drawing/2014/main" id="{FE0910B6-E0AC-4DD0-B68E-3A3A93AE88C6}"/>
              </a:ext>
            </a:extLst>
          </p:cNvPr>
          <p:cNvGrpSpPr/>
          <p:nvPr/>
        </p:nvGrpSpPr>
        <p:grpSpPr>
          <a:xfrm>
            <a:off x="440074" y="3174282"/>
            <a:ext cx="5486040" cy="3275160"/>
            <a:chOff x="415414" y="3062856"/>
            <a:chExt cx="5486040" cy="3275160"/>
          </a:xfrm>
        </p:grpSpPr>
        <p:graphicFrame>
          <p:nvGraphicFramePr>
            <p:cNvPr id="14" name="Chart 13">
              <a:extLst>
                <a:ext uri="{FF2B5EF4-FFF2-40B4-BE49-F238E27FC236}">
                  <a16:creationId xmlns:a16="http://schemas.microsoft.com/office/drawing/2014/main" id="{6A21F3BE-D1B4-46A3-A2FC-8CEA827061EE}"/>
                </a:ext>
              </a:extLst>
            </p:cNvPr>
            <p:cNvGraphicFramePr>
              <a:graphicFrameLocks/>
            </p:cNvGraphicFramePr>
            <p:nvPr>
              <p:extLst>
                <p:ext uri="{D42A27DB-BD31-4B8C-83A1-F6EECF244321}">
                  <p14:modId xmlns:p14="http://schemas.microsoft.com/office/powerpoint/2010/main" val="4110668064"/>
                </p:ext>
              </p:extLst>
            </p:nvPr>
          </p:nvGraphicFramePr>
          <p:xfrm>
            <a:off x="415414" y="3062856"/>
            <a:ext cx="5486040" cy="3275160"/>
          </p:xfrm>
          <a:graphic>
            <a:graphicData uri="http://schemas.openxmlformats.org/drawingml/2006/chart">
              <c:chart xmlns:c="http://schemas.openxmlformats.org/drawingml/2006/chart" xmlns:r="http://schemas.openxmlformats.org/officeDocument/2006/relationships" r:id="rId12"/>
            </a:graphicData>
          </a:graphic>
        </p:graphicFrame>
        <mc:AlternateContent xmlns:mc="http://schemas.openxmlformats.org/markup-compatibility/2006" xmlns:p14="http://schemas.microsoft.com/office/powerpoint/2010/main">
          <mc:Choice Requires="p14">
            <p:contentPart p14:bwMode="auto" r:id="rId13">
              <p14:nvContentPartPr>
                <p14:cNvPr id="5" name="Ink 4">
                  <a:extLst>
                    <a:ext uri="{FF2B5EF4-FFF2-40B4-BE49-F238E27FC236}">
                      <a16:creationId xmlns:a16="http://schemas.microsoft.com/office/drawing/2014/main" id="{74FDE9BC-4C3B-448E-973D-73AB8DC5B738}"/>
                    </a:ext>
                  </a:extLst>
                </p14:cNvPr>
                <p14:cNvContentPartPr/>
                <p14:nvPr/>
              </p14:nvContentPartPr>
              <p14:xfrm rot="20853302">
                <a:off x="1877267" y="4308164"/>
                <a:ext cx="2726515" cy="821476"/>
              </p14:xfrm>
            </p:contentPart>
          </mc:Choice>
          <mc:Fallback xmlns="">
            <p:pic>
              <p:nvPicPr>
                <p:cNvPr id="5" name="Ink 4">
                  <a:extLst>
                    <a:ext uri="{FF2B5EF4-FFF2-40B4-BE49-F238E27FC236}">
                      <a16:creationId xmlns:a16="http://schemas.microsoft.com/office/drawing/2014/main" id="{74FDE9BC-4C3B-448E-973D-73AB8DC5B738}"/>
                    </a:ext>
                  </a:extLst>
                </p:cNvPr>
                <p:cNvPicPr/>
                <p:nvPr/>
              </p:nvPicPr>
              <p:blipFill>
                <a:blip r:embed="rId14"/>
                <a:stretch>
                  <a:fillRect/>
                </a:stretch>
              </p:blipFill>
              <p:spPr>
                <a:xfrm rot="20853302">
                  <a:off x="1868265" y="4299161"/>
                  <a:ext cx="2744159" cy="839123"/>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1" name="Ink 20">
                  <a:extLst>
                    <a:ext uri="{FF2B5EF4-FFF2-40B4-BE49-F238E27FC236}">
                      <a16:creationId xmlns:a16="http://schemas.microsoft.com/office/drawing/2014/main" id="{96DE9C60-B245-4A65-BF7A-9A44C88BB85D}"/>
                    </a:ext>
                  </a:extLst>
                </p14:cNvPr>
                <p14:cNvContentPartPr/>
                <p14:nvPr/>
              </p14:nvContentPartPr>
              <p14:xfrm>
                <a:off x="2516401" y="3758618"/>
                <a:ext cx="1044811" cy="912289"/>
              </p14:xfrm>
            </p:contentPart>
          </mc:Choice>
          <mc:Fallback xmlns="">
            <p:pic>
              <p:nvPicPr>
                <p:cNvPr id="21" name="Ink 20">
                  <a:extLst>
                    <a:ext uri="{FF2B5EF4-FFF2-40B4-BE49-F238E27FC236}">
                      <a16:creationId xmlns:a16="http://schemas.microsoft.com/office/drawing/2014/main" id="{96DE9C60-B245-4A65-BF7A-9A44C88BB85D}"/>
                    </a:ext>
                  </a:extLst>
                </p:cNvPr>
                <p:cNvPicPr/>
                <p:nvPr/>
              </p:nvPicPr>
              <p:blipFill>
                <a:blip r:embed="rId16"/>
                <a:stretch>
                  <a:fillRect/>
                </a:stretch>
              </p:blipFill>
              <p:spPr>
                <a:xfrm>
                  <a:off x="2462378" y="3650570"/>
                  <a:ext cx="1152497" cy="1128026"/>
                </a:xfrm>
                <a:prstGeom prst="rect">
                  <a:avLst/>
                </a:prstGeom>
              </p:spPr>
            </p:pic>
          </mc:Fallback>
        </mc:AlternateContent>
        <p:sp>
          <p:nvSpPr>
            <p:cNvPr id="22" name="Oval 21">
              <a:extLst>
                <a:ext uri="{FF2B5EF4-FFF2-40B4-BE49-F238E27FC236}">
                  <a16:creationId xmlns:a16="http://schemas.microsoft.com/office/drawing/2014/main" id="{437F4940-8191-4A3E-9D92-B1FEA6D4A0FA}"/>
                </a:ext>
              </a:extLst>
            </p:cNvPr>
            <p:cNvSpPr/>
            <p:nvPr/>
          </p:nvSpPr>
          <p:spPr>
            <a:xfrm>
              <a:off x="2664216" y="4130082"/>
              <a:ext cx="745955" cy="3817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solidFill>
                    <a:srgbClr val="FF0000"/>
                  </a:solidFill>
                </a:rPr>
                <a:t>1.5%</a:t>
              </a:r>
              <a:endParaRPr lang="en-ZA" sz="1050" b="1" dirty="0">
                <a:solidFill>
                  <a:srgbClr val="FF0000"/>
                </a:solidFill>
              </a:endParaRPr>
            </a:p>
          </p:txBody>
        </p:sp>
      </p:grpSp>
      <p:sp>
        <p:nvSpPr>
          <p:cNvPr id="24" name="TextBox 23">
            <a:extLst>
              <a:ext uri="{FF2B5EF4-FFF2-40B4-BE49-F238E27FC236}">
                <a16:creationId xmlns:a16="http://schemas.microsoft.com/office/drawing/2014/main" id="{E8701887-19B3-4D33-AA07-2347EAB846E5}"/>
              </a:ext>
            </a:extLst>
          </p:cNvPr>
          <p:cNvSpPr txBox="1"/>
          <p:nvPr/>
        </p:nvSpPr>
        <p:spPr>
          <a:xfrm>
            <a:off x="457200" y="533400"/>
            <a:ext cx="8229600" cy="461665"/>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a:spcBef>
                <a:spcPts val="600"/>
              </a:spcBef>
              <a:spcAft>
                <a:spcPts val="600"/>
              </a:spcAft>
            </a:pPr>
            <a:r>
              <a:rPr lang="en-ZA" sz="2400" dirty="0">
                <a:cs typeface="Times New Roman" panose="02020603050405020304" pitchFamily="18" charset="0"/>
              </a:rPr>
              <a:t>Key Programme Outputs for the 2022/23 Financial Year  </a:t>
            </a:r>
          </a:p>
        </p:txBody>
      </p:sp>
    </p:spTree>
    <p:extLst>
      <p:ext uri="{BB962C8B-B14F-4D97-AF65-F5344CB8AC3E}">
        <p14:creationId xmlns:p14="http://schemas.microsoft.com/office/powerpoint/2010/main" val="3648351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7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89699" y="1115950"/>
            <a:ext cx="8320901" cy="400110"/>
          </a:xfrm>
          <a:prstGeom prst="rect">
            <a:avLst/>
          </a:prstGeom>
        </p:spPr>
        <p:txBody>
          <a:bodyPr wrap="square">
            <a:spAutoFit/>
          </a:bodyPr>
          <a:lstStyle/>
          <a:p>
            <a:pPr lvl="0"/>
            <a:endParaRPr lang="en-ZA" sz="2000" dirty="0"/>
          </a:p>
        </p:txBody>
      </p:sp>
      <p:sp>
        <p:nvSpPr>
          <p:cNvPr id="2" name="Rectangle 1"/>
          <p:cNvSpPr/>
          <p:nvPr/>
        </p:nvSpPr>
        <p:spPr>
          <a:xfrm>
            <a:off x="457200" y="1056797"/>
            <a:ext cx="8229600" cy="1908215"/>
          </a:xfrm>
          <a:prstGeom prst="rect">
            <a:avLst/>
          </a:prstGeom>
        </p:spPr>
        <p:txBody>
          <a:bodyPr wrap="square">
            <a:spAutoFit/>
          </a:bodyPr>
          <a:lstStyle/>
          <a:p>
            <a:pPr>
              <a:spcAft>
                <a:spcPts val="600"/>
              </a:spcAft>
            </a:pPr>
            <a:r>
              <a:rPr lang="en-ZA" b="1" dirty="0"/>
              <a:t>Programme 3: University Education, </a:t>
            </a:r>
            <a:r>
              <a:rPr lang="en-GB" dirty="0"/>
              <a:t>develops and coordinate policy and regulatory frameworks for an effective and efficient university education system. Provide financial and other support to universities, the National Student Financial Aid Scheme and National Higher Education Institute</a:t>
            </a:r>
          </a:p>
          <a:p>
            <a:pPr>
              <a:spcAft>
                <a:spcPts val="600"/>
              </a:spcAft>
            </a:pPr>
            <a:endParaRPr lang="en-GB" b="1" dirty="0"/>
          </a:p>
          <a:p>
            <a:pPr>
              <a:spcAft>
                <a:spcPts val="600"/>
              </a:spcAft>
            </a:pPr>
            <a:r>
              <a:rPr lang="en-GB" b="1" dirty="0"/>
              <a:t>On Access to Universities </a:t>
            </a:r>
          </a:p>
        </p:txBody>
      </p:sp>
      <p:sp>
        <p:nvSpPr>
          <p:cNvPr id="10"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21</a:t>
            </a:fld>
            <a:endParaRPr lang="en-US" b="1" dirty="0"/>
          </a:p>
        </p:txBody>
      </p:sp>
      <p:sp>
        <p:nvSpPr>
          <p:cNvPr id="12" name="Rectangle 11">
            <a:extLst>
              <a:ext uri="{FF2B5EF4-FFF2-40B4-BE49-F238E27FC236}">
                <a16:creationId xmlns:a16="http://schemas.microsoft.com/office/drawing/2014/main" id="{E72BC1CE-D1C3-4A58-AACE-C436B9BA2D81}"/>
              </a:ext>
            </a:extLst>
          </p:cNvPr>
          <p:cNvSpPr/>
          <p:nvPr/>
        </p:nvSpPr>
        <p:spPr>
          <a:xfrm>
            <a:off x="5355404" y="2981279"/>
            <a:ext cx="3429000" cy="3477875"/>
          </a:xfrm>
          <a:prstGeom prst="rect">
            <a:avLst/>
          </a:prstGeom>
        </p:spPr>
        <p:txBody>
          <a:bodyPr wrap="square">
            <a:spAutoFit/>
          </a:bodyPr>
          <a:lstStyle/>
          <a:p>
            <a:pPr marL="285750" indent="-285750">
              <a:spcAft>
                <a:spcPts val="600"/>
              </a:spcAft>
              <a:buFont typeface="Arial" panose="020B0604020202020204" pitchFamily="34" charset="0"/>
              <a:buChar char="•"/>
            </a:pPr>
            <a:r>
              <a:rPr lang="en-GB" sz="1400" dirty="0"/>
              <a:t>Student enrolments at universities are projected to increase from 1 094 808 in 2021/22 to 1 098 000 in 2022/23</a:t>
            </a:r>
          </a:p>
          <a:p>
            <a:pPr marL="285750" indent="-285750">
              <a:spcAft>
                <a:spcPts val="600"/>
              </a:spcAft>
              <a:buFont typeface="Arial" panose="020B0604020202020204" pitchFamily="34" charset="0"/>
              <a:buChar char="•"/>
            </a:pPr>
            <a:r>
              <a:rPr lang="en-GB" sz="1400" dirty="0"/>
              <a:t>University students receiving funding through NSFAS bursaries was initially targeted to decrease from 504 336 in 2021/22 to 431 412 in 2022/23 because of the uncertainties on the funding shortfall. </a:t>
            </a:r>
          </a:p>
          <a:p>
            <a:pPr marL="285750" indent="-285750">
              <a:spcAft>
                <a:spcPts val="600"/>
              </a:spcAft>
              <a:buFont typeface="Arial" panose="020B0604020202020204" pitchFamily="34" charset="0"/>
              <a:buChar char="•"/>
            </a:pPr>
            <a:r>
              <a:rPr lang="en-GB" sz="1400" dirty="0"/>
              <a:t>However, based on the confirmed funding from National Treasury the projected number of students receiving funding is expected to increase exponentially </a:t>
            </a:r>
          </a:p>
        </p:txBody>
      </p:sp>
      <p:graphicFrame>
        <p:nvGraphicFramePr>
          <p:cNvPr id="14" name="Chart 13">
            <a:extLst>
              <a:ext uri="{FF2B5EF4-FFF2-40B4-BE49-F238E27FC236}">
                <a16:creationId xmlns:a16="http://schemas.microsoft.com/office/drawing/2014/main" id="{D1EA168B-37CD-44D0-B12B-80098E301321}"/>
              </a:ext>
            </a:extLst>
          </p:cNvPr>
          <p:cNvGraphicFramePr>
            <a:graphicFrameLocks/>
          </p:cNvGraphicFramePr>
          <p:nvPr>
            <p:extLst>
              <p:ext uri="{D42A27DB-BD31-4B8C-83A1-F6EECF244321}">
                <p14:modId xmlns:p14="http://schemas.microsoft.com/office/powerpoint/2010/main" val="3147788301"/>
              </p:ext>
            </p:extLst>
          </p:nvPr>
        </p:nvGraphicFramePr>
        <p:xfrm>
          <a:off x="458055" y="3085897"/>
          <a:ext cx="4875945" cy="3238703"/>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9DF58A64-90BD-4BE7-8299-80E496B81279}"/>
              </a:ext>
            </a:extLst>
          </p:cNvPr>
          <p:cNvSpPr txBox="1"/>
          <p:nvPr/>
        </p:nvSpPr>
        <p:spPr>
          <a:xfrm>
            <a:off x="457200" y="533400"/>
            <a:ext cx="8229600" cy="461665"/>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a:spcBef>
                <a:spcPts val="600"/>
              </a:spcBef>
              <a:spcAft>
                <a:spcPts val="600"/>
              </a:spcAft>
            </a:pPr>
            <a:r>
              <a:rPr lang="en-ZA" sz="2400" dirty="0">
                <a:cs typeface="Times New Roman" panose="02020603050405020304" pitchFamily="18" charset="0"/>
              </a:rPr>
              <a:t>Key Programme Outputs for the 2022/23 Financial Year  </a:t>
            </a:r>
          </a:p>
        </p:txBody>
      </p:sp>
    </p:spTree>
    <p:extLst>
      <p:ext uri="{BB962C8B-B14F-4D97-AF65-F5344CB8AC3E}">
        <p14:creationId xmlns:p14="http://schemas.microsoft.com/office/powerpoint/2010/main" val="4060461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0947"/>
            <a:ext cx="9144000" cy="687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89699" y="1115950"/>
            <a:ext cx="8320901" cy="400110"/>
          </a:xfrm>
          <a:prstGeom prst="rect">
            <a:avLst/>
          </a:prstGeom>
        </p:spPr>
        <p:txBody>
          <a:bodyPr wrap="square">
            <a:spAutoFit/>
          </a:bodyPr>
          <a:lstStyle/>
          <a:p>
            <a:pPr lvl="0"/>
            <a:endParaRPr lang="en-ZA" sz="2000" dirty="0"/>
          </a:p>
        </p:txBody>
      </p:sp>
      <p:sp>
        <p:nvSpPr>
          <p:cNvPr id="2" name="Rectangle 1"/>
          <p:cNvSpPr/>
          <p:nvPr/>
        </p:nvSpPr>
        <p:spPr>
          <a:xfrm>
            <a:off x="381000" y="825123"/>
            <a:ext cx="8229600" cy="723275"/>
          </a:xfrm>
          <a:prstGeom prst="rect">
            <a:avLst/>
          </a:prstGeom>
        </p:spPr>
        <p:txBody>
          <a:bodyPr wrap="square">
            <a:spAutoFit/>
          </a:bodyPr>
          <a:lstStyle/>
          <a:p>
            <a:pPr>
              <a:spcAft>
                <a:spcPts val="600"/>
              </a:spcAft>
            </a:pPr>
            <a:endParaRPr lang="en-GB" b="1" dirty="0"/>
          </a:p>
          <a:p>
            <a:pPr algn="ctr">
              <a:spcAft>
                <a:spcPts val="600"/>
              </a:spcAft>
            </a:pPr>
            <a:r>
              <a:rPr lang="en-GB" b="1" dirty="0"/>
              <a:t>Completions at Universities </a:t>
            </a:r>
          </a:p>
        </p:txBody>
      </p:sp>
      <p:sp>
        <p:nvSpPr>
          <p:cNvPr id="10"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22</a:t>
            </a:fld>
            <a:endParaRPr lang="en-US" b="1" dirty="0"/>
          </a:p>
        </p:txBody>
      </p:sp>
      <p:sp>
        <p:nvSpPr>
          <p:cNvPr id="12" name="Rectangle 11">
            <a:extLst>
              <a:ext uri="{FF2B5EF4-FFF2-40B4-BE49-F238E27FC236}">
                <a16:creationId xmlns:a16="http://schemas.microsoft.com/office/drawing/2014/main" id="{E72BC1CE-D1C3-4A58-AACE-C436B9BA2D81}"/>
              </a:ext>
            </a:extLst>
          </p:cNvPr>
          <p:cNvSpPr/>
          <p:nvPr/>
        </p:nvSpPr>
        <p:spPr>
          <a:xfrm>
            <a:off x="473467" y="5813601"/>
            <a:ext cx="8153400" cy="523220"/>
          </a:xfrm>
          <a:prstGeom prst="rect">
            <a:avLst/>
          </a:prstGeom>
        </p:spPr>
        <p:txBody>
          <a:bodyPr wrap="square">
            <a:spAutoFit/>
          </a:bodyPr>
          <a:lstStyle/>
          <a:p>
            <a:pPr marL="285750" indent="-285750">
              <a:spcAft>
                <a:spcPts val="600"/>
              </a:spcAft>
              <a:buFont typeface="Arial" panose="020B0604020202020204" pitchFamily="34" charset="0"/>
              <a:buChar char="•"/>
            </a:pPr>
            <a:r>
              <a:rPr lang="en-GB" sz="1400" dirty="0">
                <a:solidFill>
                  <a:schemeClr val="accent6"/>
                </a:solidFill>
              </a:rPr>
              <a:t>Generally, we are projecting a downward trend on students completions at universities from 237 882  in 2021/22 to 227 000 in 2022/23</a:t>
            </a:r>
          </a:p>
        </p:txBody>
      </p:sp>
      <p:graphicFrame>
        <p:nvGraphicFramePr>
          <p:cNvPr id="15" name="Chart 14">
            <a:extLst>
              <a:ext uri="{FF2B5EF4-FFF2-40B4-BE49-F238E27FC236}">
                <a16:creationId xmlns:a16="http://schemas.microsoft.com/office/drawing/2014/main" id="{FE6F6D76-CF95-48F9-898B-87D24236102C}"/>
              </a:ext>
            </a:extLst>
          </p:cNvPr>
          <p:cNvGraphicFramePr>
            <a:graphicFrameLocks/>
          </p:cNvGraphicFramePr>
          <p:nvPr>
            <p:extLst>
              <p:ext uri="{D42A27DB-BD31-4B8C-83A1-F6EECF244321}">
                <p14:modId xmlns:p14="http://schemas.microsoft.com/office/powerpoint/2010/main" val="2010327608"/>
              </p:ext>
            </p:extLst>
          </p:nvPr>
        </p:nvGraphicFramePr>
        <p:xfrm>
          <a:off x="533400" y="1652249"/>
          <a:ext cx="7620000" cy="4086801"/>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3D9F4D16-1521-42EF-8619-B92CFE0D452E}"/>
              </a:ext>
            </a:extLst>
          </p:cNvPr>
          <p:cNvSpPr txBox="1"/>
          <p:nvPr/>
        </p:nvSpPr>
        <p:spPr>
          <a:xfrm>
            <a:off x="457200" y="533400"/>
            <a:ext cx="8229600" cy="461665"/>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a:spcBef>
                <a:spcPts val="600"/>
              </a:spcBef>
              <a:spcAft>
                <a:spcPts val="600"/>
              </a:spcAft>
            </a:pPr>
            <a:r>
              <a:rPr lang="en-ZA" sz="2400" dirty="0">
                <a:cs typeface="Times New Roman" panose="02020603050405020304" pitchFamily="18" charset="0"/>
              </a:rPr>
              <a:t>Key Programme Outputs for the 2022/23 Financial Year  </a:t>
            </a:r>
          </a:p>
        </p:txBody>
      </p:sp>
    </p:spTree>
    <p:extLst>
      <p:ext uri="{BB962C8B-B14F-4D97-AF65-F5344CB8AC3E}">
        <p14:creationId xmlns:p14="http://schemas.microsoft.com/office/powerpoint/2010/main" val="1345950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0947"/>
            <a:ext cx="9144000" cy="687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89699" y="1115950"/>
            <a:ext cx="8320901" cy="400110"/>
          </a:xfrm>
          <a:prstGeom prst="rect">
            <a:avLst/>
          </a:prstGeom>
        </p:spPr>
        <p:txBody>
          <a:bodyPr wrap="square">
            <a:spAutoFit/>
          </a:bodyPr>
          <a:lstStyle/>
          <a:p>
            <a:pPr lvl="0"/>
            <a:endParaRPr lang="en-ZA" sz="2000" dirty="0"/>
          </a:p>
        </p:txBody>
      </p:sp>
      <p:sp>
        <p:nvSpPr>
          <p:cNvPr id="2" name="Rectangle 1"/>
          <p:cNvSpPr/>
          <p:nvPr/>
        </p:nvSpPr>
        <p:spPr>
          <a:xfrm>
            <a:off x="381000" y="825123"/>
            <a:ext cx="8229600" cy="723275"/>
          </a:xfrm>
          <a:prstGeom prst="rect">
            <a:avLst/>
          </a:prstGeom>
        </p:spPr>
        <p:txBody>
          <a:bodyPr wrap="square">
            <a:spAutoFit/>
          </a:bodyPr>
          <a:lstStyle/>
          <a:p>
            <a:pPr>
              <a:spcAft>
                <a:spcPts val="600"/>
              </a:spcAft>
            </a:pPr>
            <a:endParaRPr lang="en-GB" b="1" dirty="0"/>
          </a:p>
          <a:p>
            <a:pPr algn="ctr">
              <a:spcAft>
                <a:spcPts val="600"/>
              </a:spcAft>
            </a:pPr>
            <a:r>
              <a:rPr lang="en-GB" b="1" dirty="0"/>
              <a:t>Completion Targets on specific graduate fields </a:t>
            </a:r>
          </a:p>
        </p:txBody>
      </p:sp>
      <p:sp>
        <p:nvSpPr>
          <p:cNvPr id="10"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23</a:t>
            </a:fld>
            <a:endParaRPr lang="en-US" b="1" dirty="0"/>
          </a:p>
        </p:txBody>
      </p:sp>
      <p:sp>
        <p:nvSpPr>
          <p:cNvPr id="12" name="Rectangle 11">
            <a:extLst>
              <a:ext uri="{FF2B5EF4-FFF2-40B4-BE49-F238E27FC236}">
                <a16:creationId xmlns:a16="http://schemas.microsoft.com/office/drawing/2014/main" id="{E72BC1CE-D1C3-4A58-AACE-C436B9BA2D81}"/>
              </a:ext>
            </a:extLst>
          </p:cNvPr>
          <p:cNvSpPr/>
          <p:nvPr/>
        </p:nvSpPr>
        <p:spPr>
          <a:xfrm>
            <a:off x="393415" y="5825835"/>
            <a:ext cx="8153400" cy="523220"/>
          </a:xfrm>
          <a:prstGeom prst="rect">
            <a:avLst/>
          </a:prstGeom>
        </p:spPr>
        <p:txBody>
          <a:bodyPr wrap="square">
            <a:spAutoFit/>
          </a:bodyPr>
          <a:lstStyle/>
          <a:p>
            <a:pPr marL="285750" indent="-285750">
              <a:spcAft>
                <a:spcPts val="600"/>
              </a:spcAft>
              <a:buFont typeface="Arial" panose="020B0604020202020204" pitchFamily="34" charset="0"/>
              <a:buChar char="•"/>
            </a:pPr>
            <a:r>
              <a:rPr lang="en-GB" sz="1400" dirty="0"/>
              <a:t>Generally, the projected targets are showing an upward trend across the graduate fields including  post graduates (Masters and Doctoral) </a:t>
            </a:r>
          </a:p>
        </p:txBody>
      </p:sp>
      <p:sp>
        <p:nvSpPr>
          <p:cNvPr id="14" name="TextBox 13">
            <a:extLst>
              <a:ext uri="{FF2B5EF4-FFF2-40B4-BE49-F238E27FC236}">
                <a16:creationId xmlns:a16="http://schemas.microsoft.com/office/drawing/2014/main" id="{F54E15E8-8583-44EE-B162-436D61F31CA7}"/>
              </a:ext>
            </a:extLst>
          </p:cNvPr>
          <p:cNvSpPr txBox="1"/>
          <p:nvPr/>
        </p:nvSpPr>
        <p:spPr>
          <a:xfrm>
            <a:off x="457200" y="533400"/>
            <a:ext cx="8229600" cy="461665"/>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a:spcBef>
                <a:spcPts val="600"/>
              </a:spcBef>
              <a:spcAft>
                <a:spcPts val="600"/>
              </a:spcAft>
            </a:pPr>
            <a:r>
              <a:rPr lang="en-ZA" sz="2400" dirty="0">
                <a:cs typeface="Times New Roman" panose="02020603050405020304" pitchFamily="18" charset="0"/>
              </a:rPr>
              <a:t>Key Programme Outputs for the 2022/23 Financial Year  </a:t>
            </a:r>
          </a:p>
        </p:txBody>
      </p:sp>
      <p:graphicFrame>
        <p:nvGraphicFramePr>
          <p:cNvPr id="15" name="Chart 14">
            <a:extLst>
              <a:ext uri="{FF2B5EF4-FFF2-40B4-BE49-F238E27FC236}">
                <a16:creationId xmlns:a16="http://schemas.microsoft.com/office/drawing/2014/main" id="{5EA12807-BA56-4974-B7BF-8676D234F665}"/>
              </a:ext>
            </a:extLst>
          </p:cNvPr>
          <p:cNvGraphicFramePr>
            <a:graphicFrameLocks/>
          </p:cNvGraphicFramePr>
          <p:nvPr>
            <p:extLst>
              <p:ext uri="{D42A27DB-BD31-4B8C-83A1-F6EECF244321}">
                <p14:modId xmlns:p14="http://schemas.microsoft.com/office/powerpoint/2010/main" val="1352758130"/>
              </p:ext>
            </p:extLst>
          </p:nvPr>
        </p:nvGraphicFramePr>
        <p:xfrm>
          <a:off x="457200" y="1636945"/>
          <a:ext cx="8001000" cy="39980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8614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7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89699" y="1115950"/>
            <a:ext cx="8320901" cy="400110"/>
          </a:xfrm>
          <a:prstGeom prst="rect">
            <a:avLst/>
          </a:prstGeom>
        </p:spPr>
        <p:txBody>
          <a:bodyPr wrap="square">
            <a:spAutoFit/>
          </a:bodyPr>
          <a:lstStyle/>
          <a:p>
            <a:pPr lvl="0"/>
            <a:endParaRPr lang="en-ZA" sz="2000" dirty="0"/>
          </a:p>
        </p:txBody>
      </p:sp>
      <p:sp>
        <p:nvSpPr>
          <p:cNvPr id="10"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24</a:t>
            </a:fld>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2522313196"/>
              </p:ext>
            </p:extLst>
          </p:nvPr>
        </p:nvGraphicFramePr>
        <p:xfrm>
          <a:off x="457200" y="1081194"/>
          <a:ext cx="8084344" cy="4495800"/>
        </p:xfrm>
        <a:graphic>
          <a:graphicData uri="http://schemas.openxmlformats.org/drawingml/2006/table">
            <a:tbl>
              <a:tblPr firstRow="1" bandRow="1">
                <a:tableStyleId>{616DA210-FB5B-4158-B5E0-FEB733F419BA}</a:tableStyleId>
              </a:tblPr>
              <a:tblGrid>
                <a:gridCol w="8084344">
                  <a:extLst>
                    <a:ext uri="{9D8B030D-6E8A-4147-A177-3AD203B41FA5}">
                      <a16:colId xmlns:a16="http://schemas.microsoft.com/office/drawing/2014/main" val="20000"/>
                    </a:ext>
                  </a:extLst>
                </a:gridCol>
              </a:tblGrid>
              <a:tr h="0">
                <a:tc>
                  <a:txBody>
                    <a:bodyPr/>
                    <a:lstStyle/>
                    <a:p>
                      <a:pPr algn="ctr">
                        <a:spcAft>
                          <a:spcPts val="600"/>
                        </a:spcAft>
                      </a:pPr>
                      <a:r>
                        <a:rPr lang="en-GB" sz="1900" b="1" dirty="0"/>
                        <a:t>Key Outputs </a:t>
                      </a:r>
                    </a:p>
                  </a:txBody>
                  <a:tcPr/>
                </a:tc>
                <a:extLst>
                  <a:ext uri="{0D108BD9-81ED-4DB2-BD59-A6C34878D82A}">
                    <a16:rowId xmlns:a16="http://schemas.microsoft.com/office/drawing/2014/main" val="10000"/>
                  </a:ext>
                </a:extLst>
              </a:tr>
              <a:tr h="0">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r>
                        <a:rPr lang="en-GB" sz="1800" dirty="0"/>
                        <a:t>Submit to the Minister a Fee Regulation Framework for approval by 31 December 2022</a:t>
                      </a:r>
                    </a:p>
                  </a:txBody>
                  <a:tcPr/>
                </a:tc>
                <a:extLst>
                  <a:ext uri="{0D108BD9-81ED-4DB2-BD59-A6C34878D82A}">
                    <a16:rowId xmlns:a16="http://schemas.microsoft.com/office/drawing/2014/main" val="10001"/>
                  </a:ext>
                </a:extLst>
              </a:tr>
              <a:tr h="0">
                <a:tc>
                  <a:txBody>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arenR" startAt="2"/>
                        <a:tabLst/>
                        <a:defRPr/>
                      </a:pPr>
                      <a:r>
                        <a:rPr lang="en-GB" sz="1800" dirty="0"/>
                        <a:t>Submit to the Minister updated guidelines for the implementation of the DHET bursary scheme for poor and working class students at public universities for approval </a:t>
                      </a:r>
                    </a:p>
                  </a:txBody>
                  <a:tcPr/>
                </a:tc>
                <a:extLst>
                  <a:ext uri="{0D108BD9-81ED-4DB2-BD59-A6C34878D82A}">
                    <a16:rowId xmlns:a16="http://schemas.microsoft.com/office/drawing/2014/main" val="2981820365"/>
                  </a:ext>
                </a:extLst>
              </a:tr>
              <a:tr h="0">
                <a:tc>
                  <a:txBody>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arenR" startAt="3"/>
                        <a:tabLst/>
                        <a:defRPr/>
                      </a:pPr>
                      <a:r>
                        <a:rPr lang="en-GB" sz="1800" dirty="0">
                          <a:solidFill>
                            <a:schemeClr val="tx1"/>
                          </a:solidFill>
                        </a:rPr>
                        <a:t>Submit to the Minister a student funding policy for approval by 31 October 2022</a:t>
                      </a:r>
                      <a:endParaRPr lang="en-GB" sz="1800" dirty="0"/>
                    </a:p>
                  </a:txBody>
                  <a:tcPr/>
                </a:tc>
                <a:extLst>
                  <a:ext uri="{0D108BD9-81ED-4DB2-BD59-A6C34878D82A}">
                    <a16:rowId xmlns:a16="http://schemas.microsoft.com/office/drawing/2014/main" val="1166607274"/>
                  </a:ext>
                </a:extLst>
              </a:tr>
              <a:tr h="0">
                <a:tc>
                  <a:txBody>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arenR" startAt="4"/>
                        <a:tabLst/>
                        <a:defRPr/>
                      </a:pPr>
                      <a:r>
                        <a:rPr lang="en-GB" sz="1800" dirty="0"/>
                        <a:t>Review the enrolment planning statement for the cycle 2023-2025 for universities for approval by the Minister </a:t>
                      </a:r>
                    </a:p>
                  </a:txBody>
                  <a:tcPr/>
                </a:tc>
                <a:extLst>
                  <a:ext uri="{0D108BD9-81ED-4DB2-BD59-A6C34878D82A}">
                    <a16:rowId xmlns:a16="http://schemas.microsoft.com/office/drawing/2014/main" val="1805227577"/>
                  </a:ext>
                </a:extLst>
              </a:tr>
              <a:tr h="0">
                <a:tc>
                  <a:txBody>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arenR" startAt="5"/>
                        <a:tabLst/>
                        <a:defRPr/>
                      </a:pPr>
                      <a:r>
                        <a:rPr lang="en-GB" sz="1800" dirty="0"/>
                        <a:t>Produce a report on the achievement of Ministerial enrolment planning targets</a:t>
                      </a:r>
                    </a:p>
                  </a:txBody>
                  <a:tcPr/>
                </a:tc>
                <a:extLst>
                  <a:ext uri="{0D108BD9-81ED-4DB2-BD59-A6C34878D82A}">
                    <a16:rowId xmlns:a16="http://schemas.microsoft.com/office/drawing/2014/main" val="2811079919"/>
                  </a:ext>
                </a:extLst>
              </a:tr>
              <a:tr h="0">
                <a:tc>
                  <a:txBody>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arenR" startAt="6"/>
                        <a:tabLst/>
                        <a:defRPr/>
                      </a:pPr>
                      <a:r>
                        <a:rPr lang="en-GB" sz="1800" b="0" dirty="0">
                          <a:solidFill>
                            <a:schemeClr val="tx1"/>
                          </a:solidFill>
                        </a:rPr>
                        <a:t>Produce oversight report on University Capacity Development Programme</a:t>
                      </a:r>
                      <a:endParaRPr lang="en-GB" sz="1800" dirty="0"/>
                    </a:p>
                  </a:txBody>
                  <a:tcPr/>
                </a:tc>
                <a:extLst>
                  <a:ext uri="{0D108BD9-81ED-4DB2-BD59-A6C34878D82A}">
                    <a16:rowId xmlns:a16="http://schemas.microsoft.com/office/drawing/2014/main" val="4030272404"/>
                  </a:ext>
                </a:extLst>
              </a:tr>
            </a:tbl>
          </a:graphicData>
        </a:graphic>
      </p:graphicFrame>
      <p:sp>
        <p:nvSpPr>
          <p:cNvPr id="7" name="TextBox 6">
            <a:extLst>
              <a:ext uri="{FF2B5EF4-FFF2-40B4-BE49-F238E27FC236}">
                <a16:creationId xmlns:a16="http://schemas.microsoft.com/office/drawing/2014/main" id="{143E400A-CD66-4A71-87C7-A1ABE2FA7688}"/>
              </a:ext>
            </a:extLst>
          </p:cNvPr>
          <p:cNvSpPr txBox="1"/>
          <p:nvPr/>
        </p:nvSpPr>
        <p:spPr>
          <a:xfrm>
            <a:off x="457200" y="533400"/>
            <a:ext cx="8229600" cy="461665"/>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a:spcBef>
                <a:spcPts val="600"/>
              </a:spcBef>
              <a:spcAft>
                <a:spcPts val="600"/>
              </a:spcAft>
            </a:pPr>
            <a:r>
              <a:rPr lang="en-ZA" sz="2400" dirty="0">
                <a:cs typeface="Times New Roman" panose="02020603050405020304" pitchFamily="18" charset="0"/>
              </a:rPr>
              <a:t>Key Programme Outputs for the 2022/23 Financial Year  </a:t>
            </a:r>
          </a:p>
        </p:txBody>
      </p:sp>
    </p:spTree>
    <p:extLst>
      <p:ext uri="{BB962C8B-B14F-4D97-AF65-F5344CB8AC3E}">
        <p14:creationId xmlns:p14="http://schemas.microsoft.com/office/powerpoint/2010/main" val="108110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7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89699" y="1115950"/>
            <a:ext cx="8320901" cy="400110"/>
          </a:xfrm>
          <a:prstGeom prst="rect">
            <a:avLst/>
          </a:prstGeom>
        </p:spPr>
        <p:txBody>
          <a:bodyPr wrap="square">
            <a:spAutoFit/>
          </a:bodyPr>
          <a:lstStyle/>
          <a:p>
            <a:pPr lvl="0"/>
            <a:endParaRPr lang="en-ZA" sz="2000" dirty="0"/>
          </a:p>
        </p:txBody>
      </p:sp>
      <p:sp>
        <p:nvSpPr>
          <p:cNvPr id="2" name="Rectangle 1"/>
          <p:cNvSpPr/>
          <p:nvPr/>
        </p:nvSpPr>
        <p:spPr>
          <a:xfrm>
            <a:off x="381000" y="1115950"/>
            <a:ext cx="8229600" cy="600164"/>
          </a:xfrm>
          <a:prstGeom prst="rect">
            <a:avLst/>
          </a:prstGeom>
        </p:spPr>
        <p:txBody>
          <a:bodyPr wrap="square">
            <a:spAutoFit/>
          </a:bodyPr>
          <a:lstStyle/>
          <a:p>
            <a:pPr>
              <a:spcAft>
                <a:spcPts val="600"/>
              </a:spcAft>
            </a:pPr>
            <a:r>
              <a:rPr lang="en-ZA" sz="2000" b="1" dirty="0"/>
              <a:t>Programme 3: University Education..</a:t>
            </a:r>
            <a:r>
              <a:rPr lang="en-ZA" sz="2000" b="1" dirty="0" err="1"/>
              <a:t>cnt</a:t>
            </a:r>
            <a:endParaRPr lang="en-ZA" sz="2000" b="1" dirty="0"/>
          </a:p>
          <a:p>
            <a:pPr>
              <a:spcAft>
                <a:spcPts val="600"/>
              </a:spcAft>
            </a:pPr>
            <a:endParaRPr lang="en-ZA" sz="800" b="1" dirty="0"/>
          </a:p>
        </p:txBody>
      </p:sp>
      <p:sp>
        <p:nvSpPr>
          <p:cNvPr id="10"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25</a:t>
            </a:fld>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580553364"/>
              </p:ext>
            </p:extLst>
          </p:nvPr>
        </p:nvGraphicFramePr>
        <p:xfrm>
          <a:off x="457200" y="1761525"/>
          <a:ext cx="8229600" cy="3354586"/>
        </p:xfrm>
        <a:graphic>
          <a:graphicData uri="http://schemas.openxmlformats.org/drawingml/2006/table">
            <a:tbl>
              <a:tblPr firstRow="1" bandRow="1">
                <a:tableStyleId>{616DA210-FB5B-4158-B5E0-FEB733F419BA}</a:tableStyleId>
              </a:tblPr>
              <a:tblGrid>
                <a:gridCol w="8229600">
                  <a:extLst>
                    <a:ext uri="{9D8B030D-6E8A-4147-A177-3AD203B41FA5}">
                      <a16:colId xmlns:a16="http://schemas.microsoft.com/office/drawing/2014/main" val="20000"/>
                    </a:ext>
                  </a:extLst>
                </a:gridCol>
              </a:tblGrid>
              <a:tr h="0">
                <a:tc>
                  <a:txBody>
                    <a:bodyPr/>
                    <a:lstStyle/>
                    <a:p>
                      <a:pPr algn="ctr">
                        <a:spcAft>
                          <a:spcPts val="600"/>
                        </a:spcAft>
                      </a:pPr>
                      <a:r>
                        <a:rPr lang="en-GB" sz="2000" b="1" dirty="0"/>
                        <a:t>Key Outputs </a:t>
                      </a:r>
                    </a:p>
                  </a:txBody>
                  <a:tcPr/>
                </a:tc>
                <a:extLst>
                  <a:ext uri="{0D108BD9-81ED-4DB2-BD59-A6C34878D82A}">
                    <a16:rowId xmlns:a16="http://schemas.microsoft.com/office/drawing/2014/main" val="10000"/>
                  </a:ext>
                </a:extLst>
              </a:tr>
              <a:tr h="199013">
                <a:tc>
                  <a:txBody>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arenR" startAt="7"/>
                        <a:tabLst/>
                        <a:defRPr/>
                      </a:pPr>
                      <a:r>
                        <a:rPr lang="en-GB" sz="1800" b="0" dirty="0">
                          <a:solidFill>
                            <a:schemeClr val="tx1"/>
                          </a:solidFill>
                        </a:rPr>
                        <a:t>Support 6 universities to develop TVET college articulation implementation plans</a:t>
                      </a:r>
                      <a:endParaRPr lang="en-GB" sz="1800" b="1" dirty="0">
                        <a:solidFill>
                          <a:schemeClr val="tx1"/>
                        </a:solidFill>
                      </a:endParaRPr>
                    </a:p>
                  </a:txBody>
                  <a:tcPr/>
                </a:tc>
                <a:extLst>
                  <a:ext uri="{0D108BD9-81ED-4DB2-BD59-A6C34878D82A}">
                    <a16:rowId xmlns:a16="http://schemas.microsoft.com/office/drawing/2014/main" val="2783362290"/>
                  </a:ext>
                </a:extLst>
              </a:tr>
              <a:tr h="199013">
                <a:tc>
                  <a:txBody>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arenR" startAt="8"/>
                        <a:tabLst/>
                        <a:defRPr/>
                      </a:pPr>
                      <a:r>
                        <a:rPr lang="en-GB" sz="1800" b="0" dirty="0">
                          <a:solidFill>
                            <a:schemeClr val="tx1"/>
                          </a:solidFill>
                        </a:rPr>
                        <a:t>Develop needs analysis report and framework for the university governance programme for approval</a:t>
                      </a:r>
                      <a:endParaRPr lang="en-GB" sz="1800" b="1" dirty="0">
                        <a:solidFill>
                          <a:schemeClr val="tx1"/>
                        </a:solidFill>
                      </a:endParaRPr>
                    </a:p>
                  </a:txBody>
                  <a:tcPr/>
                </a:tc>
                <a:extLst>
                  <a:ext uri="{0D108BD9-81ED-4DB2-BD59-A6C34878D82A}">
                    <a16:rowId xmlns:a16="http://schemas.microsoft.com/office/drawing/2014/main" val="1889602923"/>
                  </a:ext>
                </a:extLst>
              </a:tr>
              <a:tr h="199013">
                <a:tc>
                  <a:txBody>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arenR" startAt="9"/>
                        <a:tabLst/>
                        <a:defRPr/>
                      </a:pPr>
                      <a:r>
                        <a:rPr lang="en-GB" sz="1800" b="0" dirty="0">
                          <a:solidFill>
                            <a:schemeClr val="tx1"/>
                          </a:solidFill>
                        </a:rPr>
                        <a:t>Produce oversight reports on the financial health, governance, research outputs as well as creative and innovation outputs  of universities </a:t>
                      </a:r>
                    </a:p>
                  </a:txBody>
                  <a:tcPr/>
                </a:tc>
                <a:extLst>
                  <a:ext uri="{0D108BD9-81ED-4DB2-BD59-A6C34878D82A}">
                    <a16:rowId xmlns:a16="http://schemas.microsoft.com/office/drawing/2014/main" val="697870806"/>
                  </a:ext>
                </a:extLst>
              </a:tr>
              <a:tr h="398026">
                <a:tc>
                  <a:txBody>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arenR" startAt="10"/>
                        <a:tabLst/>
                        <a:defRPr/>
                      </a:pPr>
                      <a:r>
                        <a:rPr lang="en-GB" sz="1800" b="0" dirty="0">
                          <a:solidFill>
                            <a:schemeClr val="tx1"/>
                          </a:solidFill>
                        </a:rPr>
                        <a:t>Develop a report on compliance of Public Private Higher Institutions</a:t>
                      </a:r>
                    </a:p>
                  </a:txBody>
                  <a:tcPr/>
                </a:tc>
                <a:extLst>
                  <a:ext uri="{0D108BD9-81ED-4DB2-BD59-A6C34878D82A}">
                    <a16:rowId xmlns:a16="http://schemas.microsoft.com/office/drawing/2014/main" val="2787908422"/>
                  </a:ext>
                </a:extLst>
              </a:tr>
              <a:tr h="199013">
                <a:tc>
                  <a:txBody>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arenR" startAt="11"/>
                        <a:tabLst/>
                        <a:defRPr/>
                      </a:pPr>
                      <a:r>
                        <a:rPr lang="en-GB" sz="1800" b="0" dirty="0">
                          <a:solidFill>
                            <a:schemeClr val="tx1"/>
                          </a:solidFill>
                        </a:rPr>
                        <a:t>Targeting 8 universities to implement student-focussed entrepreneurship development activities</a:t>
                      </a:r>
                    </a:p>
                  </a:txBody>
                  <a:tcPr/>
                </a:tc>
                <a:extLst>
                  <a:ext uri="{0D108BD9-81ED-4DB2-BD59-A6C34878D82A}">
                    <a16:rowId xmlns:a16="http://schemas.microsoft.com/office/drawing/2014/main" val="1951359724"/>
                  </a:ext>
                </a:extLst>
              </a:tr>
            </a:tbl>
          </a:graphicData>
        </a:graphic>
      </p:graphicFrame>
      <p:sp>
        <p:nvSpPr>
          <p:cNvPr id="8" name="TextBox 7">
            <a:extLst>
              <a:ext uri="{FF2B5EF4-FFF2-40B4-BE49-F238E27FC236}">
                <a16:creationId xmlns:a16="http://schemas.microsoft.com/office/drawing/2014/main" id="{E18B383A-1D32-4095-B606-AF8261612F7D}"/>
              </a:ext>
            </a:extLst>
          </p:cNvPr>
          <p:cNvSpPr txBox="1"/>
          <p:nvPr/>
        </p:nvSpPr>
        <p:spPr>
          <a:xfrm>
            <a:off x="457200" y="533400"/>
            <a:ext cx="8229600" cy="461665"/>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a:spcBef>
                <a:spcPts val="600"/>
              </a:spcBef>
              <a:spcAft>
                <a:spcPts val="600"/>
              </a:spcAft>
            </a:pPr>
            <a:r>
              <a:rPr lang="en-ZA" sz="2400" dirty="0">
                <a:cs typeface="Times New Roman" panose="02020603050405020304" pitchFamily="18" charset="0"/>
              </a:rPr>
              <a:t>Key Programme Outputs for the 2022/23 Financial Year  </a:t>
            </a:r>
          </a:p>
        </p:txBody>
      </p:sp>
    </p:spTree>
    <p:extLst>
      <p:ext uri="{BB962C8B-B14F-4D97-AF65-F5344CB8AC3E}">
        <p14:creationId xmlns:p14="http://schemas.microsoft.com/office/powerpoint/2010/main" val="4235555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7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89699" y="1115950"/>
            <a:ext cx="8320901" cy="400110"/>
          </a:xfrm>
          <a:prstGeom prst="rect">
            <a:avLst/>
          </a:prstGeom>
        </p:spPr>
        <p:txBody>
          <a:bodyPr wrap="square">
            <a:spAutoFit/>
          </a:bodyPr>
          <a:lstStyle/>
          <a:p>
            <a:pPr lvl="0"/>
            <a:endParaRPr lang="en-ZA" sz="2000" dirty="0"/>
          </a:p>
        </p:txBody>
      </p:sp>
      <p:sp>
        <p:nvSpPr>
          <p:cNvPr id="2" name="Rectangle 1"/>
          <p:cNvSpPr/>
          <p:nvPr/>
        </p:nvSpPr>
        <p:spPr>
          <a:xfrm>
            <a:off x="411822" y="1069392"/>
            <a:ext cx="8320356" cy="1631216"/>
          </a:xfrm>
          <a:prstGeom prst="rect">
            <a:avLst/>
          </a:prstGeom>
        </p:spPr>
        <p:txBody>
          <a:bodyPr wrap="square">
            <a:spAutoFit/>
          </a:bodyPr>
          <a:lstStyle/>
          <a:p>
            <a:pPr algn="just">
              <a:spcAft>
                <a:spcPts val="600"/>
              </a:spcAft>
            </a:pPr>
            <a:r>
              <a:rPr lang="en-ZA" sz="2000" b="1" dirty="0"/>
              <a:t>Programme 4: Technical and Vocational Education and Training, </a:t>
            </a:r>
            <a:r>
              <a:rPr lang="en-GB" sz="2000" dirty="0"/>
              <a:t>Plan, develop, implement, monitor, maintain and evaluate national policy, programme assessment practices and systems for TVET colleges. Provide financial and other support to TVET colleges and regional offices</a:t>
            </a:r>
            <a:endParaRPr lang="en-ZA" sz="800" b="1" dirty="0"/>
          </a:p>
        </p:txBody>
      </p:sp>
      <p:sp>
        <p:nvSpPr>
          <p:cNvPr id="10"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26</a:t>
            </a:fld>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2151803301"/>
              </p:ext>
            </p:extLst>
          </p:nvPr>
        </p:nvGraphicFramePr>
        <p:xfrm>
          <a:off x="457200" y="2689307"/>
          <a:ext cx="8274978" cy="3657600"/>
        </p:xfrm>
        <a:graphic>
          <a:graphicData uri="http://schemas.openxmlformats.org/drawingml/2006/table">
            <a:tbl>
              <a:tblPr firstRow="1" bandRow="1">
                <a:tableStyleId>{616DA210-FB5B-4158-B5E0-FEB733F419BA}</a:tableStyleId>
              </a:tblPr>
              <a:tblGrid>
                <a:gridCol w="8274978">
                  <a:extLst>
                    <a:ext uri="{9D8B030D-6E8A-4147-A177-3AD203B41FA5}">
                      <a16:colId xmlns:a16="http://schemas.microsoft.com/office/drawing/2014/main" val="20000"/>
                    </a:ext>
                  </a:extLst>
                </a:gridCol>
              </a:tblGrid>
              <a:tr h="0">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ZA" sz="1800" b="1" dirty="0"/>
                        <a:t>Key outputs </a:t>
                      </a:r>
                      <a:endParaRPr lang="en-ZA" sz="1800" dirty="0"/>
                    </a:p>
                  </a:txBody>
                  <a:tcPr/>
                </a:tc>
                <a:extLst>
                  <a:ext uri="{0D108BD9-81ED-4DB2-BD59-A6C34878D82A}">
                    <a16:rowId xmlns:a16="http://schemas.microsoft.com/office/drawing/2014/main" val="10000"/>
                  </a:ext>
                </a:extLst>
              </a:tr>
              <a:tr h="0">
                <a:tc>
                  <a:txBody>
                    <a:bodyPr/>
                    <a:lstStyle/>
                    <a:p>
                      <a:pPr marL="0" indent="0">
                        <a:spcAft>
                          <a:spcPts val="600"/>
                        </a:spcAft>
                        <a:buFont typeface="+mj-lt"/>
                        <a:buNone/>
                      </a:pPr>
                      <a:r>
                        <a:rPr lang="en-GB" sz="1800" b="1" i="1" dirty="0">
                          <a:solidFill>
                            <a:srgbClr val="7030A0"/>
                          </a:solidFill>
                        </a:rPr>
                        <a:t>On access to TVET Colleges:</a:t>
                      </a:r>
                    </a:p>
                  </a:txBody>
                  <a:tcPr/>
                </a:tc>
                <a:extLst>
                  <a:ext uri="{0D108BD9-81ED-4DB2-BD59-A6C34878D82A}">
                    <a16:rowId xmlns:a16="http://schemas.microsoft.com/office/drawing/2014/main" val="10001"/>
                  </a:ext>
                </a:extLst>
              </a:tr>
              <a:tr h="0">
                <a:tc>
                  <a:txBody>
                    <a:bodyPr/>
                    <a:lstStyle/>
                    <a:p>
                      <a:pPr marL="342900" marR="0" lvl="0" indent="-342900" algn="l" defTabSz="914400" rtl="0" eaLnBrk="1" fontAlgn="auto" latinLnBrk="0" hangingPunct="1">
                        <a:lnSpc>
                          <a:spcPct val="100000"/>
                        </a:lnSpc>
                        <a:spcBef>
                          <a:spcPts val="0"/>
                        </a:spcBef>
                        <a:spcAft>
                          <a:spcPts val="600"/>
                        </a:spcAft>
                        <a:buClrTx/>
                        <a:buSzTx/>
                        <a:buFont typeface="+mj-lt"/>
                        <a:buAutoNum type="arabicParenR"/>
                        <a:tabLst/>
                        <a:defRPr/>
                      </a:pPr>
                      <a:r>
                        <a:rPr lang="en-GB" sz="1800" dirty="0"/>
                        <a:t>Develop three-year enrolment plan with differentiation in programme enrolment by 30 September 2022</a:t>
                      </a:r>
                    </a:p>
                  </a:txBody>
                  <a:tcPr/>
                </a:tc>
                <a:extLst>
                  <a:ext uri="{0D108BD9-81ED-4DB2-BD59-A6C34878D82A}">
                    <a16:rowId xmlns:a16="http://schemas.microsoft.com/office/drawing/2014/main" val="1227797931"/>
                  </a:ext>
                </a:extLst>
              </a:tr>
              <a:tr h="0">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arenR" startAt="2"/>
                        <a:tabLst/>
                        <a:defRPr/>
                      </a:pPr>
                      <a:r>
                        <a:rPr lang="en-GB" sz="1800" dirty="0"/>
                        <a:t>Increase the number of students enrolled in TVET colleges from </a:t>
                      </a:r>
                      <a:r>
                        <a:rPr lang="en-GB" sz="1800" b="1" dirty="0"/>
                        <a:t>452 277 </a:t>
                      </a:r>
                      <a:r>
                        <a:rPr lang="en-GB" sz="1800" dirty="0"/>
                        <a:t>in 2020/21 to </a:t>
                      </a:r>
                      <a:r>
                        <a:rPr lang="en-GB" sz="1800" b="1" dirty="0"/>
                        <a:t>580 849 </a:t>
                      </a:r>
                      <a:r>
                        <a:rPr lang="en-GB" sz="1800" b="0" dirty="0"/>
                        <a:t>in the 2022/23 </a:t>
                      </a:r>
                    </a:p>
                  </a:txBody>
                  <a:tcPr/>
                </a:tc>
                <a:extLst>
                  <a:ext uri="{0D108BD9-81ED-4DB2-BD59-A6C34878D82A}">
                    <a16:rowId xmlns:a16="http://schemas.microsoft.com/office/drawing/2014/main" val="10002"/>
                  </a:ext>
                </a:extLst>
              </a:tr>
              <a:tr h="0">
                <a:tc>
                  <a:txBody>
                    <a:bodyPr/>
                    <a:lstStyle/>
                    <a:p>
                      <a:pPr marL="342900" indent="-342900">
                        <a:spcAft>
                          <a:spcPts val="600"/>
                        </a:spcAft>
                        <a:buFont typeface="+mj-lt"/>
                        <a:buAutoNum type="arabicParenR" startAt="3"/>
                      </a:pPr>
                      <a:r>
                        <a:rPr lang="en-GB" sz="1800" dirty="0"/>
                        <a:t>TVET college students receiving funding through NSFAS bursaries will also increase from </a:t>
                      </a:r>
                      <a:r>
                        <a:rPr lang="en-GB" sz="1800" b="1" dirty="0"/>
                        <a:t>261 404 </a:t>
                      </a:r>
                      <a:r>
                        <a:rPr lang="en-GB" sz="1800" dirty="0"/>
                        <a:t>in 2020/21 to </a:t>
                      </a:r>
                      <a:r>
                        <a:rPr lang="en-GB" sz="1800" b="1" dirty="0"/>
                        <a:t>329 554 </a:t>
                      </a:r>
                      <a:r>
                        <a:rPr lang="en-GB" sz="1800" b="0" dirty="0"/>
                        <a:t>in 2022/23</a:t>
                      </a:r>
                    </a:p>
                  </a:txBody>
                  <a:tcPr/>
                </a:tc>
                <a:extLst>
                  <a:ext uri="{0D108BD9-81ED-4DB2-BD59-A6C34878D82A}">
                    <a16:rowId xmlns:a16="http://schemas.microsoft.com/office/drawing/2014/main" val="10003"/>
                  </a:ext>
                </a:extLst>
              </a:tr>
              <a:tr h="0">
                <a:tc>
                  <a:txBody>
                    <a:bodyPr/>
                    <a:lstStyle/>
                    <a:p>
                      <a:pPr marL="342900" marR="0" lvl="0" indent="-342900" algn="l" defTabSz="914400" rtl="0" eaLnBrk="1" fontAlgn="auto" latinLnBrk="0" hangingPunct="1">
                        <a:lnSpc>
                          <a:spcPct val="100000"/>
                        </a:lnSpc>
                        <a:spcBef>
                          <a:spcPts val="0"/>
                        </a:spcBef>
                        <a:spcAft>
                          <a:spcPts val="600"/>
                        </a:spcAft>
                        <a:buClrTx/>
                        <a:buSzTx/>
                        <a:buFont typeface="+mj-lt"/>
                        <a:buAutoNum type="arabicParenR" startAt="4"/>
                        <a:tabLst/>
                        <a:defRPr/>
                      </a:pPr>
                      <a:r>
                        <a:rPr lang="en-GB" sz="1800" dirty="0"/>
                        <a:t>Establish additional one Disability Support Unit to support students with disabilities in TVET colleges by 31 March 2023</a:t>
                      </a:r>
                      <a:endParaRPr lang="en-GB" sz="1800" b="1" dirty="0"/>
                    </a:p>
                  </a:txBody>
                  <a:tcPr/>
                </a:tc>
                <a:extLst>
                  <a:ext uri="{0D108BD9-81ED-4DB2-BD59-A6C34878D82A}">
                    <a16:rowId xmlns:a16="http://schemas.microsoft.com/office/drawing/2014/main" val="10004"/>
                  </a:ext>
                </a:extLst>
              </a:tr>
              <a:tr h="0">
                <a:tc>
                  <a:txBody>
                    <a:bodyPr/>
                    <a:lstStyle/>
                    <a:p>
                      <a:pPr marL="0" indent="0">
                        <a:spcAft>
                          <a:spcPts val="600"/>
                        </a:spcAft>
                        <a:buFont typeface="+mj-lt"/>
                        <a:buNone/>
                      </a:pPr>
                      <a:r>
                        <a:rPr lang="en-GB" sz="1800" b="0" dirty="0"/>
                        <a:t>5)  Train </a:t>
                      </a:r>
                      <a:r>
                        <a:rPr lang="en-GB" sz="1800" b="1" dirty="0"/>
                        <a:t>800</a:t>
                      </a:r>
                      <a:r>
                        <a:rPr lang="en-GB" sz="1800" b="0" dirty="0"/>
                        <a:t> artisan learners through Centres of Specialisation</a:t>
                      </a:r>
                      <a:endParaRPr lang="en-GB" sz="1800" b="1" dirty="0"/>
                    </a:p>
                  </a:txBody>
                  <a:tcPr/>
                </a:tc>
                <a:extLst>
                  <a:ext uri="{0D108BD9-81ED-4DB2-BD59-A6C34878D82A}">
                    <a16:rowId xmlns:a16="http://schemas.microsoft.com/office/drawing/2014/main" val="627483410"/>
                  </a:ext>
                </a:extLst>
              </a:tr>
            </a:tbl>
          </a:graphicData>
        </a:graphic>
      </p:graphicFrame>
      <p:sp>
        <p:nvSpPr>
          <p:cNvPr id="8" name="TextBox 7">
            <a:extLst>
              <a:ext uri="{FF2B5EF4-FFF2-40B4-BE49-F238E27FC236}">
                <a16:creationId xmlns:a16="http://schemas.microsoft.com/office/drawing/2014/main" id="{310B459D-1FE2-44D8-ACC5-C3993BB28319}"/>
              </a:ext>
            </a:extLst>
          </p:cNvPr>
          <p:cNvSpPr txBox="1"/>
          <p:nvPr/>
        </p:nvSpPr>
        <p:spPr>
          <a:xfrm>
            <a:off x="457200" y="533400"/>
            <a:ext cx="8229600" cy="461665"/>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a:spcBef>
                <a:spcPts val="600"/>
              </a:spcBef>
              <a:spcAft>
                <a:spcPts val="600"/>
              </a:spcAft>
            </a:pPr>
            <a:r>
              <a:rPr lang="en-ZA" sz="2400" dirty="0">
                <a:cs typeface="Times New Roman" panose="02020603050405020304" pitchFamily="18" charset="0"/>
              </a:rPr>
              <a:t>Key Programme Outputs for the 2022/23 Financial Year  </a:t>
            </a:r>
          </a:p>
        </p:txBody>
      </p:sp>
    </p:spTree>
    <p:extLst>
      <p:ext uri="{BB962C8B-B14F-4D97-AF65-F5344CB8AC3E}">
        <p14:creationId xmlns:p14="http://schemas.microsoft.com/office/powerpoint/2010/main" val="2879697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7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89699" y="1115950"/>
            <a:ext cx="8320901" cy="400110"/>
          </a:xfrm>
          <a:prstGeom prst="rect">
            <a:avLst/>
          </a:prstGeom>
        </p:spPr>
        <p:txBody>
          <a:bodyPr wrap="square">
            <a:spAutoFit/>
          </a:bodyPr>
          <a:lstStyle/>
          <a:p>
            <a:pPr lvl="0"/>
            <a:endParaRPr lang="en-ZA" sz="2000" dirty="0"/>
          </a:p>
        </p:txBody>
      </p:sp>
      <p:sp>
        <p:nvSpPr>
          <p:cNvPr id="2" name="Rectangle 1"/>
          <p:cNvSpPr/>
          <p:nvPr/>
        </p:nvSpPr>
        <p:spPr>
          <a:xfrm>
            <a:off x="381000" y="1125475"/>
            <a:ext cx="8229600" cy="600164"/>
          </a:xfrm>
          <a:prstGeom prst="rect">
            <a:avLst/>
          </a:prstGeom>
        </p:spPr>
        <p:txBody>
          <a:bodyPr wrap="square">
            <a:spAutoFit/>
          </a:bodyPr>
          <a:lstStyle/>
          <a:p>
            <a:pPr>
              <a:spcAft>
                <a:spcPts val="600"/>
              </a:spcAft>
            </a:pPr>
            <a:r>
              <a:rPr lang="en-ZA" sz="2000" b="1" dirty="0"/>
              <a:t>Programme 4: TVET..</a:t>
            </a:r>
            <a:r>
              <a:rPr lang="en-ZA" sz="2000" b="1" dirty="0" err="1"/>
              <a:t>cnt</a:t>
            </a:r>
            <a:endParaRPr lang="en-ZA" sz="2000" b="1" dirty="0"/>
          </a:p>
          <a:p>
            <a:pPr>
              <a:spcAft>
                <a:spcPts val="600"/>
              </a:spcAft>
            </a:pPr>
            <a:endParaRPr lang="en-ZA" sz="800" b="1" dirty="0"/>
          </a:p>
        </p:txBody>
      </p:sp>
      <p:sp>
        <p:nvSpPr>
          <p:cNvPr id="10"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27</a:t>
            </a:fld>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4047630302"/>
              </p:ext>
            </p:extLst>
          </p:nvPr>
        </p:nvGraphicFramePr>
        <p:xfrm>
          <a:off x="485774" y="1686236"/>
          <a:ext cx="8172451" cy="3947160"/>
        </p:xfrm>
        <a:graphic>
          <a:graphicData uri="http://schemas.openxmlformats.org/drawingml/2006/table">
            <a:tbl>
              <a:tblPr firstRow="1" bandRow="1">
                <a:tableStyleId>{616DA210-FB5B-4158-B5E0-FEB733F419BA}</a:tableStyleId>
              </a:tblPr>
              <a:tblGrid>
                <a:gridCol w="8172451">
                  <a:extLst>
                    <a:ext uri="{9D8B030D-6E8A-4147-A177-3AD203B41FA5}">
                      <a16:colId xmlns:a16="http://schemas.microsoft.com/office/drawing/2014/main" val="20000"/>
                    </a:ext>
                  </a:extLst>
                </a:gridCol>
              </a:tblGrid>
              <a:tr h="0">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ZA" sz="2000" b="1" dirty="0"/>
                        <a:t>Key outputs </a:t>
                      </a:r>
                      <a:endParaRPr lang="en-ZA" sz="2000" dirty="0"/>
                    </a:p>
                  </a:txBody>
                  <a:tcPr/>
                </a:tc>
                <a:extLst>
                  <a:ext uri="{0D108BD9-81ED-4DB2-BD59-A6C34878D82A}">
                    <a16:rowId xmlns:a16="http://schemas.microsoft.com/office/drawing/2014/main" val="10000"/>
                  </a:ext>
                </a:extLst>
              </a:tr>
              <a:tr h="0">
                <a:tc>
                  <a:txBody>
                    <a:bodyPr/>
                    <a:lstStyle/>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GB" sz="1800" b="1" i="1" dirty="0">
                          <a:solidFill>
                            <a:srgbClr val="7030A0"/>
                          </a:solidFill>
                        </a:rPr>
                        <a:t>On success and efficiency: </a:t>
                      </a:r>
                    </a:p>
                  </a:txBody>
                  <a:tcPr/>
                </a:tc>
                <a:extLst>
                  <a:ext uri="{0D108BD9-81ED-4DB2-BD59-A6C34878D82A}">
                    <a16:rowId xmlns:a16="http://schemas.microsoft.com/office/drawing/2014/main" val="2370618949"/>
                  </a:ext>
                </a:extLst>
              </a:tr>
              <a:tr h="190500">
                <a:tc>
                  <a:txBody>
                    <a:bodyPr/>
                    <a:lstStyle/>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GB" sz="1800" b="0" dirty="0"/>
                        <a:t>6) </a:t>
                      </a:r>
                      <a:r>
                        <a:rPr lang="en-GB" sz="1800" b="1" dirty="0"/>
                        <a:t>4 000 s</a:t>
                      </a:r>
                      <a:r>
                        <a:rPr lang="en-GB" sz="1800" b="0" dirty="0"/>
                        <a:t>tudents will be enrolled in Pre-vocational Learning Programme</a:t>
                      </a:r>
                      <a:endParaRPr lang="en-GB" sz="1800" b="1" dirty="0"/>
                    </a:p>
                  </a:txBody>
                  <a:tcPr/>
                </a:tc>
                <a:extLst>
                  <a:ext uri="{0D108BD9-81ED-4DB2-BD59-A6C34878D82A}">
                    <a16:rowId xmlns:a16="http://schemas.microsoft.com/office/drawing/2014/main" val="1927175508"/>
                  </a:ext>
                </a:extLst>
              </a:tr>
              <a:tr h="0">
                <a:tc>
                  <a:txBody>
                    <a:bodyPr/>
                    <a:lstStyle/>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GB" sz="1800" dirty="0"/>
                        <a:t>7)</a:t>
                      </a:r>
                      <a:r>
                        <a:rPr lang="en-GB" sz="1800" b="1" dirty="0"/>
                        <a:t> 72 298 </a:t>
                      </a:r>
                      <a:r>
                        <a:rPr lang="en-GB" sz="1800" dirty="0"/>
                        <a:t>TVET college students will complete N6 qualifications</a:t>
                      </a:r>
                      <a:endParaRPr lang="en-GB" sz="1800" b="1" dirty="0"/>
                    </a:p>
                  </a:txBody>
                  <a:tcPr/>
                </a:tc>
                <a:extLst>
                  <a:ext uri="{0D108BD9-81ED-4DB2-BD59-A6C34878D82A}">
                    <a16:rowId xmlns:a16="http://schemas.microsoft.com/office/drawing/2014/main" val="3967502256"/>
                  </a:ext>
                </a:extLst>
              </a:tr>
              <a:tr h="285750">
                <a:tc>
                  <a:txBody>
                    <a:bodyPr/>
                    <a:lstStyle/>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GB" sz="1800" dirty="0"/>
                        <a:t>8)</a:t>
                      </a:r>
                      <a:r>
                        <a:rPr lang="en-GB" sz="1800" b="0" dirty="0"/>
                        <a:t> </a:t>
                      </a:r>
                      <a:r>
                        <a:rPr lang="en-GB" sz="1800" b="1" dirty="0"/>
                        <a:t>13 552 </a:t>
                      </a:r>
                      <a:r>
                        <a:rPr lang="en-GB" sz="1800" b="0" dirty="0"/>
                        <a:t>TVET college students will complete NC(V) Level 4</a:t>
                      </a:r>
                      <a:endParaRPr lang="en-GB" sz="1800" b="1" dirty="0"/>
                    </a:p>
                  </a:txBody>
                  <a:tcPr/>
                </a:tc>
                <a:extLst>
                  <a:ext uri="{0D108BD9-81ED-4DB2-BD59-A6C34878D82A}">
                    <a16:rowId xmlns:a16="http://schemas.microsoft.com/office/drawing/2014/main" val="2183940538"/>
                  </a:ext>
                </a:extLst>
              </a:tr>
              <a:tr h="190500">
                <a:tc>
                  <a:txBody>
                    <a:bodyPr/>
                    <a:lstStyle/>
                    <a:p>
                      <a:pPr marL="0" indent="0">
                        <a:spcAft>
                          <a:spcPts val="600"/>
                        </a:spcAft>
                        <a:buFont typeface="+mj-lt"/>
                        <a:buNone/>
                      </a:pPr>
                      <a:r>
                        <a:rPr lang="en-GB" sz="1800" b="0" dirty="0"/>
                        <a:t>9) Ensure that throughput rate in TVET (NC(V)) programme is </a:t>
                      </a:r>
                      <a:r>
                        <a:rPr lang="en-GB" sz="1800" b="1" dirty="0"/>
                        <a:t>40%</a:t>
                      </a:r>
                    </a:p>
                  </a:txBody>
                  <a:tcPr/>
                </a:tc>
                <a:extLst>
                  <a:ext uri="{0D108BD9-81ED-4DB2-BD59-A6C34878D82A}">
                    <a16:rowId xmlns:a16="http://schemas.microsoft.com/office/drawing/2014/main" val="3902400040"/>
                  </a:ext>
                </a:extLst>
              </a:tr>
              <a:tr h="0">
                <a:tc>
                  <a:txBody>
                    <a:bodyPr/>
                    <a:lstStyle/>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GB" sz="1800" b="0" dirty="0"/>
                        <a:t>10)</a:t>
                      </a:r>
                      <a:r>
                        <a:rPr lang="en-GB" sz="1800" b="1" dirty="0"/>
                        <a:t> </a:t>
                      </a:r>
                      <a:r>
                        <a:rPr lang="en-GB" sz="1800" b="0" dirty="0"/>
                        <a:t>Ensure that </a:t>
                      </a:r>
                      <a:r>
                        <a:rPr lang="en-GB" sz="1800" b="1" dirty="0"/>
                        <a:t>10 000 </a:t>
                      </a:r>
                      <a:r>
                        <a:rPr lang="en-GB" sz="1800" b="0" dirty="0"/>
                        <a:t>une</a:t>
                      </a:r>
                      <a:r>
                        <a:rPr lang="en-GB" sz="1800" dirty="0"/>
                        <a:t>mployed TVET students are placed in workplaces </a:t>
                      </a:r>
                      <a:endParaRPr lang="en-GB" sz="1800" b="1" dirty="0"/>
                    </a:p>
                  </a:txBody>
                  <a:tcPr/>
                </a:tc>
                <a:extLst>
                  <a:ext uri="{0D108BD9-81ED-4DB2-BD59-A6C34878D82A}">
                    <a16:rowId xmlns:a16="http://schemas.microsoft.com/office/drawing/2014/main" val="2542463030"/>
                  </a:ext>
                </a:extLst>
              </a:tr>
              <a:tr h="0">
                <a:tc>
                  <a:txBody>
                    <a:bodyPr/>
                    <a:lstStyle/>
                    <a:p>
                      <a:pPr marL="268288" marR="0" lvl="0" indent="-268288" algn="l" defTabSz="914400" rtl="0" eaLnBrk="1" fontAlgn="auto" latinLnBrk="0" hangingPunct="1">
                        <a:lnSpc>
                          <a:spcPct val="100000"/>
                        </a:lnSpc>
                        <a:spcBef>
                          <a:spcPts val="0"/>
                        </a:spcBef>
                        <a:spcAft>
                          <a:spcPts val="600"/>
                        </a:spcAft>
                        <a:buClrTx/>
                        <a:buSzTx/>
                        <a:buFont typeface="+mj-lt"/>
                        <a:buNone/>
                        <a:tabLst/>
                        <a:defRPr/>
                      </a:pPr>
                      <a:r>
                        <a:rPr lang="en-GB" sz="1800" dirty="0"/>
                        <a:t>11) Release examination results per cycle for qualifying students from    </a:t>
                      </a:r>
                    </a:p>
                    <a:p>
                      <a:pPr marL="268288" marR="0" lvl="0" indent="-268288" algn="l" defTabSz="914400" rtl="0" eaLnBrk="1" fontAlgn="auto" latinLnBrk="0" hangingPunct="1">
                        <a:lnSpc>
                          <a:spcPct val="100000"/>
                        </a:lnSpc>
                        <a:spcBef>
                          <a:spcPts val="0"/>
                        </a:spcBef>
                        <a:spcAft>
                          <a:spcPts val="600"/>
                        </a:spcAft>
                        <a:buClrTx/>
                        <a:buSzTx/>
                        <a:buFont typeface="+mj-lt"/>
                        <a:buNone/>
                        <a:tabLst/>
                        <a:defRPr/>
                      </a:pPr>
                      <a:r>
                        <a:rPr lang="en-GB" sz="1800" dirty="0"/>
                        <a:t>      last date of exams within 40 days </a:t>
                      </a:r>
                    </a:p>
                  </a:txBody>
                  <a:tcPr/>
                </a:tc>
                <a:extLst>
                  <a:ext uri="{0D108BD9-81ED-4DB2-BD59-A6C34878D82A}">
                    <a16:rowId xmlns:a16="http://schemas.microsoft.com/office/drawing/2014/main" val="10001"/>
                  </a:ext>
                </a:extLst>
              </a:tr>
              <a:tr h="285750">
                <a:tc>
                  <a:txBody>
                    <a:bodyPr/>
                    <a:lstStyle/>
                    <a:p>
                      <a:pPr marL="268288" marR="0" lvl="0" indent="-268288" algn="l" defTabSz="914400" rtl="0" eaLnBrk="1" fontAlgn="auto" latinLnBrk="0" hangingPunct="1">
                        <a:lnSpc>
                          <a:spcPct val="100000"/>
                        </a:lnSpc>
                        <a:spcBef>
                          <a:spcPts val="0"/>
                        </a:spcBef>
                        <a:spcAft>
                          <a:spcPts val="0"/>
                        </a:spcAft>
                        <a:buClrTx/>
                        <a:buSzTx/>
                        <a:buFont typeface="+mj-lt"/>
                        <a:buNone/>
                        <a:tabLst/>
                        <a:defRPr/>
                      </a:pPr>
                      <a:r>
                        <a:rPr lang="en-GB" sz="1800" dirty="0"/>
                        <a:t>12) Issue certificates within 3 months to qualifying candidates following publication of results </a:t>
                      </a:r>
                    </a:p>
                  </a:txBody>
                  <a:tcPr/>
                </a:tc>
                <a:extLst>
                  <a:ext uri="{0D108BD9-81ED-4DB2-BD59-A6C34878D82A}">
                    <a16:rowId xmlns:a16="http://schemas.microsoft.com/office/drawing/2014/main" val="972285468"/>
                  </a:ext>
                </a:extLst>
              </a:tr>
            </a:tbl>
          </a:graphicData>
        </a:graphic>
      </p:graphicFrame>
      <p:sp>
        <p:nvSpPr>
          <p:cNvPr id="8" name="TextBox 7">
            <a:extLst>
              <a:ext uri="{FF2B5EF4-FFF2-40B4-BE49-F238E27FC236}">
                <a16:creationId xmlns:a16="http://schemas.microsoft.com/office/drawing/2014/main" id="{6EFBA861-DB69-4710-AF5E-2C5D924B9C28}"/>
              </a:ext>
            </a:extLst>
          </p:cNvPr>
          <p:cNvSpPr txBox="1"/>
          <p:nvPr/>
        </p:nvSpPr>
        <p:spPr>
          <a:xfrm>
            <a:off x="457200" y="533400"/>
            <a:ext cx="8229600" cy="461665"/>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a:spcBef>
                <a:spcPts val="600"/>
              </a:spcBef>
              <a:spcAft>
                <a:spcPts val="600"/>
              </a:spcAft>
            </a:pPr>
            <a:r>
              <a:rPr lang="en-ZA" sz="2400" dirty="0">
                <a:cs typeface="Times New Roman" panose="02020603050405020304" pitchFamily="18" charset="0"/>
              </a:rPr>
              <a:t>Key Programme Outputs for the 2022/23 Financial Year  </a:t>
            </a:r>
          </a:p>
        </p:txBody>
      </p:sp>
    </p:spTree>
    <p:extLst>
      <p:ext uri="{BB962C8B-B14F-4D97-AF65-F5344CB8AC3E}">
        <p14:creationId xmlns:p14="http://schemas.microsoft.com/office/powerpoint/2010/main" val="351110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7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89699" y="1115950"/>
            <a:ext cx="8320901" cy="400110"/>
          </a:xfrm>
          <a:prstGeom prst="rect">
            <a:avLst/>
          </a:prstGeom>
        </p:spPr>
        <p:txBody>
          <a:bodyPr wrap="square">
            <a:spAutoFit/>
          </a:bodyPr>
          <a:lstStyle/>
          <a:p>
            <a:pPr lvl="0"/>
            <a:endParaRPr lang="en-ZA" sz="2000" dirty="0"/>
          </a:p>
        </p:txBody>
      </p:sp>
      <p:sp>
        <p:nvSpPr>
          <p:cNvPr id="2" name="Rectangle 1"/>
          <p:cNvSpPr/>
          <p:nvPr/>
        </p:nvSpPr>
        <p:spPr>
          <a:xfrm>
            <a:off x="381000" y="1125475"/>
            <a:ext cx="8229600" cy="600164"/>
          </a:xfrm>
          <a:prstGeom prst="rect">
            <a:avLst/>
          </a:prstGeom>
        </p:spPr>
        <p:txBody>
          <a:bodyPr wrap="square">
            <a:spAutoFit/>
          </a:bodyPr>
          <a:lstStyle/>
          <a:p>
            <a:pPr>
              <a:spcAft>
                <a:spcPts val="600"/>
              </a:spcAft>
            </a:pPr>
            <a:r>
              <a:rPr lang="en-ZA" sz="2000" b="1" dirty="0"/>
              <a:t>Programme 4: TVET..</a:t>
            </a:r>
            <a:r>
              <a:rPr lang="en-ZA" sz="2000" b="1" dirty="0" err="1"/>
              <a:t>cnt</a:t>
            </a:r>
            <a:endParaRPr lang="en-ZA" sz="2000" b="1" dirty="0"/>
          </a:p>
          <a:p>
            <a:pPr>
              <a:spcAft>
                <a:spcPts val="600"/>
              </a:spcAft>
            </a:pPr>
            <a:endParaRPr lang="en-ZA" sz="800" b="1" dirty="0"/>
          </a:p>
        </p:txBody>
      </p:sp>
      <p:sp>
        <p:nvSpPr>
          <p:cNvPr id="10"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28</a:t>
            </a:fld>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1988632505"/>
              </p:ext>
            </p:extLst>
          </p:nvPr>
        </p:nvGraphicFramePr>
        <p:xfrm>
          <a:off x="407327" y="1565707"/>
          <a:ext cx="8320901" cy="4678680"/>
        </p:xfrm>
        <a:graphic>
          <a:graphicData uri="http://schemas.openxmlformats.org/drawingml/2006/table">
            <a:tbl>
              <a:tblPr firstRow="1" bandRow="1">
                <a:tableStyleId>{616DA210-FB5B-4158-B5E0-FEB733F419BA}</a:tableStyleId>
              </a:tblPr>
              <a:tblGrid>
                <a:gridCol w="8320901">
                  <a:extLst>
                    <a:ext uri="{9D8B030D-6E8A-4147-A177-3AD203B41FA5}">
                      <a16:colId xmlns:a16="http://schemas.microsoft.com/office/drawing/2014/main" val="20000"/>
                    </a:ext>
                  </a:extLst>
                </a:gridCol>
              </a:tblGrid>
              <a:tr h="0">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ZA" sz="1900" b="1" dirty="0"/>
                        <a:t>Key outputs </a:t>
                      </a:r>
                      <a:endParaRPr lang="en-ZA" sz="1900" dirty="0"/>
                    </a:p>
                  </a:txBody>
                  <a:tcPr/>
                </a:tc>
                <a:extLst>
                  <a:ext uri="{0D108BD9-81ED-4DB2-BD59-A6C34878D82A}">
                    <a16:rowId xmlns:a16="http://schemas.microsoft.com/office/drawing/2014/main" val="10000"/>
                  </a:ext>
                </a:extLst>
              </a:tr>
              <a:tr h="204278">
                <a:tc>
                  <a:txBody>
                    <a:bodyPr/>
                    <a:lstStyle/>
                    <a:p>
                      <a:pPr marL="268288" marR="0" lvl="0" indent="-268288" algn="l" defTabSz="914400" rtl="0" eaLnBrk="1" fontAlgn="auto" latinLnBrk="0" hangingPunct="1">
                        <a:lnSpc>
                          <a:spcPct val="100000"/>
                        </a:lnSpc>
                        <a:spcBef>
                          <a:spcPts val="0"/>
                        </a:spcBef>
                        <a:spcAft>
                          <a:spcPts val="600"/>
                        </a:spcAft>
                        <a:buClrTx/>
                        <a:buSzTx/>
                        <a:buFont typeface="+mj-lt"/>
                        <a:buNone/>
                        <a:tabLst/>
                        <a:defRPr/>
                      </a:pPr>
                      <a:r>
                        <a:rPr lang="en-GB" sz="1800" dirty="0"/>
                        <a:t>13) Develop a report on eradication</a:t>
                      </a:r>
                      <a:r>
                        <a:rPr lang="en-GB" sz="1800" baseline="0" dirty="0"/>
                        <a:t> of</a:t>
                      </a:r>
                      <a:r>
                        <a:rPr lang="en-GB" sz="1800" dirty="0"/>
                        <a:t> certification backlog by 30     </a:t>
                      </a:r>
                    </a:p>
                    <a:p>
                      <a:pPr marL="268288" marR="0" lvl="0" indent="-268288" algn="l" defTabSz="914400" rtl="0" eaLnBrk="1" fontAlgn="auto" latinLnBrk="0" hangingPunct="1">
                        <a:lnSpc>
                          <a:spcPct val="100000"/>
                        </a:lnSpc>
                        <a:spcBef>
                          <a:spcPts val="0"/>
                        </a:spcBef>
                        <a:spcAft>
                          <a:spcPts val="600"/>
                        </a:spcAft>
                        <a:buClrTx/>
                        <a:buSzTx/>
                        <a:buFont typeface="+mj-lt"/>
                        <a:buNone/>
                        <a:tabLst/>
                        <a:defRPr/>
                      </a:pPr>
                      <a:r>
                        <a:rPr lang="en-GB" sz="1800" dirty="0"/>
                        <a:t>      September 2022</a:t>
                      </a:r>
                    </a:p>
                  </a:txBody>
                  <a:tcPr/>
                </a:tc>
                <a:extLst>
                  <a:ext uri="{0D108BD9-81ED-4DB2-BD59-A6C34878D82A}">
                    <a16:rowId xmlns:a16="http://schemas.microsoft.com/office/drawing/2014/main" val="2370618949"/>
                  </a:ext>
                </a:extLst>
              </a:tr>
              <a:tr h="0">
                <a:tc>
                  <a:txBody>
                    <a:bodyPr/>
                    <a:lstStyle/>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GB" sz="1800" b="1" i="1" dirty="0">
                          <a:solidFill>
                            <a:srgbClr val="7030A0"/>
                          </a:solidFill>
                        </a:rPr>
                        <a:t>On quality of provisioning in TVET colleges:</a:t>
                      </a:r>
                    </a:p>
                  </a:txBody>
                  <a:tcPr/>
                </a:tc>
                <a:extLst>
                  <a:ext uri="{0D108BD9-81ED-4DB2-BD59-A6C34878D82A}">
                    <a16:rowId xmlns:a16="http://schemas.microsoft.com/office/drawing/2014/main" val="10003"/>
                  </a:ext>
                </a:extLst>
              </a:tr>
              <a:tr h="204278">
                <a:tc>
                  <a:txBody>
                    <a:bodyPr/>
                    <a:lstStyle/>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GB" sz="1800" b="0" dirty="0"/>
                        <a:t>14) Ensure that </a:t>
                      </a:r>
                      <a:r>
                        <a:rPr lang="en-GB" sz="1800" b="1" dirty="0"/>
                        <a:t>70% </a:t>
                      </a:r>
                      <a:r>
                        <a:rPr lang="en-GB" sz="1800" b="0" dirty="0"/>
                        <a:t>of TVET college lecturers have professional </a:t>
                      </a:r>
                    </a:p>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GB" sz="1800" b="0" dirty="0"/>
                        <a:t>      qualifications</a:t>
                      </a:r>
                      <a:endParaRPr lang="en-GB" sz="1800" b="1" dirty="0"/>
                    </a:p>
                  </a:txBody>
                  <a:tcPr/>
                </a:tc>
                <a:extLst>
                  <a:ext uri="{0D108BD9-81ED-4DB2-BD59-A6C34878D82A}">
                    <a16:rowId xmlns:a16="http://schemas.microsoft.com/office/drawing/2014/main" val="1132334313"/>
                  </a:ext>
                </a:extLst>
              </a:tr>
              <a:tr h="204278">
                <a:tc>
                  <a:txBody>
                    <a:bodyPr/>
                    <a:lstStyle/>
                    <a:p>
                      <a:pPr marL="0" indent="0">
                        <a:spcAft>
                          <a:spcPts val="600"/>
                        </a:spcAft>
                        <a:buFont typeface="+mj-lt"/>
                        <a:buNone/>
                      </a:pPr>
                      <a:r>
                        <a:rPr lang="en-GB" sz="1800" b="0" dirty="0"/>
                        <a:t>15) Support </a:t>
                      </a:r>
                      <a:r>
                        <a:rPr lang="en-GB" sz="1800" b="1" dirty="0"/>
                        <a:t>250 </a:t>
                      </a:r>
                      <a:r>
                        <a:rPr lang="en-GB" sz="1800" b="0" dirty="0"/>
                        <a:t>TVET lecturers who hold appropriate qualifications to </a:t>
                      </a:r>
                    </a:p>
                    <a:p>
                      <a:pPr marL="0" indent="0">
                        <a:spcAft>
                          <a:spcPts val="600"/>
                        </a:spcAft>
                        <a:buFont typeface="+mj-lt"/>
                        <a:buNone/>
                      </a:pPr>
                      <a:r>
                        <a:rPr lang="en-GB" sz="1800" b="0" dirty="0"/>
                        <a:t>      acquire professional qualifications</a:t>
                      </a:r>
                      <a:endParaRPr lang="en-GB" sz="1800" b="1" dirty="0"/>
                    </a:p>
                  </a:txBody>
                  <a:tcPr/>
                </a:tc>
                <a:extLst>
                  <a:ext uri="{0D108BD9-81ED-4DB2-BD59-A6C34878D82A}">
                    <a16:rowId xmlns:a16="http://schemas.microsoft.com/office/drawing/2014/main" val="37269363"/>
                  </a:ext>
                </a:extLst>
              </a:tr>
              <a:tr h="204278">
                <a:tc>
                  <a:txBody>
                    <a:bodyPr/>
                    <a:lstStyle/>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GB" sz="1800" b="0" dirty="0"/>
                        <a:t>16) Place</a:t>
                      </a:r>
                      <a:r>
                        <a:rPr lang="en-GB" sz="1800" b="1" dirty="0"/>
                        <a:t> 14% </a:t>
                      </a:r>
                      <a:r>
                        <a:rPr lang="en-GB" sz="1800" b="0" dirty="0"/>
                        <a:t>of TVET college lecturing staff in industry or exchange </a:t>
                      </a:r>
                    </a:p>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GB" sz="1800" b="0" dirty="0"/>
                        <a:t>      programmes</a:t>
                      </a:r>
                      <a:endParaRPr lang="en-GB" sz="1800" b="1" dirty="0"/>
                    </a:p>
                  </a:txBody>
                  <a:tcPr/>
                </a:tc>
                <a:extLst>
                  <a:ext uri="{0D108BD9-81ED-4DB2-BD59-A6C34878D82A}">
                    <a16:rowId xmlns:a16="http://schemas.microsoft.com/office/drawing/2014/main" val="585963638"/>
                  </a:ext>
                </a:extLst>
              </a:tr>
              <a:tr h="304333">
                <a:tc>
                  <a:txBody>
                    <a:bodyPr/>
                    <a:lstStyle/>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GB" sz="1800" b="0" dirty="0"/>
                        <a:t>17) Ensure </a:t>
                      </a:r>
                      <a:r>
                        <a:rPr lang="en-GB" sz="1800" b="1" dirty="0"/>
                        <a:t>100</a:t>
                      </a:r>
                      <a:r>
                        <a:rPr lang="en-GB" sz="1800" b="0" dirty="0"/>
                        <a:t> lecturers participate in project-based lecturer </a:t>
                      </a:r>
                    </a:p>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GB" sz="1800" b="0" dirty="0"/>
                        <a:t>      capacity building programmes in engineering (electrical, plumbing and </a:t>
                      </a:r>
                    </a:p>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GB" sz="1800" b="0" dirty="0"/>
                        <a:t>      mechanical)</a:t>
                      </a:r>
                      <a:endParaRPr lang="en-GB" sz="1800" b="1" dirty="0"/>
                    </a:p>
                  </a:txBody>
                  <a:tcPr/>
                </a:tc>
                <a:extLst>
                  <a:ext uri="{0D108BD9-81ED-4DB2-BD59-A6C34878D82A}">
                    <a16:rowId xmlns:a16="http://schemas.microsoft.com/office/drawing/2014/main" val="2049286493"/>
                  </a:ext>
                </a:extLst>
              </a:tr>
            </a:tbl>
          </a:graphicData>
        </a:graphic>
      </p:graphicFrame>
      <p:sp>
        <p:nvSpPr>
          <p:cNvPr id="8" name="TextBox 7">
            <a:extLst>
              <a:ext uri="{FF2B5EF4-FFF2-40B4-BE49-F238E27FC236}">
                <a16:creationId xmlns:a16="http://schemas.microsoft.com/office/drawing/2014/main" id="{60DF55B1-4819-4B3A-A206-3F017D7D4BCF}"/>
              </a:ext>
            </a:extLst>
          </p:cNvPr>
          <p:cNvSpPr txBox="1"/>
          <p:nvPr/>
        </p:nvSpPr>
        <p:spPr>
          <a:xfrm>
            <a:off x="457200" y="533400"/>
            <a:ext cx="8229600" cy="461665"/>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a:spcBef>
                <a:spcPts val="600"/>
              </a:spcBef>
              <a:spcAft>
                <a:spcPts val="600"/>
              </a:spcAft>
            </a:pPr>
            <a:r>
              <a:rPr lang="en-ZA" sz="2400" dirty="0">
                <a:cs typeface="Times New Roman" panose="02020603050405020304" pitchFamily="18" charset="0"/>
              </a:rPr>
              <a:t>Key Programme Outputs for the 2022/23 Financial Year  </a:t>
            </a:r>
          </a:p>
        </p:txBody>
      </p:sp>
    </p:spTree>
    <p:extLst>
      <p:ext uri="{BB962C8B-B14F-4D97-AF65-F5344CB8AC3E}">
        <p14:creationId xmlns:p14="http://schemas.microsoft.com/office/powerpoint/2010/main" val="38065768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7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89699" y="1115950"/>
            <a:ext cx="8320901" cy="400110"/>
          </a:xfrm>
          <a:prstGeom prst="rect">
            <a:avLst/>
          </a:prstGeom>
        </p:spPr>
        <p:txBody>
          <a:bodyPr wrap="square">
            <a:spAutoFit/>
          </a:bodyPr>
          <a:lstStyle/>
          <a:p>
            <a:pPr lvl="0"/>
            <a:endParaRPr lang="en-ZA" sz="2000" dirty="0"/>
          </a:p>
        </p:txBody>
      </p:sp>
      <p:sp>
        <p:nvSpPr>
          <p:cNvPr id="2" name="Rectangle 1"/>
          <p:cNvSpPr/>
          <p:nvPr/>
        </p:nvSpPr>
        <p:spPr>
          <a:xfrm>
            <a:off x="381000" y="1125475"/>
            <a:ext cx="8229600" cy="600164"/>
          </a:xfrm>
          <a:prstGeom prst="rect">
            <a:avLst/>
          </a:prstGeom>
        </p:spPr>
        <p:txBody>
          <a:bodyPr wrap="square">
            <a:spAutoFit/>
          </a:bodyPr>
          <a:lstStyle/>
          <a:p>
            <a:pPr>
              <a:spcAft>
                <a:spcPts val="600"/>
              </a:spcAft>
            </a:pPr>
            <a:r>
              <a:rPr lang="en-ZA" sz="2000" b="1" dirty="0"/>
              <a:t>Programme 4: TVET…</a:t>
            </a:r>
            <a:r>
              <a:rPr lang="en-ZA" sz="2000" b="1" dirty="0" err="1"/>
              <a:t>cnt</a:t>
            </a:r>
            <a:endParaRPr lang="en-ZA" sz="2000" b="1" dirty="0"/>
          </a:p>
          <a:p>
            <a:pPr>
              <a:spcAft>
                <a:spcPts val="600"/>
              </a:spcAft>
            </a:pPr>
            <a:endParaRPr lang="en-ZA" sz="800" b="1" dirty="0"/>
          </a:p>
        </p:txBody>
      </p:sp>
      <p:sp>
        <p:nvSpPr>
          <p:cNvPr id="10"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29</a:t>
            </a:fld>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1416252850"/>
              </p:ext>
            </p:extLst>
          </p:nvPr>
        </p:nvGraphicFramePr>
        <p:xfrm>
          <a:off x="414819" y="1639494"/>
          <a:ext cx="8271981" cy="4328160"/>
        </p:xfrm>
        <a:graphic>
          <a:graphicData uri="http://schemas.openxmlformats.org/drawingml/2006/table">
            <a:tbl>
              <a:tblPr firstRow="1" bandRow="1">
                <a:tableStyleId>{616DA210-FB5B-4158-B5E0-FEB733F419BA}</a:tableStyleId>
              </a:tblPr>
              <a:tblGrid>
                <a:gridCol w="8271981">
                  <a:extLst>
                    <a:ext uri="{9D8B030D-6E8A-4147-A177-3AD203B41FA5}">
                      <a16:colId xmlns:a16="http://schemas.microsoft.com/office/drawing/2014/main" val="20000"/>
                    </a:ext>
                  </a:extLst>
                </a:gridCol>
              </a:tblGrid>
              <a:tr h="296544">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ZA" sz="1900" b="1" dirty="0"/>
                        <a:t>Key outputs </a:t>
                      </a:r>
                      <a:endParaRPr lang="en-ZA" sz="1900" dirty="0"/>
                    </a:p>
                  </a:txBody>
                  <a:tcPr/>
                </a:tc>
                <a:extLst>
                  <a:ext uri="{0D108BD9-81ED-4DB2-BD59-A6C34878D82A}">
                    <a16:rowId xmlns:a16="http://schemas.microsoft.com/office/drawing/2014/main" val="10000"/>
                  </a:ext>
                </a:extLst>
              </a:tr>
              <a:tr h="0">
                <a:tc>
                  <a:txBody>
                    <a:bodyPr/>
                    <a:lstStyle/>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GB" sz="1800" b="0" dirty="0"/>
                        <a:t>18)</a:t>
                      </a:r>
                      <a:r>
                        <a:rPr lang="en-GB" sz="1800" dirty="0"/>
                        <a:t> Produce a report on cooperation agreement with Germany on </a:t>
                      </a:r>
                    </a:p>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GB" sz="1800" dirty="0"/>
                        <a:t>      the South African Institute for Vocational and Continuing Education and    </a:t>
                      </a:r>
                    </a:p>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GB" sz="1800" dirty="0"/>
                        <a:t>      Training</a:t>
                      </a:r>
                      <a:endParaRPr lang="en-GB" sz="1800" b="1" dirty="0"/>
                    </a:p>
                  </a:txBody>
                  <a:tcPr/>
                </a:tc>
                <a:extLst>
                  <a:ext uri="{0D108BD9-81ED-4DB2-BD59-A6C34878D82A}">
                    <a16:rowId xmlns:a16="http://schemas.microsoft.com/office/drawing/2014/main" val="1877086507"/>
                  </a:ext>
                </a:extLst>
              </a:tr>
              <a:tr h="233680">
                <a:tc>
                  <a:txBody>
                    <a:bodyPr/>
                    <a:lstStyle/>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GB" sz="1800" b="0" dirty="0"/>
                        <a:t>19) Produce an instrument to monitor the implementation of TVET </a:t>
                      </a:r>
                    </a:p>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GB" sz="1800" b="0" dirty="0"/>
                        <a:t>      college council code of conduct</a:t>
                      </a:r>
                      <a:endParaRPr lang="en-GB" sz="1800" b="1" dirty="0"/>
                    </a:p>
                  </a:txBody>
                  <a:tcPr/>
                </a:tc>
                <a:extLst>
                  <a:ext uri="{0D108BD9-81ED-4DB2-BD59-A6C34878D82A}">
                    <a16:rowId xmlns:a16="http://schemas.microsoft.com/office/drawing/2014/main" val="3686370849"/>
                  </a:ext>
                </a:extLst>
              </a:tr>
              <a:tr h="190500">
                <a:tc>
                  <a:txBody>
                    <a:bodyPr/>
                    <a:lstStyle/>
                    <a:p>
                      <a:pPr marL="0" indent="0">
                        <a:spcAft>
                          <a:spcPts val="600"/>
                        </a:spcAft>
                        <a:buFont typeface="+mj-lt"/>
                        <a:buNone/>
                      </a:pPr>
                      <a:r>
                        <a:rPr lang="en-GB" sz="1800" b="1" i="1" dirty="0">
                          <a:solidFill>
                            <a:srgbClr val="7030A0"/>
                          </a:solidFill>
                        </a:rPr>
                        <a:t>On the responsiveness of TVET colleges:</a:t>
                      </a:r>
                    </a:p>
                  </a:txBody>
                  <a:tcPr/>
                </a:tc>
                <a:extLst>
                  <a:ext uri="{0D108BD9-81ED-4DB2-BD59-A6C34878D82A}">
                    <a16:rowId xmlns:a16="http://schemas.microsoft.com/office/drawing/2014/main" val="3551456821"/>
                  </a:ext>
                </a:extLst>
              </a:tr>
              <a:tr h="0">
                <a:tc>
                  <a:txBody>
                    <a:bodyPr/>
                    <a:lstStyle/>
                    <a:p>
                      <a:pPr marL="0" indent="0">
                        <a:spcAft>
                          <a:spcPts val="600"/>
                        </a:spcAft>
                        <a:buFont typeface="+mj-lt"/>
                        <a:buNone/>
                      </a:pPr>
                      <a:r>
                        <a:rPr lang="en-GB" sz="1800" b="0" dirty="0"/>
                        <a:t>20) Ensure all public TVET colleges sign at least two protocols with </a:t>
                      </a:r>
                    </a:p>
                    <a:p>
                      <a:pPr marL="0" indent="0">
                        <a:spcAft>
                          <a:spcPts val="600"/>
                        </a:spcAft>
                        <a:buFont typeface="+mj-lt"/>
                        <a:buNone/>
                      </a:pPr>
                      <a:r>
                        <a:rPr lang="en-GB" sz="1800" b="0" dirty="0"/>
                        <a:t>      industry and place learners for workplace experience</a:t>
                      </a:r>
                      <a:endParaRPr lang="en-GB" sz="1800" b="1" i="1" dirty="0">
                        <a:solidFill>
                          <a:srgbClr val="7030A0"/>
                        </a:solidFill>
                      </a:endParaRPr>
                    </a:p>
                  </a:txBody>
                  <a:tcPr/>
                </a:tc>
                <a:extLst>
                  <a:ext uri="{0D108BD9-81ED-4DB2-BD59-A6C34878D82A}">
                    <a16:rowId xmlns:a16="http://schemas.microsoft.com/office/drawing/2014/main" val="3389404122"/>
                  </a:ext>
                </a:extLst>
              </a:tr>
              <a:tr h="302768">
                <a:tc>
                  <a:txBody>
                    <a:bodyPr/>
                    <a:lstStyle/>
                    <a:p>
                      <a:pPr marL="446088" indent="-446088">
                        <a:spcAft>
                          <a:spcPts val="600"/>
                        </a:spcAft>
                        <a:buFont typeface="+mj-lt"/>
                        <a:buNone/>
                      </a:pPr>
                      <a:r>
                        <a:rPr lang="en-GB" sz="1800" b="0" dirty="0"/>
                        <a:t>21) Increase student placement in the workplace for experiential learning by </a:t>
                      </a:r>
                      <a:r>
                        <a:rPr lang="en-GB" sz="1800" b="1" dirty="0"/>
                        <a:t>8%</a:t>
                      </a:r>
                    </a:p>
                  </a:txBody>
                  <a:tcPr/>
                </a:tc>
                <a:extLst>
                  <a:ext uri="{0D108BD9-81ED-4DB2-BD59-A6C34878D82A}">
                    <a16:rowId xmlns:a16="http://schemas.microsoft.com/office/drawing/2014/main" val="509091101"/>
                  </a:ext>
                </a:extLst>
              </a:tr>
              <a:tr h="209296">
                <a:tc>
                  <a:txBody>
                    <a:bodyPr/>
                    <a:lstStyle/>
                    <a:p>
                      <a:pPr marL="0" indent="0">
                        <a:spcAft>
                          <a:spcPts val="600"/>
                        </a:spcAft>
                        <a:buFont typeface="+mj-lt"/>
                        <a:buNone/>
                      </a:pPr>
                      <a:r>
                        <a:rPr lang="en-GB" sz="1800" b="0" dirty="0"/>
                        <a:t>22) Ensure </a:t>
                      </a:r>
                      <a:r>
                        <a:rPr lang="en-GB" sz="1800" b="1" dirty="0"/>
                        <a:t>25</a:t>
                      </a:r>
                      <a:r>
                        <a:rPr lang="en-GB" sz="1800" b="0" dirty="0"/>
                        <a:t> TVET colleges offer 4</a:t>
                      </a:r>
                      <a:r>
                        <a:rPr lang="en-GB" sz="1800" b="0" baseline="30000" dirty="0"/>
                        <a:t>th</a:t>
                      </a:r>
                      <a:r>
                        <a:rPr lang="en-GB" sz="1800" b="0" dirty="0"/>
                        <a:t> Industrial Revolution aligned </a:t>
                      </a:r>
                    </a:p>
                    <a:p>
                      <a:pPr marL="0" indent="0">
                        <a:spcAft>
                          <a:spcPts val="600"/>
                        </a:spcAft>
                        <a:buFont typeface="+mj-lt"/>
                        <a:buNone/>
                      </a:pPr>
                      <a:r>
                        <a:rPr lang="en-GB" sz="1800" b="0" dirty="0"/>
                        <a:t>      skills training </a:t>
                      </a:r>
                    </a:p>
                  </a:txBody>
                  <a:tcPr/>
                </a:tc>
                <a:extLst>
                  <a:ext uri="{0D108BD9-81ED-4DB2-BD59-A6C34878D82A}">
                    <a16:rowId xmlns:a16="http://schemas.microsoft.com/office/drawing/2014/main" val="1360920163"/>
                  </a:ext>
                </a:extLst>
              </a:tr>
            </a:tbl>
          </a:graphicData>
        </a:graphic>
      </p:graphicFrame>
      <p:sp>
        <p:nvSpPr>
          <p:cNvPr id="8" name="TextBox 7">
            <a:extLst>
              <a:ext uri="{FF2B5EF4-FFF2-40B4-BE49-F238E27FC236}">
                <a16:creationId xmlns:a16="http://schemas.microsoft.com/office/drawing/2014/main" id="{323C527A-3B7C-496E-9340-2B0589EBEB3E}"/>
              </a:ext>
            </a:extLst>
          </p:cNvPr>
          <p:cNvSpPr txBox="1"/>
          <p:nvPr/>
        </p:nvSpPr>
        <p:spPr>
          <a:xfrm>
            <a:off x="457200" y="533400"/>
            <a:ext cx="8229600" cy="461665"/>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a:spcBef>
                <a:spcPts val="600"/>
              </a:spcBef>
              <a:spcAft>
                <a:spcPts val="600"/>
              </a:spcAft>
            </a:pPr>
            <a:r>
              <a:rPr lang="en-ZA" sz="2400" dirty="0">
                <a:cs typeface="Times New Roman" panose="02020603050405020304" pitchFamily="18" charset="0"/>
              </a:rPr>
              <a:t>Key Programme Outputs for the 2022/23 Financial Year  </a:t>
            </a:r>
          </a:p>
        </p:txBody>
      </p:sp>
    </p:spTree>
    <p:extLst>
      <p:ext uri="{BB962C8B-B14F-4D97-AF65-F5344CB8AC3E}">
        <p14:creationId xmlns:p14="http://schemas.microsoft.com/office/powerpoint/2010/main" val="3199511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7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Diagram 6"/>
          <p:cNvGraphicFramePr/>
          <p:nvPr>
            <p:extLst>
              <p:ext uri="{D42A27DB-BD31-4B8C-83A1-F6EECF244321}">
                <p14:modId xmlns:p14="http://schemas.microsoft.com/office/powerpoint/2010/main" val="771361449"/>
              </p:ext>
            </p:extLst>
          </p:nvPr>
        </p:nvGraphicFramePr>
        <p:xfrm>
          <a:off x="890783" y="1389046"/>
          <a:ext cx="7362434" cy="50758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3</a:t>
            </a:fld>
            <a:endParaRPr lang="en-US" b="1" dirty="0"/>
          </a:p>
        </p:txBody>
      </p:sp>
      <p:sp>
        <p:nvSpPr>
          <p:cNvPr id="9" name="TextBox 8"/>
          <p:cNvSpPr txBox="1"/>
          <p:nvPr/>
        </p:nvSpPr>
        <p:spPr>
          <a:xfrm>
            <a:off x="457200" y="533400"/>
            <a:ext cx="8229600" cy="461665"/>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ZA" sz="2400" dirty="0"/>
              <a:t>Our Vision and Mission</a:t>
            </a:r>
          </a:p>
        </p:txBody>
      </p:sp>
    </p:spTree>
    <p:extLst>
      <p:ext uri="{BB962C8B-B14F-4D97-AF65-F5344CB8AC3E}">
        <p14:creationId xmlns:p14="http://schemas.microsoft.com/office/powerpoint/2010/main" val="19536118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7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89699" y="1115950"/>
            <a:ext cx="8320901" cy="400110"/>
          </a:xfrm>
          <a:prstGeom prst="rect">
            <a:avLst/>
          </a:prstGeom>
        </p:spPr>
        <p:txBody>
          <a:bodyPr wrap="square">
            <a:spAutoFit/>
          </a:bodyPr>
          <a:lstStyle/>
          <a:p>
            <a:pPr lvl="0"/>
            <a:endParaRPr lang="en-ZA" sz="2000" dirty="0"/>
          </a:p>
        </p:txBody>
      </p:sp>
      <p:sp>
        <p:nvSpPr>
          <p:cNvPr id="2" name="Rectangle 1"/>
          <p:cNvSpPr/>
          <p:nvPr/>
        </p:nvSpPr>
        <p:spPr>
          <a:xfrm>
            <a:off x="381000" y="1125475"/>
            <a:ext cx="8229600" cy="600164"/>
          </a:xfrm>
          <a:prstGeom prst="rect">
            <a:avLst/>
          </a:prstGeom>
        </p:spPr>
        <p:txBody>
          <a:bodyPr wrap="square">
            <a:spAutoFit/>
          </a:bodyPr>
          <a:lstStyle/>
          <a:p>
            <a:pPr>
              <a:spcAft>
                <a:spcPts val="600"/>
              </a:spcAft>
            </a:pPr>
            <a:r>
              <a:rPr lang="en-ZA" sz="2000" b="1" dirty="0"/>
              <a:t>Programme 4: TVET…</a:t>
            </a:r>
            <a:r>
              <a:rPr lang="en-ZA" sz="2000" b="1" dirty="0" err="1"/>
              <a:t>cnt</a:t>
            </a:r>
            <a:endParaRPr lang="en-ZA" sz="2000" b="1" dirty="0"/>
          </a:p>
          <a:p>
            <a:pPr>
              <a:spcAft>
                <a:spcPts val="600"/>
              </a:spcAft>
            </a:pPr>
            <a:endParaRPr lang="en-ZA" sz="800" b="1" dirty="0"/>
          </a:p>
        </p:txBody>
      </p:sp>
      <p:sp>
        <p:nvSpPr>
          <p:cNvPr id="10"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30</a:t>
            </a:fld>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931556186"/>
              </p:ext>
            </p:extLst>
          </p:nvPr>
        </p:nvGraphicFramePr>
        <p:xfrm>
          <a:off x="457200" y="1822117"/>
          <a:ext cx="8229600" cy="2846430"/>
        </p:xfrm>
        <a:graphic>
          <a:graphicData uri="http://schemas.openxmlformats.org/drawingml/2006/table">
            <a:tbl>
              <a:tblPr firstRow="1" bandRow="1">
                <a:tableStyleId>{616DA210-FB5B-4158-B5E0-FEB733F419BA}</a:tableStyleId>
              </a:tblPr>
              <a:tblGrid>
                <a:gridCol w="8229600">
                  <a:extLst>
                    <a:ext uri="{9D8B030D-6E8A-4147-A177-3AD203B41FA5}">
                      <a16:colId xmlns:a16="http://schemas.microsoft.com/office/drawing/2014/main" val="20000"/>
                    </a:ext>
                  </a:extLst>
                </a:gridCol>
              </a:tblGrid>
              <a:tr h="484230">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ZA" sz="1900" b="1" dirty="0"/>
                        <a:t>Key outputs</a:t>
                      </a:r>
                      <a:endParaRPr lang="en-ZA" sz="1900" dirty="0"/>
                    </a:p>
                  </a:txBody>
                  <a:tcPr/>
                </a:tc>
                <a:extLst>
                  <a:ext uri="{0D108BD9-81ED-4DB2-BD59-A6C34878D82A}">
                    <a16:rowId xmlns:a16="http://schemas.microsoft.com/office/drawing/2014/main" val="10000"/>
                  </a:ext>
                </a:extLst>
              </a:tr>
              <a:tr h="247056">
                <a:tc>
                  <a:txBody>
                    <a:bodyPr/>
                    <a:lstStyle/>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GB" sz="1800" b="0" dirty="0"/>
                        <a:t>23) Increase participation of lecturers in digital literacy programmes to </a:t>
                      </a:r>
                      <a:r>
                        <a:rPr lang="en-GB" sz="1800" b="1" dirty="0"/>
                        <a:t>3 000</a:t>
                      </a:r>
                      <a:endParaRPr lang="en-GB" sz="1800" b="0" dirty="0"/>
                    </a:p>
                  </a:txBody>
                  <a:tcPr/>
                </a:tc>
                <a:extLst>
                  <a:ext uri="{0D108BD9-81ED-4DB2-BD59-A6C34878D82A}">
                    <a16:rowId xmlns:a16="http://schemas.microsoft.com/office/drawing/2014/main" val="4056906658"/>
                  </a:ext>
                </a:extLst>
              </a:tr>
              <a:tr h="484230">
                <a:tc>
                  <a:txBody>
                    <a:bodyPr/>
                    <a:lstStyle/>
                    <a:p>
                      <a:pPr marL="0" indent="0">
                        <a:spcAft>
                          <a:spcPts val="600"/>
                        </a:spcAft>
                        <a:buFont typeface="+mj-lt"/>
                        <a:buNone/>
                      </a:pPr>
                      <a:r>
                        <a:rPr lang="en-GB" sz="1800" b="0" dirty="0"/>
                        <a:t>24) Ensure all public TVET colleges implement student-focussed </a:t>
                      </a:r>
                    </a:p>
                    <a:p>
                      <a:pPr marL="0" indent="0">
                        <a:spcAft>
                          <a:spcPts val="600"/>
                        </a:spcAft>
                        <a:buFont typeface="+mj-lt"/>
                        <a:buNone/>
                      </a:pPr>
                      <a:r>
                        <a:rPr lang="en-GB" sz="1800" b="0" dirty="0"/>
                        <a:t>      entrepreneurship development programmes</a:t>
                      </a:r>
                    </a:p>
                  </a:txBody>
                  <a:tcPr/>
                </a:tc>
                <a:extLst>
                  <a:ext uri="{0D108BD9-81ED-4DB2-BD59-A6C34878D82A}">
                    <a16:rowId xmlns:a16="http://schemas.microsoft.com/office/drawing/2014/main" val="2392249701"/>
                  </a:ext>
                </a:extLst>
              </a:tr>
              <a:tr h="454584">
                <a:tc>
                  <a:txBody>
                    <a:bodyPr/>
                    <a:lstStyle/>
                    <a:p>
                      <a:pPr marL="446088" marR="0" lvl="0" indent="-446088" algn="l" defTabSz="914400" rtl="0" eaLnBrk="1" fontAlgn="auto" latinLnBrk="0" hangingPunct="1">
                        <a:lnSpc>
                          <a:spcPct val="100000"/>
                        </a:lnSpc>
                        <a:spcBef>
                          <a:spcPts val="0"/>
                        </a:spcBef>
                        <a:spcAft>
                          <a:spcPts val="600"/>
                        </a:spcAft>
                        <a:buClrTx/>
                        <a:buSzTx/>
                        <a:buFont typeface="+mj-lt"/>
                        <a:buNone/>
                        <a:tabLst/>
                        <a:defRPr/>
                      </a:pPr>
                      <a:r>
                        <a:rPr lang="en-GB" sz="1800" dirty="0"/>
                        <a:t>25) Ensure </a:t>
                      </a:r>
                      <a:r>
                        <a:rPr lang="en-GB" sz="1800" b="1" dirty="0"/>
                        <a:t>10 </a:t>
                      </a:r>
                      <a:r>
                        <a:rPr lang="en-GB" sz="1800" dirty="0"/>
                        <a:t>new or revised subject curricula for TVET colleges are approved for implementation</a:t>
                      </a:r>
                    </a:p>
                  </a:txBody>
                  <a:tcPr/>
                </a:tc>
                <a:extLst>
                  <a:ext uri="{0D108BD9-81ED-4DB2-BD59-A6C34878D82A}">
                    <a16:rowId xmlns:a16="http://schemas.microsoft.com/office/drawing/2014/main" val="3600347982"/>
                  </a:ext>
                </a:extLst>
              </a:tr>
              <a:tr h="622582">
                <a:tc>
                  <a:txBody>
                    <a:bodyPr/>
                    <a:lstStyle/>
                    <a:p>
                      <a:pPr marL="446088" indent="-446088">
                        <a:spcAft>
                          <a:spcPts val="600"/>
                        </a:spcAft>
                        <a:buFont typeface="+mj-lt"/>
                        <a:buNone/>
                      </a:pPr>
                      <a:r>
                        <a:rPr lang="en-GB" sz="1800" dirty="0"/>
                        <a:t>26) Ensure </a:t>
                      </a:r>
                      <a:r>
                        <a:rPr lang="en-GB" sz="1800" b="1" dirty="0"/>
                        <a:t>3</a:t>
                      </a:r>
                      <a:r>
                        <a:rPr lang="en-GB" sz="1800" dirty="0"/>
                        <a:t> additional new/reviewed TVET programmes with integrated digital skills training is approved for implementation</a:t>
                      </a:r>
                    </a:p>
                  </a:txBody>
                  <a:tcPr/>
                </a:tc>
                <a:extLst>
                  <a:ext uri="{0D108BD9-81ED-4DB2-BD59-A6C34878D82A}">
                    <a16:rowId xmlns:a16="http://schemas.microsoft.com/office/drawing/2014/main" val="79792216"/>
                  </a:ext>
                </a:extLst>
              </a:tr>
            </a:tbl>
          </a:graphicData>
        </a:graphic>
      </p:graphicFrame>
      <p:sp>
        <p:nvSpPr>
          <p:cNvPr id="8" name="TextBox 7">
            <a:extLst>
              <a:ext uri="{FF2B5EF4-FFF2-40B4-BE49-F238E27FC236}">
                <a16:creationId xmlns:a16="http://schemas.microsoft.com/office/drawing/2014/main" id="{69F34856-9BD8-4C52-8203-21822E4FD35E}"/>
              </a:ext>
            </a:extLst>
          </p:cNvPr>
          <p:cNvSpPr txBox="1"/>
          <p:nvPr/>
        </p:nvSpPr>
        <p:spPr>
          <a:xfrm>
            <a:off x="457200" y="533400"/>
            <a:ext cx="8229600" cy="461665"/>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a:spcBef>
                <a:spcPts val="600"/>
              </a:spcBef>
              <a:spcAft>
                <a:spcPts val="600"/>
              </a:spcAft>
            </a:pPr>
            <a:r>
              <a:rPr lang="en-ZA" sz="2400" dirty="0">
                <a:cs typeface="Times New Roman" panose="02020603050405020304" pitchFamily="18" charset="0"/>
              </a:rPr>
              <a:t>Key Programme Outputs for the 2022/23 Financial Year  </a:t>
            </a:r>
          </a:p>
        </p:txBody>
      </p:sp>
    </p:spTree>
    <p:extLst>
      <p:ext uri="{BB962C8B-B14F-4D97-AF65-F5344CB8AC3E}">
        <p14:creationId xmlns:p14="http://schemas.microsoft.com/office/powerpoint/2010/main" val="17489283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7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89699" y="1115950"/>
            <a:ext cx="8320901" cy="400110"/>
          </a:xfrm>
          <a:prstGeom prst="rect">
            <a:avLst/>
          </a:prstGeom>
        </p:spPr>
        <p:txBody>
          <a:bodyPr wrap="square">
            <a:spAutoFit/>
          </a:bodyPr>
          <a:lstStyle/>
          <a:p>
            <a:pPr lvl="0"/>
            <a:endParaRPr lang="en-ZA" sz="2000" dirty="0"/>
          </a:p>
        </p:txBody>
      </p:sp>
      <p:sp>
        <p:nvSpPr>
          <p:cNvPr id="2" name="Rectangle 1"/>
          <p:cNvSpPr/>
          <p:nvPr/>
        </p:nvSpPr>
        <p:spPr>
          <a:xfrm>
            <a:off x="381000" y="1014087"/>
            <a:ext cx="8291514" cy="1215717"/>
          </a:xfrm>
          <a:prstGeom prst="rect">
            <a:avLst/>
          </a:prstGeom>
        </p:spPr>
        <p:txBody>
          <a:bodyPr wrap="square">
            <a:spAutoFit/>
          </a:bodyPr>
          <a:lstStyle/>
          <a:p>
            <a:pPr>
              <a:spcAft>
                <a:spcPts val="600"/>
              </a:spcAft>
            </a:pPr>
            <a:r>
              <a:rPr lang="en-ZA" sz="1900" b="1" dirty="0"/>
              <a:t>Programme 5: Skills Development, </a:t>
            </a:r>
            <a:r>
              <a:rPr lang="en-GB" sz="1900" dirty="0"/>
              <a:t>promotes </a:t>
            </a:r>
            <a:r>
              <a:rPr lang="en-GB" sz="2000" dirty="0"/>
              <a:t>and monitors the National Skills Development Strategy. Develops skills development policies and regulatory frameworks for an effective skills development system</a:t>
            </a:r>
          </a:p>
          <a:p>
            <a:pPr>
              <a:spcAft>
                <a:spcPts val="600"/>
              </a:spcAft>
            </a:pPr>
            <a:endParaRPr lang="en-ZA" sz="800" b="1" dirty="0"/>
          </a:p>
        </p:txBody>
      </p:sp>
      <p:sp>
        <p:nvSpPr>
          <p:cNvPr id="10"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31</a:t>
            </a:fld>
            <a:endParaRPr lang="en-US" b="1" dirty="0"/>
          </a:p>
        </p:txBody>
      </p:sp>
      <p:sp>
        <p:nvSpPr>
          <p:cNvPr id="13" name="TextBox 12">
            <a:extLst>
              <a:ext uri="{FF2B5EF4-FFF2-40B4-BE49-F238E27FC236}">
                <a16:creationId xmlns:a16="http://schemas.microsoft.com/office/drawing/2014/main" id="{810AFB85-CD64-4481-937A-09B2D90F4DFE}"/>
              </a:ext>
            </a:extLst>
          </p:cNvPr>
          <p:cNvSpPr txBox="1"/>
          <p:nvPr/>
        </p:nvSpPr>
        <p:spPr>
          <a:xfrm>
            <a:off x="457200" y="533400"/>
            <a:ext cx="8229600" cy="461665"/>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a:spcBef>
                <a:spcPts val="600"/>
              </a:spcBef>
              <a:spcAft>
                <a:spcPts val="600"/>
              </a:spcAft>
            </a:pPr>
            <a:r>
              <a:rPr lang="en-ZA" sz="2400" dirty="0">
                <a:cs typeface="Times New Roman" panose="02020603050405020304" pitchFamily="18" charset="0"/>
              </a:rPr>
              <a:t>Key Programme Outputs for the 2022/23 Financial Year  </a:t>
            </a:r>
          </a:p>
        </p:txBody>
      </p:sp>
      <p:graphicFrame>
        <p:nvGraphicFramePr>
          <p:cNvPr id="14" name="Chart 13">
            <a:extLst>
              <a:ext uri="{FF2B5EF4-FFF2-40B4-BE49-F238E27FC236}">
                <a16:creationId xmlns:a16="http://schemas.microsoft.com/office/drawing/2014/main" id="{1F773CCF-4BD6-454C-A421-0FFDD22379E3}"/>
              </a:ext>
            </a:extLst>
          </p:cNvPr>
          <p:cNvGraphicFramePr>
            <a:graphicFrameLocks/>
          </p:cNvGraphicFramePr>
          <p:nvPr>
            <p:extLst>
              <p:ext uri="{D42A27DB-BD31-4B8C-83A1-F6EECF244321}">
                <p14:modId xmlns:p14="http://schemas.microsoft.com/office/powerpoint/2010/main" val="2098313382"/>
              </p:ext>
            </p:extLst>
          </p:nvPr>
        </p:nvGraphicFramePr>
        <p:xfrm>
          <a:off x="381000" y="2111015"/>
          <a:ext cx="5667600" cy="4213585"/>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C7841803-2A96-40AD-BEE0-61BBBB32597F}"/>
              </a:ext>
            </a:extLst>
          </p:cNvPr>
          <p:cNvSpPr/>
          <p:nvPr/>
        </p:nvSpPr>
        <p:spPr>
          <a:xfrm>
            <a:off x="5569138" y="2374622"/>
            <a:ext cx="3276600" cy="4078039"/>
          </a:xfrm>
          <a:prstGeom prst="rect">
            <a:avLst/>
          </a:prstGeom>
        </p:spPr>
        <p:txBody>
          <a:bodyPr wrap="square">
            <a:spAutoFit/>
          </a:bodyPr>
          <a:lstStyle/>
          <a:p>
            <a:pPr>
              <a:spcAft>
                <a:spcPts val="600"/>
              </a:spcAft>
            </a:pPr>
            <a:r>
              <a:rPr lang="en-GB" sz="1400" b="1" dirty="0"/>
              <a:t>Key Outputs on Access  </a:t>
            </a:r>
          </a:p>
          <a:p>
            <a:pPr>
              <a:spcAft>
                <a:spcPts val="600"/>
              </a:spcAft>
            </a:pPr>
            <a:endParaRPr lang="en-GB" sz="1400" b="1" dirty="0"/>
          </a:p>
          <a:p>
            <a:pPr marL="342900" indent="-342900">
              <a:spcAft>
                <a:spcPts val="600"/>
              </a:spcAft>
              <a:buFont typeface="+mj-lt"/>
              <a:buAutoNum type="arabicParenR"/>
            </a:pPr>
            <a:r>
              <a:rPr lang="en-GB" sz="1400" dirty="0"/>
              <a:t>Increase learners placed in Work-based Learning programmes from   </a:t>
            </a:r>
            <a:r>
              <a:rPr lang="en-GB" sz="1400" b="1" dirty="0"/>
              <a:t>78 317 </a:t>
            </a:r>
            <a:r>
              <a:rPr lang="en-GB" sz="1400" dirty="0"/>
              <a:t>in 2020/21 to </a:t>
            </a:r>
            <a:r>
              <a:rPr lang="en-GB" sz="1400" b="1" dirty="0"/>
              <a:t>107 000 </a:t>
            </a:r>
            <a:r>
              <a:rPr lang="en-GB" sz="1400" b="0" dirty="0"/>
              <a:t>in 2022/23</a:t>
            </a:r>
          </a:p>
          <a:p>
            <a:pPr marL="342900" indent="-342900">
              <a:spcAft>
                <a:spcPts val="600"/>
              </a:spcAft>
              <a:buFont typeface="+mj-lt"/>
              <a:buAutoNum type="arabicParenR"/>
            </a:pPr>
            <a:r>
              <a:rPr lang="en-GB" sz="1400" dirty="0"/>
              <a:t>Increase learners</a:t>
            </a:r>
            <a:r>
              <a:rPr lang="en-GB" sz="1400" baseline="0" dirty="0"/>
              <a:t> </a:t>
            </a:r>
            <a:r>
              <a:rPr lang="en-GB" sz="1400" dirty="0"/>
              <a:t>registered in skills development programmes from      </a:t>
            </a:r>
            <a:r>
              <a:rPr lang="en-GB" sz="1400" b="1" dirty="0"/>
              <a:t>43 885 </a:t>
            </a:r>
            <a:r>
              <a:rPr lang="en-GB" sz="1400" dirty="0"/>
              <a:t>in 2020/21 to </a:t>
            </a:r>
            <a:r>
              <a:rPr lang="en-GB" sz="1400" b="1" dirty="0"/>
              <a:t>148 000 </a:t>
            </a:r>
            <a:r>
              <a:rPr lang="en-GB" sz="1400" b="0" dirty="0"/>
              <a:t>in 2022/23</a:t>
            </a:r>
          </a:p>
          <a:p>
            <a:pPr marL="342900" indent="-342900">
              <a:spcAft>
                <a:spcPts val="600"/>
              </a:spcAft>
              <a:buFont typeface="+mj-lt"/>
              <a:buAutoNum type="arabicParenR"/>
            </a:pPr>
            <a:r>
              <a:rPr lang="en-GB" sz="1400" dirty="0"/>
              <a:t>Increase learners</a:t>
            </a:r>
            <a:r>
              <a:rPr lang="en-GB" sz="1400" baseline="0" dirty="0"/>
              <a:t> </a:t>
            </a:r>
            <a:r>
              <a:rPr lang="en-GB" sz="1400" dirty="0"/>
              <a:t>entering artisanal programmes from </a:t>
            </a:r>
            <a:r>
              <a:rPr lang="en-GB" sz="1400" b="1" dirty="0"/>
              <a:t>10 302 </a:t>
            </a:r>
            <a:r>
              <a:rPr lang="en-GB" sz="1400" dirty="0"/>
              <a:t>in 2020/21 to </a:t>
            </a:r>
            <a:r>
              <a:rPr lang="en-GB" sz="1400" b="1" dirty="0"/>
              <a:t>22 000 </a:t>
            </a:r>
            <a:r>
              <a:rPr lang="en-GB" sz="1400" b="0" dirty="0"/>
              <a:t>in 2022/23</a:t>
            </a:r>
            <a:endParaRPr lang="en-GB" sz="1400" b="1" dirty="0"/>
          </a:p>
          <a:p>
            <a:pPr marL="0" indent="0">
              <a:spcAft>
                <a:spcPts val="600"/>
              </a:spcAft>
              <a:buFont typeface="+mj-lt"/>
              <a:buNone/>
            </a:pPr>
            <a:endParaRPr lang="en-GB" sz="1400" b="0" dirty="0"/>
          </a:p>
          <a:p>
            <a:pPr>
              <a:spcAft>
                <a:spcPts val="600"/>
              </a:spcAft>
            </a:pPr>
            <a:endParaRPr lang="en-GB" sz="1400" b="1" dirty="0"/>
          </a:p>
          <a:p>
            <a:pPr marL="171450" indent="-171450">
              <a:spcAft>
                <a:spcPts val="600"/>
              </a:spcAft>
              <a:buFont typeface="Arial" panose="020B0604020202020204" pitchFamily="34" charset="0"/>
              <a:buChar char="•"/>
            </a:pPr>
            <a:endParaRPr lang="en-ZA" sz="1400" b="1" dirty="0"/>
          </a:p>
        </p:txBody>
      </p:sp>
    </p:spTree>
    <p:extLst>
      <p:ext uri="{BB962C8B-B14F-4D97-AF65-F5344CB8AC3E}">
        <p14:creationId xmlns:p14="http://schemas.microsoft.com/office/powerpoint/2010/main" val="21892754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7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89699" y="1115950"/>
            <a:ext cx="8320901" cy="400110"/>
          </a:xfrm>
          <a:prstGeom prst="rect">
            <a:avLst/>
          </a:prstGeom>
        </p:spPr>
        <p:txBody>
          <a:bodyPr wrap="square">
            <a:spAutoFit/>
          </a:bodyPr>
          <a:lstStyle/>
          <a:p>
            <a:pPr lvl="0"/>
            <a:endParaRPr lang="en-ZA" sz="2000" dirty="0"/>
          </a:p>
        </p:txBody>
      </p:sp>
      <p:sp>
        <p:nvSpPr>
          <p:cNvPr id="2" name="Rectangle 1"/>
          <p:cNvSpPr/>
          <p:nvPr/>
        </p:nvSpPr>
        <p:spPr>
          <a:xfrm>
            <a:off x="381000" y="1014087"/>
            <a:ext cx="8291514" cy="384721"/>
          </a:xfrm>
          <a:prstGeom prst="rect">
            <a:avLst/>
          </a:prstGeom>
        </p:spPr>
        <p:txBody>
          <a:bodyPr wrap="square">
            <a:spAutoFit/>
          </a:bodyPr>
          <a:lstStyle/>
          <a:p>
            <a:pPr>
              <a:spcAft>
                <a:spcPts val="600"/>
              </a:spcAft>
            </a:pPr>
            <a:r>
              <a:rPr lang="en-ZA" sz="1900" b="1" dirty="0"/>
              <a:t>Programme 5: Skills Development..</a:t>
            </a:r>
            <a:r>
              <a:rPr lang="en-ZA" sz="1900" b="1" dirty="0" err="1"/>
              <a:t>cnt</a:t>
            </a:r>
            <a:endParaRPr lang="en-ZA" sz="800" b="1" dirty="0"/>
          </a:p>
        </p:txBody>
      </p:sp>
      <p:sp>
        <p:nvSpPr>
          <p:cNvPr id="10"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32</a:t>
            </a:fld>
            <a:endParaRPr lang="en-US" b="1" dirty="0"/>
          </a:p>
        </p:txBody>
      </p:sp>
      <p:sp>
        <p:nvSpPr>
          <p:cNvPr id="12" name="TextBox 11">
            <a:extLst>
              <a:ext uri="{FF2B5EF4-FFF2-40B4-BE49-F238E27FC236}">
                <a16:creationId xmlns:a16="http://schemas.microsoft.com/office/drawing/2014/main" id="{8201CAE3-201F-47B3-9549-CA981BAEAF3E}"/>
              </a:ext>
            </a:extLst>
          </p:cNvPr>
          <p:cNvSpPr txBox="1"/>
          <p:nvPr/>
        </p:nvSpPr>
        <p:spPr>
          <a:xfrm>
            <a:off x="457200" y="533400"/>
            <a:ext cx="8229600" cy="461665"/>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a:spcBef>
                <a:spcPts val="600"/>
              </a:spcBef>
              <a:spcAft>
                <a:spcPts val="600"/>
              </a:spcAft>
            </a:pPr>
            <a:r>
              <a:rPr lang="en-ZA" sz="2400" dirty="0">
                <a:cs typeface="Times New Roman" panose="02020603050405020304" pitchFamily="18" charset="0"/>
              </a:rPr>
              <a:t>Key Programme Outputs for the 2022/23 Financial Year  </a:t>
            </a:r>
          </a:p>
        </p:txBody>
      </p:sp>
      <p:graphicFrame>
        <p:nvGraphicFramePr>
          <p:cNvPr id="13" name="Chart 12">
            <a:extLst>
              <a:ext uri="{FF2B5EF4-FFF2-40B4-BE49-F238E27FC236}">
                <a16:creationId xmlns:a16="http://schemas.microsoft.com/office/drawing/2014/main" id="{9C73D803-D2CD-4461-9E57-4293129D2CE4}"/>
              </a:ext>
            </a:extLst>
          </p:cNvPr>
          <p:cNvGraphicFramePr>
            <a:graphicFrameLocks/>
          </p:cNvGraphicFramePr>
          <p:nvPr>
            <p:extLst>
              <p:ext uri="{D42A27DB-BD31-4B8C-83A1-F6EECF244321}">
                <p14:modId xmlns:p14="http://schemas.microsoft.com/office/powerpoint/2010/main" val="2350401620"/>
              </p:ext>
            </p:extLst>
          </p:nvPr>
        </p:nvGraphicFramePr>
        <p:xfrm>
          <a:off x="402404" y="1707682"/>
          <a:ext cx="4546796" cy="4630477"/>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a:extLst>
              <a:ext uri="{FF2B5EF4-FFF2-40B4-BE49-F238E27FC236}">
                <a16:creationId xmlns:a16="http://schemas.microsoft.com/office/drawing/2014/main" id="{D4C0D498-8CFF-4A51-BE0F-883A91F5EE56}"/>
              </a:ext>
            </a:extLst>
          </p:cNvPr>
          <p:cNvSpPr/>
          <p:nvPr/>
        </p:nvSpPr>
        <p:spPr>
          <a:xfrm>
            <a:off x="5029200" y="1958924"/>
            <a:ext cx="3712396" cy="3354765"/>
          </a:xfrm>
          <a:prstGeom prst="rect">
            <a:avLst/>
          </a:prstGeom>
        </p:spPr>
        <p:txBody>
          <a:bodyPr wrap="square">
            <a:spAutoFit/>
          </a:bodyPr>
          <a:lstStyle/>
          <a:p>
            <a:pPr algn="ctr">
              <a:spcAft>
                <a:spcPts val="600"/>
              </a:spcAft>
            </a:pPr>
            <a:r>
              <a:rPr lang="en-ZA" sz="1600" b="1" dirty="0"/>
              <a:t>Key Outputs on Completions </a:t>
            </a:r>
          </a:p>
          <a:p>
            <a:pPr>
              <a:spcAft>
                <a:spcPts val="600"/>
              </a:spcAft>
            </a:pPr>
            <a:endParaRPr lang="en-ZA" sz="1600" b="1" dirty="0"/>
          </a:p>
          <a:p>
            <a:pPr marL="342900" indent="-342900">
              <a:spcAft>
                <a:spcPts val="600"/>
              </a:spcAft>
              <a:buFont typeface="+mj-lt"/>
              <a:buAutoNum type="arabicParenR" startAt="4"/>
            </a:pPr>
            <a:r>
              <a:rPr lang="en-GB" sz="1600" dirty="0"/>
              <a:t>It is projected that </a:t>
            </a:r>
            <a:r>
              <a:rPr lang="en-GB" sz="1600" b="1" baseline="0" dirty="0"/>
              <a:t>20</a:t>
            </a:r>
            <a:r>
              <a:rPr lang="en-GB" sz="1600" b="1" dirty="0"/>
              <a:t> 500 </a:t>
            </a:r>
            <a:r>
              <a:rPr lang="en-GB" sz="1600" dirty="0"/>
              <a:t>learners will pass artisan trade test in 2022/23, an increase from 15 107 in 2020/21</a:t>
            </a:r>
          </a:p>
          <a:p>
            <a:pPr marL="342900" indent="-342900">
              <a:spcAft>
                <a:spcPts val="600"/>
              </a:spcAft>
              <a:buFont typeface="+mj-lt"/>
              <a:buAutoNum type="arabicParenR" startAt="4"/>
            </a:pPr>
            <a:r>
              <a:rPr lang="en-GB" sz="1600" b="0" i="0" u="none" strike="noStrike" kern="1200" baseline="0" dirty="0">
                <a:solidFill>
                  <a:schemeClr val="tx1"/>
                </a:solidFill>
                <a:latin typeface="+mn-lt"/>
                <a:ea typeface="+mn-ea"/>
                <a:cs typeface="+mn-cs"/>
              </a:rPr>
              <a:t>Learners who complete l</a:t>
            </a:r>
            <a:r>
              <a:rPr lang="en-ZA" sz="1600" b="0" i="0" u="none" strike="noStrike" kern="1200" baseline="0" dirty="0" err="1">
                <a:solidFill>
                  <a:schemeClr val="tx1"/>
                </a:solidFill>
                <a:latin typeface="+mn-lt"/>
                <a:ea typeface="+mn-ea"/>
                <a:cs typeface="+mn-cs"/>
              </a:rPr>
              <a:t>earnerships</a:t>
            </a:r>
            <a:r>
              <a:rPr lang="en-ZA" sz="1600" b="0" i="0" u="none" strike="noStrike" kern="1200" baseline="0" dirty="0">
                <a:solidFill>
                  <a:schemeClr val="tx1"/>
                </a:solidFill>
                <a:latin typeface="+mn-lt"/>
                <a:ea typeface="+mn-ea"/>
                <a:cs typeface="+mn-cs"/>
              </a:rPr>
              <a:t> will also increase from 24 136 in 2020/21 to </a:t>
            </a:r>
            <a:r>
              <a:rPr lang="en-ZA" sz="1600" b="1" i="0" u="none" strike="noStrike" kern="1200" baseline="0" dirty="0">
                <a:solidFill>
                  <a:schemeClr val="tx1"/>
                </a:solidFill>
                <a:latin typeface="+mn-lt"/>
                <a:ea typeface="+mn-ea"/>
                <a:cs typeface="+mn-cs"/>
              </a:rPr>
              <a:t>31 300 </a:t>
            </a:r>
            <a:r>
              <a:rPr lang="en-ZA" sz="1600" i="0" u="none" strike="noStrike" kern="1200" baseline="0" dirty="0">
                <a:solidFill>
                  <a:schemeClr val="tx1"/>
                </a:solidFill>
                <a:latin typeface="+mn-lt"/>
                <a:ea typeface="+mn-ea"/>
                <a:cs typeface="+mn-cs"/>
              </a:rPr>
              <a:t>in </a:t>
            </a:r>
            <a:r>
              <a:rPr lang="en-ZA" sz="1600" b="0" i="0" u="none" strike="noStrike" kern="1200" baseline="0" dirty="0">
                <a:solidFill>
                  <a:schemeClr val="tx1"/>
                </a:solidFill>
                <a:latin typeface="+mn-lt"/>
                <a:ea typeface="+mn-ea"/>
                <a:cs typeface="+mn-cs"/>
              </a:rPr>
              <a:t>this financial year </a:t>
            </a:r>
          </a:p>
          <a:p>
            <a:pPr marL="342900" indent="-342900">
              <a:spcAft>
                <a:spcPts val="600"/>
              </a:spcAft>
              <a:buFont typeface="+mj-lt"/>
              <a:buAutoNum type="arabicParenR" startAt="4"/>
            </a:pPr>
            <a:r>
              <a:rPr lang="en-GB" sz="1600" b="0" i="0" u="none" strike="noStrike" kern="1200" baseline="0" dirty="0">
                <a:solidFill>
                  <a:schemeClr val="tx1"/>
                </a:solidFill>
                <a:latin typeface="+mn-lt"/>
                <a:ea typeface="+mn-ea"/>
                <a:cs typeface="+mn-cs"/>
              </a:rPr>
              <a:t>Learners who complete </a:t>
            </a:r>
            <a:r>
              <a:rPr lang="en-ZA" sz="1600" b="0" i="0" u="none" strike="noStrike" kern="1200" baseline="0" dirty="0">
                <a:solidFill>
                  <a:schemeClr val="tx1"/>
                </a:solidFill>
                <a:latin typeface="+mn-lt"/>
                <a:ea typeface="+mn-ea"/>
                <a:cs typeface="+mn-cs"/>
              </a:rPr>
              <a:t>internships will stabilize at </a:t>
            </a:r>
            <a:r>
              <a:rPr lang="en-ZA" sz="1600" b="1" i="0" u="none" strike="noStrike" kern="1200" baseline="0" dirty="0">
                <a:solidFill>
                  <a:schemeClr val="tx1"/>
                </a:solidFill>
                <a:latin typeface="+mn-lt"/>
                <a:ea typeface="+mn-ea"/>
                <a:cs typeface="+mn-cs"/>
              </a:rPr>
              <a:t>5 200</a:t>
            </a:r>
            <a:endParaRPr lang="en-ZA" sz="1600" b="1" dirty="0"/>
          </a:p>
        </p:txBody>
      </p:sp>
    </p:spTree>
    <p:extLst>
      <p:ext uri="{BB962C8B-B14F-4D97-AF65-F5344CB8AC3E}">
        <p14:creationId xmlns:p14="http://schemas.microsoft.com/office/powerpoint/2010/main" val="36545509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7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89699" y="1115950"/>
            <a:ext cx="8320901" cy="400110"/>
          </a:xfrm>
          <a:prstGeom prst="rect">
            <a:avLst/>
          </a:prstGeom>
        </p:spPr>
        <p:txBody>
          <a:bodyPr wrap="square">
            <a:spAutoFit/>
          </a:bodyPr>
          <a:lstStyle/>
          <a:p>
            <a:pPr lvl="0"/>
            <a:endParaRPr lang="en-ZA" sz="2000" dirty="0"/>
          </a:p>
        </p:txBody>
      </p:sp>
      <p:sp>
        <p:nvSpPr>
          <p:cNvPr id="2" name="Rectangle 1"/>
          <p:cNvSpPr/>
          <p:nvPr/>
        </p:nvSpPr>
        <p:spPr>
          <a:xfrm>
            <a:off x="381000" y="1014087"/>
            <a:ext cx="8291514" cy="384721"/>
          </a:xfrm>
          <a:prstGeom prst="rect">
            <a:avLst/>
          </a:prstGeom>
        </p:spPr>
        <p:txBody>
          <a:bodyPr wrap="square">
            <a:spAutoFit/>
          </a:bodyPr>
          <a:lstStyle/>
          <a:p>
            <a:pPr>
              <a:spcAft>
                <a:spcPts val="600"/>
              </a:spcAft>
            </a:pPr>
            <a:r>
              <a:rPr lang="en-ZA" sz="1900" b="1" dirty="0"/>
              <a:t>Programme 5: Skills Development..</a:t>
            </a:r>
            <a:r>
              <a:rPr lang="en-ZA" sz="1900" b="1" dirty="0" err="1"/>
              <a:t>cnt</a:t>
            </a:r>
            <a:endParaRPr lang="en-ZA" sz="800" b="1" dirty="0"/>
          </a:p>
        </p:txBody>
      </p:sp>
      <p:sp>
        <p:nvSpPr>
          <p:cNvPr id="10"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33</a:t>
            </a:fld>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4079447656"/>
              </p:ext>
            </p:extLst>
          </p:nvPr>
        </p:nvGraphicFramePr>
        <p:xfrm>
          <a:off x="470147" y="1768415"/>
          <a:ext cx="8172451" cy="4774179"/>
        </p:xfrm>
        <a:graphic>
          <a:graphicData uri="http://schemas.openxmlformats.org/drawingml/2006/table">
            <a:tbl>
              <a:tblPr firstRow="1" bandRow="1">
                <a:tableStyleId>{616DA210-FB5B-4158-B5E0-FEB733F419BA}</a:tableStyleId>
              </a:tblPr>
              <a:tblGrid>
                <a:gridCol w="8172451">
                  <a:extLst>
                    <a:ext uri="{9D8B030D-6E8A-4147-A177-3AD203B41FA5}">
                      <a16:colId xmlns:a16="http://schemas.microsoft.com/office/drawing/2014/main" val="20000"/>
                    </a:ext>
                  </a:extLst>
                </a:gridCol>
              </a:tblGrid>
              <a:tr h="341713">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ZA" sz="1600" b="1" dirty="0"/>
                        <a:t>Key outputs </a:t>
                      </a:r>
                      <a:endParaRPr lang="en-ZA" sz="1600" dirty="0"/>
                    </a:p>
                  </a:txBody>
                  <a:tcPr/>
                </a:tc>
                <a:extLst>
                  <a:ext uri="{0D108BD9-81ED-4DB2-BD59-A6C34878D82A}">
                    <a16:rowId xmlns:a16="http://schemas.microsoft.com/office/drawing/2014/main" val="10000"/>
                  </a:ext>
                </a:extLst>
              </a:tr>
              <a:tr h="341713">
                <a:tc>
                  <a:txBody>
                    <a:bodyPr/>
                    <a:lstStyle/>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GB" sz="1600" b="1" i="1" dirty="0">
                          <a:solidFill>
                            <a:srgbClr val="00B050"/>
                          </a:solidFill>
                        </a:rPr>
                        <a:t>On Completions:</a:t>
                      </a:r>
                      <a:endParaRPr lang="en-ZA" sz="1600" b="1" i="1" dirty="0">
                        <a:solidFill>
                          <a:srgbClr val="00B050"/>
                        </a:solidFill>
                      </a:endParaRPr>
                    </a:p>
                  </a:txBody>
                  <a:tcPr/>
                </a:tc>
                <a:extLst>
                  <a:ext uri="{0D108BD9-81ED-4DB2-BD59-A6C34878D82A}">
                    <a16:rowId xmlns:a16="http://schemas.microsoft.com/office/drawing/2014/main" val="10001"/>
                  </a:ext>
                </a:extLst>
              </a:tr>
              <a:tr h="341713">
                <a:tc>
                  <a:txBody>
                    <a:bodyPr/>
                    <a:lstStyle/>
                    <a:p>
                      <a:pPr marL="0" indent="0">
                        <a:buFont typeface="+mj-lt"/>
                        <a:buNone/>
                      </a:pPr>
                      <a:r>
                        <a:rPr lang="en-GB" sz="1600" b="0" i="0" u="none" strike="noStrike" kern="1200" baseline="0" dirty="0">
                          <a:solidFill>
                            <a:schemeClr val="tx1"/>
                          </a:solidFill>
                          <a:latin typeface="+mn-lt"/>
                          <a:ea typeface="+mn-ea"/>
                          <a:cs typeface="+mn-cs"/>
                        </a:rPr>
                        <a:t>7) </a:t>
                      </a:r>
                      <a:r>
                        <a:rPr lang="en-ZA" sz="1600" b="1" i="0" u="none" strike="noStrike" kern="1200" baseline="0" dirty="0">
                          <a:solidFill>
                            <a:schemeClr val="tx1"/>
                          </a:solidFill>
                          <a:latin typeface="+mn-lt"/>
                          <a:ea typeface="+mn-ea"/>
                          <a:cs typeface="+mn-cs"/>
                        </a:rPr>
                        <a:t>100 000 </a:t>
                      </a:r>
                      <a:r>
                        <a:rPr lang="en-ZA" sz="1600" b="0" i="0" u="none" strike="noStrike" kern="1200" baseline="0" dirty="0">
                          <a:solidFill>
                            <a:schemeClr val="tx1"/>
                          </a:solidFill>
                          <a:latin typeface="+mn-lt"/>
                          <a:ea typeface="+mn-ea"/>
                          <a:cs typeface="+mn-cs"/>
                        </a:rPr>
                        <a:t>l</a:t>
                      </a:r>
                      <a:r>
                        <a:rPr lang="en-GB" sz="1600" b="0" i="0" u="none" strike="noStrike" kern="1200" baseline="0" dirty="0">
                          <a:solidFill>
                            <a:schemeClr val="tx1"/>
                          </a:solidFill>
                          <a:latin typeface="+mn-lt"/>
                          <a:ea typeface="+mn-ea"/>
                          <a:cs typeface="+mn-cs"/>
                        </a:rPr>
                        <a:t>earners will complete skills programmes (1.1 % increase from 2020/21)</a:t>
                      </a:r>
                      <a:endParaRPr lang="en-GB" sz="1600" b="1" dirty="0"/>
                    </a:p>
                  </a:txBody>
                  <a:tcPr/>
                </a:tc>
                <a:extLst>
                  <a:ext uri="{0D108BD9-81ED-4DB2-BD59-A6C34878D82A}">
                    <a16:rowId xmlns:a16="http://schemas.microsoft.com/office/drawing/2014/main" val="10007"/>
                  </a:ext>
                </a:extLst>
              </a:tr>
              <a:tr h="3531045">
                <a:tc>
                  <a:txBody>
                    <a:bodyPr/>
                    <a:lstStyle/>
                    <a:p>
                      <a:endParaRPr lang="en-GB" sz="1600" dirty="0"/>
                    </a:p>
                    <a:p>
                      <a:endParaRPr lang="en-ZA" sz="1600" dirty="0"/>
                    </a:p>
                    <a:p>
                      <a:endParaRPr lang="en-ZA" sz="1600" dirty="0"/>
                    </a:p>
                    <a:p>
                      <a:endParaRPr lang="en-ZA" sz="1600" dirty="0"/>
                    </a:p>
                    <a:p>
                      <a:endParaRPr lang="en-ZA" sz="1600" dirty="0"/>
                    </a:p>
                    <a:p>
                      <a:endParaRPr lang="en-ZA" sz="1600" dirty="0"/>
                    </a:p>
                    <a:p>
                      <a:endParaRPr lang="en-ZA" sz="1600" dirty="0"/>
                    </a:p>
                    <a:p>
                      <a:endParaRPr lang="en-ZA" sz="1600" dirty="0"/>
                    </a:p>
                    <a:p>
                      <a:endParaRPr lang="en-ZA" sz="1600" dirty="0"/>
                    </a:p>
                    <a:p>
                      <a:endParaRPr lang="en-ZA" sz="1600" dirty="0"/>
                    </a:p>
                    <a:p>
                      <a:endParaRPr lang="en-ZA" sz="1600" dirty="0"/>
                    </a:p>
                    <a:p>
                      <a:endParaRPr lang="en-ZA" sz="1600" dirty="0"/>
                    </a:p>
                    <a:p>
                      <a:endParaRPr lang="en-ZA" sz="1600" dirty="0"/>
                    </a:p>
                    <a:p>
                      <a:endParaRPr lang="en-ZA" sz="1600" dirty="0"/>
                    </a:p>
                    <a:p>
                      <a:endParaRPr lang="en-ZA" sz="1600" dirty="0"/>
                    </a:p>
                  </a:txBody>
                  <a:tcPr/>
                </a:tc>
                <a:extLst>
                  <a:ext uri="{0D108BD9-81ED-4DB2-BD59-A6C34878D82A}">
                    <a16:rowId xmlns:a16="http://schemas.microsoft.com/office/drawing/2014/main" val="2778685796"/>
                  </a:ext>
                </a:extLst>
              </a:tr>
            </a:tbl>
          </a:graphicData>
        </a:graphic>
      </p:graphicFrame>
      <p:graphicFrame>
        <p:nvGraphicFramePr>
          <p:cNvPr id="12" name="Chart 11">
            <a:extLst>
              <a:ext uri="{FF2B5EF4-FFF2-40B4-BE49-F238E27FC236}">
                <a16:creationId xmlns:a16="http://schemas.microsoft.com/office/drawing/2014/main" id="{32AC347D-D4D4-4F83-8190-7FF117AD5F5F}"/>
              </a:ext>
            </a:extLst>
          </p:cNvPr>
          <p:cNvGraphicFramePr>
            <a:graphicFrameLocks/>
          </p:cNvGraphicFramePr>
          <p:nvPr>
            <p:extLst>
              <p:ext uri="{D42A27DB-BD31-4B8C-83A1-F6EECF244321}">
                <p14:modId xmlns:p14="http://schemas.microsoft.com/office/powerpoint/2010/main" val="2816211793"/>
              </p:ext>
            </p:extLst>
          </p:nvPr>
        </p:nvGraphicFramePr>
        <p:xfrm>
          <a:off x="1752600" y="2998850"/>
          <a:ext cx="5333999" cy="317335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B0DFFCB8-7A1F-470D-A2E3-0C741654E23B}"/>
              </a:ext>
            </a:extLst>
          </p:cNvPr>
          <p:cNvSpPr txBox="1"/>
          <p:nvPr/>
        </p:nvSpPr>
        <p:spPr>
          <a:xfrm>
            <a:off x="457200" y="533400"/>
            <a:ext cx="8229600" cy="461665"/>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a:spcBef>
                <a:spcPts val="600"/>
              </a:spcBef>
              <a:spcAft>
                <a:spcPts val="600"/>
              </a:spcAft>
            </a:pPr>
            <a:r>
              <a:rPr lang="en-ZA" sz="2400" dirty="0">
                <a:cs typeface="Times New Roman" panose="02020603050405020304" pitchFamily="18" charset="0"/>
              </a:rPr>
              <a:t>Key Programme Outputs for the 2022/23 Financial Year  </a:t>
            </a:r>
          </a:p>
        </p:txBody>
      </p:sp>
    </p:spTree>
    <p:extLst>
      <p:ext uri="{BB962C8B-B14F-4D97-AF65-F5344CB8AC3E}">
        <p14:creationId xmlns:p14="http://schemas.microsoft.com/office/powerpoint/2010/main" val="11817206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7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89699" y="1115950"/>
            <a:ext cx="8320901" cy="400110"/>
          </a:xfrm>
          <a:prstGeom prst="rect">
            <a:avLst/>
          </a:prstGeom>
        </p:spPr>
        <p:txBody>
          <a:bodyPr wrap="square">
            <a:spAutoFit/>
          </a:bodyPr>
          <a:lstStyle/>
          <a:p>
            <a:pPr lvl="0"/>
            <a:endParaRPr lang="en-ZA" sz="2000" dirty="0"/>
          </a:p>
        </p:txBody>
      </p:sp>
      <p:sp>
        <p:nvSpPr>
          <p:cNvPr id="2" name="Rectangle 1"/>
          <p:cNvSpPr/>
          <p:nvPr/>
        </p:nvSpPr>
        <p:spPr>
          <a:xfrm>
            <a:off x="395286" y="1134711"/>
            <a:ext cx="8229600" cy="384721"/>
          </a:xfrm>
          <a:prstGeom prst="rect">
            <a:avLst/>
          </a:prstGeom>
        </p:spPr>
        <p:txBody>
          <a:bodyPr wrap="square">
            <a:spAutoFit/>
          </a:bodyPr>
          <a:lstStyle/>
          <a:p>
            <a:pPr>
              <a:spcAft>
                <a:spcPts val="600"/>
              </a:spcAft>
            </a:pPr>
            <a:r>
              <a:rPr lang="en-ZA" sz="1900" b="1" dirty="0"/>
              <a:t>Programme 5: Skills Development ..</a:t>
            </a:r>
            <a:r>
              <a:rPr lang="en-ZA" sz="1900" b="1" dirty="0" err="1"/>
              <a:t>cnt</a:t>
            </a:r>
            <a:endParaRPr lang="en-ZA" sz="1900" b="1" dirty="0"/>
          </a:p>
        </p:txBody>
      </p:sp>
      <p:sp>
        <p:nvSpPr>
          <p:cNvPr id="10"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34</a:t>
            </a:fld>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2295178187"/>
              </p:ext>
            </p:extLst>
          </p:nvPr>
        </p:nvGraphicFramePr>
        <p:xfrm>
          <a:off x="457200" y="1981200"/>
          <a:ext cx="8172451" cy="2773680"/>
        </p:xfrm>
        <a:graphic>
          <a:graphicData uri="http://schemas.openxmlformats.org/drawingml/2006/table">
            <a:tbl>
              <a:tblPr firstRow="1" bandRow="1">
                <a:tableStyleId>{616DA210-FB5B-4158-B5E0-FEB733F419BA}</a:tableStyleId>
              </a:tblPr>
              <a:tblGrid>
                <a:gridCol w="8172451">
                  <a:extLst>
                    <a:ext uri="{9D8B030D-6E8A-4147-A177-3AD203B41FA5}">
                      <a16:colId xmlns:a16="http://schemas.microsoft.com/office/drawing/2014/main" val="20000"/>
                    </a:ext>
                  </a:extLst>
                </a:gridCol>
              </a:tblGrid>
              <a:tr h="296544">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ZA" sz="2000" b="1" dirty="0"/>
                        <a:t>Key outputs </a:t>
                      </a:r>
                      <a:endParaRPr lang="en-ZA" sz="2000" dirty="0"/>
                    </a:p>
                  </a:txBody>
                  <a:tcPr/>
                </a:tc>
                <a:extLst>
                  <a:ext uri="{0D108BD9-81ED-4DB2-BD59-A6C34878D82A}">
                    <a16:rowId xmlns:a16="http://schemas.microsoft.com/office/drawing/2014/main" val="10000"/>
                  </a:ext>
                </a:extLst>
              </a:tr>
              <a:tr h="320040">
                <a:tc>
                  <a:txBody>
                    <a:bodyPr/>
                    <a:lstStyle/>
                    <a:p>
                      <a:pPr marL="0" indent="0">
                        <a:spcAft>
                          <a:spcPts val="600"/>
                        </a:spcAft>
                        <a:buFont typeface="+mj-lt"/>
                        <a:buNone/>
                      </a:pPr>
                      <a:r>
                        <a:rPr lang="en-GB" sz="1800" dirty="0">
                          <a:solidFill>
                            <a:schemeClr val="tx1"/>
                          </a:solidFill>
                        </a:rPr>
                        <a:t>8) 95% of SETAs are targeted to meet standards of good governance </a:t>
                      </a:r>
                    </a:p>
                  </a:txBody>
                  <a:tcPr/>
                </a:tc>
                <a:extLst>
                  <a:ext uri="{0D108BD9-81ED-4DB2-BD59-A6C34878D82A}">
                    <a16:rowId xmlns:a16="http://schemas.microsoft.com/office/drawing/2014/main" val="2074366585"/>
                  </a:ext>
                </a:extLst>
              </a:tr>
              <a:tr h="320040">
                <a:tc>
                  <a:txBody>
                    <a:bodyPr/>
                    <a:lstStyle/>
                    <a:p>
                      <a:pPr marL="268288" indent="-268288">
                        <a:spcAft>
                          <a:spcPts val="600"/>
                        </a:spcAft>
                        <a:buFont typeface="+mj-lt"/>
                        <a:buNone/>
                      </a:pPr>
                      <a:r>
                        <a:rPr lang="en-GB" sz="1800" dirty="0">
                          <a:solidFill>
                            <a:schemeClr val="tx1"/>
                          </a:solidFill>
                        </a:rPr>
                        <a:t>9) All (100%) allocated SETA Mandatory Grants paid to employers</a:t>
                      </a:r>
                    </a:p>
                  </a:txBody>
                  <a:tcPr/>
                </a:tc>
                <a:extLst>
                  <a:ext uri="{0D108BD9-81ED-4DB2-BD59-A6C34878D82A}">
                    <a16:rowId xmlns:a16="http://schemas.microsoft.com/office/drawing/2014/main" val="3975784903"/>
                  </a:ext>
                </a:extLst>
              </a:tr>
              <a:tr h="320040">
                <a:tc>
                  <a:txBody>
                    <a:bodyPr/>
                    <a:lstStyle/>
                    <a:p>
                      <a:pPr marL="268288" indent="-268288">
                        <a:spcAft>
                          <a:spcPts val="600"/>
                        </a:spcAft>
                        <a:buFont typeface="+mj-lt"/>
                        <a:buNone/>
                      </a:pPr>
                      <a:r>
                        <a:rPr lang="en-GB" sz="1800" dirty="0">
                          <a:solidFill>
                            <a:schemeClr val="tx1"/>
                          </a:solidFill>
                        </a:rPr>
                        <a:t>10) Process qualifying trade test applications within 40 days of receipt for trade testing </a:t>
                      </a:r>
                    </a:p>
                  </a:txBody>
                  <a:tcPr/>
                </a:tc>
                <a:extLst>
                  <a:ext uri="{0D108BD9-81ED-4DB2-BD59-A6C34878D82A}">
                    <a16:rowId xmlns:a16="http://schemas.microsoft.com/office/drawing/2014/main" val="4008848996"/>
                  </a:ext>
                </a:extLst>
              </a:tr>
              <a:tr h="320040">
                <a:tc>
                  <a:txBody>
                    <a:bodyPr/>
                    <a:lstStyle/>
                    <a:p>
                      <a:pPr marL="268288" indent="-268288">
                        <a:spcAft>
                          <a:spcPts val="600"/>
                        </a:spcAft>
                        <a:buFont typeface="+mj-lt"/>
                        <a:buNone/>
                      </a:pPr>
                      <a:r>
                        <a:rPr lang="en-GB" sz="1800" dirty="0">
                          <a:solidFill>
                            <a:schemeClr val="tx1"/>
                          </a:solidFill>
                        </a:rPr>
                        <a:t>11) Ensure all SETAs develop credible Sector Skills Plans</a:t>
                      </a:r>
                    </a:p>
                  </a:txBody>
                  <a:tcPr/>
                </a:tc>
                <a:extLst>
                  <a:ext uri="{0D108BD9-81ED-4DB2-BD59-A6C34878D82A}">
                    <a16:rowId xmlns:a16="http://schemas.microsoft.com/office/drawing/2014/main" val="983909219"/>
                  </a:ext>
                </a:extLst>
              </a:tr>
              <a:tr h="320040">
                <a:tc>
                  <a:txBody>
                    <a:bodyPr/>
                    <a:lstStyle/>
                    <a:p>
                      <a:pPr marL="268288" indent="-268288">
                        <a:spcAft>
                          <a:spcPts val="600"/>
                        </a:spcAft>
                        <a:buFont typeface="+mj-lt"/>
                        <a:buNone/>
                      </a:pPr>
                      <a:r>
                        <a:rPr lang="en-ZA" sz="1800" b="0" i="0" u="none" strike="noStrike" kern="1200" baseline="0" dirty="0">
                          <a:solidFill>
                            <a:schemeClr val="tx1"/>
                          </a:solidFill>
                          <a:latin typeface="+mn-lt"/>
                          <a:ea typeface="+mn-ea"/>
                          <a:cs typeface="+mn-cs"/>
                        </a:rPr>
                        <a:t>12) Produce a report on the implementation of the Skills Strategy by 31 March 2023</a:t>
                      </a:r>
                      <a:endParaRPr lang="en-GB" sz="1800" dirty="0">
                        <a:solidFill>
                          <a:schemeClr val="tx1"/>
                        </a:solidFill>
                      </a:endParaRPr>
                    </a:p>
                  </a:txBody>
                  <a:tcPr/>
                </a:tc>
                <a:extLst>
                  <a:ext uri="{0D108BD9-81ED-4DB2-BD59-A6C34878D82A}">
                    <a16:rowId xmlns:a16="http://schemas.microsoft.com/office/drawing/2014/main" val="10003"/>
                  </a:ext>
                </a:extLst>
              </a:tr>
            </a:tbl>
          </a:graphicData>
        </a:graphic>
      </p:graphicFrame>
      <p:sp>
        <p:nvSpPr>
          <p:cNvPr id="8" name="TextBox 7">
            <a:extLst>
              <a:ext uri="{FF2B5EF4-FFF2-40B4-BE49-F238E27FC236}">
                <a16:creationId xmlns:a16="http://schemas.microsoft.com/office/drawing/2014/main" id="{CDE5798E-2177-4A40-98C4-9E93547D9831}"/>
              </a:ext>
            </a:extLst>
          </p:cNvPr>
          <p:cNvSpPr txBox="1"/>
          <p:nvPr/>
        </p:nvSpPr>
        <p:spPr>
          <a:xfrm>
            <a:off x="457200" y="533400"/>
            <a:ext cx="8229600" cy="461665"/>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a:spcBef>
                <a:spcPts val="600"/>
              </a:spcBef>
              <a:spcAft>
                <a:spcPts val="600"/>
              </a:spcAft>
            </a:pPr>
            <a:r>
              <a:rPr lang="en-ZA" sz="2400" dirty="0">
                <a:cs typeface="Times New Roman" panose="02020603050405020304" pitchFamily="18" charset="0"/>
              </a:rPr>
              <a:t>Key Programme Outputs for the 2022/23 Financial Year  </a:t>
            </a:r>
          </a:p>
        </p:txBody>
      </p:sp>
    </p:spTree>
    <p:extLst>
      <p:ext uri="{BB962C8B-B14F-4D97-AF65-F5344CB8AC3E}">
        <p14:creationId xmlns:p14="http://schemas.microsoft.com/office/powerpoint/2010/main" val="36392249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7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89699" y="1115950"/>
            <a:ext cx="8320901" cy="400110"/>
          </a:xfrm>
          <a:prstGeom prst="rect">
            <a:avLst/>
          </a:prstGeom>
        </p:spPr>
        <p:txBody>
          <a:bodyPr wrap="square">
            <a:spAutoFit/>
          </a:bodyPr>
          <a:lstStyle/>
          <a:p>
            <a:pPr lvl="0"/>
            <a:endParaRPr lang="en-ZA" sz="2000" dirty="0"/>
          </a:p>
        </p:txBody>
      </p:sp>
      <p:sp>
        <p:nvSpPr>
          <p:cNvPr id="2" name="Rectangle 1"/>
          <p:cNvSpPr/>
          <p:nvPr/>
        </p:nvSpPr>
        <p:spPr>
          <a:xfrm>
            <a:off x="395286" y="1134711"/>
            <a:ext cx="8229600" cy="2108269"/>
          </a:xfrm>
          <a:prstGeom prst="rect">
            <a:avLst/>
          </a:prstGeom>
        </p:spPr>
        <p:txBody>
          <a:bodyPr wrap="square">
            <a:spAutoFit/>
          </a:bodyPr>
          <a:lstStyle/>
          <a:p>
            <a:pPr>
              <a:spcAft>
                <a:spcPts val="600"/>
              </a:spcAft>
            </a:pPr>
            <a:r>
              <a:rPr lang="en-ZA" sz="2000" b="1" dirty="0"/>
              <a:t>Programme 6: Community Education and Training</a:t>
            </a:r>
          </a:p>
          <a:p>
            <a:pPr>
              <a:spcAft>
                <a:spcPts val="600"/>
              </a:spcAft>
            </a:pPr>
            <a:endParaRPr lang="en-ZA" sz="800" b="1" dirty="0"/>
          </a:p>
          <a:p>
            <a:pPr algn="just">
              <a:spcAft>
                <a:spcPts val="600"/>
              </a:spcAft>
            </a:pPr>
            <a:r>
              <a:rPr lang="en-ZA" sz="2000" b="1" dirty="0"/>
              <a:t>Purpose:</a:t>
            </a:r>
            <a:r>
              <a:rPr lang="en-GB" sz="2000" dirty="0"/>
              <a:t> Plan, develop, implement, monitor, maintain and evaluate national policy, programme assessment practices and systems for community education and training. Provide financial and other support to CET colleges</a:t>
            </a:r>
          </a:p>
          <a:p>
            <a:pPr>
              <a:spcAft>
                <a:spcPts val="600"/>
              </a:spcAft>
            </a:pPr>
            <a:endParaRPr lang="en-ZA" sz="800" b="1" dirty="0"/>
          </a:p>
        </p:txBody>
      </p:sp>
      <p:sp>
        <p:nvSpPr>
          <p:cNvPr id="10"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35</a:t>
            </a:fld>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3158778374"/>
              </p:ext>
            </p:extLst>
          </p:nvPr>
        </p:nvGraphicFramePr>
        <p:xfrm>
          <a:off x="452435" y="3124200"/>
          <a:ext cx="8172451" cy="2920900"/>
        </p:xfrm>
        <a:graphic>
          <a:graphicData uri="http://schemas.openxmlformats.org/drawingml/2006/table">
            <a:tbl>
              <a:tblPr firstRow="1" bandRow="1">
                <a:tableStyleId>{616DA210-FB5B-4158-B5E0-FEB733F419BA}</a:tableStyleId>
              </a:tblPr>
              <a:tblGrid>
                <a:gridCol w="8172451">
                  <a:extLst>
                    <a:ext uri="{9D8B030D-6E8A-4147-A177-3AD203B41FA5}">
                      <a16:colId xmlns:a16="http://schemas.microsoft.com/office/drawing/2014/main" val="20000"/>
                    </a:ext>
                  </a:extLst>
                </a:gridCol>
              </a:tblGrid>
              <a:tr h="296544">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ZA" sz="2000" b="1" dirty="0"/>
                        <a:t>Key outputs </a:t>
                      </a:r>
                      <a:endParaRPr lang="en-ZA" sz="2000" dirty="0"/>
                    </a:p>
                  </a:txBody>
                  <a:tcPr/>
                </a:tc>
                <a:extLst>
                  <a:ext uri="{0D108BD9-81ED-4DB2-BD59-A6C34878D82A}">
                    <a16:rowId xmlns:a16="http://schemas.microsoft.com/office/drawing/2014/main" val="10000"/>
                  </a:ext>
                </a:extLst>
              </a:tr>
              <a:tr h="528220">
                <a:tc>
                  <a:txBody>
                    <a:bodyPr/>
                    <a:lstStyle/>
                    <a:p>
                      <a:pPr marL="0" indent="0">
                        <a:buFont typeface="+mj-lt"/>
                        <a:buNone/>
                      </a:pPr>
                      <a:r>
                        <a:rPr lang="en-ZA" sz="1800" b="1" i="1" u="none" strike="noStrike" kern="1200" baseline="0" dirty="0">
                          <a:solidFill>
                            <a:srgbClr val="7030A0"/>
                          </a:solidFill>
                          <a:latin typeface="+mn-lt"/>
                          <a:ea typeface="+mn-ea"/>
                          <a:cs typeface="+mn-cs"/>
                        </a:rPr>
                        <a:t>On access to CET colleges: </a:t>
                      </a:r>
                    </a:p>
                  </a:txBody>
                  <a:tcPr/>
                </a:tc>
                <a:extLst>
                  <a:ext uri="{0D108BD9-81ED-4DB2-BD59-A6C34878D82A}">
                    <a16:rowId xmlns:a16="http://schemas.microsoft.com/office/drawing/2014/main" val="10001"/>
                  </a:ext>
                </a:extLst>
              </a:tr>
              <a:tr h="320040">
                <a:tc>
                  <a:txBody>
                    <a:bodyPr/>
                    <a:lstStyle/>
                    <a:p>
                      <a:pPr marL="268288" marR="0" lvl="0" indent="-268288" algn="l" defTabSz="914400" rtl="0" eaLnBrk="1" fontAlgn="auto" latinLnBrk="0" hangingPunct="1">
                        <a:lnSpc>
                          <a:spcPct val="100000"/>
                        </a:lnSpc>
                        <a:spcBef>
                          <a:spcPts val="0"/>
                        </a:spcBef>
                        <a:spcAft>
                          <a:spcPts val="600"/>
                        </a:spcAft>
                        <a:buClrTx/>
                        <a:buSzTx/>
                        <a:buFont typeface="+mj-lt"/>
                        <a:buNone/>
                        <a:tabLst/>
                        <a:defRPr/>
                      </a:pPr>
                      <a:r>
                        <a:rPr lang="en-ZA" sz="1800" b="0" i="0" u="none" strike="noStrike" kern="1200" baseline="0" dirty="0">
                          <a:solidFill>
                            <a:schemeClr val="tx1"/>
                          </a:solidFill>
                          <a:latin typeface="+mn-lt"/>
                          <a:ea typeface="+mn-ea"/>
                          <a:cs typeface="+mn-cs"/>
                        </a:rPr>
                        <a:t>1) Review five-year enrolment plan for CET colleges for approval by 31 December 2022</a:t>
                      </a:r>
                      <a:endParaRPr lang="en-GB" sz="1800" dirty="0"/>
                    </a:p>
                  </a:txBody>
                  <a:tcPr/>
                </a:tc>
                <a:extLst>
                  <a:ext uri="{0D108BD9-81ED-4DB2-BD59-A6C34878D82A}">
                    <a16:rowId xmlns:a16="http://schemas.microsoft.com/office/drawing/2014/main" val="10002"/>
                  </a:ext>
                </a:extLst>
              </a:tr>
              <a:tr h="320040">
                <a:tc>
                  <a:txBody>
                    <a:bodyPr/>
                    <a:lstStyle/>
                    <a:p>
                      <a:pPr marL="268288" marR="0" lvl="0" indent="-268288" algn="l" defTabSz="914400" rtl="0" eaLnBrk="1" fontAlgn="auto" latinLnBrk="0" hangingPunct="1">
                        <a:lnSpc>
                          <a:spcPct val="100000"/>
                        </a:lnSpc>
                        <a:spcBef>
                          <a:spcPts val="0"/>
                        </a:spcBef>
                        <a:spcAft>
                          <a:spcPts val="600"/>
                        </a:spcAft>
                        <a:buClrTx/>
                        <a:buSzTx/>
                        <a:buFont typeface="+mj-lt"/>
                        <a:buNone/>
                        <a:tabLst/>
                        <a:defRPr/>
                      </a:pPr>
                      <a:r>
                        <a:rPr lang="en-GB" sz="1800" dirty="0"/>
                        <a:t>2) Develop a sustainable funding model for CET colleges by 30 September 2022</a:t>
                      </a:r>
                      <a:endParaRPr lang="en-GB" sz="1800" b="1" dirty="0"/>
                    </a:p>
                  </a:txBody>
                  <a:tcPr/>
                </a:tc>
                <a:extLst>
                  <a:ext uri="{0D108BD9-81ED-4DB2-BD59-A6C34878D82A}">
                    <a16:rowId xmlns:a16="http://schemas.microsoft.com/office/drawing/2014/main" val="10003"/>
                  </a:ext>
                </a:extLst>
              </a:tr>
              <a:tr h="320040">
                <a:tc>
                  <a:txBody>
                    <a:bodyPr/>
                    <a:lstStyle/>
                    <a:p>
                      <a:pPr marL="357188" marR="0" lvl="0" indent="-357188" algn="l" defTabSz="914400" rtl="0" eaLnBrk="1" fontAlgn="auto" latinLnBrk="0" hangingPunct="1">
                        <a:lnSpc>
                          <a:spcPct val="100000"/>
                        </a:lnSpc>
                        <a:spcBef>
                          <a:spcPts val="0"/>
                        </a:spcBef>
                        <a:spcAft>
                          <a:spcPts val="600"/>
                        </a:spcAft>
                        <a:buClrTx/>
                        <a:buSzTx/>
                        <a:buFont typeface="+mj-lt"/>
                        <a:buNone/>
                        <a:tabLst/>
                        <a:defRPr/>
                      </a:pPr>
                      <a:r>
                        <a:rPr lang="en-GB" sz="1800" b="0" dirty="0"/>
                        <a:t>3) Increase students enrolled in</a:t>
                      </a:r>
                      <a:r>
                        <a:rPr lang="en-GB" sz="1800" b="0" baseline="0" dirty="0"/>
                        <a:t> CET colleges from </a:t>
                      </a:r>
                      <a:r>
                        <a:rPr lang="en-GB" sz="1800" b="1" baseline="0" dirty="0"/>
                        <a:t>142 585 </a:t>
                      </a:r>
                      <a:r>
                        <a:rPr lang="en-GB" sz="1800" b="0" baseline="0" dirty="0"/>
                        <a:t>in 2021/22 to</a:t>
                      </a:r>
                    </a:p>
                    <a:p>
                      <a:pPr marL="357188" marR="0" lvl="0" indent="-357188" algn="l" defTabSz="914400" rtl="0" eaLnBrk="1" fontAlgn="auto" latinLnBrk="0" hangingPunct="1">
                        <a:lnSpc>
                          <a:spcPct val="100000"/>
                        </a:lnSpc>
                        <a:spcBef>
                          <a:spcPts val="0"/>
                        </a:spcBef>
                        <a:spcAft>
                          <a:spcPts val="600"/>
                        </a:spcAft>
                        <a:buClrTx/>
                        <a:buSzTx/>
                        <a:buFont typeface="+mj-lt"/>
                        <a:buNone/>
                        <a:tabLst/>
                        <a:defRPr/>
                      </a:pPr>
                      <a:r>
                        <a:rPr lang="en-GB" sz="1800" b="0" baseline="0" dirty="0"/>
                        <a:t>  </a:t>
                      </a:r>
                      <a:r>
                        <a:rPr lang="en-GB" sz="1800" b="1" baseline="0" dirty="0"/>
                        <a:t> 266 424 </a:t>
                      </a:r>
                      <a:r>
                        <a:rPr lang="en-GB" sz="1800" b="0" baseline="0" dirty="0"/>
                        <a:t>in 2022/23</a:t>
                      </a:r>
                      <a:endParaRPr lang="en-GB" sz="1800" b="0" dirty="0"/>
                    </a:p>
                  </a:txBody>
                  <a:tcPr/>
                </a:tc>
                <a:extLst>
                  <a:ext uri="{0D108BD9-81ED-4DB2-BD59-A6C34878D82A}">
                    <a16:rowId xmlns:a16="http://schemas.microsoft.com/office/drawing/2014/main" val="105109769"/>
                  </a:ext>
                </a:extLst>
              </a:tr>
            </a:tbl>
          </a:graphicData>
        </a:graphic>
      </p:graphicFrame>
      <p:sp>
        <p:nvSpPr>
          <p:cNvPr id="8" name="TextBox 7">
            <a:extLst>
              <a:ext uri="{FF2B5EF4-FFF2-40B4-BE49-F238E27FC236}">
                <a16:creationId xmlns:a16="http://schemas.microsoft.com/office/drawing/2014/main" id="{BEBDC4D3-1F89-4106-B8F8-B29241BCF914}"/>
              </a:ext>
            </a:extLst>
          </p:cNvPr>
          <p:cNvSpPr txBox="1"/>
          <p:nvPr/>
        </p:nvSpPr>
        <p:spPr>
          <a:xfrm>
            <a:off x="457200" y="533400"/>
            <a:ext cx="8229600" cy="461665"/>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a:spcBef>
                <a:spcPts val="600"/>
              </a:spcBef>
              <a:spcAft>
                <a:spcPts val="600"/>
              </a:spcAft>
            </a:pPr>
            <a:r>
              <a:rPr lang="en-ZA" sz="2400" dirty="0">
                <a:cs typeface="Times New Roman" panose="02020603050405020304" pitchFamily="18" charset="0"/>
              </a:rPr>
              <a:t>Key Programme Outputs for the 2022/23 Financial Year  </a:t>
            </a:r>
          </a:p>
        </p:txBody>
      </p:sp>
    </p:spTree>
    <p:extLst>
      <p:ext uri="{BB962C8B-B14F-4D97-AF65-F5344CB8AC3E}">
        <p14:creationId xmlns:p14="http://schemas.microsoft.com/office/powerpoint/2010/main" val="41930886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7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89699" y="1115950"/>
            <a:ext cx="8320901" cy="400110"/>
          </a:xfrm>
          <a:prstGeom prst="rect">
            <a:avLst/>
          </a:prstGeom>
        </p:spPr>
        <p:txBody>
          <a:bodyPr wrap="square">
            <a:spAutoFit/>
          </a:bodyPr>
          <a:lstStyle/>
          <a:p>
            <a:pPr lvl="0"/>
            <a:endParaRPr lang="en-ZA" sz="2000" dirty="0"/>
          </a:p>
        </p:txBody>
      </p:sp>
      <p:sp>
        <p:nvSpPr>
          <p:cNvPr id="2" name="Rectangle 1"/>
          <p:cNvSpPr/>
          <p:nvPr/>
        </p:nvSpPr>
        <p:spPr>
          <a:xfrm>
            <a:off x="395286" y="1134711"/>
            <a:ext cx="8229600" cy="600164"/>
          </a:xfrm>
          <a:prstGeom prst="rect">
            <a:avLst/>
          </a:prstGeom>
        </p:spPr>
        <p:txBody>
          <a:bodyPr wrap="square">
            <a:spAutoFit/>
          </a:bodyPr>
          <a:lstStyle/>
          <a:p>
            <a:pPr>
              <a:spcAft>
                <a:spcPts val="600"/>
              </a:spcAft>
            </a:pPr>
            <a:r>
              <a:rPr lang="en-ZA" sz="2000" b="1" dirty="0"/>
              <a:t>Programme 6: Community Education and Training</a:t>
            </a:r>
          </a:p>
          <a:p>
            <a:pPr>
              <a:spcAft>
                <a:spcPts val="600"/>
              </a:spcAft>
            </a:pPr>
            <a:endParaRPr lang="en-ZA" sz="800" b="1" dirty="0"/>
          </a:p>
        </p:txBody>
      </p:sp>
      <p:sp>
        <p:nvSpPr>
          <p:cNvPr id="10"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36</a:t>
            </a:fld>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1721335764"/>
              </p:ext>
            </p:extLst>
          </p:nvPr>
        </p:nvGraphicFramePr>
        <p:xfrm>
          <a:off x="485774" y="1555145"/>
          <a:ext cx="8172452" cy="4921950"/>
        </p:xfrm>
        <a:graphic>
          <a:graphicData uri="http://schemas.openxmlformats.org/drawingml/2006/table">
            <a:tbl>
              <a:tblPr firstRow="1" bandRow="1">
                <a:tableStyleId>{616DA210-FB5B-4158-B5E0-FEB733F419BA}</a:tableStyleId>
              </a:tblPr>
              <a:tblGrid>
                <a:gridCol w="8172452">
                  <a:extLst>
                    <a:ext uri="{9D8B030D-6E8A-4147-A177-3AD203B41FA5}">
                      <a16:colId xmlns:a16="http://schemas.microsoft.com/office/drawing/2014/main" val="20000"/>
                    </a:ext>
                  </a:extLst>
                </a:gridCol>
              </a:tblGrid>
              <a:tr h="339579">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ZA" sz="1900" b="1" dirty="0"/>
                        <a:t>Key outputs </a:t>
                      </a:r>
                      <a:endParaRPr lang="en-ZA" sz="1900" dirty="0"/>
                    </a:p>
                  </a:txBody>
                  <a:tcPr/>
                </a:tc>
                <a:extLst>
                  <a:ext uri="{0D108BD9-81ED-4DB2-BD59-A6C34878D82A}">
                    <a16:rowId xmlns:a16="http://schemas.microsoft.com/office/drawing/2014/main" val="10000"/>
                  </a:ext>
                </a:extLst>
              </a:tr>
              <a:tr h="379736">
                <a:tc>
                  <a:txBody>
                    <a:bodyPr/>
                    <a:lstStyle/>
                    <a:p>
                      <a:pPr marL="0" indent="0">
                        <a:spcAft>
                          <a:spcPts val="600"/>
                        </a:spcAft>
                        <a:buFont typeface="+mj-lt"/>
                        <a:buNone/>
                      </a:pPr>
                      <a:r>
                        <a:rPr lang="en-GB" sz="1800" b="1" i="1" dirty="0">
                          <a:solidFill>
                            <a:srgbClr val="7030A0"/>
                          </a:solidFill>
                        </a:rPr>
                        <a:t>On success and efficiency:</a:t>
                      </a:r>
                    </a:p>
                  </a:txBody>
                  <a:tcPr/>
                </a:tc>
                <a:extLst>
                  <a:ext uri="{0D108BD9-81ED-4DB2-BD59-A6C34878D82A}">
                    <a16:rowId xmlns:a16="http://schemas.microsoft.com/office/drawing/2014/main" val="3685439050"/>
                  </a:ext>
                </a:extLst>
              </a:tr>
              <a:tr h="407495">
                <a:tc>
                  <a:txBody>
                    <a:bodyPr/>
                    <a:lstStyle/>
                    <a:p>
                      <a:pPr marL="0" indent="0">
                        <a:spcAft>
                          <a:spcPts val="600"/>
                        </a:spcAft>
                        <a:buFont typeface="+mj-lt"/>
                        <a:buNone/>
                      </a:pPr>
                      <a:r>
                        <a:rPr lang="en-GB" sz="1800" b="0" dirty="0"/>
                        <a:t>4) </a:t>
                      </a:r>
                      <a:r>
                        <a:rPr lang="en-GB" sz="1800" b="1" dirty="0"/>
                        <a:t>40 000 </a:t>
                      </a:r>
                      <a:r>
                        <a:rPr lang="en-GB" sz="1800" b="0" dirty="0"/>
                        <a:t>CET college students will complete GETC: Level 4</a:t>
                      </a:r>
                      <a:endParaRPr lang="en-GB" sz="1800" dirty="0"/>
                    </a:p>
                  </a:txBody>
                  <a:tcPr/>
                </a:tc>
                <a:extLst>
                  <a:ext uri="{0D108BD9-81ED-4DB2-BD59-A6C34878D82A}">
                    <a16:rowId xmlns:a16="http://schemas.microsoft.com/office/drawing/2014/main" val="4017416936"/>
                  </a:ext>
                </a:extLst>
              </a:tr>
              <a:tr h="655415">
                <a:tc>
                  <a:txBody>
                    <a:bodyPr/>
                    <a:lstStyle/>
                    <a:p>
                      <a:pPr marL="268288" indent="-268288">
                        <a:spcAft>
                          <a:spcPts val="600"/>
                        </a:spcAft>
                        <a:buFont typeface="+mj-lt"/>
                        <a:buNone/>
                      </a:pPr>
                      <a:r>
                        <a:rPr lang="en-GB" sz="1800" dirty="0"/>
                        <a:t>5) </a:t>
                      </a:r>
                      <a:r>
                        <a:rPr lang="en-GB" sz="1800" b="1" dirty="0"/>
                        <a:t>2</a:t>
                      </a:r>
                      <a:r>
                        <a:rPr lang="en-GB" sz="1800" b="0" dirty="0"/>
                        <a:t> new accredited programmes and part-qualifications will be offered in CET colleges</a:t>
                      </a:r>
                      <a:endParaRPr lang="en-GB" sz="1800" dirty="0"/>
                    </a:p>
                  </a:txBody>
                  <a:tcPr/>
                </a:tc>
                <a:extLst>
                  <a:ext uri="{0D108BD9-81ED-4DB2-BD59-A6C34878D82A}">
                    <a16:rowId xmlns:a16="http://schemas.microsoft.com/office/drawing/2014/main" val="4042254603"/>
                  </a:ext>
                </a:extLst>
              </a:tr>
              <a:tr h="655415">
                <a:tc>
                  <a:txBody>
                    <a:bodyPr/>
                    <a:lstStyle/>
                    <a:p>
                      <a:pPr marL="268288" indent="-268288">
                        <a:spcAft>
                          <a:spcPts val="600"/>
                        </a:spcAft>
                        <a:buFont typeface="+mj-lt"/>
                        <a:buNone/>
                      </a:pPr>
                      <a:r>
                        <a:rPr lang="en-GB" sz="1800" dirty="0"/>
                        <a:t>6) Produce a report on the implementation of open Learning and Teaching Support Materials for students in CET colleges 	</a:t>
                      </a:r>
                    </a:p>
                  </a:txBody>
                  <a:tcPr/>
                </a:tc>
                <a:extLst>
                  <a:ext uri="{0D108BD9-81ED-4DB2-BD59-A6C34878D82A}">
                    <a16:rowId xmlns:a16="http://schemas.microsoft.com/office/drawing/2014/main" val="10001"/>
                  </a:ext>
                </a:extLst>
              </a:tr>
              <a:tr h="309194">
                <a:tc>
                  <a:txBody>
                    <a:bodyPr/>
                    <a:lstStyle/>
                    <a:p>
                      <a:pPr marL="268288" marR="0" lvl="0" indent="-268288" algn="l" defTabSz="914400" rtl="0" eaLnBrk="1" fontAlgn="auto" latinLnBrk="0" hangingPunct="1">
                        <a:lnSpc>
                          <a:spcPct val="100000"/>
                        </a:lnSpc>
                        <a:spcBef>
                          <a:spcPts val="0"/>
                        </a:spcBef>
                        <a:spcAft>
                          <a:spcPts val="600"/>
                        </a:spcAft>
                        <a:buClrTx/>
                        <a:buSzTx/>
                        <a:buFont typeface="+mj-lt"/>
                        <a:buNone/>
                        <a:tabLst/>
                        <a:defRPr/>
                      </a:pPr>
                      <a:r>
                        <a:rPr lang="en-GB" sz="1800" b="1" i="1" dirty="0">
                          <a:solidFill>
                            <a:srgbClr val="7030A0"/>
                          </a:solidFill>
                        </a:rPr>
                        <a:t>On quality of provisioning:</a:t>
                      </a:r>
                    </a:p>
                  </a:txBody>
                  <a:tcPr/>
                </a:tc>
                <a:extLst>
                  <a:ext uri="{0D108BD9-81ED-4DB2-BD59-A6C34878D82A}">
                    <a16:rowId xmlns:a16="http://schemas.microsoft.com/office/drawing/2014/main" val="206927327"/>
                  </a:ext>
                </a:extLst>
              </a:tr>
              <a:tr h="324434">
                <a:tc>
                  <a:txBody>
                    <a:bodyPr/>
                    <a:lstStyle/>
                    <a:p>
                      <a:pPr marL="357188" marR="0" lvl="0" indent="-357188" algn="l" defTabSz="914400" rtl="0" eaLnBrk="1" fontAlgn="auto" latinLnBrk="0" hangingPunct="1">
                        <a:lnSpc>
                          <a:spcPct val="100000"/>
                        </a:lnSpc>
                        <a:spcBef>
                          <a:spcPts val="0"/>
                        </a:spcBef>
                        <a:spcAft>
                          <a:spcPts val="600"/>
                        </a:spcAft>
                        <a:buClrTx/>
                        <a:buSzTx/>
                        <a:buFont typeface="+mj-lt"/>
                        <a:buNone/>
                        <a:tabLst/>
                        <a:defRPr/>
                      </a:pPr>
                      <a:r>
                        <a:rPr lang="en-GB" sz="1800" dirty="0"/>
                        <a:t>7) </a:t>
                      </a:r>
                      <a:r>
                        <a:rPr lang="en-GB" sz="1800" b="1" dirty="0"/>
                        <a:t>95% </a:t>
                      </a:r>
                      <a:r>
                        <a:rPr lang="en-GB" sz="1800" dirty="0"/>
                        <a:t>CETCs are targeted to meet standards of good governance.</a:t>
                      </a:r>
                      <a:endParaRPr lang="en-GB" sz="1800" b="1" dirty="0"/>
                    </a:p>
                  </a:txBody>
                  <a:tcPr/>
                </a:tc>
                <a:extLst>
                  <a:ext uri="{0D108BD9-81ED-4DB2-BD59-A6C34878D82A}">
                    <a16:rowId xmlns:a16="http://schemas.microsoft.com/office/drawing/2014/main" val="71761623"/>
                  </a:ext>
                </a:extLst>
              </a:tr>
              <a:tr h="415874">
                <a:tc>
                  <a:txBody>
                    <a:bodyPr/>
                    <a:lstStyle/>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GB" sz="1800" dirty="0"/>
                        <a:t>8) Train </a:t>
                      </a:r>
                      <a:r>
                        <a:rPr lang="en-GB" sz="1800" b="1" dirty="0"/>
                        <a:t>900</a:t>
                      </a:r>
                      <a:r>
                        <a:rPr lang="en-GB" sz="1800" dirty="0"/>
                        <a:t> CET college lecturers in accredited training programmes </a:t>
                      </a:r>
                    </a:p>
                  </a:txBody>
                  <a:tcPr/>
                </a:tc>
                <a:extLst>
                  <a:ext uri="{0D108BD9-81ED-4DB2-BD59-A6C34878D82A}">
                    <a16:rowId xmlns:a16="http://schemas.microsoft.com/office/drawing/2014/main" val="2863128813"/>
                  </a:ext>
                </a:extLst>
              </a:tr>
              <a:tr h="415874">
                <a:tc>
                  <a:txBody>
                    <a:bodyPr/>
                    <a:lstStyle/>
                    <a:p>
                      <a:pPr marL="357188" marR="0" lvl="0" indent="-357188" algn="l" defTabSz="914400" rtl="0" eaLnBrk="1" fontAlgn="auto" latinLnBrk="0" hangingPunct="1">
                        <a:lnSpc>
                          <a:spcPct val="100000"/>
                        </a:lnSpc>
                        <a:spcBef>
                          <a:spcPts val="0"/>
                        </a:spcBef>
                        <a:spcAft>
                          <a:spcPts val="600"/>
                        </a:spcAft>
                        <a:buClrTx/>
                        <a:buSzTx/>
                        <a:buFont typeface="+mj-lt"/>
                        <a:buNone/>
                        <a:tabLst/>
                        <a:defRPr/>
                      </a:pPr>
                      <a:r>
                        <a:rPr lang="en-GB" sz="1800" baseline="0" dirty="0"/>
                        <a:t>9) Ensure </a:t>
                      </a:r>
                      <a:r>
                        <a:rPr lang="en-GB" sz="1800" b="1" baseline="0" dirty="0"/>
                        <a:t>100% </a:t>
                      </a:r>
                      <a:r>
                        <a:rPr lang="en-GB" sz="1800" baseline="0" dirty="0"/>
                        <a:t>compliance of CET colleges with the policy on the conduct and management of examination and assessment</a:t>
                      </a:r>
                      <a:endParaRPr lang="en-GB" sz="1800" dirty="0"/>
                    </a:p>
                  </a:txBody>
                  <a:tcPr/>
                </a:tc>
                <a:extLst>
                  <a:ext uri="{0D108BD9-81ED-4DB2-BD59-A6C34878D82A}">
                    <a16:rowId xmlns:a16="http://schemas.microsoft.com/office/drawing/2014/main" val="1856466720"/>
                  </a:ext>
                </a:extLst>
              </a:tr>
              <a:tr h="655415">
                <a:tc>
                  <a:txBody>
                    <a:bodyPr/>
                    <a:lstStyle/>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GB" sz="1800" dirty="0"/>
                        <a:t>10) Accredit </a:t>
                      </a:r>
                      <a:r>
                        <a:rPr lang="en-GB" sz="1800" b="1" dirty="0"/>
                        <a:t>35</a:t>
                      </a:r>
                      <a:r>
                        <a:rPr lang="en-GB" sz="1800" dirty="0"/>
                        <a:t> pilot community learning centres</a:t>
                      </a:r>
                    </a:p>
                  </a:txBody>
                  <a:tcPr/>
                </a:tc>
                <a:extLst>
                  <a:ext uri="{0D108BD9-81ED-4DB2-BD59-A6C34878D82A}">
                    <a16:rowId xmlns:a16="http://schemas.microsoft.com/office/drawing/2014/main" val="1311034607"/>
                  </a:ext>
                </a:extLst>
              </a:tr>
            </a:tbl>
          </a:graphicData>
        </a:graphic>
      </p:graphicFrame>
      <p:sp>
        <p:nvSpPr>
          <p:cNvPr id="8" name="TextBox 7">
            <a:extLst>
              <a:ext uri="{FF2B5EF4-FFF2-40B4-BE49-F238E27FC236}">
                <a16:creationId xmlns:a16="http://schemas.microsoft.com/office/drawing/2014/main" id="{C7C9A826-C944-4F09-82E9-ECBF2CBA4BB2}"/>
              </a:ext>
            </a:extLst>
          </p:cNvPr>
          <p:cNvSpPr txBox="1"/>
          <p:nvPr/>
        </p:nvSpPr>
        <p:spPr>
          <a:xfrm>
            <a:off x="457200" y="533400"/>
            <a:ext cx="8229600" cy="461665"/>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a:spcBef>
                <a:spcPts val="600"/>
              </a:spcBef>
              <a:spcAft>
                <a:spcPts val="600"/>
              </a:spcAft>
            </a:pPr>
            <a:r>
              <a:rPr lang="en-ZA" sz="2400" dirty="0">
                <a:cs typeface="Times New Roman" panose="02020603050405020304" pitchFamily="18" charset="0"/>
              </a:rPr>
              <a:t>Key Programme Outputs for the 2022/23 Financial Year  </a:t>
            </a:r>
          </a:p>
        </p:txBody>
      </p:sp>
    </p:spTree>
    <p:extLst>
      <p:ext uri="{BB962C8B-B14F-4D97-AF65-F5344CB8AC3E}">
        <p14:creationId xmlns:p14="http://schemas.microsoft.com/office/powerpoint/2010/main" val="32162636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7938"/>
            <a:ext cx="9144000" cy="6873876"/>
          </a:xfrm>
          <a:prstGeom prst="rect">
            <a:avLst/>
          </a:prstGeom>
          <a:noFill/>
          <a:ln w="9525">
            <a:noFill/>
            <a:miter lim="800000"/>
            <a:headEnd/>
            <a:tailEnd/>
          </a:ln>
        </p:spPr>
      </p:pic>
      <p:sp>
        <p:nvSpPr>
          <p:cNvPr id="46083" name="Content Placeholder 2"/>
          <p:cNvSpPr>
            <a:spLocks noGrp="1"/>
          </p:cNvSpPr>
          <p:nvPr>
            <p:ph idx="1"/>
          </p:nvPr>
        </p:nvSpPr>
        <p:spPr>
          <a:xfrm>
            <a:off x="571500" y="1219200"/>
            <a:ext cx="7929563" cy="5018088"/>
          </a:xfrm>
        </p:spPr>
        <p:txBody>
          <a:bodyPr/>
          <a:lstStyle/>
          <a:p>
            <a:pPr marL="268288" indent="-268288">
              <a:buFont typeface="Arial" pitchFamily="34" charset="0"/>
              <a:buChar char="•"/>
              <a:defRPr/>
            </a:pPr>
            <a:r>
              <a:rPr lang="en-US" sz="2000" dirty="0">
                <a:cs typeface="Arial" pitchFamily="34" charset="0"/>
              </a:rPr>
              <a:t>The financial information of the Department is presented as follows:</a:t>
            </a:r>
          </a:p>
          <a:p>
            <a:pPr marL="0" indent="0">
              <a:buNone/>
              <a:defRPr/>
            </a:pPr>
            <a:endParaRPr lang="en-US" sz="2000" dirty="0">
              <a:cs typeface="Arial" pitchFamily="34" charset="0"/>
            </a:endParaRPr>
          </a:p>
          <a:p>
            <a:pPr marL="271463" indent="-271463" defTabSz="271463">
              <a:spcBef>
                <a:spcPts val="0"/>
              </a:spcBef>
              <a:buFont typeface="Arial" pitchFamily="34" charset="0"/>
              <a:buNone/>
              <a:defRPr/>
            </a:pPr>
            <a:r>
              <a:rPr lang="en-US" sz="2000" dirty="0">
                <a:cs typeface="Arial" pitchFamily="34" charset="0"/>
              </a:rPr>
              <a:t>	</a:t>
            </a:r>
          </a:p>
          <a:p>
            <a:pPr marL="271463" indent="-271463" defTabSz="271463">
              <a:spcBef>
                <a:spcPts val="0"/>
              </a:spcBef>
              <a:buFont typeface="Arial" pitchFamily="34" charset="0"/>
              <a:buNone/>
              <a:defRPr/>
            </a:pPr>
            <a:r>
              <a:rPr lang="en-US" sz="2000" dirty="0">
                <a:cs typeface="Arial" pitchFamily="34" charset="0"/>
              </a:rPr>
              <a:t>	</a:t>
            </a:r>
          </a:p>
          <a:p>
            <a:pPr marL="271463" indent="-271463" defTabSz="271463">
              <a:spcBef>
                <a:spcPts val="0"/>
              </a:spcBef>
              <a:buFont typeface="Arial" pitchFamily="34" charset="0"/>
              <a:buNone/>
              <a:defRPr/>
            </a:pPr>
            <a:r>
              <a:rPr lang="en-US" sz="2000" dirty="0">
                <a:cs typeface="Arial" pitchFamily="34" charset="0"/>
              </a:rPr>
              <a:t>	An explanation of the Department’s budget structure and budget trends over the 2022 MTEF period</a:t>
            </a:r>
          </a:p>
          <a:p>
            <a:pPr marL="271463" indent="-271463" defTabSz="271463">
              <a:spcBef>
                <a:spcPts val="0"/>
              </a:spcBef>
              <a:buFont typeface="Arial" pitchFamily="34" charset="0"/>
              <a:buNone/>
              <a:defRPr/>
            </a:pPr>
            <a:r>
              <a:rPr lang="en-US" sz="2000" dirty="0">
                <a:cs typeface="Arial" pitchFamily="34" charset="0"/>
              </a:rPr>
              <a:t> </a:t>
            </a:r>
          </a:p>
          <a:p>
            <a:pPr marL="0" indent="0" defTabSz="271463">
              <a:spcBef>
                <a:spcPts val="0"/>
              </a:spcBef>
              <a:buFont typeface="Arial" pitchFamily="34" charset="0"/>
              <a:buNone/>
              <a:defRPr/>
            </a:pPr>
            <a:r>
              <a:rPr lang="en-US" sz="2000" dirty="0">
                <a:cs typeface="Arial" pitchFamily="34" charset="0"/>
              </a:rPr>
              <a:t>	A summary of the allocations over the 2022 MTEF</a:t>
            </a:r>
          </a:p>
          <a:p>
            <a:pPr marL="0" indent="0" defTabSz="271463">
              <a:spcBef>
                <a:spcPts val="0"/>
              </a:spcBef>
              <a:buFont typeface="Arial" pitchFamily="34" charset="0"/>
              <a:buNone/>
              <a:defRPr/>
            </a:pPr>
            <a:endParaRPr lang="en-US" sz="2000" dirty="0">
              <a:cs typeface="Arial" pitchFamily="34" charset="0"/>
            </a:endParaRPr>
          </a:p>
          <a:p>
            <a:pPr marL="0" indent="0" defTabSz="271463">
              <a:spcBef>
                <a:spcPts val="0"/>
              </a:spcBef>
              <a:buFont typeface="Arial" pitchFamily="34" charset="0"/>
              <a:buNone/>
              <a:defRPr/>
            </a:pPr>
            <a:r>
              <a:rPr lang="en-US" sz="2000" dirty="0">
                <a:cs typeface="Arial" pitchFamily="34" charset="0"/>
              </a:rPr>
              <a:t>	A summary of the allocations for the 2022/23 financial year</a:t>
            </a:r>
          </a:p>
          <a:p>
            <a:pPr marL="0" indent="0" defTabSz="271463">
              <a:spcBef>
                <a:spcPts val="0"/>
              </a:spcBef>
              <a:buFont typeface="Arial" pitchFamily="34" charset="0"/>
              <a:buNone/>
              <a:defRPr/>
            </a:pPr>
            <a:endParaRPr lang="en-US" sz="2000" dirty="0">
              <a:cs typeface="Arial" pitchFamily="34" charset="0"/>
            </a:endParaRPr>
          </a:p>
          <a:p>
            <a:pPr marL="0" indent="0" defTabSz="271463">
              <a:spcBef>
                <a:spcPts val="0"/>
              </a:spcBef>
              <a:buFont typeface="Arial" pitchFamily="34" charset="0"/>
              <a:buNone/>
              <a:defRPr/>
            </a:pPr>
            <a:r>
              <a:rPr lang="en-US" sz="2000" dirty="0">
                <a:cs typeface="Arial" pitchFamily="34" charset="0"/>
              </a:rPr>
              <a:t>	</a:t>
            </a:r>
          </a:p>
          <a:p>
            <a:pPr marL="0" indent="0" defTabSz="271463">
              <a:spcBef>
                <a:spcPts val="0"/>
              </a:spcBef>
              <a:buFont typeface="Arial" pitchFamily="34" charset="0"/>
              <a:buNone/>
              <a:defRPr/>
            </a:pPr>
            <a:endParaRPr lang="en-US" sz="2000" dirty="0">
              <a:cs typeface="Arial" pitchFamily="34" charset="0"/>
            </a:endParaRPr>
          </a:p>
          <a:p>
            <a:pPr marL="271463" indent="-271463" defTabSz="271463">
              <a:spcBef>
                <a:spcPts val="0"/>
              </a:spcBef>
              <a:buFont typeface="Arial" pitchFamily="34" charset="0"/>
              <a:buNone/>
              <a:defRPr/>
            </a:pPr>
            <a:r>
              <a:rPr lang="en-US" sz="2000" dirty="0">
                <a:cs typeface="Arial" pitchFamily="34" charset="0"/>
              </a:rPr>
              <a:t>	</a:t>
            </a:r>
          </a:p>
        </p:txBody>
      </p:sp>
      <p:sp>
        <p:nvSpPr>
          <p:cNvPr id="8" name="TextBox 7"/>
          <p:cNvSpPr txBox="1"/>
          <p:nvPr/>
        </p:nvSpPr>
        <p:spPr>
          <a:xfrm>
            <a:off x="571500" y="500063"/>
            <a:ext cx="8001000"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800" b="1" dirty="0"/>
              <a:t>Financial  Information: 2022/23 </a:t>
            </a:r>
            <a:endParaRPr lang="en-ZA" sz="2800" b="1" dirty="0">
              <a:cs typeface="Calibri" pitchFamily="34" charset="0"/>
            </a:endParaRPr>
          </a:p>
        </p:txBody>
      </p:sp>
      <p:sp>
        <p:nvSpPr>
          <p:cNvPr id="6" name="Slide Number Placeholder 7"/>
          <p:cNvSpPr>
            <a:spLocks noGrp="1"/>
          </p:cNvSpPr>
          <p:nvPr>
            <p:ph type="sldNum" sz="quarter" idx="12"/>
          </p:nvPr>
        </p:nvSpPr>
        <p:spPr bwMode="auto">
          <a:xfrm>
            <a:off x="6786563" y="6524625"/>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0A1E1878-521B-409B-812E-B77555A814EC}" type="slidenum">
              <a:rPr lang="en-US" sz="1400" b="1" smtClean="0">
                <a:solidFill>
                  <a:schemeClr val="tx1"/>
                </a:solidFill>
              </a:rPr>
              <a:pPr fontAlgn="base">
                <a:spcBef>
                  <a:spcPct val="0"/>
                </a:spcBef>
                <a:spcAft>
                  <a:spcPct val="0"/>
                </a:spcAft>
                <a:defRPr/>
              </a:pPr>
              <a:t>37</a:t>
            </a:fld>
            <a:endParaRPr lang="en-US" sz="1400" b="1" dirty="0">
              <a:solidFill>
                <a:schemeClr val="tx1"/>
              </a:solidFill>
            </a:endParaRPr>
          </a:p>
        </p:txBody>
      </p:sp>
      <p:cxnSp>
        <p:nvCxnSpPr>
          <p:cNvPr id="3" name="Straight Arrow Connector 2"/>
          <p:cNvCxnSpPr/>
          <p:nvPr/>
        </p:nvCxnSpPr>
        <p:spPr>
          <a:xfrm>
            <a:off x="4343400" y="1676400"/>
            <a:ext cx="0" cy="8382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7938"/>
            <a:ext cx="9144000" cy="6873876"/>
          </a:xfrm>
          <a:prstGeom prst="rect">
            <a:avLst/>
          </a:prstGeom>
          <a:noFill/>
          <a:ln w="9525">
            <a:noFill/>
            <a:miter lim="800000"/>
            <a:headEnd/>
            <a:tailEnd/>
          </a:ln>
        </p:spPr>
      </p:pic>
      <p:sp>
        <p:nvSpPr>
          <p:cNvPr id="46083" name="Content Placeholder 2"/>
          <p:cNvSpPr>
            <a:spLocks noGrp="1"/>
          </p:cNvSpPr>
          <p:nvPr>
            <p:ph idx="1"/>
          </p:nvPr>
        </p:nvSpPr>
        <p:spPr>
          <a:xfrm>
            <a:off x="571500" y="1143000"/>
            <a:ext cx="8001000" cy="5105400"/>
          </a:xfrm>
        </p:spPr>
        <p:txBody>
          <a:bodyPr/>
          <a:lstStyle/>
          <a:p>
            <a:pPr marL="0" indent="0" algn="just">
              <a:buNone/>
              <a:defRPr/>
            </a:pPr>
            <a:r>
              <a:rPr lang="en-US" sz="1700" dirty="0">
                <a:cs typeface="Arial" pitchFamily="34" charset="0"/>
              </a:rPr>
              <a:t>The budget for the Department is distributed between six </a:t>
            </a:r>
            <a:r>
              <a:rPr lang="en-US" sz="1700" dirty="0" err="1">
                <a:cs typeface="Arial" pitchFamily="34" charset="0"/>
              </a:rPr>
              <a:t>Programmes</a:t>
            </a:r>
            <a:r>
              <a:rPr lang="en-US" sz="1700" dirty="0">
                <a:cs typeface="Arial" pitchFamily="34" charset="0"/>
              </a:rPr>
              <a:t> as follows:</a:t>
            </a:r>
          </a:p>
          <a:p>
            <a:pPr marL="400050" lvl="1" indent="0">
              <a:spcBef>
                <a:spcPts val="0"/>
              </a:spcBef>
              <a:buFont typeface="Arial" pitchFamily="34" charset="0"/>
              <a:buNone/>
              <a:tabLst>
                <a:tab pos="463550" algn="l"/>
              </a:tabLst>
              <a:defRPr/>
            </a:pPr>
            <a:r>
              <a:rPr lang="en-US" sz="1700" b="1" dirty="0">
                <a:cs typeface="Arial" pitchFamily="34" charset="0"/>
              </a:rPr>
              <a:t>1) Administration</a:t>
            </a:r>
          </a:p>
          <a:p>
            <a:pPr marL="628650" lvl="1" indent="-228600" algn="just">
              <a:spcBef>
                <a:spcPts val="0"/>
              </a:spcBef>
              <a:buFont typeface="Arial" pitchFamily="34" charset="0"/>
              <a:buNone/>
              <a:tabLst>
                <a:tab pos="628650" algn="l"/>
              </a:tabLst>
              <a:defRPr/>
            </a:pPr>
            <a:r>
              <a:rPr lang="en-US" sz="1700" i="1" dirty="0">
                <a:cs typeface="Arial" pitchFamily="34" charset="0"/>
              </a:rPr>
              <a:t>The Director-General and Departmental support functions</a:t>
            </a:r>
            <a:r>
              <a:rPr lang="en-US" sz="1700" i="1" dirty="0">
                <a:solidFill>
                  <a:srgbClr val="FF0000"/>
                </a:solidFill>
                <a:cs typeface="Arial" pitchFamily="34" charset="0"/>
              </a:rPr>
              <a:t> </a:t>
            </a:r>
          </a:p>
          <a:p>
            <a:pPr marL="628650" lvl="1" indent="-228600">
              <a:spcBef>
                <a:spcPts val="0"/>
              </a:spcBef>
              <a:buFont typeface="Arial" pitchFamily="34" charset="0"/>
              <a:buNone/>
              <a:tabLst>
                <a:tab pos="628650" algn="l"/>
              </a:tabLst>
              <a:defRPr/>
            </a:pPr>
            <a:r>
              <a:rPr lang="en-US" sz="1700" b="1" dirty="0">
                <a:cs typeface="Arial" pitchFamily="34" charset="0"/>
              </a:rPr>
              <a:t>2) </a:t>
            </a:r>
            <a:r>
              <a:rPr lang="en-US" sz="1700" b="1" dirty="0"/>
              <a:t>Planning, Policy and Strategy</a:t>
            </a:r>
          </a:p>
          <a:p>
            <a:pPr marL="400050" lvl="1" indent="0" algn="just">
              <a:spcBef>
                <a:spcPts val="0"/>
              </a:spcBef>
              <a:buFont typeface="Arial" pitchFamily="34" charset="0"/>
              <a:buNone/>
              <a:defRPr/>
            </a:pPr>
            <a:r>
              <a:rPr lang="en-US" sz="1700" i="1" dirty="0">
                <a:cs typeface="Arial" pitchFamily="34" charset="0"/>
              </a:rPr>
              <a:t>Mainly responsible for the development, implementation and monitoring of Departmental policies, SAQA, Higher Health, the transfers of Infrastructure and Efficiency funds to Universities and TVET colleges and the HRD strategy for South Africa</a:t>
            </a:r>
            <a:endParaRPr lang="en-US" sz="1700" dirty="0">
              <a:cs typeface="Arial" pitchFamily="34" charset="0"/>
            </a:endParaRPr>
          </a:p>
          <a:p>
            <a:pPr marL="400050" lvl="1" indent="0">
              <a:spcBef>
                <a:spcPts val="0"/>
              </a:spcBef>
              <a:buFont typeface="Arial" pitchFamily="34" charset="0"/>
              <a:buNone/>
              <a:defRPr/>
            </a:pPr>
            <a:r>
              <a:rPr lang="en-US" sz="1700" dirty="0">
                <a:cs typeface="Arial" pitchFamily="34" charset="0"/>
              </a:rPr>
              <a:t> </a:t>
            </a:r>
            <a:r>
              <a:rPr lang="en-US" sz="1700" b="1" dirty="0">
                <a:cs typeface="Arial" pitchFamily="34" charset="0"/>
              </a:rPr>
              <a:t>3) </a:t>
            </a:r>
            <a:r>
              <a:rPr lang="en-US" sz="1700" b="1" dirty="0"/>
              <a:t>University Education</a:t>
            </a:r>
          </a:p>
          <a:p>
            <a:pPr marL="400050" lvl="1" indent="0">
              <a:spcBef>
                <a:spcPts val="0"/>
              </a:spcBef>
              <a:buFont typeface="Arial" pitchFamily="34" charset="0"/>
              <a:buNone/>
              <a:defRPr/>
            </a:pPr>
            <a:r>
              <a:rPr lang="en-US" sz="1700" i="1" dirty="0">
                <a:cs typeface="Arial" pitchFamily="34" charset="0"/>
              </a:rPr>
              <a:t>Mainly responsible for the university sector, </a:t>
            </a:r>
            <a:r>
              <a:rPr lang="en-US" sz="1700" i="1" dirty="0" err="1">
                <a:cs typeface="Arial" pitchFamily="34" charset="0"/>
              </a:rPr>
              <a:t>NSFAS</a:t>
            </a:r>
            <a:r>
              <a:rPr lang="en-US" sz="1700" i="1" dirty="0">
                <a:cs typeface="Arial" pitchFamily="34" charset="0"/>
              </a:rPr>
              <a:t>, </a:t>
            </a:r>
            <a:r>
              <a:rPr lang="en-US" sz="1700" i="1" dirty="0" err="1">
                <a:cs typeface="Arial" pitchFamily="34" charset="0"/>
              </a:rPr>
              <a:t>CHE</a:t>
            </a:r>
            <a:r>
              <a:rPr lang="en-US" sz="1700" i="1" dirty="0">
                <a:cs typeface="Arial" pitchFamily="34" charset="0"/>
              </a:rPr>
              <a:t> and national institutes for higher education</a:t>
            </a:r>
          </a:p>
          <a:p>
            <a:pPr marL="400050" lvl="1" indent="0" eaLnBrk="1" fontAlgn="auto" hangingPunct="1">
              <a:spcBef>
                <a:spcPts val="0"/>
              </a:spcBef>
              <a:spcAft>
                <a:spcPts val="0"/>
              </a:spcAft>
              <a:buFont typeface="Arial" pitchFamily="34" charset="0"/>
              <a:buNone/>
              <a:defRPr/>
            </a:pPr>
            <a:r>
              <a:rPr lang="en-US" sz="1700" b="1" dirty="0">
                <a:cs typeface="Arial" pitchFamily="34" charset="0"/>
              </a:rPr>
              <a:t>4) Technical and </a:t>
            </a:r>
            <a:r>
              <a:rPr lang="en-US" sz="1700" b="1" dirty="0"/>
              <a:t>Vocational Education and Training</a:t>
            </a:r>
          </a:p>
          <a:p>
            <a:pPr marL="400050" lvl="1" indent="0" eaLnBrk="1" fontAlgn="auto" hangingPunct="1">
              <a:spcBef>
                <a:spcPts val="0"/>
              </a:spcBef>
              <a:spcAft>
                <a:spcPts val="0"/>
              </a:spcAft>
              <a:buFont typeface="Arial" pitchFamily="34" charset="0"/>
              <a:buNone/>
              <a:defRPr/>
            </a:pPr>
            <a:r>
              <a:rPr lang="en-US" sz="1700" i="1" dirty="0">
                <a:cs typeface="Arial" pitchFamily="34" charset="0"/>
              </a:rPr>
              <a:t>Mainly responsible for the </a:t>
            </a:r>
            <a:r>
              <a:rPr lang="en-US" sz="1700" i="1" dirty="0" err="1">
                <a:cs typeface="Arial" pitchFamily="34" charset="0"/>
              </a:rPr>
              <a:t>TVET</a:t>
            </a:r>
            <a:r>
              <a:rPr lang="en-US" sz="1700" i="1" dirty="0">
                <a:cs typeface="Arial" pitchFamily="34" charset="0"/>
              </a:rPr>
              <a:t> sector</a:t>
            </a:r>
          </a:p>
          <a:p>
            <a:pPr marL="400050" lvl="1" indent="0">
              <a:spcBef>
                <a:spcPts val="0"/>
              </a:spcBef>
              <a:buFont typeface="Arial" pitchFamily="34" charset="0"/>
              <a:buNone/>
              <a:defRPr/>
            </a:pPr>
            <a:r>
              <a:rPr lang="en-US" sz="1700" b="1" dirty="0">
                <a:cs typeface="Arial" pitchFamily="34" charset="0"/>
              </a:rPr>
              <a:t>5) </a:t>
            </a:r>
            <a:r>
              <a:rPr lang="en-US" sz="1700" b="1" dirty="0"/>
              <a:t>Skills Development</a:t>
            </a:r>
          </a:p>
          <a:p>
            <a:pPr marL="400050" lvl="1" indent="0" algn="just">
              <a:spcBef>
                <a:spcPts val="0"/>
              </a:spcBef>
              <a:buFont typeface="Arial" pitchFamily="34" charset="0"/>
              <a:buNone/>
              <a:defRPr/>
            </a:pPr>
            <a:r>
              <a:rPr lang="en-US" sz="1700" i="1" dirty="0">
                <a:cs typeface="Arial" pitchFamily="34" charset="0"/>
              </a:rPr>
              <a:t>Mainly responsible for the skills sector, including the national skills development strategy, skills development policy and  the management of the skills levy</a:t>
            </a:r>
          </a:p>
          <a:p>
            <a:pPr marL="400050" lvl="1" indent="0">
              <a:spcBef>
                <a:spcPts val="0"/>
              </a:spcBef>
              <a:buNone/>
              <a:defRPr/>
            </a:pPr>
            <a:r>
              <a:rPr lang="en-US" sz="1700" b="1" dirty="0">
                <a:cs typeface="Arial" pitchFamily="34" charset="0"/>
              </a:rPr>
              <a:t>6) </a:t>
            </a:r>
            <a:r>
              <a:rPr lang="en-US" sz="1700" b="1" dirty="0"/>
              <a:t>Community Education and Training</a:t>
            </a:r>
          </a:p>
          <a:p>
            <a:pPr marL="400050" lvl="1" indent="0" algn="just">
              <a:spcBef>
                <a:spcPts val="0"/>
              </a:spcBef>
              <a:buNone/>
              <a:defRPr/>
            </a:pPr>
            <a:r>
              <a:rPr lang="en-US" sz="1700" i="1" dirty="0">
                <a:cs typeface="Arial" pitchFamily="34" charset="0"/>
              </a:rPr>
              <a:t>Mainly responsible for the Community Education and Training sector</a:t>
            </a:r>
            <a:endParaRPr lang="en-US" sz="1700" b="1" dirty="0"/>
          </a:p>
        </p:txBody>
      </p:sp>
      <p:sp>
        <p:nvSpPr>
          <p:cNvPr id="8" name="TextBox 7"/>
          <p:cNvSpPr txBox="1"/>
          <p:nvPr/>
        </p:nvSpPr>
        <p:spPr>
          <a:xfrm>
            <a:off x="571500" y="500063"/>
            <a:ext cx="8001000"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800" b="1" dirty="0"/>
              <a:t>Budget Structure</a:t>
            </a:r>
            <a:endParaRPr lang="en-ZA" sz="2800" b="1" dirty="0">
              <a:cs typeface="Calibri" pitchFamily="34" charset="0"/>
            </a:endParaRPr>
          </a:p>
        </p:txBody>
      </p:sp>
      <p:sp>
        <p:nvSpPr>
          <p:cNvPr id="6" name="Slide Number Placeholder 7"/>
          <p:cNvSpPr>
            <a:spLocks noGrp="1"/>
          </p:cNvSpPr>
          <p:nvPr>
            <p:ph type="sldNum" sz="quarter" idx="12"/>
          </p:nvPr>
        </p:nvSpPr>
        <p:spPr bwMode="auto">
          <a:xfrm>
            <a:off x="6786563" y="6524625"/>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0A1E1878-521B-409B-812E-B77555A814EC}" type="slidenum">
              <a:rPr lang="en-US" sz="1400" b="1" smtClean="0">
                <a:solidFill>
                  <a:schemeClr val="tx1"/>
                </a:solidFill>
              </a:rPr>
              <a:pPr fontAlgn="base">
                <a:spcBef>
                  <a:spcPct val="0"/>
                </a:spcBef>
                <a:spcAft>
                  <a:spcPct val="0"/>
                </a:spcAft>
                <a:defRPr/>
              </a:pPr>
              <a:t>38</a:t>
            </a:fld>
            <a:endParaRPr lang="en-US" sz="1400" b="1" dirty="0">
              <a:solidFill>
                <a:schemeClr val="tx1"/>
              </a:solidFill>
            </a:endParaRPr>
          </a:p>
        </p:txBody>
      </p:sp>
    </p:spTree>
    <p:extLst>
      <p:ext uri="{BB962C8B-B14F-4D97-AF65-F5344CB8AC3E}">
        <p14:creationId xmlns:p14="http://schemas.microsoft.com/office/powerpoint/2010/main" val="4172547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7938"/>
            <a:ext cx="9144000" cy="6873876"/>
          </a:xfrm>
          <a:prstGeom prst="rect">
            <a:avLst/>
          </a:prstGeom>
          <a:noFill/>
          <a:ln w="9525">
            <a:noFill/>
            <a:miter lim="800000"/>
            <a:headEnd/>
            <a:tailEnd/>
          </a:ln>
        </p:spPr>
      </p:pic>
      <p:sp>
        <p:nvSpPr>
          <p:cNvPr id="46083" name="Content Placeholder 2"/>
          <p:cNvSpPr>
            <a:spLocks noGrp="1"/>
          </p:cNvSpPr>
          <p:nvPr>
            <p:ph idx="1"/>
          </p:nvPr>
        </p:nvSpPr>
        <p:spPr>
          <a:xfrm>
            <a:off x="571500" y="1219200"/>
            <a:ext cx="7929563" cy="5018088"/>
          </a:xfrm>
        </p:spPr>
        <p:txBody>
          <a:bodyPr/>
          <a:lstStyle/>
          <a:p>
            <a:pPr algn="just">
              <a:spcBef>
                <a:spcPts val="0"/>
              </a:spcBef>
              <a:spcAft>
                <a:spcPts val="1200"/>
              </a:spcAft>
              <a:defRPr/>
            </a:pPr>
            <a:r>
              <a:rPr lang="en-US" sz="2000" dirty="0">
                <a:cs typeface="Arial" pitchFamily="34" charset="0"/>
              </a:rPr>
              <a:t>Post-School Education and Training budget has an annual average increase of 7.0% over the 2022 MTEF</a:t>
            </a:r>
          </a:p>
          <a:p>
            <a:pPr algn="just">
              <a:spcBef>
                <a:spcPts val="0"/>
              </a:spcBef>
              <a:spcAft>
                <a:spcPts val="1200"/>
              </a:spcAft>
              <a:defRPr/>
            </a:pPr>
            <a:r>
              <a:rPr lang="en-ZA" sz="2000" dirty="0"/>
              <a:t>The Department’s baseline increases over the 2022 MTEF amount to R7.546 billion in 2022/23, R10.551 billion in 2023/24 and R12.150 billion in 2024/25</a:t>
            </a:r>
          </a:p>
          <a:p>
            <a:pPr algn="just">
              <a:spcBef>
                <a:spcPts val="0"/>
              </a:spcBef>
              <a:spcAft>
                <a:spcPts val="1200"/>
              </a:spcAft>
              <a:defRPr/>
            </a:pPr>
            <a:r>
              <a:rPr lang="en-ZA" sz="2000" dirty="0"/>
              <a:t>These baseline increases was mainly to address the shortfall in the National Student Financial Aid Scheme </a:t>
            </a:r>
          </a:p>
        </p:txBody>
      </p:sp>
      <p:sp>
        <p:nvSpPr>
          <p:cNvPr id="8" name="TextBox 7"/>
          <p:cNvSpPr txBox="1"/>
          <p:nvPr/>
        </p:nvSpPr>
        <p:spPr>
          <a:xfrm>
            <a:off x="571500" y="500063"/>
            <a:ext cx="8001000"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800" b="1" dirty="0"/>
              <a:t>Budget Trends</a:t>
            </a:r>
            <a:endParaRPr lang="en-ZA" sz="2800" b="1" dirty="0">
              <a:cs typeface="Calibri" pitchFamily="34" charset="0"/>
            </a:endParaRPr>
          </a:p>
        </p:txBody>
      </p:sp>
      <p:sp>
        <p:nvSpPr>
          <p:cNvPr id="6" name="Slide Number Placeholder 7"/>
          <p:cNvSpPr>
            <a:spLocks noGrp="1"/>
          </p:cNvSpPr>
          <p:nvPr>
            <p:ph type="sldNum" sz="quarter" idx="12"/>
          </p:nvPr>
        </p:nvSpPr>
        <p:spPr bwMode="auto">
          <a:xfrm>
            <a:off x="6786563" y="6524625"/>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0A1E1878-521B-409B-812E-B77555A814EC}" type="slidenum">
              <a:rPr lang="en-US" sz="1400" b="1" smtClean="0">
                <a:solidFill>
                  <a:schemeClr val="tx1"/>
                </a:solidFill>
              </a:rPr>
              <a:pPr fontAlgn="base">
                <a:spcBef>
                  <a:spcPct val="0"/>
                </a:spcBef>
                <a:spcAft>
                  <a:spcPct val="0"/>
                </a:spcAft>
                <a:defRPr/>
              </a:pPr>
              <a:t>39</a:t>
            </a:fld>
            <a:endParaRPr lang="en-US" sz="1400" b="1" dirty="0">
              <a:solidFill>
                <a:schemeClr val="tx1"/>
              </a:solidFill>
            </a:endParaRPr>
          </a:p>
        </p:txBody>
      </p:sp>
    </p:spTree>
    <p:extLst>
      <p:ext uri="{BB962C8B-B14F-4D97-AF65-F5344CB8AC3E}">
        <p14:creationId xmlns:p14="http://schemas.microsoft.com/office/powerpoint/2010/main" val="1785234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4091"/>
            <a:ext cx="9144000" cy="687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a:p>
        </p:txBody>
      </p:sp>
      <p:sp>
        <p:nvSpPr>
          <p:cNvPr id="11"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4</a:t>
            </a:fld>
            <a:endParaRPr lang="en-US" b="1" dirty="0"/>
          </a:p>
        </p:txBody>
      </p:sp>
      <p:sp>
        <p:nvSpPr>
          <p:cNvPr id="12" name="TextBox 11"/>
          <p:cNvSpPr txBox="1"/>
          <p:nvPr/>
        </p:nvSpPr>
        <p:spPr>
          <a:xfrm>
            <a:off x="457200" y="513023"/>
            <a:ext cx="8229600" cy="461665"/>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r>
              <a:rPr lang="en-ZA" sz="2400" dirty="0"/>
              <a:t>Our Legislative Mandate</a:t>
            </a:r>
          </a:p>
        </p:txBody>
      </p:sp>
      <p:graphicFrame>
        <p:nvGraphicFramePr>
          <p:cNvPr id="2" name="Diagram 1"/>
          <p:cNvGraphicFramePr/>
          <p:nvPr>
            <p:extLst>
              <p:ext uri="{D42A27DB-BD31-4B8C-83A1-F6EECF244321}">
                <p14:modId xmlns:p14="http://schemas.microsoft.com/office/powerpoint/2010/main" val="3823777914"/>
              </p:ext>
            </p:extLst>
          </p:nvPr>
        </p:nvGraphicFramePr>
        <p:xfrm>
          <a:off x="0" y="1143000"/>
          <a:ext cx="90678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4190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0"/>
            <a:ext cx="9144000" cy="6873876"/>
          </a:xfrm>
          <a:prstGeom prst="rect">
            <a:avLst/>
          </a:prstGeom>
          <a:noFill/>
          <a:ln w="9525">
            <a:noFill/>
            <a:miter lim="800000"/>
            <a:headEnd/>
            <a:tailEnd/>
          </a:ln>
        </p:spPr>
      </p:pic>
      <p:sp>
        <p:nvSpPr>
          <p:cNvPr id="46083" name="Content Placeholder 2"/>
          <p:cNvSpPr>
            <a:spLocks noGrp="1"/>
          </p:cNvSpPr>
          <p:nvPr>
            <p:ph idx="1"/>
          </p:nvPr>
        </p:nvSpPr>
        <p:spPr>
          <a:xfrm>
            <a:off x="571500" y="1023938"/>
            <a:ext cx="7929563" cy="5213350"/>
          </a:xfrm>
        </p:spPr>
        <p:txBody>
          <a:bodyPr/>
          <a:lstStyle/>
          <a:p>
            <a:pPr marL="0" indent="0">
              <a:buNone/>
              <a:defRPr/>
            </a:pPr>
            <a:r>
              <a:rPr lang="en-ZA" sz="2000" dirty="0">
                <a:cs typeface="Arial" pitchFamily="34" charset="0"/>
              </a:rPr>
              <a:t>The budget allocation over the medium-term are as follows:</a:t>
            </a:r>
          </a:p>
        </p:txBody>
      </p:sp>
      <p:sp>
        <p:nvSpPr>
          <p:cNvPr id="8" name="TextBox 7"/>
          <p:cNvSpPr txBox="1"/>
          <p:nvPr/>
        </p:nvSpPr>
        <p:spPr>
          <a:xfrm>
            <a:off x="571500" y="500063"/>
            <a:ext cx="8001000"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800" b="1" dirty="0"/>
              <a:t>Budget Trends</a:t>
            </a:r>
            <a:endParaRPr lang="en-ZA" sz="2800" b="1" dirty="0">
              <a:cs typeface="Calibri" pitchFamily="34" charset="0"/>
            </a:endParaRPr>
          </a:p>
        </p:txBody>
      </p:sp>
      <p:sp>
        <p:nvSpPr>
          <p:cNvPr id="6" name="Slide Number Placeholder 7"/>
          <p:cNvSpPr>
            <a:spLocks noGrp="1"/>
          </p:cNvSpPr>
          <p:nvPr>
            <p:ph type="sldNum" sz="quarter" idx="12"/>
          </p:nvPr>
        </p:nvSpPr>
        <p:spPr bwMode="auto">
          <a:xfrm>
            <a:off x="6786563" y="6524625"/>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0A1E1878-521B-409B-812E-B77555A814EC}" type="slidenum">
              <a:rPr lang="en-US" sz="1400" b="1" smtClean="0">
                <a:solidFill>
                  <a:schemeClr val="tx1"/>
                </a:solidFill>
              </a:rPr>
              <a:pPr fontAlgn="base">
                <a:spcBef>
                  <a:spcPct val="0"/>
                </a:spcBef>
                <a:spcAft>
                  <a:spcPct val="0"/>
                </a:spcAft>
                <a:defRPr/>
              </a:pPr>
              <a:t>40</a:t>
            </a:fld>
            <a:endParaRPr lang="en-US" sz="1400" b="1" dirty="0">
              <a:solidFill>
                <a:schemeClr val="tx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749367120"/>
              </p:ext>
            </p:extLst>
          </p:nvPr>
        </p:nvGraphicFramePr>
        <p:xfrm>
          <a:off x="642937" y="1828800"/>
          <a:ext cx="7543799" cy="1737080"/>
        </p:xfrm>
        <a:graphic>
          <a:graphicData uri="http://schemas.openxmlformats.org/drawingml/2006/table">
            <a:tbl>
              <a:tblPr>
                <a:tableStyleId>{F5AB1C69-6EDB-4FF4-983F-18BD219EF322}</a:tableStyleId>
              </a:tblPr>
              <a:tblGrid>
                <a:gridCol w="2851721">
                  <a:extLst>
                    <a:ext uri="{9D8B030D-6E8A-4147-A177-3AD203B41FA5}">
                      <a16:colId xmlns:a16="http://schemas.microsoft.com/office/drawing/2014/main" val="20000"/>
                    </a:ext>
                  </a:extLst>
                </a:gridCol>
                <a:gridCol w="1475600">
                  <a:extLst>
                    <a:ext uri="{9D8B030D-6E8A-4147-A177-3AD203B41FA5}">
                      <a16:colId xmlns:a16="http://schemas.microsoft.com/office/drawing/2014/main" val="20001"/>
                    </a:ext>
                  </a:extLst>
                </a:gridCol>
                <a:gridCol w="1608239">
                  <a:extLst>
                    <a:ext uri="{9D8B030D-6E8A-4147-A177-3AD203B41FA5}">
                      <a16:colId xmlns:a16="http://schemas.microsoft.com/office/drawing/2014/main" val="20002"/>
                    </a:ext>
                  </a:extLst>
                </a:gridCol>
                <a:gridCol w="1608239">
                  <a:extLst>
                    <a:ext uri="{9D8B030D-6E8A-4147-A177-3AD203B41FA5}">
                      <a16:colId xmlns:a16="http://schemas.microsoft.com/office/drawing/2014/main" val="20003"/>
                    </a:ext>
                  </a:extLst>
                </a:gridCol>
              </a:tblGrid>
              <a:tr h="238138">
                <a:tc rowSpan="2">
                  <a:txBody>
                    <a:bodyPr/>
                    <a:lstStyle/>
                    <a:p>
                      <a:pPr algn="l" fontAlgn="ctr"/>
                      <a:r>
                        <a:rPr lang="en-ZA" sz="1800" b="1" u="none" strike="noStrike" dirty="0">
                          <a:effectLst/>
                        </a:rPr>
                        <a:t>  Item</a:t>
                      </a:r>
                      <a:endParaRPr lang="en-ZA" sz="18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ZA" sz="1800" b="1" u="none" strike="noStrike" dirty="0">
                          <a:effectLst/>
                        </a:rPr>
                        <a:t>2022/23</a:t>
                      </a:r>
                      <a:endParaRPr lang="en-ZA" sz="18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ZA" sz="1800" b="1" u="none" strike="noStrike" dirty="0">
                          <a:effectLst/>
                        </a:rPr>
                        <a:t>2023/24</a:t>
                      </a:r>
                      <a:endParaRPr lang="en-ZA" sz="18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ZA" sz="1800" b="1" u="none" strike="noStrike" dirty="0">
                          <a:effectLst/>
                        </a:rPr>
                        <a:t>2024/25</a:t>
                      </a:r>
                      <a:endParaRPr lang="en-ZA" sz="18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0000"/>
                  </a:ext>
                </a:extLst>
              </a:tr>
              <a:tr h="292552">
                <a:tc vMerge="1">
                  <a:txBody>
                    <a:bodyPr/>
                    <a:lstStyle/>
                    <a:p>
                      <a:endParaRPr lang="en-ZA"/>
                    </a:p>
                  </a:txBody>
                  <a:tcPr/>
                </a:tc>
                <a:tc>
                  <a:txBody>
                    <a:bodyPr/>
                    <a:lstStyle/>
                    <a:p>
                      <a:pPr algn="r" fontAlgn="ctr"/>
                      <a:r>
                        <a:rPr lang="en-ZA" sz="1800" b="1" u="none" strike="noStrike" dirty="0">
                          <a:effectLst/>
                        </a:rPr>
                        <a:t>R'000</a:t>
                      </a:r>
                      <a:endParaRPr lang="en-ZA" sz="1800" b="1" i="0" u="none" strike="noStrike" dirty="0">
                        <a:solidFill>
                          <a:srgbClr val="000000"/>
                        </a:solidFill>
                        <a:effectLst/>
                        <a:latin typeface="Calibri" panose="020F0502020204030204" pitchFamily="34" charset="0"/>
                      </a:endParaRPr>
                    </a:p>
                  </a:txBody>
                  <a:tcPr marL="0" marR="131399" marT="0" marB="0" anchor="ctr"/>
                </a:tc>
                <a:tc>
                  <a:txBody>
                    <a:bodyPr/>
                    <a:lstStyle/>
                    <a:p>
                      <a:pPr algn="r" fontAlgn="ctr"/>
                      <a:r>
                        <a:rPr lang="en-ZA" sz="1800" b="1" u="none" strike="noStrike" dirty="0">
                          <a:effectLst/>
                        </a:rPr>
                        <a:t>R'000</a:t>
                      </a:r>
                      <a:endParaRPr lang="en-ZA" sz="1800" b="1" i="0" u="none" strike="noStrike" dirty="0">
                        <a:solidFill>
                          <a:srgbClr val="000000"/>
                        </a:solidFill>
                        <a:effectLst/>
                        <a:latin typeface="Calibri" panose="020F0502020204030204" pitchFamily="34" charset="0"/>
                      </a:endParaRPr>
                    </a:p>
                  </a:txBody>
                  <a:tcPr marL="0" marR="131399" marT="0" marB="0" anchor="ctr"/>
                </a:tc>
                <a:tc>
                  <a:txBody>
                    <a:bodyPr/>
                    <a:lstStyle/>
                    <a:p>
                      <a:pPr algn="r" fontAlgn="ctr"/>
                      <a:r>
                        <a:rPr lang="en-ZA" sz="1800" b="1" u="none" strike="noStrike" dirty="0">
                          <a:effectLst/>
                        </a:rPr>
                        <a:t>R'000</a:t>
                      </a:r>
                      <a:endParaRPr lang="en-ZA" sz="1800" b="1" i="0" u="none" strike="noStrike" dirty="0">
                        <a:solidFill>
                          <a:srgbClr val="000000"/>
                        </a:solidFill>
                        <a:effectLst/>
                        <a:latin typeface="Calibri" panose="020F0502020204030204" pitchFamily="34" charset="0"/>
                      </a:endParaRPr>
                    </a:p>
                  </a:txBody>
                  <a:tcPr marL="0" marR="131399" marT="0" marB="0" anchor="ctr"/>
                </a:tc>
                <a:extLst>
                  <a:ext uri="{0D108BD9-81ED-4DB2-BD59-A6C34878D82A}">
                    <a16:rowId xmlns:a16="http://schemas.microsoft.com/office/drawing/2014/main" val="10001"/>
                  </a:ext>
                </a:extLst>
              </a:tr>
              <a:tr h="292552">
                <a:tc>
                  <a:txBody>
                    <a:bodyPr/>
                    <a:lstStyle/>
                    <a:p>
                      <a:pPr algn="just" fontAlgn="ctr"/>
                      <a:r>
                        <a:rPr lang="en-ZA" sz="1800" b="1" u="none" strike="noStrike" dirty="0">
                          <a:solidFill>
                            <a:srgbClr val="000000"/>
                          </a:solidFill>
                          <a:effectLst/>
                        </a:rPr>
                        <a:t>  </a:t>
                      </a:r>
                      <a:r>
                        <a:rPr lang="en-ZA" sz="1800" b="0" u="none" strike="noStrike" dirty="0">
                          <a:solidFill>
                            <a:srgbClr val="000000"/>
                          </a:solidFill>
                          <a:effectLst/>
                        </a:rPr>
                        <a:t>Indicative Baseline</a:t>
                      </a:r>
                      <a:endParaRPr lang="en-ZA" sz="18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ctr"/>
                      <a:r>
                        <a:rPr lang="en-ZA" sz="1800" b="0" u="none" strike="noStrike" dirty="0">
                          <a:solidFill>
                            <a:srgbClr val="000000"/>
                          </a:solidFill>
                          <a:effectLst/>
                        </a:rPr>
                        <a:t>122 587 839</a:t>
                      </a:r>
                      <a:endParaRPr lang="en-ZA" sz="1800" b="0" i="0" u="none" strike="noStrike" dirty="0">
                        <a:solidFill>
                          <a:srgbClr val="000000"/>
                        </a:solidFill>
                        <a:effectLst/>
                        <a:latin typeface="Calibri" panose="020F0502020204030204" pitchFamily="34" charset="0"/>
                      </a:endParaRPr>
                    </a:p>
                  </a:txBody>
                  <a:tcPr marL="0" marR="131399" marT="0" marB="0" anchor="ctr"/>
                </a:tc>
                <a:tc>
                  <a:txBody>
                    <a:bodyPr/>
                    <a:lstStyle/>
                    <a:p>
                      <a:pPr algn="r" fontAlgn="ctr"/>
                      <a:r>
                        <a:rPr lang="en-ZA" sz="1800" b="0" u="none" strike="noStrike" dirty="0">
                          <a:solidFill>
                            <a:srgbClr val="000000"/>
                          </a:solidFill>
                          <a:effectLst/>
                        </a:rPr>
                        <a:t>125 013 081</a:t>
                      </a:r>
                      <a:endParaRPr lang="en-ZA" sz="1800" b="0" i="0" u="none" strike="noStrike" dirty="0">
                        <a:solidFill>
                          <a:srgbClr val="000000"/>
                        </a:solidFill>
                        <a:effectLst/>
                        <a:latin typeface="Calibri" panose="020F0502020204030204" pitchFamily="34" charset="0"/>
                      </a:endParaRPr>
                    </a:p>
                  </a:txBody>
                  <a:tcPr marL="0" marR="131399" marT="0" marB="0" anchor="ctr"/>
                </a:tc>
                <a:tc>
                  <a:txBody>
                    <a:bodyPr/>
                    <a:lstStyle/>
                    <a:p>
                      <a:pPr algn="r" fontAlgn="ctr"/>
                      <a:r>
                        <a:rPr lang="en-ZA" sz="1800" b="0" u="none" strike="noStrike" dirty="0">
                          <a:solidFill>
                            <a:srgbClr val="000000"/>
                          </a:solidFill>
                          <a:effectLst/>
                        </a:rPr>
                        <a:t>131 597 259</a:t>
                      </a:r>
                      <a:endParaRPr lang="en-ZA" sz="1800" b="0" i="0" u="none" strike="noStrike" dirty="0">
                        <a:solidFill>
                          <a:srgbClr val="000000"/>
                        </a:solidFill>
                        <a:effectLst/>
                        <a:latin typeface="Calibri" panose="020F0502020204030204" pitchFamily="34" charset="0"/>
                      </a:endParaRPr>
                    </a:p>
                  </a:txBody>
                  <a:tcPr marL="0" marR="131399" marT="0" marB="0" anchor="ctr"/>
                </a:tc>
                <a:extLst>
                  <a:ext uri="{0D108BD9-81ED-4DB2-BD59-A6C34878D82A}">
                    <a16:rowId xmlns:a16="http://schemas.microsoft.com/office/drawing/2014/main" val="10002"/>
                  </a:ext>
                </a:extLst>
              </a:tr>
              <a:tr h="292552">
                <a:tc>
                  <a:txBody>
                    <a:bodyPr/>
                    <a:lstStyle/>
                    <a:p>
                      <a:pPr algn="just" fontAlgn="ctr"/>
                      <a:r>
                        <a:rPr lang="en-ZA" sz="1800" b="0" u="none" strike="noStrike" dirty="0">
                          <a:solidFill>
                            <a:srgbClr val="000000"/>
                          </a:solidFill>
                          <a:effectLst/>
                        </a:rPr>
                        <a:t>  Baseline Increase</a:t>
                      </a:r>
                      <a:endParaRPr lang="en-ZA" sz="1800" b="0" i="0" u="none" strike="noStrike" dirty="0">
                        <a:solidFill>
                          <a:srgbClr val="000000"/>
                        </a:solidFill>
                        <a:effectLst/>
                        <a:latin typeface="Calibri" panose="020F0502020204030204" pitchFamily="34" charset="0"/>
                      </a:endParaRPr>
                    </a:p>
                  </a:txBody>
                  <a:tcPr marL="0" marR="0" marT="0" marB="0" anchor="ctr"/>
                </a:tc>
                <a:tc>
                  <a:txBody>
                    <a:bodyPr/>
                    <a:lstStyle/>
                    <a:p>
                      <a:pPr marL="0" algn="r" defTabSz="914400" rtl="0" eaLnBrk="1" fontAlgn="ctr" latinLnBrk="0" hangingPunct="1"/>
                      <a:r>
                        <a:rPr lang="en-US" sz="1800" b="0" u="none" strike="noStrike" kern="1200" dirty="0">
                          <a:solidFill>
                            <a:srgbClr val="000000"/>
                          </a:solidFill>
                          <a:effectLst/>
                        </a:rPr>
                        <a:t>8 578 020</a:t>
                      </a:r>
                      <a:endParaRPr lang="en-US" sz="1800" b="0" i="0" u="none" strike="noStrike" kern="1200" dirty="0">
                        <a:solidFill>
                          <a:srgbClr val="000000"/>
                        </a:solidFill>
                        <a:effectLst/>
                        <a:latin typeface="Calibri" panose="020F0502020204030204" pitchFamily="34" charset="0"/>
                        <a:ea typeface="+mn-ea"/>
                        <a:cs typeface="+mn-cs"/>
                      </a:endParaRPr>
                    </a:p>
                  </a:txBody>
                  <a:tcPr marL="9525" marR="114300" marT="9525" marB="0" anchor="ctr"/>
                </a:tc>
                <a:tc>
                  <a:txBody>
                    <a:bodyPr/>
                    <a:lstStyle/>
                    <a:p>
                      <a:pPr marL="0" algn="r" defTabSz="914400" rtl="0" eaLnBrk="1" fontAlgn="ctr" latinLnBrk="0" hangingPunct="1"/>
                      <a:r>
                        <a:rPr lang="en-US" sz="1800" b="0" u="none" strike="noStrike" kern="1200" dirty="0">
                          <a:solidFill>
                            <a:srgbClr val="000000"/>
                          </a:solidFill>
                          <a:effectLst/>
                        </a:rPr>
                        <a:t>11 745 675</a:t>
                      </a:r>
                      <a:endParaRPr lang="en-US" sz="1800" b="0" i="0" u="none" strike="noStrike" kern="1200" dirty="0">
                        <a:solidFill>
                          <a:srgbClr val="000000"/>
                        </a:solidFill>
                        <a:effectLst/>
                        <a:latin typeface="Calibri" panose="020F0502020204030204" pitchFamily="34" charset="0"/>
                        <a:ea typeface="+mn-ea"/>
                        <a:cs typeface="+mn-cs"/>
                      </a:endParaRPr>
                    </a:p>
                  </a:txBody>
                  <a:tcPr marL="9525" marR="114300" marT="9525" marB="0" anchor="ctr"/>
                </a:tc>
                <a:tc>
                  <a:txBody>
                    <a:bodyPr/>
                    <a:lstStyle/>
                    <a:p>
                      <a:pPr marL="0" algn="r" defTabSz="914400" rtl="0" eaLnBrk="1" fontAlgn="ctr" latinLnBrk="0" hangingPunct="1"/>
                      <a:r>
                        <a:rPr lang="en-US" sz="1800" b="0" u="none" strike="noStrike" kern="1200" dirty="0">
                          <a:solidFill>
                            <a:srgbClr val="000000"/>
                          </a:solidFill>
                          <a:effectLst/>
                        </a:rPr>
                        <a:t>13 600 702</a:t>
                      </a:r>
                      <a:endParaRPr lang="en-US" sz="1800" b="0" i="0" u="none" strike="noStrike" kern="1200" dirty="0">
                        <a:solidFill>
                          <a:srgbClr val="000000"/>
                        </a:solidFill>
                        <a:effectLst/>
                        <a:latin typeface="Calibri" panose="020F0502020204030204" pitchFamily="34" charset="0"/>
                        <a:ea typeface="+mn-ea"/>
                        <a:cs typeface="+mn-cs"/>
                      </a:endParaRPr>
                    </a:p>
                  </a:txBody>
                  <a:tcPr marL="9525" marR="114300" marT="9525" marB="0" anchor="ctr"/>
                </a:tc>
                <a:extLst>
                  <a:ext uri="{0D108BD9-81ED-4DB2-BD59-A6C34878D82A}">
                    <a16:rowId xmlns:a16="http://schemas.microsoft.com/office/drawing/2014/main" val="10015"/>
                  </a:ext>
                </a:extLst>
              </a:tr>
              <a:tr h="292552">
                <a:tc>
                  <a:txBody>
                    <a:bodyPr/>
                    <a:lstStyle/>
                    <a:p>
                      <a:pPr algn="just" fontAlgn="ctr"/>
                      <a:r>
                        <a:rPr lang="en-ZA" sz="1800" b="0" u="none" strike="noStrike" dirty="0">
                          <a:solidFill>
                            <a:srgbClr val="000000"/>
                          </a:solidFill>
                          <a:effectLst/>
                        </a:rPr>
                        <a:t>  Baseline Reduction</a:t>
                      </a:r>
                      <a:endParaRPr lang="en-ZA" sz="1800" b="0" i="0" u="none" strike="noStrike" dirty="0">
                        <a:solidFill>
                          <a:srgbClr val="000000"/>
                        </a:solidFill>
                        <a:effectLst/>
                        <a:latin typeface="Calibri" panose="020F0502020204030204" pitchFamily="34" charset="0"/>
                      </a:endParaRPr>
                    </a:p>
                  </a:txBody>
                  <a:tcPr marL="0" marR="0" marT="0" marB="0" anchor="ctr"/>
                </a:tc>
                <a:tc>
                  <a:txBody>
                    <a:bodyPr/>
                    <a:lstStyle/>
                    <a:p>
                      <a:pPr marL="0" algn="r" defTabSz="914400" rtl="0" eaLnBrk="1" fontAlgn="ctr" latinLnBrk="0" hangingPunct="1"/>
                      <a:r>
                        <a:rPr lang="en-US" sz="1800" b="0" u="none" strike="noStrike" kern="1200" dirty="0">
                          <a:solidFill>
                            <a:srgbClr val="FF0000"/>
                          </a:solidFill>
                          <a:effectLst/>
                        </a:rPr>
                        <a:t>(1 031 634)</a:t>
                      </a:r>
                      <a:endParaRPr lang="en-US" sz="1800" b="0" i="0" u="none" strike="noStrike" kern="1200" dirty="0">
                        <a:solidFill>
                          <a:srgbClr val="FF0000"/>
                        </a:solidFill>
                        <a:effectLst/>
                        <a:latin typeface="Calibri" panose="020F0502020204030204" pitchFamily="34" charset="0"/>
                        <a:ea typeface="+mn-ea"/>
                        <a:cs typeface="+mn-cs"/>
                      </a:endParaRPr>
                    </a:p>
                  </a:txBody>
                  <a:tcPr marL="9525" marR="114300" marT="9525" marB="0" anchor="ctr"/>
                </a:tc>
                <a:tc>
                  <a:txBody>
                    <a:bodyPr/>
                    <a:lstStyle/>
                    <a:p>
                      <a:pPr marL="0" algn="r" defTabSz="914400" rtl="0" eaLnBrk="1" fontAlgn="ctr" latinLnBrk="0" hangingPunct="1"/>
                      <a:r>
                        <a:rPr lang="en-US" sz="1800" b="0" u="none" strike="noStrike" kern="1200" dirty="0">
                          <a:solidFill>
                            <a:srgbClr val="FF0000"/>
                          </a:solidFill>
                          <a:effectLst/>
                        </a:rPr>
                        <a:t>(1 194 292)</a:t>
                      </a:r>
                      <a:endParaRPr lang="en-US" sz="1800" b="0" i="0" u="none" strike="noStrike" kern="1200" dirty="0">
                        <a:solidFill>
                          <a:srgbClr val="FF0000"/>
                        </a:solidFill>
                        <a:effectLst/>
                        <a:latin typeface="Calibri" panose="020F0502020204030204" pitchFamily="34" charset="0"/>
                        <a:ea typeface="+mn-ea"/>
                        <a:cs typeface="+mn-cs"/>
                      </a:endParaRPr>
                    </a:p>
                  </a:txBody>
                  <a:tcPr marL="9525" marR="114300" marT="9525" marB="0" anchor="ctr"/>
                </a:tc>
                <a:tc>
                  <a:txBody>
                    <a:bodyPr/>
                    <a:lstStyle/>
                    <a:p>
                      <a:pPr marL="0" algn="r" defTabSz="914400" rtl="0" eaLnBrk="1" fontAlgn="ctr" latinLnBrk="0" hangingPunct="1"/>
                      <a:r>
                        <a:rPr lang="en-US" sz="1800" b="0" u="none" strike="noStrike" kern="1200" dirty="0">
                          <a:solidFill>
                            <a:srgbClr val="FF0000"/>
                          </a:solidFill>
                          <a:effectLst/>
                        </a:rPr>
                        <a:t>(1 450 905)</a:t>
                      </a:r>
                      <a:endParaRPr lang="en-US" sz="1800" b="0" i="0" u="none" strike="noStrike" kern="1200" dirty="0">
                        <a:solidFill>
                          <a:srgbClr val="FF0000"/>
                        </a:solidFill>
                        <a:effectLst/>
                        <a:latin typeface="Calibri" panose="020F0502020204030204" pitchFamily="34" charset="0"/>
                        <a:ea typeface="+mn-ea"/>
                        <a:cs typeface="+mn-cs"/>
                      </a:endParaRPr>
                    </a:p>
                  </a:txBody>
                  <a:tcPr marL="9525" marR="114300" marT="9525" marB="0" anchor="ctr"/>
                </a:tc>
                <a:extLst>
                  <a:ext uri="{0D108BD9-81ED-4DB2-BD59-A6C34878D82A}">
                    <a16:rowId xmlns:a16="http://schemas.microsoft.com/office/drawing/2014/main" val="10016"/>
                  </a:ext>
                </a:extLst>
              </a:tr>
              <a:tr h="292552">
                <a:tc>
                  <a:txBody>
                    <a:bodyPr/>
                    <a:lstStyle/>
                    <a:p>
                      <a:pPr algn="just" fontAlgn="ctr"/>
                      <a:r>
                        <a:rPr lang="en-ZA" sz="1800" b="0" u="none" strike="noStrike" dirty="0">
                          <a:solidFill>
                            <a:srgbClr val="000000"/>
                          </a:solidFill>
                          <a:effectLst/>
                        </a:rPr>
                        <a:t>  Revised Allocation</a:t>
                      </a:r>
                      <a:endParaRPr lang="en-ZA" sz="18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ctr"/>
                      <a:r>
                        <a:rPr lang="en-ZA" sz="1800" b="0" u="none" strike="noStrike" dirty="0">
                          <a:solidFill>
                            <a:srgbClr val="000000"/>
                          </a:solidFill>
                          <a:effectLst/>
                        </a:rPr>
                        <a:t>130 134 198</a:t>
                      </a:r>
                      <a:endParaRPr lang="en-ZA" sz="1800" b="0" i="0" u="none" strike="noStrike" dirty="0">
                        <a:solidFill>
                          <a:srgbClr val="000000"/>
                        </a:solidFill>
                        <a:effectLst/>
                        <a:latin typeface="Calibri" panose="020F0502020204030204" pitchFamily="34" charset="0"/>
                      </a:endParaRPr>
                    </a:p>
                  </a:txBody>
                  <a:tcPr marL="0" marR="131399" marT="0" marB="0" anchor="ctr"/>
                </a:tc>
                <a:tc>
                  <a:txBody>
                    <a:bodyPr/>
                    <a:lstStyle/>
                    <a:p>
                      <a:pPr algn="r" fontAlgn="ctr"/>
                      <a:r>
                        <a:rPr lang="en-ZA" sz="1800" b="0" u="none" strike="noStrike" dirty="0">
                          <a:solidFill>
                            <a:srgbClr val="000000"/>
                          </a:solidFill>
                          <a:effectLst/>
                        </a:rPr>
                        <a:t>135 564 419</a:t>
                      </a:r>
                      <a:endParaRPr lang="en-ZA" sz="1800" b="0" i="0" u="none" strike="noStrike" dirty="0">
                        <a:solidFill>
                          <a:srgbClr val="000000"/>
                        </a:solidFill>
                        <a:effectLst/>
                        <a:latin typeface="Calibri" panose="020F0502020204030204" pitchFamily="34" charset="0"/>
                      </a:endParaRPr>
                    </a:p>
                  </a:txBody>
                  <a:tcPr marL="0" marR="131399" marT="0" marB="0" anchor="ctr"/>
                </a:tc>
                <a:tc>
                  <a:txBody>
                    <a:bodyPr/>
                    <a:lstStyle/>
                    <a:p>
                      <a:pPr algn="r" fontAlgn="ctr"/>
                      <a:r>
                        <a:rPr lang="en-ZA" sz="1800" b="0" u="none" strike="noStrike" dirty="0">
                          <a:solidFill>
                            <a:srgbClr val="000000"/>
                          </a:solidFill>
                          <a:effectLst/>
                        </a:rPr>
                        <a:t>143 747 056</a:t>
                      </a:r>
                      <a:endParaRPr lang="en-ZA" sz="1800" b="0" i="0" u="none" strike="noStrike" dirty="0">
                        <a:solidFill>
                          <a:srgbClr val="000000"/>
                        </a:solidFill>
                        <a:effectLst/>
                        <a:latin typeface="Calibri" panose="020F0502020204030204" pitchFamily="34" charset="0"/>
                      </a:endParaRPr>
                    </a:p>
                  </a:txBody>
                  <a:tcPr marL="0" marR="131399" marT="0" marB="0" anchor="ct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1885954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7938"/>
            <a:ext cx="9144000" cy="6873876"/>
          </a:xfrm>
          <a:prstGeom prst="rect">
            <a:avLst/>
          </a:prstGeom>
          <a:noFill/>
          <a:ln w="9525">
            <a:noFill/>
            <a:miter lim="800000"/>
            <a:headEnd/>
            <a:tailEnd/>
          </a:ln>
        </p:spPr>
      </p:pic>
      <p:sp>
        <p:nvSpPr>
          <p:cNvPr id="46083" name="Content Placeholder 2"/>
          <p:cNvSpPr>
            <a:spLocks noGrp="1"/>
          </p:cNvSpPr>
          <p:nvPr>
            <p:ph idx="1"/>
          </p:nvPr>
        </p:nvSpPr>
        <p:spPr>
          <a:xfrm>
            <a:off x="457200" y="1023938"/>
            <a:ext cx="8229600" cy="5300662"/>
          </a:xfrm>
        </p:spPr>
        <p:txBody>
          <a:bodyPr/>
          <a:lstStyle/>
          <a:p>
            <a:pPr algn="just">
              <a:spcBef>
                <a:spcPts val="0"/>
              </a:spcBef>
              <a:spcAft>
                <a:spcPts val="600"/>
              </a:spcAft>
              <a:defRPr/>
            </a:pPr>
            <a:r>
              <a:rPr lang="en-US" sz="2000" dirty="0">
                <a:cs typeface="Arial" pitchFamily="34" charset="0"/>
              </a:rPr>
              <a:t>The increase in baseline funding is due mainly to:</a:t>
            </a:r>
          </a:p>
          <a:p>
            <a:pPr lvl="1" algn="just">
              <a:spcBef>
                <a:spcPts val="0"/>
              </a:spcBef>
              <a:spcAft>
                <a:spcPts val="600"/>
              </a:spcAft>
              <a:defRPr/>
            </a:pPr>
            <a:r>
              <a:rPr lang="en-US" sz="1600" dirty="0">
                <a:cs typeface="Arial" pitchFamily="34" charset="0"/>
              </a:rPr>
              <a:t> additional funds allocated towards NSFAS to fund the budget shortfall in this sector; and</a:t>
            </a:r>
          </a:p>
          <a:p>
            <a:pPr lvl="1" algn="just">
              <a:spcBef>
                <a:spcPts val="0"/>
              </a:spcBef>
              <a:spcAft>
                <a:spcPts val="600"/>
              </a:spcAft>
              <a:defRPr/>
            </a:pPr>
            <a:r>
              <a:rPr lang="en-US" sz="1600" dirty="0">
                <a:cs typeface="Arial" pitchFamily="34" charset="0"/>
              </a:rPr>
              <a:t>additional funding for the budget facility for Infrastructure for the Student Housing Infrastructure </a:t>
            </a:r>
            <a:r>
              <a:rPr lang="en-US" sz="1600" dirty="0" err="1">
                <a:cs typeface="Arial" pitchFamily="34" charset="0"/>
              </a:rPr>
              <a:t>Programme</a:t>
            </a:r>
            <a:r>
              <a:rPr lang="en-US" sz="1600" dirty="0">
                <a:cs typeface="Arial" pitchFamily="34" charset="0"/>
              </a:rPr>
              <a:t>. </a:t>
            </a:r>
          </a:p>
          <a:p>
            <a:pPr algn="just">
              <a:spcBef>
                <a:spcPts val="0"/>
              </a:spcBef>
              <a:spcAft>
                <a:spcPts val="600"/>
              </a:spcAft>
              <a:defRPr/>
            </a:pPr>
            <a:r>
              <a:rPr lang="en-ZA" sz="2000" dirty="0"/>
              <a:t>University funding is contributing to the largest percentage of funding in the vote at an average rate of 65.4% over the 2022 MTEF.</a:t>
            </a:r>
          </a:p>
          <a:p>
            <a:pPr algn="just">
              <a:spcBef>
                <a:spcPts val="0"/>
              </a:spcBef>
              <a:spcAft>
                <a:spcPts val="600"/>
              </a:spcAft>
              <a:defRPr/>
            </a:pPr>
            <a:r>
              <a:rPr lang="en-ZA" sz="2000" dirty="0">
                <a:cs typeface="Arial" pitchFamily="34" charset="0"/>
              </a:rPr>
              <a:t>The projected average funding rate for TVET Colleges in the vote is 14.3%  over the 2022 MTEF.</a:t>
            </a:r>
          </a:p>
          <a:p>
            <a:pPr algn="just">
              <a:spcBef>
                <a:spcPts val="0"/>
              </a:spcBef>
              <a:spcAft>
                <a:spcPts val="1200"/>
              </a:spcAft>
              <a:defRPr/>
            </a:pPr>
            <a:r>
              <a:rPr lang="en-ZA" sz="2000" dirty="0">
                <a:cs typeface="Arial" pitchFamily="34" charset="0"/>
              </a:rPr>
              <a:t>The projected average funding rate for the Skills Levy is 16.4% over the 2021 MTEF.</a:t>
            </a:r>
            <a:endParaRPr lang="en-US" sz="2000" dirty="0">
              <a:cs typeface="Arial" pitchFamily="34" charset="0"/>
            </a:endParaRPr>
          </a:p>
        </p:txBody>
      </p:sp>
      <p:sp>
        <p:nvSpPr>
          <p:cNvPr id="8" name="TextBox 7"/>
          <p:cNvSpPr txBox="1"/>
          <p:nvPr/>
        </p:nvSpPr>
        <p:spPr>
          <a:xfrm>
            <a:off x="571500" y="500063"/>
            <a:ext cx="8001000"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800" b="1" dirty="0"/>
              <a:t>Budget Trends</a:t>
            </a:r>
            <a:endParaRPr lang="en-ZA" sz="2800" b="1" dirty="0">
              <a:cs typeface="Calibri" pitchFamily="34" charset="0"/>
            </a:endParaRPr>
          </a:p>
        </p:txBody>
      </p:sp>
      <p:sp>
        <p:nvSpPr>
          <p:cNvPr id="6" name="Slide Number Placeholder 7"/>
          <p:cNvSpPr>
            <a:spLocks noGrp="1"/>
          </p:cNvSpPr>
          <p:nvPr>
            <p:ph type="sldNum" sz="quarter" idx="12"/>
          </p:nvPr>
        </p:nvSpPr>
        <p:spPr bwMode="auto">
          <a:xfrm>
            <a:off x="6786563" y="6524625"/>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0A1E1878-521B-409B-812E-B77555A814EC}" type="slidenum">
              <a:rPr lang="en-US" sz="1400" b="1" smtClean="0">
                <a:solidFill>
                  <a:schemeClr val="tx1"/>
                </a:solidFill>
              </a:rPr>
              <a:pPr fontAlgn="base">
                <a:spcBef>
                  <a:spcPct val="0"/>
                </a:spcBef>
                <a:spcAft>
                  <a:spcPct val="0"/>
                </a:spcAft>
                <a:defRPr/>
              </a:pPr>
              <a:t>41</a:t>
            </a:fld>
            <a:endParaRPr lang="en-US" sz="1400" b="1" dirty="0">
              <a:solidFill>
                <a:schemeClr val="tx1"/>
              </a:solidFill>
            </a:endParaRPr>
          </a:p>
        </p:txBody>
      </p:sp>
    </p:spTree>
    <p:extLst>
      <p:ext uri="{BB962C8B-B14F-4D97-AF65-F5344CB8AC3E}">
        <p14:creationId xmlns:p14="http://schemas.microsoft.com/office/powerpoint/2010/main" val="2171660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7938"/>
            <a:ext cx="9144000" cy="6873876"/>
          </a:xfrm>
          <a:prstGeom prst="rect">
            <a:avLst/>
          </a:prstGeom>
          <a:noFill/>
          <a:ln w="9525">
            <a:noFill/>
            <a:miter lim="800000"/>
            <a:headEnd/>
            <a:tailEnd/>
          </a:ln>
        </p:spPr>
      </p:pic>
      <p:sp>
        <p:nvSpPr>
          <p:cNvPr id="46083" name="Content Placeholder 2"/>
          <p:cNvSpPr>
            <a:spLocks noGrp="1"/>
          </p:cNvSpPr>
          <p:nvPr>
            <p:ph idx="1"/>
          </p:nvPr>
        </p:nvSpPr>
        <p:spPr>
          <a:xfrm>
            <a:off x="571500" y="1219200"/>
            <a:ext cx="7929563" cy="5018088"/>
          </a:xfrm>
        </p:spPr>
        <p:txBody>
          <a:bodyPr/>
          <a:lstStyle/>
          <a:p>
            <a:pPr>
              <a:spcBef>
                <a:spcPts val="0"/>
              </a:spcBef>
              <a:spcAft>
                <a:spcPts val="1200"/>
              </a:spcAft>
              <a:defRPr/>
            </a:pPr>
            <a:endParaRPr lang="en-ZA" sz="2000" dirty="0"/>
          </a:p>
          <a:p>
            <a:pPr>
              <a:spcBef>
                <a:spcPts val="0"/>
              </a:spcBef>
              <a:spcAft>
                <a:spcPts val="1200"/>
              </a:spcAft>
              <a:defRPr/>
            </a:pPr>
            <a:r>
              <a:rPr lang="en-ZA" sz="2000" dirty="0"/>
              <a:t>The following slide provides more detailed information pertaining to the additional funds per financial year</a:t>
            </a:r>
          </a:p>
        </p:txBody>
      </p:sp>
      <p:sp>
        <p:nvSpPr>
          <p:cNvPr id="8" name="TextBox 7"/>
          <p:cNvSpPr txBox="1"/>
          <p:nvPr/>
        </p:nvSpPr>
        <p:spPr>
          <a:xfrm>
            <a:off x="571500" y="500063"/>
            <a:ext cx="8001000"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800" b="1" dirty="0"/>
              <a:t>Budget Trends</a:t>
            </a:r>
            <a:endParaRPr lang="en-ZA" sz="2800" b="1" dirty="0">
              <a:cs typeface="Calibri" pitchFamily="34" charset="0"/>
            </a:endParaRPr>
          </a:p>
        </p:txBody>
      </p:sp>
      <p:sp>
        <p:nvSpPr>
          <p:cNvPr id="6" name="Slide Number Placeholder 7"/>
          <p:cNvSpPr>
            <a:spLocks noGrp="1"/>
          </p:cNvSpPr>
          <p:nvPr>
            <p:ph type="sldNum" sz="quarter" idx="12"/>
          </p:nvPr>
        </p:nvSpPr>
        <p:spPr bwMode="auto">
          <a:xfrm>
            <a:off x="6786563" y="6524625"/>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0A1E1878-521B-409B-812E-B77555A814EC}" type="slidenum">
              <a:rPr lang="en-US" sz="1400" b="1" smtClean="0">
                <a:solidFill>
                  <a:schemeClr val="tx1"/>
                </a:solidFill>
              </a:rPr>
              <a:pPr fontAlgn="base">
                <a:spcBef>
                  <a:spcPct val="0"/>
                </a:spcBef>
                <a:spcAft>
                  <a:spcPct val="0"/>
                </a:spcAft>
                <a:defRPr/>
              </a:pPr>
              <a:t>42</a:t>
            </a:fld>
            <a:endParaRPr lang="en-US" sz="1400" b="1" dirty="0">
              <a:solidFill>
                <a:schemeClr val="tx1"/>
              </a:solidFill>
            </a:endParaRPr>
          </a:p>
        </p:txBody>
      </p:sp>
    </p:spTree>
    <p:extLst>
      <p:ext uri="{BB962C8B-B14F-4D97-AF65-F5344CB8AC3E}">
        <p14:creationId xmlns:p14="http://schemas.microsoft.com/office/powerpoint/2010/main" val="37876259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srcRect/>
          <a:stretch>
            <a:fillRect/>
          </a:stretch>
        </p:blipFill>
        <p:spPr bwMode="auto">
          <a:xfrm>
            <a:off x="0" y="0"/>
            <a:ext cx="9144000" cy="6873876"/>
          </a:xfrm>
          <a:prstGeom prst="rect">
            <a:avLst/>
          </a:prstGeom>
          <a:noFill/>
          <a:ln w="9525">
            <a:noFill/>
            <a:miter lim="800000"/>
            <a:headEnd/>
            <a:tailEnd/>
          </a:ln>
        </p:spPr>
      </p:pic>
      <p:sp>
        <p:nvSpPr>
          <p:cNvPr id="46083" name="Content Placeholder 2"/>
          <p:cNvSpPr>
            <a:spLocks noGrp="1"/>
          </p:cNvSpPr>
          <p:nvPr>
            <p:ph idx="1"/>
          </p:nvPr>
        </p:nvSpPr>
        <p:spPr>
          <a:xfrm>
            <a:off x="571500" y="1023938"/>
            <a:ext cx="7929563" cy="5213350"/>
          </a:xfrm>
        </p:spPr>
        <p:txBody>
          <a:bodyPr/>
          <a:lstStyle/>
          <a:p>
            <a:pPr>
              <a:spcBef>
                <a:spcPts val="600"/>
              </a:spcBef>
              <a:defRPr/>
            </a:pPr>
            <a:r>
              <a:rPr lang="en-ZA" sz="1400" dirty="0">
                <a:cs typeface="Arial" pitchFamily="34" charset="0"/>
              </a:rPr>
              <a:t>The net increased baseline adjustments can be summarised as follows:</a:t>
            </a:r>
            <a:endParaRPr lang="en-ZA" sz="2000" dirty="0">
              <a:solidFill>
                <a:srgbClr val="FF0000"/>
              </a:solidFill>
              <a:cs typeface="Arial" pitchFamily="34" charset="0"/>
            </a:endParaRPr>
          </a:p>
          <a:p>
            <a:pPr marL="0" indent="0">
              <a:buNone/>
              <a:defRPr/>
            </a:pPr>
            <a:endParaRPr lang="en-ZA" sz="2000" dirty="0"/>
          </a:p>
          <a:p>
            <a:pPr marL="0" indent="0">
              <a:buNone/>
              <a:defRPr/>
            </a:pPr>
            <a:endParaRPr lang="en-ZA" sz="2000" dirty="0">
              <a:cs typeface="Arial" pitchFamily="34" charset="0"/>
            </a:endParaRPr>
          </a:p>
        </p:txBody>
      </p:sp>
      <p:sp>
        <p:nvSpPr>
          <p:cNvPr id="8" name="TextBox 7"/>
          <p:cNvSpPr txBox="1"/>
          <p:nvPr/>
        </p:nvSpPr>
        <p:spPr>
          <a:xfrm>
            <a:off x="571500" y="500063"/>
            <a:ext cx="8001000"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800" b="1" dirty="0"/>
              <a:t>Budget Trends</a:t>
            </a:r>
            <a:endParaRPr lang="en-ZA" sz="2800" b="1" dirty="0">
              <a:cs typeface="Calibri" pitchFamily="34" charset="0"/>
            </a:endParaRPr>
          </a:p>
        </p:txBody>
      </p:sp>
      <p:sp>
        <p:nvSpPr>
          <p:cNvPr id="6" name="Slide Number Placeholder 7"/>
          <p:cNvSpPr>
            <a:spLocks noGrp="1"/>
          </p:cNvSpPr>
          <p:nvPr>
            <p:ph type="sldNum" sz="quarter" idx="12"/>
          </p:nvPr>
        </p:nvSpPr>
        <p:spPr bwMode="auto">
          <a:xfrm>
            <a:off x="6786563" y="6524625"/>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0A1E1878-521B-409B-812E-B77555A814EC}" type="slidenum">
              <a:rPr lang="en-US" sz="1400" b="1" smtClean="0">
                <a:solidFill>
                  <a:schemeClr val="tx1"/>
                </a:solidFill>
              </a:rPr>
              <a:pPr fontAlgn="base">
                <a:spcBef>
                  <a:spcPct val="0"/>
                </a:spcBef>
                <a:spcAft>
                  <a:spcPct val="0"/>
                </a:spcAft>
                <a:defRPr/>
              </a:pPr>
              <a:t>43</a:t>
            </a:fld>
            <a:endParaRPr lang="en-US" sz="1400" b="1" dirty="0">
              <a:solidFill>
                <a:schemeClr val="tx1"/>
              </a:solidFill>
            </a:endParaRPr>
          </a:p>
        </p:txBody>
      </p:sp>
      <p:graphicFrame>
        <p:nvGraphicFramePr>
          <p:cNvPr id="2" name="Table 1">
            <a:extLst>
              <a:ext uri="{FF2B5EF4-FFF2-40B4-BE49-F238E27FC236}">
                <a16:creationId xmlns:a16="http://schemas.microsoft.com/office/drawing/2014/main" id="{3C2ECF64-1F90-4CDB-AF6D-50AA5CD8D10C}"/>
              </a:ext>
            </a:extLst>
          </p:cNvPr>
          <p:cNvGraphicFramePr>
            <a:graphicFrameLocks noGrp="1"/>
          </p:cNvGraphicFramePr>
          <p:nvPr/>
        </p:nvGraphicFramePr>
        <p:xfrm>
          <a:off x="762000" y="1311274"/>
          <a:ext cx="7739062" cy="4981779"/>
        </p:xfrm>
        <a:graphic>
          <a:graphicData uri="http://schemas.openxmlformats.org/drawingml/2006/table">
            <a:tbl>
              <a:tblPr>
                <a:tableStyleId>{F5AB1C69-6EDB-4FF4-983F-18BD219EF322}</a:tableStyleId>
              </a:tblPr>
              <a:tblGrid>
                <a:gridCol w="4213489">
                  <a:extLst>
                    <a:ext uri="{9D8B030D-6E8A-4147-A177-3AD203B41FA5}">
                      <a16:colId xmlns:a16="http://schemas.microsoft.com/office/drawing/2014/main" val="3143312246"/>
                    </a:ext>
                  </a:extLst>
                </a:gridCol>
                <a:gridCol w="1175191">
                  <a:extLst>
                    <a:ext uri="{9D8B030D-6E8A-4147-A177-3AD203B41FA5}">
                      <a16:colId xmlns:a16="http://schemas.microsoft.com/office/drawing/2014/main" val="3959687891"/>
                    </a:ext>
                  </a:extLst>
                </a:gridCol>
                <a:gridCol w="1175191">
                  <a:extLst>
                    <a:ext uri="{9D8B030D-6E8A-4147-A177-3AD203B41FA5}">
                      <a16:colId xmlns:a16="http://schemas.microsoft.com/office/drawing/2014/main" val="630345513"/>
                    </a:ext>
                  </a:extLst>
                </a:gridCol>
                <a:gridCol w="1175191">
                  <a:extLst>
                    <a:ext uri="{9D8B030D-6E8A-4147-A177-3AD203B41FA5}">
                      <a16:colId xmlns:a16="http://schemas.microsoft.com/office/drawing/2014/main" val="3730178434"/>
                    </a:ext>
                  </a:extLst>
                </a:gridCol>
              </a:tblGrid>
              <a:tr h="294283">
                <a:tc rowSpan="2">
                  <a:txBody>
                    <a:bodyPr/>
                    <a:lstStyle/>
                    <a:p>
                      <a:pPr algn="ctr" rtl="0" fontAlgn="ctr"/>
                      <a:r>
                        <a:rPr lang="en-US" sz="1400" b="1" u="none" strike="noStrike" dirty="0">
                          <a:effectLst/>
                        </a:rPr>
                        <a:t>Activities</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400" b="1" u="none" strike="noStrike" dirty="0">
                          <a:effectLst/>
                        </a:rPr>
                        <a:t>2022/23</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400" b="1" u="none" strike="noStrike" dirty="0">
                          <a:effectLst/>
                        </a:rPr>
                        <a:t>2023/24</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400" b="1" u="none" strike="noStrike" dirty="0">
                          <a:effectLst/>
                        </a:rPr>
                        <a:t>2024/25</a:t>
                      </a:r>
                      <a:endParaRPr lang="en-US"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994190"/>
                  </a:ext>
                </a:extLst>
              </a:tr>
              <a:tr h="294283">
                <a:tc vMerge="1">
                  <a:txBody>
                    <a:bodyPr/>
                    <a:lstStyle/>
                    <a:p>
                      <a:endParaRPr lang="en-US"/>
                    </a:p>
                  </a:txBody>
                  <a:tcPr/>
                </a:tc>
                <a:tc>
                  <a:txBody>
                    <a:bodyPr/>
                    <a:lstStyle/>
                    <a:p>
                      <a:pPr algn="r" rtl="0" fontAlgn="ctr"/>
                      <a:r>
                        <a:rPr lang="en-US" sz="1400" b="1" u="none" strike="noStrike" dirty="0">
                          <a:effectLst/>
                        </a:rPr>
                        <a:t>R'000</a:t>
                      </a:r>
                      <a:endParaRPr lang="en-US" sz="1400" b="1" i="0" u="none" strike="noStrike" dirty="0">
                        <a:solidFill>
                          <a:srgbClr val="000000"/>
                        </a:solidFill>
                        <a:effectLst/>
                        <a:latin typeface="Calibri" panose="020F0502020204030204" pitchFamily="34" charset="0"/>
                      </a:endParaRPr>
                    </a:p>
                  </a:txBody>
                  <a:tcPr marL="9525" marR="114300" marT="9525" marB="0" anchor="ctr"/>
                </a:tc>
                <a:tc>
                  <a:txBody>
                    <a:bodyPr/>
                    <a:lstStyle/>
                    <a:p>
                      <a:pPr algn="r" rtl="0" fontAlgn="ctr"/>
                      <a:r>
                        <a:rPr lang="en-US" sz="1400" b="1" u="none" strike="noStrike" dirty="0">
                          <a:effectLst/>
                        </a:rPr>
                        <a:t>R'000</a:t>
                      </a:r>
                      <a:endParaRPr lang="en-US" sz="1400" b="1" i="0" u="none" strike="noStrike" dirty="0">
                        <a:solidFill>
                          <a:srgbClr val="000000"/>
                        </a:solidFill>
                        <a:effectLst/>
                        <a:latin typeface="Calibri" panose="020F0502020204030204" pitchFamily="34" charset="0"/>
                      </a:endParaRPr>
                    </a:p>
                  </a:txBody>
                  <a:tcPr marL="9525" marR="114300" marT="9525" marB="0" anchor="ctr"/>
                </a:tc>
                <a:tc>
                  <a:txBody>
                    <a:bodyPr/>
                    <a:lstStyle/>
                    <a:p>
                      <a:pPr algn="r" rtl="0" fontAlgn="ctr"/>
                      <a:r>
                        <a:rPr lang="en-US" sz="1400" b="1" u="none" strike="noStrike" dirty="0">
                          <a:effectLst/>
                        </a:rPr>
                        <a:t>R'000</a:t>
                      </a:r>
                      <a:endParaRPr lang="en-US" sz="1400" b="1" i="0" u="none" strike="noStrike" dirty="0">
                        <a:solidFill>
                          <a:srgbClr val="000000"/>
                        </a:solidFill>
                        <a:effectLst/>
                        <a:latin typeface="Calibri" panose="020F0502020204030204" pitchFamily="34" charset="0"/>
                      </a:endParaRPr>
                    </a:p>
                  </a:txBody>
                  <a:tcPr marL="9525" marR="114300" marT="9525" marB="0" anchor="ctr"/>
                </a:tc>
                <a:extLst>
                  <a:ext uri="{0D108BD9-81ED-4DB2-BD59-A6C34878D82A}">
                    <a16:rowId xmlns:a16="http://schemas.microsoft.com/office/drawing/2014/main" val="290066347"/>
                  </a:ext>
                </a:extLst>
              </a:tr>
              <a:tr h="294283">
                <a:tc>
                  <a:txBody>
                    <a:bodyPr/>
                    <a:lstStyle/>
                    <a:p>
                      <a:pPr algn="just" rtl="0" fontAlgn="ctr"/>
                      <a:r>
                        <a:rPr lang="en-US" sz="1400" b="1" u="none" strike="noStrike" dirty="0">
                          <a:effectLst/>
                        </a:rPr>
                        <a:t>Baseline increases</a:t>
                      </a:r>
                      <a:endParaRPr lang="en-US" sz="1400" b="1" i="0" u="none" strike="noStrike" dirty="0">
                        <a:solidFill>
                          <a:srgbClr val="000000"/>
                        </a:solidFill>
                        <a:effectLst/>
                        <a:latin typeface="Calibri" panose="020F0502020204030204" pitchFamily="34" charset="0"/>
                      </a:endParaRPr>
                    </a:p>
                  </a:txBody>
                  <a:tcPr marL="36000" marR="36000" marT="9525" marB="0" anchor="ctr"/>
                </a:tc>
                <a:tc>
                  <a:txBody>
                    <a:bodyPr/>
                    <a:lstStyle/>
                    <a:p>
                      <a:pPr marL="0" algn="r" defTabSz="914400" rtl="0" eaLnBrk="1" fontAlgn="ctr" latinLnBrk="0" hangingPunct="1"/>
                      <a:r>
                        <a:rPr lang="en-US" sz="1400" b="1" u="none" strike="noStrike" kern="1200" dirty="0">
                          <a:solidFill>
                            <a:schemeClr val="dk1"/>
                          </a:solidFill>
                          <a:effectLst/>
                        </a:rPr>
                        <a:t>8 577 993</a:t>
                      </a:r>
                      <a:endParaRPr lang="en-US" sz="1400" b="1" u="none" strike="noStrike" kern="1200" dirty="0">
                        <a:solidFill>
                          <a:schemeClr val="dk1"/>
                        </a:solidFill>
                        <a:effectLst/>
                        <a:latin typeface="+mn-lt"/>
                        <a:ea typeface="+mn-ea"/>
                        <a:cs typeface="+mn-cs"/>
                      </a:endParaRPr>
                    </a:p>
                  </a:txBody>
                  <a:tcPr marL="9525" marR="114300" marT="9525" marB="0" anchor="ctr"/>
                </a:tc>
                <a:tc>
                  <a:txBody>
                    <a:bodyPr/>
                    <a:lstStyle/>
                    <a:p>
                      <a:pPr marL="0" algn="r" defTabSz="914400" rtl="0" eaLnBrk="1" fontAlgn="ctr" latinLnBrk="0" hangingPunct="1"/>
                      <a:r>
                        <a:rPr lang="en-US" sz="1400" b="1" u="none" strike="noStrike" kern="1200" dirty="0">
                          <a:solidFill>
                            <a:schemeClr val="dk1"/>
                          </a:solidFill>
                          <a:effectLst/>
                        </a:rPr>
                        <a:t>11 745 630</a:t>
                      </a:r>
                      <a:endParaRPr lang="en-US" sz="1400" b="1" u="none" strike="noStrike" kern="1200" dirty="0">
                        <a:solidFill>
                          <a:schemeClr val="dk1"/>
                        </a:solidFill>
                        <a:effectLst/>
                        <a:latin typeface="+mn-lt"/>
                        <a:ea typeface="+mn-ea"/>
                        <a:cs typeface="+mn-cs"/>
                      </a:endParaRPr>
                    </a:p>
                  </a:txBody>
                  <a:tcPr marL="9525" marR="114300" marT="9525" marB="0" anchor="ctr"/>
                </a:tc>
                <a:tc>
                  <a:txBody>
                    <a:bodyPr/>
                    <a:lstStyle/>
                    <a:p>
                      <a:pPr marL="0" algn="r" defTabSz="914400" rtl="0" eaLnBrk="1" fontAlgn="ctr" latinLnBrk="0" hangingPunct="1"/>
                      <a:r>
                        <a:rPr lang="en-US" sz="1400" b="1" u="none" strike="noStrike" kern="1200" dirty="0">
                          <a:solidFill>
                            <a:schemeClr val="dk1"/>
                          </a:solidFill>
                          <a:effectLst/>
                        </a:rPr>
                        <a:t>13 600 702</a:t>
                      </a:r>
                      <a:endParaRPr lang="en-US" sz="1400" b="1" u="none" strike="noStrike" kern="1200" dirty="0">
                        <a:solidFill>
                          <a:schemeClr val="dk1"/>
                        </a:solidFill>
                        <a:effectLst/>
                        <a:latin typeface="+mn-lt"/>
                        <a:ea typeface="+mn-ea"/>
                        <a:cs typeface="+mn-cs"/>
                      </a:endParaRPr>
                    </a:p>
                  </a:txBody>
                  <a:tcPr marL="9525" marR="114300" marT="9525" marB="0" anchor="ctr"/>
                </a:tc>
                <a:extLst>
                  <a:ext uri="{0D108BD9-81ED-4DB2-BD59-A6C34878D82A}">
                    <a16:rowId xmlns:a16="http://schemas.microsoft.com/office/drawing/2014/main" val="1741530288"/>
                  </a:ext>
                </a:extLst>
              </a:tr>
              <a:tr h="294283">
                <a:tc>
                  <a:txBody>
                    <a:bodyPr/>
                    <a:lstStyle/>
                    <a:p>
                      <a:pPr algn="just" rtl="0" fontAlgn="ctr"/>
                      <a:r>
                        <a:rPr lang="en-US" sz="1400" u="none" strike="noStrike" dirty="0">
                          <a:effectLst/>
                        </a:rPr>
                        <a:t>ETDP SETA</a:t>
                      </a:r>
                      <a:endParaRPr lang="en-US" sz="1400" b="0" i="0" u="none" strike="noStrike" dirty="0">
                        <a:solidFill>
                          <a:srgbClr val="000000"/>
                        </a:solidFill>
                        <a:effectLst/>
                        <a:latin typeface="Calibri" panose="020F0502020204030204" pitchFamily="34" charset="0"/>
                      </a:endParaRPr>
                    </a:p>
                  </a:txBody>
                  <a:tcPr marL="36000" marR="36000" marT="9525" marB="0" anchor="ctr"/>
                </a:tc>
                <a:tc>
                  <a:txBody>
                    <a:bodyPr/>
                    <a:lstStyle/>
                    <a:p>
                      <a:pPr algn="r" rtl="0" fontAlgn="ctr"/>
                      <a:r>
                        <a:rPr lang="en-US" sz="1400" u="none" strike="noStrike" dirty="0">
                          <a:effectLst/>
                        </a:rPr>
                        <a:t>428</a:t>
                      </a:r>
                      <a:endParaRPr lang="en-US" sz="1400" b="0" i="0" u="none" strike="noStrike" dirty="0">
                        <a:solidFill>
                          <a:srgbClr val="000000"/>
                        </a:solidFill>
                        <a:effectLst/>
                        <a:latin typeface="Calibri" panose="020F0502020204030204" pitchFamily="34" charset="0"/>
                      </a:endParaRPr>
                    </a:p>
                  </a:txBody>
                  <a:tcPr marL="9525" marR="114300" marT="9525" marB="0" anchor="ctr"/>
                </a:tc>
                <a:tc>
                  <a:txBody>
                    <a:bodyPr/>
                    <a:lstStyle/>
                    <a:p>
                      <a:pPr algn="r" rtl="0" fontAlgn="ctr"/>
                      <a:r>
                        <a:rPr lang="en-US" sz="1400" u="none" strike="noStrike" dirty="0">
                          <a:effectLst/>
                        </a:rPr>
                        <a:t>906</a:t>
                      </a:r>
                      <a:endParaRPr lang="en-US" sz="1400" b="0" i="0" u="none" strike="noStrike" dirty="0">
                        <a:solidFill>
                          <a:srgbClr val="000000"/>
                        </a:solidFill>
                        <a:effectLst/>
                        <a:latin typeface="Calibri" panose="020F0502020204030204" pitchFamily="34" charset="0"/>
                      </a:endParaRPr>
                    </a:p>
                  </a:txBody>
                  <a:tcPr marL="9525" marR="114300" marT="9525" marB="0" anchor="ctr"/>
                </a:tc>
                <a:tc>
                  <a:txBody>
                    <a:bodyPr/>
                    <a:lstStyle/>
                    <a:p>
                      <a:pPr algn="r" rtl="0" fontAlgn="ctr"/>
                      <a:r>
                        <a:rPr lang="en-US" sz="1400" u="none" strike="noStrike" dirty="0">
                          <a:effectLst/>
                        </a:rPr>
                        <a:t>1 027</a:t>
                      </a:r>
                      <a:endParaRPr lang="en-US" sz="1400" b="0" i="0" u="none" strike="noStrike" dirty="0">
                        <a:solidFill>
                          <a:srgbClr val="000000"/>
                        </a:solidFill>
                        <a:effectLst/>
                        <a:latin typeface="Calibri" panose="020F0502020204030204" pitchFamily="34" charset="0"/>
                      </a:endParaRPr>
                    </a:p>
                  </a:txBody>
                  <a:tcPr marL="9525" marR="114300" marT="9525" marB="0" anchor="ctr"/>
                </a:tc>
                <a:extLst>
                  <a:ext uri="{0D108BD9-81ED-4DB2-BD59-A6C34878D82A}">
                    <a16:rowId xmlns:a16="http://schemas.microsoft.com/office/drawing/2014/main" val="2385527053"/>
                  </a:ext>
                </a:extLst>
              </a:tr>
              <a:tr h="294283">
                <a:tc>
                  <a:txBody>
                    <a:bodyPr/>
                    <a:lstStyle/>
                    <a:p>
                      <a:pPr algn="just" rtl="0" fontAlgn="ctr"/>
                      <a:r>
                        <a:rPr lang="en-US" sz="1400" u="none" strike="noStrike" dirty="0">
                          <a:effectLst/>
                        </a:rPr>
                        <a:t>SAQA</a:t>
                      </a:r>
                      <a:endParaRPr lang="en-US" sz="1400" b="0" i="0" u="none" strike="noStrike" dirty="0">
                        <a:solidFill>
                          <a:srgbClr val="000000"/>
                        </a:solidFill>
                        <a:effectLst/>
                        <a:latin typeface="Calibri" panose="020F0502020204030204" pitchFamily="34" charset="0"/>
                      </a:endParaRPr>
                    </a:p>
                  </a:txBody>
                  <a:tcPr marL="36000" marR="36000" marT="9525" marB="0" anchor="ctr"/>
                </a:tc>
                <a:tc>
                  <a:txBody>
                    <a:bodyPr/>
                    <a:lstStyle/>
                    <a:p>
                      <a:pPr algn="r" rtl="0" fontAlgn="ct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9525" marR="114300" marT="9525" marB="0" anchor="ctr"/>
                </a:tc>
                <a:tc>
                  <a:txBody>
                    <a:bodyPr/>
                    <a:lstStyle/>
                    <a:p>
                      <a:pPr algn="r" rtl="0" fontAlgn="ctr"/>
                      <a:r>
                        <a:rPr lang="en-US" sz="1400" u="none" strike="noStrike" dirty="0">
                          <a:effectLst/>
                        </a:rPr>
                        <a:t>4 950</a:t>
                      </a:r>
                      <a:endParaRPr lang="en-US" sz="1400" b="0" i="0" u="none" strike="noStrike" dirty="0">
                        <a:solidFill>
                          <a:srgbClr val="000000"/>
                        </a:solidFill>
                        <a:effectLst/>
                        <a:latin typeface="Calibri" panose="020F0502020204030204" pitchFamily="34" charset="0"/>
                      </a:endParaRPr>
                    </a:p>
                  </a:txBody>
                  <a:tcPr marL="9525" marR="114300" marT="9525" marB="0" anchor="ctr"/>
                </a:tc>
                <a:tc>
                  <a:txBody>
                    <a:bodyPr/>
                    <a:lstStyle/>
                    <a:p>
                      <a:pPr algn="r" rtl="0" fontAlgn="ctr"/>
                      <a:r>
                        <a:rPr lang="en-US" sz="1400" u="none" strike="noStrike" dirty="0">
                          <a:effectLst/>
                        </a:rPr>
                        <a:t>5 619</a:t>
                      </a:r>
                      <a:endParaRPr lang="en-US" sz="1400" b="0" i="0" u="none" strike="noStrike" dirty="0">
                        <a:solidFill>
                          <a:srgbClr val="000000"/>
                        </a:solidFill>
                        <a:effectLst/>
                        <a:latin typeface="Calibri" panose="020F0502020204030204" pitchFamily="34" charset="0"/>
                      </a:endParaRPr>
                    </a:p>
                  </a:txBody>
                  <a:tcPr marL="9525" marR="114300" marT="9525" marB="0" anchor="ctr"/>
                </a:tc>
                <a:extLst>
                  <a:ext uri="{0D108BD9-81ED-4DB2-BD59-A6C34878D82A}">
                    <a16:rowId xmlns:a16="http://schemas.microsoft.com/office/drawing/2014/main" val="3979863254"/>
                  </a:ext>
                </a:extLst>
              </a:tr>
              <a:tr h="294283">
                <a:tc>
                  <a:txBody>
                    <a:bodyPr/>
                    <a:lstStyle/>
                    <a:p>
                      <a:pPr algn="just" rtl="0" fontAlgn="ctr"/>
                      <a:r>
                        <a:rPr lang="en-US" sz="1400" u="none" strike="noStrike" dirty="0">
                          <a:effectLst/>
                        </a:rPr>
                        <a:t>Budget for Infrastructure: Student Housing Infrastructure </a:t>
                      </a:r>
                      <a:r>
                        <a:rPr lang="en-US" sz="1400" u="none" strike="noStrike" dirty="0" err="1">
                          <a:effectLst/>
                        </a:rPr>
                        <a:t>Programme</a:t>
                      </a:r>
                      <a:endParaRPr lang="en-US" sz="1400" b="0" i="0" u="none" strike="noStrike" dirty="0">
                        <a:solidFill>
                          <a:srgbClr val="000000"/>
                        </a:solidFill>
                        <a:effectLst/>
                        <a:latin typeface="Calibri" panose="020F0502020204030204" pitchFamily="34" charset="0"/>
                      </a:endParaRPr>
                    </a:p>
                  </a:txBody>
                  <a:tcPr marL="36000" marR="36000" marT="9525" marB="0" anchor="ctr"/>
                </a:tc>
                <a:tc>
                  <a:txBody>
                    <a:bodyPr/>
                    <a:lstStyle/>
                    <a:p>
                      <a:pPr algn="r" rtl="0" fontAlgn="ctr"/>
                      <a:r>
                        <a:rPr lang="en-US" sz="1400" u="none" strike="noStrike" dirty="0">
                          <a:effectLst/>
                        </a:rPr>
                        <a:t>600 000</a:t>
                      </a:r>
                      <a:endParaRPr lang="en-US" sz="1400" b="0" i="0" u="none" strike="noStrike" dirty="0">
                        <a:solidFill>
                          <a:srgbClr val="000000"/>
                        </a:solidFill>
                        <a:effectLst/>
                        <a:latin typeface="Calibri" panose="020F0502020204030204" pitchFamily="34" charset="0"/>
                      </a:endParaRPr>
                    </a:p>
                  </a:txBody>
                  <a:tcPr marL="9525" marR="114300" marT="9525" marB="0" anchor="ctr"/>
                </a:tc>
                <a:tc>
                  <a:txBody>
                    <a:bodyPr/>
                    <a:lstStyle/>
                    <a:p>
                      <a:pPr algn="r" rtl="0" fontAlgn="ctr"/>
                      <a:r>
                        <a:rPr lang="en-US" sz="1400" u="none" strike="noStrike" dirty="0">
                          <a:effectLst/>
                        </a:rPr>
                        <a:t>300 000</a:t>
                      </a:r>
                      <a:endParaRPr lang="en-US" sz="1400" b="0" i="0" u="none" strike="noStrike" dirty="0">
                        <a:solidFill>
                          <a:srgbClr val="000000"/>
                        </a:solidFill>
                        <a:effectLst/>
                        <a:latin typeface="Calibri" panose="020F0502020204030204" pitchFamily="34" charset="0"/>
                      </a:endParaRPr>
                    </a:p>
                  </a:txBody>
                  <a:tcPr marL="9525" marR="114300" marT="9525" marB="0" anchor="ctr"/>
                </a:tc>
                <a:tc>
                  <a:txBody>
                    <a:bodyPr/>
                    <a:lstStyle/>
                    <a:p>
                      <a:pPr algn="r" rtl="0" fontAlgn="ct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9525" marR="114300" marT="9525" marB="0" anchor="ctr"/>
                </a:tc>
                <a:extLst>
                  <a:ext uri="{0D108BD9-81ED-4DB2-BD59-A6C34878D82A}">
                    <a16:rowId xmlns:a16="http://schemas.microsoft.com/office/drawing/2014/main" val="1139730307"/>
                  </a:ext>
                </a:extLst>
              </a:tr>
              <a:tr h="294283">
                <a:tc>
                  <a:txBody>
                    <a:bodyPr/>
                    <a:lstStyle/>
                    <a:p>
                      <a:pPr algn="just" rtl="0" fontAlgn="ctr"/>
                      <a:r>
                        <a:rPr lang="en-GB" sz="1400" b="0" i="0" u="none" strike="noStrike" dirty="0">
                          <a:solidFill>
                            <a:srgbClr val="000000"/>
                          </a:solidFill>
                          <a:effectLst/>
                          <a:latin typeface="Calibri" panose="020F0502020204030204" pitchFamily="34" charset="0"/>
                        </a:rPr>
                        <a:t>Presidential Youth Employment: University Graduates</a:t>
                      </a:r>
                    </a:p>
                  </a:txBody>
                  <a:tcPr marL="36000" marR="36000" marT="9525" marB="0" anchor="ctr"/>
                </a:tc>
                <a:tc>
                  <a:txBody>
                    <a:bodyPr/>
                    <a:lstStyle/>
                    <a:p>
                      <a:pPr algn="r" rtl="0" fontAlgn="ctr"/>
                      <a:r>
                        <a:rPr lang="en-GB" sz="1400" b="0" i="0" u="none" strike="noStrike" dirty="0">
                          <a:solidFill>
                            <a:srgbClr val="000000"/>
                          </a:solidFill>
                          <a:effectLst/>
                          <a:latin typeface="Calibri" panose="020F0502020204030204" pitchFamily="34" charset="0"/>
                        </a:rPr>
                        <a:t>94 500</a:t>
                      </a:r>
                      <a:endParaRPr lang="en-US" sz="1400" b="0" i="0" u="none" strike="noStrike" dirty="0">
                        <a:solidFill>
                          <a:srgbClr val="000000"/>
                        </a:solidFill>
                        <a:effectLst/>
                        <a:latin typeface="Calibri" panose="020F0502020204030204" pitchFamily="34" charset="0"/>
                      </a:endParaRPr>
                    </a:p>
                  </a:txBody>
                  <a:tcPr marL="9525" marR="114300" marT="9525" marB="0" anchor="ctr"/>
                </a:tc>
                <a:tc>
                  <a:txBody>
                    <a:bodyPr/>
                    <a:lstStyle/>
                    <a:p>
                      <a:pPr algn="r" rtl="0" fontAlgn="ctr"/>
                      <a:r>
                        <a:rPr lang="en-GB" sz="1400" b="0" i="0" u="none" strike="noStrike" dirty="0">
                          <a:solidFill>
                            <a:srgbClr val="000000"/>
                          </a:solidFill>
                          <a:effectLst/>
                          <a:latin typeface="Calibri" panose="020F0502020204030204" pitchFamily="34" charset="0"/>
                        </a:rPr>
                        <a:t>99 225</a:t>
                      </a:r>
                      <a:endParaRPr lang="en-US" sz="1400" b="0" i="0" u="none" strike="noStrike" dirty="0">
                        <a:solidFill>
                          <a:srgbClr val="000000"/>
                        </a:solidFill>
                        <a:effectLst/>
                        <a:latin typeface="Calibri" panose="020F0502020204030204" pitchFamily="34" charset="0"/>
                      </a:endParaRPr>
                    </a:p>
                  </a:txBody>
                  <a:tcPr marL="9525" marR="114300" marT="9525" marB="0" anchor="ctr"/>
                </a:tc>
                <a:tc>
                  <a:txBody>
                    <a:bodyPr/>
                    <a:lstStyle/>
                    <a:p>
                      <a:pPr algn="r" rtl="0" fontAlgn="ctr"/>
                      <a:r>
                        <a:rPr lang="en-GB" sz="1400" b="0" i="0" u="none" strike="noStrike" dirty="0">
                          <a:solidFill>
                            <a:srgbClr val="000000"/>
                          </a:solidFill>
                          <a:effectLst/>
                          <a:latin typeface="Calibri" panose="020F0502020204030204" pitchFamily="34" charset="0"/>
                        </a:rPr>
                        <a:t>-</a:t>
                      </a:r>
                      <a:endParaRPr lang="en-US" sz="1400" b="0" i="0" u="none" strike="noStrike" dirty="0">
                        <a:solidFill>
                          <a:srgbClr val="000000"/>
                        </a:solidFill>
                        <a:effectLst/>
                        <a:latin typeface="Calibri" panose="020F0502020204030204" pitchFamily="34" charset="0"/>
                      </a:endParaRPr>
                    </a:p>
                  </a:txBody>
                  <a:tcPr marL="9525" marR="114300" marT="9525" marB="0" anchor="ctr"/>
                </a:tc>
                <a:extLst>
                  <a:ext uri="{0D108BD9-81ED-4DB2-BD59-A6C34878D82A}">
                    <a16:rowId xmlns:a16="http://schemas.microsoft.com/office/drawing/2014/main" val="3860161841"/>
                  </a:ext>
                </a:extLst>
              </a:tr>
              <a:tr h="294283">
                <a:tc>
                  <a:txBody>
                    <a:bodyPr/>
                    <a:lstStyle/>
                    <a:p>
                      <a:pPr algn="just" rtl="0" fontAlgn="ctr"/>
                      <a:r>
                        <a:rPr lang="en-GB" sz="1400" u="none" strike="noStrike" dirty="0">
                          <a:effectLst/>
                        </a:rPr>
                        <a:t>Presidential Youth Employment: NSF: Pay for performance model</a:t>
                      </a:r>
                      <a:endParaRPr lang="en-GB" sz="1400" b="0" i="0" u="none" strike="noStrike" dirty="0">
                        <a:solidFill>
                          <a:srgbClr val="000000"/>
                        </a:solidFill>
                        <a:effectLst/>
                        <a:latin typeface="Calibri" panose="020F0502020204030204" pitchFamily="34" charset="0"/>
                      </a:endParaRPr>
                    </a:p>
                  </a:txBody>
                  <a:tcPr marL="36000" marR="36000" marT="9525" marB="0" anchor="ctr"/>
                </a:tc>
                <a:tc>
                  <a:txBody>
                    <a:bodyPr/>
                    <a:lstStyle/>
                    <a:p>
                      <a:pPr algn="r" rtl="0" fontAlgn="ctr"/>
                      <a:r>
                        <a:rPr lang="en-US" sz="1400" u="none" strike="noStrike">
                          <a:effectLst/>
                        </a:rPr>
                        <a:t>100 000</a:t>
                      </a:r>
                      <a:endParaRPr lang="en-US" sz="1400" b="0" i="0" u="none" strike="noStrike">
                        <a:solidFill>
                          <a:srgbClr val="000000"/>
                        </a:solidFill>
                        <a:effectLst/>
                        <a:latin typeface="Calibri" panose="020F0502020204030204" pitchFamily="34" charset="0"/>
                      </a:endParaRPr>
                    </a:p>
                  </a:txBody>
                  <a:tcPr marL="9525" marR="114300" marT="9525" marB="0" anchor="ctr"/>
                </a:tc>
                <a:tc>
                  <a:txBody>
                    <a:bodyPr/>
                    <a:lstStyle/>
                    <a:p>
                      <a:pPr algn="r" rtl="0" fontAlgn="ctr"/>
                      <a:r>
                        <a:rPr lang="en-US" sz="1400" u="none" strike="noStrike" dirty="0">
                          <a:effectLst/>
                        </a:rPr>
                        <a:t>110 000</a:t>
                      </a:r>
                      <a:endParaRPr lang="en-US" sz="1400" b="0" i="0" u="none" strike="noStrike" dirty="0">
                        <a:solidFill>
                          <a:srgbClr val="000000"/>
                        </a:solidFill>
                        <a:effectLst/>
                        <a:latin typeface="Calibri" panose="020F0502020204030204" pitchFamily="34" charset="0"/>
                      </a:endParaRPr>
                    </a:p>
                  </a:txBody>
                  <a:tcPr marL="9525" marR="114300" marT="9525" marB="0" anchor="ctr"/>
                </a:tc>
                <a:tc>
                  <a:txBody>
                    <a:bodyPr/>
                    <a:lstStyle/>
                    <a:p>
                      <a:pPr algn="r" rtl="0" fontAlgn="ct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9525" marR="114300" marT="9525" marB="0" anchor="ctr"/>
                </a:tc>
                <a:extLst>
                  <a:ext uri="{0D108BD9-81ED-4DB2-BD59-A6C34878D82A}">
                    <a16:rowId xmlns:a16="http://schemas.microsoft.com/office/drawing/2014/main" val="1978063503"/>
                  </a:ext>
                </a:extLst>
              </a:tr>
              <a:tr h="260399">
                <a:tc>
                  <a:txBody>
                    <a:bodyPr/>
                    <a:lstStyle/>
                    <a:p>
                      <a:pPr algn="just" rtl="0" fontAlgn="ctr"/>
                      <a:r>
                        <a:rPr lang="en-US" sz="1400" u="none" strike="noStrike" dirty="0">
                          <a:effectLst/>
                        </a:rPr>
                        <a:t>NSFAS</a:t>
                      </a:r>
                      <a:endParaRPr lang="en-US" sz="1400" b="0" i="0" u="none" strike="noStrike" dirty="0">
                        <a:solidFill>
                          <a:srgbClr val="000000"/>
                        </a:solidFill>
                        <a:effectLst/>
                        <a:latin typeface="Calibri" panose="020F0502020204030204" pitchFamily="34" charset="0"/>
                      </a:endParaRPr>
                    </a:p>
                  </a:txBody>
                  <a:tcPr marL="36000" marR="36000" marT="9525" marB="0" anchor="ctr"/>
                </a:tc>
                <a:tc>
                  <a:txBody>
                    <a:bodyPr/>
                    <a:lstStyle/>
                    <a:p>
                      <a:pPr algn="r" rtl="0" fontAlgn="ctr"/>
                      <a:r>
                        <a:rPr lang="en-US" sz="1400" u="none" strike="noStrike" dirty="0">
                          <a:effectLst/>
                        </a:rPr>
                        <a:t>7 775 804</a:t>
                      </a:r>
                      <a:endParaRPr lang="en-US" sz="1400" b="0" i="0" u="none" strike="noStrike" dirty="0">
                        <a:solidFill>
                          <a:srgbClr val="000000"/>
                        </a:solidFill>
                        <a:effectLst/>
                        <a:latin typeface="Calibri" panose="020F0502020204030204" pitchFamily="34" charset="0"/>
                      </a:endParaRPr>
                    </a:p>
                  </a:txBody>
                  <a:tcPr marL="9525" marR="114300" marT="9525" marB="0" anchor="ctr"/>
                </a:tc>
                <a:tc>
                  <a:txBody>
                    <a:bodyPr/>
                    <a:lstStyle/>
                    <a:p>
                      <a:pPr algn="r" rtl="0" fontAlgn="ctr"/>
                      <a:r>
                        <a:rPr lang="en-US" sz="1400" u="none" strike="noStrike" dirty="0">
                          <a:effectLst/>
                        </a:rPr>
                        <a:t>11 223 288</a:t>
                      </a:r>
                      <a:endParaRPr lang="en-US" sz="1400" b="0" i="0" u="none" strike="noStrike" dirty="0">
                        <a:solidFill>
                          <a:srgbClr val="000000"/>
                        </a:solidFill>
                        <a:effectLst/>
                        <a:latin typeface="Calibri" panose="020F0502020204030204" pitchFamily="34" charset="0"/>
                      </a:endParaRPr>
                    </a:p>
                  </a:txBody>
                  <a:tcPr marL="9525" marR="114300" marT="9525" marB="0" anchor="ctr"/>
                </a:tc>
                <a:tc>
                  <a:txBody>
                    <a:bodyPr/>
                    <a:lstStyle/>
                    <a:p>
                      <a:pPr algn="r" rtl="0" fontAlgn="ctr"/>
                      <a:r>
                        <a:rPr lang="en-US" sz="1400" u="none" strike="noStrike" dirty="0">
                          <a:effectLst/>
                        </a:rPr>
                        <a:t>13 586 795</a:t>
                      </a:r>
                      <a:endParaRPr lang="en-US" sz="1400" b="0" i="0" u="none" strike="noStrike" dirty="0">
                        <a:solidFill>
                          <a:srgbClr val="000000"/>
                        </a:solidFill>
                        <a:effectLst/>
                        <a:latin typeface="Calibri" panose="020F0502020204030204" pitchFamily="34" charset="0"/>
                      </a:endParaRPr>
                    </a:p>
                  </a:txBody>
                  <a:tcPr marL="9525" marR="114300" marT="9525" marB="0" anchor="ctr"/>
                </a:tc>
                <a:extLst>
                  <a:ext uri="{0D108BD9-81ED-4DB2-BD59-A6C34878D82A}">
                    <a16:rowId xmlns:a16="http://schemas.microsoft.com/office/drawing/2014/main" val="3834876149"/>
                  </a:ext>
                </a:extLst>
              </a:tr>
              <a:tr h="260399">
                <a:tc>
                  <a:txBody>
                    <a:bodyPr/>
                    <a:lstStyle/>
                    <a:p>
                      <a:pPr algn="just" rtl="0" fontAlgn="ctr"/>
                      <a:r>
                        <a:rPr lang="en-US" sz="1400" u="none" strike="noStrike" dirty="0">
                          <a:effectLst/>
                        </a:rPr>
                        <a:t>Higher Health</a:t>
                      </a:r>
                      <a:endParaRPr lang="en-US" sz="1400" b="0" i="0" u="none" strike="noStrike" dirty="0">
                        <a:solidFill>
                          <a:srgbClr val="000000"/>
                        </a:solidFill>
                        <a:effectLst/>
                        <a:latin typeface="Calibri" panose="020F0502020204030204" pitchFamily="34" charset="0"/>
                      </a:endParaRPr>
                    </a:p>
                  </a:txBody>
                  <a:tcPr marL="36000" marR="36000" marT="9525" marB="0" anchor="ctr"/>
                </a:tc>
                <a:tc>
                  <a:txBody>
                    <a:bodyPr/>
                    <a:lstStyle/>
                    <a:p>
                      <a:pPr algn="r" rtl="0" fontAlgn="ctr"/>
                      <a:r>
                        <a:rPr lang="en-US" sz="1400" u="none" strike="noStrike" dirty="0">
                          <a:effectLst/>
                        </a:rPr>
                        <a:t>7 261</a:t>
                      </a:r>
                      <a:endParaRPr lang="en-US" sz="1400" b="0" i="0" u="none" strike="noStrike" dirty="0">
                        <a:solidFill>
                          <a:srgbClr val="000000"/>
                        </a:solidFill>
                        <a:effectLst/>
                        <a:latin typeface="Calibri" panose="020F0502020204030204" pitchFamily="34" charset="0"/>
                      </a:endParaRPr>
                    </a:p>
                  </a:txBody>
                  <a:tcPr marL="9525" marR="114300" marT="9525" marB="0" anchor="ctr"/>
                </a:tc>
                <a:tc>
                  <a:txBody>
                    <a:bodyPr/>
                    <a:lstStyle/>
                    <a:p>
                      <a:pPr algn="r" rtl="0" fontAlgn="ctr"/>
                      <a:r>
                        <a:rPr lang="en-US" sz="1400" u="none" strike="noStrike" dirty="0">
                          <a:effectLst/>
                        </a:rPr>
                        <a:t>7 261</a:t>
                      </a:r>
                      <a:endParaRPr lang="en-US" sz="1400" b="0" i="0" u="none" strike="noStrike" dirty="0">
                        <a:solidFill>
                          <a:srgbClr val="000000"/>
                        </a:solidFill>
                        <a:effectLst/>
                        <a:latin typeface="Calibri" panose="020F0502020204030204" pitchFamily="34" charset="0"/>
                      </a:endParaRPr>
                    </a:p>
                  </a:txBody>
                  <a:tcPr marL="9525" marR="114300" marT="9525" marB="0" anchor="ctr"/>
                </a:tc>
                <a:tc>
                  <a:txBody>
                    <a:bodyPr/>
                    <a:lstStyle/>
                    <a:p>
                      <a:pPr algn="r" rtl="0" fontAlgn="ctr"/>
                      <a:r>
                        <a:rPr lang="en-US" sz="1400" u="none" strike="noStrike" dirty="0">
                          <a:effectLst/>
                        </a:rPr>
                        <a:t>7 261</a:t>
                      </a:r>
                      <a:endParaRPr lang="en-US" sz="1400" b="0" i="0" u="none" strike="noStrike" dirty="0">
                        <a:solidFill>
                          <a:srgbClr val="000000"/>
                        </a:solidFill>
                        <a:effectLst/>
                        <a:latin typeface="Calibri" panose="020F0502020204030204" pitchFamily="34" charset="0"/>
                      </a:endParaRPr>
                    </a:p>
                  </a:txBody>
                  <a:tcPr marL="9525" marR="114300" marT="9525" marB="0" anchor="ctr"/>
                </a:tc>
                <a:extLst>
                  <a:ext uri="{0D108BD9-81ED-4DB2-BD59-A6C34878D82A}">
                    <a16:rowId xmlns:a16="http://schemas.microsoft.com/office/drawing/2014/main" val="1906831169"/>
                  </a:ext>
                </a:extLst>
              </a:tr>
              <a:tr h="260399">
                <a:tc>
                  <a:txBody>
                    <a:bodyPr/>
                    <a:lstStyle/>
                    <a:p>
                      <a:pPr algn="just" rtl="0" fontAlgn="ct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36000" marR="36000" marT="9525" marB="0" anchor="ctr"/>
                </a:tc>
                <a:tc>
                  <a:txBody>
                    <a:bodyPr/>
                    <a:lstStyle/>
                    <a:p>
                      <a:pPr algn="r" rtl="0" fontAlgn="ct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9525" marR="114300" marT="9525" marB="0" anchor="ctr"/>
                </a:tc>
                <a:tc>
                  <a:txBody>
                    <a:bodyPr/>
                    <a:lstStyle/>
                    <a:p>
                      <a:pPr algn="r" rtl="0" fontAlgn="ct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9525" marR="114300" marT="9525" marB="0" anchor="ctr"/>
                </a:tc>
                <a:tc>
                  <a:txBody>
                    <a:bodyPr/>
                    <a:lstStyle/>
                    <a:p>
                      <a:pPr algn="r" rtl="0" fontAlgn="ct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9525" marR="114300" marT="9525" marB="0" anchor="ctr"/>
                </a:tc>
                <a:extLst>
                  <a:ext uri="{0D108BD9-81ED-4DB2-BD59-A6C34878D82A}">
                    <a16:rowId xmlns:a16="http://schemas.microsoft.com/office/drawing/2014/main" val="3435724596"/>
                  </a:ext>
                </a:extLst>
              </a:tr>
              <a:tr h="260399">
                <a:tc>
                  <a:txBody>
                    <a:bodyPr/>
                    <a:lstStyle/>
                    <a:p>
                      <a:pPr algn="just" rtl="0" fontAlgn="ctr"/>
                      <a:r>
                        <a:rPr lang="en-US" sz="1400" b="1" u="none" strike="noStrike" dirty="0">
                          <a:effectLst/>
                        </a:rPr>
                        <a:t>Baseline decreases</a:t>
                      </a:r>
                      <a:endParaRPr lang="en-US" sz="1400" b="1" i="0" u="none" strike="noStrike" dirty="0">
                        <a:solidFill>
                          <a:srgbClr val="000000"/>
                        </a:solidFill>
                        <a:effectLst/>
                        <a:latin typeface="Calibri" panose="020F0502020204030204" pitchFamily="34" charset="0"/>
                      </a:endParaRPr>
                    </a:p>
                  </a:txBody>
                  <a:tcPr marL="36000" marR="36000" marT="9525" marB="0" anchor="ctr"/>
                </a:tc>
                <a:tc>
                  <a:txBody>
                    <a:bodyPr/>
                    <a:lstStyle/>
                    <a:p>
                      <a:pPr algn="r" rtl="0" fontAlgn="ctr"/>
                      <a:r>
                        <a:rPr lang="en-US" sz="1400" b="1" u="none" strike="noStrike" dirty="0">
                          <a:solidFill>
                            <a:srgbClr val="FF0000"/>
                          </a:solidFill>
                          <a:effectLst/>
                        </a:rPr>
                        <a:t>(1 031 634)</a:t>
                      </a:r>
                      <a:endParaRPr lang="en-US" sz="1400" b="1" i="0" u="none" strike="noStrike" dirty="0">
                        <a:solidFill>
                          <a:srgbClr val="FF0000"/>
                        </a:solidFill>
                        <a:effectLst/>
                        <a:latin typeface="Calibri" panose="020F0502020204030204" pitchFamily="34" charset="0"/>
                      </a:endParaRPr>
                    </a:p>
                  </a:txBody>
                  <a:tcPr marL="9525" marR="114300" marT="9525" marB="0" anchor="ctr"/>
                </a:tc>
                <a:tc>
                  <a:txBody>
                    <a:bodyPr/>
                    <a:lstStyle/>
                    <a:p>
                      <a:pPr algn="r" rtl="0" fontAlgn="ctr"/>
                      <a:r>
                        <a:rPr lang="en-US" sz="1400" b="1" u="none" strike="noStrike" dirty="0">
                          <a:solidFill>
                            <a:srgbClr val="FF0000"/>
                          </a:solidFill>
                          <a:effectLst/>
                        </a:rPr>
                        <a:t>(1 194 292)</a:t>
                      </a:r>
                      <a:endParaRPr lang="en-US" sz="1400" b="1" i="0" u="none" strike="noStrike" dirty="0">
                        <a:solidFill>
                          <a:srgbClr val="FF0000"/>
                        </a:solidFill>
                        <a:effectLst/>
                        <a:latin typeface="Calibri" panose="020F0502020204030204" pitchFamily="34" charset="0"/>
                      </a:endParaRPr>
                    </a:p>
                  </a:txBody>
                  <a:tcPr marL="9525" marR="114300" marT="9525" marB="0" anchor="ctr"/>
                </a:tc>
                <a:tc>
                  <a:txBody>
                    <a:bodyPr/>
                    <a:lstStyle/>
                    <a:p>
                      <a:pPr algn="r" rtl="0" fontAlgn="ctr"/>
                      <a:r>
                        <a:rPr lang="en-US" sz="1400" b="1" u="none" strike="noStrike" dirty="0">
                          <a:solidFill>
                            <a:srgbClr val="FF0000"/>
                          </a:solidFill>
                          <a:effectLst/>
                        </a:rPr>
                        <a:t>(1 450 905)</a:t>
                      </a:r>
                      <a:endParaRPr lang="en-US" sz="1400" b="1" i="0" u="none" strike="noStrike" dirty="0">
                        <a:solidFill>
                          <a:srgbClr val="FF0000"/>
                        </a:solidFill>
                        <a:effectLst/>
                        <a:latin typeface="Calibri" panose="020F0502020204030204" pitchFamily="34" charset="0"/>
                      </a:endParaRPr>
                    </a:p>
                  </a:txBody>
                  <a:tcPr marL="9525" marR="114300" marT="9525" marB="0" anchor="ctr"/>
                </a:tc>
                <a:extLst>
                  <a:ext uri="{0D108BD9-81ED-4DB2-BD59-A6C34878D82A}">
                    <a16:rowId xmlns:a16="http://schemas.microsoft.com/office/drawing/2014/main" val="2672774177"/>
                  </a:ext>
                </a:extLst>
              </a:tr>
              <a:tr h="260399">
                <a:tc>
                  <a:txBody>
                    <a:bodyPr/>
                    <a:lstStyle/>
                    <a:p>
                      <a:pPr algn="just" rtl="0" fontAlgn="ctr"/>
                      <a:r>
                        <a:rPr lang="en-US" sz="1400" u="none" strike="noStrike" dirty="0">
                          <a:effectLst/>
                        </a:rPr>
                        <a:t>Skills Levy</a:t>
                      </a:r>
                      <a:endParaRPr lang="en-US" sz="1400" b="0" i="0" u="none" strike="noStrike" dirty="0">
                        <a:solidFill>
                          <a:srgbClr val="000000"/>
                        </a:solidFill>
                        <a:effectLst/>
                        <a:latin typeface="Calibri" panose="020F0502020204030204" pitchFamily="34" charset="0"/>
                      </a:endParaRPr>
                    </a:p>
                  </a:txBody>
                  <a:tcPr marL="36000" marR="36000" marT="9525" marB="0" anchor="ctr"/>
                </a:tc>
                <a:tc>
                  <a:txBody>
                    <a:bodyPr/>
                    <a:lstStyle/>
                    <a:p>
                      <a:pPr algn="r" rtl="0" fontAlgn="ctr"/>
                      <a:r>
                        <a:rPr lang="en-US" sz="1400" u="none" strike="noStrike" dirty="0">
                          <a:solidFill>
                            <a:srgbClr val="FF0000"/>
                          </a:solidFill>
                          <a:effectLst/>
                        </a:rPr>
                        <a:t>(1 023 945)</a:t>
                      </a:r>
                      <a:endParaRPr lang="en-US" sz="1400" b="0" i="0" u="none" strike="noStrike" dirty="0">
                        <a:solidFill>
                          <a:srgbClr val="FF0000"/>
                        </a:solidFill>
                        <a:effectLst/>
                        <a:latin typeface="Calibri" panose="020F0502020204030204" pitchFamily="34" charset="0"/>
                      </a:endParaRPr>
                    </a:p>
                  </a:txBody>
                  <a:tcPr marL="9525" marR="114300" marT="9525" marB="0" anchor="ctr"/>
                </a:tc>
                <a:tc>
                  <a:txBody>
                    <a:bodyPr/>
                    <a:lstStyle/>
                    <a:p>
                      <a:pPr algn="r" rtl="0" fontAlgn="ctr"/>
                      <a:r>
                        <a:rPr lang="en-US" sz="1400" u="none" strike="noStrike" dirty="0">
                          <a:solidFill>
                            <a:srgbClr val="FF0000"/>
                          </a:solidFill>
                          <a:effectLst/>
                        </a:rPr>
                        <a:t>(1 181 175)</a:t>
                      </a:r>
                      <a:endParaRPr lang="en-US" sz="1400" b="0" i="0" u="none" strike="noStrike" dirty="0">
                        <a:solidFill>
                          <a:srgbClr val="FF0000"/>
                        </a:solidFill>
                        <a:effectLst/>
                        <a:latin typeface="Calibri" panose="020F0502020204030204" pitchFamily="34" charset="0"/>
                      </a:endParaRPr>
                    </a:p>
                  </a:txBody>
                  <a:tcPr marL="9525" marR="114300" marT="9525" marB="0" anchor="ctr"/>
                </a:tc>
                <a:tc>
                  <a:txBody>
                    <a:bodyPr/>
                    <a:lstStyle/>
                    <a:p>
                      <a:pPr algn="r" rtl="0" fontAlgn="ctr"/>
                      <a:r>
                        <a:rPr lang="en-US" sz="1400" u="none" strike="noStrike" dirty="0">
                          <a:solidFill>
                            <a:srgbClr val="FF0000"/>
                          </a:solidFill>
                          <a:effectLst/>
                        </a:rPr>
                        <a:t>(1 437 351)</a:t>
                      </a:r>
                      <a:endParaRPr lang="en-US" sz="1400" b="0" i="0" u="none" strike="noStrike" dirty="0">
                        <a:solidFill>
                          <a:srgbClr val="FF0000"/>
                        </a:solidFill>
                        <a:effectLst/>
                        <a:latin typeface="Calibri" panose="020F0502020204030204" pitchFamily="34" charset="0"/>
                      </a:endParaRPr>
                    </a:p>
                  </a:txBody>
                  <a:tcPr marL="9525" marR="114300" marT="9525" marB="0" anchor="ctr"/>
                </a:tc>
                <a:extLst>
                  <a:ext uri="{0D108BD9-81ED-4DB2-BD59-A6C34878D82A}">
                    <a16:rowId xmlns:a16="http://schemas.microsoft.com/office/drawing/2014/main" val="537136641"/>
                  </a:ext>
                </a:extLst>
              </a:tr>
              <a:tr h="260399">
                <a:tc>
                  <a:txBody>
                    <a:bodyPr/>
                    <a:lstStyle/>
                    <a:p>
                      <a:pPr algn="just" rtl="0" fontAlgn="ctr"/>
                      <a:r>
                        <a:rPr lang="en-US" sz="1400" u="none" strike="noStrike" dirty="0">
                          <a:effectLst/>
                        </a:rPr>
                        <a:t>Commonwealth of Learning</a:t>
                      </a:r>
                      <a:endParaRPr lang="en-US" sz="1400" b="0" i="0" u="none" strike="noStrike" dirty="0">
                        <a:solidFill>
                          <a:srgbClr val="000000"/>
                        </a:solidFill>
                        <a:effectLst/>
                        <a:latin typeface="Calibri" panose="020F0502020204030204" pitchFamily="34" charset="0"/>
                      </a:endParaRPr>
                    </a:p>
                  </a:txBody>
                  <a:tcPr marL="36000" marR="36000" marT="9525" marB="0" anchor="ctr"/>
                </a:tc>
                <a:tc>
                  <a:txBody>
                    <a:bodyPr/>
                    <a:lstStyle/>
                    <a:p>
                      <a:pPr algn="r" rtl="0" fontAlgn="ctr"/>
                      <a:r>
                        <a:rPr lang="en-US" sz="1400" u="none" strike="noStrike">
                          <a:effectLst/>
                        </a:rPr>
                        <a:t>-</a:t>
                      </a:r>
                      <a:endParaRPr lang="en-US" sz="1400" b="0" i="0" u="none" strike="noStrike">
                        <a:solidFill>
                          <a:srgbClr val="000000"/>
                        </a:solidFill>
                        <a:effectLst/>
                        <a:latin typeface="Calibri" panose="020F0502020204030204" pitchFamily="34" charset="0"/>
                      </a:endParaRPr>
                    </a:p>
                  </a:txBody>
                  <a:tcPr marL="9525" marR="114300" marT="9525" marB="0" anchor="ctr"/>
                </a:tc>
                <a:tc>
                  <a:txBody>
                    <a:bodyPr/>
                    <a:lstStyle/>
                    <a:p>
                      <a:pPr algn="r" rtl="0" fontAlgn="ct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9525" marR="114300" marT="9525" marB="0" anchor="ctr"/>
                </a:tc>
                <a:tc>
                  <a:txBody>
                    <a:bodyPr/>
                    <a:lstStyle/>
                    <a:p>
                      <a:pPr algn="r" rtl="0" fontAlgn="ctr"/>
                      <a:r>
                        <a:rPr lang="en-US" sz="1400" u="none" strike="noStrike" dirty="0">
                          <a:solidFill>
                            <a:srgbClr val="FF0000"/>
                          </a:solidFill>
                          <a:effectLst/>
                        </a:rPr>
                        <a:t>(1)</a:t>
                      </a:r>
                      <a:endParaRPr lang="en-US" sz="1400" b="0" i="0" u="none" strike="noStrike" dirty="0">
                        <a:solidFill>
                          <a:srgbClr val="FF0000"/>
                        </a:solidFill>
                        <a:effectLst/>
                        <a:latin typeface="Calibri" panose="020F0502020204030204" pitchFamily="34" charset="0"/>
                      </a:endParaRPr>
                    </a:p>
                  </a:txBody>
                  <a:tcPr marL="9525" marR="114300" marT="9525" marB="0" anchor="ctr"/>
                </a:tc>
                <a:extLst>
                  <a:ext uri="{0D108BD9-81ED-4DB2-BD59-A6C34878D82A}">
                    <a16:rowId xmlns:a16="http://schemas.microsoft.com/office/drawing/2014/main" val="693757472"/>
                  </a:ext>
                </a:extLst>
              </a:tr>
              <a:tr h="260399">
                <a:tc>
                  <a:txBody>
                    <a:bodyPr/>
                    <a:lstStyle/>
                    <a:p>
                      <a:pPr algn="just" rtl="0" fontAlgn="ctr"/>
                      <a:r>
                        <a:rPr lang="en-US" sz="1400" u="none" strike="noStrike" dirty="0">
                          <a:effectLst/>
                        </a:rPr>
                        <a:t>Higher Education Institutions</a:t>
                      </a:r>
                      <a:endParaRPr lang="en-US" sz="1400" b="0" i="0" u="none" strike="noStrike" dirty="0">
                        <a:solidFill>
                          <a:srgbClr val="000000"/>
                        </a:solidFill>
                        <a:effectLst/>
                        <a:latin typeface="Calibri" panose="020F0502020204030204" pitchFamily="34" charset="0"/>
                      </a:endParaRPr>
                    </a:p>
                  </a:txBody>
                  <a:tcPr marL="36000" marR="36000" marT="9525" marB="0" anchor="ctr"/>
                </a:tc>
                <a:tc>
                  <a:txBody>
                    <a:bodyPr/>
                    <a:lstStyle/>
                    <a:p>
                      <a:pPr algn="r" rtl="0" fontAlgn="ctr"/>
                      <a:r>
                        <a:rPr lang="en-US" sz="1400" u="none" strike="noStrike">
                          <a:effectLst/>
                        </a:rPr>
                        <a:t>-</a:t>
                      </a:r>
                      <a:endParaRPr lang="en-US" sz="1400" b="0" i="0" u="none" strike="noStrike">
                        <a:solidFill>
                          <a:srgbClr val="000000"/>
                        </a:solidFill>
                        <a:effectLst/>
                        <a:latin typeface="Calibri" panose="020F0502020204030204" pitchFamily="34" charset="0"/>
                      </a:endParaRPr>
                    </a:p>
                  </a:txBody>
                  <a:tcPr marL="9525" marR="114300" marT="9525" marB="0" anchor="ctr"/>
                </a:tc>
                <a:tc>
                  <a:txBody>
                    <a:bodyPr/>
                    <a:lstStyle/>
                    <a:p>
                      <a:pPr algn="r" rtl="0" fontAlgn="ct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9525" marR="114300" marT="9525" marB="0" anchor="ctr"/>
                </a:tc>
                <a:tc>
                  <a:txBody>
                    <a:bodyPr/>
                    <a:lstStyle/>
                    <a:p>
                      <a:pPr algn="r" rtl="0" fontAlgn="ctr"/>
                      <a:r>
                        <a:rPr lang="en-US" sz="1400" u="none" strike="noStrike" dirty="0">
                          <a:solidFill>
                            <a:srgbClr val="FF0000"/>
                          </a:solidFill>
                          <a:effectLst/>
                        </a:rPr>
                        <a:t>(452)</a:t>
                      </a:r>
                      <a:endParaRPr lang="en-US" sz="1400" b="0" i="0" u="none" strike="noStrike" dirty="0">
                        <a:solidFill>
                          <a:srgbClr val="FF0000"/>
                        </a:solidFill>
                        <a:effectLst/>
                        <a:latin typeface="Calibri" panose="020F0502020204030204" pitchFamily="34" charset="0"/>
                      </a:endParaRPr>
                    </a:p>
                  </a:txBody>
                  <a:tcPr marL="9525" marR="114300" marT="9525" marB="0" anchor="ctr"/>
                </a:tc>
                <a:extLst>
                  <a:ext uri="{0D108BD9-81ED-4DB2-BD59-A6C34878D82A}">
                    <a16:rowId xmlns:a16="http://schemas.microsoft.com/office/drawing/2014/main" val="3478198250"/>
                  </a:ext>
                </a:extLst>
              </a:tr>
              <a:tr h="260399">
                <a:tc>
                  <a:txBody>
                    <a:bodyPr/>
                    <a:lstStyle/>
                    <a:p>
                      <a:pPr algn="just" rtl="0" fontAlgn="ctr"/>
                      <a:r>
                        <a:rPr lang="en-US" sz="1400" u="none" strike="noStrike" dirty="0">
                          <a:effectLst/>
                        </a:rPr>
                        <a:t>Operational activities</a:t>
                      </a:r>
                      <a:endParaRPr lang="en-US" sz="1400" b="0" i="0" u="none" strike="noStrike" dirty="0">
                        <a:solidFill>
                          <a:srgbClr val="000000"/>
                        </a:solidFill>
                        <a:effectLst/>
                        <a:latin typeface="Calibri" panose="020F0502020204030204" pitchFamily="34" charset="0"/>
                      </a:endParaRPr>
                    </a:p>
                  </a:txBody>
                  <a:tcPr marL="36000" marR="36000" marT="9525" marB="0" anchor="ctr"/>
                </a:tc>
                <a:tc>
                  <a:txBody>
                    <a:bodyPr/>
                    <a:lstStyle/>
                    <a:p>
                      <a:pPr algn="r" rtl="0" fontAlgn="ctr"/>
                      <a:r>
                        <a:rPr lang="en-US" sz="1400" u="none" strike="noStrike" dirty="0">
                          <a:solidFill>
                            <a:srgbClr val="FF0000"/>
                          </a:solidFill>
                          <a:effectLst/>
                        </a:rPr>
                        <a:t>(5 189)</a:t>
                      </a:r>
                      <a:endParaRPr lang="en-US" sz="1400" b="0" i="0" u="none" strike="noStrike" dirty="0">
                        <a:solidFill>
                          <a:srgbClr val="FF0000"/>
                        </a:solidFill>
                        <a:effectLst/>
                        <a:latin typeface="Calibri" panose="020F0502020204030204" pitchFamily="34" charset="0"/>
                      </a:endParaRPr>
                    </a:p>
                  </a:txBody>
                  <a:tcPr marL="9525" marR="114300" marT="9525" marB="0" anchor="ctr"/>
                </a:tc>
                <a:tc>
                  <a:txBody>
                    <a:bodyPr/>
                    <a:lstStyle/>
                    <a:p>
                      <a:pPr algn="r" rtl="0" fontAlgn="ctr"/>
                      <a:r>
                        <a:rPr lang="en-US" sz="1400" u="none" strike="noStrike" dirty="0">
                          <a:solidFill>
                            <a:srgbClr val="FF0000"/>
                          </a:solidFill>
                          <a:effectLst/>
                        </a:rPr>
                        <a:t>(13 117)</a:t>
                      </a:r>
                      <a:endParaRPr lang="en-US" sz="1400" b="0" i="0" u="none" strike="noStrike" dirty="0">
                        <a:solidFill>
                          <a:srgbClr val="FF0000"/>
                        </a:solidFill>
                        <a:effectLst/>
                        <a:latin typeface="Calibri" panose="020F0502020204030204" pitchFamily="34" charset="0"/>
                      </a:endParaRPr>
                    </a:p>
                  </a:txBody>
                  <a:tcPr marL="9525" marR="114300" marT="9525" marB="0" anchor="ctr"/>
                </a:tc>
                <a:tc>
                  <a:txBody>
                    <a:bodyPr/>
                    <a:lstStyle/>
                    <a:p>
                      <a:pPr algn="r" rtl="0" fontAlgn="ctr"/>
                      <a:r>
                        <a:rPr lang="en-US" sz="1400" u="none" strike="noStrike" dirty="0">
                          <a:solidFill>
                            <a:srgbClr val="FF0000"/>
                          </a:solidFill>
                          <a:effectLst/>
                        </a:rPr>
                        <a:t>(13 053)</a:t>
                      </a:r>
                      <a:endParaRPr lang="en-US" sz="1400" b="0" i="0" u="none" strike="noStrike" dirty="0">
                        <a:solidFill>
                          <a:srgbClr val="FF0000"/>
                        </a:solidFill>
                        <a:effectLst/>
                        <a:latin typeface="Calibri" panose="020F0502020204030204" pitchFamily="34" charset="0"/>
                      </a:endParaRPr>
                    </a:p>
                  </a:txBody>
                  <a:tcPr marL="9525" marR="114300" marT="9525" marB="0" anchor="ctr"/>
                </a:tc>
                <a:extLst>
                  <a:ext uri="{0D108BD9-81ED-4DB2-BD59-A6C34878D82A}">
                    <a16:rowId xmlns:a16="http://schemas.microsoft.com/office/drawing/2014/main" val="2385922743"/>
                  </a:ext>
                </a:extLst>
              </a:tr>
              <a:tr h="260399">
                <a:tc>
                  <a:txBody>
                    <a:bodyPr/>
                    <a:lstStyle/>
                    <a:p>
                      <a:pPr algn="just" rtl="0" fontAlgn="ctr"/>
                      <a:r>
                        <a:rPr lang="en-ZA" sz="1400" b="0" i="0" u="none" strike="noStrike" dirty="0">
                          <a:solidFill>
                            <a:srgbClr val="000000"/>
                          </a:solidFill>
                          <a:effectLst/>
                          <a:latin typeface="Calibri" panose="020F0502020204030204" pitchFamily="34" charset="0"/>
                        </a:rPr>
                        <a:t>CET Colleges</a:t>
                      </a:r>
                      <a:endParaRPr lang="en-US" sz="1400" b="0" i="0" u="none" strike="noStrike" dirty="0">
                        <a:solidFill>
                          <a:srgbClr val="000000"/>
                        </a:solidFill>
                        <a:effectLst/>
                        <a:latin typeface="Calibri" panose="020F0502020204030204" pitchFamily="34" charset="0"/>
                      </a:endParaRPr>
                    </a:p>
                  </a:txBody>
                  <a:tcPr marL="36000" marR="36000" marT="9525" marB="0" anchor="ctr"/>
                </a:tc>
                <a:tc>
                  <a:txBody>
                    <a:bodyPr/>
                    <a:lstStyle/>
                    <a:p>
                      <a:pPr algn="r" rtl="0" fontAlgn="ctr"/>
                      <a:r>
                        <a:rPr lang="en-ZA" sz="1400" b="0" i="0" u="none" strike="noStrike" dirty="0">
                          <a:solidFill>
                            <a:srgbClr val="FF0000"/>
                          </a:solidFill>
                          <a:effectLst/>
                          <a:latin typeface="Calibri" panose="020F0502020204030204" pitchFamily="34" charset="0"/>
                        </a:rPr>
                        <a:t>(2 500)</a:t>
                      </a:r>
                      <a:endParaRPr lang="en-US" sz="1400" b="0" i="0" u="none" strike="noStrike" dirty="0">
                        <a:solidFill>
                          <a:srgbClr val="FF0000"/>
                        </a:solidFill>
                        <a:effectLst/>
                        <a:latin typeface="Calibri" panose="020F0502020204030204" pitchFamily="34" charset="0"/>
                      </a:endParaRPr>
                    </a:p>
                  </a:txBody>
                  <a:tcPr marL="9525" marR="114300" marT="9525" marB="0" anchor="ctr"/>
                </a:tc>
                <a:tc>
                  <a:txBody>
                    <a:bodyPr/>
                    <a:lstStyle/>
                    <a:p>
                      <a:pPr algn="r" rtl="0" fontAlgn="ctr"/>
                      <a:r>
                        <a:rPr lang="en-ZA" sz="1400" b="0" i="0" u="none" strike="noStrike" dirty="0">
                          <a:solidFill>
                            <a:srgbClr val="FF0000"/>
                          </a:solidFill>
                          <a:effectLst/>
                          <a:latin typeface="Calibri" panose="020F0502020204030204" pitchFamily="34" charset="0"/>
                        </a:rPr>
                        <a:t>-</a:t>
                      </a:r>
                      <a:endParaRPr lang="en-US" sz="1400" b="0" i="0" u="none" strike="noStrike" dirty="0">
                        <a:solidFill>
                          <a:srgbClr val="FF0000"/>
                        </a:solidFill>
                        <a:effectLst/>
                        <a:latin typeface="Calibri" panose="020F0502020204030204" pitchFamily="34" charset="0"/>
                      </a:endParaRPr>
                    </a:p>
                  </a:txBody>
                  <a:tcPr marL="9525" marR="114300" marT="9525" marB="0" anchor="ctr"/>
                </a:tc>
                <a:tc>
                  <a:txBody>
                    <a:bodyPr/>
                    <a:lstStyle/>
                    <a:p>
                      <a:pPr algn="r" rtl="0" fontAlgn="ctr"/>
                      <a:r>
                        <a:rPr lang="en-ZA" sz="1400" b="0" i="0" u="none" strike="noStrike" dirty="0">
                          <a:solidFill>
                            <a:srgbClr val="FF0000"/>
                          </a:solidFill>
                          <a:effectLst/>
                          <a:latin typeface="Calibri" panose="020F0502020204030204" pitchFamily="34" charset="0"/>
                        </a:rPr>
                        <a:t>(48)</a:t>
                      </a:r>
                      <a:endParaRPr lang="en-US" sz="1400" b="0" i="0" u="none" strike="noStrike" dirty="0">
                        <a:solidFill>
                          <a:srgbClr val="FF0000"/>
                        </a:solidFill>
                        <a:effectLst/>
                        <a:latin typeface="Calibri" panose="020F0502020204030204" pitchFamily="34" charset="0"/>
                      </a:endParaRPr>
                    </a:p>
                  </a:txBody>
                  <a:tcPr marL="9525" marR="114300" marT="9525" marB="0" anchor="ctr"/>
                </a:tc>
                <a:extLst>
                  <a:ext uri="{0D108BD9-81ED-4DB2-BD59-A6C34878D82A}">
                    <a16:rowId xmlns:a16="http://schemas.microsoft.com/office/drawing/2014/main" val="53126228"/>
                  </a:ext>
                </a:extLst>
              </a:tr>
            </a:tbl>
          </a:graphicData>
        </a:graphic>
      </p:graphicFrame>
    </p:spTree>
    <p:extLst>
      <p:ext uri="{BB962C8B-B14F-4D97-AF65-F5344CB8AC3E}">
        <p14:creationId xmlns:p14="http://schemas.microsoft.com/office/powerpoint/2010/main" val="13431656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0" y="-7938"/>
            <a:ext cx="9144000" cy="7037388"/>
          </a:xfrm>
          <a:prstGeom prst="rect">
            <a:avLst/>
          </a:prstGeom>
          <a:noFill/>
          <a:ln w="9525">
            <a:noFill/>
            <a:miter lim="800000"/>
            <a:headEnd/>
            <a:tailEnd/>
          </a:ln>
        </p:spPr>
      </p:pic>
      <p:sp>
        <p:nvSpPr>
          <p:cNvPr id="46083" name="Content Placeholder 2"/>
          <p:cNvSpPr>
            <a:spLocks noGrp="1"/>
          </p:cNvSpPr>
          <p:nvPr>
            <p:ph idx="1"/>
          </p:nvPr>
        </p:nvSpPr>
        <p:spPr>
          <a:xfrm>
            <a:off x="457200" y="961728"/>
            <a:ext cx="8305800" cy="5562897"/>
          </a:xfrm>
        </p:spPr>
        <p:txBody>
          <a:bodyPr/>
          <a:lstStyle/>
          <a:p>
            <a:pPr marL="174625" indent="-174625" algn="just">
              <a:spcBef>
                <a:spcPts val="0"/>
              </a:spcBef>
              <a:spcAft>
                <a:spcPts val="600"/>
              </a:spcAft>
            </a:pPr>
            <a:r>
              <a:rPr lang="en-ZA" sz="1400" dirty="0"/>
              <a:t>In view of the shortfall on the NSFAS budget, the budget vote for the Department was increased with R30.249 billion over the MTEF period. </a:t>
            </a:r>
            <a:r>
              <a:rPr lang="en-ZA" sz="1400" b="1" i="1" dirty="0"/>
              <a:t>The increases on the vote over the MTEF are as follows:</a:t>
            </a:r>
          </a:p>
          <a:p>
            <a:pPr marL="534988" lvl="1" indent="-174625" algn="just">
              <a:spcBef>
                <a:spcPts val="0"/>
              </a:spcBef>
              <a:spcAft>
                <a:spcPts val="600"/>
              </a:spcAft>
            </a:pPr>
            <a:r>
              <a:rPr lang="en-ZA" sz="1400" dirty="0"/>
              <a:t>NSFAS: R32.586 billion</a:t>
            </a:r>
          </a:p>
          <a:p>
            <a:pPr marL="534988" lvl="1" indent="-174625">
              <a:spcBef>
                <a:spcPts val="0"/>
              </a:spcBef>
              <a:spcAft>
                <a:spcPts val="600"/>
              </a:spcAft>
            </a:pPr>
            <a:r>
              <a:rPr lang="en-ZA" sz="1400" dirty="0"/>
              <a:t>Budget for Infrastructure for Student Housing (R900 million over the MTEF) at the following institutions:</a:t>
            </a:r>
          </a:p>
          <a:p>
            <a:pPr marL="893763" lvl="2" indent="-358775">
              <a:spcBef>
                <a:spcPts val="0"/>
              </a:spcBef>
              <a:spcAft>
                <a:spcPts val="300"/>
              </a:spcAft>
            </a:pPr>
            <a:r>
              <a:rPr lang="en-ZA" sz="1200" dirty="0"/>
              <a:t>Tshwane University of Technology: R337.882 million</a:t>
            </a:r>
          </a:p>
          <a:p>
            <a:pPr marL="893763" lvl="2" indent="-358775">
              <a:spcBef>
                <a:spcPts val="0"/>
              </a:spcBef>
              <a:spcAft>
                <a:spcPts val="300"/>
              </a:spcAft>
            </a:pPr>
            <a:r>
              <a:rPr lang="en-ZA" sz="1200" dirty="0"/>
              <a:t>University of KwaZulu Natal: R200.286 million</a:t>
            </a:r>
          </a:p>
          <a:p>
            <a:pPr marL="893763" lvl="2" indent="-358775">
              <a:spcBef>
                <a:spcPts val="0"/>
              </a:spcBef>
              <a:spcAft>
                <a:spcPts val="300"/>
              </a:spcAft>
            </a:pPr>
            <a:r>
              <a:rPr lang="en-ZA" sz="1200" dirty="0"/>
              <a:t>Gert </a:t>
            </a:r>
            <a:r>
              <a:rPr lang="en-ZA" sz="1200" dirty="0" err="1"/>
              <a:t>Sibande</a:t>
            </a:r>
            <a:r>
              <a:rPr lang="en-ZA" sz="1200" dirty="0"/>
              <a:t> TVET College: R188.027 million</a:t>
            </a:r>
          </a:p>
          <a:p>
            <a:pPr marL="893763" lvl="2" indent="-358775">
              <a:spcBef>
                <a:spcPts val="0"/>
              </a:spcBef>
              <a:spcAft>
                <a:spcPts val="300"/>
              </a:spcAft>
            </a:pPr>
            <a:r>
              <a:rPr lang="en-ZA" sz="1200" dirty="0"/>
              <a:t>Majuba TVET College: R173.805 million</a:t>
            </a:r>
          </a:p>
          <a:p>
            <a:pPr marL="534988" lvl="1" indent="-174625">
              <a:spcBef>
                <a:spcPts val="0"/>
              </a:spcBef>
              <a:spcAft>
                <a:spcPts val="600"/>
              </a:spcAft>
            </a:pPr>
            <a:r>
              <a:rPr lang="en-ZA" sz="1400" dirty="0"/>
              <a:t>Presidential Youth Employment Intervention (R403.725 million):</a:t>
            </a:r>
          </a:p>
          <a:p>
            <a:pPr marL="893763" lvl="2" indent="-358775">
              <a:spcBef>
                <a:spcPts val="0"/>
              </a:spcBef>
              <a:spcAft>
                <a:spcPts val="300"/>
              </a:spcAft>
            </a:pPr>
            <a:r>
              <a:rPr lang="en-ZA" sz="1200" dirty="0"/>
              <a:t>National Skills Fund: Pay for performance model: R210 million</a:t>
            </a:r>
          </a:p>
          <a:p>
            <a:pPr marL="893763" lvl="2" indent="-358775">
              <a:spcBef>
                <a:spcPts val="0"/>
              </a:spcBef>
              <a:spcAft>
                <a:spcPts val="300"/>
              </a:spcAft>
            </a:pPr>
            <a:r>
              <a:rPr lang="en-ZA" sz="1200" dirty="0"/>
              <a:t>University Graduate Assistants: R193.725 million</a:t>
            </a:r>
          </a:p>
          <a:p>
            <a:pPr marL="534988" lvl="1" indent="-174625">
              <a:spcBef>
                <a:spcPts val="0"/>
              </a:spcBef>
              <a:spcAft>
                <a:spcPts val="600"/>
              </a:spcAft>
            </a:pPr>
            <a:r>
              <a:rPr lang="en-ZA" sz="1400" dirty="0"/>
              <a:t>ETDP SETA: R2.361 million – funds were reprioritised from Goods and Services </a:t>
            </a:r>
          </a:p>
          <a:p>
            <a:pPr marL="534988" lvl="1" indent="-174625">
              <a:spcBef>
                <a:spcPts val="0"/>
              </a:spcBef>
              <a:spcAft>
                <a:spcPts val="600"/>
              </a:spcAft>
            </a:pPr>
            <a:r>
              <a:rPr lang="en-ZA" sz="1400" dirty="0"/>
              <a:t>SAQA: R10.569 million – funds were reprioritised from Goods and Services to cater for </a:t>
            </a:r>
            <a:r>
              <a:rPr lang="en-GB" sz="1400" dirty="0"/>
              <a:t>the automation and digitisation of its manual processes</a:t>
            </a:r>
          </a:p>
          <a:p>
            <a:pPr marL="534988" lvl="1" indent="-174625">
              <a:spcBef>
                <a:spcPts val="0"/>
              </a:spcBef>
              <a:spcAft>
                <a:spcPts val="600"/>
              </a:spcAft>
            </a:pPr>
            <a:r>
              <a:rPr lang="en-GB" sz="1400" dirty="0"/>
              <a:t>Higher Health: R21.783 million – funds were reprioritised from Goods and Services to cater for addressing preventative activities on Gender-Based-Violence in the CET sector</a:t>
            </a:r>
          </a:p>
          <a:p>
            <a:pPr marL="174625" indent="-174625" algn="just">
              <a:spcBef>
                <a:spcPts val="0"/>
              </a:spcBef>
              <a:spcAft>
                <a:spcPts val="0"/>
              </a:spcAft>
            </a:pPr>
            <a:r>
              <a:rPr lang="en-ZA" sz="1400" b="1" i="1" dirty="0"/>
              <a:t>The decreases on the vote over the MTEF are as follows:</a:t>
            </a:r>
          </a:p>
          <a:p>
            <a:pPr marL="534988" lvl="1" indent="-174625" algn="just">
              <a:spcBef>
                <a:spcPts val="0"/>
              </a:spcBef>
              <a:spcAft>
                <a:spcPts val="600"/>
              </a:spcAft>
            </a:pPr>
            <a:r>
              <a:rPr lang="en-ZA" sz="1400" dirty="0"/>
              <a:t>Skills Levy: R3.642 billion </a:t>
            </a:r>
          </a:p>
          <a:p>
            <a:pPr marL="534988" lvl="1" indent="-174625" algn="just">
              <a:spcBef>
                <a:spcPts val="0"/>
              </a:spcBef>
              <a:spcAft>
                <a:spcPts val="600"/>
              </a:spcAft>
            </a:pPr>
            <a:r>
              <a:rPr lang="en-ZA" sz="1400" dirty="0"/>
              <a:t>Operational activities: R31.359 million – funds reprioritised towards SAQA and Higher Health</a:t>
            </a:r>
          </a:p>
          <a:p>
            <a:pPr marL="534988" lvl="1" indent="-174625" algn="just">
              <a:spcBef>
                <a:spcPts val="0"/>
              </a:spcBef>
              <a:spcAft>
                <a:spcPts val="600"/>
              </a:spcAft>
            </a:pPr>
            <a:r>
              <a:rPr lang="en-ZA" sz="1400" dirty="0"/>
              <a:t>CET Colleges: R2.548 million – funds reprioritised towards the CET funding model</a:t>
            </a:r>
          </a:p>
          <a:p>
            <a:pPr marL="534988" lvl="1" indent="-174625" algn="just">
              <a:spcBef>
                <a:spcPts val="0"/>
              </a:spcBef>
              <a:spcAft>
                <a:spcPts val="600"/>
              </a:spcAft>
            </a:pPr>
            <a:r>
              <a:rPr lang="en-ZA" sz="1400" dirty="0"/>
              <a:t>Transfers and Subsidies: R0.453 million – realignment of budget.	</a:t>
            </a:r>
          </a:p>
          <a:p>
            <a:pPr lvl="1" algn="just">
              <a:spcBef>
                <a:spcPts val="0"/>
              </a:spcBef>
              <a:spcAft>
                <a:spcPts val="600"/>
              </a:spcAft>
            </a:pPr>
            <a:endParaRPr lang="en-ZA" sz="1400" dirty="0"/>
          </a:p>
          <a:p>
            <a:pPr lvl="1" algn="just">
              <a:spcBef>
                <a:spcPts val="0"/>
              </a:spcBef>
              <a:spcAft>
                <a:spcPts val="600"/>
              </a:spcAft>
            </a:pPr>
            <a:endParaRPr lang="en-ZA" sz="1600" dirty="0"/>
          </a:p>
        </p:txBody>
      </p:sp>
      <p:sp>
        <p:nvSpPr>
          <p:cNvPr id="8" name="TextBox 7"/>
          <p:cNvSpPr txBox="1"/>
          <p:nvPr/>
        </p:nvSpPr>
        <p:spPr>
          <a:xfrm>
            <a:off x="571500" y="500063"/>
            <a:ext cx="8001000"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400" b="1" dirty="0"/>
              <a:t>Budget Trends </a:t>
            </a:r>
            <a:endParaRPr lang="en-ZA" sz="2400" b="1" dirty="0">
              <a:cs typeface="Calibri" pitchFamily="34" charset="0"/>
            </a:endParaRPr>
          </a:p>
        </p:txBody>
      </p:sp>
      <p:sp>
        <p:nvSpPr>
          <p:cNvPr id="6" name="Slide Number Placeholder 7"/>
          <p:cNvSpPr>
            <a:spLocks noGrp="1"/>
          </p:cNvSpPr>
          <p:nvPr>
            <p:ph type="sldNum" sz="quarter" idx="12"/>
          </p:nvPr>
        </p:nvSpPr>
        <p:spPr bwMode="auto">
          <a:xfrm>
            <a:off x="6786563" y="6524625"/>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68CD4B0E-5623-469F-A6B8-34A238BD3025}" type="slidenum">
              <a:rPr lang="en-US" sz="1400" b="1" smtClean="0">
                <a:solidFill>
                  <a:schemeClr val="tx1"/>
                </a:solidFill>
              </a:rPr>
              <a:pPr fontAlgn="base">
                <a:spcBef>
                  <a:spcPct val="0"/>
                </a:spcBef>
                <a:spcAft>
                  <a:spcPct val="0"/>
                </a:spcAft>
                <a:defRPr/>
              </a:pPr>
              <a:t>44</a:t>
            </a:fld>
            <a:endParaRPr lang="en-US" sz="1400" b="1" dirty="0">
              <a:solidFill>
                <a:schemeClr val="tx1"/>
              </a:solidFill>
            </a:endParaRPr>
          </a:p>
        </p:txBody>
      </p:sp>
    </p:spTree>
    <p:extLst>
      <p:ext uri="{BB962C8B-B14F-4D97-AF65-F5344CB8AC3E}">
        <p14:creationId xmlns:p14="http://schemas.microsoft.com/office/powerpoint/2010/main" val="5989037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52400" y="15874"/>
            <a:ext cx="9144000" cy="6873876"/>
          </a:xfrm>
          <a:prstGeom prst="rect">
            <a:avLst/>
          </a:prstGeom>
          <a:noFill/>
          <a:ln w="9525">
            <a:noFill/>
            <a:miter lim="800000"/>
            <a:headEnd/>
            <a:tailEnd/>
          </a:ln>
        </p:spPr>
      </p:pic>
      <p:sp>
        <p:nvSpPr>
          <p:cNvPr id="46083" name="Content Placeholder 2"/>
          <p:cNvSpPr>
            <a:spLocks noGrp="1"/>
          </p:cNvSpPr>
          <p:nvPr>
            <p:ph idx="1"/>
          </p:nvPr>
        </p:nvSpPr>
        <p:spPr>
          <a:xfrm>
            <a:off x="571500" y="1219200"/>
            <a:ext cx="7929563" cy="5018088"/>
          </a:xfrm>
        </p:spPr>
        <p:txBody>
          <a:bodyPr/>
          <a:lstStyle/>
          <a:p>
            <a:pPr marL="0" indent="0">
              <a:buNone/>
              <a:defRPr/>
            </a:pPr>
            <a:endParaRPr lang="en-US" sz="2000" dirty="0">
              <a:cs typeface="Arial" pitchFamily="34" charset="0"/>
            </a:endParaRPr>
          </a:p>
          <a:p>
            <a:pPr marL="0" indent="0">
              <a:buNone/>
              <a:defRPr/>
            </a:pPr>
            <a:endParaRPr lang="en-US" sz="2000" dirty="0">
              <a:cs typeface="Arial" pitchFamily="34" charset="0"/>
            </a:endParaRPr>
          </a:p>
        </p:txBody>
      </p:sp>
      <p:sp>
        <p:nvSpPr>
          <p:cNvPr id="8" name="TextBox 7"/>
          <p:cNvSpPr txBox="1"/>
          <p:nvPr/>
        </p:nvSpPr>
        <p:spPr>
          <a:xfrm>
            <a:off x="571500" y="500063"/>
            <a:ext cx="8001000"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800" b="1" dirty="0"/>
              <a:t>Budget Trends</a:t>
            </a:r>
            <a:endParaRPr lang="en-ZA" sz="2800" b="1" dirty="0">
              <a:cs typeface="Calibri" pitchFamily="34" charset="0"/>
            </a:endParaRPr>
          </a:p>
        </p:txBody>
      </p:sp>
      <p:sp>
        <p:nvSpPr>
          <p:cNvPr id="6" name="Slide Number Placeholder 7"/>
          <p:cNvSpPr>
            <a:spLocks noGrp="1"/>
          </p:cNvSpPr>
          <p:nvPr>
            <p:ph type="sldNum" sz="quarter" idx="12"/>
          </p:nvPr>
        </p:nvSpPr>
        <p:spPr bwMode="auto">
          <a:xfrm>
            <a:off x="6786563" y="6524625"/>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0A1E1878-521B-409B-812E-B77555A814EC}" type="slidenum">
              <a:rPr lang="en-US" sz="1400" b="1" smtClean="0">
                <a:solidFill>
                  <a:schemeClr val="tx1"/>
                </a:solidFill>
              </a:rPr>
              <a:pPr fontAlgn="base">
                <a:spcBef>
                  <a:spcPct val="0"/>
                </a:spcBef>
                <a:spcAft>
                  <a:spcPct val="0"/>
                </a:spcAft>
                <a:defRPr/>
              </a:pPr>
              <a:t>45</a:t>
            </a:fld>
            <a:endParaRPr lang="en-US" sz="1400" b="1" dirty="0">
              <a:solidFill>
                <a:schemeClr val="tx1"/>
              </a:solidFill>
            </a:endParaRPr>
          </a:p>
        </p:txBody>
      </p:sp>
      <p:graphicFrame>
        <p:nvGraphicFramePr>
          <p:cNvPr id="2" name="Table 1"/>
          <p:cNvGraphicFramePr>
            <a:graphicFrameLocks noGrp="1"/>
          </p:cNvGraphicFramePr>
          <p:nvPr/>
        </p:nvGraphicFramePr>
        <p:xfrm>
          <a:off x="685800" y="1143006"/>
          <a:ext cx="7886701" cy="5227320"/>
        </p:xfrm>
        <a:graphic>
          <a:graphicData uri="http://schemas.openxmlformats.org/drawingml/2006/table">
            <a:tbl>
              <a:tblPr>
                <a:tableStyleId>{F5AB1C69-6EDB-4FF4-983F-18BD219EF322}</a:tableStyleId>
              </a:tblPr>
              <a:tblGrid>
                <a:gridCol w="3025035">
                  <a:extLst>
                    <a:ext uri="{9D8B030D-6E8A-4147-A177-3AD203B41FA5}">
                      <a16:colId xmlns:a16="http://schemas.microsoft.com/office/drawing/2014/main" val="20000"/>
                    </a:ext>
                  </a:extLst>
                </a:gridCol>
                <a:gridCol w="1279824">
                  <a:extLst>
                    <a:ext uri="{9D8B030D-6E8A-4147-A177-3AD203B41FA5}">
                      <a16:colId xmlns:a16="http://schemas.microsoft.com/office/drawing/2014/main" val="20001"/>
                    </a:ext>
                  </a:extLst>
                </a:gridCol>
                <a:gridCol w="1234115">
                  <a:extLst>
                    <a:ext uri="{9D8B030D-6E8A-4147-A177-3AD203B41FA5}">
                      <a16:colId xmlns:a16="http://schemas.microsoft.com/office/drawing/2014/main" val="20002"/>
                    </a:ext>
                  </a:extLst>
                </a:gridCol>
                <a:gridCol w="1213338">
                  <a:extLst>
                    <a:ext uri="{9D8B030D-6E8A-4147-A177-3AD203B41FA5}">
                      <a16:colId xmlns:a16="http://schemas.microsoft.com/office/drawing/2014/main" val="20003"/>
                    </a:ext>
                  </a:extLst>
                </a:gridCol>
                <a:gridCol w="1134389">
                  <a:extLst>
                    <a:ext uri="{9D8B030D-6E8A-4147-A177-3AD203B41FA5}">
                      <a16:colId xmlns:a16="http://schemas.microsoft.com/office/drawing/2014/main" val="20004"/>
                    </a:ext>
                  </a:extLst>
                </a:gridCol>
              </a:tblGrid>
              <a:tr h="320040">
                <a:tc rowSpan="2">
                  <a:txBody>
                    <a:bodyPr/>
                    <a:lstStyle/>
                    <a:p>
                      <a:pPr algn="ctr" fontAlgn="ctr"/>
                      <a:r>
                        <a:rPr lang="en-ZA" sz="1400" b="1" u="none" strike="noStrike" dirty="0">
                          <a:effectLst/>
                        </a:rPr>
                        <a:t>Allocation</a:t>
                      </a:r>
                    </a:p>
                  </a:txBody>
                  <a:tcPr marL="0" marR="0" marT="0" marB="0" anchor="ctr"/>
                </a:tc>
                <a:tc>
                  <a:txBody>
                    <a:bodyPr/>
                    <a:lstStyle/>
                    <a:p>
                      <a:pPr algn="ctr" fontAlgn="ctr"/>
                      <a:r>
                        <a:rPr lang="en-ZA" sz="1400" b="1" u="none" strike="noStrike" dirty="0">
                          <a:effectLst/>
                        </a:rPr>
                        <a:t>2021/22</a:t>
                      </a:r>
                      <a:endParaRPr lang="en-ZA" sz="14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ZA" sz="1400" b="1" u="none" strike="noStrike" dirty="0">
                          <a:effectLst/>
                        </a:rPr>
                        <a:t>2022/23</a:t>
                      </a:r>
                      <a:endParaRPr lang="en-ZA" sz="14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ZA" sz="1400" b="1" u="none" strike="noStrike" dirty="0">
                          <a:effectLst/>
                        </a:rPr>
                        <a:t>2023/24</a:t>
                      </a:r>
                      <a:endParaRPr lang="en-ZA" sz="14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ZA" sz="1400" b="1" u="none" strike="noStrike" dirty="0">
                          <a:effectLst/>
                        </a:rPr>
                        <a:t>2024/25</a:t>
                      </a:r>
                      <a:endParaRPr lang="en-ZA" sz="1400" b="1"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0000"/>
                  </a:ext>
                </a:extLst>
              </a:tr>
              <a:tr h="320040">
                <a:tc vMerge="1">
                  <a:txBody>
                    <a:bodyPr/>
                    <a:lstStyle/>
                    <a:p>
                      <a:endParaRPr lang="en-ZA"/>
                    </a:p>
                  </a:txBody>
                  <a:tcPr/>
                </a:tc>
                <a:tc>
                  <a:txBody>
                    <a:bodyPr/>
                    <a:lstStyle/>
                    <a:p>
                      <a:pPr algn="r" fontAlgn="ctr"/>
                      <a:r>
                        <a:rPr lang="en-ZA" sz="1400" b="1" u="none" strike="noStrike" dirty="0" err="1">
                          <a:effectLst/>
                        </a:rPr>
                        <a:t>R'million</a:t>
                      </a:r>
                      <a:endParaRPr lang="en-ZA" sz="1400" b="1" i="0" u="none" strike="noStrike" dirty="0">
                        <a:solidFill>
                          <a:srgbClr val="000000"/>
                        </a:solidFill>
                        <a:effectLst/>
                        <a:latin typeface="Arial" panose="020B0604020202020204" pitchFamily="34" charset="0"/>
                      </a:endParaRPr>
                    </a:p>
                  </a:txBody>
                  <a:tcPr marL="0" marR="171450" marT="0" marB="0" anchor="ct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ZA" sz="1400" b="1" u="none" strike="noStrike" kern="1200" cap="none" spc="0" normalizeH="0" baseline="0" noProof="0">
                          <a:ln>
                            <a:noFill/>
                          </a:ln>
                          <a:solidFill>
                            <a:prstClr val="black"/>
                          </a:solidFill>
                          <a:effectLst/>
                          <a:uLnTx/>
                          <a:uFillTx/>
                        </a:rPr>
                        <a:t>R'million</a:t>
                      </a:r>
                      <a:endParaRPr kumimoji="0" lang="en-ZA"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0" marR="171450" marT="0" marB="0" anchor="ct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ZA" sz="1400" b="1" u="none" strike="noStrike" kern="1200" cap="none" spc="0" normalizeH="0" baseline="0" noProof="0">
                          <a:ln>
                            <a:noFill/>
                          </a:ln>
                          <a:solidFill>
                            <a:prstClr val="black"/>
                          </a:solidFill>
                          <a:effectLst/>
                          <a:uLnTx/>
                          <a:uFillTx/>
                        </a:rPr>
                        <a:t>R'million</a:t>
                      </a:r>
                      <a:endParaRPr kumimoji="0" lang="en-ZA"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0" marR="171450" marT="0" marB="0" anchor="ct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ZA" sz="1400" b="1" u="none" strike="noStrike" kern="1200" cap="none" spc="0" normalizeH="0" baseline="0" noProof="0" dirty="0" err="1">
                          <a:ln>
                            <a:noFill/>
                          </a:ln>
                          <a:solidFill>
                            <a:prstClr val="black"/>
                          </a:solidFill>
                          <a:effectLst/>
                          <a:uLnTx/>
                          <a:uFillTx/>
                        </a:rPr>
                        <a:t>R'million</a:t>
                      </a:r>
                      <a:endParaRPr kumimoji="0" lang="en-ZA"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0" marR="171450" marT="0" marB="0" anchor="ctr"/>
                </a:tc>
                <a:extLst>
                  <a:ext uri="{0D108BD9-81ED-4DB2-BD59-A6C34878D82A}">
                    <a16:rowId xmlns:a16="http://schemas.microsoft.com/office/drawing/2014/main" val="10001"/>
                  </a:ext>
                </a:extLst>
              </a:tr>
              <a:tr h="320040">
                <a:tc>
                  <a:txBody>
                    <a:bodyPr/>
                    <a:lstStyle/>
                    <a:p>
                      <a:pPr lvl="0" algn="just" fontAlgn="ctr"/>
                      <a:r>
                        <a:rPr lang="en-ZA" sz="1400" u="none" strike="noStrike" dirty="0">
                          <a:solidFill>
                            <a:schemeClr val="tx1"/>
                          </a:solidFill>
                          <a:effectLst/>
                        </a:rPr>
                        <a:t>Higher Education and Training</a:t>
                      </a:r>
                      <a:endParaRPr lang="en-ZA" sz="1400" b="0" i="0" u="none" strike="noStrike" dirty="0">
                        <a:solidFill>
                          <a:schemeClr val="tx1"/>
                        </a:solidFill>
                        <a:effectLst/>
                        <a:latin typeface="Arial" panose="020B0604020202020204" pitchFamily="34" charset="0"/>
                      </a:endParaRPr>
                    </a:p>
                  </a:txBody>
                  <a:tcPr marL="36000" marR="36000" marT="0" marB="0" anchor="ctr"/>
                </a:tc>
                <a:tc>
                  <a:txBody>
                    <a:bodyPr/>
                    <a:lstStyle/>
                    <a:p>
                      <a:pPr algn="r" fontAlgn="ctr"/>
                      <a:r>
                        <a:rPr lang="en-ZA" sz="1400" u="none" strike="noStrike" dirty="0">
                          <a:effectLst/>
                        </a:rPr>
                        <a:t>115 597</a:t>
                      </a:r>
                      <a:endParaRPr lang="en-ZA" sz="1400" b="0" i="0" u="none" strike="noStrike" dirty="0">
                        <a:solidFill>
                          <a:srgbClr val="000000"/>
                        </a:solidFill>
                        <a:effectLst/>
                        <a:latin typeface="+mn-lt"/>
                      </a:endParaRPr>
                    </a:p>
                  </a:txBody>
                  <a:tcPr marL="0" marR="171450" marT="0" marB="0" anchor="ctr"/>
                </a:tc>
                <a:tc>
                  <a:txBody>
                    <a:bodyPr/>
                    <a:lstStyle/>
                    <a:p>
                      <a:pPr algn="r" fontAlgn="ctr"/>
                      <a:r>
                        <a:rPr lang="en-ZA" sz="1400" b="0" u="none" strike="noStrike" dirty="0">
                          <a:solidFill>
                            <a:srgbClr val="000000"/>
                          </a:solidFill>
                          <a:effectLst/>
                        </a:rPr>
                        <a:t>130 134</a:t>
                      </a:r>
                      <a:endParaRPr lang="en-ZA" sz="1400" b="0" i="0" u="none" strike="noStrike" dirty="0">
                        <a:solidFill>
                          <a:srgbClr val="000000"/>
                        </a:solidFill>
                        <a:effectLst/>
                        <a:latin typeface="+mn-lt"/>
                      </a:endParaRPr>
                    </a:p>
                  </a:txBody>
                  <a:tcPr marL="0" marR="171450" marT="0" marB="0" anchor="ctr"/>
                </a:tc>
                <a:tc>
                  <a:txBody>
                    <a:bodyPr/>
                    <a:lstStyle/>
                    <a:p>
                      <a:pPr algn="r" fontAlgn="ctr"/>
                      <a:r>
                        <a:rPr lang="en-ZA" sz="1400" b="0" u="none" strike="noStrike" dirty="0">
                          <a:solidFill>
                            <a:srgbClr val="000000"/>
                          </a:solidFill>
                          <a:effectLst/>
                        </a:rPr>
                        <a:t>135 564</a:t>
                      </a:r>
                      <a:endParaRPr lang="en-ZA" sz="1400" b="0" i="0" u="none" strike="noStrike" dirty="0">
                        <a:solidFill>
                          <a:srgbClr val="000000"/>
                        </a:solidFill>
                        <a:effectLst/>
                        <a:latin typeface="+mn-lt"/>
                      </a:endParaRPr>
                    </a:p>
                  </a:txBody>
                  <a:tcPr marL="0" marR="171450" marT="0" marB="0" anchor="ctr"/>
                </a:tc>
                <a:tc>
                  <a:txBody>
                    <a:bodyPr/>
                    <a:lstStyle/>
                    <a:p>
                      <a:pPr algn="r" fontAlgn="ctr"/>
                      <a:r>
                        <a:rPr lang="en-ZA" sz="1400" b="0" u="none" strike="noStrike" dirty="0">
                          <a:solidFill>
                            <a:srgbClr val="000000"/>
                          </a:solidFill>
                          <a:effectLst/>
                        </a:rPr>
                        <a:t>143 747</a:t>
                      </a:r>
                      <a:endParaRPr lang="en-ZA" sz="1400" b="0" i="0" u="none" strike="noStrike" dirty="0">
                        <a:solidFill>
                          <a:srgbClr val="000000"/>
                        </a:solidFill>
                        <a:effectLst/>
                        <a:latin typeface="+mn-lt"/>
                      </a:endParaRPr>
                    </a:p>
                  </a:txBody>
                  <a:tcPr marL="0" marR="171450" marT="0" marB="0" anchor="ctr"/>
                </a:tc>
                <a:extLst>
                  <a:ext uri="{0D108BD9-81ED-4DB2-BD59-A6C34878D82A}">
                    <a16:rowId xmlns:a16="http://schemas.microsoft.com/office/drawing/2014/main" val="10002"/>
                  </a:ext>
                </a:extLst>
              </a:tr>
              <a:tr h="320040">
                <a:tc>
                  <a:txBody>
                    <a:bodyPr/>
                    <a:lstStyle/>
                    <a:p>
                      <a:pPr algn="just" fontAlgn="ctr"/>
                      <a:r>
                        <a:rPr lang="en-ZA" sz="1400" u="none" strike="noStrike" dirty="0">
                          <a:effectLst/>
                        </a:rPr>
                        <a:t>Year-on-year growth (Nominal)</a:t>
                      </a:r>
                      <a:endParaRPr lang="en-ZA" sz="1400" b="0" i="0" u="none" strike="noStrike" dirty="0">
                        <a:solidFill>
                          <a:srgbClr val="000000"/>
                        </a:solidFill>
                        <a:effectLst/>
                        <a:latin typeface="Arial" panose="020B0604020202020204" pitchFamily="34" charset="0"/>
                      </a:endParaRPr>
                    </a:p>
                  </a:txBody>
                  <a:tcPr marL="36000" marR="36000" marT="0" marB="0" anchor="ctr"/>
                </a:tc>
                <a:tc>
                  <a:txBody>
                    <a:bodyPr/>
                    <a:lstStyle/>
                    <a:p>
                      <a:pPr algn="r" fontAlgn="ctr"/>
                      <a:r>
                        <a:rPr lang="en-ZA" sz="1400" u="none" strike="noStrike" dirty="0">
                          <a:solidFill>
                            <a:srgbClr val="FF0000"/>
                          </a:solidFill>
                          <a:effectLst/>
                        </a:rPr>
                        <a:t>(1.1%)</a:t>
                      </a:r>
                      <a:endParaRPr lang="en-ZA" sz="1400" b="0" i="0" u="none" strike="noStrike" dirty="0">
                        <a:solidFill>
                          <a:srgbClr val="FF0000"/>
                        </a:solidFill>
                        <a:effectLst/>
                        <a:latin typeface="+mn-lt"/>
                      </a:endParaRPr>
                    </a:p>
                  </a:txBody>
                  <a:tcPr marL="0" marR="171450" marT="0" marB="0" anchor="ctr"/>
                </a:tc>
                <a:tc>
                  <a:txBody>
                    <a:bodyPr/>
                    <a:lstStyle/>
                    <a:p>
                      <a:pPr algn="r" fontAlgn="ctr"/>
                      <a:r>
                        <a:rPr lang="en-ZA" sz="1400" b="0" u="none" strike="noStrike" dirty="0">
                          <a:solidFill>
                            <a:schemeClr val="tx1"/>
                          </a:solidFill>
                          <a:effectLst/>
                        </a:rPr>
                        <a:t>12.6%</a:t>
                      </a:r>
                      <a:endParaRPr lang="en-ZA" sz="1400" b="0" i="0" u="none" strike="noStrike" dirty="0">
                        <a:solidFill>
                          <a:schemeClr val="tx1"/>
                        </a:solidFill>
                        <a:effectLst/>
                        <a:latin typeface="+mn-lt"/>
                      </a:endParaRPr>
                    </a:p>
                  </a:txBody>
                  <a:tcPr marL="0" marR="171450" marT="0" marB="0" anchor="ctr"/>
                </a:tc>
                <a:tc>
                  <a:txBody>
                    <a:bodyPr/>
                    <a:lstStyle/>
                    <a:p>
                      <a:pPr algn="r" fontAlgn="ctr"/>
                      <a:r>
                        <a:rPr lang="en-ZA" sz="1400" b="0" u="none" strike="noStrike" dirty="0">
                          <a:solidFill>
                            <a:srgbClr val="000000"/>
                          </a:solidFill>
                          <a:effectLst/>
                        </a:rPr>
                        <a:t>3.4%</a:t>
                      </a:r>
                      <a:endParaRPr lang="en-ZA" sz="1400" b="0" i="0" u="none" strike="noStrike" dirty="0">
                        <a:solidFill>
                          <a:srgbClr val="000000"/>
                        </a:solidFill>
                        <a:effectLst/>
                        <a:latin typeface="+mn-lt"/>
                      </a:endParaRPr>
                    </a:p>
                  </a:txBody>
                  <a:tcPr marL="0" marR="171450" marT="0" marB="0" anchor="ctr"/>
                </a:tc>
                <a:tc>
                  <a:txBody>
                    <a:bodyPr/>
                    <a:lstStyle/>
                    <a:p>
                      <a:pPr algn="r" fontAlgn="ctr"/>
                      <a:r>
                        <a:rPr lang="en-ZA" sz="1400" b="0" u="none" strike="noStrike" dirty="0">
                          <a:solidFill>
                            <a:srgbClr val="000000"/>
                          </a:solidFill>
                          <a:effectLst/>
                        </a:rPr>
                        <a:t>5.7%</a:t>
                      </a:r>
                      <a:endParaRPr lang="en-ZA" sz="1400" b="0" i="0" u="none" strike="noStrike" dirty="0">
                        <a:solidFill>
                          <a:srgbClr val="000000"/>
                        </a:solidFill>
                        <a:effectLst/>
                        <a:latin typeface="+mn-lt"/>
                      </a:endParaRPr>
                    </a:p>
                  </a:txBody>
                  <a:tcPr marL="0" marR="171450" marT="0" marB="0" anchor="ctr"/>
                </a:tc>
                <a:extLst>
                  <a:ext uri="{0D108BD9-81ED-4DB2-BD59-A6C34878D82A}">
                    <a16:rowId xmlns:a16="http://schemas.microsoft.com/office/drawing/2014/main" val="10003"/>
                  </a:ext>
                </a:extLst>
              </a:tr>
              <a:tr h="320040">
                <a:tc>
                  <a:txBody>
                    <a:bodyPr/>
                    <a:lstStyle/>
                    <a:p>
                      <a:pPr algn="just" fontAlgn="ctr"/>
                      <a:r>
                        <a:rPr lang="en-ZA" sz="1400" b="0" u="none" strike="noStrike" dirty="0">
                          <a:solidFill>
                            <a:srgbClr val="000000"/>
                          </a:solidFill>
                          <a:effectLst/>
                        </a:rPr>
                        <a:t>Year-on-year growth (Real)</a:t>
                      </a:r>
                      <a:endParaRPr lang="en-ZA" sz="1400" b="0" i="0" u="none" strike="noStrike" dirty="0">
                        <a:solidFill>
                          <a:srgbClr val="000000"/>
                        </a:solidFill>
                        <a:effectLst/>
                        <a:latin typeface="+mn-lt"/>
                      </a:endParaRPr>
                    </a:p>
                  </a:txBody>
                  <a:tcPr marL="36000" marR="36000" marT="0" marB="0" anchor="ctr"/>
                </a:tc>
                <a:tc>
                  <a:txBody>
                    <a:bodyPr/>
                    <a:lstStyle/>
                    <a:p>
                      <a:pPr algn="r" fontAlgn="ctr"/>
                      <a:r>
                        <a:rPr lang="en-ZA" sz="1400" b="0" u="none" strike="noStrike" dirty="0">
                          <a:solidFill>
                            <a:srgbClr val="FF0000"/>
                          </a:solidFill>
                          <a:effectLst/>
                        </a:rPr>
                        <a:t>(5.0%)</a:t>
                      </a:r>
                      <a:endParaRPr lang="en-ZA" sz="1400" b="0" i="0" u="none" strike="noStrike" dirty="0">
                        <a:solidFill>
                          <a:srgbClr val="FF0000"/>
                        </a:solidFill>
                        <a:effectLst/>
                        <a:latin typeface="+mn-lt"/>
                      </a:endParaRPr>
                    </a:p>
                  </a:txBody>
                  <a:tcPr marL="0" marR="171450" marT="0" marB="0" anchor="ctr"/>
                </a:tc>
                <a:tc>
                  <a:txBody>
                    <a:bodyPr/>
                    <a:lstStyle/>
                    <a:p>
                      <a:pPr algn="r" fontAlgn="ctr"/>
                      <a:r>
                        <a:rPr lang="en-ZA" sz="1400" b="0" u="none" strike="noStrike" dirty="0">
                          <a:solidFill>
                            <a:schemeClr val="tx1"/>
                          </a:solidFill>
                          <a:effectLst/>
                        </a:rPr>
                        <a:t>10.5%</a:t>
                      </a:r>
                      <a:endParaRPr lang="en-ZA" sz="1400" b="0" i="0" u="none" strike="noStrike" dirty="0">
                        <a:solidFill>
                          <a:schemeClr val="tx1"/>
                        </a:solidFill>
                        <a:effectLst/>
                        <a:latin typeface="+mn-lt"/>
                      </a:endParaRPr>
                    </a:p>
                  </a:txBody>
                  <a:tcPr marL="0" marR="171450" marT="0" marB="0" anchor="ctr"/>
                </a:tc>
                <a:tc>
                  <a:txBody>
                    <a:bodyPr/>
                    <a:lstStyle/>
                    <a:p>
                      <a:pPr algn="r" fontAlgn="ctr"/>
                      <a:r>
                        <a:rPr lang="en-ZA" sz="1400" b="0" u="none" strike="noStrike" dirty="0">
                          <a:solidFill>
                            <a:schemeClr val="tx1"/>
                          </a:solidFill>
                          <a:effectLst/>
                        </a:rPr>
                        <a:t>1.8%</a:t>
                      </a:r>
                      <a:endParaRPr lang="en-ZA" sz="1400" b="0" i="0" u="none" strike="noStrike" dirty="0">
                        <a:solidFill>
                          <a:schemeClr val="tx1"/>
                        </a:solidFill>
                        <a:effectLst/>
                        <a:latin typeface="+mn-lt"/>
                      </a:endParaRPr>
                    </a:p>
                  </a:txBody>
                  <a:tcPr marL="0" marR="171450" marT="0" marB="0" anchor="ctr"/>
                </a:tc>
                <a:tc>
                  <a:txBody>
                    <a:bodyPr/>
                    <a:lstStyle/>
                    <a:p>
                      <a:pPr algn="r" fontAlgn="ctr"/>
                      <a:r>
                        <a:rPr lang="en-ZA" sz="1400" b="0" u="none" strike="noStrike" dirty="0">
                          <a:solidFill>
                            <a:schemeClr val="tx1"/>
                          </a:solidFill>
                          <a:effectLst/>
                        </a:rPr>
                        <a:t>4.0%</a:t>
                      </a:r>
                      <a:endParaRPr lang="en-ZA" sz="1400" b="0" i="0" u="none" strike="noStrike" dirty="0">
                        <a:solidFill>
                          <a:schemeClr val="tx1"/>
                        </a:solidFill>
                        <a:effectLst/>
                        <a:latin typeface="+mn-lt"/>
                      </a:endParaRPr>
                    </a:p>
                  </a:txBody>
                  <a:tcPr marL="0" marR="171450" marT="0" marB="0" anchor="ctr"/>
                </a:tc>
                <a:extLst>
                  <a:ext uri="{0D108BD9-81ED-4DB2-BD59-A6C34878D82A}">
                    <a16:rowId xmlns:a16="http://schemas.microsoft.com/office/drawing/2014/main" val="2981655051"/>
                  </a:ext>
                </a:extLst>
              </a:tr>
              <a:tr h="320040">
                <a:tc>
                  <a:txBody>
                    <a:bodyPr/>
                    <a:lstStyle/>
                    <a:p>
                      <a:pPr algn="just" fontAlgn="ctr"/>
                      <a:r>
                        <a:rPr lang="en-ZA" sz="1400" u="none" strike="noStrike" dirty="0">
                          <a:effectLst/>
                        </a:rPr>
                        <a:t>GDP</a:t>
                      </a:r>
                      <a:endParaRPr lang="en-ZA" sz="1400" b="0" i="0" u="none" strike="noStrike" dirty="0">
                        <a:solidFill>
                          <a:srgbClr val="000000"/>
                        </a:solidFill>
                        <a:effectLst/>
                        <a:latin typeface="Arial" panose="020B0604020202020204" pitchFamily="34" charset="0"/>
                      </a:endParaRPr>
                    </a:p>
                  </a:txBody>
                  <a:tcPr marL="36000" marR="36000" marT="0" marB="0" anchor="ctr"/>
                </a:tc>
                <a:tc>
                  <a:txBody>
                    <a:bodyPr/>
                    <a:lstStyle/>
                    <a:p>
                      <a:pPr algn="r" fontAlgn="ctr"/>
                      <a:r>
                        <a:rPr lang="en-ZA" sz="1400" u="none" strike="noStrike" dirty="0">
                          <a:effectLst/>
                        </a:rPr>
                        <a:t>5 352 200</a:t>
                      </a:r>
                      <a:endParaRPr lang="en-ZA" sz="1400" b="0" i="0" u="none" strike="noStrike" dirty="0">
                        <a:solidFill>
                          <a:srgbClr val="000000"/>
                        </a:solidFill>
                        <a:effectLst/>
                        <a:latin typeface="+mn-lt"/>
                      </a:endParaRPr>
                    </a:p>
                  </a:txBody>
                  <a:tcPr marL="0" marR="171450" marT="0" marB="0" anchor="ctr"/>
                </a:tc>
                <a:tc>
                  <a:txBody>
                    <a:bodyPr/>
                    <a:lstStyle/>
                    <a:p>
                      <a:pPr algn="r" fontAlgn="ctr"/>
                      <a:r>
                        <a:rPr lang="en-ZA" sz="1400" b="0" u="none" strike="noStrike" dirty="0">
                          <a:solidFill>
                            <a:srgbClr val="000000"/>
                          </a:solidFill>
                          <a:effectLst/>
                        </a:rPr>
                        <a:t>6 441 300</a:t>
                      </a:r>
                      <a:endParaRPr lang="en-ZA" sz="1400" b="0" i="0" u="none" strike="noStrike" dirty="0">
                        <a:solidFill>
                          <a:srgbClr val="000000"/>
                        </a:solidFill>
                        <a:effectLst/>
                        <a:latin typeface="+mn-lt"/>
                      </a:endParaRPr>
                    </a:p>
                  </a:txBody>
                  <a:tcPr marL="0" marR="171450" marT="0" marB="0" anchor="ctr"/>
                </a:tc>
                <a:tc>
                  <a:txBody>
                    <a:bodyPr/>
                    <a:lstStyle/>
                    <a:p>
                      <a:pPr algn="r" fontAlgn="ctr"/>
                      <a:r>
                        <a:rPr lang="en-ZA" sz="1400" b="0" u="none" strike="noStrike" dirty="0">
                          <a:solidFill>
                            <a:srgbClr val="000000"/>
                          </a:solidFill>
                          <a:effectLst/>
                        </a:rPr>
                        <a:t>6 805 300</a:t>
                      </a:r>
                      <a:endParaRPr lang="en-ZA" sz="1400" b="0" i="0" u="none" strike="noStrike" dirty="0">
                        <a:solidFill>
                          <a:srgbClr val="000000"/>
                        </a:solidFill>
                        <a:effectLst/>
                        <a:latin typeface="+mn-lt"/>
                      </a:endParaRPr>
                    </a:p>
                  </a:txBody>
                  <a:tcPr marL="0" marR="171450" marT="0" marB="0" anchor="ctr"/>
                </a:tc>
                <a:tc>
                  <a:txBody>
                    <a:bodyPr/>
                    <a:lstStyle/>
                    <a:p>
                      <a:pPr algn="r" fontAlgn="ctr"/>
                      <a:r>
                        <a:rPr lang="en-ZA" sz="1400" b="0" u="none" strike="noStrike" dirty="0">
                          <a:solidFill>
                            <a:srgbClr val="000000"/>
                          </a:solidFill>
                          <a:effectLst/>
                        </a:rPr>
                        <a:t>7 233 700</a:t>
                      </a:r>
                      <a:endParaRPr lang="en-ZA" sz="1400" b="0" i="0" u="none" strike="noStrike" dirty="0">
                        <a:solidFill>
                          <a:srgbClr val="000000"/>
                        </a:solidFill>
                        <a:effectLst/>
                        <a:latin typeface="+mn-lt"/>
                      </a:endParaRPr>
                    </a:p>
                  </a:txBody>
                  <a:tcPr marL="0" marR="171450" marT="0" marB="0" anchor="ctr"/>
                </a:tc>
                <a:extLst>
                  <a:ext uri="{0D108BD9-81ED-4DB2-BD59-A6C34878D82A}">
                    <a16:rowId xmlns:a16="http://schemas.microsoft.com/office/drawing/2014/main" val="10004"/>
                  </a:ext>
                </a:extLst>
              </a:tr>
              <a:tr h="320040">
                <a:tc>
                  <a:txBody>
                    <a:bodyPr/>
                    <a:lstStyle/>
                    <a:p>
                      <a:pPr algn="just" fontAlgn="ctr"/>
                      <a:r>
                        <a:rPr lang="en-ZA" sz="1400" u="none" strike="noStrike" dirty="0">
                          <a:effectLst/>
                        </a:rPr>
                        <a:t> % of GDP</a:t>
                      </a:r>
                      <a:endParaRPr lang="en-ZA" sz="1400" b="0" i="0" u="none" strike="noStrike" dirty="0">
                        <a:solidFill>
                          <a:srgbClr val="000000"/>
                        </a:solidFill>
                        <a:effectLst/>
                        <a:latin typeface="Arial" panose="020B0604020202020204" pitchFamily="34" charset="0"/>
                      </a:endParaRPr>
                    </a:p>
                  </a:txBody>
                  <a:tcPr marL="36000" marR="36000" marT="0" marB="0" anchor="ctr"/>
                </a:tc>
                <a:tc>
                  <a:txBody>
                    <a:bodyPr/>
                    <a:lstStyle/>
                    <a:p>
                      <a:pPr algn="r" fontAlgn="ctr"/>
                      <a:r>
                        <a:rPr lang="en-ZA" sz="1400" u="none" strike="noStrike" dirty="0">
                          <a:effectLst/>
                        </a:rPr>
                        <a:t>2.2%</a:t>
                      </a:r>
                      <a:endParaRPr lang="en-ZA" sz="1400" b="0" i="0" u="none" strike="noStrike" dirty="0">
                        <a:solidFill>
                          <a:srgbClr val="000000"/>
                        </a:solidFill>
                        <a:effectLst/>
                        <a:latin typeface="+mn-lt"/>
                      </a:endParaRPr>
                    </a:p>
                  </a:txBody>
                  <a:tcPr marL="0" marR="171450" marT="0" marB="0" anchor="ctr"/>
                </a:tc>
                <a:tc>
                  <a:txBody>
                    <a:bodyPr/>
                    <a:lstStyle/>
                    <a:p>
                      <a:pPr algn="r" fontAlgn="ctr"/>
                      <a:r>
                        <a:rPr lang="en-ZA" sz="1400" b="0" u="none" strike="noStrike" dirty="0">
                          <a:solidFill>
                            <a:srgbClr val="000000"/>
                          </a:solidFill>
                          <a:effectLst/>
                        </a:rPr>
                        <a:t>2.0%</a:t>
                      </a:r>
                      <a:endParaRPr lang="en-ZA" sz="1400" b="0" i="0" u="none" strike="noStrike" dirty="0">
                        <a:solidFill>
                          <a:srgbClr val="000000"/>
                        </a:solidFill>
                        <a:effectLst/>
                        <a:latin typeface="+mn-lt"/>
                      </a:endParaRPr>
                    </a:p>
                  </a:txBody>
                  <a:tcPr marL="0" marR="171450" marT="0" marB="0" anchor="ctr"/>
                </a:tc>
                <a:tc>
                  <a:txBody>
                    <a:bodyPr/>
                    <a:lstStyle/>
                    <a:p>
                      <a:pPr algn="r" fontAlgn="ctr"/>
                      <a:r>
                        <a:rPr lang="en-ZA" sz="1400" b="0" u="none" strike="noStrike" dirty="0">
                          <a:solidFill>
                            <a:srgbClr val="000000"/>
                          </a:solidFill>
                          <a:effectLst/>
                        </a:rPr>
                        <a:t>2.0%</a:t>
                      </a:r>
                      <a:endParaRPr lang="en-ZA" sz="1400" b="0" i="0" u="none" strike="noStrike" dirty="0">
                        <a:solidFill>
                          <a:srgbClr val="000000"/>
                        </a:solidFill>
                        <a:effectLst/>
                        <a:latin typeface="+mn-lt"/>
                      </a:endParaRPr>
                    </a:p>
                  </a:txBody>
                  <a:tcPr marL="0" marR="171450" marT="0" marB="0" anchor="ctr"/>
                </a:tc>
                <a:tc>
                  <a:txBody>
                    <a:bodyPr/>
                    <a:lstStyle/>
                    <a:p>
                      <a:pPr algn="r" fontAlgn="ctr"/>
                      <a:r>
                        <a:rPr lang="en-ZA" sz="1400" b="0" u="none" strike="noStrike" dirty="0">
                          <a:solidFill>
                            <a:srgbClr val="000000"/>
                          </a:solidFill>
                          <a:effectLst/>
                        </a:rPr>
                        <a:t>2.0%</a:t>
                      </a:r>
                      <a:endParaRPr lang="en-ZA" sz="1400" b="0" i="0" u="none" strike="noStrike" dirty="0">
                        <a:solidFill>
                          <a:srgbClr val="000000"/>
                        </a:solidFill>
                        <a:effectLst/>
                        <a:latin typeface="+mn-lt"/>
                      </a:endParaRPr>
                    </a:p>
                  </a:txBody>
                  <a:tcPr marL="0" marR="171450" marT="0" marB="0" anchor="ctr"/>
                </a:tc>
                <a:extLst>
                  <a:ext uri="{0D108BD9-81ED-4DB2-BD59-A6C34878D82A}">
                    <a16:rowId xmlns:a16="http://schemas.microsoft.com/office/drawing/2014/main" val="10005"/>
                  </a:ext>
                </a:extLst>
              </a:tr>
              <a:tr h="320040">
                <a:tc>
                  <a:txBody>
                    <a:bodyPr/>
                    <a:lstStyle/>
                    <a:p>
                      <a:pPr algn="just" fontAlgn="ctr"/>
                      <a:r>
                        <a:rPr lang="en-ZA" sz="1400" u="none" strike="noStrike" dirty="0">
                          <a:effectLst/>
                        </a:rPr>
                        <a:t>Consolidated Government Expenditure</a:t>
                      </a:r>
                      <a:endParaRPr lang="en-ZA" sz="1400" b="0" i="0" u="none" strike="noStrike" dirty="0">
                        <a:solidFill>
                          <a:srgbClr val="000000"/>
                        </a:solidFill>
                        <a:effectLst/>
                        <a:latin typeface="Arial" panose="020B0604020202020204" pitchFamily="34" charset="0"/>
                      </a:endParaRPr>
                    </a:p>
                  </a:txBody>
                  <a:tcPr marL="36000" marR="36000" marT="0" marB="0" anchor="ctr"/>
                </a:tc>
                <a:tc>
                  <a:txBody>
                    <a:bodyPr/>
                    <a:lstStyle/>
                    <a:p>
                      <a:pPr algn="r" fontAlgn="ctr"/>
                      <a:r>
                        <a:rPr lang="en-ZA" sz="1400" u="none" strike="noStrike" dirty="0">
                          <a:effectLst/>
                        </a:rPr>
                        <a:t>2 020 360</a:t>
                      </a:r>
                      <a:endParaRPr lang="en-ZA" sz="1400" b="0" i="0" u="none" strike="noStrike" dirty="0">
                        <a:solidFill>
                          <a:srgbClr val="000000"/>
                        </a:solidFill>
                        <a:effectLst/>
                        <a:latin typeface="+mn-lt"/>
                      </a:endParaRPr>
                    </a:p>
                  </a:txBody>
                  <a:tcPr marL="0" marR="171450" marT="0" marB="0" anchor="ctr"/>
                </a:tc>
                <a:tc>
                  <a:txBody>
                    <a:bodyPr/>
                    <a:lstStyle/>
                    <a:p>
                      <a:pPr algn="r" fontAlgn="ctr"/>
                      <a:r>
                        <a:rPr lang="en-ZA" sz="1400" b="0" u="none" strike="noStrike" dirty="0">
                          <a:solidFill>
                            <a:srgbClr val="000000"/>
                          </a:solidFill>
                          <a:effectLst/>
                        </a:rPr>
                        <a:t>2 080 407</a:t>
                      </a:r>
                      <a:endParaRPr lang="en-ZA" sz="1400" b="0" i="0" u="none" strike="noStrike" dirty="0">
                        <a:solidFill>
                          <a:srgbClr val="000000"/>
                        </a:solidFill>
                        <a:effectLst/>
                        <a:latin typeface="+mn-lt"/>
                      </a:endParaRPr>
                    </a:p>
                  </a:txBody>
                  <a:tcPr marL="0" marR="171450" marT="0" marB="0" anchor="ctr"/>
                </a:tc>
                <a:tc>
                  <a:txBody>
                    <a:bodyPr/>
                    <a:lstStyle/>
                    <a:p>
                      <a:pPr algn="r" fontAlgn="ctr"/>
                      <a:r>
                        <a:rPr lang="en-ZA" sz="1400" b="0" u="none" strike="noStrike" dirty="0">
                          <a:solidFill>
                            <a:srgbClr val="000000"/>
                          </a:solidFill>
                          <a:effectLst/>
                        </a:rPr>
                        <a:t>2 092 417</a:t>
                      </a:r>
                      <a:endParaRPr lang="en-ZA" sz="1400" b="0" i="0" u="none" strike="noStrike" dirty="0">
                        <a:solidFill>
                          <a:srgbClr val="000000"/>
                        </a:solidFill>
                        <a:effectLst/>
                        <a:latin typeface="+mn-lt"/>
                      </a:endParaRPr>
                    </a:p>
                  </a:txBody>
                  <a:tcPr marL="0" marR="171450" marT="0" marB="0" anchor="ctr"/>
                </a:tc>
                <a:tc>
                  <a:txBody>
                    <a:bodyPr/>
                    <a:lstStyle/>
                    <a:p>
                      <a:pPr algn="r" fontAlgn="ctr"/>
                      <a:r>
                        <a:rPr lang="en-ZA" sz="1400" b="0" u="none" strike="noStrike" dirty="0">
                          <a:solidFill>
                            <a:srgbClr val="000000"/>
                          </a:solidFill>
                          <a:effectLst/>
                        </a:rPr>
                        <a:t>2 184 200</a:t>
                      </a:r>
                      <a:endParaRPr lang="en-ZA" sz="1400" b="0" i="0" u="none" strike="noStrike" dirty="0">
                        <a:solidFill>
                          <a:srgbClr val="000000"/>
                        </a:solidFill>
                        <a:effectLst/>
                        <a:latin typeface="+mn-lt"/>
                      </a:endParaRPr>
                    </a:p>
                  </a:txBody>
                  <a:tcPr marL="0" marR="171450" marT="0" marB="0" anchor="ctr"/>
                </a:tc>
                <a:extLst>
                  <a:ext uri="{0D108BD9-81ED-4DB2-BD59-A6C34878D82A}">
                    <a16:rowId xmlns:a16="http://schemas.microsoft.com/office/drawing/2014/main" val="10006"/>
                  </a:ext>
                </a:extLst>
              </a:tr>
              <a:tr h="320040">
                <a:tc>
                  <a:txBody>
                    <a:bodyPr/>
                    <a:lstStyle/>
                    <a:p>
                      <a:pPr algn="just" fontAlgn="ctr"/>
                      <a:r>
                        <a:rPr lang="en-ZA" sz="1400" u="none" strike="noStrike" dirty="0">
                          <a:effectLst/>
                        </a:rPr>
                        <a:t>Year-on-year growth</a:t>
                      </a:r>
                      <a:endParaRPr lang="en-ZA" sz="1400" b="0" i="0" u="none" strike="noStrike" dirty="0">
                        <a:solidFill>
                          <a:srgbClr val="000000"/>
                        </a:solidFill>
                        <a:effectLst/>
                        <a:latin typeface="Arial" panose="020B0604020202020204" pitchFamily="34" charset="0"/>
                      </a:endParaRPr>
                    </a:p>
                  </a:txBody>
                  <a:tcPr marL="36000" marR="36000" marT="0" marB="0" anchor="ctr"/>
                </a:tc>
                <a:tc>
                  <a:txBody>
                    <a:bodyPr/>
                    <a:lstStyle/>
                    <a:p>
                      <a:pPr algn="r" fontAlgn="ctr"/>
                      <a:r>
                        <a:rPr lang="en-ZA" sz="1400" u="none" strike="noStrike" dirty="0">
                          <a:effectLst/>
                        </a:rPr>
                        <a:t>3.4%</a:t>
                      </a:r>
                      <a:endParaRPr lang="en-ZA" sz="1400" b="0" i="0" u="none" strike="noStrike" dirty="0">
                        <a:solidFill>
                          <a:srgbClr val="000000"/>
                        </a:solidFill>
                        <a:effectLst/>
                        <a:latin typeface="+mn-lt"/>
                      </a:endParaRPr>
                    </a:p>
                  </a:txBody>
                  <a:tcPr marL="0" marR="171450" marT="0" marB="0" anchor="ctr"/>
                </a:tc>
                <a:tc>
                  <a:txBody>
                    <a:bodyPr/>
                    <a:lstStyle/>
                    <a:p>
                      <a:pPr algn="r" fontAlgn="ctr"/>
                      <a:r>
                        <a:rPr lang="en-ZA" sz="1400" b="0" u="none" strike="noStrike" dirty="0">
                          <a:solidFill>
                            <a:srgbClr val="000000"/>
                          </a:solidFill>
                          <a:effectLst/>
                        </a:rPr>
                        <a:t>3.0%</a:t>
                      </a:r>
                      <a:endParaRPr lang="en-ZA" sz="1400" b="0" i="0" u="none" strike="noStrike" dirty="0">
                        <a:solidFill>
                          <a:srgbClr val="000000"/>
                        </a:solidFill>
                        <a:effectLst/>
                        <a:latin typeface="+mn-lt"/>
                      </a:endParaRPr>
                    </a:p>
                  </a:txBody>
                  <a:tcPr marL="0" marR="171450" marT="0" marB="0" anchor="ctr"/>
                </a:tc>
                <a:tc>
                  <a:txBody>
                    <a:bodyPr/>
                    <a:lstStyle/>
                    <a:p>
                      <a:pPr algn="r" fontAlgn="ctr"/>
                      <a:r>
                        <a:rPr lang="en-ZA" sz="1400" b="0" u="none" strike="noStrike" dirty="0">
                          <a:solidFill>
                            <a:srgbClr val="000000"/>
                          </a:solidFill>
                          <a:effectLst/>
                        </a:rPr>
                        <a:t>0.6%</a:t>
                      </a:r>
                      <a:endParaRPr lang="en-ZA" sz="1400" b="0" i="0" u="none" strike="noStrike" dirty="0">
                        <a:solidFill>
                          <a:srgbClr val="000000"/>
                        </a:solidFill>
                        <a:effectLst/>
                        <a:latin typeface="+mn-lt"/>
                      </a:endParaRPr>
                    </a:p>
                  </a:txBody>
                  <a:tcPr marL="0" marR="171450" marT="0" marB="0" anchor="ctr"/>
                </a:tc>
                <a:tc>
                  <a:txBody>
                    <a:bodyPr/>
                    <a:lstStyle/>
                    <a:p>
                      <a:pPr algn="r" fontAlgn="ctr"/>
                      <a:r>
                        <a:rPr lang="en-ZA" sz="1400" b="0" u="none" strike="noStrike" dirty="0">
                          <a:solidFill>
                            <a:srgbClr val="000000"/>
                          </a:solidFill>
                          <a:effectLst/>
                        </a:rPr>
                        <a:t>4.4%</a:t>
                      </a:r>
                      <a:endParaRPr lang="en-ZA" sz="1400" b="0" i="0" u="none" strike="noStrike" dirty="0">
                        <a:solidFill>
                          <a:srgbClr val="000000"/>
                        </a:solidFill>
                        <a:effectLst/>
                        <a:latin typeface="+mn-lt"/>
                      </a:endParaRPr>
                    </a:p>
                  </a:txBody>
                  <a:tcPr marL="0" marR="171450" marT="0" marB="0" anchor="ctr"/>
                </a:tc>
                <a:extLst>
                  <a:ext uri="{0D108BD9-81ED-4DB2-BD59-A6C34878D82A}">
                    <a16:rowId xmlns:a16="http://schemas.microsoft.com/office/drawing/2014/main" val="10007"/>
                  </a:ext>
                </a:extLst>
              </a:tr>
              <a:tr h="320040">
                <a:tc>
                  <a:txBody>
                    <a:bodyPr/>
                    <a:lstStyle/>
                    <a:p>
                      <a:pPr algn="just" fontAlgn="ctr"/>
                      <a:r>
                        <a:rPr lang="en-ZA" sz="1400" u="none" strike="noStrike" dirty="0">
                          <a:effectLst/>
                        </a:rPr>
                        <a:t>% Consolidated Spending</a:t>
                      </a:r>
                      <a:endParaRPr lang="en-ZA" sz="1400" b="0" i="0" u="none" strike="noStrike" dirty="0">
                        <a:solidFill>
                          <a:srgbClr val="000000"/>
                        </a:solidFill>
                        <a:effectLst/>
                        <a:latin typeface="Arial" panose="020B0604020202020204" pitchFamily="34" charset="0"/>
                      </a:endParaRPr>
                    </a:p>
                  </a:txBody>
                  <a:tcPr marL="36000" marR="36000" marT="0" marB="0" anchor="ctr"/>
                </a:tc>
                <a:tc>
                  <a:txBody>
                    <a:bodyPr/>
                    <a:lstStyle/>
                    <a:p>
                      <a:pPr algn="r" fontAlgn="ctr"/>
                      <a:r>
                        <a:rPr lang="en-ZA" sz="1400" u="none" strike="noStrike" dirty="0">
                          <a:effectLst/>
                        </a:rPr>
                        <a:t>5.7%</a:t>
                      </a:r>
                      <a:endParaRPr lang="en-ZA" sz="1400" b="0" i="0" u="none" strike="noStrike" dirty="0">
                        <a:solidFill>
                          <a:srgbClr val="000000"/>
                        </a:solidFill>
                        <a:effectLst/>
                        <a:latin typeface="+mn-lt"/>
                      </a:endParaRPr>
                    </a:p>
                  </a:txBody>
                  <a:tcPr marL="0" marR="171450" marT="0" marB="0" anchor="ctr"/>
                </a:tc>
                <a:tc>
                  <a:txBody>
                    <a:bodyPr/>
                    <a:lstStyle/>
                    <a:p>
                      <a:pPr algn="r" fontAlgn="ctr"/>
                      <a:r>
                        <a:rPr lang="en-ZA" sz="1400" b="0" u="none" strike="noStrike" dirty="0">
                          <a:solidFill>
                            <a:srgbClr val="000000"/>
                          </a:solidFill>
                          <a:effectLst/>
                        </a:rPr>
                        <a:t>6.3%</a:t>
                      </a:r>
                      <a:endParaRPr lang="en-ZA" sz="1400" b="0" i="0" u="none" strike="noStrike" dirty="0">
                        <a:solidFill>
                          <a:srgbClr val="000000"/>
                        </a:solidFill>
                        <a:effectLst/>
                        <a:latin typeface="+mn-lt"/>
                      </a:endParaRPr>
                    </a:p>
                  </a:txBody>
                  <a:tcPr marL="0" marR="171450" marT="0" marB="0" anchor="ctr"/>
                </a:tc>
                <a:tc>
                  <a:txBody>
                    <a:bodyPr/>
                    <a:lstStyle/>
                    <a:p>
                      <a:pPr algn="r" fontAlgn="ctr"/>
                      <a:r>
                        <a:rPr lang="en-ZA" sz="1400" b="0" u="none" strike="noStrike" dirty="0">
                          <a:solidFill>
                            <a:srgbClr val="000000"/>
                          </a:solidFill>
                          <a:effectLst/>
                        </a:rPr>
                        <a:t>6.5%</a:t>
                      </a:r>
                      <a:endParaRPr lang="en-ZA" sz="1400" b="0" i="0" u="none" strike="noStrike" dirty="0">
                        <a:solidFill>
                          <a:srgbClr val="000000"/>
                        </a:solidFill>
                        <a:effectLst/>
                        <a:latin typeface="+mn-lt"/>
                      </a:endParaRPr>
                    </a:p>
                  </a:txBody>
                  <a:tcPr marL="0" marR="171450" marT="0" marB="0" anchor="ctr"/>
                </a:tc>
                <a:tc>
                  <a:txBody>
                    <a:bodyPr/>
                    <a:lstStyle/>
                    <a:p>
                      <a:pPr algn="r" fontAlgn="ctr"/>
                      <a:r>
                        <a:rPr lang="en-ZA" sz="1400" b="0" u="none" strike="noStrike" dirty="0">
                          <a:solidFill>
                            <a:srgbClr val="000000"/>
                          </a:solidFill>
                          <a:effectLst/>
                        </a:rPr>
                        <a:t>6.6%</a:t>
                      </a:r>
                      <a:endParaRPr lang="en-ZA" sz="1400" b="0" i="0" u="none" strike="noStrike" dirty="0">
                        <a:solidFill>
                          <a:srgbClr val="000000"/>
                        </a:solidFill>
                        <a:effectLst/>
                        <a:latin typeface="+mn-lt"/>
                      </a:endParaRPr>
                    </a:p>
                  </a:txBody>
                  <a:tcPr marL="0" marR="171450" marT="0" marB="0" anchor="ctr"/>
                </a:tc>
                <a:extLst>
                  <a:ext uri="{0D108BD9-81ED-4DB2-BD59-A6C34878D82A}">
                    <a16:rowId xmlns:a16="http://schemas.microsoft.com/office/drawing/2014/main" val="10008"/>
                  </a:ext>
                </a:extLst>
              </a:tr>
              <a:tr h="320040">
                <a:tc>
                  <a:txBody>
                    <a:bodyPr/>
                    <a:lstStyle/>
                    <a:p>
                      <a:pPr algn="just" fontAlgn="ctr"/>
                      <a:r>
                        <a:rPr lang="en-ZA" sz="1400" u="none" strike="noStrike" dirty="0">
                          <a:effectLst/>
                        </a:rPr>
                        <a:t>Total Education Expenditure</a:t>
                      </a:r>
                      <a:endParaRPr lang="en-ZA" sz="1400" b="0" i="0" u="none" strike="noStrike" dirty="0">
                        <a:solidFill>
                          <a:srgbClr val="000000"/>
                        </a:solidFill>
                        <a:effectLst/>
                        <a:latin typeface="Arial" panose="020B0604020202020204" pitchFamily="34" charset="0"/>
                      </a:endParaRPr>
                    </a:p>
                  </a:txBody>
                  <a:tcPr marL="36000" marR="36000" marT="0" marB="0" anchor="ctr"/>
                </a:tc>
                <a:tc>
                  <a:txBody>
                    <a:bodyPr/>
                    <a:lstStyle/>
                    <a:p>
                      <a:pPr algn="r" fontAlgn="ctr"/>
                      <a:r>
                        <a:rPr lang="en-ZA" sz="1400" u="none" strike="noStrike" dirty="0">
                          <a:effectLst/>
                        </a:rPr>
                        <a:t>392 417</a:t>
                      </a:r>
                      <a:endParaRPr lang="en-ZA" sz="1400" b="0" i="0" u="none" strike="noStrike" dirty="0">
                        <a:solidFill>
                          <a:srgbClr val="000000"/>
                        </a:solidFill>
                        <a:effectLst/>
                        <a:latin typeface="+mn-lt"/>
                      </a:endParaRPr>
                    </a:p>
                  </a:txBody>
                  <a:tcPr marL="0" marR="171450" marT="0" marB="0" anchor="ctr"/>
                </a:tc>
                <a:tc>
                  <a:txBody>
                    <a:bodyPr/>
                    <a:lstStyle/>
                    <a:p>
                      <a:pPr algn="r" fontAlgn="ctr"/>
                      <a:r>
                        <a:rPr lang="en-ZA" sz="1400" b="0" u="none" strike="noStrike" dirty="0">
                          <a:solidFill>
                            <a:srgbClr val="000000"/>
                          </a:solidFill>
                          <a:effectLst/>
                        </a:rPr>
                        <a:t>434 410</a:t>
                      </a:r>
                      <a:endParaRPr lang="en-ZA" sz="1400" b="0" i="0" u="none" strike="noStrike" dirty="0">
                        <a:solidFill>
                          <a:srgbClr val="000000"/>
                        </a:solidFill>
                        <a:effectLst/>
                        <a:latin typeface="+mn-lt"/>
                      </a:endParaRPr>
                    </a:p>
                  </a:txBody>
                  <a:tcPr marL="0" marR="171450" marT="0" marB="0" anchor="ctr"/>
                </a:tc>
                <a:tc>
                  <a:txBody>
                    <a:bodyPr/>
                    <a:lstStyle/>
                    <a:p>
                      <a:pPr algn="r" fontAlgn="ctr"/>
                      <a:r>
                        <a:rPr lang="en-ZA" sz="1400" b="0" u="none" strike="noStrike" dirty="0">
                          <a:solidFill>
                            <a:srgbClr val="000000"/>
                          </a:solidFill>
                          <a:effectLst/>
                        </a:rPr>
                        <a:t>439 230</a:t>
                      </a:r>
                      <a:endParaRPr lang="en-ZA" sz="1400" b="0" i="0" u="none" strike="noStrike" dirty="0">
                        <a:solidFill>
                          <a:srgbClr val="000000"/>
                        </a:solidFill>
                        <a:effectLst/>
                        <a:latin typeface="+mn-lt"/>
                      </a:endParaRPr>
                    </a:p>
                  </a:txBody>
                  <a:tcPr marL="0" marR="171450" marT="0" marB="0" anchor="ctr"/>
                </a:tc>
                <a:tc>
                  <a:txBody>
                    <a:bodyPr/>
                    <a:lstStyle/>
                    <a:p>
                      <a:pPr algn="r" fontAlgn="ctr"/>
                      <a:r>
                        <a:rPr lang="en-ZA" sz="1400" b="0" u="none" strike="noStrike" dirty="0">
                          <a:solidFill>
                            <a:srgbClr val="000000"/>
                          </a:solidFill>
                          <a:effectLst/>
                        </a:rPr>
                        <a:t>451 492</a:t>
                      </a:r>
                      <a:endParaRPr lang="en-ZA" sz="1400" b="0" i="0" u="none" strike="noStrike" dirty="0">
                        <a:solidFill>
                          <a:srgbClr val="000000"/>
                        </a:solidFill>
                        <a:effectLst/>
                        <a:latin typeface="+mn-lt"/>
                      </a:endParaRPr>
                    </a:p>
                  </a:txBody>
                  <a:tcPr marL="0" marR="171450" marT="0" marB="0" anchor="ctr"/>
                </a:tc>
                <a:extLst>
                  <a:ext uri="{0D108BD9-81ED-4DB2-BD59-A6C34878D82A}">
                    <a16:rowId xmlns:a16="http://schemas.microsoft.com/office/drawing/2014/main" val="10009"/>
                  </a:ext>
                </a:extLst>
              </a:tr>
              <a:tr h="320040">
                <a:tc>
                  <a:txBody>
                    <a:bodyPr/>
                    <a:lstStyle/>
                    <a:p>
                      <a:pPr algn="just" fontAlgn="ctr"/>
                      <a:r>
                        <a:rPr lang="en-ZA" sz="1400" u="none" strike="noStrike" dirty="0">
                          <a:effectLst/>
                        </a:rPr>
                        <a:t>Year-on-year growth</a:t>
                      </a:r>
                      <a:endParaRPr lang="en-ZA" sz="1400" b="0" i="0" u="none" strike="noStrike" dirty="0">
                        <a:solidFill>
                          <a:srgbClr val="000000"/>
                        </a:solidFill>
                        <a:effectLst/>
                        <a:latin typeface="Arial" panose="020B0604020202020204" pitchFamily="34" charset="0"/>
                      </a:endParaRPr>
                    </a:p>
                  </a:txBody>
                  <a:tcPr marL="36000" marR="36000" marT="0" marB="0" anchor="ctr"/>
                </a:tc>
                <a:tc>
                  <a:txBody>
                    <a:bodyPr/>
                    <a:lstStyle/>
                    <a:p>
                      <a:pPr algn="r" fontAlgn="ctr"/>
                      <a:r>
                        <a:rPr lang="en-ZA" sz="1400" u="none" strike="noStrike" dirty="0">
                          <a:effectLst/>
                        </a:rPr>
                        <a:t>0.4%</a:t>
                      </a:r>
                      <a:endParaRPr lang="en-ZA" sz="1400" b="0" i="0" u="none" strike="noStrike" dirty="0">
                        <a:solidFill>
                          <a:srgbClr val="000000"/>
                        </a:solidFill>
                        <a:effectLst/>
                        <a:latin typeface="+mn-lt"/>
                      </a:endParaRPr>
                    </a:p>
                  </a:txBody>
                  <a:tcPr marL="0" marR="171450" marT="0" marB="0" anchor="ctr"/>
                </a:tc>
                <a:tc>
                  <a:txBody>
                    <a:bodyPr/>
                    <a:lstStyle/>
                    <a:p>
                      <a:pPr algn="r" fontAlgn="ctr"/>
                      <a:r>
                        <a:rPr lang="en-ZA" sz="1400" b="0" u="none" strike="noStrike" dirty="0">
                          <a:solidFill>
                            <a:srgbClr val="000000"/>
                          </a:solidFill>
                          <a:effectLst/>
                        </a:rPr>
                        <a:t>10.8%</a:t>
                      </a:r>
                      <a:endParaRPr lang="en-ZA" sz="1400" b="0" i="0" u="none" strike="noStrike" dirty="0">
                        <a:solidFill>
                          <a:srgbClr val="000000"/>
                        </a:solidFill>
                        <a:effectLst/>
                        <a:latin typeface="+mn-lt"/>
                      </a:endParaRPr>
                    </a:p>
                  </a:txBody>
                  <a:tcPr marL="0" marR="171450" marT="0" marB="0" anchor="ctr"/>
                </a:tc>
                <a:tc>
                  <a:txBody>
                    <a:bodyPr/>
                    <a:lstStyle/>
                    <a:p>
                      <a:pPr algn="r" fontAlgn="ctr"/>
                      <a:r>
                        <a:rPr lang="en-ZA" sz="1400" b="0" u="none" strike="noStrike" dirty="0">
                          <a:solidFill>
                            <a:srgbClr val="000000"/>
                          </a:solidFill>
                          <a:effectLst/>
                        </a:rPr>
                        <a:t>1.1%</a:t>
                      </a:r>
                      <a:endParaRPr lang="en-ZA" sz="1400" b="0" i="0" u="none" strike="noStrike" dirty="0">
                        <a:solidFill>
                          <a:srgbClr val="000000"/>
                        </a:solidFill>
                        <a:effectLst/>
                        <a:latin typeface="+mn-lt"/>
                      </a:endParaRPr>
                    </a:p>
                  </a:txBody>
                  <a:tcPr marL="0" marR="171450" marT="0" marB="0" anchor="ctr"/>
                </a:tc>
                <a:tc>
                  <a:txBody>
                    <a:bodyPr/>
                    <a:lstStyle/>
                    <a:p>
                      <a:pPr algn="r" fontAlgn="ctr"/>
                      <a:r>
                        <a:rPr lang="en-ZA" sz="1400" b="0" u="none" strike="noStrike" dirty="0">
                          <a:solidFill>
                            <a:srgbClr val="000000"/>
                          </a:solidFill>
                          <a:effectLst/>
                        </a:rPr>
                        <a:t>2.8%</a:t>
                      </a:r>
                      <a:endParaRPr lang="en-ZA" sz="1400" b="0" i="0" u="none" strike="noStrike" dirty="0">
                        <a:solidFill>
                          <a:srgbClr val="000000"/>
                        </a:solidFill>
                        <a:effectLst/>
                        <a:latin typeface="+mn-lt"/>
                      </a:endParaRPr>
                    </a:p>
                  </a:txBody>
                  <a:tcPr marL="0" marR="171450" marT="0" marB="0" anchor="ctr"/>
                </a:tc>
                <a:extLst>
                  <a:ext uri="{0D108BD9-81ED-4DB2-BD59-A6C34878D82A}">
                    <a16:rowId xmlns:a16="http://schemas.microsoft.com/office/drawing/2014/main" val="10010"/>
                  </a:ext>
                </a:extLst>
              </a:tr>
              <a:tr h="320040">
                <a:tc>
                  <a:txBody>
                    <a:bodyPr/>
                    <a:lstStyle/>
                    <a:p>
                      <a:pPr algn="just" fontAlgn="ctr"/>
                      <a:r>
                        <a:rPr lang="en-ZA" sz="1400" u="none" strike="noStrike" dirty="0">
                          <a:effectLst/>
                        </a:rPr>
                        <a:t>% Education Expenditure</a:t>
                      </a:r>
                      <a:endParaRPr lang="en-ZA" sz="1400" b="0" i="0" u="none" strike="noStrike" dirty="0">
                        <a:solidFill>
                          <a:srgbClr val="000000"/>
                        </a:solidFill>
                        <a:effectLst/>
                        <a:latin typeface="Arial" panose="020B0604020202020204" pitchFamily="34" charset="0"/>
                      </a:endParaRPr>
                    </a:p>
                  </a:txBody>
                  <a:tcPr marL="36000" marR="36000" marT="0" marB="0" anchor="ctr"/>
                </a:tc>
                <a:tc>
                  <a:txBody>
                    <a:bodyPr/>
                    <a:lstStyle/>
                    <a:p>
                      <a:pPr algn="r" fontAlgn="ctr"/>
                      <a:r>
                        <a:rPr lang="en-ZA" sz="1400" u="none" strike="noStrike" dirty="0">
                          <a:effectLst/>
                        </a:rPr>
                        <a:t>29.5%</a:t>
                      </a:r>
                      <a:endParaRPr lang="en-ZA" sz="1400" b="0" i="0" u="none" strike="noStrike" dirty="0">
                        <a:solidFill>
                          <a:srgbClr val="000000"/>
                        </a:solidFill>
                        <a:effectLst/>
                        <a:latin typeface="+mn-lt"/>
                      </a:endParaRPr>
                    </a:p>
                  </a:txBody>
                  <a:tcPr marL="0" marR="171450" marT="0" marB="0" anchor="ctr"/>
                </a:tc>
                <a:tc>
                  <a:txBody>
                    <a:bodyPr/>
                    <a:lstStyle/>
                    <a:p>
                      <a:pPr algn="r" fontAlgn="ctr"/>
                      <a:r>
                        <a:rPr lang="en-ZA" sz="1400" b="0" u="none" strike="noStrike" dirty="0">
                          <a:solidFill>
                            <a:srgbClr val="000000"/>
                          </a:solidFill>
                          <a:effectLst/>
                        </a:rPr>
                        <a:t>30.0%</a:t>
                      </a:r>
                      <a:endParaRPr lang="en-ZA" sz="1400" b="0" i="0" u="none" strike="noStrike" dirty="0">
                        <a:solidFill>
                          <a:srgbClr val="000000"/>
                        </a:solidFill>
                        <a:effectLst/>
                        <a:latin typeface="+mn-lt"/>
                      </a:endParaRPr>
                    </a:p>
                  </a:txBody>
                  <a:tcPr marL="0" marR="171450" marT="0" marB="0" anchor="ctr"/>
                </a:tc>
                <a:tc>
                  <a:txBody>
                    <a:bodyPr/>
                    <a:lstStyle/>
                    <a:p>
                      <a:pPr algn="r" fontAlgn="ctr"/>
                      <a:r>
                        <a:rPr lang="en-ZA" sz="1400" b="0" u="none" strike="noStrike" dirty="0">
                          <a:solidFill>
                            <a:srgbClr val="000000"/>
                          </a:solidFill>
                          <a:effectLst/>
                        </a:rPr>
                        <a:t>30.9%</a:t>
                      </a:r>
                      <a:endParaRPr lang="en-ZA" sz="1400" b="0" i="0" u="none" strike="noStrike" dirty="0">
                        <a:solidFill>
                          <a:srgbClr val="000000"/>
                        </a:solidFill>
                        <a:effectLst/>
                        <a:latin typeface="+mn-lt"/>
                      </a:endParaRPr>
                    </a:p>
                  </a:txBody>
                  <a:tcPr marL="0" marR="171450" marT="0" marB="0" anchor="ctr"/>
                </a:tc>
                <a:tc>
                  <a:txBody>
                    <a:bodyPr/>
                    <a:lstStyle/>
                    <a:p>
                      <a:pPr algn="r" fontAlgn="ctr"/>
                      <a:r>
                        <a:rPr lang="en-ZA" sz="1400" b="0" u="none" strike="noStrike" dirty="0">
                          <a:solidFill>
                            <a:srgbClr val="000000"/>
                          </a:solidFill>
                          <a:effectLst/>
                        </a:rPr>
                        <a:t>31.8%</a:t>
                      </a:r>
                      <a:endParaRPr lang="en-ZA" sz="1400" b="0" i="0" u="none" strike="noStrike" dirty="0">
                        <a:solidFill>
                          <a:srgbClr val="000000"/>
                        </a:solidFill>
                        <a:effectLst/>
                        <a:latin typeface="+mn-lt"/>
                      </a:endParaRPr>
                    </a:p>
                  </a:txBody>
                  <a:tcPr marL="0" marR="171450" marT="0" marB="0" anchor="ctr"/>
                </a:tc>
                <a:extLst>
                  <a:ext uri="{0D108BD9-81ED-4DB2-BD59-A6C34878D82A}">
                    <a16:rowId xmlns:a16="http://schemas.microsoft.com/office/drawing/2014/main" val="10011"/>
                  </a:ext>
                </a:extLst>
              </a:tr>
              <a:tr h="320040">
                <a:tc>
                  <a:txBody>
                    <a:bodyPr/>
                    <a:lstStyle/>
                    <a:p>
                      <a:pPr algn="just" fontAlgn="ctr"/>
                      <a:r>
                        <a:rPr lang="en-ZA" sz="1400" u="none" strike="noStrike" dirty="0">
                          <a:effectLst/>
                        </a:rPr>
                        <a:t>University funding</a:t>
                      </a:r>
                      <a:endParaRPr lang="en-ZA" sz="1400" b="0" i="0" u="none" strike="noStrike" dirty="0">
                        <a:solidFill>
                          <a:srgbClr val="000000"/>
                        </a:solidFill>
                        <a:effectLst/>
                        <a:latin typeface="Arial" panose="020B0604020202020204" pitchFamily="34" charset="0"/>
                      </a:endParaRPr>
                    </a:p>
                  </a:txBody>
                  <a:tcPr marL="36000" marR="36000" marT="0" marB="0" anchor="ctr"/>
                </a:tc>
                <a:tc>
                  <a:txBody>
                    <a:bodyPr/>
                    <a:lstStyle/>
                    <a:p>
                      <a:pPr algn="r" fontAlgn="ctr"/>
                      <a:r>
                        <a:rPr lang="en-ZA" sz="1400" u="none" strike="noStrike" dirty="0">
                          <a:effectLst/>
                        </a:rPr>
                        <a:t>74 143</a:t>
                      </a:r>
                      <a:endParaRPr lang="en-ZA" sz="1400" b="0" i="0" u="none" strike="noStrike" dirty="0">
                        <a:solidFill>
                          <a:srgbClr val="000000"/>
                        </a:solidFill>
                        <a:effectLst/>
                        <a:latin typeface="+mn-lt"/>
                      </a:endParaRPr>
                    </a:p>
                  </a:txBody>
                  <a:tcPr marL="0" marR="171450" marT="0" marB="0" anchor="ctr"/>
                </a:tc>
                <a:tc>
                  <a:txBody>
                    <a:bodyPr/>
                    <a:lstStyle/>
                    <a:p>
                      <a:pPr algn="r" fontAlgn="ctr"/>
                      <a:r>
                        <a:rPr lang="en-ZA" sz="1400" b="0" u="none" strike="noStrike" dirty="0">
                          <a:solidFill>
                            <a:srgbClr val="000000"/>
                          </a:solidFill>
                          <a:effectLst/>
                        </a:rPr>
                        <a:t>84 895</a:t>
                      </a:r>
                      <a:endParaRPr lang="en-ZA" sz="1400" b="0" i="0" u="none" strike="noStrike" dirty="0">
                        <a:solidFill>
                          <a:srgbClr val="000000"/>
                        </a:solidFill>
                        <a:effectLst/>
                        <a:latin typeface="+mn-lt"/>
                      </a:endParaRPr>
                    </a:p>
                  </a:txBody>
                  <a:tcPr marL="0" marR="171450" marT="0" marB="0" anchor="ctr"/>
                </a:tc>
                <a:tc>
                  <a:txBody>
                    <a:bodyPr/>
                    <a:lstStyle/>
                    <a:p>
                      <a:pPr algn="r" fontAlgn="ctr"/>
                      <a:r>
                        <a:rPr lang="en-ZA" sz="1400" b="0" u="none" strike="noStrike" dirty="0">
                          <a:solidFill>
                            <a:srgbClr val="000000"/>
                          </a:solidFill>
                          <a:effectLst/>
                        </a:rPr>
                        <a:t>88 680</a:t>
                      </a:r>
                      <a:endParaRPr lang="en-ZA" sz="1400" b="0" i="0" u="none" strike="noStrike" dirty="0">
                        <a:solidFill>
                          <a:srgbClr val="000000"/>
                        </a:solidFill>
                        <a:effectLst/>
                        <a:latin typeface="+mn-lt"/>
                      </a:endParaRPr>
                    </a:p>
                  </a:txBody>
                  <a:tcPr marL="0" marR="171450" marT="0" marB="0" anchor="ctr"/>
                </a:tc>
                <a:tc>
                  <a:txBody>
                    <a:bodyPr/>
                    <a:lstStyle/>
                    <a:p>
                      <a:pPr algn="r" fontAlgn="ctr"/>
                      <a:r>
                        <a:rPr lang="en-ZA" sz="1400" b="0" u="none" strike="noStrike" dirty="0">
                          <a:solidFill>
                            <a:srgbClr val="000000"/>
                          </a:solidFill>
                          <a:effectLst/>
                        </a:rPr>
                        <a:t>94 253</a:t>
                      </a:r>
                      <a:endParaRPr lang="en-ZA" sz="1400" b="0" i="0" u="none" strike="noStrike" dirty="0">
                        <a:solidFill>
                          <a:srgbClr val="000000"/>
                        </a:solidFill>
                        <a:effectLst/>
                        <a:latin typeface="+mn-lt"/>
                      </a:endParaRPr>
                    </a:p>
                  </a:txBody>
                  <a:tcPr marL="0" marR="171450" marT="0" marB="0" anchor="ctr"/>
                </a:tc>
                <a:extLst>
                  <a:ext uri="{0D108BD9-81ED-4DB2-BD59-A6C34878D82A}">
                    <a16:rowId xmlns:a16="http://schemas.microsoft.com/office/drawing/2014/main" val="10012"/>
                  </a:ext>
                </a:extLst>
              </a:tr>
              <a:tr h="320040">
                <a:tc>
                  <a:txBody>
                    <a:bodyPr/>
                    <a:lstStyle/>
                    <a:p>
                      <a:pPr algn="just" fontAlgn="ctr"/>
                      <a:r>
                        <a:rPr lang="en-ZA" sz="1400" u="none" strike="noStrike" dirty="0">
                          <a:effectLst/>
                        </a:rPr>
                        <a:t>Year-on-year growth</a:t>
                      </a:r>
                      <a:endParaRPr lang="en-ZA" sz="1400" b="0" i="0" u="none" strike="noStrike" dirty="0">
                        <a:solidFill>
                          <a:srgbClr val="000000"/>
                        </a:solidFill>
                        <a:effectLst/>
                        <a:latin typeface="Arial" panose="020B0604020202020204" pitchFamily="34" charset="0"/>
                      </a:endParaRPr>
                    </a:p>
                  </a:txBody>
                  <a:tcPr marL="36000" marR="36000" marT="0" marB="0" anchor="ctr"/>
                </a:tc>
                <a:tc>
                  <a:txBody>
                    <a:bodyPr/>
                    <a:lstStyle/>
                    <a:p>
                      <a:pPr algn="r" fontAlgn="ctr"/>
                      <a:r>
                        <a:rPr lang="en-ZA" sz="1400" u="none" strike="noStrike" dirty="0">
                          <a:effectLst/>
                        </a:rPr>
                        <a:t>1.5%</a:t>
                      </a:r>
                      <a:endParaRPr lang="en-ZA" sz="1400" b="0" i="0" u="none" strike="noStrike" dirty="0">
                        <a:solidFill>
                          <a:srgbClr val="000000"/>
                        </a:solidFill>
                        <a:effectLst/>
                        <a:latin typeface="+mn-lt"/>
                      </a:endParaRPr>
                    </a:p>
                  </a:txBody>
                  <a:tcPr marL="0" marR="171450" marT="0" marB="0" anchor="ctr"/>
                </a:tc>
                <a:tc>
                  <a:txBody>
                    <a:bodyPr/>
                    <a:lstStyle/>
                    <a:p>
                      <a:pPr algn="r" fontAlgn="ctr"/>
                      <a:r>
                        <a:rPr lang="en-ZA" sz="1400" b="0" u="none" strike="noStrike" dirty="0">
                          <a:solidFill>
                            <a:srgbClr val="000000"/>
                          </a:solidFill>
                          <a:effectLst/>
                        </a:rPr>
                        <a:t>14.5%</a:t>
                      </a:r>
                      <a:endParaRPr lang="en-ZA" sz="1400" b="0" i="0" u="none" strike="noStrike" dirty="0">
                        <a:solidFill>
                          <a:srgbClr val="000000"/>
                        </a:solidFill>
                        <a:effectLst/>
                        <a:latin typeface="+mn-lt"/>
                      </a:endParaRPr>
                    </a:p>
                  </a:txBody>
                  <a:tcPr marL="0" marR="171450" marT="0" marB="0" anchor="ctr"/>
                </a:tc>
                <a:tc>
                  <a:txBody>
                    <a:bodyPr/>
                    <a:lstStyle/>
                    <a:p>
                      <a:pPr algn="r" fontAlgn="ctr"/>
                      <a:r>
                        <a:rPr lang="en-ZA" sz="1400" b="0" u="none" strike="noStrike" dirty="0">
                          <a:solidFill>
                            <a:srgbClr val="000000"/>
                          </a:solidFill>
                          <a:effectLst/>
                        </a:rPr>
                        <a:t>4.5%</a:t>
                      </a:r>
                      <a:endParaRPr lang="en-ZA" sz="1400" b="0" i="0" u="none" strike="noStrike" dirty="0">
                        <a:solidFill>
                          <a:srgbClr val="000000"/>
                        </a:solidFill>
                        <a:effectLst/>
                        <a:latin typeface="+mn-lt"/>
                      </a:endParaRPr>
                    </a:p>
                  </a:txBody>
                  <a:tcPr marL="0" marR="171450" marT="0" marB="0" anchor="ctr"/>
                </a:tc>
                <a:tc>
                  <a:txBody>
                    <a:bodyPr/>
                    <a:lstStyle/>
                    <a:p>
                      <a:pPr algn="r" fontAlgn="ctr"/>
                      <a:r>
                        <a:rPr lang="en-ZA" sz="1400" b="0" u="none" strike="noStrike" dirty="0">
                          <a:solidFill>
                            <a:srgbClr val="000000"/>
                          </a:solidFill>
                          <a:effectLst/>
                        </a:rPr>
                        <a:t>6.3%</a:t>
                      </a:r>
                      <a:endParaRPr lang="en-ZA" sz="1400" b="0" i="0" u="none" strike="noStrike" dirty="0">
                        <a:solidFill>
                          <a:srgbClr val="000000"/>
                        </a:solidFill>
                        <a:effectLst/>
                        <a:latin typeface="+mn-lt"/>
                      </a:endParaRPr>
                    </a:p>
                  </a:txBody>
                  <a:tcPr marL="0" marR="171450" marT="0" marB="0" anchor="ctr"/>
                </a:tc>
                <a:extLst>
                  <a:ext uri="{0D108BD9-81ED-4DB2-BD59-A6C34878D82A}">
                    <a16:rowId xmlns:a16="http://schemas.microsoft.com/office/drawing/2014/main" val="10013"/>
                  </a:ext>
                </a:extLst>
              </a:tr>
              <a:tr h="320040">
                <a:tc>
                  <a:txBody>
                    <a:bodyPr/>
                    <a:lstStyle/>
                    <a:p>
                      <a:pPr algn="just" fontAlgn="ctr"/>
                      <a:r>
                        <a:rPr lang="en-ZA" sz="1400" u="none" strike="noStrike" dirty="0">
                          <a:effectLst/>
                        </a:rPr>
                        <a:t>% of GDP</a:t>
                      </a:r>
                      <a:endParaRPr lang="en-ZA" sz="1400" b="0" i="0" u="none" strike="noStrike" dirty="0">
                        <a:solidFill>
                          <a:srgbClr val="000000"/>
                        </a:solidFill>
                        <a:effectLst/>
                        <a:latin typeface="Arial" panose="020B0604020202020204" pitchFamily="34" charset="0"/>
                      </a:endParaRPr>
                    </a:p>
                  </a:txBody>
                  <a:tcPr marL="36000" marR="36000" marT="0" marB="0" anchor="ctr"/>
                </a:tc>
                <a:tc>
                  <a:txBody>
                    <a:bodyPr/>
                    <a:lstStyle/>
                    <a:p>
                      <a:pPr algn="r" fontAlgn="ctr"/>
                      <a:r>
                        <a:rPr lang="en-ZA" sz="1400" u="none" strike="noStrike" dirty="0">
                          <a:effectLst/>
                        </a:rPr>
                        <a:t>1.4%</a:t>
                      </a:r>
                      <a:endParaRPr lang="en-ZA" sz="1400" b="0" i="0" u="none" strike="noStrike" dirty="0">
                        <a:solidFill>
                          <a:srgbClr val="000000"/>
                        </a:solidFill>
                        <a:effectLst/>
                        <a:latin typeface="+mn-lt"/>
                      </a:endParaRPr>
                    </a:p>
                  </a:txBody>
                  <a:tcPr marL="0" marR="171450" marT="0" marB="0" anchor="ctr"/>
                </a:tc>
                <a:tc>
                  <a:txBody>
                    <a:bodyPr/>
                    <a:lstStyle/>
                    <a:p>
                      <a:pPr algn="r" fontAlgn="ctr"/>
                      <a:r>
                        <a:rPr lang="en-ZA" sz="1400" b="0" u="none" strike="noStrike" dirty="0">
                          <a:solidFill>
                            <a:srgbClr val="000000"/>
                          </a:solidFill>
                          <a:effectLst/>
                        </a:rPr>
                        <a:t>1.3%</a:t>
                      </a:r>
                      <a:endParaRPr lang="en-ZA" sz="1400" b="0" i="0" u="none" strike="noStrike" dirty="0">
                        <a:solidFill>
                          <a:srgbClr val="000000"/>
                        </a:solidFill>
                        <a:effectLst/>
                        <a:latin typeface="+mn-lt"/>
                      </a:endParaRPr>
                    </a:p>
                  </a:txBody>
                  <a:tcPr marL="0" marR="171450" marT="0" marB="0" anchor="ctr"/>
                </a:tc>
                <a:tc>
                  <a:txBody>
                    <a:bodyPr/>
                    <a:lstStyle/>
                    <a:p>
                      <a:pPr algn="r" fontAlgn="ctr"/>
                      <a:r>
                        <a:rPr lang="en-ZA" sz="1400" b="0" u="none" strike="noStrike" dirty="0">
                          <a:solidFill>
                            <a:srgbClr val="000000"/>
                          </a:solidFill>
                          <a:effectLst/>
                        </a:rPr>
                        <a:t>1.3%</a:t>
                      </a:r>
                      <a:endParaRPr lang="en-ZA" sz="1400" b="0" i="0" u="none" strike="noStrike" dirty="0">
                        <a:solidFill>
                          <a:srgbClr val="000000"/>
                        </a:solidFill>
                        <a:effectLst/>
                        <a:latin typeface="+mn-lt"/>
                      </a:endParaRPr>
                    </a:p>
                  </a:txBody>
                  <a:tcPr marL="0" marR="171450" marT="0" marB="0" anchor="ctr"/>
                </a:tc>
                <a:tc>
                  <a:txBody>
                    <a:bodyPr/>
                    <a:lstStyle/>
                    <a:p>
                      <a:pPr algn="r" fontAlgn="ctr"/>
                      <a:r>
                        <a:rPr lang="en-ZA" sz="1400" b="0" u="none" strike="noStrike" dirty="0">
                          <a:solidFill>
                            <a:srgbClr val="000000"/>
                          </a:solidFill>
                          <a:effectLst/>
                        </a:rPr>
                        <a:t>1.3%</a:t>
                      </a:r>
                      <a:endParaRPr lang="en-ZA" sz="1400" b="0" i="0" u="none" strike="noStrike" dirty="0">
                        <a:solidFill>
                          <a:srgbClr val="000000"/>
                        </a:solidFill>
                        <a:effectLst/>
                        <a:latin typeface="+mn-lt"/>
                      </a:endParaRPr>
                    </a:p>
                  </a:txBody>
                  <a:tcPr marL="0" marR="171450" marT="0" marB="0" anchor="ct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286871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7938"/>
            <a:ext cx="9144000" cy="6873876"/>
          </a:xfrm>
          <a:prstGeom prst="rect">
            <a:avLst/>
          </a:prstGeom>
          <a:noFill/>
          <a:ln w="9525">
            <a:noFill/>
            <a:miter lim="800000"/>
            <a:headEnd/>
            <a:tailEnd/>
          </a:ln>
        </p:spPr>
      </p:pic>
      <p:sp>
        <p:nvSpPr>
          <p:cNvPr id="46083" name="Content Placeholder 2"/>
          <p:cNvSpPr>
            <a:spLocks noGrp="1"/>
          </p:cNvSpPr>
          <p:nvPr>
            <p:ph idx="1"/>
          </p:nvPr>
        </p:nvSpPr>
        <p:spPr>
          <a:xfrm>
            <a:off x="566737" y="1143000"/>
            <a:ext cx="8001000" cy="5029200"/>
          </a:xfrm>
        </p:spPr>
        <p:txBody>
          <a:bodyPr/>
          <a:lstStyle/>
          <a:p>
            <a:pPr marL="268288" indent="-268288" algn="just">
              <a:spcBef>
                <a:spcPts val="0"/>
              </a:spcBef>
              <a:spcAft>
                <a:spcPts val="1200"/>
              </a:spcAft>
              <a:buFont typeface="Arial" pitchFamily="34" charset="0"/>
              <a:buChar char="•"/>
              <a:defRPr/>
            </a:pPr>
            <a:r>
              <a:rPr lang="en-US" sz="2000" dirty="0">
                <a:cs typeface="Arial" pitchFamily="34" charset="0"/>
              </a:rPr>
              <a:t>The “</a:t>
            </a:r>
            <a:r>
              <a:rPr lang="en-US" sz="2000" b="1" dirty="0">
                <a:cs typeface="Arial" pitchFamily="34" charset="0"/>
              </a:rPr>
              <a:t>direct charges</a:t>
            </a:r>
            <a:r>
              <a:rPr lang="en-US" sz="2000" dirty="0">
                <a:cs typeface="Arial" pitchFamily="34" charset="0"/>
              </a:rPr>
              <a:t>” reflected in the budget consist of the direct commitment from the National Revenue Fund namely the </a:t>
            </a:r>
            <a:r>
              <a:rPr lang="en-US" sz="2000" b="1" dirty="0">
                <a:cs typeface="Arial" pitchFamily="34" charset="0"/>
              </a:rPr>
              <a:t>skills levy </a:t>
            </a:r>
            <a:r>
              <a:rPr lang="en-US" sz="2000" dirty="0">
                <a:cs typeface="Arial" pitchFamily="34" charset="0"/>
              </a:rPr>
              <a:t>revenue collected by SARS for the SETAs and the NSF</a:t>
            </a:r>
          </a:p>
          <a:p>
            <a:pPr algn="just">
              <a:spcBef>
                <a:spcPts val="0"/>
              </a:spcBef>
              <a:spcAft>
                <a:spcPts val="1200"/>
              </a:spcAft>
              <a:defRPr/>
            </a:pPr>
            <a:r>
              <a:rPr lang="en-US" sz="2000" dirty="0"/>
              <a:t>For the 2022 MTEF period, the skills levy increases from R18.9 billion (revised estimated levy collections by National Treasury) in 2021/22 to reach R24.1 billion in 2024/25</a:t>
            </a:r>
          </a:p>
          <a:p>
            <a:pPr marL="268288" indent="-268288">
              <a:spcBef>
                <a:spcPts val="0"/>
              </a:spcBef>
              <a:spcAft>
                <a:spcPts val="1200"/>
              </a:spcAft>
              <a:buFont typeface="Arial" pitchFamily="34" charset="0"/>
              <a:buChar char="•"/>
              <a:defRPr/>
            </a:pPr>
            <a:r>
              <a:rPr lang="en-US" sz="2000" dirty="0">
                <a:cs typeface="Arial" pitchFamily="34" charset="0"/>
              </a:rPr>
              <a:t>The </a:t>
            </a:r>
            <a:r>
              <a:rPr lang="en-US" sz="2000" b="1" dirty="0">
                <a:cs typeface="Arial" pitchFamily="34" charset="0"/>
              </a:rPr>
              <a:t>skills levy allocations </a:t>
            </a:r>
            <a:r>
              <a:rPr lang="en-US" sz="2000" dirty="0">
                <a:cs typeface="Arial" pitchFamily="34" charset="0"/>
              </a:rPr>
              <a:t>based on the revised collection trend over the 2022 MTEF are as follows:</a:t>
            </a:r>
          </a:p>
          <a:p>
            <a:pPr marL="0" indent="0">
              <a:spcBef>
                <a:spcPts val="0"/>
              </a:spcBef>
              <a:spcAft>
                <a:spcPts val="0"/>
              </a:spcAft>
              <a:buNone/>
              <a:defRPr/>
            </a:pPr>
            <a:r>
              <a:rPr lang="en-US" sz="2000" dirty="0">
                <a:cs typeface="Arial" pitchFamily="34" charset="0"/>
              </a:rPr>
              <a:t>	2022/23:	SETAs	R16.495 billion</a:t>
            </a:r>
          </a:p>
          <a:p>
            <a:pPr marL="0" indent="0">
              <a:spcBef>
                <a:spcPts val="0"/>
              </a:spcBef>
              <a:spcAft>
                <a:spcPts val="0"/>
              </a:spcAft>
              <a:buNone/>
              <a:defRPr/>
            </a:pPr>
            <a:r>
              <a:rPr lang="en-US" sz="2000" dirty="0">
                <a:cs typeface="Arial" pitchFamily="34" charset="0"/>
              </a:rPr>
              <a:t>			NSF	R4.124 billion</a:t>
            </a:r>
          </a:p>
          <a:p>
            <a:pPr marL="0" indent="0">
              <a:spcBef>
                <a:spcPts val="0"/>
              </a:spcBef>
              <a:spcAft>
                <a:spcPts val="0"/>
              </a:spcAft>
              <a:buNone/>
              <a:defRPr/>
            </a:pPr>
            <a:r>
              <a:rPr lang="en-US" sz="2000" dirty="0">
                <a:cs typeface="Arial" pitchFamily="34" charset="0"/>
              </a:rPr>
              <a:t>	2023/24:	SETAs	R17.863 billion</a:t>
            </a:r>
          </a:p>
          <a:p>
            <a:pPr marL="0" indent="0">
              <a:spcBef>
                <a:spcPts val="0"/>
              </a:spcBef>
              <a:spcAft>
                <a:spcPts val="0"/>
              </a:spcAft>
              <a:buNone/>
              <a:defRPr/>
            </a:pPr>
            <a:r>
              <a:rPr lang="en-US" sz="2000" dirty="0">
                <a:cs typeface="Arial" pitchFamily="34" charset="0"/>
              </a:rPr>
              <a:t>			NSF	R4.466 billion</a:t>
            </a:r>
          </a:p>
          <a:p>
            <a:pPr marL="0" indent="0">
              <a:spcBef>
                <a:spcPts val="0"/>
              </a:spcBef>
              <a:spcAft>
                <a:spcPts val="0"/>
              </a:spcAft>
              <a:buNone/>
              <a:defRPr/>
            </a:pPr>
            <a:r>
              <a:rPr lang="en-US" sz="2000" dirty="0">
                <a:cs typeface="Arial" pitchFamily="34" charset="0"/>
              </a:rPr>
              <a:t>	2024/25:	SETAs	R19.279 billion</a:t>
            </a:r>
          </a:p>
          <a:p>
            <a:pPr marL="0" indent="0">
              <a:spcBef>
                <a:spcPts val="0"/>
              </a:spcBef>
              <a:spcAft>
                <a:spcPts val="0"/>
              </a:spcAft>
              <a:buNone/>
              <a:defRPr/>
            </a:pPr>
            <a:r>
              <a:rPr lang="en-US" sz="2000" dirty="0">
                <a:cs typeface="Arial" pitchFamily="34" charset="0"/>
              </a:rPr>
              <a:t>			NSF	R4.820 billion</a:t>
            </a:r>
          </a:p>
          <a:p>
            <a:pPr algn="just">
              <a:defRPr/>
            </a:pPr>
            <a:endParaRPr lang="en-US" sz="2000" dirty="0"/>
          </a:p>
          <a:p>
            <a:pPr marL="0" indent="0">
              <a:buNone/>
              <a:defRPr/>
            </a:pPr>
            <a:endParaRPr lang="en-US" sz="2000" dirty="0">
              <a:cs typeface="Arial" pitchFamily="34" charset="0"/>
            </a:endParaRPr>
          </a:p>
        </p:txBody>
      </p:sp>
      <p:sp>
        <p:nvSpPr>
          <p:cNvPr id="8" name="TextBox 7"/>
          <p:cNvSpPr txBox="1"/>
          <p:nvPr/>
        </p:nvSpPr>
        <p:spPr>
          <a:xfrm>
            <a:off x="571500" y="500063"/>
            <a:ext cx="8001000"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800" b="1" dirty="0"/>
              <a:t>Budget Trends/Skills Levy</a:t>
            </a:r>
            <a:endParaRPr lang="en-ZA" sz="2800" b="1" dirty="0">
              <a:cs typeface="Calibri" pitchFamily="34" charset="0"/>
            </a:endParaRPr>
          </a:p>
        </p:txBody>
      </p:sp>
      <p:sp>
        <p:nvSpPr>
          <p:cNvPr id="6" name="Slide Number Placeholder 7"/>
          <p:cNvSpPr>
            <a:spLocks noGrp="1"/>
          </p:cNvSpPr>
          <p:nvPr>
            <p:ph type="sldNum" sz="quarter" idx="12"/>
          </p:nvPr>
        </p:nvSpPr>
        <p:spPr bwMode="auto">
          <a:xfrm>
            <a:off x="6786563" y="6524625"/>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5E6D1941-34E6-4972-A1EA-A6C791ED05A7}" type="slidenum">
              <a:rPr lang="en-US" sz="1400" b="1" smtClean="0">
                <a:solidFill>
                  <a:schemeClr val="tx1"/>
                </a:solidFill>
              </a:rPr>
              <a:pPr fontAlgn="base">
                <a:spcBef>
                  <a:spcPct val="0"/>
                </a:spcBef>
                <a:spcAft>
                  <a:spcPct val="0"/>
                </a:spcAft>
                <a:defRPr/>
              </a:pPr>
              <a:t>46</a:t>
            </a:fld>
            <a:endParaRPr lang="en-US" sz="1400" b="1" dirty="0">
              <a:solidFill>
                <a:schemeClr val="tx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0" y="-7938"/>
            <a:ext cx="9144000" cy="6873876"/>
          </a:xfrm>
          <a:prstGeom prst="rect">
            <a:avLst/>
          </a:prstGeom>
          <a:noFill/>
          <a:ln w="9525">
            <a:noFill/>
            <a:miter lim="800000"/>
            <a:headEnd/>
            <a:tailEnd/>
          </a:ln>
        </p:spPr>
      </p:pic>
      <p:sp>
        <p:nvSpPr>
          <p:cNvPr id="9219" name="Content Placeholder 2"/>
          <p:cNvSpPr>
            <a:spLocks noGrp="1"/>
          </p:cNvSpPr>
          <p:nvPr>
            <p:ph idx="1"/>
          </p:nvPr>
        </p:nvSpPr>
        <p:spPr>
          <a:xfrm>
            <a:off x="571500" y="1155701"/>
            <a:ext cx="7929563" cy="5016500"/>
          </a:xfrm>
        </p:spPr>
        <p:txBody>
          <a:bodyPr/>
          <a:lstStyle/>
          <a:p>
            <a:pPr marL="268288" indent="-268288" algn="just">
              <a:spcBef>
                <a:spcPts val="0"/>
              </a:spcBef>
              <a:spcAft>
                <a:spcPts val="1200"/>
              </a:spcAft>
            </a:pPr>
            <a:r>
              <a:rPr lang="en-US" sz="2000" dirty="0"/>
              <a:t>The allocation for 2022/23 (R109.515 billion) is an increase of R11.731 billion (a nominal increase of 12.6 per cent: real increase of 10.5 percent) on the 2021/22 original allocation</a:t>
            </a:r>
            <a:endParaRPr lang="en-US" sz="2000" dirty="0">
              <a:cs typeface="Arial" charset="0"/>
            </a:endParaRPr>
          </a:p>
          <a:p>
            <a:pPr marL="268288" indent="-268288" algn="just">
              <a:spcBef>
                <a:spcPts val="0"/>
              </a:spcBef>
              <a:spcAft>
                <a:spcPts val="1200"/>
              </a:spcAft>
            </a:pPr>
            <a:r>
              <a:rPr lang="en-US" sz="2000" dirty="0"/>
              <a:t>The Department’s budget is dominated by Programme 3: University Education, which represents 80.9 per cent of the budget in 2022/23</a:t>
            </a:r>
          </a:p>
          <a:p>
            <a:pPr marL="268288" indent="-268288" algn="just">
              <a:spcBef>
                <a:spcPts val="0"/>
              </a:spcBef>
              <a:spcAft>
                <a:spcPts val="1200"/>
              </a:spcAft>
            </a:pPr>
            <a:r>
              <a:rPr lang="en-US" sz="2000" dirty="0"/>
              <a:t>This is mainly as a result of the subsidy payments to universities and the National Student Financial Aid Scheme</a:t>
            </a:r>
          </a:p>
          <a:p>
            <a:pPr marL="268288" indent="-268288" algn="just">
              <a:spcBef>
                <a:spcPts val="0"/>
              </a:spcBef>
              <a:spcAft>
                <a:spcPts val="1200"/>
              </a:spcAft>
            </a:pPr>
            <a:r>
              <a:rPr lang="en-US" sz="2000" dirty="0"/>
              <a:t>The budget as a result is also dominated by transfer payments in terms of the economic classification of expenditure</a:t>
            </a:r>
          </a:p>
        </p:txBody>
      </p:sp>
      <p:sp>
        <p:nvSpPr>
          <p:cNvPr id="8" name="TextBox 7"/>
          <p:cNvSpPr txBox="1"/>
          <p:nvPr/>
        </p:nvSpPr>
        <p:spPr>
          <a:xfrm>
            <a:off x="571500" y="500063"/>
            <a:ext cx="8001000"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800" b="1" dirty="0"/>
              <a:t>Budget Trends </a:t>
            </a:r>
            <a:endParaRPr lang="en-ZA" sz="2800" b="1" dirty="0">
              <a:cs typeface="Calibri" pitchFamily="34" charset="0"/>
            </a:endParaRPr>
          </a:p>
        </p:txBody>
      </p:sp>
      <p:sp>
        <p:nvSpPr>
          <p:cNvPr id="6" name="Slide Number Placeholder 7"/>
          <p:cNvSpPr>
            <a:spLocks noGrp="1"/>
          </p:cNvSpPr>
          <p:nvPr>
            <p:ph type="sldNum" sz="quarter" idx="12"/>
          </p:nvPr>
        </p:nvSpPr>
        <p:spPr bwMode="auto">
          <a:xfrm>
            <a:off x="6786563" y="6524625"/>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9F17306F-FBCA-40D2-8A2B-B4C561D8D800}" type="slidenum">
              <a:rPr lang="en-US" sz="1400" b="1" smtClean="0">
                <a:solidFill>
                  <a:schemeClr val="tx1"/>
                </a:solidFill>
              </a:rPr>
              <a:pPr fontAlgn="base">
                <a:spcBef>
                  <a:spcPct val="0"/>
                </a:spcBef>
                <a:spcAft>
                  <a:spcPct val="0"/>
                </a:spcAft>
                <a:defRPr/>
              </a:pPr>
              <a:t>47</a:t>
            </a:fld>
            <a:endParaRPr lang="en-US" sz="1400" b="1" dirty="0">
              <a:solidFill>
                <a:schemeClr val="tx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srcRect/>
          <a:stretch>
            <a:fillRect/>
          </a:stretch>
        </p:blipFill>
        <p:spPr bwMode="auto">
          <a:xfrm>
            <a:off x="-228600" y="0"/>
            <a:ext cx="9372600" cy="7086600"/>
          </a:xfrm>
          <a:prstGeom prst="rect">
            <a:avLst/>
          </a:prstGeom>
          <a:noFill/>
          <a:ln w="9525">
            <a:noFill/>
            <a:miter lim="800000"/>
            <a:headEnd/>
            <a:tailEnd/>
          </a:ln>
        </p:spPr>
      </p:pic>
      <p:graphicFrame>
        <p:nvGraphicFramePr>
          <p:cNvPr id="6" name="Content Placeholder 5"/>
          <p:cNvGraphicFramePr>
            <a:graphicFrameLocks noGrp="1"/>
          </p:cNvGraphicFramePr>
          <p:nvPr>
            <p:ph idx="1"/>
            <p:extLst>
              <p:ext uri="{D42A27DB-BD31-4B8C-83A1-F6EECF244321}">
                <p14:modId xmlns:p14="http://schemas.microsoft.com/office/powerpoint/2010/main" val="2492100644"/>
              </p:ext>
            </p:extLst>
          </p:nvPr>
        </p:nvGraphicFramePr>
        <p:xfrm>
          <a:off x="228600" y="981075"/>
          <a:ext cx="8305800" cy="5584791"/>
        </p:xfrm>
        <a:graphic>
          <a:graphicData uri="http://schemas.openxmlformats.org/drawingml/2006/table">
            <a:tbl>
              <a:tblPr firstRow="1" bandRow="1">
                <a:tableStyleId>{8799B23B-EC83-4686-B30A-512413B5E67A}</a:tableStyleId>
              </a:tblPr>
              <a:tblGrid>
                <a:gridCol w="1981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751388">
                  <a:extLst>
                    <a:ext uri="{9D8B030D-6E8A-4147-A177-3AD203B41FA5}">
                      <a16:colId xmlns:a16="http://schemas.microsoft.com/office/drawing/2014/main" val="20002"/>
                    </a:ext>
                  </a:extLst>
                </a:gridCol>
                <a:gridCol w="1220412">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tblGrid>
              <a:tr h="1018232">
                <a:tc rowSpan="2">
                  <a:txBody>
                    <a:bodyPr/>
                    <a:lstStyle/>
                    <a:p>
                      <a:pPr algn="ctr"/>
                      <a:r>
                        <a:rPr lang="en-US" sz="1800" dirty="0"/>
                        <a:t>Programme</a:t>
                      </a:r>
                      <a:endParaRPr lang="en-US" sz="1800" dirty="0">
                        <a:latin typeface="Arial" pitchFamily="34" charset="0"/>
                        <a:cs typeface="Arial" pitchFamily="34" charset="0"/>
                      </a:endParaRPr>
                    </a:p>
                  </a:txBody>
                  <a:tcPr anchor="ctr"/>
                </a:tc>
                <a:tc>
                  <a:txBody>
                    <a:bodyPr/>
                    <a:lstStyle/>
                    <a:p>
                      <a:pPr algn="ctr"/>
                      <a:r>
                        <a:rPr lang="en-US" sz="1800" dirty="0"/>
                        <a:t>Adjusted Appropriation</a:t>
                      </a:r>
                      <a:endParaRPr lang="en-US" sz="1800" dirty="0">
                        <a:latin typeface="Arial" pitchFamily="34" charset="0"/>
                        <a:cs typeface="Arial" pitchFamily="34" charset="0"/>
                      </a:endParaRPr>
                    </a:p>
                  </a:txBody>
                  <a:tcPr anchor="ctr"/>
                </a:tc>
                <a:tc gridSpan="3">
                  <a:txBody>
                    <a:bodyPr/>
                    <a:lstStyle/>
                    <a:p>
                      <a:pPr algn="ctr"/>
                      <a:r>
                        <a:rPr lang="en-US" sz="1800" dirty="0"/>
                        <a:t>Medium-</a:t>
                      </a:r>
                      <a:r>
                        <a:rPr lang="en-US" sz="1800" baseline="0" dirty="0"/>
                        <a:t>Term Expenditure Estimate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R’000</a:t>
                      </a:r>
                      <a:endParaRPr lang="en-US" sz="1800" b="1" dirty="0">
                        <a:latin typeface="Arial" pitchFamily="34" charset="0"/>
                        <a:cs typeface="Arial" pitchFamily="34" charset="0"/>
                      </a:endParaRPr>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50017">
                <a:tc vMerge="1">
                  <a:txBody>
                    <a:bodyPr/>
                    <a:lstStyle/>
                    <a:p>
                      <a:endParaRPr lang="en-US" sz="1600" b="1" dirty="0">
                        <a:latin typeface="Arial" pitchFamily="34" charset="0"/>
                        <a:cs typeface="Arial" pitchFamily="34" charset="0"/>
                      </a:endParaRPr>
                    </a:p>
                  </a:txBody>
                  <a:tcPr/>
                </a:tc>
                <a:tc>
                  <a:txBody>
                    <a:bodyPr/>
                    <a:lstStyle/>
                    <a:p>
                      <a:pPr algn="ctr"/>
                      <a:r>
                        <a:rPr lang="en-US" sz="1600" b="1" dirty="0"/>
                        <a:t>2021/22</a:t>
                      </a:r>
                      <a:endParaRPr lang="en-US" sz="1600" b="1" dirty="0">
                        <a:latin typeface="Arial" pitchFamily="34" charset="0"/>
                        <a:cs typeface="Arial" pitchFamily="34" charset="0"/>
                      </a:endParaRPr>
                    </a:p>
                  </a:txBody>
                  <a:tcPr/>
                </a:tc>
                <a:tc>
                  <a:txBody>
                    <a:bodyPr/>
                    <a:lstStyle/>
                    <a:p>
                      <a:pPr algn="ctr"/>
                      <a:r>
                        <a:rPr lang="en-US" sz="1600" b="1" dirty="0"/>
                        <a:t>2022/23</a:t>
                      </a:r>
                      <a:endParaRPr lang="en-US" sz="1600" b="1" dirty="0">
                        <a:latin typeface="Arial" pitchFamily="34" charset="0"/>
                        <a:cs typeface="Arial" pitchFamily="34" charset="0"/>
                      </a:endParaRPr>
                    </a:p>
                  </a:txBody>
                  <a:tcPr/>
                </a:tc>
                <a:tc>
                  <a:txBody>
                    <a:bodyPr/>
                    <a:lstStyle/>
                    <a:p>
                      <a:pPr algn="ctr"/>
                      <a:r>
                        <a:rPr lang="en-US" sz="1600" b="1" dirty="0"/>
                        <a:t>2023/24</a:t>
                      </a:r>
                      <a:endParaRPr lang="en-US" sz="1600" b="1" dirty="0">
                        <a:latin typeface="Arial" pitchFamily="34" charset="0"/>
                        <a:cs typeface="Arial" pitchFamily="34" charset="0"/>
                      </a:endParaRPr>
                    </a:p>
                  </a:txBody>
                  <a:tcPr/>
                </a:tc>
                <a:tc>
                  <a:txBody>
                    <a:bodyPr/>
                    <a:lstStyle/>
                    <a:p>
                      <a:pPr algn="ctr"/>
                      <a:r>
                        <a:rPr lang="en-US" sz="1600" b="1" dirty="0"/>
                        <a:t>2024/25</a:t>
                      </a:r>
                      <a:endParaRPr lang="en-US" sz="1600" b="1" dirty="0">
                        <a:latin typeface="Arial" pitchFamily="34" charset="0"/>
                        <a:cs typeface="Arial" pitchFamily="34" charset="0"/>
                      </a:endParaRPr>
                    </a:p>
                  </a:txBody>
                  <a:tcPr/>
                </a:tc>
                <a:extLst>
                  <a:ext uri="{0D108BD9-81ED-4DB2-BD59-A6C34878D82A}">
                    <a16:rowId xmlns:a16="http://schemas.microsoft.com/office/drawing/2014/main" val="10001"/>
                  </a:ext>
                </a:extLst>
              </a:tr>
              <a:tr h="3500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u="none" strike="noStrike" cap="none" normalizeH="0" baseline="0" dirty="0">
                          <a:ln>
                            <a:noFill/>
                          </a:ln>
                          <a:effectLst/>
                        </a:rPr>
                        <a:t>Administration</a:t>
                      </a:r>
                      <a:endParaRPr lang="en-US" sz="1400" dirty="0">
                        <a:latin typeface="Arial" pitchFamily="34" charset="0"/>
                        <a:cs typeface="Arial" pitchFamily="34" charset="0"/>
                      </a:endParaRPr>
                    </a:p>
                  </a:txBody>
                  <a:tcPr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ZA" sz="1400" u="none" strike="noStrike" kern="1200" dirty="0">
                          <a:solidFill>
                            <a:schemeClr val="tx1"/>
                          </a:solidFill>
                        </a:rPr>
                        <a:t>                   463 596 </a:t>
                      </a:r>
                      <a:endParaRPr lang="en-US" sz="1400" u="none" strike="noStrike" kern="1200" dirty="0">
                        <a:solidFill>
                          <a:schemeClr val="tx1"/>
                        </a:solidFill>
                        <a:latin typeface="+mn-lt"/>
                        <a:ea typeface="+mn-ea"/>
                        <a:cs typeface="+mn-cs"/>
                      </a:endParaRPr>
                    </a:p>
                  </a:txBody>
                  <a:tcPr marL="36000" marR="36000" marT="0" marB="0"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ZA" sz="1400" u="none" strike="noStrike" kern="1200" dirty="0">
                          <a:solidFill>
                            <a:schemeClr val="tx1"/>
                          </a:solidFill>
                        </a:rPr>
                        <a:t>                   493 742 </a:t>
                      </a:r>
                      <a:endParaRPr lang="en-US" sz="1400" u="none" strike="noStrike" kern="1200" dirty="0">
                        <a:solidFill>
                          <a:schemeClr val="tx1"/>
                        </a:solidFill>
                        <a:latin typeface="+mn-lt"/>
                        <a:ea typeface="+mn-ea"/>
                        <a:cs typeface="+mn-cs"/>
                      </a:endParaRPr>
                    </a:p>
                  </a:txBody>
                  <a:tcPr marL="36000" marR="36000" marT="0" marB="0"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ZA" sz="1400" u="none" strike="noStrike" kern="1200" dirty="0">
                          <a:solidFill>
                            <a:schemeClr val="tx1"/>
                          </a:solidFill>
                        </a:rPr>
                        <a:t>             489 304 </a:t>
                      </a:r>
                      <a:endParaRPr lang="en-US" sz="1400" u="none" strike="noStrike" kern="1200" dirty="0">
                        <a:solidFill>
                          <a:schemeClr val="tx1"/>
                        </a:solidFill>
                        <a:latin typeface="+mn-lt"/>
                        <a:ea typeface="+mn-ea"/>
                        <a:cs typeface="+mn-cs"/>
                      </a:endParaRPr>
                    </a:p>
                  </a:txBody>
                  <a:tcPr marL="36000" marR="36000" marT="0" marB="0"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ZA" sz="1400" u="none" strike="noStrike" kern="1200" dirty="0">
                          <a:solidFill>
                            <a:schemeClr val="tx1"/>
                          </a:solidFill>
                        </a:rPr>
                        <a:t>         517 351 </a:t>
                      </a:r>
                      <a:endParaRPr lang="en-US" sz="1400" u="none" strike="noStrike" kern="1200" dirty="0">
                        <a:solidFill>
                          <a:schemeClr val="tx1"/>
                        </a:solidFill>
                        <a:latin typeface="+mn-lt"/>
                        <a:ea typeface="+mn-ea"/>
                        <a:cs typeface="+mn-cs"/>
                      </a:endParaRPr>
                    </a:p>
                  </a:txBody>
                  <a:tcPr marL="36000" marR="36000" marT="0" marB="0" anchor="ctr"/>
                </a:tc>
                <a:extLst>
                  <a:ext uri="{0D108BD9-81ED-4DB2-BD59-A6C34878D82A}">
                    <a16:rowId xmlns:a16="http://schemas.microsoft.com/office/drawing/2014/main" val="10002"/>
                  </a:ext>
                </a:extLst>
              </a:tr>
              <a:tr h="3391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u="none" strike="noStrike" cap="none" normalizeH="0" baseline="0" dirty="0">
                          <a:ln>
                            <a:noFill/>
                          </a:ln>
                          <a:effectLst/>
                        </a:rPr>
                        <a:t>Planning, Policy and Strategy</a:t>
                      </a:r>
                      <a:endParaRPr lang="en-US" sz="1400" dirty="0">
                        <a:latin typeface="Arial" pitchFamily="34" charset="0"/>
                        <a:cs typeface="Arial" pitchFamily="34" charset="0"/>
                      </a:endParaRPr>
                    </a:p>
                  </a:txBody>
                  <a:tcPr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ZA" sz="1400" u="none" strike="noStrike" kern="1200" dirty="0">
                          <a:solidFill>
                            <a:schemeClr val="tx1"/>
                          </a:solidFill>
                        </a:rPr>
                        <a:t>                   2 221 942 </a:t>
                      </a:r>
                      <a:endParaRPr lang="en-US" sz="1400" u="none" strike="noStrike" kern="1200" dirty="0">
                        <a:solidFill>
                          <a:schemeClr val="tx1"/>
                        </a:solidFill>
                        <a:latin typeface="+mn-lt"/>
                        <a:ea typeface="+mn-ea"/>
                        <a:cs typeface="+mn-cs"/>
                      </a:endParaRPr>
                    </a:p>
                  </a:txBody>
                  <a:tcPr marL="36000" marR="36000" marT="0" marB="0"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ZA" sz="1400" u="none" strike="noStrike" kern="1200" dirty="0">
                          <a:solidFill>
                            <a:schemeClr val="tx1"/>
                          </a:solidFill>
                        </a:rPr>
                        <a:t>                4 912 921 </a:t>
                      </a:r>
                      <a:endParaRPr lang="en-US" sz="1400" u="none" strike="noStrike" kern="1200" dirty="0">
                        <a:solidFill>
                          <a:schemeClr val="tx1"/>
                        </a:solidFill>
                        <a:latin typeface="+mn-lt"/>
                        <a:ea typeface="+mn-ea"/>
                        <a:cs typeface="+mn-cs"/>
                      </a:endParaRPr>
                    </a:p>
                  </a:txBody>
                  <a:tcPr marL="36000" marR="36000" marT="0" marB="0"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ZA" sz="1400" u="none" strike="noStrike" kern="1200" dirty="0">
                          <a:solidFill>
                            <a:schemeClr val="tx1"/>
                          </a:solidFill>
                        </a:rPr>
                        <a:t>4 442 789 </a:t>
                      </a:r>
                      <a:endParaRPr lang="en-US" sz="1400" u="none" strike="noStrike" kern="1200" dirty="0">
                        <a:solidFill>
                          <a:schemeClr val="tx1"/>
                        </a:solidFill>
                        <a:latin typeface="+mn-lt"/>
                        <a:ea typeface="+mn-ea"/>
                        <a:cs typeface="+mn-cs"/>
                      </a:endParaRPr>
                    </a:p>
                  </a:txBody>
                  <a:tcPr marL="36000" marR="36000" marT="0" marB="0"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ZA" sz="1400" u="none" strike="noStrike" kern="1200" dirty="0">
                          <a:solidFill>
                            <a:schemeClr val="tx1"/>
                          </a:solidFill>
                        </a:rPr>
                        <a:t>          4 328 517 </a:t>
                      </a:r>
                      <a:endParaRPr lang="en-US" sz="1400" u="none" strike="noStrike" kern="1200" dirty="0">
                        <a:solidFill>
                          <a:schemeClr val="tx1"/>
                        </a:solidFill>
                        <a:latin typeface="+mn-lt"/>
                        <a:ea typeface="+mn-ea"/>
                        <a:cs typeface="+mn-cs"/>
                      </a:endParaRPr>
                    </a:p>
                  </a:txBody>
                  <a:tcPr marL="36000" marR="36000" marT="0" marB="0" anchor="ctr"/>
                </a:tc>
                <a:extLst>
                  <a:ext uri="{0D108BD9-81ED-4DB2-BD59-A6C34878D82A}">
                    <a16:rowId xmlns:a16="http://schemas.microsoft.com/office/drawing/2014/main" val="10003"/>
                  </a:ext>
                </a:extLst>
              </a:tr>
              <a:tr h="381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u="none" strike="noStrike" cap="none" normalizeH="0" baseline="0" dirty="0">
                          <a:ln>
                            <a:noFill/>
                          </a:ln>
                          <a:effectLst/>
                        </a:rPr>
                        <a:t>University Education</a:t>
                      </a:r>
                      <a:endParaRPr lang="en-US" sz="1400" dirty="0">
                        <a:latin typeface="Arial" pitchFamily="34" charset="0"/>
                        <a:cs typeface="Arial" pitchFamily="34" charset="0"/>
                      </a:endParaRPr>
                    </a:p>
                  </a:txBody>
                  <a:tcPr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ZA" sz="1400" u="none" strike="noStrike" kern="1200" dirty="0">
                          <a:solidFill>
                            <a:schemeClr val="tx1"/>
                          </a:solidFill>
                        </a:rPr>
                        <a:t>                80 161 386 </a:t>
                      </a:r>
                      <a:endParaRPr lang="en-US" sz="1400" u="none" strike="noStrike" kern="1200" dirty="0">
                        <a:solidFill>
                          <a:schemeClr val="tx1"/>
                        </a:solidFill>
                        <a:latin typeface="+mn-lt"/>
                        <a:ea typeface="+mn-ea"/>
                        <a:cs typeface="+mn-cs"/>
                      </a:endParaRPr>
                    </a:p>
                  </a:txBody>
                  <a:tcPr marL="36000" marR="36000" marT="0" marB="0"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ZA" sz="1400" u="none" strike="noStrike" kern="1200" dirty="0">
                          <a:solidFill>
                            <a:schemeClr val="tx1"/>
                          </a:solidFill>
                        </a:rPr>
                        <a:t>  88 581 726 </a:t>
                      </a:r>
                      <a:endParaRPr lang="en-US" sz="1400" u="none" strike="noStrike" kern="1200" dirty="0">
                        <a:solidFill>
                          <a:schemeClr val="tx1"/>
                        </a:solidFill>
                        <a:latin typeface="+mn-lt"/>
                        <a:ea typeface="+mn-ea"/>
                        <a:cs typeface="+mn-cs"/>
                      </a:endParaRPr>
                    </a:p>
                  </a:txBody>
                  <a:tcPr marL="36000" marR="36000" marT="0" marB="0"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ZA" sz="1400" u="none" strike="noStrike" kern="1200" dirty="0">
                          <a:solidFill>
                            <a:schemeClr val="tx1"/>
                          </a:solidFill>
                        </a:rPr>
                        <a:t>   92 642 110 </a:t>
                      </a:r>
                      <a:endParaRPr lang="en-US" sz="1400" u="none" strike="noStrike" kern="1200" dirty="0">
                        <a:solidFill>
                          <a:schemeClr val="tx1"/>
                        </a:solidFill>
                        <a:latin typeface="+mn-lt"/>
                        <a:ea typeface="+mn-ea"/>
                        <a:cs typeface="+mn-cs"/>
                      </a:endParaRPr>
                    </a:p>
                  </a:txBody>
                  <a:tcPr marL="36000" marR="36000" marT="0" marB="0"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ZA" sz="1400" u="none" strike="noStrike" kern="1200" dirty="0">
                          <a:solidFill>
                            <a:schemeClr val="tx1"/>
                          </a:solidFill>
                        </a:rPr>
                        <a:t>  98 555 987 </a:t>
                      </a:r>
                      <a:endParaRPr lang="en-US" sz="1400" u="none" strike="noStrike" kern="1200" dirty="0">
                        <a:solidFill>
                          <a:schemeClr val="tx1"/>
                        </a:solidFill>
                        <a:latin typeface="+mn-lt"/>
                        <a:ea typeface="+mn-ea"/>
                        <a:cs typeface="+mn-cs"/>
                      </a:endParaRPr>
                    </a:p>
                  </a:txBody>
                  <a:tcPr marL="36000" marR="36000" marT="0" marB="0" anchor="ctr"/>
                </a:tc>
                <a:extLst>
                  <a:ext uri="{0D108BD9-81ED-4DB2-BD59-A6C34878D82A}">
                    <a16:rowId xmlns:a16="http://schemas.microsoft.com/office/drawing/2014/main" val="10004"/>
                  </a:ext>
                </a:extLst>
              </a:tr>
              <a:tr h="6045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u="none" strike="noStrike" cap="none" normalizeH="0" baseline="0" dirty="0">
                          <a:ln>
                            <a:noFill/>
                          </a:ln>
                          <a:effectLst/>
                        </a:rPr>
                        <a:t>Technical and Vocational Education and Training</a:t>
                      </a:r>
                      <a:endParaRPr lang="en-US" sz="1400" dirty="0">
                        <a:latin typeface="Arial" pitchFamily="34" charset="0"/>
                        <a:cs typeface="Arial" pitchFamily="34" charset="0"/>
                      </a:endParaRPr>
                    </a:p>
                  </a:txBody>
                  <a:tcPr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ZA" sz="1400" u="none" strike="noStrike" kern="1200" dirty="0">
                          <a:solidFill>
                            <a:schemeClr val="tx1"/>
                          </a:solidFill>
                        </a:rPr>
                        <a:t>                12 226 255 </a:t>
                      </a:r>
                      <a:endParaRPr lang="en-US" sz="1400" u="none" strike="noStrike" kern="1200" dirty="0">
                        <a:solidFill>
                          <a:schemeClr val="tx1"/>
                        </a:solidFill>
                        <a:latin typeface="+mn-lt"/>
                        <a:ea typeface="+mn-ea"/>
                        <a:cs typeface="+mn-cs"/>
                      </a:endParaRPr>
                    </a:p>
                  </a:txBody>
                  <a:tcPr marL="36000" marR="36000" marT="0" marB="0"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ZA" sz="1400" u="none" strike="noStrike" kern="1200" dirty="0">
                          <a:solidFill>
                            <a:schemeClr val="tx1"/>
                          </a:solidFill>
                        </a:rPr>
                        <a:t>             12 623 080 </a:t>
                      </a:r>
                      <a:endParaRPr lang="en-US" sz="1400" u="none" strike="noStrike" kern="1200" dirty="0">
                        <a:solidFill>
                          <a:schemeClr val="tx1"/>
                        </a:solidFill>
                        <a:latin typeface="+mn-lt"/>
                        <a:ea typeface="+mn-ea"/>
                        <a:cs typeface="+mn-cs"/>
                      </a:endParaRPr>
                    </a:p>
                  </a:txBody>
                  <a:tcPr marL="36000" marR="36000" marT="0" marB="0"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ZA" sz="1400" u="none" strike="noStrike" kern="1200" dirty="0">
                          <a:solidFill>
                            <a:schemeClr val="tx1"/>
                          </a:solidFill>
                        </a:rPr>
                        <a:t> 12 664 566 </a:t>
                      </a:r>
                      <a:endParaRPr lang="en-US" sz="1400" u="none" strike="noStrike" kern="1200" dirty="0">
                        <a:solidFill>
                          <a:schemeClr val="tx1"/>
                        </a:solidFill>
                        <a:latin typeface="+mn-lt"/>
                        <a:ea typeface="+mn-ea"/>
                        <a:cs typeface="+mn-cs"/>
                      </a:endParaRPr>
                    </a:p>
                  </a:txBody>
                  <a:tcPr marL="36000" marR="36000" marT="0" marB="0"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ZA" sz="1400" u="none" strike="noStrike" kern="1200" dirty="0">
                          <a:solidFill>
                            <a:schemeClr val="tx1"/>
                          </a:solidFill>
                        </a:rPr>
                        <a:t> 13 232 890 </a:t>
                      </a:r>
                      <a:endParaRPr lang="en-US" sz="1400" u="none" strike="noStrike" kern="1200" dirty="0">
                        <a:solidFill>
                          <a:schemeClr val="tx1"/>
                        </a:solidFill>
                        <a:latin typeface="+mn-lt"/>
                        <a:ea typeface="+mn-ea"/>
                        <a:cs typeface="+mn-cs"/>
                      </a:endParaRPr>
                    </a:p>
                  </a:txBody>
                  <a:tcPr marL="36000" marR="36000" marT="0" marB="0" anchor="ctr"/>
                </a:tc>
                <a:extLst>
                  <a:ext uri="{0D108BD9-81ED-4DB2-BD59-A6C34878D82A}">
                    <a16:rowId xmlns:a16="http://schemas.microsoft.com/office/drawing/2014/main" val="10005"/>
                  </a:ext>
                </a:extLst>
              </a:tr>
              <a:tr h="4455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u="none" strike="noStrike" cap="none" normalizeH="0" baseline="0" dirty="0">
                          <a:ln>
                            <a:noFill/>
                          </a:ln>
                          <a:effectLst/>
                        </a:rPr>
                        <a:t>Skills Development</a:t>
                      </a:r>
                      <a:endParaRPr lang="en-US" sz="1400" dirty="0">
                        <a:latin typeface="Arial" pitchFamily="34" charset="0"/>
                        <a:cs typeface="Arial" pitchFamily="34" charset="0"/>
                      </a:endParaRPr>
                    </a:p>
                  </a:txBody>
                  <a:tcPr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ZA" sz="1400" u="none" strike="noStrike" kern="1200" dirty="0">
                          <a:solidFill>
                            <a:schemeClr val="tx1"/>
                          </a:solidFill>
                        </a:rPr>
                        <a:t>450 047</a:t>
                      </a:r>
                      <a:endParaRPr lang="en-US" sz="1400" u="none" strike="noStrike" kern="1200" dirty="0">
                        <a:solidFill>
                          <a:schemeClr val="tx1"/>
                        </a:solidFill>
                        <a:latin typeface="+mn-lt"/>
                        <a:ea typeface="+mn-ea"/>
                        <a:cs typeface="+mn-cs"/>
                      </a:endParaRPr>
                    </a:p>
                  </a:txBody>
                  <a:tcPr marL="36000" marR="36000" marT="0" marB="0"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ZA" sz="1400" u="none" strike="noStrike" kern="1200" dirty="0">
                          <a:solidFill>
                            <a:schemeClr val="tx1"/>
                          </a:solidFill>
                        </a:rPr>
                        <a:t>             421 551</a:t>
                      </a:r>
                      <a:endParaRPr lang="en-US" sz="1400" u="none" strike="noStrike" kern="1200" dirty="0">
                        <a:solidFill>
                          <a:schemeClr val="tx1"/>
                        </a:solidFill>
                        <a:latin typeface="+mn-lt"/>
                        <a:ea typeface="+mn-ea"/>
                        <a:cs typeface="+mn-cs"/>
                      </a:endParaRPr>
                    </a:p>
                  </a:txBody>
                  <a:tcPr marL="36000" marR="36000" marT="0" marB="0"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ZA" sz="1400" u="none" strike="noStrike" kern="1200" dirty="0">
                          <a:solidFill>
                            <a:schemeClr val="tx1"/>
                          </a:solidFill>
                        </a:rPr>
                        <a:t>           427 483</a:t>
                      </a:r>
                      <a:endParaRPr lang="en-US" sz="1400" u="none" strike="noStrike" kern="1200" dirty="0">
                        <a:solidFill>
                          <a:schemeClr val="tx1"/>
                        </a:solidFill>
                        <a:latin typeface="+mn-lt"/>
                        <a:ea typeface="+mn-ea"/>
                        <a:cs typeface="+mn-cs"/>
                      </a:endParaRPr>
                    </a:p>
                  </a:txBody>
                  <a:tcPr marL="36000" marR="36000" marT="0" marB="0"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ZA" sz="1400" u="none" strike="noStrike" kern="1200" dirty="0">
                          <a:solidFill>
                            <a:schemeClr val="tx1"/>
                          </a:solidFill>
                        </a:rPr>
                        <a:t>  328 922</a:t>
                      </a:r>
                      <a:endParaRPr lang="en-US" sz="1400" u="none" strike="noStrike" kern="1200" dirty="0">
                        <a:solidFill>
                          <a:schemeClr val="tx1"/>
                        </a:solidFill>
                        <a:latin typeface="+mn-lt"/>
                        <a:ea typeface="+mn-ea"/>
                        <a:cs typeface="+mn-cs"/>
                      </a:endParaRPr>
                    </a:p>
                  </a:txBody>
                  <a:tcPr marL="36000" marR="36000" marT="0" marB="0" anchor="ctr"/>
                </a:tc>
                <a:extLst>
                  <a:ext uri="{0D108BD9-81ED-4DB2-BD59-A6C34878D82A}">
                    <a16:rowId xmlns:a16="http://schemas.microsoft.com/office/drawing/2014/main" val="10006"/>
                  </a:ext>
                </a:extLst>
              </a:tr>
              <a:tr h="533400">
                <a:tc>
                  <a:txBody>
                    <a:bodyPr/>
                    <a:lstStyle/>
                    <a:p>
                      <a:r>
                        <a:rPr lang="en-US" sz="1400" dirty="0"/>
                        <a:t>Community</a:t>
                      </a:r>
                      <a:r>
                        <a:rPr lang="en-US" sz="1400" baseline="0" dirty="0"/>
                        <a:t> Education and Training</a:t>
                      </a:r>
                      <a:endParaRPr lang="en-US" sz="1400" b="0" dirty="0">
                        <a:latin typeface="+mn-lt"/>
                        <a:cs typeface="Arial" pitchFamily="34" charset="0"/>
                      </a:endParaRPr>
                    </a:p>
                  </a:txBody>
                  <a:tcPr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ZA" sz="1400" u="none" strike="noStrike" kern="1200" dirty="0">
                          <a:solidFill>
                            <a:schemeClr val="tx1"/>
                          </a:solidFill>
                        </a:rPr>
                        <a:t>2 365 779 </a:t>
                      </a:r>
                      <a:endParaRPr lang="en-US" sz="1400" u="none" strike="noStrike" kern="1200" dirty="0">
                        <a:solidFill>
                          <a:schemeClr val="tx1"/>
                        </a:solidFill>
                        <a:latin typeface="+mn-lt"/>
                        <a:ea typeface="+mn-ea"/>
                        <a:cs typeface="+mn-cs"/>
                      </a:endParaRPr>
                    </a:p>
                  </a:txBody>
                  <a:tcPr marL="36000" marR="36000" marT="0" marB="0"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ZA" sz="1400" u="none" strike="noStrike" kern="1200" dirty="0">
                          <a:solidFill>
                            <a:schemeClr val="tx1"/>
                          </a:solidFill>
                        </a:rPr>
                        <a:t>2 481 863 </a:t>
                      </a:r>
                      <a:endParaRPr lang="en-US" sz="1400" u="none" strike="noStrike" kern="1200" dirty="0">
                        <a:solidFill>
                          <a:schemeClr val="tx1"/>
                        </a:solidFill>
                        <a:latin typeface="+mn-lt"/>
                        <a:ea typeface="+mn-ea"/>
                        <a:cs typeface="+mn-cs"/>
                      </a:endParaRPr>
                    </a:p>
                  </a:txBody>
                  <a:tcPr marL="36000" marR="36000" marT="0" marB="0"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ZA" sz="1400" u="none" strike="noStrike" kern="1200" dirty="0">
                          <a:solidFill>
                            <a:schemeClr val="tx1"/>
                          </a:solidFill>
                        </a:rPr>
                        <a:t>2 568 944 </a:t>
                      </a:r>
                      <a:endParaRPr lang="en-US" sz="1400" u="none" strike="noStrike" kern="1200" dirty="0">
                        <a:solidFill>
                          <a:schemeClr val="tx1"/>
                        </a:solidFill>
                        <a:latin typeface="+mn-lt"/>
                        <a:ea typeface="+mn-ea"/>
                        <a:cs typeface="+mn-cs"/>
                      </a:endParaRPr>
                    </a:p>
                  </a:txBody>
                  <a:tcPr marL="36000" marR="36000" marT="0" marB="0"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ZA" sz="1400" u="none" strike="noStrike" kern="1200" dirty="0">
                          <a:solidFill>
                            <a:schemeClr val="tx1"/>
                          </a:solidFill>
                        </a:rPr>
                        <a:t>2 684 238 </a:t>
                      </a:r>
                      <a:endParaRPr lang="en-US" sz="1400" u="none" strike="noStrike" kern="1200" dirty="0">
                        <a:solidFill>
                          <a:schemeClr val="tx1"/>
                        </a:solidFill>
                        <a:latin typeface="+mn-lt"/>
                        <a:ea typeface="+mn-ea"/>
                        <a:cs typeface="+mn-cs"/>
                      </a:endParaRPr>
                    </a:p>
                  </a:txBody>
                  <a:tcPr marL="36000" marR="36000" marT="0" marB="0" anchor="ctr"/>
                </a:tc>
                <a:extLst>
                  <a:ext uri="{0D108BD9-81ED-4DB2-BD59-A6C34878D82A}">
                    <a16:rowId xmlns:a16="http://schemas.microsoft.com/office/drawing/2014/main" val="10007"/>
                  </a:ext>
                </a:extLst>
              </a:tr>
              <a:tr h="350017">
                <a:tc>
                  <a:txBody>
                    <a:bodyPr/>
                    <a:lstStyle/>
                    <a:p>
                      <a:r>
                        <a:rPr lang="en-US" sz="1400" b="1" dirty="0"/>
                        <a:t>Subtotal</a:t>
                      </a:r>
                      <a:endParaRPr lang="en-US" sz="1400" b="1" dirty="0">
                        <a:latin typeface="Arial" pitchFamily="34" charset="0"/>
                        <a:cs typeface="Arial" pitchFamily="34" charset="0"/>
                      </a:endParaRPr>
                    </a:p>
                  </a:txBody>
                  <a:tcPr anchor="ctr"/>
                </a:tc>
                <a:tc>
                  <a:txBody>
                    <a:bodyPr/>
                    <a:lstStyle/>
                    <a:p>
                      <a:pPr marL="0" marR="0" algn="r" defTabSz="914400" rtl="0" eaLnBrk="1" latinLnBrk="0" hangingPunct="1">
                        <a:spcBef>
                          <a:spcPts val="0"/>
                        </a:spcBef>
                        <a:spcAft>
                          <a:spcPts val="0"/>
                        </a:spcAft>
                      </a:pPr>
                      <a:r>
                        <a:rPr lang="en-ZA" sz="1400" b="1" u="none" strike="noStrike" kern="1200" dirty="0">
                          <a:solidFill>
                            <a:schemeClr val="tx1"/>
                          </a:solidFill>
                          <a:effectLst/>
                        </a:rPr>
                        <a:t>97 889 005</a:t>
                      </a:r>
                      <a:endParaRPr lang="en-US" sz="1400" b="1" u="none" strike="noStrike" kern="1200" dirty="0">
                        <a:solidFill>
                          <a:schemeClr val="tx1"/>
                        </a:solidFill>
                        <a:effectLst/>
                        <a:latin typeface="+mn-lt"/>
                        <a:ea typeface="+mn-ea"/>
                        <a:cs typeface="+mn-cs"/>
                      </a:endParaRPr>
                    </a:p>
                  </a:txBody>
                  <a:tcPr marL="36000" marR="36000" marT="0" marB="0" anchor="ctr"/>
                </a:tc>
                <a:tc>
                  <a:txBody>
                    <a:bodyPr/>
                    <a:lstStyle/>
                    <a:p>
                      <a:pPr marL="0" marR="0" algn="r" defTabSz="914400" rtl="0" eaLnBrk="1" latinLnBrk="0" hangingPunct="1">
                        <a:lnSpc>
                          <a:spcPct val="107000"/>
                        </a:lnSpc>
                        <a:spcBef>
                          <a:spcPts val="0"/>
                        </a:spcBef>
                        <a:spcAft>
                          <a:spcPts val="0"/>
                        </a:spcAft>
                      </a:pPr>
                      <a:r>
                        <a:rPr lang="en-ZA" sz="1400" b="1" u="none" strike="noStrike" kern="1200" dirty="0">
                          <a:solidFill>
                            <a:schemeClr val="tx1"/>
                          </a:solidFill>
                          <a:effectLst/>
                        </a:rPr>
                        <a:t>109 514 883</a:t>
                      </a:r>
                      <a:endParaRPr lang="en-US" sz="1400" b="1" u="none" strike="noStrike" kern="1200" dirty="0">
                        <a:solidFill>
                          <a:schemeClr val="tx1"/>
                        </a:solidFill>
                        <a:effectLst/>
                        <a:latin typeface="+mn-lt"/>
                        <a:ea typeface="+mn-ea"/>
                        <a:cs typeface="+mn-cs"/>
                      </a:endParaRPr>
                    </a:p>
                  </a:txBody>
                  <a:tcPr marL="36000" marR="36000" marT="0" marB="0" anchor="ctr"/>
                </a:tc>
                <a:tc>
                  <a:txBody>
                    <a:bodyPr/>
                    <a:lstStyle/>
                    <a:p>
                      <a:pPr marL="0" marR="0" algn="r" defTabSz="914400" rtl="0" eaLnBrk="1" latinLnBrk="0" hangingPunct="1">
                        <a:lnSpc>
                          <a:spcPct val="107000"/>
                        </a:lnSpc>
                        <a:spcBef>
                          <a:spcPts val="0"/>
                        </a:spcBef>
                        <a:spcAft>
                          <a:spcPts val="0"/>
                        </a:spcAft>
                      </a:pPr>
                      <a:r>
                        <a:rPr lang="en-ZA" sz="1400" b="1" u="none" strike="noStrike" kern="1200" dirty="0">
                          <a:solidFill>
                            <a:schemeClr val="tx1"/>
                          </a:solidFill>
                          <a:effectLst/>
                        </a:rPr>
                        <a:t>113 235 196</a:t>
                      </a:r>
                      <a:endParaRPr lang="en-US" sz="1400" b="1" u="none" strike="noStrike" kern="1200" dirty="0">
                        <a:solidFill>
                          <a:schemeClr val="tx1"/>
                        </a:solidFill>
                        <a:effectLst/>
                        <a:latin typeface="+mn-lt"/>
                        <a:ea typeface="+mn-ea"/>
                        <a:cs typeface="+mn-cs"/>
                      </a:endParaRPr>
                    </a:p>
                  </a:txBody>
                  <a:tcPr marL="36000" marR="36000" marT="0" marB="0" anchor="ctr"/>
                </a:tc>
                <a:tc>
                  <a:txBody>
                    <a:bodyPr/>
                    <a:lstStyle/>
                    <a:p>
                      <a:pPr marL="0" marR="0" algn="r" defTabSz="914400" rtl="0" eaLnBrk="1" latinLnBrk="0" hangingPunct="1">
                        <a:lnSpc>
                          <a:spcPct val="107000"/>
                        </a:lnSpc>
                        <a:spcBef>
                          <a:spcPts val="0"/>
                        </a:spcBef>
                        <a:spcAft>
                          <a:spcPts val="0"/>
                        </a:spcAft>
                      </a:pPr>
                      <a:r>
                        <a:rPr lang="en-ZA" sz="1400" b="1" u="none" strike="noStrike" kern="1200" dirty="0">
                          <a:solidFill>
                            <a:schemeClr val="tx1"/>
                          </a:solidFill>
                          <a:effectLst/>
                        </a:rPr>
                        <a:t>119 647 905</a:t>
                      </a:r>
                      <a:endParaRPr lang="en-US" sz="1400" b="1" u="none" strike="noStrike" kern="1200" dirty="0">
                        <a:solidFill>
                          <a:schemeClr val="tx1"/>
                        </a:solidFill>
                        <a:effectLst/>
                        <a:latin typeface="+mn-lt"/>
                        <a:ea typeface="+mn-ea"/>
                        <a:cs typeface="+mn-cs"/>
                      </a:endParaRPr>
                    </a:p>
                  </a:txBody>
                  <a:tcPr marL="36000" marR="36000" marT="0" marB="0" anchor="ctr"/>
                </a:tc>
                <a:extLst>
                  <a:ext uri="{0D108BD9-81ED-4DB2-BD59-A6C34878D82A}">
                    <a16:rowId xmlns:a16="http://schemas.microsoft.com/office/drawing/2014/main" val="10008"/>
                  </a:ext>
                </a:extLst>
              </a:tr>
              <a:tr h="453014">
                <a:tc>
                  <a:txBody>
                    <a:bodyPr/>
                    <a:lstStyle/>
                    <a:p>
                      <a:r>
                        <a:rPr lang="en-US" sz="1400" dirty="0"/>
                        <a:t>Skills Levy</a:t>
                      </a:r>
                      <a:endParaRPr lang="en-US" sz="1400" dirty="0">
                        <a:latin typeface="Arial" pitchFamily="34" charset="0"/>
                        <a:cs typeface="Arial" pitchFamily="34" charset="0"/>
                      </a:endParaRPr>
                    </a:p>
                  </a:txBody>
                  <a:tcPr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ZA" sz="1400" u="none" strike="noStrike" kern="1200" dirty="0">
                          <a:solidFill>
                            <a:schemeClr val="tx1"/>
                          </a:solidFill>
                        </a:rPr>
                        <a:t>18 932 767</a:t>
                      </a:r>
                      <a:endParaRPr lang="en-US" sz="1400" u="none" strike="noStrike" kern="1200" dirty="0">
                        <a:solidFill>
                          <a:schemeClr val="tx1"/>
                        </a:solidFill>
                        <a:latin typeface="+mn-lt"/>
                        <a:ea typeface="+mn-ea"/>
                        <a:cs typeface="+mn-cs"/>
                      </a:endParaRPr>
                    </a:p>
                  </a:txBody>
                  <a:tcPr marL="36000" marR="36000"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ZA" sz="1400" u="none" strike="noStrike" kern="1200" dirty="0">
                          <a:solidFill>
                            <a:schemeClr val="tx1"/>
                          </a:solidFill>
                        </a:rPr>
                        <a:t>20 619 315</a:t>
                      </a:r>
                      <a:endParaRPr lang="en-US" sz="1400" u="none" strike="noStrike" kern="1200" dirty="0">
                        <a:solidFill>
                          <a:schemeClr val="tx1"/>
                        </a:solidFill>
                        <a:latin typeface="+mn-lt"/>
                        <a:ea typeface="+mn-ea"/>
                        <a:cs typeface="+mn-cs"/>
                      </a:endParaRPr>
                    </a:p>
                  </a:txBody>
                  <a:tcPr marL="36000" marR="36000" marT="0" marB="0"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ZA" sz="1400" u="none" strike="noStrike" kern="1200" dirty="0">
                          <a:solidFill>
                            <a:schemeClr val="tx1"/>
                          </a:solidFill>
                        </a:rPr>
                        <a:t>22 329  223</a:t>
                      </a:r>
                      <a:endParaRPr lang="en-US" sz="1400" u="none" strike="noStrike" kern="1200" dirty="0">
                        <a:solidFill>
                          <a:schemeClr val="tx1"/>
                        </a:solidFill>
                        <a:latin typeface="+mn-lt"/>
                        <a:ea typeface="+mn-ea"/>
                        <a:cs typeface="+mn-cs"/>
                      </a:endParaRPr>
                    </a:p>
                  </a:txBody>
                  <a:tcPr marL="36000" marR="36000" marT="0" marB="0"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ZA" sz="1400" u="none" strike="noStrike" kern="1200" dirty="0">
                          <a:solidFill>
                            <a:schemeClr val="tx1"/>
                          </a:solidFill>
                        </a:rPr>
                        <a:t>24 099 151</a:t>
                      </a:r>
                      <a:endParaRPr lang="en-US" sz="1400" u="none" strike="noStrike" kern="1200" dirty="0">
                        <a:solidFill>
                          <a:schemeClr val="tx1"/>
                        </a:solidFill>
                        <a:latin typeface="+mn-lt"/>
                        <a:ea typeface="+mn-ea"/>
                        <a:cs typeface="+mn-cs"/>
                      </a:endParaRPr>
                    </a:p>
                  </a:txBody>
                  <a:tcPr marL="36000" marR="36000" marT="0" marB="0" anchor="ctr"/>
                </a:tc>
                <a:extLst>
                  <a:ext uri="{0D108BD9-81ED-4DB2-BD59-A6C34878D82A}">
                    <a16:rowId xmlns:a16="http://schemas.microsoft.com/office/drawing/2014/main" val="10009"/>
                  </a:ext>
                </a:extLst>
              </a:tr>
              <a:tr h="350017">
                <a:tc>
                  <a:txBody>
                    <a:bodyPr/>
                    <a:lstStyle/>
                    <a:p>
                      <a:r>
                        <a:rPr lang="en-US" sz="1400" b="1" dirty="0"/>
                        <a:t>Total</a:t>
                      </a:r>
                      <a:endParaRPr lang="en-US" sz="1400" b="1" dirty="0">
                        <a:latin typeface="Arial" pitchFamily="34" charset="0"/>
                        <a:cs typeface="Arial" pitchFamily="34" charset="0"/>
                      </a:endParaRPr>
                    </a:p>
                  </a:txBody>
                  <a:tcPr anchor="ctr"/>
                </a:tc>
                <a:tc>
                  <a:txBody>
                    <a:bodyPr/>
                    <a:lstStyle/>
                    <a:p>
                      <a:pPr marL="0" marR="0" algn="r" defTabSz="914400" rtl="0" eaLnBrk="1" latinLnBrk="0" hangingPunct="1">
                        <a:spcBef>
                          <a:spcPts val="0"/>
                        </a:spcBef>
                        <a:spcAft>
                          <a:spcPts val="0"/>
                        </a:spcAft>
                      </a:pPr>
                      <a:r>
                        <a:rPr lang="en-ZA" sz="1400" b="1" u="none" strike="noStrike" kern="1200" dirty="0">
                          <a:solidFill>
                            <a:schemeClr val="tx1"/>
                          </a:solidFill>
                          <a:effectLst/>
                        </a:rPr>
                        <a:t>116 821 772</a:t>
                      </a:r>
                      <a:endParaRPr lang="en-US" sz="1400" b="1" u="none" strike="noStrike" kern="1200" dirty="0">
                        <a:solidFill>
                          <a:schemeClr val="tx1"/>
                        </a:solidFill>
                        <a:effectLst/>
                        <a:latin typeface="+mn-lt"/>
                        <a:ea typeface="+mn-ea"/>
                        <a:cs typeface="+mn-cs"/>
                      </a:endParaRPr>
                    </a:p>
                  </a:txBody>
                  <a:tcPr marL="19050" marR="19050" marT="0" marB="0" anchor="ctr"/>
                </a:tc>
                <a:tc>
                  <a:txBody>
                    <a:bodyPr/>
                    <a:lstStyle/>
                    <a:p>
                      <a:pPr marL="0" marR="0" algn="r" defTabSz="914400" rtl="0" eaLnBrk="1" latinLnBrk="0" hangingPunct="1">
                        <a:lnSpc>
                          <a:spcPct val="107000"/>
                        </a:lnSpc>
                        <a:spcBef>
                          <a:spcPts val="0"/>
                        </a:spcBef>
                        <a:spcAft>
                          <a:spcPts val="0"/>
                        </a:spcAft>
                      </a:pPr>
                      <a:r>
                        <a:rPr lang="en-ZA" sz="1400" b="1" u="none" strike="noStrike" kern="1200" dirty="0">
                          <a:solidFill>
                            <a:schemeClr val="tx1"/>
                          </a:solidFill>
                          <a:effectLst/>
                        </a:rPr>
                        <a:t>130 134 198</a:t>
                      </a:r>
                      <a:endParaRPr lang="en-US" sz="1400" b="1" u="none" strike="noStrike" kern="1200" dirty="0">
                        <a:solidFill>
                          <a:schemeClr val="tx1"/>
                        </a:solidFill>
                        <a:effectLst/>
                        <a:latin typeface="+mn-lt"/>
                        <a:ea typeface="+mn-ea"/>
                        <a:cs typeface="+mn-cs"/>
                      </a:endParaRPr>
                    </a:p>
                  </a:txBody>
                  <a:tcPr marL="19050" marR="19050" marT="0" marB="0" anchor="ctr"/>
                </a:tc>
                <a:tc>
                  <a:txBody>
                    <a:bodyPr/>
                    <a:lstStyle/>
                    <a:p>
                      <a:pPr marL="0" marR="0" algn="r" defTabSz="914400" rtl="0" eaLnBrk="1" latinLnBrk="0" hangingPunct="1">
                        <a:lnSpc>
                          <a:spcPct val="107000"/>
                        </a:lnSpc>
                        <a:spcBef>
                          <a:spcPts val="0"/>
                        </a:spcBef>
                        <a:spcAft>
                          <a:spcPts val="0"/>
                        </a:spcAft>
                      </a:pPr>
                      <a:r>
                        <a:rPr lang="en-ZA" sz="1400" b="1" u="none" strike="noStrike" kern="1200" dirty="0">
                          <a:solidFill>
                            <a:schemeClr val="tx1"/>
                          </a:solidFill>
                          <a:effectLst/>
                        </a:rPr>
                        <a:t>135 564 419</a:t>
                      </a:r>
                      <a:endParaRPr lang="en-US" sz="1400" b="1" u="none" strike="noStrike" kern="1200" dirty="0">
                        <a:solidFill>
                          <a:schemeClr val="tx1"/>
                        </a:solidFill>
                        <a:effectLst/>
                        <a:latin typeface="+mn-lt"/>
                        <a:ea typeface="+mn-ea"/>
                        <a:cs typeface="+mn-cs"/>
                      </a:endParaRPr>
                    </a:p>
                  </a:txBody>
                  <a:tcPr marL="19050" marR="19050" marT="0" marB="0" anchor="ctr"/>
                </a:tc>
                <a:tc>
                  <a:txBody>
                    <a:bodyPr/>
                    <a:lstStyle/>
                    <a:p>
                      <a:pPr marL="0" marR="0" algn="r" defTabSz="914400" rtl="0" eaLnBrk="1" latinLnBrk="0" hangingPunct="1">
                        <a:lnSpc>
                          <a:spcPct val="107000"/>
                        </a:lnSpc>
                        <a:spcBef>
                          <a:spcPts val="0"/>
                        </a:spcBef>
                        <a:spcAft>
                          <a:spcPts val="0"/>
                        </a:spcAft>
                      </a:pPr>
                      <a:r>
                        <a:rPr lang="en-ZA" sz="1400" b="1" u="none" strike="noStrike" kern="1200" dirty="0">
                          <a:solidFill>
                            <a:schemeClr val="tx1"/>
                          </a:solidFill>
                          <a:effectLst/>
                        </a:rPr>
                        <a:t>143 747 056</a:t>
                      </a:r>
                      <a:endParaRPr lang="en-US" sz="1400" b="1" u="none" strike="noStrike" kern="1200" dirty="0">
                        <a:solidFill>
                          <a:schemeClr val="tx1"/>
                        </a:solidFill>
                        <a:effectLst/>
                        <a:latin typeface="+mn-lt"/>
                        <a:ea typeface="+mn-ea"/>
                        <a:cs typeface="+mn-cs"/>
                      </a:endParaRPr>
                    </a:p>
                  </a:txBody>
                  <a:tcPr marL="19050" marR="19050" marT="0" marB="0" anchor="ctr"/>
                </a:tc>
                <a:extLst>
                  <a:ext uri="{0D108BD9-81ED-4DB2-BD59-A6C34878D82A}">
                    <a16:rowId xmlns:a16="http://schemas.microsoft.com/office/drawing/2014/main" val="10010"/>
                  </a:ext>
                </a:extLst>
              </a:tr>
            </a:tbl>
          </a:graphicData>
        </a:graphic>
      </p:graphicFrame>
      <p:sp>
        <p:nvSpPr>
          <p:cNvPr id="5" name="TextBox 4"/>
          <p:cNvSpPr txBox="1"/>
          <p:nvPr/>
        </p:nvSpPr>
        <p:spPr>
          <a:xfrm>
            <a:off x="419100" y="457200"/>
            <a:ext cx="8001000"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800" b="1" dirty="0"/>
              <a:t>Allocations per Budget </a:t>
            </a:r>
            <a:r>
              <a:rPr lang="en-US" sz="2800" b="1" dirty="0" err="1"/>
              <a:t>Programme</a:t>
            </a:r>
            <a:r>
              <a:rPr lang="en-US" sz="2800" b="1" dirty="0"/>
              <a:t> </a:t>
            </a:r>
            <a:endParaRPr lang="en-ZA" sz="2800" b="1" dirty="0">
              <a:cs typeface="Calibri" pitchFamily="34" charset="0"/>
            </a:endParaRPr>
          </a:p>
        </p:txBody>
      </p:sp>
      <p:sp>
        <p:nvSpPr>
          <p:cNvPr id="8" name="Slide Number Placeholder 7"/>
          <p:cNvSpPr>
            <a:spLocks noGrp="1"/>
          </p:cNvSpPr>
          <p:nvPr>
            <p:ph type="sldNum" sz="quarter" idx="12"/>
          </p:nvPr>
        </p:nvSpPr>
        <p:spPr bwMode="auto">
          <a:xfrm>
            <a:off x="6781800" y="6524625"/>
            <a:ext cx="2133600" cy="86677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0D4964C9-72F6-45A5-AE1B-951FD84255A3}" type="slidenum">
              <a:rPr lang="en-US" sz="1400" b="1" smtClean="0">
                <a:solidFill>
                  <a:schemeClr val="tx1"/>
                </a:solidFill>
              </a:rPr>
              <a:pPr fontAlgn="base">
                <a:spcBef>
                  <a:spcPct val="0"/>
                </a:spcBef>
                <a:spcAft>
                  <a:spcPct val="0"/>
                </a:spcAft>
                <a:defRPr/>
              </a:pPr>
              <a:t>48</a:t>
            </a:fld>
            <a:endParaRPr lang="en-US" sz="1400" b="1" dirty="0">
              <a:solidFill>
                <a:schemeClr val="tx1"/>
              </a:solidFill>
            </a:endParaRPr>
          </a:p>
        </p:txBody>
      </p:sp>
    </p:spTree>
    <p:extLst>
      <p:ext uri="{BB962C8B-B14F-4D97-AF65-F5344CB8AC3E}">
        <p14:creationId xmlns:p14="http://schemas.microsoft.com/office/powerpoint/2010/main" val="27696568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
          <p:cNvPicPr>
            <a:picLocks noChangeAspect="1" noChangeArrowheads="1"/>
          </p:cNvPicPr>
          <p:nvPr/>
        </p:nvPicPr>
        <p:blipFill>
          <a:blip r:embed="rId2"/>
          <a:srcRect/>
          <a:stretch>
            <a:fillRect/>
          </a:stretch>
        </p:blipFill>
        <p:spPr bwMode="auto">
          <a:xfrm>
            <a:off x="-152400" y="152400"/>
            <a:ext cx="9320129" cy="7010400"/>
          </a:xfrm>
          <a:prstGeom prst="rect">
            <a:avLst/>
          </a:prstGeom>
          <a:noFill/>
          <a:ln w="9525">
            <a:noFill/>
            <a:miter lim="800000"/>
            <a:headEnd/>
            <a:tailEnd/>
          </a:ln>
        </p:spPr>
      </p:pic>
      <p:graphicFrame>
        <p:nvGraphicFramePr>
          <p:cNvPr id="6" name="Content Placeholder 5"/>
          <p:cNvGraphicFramePr>
            <a:graphicFrameLocks noGrp="1"/>
          </p:cNvGraphicFramePr>
          <p:nvPr>
            <p:ph idx="1"/>
          </p:nvPr>
        </p:nvGraphicFramePr>
        <p:xfrm>
          <a:off x="298023" y="1524000"/>
          <a:ext cx="8312583" cy="3608615"/>
        </p:xfrm>
        <a:graphic>
          <a:graphicData uri="http://schemas.openxmlformats.org/drawingml/2006/table">
            <a:tbl>
              <a:tblPr firstRow="1" bandRow="1">
                <a:tableStyleId>{8799B23B-EC83-4686-B30A-512413B5E67A}</a:tableStyleId>
              </a:tblPr>
              <a:tblGrid>
                <a:gridCol w="2902379">
                  <a:extLst>
                    <a:ext uri="{9D8B030D-6E8A-4147-A177-3AD203B41FA5}">
                      <a16:colId xmlns:a16="http://schemas.microsoft.com/office/drawing/2014/main" val="20000"/>
                    </a:ext>
                  </a:extLst>
                </a:gridCol>
                <a:gridCol w="1524001">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248995">
                  <a:extLst>
                    <a:ext uri="{9D8B030D-6E8A-4147-A177-3AD203B41FA5}">
                      <a16:colId xmlns:a16="http://schemas.microsoft.com/office/drawing/2014/main" val="20003"/>
                    </a:ext>
                  </a:extLst>
                </a:gridCol>
                <a:gridCol w="1265608">
                  <a:extLst>
                    <a:ext uri="{9D8B030D-6E8A-4147-A177-3AD203B41FA5}">
                      <a16:colId xmlns:a16="http://schemas.microsoft.com/office/drawing/2014/main" val="20004"/>
                    </a:ext>
                  </a:extLst>
                </a:gridCol>
              </a:tblGrid>
              <a:tr h="698500">
                <a:tc rowSpan="2">
                  <a:txBody>
                    <a:bodyPr/>
                    <a:lstStyle/>
                    <a:p>
                      <a:pPr algn="ctr"/>
                      <a:r>
                        <a:rPr lang="en-US" sz="1800" dirty="0"/>
                        <a:t>Economic</a:t>
                      </a:r>
                      <a:r>
                        <a:rPr lang="en-US" sz="1800" baseline="0" dirty="0"/>
                        <a:t> classification</a:t>
                      </a:r>
                      <a:endParaRPr lang="en-US" sz="1800" dirty="0">
                        <a:latin typeface="+mn-lt"/>
                        <a:cs typeface="Arial" pitchFamily="34" charset="0"/>
                      </a:endParaRPr>
                    </a:p>
                  </a:txBody>
                  <a:tcPr anchor="ctr"/>
                </a:tc>
                <a:tc>
                  <a:txBody>
                    <a:bodyPr/>
                    <a:lstStyle/>
                    <a:p>
                      <a:pPr algn="ctr"/>
                      <a:r>
                        <a:rPr lang="en-US" sz="1800" dirty="0"/>
                        <a:t>Adjusted Appropriation</a:t>
                      </a:r>
                      <a:endParaRPr lang="en-US" sz="1800" dirty="0">
                        <a:latin typeface="+mn-lt"/>
                        <a:cs typeface="Arial" pitchFamily="34" charset="0"/>
                      </a:endParaRPr>
                    </a:p>
                  </a:txBody>
                  <a:tcPr/>
                </a:tc>
                <a:tc gridSpan="3">
                  <a:txBody>
                    <a:bodyPr/>
                    <a:lstStyle/>
                    <a:p>
                      <a:pPr algn="ctr"/>
                      <a:r>
                        <a:rPr lang="en-US" sz="1800" dirty="0"/>
                        <a:t>Medium-</a:t>
                      </a:r>
                      <a:r>
                        <a:rPr lang="en-US" sz="1800" baseline="0" dirty="0"/>
                        <a:t>Term Expenditure Estimate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R’000</a:t>
                      </a:r>
                      <a:endParaRPr lang="en-US" sz="1800" b="1" dirty="0">
                        <a:latin typeface="+mn-lt"/>
                        <a:cs typeface="Arial" pitchFamily="34" charset="0"/>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99143">
                <a:tc vMerge="1">
                  <a:txBody>
                    <a:bodyPr/>
                    <a:lstStyle/>
                    <a:p>
                      <a:endParaRPr lang="en-US" sz="1800" b="1" dirty="0">
                        <a:latin typeface="Arial" pitchFamily="34" charset="0"/>
                        <a:cs typeface="Arial" pitchFamily="34" charset="0"/>
                      </a:endParaRPr>
                    </a:p>
                  </a:txBody>
                  <a:tcPr/>
                </a:tc>
                <a:tc>
                  <a:txBody>
                    <a:bodyPr/>
                    <a:lstStyle/>
                    <a:p>
                      <a:pPr algn="ctr"/>
                      <a:r>
                        <a:rPr lang="en-US" sz="1600" b="1" dirty="0"/>
                        <a:t>2021/22</a:t>
                      </a:r>
                      <a:endParaRPr lang="en-US" sz="1600" b="1" dirty="0">
                        <a:latin typeface="Arial" pitchFamily="34" charset="0"/>
                        <a:cs typeface="Arial" pitchFamily="34" charset="0"/>
                      </a:endParaRPr>
                    </a:p>
                  </a:txBody>
                  <a:tcPr/>
                </a:tc>
                <a:tc>
                  <a:txBody>
                    <a:bodyPr/>
                    <a:lstStyle/>
                    <a:p>
                      <a:pPr algn="ctr"/>
                      <a:r>
                        <a:rPr lang="en-US" sz="1600" b="1" dirty="0"/>
                        <a:t>2022/23</a:t>
                      </a:r>
                      <a:endParaRPr lang="en-US" sz="1600" b="1" dirty="0">
                        <a:latin typeface="Arial" pitchFamily="34" charset="0"/>
                        <a:cs typeface="Arial" pitchFamily="34" charset="0"/>
                      </a:endParaRPr>
                    </a:p>
                  </a:txBody>
                  <a:tcPr/>
                </a:tc>
                <a:tc>
                  <a:txBody>
                    <a:bodyPr/>
                    <a:lstStyle/>
                    <a:p>
                      <a:pPr algn="ctr"/>
                      <a:r>
                        <a:rPr lang="en-US" sz="1600" b="1" dirty="0"/>
                        <a:t>2023/24</a:t>
                      </a:r>
                      <a:endParaRPr lang="en-US" sz="1600" b="1" dirty="0">
                        <a:latin typeface="Arial" pitchFamily="34" charset="0"/>
                        <a:cs typeface="Arial" pitchFamily="34" charset="0"/>
                      </a:endParaRPr>
                    </a:p>
                  </a:txBody>
                  <a:tcPr/>
                </a:tc>
                <a:tc>
                  <a:txBody>
                    <a:bodyPr/>
                    <a:lstStyle/>
                    <a:p>
                      <a:pPr algn="ctr"/>
                      <a:r>
                        <a:rPr lang="en-US" sz="1600" b="1" dirty="0"/>
                        <a:t>2024/25</a:t>
                      </a:r>
                      <a:endParaRPr lang="en-US" sz="1600" b="1" dirty="0">
                        <a:latin typeface="Arial" pitchFamily="34" charset="0"/>
                        <a:cs typeface="Arial" pitchFamily="34" charset="0"/>
                      </a:endParaRPr>
                    </a:p>
                  </a:txBody>
                  <a:tcPr/>
                </a:tc>
                <a:extLst>
                  <a:ext uri="{0D108BD9-81ED-4DB2-BD59-A6C34878D82A}">
                    <a16:rowId xmlns:a16="http://schemas.microsoft.com/office/drawing/2014/main" val="10001"/>
                  </a:ext>
                </a:extLst>
              </a:tr>
              <a:tr h="3991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Compensation</a:t>
                      </a:r>
                      <a:r>
                        <a:rPr lang="en-US" sz="1400" baseline="0" dirty="0"/>
                        <a:t> of Employees</a:t>
                      </a:r>
                      <a:endParaRPr lang="en-US" sz="1400" b="1" dirty="0">
                        <a:latin typeface="+mn-lt"/>
                        <a:cs typeface="Arial"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ZA" sz="1400" b="0" u="none" strike="noStrike" kern="1200" dirty="0">
                          <a:solidFill>
                            <a:srgbClr val="000000"/>
                          </a:solidFill>
                        </a:rPr>
                        <a:t>9 640 486</a:t>
                      </a:r>
                      <a:endParaRPr lang="en-US" sz="1400" b="0" i="0" u="none" strike="noStrike" kern="1200" dirty="0">
                        <a:solidFill>
                          <a:srgbClr val="000000"/>
                        </a:solidFill>
                        <a:latin typeface="+mn-lt"/>
                        <a:ea typeface="+mn-ea"/>
                        <a:cs typeface="Calibri" panose="020F0502020204030204" pitchFamily="34" charset="0"/>
                      </a:endParaRPr>
                    </a:p>
                  </a:txBody>
                  <a:tcPr marL="36000" marR="3600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ZA" sz="1400" b="0" u="none" strike="noStrike" kern="1200" dirty="0">
                          <a:solidFill>
                            <a:srgbClr val="000000"/>
                          </a:solidFill>
                        </a:rPr>
                        <a:t>10 775 567</a:t>
                      </a:r>
                      <a:endParaRPr lang="en-US" sz="1400" b="0" i="0" u="none" strike="noStrike" kern="1200" dirty="0">
                        <a:solidFill>
                          <a:srgbClr val="000000"/>
                        </a:solidFill>
                        <a:latin typeface="+mn-lt"/>
                        <a:ea typeface="+mn-ea"/>
                        <a:cs typeface="Calibri" panose="020F0502020204030204" pitchFamily="34" charset="0"/>
                      </a:endParaRPr>
                    </a:p>
                  </a:txBody>
                  <a:tcPr marL="36000" marR="36000"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ZA" sz="1400" b="0" u="none" strike="noStrike" kern="1200" dirty="0">
                          <a:solidFill>
                            <a:srgbClr val="000000"/>
                          </a:solidFill>
                        </a:rPr>
                        <a:t>10 962 604</a:t>
                      </a:r>
                      <a:endParaRPr lang="en-US" sz="1400" b="0" i="0" u="none" strike="noStrike" kern="1200" dirty="0">
                        <a:solidFill>
                          <a:srgbClr val="000000"/>
                        </a:solidFill>
                        <a:latin typeface="+mn-lt"/>
                        <a:ea typeface="+mn-ea"/>
                        <a:cs typeface="Calibri" panose="020F0502020204030204" pitchFamily="34" charset="0"/>
                      </a:endParaRPr>
                    </a:p>
                  </a:txBody>
                  <a:tcPr marL="36000" marR="36000"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ZA" sz="1400" b="0" u="none" strike="noStrike" kern="1200" dirty="0">
                          <a:solidFill>
                            <a:srgbClr val="000000"/>
                          </a:solidFill>
                        </a:rPr>
                        <a:t>11 454 929</a:t>
                      </a:r>
                      <a:endParaRPr lang="en-US" sz="1400" b="0" i="0" u="none" strike="noStrike" kern="1200" dirty="0">
                        <a:solidFill>
                          <a:srgbClr val="000000"/>
                        </a:solidFill>
                        <a:latin typeface="+mn-lt"/>
                        <a:ea typeface="+mn-ea"/>
                        <a:cs typeface="Calibri" panose="020F0502020204030204" pitchFamily="34" charset="0"/>
                      </a:endParaRPr>
                    </a:p>
                  </a:txBody>
                  <a:tcPr marL="36000" marR="36000" marT="0" marB="0" anchor="ctr"/>
                </a:tc>
                <a:extLst>
                  <a:ext uri="{0D108BD9-81ED-4DB2-BD59-A6C34878D82A}">
                    <a16:rowId xmlns:a16="http://schemas.microsoft.com/office/drawing/2014/main" val="10002"/>
                  </a:ext>
                </a:extLst>
              </a:tr>
              <a:tr h="3991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Goods and Services</a:t>
                      </a:r>
                      <a:endParaRPr lang="en-US" sz="1400" b="1" dirty="0">
                        <a:latin typeface="+mn-lt"/>
                        <a:cs typeface="Arial"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ZA" sz="1400" b="0" u="none" strike="noStrike" kern="1200" dirty="0">
                          <a:solidFill>
                            <a:srgbClr val="000000"/>
                          </a:solidFill>
                        </a:rPr>
                        <a:t>  615 280</a:t>
                      </a:r>
                      <a:endParaRPr lang="en-ZA" sz="1400" b="0" i="0" u="none" strike="noStrike" kern="1200" dirty="0">
                        <a:solidFill>
                          <a:srgbClr val="000000"/>
                        </a:solidFill>
                        <a:latin typeface="+mn-lt"/>
                        <a:ea typeface="+mn-ea"/>
                        <a:cs typeface="Calibri" panose="020F0502020204030204" pitchFamily="34" charset="0"/>
                      </a:endParaRPr>
                    </a:p>
                  </a:txBody>
                  <a:tcPr marL="36000" marR="36000" marT="762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ZA" sz="1400" b="0" u="none" strike="noStrike" kern="1200" dirty="0">
                          <a:solidFill>
                            <a:srgbClr val="000000"/>
                          </a:solidFill>
                        </a:rPr>
                        <a:t>677 985</a:t>
                      </a:r>
                      <a:endParaRPr lang="en-US" sz="1400" b="0" i="0" u="none" strike="noStrike" kern="1200" dirty="0">
                        <a:solidFill>
                          <a:srgbClr val="000000"/>
                        </a:solidFill>
                        <a:latin typeface="+mn-lt"/>
                        <a:ea typeface="+mn-ea"/>
                        <a:cs typeface="Calibri" panose="020F0502020204030204" pitchFamily="34" charset="0"/>
                      </a:endParaRPr>
                    </a:p>
                  </a:txBody>
                  <a:tcPr marL="36000" marR="36000"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ZA" sz="1400" b="0" u="none" strike="noStrike" kern="1200" dirty="0">
                          <a:solidFill>
                            <a:srgbClr val="000000"/>
                          </a:solidFill>
                        </a:rPr>
                        <a:t>672 817</a:t>
                      </a:r>
                      <a:endParaRPr lang="en-US" sz="1400" b="0" i="0" u="none" strike="noStrike" kern="1200" dirty="0">
                        <a:solidFill>
                          <a:srgbClr val="000000"/>
                        </a:solidFill>
                        <a:latin typeface="+mn-lt"/>
                        <a:ea typeface="+mn-ea"/>
                        <a:cs typeface="Calibri" panose="020F0502020204030204" pitchFamily="34" charset="0"/>
                      </a:endParaRPr>
                    </a:p>
                  </a:txBody>
                  <a:tcPr marL="36000" marR="36000"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ZA" sz="1400" b="0" u="none" strike="noStrike" kern="1200" dirty="0">
                          <a:solidFill>
                            <a:srgbClr val="000000"/>
                          </a:solidFill>
                        </a:rPr>
                        <a:t>704 215</a:t>
                      </a:r>
                      <a:endParaRPr lang="en-US" sz="1400" b="0" i="0" u="none" strike="noStrike" kern="1200" dirty="0">
                        <a:solidFill>
                          <a:srgbClr val="000000"/>
                        </a:solidFill>
                        <a:latin typeface="+mn-lt"/>
                        <a:ea typeface="+mn-ea"/>
                        <a:cs typeface="Calibri" panose="020F0502020204030204" pitchFamily="34" charset="0"/>
                      </a:endParaRPr>
                    </a:p>
                  </a:txBody>
                  <a:tcPr marL="36000" marR="36000" marT="0" marB="0" anchor="ctr"/>
                </a:tc>
                <a:extLst>
                  <a:ext uri="{0D108BD9-81ED-4DB2-BD59-A6C34878D82A}">
                    <a16:rowId xmlns:a16="http://schemas.microsoft.com/office/drawing/2014/main" val="10003"/>
                  </a:ext>
                </a:extLst>
              </a:tr>
              <a:tr h="698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Transfers and subsidies (Refer to next</a:t>
                      </a:r>
                      <a:r>
                        <a:rPr lang="en-US" sz="1400" baseline="0" dirty="0"/>
                        <a:t> slide for detail)</a:t>
                      </a:r>
                      <a:endParaRPr lang="en-US" sz="1400" b="1" dirty="0">
                        <a:latin typeface="+mn-lt"/>
                        <a:cs typeface="Arial"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ZA" sz="1400" b="0" u="none" strike="noStrike" kern="1200" dirty="0">
                          <a:solidFill>
                            <a:srgbClr val="000000"/>
                          </a:solidFill>
                        </a:rPr>
                        <a:t>106 548 013</a:t>
                      </a:r>
                      <a:endParaRPr lang="en-ZA" sz="1400" b="0" i="0" u="none" strike="noStrike" kern="1200" dirty="0">
                        <a:solidFill>
                          <a:srgbClr val="000000"/>
                        </a:solidFill>
                        <a:latin typeface="+mn-lt"/>
                        <a:ea typeface="+mn-ea"/>
                        <a:cs typeface="Calibri" panose="020F0502020204030204" pitchFamily="34" charset="0"/>
                      </a:endParaRPr>
                    </a:p>
                  </a:txBody>
                  <a:tcPr marL="36000" marR="36000" marT="762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ZA" sz="1400" b="0" u="none" strike="noStrike" kern="1200" dirty="0">
                          <a:solidFill>
                            <a:srgbClr val="000000"/>
                          </a:solidFill>
                        </a:rPr>
                        <a:t>118 657 271</a:t>
                      </a:r>
                      <a:endParaRPr lang="en-US" sz="1400" b="0" i="0" u="none" strike="noStrike" kern="1200" dirty="0">
                        <a:solidFill>
                          <a:srgbClr val="000000"/>
                        </a:solidFill>
                        <a:latin typeface="+mn-lt"/>
                        <a:ea typeface="+mn-ea"/>
                        <a:cs typeface="Calibri" panose="020F0502020204030204" pitchFamily="34" charset="0"/>
                      </a:endParaRPr>
                    </a:p>
                  </a:txBody>
                  <a:tcPr marL="36000" marR="36000"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ZA" sz="1400" b="0" u="none" strike="noStrike" kern="1200" dirty="0">
                          <a:solidFill>
                            <a:srgbClr val="000000"/>
                          </a:solidFill>
                        </a:rPr>
                        <a:t>123 905 308</a:t>
                      </a:r>
                      <a:endParaRPr lang="en-US" sz="1400" b="0" i="0" u="none" strike="noStrike" kern="1200" dirty="0">
                        <a:solidFill>
                          <a:srgbClr val="000000"/>
                        </a:solidFill>
                        <a:latin typeface="+mn-lt"/>
                        <a:ea typeface="+mn-ea"/>
                        <a:cs typeface="Calibri" panose="020F0502020204030204" pitchFamily="34" charset="0"/>
                      </a:endParaRPr>
                    </a:p>
                  </a:txBody>
                  <a:tcPr marL="36000" marR="36000"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ZA" sz="1400" b="0" u="none" strike="noStrike" kern="1200" dirty="0">
                          <a:solidFill>
                            <a:srgbClr val="000000"/>
                          </a:solidFill>
                        </a:rPr>
                        <a:t>131 563 708</a:t>
                      </a:r>
                      <a:endParaRPr lang="en-US" sz="1400" b="0" i="0" u="none" strike="noStrike" kern="1200" dirty="0">
                        <a:solidFill>
                          <a:srgbClr val="000000"/>
                        </a:solidFill>
                        <a:latin typeface="+mn-lt"/>
                        <a:ea typeface="+mn-ea"/>
                        <a:cs typeface="Calibri" panose="020F0502020204030204" pitchFamily="34" charset="0"/>
                      </a:endParaRPr>
                    </a:p>
                  </a:txBody>
                  <a:tcPr marL="36000" marR="36000" marT="0" marB="0" anchor="ctr"/>
                </a:tc>
                <a:extLst>
                  <a:ext uri="{0D108BD9-81ED-4DB2-BD59-A6C34878D82A}">
                    <a16:rowId xmlns:a16="http://schemas.microsoft.com/office/drawing/2014/main" val="10004"/>
                  </a:ext>
                </a:extLst>
              </a:tr>
              <a:tr h="399143">
                <a:tc>
                  <a:txBody>
                    <a:bodyPr/>
                    <a:lstStyle/>
                    <a:p>
                      <a:r>
                        <a:rPr lang="en-US" sz="1400" dirty="0"/>
                        <a:t>Payments for capital assets</a:t>
                      </a:r>
                      <a:endParaRPr lang="en-US" sz="1400" b="1" dirty="0">
                        <a:latin typeface="+mn-lt"/>
                        <a:cs typeface="Arial" pitchFamily="34" charset="0"/>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ZA" sz="1400" b="0" u="none" strike="noStrike" kern="1200" dirty="0">
                          <a:solidFill>
                            <a:srgbClr val="000000"/>
                          </a:solidFill>
                        </a:rPr>
                        <a:t>17 993</a:t>
                      </a:r>
                      <a:endParaRPr lang="en-ZA" sz="1400" b="0" i="0" u="none" strike="noStrike" kern="1200" dirty="0">
                        <a:solidFill>
                          <a:srgbClr val="000000"/>
                        </a:solidFill>
                        <a:latin typeface="+mn-lt"/>
                        <a:ea typeface="+mn-ea"/>
                        <a:cs typeface="Calibri" panose="020F0502020204030204" pitchFamily="34" charset="0"/>
                      </a:endParaRPr>
                    </a:p>
                  </a:txBody>
                  <a:tcPr marL="36000" marR="36000" marT="762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ZA" sz="1400" b="0" u="none" strike="noStrike" kern="1200" dirty="0">
                          <a:solidFill>
                            <a:srgbClr val="000000"/>
                          </a:solidFill>
                        </a:rPr>
                        <a:t>23 375</a:t>
                      </a:r>
                      <a:endParaRPr lang="en-US" sz="1400" b="0" i="0" u="none" strike="noStrike" kern="1200" dirty="0">
                        <a:solidFill>
                          <a:srgbClr val="000000"/>
                        </a:solidFill>
                        <a:latin typeface="+mn-lt"/>
                        <a:ea typeface="+mn-ea"/>
                        <a:cs typeface="Calibri" panose="020F0502020204030204" pitchFamily="34" charset="0"/>
                      </a:endParaRPr>
                    </a:p>
                  </a:txBody>
                  <a:tcPr marL="36000" marR="36000"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ZA" sz="1400" b="0" u="none" strike="noStrike" kern="1200" dirty="0">
                          <a:solidFill>
                            <a:srgbClr val="000000"/>
                          </a:solidFill>
                        </a:rPr>
                        <a:t>23 690</a:t>
                      </a:r>
                      <a:endParaRPr lang="en-US" sz="1400" b="0" i="0" u="none" strike="noStrike" kern="1200" dirty="0">
                        <a:solidFill>
                          <a:srgbClr val="000000"/>
                        </a:solidFill>
                        <a:latin typeface="+mn-lt"/>
                        <a:ea typeface="+mn-ea"/>
                        <a:cs typeface="Calibri" panose="020F0502020204030204" pitchFamily="34" charset="0"/>
                      </a:endParaRPr>
                    </a:p>
                  </a:txBody>
                  <a:tcPr marL="36000" marR="36000"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ZA" sz="1400" b="0" u="none" strike="noStrike" kern="1200" dirty="0">
                          <a:solidFill>
                            <a:srgbClr val="000000"/>
                          </a:solidFill>
                        </a:rPr>
                        <a:t>24 204</a:t>
                      </a:r>
                      <a:endParaRPr lang="en-US" sz="1400" b="0" i="0" u="none" strike="noStrike" kern="1200" dirty="0">
                        <a:solidFill>
                          <a:srgbClr val="000000"/>
                        </a:solidFill>
                        <a:latin typeface="+mn-lt"/>
                        <a:ea typeface="+mn-ea"/>
                        <a:cs typeface="Calibri" panose="020F0502020204030204" pitchFamily="34" charset="0"/>
                      </a:endParaRPr>
                    </a:p>
                  </a:txBody>
                  <a:tcPr marL="36000" marR="36000" marT="0" marB="0" anchor="ctr"/>
                </a:tc>
                <a:extLst>
                  <a:ext uri="{0D108BD9-81ED-4DB2-BD59-A6C34878D82A}">
                    <a16:rowId xmlns:a16="http://schemas.microsoft.com/office/drawing/2014/main" val="10005"/>
                  </a:ext>
                </a:extLst>
              </a:tr>
              <a:tr h="399143">
                <a:tc>
                  <a:txBody>
                    <a:bodyPr/>
                    <a:lstStyle/>
                    <a:p>
                      <a:r>
                        <a:rPr lang="en-US" sz="1400" b="1" dirty="0"/>
                        <a:t>Total</a:t>
                      </a:r>
                      <a:endParaRPr lang="en-US" sz="1400" b="1" dirty="0">
                        <a:latin typeface="+mn-lt"/>
                        <a:cs typeface="Arial" pitchFamily="34" charset="0"/>
                      </a:endParaRPr>
                    </a:p>
                  </a:txBody>
                  <a:tcPr anchor="ctr"/>
                </a:tc>
                <a:tc>
                  <a:txBody>
                    <a:bodyPr/>
                    <a:lstStyle/>
                    <a:p>
                      <a:pPr marL="0" marR="0" algn="r" defTabSz="914400" rtl="0" eaLnBrk="1" latinLnBrk="0" hangingPunct="1">
                        <a:spcBef>
                          <a:spcPts val="0"/>
                        </a:spcBef>
                        <a:spcAft>
                          <a:spcPts val="0"/>
                        </a:spcAft>
                      </a:pPr>
                      <a:r>
                        <a:rPr lang="en-ZA" sz="1400" b="1" u="none" strike="noStrike" kern="1200" dirty="0">
                          <a:solidFill>
                            <a:schemeClr val="tx1"/>
                          </a:solidFill>
                          <a:effectLst/>
                        </a:rPr>
                        <a:t>116 821 772</a:t>
                      </a:r>
                      <a:endParaRPr lang="en-US" sz="1400" b="1" u="none" strike="noStrike" kern="1200" dirty="0">
                        <a:solidFill>
                          <a:schemeClr val="tx1"/>
                        </a:solidFill>
                        <a:effectLst/>
                        <a:latin typeface="+mn-lt"/>
                        <a:ea typeface="+mn-ea"/>
                        <a:cs typeface="+mn-cs"/>
                      </a:endParaRPr>
                    </a:p>
                  </a:txBody>
                  <a:tcPr marL="19050" marR="19050" marT="0" marB="0" anchor="ctr"/>
                </a:tc>
                <a:tc>
                  <a:txBody>
                    <a:bodyPr/>
                    <a:lstStyle/>
                    <a:p>
                      <a:pPr marL="0" marR="0" algn="r" defTabSz="914400" rtl="0" eaLnBrk="1" latinLnBrk="0" hangingPunct="1">
                        <a:lnSpc>
                          <a:spcPct val="107000"/>
                        </a:lnSpc>
                        <a:spcBef>
                          <a:spcPts val="0"/>
                        </a:spcBef>
                        <a:spcAft>
                          <a:spcPts val="0"/>
                        </a:spcAft>
                      </a:pPr>
                      <a:r>
                        <a:rPr lang="en-ZA" sz="1400" b="1" u="none" strike="noStrike" kern="1200" dirty="0">
                          <a:solidFill>
                            <a:schemeClr val="tx1"/>
                          </a:solidFill>
                          <a:effectLst/>
                        </a:rPr>
                        <a:t>130 134 198</a:t>
                      </a:r>
                      <a:endParaRPr lang="en-US" sz="1400" b="1" u="none" strike="noStrike" kern="1200" dirty="0">
                        <a:solidFill>
                          <a:schemeClr val="tx1"/>
                        </a:solidFill>
                        <a:effectLst/>
                        <a:latin typeface="+mn-lt"/>
                        <a:ea typeface="+mn-ea"/>
                        <a:cs typeface="+mn-cs"/>
                      </a:endParaRPr>
                    </a:p>
                  </a:txBody>
                  <a:tcPr marL="19050" marR="19050" marT="0" marB="0" anchor="ctr"/>
                </a:tc>
                <a:tc>
                  <a:txBody>
                    <a:bodyPr/>
                    <a:lstStyle/>
                    <a:p>
                      <a:pPr marL="0" marR="0" algn="r" defTabSz="914400" rtl="0" eaLnBrk="1" latinLnBrk="0" hangingPunct="1">
                        <a:lnSpc>
                          <a:spcPct val="107000"/>
                        </a:lnSpc>
                        <a:spcBef>
                          <a:spcPts val="0"/>
                        </a:spcBef>
                        <a:spcAft>
                          <a:spcPts val="0"/>
                        </a:spcAft>
                      </a:pPr>
                      <a:r>
                        <a:rPr lang="en-ZA" sz="1400" b="1" u="none" strike="noStrike" kern="1200" dirty="0">
                          <a:solidFill>
                            <a:schemeClr val="tx1"/>
                          </a:solidFill>
                          <a:effectLst/>
                        </a:rPr>
                        <a:t>135 564 419</a:t>
                      </a:r>
                      <a:endParaRPr lang="en-US" sz="1400" b="1" u="none" strike="noStrike" kern="1200" dirty="0">
                        <a:solidFill>
                          <a:schemeClr val="tx1"/>
                        </a:solidFill>
                        <a:effectLst/>
                        <a:latin typeface="+mn-lt"/>
                        <a:ea typeface="+mn-ea"/>
                        <a:cs typeface="+mn-cs"/>
                      </a:endParaRPr>
                    </a:p>
                  </a:txBody>
                  <a:tcPr marL="19050" marR="19050" marT="0" marB="0" anchor="ctr"/>
                </a:tc>
                <a:tc>
                  <a:txBody>
                    <a:bodyPr/>
                    <a:lstStyle/>
                    <a:p>
                      <a:pPr marL="0" marR="0" algn="r" defTabSz="914400" rtl="0" eaLnBrk="1" latinLnBrk="0" hangingPunct="1">
                        <a:lnSpc>
                          <a:spcPct val="107000"/>
                        </a:lnSpc>
                        <a:spcBef>
                          <a:spcPts val="0"/>
                        </a:spcBef>
                        <a:spcAft>
                          <a:spcPts val="0"/>
                        </a:spcAft>
                      </a:pPr>
                      <a:r>
                        <a:rPr lang="en-ZA" sz="1400" b="1" u="none" strike="noStrike" kern="1200" dirty="0">
                          <a:solidFill>
                            <a:schemeClr val="tx1"/>
                          </a:solidFill>
                          <a:effectLst/>
                        </a:rPr>
                        <a:t>143 747 056</a:t>
                      </a:r>
                      <a:endParaRPr lang="en-US" sz="1400" b="1" u="none" strike="noStrike" kern="1200" dirty="0">
                        <a:solidFill>
                          <a:schemeClr val="tx1"/>
                        </a:solidFill>
                        <a:effectLst/>
                        <a:latin typeface="+mn-lt"/>
                        <a:ea typeface="+mn-ea"/>
                        <a:cs typeface="+mn-cs"/>
                      </a:endParaRPr>
                    </a:p>
                  </a:txBody>
                  <a:tcPr marL="19050" marR="19050" marT="0" marB="0" anchor="ctr"/>
                </a:tc>
                <a:extLst>
                  <a:ext uri="{0D108BD9-81ED-4DB2-BD59-A6C34878D82A}">
                    <a16:rowId xmlns:a16="http://schemas.microsoft.com/office/drawing/2014/main" val="10006"/>
                  </a:ext>
                </a:extLst>
              </a:tr>
            </a:tbl>
          </a:graphicData>
        </a:graphic>
      </p:graphicFrame>
      <p:sp>
        <p:nvSpPr>
          <p:cNvPr id="8" name="TextBox 7"/>
          <p:cNvSpPr txBox="1"/>
          <p:nvPr/>
        </p:nvSpPr>
        <p:spPr>
          <a:xfrm>
            <a:off x="381000" y="838200"/>
            <a:ext cx="8072437"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a:t>Allocations per Economic Classification</a:t>
            </a:r>
            <a:r>
              <a:rPr lang="en-US" sz="2000" b="1" dirty="0"/>
              <a:t> </a:t>
            </a:r>
            <a:endParaRPr lang="en-ZA" sz="2000" b="1" dirty="0">
              <a:cs typeface="Calibri" pitchFamily="34" charset="0"/>
            </a:endParaRPr>
          </a:p>
        </p:txBody>
      </p:sp>
      <p:sp>
        <p:nvSpPr>
          <p:cNvPr id="7" name="Slide Number Placeholder 7"/>
          <p:cNvSpPr>
            <a:spLocks noGrp="1"/>
          </p:cNvSpPr>
          <p:nvPr>
            <p:ph type="sldNum" sz="quarter" idx="12"/>
          </p:nvPr>
        </p:nvSpPr>
        <p:spPr bwMode="auto">
          <a:xfrm>
            <a:off x="7010399" y="6524625"/>
            <a:ext cx="1828801" cy="185737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27E62511-E604-40C0-BFAE-D5B9A4D7DBE1}" type="slidenum">
              <a:rPr lang="en-US" sz="1400" b="1" smtClean="0">
                <a:solidFill>
                  <a:schemeClr val="tx1"/>
                </a:solidFill>
              </a:rPr>
              <a:pPr fontAlgn="base">
                <a:spcBef>
                  <a:spcPct val="0"/>
                </a:spcBef>
                <a:spcAft>
                  <a:spcPct val="0"/>
                </a:spcAft>
                <a:defRPr/>
              </a:pPr>
              <a:t>49</a:t>
            </a:fld>
            <a:endParaRPr lang="en-US" sz="1400" b="1" dirty="0">
              <a:solidFill>
                <a:schemeClr val="tx1"/>
              </a:solidFill>
            </a:endParaRPr>
          </a:p>
        </p:txBody>
      </p:sp>
    </p:spTree>
    <p:extLst>
      <p:ext uri="{BB962C8B-B14F-4D97-AF65-F5344CB8AC3E}">
        <p14:creationId xmlns:p14="http://schemas.microsoft.com/office/powerpoint/2010/main" val="2713022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4091"/>
            <a:ext cx="9144000" cy="687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a:p>
        </p:txBody>
      </p:sp>
      <p:sp>
        <p:nvSpPr>
          <p:cNvPr id="11"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5</a:t>
            </a:fld>
            <a:endParaRPr lang="en-US" b="1" dirty="0"/>
          </a:p>
        </p:txBody>
      </p:sp>
      <p:sp>
        <p:nvSpPr>
          <p:cNvPr id="12" name="TextBox 11"/>
          <p:cNvSpPr txBox="1"/>
          <p:nvPr/>
        </p:nvSpPr>
        <p:spPr>
          <a:xfrm>
            <a:off x="461962" y="523876"/>
            <a:ext cx="8229600" cy="830997"/>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r>
              <a:rPr lang="en-ZA" sz="2400" dirty="0"/>
              <a:t>Policies and strategies that informed the 2022/23 planning cycle</a:t>
            </a:r>
          </a:p>
        </p:txBody>
      </p:sp>
      <p:graphicFrame>
        <p:nvGraphicFramePr>
          <p:cNvPr id="3" name="Diagram 2"/>
          <p:cNvGraphicFramePr/>
          <p:nvPr>
            <p:extLst>
              <p:ext uri="{D42A27DB-BD31-4B8C-83A1-F6EECF244321}">
                <p14:modId xmlns:p14="http://schemas.microsoft.com/office/powerpoint/2010/main" val="3571141937"/>
              </p:ext>
            </p:extLst>
          </p:nvPr>
        </p:nvGraphicFramePr>
        <p:xfrm>
          <a:off x="609600" y="1447984"/>
          <a:ext cx="8077200" cy="462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65377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
          <p:cNvPicPr>
            <a:picLocks noChangeAspect="1" noChangeArrowheads="1"/>
          </p:cNvPicPr>
          <p:nvPr/>
        </p:nvPicPr>
        <p:blipFill>
          <a:blip r:embed="rId2"/>
          <a:srcRect/>
          <a:stretch>
            <a:fillRect/>
          </a:stretch>
        </p:blipFill>
        <p:spPr bwMode="auto">
          <a:xfrm>
            <a:off x="-152400" y="0"/>
            <a:ext cx="9320129" cy="7239000"/>
          </a:xfrm>
          <a:prstGeom prst="rect">
            <a:avLst/>
          </a:prstGeom>
          <a:noFill/>
          <a:ln w="9525">
            <a:noFill/>
            <a:miter lim="800000"/>
            <a:headEnd/>
            <a:tailEnd/>
          </a:ln>
        </p:spPr>
      </p:pic>
      <p:graphicFrame>
        <p:nvGraphicFramePr>
          <p:cNvPr id="6" name="Content Placeholder 5"/>
          <p:cNvGraphicFramePr>
            <a:graphicFrameLocks noGrp="1"/>
          </p:cNvGraphicFramePr>
          <p:nvPr>
            <p:ph idx="1"/>
            <p:extLst>
              <p:ext uri="{D42A27DB-BD31-4B8C-83A1-F6EECF244321}">
                <p14:modId xmlns:p14="http://schemas.microsoft.com/office/powerpoint/2010/main" val="2685307115"/>
              </p:ext>
            </p:extLst>
          </p:nvPr>
        </p:nvGraphicFramePr>
        <p:xfrm>
          <a:off x="304800" y="1187733"/>
          <a:ext cx="8153399" cy="5154117"/>
        </p:xfrm>
        <a:graphic>
          <a:graphicData uri="http://schemas.openxmlformats.org/drawingml/2006/table">
            <a:tbl>
              <a:tblPr firstRow="1" bandRow="1">
                <a:tableStyleId>{8799B23B-EC83-4686-B30A-512413B5E67A}</a:tableStyleId>
              </a:tblPr>
              <a:tblGrid>
                <a:gridCol w="30480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1219199">
                  <a:extLst>
                    <a:ext uri="{9D8B030D-6E8A-4147-A177-3AD203B41FA5}">
                      <a16:colId xmlns:a16="http://schemas.microsoft.com/office/drawing/2014/main" val="20004"/>
                    </a:ext>
                  </a:extLst>
                </a:gridCol>
              </a:tblGrid>
              <a:tr h="476491">
                <a:tc rowSpan="2">
                  <a:txBody>
                    <a:bodyPr/>
                    <a:lstStyle/>
                    <a:p>
                      <a:pPr algn="ctr"/>
                      <a:r>
                        <a:rPr lang="en-US" sz="1000" dirty="0"/>
                        <a:t>Economic</a:t>
                      </a:r>
                      <a:r>
                        <a:rPr lang="en-US" sz="1000" baseline="0" dirty="0"/>
                        <a:t> Classification</a:t>
                      </a:r>
                    </a:p>
                    <a:p>
                      <a:pPr algn="ctr"/>
                      <a:r>
                        <a:rPr lang="en-US" sz="1000" baseline="0" dirty="0"/>
                        <a:t>Detail of Transfer Payments</a:t>
                      </a:r>
                      <a:endParaRPr lang="en-US" sz="1000" dirty="0">
                        <a:latin typeface="+mn-lt"/>
                        <a:cs typeface="Arial" pitchFamily="34" charset="0"/>
                      </a:endParaRPr>
                    </a:p>
                  </a:txBody>
                  <a:tcPr anchor="ctr"/>
                </a:tc>
                <a:tc>
                  <a:txBody>
                    <a:bodyPr/>
                    <a:lstStyle/>
                    <a:p>
                      <a:pPr algn="ctr"/>
                      <a:r>
                        <a:rPr lang="en-US" sz="1000" dirty="0"/>
                        <a:t>Adjusted Appropriation</a:t>
                      </a:r>
                      <a:endParaRPr lang="en-US" sz="1000" dirty="0">
                        <a:latin typeface="+mn-lt"/>
                        <a:cs typeface="Arial" pitchFamily="34" charset="0"/>
                      </a:endParaRPr>
                    </a:p>
                  </a:txBody>
                  <a:tcPr/>
                </a:tc>
                <a:tc gridSpan="3">
                  <a:txBody>
                    <a:bodyPr/>
                    <a:lstStyle/>
                    <a:p>
                      <a:pPr algn="ctr"/>
                      <a:r>
                        <a:rPr lang="en-US" sz="1000" dirty="0"/>
                        <a:t>Medium-</a:t>
                      </a:r>
                      <a:r>
                        <a:rPr lang="en-US" sz="1000" baseline="0" dirty="0"/>
                        <a:t>Term Expenditure Estimate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R’000</a:t>
                      </a:r>
                      <a:endParaRPr lang="en-US" sz="1000" b="1" dirty="0">
                        <a:latin typeface="+mn-lt"/>
                        <a:cs typeface="Arial" pitchFamily="34" charset="0"/>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202171">
                <a:tc vMerge="1">
                  <a:txBody>
                    <a:bodyPr/>
                    <a:lstStyle/>
                    <a:p>
                      <a:endParaRPr lang="en-US" sz="1800" b="1" dirty="0">
                        <a:latin typeface="Arial" pitchFamily="34" charset="0"/>
                        <a:cs typeface="Arial" pitchFamily="34" charset="0"/>
                      </a:endParaRPr>
                    </a:p>
                  </a:txBody>
                  <a:tcPr/>
                </a:tc>
                <a:tc>
                  <a:txBody>
                    <a:bodyPr/>
                    <a:lstStyle/>
                    <a:p>
                      <a:pPr algn="ctr"/>
                      <a:r>
                        <a:rPr lang="en-US" sz="1000" b="1" dirty="0"/>
                        <a:t>2021/22</a:t>
                      </a:r>
                      <a:endParaRPr lang="en-US" sz="1000" b="1" dirty="0">
                        <a:latin typeface="Arial" pitchFamily="34" charset="0"/>
                        <a:cs typeface="Arial" pitchFamily="34" charset="0"/>
                      </a:endParaRPr>
                    </a:p>
                  </a:txBody>
                  <a:tcPr/>
                </a:tc>
                <a:tc>
                  <a:txBody>
                    <a:bodyPr/>
                    <a:lstStyle/>
                    <a:p>
                      <a:pPr algn="ctr"/>
                      <a:r>
                        <a:rPr lang="en-US" sz="1000" b="1" dirty="0"/>
                        <a:t>2022/23</a:t>
                      </a:r>
                      <a:endParaRPr lang="en-US" sz="1000" b="1" dirty="0">
                        <a:latin typeface="Arial" pitchFamily="34" charset="0"/>
                        <a:cs typeface="Arial" pitchFamily="34" charset="0"/>
                      </a:endParaRPr>
                    </a:p>
                  </a:txBody>
                  <a:tcPr/>
                </a:tc>
                <a:tc>
                  <a:txBody>
                    <a:bodyPr/>
                    <a:lstStyle/>
                    <a:p>
                      <a:pPr algn="ctr"/>
                      <a:r>
                        <a:rPr lang="en-US" sz="1000" b="1" dirty="0"/>
                        <a:t>2023/24</a:t>
                      </a:r>
                      <a:endParaRPr lang="en-US" sz="1000" b="1" dirty="0">
                        <a:latin typeface="Arial" pitchFamily="34" charset="0"/>
                        <a:cs typeface="Arial" pitchFamily="34" charset="0"/>
                      </a:endParaRPr>
                    </a:p>
                  </a:txBody>
                  <a:tcPr/>
                </a:tc>
                <a:tc>
                  <a:txBody>
                    <a:bodyPr/>
                    <a:lstStyle/>
                    <a:p>
                      <a:pPr algn="ctr"/>
                      <a:r>
                        <a:rPr lang="en-US" sz="1000" b="1" dirty="0"/>
                        <a:t>2024/25</a:t>
                      </a:r>
                      <a:endParaRPr lang="en-US" sz="1000" b="1" dirty="0">
                        <a:latin typeface="Arial" pitchFamily="34" charset="0"/>
                        <a:cs typeface="Arial" pitchFamily="34" charset="0"/>
                      </a:endParaRPr>
                    </a:p>
                  </a:txBody>
                  <a:tcPr/>
                </a:tc>
                <a:extLst>
                  <a:ext uri="{0D108BD9-81ED-4DB2-BD59-A6C34878D82A}">
                    <a16:rowId xmlns:a16="http://schemas.microsoft.com/office/drawing/2014/main" val="10001"/>
                  </a:ext>
                </a:extLst>
              </a:tr>
              <a:tr h="297130">
                <a:tc>
                  <a:txBody>
                    <a:bodyPr/>
                    <a:lstStyle/>
                    <a:p>
                      <a:pPr marL="0" marR="0" lvl="0" indent="0" algn="l" defTabSz="914400" rtl="0" eaLnBrk="1" fontAlgn="b" latinLnBrk="0" hangingPunct="1">
                        <a:lnSpc>
                          <a:spcPct val="115000"/>
                        </a:lnSpc>
                        <a:spcBef>
                          <a:spcPts val="0"/>
                        </a:spcBef>
                        <a:spcAft>
                          <a:spcPts val="0"/>
                        </a:spcAft>
                        <a:buClrTx/>
                        <a:buSzTx/>
                        <a:buFont typeface="Arial" panose="020B0604020202020204" pitchFamily="34" charset="0"/>
                        <a:buNone/>
                        <a:tabLst/>
                        <a:defRPr/>
                      </a:pPr>
                      <a:r>
                        <a:rPr lang="en-US" sz="1000" b="0" u="none" strike="noStrike" kern="1200" dirty="0">
                          <a:solidFill>
                            <a:schemeClr val="tx1"/>
                          </a:solidFill>
                        </a:rPr>
                        <a:t>Universities</a:t>
                      </a:r>
                      <a:endParaRPr lang="en-ZA" sz="1000" b="0" u="none" strike="noStrike" kern="1200" dirty="0">
                        <a:solidFill>
                          <a:schemeClr val="tx1"/>
                        </a:solidFill>
                        <a:latin typeface="+mn-lt"/>
                        <a:ea typeface="+mn-ea"/>
                        <a:cs typeface="+mn-cs"/>
                      </a:endParaRPr>
                    </a:p>
                  </a:txBody>
                  <a:tcPr marL="68580" marR="68580" marT="0" marB="0" anchor="ctr"/>
                </a:tc>
                <a:tc>
                  <a:txBody>
                    <a:bodyPr/>
                    <a:lstStyle/>
                    <a:p>
                      <a:pPr algn="r" fontAlgn="b"/>
                      <a:r>
                        <a:rPr lang="en-US" sz="1000" b="0" u="none" strike="noStrike" dirty="0">
                          <a:solidFill>
                            <a:srgbClr val="000000"/>
                          </a:solidFill>
                          <a:effectLst/>
                        </a:rPr>
                        <a:t> 43 162 765</a:t>
                      </a:r>
                      <a:endParaRPr lang="en-US" sz="1000" b="0" i="0" u="none" strike="noStrike" dirty="0">
                        <a:solidFill>
                          <a:srgbClr val="000000"/>
                        </a:solidFill>
                        <a:effectLst/>
                        <a:latin typeface="+mn-lt"/>
                      </a:endParaRPr>
                    </a:p>
                  </a:txBody>
                  <a:tcPr marL="36000" marR="36000" marT="9525" marB="0"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US" sz="1000" u="none" strike="noStrike" kern="1200" dirty="0">
                          <a:solidFill>
                            <a:schemeClr val="tx1"/>
                          </a:solidFill>
                        </a:rPr>
                        <a:t>47 743 237 </a:t>
                      </a:r>
                      <a:endParaRPr lang="en-US" sz="1000" u="none" strike="noStrike" kern="1200" dirty="0">
                        <a:solidFill>
                          <a:schemeClr val="tx1"/>
                        </a:solidFill>
                        <a:latin typeface="+mn-lt"/>
                        <a:ea typeface="+mn-ea"/>
                        <a:cs typeface="+mn-cs"/>
                      </a:endParaRPr>
                    </a:p>
                  </a:txBody>
                  <a:tcPr marL="36000" marR="36000" marT="0" marB="0"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US" sz="1000" u="none" strike="noStrike" kern="1200" dirty="0">
                          <a:solidFill>
                            <a:schemeClr val="tx1"/>
                          </a:solidFill>
                        </a:rPr>
                        <a:t>      47 968 477 </a:t>
                      </a:r>
                      <a:endParaRPr lang="en-US" sz="1000" u="none" strike="noStrike" kern="1200" dirty="0">
                        <a:solidFill>
                          <a:schemeClr val="tx1"/>
                        </a:solidFill>
                        <a:latin typeface="+mn-lt"/>
                        <a:ea typeface="+mn-ea"/>
                        <a:cs typeface="+mn-cs"/>
                      </a:endParaRPr>
                    </a:p>
                  </a:txBody>
                  <a:tcPr marL="36000" marR="36000" marT="0" marB="0"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US" sz="1000" u="none" strike="noStrike" kern="1200" dirty="0">
                          <a:solidFill>
                            <a:schemeClr val="tx1"/>
                          </a:solidFill>
                        </a:rPr>
                        <a:t>    49 853 312 </a:t>
                      </a:r>
                      <a:endParaRPr lang="en-US" sz="1000" u="none" strike="noStrike" kern="1200" dirty="0">
                        <a:solidFill>
                          <a:schemeClr val="tx1"/>
                        </a:solidFill>
                        <a:latin typeface="+mn-lt"/>
                        <a:ea typeface="+mn-ea"/>
                        <a:cs typeface="+mn-cs"/>
                      </a:endParaRPr>
                    </a:p>
                  </a:txBody>
                  <a:tcPr marL="36000" marR="36000" marT="0" marB="0" anchor="ctr"/>
                </a:tc>
                <a:extLst>
                  <a:ext uri="{0D108BD9-81ED-4DB2-BD59-A6C34878D82A}">
                    <a16:rowId xmlns:a16="http://schemas.microsoft.com/office/drawing/2014/main" val="10002"/>
                  </a:ext>
                </a:extLst>
              </a:tr>
              <a:tr h="318957">
                <a:tc>
                  <a:txBody>
                    <a:bodyPr/>
                    <a:lstStyle/>
                    <a:p>
                      <a:pPr marL="0" marR="0" lvl="0" indent="0" algn="l" defTabSz="914400" rtl="0" eaLnBrk="1" fontAlgn="b" latinLnBrk="0" hangingPunct="1">
                        <a:lnSpc>
                          <a:spcPct val="115000"/>
                        </a:lnSpc>
                        <a:spcBef>
                          <a:spcPts val="0"/>
                        </a:spcBef>
                        <a:spcAft>
                          <a:spcPts val="0"/>
                        </a:spcAft>
                        <a:buClrTx/>
                        <a:buSzTx/>
                        <a:buFontTx/>
                        <a:buNone/>
                        <a:tabLst/>
                        <a:defRPr/>
                      </a:pPr>
                      <a:r>
                        <a:rPr lang="en-US" sz="1000" u="none" strike="noStrike" kern="1200" dirty="0">
                          <a:solidFill>
                            <a:schemeClr val="tx1"/>
                          </a:solidFill>
                        </a:rPr>
                        <a:t>National Student Financial Aid Scheme (NSFAS)</a:t>
                      </a:r>
                      <a:endParaRPr lang="en-ZA" sz="1000" u="none" strike="noStrike" kern="1200" dirty="0">
                        <a:solidFill>
                          <a:schemeClr val="tx1"/>
                        </a:solidFill>
                        <a:latin typeface="+mn-lt"/>
                        <a:ea typeface="+mn-ea"/>
                        <a:cs typeface="+mn-cs"/>
                      </a:endParaRPr>
                    </a:p>
                  </a:txBody>
                  <a:tcPr marL="68580" marR="68580" marT="0" marB="0" anchor="ctr"/>
                </a:tc>
                <a:tc>
                  <a:txBody>
                    <a:bodyPr/>
                    <a:lstStyle/>
                    <a:p>
                      <a:pPr algn="r" fontAlgn="b"/>
                      <a:r>
                        <a:rPr lang="en-US" sz="1000" b="0" u="none" strike="noStrike" dirty="0">
                          <a:solidFill>
                            <a:srgbClr val="000000"/>
                          </a:solidFill>
                          <a:effectLst/>
                        </a:rPr>
                        <a:t> 38 561 555</a:t>
                      </a:r>
                      <a:endParaRPr lang="en-US" sz="1000" b="0" i="0" u="none" strike="noStrike" dirty="0">
                        <a:solidFill>
                          <a:srgbClr val="000000"/>
                        </a:solidFill>
                        <a:effectLst/>
                        <a:latin typeface="+mn-lt"/>
                      </a:endParaRPr>
                    </a:p>
                  </a:txBody>
                  <a:tcPr marL="36000" marR="36000" marT="9525" marB="0"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US" sz="1000" u="none" strike="noStrike" kern="1200" dirty="0">
                          <a:solidFill>
                            <a:schemeClr val="tx1"/>
                          </a:solidFill>
                        </a:rPr>
                        <a:t>      44 354 586 </a:t>
                      </a:r>
                      <a:endParaRPr lang="en-US" sz="1000" u="none" strike="noStrike" kern="1200" dirty="0">
                        <a:solidFill>
                          <a:schemeClr val="tx1"/>
                        </a:solidFill>
                        <a:latin typeface="+mn-lt"/>
                        <a:ea typeface="+mn-ea"/>
                        <a:cs typeface="+mn-cs"/>
                      </a:endParaRPr>
                    </a:p>
                  </a:txBody>
                  <a:tcPr marL="36000" marR="36000" marT="0" marB="0"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US" sz="1000" u="none" strike="noStrike" kern="1200" dirty="0">
                          <a:solidFill>
                            <a:schemeClr val="tx1"/>
                          </a:solidFill>
                        </a:rPr>
                        <a:t>      47 942 601 </a:t>
                      </a:r>
                      <a:endParaRPr lang="en-US" sz="1000" u="none" strike="noStrike" kern="1200" dirty="0">
                        <a:solidFill>
                          <a:schemeClr val="tx1"/>
                        </a:solidFill>
                        <a:latin typeface="+mn-lt"/>
                        <a:ea typeface="+mn-ea"/>
                        <a:cs typeface="+mn-cs"/>
                      </a:endParaRPr>
                    </a:p>
                  </a:txBody>
                  <a:tcPr marL="36000" marR="36000" marT="0" marB="0"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US" sz="1000" u="none" strike="noStrike" kern="1200" dirty="0">
                          <a:solidFill>
                            <a:schemeClr val="tx1"/>
                          </a:solidFill>
                        </a:rPr>
                        <a:t>      51 954 805 </a:t>
                      </a:r>
                      <a:endParaRPr lang="en-US" sz="1000" u="none" strike="noStrike" kern="1200" dirty="0">
                        <a:solidFill>
                          <a:schemeClr val="tx1"/>
                        </a:solidFill>
                        <a:latin typeface="+mn-lt"/>
                        <a:ea typeface="+mn-ea"/>
                        <a:cs typeface="+mn-cs"/>
                      </a:endParaRPr>
                    </a:p>
                  </a:txBody>
                  <a:tcPr marL="36000" marR="36000" marT="0" marB="0" anchor="ctr"/>
                </a:tc>
                <a:extLst>
                  <a:ext uri="{0D108BD9-81ED-4DB2-BD59-A6C34878D82A}">
                    <a16:rowId xmlns:a16="http://schemas.microsoft.com/office/drawing/2014/main" val="10004"/>
                  </a:ext>
                </a:extLst>
              </a:tr>
              <a:tr h="297130">
                <a:tc>
                  <a:txBody>
                    <a:bodyPr/>
                    <a:lstStyle/>
                    <a:p>
                      <a:pPr marL="0" marR="0" lvl="0" indent="0" algn="l" defTabSz="914400" rtl="0" eaLnBrk="1" fontAlgn="b" latinLnBrk="0" hangingPunct="1">
                        <a:lnSpc>
                          <a:spcPct val="115000"/>
                        </a:lnSpc>
                        <a:spcBef>
                          <a:spcPts val="0"/>
                        </a:spcBef>
                        <a:spcAft>
                          <a:spcPts val="0"/>
                        </a:spcAft>
                        <a:buClrTx/>
                        <a:buSzTx/>
                        <a:buFontTx/>
                        <a:buNone/>
                        <a:tabLst/>
                        <a:defRPr/>
                      </a:pPr>
                      <a:r>
                        <a:rPr lang="en-US" sz="1000" u="none" strike="noStrike" kern="1200" dirty="0">
                          <a:solidFill>
                            <a:schemeClr val="tx1"/>
                          </a:solidFill>
                        </a:rPr>
                        <a:t>Council on Higher Education (CHE) </a:t>
                      </a:r>
                      <a:endParaRPr lang="en-ZA" sz="1000" u="none" strike="noStrike" kern="1200" dirty="0">
                        <a:solidFill>
                          <a:schemeClr val="tx1"/>
                        </a:solidFill>
                        <a:latin typeface="+mn-lt"/>
                        <a:ea typeface="+mn-ea"/>
                        <a:cs typeface="+mn-cs"/>
                      </a:endParaRPr>
                    </a:p>
                  </a:txBody>
                  <a:tcPr marL="68580" marR="68580" marT="0" marB="0" anchor="ctr"/>
                </a:tc>
                <a:tc>
                  <a:txBody>
                    <a:bodyPr/>
                    <a:lstStyle/>
                    <a:p>
                      <a:pPr algn="r" fontAlgn="b"/>
                      <a:r>
                        <a:rPr lang="en-US" sz="1000" b="0" u="none" strike="noStrike" dirty="0">
                          <a:solidFill>
                            <a:srgbClr val="000000"/>
                          </a:solidFill>
                          <a:effectLst/>
                        </a:rPr>
                        <a:t>  70 012</a:t>
                      </a:r>
                      <a:endParaRPr lang="en-US" sz="1000" b="0" i="0" u="none" strike="noStrike" dirty="0">
                        <a:solidFill>
                          <a:srgbClr val="000000"/>
                        </a:solidFill>
                        <a:effectLst/>
                        <a:latin typeface="+mn-lt"/>
                      </a:endParaRPr>
                    </a:p>
                  </a:txBody>
                  <a:tcPr marL="36000" marR="36000" marT="9525" marB="0"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US" sz="1000" u="none" strike="noStrike" kern="1200" dirty="0">
                          <a:solidFill>
                            <a:schemeClr val="tx1"/>
                          </a:solidFill>
                        </a:rPr>
                        <a:t>              74 486 </a:t>
                      </a:r>
                      <a:endParaRPr lang="en-US" sz="1000" u="none" strike="noStrike" kern="1200" dirty="0">
                        <a:solidFill>
                          <a:schemeClr val="tx1"/>
                        </a:solidFill>
                        <a:latin typeface="+mn-lt"/>
                        <a:ea typeface="+mn-ea"/>
                        <a:cs typeface="+mn-cs"/>
                      </a:endParaRPr>
                    </a:p>
                  </a:txBody>
                  <a:tcPr marL="36000" marR="36000" marT="0" marB="0"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US" sz="1000" u="none" strike="noStrike" kern="1200" dirty="0">
                          <a:solidFill>
                            <a:schemeClr val="tx1"/>
                          </a:solidFill>
                        </a:rPr>
                        <a:t>              83 140 </a:t>
                      </a:r>
                      <a:endParaRPr lang="en-US" sz="1000" u="none" strike="noStrike" kern="1200" dirty="0">
                        <a:solidFill>
                          <a:schemeClr val="tx1"/>
                        </a:solidFill>
                        <a:latin typeface="+mn-lt"/>
                        <a:ea typeface="+mn-ea"/>
                        <a:cs typeface="+mn-cs"/>
                      </a:endParaRPr>
                    </a:p>
                  </a:txBody>
                  <a:tcPr marL="36000" marR="36000" marT="0" marB="0"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US" sz="1000" u="none" strike="noStrike" kern="1200" dirty="0">
                          <a:solidFill>
                            <a:schemeClr val="tx1"/>
                          </a:solidFill>
                        </a:rPr>
                        <a:t>              86 873 </a:t>
                      </a:r>
                      <a:endParaRPr lang="en-US" sz="1000" u="none" strike="noStrike" kern="1200" dirty="0">
                        <a:solidFill>
                          <a:schemeClr val="tx1"/>
                        </a:solidFill>
                        <a:latin typeface="+mn-lt"/>
                        <a:ea typeface="+mn-ea"/>
                        <a:cs typeface="+mn-cs"/>
                      </a:endParaRPr>
                    </a:p>
                  </a:txBody>
                  <a:tcPr marL="36000" marR="36000" marT="0" marB="0" anchor="ctr"/>
                </a:tc>
                <a:extLst>
                  <a:ext uri="{0D108BD9-81ED-4DB2-BD59-A6C34878D82A}">
                    <a16:rowId xmlns:a16="http://schemas.microsoft.com/office/drawing/2014/main" val="10005"/>
                  </a:ext>
                </a:extLst>
              </a:tr>
              <a:tr h="304859">
                <a:tc>
                  <a:txBody>
                    <a:bodyPr/>
                    <a:lstStyle/>
                    <a:p>
                      <a:pPr marL="0" marR="0" lvl="0" indent="0" algn="l" defTabSz="914400" rtl="0" eaLnBrk="1" fontAlgn="b" latinLnBrk="0" hangingPunct="1">
                        <a:lnSpc>
                          <a:spcPct val="115000"/>
                        </a:lnSpc>
                        <a:spcBef>
                          <a:spcPts val="0"/>
                        </a:spcBef>
                        <a:spcAft>
                          <a:spcPts val="0"/>
                        </a:spcAft>
                        <a:buClrTx/>
                        <a:buSzTx/>
                        <a:buFontTx/>
                        <a:buNone/>
                        <a:tabLst/>
                        <a:defRPr/>
                      </a:pPr>
                      <a:r>
                        <a:rPr lang="en-US" sz="1000" u="none" strike="noStrike" kern="1200" dirty="0">
                          <a:solidFill>
                            <a:schemeClr val="tx1"/>
                          </a:solidFill>
                        </a:rPr>
                        <a:t>South African Qualifications Authority (SAQA)</a:t>
                      </a:r>
                      <a:endParaRPr lang="en-ZA" sz="1000" u="none" strike="noStrike" kern="1200" dirty="0">
                        <a:solidFill>
                          <a:schemeClr val="tx1"/>
                        </a:solidFill>
                        <a:latin typeface="+mn-lt"/>
                        <a:ea typeface="+mn-ea"/>
                        <a:cs typeface="+mn-cs"/>
                      </a:endParaRPr>
                    </a:p>
                  </a:txBody>
                  <a:tcPr marL="68580" marR="68580" marT="0" marB="0" anchor="ctr"/>
                </a:tc>
                <a:tc>
                  <a:txBody>
                    <a:bodyPr/>
                    <a:lstStyle/>
                    <a:p>
                      <a:pPr algn="r" fontAlgn="b"/>
                      <a:r>
                        <a:rPr lang="en-US" sz="1000" b="0" u="none" strike="noStrike" dirty="0">
                          <a:solidFill>
                            <a:srgbClr val="000000"/>
                          </a:solidFill>
                          <a:effectLst/>
                        </a:rPr>
                        <a:t>  82 793</a:t>
                      </a:r>
                      <a:endParaRPr lang="en-US" sz="1000" b="0" i="0" u="none" strike="noStrike" dirty="0">
                        <a:solidFill>
                          <a:srgbClr val="000000"/>
                        </a:solidFill>
                        <a:effectLst/>
                        <a:latin typeface="+mn-lt"/>
                      </a:endParaRPr>
                    </a:p>
                  </a:txBody>
                  <a:tcPr marL="36000" marR="36000" marT="9525" marB="0"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US" sz="1000" u="none" strike="noStrike" kern="1200" dirty="0">
                          <a:solidFill>
                            <a:schemeClr val="tx1"/>
                          </a:solidFill>
                        </a:rPr>
                        <a:t>              81 164 </a:t>
                      </a:r>
                      <a:endParaRPr lang="en-US" sz="1000" u="none" strike="noStrike" kern="1200" dirty="0">
                        <a:solidFill>
                          <a:schemeClr val="tx1"/>
                        </a:solidFill>
                        <a:latin typeface="+mn-lt"/>
                        <a:ea typeface="+mn-ea"/>
                        <a:cs typeface="+mn-cs"/>
                      </a:endParaRPr>
                    </a:p>
                  </a:txBody>
                  <a:tcPr marL="36000" marR="36000" marT="0" marB="0"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US" sz="1000" u="none" strike="noStrike" kern="1200" dirty="0">
                          <a:solidFill>
                            <a:schemeClr val="tx1"/>
                          </a:solidFill>
                        </a:rPr>
                        <a:t>              88 143 </a:t>
                      </a:r>
                      <a:endParaRPr lang="en-US" sz="1000" u="none" strike="noStrike" kern="1200" dirty="0">
                        <a:solidFill>
                          <a:schemeClr val="tx1"/>
                        </a:solidFill>
                        <a:latin typeface="+mn-lt"/>
                        <a:ea typeface="+mn-ea"/>
                        <a:cs typeface="+mn-cs"/>
                      </a:endParaRPr>
                    </a:p>
                  </a:txBody>
                  <a:tcPr marL="36000" marR="36000" marT="0" marB="0"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US" sz="1000" u="none" strike="noStrike" kern="1200" dirty="0">
                          <a:solidFill>
                            <a:schemeClr val="tx1"/>
                          </a:solidFill>
                        </a:rPr>
                        <a:t>              92 628 </a:t>
                      </a:r>
                      <a:endParaRPr lang="en-US" sz="1000" u="none" strike="noStrike" kern="1200" dirty="0">
                        <a:solidFill>
                          <a:schemeClr val="tx1"/>
                        </a:solidFill>
                        <a:latin typeface="+mn-lt"/>
                        <a:ea typeface="+mn-ea"/>
                        <a:cs typeface="+mn-cs"/>
                      </a:endParaRPr>
                    </a:p>
                  </a:txBody>
                  <a:tcPr marL="36000" marR="36000" marT="0" marB="0" anchor="ctr"/>
                </a:tc>
                <a:extLst>
                  <a:ext uri="{0D108BD9-81ED-4DB2-BD59-A6C34878D82A}">
                    <a16:rowId xmlns:a16="http://schemas.microsoft.com/office/drawing/2014/main" val="10006"/>
                  </a:ext>
                </a:extLst>
              </a:tr>
              <a:tr h="297130">
                <a:tc>
                  <a:txBody>
                    <a:bodyPr/>
                    <a:lstStyle/>
                    <a:p>
                      <a:pPr marL="0" marR="0" lvl="0" indent="0" algn="l" defTabSz="914400" rtl="0" eaLnBrk="1" fontAlgn="b" latinLnBrk="0" hangingPunct="1">
                        <a:lnSpc>
                          <a:spcPct val="115000"/>
                        </a:lnSpc>
                        <a:spcBef>
                          <a:spcPts val="0"/>
                        </a:spcBef>
                        <a:spcAft>
                          <a:spcPts val="0"/>
                        </a:spcAft>
                        <a:buClrTx/>
                        <a:buSzTx/>
                        <a:buFontTx/>
                        <a:buNone/>
                        <a:tabLst/>
                        <a:defRPr/>
                      </a:pPr>
                      <a:r>
                        <a:rPr lang="en-US" sz="1000" u="none" strike="noStrike" kern="1200" dirty="0">
                          <a:solidFill>
                            <a:schemeClr val="tx1"/>
                          </a:solidFill>
                        </a:rPr>
                        <a:t>Quality Council for Trades and Occupations (QCTO)</a:t>
                      </a:r>
                      <a:endParaRPr lang="en-ZA" sz="1000" u="none" strike="noStrike" kern="1200" dirty="0">
                        <a:solidFill>
                          <a:schemeClr val="tx1"/>
                        </a:solidFill>
                        <a:latin typeface="+mn-lt"/>
                        <a:ea typeface="+mn-ea"/>
                        <a:cs typeface="+mn-cs"/>
                      </a:endParaRPr>
                    </a:p>
                  </a:txBody>
                  <a:tcPr marL="68580" marR="68580" marT="0" marB="0" anchor="ctr"/>
                </a:tc>
                <a:tc>
                  <a:txBody>
                    <a:bodyPr/>
                    <a:lstStyle/>
                    <a:p>
                      <a:pPr algn="r" fontAlgn="b"/>
                      <a:r>
                        <a:rPr lang="en-US" sz="1000" b="0" u="none" strike="noStrike" dirty="0">
                          <a:solidFill>
                            <a:srgbClr val="000000"/>
                          </a:solidFill>
                          <a:effectLst/>
                        </a:rPr>
                        <a:t>  27 630</a:t>
                      </a:r>
                      <a:endParaRPr lang="en-US" sz="1000" b="0" i="0" u="none" strike="noStrike" dirty="0">
                        <a:solidFill>
                          <a:srgbClr val="000000"/>
                        </a:solidFill>
                        <a:effectLst/>
                        <a:latin typeface="+mn-lt"/>
                      </a:endParaRPr>
                    </a:p>
                  </a:txBody>
                  <a:tcPr marL="36000" marR="36000" marT="9525" marB="0"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US" sz="1000" u="none" strike="noStrike" kern="1200" dirty="0">
                          <a:solidFill>
                            <a:schemeClr val="tx1"/>
                          </a:solidFill>
                        </a:rPr>
                        <a:t>              28 506 </a:t>
                      </a:r>
                      <a:endParaRPr lang="en-US" sz="1000" u="none" strike="noStrike" kern="1200" dirty="0">
                        <a:solidFill>
                          <a:schemeClr val="tx1"/>
                        </a:solidFill>
                        <a:latin typeface="+mn-lt"/>
                        <a:ea typeface="+mn-ea"/>
                        <a:cs typeface="+mn-cs"/>
                      </a:endParaRPr>
                    </a:p>
                  </a:txBody>
                  <a:tcPr marL="36000" marR="36000" marT="0" marB="0"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US" sz="1000" u="none" strike="noStrike" kern="1200" dirty="0">
                          <a:solidFill>
                            <a:schemeClr val="tx1"/>
                          </a:solidFill>
                        </a:rPr>
                        <a:t>              28 250 </a:t>
                      </a:r>
                      <a:endParaRPr lang="en-US" sz="1000" u="none" strike="noStrike" kern="1200" dirty="0">
                        <a:solidFill>
                          <a:schemeClr val="tx1"/>
                        </a:solidFill>
                        <a:latin typeface="+mn-lt"/>
                        <a:ea typeface="+mn-ea"/>
                        <a:cs typeface="+mn-cs"/>
                      </a:endParaRPr>
                    </a:p>
                  </a:txBody>
                  <a:tcPr marL="36000" marR="36000" marT="0" marB="0"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US" sz="1000" u="none" strike="noStrike" kern="1200" dirty="0">
                          <a:solidFill>
                            <a:schemeClr val="tx1"/>
                          </a:solidFill>
                        </a:rPr>
                        <a:t>              29 518 </a:t>
                      </a:r>
                      <a:endParaRPr lang="en-US" sz="1000" u="none" strike="noStrike" kern="1200" dirty="0">
                        <a:solidFill>
                          <a:schemeClr val="tx1"/>
                        </a:solidFill>
                        <a:latin typeface="+mn-lt"/>
                        <a:ea typeface="+mn-ea"/>
                        <a:cs typeface="+mn-cs"/>
                      </a:endParaRPr>
                    </a:p>
                  </a:txBody>
                  <a:tcPr marL="36000" marR="36000" marT="0" marB="0" anchor="ctr"/>
                </a:tc>
                <a:extLst>
                  <a:ext uri="{0D108BD9-81ED-4DB2-BD59-A6C34878D82A}">
                    <a16:rowId xmlns:a16="http://schemas.microsoft.com/office/drawing/2014/main" val="10007"/>
                  </a:ext>
                </a:extLst>
              </a:tr>
              <a:tr h="270274">
                <a:tc>
                  <a:txBody>
                    <a:bodyPr/>
                    <a:lstStyle/>
                    <a:p>
                      <a:pPr marL="0" marR="0" lvl="0" indent="0" algn="l" defTabSz="914400" rtl="0" eaLnBrk="1" fontAlgn="b" latinLnBrk="0" hangingPunct="1">
                        <a:lnSpc>
                          <a:spcPct val="115000"/>
                        </a:lnSpc>
                        <a:spcBef>
                          <a:spcPts val="0"/>
                        </a:spcBef>
                        <a:spcAft>
                          <a:spcPts val="0"/>
                        </a:spcAft>
                        <a:buClrTx/>
                        <a:buSzTx/>
                        <a:buFont typeface="Arial" panose="020B0604020202020204" pitchFamily="34" charset="0"/>
                        <a:buNone/>
                        <a:tabLst/>
                        <a:defRPr/>
                      </a:pPr>
                      <a:r>
                        <a:rPr lang="en-US" sz="1000" u="none" strike="noStrike" kern="1200" dirty="0">
                          <a:solidFill>
                            <a:schemeClr val="tx1"/>
                          </a:solidFill>
                        </a:rPr>
                        <a:t>Public Services SETA</a:t>
                      </a:r>
                      <a:endParaRPr lang="en-ZA" sz="1000" u="none" strike="noStrike" kern="1200" dirty="0">
                        <a:solidFill>
                          <a:schemeClr val="tx1"/>
                        </a:solidFill>
                        <a:latin typeface="+mn-lt"/>
                        <a:ea typeface="+mn-ea"/>
                        <a:cs typeface="+mn-cs"/>
                      </a:endParaRPr>
                    </a:p>
                  </a:txBody>
                  <a:tcPr marL="68580" marR="68580" marT="0" marB="0" anchor="ctr"/>
                </a:tc>
                <a:tc>
                  <a:txBody>
                    <a:bodyPr/>
                    <a:lstStyle/>
                    <a:p>
                      <a:pPr algn="r" fontAlgn="b"/>
                      <a:r>
                        <a:rPr lang="en-US" sz="1000" b="0" u="none" strike="noStrike" dirty="0">
                          <a:solidFill>
                            <a:srgbClr val="000000"/>
                          </a:solidFill>
                          <a:effectLst/>
                        </a:rPr>
                        <a:t>  120 082</a:t>
                      </a:r>
                      <a:endParaRPr lang="en-US" sz="1000" b="0" i="0" u="none" strike="noStrike" dirty="0">
                        <a:solidFill>
                          <a:srgbClr val="000000"/>
                        </a:solidFill>
                        <a:effectLst/>
                        <a:latin typeface="+mn-lt"/>
                      </a:endParaRPr>
                    </a:p>
                  </a:txBody>
                  <a:tcPr marL="36000" marR="36000" marT="9525" marB="0"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US" sz="1000" u="none" strike="noStrike" kern="1200" dirty="0">
                          <a:solidFill>
                            <a:schemeClr val="tx1"/>
                          </a:solidFill>
                        </a:rPr>
                        <a:t>           123 972 </a:t>
                      </a:r>
                      <a:endParaRPr lang="en-US" sz="1000" u="none" strike="noStrike" kern="1200" dirty="0">
                        <a:solidFill>
                          <a:schemeClr val="tx1"/>
                        </a:solidFill>
                        <a:latin typeface="+mn-lt"/>
                        <a:ea typeface="+mn-ea"/>
                        <a:cs typeface="+mn-cs"/>
                      </a:endParaRPr>
                    </a:p>
                  </a:txBody>
                  <a:tcPr marL="36000" marR="36000" marT="0" marB="0"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US" sz="1000" u="none" strike="noStrike" kern="1200" dirty="0">
                          <a:solidFill>
                            <a:schemeClr val="tx1"/>
                          </a:solidFill>
                        </a:rPr>
                        <a:t>           121 961 </a:t>
                      </a:r>
                      <a:endParaRPr lang="en-US" sz="1000" u="none" strike="noStrike" kern="1200" dirty="0">
                        <a:solidFill>
                          <a:schemeClr val="tx1"/>
                        </a:solidFill>
                        <a:latin typeface="+mn-lt"/>
                        <a:ea typeface="+mn-ea"/>
                        <a:cs typeface="+mn-cs"/>
                      </a:endParaRPr>
                    </a:p>
                  </a:txBody>
                  <a:tcPr marL="36000" marR="36000" marT="0" marB="0"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US" sz="1000" u="none" strike="noStrike" kern="1200" dirty="0">
                          <a:solidFill>
                            <a:schemeClr val="tx1"/>
                          </a:solidFill>
                        </a:rPr>
                        <a:t>           127 449 </a:t>
                      </a:r>
                      <a:endParaRPr lang="en-US" sz="1000" u="none" strike="noStrike" kern="1200" dirty="0">
                        <a:solidFill>
                          <a:schemeClr val="tx1"/>
                        </a:solidFill>
                        <a:latin typeface="+mn-lt"/>
                        <a:ea typeface="+mn-ea"/>
                        <a:cs typeface="+mn-cs"/>
                      </a:endParaRPr>
                    </a:p>
                  </a:txBody>
                  <a:tcPr marL="36000" marR="36000" marT="0" marB="0" anchor="ctr"/>
                </a:tc>
                <a:extLst>
                  <a:ext uri="{0D108BD9-81ED-4DB2-BD59-A6C34878D82A}">
                    <a16:rowId xmlns:a16="http://schemas.microsoft.com/office/drawing/2014/main" val="1250379902"/>
                  </a:ext>
                </a:extLst>
              </a:tr>
              <a:tr h="270274">
                <a:tc>
                  <a:txBody>
                    <a:bodyPr/>
                    <a:lstStyle/>
                    <a:p>
                      <a:pPr marL="0" marR="0" lvl="0" indent="0" algn="l" defTabSz="914400" rtl="0" eaLnBrk="1" fontAlgn="b" latinLnBrk="0" hangingPunct="1">
                        <a:lnSpc>
                          <a:spcPct val="115000"/>
                        </a:lnSpc>
                        <a:spcBef>
                          <a:spcPts val="0"/>
                        </a:spcBef>
                        <a:spcAft>
                          <a:spcPts val="0"/>
                        </a:spcAft>
                        <a:buClrTx/>
                        <a:buSzTx/>
                        <a:buFont typeface="Arial" panose="020B0604020202020204" pitchFamily="34" charset="0"/>
                        <a:buNone/>
                        <a:tabLst/>
                        <a:defRPr/>
                      </a:pPr>
                      <a:r>
                        <a:rPr lang="en-ZA" sz="1000" u="none" strike="noStrike" kern="1200" dirty="0">
                          <a:solidFill>
                            <a:schemeClr val="tx1"/>
                          </a:solidFill>
                        </a:rPr>
                        <a:t>Education and Training Practices SETA</a:t>
                      </a:r>
                      <a:endParaRPr lang="en-ZA" sz="1000" u="none" strike="noStrike" kern="1200" dirty="0">
                        <a:solidFill>
                          <a:schemeClr val="tx1"/>
                        </a:solidFill>
                        <a:latin typeface="+mn-lt"/>
                        <a:ea typeface="+mn-ea"/>
                        <a:cs typeface="+mn-cs"/>
                      </a:endParaRPr>
                    </a:p>
                  </a:txBody>
                  <a:tcPr marL="68580" marR="68580" marT="0" marB="0" anchor="ctr"/>
                </a:tc>
                <a:tc>
                  <a:txBody>
                    <a:bodyPr/>
                    <a:lstStyle/>
                    <a:p>
                      <a:pPr algn="r" fontAlgn="b"/>
                      <a:r>
                        <a:rPr lang="en-US" sz="1000" b="0" u="none" strike="noStrike" dirty="0">
                          <a:solidFill>
                            <a:srgbClr val="000000"/>
                          </a:solidFill>
                          <a:effectLst/>
                        </a:rPr>
                        <a:t>  18 079</a:t>
                      </a:r>
                      <a:endParaRPr lang="en-US" sz="1000" b="0" i="0" u="none" strike="noStrike" dirty="0">
                        <a:solidFill>
                          <a:srgbClr val="000000"/>
                        </a:solidFill>
                        <a:effectLst/>
                        <a:latin typeface="+mn-lt"/>
                      </a:endParaRPr>
                    </a:p>
                  </a:txBody>
                  <a:tcPr marL="36000" marR="36000" marT="9525" marB="0"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US" sz="1000" u="none" strike="noStrike" kern="1200" dirty="0">
                          <a:solidFill>
                            <a:schemeClr val="tx1"/>
                          </a:solidFill>
                        </a:rPr>
                        <a:t>              21 338 </a:t>
                      </a:r>
                      <a:endParaRPr lang="en-US" sz="1000" u="none" strike="noStrike" kern="1200" dirty="0">
                        <a:solidFill>
                          <a:schemeClr val="tx1"/>
                        </a:solidFill>
                        <a:latin typeface="+mn-lt"/>
                        <a:ea typeface="+mn-ea"/>
                        <a:cs typeface="+mn-cs"/>
                      </a:endParaRPr>
                    </a:p>
                  </a:txBody>
                  <a:tcPr marL="36000" marR="36000" marT="0" marB="0"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US" sz="1000" u="none" strike="noStrike" kern="1200" dirty="0">
                          <a:solidFill>
                            <a:schemeClr val="tx1"/>
                          </a:solidFill>
                        </a:rPr>
                        <a:t>              21 477 </a:t>
                      </a:r>
                      <a:endParaRPr lang="en-US" sz="1000" u="none" strike="noStrike" kern="1200" dirty="0">
                        <a:solidFill>
                          <a:schemeClr val="tx1"/>
                        </a:solidFill>
                        <a:latin typeface="+mn-lt"/>
                        <a:ea typeface="+mn-ea"/>
                        <a:cs typeface="+mn-cs"/>
                      </a:endParaRPr>
                    </a:p>
                  </a:txBody>
                  <a:tcPr marL="36000" marR="36000" marT="0" marB="0"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US" sz="1000" u="none" strike="noStrike" kern="1200" dirty="0">
                          <a:solidFill>
                            <a:schemeClr val="tx1"/>
                          </a:solidFill>
                        </a:rPr>
                        <a:t>              22 442 </a:t>
                      </a:r>
                      <a:endParaRPr lang="en-US" sz="1000" u="none" strike="noStrike" kern="1200" dirty="0">
                        <a:solidFill>
                          <a:schemeClr val="tx1"/>
                        </a:solidFill>
                        <a:latin typeface="+mn-lt"/>
                        <a:ea typeface="+mn-ea"/>
                        <a:cs typeface="+mn-cs"/>
                      </a:endParaRPr>
                    </a:p>
                  </a:txBody>
                  <a:tcPr marL="36000" marR="36000" marT="0" marB="0" anchor="ctr"/>
                </a:tc>
                <a:extLst>
                  <a:ext uri="{0D108BD9-81ED-4DB2-BD59-A6C34878D82A}">
                    <a16:rowId xmlns:a16="http://schemas.microsoft.com/office/drawing/2014/main" val="3417935297"/>
                  </a:ext>
                </a:extLst>
              </a:tr>
              <a:tr h="270274">
                <a:tc>
                  <a:txBody>
                    <a:bodyPr/>
                    <a:lstStyle/>
                    <a:p>
                      <a:pPr marL="0" marR="0" lvl="0" indent="0" algn="l" defTabSz="914400" rtl="0" eaLnBrk="1" fontAlgn="b" latinLnBrk="0" hangingPunct="1">
                        <a:lnSpc>
                          <a:spcPct val="115000"/>
                        </a:lnSpc>
                        <a:spcBef>
                          <a:spcPts val="0"/>
                        </a:spcBef>
                        <a:spcAft>
                          <a:spcPts val="0"/>
                        </a:spcAft>
                        <a:buClrTx/>
                        <a:buSzTx/>
                        <a:buFont typeface="Arial" panose="020B0604020202020204" pitchFamily="34" charset="0"/>
                        <a:buNone/>
                        <a:tabLst/>
                        <a:defRPr/>
                      </a:pPr>
                      <a:r>
                        <a:rPr lang="en-ZA" sz="1000" u="none" strike="noStrike" kern="1200" dirty="0">
                          <a:solidFill>
                            <a:schemeClr val="tx1"/>
                          </a:solidFill>
                        </a:rPr>
                        <a:t>National Skills Fund (NSF): Demand led skills</a:t>
                      </a:r>
                      <a:endParaRPr lang="en-ZA" sz="1000" u="none" strike="noStrike" kern="1200" dirty="0">
                        <a:solidFill>
                          <a:schemeClr val="tx1"/>
                        </a:solidFill>
                        <a:latin typeface="+mn-lt"/>
                        <a:ea typeface="+mn-ea"/>
                        <a:cs typeface="+mn-cs"/>
                      </a:endParaRPr>
                    </a:p>
                  </a:txBody>
                  <a:tcPr marL="68580" marR="68580" marT="0" marB="0" anchor="ctr"/>
                </a:tc>
                <a:tc>
                  <a:txBody>
                    <a:bodyPr/>
                    <a:lstStyle/>
                    <a:p>
                      <a:pPr algn="r" fontAlgn="b"/>
                      <a:r>
                        <a:rPr lang="en-US" sz="1000" b="0" u="none" strike="noStrike" dirty="0">
                          <a:solidFill>
                            <a:srgbClr val="000000"/>
                          </a:solidFill>
                          <a:effectLst/>
                        </a:rPr>
                        <a:t>  100 000</a:t>
                      </a:r>
                      <a:endParaRPr lang="en-US" sz="1000" b="0" i="0" u="none" strike="noStrike" dirty="0">
                        <a:solidFill>
                          <a:srgbClr val="000000"/>
                        </a:solidFill>
                        <a:effectLst/>
                        <a:latin typeface="+mn-lt"/>
                      </a:endParaRPr>
                    </a:p>
                  </a:txBody>
                  <a:tcPr marL="36000" marR="36000" marT="9525" marB="0"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US" sz="1000" u="none" strike="noStrike" kern="1200" dirty="0">
                          <a:solidFill>
                            <a:schemeClr val="tx1"/>
                          </a:solidFill>
                        </a:rPr>
                        <a:t>           100 000 </a:t>
                      </a:r>
                      <a:endParaRPr lang="en-US" sz="1000" u="none" strike="noStrike" kern="1200" dirty="0">
                        <a:solidFill>
                          <a:schemeClr val="tx1"/>
                        </a:solidFill>
                        <a:latin typeface="+mn-lt"/>
                        <a:ea typeface="+mn-ea"/>
                        <a:cs typeface="+mn-cs"/>
                      </a:endParaRPr>
                    </a:p>
                  </a:txBody>
                  <a:tcPr marL="36000" marR="36000" marT="0" marB="0"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US" sz="1000" u="none" strike="noStrike" kern="1200" dirty="0">
                          <a:solidFill>
                            <a:schemeClr val="tx1"/>
                          </a:solidFill>
                        </a:rPr>
                        <a:t>           110 000 </a:t>
                      </a:r>
                      <a:endParaRPr lang="en-US" sz="1000" u="none" strike="noStrike" kern="1200" dirty="0">
                        <a:solidFill>
                          <a:schemeClr val="tx1"/>
                        </a:solidFill>
                        <a:latin typeface="+mn-lt"/>
                        <a:ea typeface="+mn-ea"/>
                        <a:cs typeface="+mn-cs"/>
                      </a:endParaRPr>
                    </a:p>
                  </a:txBody>
                  <a:tcPr marL="36000" marR="36000" marT="0" marB="0"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US" sz="1000" u="none" strike="noStrike" kern="1200" dirty="0">
                          <a:solidFill>
                            <a:schemeClr val="tx1"/>
                          </a:solidFill>
                        </a:rPr>
                        <a:t>                       -   </a:t>
                      </a:r>
                      <a:endParaRPr lang="en-US" sz="1000" u="none" strike="noStrike" kern="1200" dirty="0">
                        <a:solidFill>
                          <a:schemeClr val="tx1"/>
                        </a:solidFill>
                        <a:latin typeface="+mn-lt"/>
                        <a:ea typeface="+mn-ea"/>
                        <a:cs typeface="+mn-cs"/>
                      </a:endParaRPr>
                    </a:p>
                  </a:txBody>
                  <a:tcPr marL="36000" marR="36000" marT="0" marB="0" anchor="ctr"/>
                </a:tc>
                <a:extLst>
                  <a:ext uri="{0D108BD9-81ED-4DB2-BD59-A6C34878D82A}">
                    <a16:rowId xmlns:a16="http://schemas.microsoft.com/office/drawing/2014/main" val="4250263730"/>
                  </a:ext>
                </a:extLst>
              </a:tr>
              <a:tr h="297130">
                <a:tc>
                  <a:txBody>
                    <a:bodyPr/>
                    <a:lstStyle/>
                    <a:p>
                      <a:pPr marL="0" marR="0" lvl="0" indent="0" algn="l" defTabSz="914400" rtl="0" eaLnBrk="1" fontAlgn="b" latinLnBrk="0" hangingPunct="1">
                        <a:lnSpc>
                          <a:spcPct val="115000"/>
                        </a:lnSpc>
                        <a:spcBef>
                          <a:spcPts val="0"/>
                        </a:spcBef>
                        <a:spcAft>
                          <a:spcPts val="0"/>
                        </a:spcAft>
                        <a:buClrTx/>
                        <a:buSzTx/>
                        <a:buFont typeface="Arial" panose="020B0604020202020204" pitchFamily="34" charset="0"/>
                        <a:buNone/>
                        <a:tabLst/>
                        <a:defRPr/>
                      </a:pPr>
                      <a:r>
                        <a:rPr lang="en-US" sz="1000" u="none" strike="noStrike" kern="1200" dirty="0">
                          <a:solidFill>
                            <a:schemeClr val="tx1"/>
                          </a:solidFill>
                        </a:rPr>
                        <a:t>Higher Health</a:t>
                      </a:r>
                      <a:endParaRPr lang="en-ZA" sz="1000" u="none" strike="noStrike" kern="1200" dirty="0">
                        <a:solidFill>
                          <a:schemeClr val="tx1"/>
                        </a:solidFill>
                        <a:latin typeface="+mn-lt"/>
                        <a:ea typeface="+mn-ea"/>
                        <a:cs typeface="+mn-cs"/>
                      </a:endParaRPr>
                    </a:p>
                  </a:txBody>
                  <a:tcPr marL="68580" marR="68580" marT="0" marB="0" anchor="ctr"/>
                </a:tc>
                <a:tc>
                  <a:txBody>
                    <a:bodyPr/>
                    <a:lstStyle/>
                    <a:p>
                      <a:pPr algn="r" fontAlgn="b"/>
                      <a:r>
                        <a:rPr lang="en-US" sz="1000" b="0" u="none" strike="noStrike" dirty="0">
                          <a:solidFill>
                            <a:srgbClr val="000000"/>
                          </a:solidFill>
                          <a:effectLst/>
                        </a:rPr>
                        <a:t>  20 075</a:t>
                      </a:r>
                      <a:endParaRPr lang="en-US" sz="1000" b="0" i="0" u="none" strike="noStrike" dirty="0">
                        <a:solidFill>
                          <a:srgbClr val="000000"/>
                        </a:solidFill>
                        <a:effectLst/>
                        <a:latin typeface="+mn-lt"/>
                      </a:endParaRPr>
                    </a:p>
                  </a:txBody>
                  <a:tcPr marL="36000" marR="36000" marT="9525" marB="0"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US" sz="1000" u="none" strike="noStrike" kern="1200" dirty="0">
                          <a:solidFill>
                            <a:schemeClr val="tx1"/>
                          </a:solidFill>
                        </a:rPr>
                        <a:t>              20 604 </a:t>
                      </a:r>
                      <a:endParaRPr lang="en-US" sz="1000" u="none" strike="noStrike" kern="1200" dirty="0">
                        <a:solidFill>
                          <a:schemeClr val="tx1"/>
                        </a:solidFill>
                        <a:latin typeface="+mn-lt"/>
                        <a:ea typeface="+mn-ea"/>
                        <a:cs typeface="+mn-cs"/>
                      </a:endParaRPr>
                    </a:p>
                  </a:txBody>
                  <a:tcPr marL="36000" marR="36000" marT="0" marB="0"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US" sz="1000" u="none" strike="noStrike" kern="1200" dirty="0">
                          <a:solidFill>
                            <a:schemeClr val="tx1"/>
                          </a:solidFill>
                        </a:rPr>
                        <a:t>              27 530 </a:t>
                      </a:r>
                      <a:endParaRPr lang="en-US" sz="1000" u="none" strike="noStrike" kern="1200" dirty="0">
                        <a:solidFill>
                          <a:schemeClr val="tx1"/>
                        </a:solidFill>
                        <a:latin typeface="+mn-lt"/>
                        <a:ea typeface="+mn-ea"/>
                        <a:cs typeface="+mn-cs"/>
                      </a:endParaRPr>
                    </a:p>
                  </a:txBody>
                  <a:tcPr marL="36000" marR="36000" marT="0" marB="0"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US" sz="1000" u="none" strike="noStrike" kern="1200" dirty="0">
                          <a:solidFill>
                            <a:schemeClr val="tx1"/>
                          </a:solidFill>
                        </a:rPr>
                        <a:t>              28 440 </a:t>
                      </a:r>
                      <a:endParaRPr lang="en-US" sz="1000" u="none" strike="noStrike" kern="1200" dirty="0">
                        <a:solidFill>
                          <a:schemeClr val="tx1"/>
                        </a:solidFill>
                        <a:latin typeface="+mn-lt"/>
                        <a:ea typeface="+mn-ea"/>
                        <a:cs typeface="+mn-cs"/>
                      </a:endParaRPr>
                    </a:p>
                  </a:txBody>
                  <a:tcPr marL="36000" marR="36000" marT="0" marB="0" anchor="ctr"/>
                </a:tc>
                <a:extLst>
                  <a:ext uri="{0D108BD9-81ED-4DB2-BD59-A6C34878D82A}">
                    <a16:rowId xmlns:a16="http://schemas.microsoft.com/office/drawing/2014/main" val="10008"/>
                  </a:ext>
                </a:extLst>
              </a:tr>
              <a:tr h="320108">
                <a:tc>
                  <a:txBody>
                    <a:bodyPr/>
                    <a:lstStyle/>
                    <a:p>
                      <a:pPr marL="0" marR="0" lvl="0" indent="0" algn="l" defTabSz="914400" rtl="0" eaLnBrk="1" fontAlgn="b" latinLnBrk="0" hangingPunct="1">
                        <a:lnSpc>
                          <a:spcPct val="115000"/>
                        </a:lnSpc>
                        <a:spcBef>
                          <a:spcPts val="0"/>
                        </a:spcBef>
                        <a:spcAft>
                          <a:spcPts val="0"/>
                        </a:spcAft>
                        <a:buClrTx/>
                        <a:buSzTx/>
                        <a:buFont typeface="Arial" panose="020B0604020202020204" pitchFamily="34" charset="0"/>
                        <a:buNone/>
                        <a:tabLst/>
                        <a:defRPr/>
                      </a:pPr>
                      <a:r>
                        <a:rPr lang="en-US" sz="1000" u="none" strike="noStrike" kern="1200" dirty="0">
                          <a:solidFill>
                            <a:schemeClr val="tx1"/>
                          </a:solidFill>
                        </a:rPr>
                        <a:t>National Institute for Humanities and Social Sciences </a:t>
                      </a:r>
                      <a:endParaRPr lang="en-ZA" sz="1000" u="none" strike="noStrike" kern="1200" dirty="0">
                        <a:solidFill>
                          <a:schemeClr val="tx1"/>
                        </a:solidFill>
                        <a:latin typeface="+mn-lt"/>
                        <a:ea typeface="+mn-ea"/>
                        <a:cs typeface="+mn-cs"/>
                      </a:endParaRPr>
                    </a:p>
                  </a:txBody>
                  <a:tcPr marL="68580" marR="68580" marT="0" marB="0" anchor="ctr"/>
                </a:tc>
                <a:tc>
                  <a:txBody>
                    <a:bodyPr/>
                    <a:lstStyle/>
                    <a:p>
                      <a:pPr algn="r" fontAlgn="b"/>
                      <a:r>
                        <a:rPr lang="en-US" sz="1000" b="0" u="none" strike="noStrike" dirty="0">
                          <a:solidFill>
                            <a:srgbClr val="000000"/>
                          </a:solidFill>
                          <a:effectLst/>
                        </a:rPr>
                        <a:t>  38 691</a:t>
                      </a:r>
                      <a:endParaRPr lang="en-US" sz="1000" b="0" i="0" u="none" strike="noStrike" dirty="0">
                        <a:solidFill>
                          <a:srgbClr val="000000"/>
                        </a:solidFill>
                        <a:effectLst/>
                        <a:latin typeface="+mn-lt"/>
                      </a:endParaRPr>
                    </a:p>
                  </a:txBody>
                  <a:tcPr marL="36000" marR="36000" marT="9525" marB="0"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US" sz="1000" u="none" strike="noStrike" kern="1200" dirty="0">
                          <a:solidFill>
                            <a:schemeClr val="tx1"/>
                          </a:solidFill>
                        </a:rPr>
                        <a:t>              39 709 </a:t>
                      </a:r>
                      <a:endParaRPr lang="en-US" sz="1000" u="none" strike="noStrike" kern="1200" dirty="0">
                        <a:solidFill>
                          <a:schemeClr val="tx1"/>
                        </a:solidFill>
                        <a:latin typeface="+mn-lt"/>
                        <a:ea typeface="+mn-ea"/>
                        <a:cs typeface="+mn-cs"/>
                      </a:endParaRPr>
                    </a:p>
                  </a:txBody>
                  <a:tcPr marL="36000" marR="36000" marT="0" marB="0"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US" sz="1000" u="none" strike="noStrike" kern="1200" dirty="0">
                          <a:solidFill>
                            <a:schemeClr val="tx1"/>
                          </a:solidFill>
                        </a:rPr>
                        <a:t>              39 862 </a:t>
                      </a:r>
                      <a:endParaRPr lang="en-US" sz="1000" u="none" strike="noStrike" kern="1200" dirty="0">
                        <a:solidFill>
                          <a:schemeClr val="tx1"/>
                        </a:solidFill>
                        <a:latin typeface="+mn-lt"/>
                        <a:ea typeface="+mn-ea"/>
                        <a:cs typeface="+mn-cs"/>
                      </a:endParaRPr>
                    </a:p>
                  </a:txBody>
                  <a:tcPr marL="36000" marR="36000" marT="0" marB="0"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US" sz="1000" u="none" strike="noStrike" kern="1200" dirty="0">
                          <a:solidFill>
                            <a:schemeClr val="tx1"/>
                          </a:solidFill>
                        </a:rPr>
                        <a:t>              41 652 </a:t>
                      </a:r>
                      <a:endParaRPr lang="en-US" sz="1000" u="none" strike="noStrike" kern="1200" dirty="0">
                        <a:solidFill>
                          <a:schemeClr val="tx1"/>
                        </a:solidFill>
                        <a:latin typeface="+mn-lt"/>
                        <a:ea typeface="+mn-ea"/>
                        <a:cs typeface="+mn-cs"/>
                      </a:endParaRPr>
                    </a:p>
                  </a:txBody>
                  <a:tcPr marL="36000" marR="36000" marT="0" marB="0" anchor="ctr"/>
                </a:tc>
                <a:extLst>
                  <a:ext uri="{0D108BD9-81ED-4DB2-BD59-A6C34878D82A}">
                    <a16:rowId xmlns:a16="http://schemas.microsoft.com/office/drawing/2014/main" val="10009"/>
                  </a:ext>
                </a:extLst>
              </a:tr>
              <a:tr h="0">
                <a:tc>
                  <a:txBody>
                    <a:bodyPr/>
                    <a:lstStyle/>
                    <a:p>
                      <a:pPr marL="0" marR="0" lvl="0" indent="0" algn="l" defTabSz="914400" rtl="0" eaLnBrk="1" fontAlgn="b" latinLnBrk="0" hangingPunct="1">
                        <a:lnSpc>
                          <a:spcPct val="115000"/>
                        </a:lnSpc>
                        <a:spcBef>
                          <a:spcPts val="0"/>
                        </a:spcBef>
                        <a:spcAft>
                          <a:spcPts val="0"/>
                        </a:spcAft>
                        <a:buClrTx/>
                        <a:buSzTx/>
                        <a:buFont typeface="Arial" panose="020B0604020202020204" pitchFamily="34" charset="0"/>
                        <a:buNone/>
                        <a:tabLst/>
                        <a:defRPr/>
                      </a:pPr>
                      <a:r>
                        <a:rPr lang="en-US" sz="1000" u="none" strike="noStrike" kern="1200" dirty="0" err="1">
                          <a:solidFill>
                            <a:schemeClr val="tx1"/>
                          </a:solidFill>
                        </a:rPr>
                        <a:t>TVET</a:t>
                      </a:r>
                      <a:r>
                        <a:rPr lang="en-US" sz="1000" u="none" strike="noStrike" kern="1200" dirty="0">
                          <a:solidFill>
                            <a:schemeClr val="tx1"/>
                          </a:solidFill>
                        </a:rPr>
                        <a:t> Colleges Subsidies</a:t>
                      </a:r>
                      <a:endParaRPr lang="en-ZA" sz="1000" u="none" strike="noStrike" kern="1200" dirty="0">
                        <a:solidFill>
                          <a:schemeClr val="tx1"/>
                        </a:solidFill>
                        <a:latin typeface="+mn-lt"/>
                        <a:ea typeface="+mn-ea"/>
                        <a:cs typeface="+mn-cs"/>
                      </a:endParaRPr>
                    </a:p>
                  </a:txBody>
                  <a:tcPr marL="68580" marR="68580" marT="0" marB="0" anchor="ctr"/>
                </a:tc>
                <a:tc>
                  <a:txBody>
                    <a:bodyPr/>
                    <a:lstStyle/>
                    <a:p>
                      <a:pPr algn="r" fontAlgn="b"/>
                      <a:r>
                        <a:rPr lang="en-US" sz="1000" b="0" u="none" strike="noStrike" dirty="0">
                          <a:solidFill>
                            <a:srgbClr val="000000"/>
                          </a:solidFill>
                          <a:effectLst/>
                        </a:rPr>
                        <a:t> 5 184 519</a:t>
                      </a:r>
                      <a:endParaRPr lang="en-US" sz="1000" b="0" i="0" u="none" strike="noStrike" dirty="0">
                        <a:solidFill>
                          <a:srgbClr val="000000"/>
                        </a:solidFill>
                        <a:effectLst/>
                        <a:latin typeface="+mn-lt"/>
                      </a:endParaRPr>
                    </a:p>
                  </a:txBody>
                  <a:tcPr marL="36000" marR="36000" marT="9525" marB="0"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US" sz="1000" u="none" strike="noStrike" kern="1200" dirty="0">
                          <a:solidFill>
                            <a:schemeClr val="tx1"/>
                          </a:solidFill>
                        </a:rPr>
                        <a:t>        5 230 927 </a:t>
                      </a:r>
                      <a:endParaRPr lang="en-US" sz="1000" u="none" strike="noStrike" kern="1200" dirty="0">
                        <a:solidFill>
                          <a:schemeClr val="tx1"/>
                        </a:solidFill>
                        <a:latin typeface="+mn-lt"/>
                        <a:ea typeface="+mn-ea"/>
                        <a:cs typeface="+mn-cs"/>
                      </a:endParaRPr>
                    </a:p>
                  </a:txBody>
                  <a:tcPr marL="36000" marR="36000" marT="0" marB="0"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US" sz="1000" u="none" strike="noStrike" kern="1200" dirty="0">
                          <a:solidFill>
                            <a:schemeClr val="tx1"/>
                          </a:solidFill>
                        </a:rPr>
                        <a:t>        4 928 710 </a:t>
                      </a:r>
                      <a:endParaRPr lang="en-US" sz="1000" u="none" strike="noStrike" kern="1200" dirty="0">
                        <a:solidFill>
                          <a:schemeClr val="tx1"/>
                        </a:solidFill>
                        <a:latin typeface="+mn-lt"/>
                        <a:ea typeface="+mn-ea"/>
                        <a:cs typeface="+mn-cs"/>
                      </a:endParaRPr>
                    </a:p>
                  </a:txBody>
                  <a:tcPr marL="36000" marR="36000" marT="0" marB="0"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US" sz="1000" u="none" strike="noStrike" kern="1200" dirty="0">
                          <a:solidFill>
                            <a:schemeClr val="tx1"/>
                          </a:solidFill>
                        </a:rPr>
                        <a:t>        5 001 810 </a:t>
                      </a:r>
                      <a:endParaRPr lang="en-US" sz="1000" u="none" strike="noStrike" kern="1200" dirty="0">
                        <a:solidFill>
                          <a:schemeClr val="tx1"/>
                        </a:solidFill>
                        <a:latin typeface="+mn-lt"/>
                        <a:ea typeface="+mn-ea"/>
                        <a:cs typeface="+mn-cs"/>
                      </a:endParaRPr>
                    </a:p>
                  </a:txBody>
                  <a:tcPr marL="36000" marR="36000" marT="0" marB="0" anchor="ctr"/>
                </a:tc>
                <a:extLst>
                  <a:ext uri="{0D108BD9-81ED-4DB2-BD59-A6C34878D82A}">
                    <a16:rowId xmlns:a16="http://schemas.microsoft.com/office/drawing/2014/main" val="10010"/>
                  </a:ext>
                </a:extLst>
              </a:tr>
              <a:tr h="213858">
                <a:tc>
                  <a:txBody>
                    <a:bodyPr/>
                    <a:lstStyle/>
                    <a:p>
                      <a:pPr marL="0" marR="0" lvl="0" indent="0" algn="l" defTabSz="914400" rtl="0" eaLnBrk="1" fontAlgn="b" latinLnBrk="0" hangingPunct="1">
                        <a:lnSpc>
                          <a:spcPct val="115000"/>
                        </a:lnSpc>
                        <a:spcBef>
                          <a:spcPts val="0"/>
                        </a:spcBef>
                        <a:spcAft>
                          <a:spcPts val="0"/>
                        </a:spcAft>
                        <a:buClrTx/>
                        <a:buSzTx/>
                        <a:buFont typeface="Arial" panose="020B0604020202020204" pitchFamily="34" charset="0"/>
                        <a:buNone/>
                        <a:tabLst/>
                        <a:defRPr/>
                      </a:pPr>
                      <a:r>
                        <a:rPr lang="en-US" sz="1000" u="none" strike="noStrike" kern="1200" dirty="0">
                          <a:solidFill>
                            <a:schemeClr val="tx1"/>
                          </a:solidFill>
                        </a:rPr>
                        <a:t>CET College Subsidies</a:t>
                      </a:r>
                      <a:endParaRPr lang="en-ZA" sz="1000" u="none" strike="noStrike" kern="1200" dirty="0">
                        <a:solidFill>
                          <a:schemeClr val="tx1"/>
                        </a:solidFill>
                        <a:latin typeface="+mn-lt"/>
                        <a:ea typeface="+mn-ea"/>
                        <a:cs typeface="+mn-cs"/>
                      </a:endParaRPr>
                    </a:p>
                  </a:txBody>
                  <a:tcPr marL="68580" marR="68580" marT="0" marB="0" anchor="ctr"/>
                </a:tc>
                <a:tc>
                  <a:txBody>
                    <a:bodyPr/>
                    <a:lstStyle/>
                    <a:p>
                      <a:pPr algn="r" fontAlgn="b"/>
                      <a:r>
                        <a:rPr lang="en-US" sz="1000" b="0" u="none" strike="noStrike" dirty="0">
                          <a:solidFill>
                            <a:srgbClr val="000000"/>
                          </a:solidFill>
                          <a:effectLst/>
                        </a:rPr>
                        <a:t>  206 779</a:t>
                      </a:r>
                      <a:endParaRPr lang="en-US" sz="1000" b="0" i="0" u="none" strike="noStrike" dirty="0">
                        <a:solidFill>
                          <a:srgbClr val="000000"/>
                        </a:solidFill>
                        <a:effectLst/>
                        <a:latin typeface="+mn-lt"/>
                      </a:endParaRPr>
                    </a:p>
                  </a:txBody>
                  <a:tcPr marL="36000" marR="36000" marT="9525" marB="0"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US" sz="1000" u="none" strike="noStrike" kern="1200" dirty="0">
                          <a:solidFill>
                            <a:schemeClr val="tx1"/>
                          </a:solidFill>
                        </a:rPr>
                        <a:t>           215 151 </a:t>
                      </a:r>
                      <a:endParaRPr lang="en-US" sz="1000" u="none" strike="noStrike" kern="1200" dirty="0">
                        <a:solidFill>
                          <a:schemeClr val="tx1"/>
                        </a:solidFill>
                        <a:latin typeface="+mn-lt"/>
                        <a:ea typeface="+mn-ea"/>
                        <a:cs typeface="+mn-cs"/>
                      </a:endParaRPr>
                    </a:p>
                  </a:txBody>
                  <a:tcPr marL="36000" marR="36000" marT="0" marB="0"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US" sz="1000" u="none" strike="noStrike" kern="1200" dirty="0">
                          <a:solidFill>
                            <a:schemeClr val="tx1"/>
                          </a:solidFill>
                        </a:rPr>
                        <a:t>           211 641 </a:t>
                      </a:r>
                      <a:endParaRPr lang="en-US" sz="1000" u="none" strike="noStrike" kern="1200" dirty="0">
                        <a:solidFill>
                          <a:schemeClr val="tx1"/>
                        </a:solidFill>
                        <a:latin typeface="+mn-lt"/>
                        <a:ea typeface="+mn-ea"/>
                        <a:cs typeface="+mn-cs"/>
                      </a:endParaRPr>
                    </a:p>
                  </a:txBody>
                  <a:tcPr marL="36000" marR="36000" marT="0" marB="0"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US" sz="1000" u="none" strike="noStrike" kern="1200" dirty="0">
                          <a:solidFill>
                            <a:schemeClr val="tx1"/>
                          </a:solidFill>
                        </a:rPr>
                        <a:t>           221 144 </a:t>
                      </a:r>
                      <a:endParaRPr lang="en-US" sz="1000" u="none" strike="noStrike" kern="1200" dirty="0">
                        <a:solidFill>
                          <a:schemeClr val="tx1"/>
                        </a:solidFill>
                        <a:latin typeface="+mn-lt"/>
                        <a:ea typeface="+mn-ea"/>
                        <a:cs typeface="+mn-cs"/>
                      </a:endParaRPr>
                    </a:p>
                  </a:txBody>
                  <a:tcPr marL="36000" marR="36000" marT="0" marB="0" anchor="ctr"/>
                </a:tc>
                <a:extLst>
                  <a:ext uri="{0D108BD9-81ED-4DB2-BD59-A6C34878D82A}">
                    <a16:rowId xmlns:a16="http://schemas.microsoft.com/office/drawing/2014/main" val="10011"/>
                  </a:ext>
                </a:extLst>
              </a:tr>
              <a:tr h="237471">
                <a:tc>
                  <a:txBody>
                    <a:bodyPr/>
                    <a:lstStyle/>
                    <a:p>
                      <a:pPr marL="0" marR="0" lvl="0" indent="0" algn="l" defTabSz="914400" rtl="0" eaLnBrk="1" fontAlgn="b" latinLnBrk="0" hangingPunct="1">
                        <a:lnSpc>
                          <a:spcPct val="115000"/>
                        </a:lnSpc>
                        <a:spcBef>
                          <a:spcPts val="0"/>
                        </a:spcBef>
                        <a:spcAft>
                          <a:spcPts val="0"/>
                        </a:spcAft>
                        <a:buClrTx/>
                        <a:buSzTx/>
                        <a:buFont typeface="Arial" panose="020B0604020202020204" pitchFamily="34" charset="0"/>
                        <a:buNone/>
                        <a:tabLst/>
                        <a:defRPr/>
                      </a:pPr>
                      <a:r>
                        <a:rPr lang="en-ZA" sz="1000" u="none" strike="noStrike" kern="1200" dirty="0">
                          <a:solidFill>
                            <a:schemeClr val="tx1"/>
                          </a:solidFill>
                        </a:rPr>
                        <a:t>Commonwealth of Learning and IBSA</a:t>
                      </a:r>
                      <a:endParaRPr lang="en-ZA" sz="1000" u="none" strike="noStrike" kern="1200" dirty="0">
                        <a:solidFill>
                          <a:schemeClr val="tx1"/>
                        </a:solidFill>
                        <a:latin typeface="+mn-lt"/>
                        <a:ea typeface="+mn-ea"/>
                        <a:cs typeface="+mn-cs"/>
                      </a:endParaRPr>
                    </a:p>
                  </a:txBody>
                  <a:tcPr marL="68580" marR="68580" marT="0" marB="0" anchor="ctr"/>
                </a:tc>
                <a:tc>
                  <a:txBody>
                    <a:bodyPr/>
                    <a:lstStyle/>
                    <a:p>
                      <a:pPr algn="r" fontAlgn="b"/>
                      <a:r>
                        <a:rPr lang="en-US" sz="1000" b="0" u="none" strike="noStrike" dirty="0">
                          <a:solidFill>
                            <a:srgbClr val="000000"/>
                          </a:solidFill>
                          <a:effectLst/>
                        </a:rPr>
                        <a:t>  4 166</a:t>
                      </a:r>
                      <a:endParaRPr lang="en-US" sz="1000" b="0" i="0" u="none" strike="noStrike" dirty="0">
                        <a:solidFill>
                          <a:srgbClr val="000000"/>
                        </a:solidFill>
                        <a:effectLst/>
                        <a:latin typeface="+mn-lt"/>
                      </a:endParaRPr>
                    </a:p>
                  </a:txBody>
                  <a:tcPr marL="36000" marR="36000" marT="9525" marB="0"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US" sz="1000" u="none" strike="noStrike" kern="1200" dirty="0">
                          <a:solidFill>
                            <a:schemeClr val="tx1"/>
                          </a:solidFill>
                        </a:rPr>
                        <a:t>                4 276 </a:t>
                      </a:r>
                      <a:endParaRPr lang="en-US" sz="1000" u="none" strike="noStrike" kern="1200" dirty="0">
                        <a:solidFill>
                          <a:schemeClr val="tx1"/>
                        </a:solidFill>
                        <a:latin typeface="+mn-lt"/>
                        <a:ea typeface="+mn-ea"/>
                        <a:cs typeface="+mn-cs"/>
                      </a:endParaRPr>
                    </a:p>
                  </a:txBody>
                  <a:tcPr marL="36000" marR="36000" marT="0" marB="0"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US" sz="1000" u="none" strike="noStrike" kern="1200" dirty="0">
                          <a:solidFill>
                            <a:schemeClr val="tx1"/>
                          </a:solidFill>
                        </a:rPr>
                        <a:t>                4 293 </a:t>
                      </a:r>
                      <a:endParaRPr lang="en-US" sz="1000" u="none" strike="noStrike" kern="1200" dirty="0">
                        <a:solidFill>
                          <a:schemeClr val="tx1"/>
                        </a:solidFill>
                        <a:latin typeface="+mn-lt"/>
                        <a:ea typeface="+mn-ea"/>
                        <a:cs typeface="+mn-cs"/>
                      </a:endParaRPr>
                    </a:p>
                  </a:txBody>
                  <a:tcPr marL="36000" marR="36000" marT="0" marB="0"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US" sz="1000" u="none" strike="noStrike" kern="1200" dirty="0">
                          <a:solidFill>
                            <a:schemeClr val="tx1"/>
                          </a:solidFill>
                        </a:rPr>
                        <a:t>                4 484 </a:t>
                      </a:r>
                      <a:endParaRPr lang="en-US" sz="1000" u="none" strike="noStrike" kern="1200" dirty="0">
                        <a:solidFill>
                          <a:schemeClr val="tx1"/>
                        </a:solidFill>
                        <a:latin typeface="+mn-lt"/>
                        <a:ea typeface="+mn-ea"/>
                        <a:cs typeface="+mn-cs"/>
                      </a:endParaRPr>
                    </a:p>
                  </a:txBody>
                  <a:tcPr marL="36000" marR="36000" marT="0" marB="0" anchor="ctr"/>
                </a:tc>
                <a:extLst>
                  <a:ext uri="{0D108BD9-81ED-4DB2-BD59-A6C34878D82A}">
                    <a16:rowId xmlns:a16="http://schemas.microsoft.com/office/drawing/2014/main" val="10012"/>
                  </a:ext>
                </a:extLst>
              </a:tr>
              <a:tr h="237471">
                <a:tc>
                  <a:txBody>
                    <a:bodyPr/>
                    <a:lstStyle/>
                    <a:p>
                      <a:pPr marL="0" marR="0" lvl="0" indent="0" algn="l" defTabSz="914400" rtl="0" eaLnBrk="1" fontAlgn="b" latinLnBrk="0" hangingPunct="1">
                        <a:lnSpc>
                          <a:spcPct val="115000"/>
                        </a:lnSpc>
                        <a:spcBef>
                          <a:spcPts val="0"/>
                        </a:spcBef>
                        <a:spcAft>
                          <a:spcPts val="0"/>
                        </a:spcAft>
                        <a:buClrTx/>
                        <a:buSzTx/>
                        <a:buFont typeface="Arial" panose="020B0604020202020204" pitchFamily="34" charset="0"/>
                        <a:buNone/>
                        <a:tabLst/>
                        <a:defRPr/>
                      </a:pPr>
                      <a:r>
                        <a:rPr lang="en-ZA" sz="1000" u="none" strike="noStrike" kern="1200" dirty="0">
                          <a:solidFill>
                            <a:schemeClr val="tx1"/>
                          </a:solidFill>
                        </a:rPr>
                        <a:t>Leave Gratuity</a:t>
                      </a:r>
                      <a:endParaRPr lang="en-ZA" sz="1000" u="none" strike="noStrike" kern="1200" dirty="0">
                        <a:solidFill>
                          <a:schemeClr val="tx1"/>
                        </a:solidFill>
                        <a:latin typeface="+mn-lt"/>
                        <a:ea typeface="+mn-ea"/>
                        <a:cs typeface="+mn-cs"/>
                      </a:endParaRPr>
                    </a:p>
                  </a:txBody>
                  <a:tcPr marL="68580" marR="68580" marT="0" marB="0" anchor="ctr"/>
                </a:tc>
                <a:tc>
                  <a:txBody>
                    <a:bodyPr/>
                    <a:lstStyle/>
                    <a:p>
                      <a:pPr algn="r" fontAlgn="b"/>
                      <a:r>
                        <a:rPr lang="en-US" sz="1000" b="0" u="none" strike="noStrike" dirty="0">
                          <a:solidFill>
                            <a:srgbClr val="000000"/>
                          </a:solidFill>
                          <a:effectLst/>
                        </a:rPr>
                        <a:t>  18 100</a:t>
                      </a:r>
                      <a:endParaRPr lang="en-US" sz="1000" b="0" i="0" u="none" strike="noStrike" dirty="0">
                        <a:solidFill>
                          <a:srgbClr val="000000"/>
                        </a:solidFill>
                        <a:effectLst/>
                        <a:latin typeface="+mn-lt"/>
                      </a:endParaRPr>
                    </a:p>
                  </a:txBody>
                  <a:tcPr marL="36000" marR="36000" marT="9525" marB="0"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GB" sz="1000" u="none" strike="noStrike" kern="1200" dirty="0">
                          <a:solidFill>
                            <a:schemeClr val="tx1"/>
                          </a:solidFill>
                        </a:rPr>
                        <a:t>-</a:t>
                      </a:r>
                      <a:endParaRPr lang="en-US" sz="1000" u="none" strike="noStrike" kern="1200" dirty="0">
                        <a:solidFill>
                          <a:schemeClr val="tx1"/>
                        </a:solidFill>
                        <a:latin typeface="+mn-lt"/>
                        <a:ea typeface="+mn-ea"/>
                        <a:cs typeface="+mn-cs"/>
                      </a:endParaRPr>
                    </a:p>
                  </a:txBody>
                  <a:tcPr marL="36000" marR="36000" marT="0" marB="0"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GB" sz="1000" u="none" strike="noStrike" kern="1200" dirty="0">
                          <a:solidFill>
                            <a:schemeClr val="tx1"/>
                          </a:solidFill>
                        </a:rPr>
                        <a:t>-</a:t>
                      </a:r>
                      <a:endParaRPr lang="en-US" sz="1000" u="none" strike="noStrike" kern="1200" dirty="0">
                        <a:solidFill>
                          <a:schemeClr val="tx1"/>
                        </a:solidFill>
                        <a:latin typeface="+mn-lt"/>
                        <a:ea typeface="+mn-ea"/>
                        <a:cs typeface="+mn-cs"/>
                      </a:endParaRPr>
                    </a:p>
                  </a:txBody>
                  <a:tcPr marL="36000" marR="36000" marT="0" marB="0"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GB" sz="1000" u="none" strike="noStrike" kern="1200" dirty="0">
                          <a:solidFill>
                            <a:schemeClr val="tx1"/>
                          </a:solidFill>
                        </a:rPr>
                        <a:t>-</a:t>
                      </a:r>
                      <a:endParaRPr lang="en-US" sz="1000" u="none" strike="noStrike" kern="1200" dirty="0">
                        <a:solidFill>
                          <a:schemeClr val="tx1"/>
                        </a:solidFill>
                        <a:latin typeface="+mn-lt"/>
                        <a:ea typeface="+mn-ea"/>
                        <a:cs typeface="+mn-cs"/>
                      </a:endParaRPr>
                    </a:p>
                  </a:txBody>
                  <a:tcPr marL="36000" marR="36000" marT="0" marB="0" anchor="ctr"/>
                </a:tc>
                <a:extLst>
                  <a:ext uri="{0D108BD9-81ED-4DB2-BD59-A6C34878D82A}">
                    <a16:rowId xmlns:a16="http://schemas.microsoft.com/office/drawing/2014/main" val="713419974"/>
                  </a:ext>
                </a:extLst>
              </a:tr>
              <a:tr h="302807">
                <a:tc>
                  <a:txBody>
                    <a:bodyPr/>
                    <a:lstStyle/>
                    <a:p>
                      <a:pPr marL="0" marR="0" lvl="0" indent="0" algn="l" defTabSz="914400" rtl="0" eaLnBrk="1" fontAlgn="b" latinLnBrk="0" hangingPunct="1">
                        <a:lnSpc>
                          <a:spcPct val="115000"/>
                        </a:lnSpc>
                        <a:spcBef>
                          <a:spcPts val="0"/>
                        </a:spcBef>
                        <a:spcAft>
                          <a:spcPts val="0"/>
                        </a:spcAft>
                        <a:buClrTx/>
                        <a:buSzTx/>
                        <a:buFont typeface="Arial" panose="020B0604020202020204" pitchFamily="34" charset="0"/>
                        <a:buNone/>
                        <a:tabLst/>
                        <a:defRPr/>
                      </a:pPr>
                      <a:r>
                        <a:rPr lang="en-ZA" sz="1000" u="none" strike="noStrike" kern="1200" dirty="0">
                          <a:solidFill>
                            <a:schemeClr val="tx1"/>
                          </a:solidFill>
                        </a:rPr>
                        <a:t>Skills Levies (NSF and SETAs)</a:t>
                      </a:r>
                      <a:endParaRPr lang="en-ZA" sz="1000" u="none" strike="noStrike" kern="1200" dirty="0">
                        <a:solidFill>
                          <a:schemeClr val="tx1"/>
                        </a:solidFill>
                        <a:latin typeface="+mn-lt"/>
                        <a:ea typeface="+mn-ea"/>
                        <a:cs typeface="+mn-cs"/>
                      </a:endParaRPr>
                    </a:p>
                  </a:txBody>
                  <a:tcPr marL="68580" marR="68580" marT="0" marB="0"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ZA" sz="1000" u="none" strike="noStrike" kern="1200" dirty="0">
                          <a:solidFill>
                            <a:schemeClr val="tx1"/>
                          </a:solidFill>
                        </a:rPr>
                        <a:t>18 932 767</a:t>
                      </a:r>
                      <a:endParaRPr lang="en-US" sz="1000" u="none" strike="noStrike" kern="1200" dirty="0">
                        <a:solidFill>
                          <a:schemeClr val="tx1"/>
                        </a:solidFill>
                        <a:latin typeface="+mn-lt"/>
                        <a:ea typeface="+mn-ea"/>
                        <a:cs typeface="+mn-cs"/>
                      </a:endParaRPr>
                    </a:p>
                  </a:txBody>
                  <a:tcPr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ZA" sz="1000" u="none" strike="noStrike" kern="1200" dirty="0">
                          <a:solidFill>
                            <a:schemeClr val="tx1"/>
                          </a:solidFill>
                        </a:rPr>
                        <a:t>20 619 315</a:t>
                      </a:r>
                      <a:endParaRPr lang="en-US" sz="1000" u="none" strike="noStrike" kern="1200" dirty="0">
                        <a:solidFill>
                          <a:schemeClr val="tx1"/>
                        </a:solidFill>
                        <a:latin typeface="+mn-lt"/>
                        <a:ea typeface="+mn-ea"/>
                        <a:cs typeface="+mn-cs"/>
                      </a:endParaRPr>
                    </a:p>
                  </a:txBody>
                  <a:tcPr marL="36000" marR="36000" marT="0" marB="0"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ZA" sz="1000" u="none" strike="noStrike" kern="1200" dirty="0">
                          <a:solidFill>
                            <a:schemeClr val="tx1"/>
                          </a:solidFill>
                        </a:rPr>
                        <a:t>22 329  223</a:t>
                      </a:r>
                      <a:endParaRPr lang="en-US" sz="1000" u="none" strike="noStrike" kern="1200" dirty="0">
                        <a:solidFill>
                          <a:schemeClr val="tx1"/>
                        </a:solidFill>
                        <a:latin typeface="+mn-lt"/>
                        <a:ea typeface="+mn-ea"/>
                        <a:cs typeface="+mn-cs"/>
                      </a:endParaRPr>
                    </a:p>
                  </a:txBody>
                  <a:tcPr marL="36000" marR="36000" marT="0" marB="0" anchor="ctr"/>
                </a:tc>
                <a:tc>
                  <a:txBody>
                    <a:bodyPr/>
                    <a:lstStyle/>
                    <a:p>
                      <a:pPr marL="0" marR="0" lvl="0" indent="0" algn="r" defTabSz="914400" rtl="0" eaLnBrk="1" fontAlgn="b" latinLnBrk="0" hangingPunct="1">
                        <a:lnSpc>
                          <a:spcPct val="115000"/>
                        </a:lnSpc>
                        <a:spcBef>
                          <a:spcPts val="0"/>
                        </a:spcBef>
                        <a:spcAft>
                          <a:spcPts val="0"/>
                        </a:spcAft>
                        <a:buClrTx/>
                        <a:buSzTx/>
                        <a:buFontTx/>
                        <a:buNone/>
                        <a:tabLst/>
                        <a:defRPr/>
                      </a:pPr>
                      <a:r>
                        <a:rPr lang="en-ZA" sz="1000" u="none" strike="noStrike" kern="1200" dirty="0">
                          <a:solidFill>
                            <a:schemeClr val="tx1"/>
                          </a:solidFill>
                        </a:rPr>
                        <a:t>24 099 151</a:t>
                      </a:r>
                      <a:endParaRPr lang="en-US" sz="1000" u="none" strike="noStrike" kern="1200" dirty="0">
                        <a:solidFill>
                          <a:schemeClr val="tx1"/>
                        </a:solidFill>
                        <a:latin typeface="+mn-lt"/>
                        <a:ea typeface="+mn-ea"/>
                        <a:cs typeface="+mn-cs"/>
                      </a:endParaRPr>
                    </a:p>
                  </a:txBody>
                  <a:tcPr marL="36000" marR="36000" marT="0" marB="0" anchor="ctr"/>
                </a:tc>
                <a:extLst>
                  <a:ext uri="{0D108BD9-81ED-4DB2-BD59-A6C34878D82A}">
                    <a16:rowId xmlns:a16="http://schemas.microsoft.com/office/drawing/2014/main" val="3529009435"/>
                  </a:ext>
                </a:extLst>
              </a:tr>
              <a:tr h="311732">
                <a:tc>
                  <a:txBody>
                    <a:bodyPr/>
                    <a:lstStyle/>
                    <a:p>
                      <a:pPr marL="0" marR="0" lvl="0" indent="0" algn="l" defTabSz="914400" rtl="0" eaLnBrk="1" fontAlgn="b" latinLnBrk="0" hangingPunct="1">
                        <a:lnSpc>
                          <a:spcPct val="115000"/>
                        </a:lnSpc>
                        <a:spcBef>
                          <a:spcPts val="0"/>
                        </a:spcBef>
                        <a:spcAft>
                          <a:spcPts val="0"/>
                        </a:spcAft>
                        <a:buClrTx/>
                        <a:buSzTx/>
                        <a:buFontTx/>
                        <a:buNone/>
                        <a:tabLst/>
                        <a:defRPr/>
                      </a:pPr>
                      <a:r>
                        <a:rPr lang="en-ZA" sz="1000" b="1" u="none" strike="noStrike" kern="1200" dirty="0">
                          <a:solidFill>
                            <a:schemeClr val="tx1"/>
                          </a:solidFill>
                        </a:rPr>
                        <a:t>TOTAL</a:t>
                      </a:r>
                      <a:endParaRPr lang="en-ZA" sz="1000" b="1" u="none" strike="noStrike" kern="1200" dirty="0">
                        <a:solidFill>
                          <a:schemeClr val="tx1"/>
                        </a:solidFill>
                        <a:latin typeface="+mn-lt"/>
                        <a:ea typeface="+mn-ea"/>
                        <a:cs typeface="+mn-cs"/>
                      </a:endParaRPr>
                    </a:p>
                  </a:txBody>
                  <a:tcPr marL="68580" marR="68580"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ZA" sz="1000" b="1" u="none" strike="noStrike" kern="1200" dirty="0">
                          <a:solidFill>
                            <a:srgbClr val="000000"/>
                          </a:solidFill>
                        </a:rPr>
                        <a:t>106 548 013</a:t>
                      </a:r>
                      <a:endParaRPr lang="en-ZA" sz="1000" b="1" i="0" u="none" strike="noStrike" kern="1200" dirty="0">
                        <a:solidFill>
                          <a:srgbClr val="000000"/>
                        </a:solidFill>
                        <a:latin typeface="+mn-lt"/>
                        <a:ea typeface="+mn-ea"/>
                        <a:cs typeface="Calibri" panose="020F0502020204030204" pitchFamily="34" charset="0"/>
                      </a:endParaRPr>
                    </a:p>
                  </a:txBody>
                  <a:tcPr marL="36000" marR="36000" marT="762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ZA" sz="1000" b="1" u="none" strike="noStrike" kern="1200" dirty="0">
                          <a:solidFill>
                            <a:srgbClr val="000000"/>
                          </a:solidFill>
                        </a:rPr>
                        <a:t>118 657 271</a:t>
                      </a:r>
                      <a:endParaRPr lang="en-US" sz="1000" b="1" i="0" u="none" strike="noStrike" kern="1200" dirty="0">
                        <a:solidFill>
                          <a:srgbClr val="000000"/>
                        </a:solidFill>
                        <a:latin typeface="+mn-lt"/>
                        <a:ea typeface="+mn-ea"/>
                        <a:cs typeface="Calibri" panose="020F0502020204030204" pitchFamily="34" charset="0"/>
                      </a:endParaRPr>
                    </a:p>
                  </a:txBody>
                  <a:tcPr marL="36000" marR="36000"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ZA" sz="1000" b="1" u="none" strike="noStrike" kern="1200" dirty="0">
                          <a:solidFill>
                            <a:srgbClr val="000000"/>
                          </a:solidFill>
                        </a:rPr>
                        <a:t>123 905 308</a:t>
                      </a:r>
                      <a:endParaRPr lang="en-US" sz="1000" b="1" i="0" u="none" strike="noStrike" kern="1200" dirty="0">
                        <a:solidFill>
                          <a:srgbClr val="000000"/>
                        </a:solidFill>
                        <a:latin typeface="+mn-lt"/>
                        <a:ea typeface="+mn-ea"/>
                        <a:cs typeface="Calibri" panose="020F0502020204030204" pitchFamily="34" charset="0"/>
                      </a:endParaRPr>
                    </a:p>
                  </a:txBody>
                  <a:tcPr marL="36000" marR="36000"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ZA" sz="1000" b="1" u="none" strike="noStrike" kern="1200" dirty="0">
                          <a:solidFill>
                            <a:srgbClr val="000000"/>
                          </a:solidFill>
                        </a:rPr>
                        <a:t>131 563 708</a:t>
                      </a:r>
                      <a:endParaRPr lang="en-US" sz="1000" b="1" i="0" u="none" strike="noStrike" kern="1200" dirty="0">
                        <a:solidFill>
                          <a:srgbClr val="000000"/>
                        </a:solidFill>
                        <a:latin typeface="+mn-lt"/>
                        <a:ea typeface="+mn-ea"/>
                        <a:cs typeface="Calibri" panose="020F0502020204030204" pitchFamily="34" charset="0"/>
                      </a:endParaRPr>
                    </a:p>
                  </a:txBody>
                  <a:tcPr marL="36000" marR="36000" marT="0" marB="0" anchor="ctr"/>
                </a:tc>
                <a:extLst>
                  <a:ext uri="{0D108BD9-81ED-4DB2-BD59-A6C34878D82A}">
                    <a16:rowId xmlns:a16="http://schemas.microsoft.com/office/drawing/2014/main" val="10013"/>
                  </a:ext>
                </a:extLst>
              </a:tr>
            </a:tbl>
          </a:graphicData>
        </a:graphic>
      </p:graphicFrame>
      <p:sp>
        <p:nvSpPr>
          <p:cNvPr id="8" name="TextBox 7"/>
          <p:cNvSpPr txBox="1"/>
          <p:nvPr/>
        </p:nvSpPr>
        <p:spPr>
          <a:xfrm>
            <a:off x="204967" y="443538"/>
            <a:ext cx="8558033" cy="46166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400" b="1" dirty="0"/>
              <a:t>Detail of Transfer Payments</a:t>
            </a:r>
            <a:endParaRPr lang="en-ZA" sz="2400" b="1" dirty="0">
              <a:cs typeface="Calibri" pitchFamily="34" charset="0"/>
            </a:endParaRPr>
          </a:p>
        </p:txBody>
      </p:sp>
      <p:sp>
        <p:nvSpPr>
          <p:cNvPr id="7" name="Slide Number Placeholder 7"/>
          <p:cNvSpPr>
            <a:spLocks noGrp="1"/>
          </p:cNvSpPr>
          <p:nvPr>
            <p:ph type="sldNum" sz="quarter" idx="12"/>
          </p:nvPr>
        </p:nvSpPr>
        <p:spPr bwMode="auto">
          <a:xfrm>
            <a:off x="7010399" y="6524625"/>
            <a:ext cx="1828801" cy="185737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27E62511-E604-40C0-BFAE-D5B9A4D7DBE1}" type="slidenum">
              <a:rPr lang="en-US" sz="1400" b="1" smtClean="0">
                <a:solidFill>
                  <a:schemeClr val="tx1"/>
                </a:solidFill>
              </a:rPr>
              <a:pPr fontAlgn="base">
                <a:spcBef>
                  <a:spcPct val="0"/>
                </a:spcBef>
                <a:spcAft>
                  <a:spcPct val="0"/>
                </a:spcAft>
                <a:defRPr/>
              </a:pPr>
              <a:t>50</a:t>
            </a:fld>
            <a:endParaRPr lang="en-US" sz="1400" b="1" dirty="0">
              <a:solidFill>
                <a:schemeClr val="tx1"/>
              </a:solidFill>
            </a:endParaRPr>
          </a:p>
        </p:txBody>
      </p:sp>
    </p:spTree>
    <p:extLst>
      <p:ext uri="{BB962C8B-B14F-4D97-AF65-F5344CB8AC3E}">
        <p14:creationId xmlns:p14="http://schemas.microsoft.com/office/powerpoint/2010/main" val="33538604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7938"/>
            <a:ext cx="9144000" cy="6873876"/>
          </a:xfrm>
          <a:prstGeom prst="rect">
            <a:avLst/>
          </a:prstGeom>
          <a:noFill/>
          <a:ln w="9525">
            <a:noFill/>
            <a:miter lim="800000"/>
            <a:headEnd/>
            <a:tailEnd/>
          </a:ln>
        </p:spPr>
      </p:pic>
      <p:sp>
        <p:nvSpPr>
          <p:cNvPr id="46083" name="Content Placeholder 2"/>
          <p:cNvSpPr>
            <a:spLocks noGrp="1"/>
          </p:cNvSpPr>
          <p:nvPr>
            <p:ph idx="1"/>
          </p:nvPr>
        </p:nvSpPr>
        <p:spPr>
          <a:xfrm>
            <a:off x="571500" y="1023938"/>
            <a:ext cx="7929563" cy="5213350"/>
          </a:xfrm>
        </p:spPr>
        <p:txBody>
          <a:bodyPr/>
          <a:lstStyle/>
          <a:p>
            <a:pPr marL="0" indent="0">
              <a:buNone/>
              <a:defRPr/>
            </a:pPr>
            <a:r>
              <a:rPr lang="en-US" sz="2000" dirty="0">
                <a:cs typeface="Arial" pitchFamily="34" charset="0"/>
              </a:rPr>
              <a:t>Within the Department the funding distribution is as follows:</a:t>
            </a:r>
          </a:p>
          <a:p>
            <a:pPr marL="0" indent="0">
              <a:buNone/>
              <a:defRPr/>
            </a:pPr>
            <a:endParaRPr lang="en-US" sz="2000" dirty="0">
              <a:cs typeface="Arial" pitchFamily="34" charset="0"/>
            </a:endParaRPr>
          </a:p>
        </p:txBody>
      </p:sp>
      <p:sp>
        <p:nvSpPr>
          <p:cNvPr id="8" name="TextBox 7"/>
          <p:cNvSpPr txBox="1"/>
          <p:nvPr/>
        </p:nvSpPr>
        <p:spPr>
          <a:xfrm>
            <a:off x="571500" y="500063"/>
            <a:ext cx="8001000"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800" b="1" dirty="0"/>
              <a:t>Budget for 2022/23</a:t>
            </a:r>
            <a:endParaRPr lang="en-ZA" sz="2800" b="1" dirty="0">
              <a:cs typeface="Calibri" pitchFamily="34" charset="0"/>
            </a:endParaRPr>
          </a:p>
        </p:txBody>
      </p:sp>
      <p:sp>
        <p:nvSpPr>
          <p:cNvPr id="6" name="Slide Number Placeholder 7"/>
          <p:cNvSpPr>
            <a:spLocks noGrp="1"/>
          </p:cNvSpPr>
          <p:nvPr>
            <p:ph type="sldNum" sz="quarter" idx="12"/>
          </p:nvPr>
        </p:nvSpPr>
        <p:spPr bwMode="auto">
          <a:xfrm>
            <a:off x="6786563" y="6524625"/>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0A1E1878-521B-409B-812E-B77555A814EC}" type="slidenum">
              <a:rPr lang="en-US" sz="1400" b="1" smtClean="0">
                <a:solidFill>
                  <a:schemeClr val="tx1"/>
                </a:solidFill>
              </a:rPr>
              <a:pPr fontAlgn="base">
                <a:spcBef>
                  <a:spcPct val="0"/>
                </a:spcBef>
                <a:spcAft>
                  <a:spcPct val="0"/>
                </a:spcAft>
                <a:defRPr/>
              </a:pPr>
              <a:t>51</a:t>
            </a:fld>
            <a:endParaRPr lang="en-US" sz="1400" b="1" dirty="0">
              <a:solidFill>
                <a:schemeClr val="tx1"/>
              </a:solidFill>
            </a:endParaRPr>
          </a:p>
        </p:txBody>
      </p:sp>
      <p:graphicFrame>
        <p:nvGraphicFramePr>
          <p:cNvPr id="2" name="Table 1"/>
          <p:cNvGraphicFramePr>
            <a:graphicFrameLocks noGrp="1"/>
          </p:cNvGraphicFramePr>
          <p:nvPr/>
        </p:nvGraphicFramePr>
        <p:xfrm>
          <a:off x="713022" y="1447795"/>
          <a:ext cx="7668978" cy="4421076"/>
        </p:xfrm>
        <a:graphic>
          <a:graphicData uri="http://schemas.openxmlformats.org/drawingml/2006/table">
            <a:tbl>
              <a:tblPr firstRow="1" bandRow="1">
                <a:tableStyleId>{F5AB1C69-6EDB-4FF4-983F-18BD219EF322}</a:tableStyleId>
              </a:tblPr>
              <a:tblGrid>
                <a:gridCol w="2563578">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3"/>
                    </a:ext>
                  </a:extLst>
                </a:gridCol>
              </a:tblGrid>
              <a:tr h="368423">
                <a:tc gridSpan="2">
                  <a:txBody>
                    <a:bodyPr/>
                    <a:lstStyle/>
                    <a:p>
                      <a:endParaRPr lang="en-ZA" dirty="0"/>
                    </a:p>
                  </a:txBody>
                  <a:tcPr/>
                </a:tc>
                <a:tc hMerge="1">
                  <a:txBody>
                    <a:bodyPr/>
                    <a:lstStyle/>
                    <a:p>
                      <a:endParaRPr lang="en-ZA" dirty="0"/>
                    </a:p>
                  </a:txBody>
                  <a:tcPr/>
                </a:tc>
                <a:tc>
                  <a:txBody>
                    <a:bodyPr/>
                    <a:lstStyle/>
                    <a:p>
                      <a:pPr algn="r"/>
                      <a:r>
                        <a:rPr lang="en-ZA" dirty="0" err="1"/>
                        <a:t>R’million</a:t>
                      </a:r>
                      <a:endParaRPr lang="en-ZA" dirty="0"/>
                    </a:p>
                  </a:txBody>
                  <a:tcPr/>
                </a:tc>
                <a:extLst>
                  <a:ext uri="{0D108BD9-81ED-4DB2-BD59-A6C34878D82A}">
                    <a16:rowId xmlns:a16="http://schemas.microsoft.com/office/drawing/2014/main" val="10000"/>
                  </a:ext>
                </a:extLst>
              </a:tr>
              <a:tr h="368423">
                <a:tc gridSpan="2">
                  <a:txBody>
                    <a:bodyPr/>
                    <a:lstStyle/>
                    <a:p>
                      <a:r>
                        <a:rPr lang="en-ZA" b="1" dirty="0"/>
                        <a:t>Total Budget</a:t>
                      </a:r>
                    </a:p>
                  </a:txBody>
                  <a:tcPr/>
                </a:tc>
                <a:tc hMerge="1">
                  <a:txBody>
                    <a:bodyPr/>
                    <a:lstStyle/>
                    <a:p>
                      <a:endParaRPr lang="en-ZA" dirty="0"/>
                    </a:p>
                  </a:txBody>
                  <a:tcPr/>
                </a:tc>
                <a:tc>
                  <a:txBody>
                    <a:bodyPr/>
                    <a:lstStyle/>
                    <a:p>
                      <a:pPr algn="r"/>
                      <a:r>
                        <a:rPr lang="en-ZA" b="1" dirty="0"/>
                        <a:t>130 134</a:t>
                      </a:r>
                    </a:p>
                  </a:txBody>
                  <a:tcPr/>
                </a:tc>
                <a:extLst>
                  <a:ext uri="{0D108BD9-81ED-4DB2-BD59-A6C34878D82A}">
                    <a16:rowId xmlns:a16="http://schemas.microsoft.com/office/drawing/2014/main" val="10001"/>
                  </a:ext>
                </a:extLst>
              </a:tr>
              <a:tr h="368423">
                <a:tc gridSpan="2">
                  <a:txBody>
                    <a:bodyPr/>
                    <a:lstStyle/>
                    <a:p>
                      <a:r>
                        <a:rPr lang="en-ZA" b="1" dirty="0"/>
                        <a:t>Less</a:t>
                      </a:r>
                      <a:r>
                        <a:rPr lang="en-ZA" dirty="0"/>
                        <a:t>: Direct Charges</a:t>
                      </a:r>
                      <a:r>
                        <a:rPr lang="en-ZA" baseline="0" dirty="0"/>
                        <a:t> (Skills levy to SETAs and NSF)</a:t>
                      </a:r>
                      <a:endParaRPr lang="en-ZA" dirty="0"/>
                    </a:p>
                  </a:txBody>
                  <a:tcPr/>
                </a:tc>
                <a:tc hMerge="1">
                  <a:txBody>
                    <a:bodyPr/>
                    <a:lstStyle/>
                    <a:p>
                      <a:endParaRPr lang="en-ZA"/>
                    </a:p>
                  </a:txBody>
                  <a:tcPr/>
                </a:tc>
                <a:tc>
                  <a:txBody>
                    <a:bodyPr/>
                    <a:lstStyle/>
                    <a:p>
                      <a:pPr algn="r"/>
                      <a:r>
                        <a:rPr lang="en-ZA" u="none" dirty="0"/>
                        <a:t>20 619</a:t>
                      </a:r>
                    </a:p>
                  </a:txBody>
                  <a:tcPr/>
                </a:tc>
                <a:extLst>
                  <a:ext uri="{0D108BD9-81ED-4DB2-BD59-A6C34878D82A}">
                    <a16:rowId xmlns:a16="http://schemas.microsoft.com/office/drawing/2014/main" val="10002"/>
                  </a:ext>
                </a:extLst>
              </a:tr>
              <a:tr h="368423">
                <a:tc gridSpan="2">
                  <a:txBody>
                    <a:bodyPr/>
                    <a:lstStyle/>
                    <a:p>
                      <a:r>
                        <a:rPr lang="en-ZA" b="1" dirty="0"/>
                        <a:t>Balance of Voted funds</a:t>
                      </a:r>
                    </a:p>
                  </a:txBody>
                  <a:tcPr/>
                </a:tc>
                <a:tc hMerge="1">
                  <a:txBody>
                    <a:bodyPr/>
                    <a:lstStyle/>
                    <a:p>
                      <a:endParaRPr lang="en-ZA" b="1" dirty="0"/>
                    </a:p>
                  </a:txBody>
                  <a:tcPr/>
                </a:tc>
                <a:tc>
                  <a:txBody>
                    <a:bodyPr/>
                    <a:lstStyle/>
                    <a:p>
                      <a:pPr algn="r"/>
                      <a:r>
                        <a:rPr lang="en-ZA" b="1" dirty="0"/>
                        <a:t>109 515</a:t>
                      </a:r>
                    </a:p>
                  </a:txBody>
                  <a:tcPr/>
                </a:tc>
                <a:extLst>
                  <a:ext uri="{0D108BD9-81ED-4DB2-BD59-A6C34878D82A}">
                    <a16:rowId xmlns:a16="http://schemas.microsoft.com/office/drawing/2014/main" val="10003"/>
                  </a:ext>
                </a:extLst>
              </a:tr>
              <a:tr h="368423">
                <a:tc>
                  <a:txBody>
                    <a:bodyPr/>
                    <a:lstStyle/>
                    <a:p>
                      <a:r>
                        <a:rPr lang="en-ZA" b="1" dirty="0"/>
                        <a:t>Less</a:t>
                      </a:r>
                      <a:r>
                        <a:rPr lang="en-ZA" dirty="0"/>
                        <a:t>: Transfers:</a:t>
                      </a:r>
                    </a:p>
                  </a:txBody>
                  <a:tcPr/>
                </a:tc>
                <a:tc>
                  <a:txBody>
                    <a:bodyPr/>
                    <a:lstStyle/>
                    <a:p>
                      <a:r>
                        <a:rPr lang="en-ZA" dirty="0"/>
                        <a:t>Universities</a:t>
                      </a:r>
                    </a:p>
                  </a:txBody>
                  <a:tcPr/>
                </a:tc>
                <a:tc>
                  <a:txBody>
                    <a:bodyPr/>
                    <a:lstStyle/>
                    <a:p>
                      <a:pPr algn="r"/>
                      <a:r>
                        <a:rPr lang="en-ZA" dirty="0"/>
                        <a:t>47 743</a:t>
                      </a:r>
                    </a:p>
                  </a:txBody>
                  <a:tcPr/>
                </a:tc>
                <a:extLst>
                  <a:ext uri="{0D108BD9-81ED-4DB2-BD59-A6C34878D82A}">
                    <a16:rowId xmlns:a16="http://schemas.microsoft.com/office/drawing/2014/main" val="10004"/>
                  </a:ext>
                </a:extLst>
              </a:tr>
              <a:tr h="368423">
                <a:tc>
                  <a:txBody>
                    <a:bodyPr/>
                    <a:lstStyle/>
                    <a:p>
                      <a:r>
                        <a:rPr lang="en-ZA" dirty="0"/>
                        <a:t>(</a:t>
                      </a:r>
                      <a:r>
                        <a:rPr lang="en-ZA" b="1" dirty="0"/>
                        <a:t>R98.038 million</a:t>
                      </a:r>
                      <a:r>
                        <a:rPr lang="en-ZA" dirty="0"/>
                        <a:t>)</a:t>
                      </a:r>
                    </a:p>
                  </a:txBody>
                  <a:tcPr/>
                </a:tc>
                <a:tc>
                  <a:txBody>
                    <a:bodyPr/>
                    <a:lstStyle/>
                    <a:p>
                      <a:r>
                        <a:rPr lang="en-ZA" dirty="0"/>
                        <a:t>NSFAS</a:t>
                      </a:r>
                    </a:p>
                  </a:txBody>
                  <a:tcPr/>
                </a:tc>
                <a:tc>
                  <a:txBody>
                    <a:bodyPr/>
                    <a:lstStyle/>
                    <a:p>
                      <a:pPr algn="r"/>
                      <a:r>
                        <a:rPr lang="en-ZA" dirty="0"/>
                        <a:t>44 355</a:t>
                      </a:r>
                    </a:p>
                  </a:txBody>
                  <a:tcPr/>
                </a:tc>
                <a:extLst>
                  <a:ext uri="{0D108BD9-81ED-4DB2-BD59-A6C34878D82A}">
                    <a16:rowId xmlns:a16="http://schemas.microsoft.com/office/drawing/2014/main" val="10005"/>
                  </a:ext>
                </a:extLst>
              </a:tr>
              <a:tr h="368423">
                <a:tc>
                  <a:txBody>
                    <a:bodyPr/>
                    <a:lstStyle/>
                    <a:p>
                      <a:endParaRPr lang="en-ZA" dirty="0"/>
                    </a:p>
                  </a:txBody>
                  <a:tcPr/>
                </a:tc>
                <a:tc>
                  <a:txBody>
                    <a:bodyPr/>
                    <a:lstStyle/>
                    <a:p>
                      <a:r>
                        <a:rPr lang="en-ZA" dirty="0"/>
                        <a:t>Public</a:t>
                      </a:r>
                      <a:r>
                        <a:rPr lang="en-ZA" baseline="0" dirty="0"/>
                        <a:t> Entities</a:t>
                      </a:r>
                      <a:endParaRPr lang="en-ZA" dirty="0"/>
                    </a:p>
                  </a:txBody>
                  <a:tcPr/>
                </a:tc>
                <a:tc>
                  <a:txBody>
                    <a:bodyPr/>
                    <a:lstStyle/>
                    <a:p>
                      <a:pPr algn="r"/>
                      <a:r>
                        <a:rPr lang="en-ZA" dirty="0"/>
                        <a:t>429</a:t>
                      </a:r>
                    </a:p>
                  </a:txBody>
                  <a:tcPr/>
                </a:tc>
                <a:extLst>
                  <a:ext uri="{0D108BD9-81ED-4DB2-BD59-A6C34878D82A}">
                    <a16:rowId xmlns:a16="http://schemas.microsoft.com/office/drawing/2014/main" val="10006"/>
                  </a:ext>
                </a:extLst>
              </a:tr>
              <a:tr h="368423">
                <a:tc>
                  <a:txBody>
                    <a:bodyPr/>
                    <a:lstStyle/>
                    <a:p>
                      <a:endParaRPr lang="en-ZA" dirty="0"/>
                    </a:p>
                  </a:txBody>
                  <a:tcPr/>
                </a:tc>
                <a:tc>
                  <a:txBody>
                    <a:bodyPr/>
                    <a:lstStyle/>
                    <a:p>
                      <a:r>
                        <a:rPr lang="en-ZA" dirty="0"/>
                        <a:t>TVET Colleges</a:t>
                      </a:r>
                    </a:p>
                  </a:txBody>
                  <a:tcPr/>
                </a:tc>
                <a:tc>
                  <a:txBody>
                    <a:bodyPr/>
                    <a:lstStyle/>
                    <a:p>
                      <a:pPr algn="r"/>
                      <a:r>
                        <a:rPr lang="en-ZA" dirty="0"/>
                        <a:t>5 231</a:t>
                      </a:r>
                    </a:p>
                  </a:txBody>
                  <a:tcPr/>
                </a:tc>
                <a:extLst>
                  <a:ext uri="{0D108BD9-81ED-4DB2-BD59-A6C34878D82A}">
                    <a16:rowId xmlns:a16="http://schemas.microsoft.com/office/drawing/2014/main" val="10007"/>
                  </a:ext>
                </a:extLst>
              </a:tr>
              <a:tr h="368423">
                <a:tc>
                  <a:txBody>
                    <a:bodyPr/>
                    <a:lstStyle/>
                    <a:p>
                      <a:endParaRPr lang="en-ZA" dirty="0"/>
                    </a:p>
                  </a:txBody>
                  <a:tcPr/>
                </a:tc>
                <a:tc>
                  <a:txBody>
                    <a:bodyPr/>
                    <a:lstStyle/>
                    <a:p>
                      <a:r>
                        <a:rPr lang="en-ZA" dirty="0"/>
                        <a:t>CET Colleges</a:t>
                      </a:r>
                    </a:p>
                  </a:txBody>
                  <a:tcPr/>
                </a:tc>
                <a:tc>
                  <a:txBody>
                    <a:bodyPr/>
                    <a:lstStyle/>
                    <a:p>
                      <a:pPr algn="r"/>
                      <a:r>
                        <a:rPr lang="en-ZA" dirty="0"/>
                        <a:t>215</a:t>
                      </a:r>
                    </a:p>
                  </a:txBody>
                  <a:tcPr/>
                </a:tc>
                <a:extLst>
                  <a:ext uri="{0D108BD9-81ED-4DB2-BD59-A6C34878D82A}">
                    <a16:rowId xmlns:a16="http://schemas.microsoft.com/office/drawing/2014/main" val="10008"/>
                  </a:ext>
                </a:extLst>
              </a:tr>
              <a:tr h="368423">
                <a:tc>
                  <a:txBody>
                    <a:bodyPr/>
                    <a:lstStyle/>
                    <a:p>
                      <a:endParaRPr lang="en-ZA" dirty="0"/>
                    </a:p>
                  </a:txBody>
                  <a:tcPr/>
                </a:tc>
                <a:tc>
                  <a:txBody>
                    <a:bodyPr/>
                    <a:lstStyle/>
                    <a:p>
                      <a:r>
                        <a:rPr lang="en-ZA" dirty="0"/>
                        <a:t>Other</a:t>
                      </a:r>
                    </a:p>
                  </a:txBody>
                  <a:tcPr/>
                </a:tc>
                <a:tc>
                  <a:txBody>
                    <a:bodyPr/>
                    <a:lstStyle/>
                    <a:p>
                      <a:pPr algn="r"/>
                      <a:r>
                        <a:rPr lang="en-ZA" dirty="0"/>
                        <a:t>65</a:t>
                      </a:r>
                    </a:p>
                  </a:txBody>
                  <a:tcPr/>
                </a:tc>
                <a:extLst>
                  <a:ext uri="{0D108BD9-81ED-4DB2-BD59-A6C34878D82A}">
                    <a16:rowId xmlns:a16="http://schemas.microsoft.com/office/drawing/2014/main" val="10009"/>
                  </a:ext>
                </a:extLst>
              </a:tr>
              <a:tr h="368423">
                <a:tc gridSpan="2">
                  <a:txBody>
                    <a:bodyPr/>
                    <a:lstStyle/>
                    <a:p>
                      <a:r>
                        <a:rPr lang="en-ZA" b="1" dirty="0"/>
                        <a:t>Less</a:t>
                      </a:r>
                      <a:r>
                        <a:rPr lang="en-ZA" dirty="0"/>
                        <a:t>: Compensation of Employees</a:t>
                      </a:r>
                      <a:endParaRPr lang="en-ZA" b="1" dirty="0">
                        <a:solidFill>
                          <a:srgbClr val="FF0000"/>
                        </a:solidFill>
                      </a:endParaRPr>
                    </a:p>
                  </a:txBody>
                  <a:tcPr/>
                </a:tc>
                <a:tc hMerge="1">
                  <a:txBody>
                    <a:bodyPr/>
                    <a:lstStyle/>
                    <a:p>
                      <a:endParaRPr lang="en-ZA" dirty="0"/>
                    </a:p>
                  </a:txBody>
                  <a:tcPr/>
                </a:tc>
                <a:tc>
                  <a:txBody>
                    <a:bodyPr/>
                    <a:lstStyle/>
                    <a:p>
                      <a:pPr algn="r"/>
                      <a:r>
                        <a:rPr lang="en-ZA" dirty="0"/>
                        <a:t>10 776</a:t>
                      </a:r>
                    </a:p>
                  </a:txBody>
                  <a:tcPr/>
                </a:tc>
                <a:extLst>
                  <a:ext uri="{0D108BD9-81ED-4DB2-BD59-A6C34878D82A}">
                    <a16:rowId xmlns:a16="http://schemas.microsoft.com/office/drawing/2014/main" val="10010"/>
                  </a:ext>
                </a:extLst>
              </a:tr>
              <a:tr h="368423">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b="1" dirty="0"/>
                        <a:t>Balance</a:t>
                      </a:r>
                      <a:r>
                        <a:rPr lang="en-ZA" b="1" baseline="0" dirty="0"/>
                        <a:t> available for operational costs (0.5%)</a:t>
                      </a:r>
                      <a:endParaRPr lang="en-ZA" b="1" dirty="0"/>
                    </a:p>
                  </a:txBody>
                  <a:tcPr/>
                </a:tc>
                <a:tc hMerge="1">
                  <a:txBody>
                    <a:bodyPr/>
                    <a:lstStyle/>
                    <a:p>
                      <a:endParaRPr lang="en-ZA"/>
                    </a:p>
                  </a:txBody>
                  <a:tcPr/>
                </a:tc>
                <a:tc>
                  <a:txBody>
                    <a:bodyPr/>
                    <a:lstStyle/>
                    <a:p>
                      <a:pPr algn="r"/>
                      <a:r>
                        <a:rPr lang="en-ZA" b="1" dirty="0"/>
                        <a:t>701</a:t>
                      </a:r>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1915260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0" y="-15876"/>
            <a:ext cx="9144000" cy="6873876"/>
          </a:xfrm>
          <a:prstGeom prst="rect">
            <a:avLst/>
          </a:prstGeom>
          <a:noFill/>
          <a:ln w="9525">
            <a:noFill/>
            <a:miter lim="800000"/>
            <a:headEnd/>
            <a:tailEnd/>
          </a:ln>
        </p:spPr>
      </p:pic>
      <p:sp>
        <p:nvSpPr>
          <p:cNvPr id="9219" name="Content Placeholder 2"/>
          <p:cNvSpPr>
            <a:spLocks noGrp="1"/>
          </p:cNvSpPr>
          <p:nvPr>
            <p:ph idx="1"/>
          </p:nvPr>
        </p:nvSpPr>
        <p:spPr>
          <a:xfrm>
            <a:off x="571500" y="1085850"/>
            <a:ext cx="7929563" cy="5376862"/>
          </a:xfrm>
        </p:spPr>
        <p:txBody>
          <a:bodyPr/>
          <a:lstStyle/>
          <a:p>
            <a:pPr marL="268288" indent="-268288">
              <a:spcBef>
                <a:spcPts val="0"/>
              </a:spcBef>
              <a:spcAft>
                <a:spcPts val="0"/>
              </a:spcAft>
            </a:pPr>
            <a:r>
              <a:rPr lang="en-US" sz="2000" dirty="0"/>
              <a:t>For 2022/23, compensation of employees amounts to R10.776 billion (93.9 per cent) of Departmental operations as follows:</a:t>
            </a:r>
            <a:r>
              <a:rPr lang="en-ZA" sz="2000" b="1" dirty="0">
                <a:solidFill>
                  <a:srgbClr val="FFFFFF"/>
                </a:solidFill>
                <a:latin typeface="Calibri" panose="020F0502020204030204" pitchFamily="34" charset="0"/>
              </a:rPr>
              <a:t>R’000</a:t>
            </a:r>
            <a:endParaRPr lang="en-ZA" sz="2000" dirty="0">
              <a:latin typeface="Arial" panose="020B0604020202020204" pitchFamily="34" charset="0"/>
            </a:endParaRPr>
          </a:p>
          <a:p>
            <a:pPr marL="271463" indent="0" eaLnBrk="1" fontAlgn="t" hangingPunct="1">
              <a:spcBef>
                <a:spcPts val="0"/>
              </a:spcBef>
              <a:spcAft>
                <a:spcPts val="0"/>
              </a:spcAft>
              <a:buNone/>
            </a:pPr>
            <a:r>
              <a:rPr lang="en-ZA" sz="2000" dirty="0">
                <a:solidFill>
                  <a:srgbClr val="000000"/>
                </a:solidFill>
                <a:latin typeface="Calibri" panose="020F0502020204030204" pitchFamily="34" charset="0"/>
              </a:rPr>
              <a:t>Departmental: R1 042.653 million</a:t>
            </a:r>
          </a:p>
          <a:p>
            <a:pPr marL="271463" indent="0" eaLnBrk="1" fontAlgn="t" hangingPunct="1">
              <a:spcBef>
                <a:spcPts val="0"/>
              </a:spcBef>
              <a:spcAft>
                <a:spcPts val="0"/>
              </a:spcAft>
              <a:buNone/>
            </a:pPr>
            <a:r>
              <a:rPr lang="en-ZA" sz="2000" dirty="0">
                <a:solidFill>
                  <a:srgbClr val="000000"/>
                </a:solidFill>
                <a:latin typeface="Calibri" panose="020F0502020204030204" pitchFamily="34" charset="0"/>
              </a:rPr>
              <a:t>TVET colleges: R7 287.617 million</a:t>
            </a:r>
          </a:p>
          <a:p>
            <a:pPr marL="271463" indent="0" eaLnBrk="1" fontAlgn="t" hangingPunct="1">
              <a:spcBef>
                <a:spcPts val="0"/>
              </a:spcBef>
              <a:spcAft>
                <a:spcPts val="0"/>
              </a:spcAft>
              <a:buNone/>
            </a:pPr>
            <a:r>
              <a:rPr lang="en-ZA" sz="2000" dirty="0">
                <a:solidFill>
                  <a:srgbClr val="000000"/>
                </a:solidFill>
                <a:latin typeface="Calibri" panose="020F0502020204030204" pitchFamily="34" charset="0"/>
              </a:rPr>
              <a:t>CET colleges: R2 162.045 million</a:t>
            </a:r>
          </a:p>
          <a:p>
            <a:pPr marL="271463" indent="0" algn="just" eaLnBrk="1" fontAlgn="t" hangingPunct="1">
              <a:spcBef>
                <a:spcPts val="0"/>
              </a:spcBef>
              <a:spcAft>
                <a:spcPts val="600"/>
              </a:spcAft>
              <a:buNone/>
            </a:pPr>
            <a:r>
              <a:rPr lang="en-ZA" sz="2000" dirty="0">
                <a:solidFill>
                  <a:srgbClr val="000000"/>
                </a:solidFill>
                <a:latin typeface="Calibri" panose="020F0502020204030204" pitchFamily="34" charset="0"/>
              </a:rPr>
              <a:t>Examiners and Moderators: R283.252 million</a:t>
            </a:r>
          </a:p>
          <a:p>
            <a:pPr marL="268288" indent="-268288" algn="just" eaLnBrk="1" fontAlgn="t" hangingPunct="1">
              <a:spcBef>
                <a:spcPts val="0"/>
              </a:spcBef>
              <a:spcAft>
                <a:spcPts val="600"/>
              </a:spcAft>
            </a:pPr>
            <a:r>
              <a:rPr lang="en-US" sz="2000" dirty="0"/>
              <a:t>The operational budget for 2022/23 is R701.360 million and increases to R728.419 million in 2024/25. Included in this budget are provision for office accommodation and examination services</a:t>
            </a:r>
          </a:p>
          <a:p>
            <a:pPr marL="268288" indent="-268288" algn="just" eaLnBrk="1" fontAlgn="t" hangingPunct="1">
              <a:spcBef>
                <a:spcPts val="0"/>
              </a:spcBef>
              <a:spcAft>
                <a:spcPts val="600"/>
              </a:spcAft>
            </a:pPr>
            <a:r>
              <a:rPr lang="en-US" sz="2000" dirty="0"/>
              <a:t>The Department continues to be innovative and efficient as well as ensuring that the required monitoring, evaluation and control of the system as a whole are taking place</a:t>
            </a:r>
          </a:p>
          <a:p>
            <a:pPr marL="0" indent="0" algn="just" eaLnBrk="1" fontAlgn="t" hangingPunct="1">
              <a:spcBef>
                <a:spcPts val="0"/>
              </a:spcBef>
              <a:spcAft>
                <a:spcPts val="600"/>
              </a:spcAft>
              <a:buNone/>
            </a:pPr>
            <a:endParaRPr lang="en-US" sz="2000" dirty="0"/>
          </a:p>
          <a:p>
            <a:pPr marL="271463" indent="0" eaLnBrk="1" fontAlgn="t" hangingPunct="1">
              <a:spcBef>
                <a:spcPts val="0"/>
              </a:spcBef>
              <a:spcAft>
                <a:spcPts val="0"/>
              </a:spcAft>
              <a:buNone/>
            </a:pPr>
            <a:endParaRPr lang="en-US" sz="2000" dirty="0"/>
          </a:p>
        </p:txBody>
      </p:sp>
      <p:sp>
        <p:nvSpPr>
          <p:cNvPr id="8" name="TextBox 7"/>
          <p:cNvSpPr txBox="1"/>
          <p:nvPr/>
        </p:nvSpPr>
        <p:spPr>
          <a:xfrm>
            <a:off x="571500" y="500063"/>
            <a:ext cx="8001000"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800" b="1" dirty="0"/>
              <a:t>Budget for 2022/23 </a:t>
            </a:r>
            <a:endParaRPr lang="en-ZA" sz="2800" b="1" dirty="0">
              <a:cs typeface="Calibri" pitchFamily="34" charset="0"/>
            </a:endParaRPr>
          </a:p>
        </p:txBody>
      </p:sp>
      <p:sp>
        <p:nvSpPr>
          <p:cNvPr id="6" name="Slide Number Placeholder 7"/>
          <p:cNvSpPr>
            <a:spLocks noGrp="1"/>
          </p:cNvSpPr>
          <p:nvPr>
            <p:ph type="sldNum" sz="quarter" idx="12"/>
          </p:nvPr>
        </p:nvSpPr>
        <p:spPr bwMode="auto">
          <a:xfrm>
            <a:off x="6786563" y="6524625"/>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9F17306F-FBCA-40D2-8A2B-B4C561D8D800}" type="slidenum">
              <a:rPr lang="en-US" sz="1400" b="1" smtClean="0">
                <a:solidFill>
                  <a:schemeClr val="tx1"/>
                </a:solidFill>
              </a:rPr>
              <a:pPr fontAlgn="base">
                <a:spcBef>
                  <a:spcPct val="0"/>
                </a:spcBef>
                <a:spcAft>
                  <a:spcPct val="0"/>
                </a:spcAft>
                <a:defRPr/>
              </a:pPr>
              <a:t>52</a:t>
            </a:fld>
            <a:endParaRPr lang="en-US" sz="1400" b="1" dirty="0">
              <a:solidFill>
                <a:schemeClr val="tx1"/>
              </a:solidFill>
            </a:endParaRPr>
          </a:p>
        </p:txBody>
      </p:sp>
    </p:spTree>
    <p:extLst>
      <p:ext uri="{BB962C8B-B14F-4D97-AF65-F5344CB8AC3E}">
        <p14:creationId xmlns:p14="http://schemas.microsoft.com/office/powerpoint/2010/main" val="9342923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SLIDE LAYOUT.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1267" name="Picture 6" descr="C:\Users\Lefifi.T\AppData\Local\Microsoft\Windows\Temporary Internet Files\Content.Outlook\XAEMJRW7\Higher Education LOGO (6).jpg"/>
          <p:cNvPicPr>
            <a:picLocks noChangeAspect="1" noChangeArrowheads="1"/>
          </p:cNvPicPr>
          <p:nvPr/>
        </p:nvPicPr>
        <p:blipFill>
          <a:blip r:embed="rId4"/>
          <a:srcRect/>
          <a:stretch>
            <a:fillRect/>
          </a:stretch>
        </p:blipFill>
        <p:spPr bwMode="auto">
          <a:xfrm>
            <a:off x="1755775" y="1557338"/>
            <a:ext cx="5695950" cy="2246312"/>
          </a:xfrm>
          <a:prstGeom prst="rect">
            <a:avLst/>
          </a:prstGeom>
          <a:noFill/>
          <a:ln w="9525">
            <a:noFill/>
            <a:miter lim="800000"/>
            <a:headEnd/>
            <a:tailEnd/>
          </a:ln>
        </p:spPr>
      </p:pic>
      <p:sp>
        <p:nvSpPr>
          <p:cNvPr id="11268" name="TextBox 7"/>
          <p:cNvSpPr txBox="1">
            <a:spLocks noChangeArrowheads="1"/>
          </p:cNvSpPr>
          <p:nvPr/>
        </p:nvSpPr>
        <p:spPr bwMode="auto">
          <a:xfrm>
            <a:off x="2484438" y="4005263"/>
            <a:ext cx="4103687" cy="1016000"/>
          </a:xfrm>
          <a:prstGeom prst="rect">
            <a:avLst/>
          </a:prstGeom>
          <a:noFill/>
          <a:ln w="9525">
            <a:noFill/>
            <a:miter lim="800000"/>
            <a:headEnd/>
            <a:tailEnd/>
          </a:ln>
        </p:spPr>
        <p:txBody>
          <a:bodyPr>
            <a:spAutoFit/>
          </a:bodyPr>
          <a:lstStyle/>
          <a:p>
            <a:pPr algn="ctr"/>
            <a:r>
              <a:rPr lang="en-US" sz="6000" i="1" dirty="0">
                <a:latin typeface="+mn-lt"/>
              </a:rPr>
              <a:t>Thank you</a:t>
            </a:r>
          </a:p>
        </p:txBody>
      </p:sp>
      <p:pic>
        <p:nvPicPr>
          <p:cNvPr id="6" name="Picture 6" descr="C:\Users\Lefifi.T\AppData\Local\Microsoft\Windows\Temporary Internet Files\Content.Outlook\XAEMJRW7\Higher Education LOGO (6).jpg"/>
          <p:cNvPicPr>
            <a:picLocks noChangeAspect="1" noChangeArrowheads="1"/>
          </p:cNvPicPr>
          <p:nvPr/>
        </p:nvPicPr>
        <p:blipFill>
          <a:blip r:embed="rId4"/>
          <a:srcRect/>
          <a:stretch>
            <a:fillRect/>
          </a:stretch>
        </p:blipFill>
        <p:spPr bwMode="auto">
          <a:xfrm>
            <a:off x="1724025" y="1606551"/>
            <a:ext cx="5695950" cy="2246312"/>
          </a:xfrm>
          <a:prstGeom prst="rect">
            <a:avLst/>
          </a:prstGeom>
          <a:noFill/>
          <a:ln w="9525">
            <a:noFill/>
            <a:miter lim="800000"/>
            <a:headEnd/>
            <a:tailEnd/>
          </a:ln>
        </p:spPr>
      </p:pic>
    </p:spTree>
    <p:extLst>
      <p:ext uri="{BB962C8B-B14F-4D97-AF65-F5344CB8AC3E}">
        <p14:creationId xmlns:p14="http://schemas.microsoft.com/office/powerpoint/2010/main" val="3544232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7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a:p>
        </p:txBody>
      </p:sp>
      <p:graphicFrame>
        <p:nvGraphicFramePr>
          <p:cNvPr id="3" name="Diagram 2"/>
          <p:cNvGraphicFramePr/>
          <p:nvPr>
            <p:extLst>
              <p:ext uri="{D42A27DB-BD31-4B8C-83A1-F6EECF244321}">
                <p14:modId xmlns:p14="http://schemas.microsoft.com/office/powerpoint/2010/main" val="2148974019"/>
              </p:ext>
            </p:extLst>
          </p:nvPr>
        </p:nvGraphicFramePr>
        <p:xfrm>
          <a:off x="571499" y="1303705"/>
          <a:ext cx="8001001"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6</a:t>
            </a:fld>
            <a:endParaRPr lang="en-US" b="1" dirty="0"/>
          </a:p>
        </p:txBody>
      </p:sp>
      <p:sp>
        <p:nvSpPr>
          <p:cNvPr id="11" name="TextBox 10"/>
          <p:cNvSpPr txBox="1"/>
          <p:nvPr/>
        </p:nvSpPr>
        <p:spPr>
          <a:xfrm>
            <a:off x="457200" y="348734"/>
            <a:ext cx="8229600" cy="830997"/>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ZA" sz="2400" dirty="0"/>
              <a:t>Strategic Five-year Outcomes</a:t>
            </a:r>
          </a:p>
          <a:p>
            <a:pPr eaLnBrk="1" hangingPunct="1">
              <a:defRPr/>
            </a:pPr>
            <a:r>
              <a:rPr lang="en-ZA" sz="2400" dirty="0"/>
              <a:t>(what we aim to achieve by 2024/25)</a:t>
            </a:r>
          </a:p>
        </p:txBody>
      </p:sp>
    </p:spTree>
    <p:extLst>
      <p:ext uri="{BB962C8B-B14F-4D97-AF65-F5344CB8AC3E}">
        <p14:creationId xmlns:p14="http://schemas.microsoft.com/office/powerpoint/2010/main" val="4019006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7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199" y="1600200"/>
            <a:ext cx="8229600" cy="4132227"/>
          </a:xfrm>
        </p:spPr>
        <p:txBody>
          <a:bodyPr>
            <a:noAutofit/>
          </a:bodyPr>
          <a:lstStyle/>
          <a:p>
            <a:pPr marL="0" indent="0" algn="just">
              <a:spcAft>
                <a:spcPts val="600"/>
              </a:spcAft>
              <a:buNone/>
            </a:pPr>
            <a:endParaRPr lang="en-ZA" sz="2000" dirty="0"/>
          </a:p>
          <a:p>
            <a:pPr marL="0" indent="0" algn="just">
              <a:spcAft>
                <a:spcPts val="600"/>
              </a:spcAft>
              <a:buNone/>
            </a:pPr>
            <a:endParaRPr lang="en-ZA" sz="2000" dirty="0"/>
          </a:p>
          <a:p>
            <a:pPr marL="0" indent="0" algn="just">
              <a:spcAft>
                <a:spcPts val="600"/>
              </a:spcAft>
              <a:buNone/>
            </a:pPr>
            <a:endParaRPr lang="en-ZA" sz="2000" dirty="0"/>
          </a:p>
          <a:p>
            <a:pPr marL="0" indent="0" algn="just">
              <a:spcAft>
                <a:spcPts val="600"/>
              </a:spcAft>
              <a:buNone/>
            </a:pPr>
            <a:endParaRPr lang="en-ZA" sz="2000" dirty="0"/>
          </a:p>
          <a:p>
            <a:pPr marL="0" indent="0" algn="just">
              <a:spcAft>
                <a:spcPts val="600"/>
              </a:spcAft>
              <a:buNone/>
            </a:pPr>
            <a:endParaRPr lang="en-ZA" sz="2000" dirty="0"/>
          </a:p>
          <a:p>
            <a:pPr marL="0" indent="0" algn="just">
              <a:spcAft>
                <a:spcPts val="600"/>
              </a:spcAft>
              <a:buNone/>
            </a:pPr>
            <a:endParaRPr lang="en-ZA" sz="2000" dirty="0"/>
          </a:p>
        </p:txBody>
      </p:sp>
      <p:sp>
        <p:nvSpPr>
          <p:cNvPr id="85" name="Content Placeholder 2"/>
          <p:cNvSpPr txBox="1">
            <a:spLocks/>
          </p:cNvSpPr>
          <p:nvPr/>
        </p:nvSpPr>
        <p:spPr>
          <a:xfrm>
            <a:off x="-238394" y="144379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a:p>
        </p:txBody>
      </p:sp>
      <p:grpSp>
        <p:nvGrpSpPr>
          <p:cNvPr id="31" name="Group 30"/>
          <p:cNvGrpSpPr/>
          <p:nvPr/>
        </p:nvGrpSpPr>
        <p:grpSpPr>
          <a:xfrm>
            <a:off x="689250" y="1309687"/>
            <a:ext cx="7306988" cy="3980589"/>
            <a:chOff x="667162" y="2097835"/>
            <a:chExt cx="7203872" cy="4106903"/>
          </a:xfrm>
        </p:grpSpPr>
        <p:grpSp>
          <p:nvGrpSpPr>
            <p:cNvPr id="19" name="Group 18"/>
            <p:cNvGrpSpPr/>
            <p:nvPr/>
          </p:nvGrpSpPr>
          <p:grpSpPr>
            <a:xfrm>
              <a:off x="1321275" y="2555868"/>
              <a:ext cx="6104492" cy="3648869"/>
              <a:chOff x="1204210" y="2021158"/>
              <a:chExt cx="6104492" cy="4322819"/>
            </a:xfrm>
          </p:grpSpPr>
          <p:sp>
            <p:nvSpPr>
              <p:cNvPr id="6" name="Right Arrow Callout 5"/>
              <p:cNvSpPr/>
              <p:nvPr/>
            </p:nvSpPr>
            <p:spPr>
              <a:xfrm>
                <a:off x="1204211" y="2133218"/>
                <a:ext cx="2053106" cy="1701288"/>
              </a:xfrm>
              <a:prstGeom prst="rightArrowCallout">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Increased participation as a result of expanded opportunities</a:t>
                </a:r>
                <a:endParaRPr lang="en-ZA" sz="1600" dirty="0">
                  <a:solidFill>
                    <a:schemeClr val="tx1"/>
                  </a:solidFill>
                </a:endParaRPr>
              </a:p>
            </p:txBody>
          </p:sp>
          <p:sp>
            <p:nvSpPr>
              <p:cNvPr id="11" name="Left Arrow Callout 10"/>
              <p:cNvSpPr/>
              <p:nvPr/>
            </p:nvSpPr>
            <p:spPr>
              <a:xfrm>
                <a:off x="5055584" y="2121950"/>
                <a:ext cx="2239457" cy="1342118"/>
              </a:xfrm>
              <a:prstGeom prst="leftArrowCallout">
                <a:avLst/>
              </a:prstGeom>
              <a:solidFill>
                <a:schemeClr val="accent3">
                  <a:lumMod val="8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Excellent teaching and learning</a:t>
                </a:r>
                <a:endParaRPr lang="en-ZA" sz="1600" dirty="0">
                  <a:solidFill>
                    <a:schemeClr val="tx1"/>
                  </a:solidFill>
                </a:endParaRPr>
              </a:p>
            </p:txBody>
          </p:sp>
          <p:sp>
            <p:nvSpPr>
              <p:cNvPr id="14" name="Right Arrow Callout 13"/>
              <p:cNvSpPr/>
              <p:nvPr/>
            </p:nvSpPr>
            <p:spPr>
              <a:xfrm>
                <a:off x="1204210" y="4006874"/>
                <a:ext cx="2068243" cy="148591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The optimal use of resources in the PSET system</a:t>
                </a:r>
                <a:endParaRPr lang="en-ZA" sz="1600" dirty="0">
                  <a:solidFill>
                    <a:schemeClr val="tx1"/>
                  </a:solidFill>
                </a:endParaRPr>
              </a:p>
            </p:txBody>
          </p:sp>
          <p:sp>
            <p:nvSpPr>
              <p:cNvPr id="12" name="Rectangle 11"/>
              <p:cNvSpPr/>
              <p:nvPr/>
            </p:nvSpPr>
            <p:spPr>
              <a:xfrm>
                <a:off x="3306610" y="2021158"/>
                <a:ext cx="1725619" cy="34716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FF0000"/>
                  </a:solidFill>
                </a:endParaRPr>
              </a:p>
              <a:p>
                <a:pPr algn="ctr"/>
                <a:r>
                  <a:rPr lang="en-US" sz="2000" dirty="0">
                    <a:solidFill>
                      <a:srgbClr val="002060"/>
                    </a:solidFill>
                  </a:rPr>
                  <a:t>Improved social and economic development through the PSET system  </a:t>
                </a:r>
                <a:endParaRPr lang="en-ZA" sz="2000" dirty="0">
                  <a:solidFill>
                    <a:srgbClr val="002060"/>
                  </a:solidFill>
                </a:endParaRPr>
              </a:p>
            </p:txBody>
          </p:sp>
          <p:sp>
            <p:nvSpPr>
              <p:cNvPr id="16" name="Left Arrow Callout 15"/>
              <p:cNvSpPr/>
              <p:nvPr/>
            </p:nvSpPr>
            <p:spPr>
              <a:xfrm>
                <a:off x="5069244" y="3665898"/>
                <a:ext cx="2239458" cy="2678079"/>
              </a:xfrm>
              <a:prstGeom prst="left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Education and training needs of individuals, employers and society are addressed</a:t>
                </a:r>
                <a:endParaRPr lang="en-ZA" sz="1600" dirty="0">
                  <a:solidFill>
                    <a:schemeClr val="tx1"/>
                  </a:solidFill>
                </a:endParaRPr>
              </a:p>
            </p:txBody>
          </p:sp>
          <p:sp>
            <p:nvSpPr>
              <p:cNvPr id="15" name="Rectangle 14"/>
              <p:cNvSpPr/>
              <p:nvPr/>
            </p:nvSpPr>
            <p:spPr>
              <a:xfrm>
                <a:off x="3568400" y="2423270"/>
                <a:ext cx="1316969" cy="381000"/>
              </a:xfrm>
              <a:prstGeom prst="rect">
                <a:avLst/>
              </a:prstGeom>
              <a:solidFill>
                <a:schemeClr val="accent2"/>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ZA" b="1" dirty="0">
                    <a:ln w="0"/>
                    <a:solidFill>
                      <a:schemeClr val="bg1"/>
                    </a:solidFill>
                    <a:effectLst>
                      <a:outerShdw blurRad="38100" dist="19050" dir="2700000" algn="tl" rotWithShape="0">
                        <a:schemeClr val="dk1">
                          <a:alpha val="40000"/>
                        </a:schemeClr>
                      </a:outerShdw>
                    </a:effectLst>
                  </a:rPr>
                  <a:t>IMPACT</a:t>
                </a:r>
              </a:p>
            </p:txBody>
          </p:sp>
        </p:grpSp>
        <p:sp>
          <p:nvSpPr>
            <p:cNvPr id="26" name="TextBox 25"/>
            <p:cNvSpPr txBox="1"/>
            <p:nvPr/>
          </p:nvSpPr>
          <p:spPr>
            <a:xfrm rot="16200000">
              <a:off x="41450" y="2723547"/>
              <a:ext cx="1774644" cy="523220"/>
            </a:xfrm>
            <a:prstGeom prst="rect">
              <a:avLst/>
            </a:prstGeom>
            <a:noFill/>
          </p:spPr>
          <p:txBody>
            <a:bodyPr wrap="square" rtlCol="0">
              <a:spAutoFit/>
            </a:bodyPr>
            <a:lstStyle/>
            <a:p>
              <a:pPr algn="ctr"/>
              <a:r>
                <a:rPr lang="en-ZA" sz="1400" dirty="0"/>
                <a:t>Access to PSET opportunities  </a:t>
              </a:r>
            </a:p>
          </p:txBody>
        </p:sp>
        <p:sp>
          <p:nvSpPr>
            <p:cNvPr id="28" name="TextBox 27"/>
            <p:cNvSpPr txBox="1"/>
            <p:nvPr/>
          </p:nvSpPr>
          <p:spPr>
            <a:xfrm rot="16200000">
              <a:off x="-88484" y="4925871"/>
              <a:ext cx="2249957" cy="307777"/>
            </a:xfrm>
            <a:prstGeom prst="rect">
              <a:avLst/>
            </a:prstGeom>
            <a:noFill/>
          </p:spPr>
          <p:txBody>
            <a:bodyPr wrap="square" rtlCol="0">
              <a:spAutoFit/>
            </a:bodyPr>
            <a:lstStyle/>
            <a:p>
              <a:pPr algn="ctr"/>
              <a:r>
                <a:rPr lang="en-ZA" sz="1400" dirty="0"/>
                <a:t>Success and efficiency </a:t>
              </a:r>
            </a:p>
          </p:txBody>
        </p:sp>
        <p:sp>
          <p:nvSpPr>
            <p:cNvPr id="29" name="TextBox 28"/>
            <p:cNvSpPr txBox="1"/>
            <p:nvPr/>
          </p:nvSpPr>
          <p:spPr>
            <a:xfrm rot="16200000">
              <a:off x="6751891" y="2941773"/>
              <a:ext cx="1930509" cy="307777"/>
            </a:xfrm>
            <a:prstGeom prst="rect">
              <a:avLst/>
            </a:prstGeom>
            <a:noFill/>
          </p:spPr>
          <p:txBody>
            <a:bodyPr wrap="square" rtlCol="0">
              <a:spAutoFit/>
            </a:bodyPr>
            <a:lstStyle/>
            <a:p>
              <a:pPr algn="ctr"/>
              <a:r>
                <a:rPr lang="en-ZA" sz="1400" dirty="0"/>
                <a:t>Quality provisioning   </a:t>
              </a:r>
            </a:p>
          </p:txBody>
        </p:sp>
        <p:sp>
          <p:nvSpPr>
            <p:cNvPr id="30" name="TextBox 29"/>
            <p:cNvSpPr txBox="1"/>
            <p:nvPr/>
          </p:nvSpPr>
          <p:spPr>
            <a:xfrm rot="16200000">
              <a:off x="6922945" y="5257993"/>
              <a:ext cx="1568540" cy="303434"/>
            </a:xfrm>
            <a:prstGeom prst="rect">
              <a:avLst/>
            </a:prstGeom>
            <a:noFill/>
          </p:spPr>
          <p:txBody>
            <a:bodyPr wrap="square" rtlCol="0">
              <a:spAutoFit/>
            </a:bodyPr>
            <a:lstStyle/>
            <a:p>
              <a:pPr algn="ctr"/>
              <a:r>
                <a:rPr lang="en-ZA" sz="1400" dirty="0"/>
                <a:t>Responsiveness   </a:t>
              </a:r>
            </a:p>
          </p:txBody>
        </p:sp>
      </p:grpSp>
      <p:sp>
        <p:nvSpPr>
          <p:cNvPr id="23"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7</a:t>
            </a:fld>
            <a:endParaRPr lang="en-US" b="1" dirty="0"/>
          </a:p>
        </p:txBody>
      </p:sp>
      <p:sp>
        <p:nvSpPr>
          <p:cNvPr id="27" name="TextBox 26"/>
          <p:cNvSpPr txBox="1"/>
          <p:nvPr/>
        </p:nvSpPr>
        <p:spPr>
          <a:xfrm>
            <a:off x="457200" y="348734"/>
            <a:ext cx="8229600" cy="830997"/>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a:defRPr/>
            </a:pPr>
            <a:r>
              <a:rPr lang="en-ZA" sz="2400" dirty="0"/>
              <a:t>IMPACT: </a:t>
            </a:r>
          </a:p>
          <a:p>
            <a:pPr>
              <a:defRPr/>
            </a:pPr>
            <a:r>
              <a:rPr lang="en-ZA" sz="2400" dirty="0"/>
              <a:t>(What we aim to change)  </a:t>
            </a:r>
          </a:p>
        </p:txBody>
      </p:sp>
    </p:spTree>
    <p:extLst>
      <p:ext uri="{BB962C8B-B14F-4D97-AF65-F5344CB8AC3E}">
        <p14:creationId xmlns:p14="http://schemas.microsoft.com/office/powerpoint/2010/main" val="3211054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7938"/>
            <a:ext cx="9144000" cy="6873876"/>
          </a:xfrm>
          <a:prstGeom prst="rect">
            <a:avLst/>
          </a:prstGeom>
          <a:noFill/>
          <a:ln>
            <a:noFill/>
          </a:ln>
        </p:spPr>
      </p:pic>
      <p:sp>
        <p:nvSpPr>
          <p:cNvPr id="8" name="TextBox 7"/>
          <p:cNvSpPr txBox="1"/>
          <p:nvPr/>
        </p:nvSpPr>
        <p:spPr>
          <a:xfrm>
            <a:off x="571500" y="500063"/>
            <a:ext cx="8001000"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800" b="1" dirty="0"/>
              <a:t>Funding for 2022/23</a:t>
            </a:r>
            <a:endParaRPr lang="en-ZA" sz="2800" b="1" dirty="0">
              <a:cs typeface="Calibri" pitchFamily="34" charset="0"/>
            </a:endParaRPr>
          </a:p>
        </p:txBody>
      </p:sp>
      <p:sp>
        <p:nvSpPr>
          <p:cNvPr id="6" name="Slide Number Placeholder 7"/>
          <p:cNvSpPr>
            <a:spLocks noGrp="1"/>
          </p:cNvSpPr>
          <p:nvPr>
            <p:ph type="sldNum" sz="quarter" idx="12"/>
          </p:nvPr>
        </p:nvSpPr>
        <p:spPr bwMode="auto">
          <a:xfrm>
            <a:off x="6786563" y="6524625"/>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5E6D1941-34E6-4972-A1EA-A6C791ED05A7}" type="slidenum">
              <a:rPr lang="en-US" sz="1400" b="1" smtClean="0">
                <a:solidFill>
                  <a:schemeClr val="tx1"/>
                </a:solidFill>
              </a:rPr>
              <a:pPr fontAlgn="base">
                <a:spcBef>
                  <a:spcPct val="0"/>
                </a:spcBef>
                <a:spcAft>
                  <a:spcPct val="0"/>
                </a:spcAft>
                <a:defRPr/>
              </a:pPr>
              <a:t>8</a:t>
            </a:fld>
            <a:endParaRPr lang="en-US" sz="1400" b="1" dirty="0">
              <a:solidFill>
                <a:schemeClr val="tx1"/>
              </a:solidFill>
            </a:endParaRPr>
          </a:p>
        </p:txBody>
      </p:sp>
      <p:graphicFrame>
        <p:nvGraphicFramePr>
          <p:cNvPr id="4" name="Diagram 3"/>
          <p:cNvGraphicFramePr/>
          <p:nvPr>
            <p:extLst>
              <p:ext uri="{D42A27DB-BD31-4B8C-83A1-F6EECF244321}">
                <p14:modId xmlns:p14="http://schemas.microsoft.com/office/powerpoint/2010/main" val="2656814717"/>
              </p:ext>
            </p:extLst>
          </p:nvPr>
        </p:nvGraphicFramePr>
        <p:xfrm>
          <a:off x="476250" y="1183481"/>
          <a:ext cx="81915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own Arrow 4"/>
          <p:cNvSpPr/>
          <p:nvPr/>
        </p:nvSpPr>
        <p:spPr>
          <a:xfrm>
            <a:off x="4310062" y="3048000"/>
            <a:ext cx="304800" cy="2974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Up Arrow 6"/>
          <p:cNvSpPr/>
          <p:nvPr/>
        </p:nvSpPr>
        <p:spPr>
          <a:xfrm>
            <a:off x="4364831" y="4604934"/>
            <a:ext cx="261938" cy="2553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Oval 8"/>
          <p:cNvSpPr/>
          <p:nvPr/>
        </p:nvSpPr>
        <p:spPr>
          <a:xfrm>
            <a:off x="3657600" y="3345456"/>
            <a:ext cx="1676400" cy="12553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0"/>
              </a:spcAft>
            </a:pPr>
            <a:r>
              <a:rPr lang="en-ZA" b="1" dirty="0">
                <a:solidFill>
                  <a:srgbClr val="7030A0"/>
                </a:solidFill>
              </a:rPr>
              <a:t>R130.1</a:t>
            </a:r>
            <a:r>
              <a:rPr lang="en-ZA" b="1" dirty="0">
                <a:solidFill>
                  <a:schemeClr val="tx1"/>
                </a:solidFill>
              </a:rPr>
              <a:t> </a:t>
            </a:r>
            <a:r>
              <a:rPr lang="en-ZA" b="1" dirty="0">
                <a:solidFill>
                  <a:srgbClr val="7030A0"/>
                </a:solidFill>
              </a:rPr>
              <a:t>billion</a:t>
            </a:r>
            <a:endParaRPr lang="en-ZA" sz="14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8300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7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89699" y="1115950"/>
            <a:ext cx="8320901" cy="400110"/>
          </a:xfrm>
          <a:prstGeom prst="rect">
            <a:avLst/>
          </a:prstGeom>
        </p:spPr>
        <p:txBody>
          <a:bodyPr wrap="square">
            <a:spAutoFit/>
          </a:bodyPr>
          <a:lstStyle/>
          <a:p>
            <a:pPr lvl="0"/>
            <a:endParaRPr lang="en-ZA" sz="2000" dirty="0"/>
          </a:p>
        </p:txBody>
      </p:sp>
      <p:sp>
        <p:nvSpPr>
          <p:cNvPr id="4" name="Rectangle 3"/>
          <p:cNvSpPr/>
          <p:nvPr/>
        </p:nvSpPr>
        <p:spPr>
          <a:xfrm>
            <a:off x="533400" y="1516060"/>
            <a:ext cx="8153400" cy="3477875"/>
          </a:xfrm>
          <a:prstGeom prst="rect">
            <a:avLst/>
          </a:prstGeom>
        </p:spPr>
        <p:txBody>
          <a:bodyPr wrap="square">
            <a:spAutoFit/>
          </a:bodyPr>
          <a:lstStyle/>
          <a:p>
            <a:pPr marL="800100" lvl="1" indent="-342900" algn="just">
              <a:spcBef>
                <a:spcPts val="0"/>
              </a:spcBef>
              <a:spcAft>
                <a:spcPts val="600"/>
              </a:spcAft>
              <a:buFont typeface="Arial" panose="020B0604020202020204" pitchFamily="34" charset="0"/>
              <a:buChar char="•"/>
            </a:pPr>
            <a:r>
              <a:rPr lang="en-ZA" sz="2000" dirty="0">
                <a:latin typeface="+mn-lt"/>
                <a:ea typeface="Times New Roman" panose="02020603050405020304" pitchFamily="18" charset="0"/>
                <a:cs typeface="Times New Roman" panose="02020603050405020304" pitchFamily="18" charset="0"/>
              </a:rPr>
              <a:t>Enrolments in PSET institutions (by sector).</a:t>
            </a:r>
          </a:p>
          <a:p>
            <a:pPr lvl="1" algn="just">
              <a:spcBef>
                <a:spcPts val="0"/>
              </a:spcBef>
              <a:spcAft>
                <a:spcPts val="600"/>
              </a:spcAft>
            </a:pPr>
            <a:endParaRPr lang="en-ZA" sz="2000" dirty="0">
              <a:latin typeface="+mn-lt"/>
              <a:ea typeface="Times New Roman" panose="02020603050405020304" pitchFamily="18" charset="0"/>
              <a:cs typeface="Times New Roman" panose="02020603050405020304" pitchFamily="18" charset="0"/>
            </a:endParaRPr>
          </a:p>
          <a:p>
            <a:pPr marL="800100" lvl="1" indent="-342900" algn="just">
              <a:spcBef>
                <a:spcPts val="0"/>
              </a:spcBef>
              <a:spcAft>
                <a:spcPts val="600"/>
              </a:spcAft>
              <a:buFont typeface="Arial" panose="020B0604020202020204" pitchFamily="34" charset="0"/>
              <a:buChar char="•"/>
            </a:pPr>
            <a:r>
              <a:rPr lang="en-ZA" sz="2000" dirty="0">
                <a:latin typeface="+mn-lt"/>
              </a:rPr>
              <a:t>Students completions (by sector).</a:t>
            </a:r>
          </a:p>
          <a:p>
            <a:pPr lvl="1" algn="just">
              <a:spcBef>
                <a:spcPts val="0"/>
              </a:spcBef>
              <a:spcAft>
                <a:spcPts val="600"/>
              </a:spcAft>
            </a:pPr>
            <a:endParaRPr lang="en-ZA" sz="2000" dirty="0">
              <a:latin typeface="+mn-lt"/>
            </a:endParaRPr>
          </a:p>
          <a:p>
            <a:pPr marL="800100" lvl="1" indent="-342900" algn="just">
              <a:spcBef>
                <a:spcPts val="0"/>
              </a:spcBef>
              <a:spcAft>
                <a:spcPts val="600"/>
              </a:spcAft>
              <a:buFont typeface="Arial" panose="020B0604020202020204" pitchFamily="34" charset="0"/>
              <a:buChar char="•"/>
            </a:pPr>
            <a:r>
              <a:rPr lang="en-GB" sz="2000" dirty="0">
                <a:latin typeface="+mn-lt"/>
                <a:ea typeface="Calibri" panose="020F0502020204030204" pitchFamily="34" charset="0"/>
                <a:cs typeface="Times New Roman" panose="02020603050405020304" pitchFamily="18" charset="0"/>
              </a:rPr>
              <a:t>Funding support given to students (by sector).</a:t>
            </a:r>
          </a:p>
          <a:p>
            <a:pPr lvl="1" algn="just">
              <a:spcBef>
                <a:spcPts val="0"/>
              </a:spcBef>
              <a:spcAft>
                <a:spcPts val="600"/>
              </a:spcAft>
            </a:pPr>
            <a:endParaRPr lang="en-GB" sz="2000" dirty="0">
              <a:latin typeface="+mn-lt"/>
              <a:ea typeface="Calibri" panose="020F0502020204030204" pitchFamily="34" charset="0"/>
              <a:cs typeface="Times New Roman" panose="02020603050405020304" pitchFamily="18" charset="0"/>
            </a:endParaRPr>
          </a:p>
          <a:p>
            <a:pPr marL="800100" lvl="1" indent="-342900" algn="just">
              <a:spcBef>
                <a:spcPts val="0"/>
              </a:spcBef>
              <a:spcAft>
                <a:spcPts val="600"/>
              </a:spcAft>
              <a:buFont typeface="Arial" panose="020B0604020202020204" pitchFamily="34" charset="0"/>
              <a:buChar char="•"/>
            </a:pPr>
            <a:r>
              <a:rPr lang="en-GB" sz="2000" dirty="0">
                <a:latin typeface="+mn-lt"/>
                <a:ea typeface="Calibri" panose="020F0502020204030204" pitchFamily="34" charset="0"/>
                <a:cs typeface="Times New Roman" panose="02020603050405020304" pitchFamily="18" charset="0"/>
              </a:rPr>
              <a:t>Learners in SETA supported skills programmes.</a:t>
            </a:r>
          </a:p>
          <a:p>
            <a:pPr lvl="1" algn="just">
              <a:spcBef>
                <a:spcPts val="0"/>
              </a:spcBef>
              <a:spcAft>
                <a:spcPts val="600"/>
              </a:spcAft>
            </a:pPr>
            <a:endParaRPr lang="en-GB" sz="2000" dirty="0">
              <a:latin typeface="+mn-lt"/>
              <a:ea typeface="Calibri" panose="020F0502020204030204" pitchFamily="34" charset="0"/>
              <a:cs typeface="Times New Roman" panose="02020603050405020304" pitchFamily="18" charset="0"/>
            </a:endParaRPr>
          </a:p>
          <a:p>
            <a:pPr marL="800100" lvl="1" indent="-342900" algn="just">
              <a:spcBef>
                <a:spcPts val="0"/>
              </a:spcBef>
              <a:spcAft>
                <a:spcPts val="600"/>
              </a:spcAft>
              <a:buFont typeface="Arial" panose="020B0604020202020204" pitchFamily="34" charset="0"/>
              <a:buChar char="•"/>
            </a:pPr>
            <a:r>
              <a:rPr lang="en-ZA" sz="2000" dirty="0">
                <a:latin typeface="+mn-lt"/>
              </a:rPr>
              <a:t>Infrastructure Development </a:t>
            </a:r>
          </a:p>
        </p:txBody>
      </p:sp>
      <p:sp>
        <p:nvSpPr>
          <p:cNvPr id="9"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9</a:t>
            </a:fld>
            <a:endParaRPr lang="en-US" b="1" dirty="0"/>
          </a:p>
        </p:txBody>
      </p:sp>
      <p:sp>
        <p:nvSpPr>
          <p:cNvPr id="10" name="TextBox 9"/>
          <p:cNvSpPr txBox="1"/>
          <p:nvPr/>
        </p:nvSpPr>
        <p:spPr>
          <a:xfrm>
            <a:off x="457200" y="533400"/>
            <a:ext cx="8229600" cy="461665"/>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r>
              <a:rPr lang="en-ZA" sz="2400" dirty="0">
                <a:solidFill>
                  <a:schemeClr val="bg1"/>
                </a:solidFill>
                <a:cs typeface="Times New Roman" panose="02020603050405020304" pitchFamily="18" charset="0"/>
              </a:rPr>
              <a:t>Key Measures of Performance </a:t>
            </a:r>
            <a:endParaRPr lang="en-ZA" sz="2400" dirty="0">
              <a:solidFill>
                <a:schemeClr val="bg1"/>
              </a:solidFill>
            </a:endParaRPr>
          </a:p>
        </p:txBody>
      </p:sp>
    </p:spTree>
    <p:extLst>
      <p:ext uri="{BB962C8B-B14F-4D97-AF65-F5344CB8AC3E}">
        <p14:creationId xmlns:p14="http://schemas.microsoft.com/office/powerpoint/2010/main" val="87416180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18799</TotalTime>
  <Words>5713</Words>
  <Application>Microsoft Office PowerPoint</Application>
  <PresentationFormat>On-screen Show (4:3)</PresentationFormat>
  <Paragraphs>908</Paragraphs>
  <Slides>53</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Arial Black</vt:lpstr>
      <vt:lpstr>Calibri</vt:lpstr>
      <vt:lpstr>Courier New</vt:lpstr>
      <vt:lpstr>Helvetica Neue</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BASIC EDUCATION</dc:title>
  <dc:creator>molalekoa.n</dc:creator>
  <cp:lastModifiedBy>Mgiba, Reineth</cp:lastModifiedBy>
  <cp:revision>1352</cp:revision>
  <cp:lastPrinted>2022-04-13T11:00:58Z</cp:lastPrinted>
  <dcterms:created xsi:type="dcterms:W3CDTF">2010-10-01T19:49:50Z</dcterms:created>
  <dcterms:modified xsi:type="dcterms:W3CDTF">2022-04-19T13:19:23Z</dcterms:modified>
</cp:coreProperties>
</file>