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4"/>
    <p:sldMasterId id="2147483985" r:id="rId5"/>
    <p:sldMasterId id="2147484010" r:id="rId6"/>
  </p:sldMasterIdLst>
  <p:notesMasterIdLst>
    <p:notesMasterId r:id="rId47"/>
  </p:notesMasterIdLst>
  <p:sldIdLst>
    <p:sldId id="630" r:id="rId7"/>
    <p:sldId id="597" r:id="rId8"/>
    <p:sldId id="828" r:id="rId9"/>
    <p:sldId id="752" r:id="rId10"/>
    <p:sldId id="835" r:id="rId11"/>
    <p:sldId id="827" r:id="rId12"/>
    <p:sldId id="758" r:id="rId13"/>
    <p:sldId id="788" r:id="rId14"/>
    <p:sldId id="798" r:id="rId15"/>
    <p:sldId id="781" r:id="rId16"/>
    <p:sldId id="782" r:id="rId17"/>
    <p:sldId id="784" r:id="rId18"/>
    <p:sldId id="832" r:id="rId19"/>
    <p:sldId id="771" r:id="rId20"/>
    <p:sldId id="834" r:id="rId21"/>
    <p:sldId id="790" r:id="rId22"/>
    <p:sldId id="765" r:id="rId23"/>
    <p:sldId id="774" r:id="rId24"/>
    <p:sldId id="775" r:id="rId25"/>
    <p:sldId id="776" r:id="rId26"/>
    <p:sldId id="777" r:id="rId27"/>
    <p:sldId id="761" r:id="rId28"/>
    <p:sldId id="574" r:id="rId29"/>
    <p:sldId id="596" r:id="rId30"/>
    <p:sldId id="756" r:id="rId31"/>
    <p:sldId id="836" r:id="rId32"/>
    <p:sldId id="838" r:id="rId33"/>
    <p:sldId id="839" r:id="rId34"/>
    <p:sldId id="840" r:id="rId35"/>
    <p:sldId id="841" r:id="rId36"/>
    <p:sldId id="842" r:id="rId37"/>
    <p:sldId id="843" r:id="rId38"/>
    <p:sldId id="844" r:id="rId39"/>
    <p:sldId id="845" r:id="rId40"/>
    <p:sldId id="846" r:id="rId41"/>
    <p:sldId id="847" r:id="rId42"/>
    <p:sldId id="848" r:id="rId43"/>
    <p:sldId id="849" r:id="rId44"/>
    <p:sldId id="850" r:id="rId45"/>
    <p:sldId id="577" r:id="rId46"/>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FC4511-7896-C674-67E7-F10FA4A79055}" name="Andile Nongogo" initials="AN" userId="S::AndileNo@nsfas.org.za::a8bf4254-1a12-4efb-8e0d-ca0b986af6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ato Nage" initials="LN" lastIdx="17" clrIdx="0"/>
  <p:cmAuthor id="2" name="Lerato Moagi" initials="LM" lastIdx="4" clrIdx="1"/>
  <p:cmAuthor id="3" name="Simphiwe Nxumalo" initials="SN" lastIdx="13" clrIdx="2"/>
  <p:cmAuthor id="4" name="Morgan Nhiwatiwa" initials="MN"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8C611C-300D-4022-9A54-7A7CCA9E3980}" v="102" dt="2022-04-04T13:56:11.5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50" autoAdjust="0"/>
    <p:restoredTop sz="96357" autoAdjust="0"/>
  </p:normalViewPr>
  <p:slideViewPr>
    <p:cSldViewPr>
      <p:cViewPr varScale="1">
        <p:scale>
          <a:sx n="113" d="100"/>
          <a:sy n="113" d="100"/>
        </p:scale>
        <p:origin x="81" y="501"/>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idx="1"/>
          </p:nvPr>
        </p:nvSpPr>
        <p:spPr>
          <a:xfrm>
            <a:off x="3856738" y="0"/>
            <a:ext cx="2950475" cy="498773"/>
          </a:xfrm>
          <a:prstGeom prst="rect">
            <a:avLst/>
          </a:prstGeom>
        </p:spPr>
        <p:txBody>
          <a:bodyPr vert="horz" lIns="91577" tIns="45789" rIns="91577" bIns="45789" rtlCol="0"/>
          <a:lstStyle>
            <a:lvl1pPr algn="r">
              <a:defRPr sz="1200"/>
            </a:lvl1pPr>
          </a:lstStyle>
          <a:p>
            <a:fld id="{9B20E688-B0A9-403C-B320-0901F2C16CAA}" type="datetimeFigureOut">
              <a:rPr lang="en-US" smtClean="0"/>
              <a:t>17-Apr-2022</a:t>
            </a:fld>
            <a:endParaRPr lang="en-US" dirty="0"/>
          </a:p>
        </p:txBody>
      </p:sp>
      <p:sp>
        <p:nvSpPr>
          <p:cNvPr id="4" name="Slide Image Placeholder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91577" tIns="45789" rIns="91577" bIns="45789" rtlCol="0" anchor="ctr"/>
          <a:lstStyle/>
          <a:p>
            <a:endParaRPr lang="en-US" dirty="0"/>
          </a:p>
        </p:txBody>
      </p:sp>
      <p:sp>
        <p:nvSpPr>
          <p:cNvPr id="5" name="Notes Placeholder 4"/>
          <p:cNvSpPr>
            <a:spLocks noGrp="1"/>
          </p:cNvSpPr>
          <p:nvPr>
            <p:ph type="body" sz="quarter" idx="3"/>
          </p:nvPr>
        </p:nvSpPr>
        <p:spPr>
          <a:xfrm>
            <a:off x="680880" y="4784069"/>
            <a:ext cx="5447030" cy="3914240"/>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5"/>
            <a:ext cx="2950475" cy="498772"/>
          </a:xfrm>
          <a:prstGeom prst="rect">
            <a:avLst/>
          </a:prstGeom>
        </p:spPr>
        <p:txBody>
          <a:bodyPr vert="horz" lIns="91577" tIns="45789" rIns="91577" bIns="457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8" y="9442155"/>
            <a:ext cx="2950475" cy="498772"/>
          </a:xfrm>
          <a:prstGeom prst="rect">
            <a:avLst/>
          </a:prstGeom>
        </p:spPr>
        <p:txBody>
          <a:bodyPr vert="horz" lIns="91577" tIns="45789" rIns="91577" bIns="45789" rtlCol="0" anchor="b"/>
          <a:lstStyle>
            <a:lvl1pPr algn="r">
              <a:defRPr sz="1200"/>
            </a:lvl1pPr>
          </a:lstStyle>
          <a:p>
            <a:fld id="{B7B77724-110D-484B-9625-258E20027A3A}" type="slidenum">
              <a:rPr lang="en-US" smtClean="0"/>
              <a:t>‹#›</a:t>
            </a:fld>
            <a:endParaRPr lang="en-US" dirty="0"/>
          </a:p>
        </p:txBody>
      </p:sp>
    </p:spTree>
    <p:extLst>
      <p:ext uri="{BB962C8B-B14F-4D97-AF65-F5344CB8AC3E}">
        <p14:creationId xmlns:p14="http://schemas.microsoft.com/office/powerpoint/2010/main" val="90913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172A5B5B-4768-417E-B700-3F93841264E8}" type="slidenum">
              <a:rPr lang="en-US">
                <a:solidFill>
                  <a:prstClr val="black"/>
                </a:solidFill>
                <a:latin typeface="Calibri"/>
              </a:rPr>
              <a:pPr defTabSz="915772">
                <a:defRPr/>
              </a:pPr>
              <a:t>2</a:t>
            </a:fld>
            <a:endParaRPr lang="en-US">
              <a:solidFill>
                <a:prstClr val="black"/>
              </a:solidFill>
              <a:latin typeface="Calibri"/>
            </a:endParaRPr>
          </a:p>
        </p:txBody>
      </p:sp>
    </p:spTree>
    <p:extLst>
      <p:ext uri="{BB962C8B-B14F-4D97-AF65-F5344CB8AC3E}">
        <p14:creationId xmlns:p14="http://schemas.microsoft.com/office/powerpoint/2010/main" val="2130613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440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022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227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348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923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709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301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000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096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63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204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279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28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469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760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746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440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647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522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897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39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t>4</a:t>
            </a:fld>
            <a:endParaRPr lang="en-US" dirty="0"/>
          </a:p>
        </p:txBody>
      </p:sp>
    </p:spTree>
    <p:extLst>
      <p:ext uri="{BB962C8B-B14F-4D97-AF65-F5344CB8AC3E}">
        <p14:creationId xmlns:p14="http://schemas.microsoft.com/office/powerpoint/2010/main" val="303229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532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719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814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533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247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015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8552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t>8</a:t>
            </a:fld>
            <a:endParaRPr lang="en-US" dirty="0"/>
          </a:p>
        </p:txBody>
      </p:sp>
    </p:spTree>
    <p:extLst>
      <p:ext uri="{BB962C8B-B14F-4D97-AF65-F5344CB8AC3E}">
        <p14:creationId xmlns:p14="http://schemas.microsoft.com/office/powerpoint/2010/main" val="616842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380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276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215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www.facebook.com/nsfas.org.za" TargetMode="External"/><Relationship Id="rId2" Type="http://schemas.openxmlformats.org/officeDocument/2006/relationships/hyperlink" Target="https://twitter.com/myNSFAS" TargetMode="External"/><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facebook.com/nsfas.org.za" TargetMode="External"/><Relationship Id="rId2" Type="http://schemas.openxmlformats.org/officeDocument/2006/relationships/hyperlink" Target="https://twitter.com/myNSFAS" TargetMode="Externa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www.facebook.com/nsfas.org.za" TargetMode="External"/><Relationship Id="rId2" Type="http://schemas.openxmlformats.org/officeDocument/2006/relationships/hyperlink" Target="https://twitter.com/myNSFAS" TargetMode="External"/><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003798"/>
            <a:ext cx="8208912" cy="576064"/>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Text Placeholder 10"/>
          <p:cNvSpPr>
            <a:spLocks noGrp="1"/>
          </p:cNvSpPr>
          <p:nvPr>
            <p:ph type="body" sz="quarter" idx="13"/>
          </p:nvPr>
        </p:nvSpPr>
        <p:spPr>
          <a:xfrm>
            <a:off x="449009" y="2207918"/>
            <a:ext cx="8208912" cy="701279"/>
          </a:xfrm>
        </p:spPr>
        <p:txBody>
          <a:bodyPr anchor="b" anchorCtr="0">
            <a:normAutofit/>
          </a:bodyPr>
          <a:lstStyle>
            <a:lvl1pPr marL="0" indent="0" algn="ctr">
              <a:buNone/>
              <a:defRPr sz="3000" b="1" i="0" cap="all" baseline="0">
                <a:latin typeface="Arial" panose="020B0604020202020204" pitchFamily="34" charset="0"/>
              </a:defRPr>
            </a:lvl1pPr>
          </a:lstStyle>
          <a:p>
            <a:pPr lvl="0"/>
            <a:r>
              <a:rPr lang="en-US"/>
              <a:t>Click to edit Master text styles</a:t>
            </a:r>
          </a:p>
        </p:txBody>
      </p:sp>
      <p:pic>
        <p:nvPicPr>
          <p:cNvPr id="2" name="Picture 1"/>
          <p:cNvPicPr>
            <a:picLocks noChangeAspect="1"/>
          </p:cNvPicPr>
          <p:nvPr userDrawn="1"/>
        </p:nvPicPr>
        <p:blipFill>
          <a:blip r:embed="rId3"/>
          <a:stretch>
            <a:fillRect/>
          </a:stretch>
        </p:blipFill>
        <p:spPr>
          <a:xfrm>
            <a:off x="3491880" y="85638"/>
            <a:ext cx="2390453" cy="21189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ening Slide">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003799"/>
            <a:ext cx="8208912" cy="576064"/>
          </a:xfrm>
        </p:spPr>
        <p:txBody>
          <a:bodyPr/>
          <a:lstStyle>
            <a:lvl1pPr marL="0" indent="0" algn="ctr">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1" name="Text Placeholder 10"/>
          <p:cNvSpPr>
            <a:spLocks noGrp="1"/>
          </p:cNvSpPr>
          <p:nvPr>
            <p:ph type="body" sz="quarter" idx="13"/>
          </p:nvPr>
        </p:nvSpPr>
        <p:spPr>
          <a:xfrm>
            <a:off x="467544" y="2211712"/>
            <a:ext cx="8208912" cy="701279"/>
          </a:xfrm>
        </p:spPr>
        <p:txBody>
          <a:bodyPr anchor="b" anchorCtr="0">
            <a:normAutofit/>
          </a:bodyPr>
          <a:lstStyle>
            <a:lvl1pPr marL="0" indent="0" algn="ctr">
              <a:buNone/>
              <a:defRPr sz="2250" b="1" i="0" cap="all" baseline="0">
                <a:latin typeface="Arial" panose="020B0604020202020204" pitchFamily="34" charset="0"/>
              </a:defRPr>
            </a:lvl1pPr>
          </a:lstStyle>
          <a:p>
            <a:pPr lvl="0"/>
            <a:r>
              <a:rPr lang="en-US"/>
              <a:t>Click to 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2758" y="555528"/>
            <a:ext cx="2394684" cy="1424837"/>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00609" y="4650055"/>
            <a:ext cx="1418982" cy="337580"/>
          </a:xfrm>
          <a:prstGeom prst="rect">
            <a:avLst/>
          </a:prstGeom>
        </p:spPr>
      </p:pic>
    </p:spTree>
    <p:extLst>
      <p:ext uri="{BB962C8B-B14F-4D97-AF65-F5344CB8AC3E}">
        <p14:creationId xmlns:p14="http://schemas.microsoft.com/office/powerpoint/2010/main" val="744932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3"/>
            <a:ext cx="7848600" cy="1445419"/>
          </a:xfrm>
        </p:spPr>
        <p:txBody>
          <a:bodyPr anchor="b">
            <a:noAutofit/>
          </a:bodyPr>
          <a:lstStyle>
            <a:lvl1pPr>
              <a:defRPr sz="3000" b="1" i="0" cap="all" baseline="0">
                <a:solidFill>
                  <a:srgbClr val="0D0D1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2628901"/>
            <a:ext cx="7848600" cy="66293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41496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19256" cy="742950"/>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17117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31520" y="411511"/>
            <a:ext cx="7772400" cy="1650206"/>
          </a:xfrm>
        </p:spPr>
        <p:txBody>
          <a:bodyPr anchor="b">
            <a:normAutofit/>
          </a:bodyPr>
          <a:lstStyle>
            <a:lvl1pPr algn="l">
              <a:defRPr sz="3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720090" y="2283718"/>
            <a:ext cx="7772400" cy="1125140"/>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white"/>
                </a:solidFill>
              </a:rPr>
              <a:pPr/>
              <a:t>‹#›</a:t>
            </a:fld>
            <a:endParaRPr lang="en-US">
              <a:solidFill>
                <a:prstClr val="white"/>
              </a:solidFill>
            </a:endParaRPr>
          </a:p>
        </p:txBody>
      </p:sp>
      <p:cxnSp>
        <p:nvCxnSpPr>
          <p:cNvPr id="7" name="Straight Connector 6"/>
          <p:cNvCxnSpPr/>
          <p:nvPr/>
        </p:nvCxnSpPr>
        <p:spPr>
          <a:xfrm>
            <a:off x="731520" y="2139703"/>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895" y="4657096"/>
            <a:ext cx="1466298" cy="348837"/>
          </a:xfrm>
          <a:prstGeom prst="rect">
            <a:avLst/>
          </a:prstGeom>
        </p:spPr>
      </p:pic>
    </p:spTree>
    <p:extLst>
      <p:ext uri="{BB962C8B-B14F-4D97-AF65-F5344CB8AC3E}">
        <p14:creationId xmlns:p14="http://schemas.microsoft.com/office/powerpoint/2010/main" val="421900569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255014"/>
            <a:ext cx="4038600" cy="35387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8295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solidFill>
                  <a:schemeClr val="tx1"/>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08394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t" anchorCtr="0">
            <a:noAutofit/>
          </a:bodyPr>
          <a:lstStyle>
            <a:lvl1pPr algn="l">
              <a:defRPr sz="1650" b="0" baseline="0"/>
            </a:lvl1pPr>
          </a:lstStyle>
          <a:p>
            <a:r>
              <a:rPr lang="en-US"/>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97918"/>
            <a:ext cx="2139696" cy="31827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cxnSp>
        <p:nvCxnSpPr>
          <p:cNvPr id="9" name="Straight Connector 8"/>
          <p:cNvCxnSpPr/>
          <p:nvPr/>
        </p:nvCxnSpPr>
        <p:spPr>
          <a:xfrm rot="5400000">
            <a:off x="684114" y="2684957"/>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913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94360"/>
            <a:ext cx="2142680" cy="948690"/>
          </a:xfrm>
        </p:spPr>
        <p:txBody>
          <a:bodyPr anchor="b">
            <a:normAutofit/>
          </a:bodyPr>
          <a:lstStyle>
            <a:lvl1pPr algn="l">
              <a:defRPr sz="1500" b="0" baseline="0"/>
            </a:lvl1pPr>
          </a:lstStyle>
          <a:p>
            <a:r>
              <a:rPr lang="en-US" dirty="0"/>
              <a:t>Click to edit Master title style</a:t>
            </a:r>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12431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634" y="0"/>
            <a:ext cx="10308658" cy="5143500"/>
          </a:xfrm>
          <a:prstGeom prst="rect">
            <a:avLst/>
          </a:prstGeom>
        </p:spPr>
      </p:pic>
      <p:sp>
        <p:nvSpPr>
          <p:cNvPr id="2" name="Title 1"/>
          <p:cNvSpPr>
            <a:spLocks noGrp="1"/>
          </p:cNvSpPr>
          <p:nvPr>
            <p:ph type="title"/>
          </p:nvPr>
        </p:nvSpPr>
        <p:spPr>
          <a:xfrm>
            <a:off x="-73806" y="3253720"/>
            <a:ext cx="6007201" cy="542673"/>
          </a:xfrm>
        </p:spPr>
        <p:txBody>
          <a:bodyPr/>
          <a:lstStyle>
            <a:lvl1pPr>
              <a:defRPr>
                <a:solidFill>
                  <a:schemeClr val="tx1"/>
                </a:solidFill>
              </a:defRPr>
            </a:lvl1pPr>
          </a:lstStyle>
          <a:p>
            <a:r>
              <a:rPr lang="en-US" dirty="0"/>
              <a:t>Click to edit Master 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21488" y="3400787"/>
            <a:ext cx="2172553" cy="1338492"/>
          </a:xfrm>
          <a:prstGeom prst="rect">
            <a:avLst/>
          </a:prstGeom>
        </p:spPr>
      </p:pic>
    </p:spTree>
    <p:extLst>
      <p:ext uri="{BB962C8B-B14F-4D97-AF65-F5344CB8AC3E}">
        <p14:creationId xmlns:p14="http://schemas.microsoft.com/office/powerpoint/2010/main" val="1508928896"/>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s Page">
    <p:bg>
      <p:bgPr>
        <a:solidFill>
          <a:schemeClr val="bg1"/>
        </a:solidFill>
        <a:effectLst/>
      </p:bgPr>
    </p:bg>
    <p:spTree>
      <p:nvGrpSpPr>
        <p:cNvPr id="1" name=""/>
        <p:cNvGrpSpPr/>
        <p:nvPr/>
      </p:nvGrpSpPr>
      <p:grpSpPr>
        <a:xfrm>
          <a:off x="0" y="0"/>
          <a:ext cx="0" cy="0"/>
          <a:chOff x="0" y="0"/>
          <a:chExt cx="0" cy="0"/>
        </a:xfrm>
      </p:grpSpPr>
      <p:sp>
        <p:nvSpPr>
          <p:cNvPr id="4" name="Shape 45"/>
          <p:cNvSpPr txBox="1">
            <a:spLocks/>
          </p:cNvSpPr>
          <p:nvPr userDrawn="1"/>
        </p:nvSpPr>
        <p:spPr>
          <a:xfrm>
            <a:off x="8638675" y="286011"/>
            <a:ext cx="227965" cy="259687"/>
          </a:xfrm>
          <a:prstGeom prst="rect">
            <a:avLst/>
          </a:prstGeom>
          <a:ln w="3175">
            <a:miter lim="400000"/>
          </a:ln>
        </p:spPr>
        <p:txBody>
          <a:bodyPr lIns="14288" tIns="14288" rIns="14288" bIns="1428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0" i="0" u="none" strike="noStrike" cap="all" spc="400" normalizeH="0" baseline="0">
                <a:ln>
                  <a:noFill/>
                </a:ln>
                <a:solidFill>
                  <a:srgbClr val="F4F5F7"/>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z="750" b="1" smtClean="0"/>
              <a:pPr/>
              <a:t>‹#›</a:t>
            </a:fld>
            <a:endParaRPr lang="en-GB" sz="750" b="1" dirty="0"/>
          </a:p>
        </p:txBody>
      </p:sp>
      <p:sp>
        <p:nvSpPr>
          <p:cNvPr id="5" name="Shape 46"/>
          <p:cNvSpPr/>
          <p:nvPr userDrawn="1"/>
        </p:nvSpPr>
        <p:spPr>
          <a:xfrm>
            <a:off x="8654027" y="514218"/>
            <a:ext cx="613693" cy="0"/>
          </a:xfrm>
          <a:prstGeom prst="line">
            <a:avLst/>
          </a:prstGeom>
          <a:ln w="50800">
            <a:solidFill>
              <a:srgbClr val="F56C2E"/>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a:p>
        </p:txBody>
      </p:sp>
      <p:sp>
        <p:nvSpPr>
          <p:cNvPr id="6" name="Shape 4">
            <a:hlinkClick r:id="rId2"/>
          </p:cNvPr>
          <p:cNvSpPr/>
          <p:nvPr userDrawn="1"/>
        </p:nvSpPr>
        <p:spPr>
          <a:xfrm>
            <a:off x="8365965" y="316906"/>
            <a:ext cx="101725" cy="81085"/>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17145" rIns="17145"/>
          <a:lstStyle/>
          <a:p>
            <a:pPr algn="l" defTabSz="171450">
              <a:defRPr sz="2400">
                <a:latin typeface="Calibri"/>
                <a:ea typeface="Calibri"/>
                <a:cs typeface="Calibri"/>
                <a:sym typeface="Calibri"/>
              </a:defRPr>
            </a:pPr>
            <a:endParaRPr sz="900"/>
          </a:p>
        </p:txBody>
      </p:sp>
      <p:sp>
        <p:nvSpPr>
          <p:cNvPr id="7" name="Shape 5">
            <a:hlinkClick r:id="rId3"/>
          </p:cNvPr>
          <p:cNvSpPr/>
          <p:nvPr userDrawn="1"/>
        </p:nvSpPr>
        <p:spPr>
          <a:xfrm>
            <a:off x="8189150" y="304006"/>
            <a:ext cx="56023" cy="106885"/>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17145" rIns="17145"/>
          <a:lstStyle/>
          <a:p>
            <a:pPr algn="l" defTabSz="171450">
              <a:defRPr sz="2400">
                <a:latin typeface="Calibri"/>
                <a:ea typeface="Calibri"/>
                <a:cs typeface="Calibri"/>
                <a:sym typeface="Calibri"/>
              </a:defRPr>
            </a:pPr>
            <a:endParaRPr sz="90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72281" y="4051446"/>
            <a:ext cx="1517641" cy="902997"/>
          </a:xfrm>
          <a:prstGeom prst="rect">
            <a:avLst/>
          </a:prstGeom>
        </p:spPr>
      </p:pic>
      <p:sp>
        <p:nvSpPr>
          <p:cNvPr id="10" name="TextBox 9"/>
          <p:cNvSpPr txBox="1"/>
          <p:nvPr userDrawn="1"/>
        </p:nvSpPr>
        <p:spPr>
          <a:xfrm>
            <a:off x="7262572" y="312007"/>
            <a:ext cx="876267" cy="9810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288" tIns="14288" rIns="14288" bIns="14288" numCol="1" spcCol="38100" rtlCol="0" anchor="ctr">
            <a:spAutoFit/>
          </a:bodyPr>
          <a:lstStyle/>
          <a:p>
            <a:pPr marL="0" marR="0" indent="0" algn="just" defTabSz="309563" rtl="0" fontAlgn="auto" latinLnBrk="0" hangingPunct="0">
              <a:lnSpc>
                <a:spcPct val="100000"/>
              </a:lnSpc>
              <a:spcBef>
                <a:spcPts val="0"/>
              </a:spcBef>
              <a:spcAft>
                <a:spcPts val="0"/>
              </a:spcAft>
              <a:buClrTx/>
              <a:buSzTx/>
              <a:buFontTx/>
              <a:buNone/>
              <a:tabLst/>
            </a:pPr>
            <a:r>
              <a:rPr kumimoji="0" lang="en-GB" sz="450" b="1" i="0" u="none" strike="noStrike" cap="none" spc="113" normalizeH="0" baseline="0" dirty="0">
                <a:ln>
                  <a:noFill/>
                </a:ln>
                <a:solidFill>
                  <a:srgbClr val="A6A7AC"/>
                </a:solidFill>
                <a:effectLst/>
                <a:uFillTx/>
                <a:latin typeface="+mn-lt"/>
                <a:ea typeface="PT Sans"/>
                <a:cs typeface="PT Sans"/>
                <a:sym typeface="PT Sans"/>
              </a:rPr>
              <a:t>WWW.NSFAS.ORG.ZA</a:t>
            </a:r>
          </a:p>
        </p:txBody>
      </p:sp>
      <p:sp>
        <p:nvSpPr>
          <p:cNvPr id="13" name="Shape 82"/>
          <p:cNvSpPr/>
          <p:nvPr userDrawn="1"/>
        </p:nvSpPr>
        <p:spPr>
          <a:xfrm flipH="1">
            <a:off x="391899" y="-133944"/>
            <a:ext cx="0" cy="1998007"/>
          </a:xfrm>
          <a:prstGeom prst="line">
            <a:avLst/>
          </a:prstGeom>
          <a:ln w="50800">
            <a:solidFill>
              <a:srgbClr val="F56C2E"/>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a:p>
        </p:txBody>
      </p:sp>
      <p:sp>
        <p:nvSpPr>
          <p:cNvPr id="14" name="Title 1"/>
          <p:cNvSpPr>
            <a:spLocks noGrp="1"/>
          </p:cNvSpPr>
          <p:nvPr>
            <p:ph type="title"/>
          </p:nvPr>
        </p:nvSpPr>
        <p:spPr>
          <a:xfrm>
            <a:off x="789567" y="865060"/>
            <a:ext cx="6007201" cy="542673"/>
          </a:xfrm>
        </p:spPr>
        <p:txBody>
          <a:bodyPr/>
          <a:lstStyle>
            <a:lvl1pPr>
              <a:defRPr>
                <a:solidFill>
                  <a:schemeClr val="tx1"/>
                </a:solidFill>
              </a:defRPr>
            </a:lvl1pPr>
          </a:lstStyle>
          <a:p>
            <a:r>
              <a:rPr lang="en-US" dirty="0"/>
              <a:t>Click to edit Master title style</a:t>
            </a:r>
            <a:endParaRPr lang="en-GB" dirty="0"/>
          </a:p>
        </p:txBody>
      </p:sp>
      <p:sp>
        <p:nvSpPr>
          <p:cNvPr id="15" name="Shape 40"/>
          <p:cNvSpPr>
            <a:spLocks noGrp="1"/>
          </p:cNvSpPr>
          <p:nvPr>
            <p:ph type="body" idx="1"/>
          </p:nvPr>
        </p:nvSpPr>
        <p:spPr>
          <a:xfrm>
            <a:off x="759488" y="1552284"/>
            <a:ext cx="4510344" cy="2377915"/>
          </a:xfrm>
          <a:prstGeom prst="rect">
            <a:avLst/>
          </a:prstGeom>
        </p:spPr>
        <p:txBody>
          <a:bodyPr>
            <a:norm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393065358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1"/>
            <a:ext cx="7848600" cy="1445419"/>
          </a:xfrm>
        </p:spPr>
        <p:txBody>
          <a:bodyPr anchor="b">
            <a:noAutofit/>
          </a:bodyPr>
          <a:lstStyle>
            <a:lvl1pPr>
              <a:defRPr sz="4000" b="1" i="0" cap="all" baseline="0">
                <a:solidFill>
                  <a:srgbClr val="0D0D1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2628900"/>
            <a:ext cx="7848600" cy="66293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a:off x="685800" y="2548891"/>
            <a:ext cx="7848600" cy="119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21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
        <p:nvSpPr>
          <p:cNvPr id="30" name="Shape 30"/>
          <p:cNvSpPr>
            <a:spLocks noGrp="1"/>
          </p:cNvSpPr>
          <p:nvPr>
            <p:ph type="title"/>
          </p:nvPr>
        </p:nvSpPr>
        <p:spPr>
          <a:xfrm>
            <a:off x="812994" y="961922"/>
            <a:ext cx="2560897" cy="1205696"/>
          </a:xfrm>
          <a:prstGeom prst="rect">
            <a:avLst/>
          </a:prstGeom>
        </p:spPr>
        <p:txBody>
          <a:bodyPr>
            <a:normAutofit/>
          </a:bodyPr>
          <a:lstStyle>
            <a:lvl1pPr>
              <a:defRPr sz="3000"/>
            </a:lvl1pPr>
          </a:lstStyle>
          <a:p>
            <a:r>
              <a:rPr dirty="0"/>
              <a:t>Title Text</a:t>
            </a:r>
          </a:p>
        </p:txBody>
      </p:sp>
      <p:sp>
        <p:nvSpPr>
          <p:cNvPr id="31" name="Shape 31"/>
          <p:cNvSpPr>
            <a:spLocks noGrp="1"/>
          </p:cNvSpPr>
          <p:nvPr>
            <p:ph type="body" idx="1"/>
          </p:nvPr>
        </p:nvSpPr>
        <p:spPr>
          <a:xfrm>
            <a:off x="812994" y="2312529"/>
            <a:ext cx="4985690" cy="2377915"/>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hape 8"/>
          <p:cNvSpPr>
            <a:spLocks noGrp="1"/>
          </p:cNvSpPr>
          <p:nvPr>
            <p:ph type="sldNum" sz="quarter" idx="2"/>
          </p:nvPr>
        </p:nvSpPr>
        <p:spPr>
          <a:xfrm>
            <a:off x="8686300" y="286011"/>
            <a:ext cx="227965" cy="307777"/>
          </a:xfrm>
          <a:prstGeom prst="rect">
            <a:avLst/>
          </a:prstGeom>
          <a:ln w="3175">
            <a:miter lim="400000"/>
          </a:ln>
        </p:spPr>
        <p:txBody>
          <a:bodyPr lIns="38100" tIns="38100" rIns="38100" bIns="38100">
            <a:spAutoFit/>
          </a:bodyPr>
          <a:lstStyle>
            <a:lvl1pPr algn="l">
              <a:defRPr sz="750" b="1" cap="all" spc="150">
                <a:solidFill>
                  <a:schemeClr val="bg1">
                    <a:lumMod val="60000"/>
                    <a:lumOff val="40000"/>
                  </a:schemeClr>
                </a:solidFill>
                <a:latin typeface="+mn-lt"/>
                <a:ea typeface="+mn-ea"/>
                <a:cs typeface="+mn-cs"/>
                <a:sym typeface="Montserrat-Regular"/>
              </a:defRPr>
            </a:lvl1pPr>
          </a:lstStyle>
          <a:p>
            <a:fld id="{86CB4B4D-7CA3-9044-876B-883B54F8677D}" type="slidenum">
              <a:rPr lang="en-GB" smtClean="0"/>
              <a:pPr/>
              <a:t>‹#›</a:t>
            </a:fld>
            <a:endParaRPr lang="en-GB"/>
          </a:p>
        </p:txBody>
      </p:sp>
      <p:sp>
        <p:nvSpPr>
          <p:cNvPr id="10" name="Shape 31"/>
          <p:cNvSpPr>
            <a:spLocks noGrp="1"/>
          </p:cNvSpPr>
          <p:nvPr>
            <p:ph type="body" idx="10" hasCustomPrompt="1"/>
          </p:nvPr>
        </p:nvSpPr>
        <p:spPr>
          <a:xfrm>
            <a:off x="812994" y="771520"/>
            <a:ext cx="4673406" cy="184279"/>
          </a:xfrm>
          <a:prstGeom prst="rect">
            <a:avLst/>
          </a:prstGeom>
        </p:spPr>
        <p:txBody>
          <a:bodyPr>
            <a:noAutofit/>
          </a:bodyPr>
          <a:lstStyle>
            <a:lvl1pPr>
              <a:defRPr sz="675" spc="113"/>
            </a:lvl1pPr>
            <a:lvl2pPr>
              <a:defRPr sz="675" spc="113"/>
            </a:lvl2pPr>
            <a:lvl3pPr>
              <a:defRPr sz="675" spc="113"/>
            </a:lvl3pPr>
            <a:lvl4pPr>
              <a:defRPr sz="675" spc="113"/>
            </a:lvl4pPr>
            <a:lvl5pPr>
              <a:defRPr sz="675" spc="113"/>
            </a:lvl5pPr>
          </a:lstStyle>
          <a:p>
            <a:r>
              <a:rPr lang="en-GB" dirty="0"/>
              <a:t>SECTION TITLE</a:t>
            </a:r>
          </a:p>
        </p:txBody>
      </p:sp>
    </p:spTree>
    <p:extLst>
      <p:ext uri="{BB962C8B-B14F-4D97-AF65-F5344CB8AC3E}">
        <p14:creationId xmlns:p14="http://schemas.microsoft.com/office/powerpoint/2010/main" val="264952671"/>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 oran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8" name="Shape 71"/>
          <p:cNvSpPr/>
          <p:nvPr userDrawn="1"/>
        </p:nvSpPr>
        <p:spPr>
          <a:xfrm>
            <a:off x="2806204" y="2200945"/>
            <a:ext cx="301987" cy="0"/>
          </a:xfrm>
          <a:prstGeom prst="line">
            <a:avLst/>
          </a:prstGeom>
          <a:ln w="50800">
            <a:solidFill>
              <a:schemeClr val="accent2"/>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a:p>
        </p:txBody>
      </p:sp>
      <p:sp>
        <p:nvSpPr>
          <p:cNvPr id="9" name="Shape 72"/>
          <p:cNvSpPr/>
          <p:nvPr userDrawn="1"/>
        </p:nvSpPr>
        <p:spPr>
          <a:xfrm>
            <a:off x="4015823" y="3844373"/>
            <a:ext cx="3156893" cy="1306958"/>
          </a:xfrm>
          <a:prstGeom prst="rect">
            <a:avLst/>
          </a:prstGeom>
          <a:solidFill>
            <a:schemeClr val="accent2"/>
          </a:solidFill>
          <a:ln w="3175">
            <a:miter lim="400000"/>
          </a:ln>
        </p:spPr>
        <p:txBody>
          <a:bodyPr lIns="14288" tIns="14288" rIns="14288" bIns="14288" anchor="ctr"/>
          <a:lstStyle/>
          <a:p>
            <a:pPr algn="ctr">
              <a:defRPr sz="3000">
                <a:solidFill>
                  <a:srgbClr val="FFFFFF"/>
                </a:solidFill>
                <a:latin typeface="Helvetica Light"/>
                <a:ea typeface="Helvetica Light"/>
                <a:cs typeface="Helvetica Light"/>
                <a:sym typeface="Helvetica Light"/>
              </a:defRPr>
            </a:pPr>
            <a:endParaRPr sz="1125"/>
          </a:p>
        </p:txBody>
      </p:sp>
      <p:sp>
        <p:nvSpPr>
          <p:cNvPr id="11" name="Shape 30"/>
          <p:cNvSpPr>
            <a:spLocks noGrp="1"/>
          </p:cNvSpPr>
          <p:nvPr>
            <p:ph type="title"/>
          </p:nvPr>
        </p:nvSpPr>
        <p:spPr>
          <a:xfrm>
            <a:off x="575255" y="1065010"/>
            <a:ext cx="2553812" cy="1071991"/>
          </a:xfrm>
          <a:prstGeom prst="rect">
            <a:avLst/>
          </a:prstGeom>
        </p:spPr>
        <p:txBody>
          <a:bodyPr>
            <a:normAutofit/>
          </a:bodyPr>
          <a:lstStyle>
            <a:lvl1pPr algn="r">
              <a:defRPr sz="3000"/>
            </a:lvl1pPr>
          </a:lstStyle>
          <a:p>
            <a:r>
              <a:rPr dirty="0"/>
              <a:t>Title Text</a:t>
            </a:r>
          </a:p>
        </p:txBody>
      </p:sp>
      <p:sp>
        <p:nvSpPr>
          <p:cNvPr id="14" name="Shape 31"/>
          <p:cNvSpPr>
            <a:spLocks noGrp="1"/>
          </p:cNvSpPr>
          <p:nvPr>
            <p:ph type="body" idx="1"/>
          </p:nvPr>
        </p:nvSpPr>
        <p:spPr>
          <a:xfrm>
            <a:off x="3972573" y="1069088"/>
            <a:ext cx="3200143" cy="2377915"/>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hape 31"/>
          <p:cNvSpPr>
            <a:spLocks noGrp="1"/>
          </p:cNvSpPr>
          <p:nvPr>
            <p:ph type="body" idx="11" hasCustomPrompt="1"/>
          </p:nvPr>
        </p:nvSpPr>
        <p:spPr>
          <a:xfrm>
            <a:off x="575254" y="863370"/>
            <a:ext cx="2574443" cy="184279"/>
          </a:xfrm>
          <a:prstGeom prst="rect">
            <a:avLst/>
          </a:prstGeom>
        </p:spPr>
        <p:txBody>
          <a:bodyPr>
            <a:noAutofit/>
          </a:bodyPr>
          <a:lstStyle>
            <a:lvl1pPr algn="r">
              <a:defRPr sz="675" spc="113"/>
            </a:lvl1pPr>
            <a:lvl2pPr>
              <a:defRPr sz="675" spc="113"/>
            </a:lvl2pPr>
            <a:lvl3pPr>
              <a:defRPr sz="675" spc="113"/>
            </a:lvl3pPr>
            <a:lvl4pPr>
              <a:defRPr sz="675" spc="113"/>
            </a:lvl4pPr>
            <a:lvl5pPr>
              <a:defRPr sz="675" spc="113"/>
            </a:lvl5pPr>
          </a:lstStyle>
          <a:p>
            <a:r>
              <a:rPr lang="en-GB" dirty="0"/>
              <a:t>SECTION TITLE</a:t>
            </a:r>
          </a:p>
        </p:txBody>
      </p:sp>
    </p:spTree>
    <p:extLst>
      <p:ext uri="{BB962C8B-B14F-4D97-AF65-F5344CB8AC3E}">
        <p14:creationId xmlns:p14="http://schemas.microsoft.com/office/powerpoint/2010/main" val="262876789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 orange with picture">
    <p:spTree>
      <p:nvGrpSpPr>
        <p:cNvPr id="1" name=""/>
        <p:cNvGrpSpPr/>
        <p:nvPr/>
      </p:nvGrpSpPr>
      <p:grpSpPr>
        <a:xfrm>
          <a:off x="0" y="0"/>
          <a:ext cx="0" cy="0"/>
          <a:chOff x="0" y="0"/>
          <a:chExt cx="0" cy="0"/>
        </a:xfrm>
      </p:grpSpPr>
      <p:sp>
        <p:nvSpPr>
          <p:cNvPr id="4" name="Shape 78"/>
          <p:cNvSpPr/>
          <p:nvPr userDrawn="1"/>
        </p:nvSpPr>
        <p:spPr>
          <a:xfrm>
            <a:off x="4015823" y="-25149"/>
            <a:ext cx="3156893" cy="5174748"/>
          </a:xfrm>
          <a:prstGeom prst="rect">
            <a:avLst/>
          </a:prstGeom>
          <a:solidFill>
            <a:schemeClr val="accent1">
              <a:alpha val="70000"/>
            </a:schemeClr>
          </a:solidFill>
          <a:ln w="3175">
            <a:miter lim="400000"/>
          </a:ln>
        </p:spPr>
        <p:txBody>
          <a:bodyPr lIns="14288" tIns="14288" rIns="14288" bIns="14288" anchor="ctr"/>
          <a:lstStyle/>
          <a:p>
            <a:pPr algn="ctr">
              <a:defRPr sz="3000">
                <a:solidFill>
                  <a:srgbClr val="FFFFFF"/>
                </a:solidFill>
                <a:latin typeface="Helvetica Light"/>
                <a:ea typeface="Helvetica Light"/>
                <a:cs typeface="Helvetica Light"/>
                <a:sym typeface="Helvetica Light"/>
              </a:defRPr>
            </a:pPr>
            <a:endParaRPr sz="1125"/>
          </a:p>
        </p:txBody>
      </p:sp>
      <p:sp>
        <p:nvSpPr>
          <p:cNvPr id="5" name="Shape 74"/>
          <p:cNvSpPr/>
          <p:nvPr userDrawn="1"/>
        </p:nvSpPr>
        <p:spPr>
          <a:xfrm>
            <a:off x="4015823" y="-27868"/>
            <a:ext cx="3156893" cy="5174748"/>
          </a:xfrm>
          <a:prstGeom prst="rect">
            <a:avLst/>
          </a:prstGeom>
          <a:solidFill>
            <a:schemeClr val="accent2"/>
          </a:solidFill>
          <a:ln w="3175">
            <a:miter lim="400000"/>
          </a:ln>
        </p:spPr>
        <p:txBody>
          <a:bodyPr lIns="14288" tIns="14288" rIns="14288" bIns="14288" anchor="ctr"/>
          <a:lstStyle/>
          <a:p>
            <a:pPr algn="ctr">
              <a:defRPr sz="3000">
                <a:solidFill>
                  <a:srgbClr val="FFFFFF"/>
                </a:solidFill>
                <a:latin typeface="Helvetica Light"/>
                <a:ea typeface="Helvetica Light"/>
                <a:cs typeface="Helvetica Light"/>
                <a:sym typeface="Helvetica Light"/>
              </a:defRPr>
            </a:pPr>
            <a:endParaRPr sz="1125"/>
          </a:p>
        </p:txBody>
      </p:sp>
      <p:sp>
        <p:nvSpPr>
          <p:cNvPr id="7" name="Shape 76"/>
          <p:cNvSpPr txBox="1">
            <a:spLocks/>
          </p:cNvSpPr>
          <p:nvPr userDrawn="1"/>
        </p:nvSpPr>
        <p:spPr>
          <a:xfrm>
            <a:off x="8686300" y="286011"/>
            <a:ext cx="227965" cy="259687"/>
          </a:xfrm>
          <a:prstGeom prst="rect">
            <a:avLst/>
          </a:prstGeom>
          <a:ln w="3175">
            <a:miter lim="400000"/>
          </a:ln>
          <a:extLst>
            <a:ext uri="{C572A759-6A51-4108-AA02-DFA0A04FC94B}">
              <ma14:wrappingTextBoxFlag xmlns:ma14="http://schemas.microsoft.com/office/mac/drawingml/2011/main" xmlns="" val="1"/>
            </a:ext>
          </a:extLst>
        </p:spPr>
        <p:txBody>
          <a:bodyPr lIns="14288" tIns="14288" rIns="14288" bIns="1428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1" i="0" u="none" strike="noStrike" cap="all" spc="400" normalizeH="0" baseline="0">
                <a:ln>
                  <a:noFill/>
                </a:ln>
                <a:solidFill>
                  <a:schemeClr val="bg1">
                    <a:lumMod val="60000"/>
                    <a:lumOff val="40000"/>
                  </a:schemeClr>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z="750" smtClean="0"/>
              <a:pPr/>
              <a:t>‹#›</a:t>
            </a:fld>
            <a:endParaRPr lang="en-GB" sz="750"/>
          </a:p>
        </p:txBody>
      </p:sp>
      <p:sp>
        <p:nvSpPr>
          <p:cNvPr id="9" name="Shape 79"/>
          <p:cNvSpPr/>
          <p:nvPr userDrawn="1"/>
        </p:nvSpPr>
        <p:spPr>
          <a:xfrm flipH="1">
            <a:off x="391899" y="4651392"/>
            <a:ext cx="0" cy="982786"/>
          </a:xfrm>
          <a:prstGeom prst="line">
            <a:avLst/>
          </a:prstGeom>
          <a:ln w="50800">
            <a:solidFill>
              <a:schemeClr val="accent2"/>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a:p>
        </p:txBody>
      </p:sp>
      <p:sp>
        <p:nvSpPr>
          <p:cNvPr id="10" name="Picture Placeholder 2"/>
          <p:cNvSpPr>
            <a:spLocks noGrp="1"/>
          </p:cNvSpPr>
          <p:nvPr>
            <p:ph type="pic" sz="quarter" idx="10"/>
          </p:nvPr>
        </p:nvSpPr>
        <p:spPr>
          <a:xfrm>
            <a:off x="5122069" y="1200163"/>
            <a:ext cx="3589734" cy="2559491"/>
          </a:xfrm>
        </p:spPr>
        <p:txBody>
          <a:bodyPr/>
          <a:lstStyle/>
          <a:p>
            <a:endParaRPr lang="en-US"/>
          </a:p>
        </p:txBody>
      </p:sp>
      <p:sp>
        <p:nvSpPr>
          <p:cNvPr id="11" name="Shape 31"/>
          <p:cNvSpPr>
            <a:spLocks noGrp="1"/>
          </p:cNvSpPr>
          <p:nvPr>
            <p:ph type="body" idx="1"/>
          </p:nvPr>
        </p:nvSpPr>
        <p:spPr>
          <a:xfrm>
            <a:off x="843609" y="1200164"/>
            <a:ext cx="2420064" cy="3214674"/>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283110796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 yellow">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8" name="Shape 71"/>
          <p:cNvSpPr/>
          <p:nvPr userDrawn="1"/>
        </p:nvSpPr>
        <p:spPr>
          <a:xfrm>
            <a:off x="2806204" y="2200945"/>
            <a:ext cx="301987" cy="0"/>
          </a:xfrm>
          <a:prstGeom prst="line">
            <a:avLst/>
          </a:prstGeom>
          <a:ln w="50800">
            <a:solidFill>
              <a:schemeClr val="accent2"/>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a:p>
        </p:txBody>
      </p:sp>
      <p:sp>
        <p:nvSpPr>
          <p:cNvPr id="9" name="Shape 72"/>
          <p:cNvSpPr/>
          <p:nvPr userDrawn="1"/>
        </p:nvSpPr>
        <p:spPr>
          <a:xfrm>
            <a:off x="4015823" y="3844373"/>
            <a:ext cx="3156893" cy="1306958"/>
          </a:xfrm>
          <a:prstGeom prst="rect">
            <a:avLst/>
          </a:prstGeom>
          <a:solidFill>
            <a:schemeClr val="accent1"/>
          </a:solidFill>
          <a:ln w="3175">
            <a:miter lim="400000"/>
          </a:ln>
        </p:spPr>
        <p:txBody>
          <a:bodyPr lIns="14288" tIns="14288" rIns="14288" bIns="14288" anchor="ctr"/>
          <a:lstStyle/>
          <a:p>
            <a:pPr algn="ctr">
              <a:defRPr sz="3000">
                <a:solidFill>
                  <a:srgbClr val="FFFFFF"/>
                </a:solidFill>
                <a:latin typeface="Helvetica Light"/>
                <a:ea typeface="Helvetica Light"/>
                <a:cs typeface="Helvetica Light"/>
                <a:sym typeface="Helvetica Light"/>
              </a:defRPr>
            </a:pPr>
            <a:endParaRPr sz="1125"/>
          </a:p>
        </p:txBody>
      </p:sp>
      <p:sp>
        <p:nvSpPr>
          <p:cNvPr id="11" name="Shape 30"/>
          <p:cNvSpPr>
            <a:spLocks noGrp="1"/>
          </p:cNvSpPr>
          <p:nvPr>
            <p:ph type="title"/>
          </p:nvPr>
        </p:nvSpPr>
        <p:spPr>
          <a:xfrm>
            <a:off x="575255" y="1065010"/>
            <a:ext cx="2553812" cy="1071991"/>
          </a:xfrm>
          <a:prstGeom prst="rect">
            <a:avLst/>
          </a:prstGeom>
        </p:spPr>
        <p:txBody>
          <a:bodyPr>
            <a:normAutofit/>
          </a:bodyPr>
          <a:lstStyle>
            <a:lvl1pPr algn="r">
              <a:defRPr sz="3000"/>
            </a:lvl1pPr>
          </a:lstStyle>
          <a:p>
            <a:r>
              <a:rPr dirty="0"/>
              <a:t>Title Text</a:t>
            </a:r>
          </a:p>
        </p:txBody>
      </p:sp>
      <p:sp>
        <p:nvSpPr>
          <p:cNvPr id="14" name="Shape 31"/>
          <p:cNvSpPr>
            <a:spLocks noGrp="1"/>
          </p:cNvSpPr>
          <p:nvPr>
            <p:ph type="body" idx="1"/>
          </p:nvPr>
        </p:nvSpPr>
        <p:spPr>
          <a:xfrm>
            <a:off x="3972573" y="1069088"/>
            <a:ext cx="3200143" cy="2377915"/>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Shape 31"/>
          <p:cNvSpPr>
            <a:spLocks noGrp="1"/>
          </p:cNvSpPr>
          <p:nvPr>
            <p:ph type="body" idx="11" hasCustomPrompt="1"/>
          </p:nvPr>
        </p:nvSpPr>
        <p:spPr>
          <a:xfrm>
            <a:off x="575254" y="863370"/>
            <a:ext cx="2574443" cy="184279"/>
          </a:xfrm>
          <a:prstGeom prst="rect">
            <a:avLst/>
          </a:prstGeom>
        </p:spPr>
        <p:txBody>
          <a:bodyPr>
            <a:noAutofit/>
          </a:bodyPr>
          <a:lstStyle>
            <a:lvl1pPr algn="r">
              <a:defRPr sz="675" spc="113"/>
            </a:lvl1pPr>
            <a:lvl2pPr>
              <a:defRPr sz="675" spc="113"/>
            </a:lvl2pPr>
            <a:lvl3pPr>
              <a:defRPr sz="675" spc="113"/>
            </a:lvl3pPr>
            <a:lvl4pPr>
              <a:defRPr sz="675" spc="113"/>
            </a:lvl4pPr>
            <a:lvl5pPr>
              <a:defRPr sz="675" spc="113"/>
            </a:lvl5pPr>
          </a:lstStyle>
          <a:p>
            <a:r>
              <a:rPr lang="en-GB" dirty="0"/>
              <a:t>SECTION TITLE</a:t>
            </a:r>
          </a:p>
        </p:txBody>
      </p:sp>
    </p:spTree>
    <p:extLst>
      <p:ext uri="{BB962C8B-B14F-4D97-AF65-F5344CB8AC3E}">
        <p14:creationId xmlns:p14="http://schemas.microsoft.com/office/powerpoint/2010/main" val="2678864712"/>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 yellow with picture">
    <p:spTree>
      <p:nvGrpSpPr>
        <p:cNvPr id="1" name=""/>
        <p:cNvGrpSpPr/>
        <p:nvPr/>
      </p:nvGrpSpPr>
      <p:grpSpPr>
        <a:xfrm>
          <a:off x="0" y="0"/>
          <a:ext cx="0" cy="0"/>
          <a:chOff x="0" y="0"/>
          <a:chExt cx="0" cy="0"/>
        </a:xfrm>
      </p:grpSpPr>
      <p:sp>
        <p:nvSpPr>
          <p:cNvPr id="4" name="Shape 78"/>
          <p:cNvSpPr/>
          <p:nvPr userDrawn="1"/>
        </p:nvSpPr>
        <p:spPr>
          <a:xfrm>
            <a:off x="4015823" y="-25149"/>
            <a:ext cx="3156893" cy="5174748"/>
          </a:xfrm>
          <a:prstGeom prst="rect">
            <a:avLst/>
          </a:prstGeom>
          <a:solidFill>
            <a:schemeClr val="accent1">
              <a:alpha val="70000"/>
            </a:schemeClr>
          </a:solidFill>
          <a:ln w="3175">
            <a:miter lim="400000"/>
          </a:ln>
        </p:spPr>
        <p:txBody>
          <a:bodyPr lIns="14288" tIns="14288" rIns="14288" bIns="14288" anchor="ctr"/>
          <a:lstStyle/>
          <a:p>
            <a:pPr algn="ctr">
              <a:defRPr sz="3000">
                <a:solidFill>
                  <a:srgbClr val="FFFFFF"/>
                </a:solidFill>
                <a:latin typeface="Helvetica Light"/>
                <a:ea typeface="Helvetica Light"/>
                <a:cs typeface="Helvetica Light"/>
                <a:sym typeface="Helvetica Light"/>
              </a:defRPr>
            </a:pPr>
            <a:endParaRPr sz="1125"/>
          </a:p>
        </p:txBody>
      </p:sp>
      <p:sp>
        <p:nvSpPr>
          <p:cNvPr id="5" name="Shape 74"/>
          <p:cNvSpPr/>
          <p:nvPr userDrawn="1"/>
        </p:nvSpPr>
        <p:spPr>
          <a:xfrm>
            <a:off x="4015823" y="-27868"/>
            <a:ext cx="3156893" cy="5174748"/>
          </a:xfrm>
          <a:prstGeom prst="rect">
            <a:avLst/>
          </a:prstGeom>
          <a:solidFill>
            <a:schemeClr val="accent1"/>
          </a:solidFill>
          <a:ln w="3175">
            <a:miter lim="400000"/>
          </a:ln>
        </p:spPr>
        <p:txBody>
          <a:bodyPr lIns="14288" tIns="14288" rIns="14288" bIns="14288" anchor="ctr"/>
          <a:lstStyle/>
          <a:p>
            <a:pPr algn="ctr">
              <a:defRPr sz="3000">
                <a:solidFill>
                  <a:srgbClr val="FFFFFF"/>
                </a:solidFill>
                <a:latin typeface="Helvetica Light"/>
                <a:ea typeface="Helvetica Light"/>
                <a:cs typeface="Helvetica Light"/>
                <a:sym typeface="Helvetica Light"/>
              </a:defRPr>
            </a:pPr>
            <a:endParaRPr sz="1125"/>
          </a:p>
        </p:txBody>
      </p:sp>
      <p:sp>
        <p:nvSpPr>
          <p:cNvPr id="7" name="Shape 76"/>
          <p:cNvSpPr txBox="1">
            <a:spLocks/>
          </p:cNvSpPr>
          <p:nvPr userDrawn="1"/>
        </p:nvSpPr>
        <p:spPr>
          <a:xfrm>
            <a:off x="8686300" y="286011"/>
            <a:ext cx="227965" cy="259687"/>
          </a:xfrm>
          <a:prstGeom prst="rect">
            <a:avLst/>
          </a:prstGeom>
          <a:ln w="3175">
            <a:miter lim="400000"/>
          </a:ln>
          <a:extLst>
            <a:ext uri="{C572A759-6A51-4108-AA02-DFA0A04FC94B}">
              <ma14:wrappingTextBoxFlag xmlns:ma14="http://schemas.microsoft.com/office/mac/drawingml/2011/main" xmlns="" val="1"/>
            </a:ext>
          </a:extLst>
        </p:spPr>
        <p:txBody>
          <a:bodyPr lIns="14288" tIns="14288" rIns="14288" bIns="1428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1" i="0" u="none" strike="noStrike" cap="all" spc="400" normalizeH="0" baseline="0">
                <a:ln>
                  <a:noFill/>
                </a:ln>
                <a:solidFill>
                  <a:schemeClr val="bg1">
                    <a:lumMod val="60000"/>
                    <a:lumOff val="40000"/>
                  </a:schemeClr>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z="750" smtClean="0"/>
              <a:pPr/>
              <a:t>‹#›</a:t>
            </a:fld>
            <a:endParaRPr lang="en-GB" sz="750"/>
          </a:p>
        </p:txBody>
      </p:sp>
      <p:sp>
        <p:nvSpPr>
          <p:cNvPr id="9" name="Shape 79"/>
          <p:cNvSpPr/>
          <p:nvPr userDrawn="1"/>
        </p:nvSpPr>
        <p:spPr>
          <a:xfrm flipH="1">
            <a:off x="391899" y="4651392"/>
            <a:ext cx="0" cy="982786"/>
          </a:xfrm>
          <a:prstGeom prst="line">
            <a:avLst/>
          </a:prstGeom>
          <a:ln w="50800">
            <a:solidFill>
              <a:schemeClr val="accent2"/>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a:p>
        </p:txBody>
      </p:sp>
      <p:sp>
        <p:nvSpPr>
          <p:cNvPr id="10" name="Picture Placeholder 2"/>
          <p:cNvSpPr>
            <a:spLocks noGrp="1"/>
          </p:cNvSpPr>
          <p:nvPr>
            <p:ph type="pic" sz="quarter" idx="10"/>
          </p:nvPr>
        </p:nvSpPr>
        <p:spPr>
          <a:xfrm>
            <a:off x="5122069" y="1200163"/>
            <a:ext cx="3589734" cy="2559491"/>
          </a:xfrm>
        </p:spPr>
        <p:txBody>
          <a:bodyPr/>
          <a:lstStyle/>
          <a:p>
            <a:endParaRPr lang="en-US"/>
          </a:p>
        </p:txBody>
      </p:sp>
      <p:sp>
        <p:nvSpPr>
          <p:cNvPr id="11" name="Shape 31"/>
          <p:cNvSpPr>
            <a:spLocks noGrp="1"/>
          </p:cNvSpPr>
          <p:nvPr>
            <p:ph type="body" idx="1"/>
          </p:nvPr>
        </p:nvSpPr>
        <p:spPr>
          <a:xfrm>
            <a:off x="843609" y="1200164"/>
            <a:ext cx="2420064" cy="3214674"/>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3081458058"/>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 r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8" name="Shape 71"/>
          <p:cNvSpPr/>
          <p:nvPr userDrawn="1"/>
        </p:nvSpPr>
        <p:spPr>
          <a:xfrm>
            <a:off x="2806204" y="2200945"/>
            <a:ext cx="301987" cy="0"/>
          </a:xfrm>
          <a:prstGeom prst="line">
            <a:avLst/>
          </a:prstGeom>
          <a:ln w="50800">
            <a:solidFill>
              <a:schemeClr val="accent2"/>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a:p>
        </p:txBody>
      </p:sp>
      <p:sp>
        <p:nvSpPr>
          <p:cNvPr id="9" name="Shape 72"/>
          <p:cNvSpPr/>
          <p:nvPr userDrawn="1"/>
        </p:nvSpPr>
        <p:spPr>
          <a:xfrm>
            <a:off x="4015823" y="3844373"/>
            <a:ext cx="3156893" cy="1306958"/>
          </a:xfrm>
          <a:prstGeom prst="rect">
            <a:avLst/>
          </a:prstGeom>
          <a:solidFill>
            <a:schemeClr val="accent3"/>
          </a:solidFill>
          <a:ln w="3175">
            <a:miter lim="400000"/>
          </a:ln>
        </p:spPr>
        <p:txBody>
          <a:bodyPr lIns="14288" tIns="14288" rIns="14288" bIns="14288" anchor="ctr"/>
          <a:lstStyle/>
          <a:p>
            <a:pPr algn="ctr">
              <a:defRPr sz="3000">
                <a:solidFill>
                  <a:srgbClr val="FFFFFF"/>
                </a:solidFill>
                <a:latin typeface="Helvetica Light"/>
                <a:ea typeface="Helvetica Light"/>
                <a:cs typeface="Helvetica Light"/>
                <a:sym typeface="Helvetica Light"/>
              </a:defRPr>
            </a:pPr>
            <a:endParaRPr sz="1125"/>
          </a:p>
        </p:txBody>
      </p:sp>
      <p:sp>
        <p:nvSpPr>
          <p:cNvPr id="11" name="Shape 30"/>
          <p:cNvSpPr>
            <a:spLocks noGrp="1"/>
          </p:cNvSpPr>
          <p:nvPr>
            <p:ph type="title"/>
          </p:nvPr>
        </p:nvSpPr>
        <p:spPr>
          <a:xfrm>
            <a:off x="575255" y="1065010"/>
            <a:ext cx="2553812" cy="1071991"/>
          </a:xfrm>
          <a:prstGeom prst="rect">
            <a:avLst/>
          </a:prstGeom>
        </p:spPr>
        <p:txBody>
          <a:bodyPr>
            <a:normAutofit/>
          </a:bodyPr>
          <a:lstStyle>
            <a:lvl1pPr algn="r">
              <a:defRPr sz="3000"/>
            </a:lvl1pPr>
          </a:lstStyle>
          <a:p>
            <a:r>
              <a:rPr dirty="0"/>
              <a:t>Title Text</a:t>
            </a:r>
          </a:p>
        </p:txBody>
      </p:sp>
      <p:sp>
        <p:nvSpPr>
          <p:cNvPr id="14" name="Shape 31"/>
          <p:cNvSpPr>
            <a:spLocks noGrp="1"/>
          </p:cNvSpPr>
          <p:nvPr>
            <p:ph type="body" idx="1"/>
          </p:nvPr>
        </p:nvSpPr>
        <p:spPr>
          <a:xfrm>
            <a:off x="3972573" y="1069088"/>
            <a:ext cx="3200143" cy="2377915"/>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Shape 31"/>
          <p:cNvSpPr>
            <a:spLocks noGrp="1"/>
          </p:cNvSpPr>
          <p:nvPr>
            <p:ph type="body" idx="11" hasCustomPrompt="1"/>
          </p:nvPr>
        </p:nvSpPr>
        <p:spPr>
          <a:xfrm>
            <a:off x="575254" y="863370"/>
            <a:ext cx="2574443" cy="184279"/>
          </a:xfrm>
          <a:prstGeom prst="rect">
            <a:avLst/>
          </a:prstGeom>
        </p:spPr>
        <p:txBody>
          <a:bodyPr>
            <a:noAutofit/>
          </a:bodyPr>
          <a:lstStyle>
            <a:lvl1pPr algn="r">
              <a:defRPr sz="675" spc="113"/>
            </a:lvl1pPr>
            <a:lvl2pPr>
              <a:defRPr sz="675" spc="113"/>
            </a:lvl2pPr>
            <a:lvl3pPr>
              <a:defRPr sz="675" spc="113"/>
            </a:lvl3pPr>
            <a:lvl4pPr>
              <a:defRPr sz="675" spc="113"/>
            </a:lvl4pPr>
            <a:lvl5pPr>
              <a:defRPr sz="675" spc="113"/>
            </a:lvl5pPr>
          </a:lstStyle>
          <a:p>
            <a:r>
              <a:rPr lang="en-GB" dirty="0"/>
              <a:t>SECTION TITLE</a:t>
            </a:r>
          </a:p>
        </p:txBody>
      </p:sp>
    </p:spTree>
    <p:extLst>
      <p:ext uri="{BB962C8B-B14F-4D97-AF65-F5344CB8AC3E}">
        <p14:creationId xmlns:p14="http://schemas.microsoft.com/office/powerpoint/2010/main" val="988559502"/>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 red with picture">
    <p:spTree>
      <p:nvGrpSpPr>
        <p:cNvPr id="1" name=""/>
        <p:cNvGrpSpPr/>
        <p:nvPr/>
      </p:nvGrpSpPr>
      <p:grpSpPr>
        <a:xfrm>
          <a:off x="0" y="0"/>
          <a:ext cx="0" cy="0"/>
          <a:chOff x="0" y="0"/>
          <a:chExt cx="0" cy="0"/>
        </a:xfrm>
      </p:grpSpPr>
      <p:sp>
        <p:nvSpPr>
          <p:cNvPr id="4" name="Shape 78"/>
          <p:cNvSpPr/>
          <p:nvPr userDrawn="1"/>
        </p:nvSpPr>
        <p:spPr>
          <a:xfrm>
            <a:off x="4015823" y="-25149"/>
            <a:ext cx="3156893" cy="5174748"/>
          </a:xfrm>
          <a:prstGeom prst="rect">
            <a:avLst/>
          </a:prstGeom>
          <a:solidFill>
            <a:schemeClr val="accent1">
              <a:alpha val="70000"/>
            </a:schemeClr>
          </a:solidFill>
          <a:ln w="3175">
            <a:miter lim="400000"/>
          </a:ln>
        </p:spPr>
        <p:txBody>
          <a:bodyPr lIns="14288" tIns="14288" rIns="14288" bIns="14288" anchor="ctr"/>
          <a:lstStyle/>
          <a:p>
            <a:pPr algn="ctr">
              <a:defRPr sz="3000">
                <a:solidFill>
                  <a:srgbClr val="FFFFFF"/>
                </a:solidFill>
                <a:latin typeface="Helvetica Light"/>
                <a:ea typeface="Helvetica Light"/>
                <a:cs typeface="Helvetica Light"/>
                <a:sym typeface="Helvetica Light"/>
              </a:defRPr>
            </a:pPr>
            <a:endParaRPr sz="1125"/>
          </a:p>
        </p:txBody>
      </p:sp>
      <p:sp>
        <p:nvSpPr>
          <p:cNvPr id="5" name="Shape 74"/>
          <p:cNvSpPr/>
          <p:nvPr userDrawn="1"/>
        </p:nvSpPr>
        <p:spPr>
          <a:xfrm>
            <a:off x="4015823" y="-27868"/>
            <a:ext cx="3156893" cy="5174748"/>
          </a:xfrm>
          <a:prstGeom prst="rect">
            <a:avLst/>
          </a:prstGeom>
          <a:solidFill>
            <a:schemeClr val="accent3"/>
          </a:solidFill>
          <a:ln w="3175">
            <a:miter lim="400000"/>
          </a:ln>
        </p:spPr>
        <p:txBody>
          <a:bodyPr lIns="14288" tIns="14288" rIns="14288" bIns="14288" anchor="ctr"/>
          <a:lstStyle/>
          <a:p>
            <a:pPr algn="ctr">
              <a:defRPr sz="3000">
                <a:solidFill>
                  <a:srgbClr val="FFFFFF"/>
                </a:solidFill>
                <a:latin typeface="Helvetica Light"/>
                <a:ea typeface="Helvetica Light"/>
                <a:cs typeface="Helvetica Light"/>
                <a:sym typeface="Helvetica Light"/>
              </a:defRPr>
            </a:pPr>
            <a:endParaRPr sz="1125"/>
          </a:p>
        </p:txBody>
      </p:sp>
      <p:sp>
        <p:nvSpPr>
          <p:cNvPr id="7" name="Shape 76"/>
          <p:cNvSpPr txBox="1">
            <a:spLocks/>
          </p:cNvSpPr>
          <p:nvPr userDrawn="1"/>
        </p:nvSpPr>
        <p:spPr>
          <a:xfrm>
            <a:off x="8686300" y="286011"/>
            <a:ext cx="227965" cy="259687"/>
          </a:xfrm>
          <a:prstGeom prst="rect">
            <a:avLst/>
          </a:prstGeom>
          <a:ln w="3175">
            <a:miter lim="400000"/>
          </a:ln>
          <a:extLst>
            <a:ext uri="{C572A759-6A51-4108-AA02-DFA0A04FC94B}">
              <ma14:wrappingTextBoxFlag xmlns:ma14="http://schemas.microsoft.com/office/mac/drawingml/2011/main" xmlns="" val="1"/>
            </a:ext>
          </a:extLst>
        </p:spPr>
        <p:txBody>
          <a:bodyPr lIns="14288" tIns="14288" rIns="14288" bIns="1428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1" i="0" u="none" strike="noStrike" cap="all" spc="400" normalizeH="0" baseline="0">
                <a:ln>
                  <a:noFill/>
                </a:ln>
                <a:solidFill>
                  <a:schemeClr val="bg1">
                    <a:lumMod val="60000"/>
                    <a:lumOff val="40000"/>
                  </a:schemeClr>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z="750" smtClean="0"/>
              <a:pPr/>
              <a:t>‹#›</a:t>
            </a:fld>
            <a:endParaRPr lang="en-GB" sz="750"/>
          </a:p>
        </p:txBody>
      </p:sp>
      <p:sp>
        <p:nvSpPr>
          <p:cNvPr id="9" name="Shape 79"/>
          <p:cNvSpPr/>
          <p:nvPr userDrawn="1"/>
        </p:nvSpPr>
        <p:spPr>
          <a:xfrm flipH="1">
            <a:off x="391899" y="4651392"/>
            <a:ext cx="0" cy="982786"/>
          </a:xfrm>
          <a:prstGeom prst="line">
            <a:avLst/>
          </a:prstGeom>
          <a:ln w="50800">
            <a:solidFill>
              <a:schemeClr val="accent2"/>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a:p>
        </p:txBody>
      </p:sp>
      <p:sp>
        <p:nvSpPr>
          <p:cNvPr id="10" name="Picture Placeholder 2"/>
          <p:cNvSpPr>
            <a:spLocks noGrp="1"/>
          </p:cNvSpPr>
          <p:nvPr>
            <p:ph type="pic" sz="quarter" idx="10"/>
          </p:nvPr>
        </p:nvSpPr>
        <p:spPr>
          <a:xfrm>
            <a:off x="5122069" y="1200163"/>
            <a:ext cx="3589734" cy="2559491"/>
          </a:xfrm>
        </p:spPr>
        <p:txBody>
          <a:bodyPr/>
          <a:lstStyle/>
          <a:p>
            <a:endParaRPr lang="en-US"/>
          </a:p>
        </p:txBody>
      </p:sp>
      <p:sp>
        <p:nvSpPr>
          <p:cNvPr id="11" name="Shape 31"/>
          <p:cNvSpPr>
            <a:spLocks noGrp="1"/>
          </p:cNvSpPr>
          <p:nvPr>
            <p:ph type="body" idx="1"/>
          </p:nvPr>
        </p:nvSpPr>
        <p:spPr>
          <a:xfrm>
            <a:off x="843609" y="1200164"/>
            <a:ext cx="2420064" cy="3214674"/>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846598986"/>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Break - with image">
    <p:spTree>
      <p:nvGrpSpPr>
        <p:cNvPr id="1" name=""/>
        <p:cNvGrpSpPr/>
        <p:nvPr/>
      </p:nvGrpSpPr>
      <p:grpSpPr>
        <a:xfrm>
          <a:off x="0" y="0"/>
          <a:ext cx="0" cy="0"/>
          <a:chOff x="0" y="0"/>
          <a:chExt cx="0" cy="0"/>
        </a:xfrm>
      </p:grpSpPr>
      <p:sp>
        <p:nvSpPr>
          <p:cNvPr id="2" name="Title 1"/>
          <p:cNvSpPr>
            <a:spLocks noGrp="1"/>
          </p:cNvSpPr>
          <p:nvPr>
            <p:ph type="title"/>
          </p:nvPr>
        </p:nvSpPr>
        <p:spPr>
          <a:xfrm>
            <a:off x="795690" y="1059510"/>
            <a:ext cx="6181020" cy="495786"/>
          </a:xfrm>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6" name="Shape 106"/>
          <p:cNvSpPr/>
          <p:nvPr userDrawn="1"/>
        </p:nvSpPr>
        <p:spPr>
          <a:xfrm>
            <a:off x="803921" y="1657928"/>
            <a:ext cx="301987" cy="0"/>
          </a:xfrm>
          <a:prstGeom prst="line">
            <a:avLst/>
          </a:prstGeom>
          <a:ln w="50800">
            <a:solidFill>
              <a:srgbClr val="F56C2E"/>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a:p>
        </p:txBody>
      </p:sp>
      <p:sp>
        <p:nvSpPr>
          <p:cNvPr id="8" name="Shape 114"/>
          <p:cNvSpPr/>
          <p:nvPr userDrawn="1"/>
        </p:nvSpPr>
        <p:spPr>
          <a:xfrm>
            <a:off x="6982511" y="2693600"/>
            <a:ext cx="423315" cy="420890"/>
          </a:xfrm>
          <a:custGeom>
            <a:avLst/>
            <a:gdLst/>
            <a:ahLst/>
            <a:cxnLst>
              <a:cxn ang="0">
                <a:pos x="wd2" y="hd2"/>
              </a:cxn>
              <a:cxn ang="5400000">
                <a:pos x="wd2" y="hd2"/>
              </a:cxn>
              <a:cxn ang="10800000">
                <a:pos x="wd2" y="hd2"/>
              </a:cxn>
              <a:cxn ang="16200000">
                <a:pos x="wd2" y="hd2"/>
              </a:cxn>
            </a:cxnLst>
            <a:rect l="0" t="0" r="r" b="b"/>
            <a:pathLst>
              <a:path w="21600" h="21600" extrusionOk="0">
                <a:moveTo>
                  <a:pt x="11919" y="5393"/>
                </a:moveTo>
                <a:lnTo>
                  <a:pt x="9877" y="5393"/>
                </a:lnTo>
                <a:lnTo>
                  <a:pt x="9877" y="9769"/>
                </a:lnTo>
                <a:lnTo>
                  <a:pt x="5540" y="9769"/>
                </a:lnTo>
                <a:lnTo>
                  <a:pt x="5540" y="11831"/>
                </a:lnTo>
                <a:lnTo>
                  <a:pt x="9877" y="11831"/>
                </a:lnTo>
                <a:lnTo>
                  <a:pt x="9877" y="16207"/>
                </a:lnTo>
                <a:lnTo>
                  <a:pt x="11919" y="16207"/>
                </a:lnTo>
                <a:lnTo>
                  <a:pt x="11919" y="11831"/>
                </a:lnTo>
                <a:lnTo>
                  <a:pt x="16256" y="11831"/>
                </a:lnTo>
                <a:lnTo>
                  <a:pt x="16256" y="9769"/>
                </a:lnTo>
                <a:lnTo>
                  <a:pt x="11919" y="9769"/>
                </a:lnTo>
                <a:lnTo>
                  <a:pt x="11919" y="5393"/>
                </a:lnTo>
                <a:close/>
                <a:moveTo>
                  <a:pt x="10912" y="0"/>
                </a:moveTo>
                <a:cubicBezTo>
                  <a:pt x="4924" y="0"/>
                  <a:pt x="0" y="4772"/>
                  <a:pt x="0" y="10814"/>
                </a:cubicBezTo>
                <a:cubicBezTo>
                  <a:pt x="0" y="16828"/>
                  <a:pt x="4924" y="21600"/>
                  <a:pt x="10912" y="21600"/>
                </a:cubicBezTo>
                <a:cubicBezTo>
                  <a:pt x="16872" y="21600"/>
                  <a:pt x="21600" y="16828"/>
                  <a:pt x="21600" y="10814"/>
                </a:cubicBezTo>
                <a:cubicBezTo>
                  <a:pt x="21600" y="4772"/>
                  <a:pt x="16872" y="0"/>
                  <a:pt x="10912" y="0"/>
                </a:cubicBezTo>
                <a:close/>
                <a:moveTo>
                  <a:pt x="10912" y="19511"/>
                </a:moveTo>
                <a:cubicBezTo>
                  <a:pt x="6183" y="19511"/>
                  <a:pt x="2266" y="15586"/>
                  <a:pt x="2266" y="10814"/>
                </a:cubicBezTo>
                <a:cubicBezTo>
                  <a:pt x="2266" y="6014"/>
                  <a:pt x="6183" y="2089"/>
                  <a:pt x="10912" y="2089"/>
                </a:cubicBezTo>
                <a:cubicBezTo>
                  <a:pt x="15640" y="2089"/>
                  <a:pt x="19558" y="6014"/>
                  <a:pt x="19558" y="10814"/>
                </a:cubicBezTo>
                <a:cubicBezTo>
                  <a:pt x="19558" y="15586"/>
                  <a:pt x="15640" y="19511"/>
                  <a:pt x="10912" y="19511"/>
                </a:cubicBezTo>
                <a:close/>
              </a:path>
            </a:pathLst>
          </a:custGeom>
          <a:solidFill>
            <a:srgbClr val="F4F5F7"/>
          </a:solidFill>
          <a:ln w="3175">
            <a:miter lim="400000"/>
          </a:ln>
        </p:spPr>
        <p:txBody>
          <a:bodyPr lIns="17145" rIns="17145" anchor="ctr"/>
          <a:lstStyle/>
          <a:p>
            <a:pPr algn="l" defTabSz="342900">
              <a:defRPr sz="1800">
                <a:solidFill>
                  <a:srgbClr val="000000"/>
                </a:solidFill>
                <a:latin typeface="Roboto Regular"/>
                <a:ea typeface="Roboto Regular"/>
                <a:cs typeface="Roboto Regular"/>
                <a:sym typeface="Roboto Regular"/>
              </a:defRPr>
            </a:pPr>
            <a:endParaRPr sz="675"/>
          </a:p>
        </p:txBody>
      </p:sp>
      <p:sp>
        <p:nvSpPr>
          <p:cNvPr id="12" name="Picture Placeholder 2"/>
          <p:cNvSpPr>
            <a:spLocks noGrp="1"/>
          </p:cNvSpPr>
          <p:nvPr>
            <p:ph type="pic" sz="quarter" idx="11"/>
          </p:nvPr>
        </p:nvSpPr>
        <p:spPr>
          <a:xfrm>
            <a:off x="790927" y="1810941"/>
            <a:ext cx="8353073" cy="2122529"/>
          </a:xfrm>
        </p:spPr>
        <p:txBody>
          <a:bodyPr/>
          <a:lstStyle/>
          <a:p>
            <a:endParaRPr lang="en-US"/>
          </a:p>
        </p:txBody>
      </p:sp>
      <p:sp>
        <p:nvSpPr>
          <p:cNvPr id="13" name="Shape 31"/>
          <p:cNvSpPr>
            <a:spLocks noGrp="1"/>
          </p:cNvSpPr>
          <p:nvPr>
            <p:ph type="body" idx="1"/>
          </p:nvPr>
        </p:nvSpPr>
        <p:spPr>
          <a:xfrm>
            <a:off x="790927" y="4035212"/>
            <a:ext cx="5601709" cy="808251"/>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6" name="Shape 31"/>
          <p:cNvSpPr>
            <a:spLocks noGrp="1"/>
          </p:cNvSpPr>
          <p:nvPr>
            <p:ph type="body" idx="12" hasCustomPrompt="1"/>
          </p:nvPr>
        </p:nvSpPr>
        <p:spPr>
          <a:xfrm>
            <a:off x="790927" y="875231"/>
            <a:ext cx="2574443" cy="184279"/>
          </a:xfrm>
          <a:prstGeom prst="rect">
            <a:avLst/>
          </a:prstGeom>
        </p:spPr>
        <p:txBody>
          <a:bodyPr>
            <a:noAutofit/>
          </a:bodyPr>
          <a:lstStyle>
            <a:lvl1pPr algn="l">
              <a:defRPr sz="675" spc="113"/>
            </a:lvl1pPr>
            <a:lvl2pPr>
              <a:defRPr sz="675" spc="113"/>
            </a:lvl2pPr>
            <a:lvl3pPr>
              <a:defRPr sz="675" spc="113"/>
            </a:lvl3pPr>
            <a:lvl4pPr>
              <a:defRPr sz="675" spc="113"/>
            </a:lvl4pPr>
            <a:lvl5pPr>
              <a:defRPr sz="675" spc="113"/>
            </a:lvl5pPr>
          </a:lstStyle>
          <a:p>
            <a:r>
              <a:rPr lang="en-GB" dirty="0"/>
              <a:t>SECTION TITLE</a:t>
            </a:r>
          </a:p>
        </p:txBody>
      </p:sp>
    </p:spTree>
    <p:extLst>
      <p:ext uri="{BB962C8B-B14F-4D97-AF65-F5344CB8AC3E}">
        <p14:creationId xmlns:p14="http://schemas.microsoft.com/office/powerpoint/2010/main" val="3997372990"/>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ighlight boxes">
    <p:spTree>
      <p:nvGrpSpPr>
        <p:cNvPr id="1" name=""/>
        <p:cNvGrpSpPr/>
        <p:nvPr/>
      </p:nvGrpSpPr>
      <p:grpSpPr>
        <a:xfrm>
          <a:off x="0" y="0"/>
          <a:ext cx="0" cy="0"/>
          <a:chOff x="0" y="0"/>
          <a:chExt cx="0" cy="0"/>
        </a:xfrm>
      </p:grpSpPr>
      <p:sp>
        <p:nvSpPr>
          <p:cNvPr id="2" name="Title 1"/>
          <p:cNvSpPr>
            <a:spLocks noGrp="1"/>
          </p:cNvSpPr>
          <p:nvPr>
            <p:ph type="title"/>
          </p:nvPr>
        </p:nvSpPr>
        <p:spPr>
          <a:xfrm>
            <a:off x="1394574" y="702260"/>
            <a:ext cx="6181020" cy="408157"/>
          </a:xfrm>
        </p:spPr>
        <p:txBody>
          <a:bodyPr/>
          <a:lstStyle>
            <a:lvl1pPr algn="ctr">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5" name="Shape 279"/>
          <p:cNvSpPr>
            <a:spLocks noChangeArrowheads="1"/>
          </p:cNvSpPr>
          <p:nvPr userDrawn="1"/>
        </p:nvSpPr>
        <p:spPr bwMode="auto">
          <a:xfrm>
            <a:off x="731044" y="1494830"/>
            <a:ext cx="1794272" cy="2609885"/>
          </a:xfrm>
          <a:prstGeom prst="roundRect">
            <a:avLst>
              <a:gd name="adj" fmla="val 1815"/>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9050" tIns="19050" rIns="19050" bIns="1905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endParaRPr lang="en-US" altLang="en-US" sz="1200" baseline="0">
              <a:solidFill>
                <a:srgbClr val="FFFFFF"/>
              </a:solidFill>
              <a:latin typeface="Helvetica Light" charset="0"/>
              <a:sym typeface="Helvetica Light" charset="0"/>
            </a:endParaRPr>
          </a:p>
        </p:txBody>
      </p:sp>
      <p:sp>
        <p:nvSpPr>
          <p:cNvPr id="8" name="Shape 285"/>
          <p:cNvSpPr>
            <a:spLocks noChangeArrowheads="1"/>
          </p:cNvSpPr>
          <p:nvPr userDrawn="1"/>
        </p:nvSpPr>
        <p:spPr bwMode="auto">
          <a:xfrm>
            <a:off x="2690813" y="1494830"/>
            <a:ext cx="1794272" cy="2609885"/>
          </a:xfrm>
          <a:prstGeom prst="roundRect">
            <a:avLst>
              <a:gd name="adj" fmla="val 1815"/>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9050" tIns="19050" rIns="19050" bIns="1905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endParaRPr lang="en-US" altLang="en-US" sz="1200" baseline="0">
              <a:solidFill>
                <a:srgbClr val="FFFFFF"/>
              </a:solidFill>
              <a:latin typeface="Helvetica Light" charset="0"/>
              <a:sym typeface="Helvetica Light" charset="0"/>
            </a:endParaRPr>
          </a:p>
        </p:txBody>
      </p:sp>
      <p:sp>
        <p:nvSpPr>
          <p:cNvPr id="9" name="Shape 291"/>
          <p:cNvSpPr>
            <a:spLocks noChangeArrowheads="1"/>
          </p:cNvSpPr>
          <p:nvPr userDrawn="1"/>
        </p:nvSpPr>
        <p:spPr bwMode="auto">
          <a:xfrm>
            <a:off x="4650581" y="1494830"/>
            <a:ext cx="1794272" cy="2609885"/>
          </a:xfrm>
          <a:prstGeom prst="roundRect">
            <a:avLst>
              <a:gd name="adj" fmla="val 1815"/>
            </a:avLst>
          </a:prstGeom>
          <a:solidFill>
            <a:schemeClr val="accent3"/>
          </a:solidFill>
          <a:ln>
            <a:noFill/>
          </a:ln>
        </p:spPr>
        <p:txBody>
          <a:bodyPr lIns="19050" tIns="19050" rIns="19050" bIns="1905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defRPr/>
            </a:pPr>
            <a:endParaRPr lang="en-US" altLang="en-US" sz="1200" baseline="0">
              <a:solidFill>
                <a:srgbClr val="FFFFFF"/>
              </a:solidFill>
              <a:latin typeface="Helvetica Light" charset="0"/>
              <a:sym typeface="Helvetica Light" charset="0"/>
            </a:endParaRPr>
          </a:p>
        </p:txBody>
      </p:sp>
      <p:sp>
        <p:nvSpPr>
          <p:cNvPr id="10" name="Shape 297"/>
          <p:cNvSpPr>
            <a:spLocks noChangeArrowheads="1"/>
          </p:cNvSpPr>
          <p:nvPr userDrawn="1"/>
        </p:nvSpPr>
        <p:spPr bwMode="auto">
          <a:xfrm>
            <a:off x="6610350" y="1494830"/>
            <a:ext cx="1794272" cy="2609885"/>
          </a:xfrm>
          <a:prstGeom prst="roundRect">
            <a:avLst>
              <a:gd name="adj" fmla="val 1815"/>
            </a:avLst>
          </a:prstGeom>
          <a:solidFill>
            <a:schemeClr val="accent5"/>
          </a:solidFill>
          <a:ln>
            <a:noFill/>
          </a:ln>
        </p:spPr>
        <p:txBody>
          <a:bodyPr lIns="19050" tIns="19050" rIns="19050" bIns="1905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defRPr/>
            </a:pPr>
            <a:endParaRPr lang="en-US" altLang="en-US" sz="1200" baseline="0">
              <a:solidFill>
                <a:srgbClr val="FFFFFF"/>
              </a:solidFill>
              <a:latin typeface="Helvetica Light" charset="0"/>
              <a:sym typeface="Helvetica Light" charset="0"/>
            </a:endParaRPr>
          </a:p>
        </p:txBody>
      </p:sp>
      <p:sp>
        <p:nvSpPr>
          <p:cNvPr id="23" name="Shape 31"/>
          <p:cNvSpPr>
            <a:spLocks noGrp="1"/>
          </p:cNvSpPr>
          <p:nvPr>
            <p:ph type="body" idx="1"/>
          </p:nvPr>
        </p:nvSpPr>
        <p:spPr>
          <a:xfrm>
            <a:off x="805810" y="2813495"/>
            <a:ext cx="1563279" cy="959159"/>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4" name="Shape 31"/>
          <p:cNvSpPr>
            <a:spLocks noGrp="1"/>
          </p:cNvSpPr>
          <p:nvPr>
            <p:ph type="body" idx="11"/>
          </p:nvPr>
        </p:nvSpPr>
        <p:spPr>
          <a:xfrm>
            <a:off x="2806011" y="2813495"/>
            <a:ext cx="1563279" cy="959159"/>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 name="Shape 31"/>
          <p:cNvSpPr>
            <a:spLocks noGrp="1"/>
          </p:cNvSpPr>
          <p:nvPr>
            <p:ph type="body" idx="12"/>
          </p:nvPr>
        </p:nvSpPr>
        <p:spPr>
          <a:xfrm>
            <a:off x="4752088" y="2799772"/>
            <a:ext cx="1563279" cy="959159"/>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6" name="Shape 31"/>
          <p:cNvSpPr>
            <a:spLocks noGrp="1"/>
          </p:cNvSpPr>
          <p:nvPr>
            <p:ph type="body" idx="13"/>
          </p:nvPr>
        </p:nvSpPr>
        <p:spPr>
          <a:xfrm>
            <a:off x="6725846" y="2798630"/>
            <a:ext cx="1563279" cy="959159"/>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7" name="Shape 31"/>
          <p:cNvSpPr>
            <a:spLocks noGrp="1"/>
          </p:cNvSpPr>
          <p:nvPr>
            <p:ph type="body" idx="14" hasCustomPrompt="1"/>
          </p:nvPr>
        </p:nvSpPr>
        <p:spPr>
          <a:xfrm>
            <a:off x="3263345" y="1175653"/>
            <a:ext cx="2574443" cy="184279"/>
          </a:xfrm>
          <a:prstGeom prst="rect">
            <a:avLst/>
          </a:prstGeom>
        </p:spPr>
        <p:txBody>
          <a:bodyPr>
            <a:noAutofit/>
          </a:bodyPr>
          <a:lstStyle>
            <a:lvl1pPr algn="ctr">
              <a:defRPr sz="900" b="1" spc="0">
                <a:solidFill>
                  <a:schemeClr val="accent1"/>
                </a:solidFill>
              </a:defRPr>
            </a:lvl1pPr>
            <a:lvl2pPr>
              <a:defRPr sz="675" spc="113"/>
            </a:lvl2pPr>
            <a:lvl3pPr>
              <a:defRPr sz="675" spc="113"/>
            </a:lvl3pPr>
            <a:lvl4pPr>
              <a:defRPr sz="675" spc="113"/>
            </a:lvl4pPr>
            <a:lvl5pPr>
              <a:defRPr sz="675" spc="113"/>
            </a:lvl5pPr>
          </a:lstStyle>
          <a:p>
            <a:r>
              <a:rPr lang="en-GB" dirty="0"/>
              <a:t>SECTION TITLE</a:t>
            </a:r>
          </a:p>
        </p:txBody>
      </p:sp>
      <p:sp>
        <p:nvSpPr>
          <p:cNvPr id="28" name="Shape 31"/>
          <p:cNvSpPr>
            <a:spLocks noGrp="1"/>
          </p:cNvSpPr>
          <p:nvPr>
            <p:ph type="body" idx="15" hasCustomPrompt="1"/>
          </p:nvPr>
        </p:nvSpPr>
        <p:spPr>
          <a:xfrm>
            <a:off x="805809" y="2022698"/>
            <a:ext cx="1606737" cy="484637"/>
          </a:xfrm>
          <a:prstGeom prst="rect">
            <a:avLst/>
          </a:prstGeom>
        </p:spPr>
        <p:txBody>
          <a:bodyPr>
            <a:noAutofit/>
          </a:bodyPr>
          <a:lstStyle>
            <a:lvl1pPr algn="ctr">
              <a:defRPr sz="1350" b="0" spc="0">
                <a:solidFill>
                  <a:schemeClr val="tx1"/>
                </a:solidFill>
              </a:defRPr>
            </a:lvl1pPr>
            <a:lvl2pPr>
              <a:defRPr sz="675" spc="113"/>
            </a:lvl2pPr>
            <a:lvl3pPr>
              <a:defRPr sz="675" spc="113"/>
            </a:lvl3pPr>
            <a:lvl4pPr>
              <a:defRPr sz="675" spc="113"/>
            </a:lvl4pPr>
            <a:lvl5pPr>
              <a:defRPr sz="675" spc="113"/>
            </a:lvl5pPr>
          </a:lstStyle>
          <a:p>
            <a:r>
              <a:rPr lang="en-GB" dirty="0"/>
              <a:t>SECTION TITLE</a:t>
            </a:r>
          </a:p>
        </p:txBody>
      </p:sp>
      <p:sp>
        <p:nvSpPr>
          <p:cNvPr id="29" name="Shape 31"/>
          <p:cNvSpPr>
            <a:spLocks noGrp="1"/>
          </p:cNvSpPr>
          <p:nvPr>
            <p:ph type="body" idx="16" hasCustomPrompt="1"/>
          </p:nvPr>
        </p:nvSpPr>
        <p:spPr>
          <a:xfrm>
            <a:off x="2774801" y="2022698"/>
            <a:ext cx="1606737" cy="484637"/>
          </a:xfrm>
          <a:prstGeom prst="rect">
            <a:avLst/>
          </a:prstGeom>
        </p:spPr>
        <p:txBody>
          <a:bodyPr>
            <a:noAutofit/>
          </a:bodyPr>
          <a:lstStyle>
            <a:lvl1pPr algn="ctr">
              <a:defRPr sz="1350" b="0" spc="0">
                <a:solidFill>
                  <a:schemeClr val="tx1"/>
                </a:solidFill>
              </a:defRPr>
            </a:lvl1pPr>
            <a:lvl2pPr>
              <a:defRPr sz="675" spc="113"/>
            </a:lvl2pPr>
            <a:lvl3pPr>
              <a:defRPr sz="675" spc="113"/>
            </a:lvl3pPr>
            <a:lvl4pPr>
              <a:defRPr sz="675" spc="113"/>
            </a:lvl4pPr>
            <a:lvl5pPr>
              <a:defRPr sz="675" spc="113"/>
            </a:lvl5pPr>
          </a:lstStyle>
          <a:p>
            <a:r>
              <a:rPr lang="en-GB" dirty="0"/>
              <a:t>SECTION TITLE</a:t>
            </a:r>
          </a:p>
        </p:txBody>
      </p:sp>
      <p:sp>
        <p:nvSpPr>
          <p:cNvPr id="30" name="Shape 31"/>
          <p:cNvSpPr>
            <a:spLocks noGrp="1"/>
          </p:cNvSpPr>
          <p:nvPr>
            <p:ph type="body" idx="17" hasCustomPrompt="1"/>
          </p:nvPr>
        </p:nvSpPr>
        <p:spPr>
          <a:xfrm>
            <a:off x="4744349" y="2020653"/>
            <a:ext cx="1606737" cy="484637"/>
          </a:xfrm>
          <a:prstGeom prst="rect">
            <a:avLst/>
          </a:prstGeom>
        </p:spPr>
        <p:txBody>
          <a:bodyPr>
            <a:noAutofit/>
          </a:bodyPr>
          <a:lstStyle>
            <a:lvl1pPr algn="ctr">
              <a:defRPr sz="1350" b="0" spc="0">
                <a:solidFill>
                  <a:schemeClr val="tx1"/>
                </a:solidFill>
              </a:defRPr>
            </a:lvl1pPr>
            <a:lvl2pPr>
              <a:defRPr sz="675" spc="113"/>
            </a:lvl2pPr>
            <a:lvl3pPr>
              <a:defRPr sz="675" spc="113"/>
            </a:lvl3pPr>
            <a:lvl4pPr>
              <a:defRPr sz="675" spc="113"/>
            </a:lvl4pPr>
            <a:lvl5pPr>
              <a:defRPr sz="675" spc="113"/>
            </a:lvl5pPr>
          </a:lstStyle>
          <a:p>
            <a:r>
              <a:rPr lang="en-GB" dirty="0"/>
              <a:t>SECTION TITLE</a:t>
            </a:r>
          </a:p>
        </p:txBody>
      </p:sp>
      <p:sp>
        <p:nvSpPr>
          <p:cNvPr id="31" name="Shape 31"/>
          <p:cNvSpPr>
            <a:spLocks noGrp="1"/>
          </p:cNvSpPr>
          <p:nvPr>
            <p:ph type="body" idx="18" hasCustomPrompt="1"/>
          </p:nvPr>
        </p:nvSpPr>
        <p:spPr>
          <a:xfrm>
            <a:off x="6704117" y="2020653"/>
            <a:ext cx="1606737" cy="484637"/>
          </a:xfrm>
          <a:prstGeom prst="rect">
            <a:avLst/>
          </a:prstGeom>
        </p:spPr>
        <p:txBody>
          <a:bodyPr>
            <a:noAutofit/>
          </a:bodyPr>
          <a:lstStyle>
            <a:lvl1pPr algn="ctr">
              <a:defRPr sz="1350" b="0" spc="0">
                <a:solidFill>
                  <a:schemeClr val="tx1"/>
                </a:solidFill>
              </a:defRPr>
            </a:lvl1pPr>
            <a:lvl2pPr>
              <a:defRPr sz="675" spc="113"/>
            </a:lvl2pPr>
            <a:lvl3pPr>
              <a:defRPr sz="675" spc="113"/>
            </a:lvl3pPr>
            <a:lvl4pPr>
              <a:defRPr sz="675" spc="113"/>
            </a:lvl4pPr>
            <a:lvl5pPr>
              <a:defRPr sz="675" spc="113"/>
            </a:lvl5pPr>
          </a:lstStyle>
          <a:p>
            <a:r>
              <a:rPr lang="en-GB" dirty="0"/>
              <a:t>SECTION TITLE</a:t>
            </a:r>
          </a:p>
        </p:txBody>
      </p:sp>
    </p:spTree>
    <p:extLst>
      <p:ext uri="{BB962C8B-B14F-4D97-AF65-F5344CB8AC3E}">
        <p14:creationId xmlns:p14="http://schemas.microsoft.com/office/powerpoint/2010/main" val="922317174"/>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23" name="Shape 31"/>
          <p:cNvSpPr>
            <a:spLocks noGrp="1"/>
          </p:cNvSpPr>
          <p:nvPr>
            <p:ph type="body" idx="1"/>
          </p:nvPr>
        </p:nvSpPr>
        <p:spPr>
          <a:xfrm>
            <a:off x="805810" y="2813495"/>
            <a:ext cx="1563279" cy="959159"/>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4" name="Shape 31"/>
          <p:cNvSpPr>
            <a:spLocks noGrp="1"/>
          </p:cNvSpPr>
          <p:nvPr>
            <p:ph type="body" idx="11"/>
          </p:nvPr>
        </p:nvSpPr>
        <p:spPr>
          <a:xfrm>
            <a:off x="2806011" y="2813495"/>
            <a:ext cx="1563279" cy="959159"/>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 name="Shape 31"/>
          <p:cNvSpPr>
            <a:spLocks noGrp="1"/>
          </p:cNvSpPr>
          <p:nvPr>
            <p:ph type="body" idx="12"/>
          </p:nvPr>
        </p:nvSpPr>
        <p:spPr>
          <a:xfrm>
            <a:off x="4752088" y="2799772"/>
            <a:ext cx="1563279" cy="959159"/>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6" name="Shape 31"/>
          <p:cNvSpPr>
            <a:spLocks noGrp="1"/>
          </p:cNvSpPr>
          <p:nvPr>
            <p:ph type="body" idx="13"/>
          </p:nvPr>
        </p:nvSpPr>
        <p:spPr>
          <a:xfrm>
            <a:off x="6725846" y="2798630"/>
            <a:ext cx="1563279" cy="959159"/>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8" name="Shape 31"/>
          <p:cNvSpPr>
            <a:spLocks noGrp="1"/>
          </p:cNvSpPr>
          <p:nvPr>
            <p:ph type="body" idx="15" hasCustomPrompt="1"/>
          </p:nvPr>
        </p:nvSpPr>
        <p:spPr>
          <a:xfrm>
            <a:off x="793099" y="2326232"/>
            <a:ext cx="1606737" cy="306750"/>
          </a:xfrm>
          <a:prstGeom prst="rect">
            <a:avLst/>
          </a:prstGeom>
        </p:spPr>
        <p:txBody>
          <a:bodyPr>
            <a:noAutofit/>
          </a:bodyPr>
          <a:lstStyle>
            <a:lvl1pPr algn="ctr">
              <a:defRPr sz="1350" b="1" spc="0">
                <a:solidFill>
                  <a:schemeClr val="bg1"/>
                </a:solidFill>
              </a:defRPr>
            </a:lvl1pPr>
            <a:lvl2pPr>
              <a:defRPr sz="675" spc="113"/>
            </a:lvl2pPr>
            <a:lvl3pPr>
              <a:defRPr sz="675" spc="113"/>
            </a:lvl3pPr>
            <a:lvl4pPr>
              <a:defRPr sz="675" spc="113"/>
            </a:lvl4pPr>
            <a:lvl5pPr>
              <a:defRPr sz="675" spc="113"/>
            </a:lvl5pPr>
          </a:lstStyle>
          <a:p>
            <a:r>
              <a:rPr lang="en-GB" dirty="0"/>
              <a:t>Section title</a:t>
            </a:r>
          </a:p>
        </p:txBody>
      </p:sp>
      <p:sp>
        <p:nvSpPr>
          <p:cNvPr id="33" name="Shape 196"/>
          <p:cNvSpPr/>
          <p:nvPr/>
        </p:nvSpPr>
        <p:spPr>
          <a:xfrm>
            <a:off x="1072518" y="1037879"/>
            <a:ext cx="1060146" cy="1060146"/>
          </a:xfrm>
          <a:prstGeom prst="ellipse">
            <a:avLst/>
          </a:prstGeom>
          <a:solidFill>
            <a:schemeClr val="accent1"/>
          </a:solid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endParaRPr>
          </a:p>
        </p:txBody>
      </p:sp>
      <p:sp>
        <p:nvSpPr>
          <p:cNvPr id="36" name="Shape 204"/>
          <p:cNvSpPr/>
          <p:nvPr userDrawn="1"/>
        </p:nvSpPr>
        <p:spPr>
          <a:xfrm>
            <a:off x="7011336" y="1037878"/>
            <a:ext cx="1060146" cy="1060146"/>
          </a:xfrm>
          <a:prstGeom prst="ellipse">
            <a:avLst/>
          </a:prstGeom>
          <a:solidFill>
            <a:schemeClr val="bg2"/>
          </a:solidFill>
          <a:ln w="3175">
            <a:miter lim="400000"/>
          </a:ln>
        </p:spPr>
        <p:txBody>
          <a:bodyPr lIns="14288" tIns="14288" rIns="14288" bIns="14288" anchor="ctr"/>
          <a:lstStyle/>
          <a:p>
            <a:pPr algn="ctr">
              <a:defRPr sz="3000">
                <a:solidFill>
                  <a:srgbClr val="FFFFFF"/>
                </a:solidFill>
                <a:latin typeface="Helvetica Light"/>
                <a:ea typeface="Helvetica Light"/>
                <a:cs typeface="Helvetica Light"/>
                <a:sym typeface="Helvetica Light"/>
              </a:defRPr>
            </a:pPr>
            <a:endParaRPr sz="1125"/>
          </a:p>
        </p:txBody>
      </p:sp>
      <p:sp>
        <p:nvSpPr>
          <p:cNvPr id="37" name="Shape 211"/>
          <p:cNvSpPr/>
          <p:nvPr userDrawn="1"/>
        </p:nvSpPr>
        <p:spPr>
          <a:xfrm>
            <a:off x="3052124" y="1037878"/>
            <a:ext cx="1060146" cy="1060146"/>
          </a:xfrm>
          <a:prstGeom prst="ellipse">
            <a:avLst/>
          </a:prstGeom>
          <a:solidFill>
            <a:schemeClr val="accent2"/>
          </a:solidFill>
          <a:ln w="3175">
            <a:miter lim="400000"/>
          </a:ln>
        </p:spPr>
        <p:txBody>
          <a:bodyPr lIns="14288" tIns="14288" rIns="14288" bIns="14288" anchor="ctr"/>
          <a:lstStyle/>
          <a:p>
            <a:pPr algn="ctr">
              <a:defRPr sz="3000">
                <a:solidFill>
                  <a:srgbClr val="FFFFFF"/>
                </a:solidFill>
                <a:latin typeface="Helvetica Light"/>
                <a:ea typeface="Helvetica Light"/>
                <a:cs typeface="Helvetica Light"/>
                <a:sym typeface="Helvetica Light"/>
              </a:defRPr>
            </a:pPr>
            <a:endParaRPr sz="1125"/>
          </a:p>
        </p:txBody>
      </p:sp>
      <p:sp>
        <p:nvSpPr>
          <p:cNvPr id="38" name="Shape 218"/>
          <p:cNvSpPr/>
          <p:nvPr userDrawn="1"/>
        </p:nvSpPr>
        <p:spPr>
          <a:xfrm>
            <a:off x="5031730" y="1037878"/>
            <a:ext cx="1060146" cy="1060146"/>
          </a:xfrm>
          <a:prstGeom prst="ellipse">
            <a:avLst/>
          </a:prstGeom>
          <a:solidFill>
            <a:schemeClr val="accent3"/>
          </a:solidFill>
          <a:ln w="3175">
            <a:miter lim="400000"/>
          </a:ln>
        </p:spPr>
        <p:txBody>
          <a:bodyPr lIns="14288" tIns="14288" rIns="14288" bIns="14288" anchor="ctr"/>
          <a:lstStyle/>
          <a:p>
            <a:pPr algn="ctr">
              <a:defRPr sz="3000">
                <a:solidFill>
                  <a:srgbClr val="FFFFFF"/>
                </a:solidFill>
                <a:latin typeface="Helvetica Light"/>
                <a:ea typeface="Helvetica Light"/>
                <a:cs typeface="Helvetica Light"/>
                <a:sym typeface="Helvetica Light"/>
              </a:defRPr>
            </a:pPr>
            <a:endParaRPr sz="1125"/>
          </a:p>
        </p:txBody>
      </p:sp>
      <p:sp>
        <p:nvSpPr>
          <p:cNvPr id="46" name="Shape 31"/>
          <p:cNvSpPr>
            <a:spLocks noGrp="1"/>
          </p:cNvSpPr>
          <p:nvPr>
            <p:ph type="body" idx="16" hasCustomPrompt="1"/>
          </p:nvPr>
        </p:nvSpPr>
        <p:spPr>
          <a:xfrm>
            <a:off x="2748732" y="2326232"/>
            <a:ext cx="1606737" cy="306750"/>
          </a:xfrm>
          <a:prstGeom prst="rect">
            <a:avLst/>
          </a:prstGeom>
        </p:spPr>
        <p:txBody>
          <a:bodyPr>
            <a:noAutofit/>
          </a:bodyPr>
          <a:lstStyle>
            <a:lvl1pPr algn="ctr">
              <a:defRPr sz="1350" b="1" spc="0">
                <a:solidFill>
                  <a:schemeClr val="bg1"/>
                </a:solidFill>
              </a:defRPr>
            </a:lvl1pPr>
            <a:lvl2pPr>
              <a:defRPr sz="675" spc="113"/>
            </a:lvl2pPr>
            <a:lvl3pPr>
              <a:defRPr sz="675" spc="113"/>
            </a:lvl3pPr>
            <a:lvl4pPr>
              <a:defRPr sz="675" spc="113"/>
            </a:lvl4pPr>
            <a:lvl5pPr>
              <a:defRPr sz="675" spc="113"/>
            </a:lvl5pPr>
          </a:lstStyle>
          <a:p>
            <a:r>
              <a:rPr lang="en-GB" dirty="0"/>
              <a:t>Section title</a:t>
            </a:r>
          </a:p>
        </p:txBody>
      </p:sp>
      <p:sp>
        <p:nvSpPr>
          <p:cNvPr id="47" name="Shape 31"/>
          <p:cNvSpPr>
            <a:spLocks noGrp="1"/>
          </p:cNvSpPr>
          <p:nvPr>
            <p:ph type="body" idx="17" hasCustomPrompt="1"/>
          </p:nvPr>
        </p:nvSpPr>
        <p:spPr>
          <a:xfrm>
            <a:off x="4708630" y="2326232"/>
            <a:ext cx="1606737" cy="306750"/>
          </a:xfrm>
          <a:prstGeom prst="rect">
            <a:avLst/>
          </a:prstGeom>
        </p:spPr>
        <p:txBody>
          <a:bodyPr>
            <a:noAutofit/>
          </a:bodyPr>
          <a:lstStyle>
            <a:lvl1pPr algn="ctr">
              <a:defRPr sz="1350" b="1" spc="0">
                <a:solidFill>
                  <a:schemeClr val="bg1"/>
                </a:solidFill>
              </a:defRPr>
            </a:lvl1pPr>
            <a:lvl2pPr>
              <a:defRPr sz="675" spc="113"/>
            </a:lvl2pPr>
            <a:lvl3pPr>
              <a:defRPr sz="675" spc="113"/>
            </a:lvl3pPr>
            <a:lvl4pPr>
              <a:defRPr sz="675" spc="113"/>
            </a:lvl4pPr>
            <a:lvl5pPr>
              <a:defRPr sz="675" spc="113"/>
            </a:lvl5pPr>
          </a:lstStyle>
          <a:p>
            <a:r>
              <a:rPr lang="en-GB" dirty="0"/>
              <a:t>Section title</a:t>
            </a:r>
          </a:p>
        </p:txBody>
      </p:sp>
      <p:sp>
        <p:nvSpPr>
          <p:cNvPr id="48" name="Shape 31"/>
          <p:cNvSpPr>
            <a:spLocks noGrp="1"/>
          </p:cNvSpPr>
          <p:nvPr>
            <p:ph type="body" idx="18" hasCustomPrompt="1"/>
          </p:nvPr>
        </p:nvSpPr>
        <p:spPr>
          <a:xfrm>
            <a:off x="6682389" y="2321561"/>
            <a:ext cx="1606737" cy="306750"/>
          </a:xfrm>
          <a:prstGeom prst="rect">
            <a:avLst/>
          </a:prstGeom>
        </p:spPr>
        <p:txBody>
          <a:bodyPr>
            <a:noAutofit/>
          </a:bodyPr>
          <a:lstStyle>
            <a:lvl1pPr algn="ctr">
              <a:defRPr sz="1350" b="1" spc="0">
                <a:solidFill>
                  <a:schemeClr val="bg1"/>
                </a:solidFill>
              </a:defRPr>
            </a:lvl1pPr>
            <a:lvl2pPr>
              <a:defRPr sz="675" spc="113"/>
            </a:lvl2pPr>
            <a:lvl3pPr>
              <a:defRPr sz="675" spc="113"/>
            </a:lvl3pPr>
            <a:lvl4pPr>
              <a:defRPr sz="675" spc="113"/>
            </a:lvl4pPr>
            <a:lvl5pPr>
              <a:defRPr sz="675" spc="113"/>
            </a:lvl5pPr>
          </a:lstStyle>
          <a:p>
            <a:r>
              <a:rPr lang="en-GB" dirty="0"/>
              <a:t>Section title</a:t>
            </a:r>
          </a:p>
        </p:txBody>
      </p:sp>
      <p:sp>
        <p:nvSpPr>
          <p:cNvPr id="49" name="Picture Placeholder 2"/>
          <p:cNvSpPr>
            <a:spLocks noGrp="1"/>
          </p:cNvSpPr>
          <p:nvPr>
            <p:ph type="pic" sz="quarter" idx="19"/>
          </p:nvPr>
        </p:nvSpPr>
        <p:spPr>
          <a:xfrm>
            <a:off x="1271555" y="1341983"/>
            <a:ext cx="626643" cy="513171"/>
          </a:xfrm>
        </p:spPr>
        <p:txBody>
          <a:bodyPr/>
          <a:lstStyle>
            <a:lvl1pPr algn="ctr">
              <a:defRPr/>
            </a:lvl1pPr>
          </a:lstStyle>
          <a:p>
            <a:endParaRPr lang="en-US" dirty="0"/>
          </a:p>
        </p:txBody>
      </p:sp>
      <p:sp>
        <p:nvSpPr>
          <p:cNvPr id="50" name="Picture Placeholder 2"/>
          <p:cNvSpPr>
            <a:spLocks noGrp="1"/>
          </p:cNvSpPr>
          <p:nvPr>
            <p:ph type="pic" sz="quarter" idx="20"/>
          </p:nvPr>
        </p:nvSpPr>
        <p:spPr>
          <a:xfrm>
            <a:off x="3268875" y="1311366"/>
            <a:ext cx="626643" cy="513171"/>
          </a:xfrm>
        </p:spPr>
        <p:txBody>
          <a:bodyPr/>
          <a:lstStyle>
            <a:lvl1pPr algn="ctr">
              <a:defRPr/>
            </a:lvl1pPr>
          </a:lstStyle>
          <a:p>
            <a:endParaRPr lang="en-US" dirty="0"/>
          </a:p>
        </p:txBody>
      </p:sp>
      <p:sp>
        <p:nvSpPr>
          <p:cNvPr id="51" name="Picture Placeholder 2"/>
          <p:cNvSpPr>
            <a:spLocks noGrp="1"/>
          </p:cNvSpPr>
          <p:nvPr>
            <p:ph type="pic" sz="quarter" idx="21"/>
          </p:nvPr>
        </p:nvSpPr>
        <p:spPr>
          <a:xfrm>
            <a:off x="5248481" y="1341983"/>
            <a:ext cx="626643" cy="513171"/>
          </a:xfrm>
        </p:spPr>
        <p:txBody>
          <a:bodyPr/>
          <a:lstStyle>
            <a:lvl1pPr algn="ctr">
              <a:defRPr/>
            </a:lvl1pPr>
          </a:lstStyle>
          <a:p>
            <a:endParaRPr lang="en-US" dirty="0"/>
          </a:p>
        </p:txBody>
      </p:sp>
      <p:sp>
        <p:nvSpPr>
          <p:cNvPr id="52" name="Picture Placeholder 2"/>
          <p:cNvSpPr>
            <a:spLocks noGrp="1"/>
          </p:cNvSpPr>
          <p:nvPr>
            <p:ph type="pic" sz="quarter" idx="22"/>
          </p:nvPr>
        </p:nvSpPr>
        <p:spPr>
          <a:xfrm>
            <a:off x="7228088" y="1311366"/>
            <a:ext cx="626643" cy="513171"/>
          </a:xfrm>
        </p:spPr>
        <p:txBody>
          <a:bodyPr/>
          <a:lstStyle>
            <a:lvl1pPr algn="ctr">
              <a:defRPr/>
            </a:lvl1pPr>
          </a:lstStyle>
          <a:p>
            <a:endParaRPr lang="en-US" dirty="0"/>
          </a:p>
        </p:txBody>
      </p:sp>
    </p:spTree>
    <p:extLst>
      <p:ext uri="{BB962C8B-B14F-4D97-AF65-F5344CB8AC3E}">
        <p14:creationId xmlns:p14="http://schemas.microsoft.com/office/powerpoint/2010/main" val="355375470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19256" cy="742950"/>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hoto dark bg">
    <p:bg>
      <p:bgPr>
        <a:solidFill>
          <a:schemeClr val="bg1"/>
        </a:solidFill>
        <a:effectLst/>
      </p:bgPr>
    </p:bg>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t>‹#›</a:t>
            </a:fld>
            <a:endParaRPr/>
          </a:p>
        </p:txBody>
      </p:sp>
      <p:sp>
        <p:nvSpPr>
          <p:cNvPr id="46" name="Shape 46"/>
          <p:cNvSpPr/>
          <p:nvPr/>
        </p:nvSpPr>
        <p:spPr>
          <a:xfrm>
            <a:off x="8654027" y="514218"/>
            <a:ext cx="613693" cy="0"/>
          </a:xfrm>
          <a:prstGeom prst="line">
            <a:avLst/>
          </a:prstGeom>
          <a:ln w="50800">
            <a:solidFill>
              <a:srgbClr val="F56C2E"/>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a:p>
        </p:txBody>
      </p:sp>
      <p:sp>
        <p:nvSpPr>
          <p:cNvPr id="3" name="Picture Placeholder 2"/>
          <p:cNvSpPr>
            <a:spLocks noGrp="1"/>
          </p:cNvSpPr>
          <p:nvPr>
            <p:ph type="pic" sz="quarter" idx="10"/>
          </p:nvPr>
        </p:nvSpPr>
        <p:spPr>
          <a:xfrm>
            <a:off x="1547098" y="1455658"/>
            <a:ext cx="990600" cy="990600"/>
          </a:xfrm>
        </p:spPr>
        <p:txBody>
          <a:bodyPr/>
          <a:lstStyle/>
          <a:p>
            <a:endParaRPr lang="en-US"/>
          </a:p>
        </p:txBody>
      </p:sp>
      <p:sp>
        <p:nvSpPr>
          <p:cNvPr id="12" name="Picture Placeholder 2"/>
          <p:cNvSpPr>
            <a:spLocks noGrp="1"/>
          </p:cNvSpPr>
          <p:nvPr>
            <p:ph type="pic" sz="quarter" idx="11"/>
          </p:nvPr>
        </p:nvSpPr>
        <p:spPr>
          <a:xfrm>
            <a:off x="2823448" y="1455658"/>
            <a:ext cx="990600" cy="990600"/>
          </a:xfrm>
        </p:spPr>
        <p:txBody>
          <a:bodyPr/>
          <a:lstStyle/>
          <a:p>
            <a:endParaRPr lang="en-US"/>
          </a:p>
        </p:txBody>
      </p:sp>
      <p:sp>
        <p:nvSpPr>
          <p:cNvPr id="13" name="Picture Placeholder 2"/>
          <p:cNvSpPr>
            <a:spLocks noGrp="1"/>
          </p:cNvSpPr>
          <p:nvPr>
            <p:ph type="pic" sz="quarter" idx="12"/>
          </p:nvPr>
        </p:nvSpPr>
        <p:spPr>
          <a:xfrm>
            <a:off x="4099798" y="1455658"/>
            <a:ext cx="990600" cy="990600"/>
          </a:xfrm>
        </p:spPr>
        <p:txBody>
          <a:bodyPr/>
          <a:lstStyle/>
          <a:p>
            <a:endParaRPr lang="en-US"/>
          </a:p>
        </p:txBody>
      </p:sp>
      <p:sp>
        <p:nvSpPr>
          <p:cNvPr id="14" name="Picture Placeholder 2"/>
          <p:cNvSpPr>
            <a:spLocks noGrp="1"/>
          </p:cNvSpPr>
          <p:nvPr>
            <p:ph type="pic" sz="quarter" idx="13"/>
          </p:nvPr>
        </p:nvSpPr>
        <p:spPr>
          <a:xfrm>
            <a:off x="5376148" y="1455658"/>
            <a:ext cx="990600" cy="990600"/>
          </a:xfrm>
        </p:spPr>
        <p:txBody>
          <a:bodyPr/>
          <a:lstStyle/>
          <a:p>
            <a:endParaRPr lang="en-US"/>
          </a:p>
        </p:txBody>
      </p:sp>
      <p:sp>
        <p:nvSpPr>
          <p:cNvPr id="15" name="Picture Placeholder 2"/>
          <p:cNvSpPr>
            <a:spLocks noGrp="1"/>
          </p:cNvSpPr>
          <p:nvPr>
            <p:ph type="pic" sz="quarter" idx="14"/>
          </p:nvPr>
        </p:nvSpPr>
        <p:spPr>
          <a:xfrm>
            <a:off x="6652498" y="1455658"/>
            <a:ext cx="990600" cy="990600"/>
          </a:xfrm>
        </p:spPr>
        <p:txBody>
          <a:bodyPr/>
          <a:lstStyle/>
          <a:p>
            <a:endParaRPr lang="en-US"/>
          </a:p>
        </p:txBody>
      </p:sp>
      <p:sp>
        <p:nvSpPr>
          <p:cNvPr id="16" name="Picture Placeholder 2"/>
          <p:cNvSpPr>
            <a:spLocks noGrp="1"/>
          </p:cNvSpPr>
          <p:nvPr>
            <p:ph type="pic" sz="quarter" idx="15"/>
          </p:nvPr>
        </p:nvSpPr>
        <p:spPr>
          <a:xfrm>
            <a:off x="1547098" y="2693908"/>
            <a:ext cx="990600" cy="990600"/>
          </a:xfrm>
        </p:spPr>
        <p:txBody>
          <a:bodyPr/>
          <a:lstStyle/>
          <a:p>
            <a:endParaRPr lang="en-US"/>
          </a:p>
        </p:txBody>
      </p:sp>
      <p:sp>
        <p:nvSpPr>
          <p:cNvPr id="17" name="Picture Placeholder 2"/>
          <p:cNvSpPr>
            <a:spLocks noGrp="1"/>
          </p:cNvSpPr>
          <p:nvPr>
            <p:ph type="pic" sz="quarter" idx="16"/>
          </p:nvPr>
        </p:nvSpPr>
        <p:spPr>
          <a:xfrm>
            <a:off x="2823448" y="2693908"/>
            <a:ext cx="990600" cy="990600"/>
          </a:xfrm>
        </p:spPr>
        <p:txBody>
          <a:bodyPr/>
          <a:lstStyle/>
          <a:p>
            <a:endParaRPr lang="en-US"/>
          </a:p>
        </p:txBody>
      </p:sp>
      <p:sp>
        <p:nvSpPr>
          <p:cNvPr id="18" name="Picture Placeholder 2"/>
          <p:cNvSpPr>
            <a:spLocks noGrp="1"/>
          </p:cNvSpPr>
          <p:nvPr>
            <p:ph type="pic" sz="quarter" idx="17"/>
          </p:nvPr>
        </p:nvSpPr>
        <p:spPr>
          <a:xfrm>
            <a:off x="4099798" y="2693908"/>
            <a:ext cx="990600" cy="990600"/>
          </a:xfrm>
        </p:spPr>
        <p:txBody>
          <a:bodyPr/>
          <a:lstStyle/>
          <a:p>
            <a:endParaRPr lang="en-US"/>
          </a:p>
        </p:txBody>
      </p:sp>
      <p:sp>
        <p:nvSpPr>
          <p:cNvPr id="19" name="Picture Placeholder 2"/>
          <p:cNvSpPr>
            <a:spLocks noGrp="1"/>
          </p:cNvSpPr>
          <p:nvPr>
            <p:ph type="pic" sz="quarter" idx="18"/>
          </p:nvPr>
        </p:nvSpPr>
        <p:spPr>
          <a:xfrm>
            <a:off x="5376148" y="2693908"/>
            <a:ext cx="990600" cy="990600"/>
          </a:xfrm>
        </p:spPr>
        <p:txBody>
          <a:bodyPr/>
          <a:lstStyle/>
          <a:p>
            <a:endParaRPr lang="en-US"/>
          </a:p>
        </p:txBody>
      </p:sp>
      <p:sp>
        <p:nvSpPr>
          <p:cNvPr id="20" name="Picture Placeholder 2"/>
          <p:cNvSpPr>
            <a:spLocks noGrp="1"/>
          </p:cNvSpPr>
          <p:nvPr>
            <p:ph type="pic" sz="quarter" idx="19"/>
          </p:nvPr>
        </p:nvSpPr>
        <p:spPr>
          <a:xfrm>
            <a:off x="6652498" y="2693908"/>
            <a:ext cx="990600" cy="990600"/>
          </a:xfrm>
        </p:spPr>
        <p:txBody>
          <a:bodyPr/>
          <a:lstStyle/>
          <a:p>
            <a:endParaRPr lang="en-US"/>
          </a:p>
        </p:txBody>
      </p:sp>
      <p:sp>
        <p:nvSpPr>
          <p:cNvPr id="21" name="Shape 4">
            <a:hlinkClick r:id="rId2"/>
          </p:cNvPr>
          <p:cNvSpPr/>
          <p:nvPr userDrawn="1"/>
        </p:nvSpPr>
        <p:spPr>
          <a:xfrm>
            <a:off x="8365965" y="316906"/>
            <a:ext cx="101725" cy="81085"/>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17145" rIns="17145"/>
          <a:lstStyle/>
          <a:p>
            <a:pPr algn="l" defTabSz="171450">
              <a:defRPr sz="2400">
                <a:latin typeface="Calibri"/>
                <a:ea typeface="Calibri"/>
                <a:cs typeface="Calibri"/>
                <a:sym typeface="Calibri"/>
              </a:defRPr>
            </a:pPr>
            <a:endParaRPr sz="900"/>
          </a:p>
        </p:txBody>
      </p:sp>
      <p:sp>
        <p:nvSpPr>
          <p:cNvPr id="22" name="Shape 5">
            <a:hlinkClick r:id="rId3"/>
          </p:cNvPr>
          <p:cNvSpPr/>
          <p:nvPr userDrawn="1"/>
        </p:nvSpPr>
        <p:spPr>
          <a:xfrm>
            <a:off x="8189150" y="304006"/>
            <a:ext cx="56023" cy="106885"/>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17145" rIns="17145"/>
          <a:lstStyle/>
          <a:p>
            <a:pPr algn="l" defTabSz="171450">
              <a:defRPr sz="2400">
                <a:latin typeface="Calibri"/>
                <a:ea typeface="Calibri"/>
                <a:cs typeface="Calibri"/>
                <a:sym typeface="Calibri"/>
              </a:defRPr>
            </a:pPr>
            <a:endParaRPr sz="900"/>
          </a:p>
        </p:txBody>
      </p:sp>
      <p:sp>
        <p:nvSpPr>
          <p:cNvPr id="24" name="TextBox 23"/>
          <p:cNvSpPr txBox="1"/>
          <p:nvPr userDrawn="1"/>
        </p:nvSpPr>
        <p:spPr>
          <a:xfrm>
            <a:off x="7276045" y="308396"/>
            <a:ext cx="876267" cy="9810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288" tIns="14288" rIns="14288" bIns="14288" numCol="1" spcCol="38100" rtlCol="0" anchor="ctr">
            <a:spAutoFit/>
          </a:bodyPr>
          <a:lstStyle/>
          <a:p>
            <a:pPr marL="0" marR="0" indent="0" algn="just" defTabSz="309563" rtl="0" fontAlgn="auto" latinLnBrk="0" hangingPunct="0">
              <a:lnSpc>
                <a:spcPct val="100000"/>
              </a:lnSpc>
              <a:spcBef>
                <a:spcPts val="0"/>
              </a:spcBef>
              <a:spcAft>
                <a:spcPts val="0"/>
              </a:spcAft>
              <a:buClrTx/>
              <a:buSzTx/>
              <a:buFontTx/>
              <a:buNone/>
              <a:tabLst/>
            </a:pPr>
            <a:r>
              <a:rPr kumimoji="0" lang="en-GB" sz="450" b="1" i="0" u="none" strike="noStrike" cap="none" spc="113" normalizeH="0" baseline="0" dirty="0">
                <a:ln>
                  <a:noFill/>
                </a:ln>
                <a:solidFill>
                  <a:srgbClr val="A6A7AC"/>
                </a:solidFill>
                <a:effectLst/>
                <a:uFillTx/>
                <a:latin typeface="+mn-lt"/>
                <a:ea typeface="PT Sans"/>
                <a:cs typeface="PT Sans"/>
                <a:sym typeface="PT Sans"/>
              </a:rPr>
              <a:t>WWW.NSFAS.ORG.ZA</a:t>
            </a:r>
          </a:p>
        </p:txBody>
      </p:sp>
    </p:spTree>
    <p:extLst>
      <p:ext uri="{BB962C8B-B14F-4D97-AF65-F5344CB8AC3E}">
        <p14:creationId xmlns:p14="http://schemas.microsoft.com/office/powerpoint/2010/main" val="1497439677"/>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1356122" y="1318141"/>
            <a:ext cx="1090017" cy="1090017"/>
          </a:xfrm>
        </p:spPr>
        <p:txBody>
          <a:bodyPr/>
          <a:lstStyle/>
          <a:p>
            <a:endParaRPr lang="en-US"/>
          </a:p>
        </p:txBody>
      </p:sp>
      <p:sp>
        <p:nvSpPr>
          <p:cNvPr id="7" name="Picture Placeholder 2"/>
          <p:cNvSpPr>
            <a:spLocks noGrp="1"/>
          </p:cNvSpPr>
          <p:nvPr>
            <p:ph type="pic" sz="quarter" idx="11"/>
          </p:nvPr>
        </p:nvSpPr>
        <p:spPr>
          <a:xfrm>
            <a:off x="2685812" y="1318141"/>
            <a:ext cx="1090017" cy="1090017"/>
          </a:xfrm>
        </p:spPr>
        <p:txBody>
          <a:bodyPr/>
          <a:lstStyle/>
          <a:p>
            <a:endParaRPr lang="en-US"/>
          </a:p>
        </p:txBody>
      </p:sp>
      <p:sp>
        <p:nvSpPr>
          <p:cNvPr id="8" name="Picture Placeholder 2"/>
          <p:cNvSpPr>
            <a:spLocks noGrp="1"/>
          </p:cNvSpPr>
          <p:nvPr>
            <p:ph type="pic" sz="quarter" idx="12"/>
          </p:nvPr>
        </p:nvSpPr>
        <p:spPr>
          <a:xfrm>
            <a:off x="4015502" y="1318141"/>
            <a:ext cx="1090017" cy="1090017"/>
          </a:xfrm>
        </p:spPr>
        <p:txBody>
          <a:bodyPr/>
          <a:lstStyle/>
          <a:p>
            <a:endParaRPr lang="en-US"/>
          </a:p>
        </p:txBody>
      </p:sp>
      <p:sp>
        <p:nvSpPr>
          <p:cNvPr id="9" name="Picture Placeholder 2"/>
          <p:cNvSpPr>
            <a:spLocks noGrp="1"/>
          </p:cNvSpPr>
          <p:nvPr>
            <p:ph type="pic" sz="quarter" idx="13"/>
          </p:nvPr>
        </p:nvSpPr>
        <p:spPr>
          <a:xfrm>
            <a:off x="5345192" y="1318141"/>
            <a:ext cx="1090017" cy="1090017"/>
          </a:xfrm>
        </p:spPr>
        <p:txBody>
          <a:bodyPr/>
          <a:lstStyle/>
          <a:p>
            <a:endParaRPr lang="en-US"/>
          </a:p>
        </p:txBody>
      </p:sp>
      <p:sp>
        <p:nvSpPr>
          <p:cNvPr id="10" name="Picture Placeholder 2"/>
          <p:cNvSpPr>
            <a:spLocks noGrp="1"/>
          </p:cNvSpPr>
          <p:nvPr>
            <p:ph type="pic" sz="quarter" idx="14"/>
          </p:nvPr>
        </p:nvSpPr>
        <p:spPr>
          <a:xfrm>
            <a:off x="6674882" y="1318141"/>
            <a:ext cx="1090017" cy="1090017"/>
          </a:xfrm>
        </p:spPr>
        <p:txBody>
          <a:bodyPr/>
          <a:lstStyle/>
          <a:p>
            <a:endParaRPr lang="en-US"/>
          </a:p>
        </p:txBody>
      </p:sp>
      <p:sp>
        <p:nvSpPr>
          <p:cNvPr id="11" name="Picture Placeholder 2"/>
          <p:cNvSpPr>
            <a:spLocks noGrp="1"/>
          </p:cNvSpPr>
          <p:nvPr>
            <p:ph type="pic" sz="quarter" idx="15"/>
          </p:nvPr>
        </p:nvSpPr>
        <p:spPr>
          <a:xfrm>
            <a:off x="1356122" y="2647831"/>
            <a:ext cx="1090017" cy="1090017"/>
          </a:xfrm>
        </p:spPr>
        <p:txBody>
          <a:bodyPr/>
          <a:lstStyle/>
          <a:p>
            <a:endParaRPr lang="en-US"/>
          </a:p>
        </p:txBody>
      </p:sp>
      <p:sp>
        <p:nvSpPr>
          <p:cNvPr id="12" name="Picture Placeholder 2"/>
          <p:cNvSpPr>
            <a:spLocks noGrp="1"/>
          </p:cNvSpPr>
          <p:nvPr>
            <p:ph type="pic" sz="quarter" idx="16"/>
          </p:nvPr>
        </p:nvSpPr>
        <p:spPr>
          <a:xfrm>
            <a:off x="2685812" y="2647831"/>
            <a:ext cx="1090017" cy="1090017"/>
          </a:xfrm>
        </p:spPr>
        <p:txBody>
          <a:bodyPr/>
          <a:lstStyle/>
          <a:p>
            <a:endParaRPr lang="en-US"/>
          </a:p>
        </p:txBody>
      </p:sp>
      <p:sp>
        <p:nvSpPr>
          <p:cNvPr id="13" name="Picture Placeholder 2"/>
          <p:cNvSpPr>
            <a:spLocks noGrp="1"/>
          </p:cNvSpPr>
          <p:nvPr>
            <p:ph type="pic" sz="quarter" idx="17"/>
          </p:nvPr>
        </p:nvSpPr>
        <p:spPr>
          <a:xfrm>
            <a:off x="4015502" y="2647831"/>
            <a:ext cx="1090017" cy="1090017"/>
          </a:xfrm>
        </p:spPr>
        <p:txBody>
          <a:bodyPr/>
          <a:lstStyle/>
          <a:p>
            <a:endParaRPr lang="en-US"/>
          </a:p>
        </p:txBody>
      </p:sp>
      <p:sp>
        <p:nvSpPr>
          <p:cNvPr id="14" name="Picture Placeholder 2"/>
          <p:cNvSpPr>
            <a:spLocks noGrp="1"/>
          </p:cNvSpPr>
          <p:nvPr>
            <p:ph type="pic" sz="quarter" idx="18"/>
          </p:nvPr>
        </p:nvSpPr>
        <p:spPr>
          <a:xfrm>
            <a:off x="5345192" y="2647831"/>
            <a:ext cx="1090017" cy="1090017"/>
          </a:xfrm>
        </p:spPr>
        <p:txBody>
          <a:bodyPr/>
          <a:lstStyle/>
          <a:p>
            <a:endParaRPr lang="en-US"/>
          </a:p>
        </p:txBody>
      </p:sp>
      <p:sp>
        <p:nvSpPr>
          <p:cNvPr id="15" name="Picture Placeholder 2"/>
          <p:cNvSpPr>
            <a:spLocks noGrp="1"/>
          </p:cNvSpPr>
          <p:nvPr>
            <p:ph type="pic" sz="quarter" idx="19"/>
          </p:nvPr>
        </p:nvSpPr>
        <p:spPr>
          <a:xfrm>
            <a:off x="6674882" y="2647831"/>
            <a:ext cx="1090017" cy="1090017"/>
          </a:xfrm>
        </p:spPr>
        <p:txBody>
          <a:bodyPr/>
          <a:lstStyle/>
          <a:p>
            <a:endParaRPr lang="en-US"/>
          </a:p>
        </p:txBody>
      </p:sp>
    </p:spTree>
    <p:extLst>
      <p:ext uri="{BB962C8B-B14F-4D97-AF65-F5344CB8AC3E}">
        <p14:creationId xmlns:p14="http://schemas.microsoft.com/office/powerpoint/2010/main" val="1257695886"/>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reserve="1">
  <p:cSld name="Thank You!">
    <p:bg>
      <p:bgPr>
        <a:solidFill>
          <a:schemeClr val="bg1"/>
        </a:solidFill>
        <a:effectLst/>
      </p:bgPr>
    </p:bg>
    <p:spTree>
      <p:nvGrpSpPr>
        <p:cNvPr id="1" name=""/>
        <p:cNvGrpSpPr/>
        <p:nvPr/>
      </p:nvGrpSpPr>
      <p:grpSpPr>
        <a:xfrm>
          <a:off x="0" y="0"/>
          <a:ext cx="0" cy="0"/>
          <a:chOff x="0" y="0"/>
          <a:chExt cx="0" cy="0"/>
        </a:xfrm>
      </p:grpSpPr>
      <p:sp>
        <p:nvSpPr>
          <p:cNvPr id="4" name="Shape 45"/>
          <p:cNvSpPr txBox="1">
            <a:spLocks/>
          </p:cNvSpPr>
          <p:nvPr userDrawn="1"/>
        </p:nvSpPr>
        <p:spPr>
          <a:xfrm>
            <a:off x="8638675" y="286011"/>
            <a:ext cx="227965" cy="259687"/>
          </a:xfrm>
          <a:prstGeom prst="rect">
            <a:avLst/>
          </a:prstGeom>
          <a:ln w="3175">
            <a:miter lim="400000"/>
          </a:ln>
        </p:spPr>
        <p:txBody>
          <a:bodyPr lIns="14288" tIns="14288" rIns="14288" bIns="1428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0" i="0" u="none" strike="noStrike" cap="all" spc="400" normalizeH="0" baseline="0">
                <a:ln>
                  <a:noFill/>
                </a:ln>
                <a:solidFill>
                  <a:srgbClr val="F4F5F7"/>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z="750" b="1" smtClean="0"/>
              <a:pPr/>
              <a:t>‹#›</a:t>
            </a:fld>
            <a:endParaRPr lang="en-GB" sz="750" b="1" dirty="0"/>
          </a:p>
        </p:txBody>
      </p:sp>
      <p:sp>
        <p:nvSpPr>
          <p:cNvPr id="5" name="Shape 46"/>
          <p:cNvSpPr/>
          <p:nvPr userDrawn="1"/>
        </p:nvSpPr>
        <p:spPr>
          <a:xfrm>
            <a:off x="8654027" y="514218"/>
            <a:ext cx="613693" cy="0"/>
          </a:xfrm>
          <a:prstGeom prst="line">
            <a:avLst/>
          </a:prstGeom>
          <a:ln w="50800">
            <a:solidFill>
              <a:srgbClr val="F56C2E"/>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a:p>
        </p:txBody>
      </p:sp>
      <p:sp>
        <p:nvSpPr>
          <p:cNvPr id="6" name="Shape 4">
            <a:hlinkClick r:id="rId2"/>
          </p:cNvPr>
          <p:cNvSpPr/>
          <p:nvPr userDrawn="1"/>
        </p:nvSpPr>
        <p:spPr>
          <a:xfrm>
            <a:off x="8365965" y="316906"/>
            <a:ext cx="101725" cy="81085"/>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17145" rIns="17145"/>
          <a:lstStyle/>
          <a:p>
            <a:pPr algn="l" defTabSz="171450">
              <a:defRPr sz="2400">
                <a:latin typeface="Calibri"/>
                <a:ea typeface="Calibri"/>
                <a:cs typeface="Calibri"/>
                <a:sym typeface="Calibri"/>
              </a:defRPr>
            </a:pPr>
            <a:endParaRPr sz="900"/>
          </a:p>
        </p:txBody>
      </p:sp>
      <p:sp>
        <p:nvSpPr>
          <p:cNvPr id="7" name="Shape 5">
            <a:hlinkClick r:id="rId3"/>
          </p:cNvPr>
          <p:cNvSpPr/>
          <p:nvPr userDrawn="1"/>
        </p:nvSpPr>
        <p:spPr>
          <a:xfrm>
            <a:off x="8189150" y="304006"/>
            <a:ext cx="56023" cy="106885"/>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17145" rIns="17145"/>
          <a:lstStyle/>
          <a:p>
            <a:pPr algn="l" defTabSz="171450">
              <a:defRPr sz="2400">
                <a:latin typeface="Calibri"/>
                <a:ea typeface="Calibri"/>
                <a:cs typeface="Calibri"/>
                <a:sym typeface="Calibri"/>
              </a:defRPr>
            </a:pPr>
            <a:endParaRPr sz="90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72281" y="4051446"/>
            <a:ext cx="1517641" cy="902997"/>
          </a:xfrm>
          <a:prstGeom prst="rect">
            <a:avLst/>
          </a:prstGeom>
        </p:spPr>
      </p:pic>
      <p:sp>
        <p:nvSpPr>
          <p:cNvPr id="10" name="TextBox 9"/>
          <p:cNvSpPr txBox="1"/>
          <p:nvPr userDrawn="1"/>
        </p:nvSpPr>
        <p:spPr>
          <a:xfrm>
            <a:off x="7262572" y="312007"/>
            <a:ext cx="876267" cy="9810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288" tIns="14288" rIns="14288" bIns="14288" numCol="1" spcCol="38100" rtlCol="0" anchor="ctr">
            <a:spAutoFit/>
          </a:bodyPr>
          <a:lstStyle/>
          <a:p>
            <a:pPr marL="0" marR="0" indent="0" algn="just" defTabSz="309563" rtl="0" fontAlgn="auto" latinLnBrk="0" hangingPunct="0">
              <a:lnSpc>
                <a:spcPct val="100000"/>
              </a:lnSpc>
              <a:spcBef>
                <a:spcPts val="0"/>
              </a:spcBef>
              <a:spcAft>
                <a:spcPts val="0"/>
              </a:spcAft>
              <a:buClrTx/>
              <a:buSzTx/>
              <a:buFontTx/>
              <a:buNone/>
              <a:tabLst/>
            </a:pPr>
            <a:r>
              <a:rPr kumimoji="0" lang="en-GB" sz="450" b="1" i="0" u="none" strike="noStrike" cap="none" spc="113" normalizeH="0" baseline="0" dirty="0">
                <a:ln>
                  <a:noFill/>
                </a:ln>
                <a:solidFill>
                  <a:srgbClr val="A6A7AC"/>
                </a:solidFill>
                <a:effectLst/>
                <a:uFillTx/>
                <a:latin typeface="+mn-lt"/>
                <a:ea typeface="PT Sans"/>
                <a:cs typeface="PT Sans"/>
                <a:sym typeface="PT Sans"/>
              </a:rPr>
              <a:t>WWW.NSFAS.ORG.ZA</a:t>
            </a:r>
          </a:p>
        </p:txBody>
      </p:sp>
      <p:sp>
        <p:nvSpPr>
          <p:cNvPr id="11" name="Shape 79"/>
          <p:cNvSpPr/>
          <p:nvPr userDrawn="1"/>
        </p:nvSpPr>
        <p:spPr>
          <a:xfrm flipH="1">
            <a:off x="391899" y="4651392"/>
            <a:ext cx="0" cy="982786"/>
          </a:xfrm>
          <a:prstGeom prst="line">
            <a:avLst/>
          </a:prstGeom>
          <a:ln w="50800">
            <a:solidFill>
              <a:schemeClr val="accent2"/>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a:p>
        </p:txBody>
      </p:sp>
      <p:sp>
        <p:nvSpPr>
          <p:cNvPr id="12" name="Shape 68"/>
          <p:cNvSpPr/>
          <p:nvPr userDrawn="1"/>
        </p:nvSpPr>
        <p:spPr>
          <a:xfrm>
            <a:off x="1455525" y="2135239"/>
            <a:ext cx="5839004" cy="402377"/>
          </a:xfrm>
          <a:prstGeom prst="rect">
            <a:avLst/>
          </a:prstGeom>
          <a:ln w="3175">
            <a:miter lim="400000"/>
          </a:ln>
          <a:extLst>
            <a:ext uri="{C572A759-6A51-4108-AA02-DFA0A04FC94B}">
              <ma14:wrappingTextBoxFlag xmlns:ma14="http://schemas.microsoft.com/office/mac/drawingml/2011/main" xmlns="" val="1"/>
            </a:ext>
          </a:extLst>
        </p:spPr>
        <p:txBody>
          <a:bodyPr lIns="14288" tIns="14288" rIns="14288" bIns="14288">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ctr"/>
            <a:r>
              <a:rPr lang="en-GB" sz="3000" dirty="0">
                <a:solidFill>
                  <a:schemeClr val="tx1"/>
                </a:solidFill>
                <a:latin typeface="+mn-lt"/>
              </a:rPr>
              <a:t>Thank you!</a:t>
            </a:r>
            <a:endParaRPr sz="3000" dirty="0">
              <a:solidFill>
                <a:schemeClr val="tx1"/>
              </a:solidFill>
              <a:latin typeface="+mn-lt"/>
            </a:endParaRPr>
          </a:p>
        </p:txBody>
      </p:sp>
    </p:spTree>
    <p:extLst>
      <p:ext uri="{BB962C8B-B14F-4D97-AF65-F5344CB8AC3E}">
        <p14:creationId xmlns:p14="http://schemas.microsoft.com/office/powerpoint/2010/main" val="3625968581"/>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83640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19256" cy="742950"/>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723044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9144000" cy="5143500"/>
          </a:xfrm>
          <a:solidFill>
            <a:schemeClr val="bg2">
              <a:lumMod val="75000"/>
            </a:schemeClr>
          </a:solidFill>
        </p:spPr>
        <p:txBody>
          <a:bodyPr rtlCol="0" anchor="ctr">
            <a:normAutofit/>
          </a:bodyPr>
          <a:lstStyle>
            <a:lvl1pPr algn="ctr">
              <a:defRPr sz="1350"/>
            </a:lvl1pPr>
          </a:lstStyle>
          <a:p>
            <a:pPr lvl="0"/>
            <a:endParaRPr lang="en-ID" noProof="0" dirty="0"/>
          </a:p>
        </p:txBody>
      </p:sp>
    </p:spTree>
    <p:extLst>
      <p:ext uri="{BB962C8B-B14F-4D97-AF65-F5344CB8AC3E}">
        <p14:creationId xmlns:p14="http://schemas.microsoft.com/office/powerpoint/2010/main" val="618200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2" name="Text Placeholder 7"/>
          <p:cNvSpPr>
            <a:spLocks noGrp="1"/>
          </p:cNvSpPr>
          <p:nvPr>
            <p:ph type="body" sz="quarter" idx="11"/>
          </p:nvPr>
        </p:nvSpPr>
        <p:spPr>
          <a:xfrm>
            <a:off x="1495425" y="409575"/>
            <a:ext cx="6153150" cy="628650"/>
          </a:xfrm>
        </p:spPr>
        <p:txBody>
          <a:bodyPr anchor="ctr">
            <a:normAutofit/>
          </a:bodyPr>
          <a:lstStyle>
            <a:lvl1pPr marL="0" indent="0" algn="ctr">
              <a:lnSpc>
                <a:spcPct val="100000"/>
              </a:lnSpc>
              <a:buNone/>
              <a:defRPr sz="3300" b="1">
                <a:solidFill>
                  <a:schemeClr val="bg2"/>
                </a:solidFill>
                <a:latin typeface="+mj-lt"/>
              </a:defRPr>
            </a:lvl1pPr>
          </a:lstStyle>
          <a:p>
            <a:pPr lvl="0"/>
            <a:r>
              <a:rPr lang="en-US"/>
              <a:t>Click to edit Master text styles</a:t>
            </a:r>
          </a:p>
        </p:txBody>
      </p:sp>
    </p:spTree>
    <p:extLst>
      <p:ext uri="{BB962C8B-B14F-4D97-AF65-F5344CB8AC3E}">
        <p14:creationId xmlns:p14="http://schemas.microsoft.com/office/powerpoint/2010/main" val="508878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792749" y="0"/>
            <a:ext cx="4351251" cy="3626340"/>
          </a:xfrm>
          <a:custGeom>
            <a:avLst/>
            <a:gdLst>
              <a:gd name="connsiteX0" fmla="*/ 298119 w 5801668"/>
              <a:gd name="connsiteY0" fmla="*/ 0 h 4835120"/>
              <a:gd name="connsiteX1" fmla="*/ 5801668 w 5801668"/>
              <a:gd name="connsiteY1" fmla="*/ 0 h 4835120"/>
              <a:gd name="connsiteX2" fmla="*/ 5801668 w 5801668"/>
              <a:gd name="connsiteY2" fmla="*/ 3890289 h 4835120"/>
              <a:gd name="connsiteX3" fmla="*/ 5626071 w 5801668"/>
              <a:gd name="connsiteY3" fmla="*/ 4049883 h 4835120"/>
              <a:gd name="connsiteX4" fmla="*/ 3438724 w 5801668"/>
              <a:gd name="connsiteY4" fmla="*/ 4835120 h 4835120"/>
              <a:gd name="connsiteX5" fmla="*/ 0 w 5801668"/>
              <a:gd name="connsiteY5" fmla="*/ 1396396 h 4835120"/>
              <a:gd name="connsiteX6" fmla="*/ 270233 w 5801668"/>
              <a:gd name="connsiteY6" fmla="*/ 57890 h 483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1668" h="4835120">
                <a:moveTo>
                  <a:pt x="298119" y="0"/>
                </a:moveTo>
                <a:lnTo>
                  <a:pt x="5801668" y="0"/>
                </a:lnTo>
                <a:lnTo>
                  <a:pt x="5801668" y="3890289"/>
                </a:lnTo>
                <a:lnTo>
                  <a:pt x="5626071" y="4049883"/>
                </a:lnTo>
                <a:cubicBezTo>
                  <a:pt x="5031657" y="4540438"/>
                  <a:pt x="4269604" y="4835120"/>
                  <a:pt x="3438724" y="4835120"/>
                </a:cubicBezTo>
                <a:cubicBezTo>
                  <a:pt x="1539569" y="4835120"/>
                  <a:pt x="0" y="3295551"/>
                  <a:pt x="0" y="1396396"/>
                </a:cubicBezTo>
                <a:cubicBezTo>
                  <a:pt x="0" y="921608"/>
                  <a:pt x="96224" y="469293"/>
                  <a:pt x="270233" y="57890"/>
                </a:cubicBezTo>
                <a:close/>
              </a:path>
            </a:pathLst>
          </a:custGeom>
          <a:solidFill>
            <a:schemeClr val="bg2">
              <a:lumMod val="95000"/>
            </a:schemeClr>
          </a:solidFill>
        </p:spPr>
        <p:txBody>
          <a:bodyPr rtlCol="0">
            <a:noAutofit/>
          </a:bodyPr>
          <a:lstStyle>
            <a:lvl1pPr>
              <a:defRPr sz="600"/>
            </a:lvl1pPr>
          </a:lstStyle>
          <a:p>
            <a:pPr lvl="0"/>
            <a:endParaRPr lang="en-US" noProof="0" dirty="0"/>
          </a:p>
        </p:txBody>
      </p:sp>
      <p:sp>
        <p:nvSpPr>
          <p:cNvPr id="9" name="Text Placeholder 7"/>
          <p:cNvSpPr>
            <a:spLocks noGrp="1"/>
          </p:cNvSpPr>
          <p:nvPr>
            <p:ph type="body" sz="quarter" idx="11"/>
          </p:nvPr>
        </p:nvSpPr>
        <p:spPr>
          <a:xfrm>
            <a:off x="1138237" y="1282304"/>
            <a:ext cx="4025504" cy="569119"/>
          </a:xfrm>
        </p:spPr>
        <p:txBody>
          <a:bodyPr anchor="ctr">
            <a:normAutofit/>
          </a:bodyPr>
          <a:lstStyle>
            <a:lvl1pPr marL="0" indent="0">
              <a:lnSpc>
                <a:spcPct val="100000"/>
              </a:lnSpc>
              <a:buNone/>
              <a:defRPr sz="3000" b="1">
                <a:solidFill>
                  <a:schemeClr val="bg2"/>
                </a:solidFill>
                <a:latin typeface="+mj-lt"/>
              </a:defRPr>
            </a:lvl1pPr>
          </a:lstStyle>
          <a:p>
            <a:pPr lvl="0"/>
            <a:r>
              <a:rPr lang="en-US"/>
              <a:t>Click to edit Master text styles</a:t>
            </a:r>
          </a:p>
        </p:txBody>
      </p:sp>
    </p:spTree>
    <p:extLst>
      <p:ext uri="{BB962C8B-B14F-4D97-AF65-F5344CB8AC3E}">
        <p14:creationId xmlns:p14="http://schemas.microsoft.com/office/powerpoint/2010/main" val="222885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31520" y="411510"/>
            <a:ext cx="7772400" cy="1650206"/>
          </a:xfrm>
        </p:spPr>
        <p:txBody>
          <a:bodyPr anchor="b">
            <a:normAutofit/>
          </a:bodyPr>
          <a:lstStyle>
            <a:lvl1pPr algn="l">
              <a:defRPr sz="4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720090" y="2283718"/>
            <a:ext cx="7772400" cy="1125140"/>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p:nvCxnSpPr>
        <p:spPr>
          <a:xfrm>
            <a:off x="731520" y="2139702"/>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895" y="4657095"/>
            <a:ext cx="1466298" cy="34883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solidFill>
                  <a:schemeClr val="tx1"/>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t" anchorCtr="0">
            <a:noAutofit/>
          </a:bodyPr>
          <a:lstStyle>
            <a:lvl1pPr algn="l">
              <a:defRPr sz="2200" b="0" baseline="0"/>
            </a:lvl1pPr>
          </a:lstStyle>
          <a:p>
            <a:r>
              <a:rPr lang="en-US"/>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97916"/>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000" b="0" baseline="0"/>
            </a:lvl1pPr>
          </a:lstStyle>
          <a:p>
            <a:r>
              <a:rPr lang="en-US" dirty="0"/>
              <a:t>Click to edit Master title style</a:t>
            </a:r>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6381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heme" Target="../theme/theme3.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7.pn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hyperlink" Target="https://www.facebook.com/nsfas.org.za" TargetMode="Externa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hyperlink" Target="https://twitter.com/myNSFA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0457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143056" y="4716558"/>
            <a:ext cx="533400" cy="246888"/>
          </a:xfrm>
          <a:prstGeom prst="rect">
            <a:avLst/>
          </a:prstGeom>
        </p:spPr>
        <p:txBody>
          <a:bodyPr vert="horz" lIns="91440" tIns="45720" rIns="91440" bIns="45720" rtlCol="0" anchor="ctr"/>
          <a:lstStyle>
            <a:lvl1pPr algn="l">
              <a:defRPr sz="1400" b="1" baseline="0">
                <a:solidFill>
                  <a:schemeClr val="tx1"/>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70" r:id="rId2"/>
    <p:sldLayoutId id="2147483962" r:id="rId3"/>
    <p:sldLayoutId id="2147483963" r:id="rId4"/>
    <p:sldLayoutId id="2147483964" r:id="rId5"/>
    <p:sldLayoutId id="2147483966" r:id="rId6"/>
    <p:sldLayoutId id="2147483968" r:id="rId7"/>
    <p:sldLayoutId id="2147483969" r:id="rId8"/>
    <p:sldLayoutId id="2147483971" r:id="rId9"/>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0457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143056" y="4716558"/>
            <a:ext cx="533400" cy="246888"/>
          </a:xfrm>
          <a:prstGeom prst="rect">
            <a:avLst/>
          </a:prstGeom>
        </p:spPr>
        <p:txBody>
          <a:bodyPr vert="horz" lIns="91440" tIns="45720" rIns="91440" bIns="45720" rtlCol="0" anchor="ctr"/>
          <a:lstStyle>
            <a:lvl1pPr algn="l">
              <a:defRPr sz="1050" b="1" baseline="0">
                <a:solidFill>
                  <a:schemeClr val="tx1"/>
                </a:solidFill>
              </a:defRPr>
            </a:lvl1pPr>
          </a:lstStyle>
          <a:p>
            <a:fld id="{0CFEC368-1D7A-4F81-ABF6-AE0E36BAF64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8651840"/>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Lst>
  <p:hf hdr="0" ftr="0" dt="0"/>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795690" y="730956"/>
            <a:ext cx="6181020" cy="81631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rPr dirty="0"/>
              <a:t>Title Text</a:t>
            </a:r>
          </a:p>
        </p:txBody>
      </p:sp>
      <p:sp>
        <p:nvSpPr>
          <p:cNvPr id="3" name="Shape 3"/>
          <p:cNvSpPr>
            <a:spLocks noGrp="1"/>
          </p:cNvSpPr>
          <p:nvPr>
            <p:ph type="body" idx="1"/>
          </p:nvPr>
        </p:nvSpPr>
        <p:spPr>
          <a:xfrm>
            <a:off x="812994" y="1612442"/>
            <a:ext cx="7678634" cy="237791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a:hlinkClick r:id="rId22"/>
          </p:cNvPr>
          <p:cNvSpPr/>
          <p:nvPr/>
        </p:nvSpPr>
        <p:spPr>
          <a:xfrm>
            <a:off x="8480265" y="316906"/>
            <a:ext cx="101725" cy="81085"/>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17145" rIns="17145"/>
          <a:lstStyle/>
          <a:p>
            <a:pPr algn="l" defTabSz="171450">
              <a:defRPr sz="2400">
                <a:latin typeface="Calibri"/>
                <a:ea typeface="Calibri"/>
                <a:cs typeface="Calibri"/>
                <a:sym typeface="Calibri"/>
              </a:defRPr>
            </a:pPr>
            <a:endParaRPr sz="900"/>
          </a:p>
        </p:txBody>
      </p:sp>
      <p:sp>
        <p:nvSpPr>
          <p:cNvPr id="5" name="Shape 5">
            <a:hlinkClick r:id="rId23"/>
          </p:cNvPr>
          <p:cNvSpPr/>
          <p:nvPr/>
        </p:nvSpPr>
        <p:spPr>
          <a:xfrm>
            <a:off x="8303450" y="304006"/>
            <a:ext cx="56023" cy="106885"/>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17145" rIns="17145"/>
          <a:lstStyle/>
          <a:p>
            <a:pPr algn="l" defTabSz="171450">
              <a:defRPr sz="2400">
                <a:latin typeface="Calibri"/>
                <a:ea typeface="Calibri"/>
                <a:cs typeface="Calibri"/>
                <a:sym typeface="Calibri"/>
              </a:defRPr>
            </a:pPr>
            <a:endParaRPr sz="900"/>
          </a:p>
        </p:txBody>
      </p:sp>
      <p:sp>
        <p:nvSpPr>
          <p:cNvPr id="8" name="Shape 8"/>
          <p:cNvSpPr>
            <a:spLocks noGrp="1"/>
          </p:cNvSpPr>
          <p:nvPr>
            <p:ph type="sldNum" sz="quarter" idx="2"/>
          </p:nvPr>
        </p:nvSpPr>
        <p:spPr>
          <a:xfrm>
            <a:off x="8686300" y="286011"/>
            <a:ext cx="227965" cy="307777"/>
          </a:xfrm>
          <a:prstGeom prst="rect">
            <a:avLst/>
          </a:prstGeom>
          <a:ln w="3175">
            <a:miter lim="400000"/>
          </a:ln>
        </p:spPr>
        <p:txBody>
          <a:bodyPr lIns="38100" tIns="38100" rIns="38100" bIns="38100">
            <a:spAutoFit/>
          </a:bodyPr>
          <a:lstStyle>
            <a:lvl1pPr algn="l">
              <a:defRPr sz="750" b="1" cap="all" spc="150">
                <a:solidFill>
                  <a:schemeClr val="bg1">
                    <a:lumMod val="60000"/>
                    <a:lumOff val="40000"/>
                  </a:schemeClr>
                </a:solidFill>
                <a:latin typeface="+mn-lt"/>
                <a:ea typeface="+mn-ea"/>
                <a:cs typeface="+mn-cs"/>
                <a:sym typeface="Montserrat-Regular"/>
              </a:defRPr>
            </a:lvl1pPr>
          </a:lstStyle>
          <a:p>
            <a:fld id="{86CB4B4D-7CA3-9044-876B-883B54F8677D}" type="slidenum">
              <a:rPr lang="en-GB" smtClean="0"/>
              <a:pPr/>
              <a:t>‹#›</a:t>
            </a:fld>
            <a:endParaRPr lang="en-GB" dirty="0"/>
          </a:p>
        </p:txBody>
      </p:sp>
      <p:sp>
        <p:nvSpPr>
          <p:cNvPr id="9" name="Shape 9"/>
          <p:cNvSpPr/>
          <p:nvPr/>
        </p:nvSpPr>
        <p:spPr>
          <a:xfrm>
            <a:off x="8701652" y="514218"/>
            <a:ext cx="613693" cy="0"/>
          </a:xfrm>
          <a:prstGeom prst="line">
            <a:avLst/>
          </a:prstGeom>
          <a:ln w="50800">
            <a:solidFill>
              <a:srgbClr val="F56C2E"/>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a:p>
        </p:txBody>
      </p:sp>
      <p:pic>
        <p:nvPicPr>
          <p:cNvPr id="10" name="Content Placeholder 4"/>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025853" y="4248932"/>
            <a:ext cx="883673" cy="656443"/>
          </a:xfrm>
          <a:prstGeom prst="rect">
            <a:avLst/>
          </a:prstGeom>
        </p:spPr>
      </p:pic>
      <p:sp>
        <p:nvSpPr>
          <p:cNvPr id="11" name="TextBox 10"/>
          <p:cNvSpPr txBox="1"/>
          <p:nvPr/>
        </p:nvSpPr>
        <p:spPr>
          <a:xfrm>
            <a:off x="7364219" y="304006"/>
            <a:ext cx="876267" cy="9810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288" tIns="14288" rIns="14288" bIns="14288" numCol="1" spcCol="38100" rtlCol="0" anchor="ctr">
            <a:spAutoFit/>
          </a:bodyPr>
          <a:lstStyle/>
          <a:p>
            <a:pPr marL="0" marR="0" indent="0" algn="just" defTabSz="309563" rtl="0" fontAlgn="auto" latinLnBrk="0" hangingPunct="0">
              <a:lnSpc>
                <a:spcPct val="100000"/>
              </a:lnSpc>
              <a:spcBef>
                <a:spcPts val="0"/>
              </a:spcBef>
              <a:spcAft>
                <a:spcPts val="0"/>
              </a:spcAft>
              <a:buClrTx/>
              <a:buSzTx/>
              <a:buFontTx/>
              <a:buNone/>
              <a:tabLst/>
            </a:pPr>
            <a:r>
              <a:rPr kumimoji="0" lang="en-GB" sz="450" b="1" i="0" u="none" strike="noStrike" cap="none" spc="113" normalizeH="0" baseline="0" dirty="0">
                <a:ln>
                  <a:noFill/>
                </a:ln>
                <a:solidFill>
                  <a:srgbClr val="A6A7AC"/>
                </a:solidFill>
                <a:effectLst/>
                <a:uFillTx/>
                <a:latin typeface="+mn-lt"/>
                <a:ea typeface="PT Sans"/>
                <a:cs typeface="PT Sans"/>
                <a:sym typeface="PT Sans"/>
              </a:rPr>
              <a:t>WWW.NSFAS.ORG.ZA</a:t>
            </a:r>
          </a:p>
        </p:txBody>
      </p:sp>
    </p:spTree>
    <p:extLst>
      <p:ext uri="{BB962C8B-B14F-4D97-AF65-F5344CB8AC3E}">
        <p14:creationId xmlns:p14="http://schemas.microsoft.com/office/powerpoint/2010/main" val="1443386331"/>
      </p:ext>
    </p:extLst>
  </p:cSld>
  <p:clrMap bg1="dk1" tx1="lt1" bg2="dk2" tx2="lt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 id="2147484027" r:id="rId17"/>
    <p:sldLayoutId id="2147484028" r:id="rId18"/>
    <p:sldLayoutId id="2147484029" r:id="rId19"/>
    <p:sldLayoutId id="2147484030" r:id="rId20"/>
  </p:sldLayoutIdLst>
  <p:transition spd="slow">
    <p:push dir="u"/>
  </p:transition>
  <p:hf hdr="0" dt="0"/>
  <p:txStyles>
    <p:titleStyle>
      <a:lvl1pPr marL="0" marR="0" indent="0" algn="l" defTabSz="309563" rtl="0" latinLnBrk="0">
        <a:lnSpc>
          <a:spcPct val="80000"/>
        </a:lnSpc>
        <a:spcBef>
          <a:spcPts val="0"/>
        </a:spcBef>
        <a:spcAft>
          <a:spcPts val="0"/>
        </a:spcAft>
        <a:buClrTx/>
        <a:buSzTx/>
        <a:buFontTx/>
        <a:buNone/>
        <a:tabLst/>
        <a:defRPr sz="3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85725" algn="l" defTabSz="309563" rtl="0" latinLnBrk="0">
        <a:lnSpc>
          <a:spcPct val="80000"/>
        </a:lnSpc>
        <a:spcBef>
          <a:spcPts val="0"/>
        </a:spcBef>
        <a:spcAft>
          <a:spcPts val="0"/>
        </a:spcAft>
        <a:buClrTx/>
        <a:buSzTx/>
        <a:buFontTx/>
        <a:buNone/>
        <a:tabLst/>
        <a:defRPr sz="375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171450" algn="l" defTabSz="309563" rtl="0" latinLnBrk="0">
        <a:lnSpc>
          <a:spcPct val="80000"/>
        </a:lnSpc>
        <a:spcBef>
          <a:spcPts val="0"/>
        </a:spcBef>
        <a:spcAft>
          <a:spcPts val="0"/>
        </a:spcAft>
        <a:buClrTx/>
        <a:buSzTx/>
        <a:buFontTx/>
        <a:buNone/>
        <a:tabLst/>
        <a:defRPr sz="375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257175" algn="l" defTabSz="309563" rtl="0" latinLnBrk="0">
        <a:lnSpc>
          <a:spcPct val="80000"/>
        </a:lnSpc>
        <a:spcBef>
          <a:spcPts val="0"/>
        </a:spcBef>
        <a:spcAft>
          <a:spcPts val="0"/>
        </a:spcAft>
        <a:buClrTx/>
        <a:buSzTx/>
        <a:buFontTx/>
        <a:buNone/>
        <a:tabLst/>
        <a:defRPr sz="375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342900" algn="l" defTabSz="309563" rtl="0" latinLnBrk="0">
        <a:lnSpc>
          <a:spcPct val="80000"/>
        </a:lnSpc>
        <a:spcBef>
          <a:spcPts val="0"/>
        </a:spcBef>
        <a:spcAft>
          <a:spcPts val="0"/>
        </a:spcAft>
        <a:buClrTx/>
        <a:buSzTx/>
        <a:buFontTx/>
        <a:buNone/>
        <a:tabLst/>
        <a:defRPr sz="375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428625" algn="l" defTabSz="309563" rtl="0" latinLnBrk="0">
        <a:lnSpc>
          <a:spcPct val="80000"/>
        </a:lnSpc>
        <a:spcBef>
          <a:spcPts val="0"/>
        </a:spcBef>
        <a:spcAft>
          <a:spcPts val="0"/>
        </a:spcAft>
        <a:buClrTx/>
        <a:buSzTx/>
        <a:buFontTx/>
        <a:buNone/>
        <a:tabLst/>
        <a:defRPr sz="375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514350" algn="l" defTabSz="309563" rtl="0" latinLnBrk="0">
        <a:lnSpc>
          <a:spcPct val="80000"/>
        </a:lnSpc>
        <a:spcBef>
          <a:spcPts val="0"/>
        </a:spcBef>
        <a:spcAft>
          <a:spcPts val="0"/>
        </a:spcAft>
        <a:buClrTx/>
        <a:buSzTx/>
        <a:buFontTx/>
        <a:buNone/>
        <a:tabLst/>
        <a:defRPr sz="375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600075" algn="l" defTabSz="309563" rtl="0" latinLnBrk="0">
        <a:lnSpc>
          <a:spcPct val="80000"/>
        </a:lnSpc>
        <a:spcBef>
          <a:spcPts val="0"/>
        </a:spcBef>
        <a:spcAft>
          <a:spcPts val="0"/>
        </a:spcAft>
        <a:buClrTx/>
        <a:buSzTx/>
        <a:buFontTx/>
        <a:buNone/>
        <a:tabLst/>
        <a:defRPr sz="375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685800" algn="l" defTabSz="309563" rtl="0" latinLnBrk="0">
        <a:lnSpc>
          <a:spcPct val="80000"/>
        </a:lnSpc>
        <a:spcBef>
          <a:spcPts val="0"/>
        </a:spcBef>
        <a:spcAft>
          <a:spcPts val="0"/>
        </a:spcAft>
        <a:buClrTx/>
        <a:buSzTx/>
        <a:buFontTx/>
        <a:buNone/>
        <a:tabLst/>
        <a:defRPr sz="3750" b="1" i="0" u="none" strike="noStrike" cap="none" spc="0" baseline="0">
          <a:ln>
            <a:noFill/>
          </a:ln>
          <a:solidFill>
            <a:srgbClr val="393941"/>
          </a:solidFill>
          <a:uFillTx/>
          <a:latin typeface="Montserrat-SemiBold"/>
          <a:ea typeface="Montserrat-SemiBold"/>
          <a:cs typeface="Montserrat-SemiBold"/>
          <a:sym typeface="Montserrat-SemiBold"/>
        </a:defRPr>
      </a:lvl9pPr>
    </p:titleStyle>
    <p:bodyStyle>
      <a:lvl1pPr marL="0" marR="0" indent="0" algn="just" defTabSz="309563" rtl="0" latinLnBrk="0">
        <a:lnSpc>
          <a:spcPct val="100000"/>
        </a:lnSpc>
        <a:spcBef>
          <a:spcPts val="0"/>
        </a:spcBef>
        <a:spcAft>
          <a:spcPts val="0"/>
        </a:spcAft>
        <a:buClrTx/>
        <a:buSzTx/>
        <a:buFontTx/>
        <a:buNone/>
        <a:tabLst/>
        <a:defRPr sz="863" b="0" i="0" u="none" strike="noStrike" cap="none" spc="0" baseline="0">
          <a:ln>
            <a:noFill/>
          </a:ln>
          <a:solidFill>
            <a:schemeClr val="bg2"/>
          </a:solidFill>
          <a:uFillTx/>
          <a:latin typeface="Arial" panose="020B0604020202020204" pitchFamily="34" charset="0"/>
          <a:ea typeface="PT Sans"/>
          <a:cs typeface="PT Sans"/>
          <a:sym typeface="PT Sans"/>
        </a:defRPr>
      </a:lvl1pPr>
      <a:lvl2pPr marL="0" marR="0" indent="85725" algn="just" defTabSz="309563" rtl="0" latinLnBrk="0">
        <a:lnSpc>
          <a:spcPct val="100000"/>
        </a:lnSpc>
        <a:spcBef>
          <a:spcPts val="0"/>
        </a:spcBef>
        <a:spcAft>
          <a:spcPts val="0"/>
        </a:spcAft>
        <a:buClrTx/>
        <a:buSzTx/>
        <a:buFontTx/>
        <a:buNone/>
        <a:tabLst/>
        <a:defRPr sz="863" b="0" i="0" u="none" strike="noStrike" cap="none" spc="0" baseline="0">
          <a:ln>
            <a:noFill/>
          </a:ln>
          <a:solidFill>
            <a:schemeClr val="bg2"/>
          </a:solidFill>
          <a:uFillTx/>
          <a:latin typeface="Arial" panose="020B0604020202020204" pitchFamily="34" charset="0"/>
          <a:ea typeface="PT Sans"/>
          <a:cs typeface="PT Sans"/>
          <a:sym typeface="PT Sans"/>
        </a:defRPr>
      </a:lvl2pPr>
      <a:lvl3pPr marL="0" marR="0" indent="171450" algn="just" defTabSz="309563" rtl="0" latinLnBrk="0">
        <a:lnSpc>
          <a:spcPct val="100000"/>
        </a:lnSpc>
        <a:spcBef>
          <a:spcPts val="0"/>
        </a:spcBef>
        <a:spcAft>
          <a:spcPts val="0"/>
        </a:spcAft>
        <a:buClrTx/>
        <a:buSzTx/>
        <a:buFontTx/>
        <a:buNone/>
        <a:tabLst/>
        <a:defRPr sz="863" b="0" i="0" u="none" strike="noStrike" cap="none" spc="0" baseline="0">
          <a:ln>
            <a:noFill/>
          </a:ln>
          <a:solidFill>
            <a:schemeClr val="bg2"/>
          </a:solidFill>
          <a:uFillTx/>
          <a:latin typeface="Arial" panose="020B0604020202020204" pitchFamily="34" charset="0"/>
          <a:ea typeface="PT Sans"/>
          <a:cs typeface="PT Sans"/>
          <a:sym typeface="PT Sans"/>
        </a:defRPr>
      </a:lvl3pPr>
      <a:lvl4pPr marL="0" marR="0" indent="257175" algn="just" defTabSz="309563" rtl="0" latinLnBrk="0">
        <a:lnSpc>
          <a:spcPct val="100000"/>
        </a:lnSpc>
        <a:spcBef>
          <a:spcPts val="0"/>
        </a:spcBef>
        <a:spcAft>
          <a:spcPts val="0"/>
        </a:spcAft>
        <a:buClrTx/>
        <a:buSzTx/>
        <a:buFontTx/>
        <a:buNone/>
        <a:tabLst/>
        <a:defRPr sz="863" b="0" i="0" u="none" strike="noStrike" cap="none" spc="0" baseline="0">
          <a:ln>
            <a:noFill/>
          </a:ln>
          <a:solidFill>
            <a:schemeClr val="bg2"/>
          </a:solidFill>
          <a:uFillTx/>
          <a:latin typeface="Arial" panose="020B0604020202020204" pitchFamily="34" charset="0"/>
          <a:ea typeface="PT Sans"/>
          <a:cs typeface="PT Sans"/>
          <a:sym typeface="PT Sans"/>
        </a:defRPr>
      </a:lvl4pPr>
      <a:lvl5pPr marL="0" marR="0" indent="342900" algn="just" defTabSz="309563" rtl="0" latinLnBrk="0">
        <a:lnSpc>
          <a:spcPct val="100000"/>
        </a:lnSpc>
        <a:spcBef>
          <a:spcPts val="0"/>
        </a:spcBef>
        <a:spcAft>
          <a:spcPts val="0"/>
        </a:spcAft>
        <a:buClrTx/>
        <a:buSzTx/>
        <a:buFontTx/>
        <a:buNone/>
        <a:tabLst/>
        <a:defRPr sz="863" b="0" i="0" u="none" strike="noStrike" cap="none" spc="0" baseline="0">
          <a:ln>
            <a:noFill/>
          </a:ln>
          <a:solidFill>
            <a:schemeClr val="bg2"/>
          </a:solidFill>
          <a:uFillTx/>
          <a:latin typeface="Arial" panose="020B0604020202020204" pitchFamily="34" charset="0"/>
          <a:ea typeface="PT Sans"/>
          <a:cs typeface="PT Sans"/>
          <a:sym typeface="PT Sans"/>
        </a:defRPr>
      </a:lvl5pPr>
      <a:lvl6pPr marL="0" marR="0" indent="428625" algn="just" defTabSz="309563" rtl="0" latinLnBrk="0">
        <a:lnSpc>
          <a:spcPct val="100000"/>
        </a:lnSpc>
        <a:spcBef>
          <a:spcPts val="0"/>
        </a:spcBef>
        <a:spcAft>
          <a:spcPts val="0"/>
        </a:spcAft>
        <a:buClrTx/>
        <a:buSzTx/>
        <a:buFontTx/>
        <a:buNone/>
        <a:tabLst/>
        <a:defRPr sz="863" b="0" i="0" u="none" strike="noStrike" cap="none" spc="0" baseline="0">
          <a:ln>
            <a:noFill/>
          </a:ln>
          <a:solidFill>
            <a:srgbClr val="A6A7AC"/>
          </a:solidFill>
          <a:uFillTx/>
          <a:latin typeface="PT Sans"/>
          <a:ea typeface="PT Sans"/>
          <a:cs typeface="PT Sans"/>
          <a:sym typeface="PT Sans"/>
        </a:defRPr>
      </a:lvl6pPr>
      <a:lvl7pPr marL="0" marR="0" indent="514350" algn="just" defTabSz="309563" rtl="0" latinLnBrk="0">
        <a:lnSpc>
          <a:spcPct val="100000"/>
        </a:lnSpc>
        <a:spcBef>
          <a:spcPts val="0"/>
        </a:spcBef>
        <a:spcAft>
          <a:spcPts val="0"/>
        </a:spcAft>
        <a:buClrTx/>
        <a:buSzTx/>
        <a:buFontTx/>
        <a:buNone/>
        <a:tabLst/>
        <a:defRPr sz="863" b="0" i="0" u="none" strike="noStrike" cap="none" spc="0" baseline="0">
          <a:ln>
            <a:noFill/>
          </a:ln>
          <a:solidFill>
            <a:srgbClr val="A6A7AC"/>
          </a:solidFill>
          <a:uFillTx/>
          <a:latin typeface="PT Sans"/>
          <a:ea typeface="PT Sans"/>
          <a:cs typeface="PT Sans"/>
          <a:sym typeface="PT Sans"/>
        </a:defRPr>
      </a:lvl7pPr>
      <a:lvl8pPr marL="0" marR="0" indent="600075" algn="just" defTabSz="309563" rtl="0" latinLnBrk="0">
        <a:lnSpc>
          <a:spcPct val="100000"/>
        </a:lnSpc>
        <a:spcBef>
          <a:spcPts val="0"/>
        </a:spcBef>
        <a:spcAft>
          <a:spcPts val="0"/>
        </a:spcAft>
        <a:buClrTx/>
        <a:buSzTx/>
        <a:buFontTx/>
        <a:buNone/>
        <a:tabLst/>
        <a:defRPr sz="863" b="0" i="0" u="none" strike="noStrike" cap="none" spc="0" baseline="0">
          <a:ln>
            <a:noFill/>
          </a:ln>
          <a:solidFill>
            <a:srgbClr val="A6A7AC"/>
          </a:solidFill>
          <a:uFillTx/>
          <a:latin typeface="PT Sans"/>
          <a:ea typeface="PT Sans"/>
          <a:cs typeface="PT Sans"/>
          <a:sym typeface="PT Sans"/>
        </a:defRPr>
      </a:lvl8pPr>
      <a:lvl9pPr marL="0" marR="0" indent="685800" algn="just" defTabSz="309563" rtl="0" latinLnBrk="0">
        <a:lnSpc>
          <a:spcPct val="100000"/>
        </a:lnSpc>
        <a:spcBef>
          <a:spcPts val="0"/>
        </a:spcBef>
        <a:spcAft>
          <a:spcPts val="0"/>
        </a:spcAft>
        <a:buClrTx/>
        <a:buSzTx/>
        <a:buFontTx/>
        <a:buNone/>
        <a:tabLst/>
        <a:defRPr sz="863" b="0" i="0" u="none" strike="noStrike" cap="none" spc="0" baseline="0">
          <a:ln>
            <a:noFill/>
          </a:ln>
          <a:solidFill>
            <a:srgbClr val="A6A7AC"/>
          </a:solidFill>
          <a:uFillTx/>
          <a:latin typeface="PT Sans"/>
          <a:ea typeface="PT Sans"/>
          <a:cs typeface="PT Sans"/>
          <a:sym typeface="PT Sans"/>
        </a:defRPr>
      </a:lvl9pPr>
    </p:bodyStyle>
    <p:otherStyle>
      <a:lvl1pPr marL="0" marR="0" indent="0" algn="l" defTabSz="309563" latinLnBrk="0">
        <a:lnSpc>
          <a:spcPct val="100000"/>
        </a:lnSpc>
        <a:spcBef>
          <a:spcPts val="0"/>
        </a:spcBef>
        <a:spcAft>
          <a:spcPts val="0"/>
        </a:spcAft>
        <a:buClrTx/>
        <a:buSzTx/>
        <a:buFontTx/>
        <a:buNone/>
        <a:tabLst/>
        <a:defRPr sz="750" b="0" i="0" u="none" strike="noStrike" cap="all" spc="150" baseline="0">
          <a:ln>
            <a:noFill/>
          </a:ln>
          <a:solidFill>
            <a:schemeClr val="tx1"/>
          </a:solidFill>
          <a:uFillTx/>
          <a:latin typeface="+mn-lt"/>
          <a:ea typeface="+mn-ea"/>
          <a:cs typeface="+mn-cs"/>
          <a:sym typeface="Montserrat-Regular"/>
        </a:defRPr>
      </a:lvl1pPr>
      <a:lvl2pPr marL="0" marR="0" indent="85725" algn="l" defTabSz="309563" latinLnBrk="0">
        <a:lnSpc>
          <a:spcPct val="100000"/>
        </a:lnSpc>
        <a:spcBef>
          <a:spcPts val="0"/>
        </a:spcBef>
        <a:spcAft>
          <a:spcPts val="0"/>
        </a:spcAft>
        <a:buClrTx/>
        <a:buSzTx/>
        <a:buFontTx/>
        <a:buNone/>
        <a:tabLst/>
        <a:defRPr sz="750" b="0" i="0" u="none" strike="noStrike" cap="all" spc="150" baseline="0">
          <a:ln>
            <a:noFill/>
          </a:ln>
          <a:solidFill>
            <a:schemeClr val="tx1"/>
          </a:solidFill>
          <a:uFillTx/>
          <a:latin typeface="+mn-lt"/>
          <a:ea typeface="+mn-ea"/>
          <a:cs typeface="+mn-cs"/>
          <a:sym typeface="Montserrat-Regular"/>
        </a:defRPr>
      </a:lvl2pPr>
      <a:lvl3pPr marL="0" marR="0" indent="171450" algn="l" defTabSz="309563" latinLnBrk="0">
        <a:lnSpc>
          <a:spcPct val="100000"/>
        </a:lnSpc>
        <a:spcBef>
          <a:spcPts val="0"/>
        </a:spcBef>
        <a:spcAft>
          <a:spcPts val="0"/>
        </a:spcAft>
        <a:buClrTx/>
        <a:buSzTx/>
        <a:buFontTx/>
        <a:buNone/>
        <a:tabLst/>
        <a:defRPr sz="750" b="0" i="0" u="none" strike="noStrike" cap="all" spc="150" baseline="0">
          <a:ln>
            <a:noFill/>
          </a:ln>
          <a:solidFill>
            <a:schemeClr val="tx1"/>
          </a:solidFill>
          <a:uFillTx/>
          <a:latin typeface="+mn-lt"/>
          <a:ea typeface="+mn-ea"/>
          <a:cs typeface="+mn-cs"/>
          <a:sym typeface="Montserrat-Regular"/>
        </a:defRPr>
      </a:lvl3pPr>
      <a:lvl4pPr marL="0" marR="0" indent="257175" algn="l" defTabSz="309563" latinLnBrk="0">
        <a:lnSpc>
          <a:spcPct val="100000"/>
        </a:lnSpc>
        <a:spcBef>
          <a:spcPts val="0"/>
        </a:spcBef>
        <a:spcAft>
          <a:spcPts val="0"/>
        </a:spcAft>
        <a:buClrTx/>
        <a:buSzTx/>
        <a:buFontTx/>
        <a:buNone/>
        <a:tabLst/>
        <a:defRPr sz="750" b="0" i="0" u="none" strike="noStrike" cap="all" spc="150" baseline="0">
          <a:ln>
            <a:noFill/>
          </a:ln>
          <a:solidFill>
            <a:schemeClr val="tx1"/>
          </a:solidFill>
          <a:uFillTx/>
          <a:latin typeface="+mn-lt"/>
          <a:ea typeface="+mn-ea"/>
          <a:cs typeface="+mn-cs"/>
          <a:sym typeface="Montserrat-Regular"/>
        </a:defRPr>
      </a:lvl4pPr>
      <a:lvl5pPr marL="0" marR="0" indent="342900" algn="l" defTabSz="309563" latinLnBrk="0">
        <a:lnSpc>
          <a:spcPct val="100000"/>
        </a:lnSpc>
        <a:spcBef>
          <a:spcPts val="0"/>
        </a:spcBef>
        <a:spcAft>
          <a:spcPts val="0"/>
        </a:spcAft>
        <a:buClrTx/>
        <a:buSzTx/>
        <a:buFontTx/>
        <a:buNone/>
        <a:tabLst/>
        <a:defRPr sz="750" b="0" i="0" u="none" strike="noStrike" cap="all" spc="150" baseline="0">
          <a:ln>
            <a:noFill/>
          </a:ln>
          <a:solidFill>
            <a:schemeClr val="tx1"/>
          </a:solidFill>
          <a:uFillTx/>
          <a:latin typeface="+mn-lt"/>
          <a:ea typeface="+mn-ea"/>
          <a:cs typeface="+mn-cs"/>
          <a:sym typeface="Montserrat-Regular"/>
        </a:defRPr>
      </a:lvl5pPr>
      <a:lvl6pPr marL="0" marR="0" indent="428625" algn="l" defTabSz="309563" latinLnBrk="0">
        <a:lnSpc>
          <a:spcPct val="100000"/>
        </a:lnSpc>
        <a:spcBef>
          <a:spcPts val="0"/>
        </a:spcBef>
        <a:spcAft>
          <a:spcPts val="0"/>
        </a:spcAft>
        <a:buClrTx/>
        <a:buSzTx/>
        <a:buFontTx/>
        <a:buNone/>
        <a:tabLst/>
        <a:defRPr sz="750" b="0" i="0" u="none" strike="noStrike" cap="all" spc="150" baseline="0">
          <a:ln>
            <a:noFill/>
          </a:ln>
          <a:solidFill>
            <a:schemeClr val="tx1"/>
          </a:solidFill>
          <a:uFillTx/>
          <a:latin typeface="+mn-lt"/>
          <a:ea typeface="+mn-ea"/>
          <a:cs typeface="+mn-cs"/>
          <a:sym typeface="Montserrat-Regular"/>
        </a:defRPr>
      </a:lvl6pPr>
      <a:lvl7pPr marL="0" marR="0" indent="514350" algn="l" defTabSz="309563" latinLnBrk="0">
        <a:lnSpc>
          <a:spcPct val="100000"/>
        </a:lnSpc>
        <a:spcBef>
          <a:spcPts val="0"/>
        </a:spcBef>
        <a:spcAft>
          <a:spcPts val="0"/>
        </a:spcAft>
        <a:buClrTx/>
        <a:buSzTx/>
        <a:buFontTx/>
        <a:buNone/>
        <a:tabLst/>
        <a:defRPr sz="750" b="0" i="0" u="none" strike="noStrike" cap="all" spc="150" baseline="0">
          <a:ln>
            <a:noFill/>
          </a:ln>
          <a:solidFill>
            <a:schemeClr val="tx1"/>
          </a:solidFill>
          <a:uFillTx/>
          <a:latin typeface="+mn-lt"/>
          <a:ea typeface="+mn-ea"/>
          <a:cs typeface="+mn-cs"/>
          <a:sym typeface="Montserrat-Regular"/>
        </a:defRPr>
      </a:lvl7pPr>
      <a:lvl8pPr marL="0" marR="0" indent="600075" algn="l" defTabSz="309563" latinLnBrk="0">
        <a:lnSpc>
          <a:spcPct val="100000"/>
        </a:lnSpc>
        <a:spcBef>
          <a:spcPts val="0"/>
        </a:spcBef>
        <a:spcAft>
          <a:spcPts val="0"/>
        </a:spcAft>
        <a:buClrTx/>
        <a:buSzTx/>
        <a:buFontTx/>
        <a:buNone/>
        <a:tabLst/>
        <a:defRPr sz="750" b="0" i="0" u="none" strike="noStrike" cap="all" spc="150" baseline="0">
          <a:ln>
            <a:noFill/>
          </a:ln>
          <a:solidFill>
            <a:schemeClr val="tx1"/>
          </a:solidFill>
          <a:uFillTx/>
          <a:latin typeface="+mn-lt"/>
          <a:ea typeface="+mn-ea"/>
          <a:cs typeface="+mn-cs"/>
          <a:sym typeface="Montserrat-Regular"/>
        </a:defRPr>
      </a:lvl8pPr>
      <a:lvl9pPr marL="0" marR="0" indent="685800" algn="l" defTabSz="309563" latinLnBrk="0">
        <a:lnSpc>
          <a:spcPct val="100000"/>
        </a:lnSpc>
        <a:spcBef>
          <a:spcPts val="0"/>
        </a:spcBef>
        <a:spcAft>
          <a:spcPts val="0"/>
        </a:spcAft>
        <a:buClrTx/>
        <a:buSzTx/>
        <a:buFontTx/>
        <a:buNone/>
        <a:tabLst/>
        <a:defRPr sz="750" b="0" i="0" u="none" strike="noStrike" cap="all" spc="150" baseline="0">
          <a:ln>
            <a:noFill/>
          </a:ln>
          <a:solidFill>
            <a:schemeClr val="tx1"/>
          </a:solidFill>
          <a:uFillTx/>
          <a:latin typeface="+mn-lt"/>
          <a:ea typeface="+mn-ea"/>
          <a:cs typeface="+mn-cs"/>
          <a:sym typeface="Montserrat-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hyperlink" Target="https://www.dpme.gov.za/keyfocusareas/outcomesSite/MTSF_2019_2024/2019-2024%20MTSF%20PRIORITY%206.pdf" TargetMode="External"/><Relationship Id="rId3" Type="http://schemas.openxmlformats.org/officeDocument/2006/relationships/hyperlink" Target="https://www.dpme.gov.za/keyfocusareas/outcomesSite/MTSF_2019_2024/2019-2024%20MTSF%20PRIORITY%201.pdf" TargetMode="External"/><Relationship Id="rId7" Type="http://schemas.openxmlformats.org/officeDocument/2006/relationships/hyperlink" Target="https://www.dpme.gov.za/keyfocusareas/outcomesSite/MTSF_2019_2024/2019-2024%20MTSF%20PRIORITY%203.pdf" TargetMode="External"/><Relationship Id="rId12" Type="http://schemas.openxmlformats.org/officeDocument/2006/relationships/image" Target="../media/image19.jpeg"/><Relationship Id="rId2" Type="http://schemas.openxmlformats.org/officeDocument/2006/relationships/notesSlide" Target="../notesSlides/notesSlide7.xml"/><Relationship Id="rId16" Type="http://schemas.openxmlformats.org/officeDocument/2006/relationships/image" Target="../media/image21.jpeg"/><Relationship Id="rId1" Type="http://schemas.openxmlformats.org/officeDocument/2006/relationships/slideLayout" Target="../slideLayouts/slideLayout15.xml"/><Relationship Id="rId6" Type="http://schemas.openxmlformats.org/officeDocument/2006/relationships/image" Target="../media/image16.jpeg"/><Relationship Id="rId11" Type="http://schemas.openxmlformats.org/officeDocument/2006/relationships/hyperlink" Target="https://www.dpme.gov.za/keyfocusareas/outcomesSite/MTSF_2019_2024/2019-2024%20MTSF%20PRIORITY%205.pdf" TargetMode="External"/><Relationship Id="rId5" Type="http://schemas.openxmlformats.org/officeDocument/2006/relationships/hyperlink" Target="https://www.dpme.gov.za/keyfocusareas/outcomesSite/MTSF_2019_2024/2019-2024%20MTSF%20PRIORITY%202.pdf" TargetMode="External"/><Relationship Id="rId15" Type="http://schemas.openxmlformats.org/officeDocument/2006/relationships/hyperlink" Target="https://www.dpme.gov.za/keyfocusareas/outcomesSite/MTSF_2019_2024/2019-2024%20MTSF%20PRIORITY%207.pdf" TargetMode="External"/><Relationship Id="rId10" Type="http://schemas.openxmlformats.org/officeDocument/2006/relationships/image" Target="../media/image18.jpeg"/><Relationship Id="rId4" Type="http://schemas.openxmlformats.org/officeDocument/2006/relationships/image" Target="../media/image15.jpeg"/><Relationship Id="rId9" Type="http://schemas.openxmlformats.org/officeDocument/2006/relationships/hyperlink" Target="https://www.dpme.gov.za/keyfocusareas/outcomesSite/MTSF_2019_2024/2019-2024%20MTSF%20PRIORITY%204.pdf" TargetMode="External"/><Relationship Id="rId1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id="{AFB8BD6A-08EE-419F-8E55-2ED2190DE526}"/>
              </a:ext>
            </a:extLst>
          </p:cNvPr>
          <p:cNvPicPr>
            <a:picLocks noGrp="1" noChangeAspect="1"/>
          </p:cNvPicPr>
          <p:nvPr>
            <p:ph type="pic" sz="quarter" idx="10"/>
          </p:nvPr>
        </p:nvPicPr>
        <p:blipFill>
          <a:blip r:embed="rId2">
            <a:alphaModFix amt="96000"/>
            <a:extLst>
              <a:ext uri="{28A0092B-C50C-407E-A947-70E740481C1C}">
                <a14:useLocalDpi xmlns:a14="http://schemas.microsoft.com/office/drawing/2010/main" val="0"/>
              </a:ext>
            </a:extLst>
          </a:blip>
          <a:srcRect t="7742" b="7742"/>
          <a:stretch>
            <a:fillRect/>
          </a:stretch>
        </p:blipFill>
        <p:spPr>
          <a:xfrm>
            <a:off x="3266" y="-82564"/>
            <a:ext cx="9254951" cy="5205910"/>
          </a:xfrm>
          <a:solidFill>
            <a:schemeClr val="bg2">
              <a:lumMod val="75000"/>
              <a:alpha val="14000"/>
            </a:schemeClr>
          </a:solidFill>
        </p:spPr>
      </p:pic>
      <p:sp>
        <p:nvSpPr>
          <p:cNvPr id="19" name="Rectangle 18">
            <a:extLst>
              <a:ext uri="{FF2B5EF4-FFF2-40B4-BE49-F238E27FC236}">
                <a16:creationId xmlns:a16="http://schemas.microsoft.com/office/drawing/2014/main" id="{82D17388-0DD1-4CFC-BA6F-386A266F97A2}"/>
              </a:ext>
            </a:extLst>
          </p:cNvPr>
          <p:cNvSpPr/>
          <p:nvPr/>
        </p:nvSpPr>
        <p:spPr>
          <a:xfrm>
            <a:off x="0" y="-82565"/>
            <a:ext cx="9282058" cy="520591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9563" hangingPunct="0">
              <a:defRPr/>
            </a:pPr>
            <a:endParaRPr lang="en-ID" sz="1350" b="1" kern="0" dirty="0">
              <a:solidFill>
                <a:srgbClr val="FFFFFF"/>
              </a:solidFill>
              <a:latin typeface="Arial"/>
              <a:sym typeface="PT Sans"/>
            </a:endParaRPr>
          </a:p>
          <a:p>
            <a:pPr algn="ctr" defTabSz="309563" hangingPunct="0">
              <a:defRPr/>
            </a:pPr>
            <a:endParaRPr lang="en-ID" sz="1350" b="1" kern="0" dirty="0">
              <a:solidFill>
                <a:srgbClr val="FFFFFF"/>
              </a:solidFill>
              <a:latin typeface="Arial"/>
              <a:sym typeface="PT Sans"/>
            </a:endParaRPr>
          </a:p>
          <a:p>
            <a:pPr algn="ctr" defTabSz="309563" hangingPunct="0">
              <a:defRPr/>
            </a:pPr>
            <a:r>
              <a:rPr lang="en-ID" sz="2300" b="1" kern="0" dirty="0">
                <a:solidFill>
                  <a:srgbClr val="FFFFFF"/>
                </a:solidFill>
                <a:latin typeface="Arial"/>
                <a:sym typeface="PT Sans"/>
              </a:rPr>
              <a:t>                                  </a:t>
            </a:r>
            <a:r>
              <a:rPr lang="en-ID" b="1" kern="0" dirty="0">
                <a:solidFill>
                  <a:schemeClr val="bg1"/>
                </a:solidFill>
                <a:latin typeface="Arial Black" panose="020B0A04020102020204" pitchFamily="34" charset="0"/>
                <a:sym typeface="PT Sans"/>
              </a:rPr>
              <a:t>2020/21 – 2024/25 STRATEGIC PLAN AND 							         2022/23 ANNUAL PERFORMANCE PLAN</a:t>
            </a:r>
          </a:p>
          <a:p>
            <a:pPr algn="ctr" defTabSz="309563" hangingPunct="0">
              <a:defRPr/>
            </a:pPr>
            <a:r>
              <a:rPr lang="en-ID" b="1" kern="0" dirty="0">
                <a:solidFill>
                  <a:schemeClr val="bg1"/>
                </a:solidFill>
                <a:latin typeface="Arial Black" panose="020B0A04020102020204" pitchFamily="34" charset="0"/>
                <a:ea typeface="Open Sans" panose="020B0606030504020204" pitchFamily="34" charset="0"/>
                <a:cs typeface="Open Sans" panose="020B0606030504020204" pitchFamily="34" charset="0"/>
                <a:sym typeface="PT Sans"/>
              </a:rPr>
              <a:t>							  PRESENATION TO THE PORTFOLIO COMMITTEE ON </a:t>
            </a:r>
          </a:p>
          <a:p>
            <a:pPr algn="ctr" defTabSz="309563" hangingPunct="0">
              <a:defRPr/>
            </a:pPr>
            <a:r>
              <a:rPr lang="en-ID" b="1" kern="0" dirty="0">
                <a:solidFill>
                  <a:schemeClr val="bg1"/>
                </a:solidFill>
                <a:latin typeface="Arial Black" panose="020B0A04020102020204" pitchFamily="34" charset="0"/>
                <a:ea typeface="Open Sans" panose="020B0606030504020204" pitchFamily="34" charset="0"/>
                <a:cs typeface="Open Sans" panose="020B0606030504020204" pitchFamily="34" charset="0"/>
                <a:sym typeface="PT Sans"/>
              </a:rPr>
              <a:t>        HIGHER EDUCATION, SCIENCE AND </a:t>
            </a:r>
          </a:p>
          <a:p>
            <a:pPr algn="ctr" defTabSz="309563" hangingPunct="0">
              <a:defRPr/>
            </a:pPr>
            <a:r>
              <a:rPr lang="en-ID" b="1" kern="0" dirty="0">
                <a:solidFill>
                  <a:schemeClr val="bg1"/>
                </a:solidFill>
                <a:latin typeface="Arial Black" panose="020B0A04020102020204" pitchFamily="34" charset="0"/>
                <a:ea typeface="Open Sans" panose="020B0606030504020204" pitchFamily="34" charset="0"/>
                <a:cs typeface="Open Sans" panose="020B0606030504020204" pitchFamily="34" charset="0"/>
                <a:sym typeface="PT Sans"/>
              </a:rPr>
              <a:t>TECHNOLOGY (PCHEST) </a:t>
            </a:r>
          </a:p>
          <a:p>
            <a:pPr algn="ctr" defTabSz="309563" hangingPunct="0">
              <a:defRPr/>
            </a:pPr>
            <a:endParaRPr lang="en-ID" b="1" kern="0" dirty="0">
              <a:solidFill>
                <a:schemeClr val="bg1"/>
              </a:solidFill>
              <a:latin typeface="Arial Black" panose="020B0A04020102020204" pitchFamily="34" charset="0"/>
              <a:ea typeface="Open Sans" panose="020B0606030504020204" pitchFamily="34" charset="0"/>
              <a:cs typeface="Open Sans" panose="020B0606030504020204" pitchFamily="34" charset="0"/>
              <a:sym typeface="PT Sans"/>
            </a:endParaRPr>
          </a:p>
          <a:p>
            <a:pPr algn="ctr" defTabSz="309563" hangingPunct="0">
              <a:defRPr/>
            </a:pPr>
            <a:r>
              <a:rPr lang="en-ID" b="1" kern="0" dirty="0">
                <a:solidFill>
                  <a:schemeClr val="bg1"/>
                </a:solidFill>
                <a:latin typeface="Arial Black" panose="020B0A04020102020204" pitchFamily="34" charset="0"/>
                <a:ea typeface="Open Sans" panose="020B0606030504020204" pitchFamily="34" charset="0"/>
                <a:cs typeface="Open Sans" panose="020B0606030504020204" pitchFamily="34" charset="0"/>
                <a:sym typeface="PT Sans"/>
              </a:rPr>
              <a:t>                      20 APRIL 2022</a:t>
            </a:r>
          </a:p>
        </p:txBody>
      </p:sp>
      <p:sp>
        <p:nvSpPr>
          <p:cNvPr id="4" name="Circle: Hollow 3">
            <a:extLst>
              <a:ext uri="{FF2B5EF4-FFF2-40B4-BE49-F238E27FC236}">
                <a16:creationId xmlns:a16="http://schemas.microsoft.com/office/drawing/2014/main" id="{F3B333AF-7D30-4046-A660-63F3DB196946}"/>
              </a:ext>
            </a:extLst>
          </p:cNvPr>
          <p:cNvSpPr/>
          <p:nvPr/>
        </p:nvSpPr>
        <p:spPr>
          <a:xfrm>
            <a:off x="685860" y="1791420"/>
            <a:ext cx="1875813" cy="1875911"/>
          </a:xfrm>
          <a:prstGeom prst="donut">
            <a:avLst/>
          </a:prstGeom>
          <a:solidFill>
            <a:srgbClr val="D36E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9563" hangingPunct="0">
              <a:defRPr/>
            </a:pPr>
            <a:endParaRPr lang="en-ID" sz="1350" kern="0" dirty="0">
              <a:solidFill>
                <a:srgbClr val="FFFFFF"/>
              </a:solidFill>
              <a:latin typeface="Arial"/>
              <a:sym typeface="PT Sans"/>
            </a:endParaRPr>
          </a:p>
        </p:txBody>
      </p:sp>
      <p:sp>
        <p:nvSpPr>
          <p:cNvPr id="5" name="Circle: Hollow 4">
            <a:extLst>
              <a:ext uri="{FF2B5EF4-FFF2-40B4-BE49-F238E27FC236}">
                <a16:creationId xmlns:a16="http://schemas.microsoft.com/office/drawing/2014/main" id="{5E83E1CE-0D21-4A76-94F3-8F6E1C420F9E}"/>
              </a:ext>
            </a:extLst>
          </p:cNvPr>
          <p:cNvSpPr/>
          <p:nvPr/>
        </p:nvSpPr>
        <p:spPr>
          <a:xfrm>
            <a:off x="-95478" y="2812200"/>
            <a:ext cx="2269733" cy="2269853"/>
          </a:xfrm>
          <a:prstGeom prst="donut">
            <a:avLst/>
          </a:prstGeom>
          <a:solidFill>
            <a:srgbClr val="A11F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9563" hangingPunct="0">
              <a:defRPr/>
            </a:pPr>
            <a:endParaRPr lang="en-ID" sz="1350" kern="0" dirty="0">
              <a:solidFill>
                <a:srgbClr val="FFFFFF"/>
              </a:solidFill>
              <a:latin typeface="Arial"/>
              <a:sym typeface="PT Sans"/>
            </a:endParaRPr>
          </a:p>
        </p:txBody>
      </p:sp>
      <p:sp>
        <p:nvSpPr>
          <p:cNvPr id="3" name="Circle: Hollow 2">
            <a:extLst>
              <a:ext uri="{FF2B5EF4-FFF2-40B4-BE49-F238E27FC236}">
                <a16:creationId xmlns:a16="http://schemas.microsoft.com/office/drawing/2014/main" id="{4201D662-A99C-474E-BF9F-1ED44EBDEC42}"/>
              </a:ext>
            </a:extLst>
          </p:cNvPr>
          <p:cNvSpPr/>
          <p:nvPr/>
        </p:nvSpPr>
        <p:spPr>
          <a:xfrm>
            <a:off x="685860" y="-779302"/>
            <a:ext cx="2746377" cy="2746523"/>
          </a:xfrm>
          <a:prstGeom prst="donut">
            <a:avLst/>
          </a:prstGeom>
          <a:solidFill>
            <a:srgbClr val="EAA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9563" hangingPunct="0">
              <a:defRPr/>
            </a:pPr>
            <a:endParaRPr lang="en-ID" sz="1350" kern="0" dirty="0">
              <a:solidFill>
                <a:srgbClr val="FFFFFF"/>
              </a:solidFill>
              <a:latin typeface="Arial"/>
              <a:sym typeface="PT Sans"/>
            </a:endParaRPr>
          </a:p>
        </p:txBody>
      </p:sp>
      <p:sp>
        <p:nvSpPr>
          <p:cNvPr id="32" name="Freeform 30">
            <a:extLst>
              <a:ext uri="{FF2B5EF4-FFF2-40B4-BE49-F238E27FC236}">
                <a16:creationId xmlns:a16="http://schemas.microsoft.com/office/drawing/2014/main" id="{C8C73E21-FB2D-4821-87CC-7CC6DA8FFA88}"/>
              </a:ext>
            </a:extLst>
          </p:cNvPr>
          <p:cNvSpPr>
            <a:spLocks noEditPoints="1"/>
          </p:cNvSpPr>
          <p:nvPr/>
        </p:nvSpPr>
        <p:spPr bwMode="auto">
          <a:xfrm>
            <a:off x="839342" y="1412801"/>
            <a:ext cx="334566" cy="378619"/>
          </a:xfrm>
          <a:custGeom>
            <a:avLst/>
            <a:gdLst>
              <a:gd name="T0" fmla="*/ 34 w 281"/>
              <a:gd name="T1" fmla="*/ 45 h 318"/>
              <a:gd name="T2" fmla="*/ 34 w 281"/>
              <a:gd name="T3" fmla="*/ 159 h 318"/>
              <a:gd name="T4" fmla="*/ 34 w 281"/>
              <a:gd name="T5" fmla="*/ 272 h 318"/>
              <a:gd name="T6" fmla="*/ 132 w 281"/>
              <a:gd name="T7" fmla="*/ 216 h 318"/>
              <a:gd name="T8" fmla="*/ 141 w 281"/>
              <a:gd name="T9" fmla="*/ 230 h 318"/>
              <a:gd name="T10" fmla="*/ 140 w 281"/>
              <a:gd name="T11" fmla="*/ 230 h 318"/>
              <a:gd name="T12" fmla="*/ 132 w 281"/>
              <a:gd name="T13" fmla="*/ 216 h 318"/>
              <a:gd name="T14" fmla="*/ 230 w 281"/>
              <a:gd name="T15" fmla="*/ 158 h 318"/>
              <a:gd name="T16" fmla="*/ 132 w 281"/>
              <a:gd name="T17" fmla="*/ 102 h 318"/>
              <a:gd name="T18" fmla="*/ 132 w 281"/>
              <a:gd name="T19" fmla="*/ 102 h 318"/>
              <a:gd name="T20" fmla="*/ 34 w 281"/>
              <a:gd name="T21" fmla="*/ 45 h 318"/>
              <a:gd name="T22" fmla="*/ 17 w 281"/>
              <a:gd name="T23" fmla="*/ 0 h 318"/>
              <a:gd name="T24" fmla="*/ 22 w 281"/>
              <a:gd name="T25" fmla="*/ 0 h 318"/>
              <a:gd name="T26" fmla="*/ 26 w 281"/>
              <a:gd name="T27" fmla="*/ 2 h 318"/>
              <a:gd name="T28" fmla="*/ 149 w 281"/>
              <a:gd name="T29" fmla="*/ 73 h 318"/>
              <a:gd name="T30" fmla="*/ 149 w 281"/>
              <a:gd name="T31" fmla="*/ 73 h 318"/>
              <a:gd name="T32" fmla="*/ 272 w 281"/>
              <a:gd name="T33" fmla="*/ 144 h 318"/>
              <a:gd name="T34" fmla="*/ 276 w 281"/>
              <a:gd name="T35" fmla="*/ 146 h 318"/>
              <a:gd name="T36" fmla="*/ 279 w 281"/>
              <a:gd name="T37" fmla="*/ 150 h 318"/>
              <a:gd name="T38" fmla="*/ 280 w 281"/>
              <a:gd name="T39" fmla="*/ 154 h 318"/>
              <a:gd name="T40" fmla="*/ 281 w 281"/>
              <a:gd name="T41" fmla="*/ 158 h 318"/>
              <a:gd name="T42" fmla="*/ 280 w 281"/>
              <a:gd name="T43" fmla="*/ 163 h 318"/>
              <a:gd name="T44" fmla="*/ 279 w 281"/>
              <a:gd name="T45" fmla="*/ 167 h 318"/>
              <a:gd name="T46" fmla="*/ 276 w 281"/>
              <a:gd name="T47" fmla="*/ 171 h 318"/>
              <a:gd name="T48" fmla="*/ 272 w 281"/>
              <a:gd name="T49" fmla="*/ 174 h 318"/>
              <a:gd name="T50" fmla="*/ 149 w 281"/>
              <a:gd name="T51" fmla="*/ 244 h 318"/>
              <a:gd name="T52" fmla="*/ 149 w 281"/>
              <a:gd name="T53" fmla="*/ 244 h 318"/>
              <a:gd name="T54" fmla="*/ 26 w 281"/>
              <a:gd name="T55" fmla="*/ 315 h 318"/>
              <a:gd name="T56" fmla="*/ 22 w 281"/>
              <a:gd name="T57" fmla="*/ 318 h 318"/>
              <a:gd name="T58" fmla="*/ 17 w 281"/>
              <a:gd name="T59" fmla="*/ 318 h 318"/>
              <a:gd name="T60" fmla="*/ 13 w 281"/>
              <a:gd name="T61" fmla="*/ 318 h 318"/>
              <a:gd name="T62" fmla="*/ 9 w 281"/>
              <a:gd name="T63" fmla="*/ 316 h 318"/>
              <a:gd name="T64" fmla="*/ 5 w 281"/>
              <a:gd name="T65" fmla="*/ 312 h 318"/>
              <a:gd name="T66" fmla="*/ 3 w 281"/>
              <a:gd name="T67" fmla="*/ 310 h 318"/>
              <a:gd name="T68" fmla="*/ 1 w 281"/>
              <a:gd name="T69" fmla="*/ 306 h 318"/>
              <a:gd name="T70" fmla="*/ 0 w 281"/>
              <a:gd name="T71" fmla="*/ 301 h 318"/>
              <a:gd name="T72" fmla="*/ 0 w 281"/>
              <a:gd name="T73" fmla="*/ 159 h 318"/>
              <a:gd name="T74" fmla="*/ 0 w 281"/>
              <a:gd name="T75" fmla="*/ 17 h 318"/>
              <a:gd name="T76" fmla="*/ 1 w 281"/>
              <a:gd name="T77" fmla="*/ 13 h 318"/>
              <a:gd name="T78" fmla="*/ 3 w 281"/>
              <a:gd name="T79" fmla="*/ 7 h 318"/>
              <a:gd name="T80" fmla="*/ 5 w 281"/>
              <a:gd name="T81" fmla="*/ 5 h 318"/>
              <a:gd name="T82" fmla="*/ 9 w 281"/>
              <a:gd name="T83" fmla="*/ 2 h 318"/>
              <a:gd name="T84" fmla="*/ 13 w 281"/>
              <a:gd name="T85" fmla="*/ 0 h 318"/>
              <a:gd name="T86" fmla="*/ 17 w 281"/>
              <a:gd name="T8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1" h="318">
                <a:moveTo>
                  <a:pt x="34" y="45"/>
                </a:moveTo>
                <a:lnTo>
                  <a:pt x="34" y="159"/>
                </a:lnTo>
                <a:lnTo>
                  <a:pt x="34" y="272"/>
                </a:lnTo>
                <a:lnTo>
                  <a:pt x="132" y="216"/>
                </a:lnTo>
                <a:lnTo>
                  <a:pt x="141" y="230"/>
                </a:lnTo>
                <a:lnTo>
                  <a:pt x="140" y="230"/>
                </a:lnTo>
                <a:lnTo>
                  <a:pt x="132" y="216"/>
                </a:lnTo>
                <a:lnTo>
                  <a:pt x="230" y="158"/>
                </a:lnTo>
                <a:lnTo>
                  <a:pt x="132" y="102"/>
                </a:lnTo>
                <a:lnTo>
                  <a:pt x="132" y="102"/>
                </a:lnTo>
                <a:lnTo>
                  <a:pt x="34" y="45"/>
                </a:lnTo>
                <a:close/>
                <a:moveTo>
                  <a:pt x="17" y="0"/>
                </a:moveTo>
                <a:lnTo>
                  <a:pt x="22" y="0"/>
                </a:lnTo>
                <a:lnTo>
                  <a:pt x="26" y="2"/>
                </a:lnTo>
                <a:lnTo>
                  <a:pt x="149" y="73"/>
                </a:lnTo>
                <a:lnTo>
                  <a:pt x="149" y="73"/>
                </a:lnTo>
                <a:lnTo>
                  <a:pt x="272" y="144"/>
                </a:lnTo>
                <a:lnTo>
                  <a:pt x="276" y="146"/>
                </a:lnTo>
                <a:lnTo>
                  <a:pt x="279" y="150"/>
                </a:lnTo>
                <a:lnTo>
                  <a:pt x="280" y="154"/>
                </a:lnTo>
                <a:lnTo>
                  <a:pt x="281" y="158"/>
                </a:lnTo>
                <a:lnTo>
                  <a:pt x="280" y="163"/>
                </a:lnTo>
                <a:lnTo>
                  <a:pt x="279" y="167"/>
                </a:lnTo>
                <a:lnTo>
                  <a:pt x="276" y="171"/>
                </a:lnTo>
                <a:lnTo>
                  <a:pt x="272" y="174"/>
                </a:lnTo>
                <a:lnTo>
                  <a:pt x="149" y="244"/>
                </a:lnTo>
                <a:lnTo>
                  <a:pt x="149" y="244"/>
                </a:lnTo>
                <a:lnTo>
                  <a:pt x="26" y="315"/>
                </a:lnTo>
                <a:lnTo>
                  <a:pt x="22" y="318"/>
                </a:lnTo>
                <a:lnTo>
                  <a:pt x="17" y="318"/>
                </a:lnTo>
                <a:lnTo>
                  <a:pt x="13" y="318"/>
                </a:lnTo>
                <a:lnTo>
                  <a:pt x="9" y="316"/>
                </a:lnTo>
                <a:lnTo>
                  <a:pt x="5" y="312"/>
                </a:lnTo>
                <a:lnTo>
                  <a:pt x="3" y="310"/>
                </a:lnTo>
                <a:lnTo>
                  <a:pt x="1" y="306"/>
                </a:lnTo>
                <a:lnTo>
                  <a:pt x="0" y="301"/>
                </a:lnTo>
                <a:lnTo>
                  <a:pt x="0" y="159"/>
                </a:lnTo>
                <a:lnTo>
                  <a:pt x="0" y="17"/>
                </a:lnTo>
                <a:lnTo>
                  <a:pt x="1" y="13"/>
                </a:lnTo>
                <a:lnTo>
                  <a:pt x="3" y="7"/>
                </a:lnTo>
                <a:lnTo>
                  <a:pt x="5" y="5"/>
                </a:lnTo>
                <a:lnTo>
                  <a:pt x="9" y="2"/>
                </a:lnTo>
                <a:lnTo>
                  <a:pt x="13" y="0"/>
                </a:lnTo>
                <a:lnTo>
                  <a:pt x="17" y="0"/>
                </a:lnTo>
                <a:close/>
              </a:path>
            </a:pathLst>
          </a:custGeom>
          <a:solidFill>
            <a:schemeClr val="tx1">
              <a:lumMod val="25000"/>
              <a:lumOff val="75000"/>
            </a:schemeClr>
          </a:solidFill>
          <a:ln w="0">
            <a:noFill/>
            <a:prstDash val="solid"/>
            <a:round/>
            <a:headEnd/>
            <a:tailEnd/>
          </a:ln>
        </p:spPr>
        <p:txBody>
          <a:bodyPr/>
          <a:lstStyle/>
          <a:p>
            <a:pPr algn="just" defTabSz="309563" hangingPunct="0">
              <a:defRPr/>
            </a:pPr>
            <a:endParaRPr lang="en-US" sz="1350" kern="0" dirty="0">
              <a:solidFill>
                <a:srgbClr val="A6A7AC"/>
              </a:solidFill>
              <a:latin typeface="PT Sans"/>
              <a:sym typeface="PT Sans"/>
            </a:endParaRPr>
          </a:p>
        </p:txBody>
      </p:sp>
      <p:pic>
        <p:nvPicPr>
          <p:cNvPr id="27" name="Picture 26">
            <a:extLst>
              <a:ext uri="{FF2B5EF4-FFF2-40B4-BE49-F238E27FC236}">
                <a16:creationId xmlns:a16="http://schemas.microsoft.com/office/drawing/2014/main" id="{A423C10A-2567-4DF8-9AE5-65961E53FC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9728" y="187893"/>
            <a:ext cx="1676221" cy="107115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fltVal val="0"/>
                                          </p:val>
                                        </p:tav>
                                        <p:tav tm="100000">
                                          <p:val>
                                            <p:strVal val="#ppt_w"/>
                                          </p:val>
                                        </p:tav>
                                      </p:tavLst>
                                    </p:anim>
                                    <p:anim calcmode="lin" valueType="num">
                                      <p:cBhvr>
                                        <p:cTn id="13" dur="750" fill="hold"/>
                                        <p:tgtEl>
                                          <p:spTgt spid="4"/>
                                        </p:tgtEl>
                                        <p:attrNameLst>
                                          <p:attrName>ppt_h</p:attrName>
                                        </p:attrNameLst>
                                      </p:cBhvr>
                                      <p:tavLst>
                                        <p:tav tm="0">
                                          <p:val>
                                            <p:fltVal val="0"/>
                                          </p:val>
                                        </p:tav>
                                        <p:tav tm="100000">
                                          <p:val>
                                            <p:strVal val="#ppt_h"/>
                                          </p:val>
                                        </p:tav>
                                      </p:tavLst>
                                    </p:anim>
                                    <p:animEffect transition="in" filter="fade">
                                      <p:cBhvr>
                                        <p:cTn id="14" dur="75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Effect transition="in" filter="fade">
                                      <p:cBhvr>
                                        <p:cTn id="19" dur="10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37057" y="-32556"/>
            <a:ext cx="8712968" cy="1319206"/>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rPr>
              <a:t>MTSF TARGETS THAT NSFAS CONTRIBUTES TO:</a:t>
            </a:r>
            <a:r>
              <a:rPr kumimoji="0" lang="en-ZA" sz="20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2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ZA" sz="12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Outcome Indicators - Baseline </a:t>
            </a:r>
            <a:r>
              <a:rPr lang="en-ZA" sz="1200" b="1" dirty="0">
                <a:solidFill>
                  <a:prstClr val="white">
                    <a:lumMod val="50000"/>
                  </a:prstClr>
                </a:solidFill>
                <a:latin typeface="Arial"/>
                <a:cs typeface="Arial" panose="020B0604020202020204" pitchFamily="34" charset="0"/>
              </a:rPr>
              <a:t>&amp;</a:t>
            </a:r>
            <a:r>
              <a:rPr kumimoji="0" lang="en-ZA" sz="12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 Projections</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2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GB" sz="12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MTSF Outcome Priority 3; Education, Skills and Health</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2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p:txBody>
      </p:sp>
      <p:sp>
        <p:nvSpPr>
          <p:cNvPr id="5" name="Rectangle 4"/>
          <p:cNvSpPr/>
          <p:nvPr/>
        </p:nvSpPr>
        <p:spPr>
          <a:xfrm>
            <a:off x="0" y="-15238"/>
            <a:ext cx="731520" cy="627532"/>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000" b="1" dirty="0">
                <a:solidFill>
                  <a:prstClr val="white"/>
                </a:solidFill>
                <a:latin typeface="Arial" panose="020B0604020202020204" pitchFamily="34" charset="0"/>
                <a:cs typeface="Arial" panose="020B0604020202020204" pitchFamily="34" charset="0"/>
              </a:rPr>
              <a:t>8</a:t>
            </a:r>
            <a:endPar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8756FCB0-C513-49AC-B395-1C1A196F8495}"/>
              </a:ext>
            </a:extLst>
          </p:cNvPr>
          <p:cNvGraphicFramePr>
            <a:graphicFrameLocks noGrp="1"/>
          </p:cNvGraphicFramePr>
          <p:nvPr>
            <p:ph idx="1"/>
            <p:extLst>
              <p:ext uri="{D42A27DB-BD31-4B8C-83A1-F6EECF244321}">
                <p14:modId xmlns:p14="http://schemas.microsoft.com/office/powerpoint/2010/main" val="2563752630"/>
              </p:ext>
            </p:extLst>
          </p:nvPr>
        </p:nvGraphicFramePr>
        <p:xfrm>
          <a:off x="395536" y="1257653"/>
          <a:ext cx="7681663" cy="2826265"/>
        </p:xfrm>
        <a:graphic>
          <a:graphicData uri="http://schemas.openxmlformats.org/drawingml/2006/table">
            <a:tbl>
              <a:tblPr firstRow="1" firstCol="1" lastRow="1" lastCol="1" bandRow="1" bandCol="1"/>
              <a:tblGrid>
                <a:gridCol w="360040">
                  <a:extLst>
                    <a:ext uri="{9D8B030D-6E8A-4147-A177-3AD203B41FA5}">
                      <a16:colId xmlns:a16="http://schemas.microsoft.com/office/drawing/2014/main" val="329930816"/>
                    </a:ext>
                  </a:extLst>
                </a:gridCol>
                <a:gridCol w="966160">
                  <a:extLst>
                    <a:ext uri="{9D8B030D-6E8A-4147-A177-3AD203B41FA5}">
                      <a16:colId xmlns:a16="http://schemas.microsoft.com/office/drawing/2014/main" val="1779934255"/>
                    </a:ext>
                  </a:extLst>
                </a:gridCol>
                <a:gridCol w="930288">
                  <a:extLst>
                    <a:ext uri="{9D8B030D-6E8A-4147-A177-3AD203B41FA5}">
                      <a16:colId xmlns:a16="http://schemas.microsoft.com/office/drawing/2014/main" val="28979976"/>
                    </a:ext>
                  </a:extLst>
                </a:gridCol>
                <a:gridCol w="1064578">
                  <a:extLst>
                    <a:ext uri="{9D8B030D-6E8A-4147-A177-3AD203B41FA5}">
                      <a16:colId xmlns:a16="http://schemas.microsoft.com/office/drawing/2014/main" val="2279322225"/>
                    </a:ext>
                  </a:extLst>
                </a:gridCol>
                <a:gridCol w="1065970">
                  <a:extLst>
                    <a:ext uri="{9D8B030D-6E8A-4147-A177-3AD203B41FA5}">
                      <a16:colId xmlns:a16="http://schemas.microsoft.com/office/drawing/2014/main" val="1362553325"/>
                    </a:ext>
                  </a:extLst>
                </a:gridCol>
                <a:gridCol w="1063883">
                  <a:extLst>
                    <a:ext uri="{9D8B030D-6E8A-4147-A177-3AD203B41FA5}">
                      <a16:colId xmlns:a16="http://schemas.microsoft.com/office/drawing/2014/main" val="3575150282"/>
                    </a:ext>
                  </a:extLst>
                </a:gridCol>
                <a:gridCol w="1069449">
                  <a:extLst>
                    <a:ext uri="{9D8B030D-6E8A-4147-A177-3AD203B41FA5}">
                      <a16:colId xmlns:a16="http://schemas.microsoft.com/office/drawing/2014/main" val="3898002406"/>
                    </a:ext>
                  </a:extLst>
                </a:gridCol>
                <a:gridCol w="1161295">
                  <a:extLst>
                    <a:ext uri="{9D8B030D-6E8A-4147-A177-3AD203B41FA5}">
                      <a16:colId xmlns:a16="http://schemas.microsoft.com/office/drawing/2014/main" val="1891181207"/>
                    </a:ext>
                  </a:extLst>
                </a:gridCol>
              </a:tblGrid>
              <a:tr h="495114">
                <a:tc>
                  <a:txBody>
                    <a:bodyPr/>
                    <a:lstStyle/>
                    <a:p>
                      <a:pPr marL="71120" marR="0">
                        <a:lnSpc>
                          <a:spcPts val="1035"/>
                        </a:lnSpc>
                        <a:spcBef>
                          <a:spcPts val="160"/>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N</a:t>
                      </a:r>
                      <a:r>
                        <a:rPr lang="en-US"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C4BB95"/>
                    </a:solidFill>
                  </a:tcPr>
                </a:tc>
                <a:tc>
                  <a:txBody>
                    <a:bodyPr/>
                    <a:lstStyle/>
                    <a:p>
                      <a:pPr marL="71120" marR="0">
                        <a:spcBef>
                          <a:spcPts val="160"/>
                        </a:spcBef>
                        <a:spcAft>
                          <a:spcPts val="0"/>
                        </a:spcAft>
                      </a:pPr>
                      <a:r>
                        <a:rPr lang="en-US"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Indicator</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C4BB95"/>
                    </a:solidFill>
                  </a:tcPr>
                </a:tc>
                <a:tc>
                  <a:txBody>
                    <a:bodyPr/>
                    <a:lstStyle/>
                    <a:p>
                      <a:pPr marL="69850" marR="0">
                        <a:spcBef>
                          <a:spcPts val="160"/>
                        </a:spcBef>
                        <a:spcAft>
                          <a:spcPts val="0"/>
                        </a:spcAft>
                      </a:pPr>
                      <a:r>
                        <a:rPr lang="en-US"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Baseline</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C4BB95"/>
                    </a:solidFill>
                  </a:tcPr>
                </a:tc>
                <a:tc>
                  <a:txBody>
                    <a:bodyPr/>
                    <a:lstStyle/>
                    <a:p>
                      <a:pPr marL="68580" marR="0">
                        <a:spcBef>
                          <a:spcPts val="160"/>
                        </a:spcBef>
                        <a:spcAft>
                          <a:spcPts val="0"/>
                        </a:spcAft>
                      </a:pP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2020/21</a:t>
                      </a:r>
                      <a:r>
                        <a:rPr lang="en-US" sz="11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Targets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C4BB95"/>
                    </a:solidFill>
                  </a:tcPr>
                </a:tc>
                <a:tc>
                  <a:txBody>
                    <a:bodyPr/>
                    <a:lstStyle/>
                    <a:p>
                      <a:pPr marL="69215" marR="0">
                        <a:spcBef>
                          <a:spcPts val="160"/>
                        </a:spcBef>
                        <a:spcAft>
                          <a:spcPts val="0"/>
                        </a:spcAft>
                      </a:pP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2021/22</a:t>
                      </a:r>
                      <a:r>
                        <a:rPr lang="en-US" sz="11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Targets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C4BB95"/>
                    </a:solidFill>
                  </a:tcPr>
                </a:tc>
                <a:tc>
                  <a:txBody>
                    <a:bodyPr/>
                    <a:lstStyle/>
                    <a:p>
                      <a:pPr marL="67310" marR="0">
                        <a:spcBef>
                          <a:spcPts val="160"/>
                        </a:spcBef>
                        <a:spcAft>
                          <a:spcPts val="0"/>
                        </a:spcAft>
                      </a:pP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2022/23</a:t>
                      </a:r>
                      <a:r>
                        <a:rPr lang="en-US" sz="11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Targets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C4BB95"/>
                    </a:solidFill>
                  </a:tcPr>
                </a:tc>
                <a:tc>
                  <a:txBody>
                    <a:bodyPr/>
                    <a:lstStyle/>
                    <a:p>
                      <a:pPr marL="68580" marR="0">
                        <a:spcBef>
                          <a:spcPts val="160"/>
                        </a:spcBef>
                        <a:spcAft>
                          <a:spcPts val="0"/>
                        </a:spcAft>
                      </a:pP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2023/24</a:t>
                      </a:r>
                      <a:r>
                        <a:rPr lang="en-US" sz="11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Targets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C4BB95"/>
                    </a:solidFill>
                  </a:tcPr>
                </a:tc>
                <a:tc>
                  <a:txBody>
                    <a:bodyPr/>
                    <a:lstStyle/>
                    <a:p>
                      <a:pPr marL="68580" marR="0">
                        <a:spcBef>
                          <a:spcPts val="160"/>
                        </a:spcBef>
                        <a:spcAft>
                          <a:spcPts val="0"/>
                        </a:spcAft>
                      </a:pP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2024/25</a:t>
                      </a:r>
                      <a:r>
                        <a:rPr lang="en-US" sz="11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Targets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C4BB95"/>
                    </a:solidFill>
                  </a:tcPr>
                </a:tc>
                <a:extLst>
                  <a:ext uri="{0D108BD9-81ED-4DB2-BD59-A6C34878D82A}">
                    <a16:rowId xmlns:a16="http://schemas.microsoft.com/office/drawing/2014/main" val="1657569101"/>
                  </a:ext>
                </a:extLst>
              </a:tr>
              <a:tr h="1265711">
                <a:tc>
                  <a:txBody>
                    <a:bodyPr/>
                    <a:lstStyle/>
                    <a:p>
                      <a:pPr marL="0" marR="59690" algn="r">
                        <a:spcBef>
                          <a:spcPts val="185"/>
                        </a:spcBef>
                        <a:spcAft>
                          <a:spcPts val="0"/>
                        </a:spcAft>
                      </a:pPr>
                      <a:r>
                        <a:rPr lang="en-US" sz="1100">
                          <a:effectLst/>
                          <a:latin typeface="Arial" panose="020B0604020202020204" pitchFamily="34" charset="0"/>
                          <a:ea typeface="Arial" panose="020B0604020202020204" pitchFamily="34" charset="0"/>
                          <a:cs typeface="Times New Roman" panose="02020603050405020304" pitchFamily="18" charset="0"/>
                        </a:rPr>
                        <a:t>1</a:t>
                      </a: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71120" marR="104140">
                        <a:lnSpc>
                          <a:spcPct val="90000"/>
                        </a:lnSpc>
                        <a:spcBef>
                          <a:spcPts val="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Amount of</a:t>
                      </a:r>
                      <a:r>
                        <a:rPr lang="en-US" sz="1100" spc="5" dirty="0">
                          <a:effectLst/>
                          <a:latin typeface="Arial" panose="020B0604020202020204" pitchFamily="34" charset="0"/>
                          <a:ea typeface="Arial" panose="020B0604020202020204" pitchFamily="34" charset="0"/>
                          <a:cs typeface="Times New Roman" panose="02020603050405020304" pitchFamily="18" charset="0"/>
                        </a:rPr>
                        <a:t> </a:t>
                      </a:r>
                      <a:r>
                        <a:rPr lang="en-US" sz="1100" dirty="0">
                          <a:effectLst/>
                          <a:latin typeface="Arial" panose="020B0604020202020204" pitchFamily="34" charset="0"/>
                          <a:ea typeface="Arial" panose="020B0604020202020204" pitchFamily="34" charset="0"/>
                          <a:cs typeface="Times New Roman" panose="02020603050405020304" pitchFamily="18" charset="0"/>
                        </a:rPr>
                        <a:t>financial aid</a:t>
                      </a:r>
                      <a:r>
                        <a:rPr lang="en-US" sz="1100" spc="5" dirty="0">
                          <a:effectLst/>
                          <a:latin typeface="Arial" panose="020B0604020202020204" pitchFamily="34" charset="0"/>
                          <a:ea typeface="Arial" panose="020B0604020202020204" pitchFamily="34" charset="0"/>
                          <a:cs typeface="Times New Roman" panose="02020603050405020304" pitchFamily="18" charset="0"/>
                        </a:rPr>
                        <a:t> </a:t>
                      </a:r>
                      <a:r>
                        <a:rPr lang="en-US" sz="1100" dirty="0">
                          <a:effectLst/>
                          <a:latin typeface="Arial" panose="020B0604020202020204" pitchFamily="34" charset="0"/>
                          <a:ea typeface="Arial" panose="020B0604020202020204" pitchFamily="34" charset="0"/>
                          <a:cs typeface="Times New Roman" panose="02020603050405020304" pitchFamily="18" charset="0"/>
                        </a:rPr>
                        <a:t>raised from new</a:t>
                      </a:r>
                      <a:r>
                        <a:rPr lang="en-US" sz="1100" spc="-235" dirty="0">
                          <a:effectLst/>
                          <a:latin typeface="Arial" panose="020B0604020202020204" pitchFamily="34" charset="0"/>
                          <a:ea typeface="Arial" panose="020B0604020202020204" pitchFamily="34" charset="0"/>
                          <a:cs typeface="Times New Roman" panose="02020603050405020304" pitchFamily="18" charset="0"/>
                        </a:rPr>
                        <a:t> </a:t>
                      </a:r>
                      <a:r>
                        <a:rPr lang="en-US" sz="1100" dirty="0">
                          <a:effectLst/>
                          <a:latin typeface="Arial" panose="020B0604020202020204" pitchFamily="34" charset="0"/>
                          <a:ea typeface="Arial" panose="020B0604020202020204" pitchFamily="34" charset="0"/>
                          <a:cs typeface="Times New Roman" panose="02020603050405020304" pitchFamily="18" charset="0"/>
                        </a:rPr>
                        <a:t>funders for</a:t>
                      </a:r>
                    </a:p>
                    <a:p>
                      <a:pPr marL="71120" marR="42545">
                        <a:lnSpc>
                          <a:spcPts val="940"/>
                        </a:lnSpc>
                        <a:spcBef>
                          <a:spcPts val="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qualifying</a:t>
                      </a:r>
                      <a:r>
                        <a:rPr lang="en-US" sz="1100" spc="5" dirty="0">
                          <a:effectLst/>
                          <a:latin typeface="Arial" panose="020B0604020202020204" pitchFamily="34" charset="0"/>
                          <a:ea typeface="Arial" panose="020B0604020202020204" pitchFamily="34" charset="0"/>
                          <a:cs typeface="Times New Roman" panose="02020603050405020304" pitchFamily="18" charset="0"/>
                        </a:rPr>
                        <a:t> </a:t>
                      </a:r>
                      <a:r>
                        <a:rPr lang="en-US" sz="1100" dirty="0">
                          <a:effectLst/>
                          <a:latin typeface="Arial" panose="020B0604020202020204" pitchFamily="34" charset="0"/>
                          <a:ea typeface="Arial" panose="020B0604020202020204" pitchFamily="34" charset="0"/>
                          <a:cs typeface="Times New Roman" panose="02020603050405020304" pitchFamily="18" charset="0"/>
                        </a:rPr>
                        <a:t>students</a:t>
                      </a:r>
                      <a:r>
                        <a:rPr lang="en-US" sz="1100" spc="-30" dirty="0">
                          <a:effectLst/>
                          <a:latin typeface="Arial" panose="020B0604020202020204" pitchFamily="34" charset="0"/>
                          <a:ea typeface="Arial" panose="020B0604020202020204" pitchFamily="34" charset="0"/>
                          <a:cs typeface="Times New Roman" panose="02020603050405020304" pitchFamily="18" charset="0"/>
                        </a:rPr>
                        <a:t> </a:t>
                      </a:r>
                      <a:r>
                        <a:rPr lang="en-US" sz="1100" dirty="0">
                          <a:effectLst/>
                          <a:latin typeface="Arial" panose="020B0604020202020204" pitchFamily="34" charset="0"/>
                          <a:ea typeface="Arial" panose="020B0604020202020204" pitchFamily="34" charset="0"/>
                          <a:cs typeface="Times New Roman" panose="02020603050405020304" pitchFamily="18" charset="0"/>
                        </a:rPr>
                        <a:t>per</a:t>
                      </a:r>
                      <a:r>
                        <a:rPr lang="en-US" sz="1100" spc="-35" dirty="0">
                          <a:effectLst/>
                          <a:latin typeface="Arial" panose="020B0604020202020204" pitchFamily="34" charset="0"/>
                          <a:ea typeface="Arial" panose="020B0604020202020204" pitchFamily="34" charset="0"/>
                          <a:cs typeface="Times New Roman" panose="02020603050405020304" pitchFamily="18" charset="0"/>
                        </a:rPr>
                        <a:t> </a:t>
                      </a:r>
                      <a:r>
                        <a:rPr lang="en-US" sz="1100" dirty="0">
                          <a:effectLst/>
                          <a:latin typeface="Arial" panose="020B0604020202020204" pitchFamily="34" charset="0"/>
                          <a:ea typeface="Arial" panose="020B0604020202020204" pitchFamily="34" charset="0"/>
                          <a:cs typeface="Times New Roman" panose="02020603050405020304" pitchFamily="18" charset="0"/>
                        </a:rPr>
                        <a:t>year</a:t>
                      </a: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spcBef>
                          <a:spcPts val="2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69850" marR="0">
                        <a:spcBef>
                          <a:spcPts val="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R39.9m</a:t>
                      </a: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spcBef>
                          <a:spcPts val="0"/>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4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spcBef>
                          <a:spcPts val="0"/>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4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spcBef>
                          <a:spcPts val="0"/>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4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spcBef>
                          <a:spcPts val="0"/>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4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spcBef>
                          <a:spcPts val="0"/>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45"/>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09342934"/>
                  </a:ext>
                </a:extLst>
              </a:tr>
              <a:tr h="1065440">
                <a:tc>
                  <a:txBody>
                    <a:bodyPr/>
                    <a:lstStyle/>
                    <a:p>
                      <a:pPr marL="0" marR="59690" algn="r">
                        <a:spcBef>
                          <a:spcPts val="180"/>
                        </a:spcBef>
                        <a:spcAft>
                          <a:spcPts val="0"/>
                        </a:spcAft>
                      </a:pPr>
                      <a:r>
                        <a:rPr lang="en-US" sz="1100">
                          <a:effectLst/>
                          <a:latin typeface="Arial" panose="020B0604020202020204" pitchFamily="34" charset="0"/>
                          <a:ea typeface="Arial" panose="020B0604020202020204" pitchFamily="34" charset="0"/>
                          <a:cs typeface="Times New Roman" panose="02020603050405020304" pitchFamily="18" charset="0"/>
                        </a:rPr>
                        <a:t>2</a:t>
                      </a: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71120" marR="27940">
                        <a:lnSpc>
                          <a:spcPct val="90000"/>
                        </a:lnSpc>
                        <a:spcBef>
                          <a:spcPts val="0"/>
                        </a:spcBef>
                        <a:spcAft>
                          <a:spcPts val="0"/>
                        </a:spcAft>
                      </a:pPr>
                      <a:r>
                        <a:rPr lang="en-US" sz="1100">
                          <a:effectLst/>
                          <a:latin typeface="Arial" panose="020B0604020202020204" pitchFamily="34" charset="0"/>
                          <a:ea typeface="Arial" panose="020B0604020202020204" pitchFamily="34" charset="0"/>
                          <a:cs typeface="Times New Roman" panose="02020603050405020304" pitchFamily="18" charset="0"/>
                        </a:rPr>
                        <a:t>Amounts of funds</a:t>
                      </a:r>
                      <a:r>
                        <a:rPr lang="en-US" sz="1100" spc="-235">
                          <a:effectLst/>
                          <a:latin typeface="Arial" panose="020B0604020202020204" pitchFamily="34" charset="0"/>
                          <a:ea typeface="Arial" panose="020B0604020202020204" pitchFamily="34" charset="0"/>
                          <a:cs typeface="Times New Roman" panose="02020603050405020304" pitchFamily="18" charset="0"/>
                        </a:rPr>
                        <a:t> </a:t>
                      </a:r>
                      <a:r>
                        <a:rPr lang="en-US" sz="1100">
                          <a:effectLst/>
                          <a:latin typeface="Arial" panose="020B0604020202020204" pitchFamily="34" charset="0"/>
                          <a:ea typeface="Arial" panose="020B0604020202020204" pitchFamily="34" charset="0"/>
                          <a:cs typeface="Times New Roman" panose="02020603050405020304" pitchFamily="18" charset="0"/>
                        </a:rPr>
                        <a:t>recovered from</a:t>
                      </a:r>
                      <a:r>
                        <a:rPr lang="en-US" sz="1100" spc="5">
                          <a:effectLst/>
                          <a:latin typeface="Arial" panose="020B0604020202020204" pitchFamily="34" charset="0"/>
                          <a:ea typeface="Arial" panose="020B0604020202020204" pitchFamily="34" charset="0"/>
                          <a:cs typeface="Times New Roman" panose="02020603050405020304" pitchFamily="18" charset="0"/>
                        </a:rPr>
                        <a:t> </a:t>
                      </a:r>
                      <a:r>
                        <a:rPr lang="en-US" sz="1100">
                          <a:effectLst/>
                          <a:latin typeface="Arial" panose="020B0604020202020204" pitchFamily="34" charset="0"/>
                          <a:ea typeface="Arial" panose="020B0604020202020204" pitchFamily="34" charset="0"/>
                          <a:cs typeface="Times New Roman" panose="02020603050405020304" pitchFamily="18" charset="0"/>
                        </a:rPr>
                        <a:t>NSFAS debtors</a:t>
                      </a:r>
                      <a:r>
                        <a:rPr lang="en-US" sz="1100" spc="5">
                          <a:effectLst/>
                          <a:latin typeface="Arial" panose="020B0604020202020204" pitchFamily="34" charset="0"/>
                          <a:ea typeface="Arial" panose="020B0604020202020204" pitchFamily="34" charset="0"/>
                          <a:cs typeface="Times New Roman" panose="02020603050405020304" pitchFamily="18" charset="0"/>
                        </a:rPr>
                        <a:t> </a:t>
                      </a:r>
                      <a:r>
                        <a:rPr lang="en-US" sz="1100">
                          <a:effectLst/>
                          <a:latin typeface="Arial" panose="020B0604020202020204" pitchFamily="34" charset="0"/>
                          <a:ea typeface="Arial" panose="020B0604020202020204" pitchFamily="34" charset="0"/>
                          <a:cs typeface="Times New Roman" panose="02020603050405020304" pitchFamily="18" charset="0"/>
                        </a:rPr>
                        <a:t>per</a:t>
                      </a:r>
                      <a:r>
                        <a:rPr lang="en-US" sz="1100" spc="-5">
                          <a:effectLst/>
                          <a:latin typeface="Arial" panose="020B0604020202020204" pitchFamily="34" charset="0"/>
                          <a:ea typeface="Arial" panose="020B0604020202020204" pitchFamily="34" charset="0"/>
                          <a:cs typeface="Times New Roman" panose="02020603050405020304" pitchFamily="18" charset="0"/>
                        </a:rPr>
                        <a:t> </a:t>
                      </a:r>
                      <a:r>
                        <a:rPr lang="en-US" sz="1100">
                          <a:effectLst/>
                          <a:latin typeface="Arial" panose="020B0604020202020204" pitchFamily="34" charset="0"/>
                          <a:ea typeface="Arial" panose="020B0604020202020204" pitchFamily="34" charset="0"/>
                          <a:cs typeface="Times New Roman" panose="02020603050405020304" pitchFamily="18" charset="0"/>
                        </a:rPr>
                        <a:t>academic</a:t>
                      </a:r>
                    </a:p>
                    <a:p>
                      <a:pPr marL="71120" marR="0">
                        <a:lnSpc>
                          <a:spcPts val="850"/>
                        </a:lnSpc>
                        <a:spcBef>
                          <a:spcPts val="0"/>
                        </a:spcBef>
                        <a:spcAft>
                          <a:spcPts val="0"/>
                        </a:spcAft>
                      </a:pPr>
                      <a:r>
                        <a:rPr lang="en-US" sz="1100">
                          <a:effectLst/>
                          <a:latin typeface="Arial" panose="020B0604020202020204" pitchFamily="34" charset="0"/>
                          <a:ea typeface="Arial" panose="020B0604020202020204" pitchFamily="34" charset="0"/>
                          <a:cs typeface="Times New Roman" panose="02020603050405020304" pitchFamily="18" charset="0"/>
                        </a:rPr>
                        <a:t>year</a:t>
                      </a: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20"/>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p>
                      <a:pPr marL="34925" marR="0">
                        <a:spcBef>
                          <a:spcPts val="0"/>
                        </a:spcBef>
                        <a:spcAft>
                          <a:spcPts val="0"/>
                        </a:spcAft>
                      </a:pPr>
                      <a:r>
                        <a:rPr lang="en-US" sz="1100">
                          <a:effectLst/>
                          <a:latin typeface="Arial" panose="020B0604020202020204" pitchFamily="34" charset="0"/>
                          <a:ea typeface="Arial" panose="020B0604020202020204" pitchFamily="34" charset="0"/>
                          <a:cs typeface="Times New Roman" panose="02020603050405020304" pitchFamily="18" charset="0"/>
                        </a:rPr>
                        <a:t>R551.3m</a:t>
                      </a: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1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68580" marR="0">
                        <a:spcBef>
                          <a:spcPts val="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R386.8m</a:t>
                      </a: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1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69215" marR="0">
                        <a:spcBef>
                          <a:spcPts val="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R425.5m</a:t>
                      </a: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1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67310" marR="0">
                        <a:spcBef>
                          <a:spcPts val="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R388.5m</a:t>
                      </a: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1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68580" marR="0">
                        <a:spcBef>
                          <a:spcPts val="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R396.3m</a:t>
                      </a: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1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68580" marR="0">
                        <a:spcBef>
                          <a:spcPts val="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R404.2m</a:t>
                      </a: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674032963"/>
                  </a:ext>
                </a:extLst>
              </a:tr>
            </a:tbl>
          </a:graphicData>
        </a:graphic>
      </p:graphicFrame>
      <p:grpSp>
        <p:nvGrpSpPr>
          <p:cNvPr id="7" name="docshapegroup6">
            <a:extLst>
              <a:ext uri="{FF2B5EF4-FFF2-40B4-BE49-F238E27FC236}">
                <a16:creationId xmlns:a16="http://schemas.microsoft.com/office/drawing/2014/main" id="{510BF700-58BF-4786-A30B-4CDF52235E49}"/>
              </a:ext>
            </a:extLst>
          </p:cNvPr>
          <p:cNvGrpSpPr>
            <a:grpSpLocks/>
          </p:cNvGrpSpPr>
          <p:nvPr/>
        </p:nvGrpSpPr>
        <p:grpSpPr bwMode="auto">
          <a:xfrm>
            <a:off x="1066800" y="1916113"/>
            <a:ext cx="192088" cy="7937"/>
            <a:chOff x="0" y="0"/>
            <a:chExt cx="303" cy="12"/>
          </a:xfrm>
        </p:grpSpPr>
        <p:sp>
          <p:nvSpPr>
            <p:cNvPr id="8" name="Line 10">
              <a:extLst>
                <a:ext uri="{FF2B5EF4-FFF2-40B4-BE49-F238E27FC236}">
                  <a16:creationId xmlns:a16="http://schemas.microsoft.com/office/drawing/2014/main" id="{7EC97D92-2E31-4FD9-89C2-551EF8C93B25}"/>
                </a:ext>
              </a:extLst>
            </p:cNvPr>
            <p:cNvSpPr>
              <a:spLocks noChangeShapeType="1"/>
            </p:cNvSpPr>
            <p:nvPr/>
          </p:nvSpPr>
          <p:spPr bwMode="auto">
            <a:xfrm>
              <a:off x="0" y="6"/>
              <a:ext cx="302" cy="0"/>
            </a:xfrm>
            <a:prstGeom prst="line">
              <a:avLst/>
            </a:prstGeom>
            <a:noFill/>
            <a:ln w="7201">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docshapegroup7">
            <a:extLst>
              <a:ext uri="{FF2B5EF4-FFF2-40B4-BE49-F238E27FC236}">
                <a16:creationId xmlns:a16="http://schemas.microsoft.com/office/drawing/2014/main" id="{50F2D8E7-DD24-4F08-82D8-AC6202225792}"/>
              </a:ext>
            </a:extLst>
          </p:cNvPr>
          <p:cNvGrpSpPr>
            <a:grpSpLocks/>
          </p:cNvGrpSpPr>
          <p:nvPr/>
        </p:nvGrpSpPr>
        <p:grpSpPr bwMode="auto">
          <a:xfrm>
            <a:off x="1066800" y="1916113"/>
            <a:ext cx="192088" cy="7937"/>
            <a:chOff x="0" y="0"/>
            <a:chExt cx="303" cy="12"/>
          </a:xfrm>
        </p:grpSpPr>
        <p:sp>
          <p:nvSpPr>
            <p:cNvPr id="11" name="Line 8">
              <a:extLst>
                <a:ext uri="{FF2B5EF4-FFF2-40B4-BE49-F238E27FC236}">
                  <a16:creationId xmlns:a16="http://schemas.microsoft.com/office/drawing/2014/main" id="{D9B87EFE-6ACB-43FE-812B-E54A47774476}"/>
                </a:ext>
              </a:extLst>
            </p:cNvPr>
            <p:cNvSpPr>
              <a:spLocks noChangeShapeType="1"/>
            </p:cNvSpPr>
            <p:nvPr/>
          </p:nvSpPr>
          <p:spPr bwMode="auto">
            <a:xfrm>
              <a:off x="0" y="6"/>
              <a:ext cx="302" cy="0"/>
            </a:xfrm>
            <a:prstGeom prst="line">
              <a:avLst/>
            </a:prstGeom>
            <a:noFill/>
            <a:ln w="7201">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docshapegroup8">
            <a:extLst>
              <a:ext uri="{FF2B5EF4-FFF2-40B4-BE49-F238E27FC236}">
                <a16:creationId xmlns:a16="http://schemas.microsoft.com/office/drawing/2014/main" id="{A71A1A9D-B266-486C-93DC-E77AB0225233}"/>
              </a:ext>
            </a:extLst>
          </p:cNvPr>
          <p:cNvGrpSpPr>
            <a:grpSpLocks/>
          </p:cNvGrpSpPr>
          <p:nvPr/>
        </p:nvGrpSpPr>
        <p:grpSpPr bwMode="auto">
          <a:xfrm>
            <a:off x="1066800" y="1916113"/>
            <a:ext cx="192088" cy="7937"/>
            <a:chOff x="0" y="0"/>
            <a:chExt cx="303" cy="12"/>
          </a:xfrm>
        </p:grpSpPr>
        <p:sp>
          <p:nvSpPr>
            <p:cNvPr id="13" name="Line 6">
              <a:extLst>
                <a:ext uri="{FF2B5EF4-FFF2-40B4-BE49-F238E27FC236}">
                  <a16:creationId xmlns:a16="http://schemas.microsoft.com/office/drawing/2014/main" id="{9A6E80B9-986B-492F-A076-BD4022EE270C}"/>
                </a:ext>
              </a:extLst>
            </p:cNvPr>
            <p:cNvSpPr>
              <a:spLocks noChangeShapeType="1"/>
            </p:cNvSpPr>
            <p:nvPr/>
          </p:nvSpPr>
          <p:spPr bwMode="auto">
            <a:xfrm>
              <a:off x="0" y="6"/>
              <a:ext cx="302" cy="0"/>
            </a:xfrm>
            <a:prstGeom prst="line">
              <a:avLst/>
            </a:prstGeom>
            <a:noFill/>
            <a:ln w="7201">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docshapegroup9">
            <a:extLst>
              <a:ext uri="{FF2B5EF4-FFF2-40B4-BE49-F238E27FC236}">
                <a16:creationId xmlns:a16="http://schemas.microsoft.com/office/drawing/2014/main" id="{CB688CA7-B158-4330-BCDA-67EEEFD545A4}"/>
              </a:ext>
            </a:extLst>
          </p:cNvPr>
          <p:cNvGrpSpPr>
            <a:grpSpLocks/>
          </p:cNvGrpSpPr>
          <p:nvPr/>
        </p:nvGrpSpPr>
        <p:grpSpPr bwMode="auto">
          <a:xfrm>
            <a:off x="1066800" y="1916113"/>
            <a:ext cx="192088" cy="7937"/>
            <a:chOff x="0" y="0"/>
            <a:chExt cx="303" cy="12"/>
          </a:xfrm>
        </p:grpSpPr>
        <p:sp>
          <p:nvSpPr>
            <p:cNvPr id="15" name="Line 4">
              <a:extLst>
                <a:ext uri="{FF2B5EF4-FFF2-40B4-BE49-F238E27FC236}">
                  <a16:creationId xmlns:a16="http://schemas.microsoft.com/office/drawing/2014/main" id="{233D2D78-1399-4CC8-985E-302BA7CC1F8C}"/>
                </a:ext>
              </a:extLst>
            </p:cNvPr>
            <p:cNvSpPr>
              <a:spLocks noChangeShapeType="1"/>
            </p:cNvSpPr>
            <p:nvPr/>
          </p:nvSpPr>
          <p:spPr bwMode="auto">
            <a:xfrm>
              <a:off x="0" y="6"/>
              <a:ext cx="302" cy="0"/>
            </a:xfrm>
            <a:prstGeom prst="line">
              <a:avLst/>
            </a:prstGeom>
            <a:noFill/>
            <a:ln w="7201">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docshapegroup10">
            <a:extLst>
              <a:ext uri="{FF2B5EF4-FFF2-40B4-BE49-F238E27FC236}">
                <a16:creationId xmlns:a16="http://schemas.microsoft.com/office/drawing/2014/main" id="{6D569D15-97CA-46CE-9735-9F34A04836E9}"/>
              </a:ext>
            </a:extLst>
          </p:cNvPr>
          <p:cNvGrpSpPr>
            <a:grpSpLocks/>
          </p:cNvGrpSpPr>
          <p:nvPr/>
        </p:nvGrpSpPr>
        <p:grpSpPr bwMode="auto">
          <a:xfrm>
            <a:off x="1066800" y="1916113"/>
            <a:ext cx="192088" cy="7937"/>
            <a:chOff x="0" y="0"/>
            <a:chExt cx="303" cy="12"/>
          </a:xfrm>
        </p:grpSpPr>
        <p:sp>
          <p:nvSpPr>
            <p:cNvPr id="17" name="Line 2">
              <a:extLst>
                <a:ext uri="{FF2B5EF4-FFF2-40B4-BE49-F238E27FC236}">
                  <a16:creationId xmlns:a16="http://schemas.microsoft.com/office/drawing/2014/main" id="{3A692C2A-6188-4C81-9F2D-5CAF40F2FB1C}"/>
                </a:ext>
              </a:extLst>
            </p:cNvPr>
            <p:cNvSpPr>
              <a:spLocks noChangeShapeType="1"/>
            </p:cNvSpPr>
            <p:nvPr/>
          </p:nvSpPr>
          <p:spPr bwMode="auto">
            <a:xfrm>
              <a:off x="0" y="6"/>
              <a:ext cx="302" cy="0"/>
            </a:xfrm>
            <a:prstGeom prst="line">
              <a:avLst/>
            </a:prstGeom>
            <a:noFill/>
            <a:ln w="7201">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76066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38584" y="-3922"/>
            <a:ext cx="8712968" cy="1811649"/>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rPr>
              <a:t>MTSF TARGETS THAT NSFAS CONTRIBUTES TO:</a:t>
            </a:r>
            <a:r>
              <a:rPr kumimoji="0" lang="en-ZA" sz="20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20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ZA" sz="12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Impact Indicators - Baseline &amp; Projections</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GB" sz="12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GB" sz="12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MTSF Outcome Priority 3; Education, Skills and Health</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GB" sz="12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lang="en-GB" sz="1200" b="1" dirty="0">
                <a:solidFill>
                  <a:prstClr val="white">
                    <a:lumMod val="50000"/>
                  </a:prstClr>
                </a:solidFill>
                <a:latin typeface="Arial"/>
                <a:cs typeface="Arial" panose="020B0604020202020204" pitchFamily="34" charset="0"/>
              </a:rPr>
              <a:t>Number of students that can be funded during the period</a:t>
            </a:r>
            <a:endParaRPr kumimoji="0" lang="en-ZA" sz="12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2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p:txBody>
      </p:sp>
      <p:sp>
        <p:nvSpPr>
          <p:cNvPr id="5" name="Rectangle 4"/>
          <p:cNvSpPr/>
          <p:nvPr/>
        </p:nvSpPr>
        <p:spPr>
          <a:xfrm>
            <a:off x="0" y="-38098"/>
            <a:ext cx="731520" cy="555524"/>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000" b="1" dirty="0">
                <a:solidFill>
                  <a:prstClr val="white"/>
                </a:solidFill>
                <a:latin typeface="Arial" panose="020B0604020202020204" pitchFamily="34" charset="0"/>
                <a:cs typeface="Arial" panose="020B0604020202020204" pitchFamily="34" charset="0"/>
              </a:rPr>
              <a:t>9</a:t>
            </a:r>
            <a:endPar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8" name="Content Placeholder 7">
            <a:extLst>
              <a:ext uri="{FF2B5EF4-FFF2-40B4-BE49-F238E27FC236}">
                <a16:creationId xmlns:a16="http://schemas.microsoft.com/office/drawing/2014/main" id="{89EB2083-4CF2-4F99-AE58-DC7D35B6F8F9}"/>
              </a:ext>
            </a:extLst>
          </p:cNvPr>
          <p:cNvGraphicFramePr>
            <a:graphicFrameLocks noGrp="1"/>
          </p:cNvGraphicFramePr>
          <p:nvPr>
            <p:ph idx="1"/>
            <p:extLst>
              <p:ext uri="{D42A27DB-BD31-4B8C-83A1-F6EECF244321}">
                <p14:modId xmlns:p14="http://schemas.microsoft.com/office/powerpoint/2010/main" val="2272107768"/>
              </p:ext>
            </p:extLst>
          </p:nvPr>
        </p:nvGraphicFramePr>
        <p:xfrm>
          <a:off x="827584" y="1770950"/>
          <a:ext cx="7344815" cy="2971726"/>
        </p:xfrm>
        <a:graphic>
          <a:graphicData uri="http://schemas.openxmlformats.org/drawingml/2006/table">
            <a:tbl>
              <a:tblPr firstRow="1" firstCol="1" lastRow="1" lastCol="1" bandRow="1" bandCol="1"/>
              <a:tblGrid>
                <a:gridCol w="256301">
                  <a:extLst>
                    <a:ext uri="{9D8B030D-6E8A-4147-A177-3AD203B41FA5}">
                      <a16:colId xmlns:a16="http://schemas.microsoft.com/office/drawing/2014/main" val="345363537"/>
                    </a:ext>
                  </a:extLst>
                </a:gridCol>
                <a:gridCol w="1173304">
                  <a:extLst>
                    <a:ext uri="{9D8B030D-6E8A-4147-A177-3AD203B41FA5}">
                      <a16:colId xmlns:a16="http://schemas.microsoft.com/office/drawing/2014/main" val="3512143832"/>
                    </a:ext>
                  </a:extLst>
                </a:gridCol>
                <a:gridCol w="941348">
                  <a:extLst>
                    <a:ext uri="{9D8B030D-6E8A-4147-A177-3AD203B41FA5}">
                      <a16:colId xmlns:a16="http://schemas.microsoft.com/office/drawing/2014/main" val="3626512902"/>
                    </a:ext>
                  </a:extLst>
                </a:gridCol>
                <a:gridCol w="1064427">
                  <a:extLst>
                    <a:ext uri="{9D8B030D-6E8A-4147-A177-3AD203B41FA5}">
                      <a16:colId xmlns:a16="http://schemas.microsoft.com/office/drawing/2014/main" val="793049512"/>
                    </a:ext>
                  </a:extLst>
                </a:gridCol>
                <a:gridCol w="1303145">
                  <a:extLst>
                    <a:ext uri="{9D8B030D-6E8A-4147-A177-3AD203B41FA5}">
                      <a16:colId xmlns:a16="http://schemas.microsoft.com/office/drawing/2014/main" val="2687940677"/>
                    </a:ext>
                  </a:extLst>
                </a:gridCol>
                <a:gridCol w="1303145">
                  <a:extLst>
                    <a:ext uri="{9D8B030D-6E8A-4147-A177-3AD203B41FA5}">
                      <a16:colId xmlns:a16="http://schemas.microsoft.com/office/drawing/2014/main" val="1392164092"/>
                    </a:ext>
                  </a:extLst>
                </a:gridCol>
                <a:gridCol w="1303145">
                  <a:extLst>
                    <a:ext uri="{9D8B030D-6E8A-4147-A177-3AD203B41FA5}">
                      <a16:colId xmlns:a16="http://schemas.microsoft.com/office/drawing/2014/main" val="4079810147"/>
                    </a:ext>
                  </a:extLst>
                </a:gridCol>
              </a:tblGrid>
              <a:tr h="174233">
                <a:tc>
                  <a:txBody>
                    <a:bodyPr/>
                    <a:lstStyle/>
                    <a:p>
                      <a:pPr marL="71120" marR="0">
                        <a:lnSpc>
                          <a:spcPts val="1030"/>
                        </a:lnSpc>
                        <a:spcBef>
                          <a:spcPts val="160"/>
                        </a:spcBef>
                        <a:spcAft>
                          <a:spcPts val="0"/>
                        </a:spcAft>
                      </a:pPr>
                      <a:r>
                        <a:rPr lang="en-US" sz="1000" b="1" dirty="0">
                          <a:effectLst/>
                          <a:latin typeface="Arial" panose="020B0604020202020204" pitchFamily="34" charset="0"/>
                          <a:ea typeface="Arial" panose="020B0604020202020204" pitchFamily="34" charset="0"/>
                          <a:cs typeface="Times New Roman" panose="02020603050405020304" pitchFamily="18" charset="0"/>
                        </a:rPr>
                        <a:t>No</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C4BB95"/>
                    </a:solidFill>
                  </a:tcPr>
                </a:tc>
                <a:tc>
                  <a:txBody>
                    <a:bodyPr/>
                    <a:lstStyle/>
                    <a:p>
                      <a:pPr marL="69850" marR="0">
                        <a:lnSpc>
                          <a:spcPts val="1030"/>
                        </a:lnSpc>
                        <a:spcBef>
                          <a:spcPts val="160"/>
                        </a:spcBef>
                        <a:spcAft>
                          <a:spcPts val="0"/>
                        </a:spcAft>
                      </a:pPr>
                      <a:r>
                        <a:rPr lang="en-US"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Impact</a:t>
                      </a:r>
                      <a:r>
                        <a:rPr lang="en-US" sz="10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Indicator</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C4BB95"/>
                    </a:solidFill>
                  </a:tcPr>
                </a:tc>
                <a:tc>
                  <a:txBody>
                    <a:bodyPr/>
                    <a:lstStyle/>
                    <a:p>
                      <a:pPr marL="73025" marR="0">
                        <a:lnSpc>
                          <a:spcPts val="1030"/>
                        </a:lnSpc>
                        <a:spcBef>
                          <a:spcPts val="160"/>
                        </a:spcBef>
                        <a:spcAft>
                          <a:spcPts val="0"/>
                        </a:spcAft>
                      </a:pPr>
                      <a:r>
                        <a:rPr lang="en-US" sz="10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Baseline</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C4BB95"/>
                    </a:solidFill>
                  </a:tcPr>
                </a:tc>
                <a:tc>
                  <a:txBody>
                    <a:bodyPr/>
                    <a:lstStyle/>
                    <a:p>
                      <a:pPr marL="72390" marR="0">
                        <a:lnSpc>
                          <a:spcPts val="1030"/>
                        </a:lnSpc>
                        <a:spcBef>
                          <a:spcPts val="160"/>
                        </a:spcBef>
                        <a:spcAft>
                          <a:spcPts val="0"/>
                        </a:spcAft>
                      </a:pPr>
                      <a:r>
                        <a:rPr lang="en-US" sz="10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2021/22</a:t>
                      </a:r>
                      <a:r>
                        <a:rPr lang="en-US" sz="10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0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Targets</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C4BB95"/>
                    </a:solidFill>
                  </a:tcPr>
                </a:tc>
                <a:tc>
                  <a:txBody>
                    <a:bodyPr/>
                    <a:lstStyle/>
                    <a:p>
                      <a:pPr marL="72390" marR="0">
                        <a:lnSpc>
                          <a:spcPts val="1030"/>
                        </a:lnSpc>
                        <a:spcBef>
                          <a:spcPts val="160"/>
                        </a:spcBef>
                        <a:spcAft>
                          <a:spcPts val="0"/>
                        </a:spcAft>
                      </a:pPr>
                      <a:r>
                        <a:rPr lang="en-US" sz="10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2022/23</a:t>
                      </a:r>
                      <a:r>
                        <a:rPr lang="en-US" sz="10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0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Targets</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C4BB95"/>
                    </a:solidFill>
                  </a:tcPr>
                </a:tc>
                <a:tc>
                  <a:txBody>
                    <a:bodyPr/>
                    <a:lstStyle/>
                    <a:p>
                      <a:pPr marL="73025" marR="0">
                        <a:lnSpc>
                          <a:spcPts val="1030"/>
                        </a:lnSpc>
                        <a:spcBef>
                          <a:spcPts val="160"/>
                        </a:spcBef>
                        <a:spcAft>
                          <a:spcPts val="0"/>
                        </a:spcAft>
                      </a:pPr>
                      <a:r>
                        <a:rPr lang="en-US" sz="10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2023/24</a:t>
                      </a:r>
                      <a:r>
                        <a:rPr lang="en-US" sz="10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0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Targets</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C4BB95"/>
                    </a:solidFill>
                  </a:tcPr>
                </a:tc>
                <a:tc>
                  <a:txBody>
                    <a:bodyPr/>
                    <a:lstStyle/>
                    <a:p>
                      <a:pPr marL="73025" marR="0">
                        <a:lnSpc>
                          <a:spcPts val="1030"/>
                        </a:lnSpc>
                        <a:spcBef>
                          <a:spcPts val="160"/>
                        </a:spcBef>
                        <a:spcAft>
                          <a:spcPts val="0"/>
                        </a:spcAft>
                      </a:pPr>
                      <a:r>
                        <a:rPr lang="en-US" sz="10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2024/25</a:t>
                      </a:r>
                      <a:r>
                        <a:rPr lang="en-US" sz="10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0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Targets</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C4BB95"/>
                    </a:solidFill>
                  </a:tcPr>
                </a:tc>
                <a:extLst>
                  <a:ext uri="{0D108BD9-81ED-4DB2-BD59-A6C34878D82A}">
                    <a16:rowId xmlns:a16="http://schemas.microsoft.com/office/drawing/2014/main" val="4059215553"/>
                  </a:ext>
                </a:extLst>
              </a:tr>
              <a:tr h="1728827">
                <a:tc>
                  <a:txBody>
                    <a:bodyPr/>
                    <a:lstStyle/>
                    <a:p>
                      <a:pPr marL="71120" marR="0">
                        <a:spcBef>
                          <a:spcPts val="170"/>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3</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71120" marR="87630">
                        <a:spcBef>
                          <a:spcPts val="19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Number of TVET</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college students</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receiving funding</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through NSFAS</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bursaries</a:t>
                      </a:r>
                      <a:r>
                        <a:rPr lang="en-US" sz="1000" spc="-30"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annually</a:t>
                      </a: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73025" marR="58420">
                        <a:spcBef>
                          <a:spcPts val="19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497 123 per</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annum NC(V)</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and</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Report191</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students</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awarded</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bursaries in</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the 2020</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academic</a:t>
                      </a:r>
                      <a:r>
                        <a:rPr lang="en-US" sz="1000" spc="-60"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year</a:t>
                      </a: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72390" marR="135890">
                        <a:spcBef>
                          <a:spcPts val="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310 900 per</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annum</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qualifying</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NC(V) and</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Report191</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TVET students</a:t>
                      </a:r>
                      <a:r>
                        <a:rPr lang="en-US" sz="1000" spc="-23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awarded</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bursaries</a:t>
                      </a:r>
                      <a:r>
                        <a:rPr lang="en-US" sz="1000" spc="-30"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by</a:t>
                      </a:r>
                      <a:r>
                        <a:rPr lang="en-US" sz="1000" spc="-4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31</a:t>
                      </a:r>
                    </a:p>
                    <a:p>
                      <a:pPr marL="72390" marR="180340">
                        <a:spcBef>
                          <a:spcPts val="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March 2020</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spc="-5" dirty="0">
                          <a:effectLst/>
                          <a:latin typeface="Arial" panose="020B0604020202020204" pitchFamily="34" charset="0"/>
                          <a:ea typeface="Arial" panose="020B0604020202020204" pitchFamily="34" charset="0"/>
                          <a:cs typeface="Times New Roman" panose="02020603050405020304" pitchFamily="18" charset="0"/>
                        </a:rPr>
                        <a:t>(dependent</a:t>
                      </a:r>
                      <a:r>
                        <a:rPr lang="en-US" sz="1000" spc="-30"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on</a:t>
                      </a:r>
                    </a:p>
                    <a:p>
                      <a:pPr marL="72390" marR="456565">
                        <a:lnSpc>
                          <a:spcPts val="1030"/>
                        </a:lnSpc>
                        <a:spcBef>
                          <a:spcPts val="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available</a:t>
                      </a:r>
                      <a:r>
                        <a:rPr lang="en-US" sz="1000" spc="-23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funding)</a:t>
                      </a: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72390" marR="229870">
                        <a:spcBef>
                          <a:spcPts val="19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517167</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per</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annum qualifying</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NC(V) and</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Report191 TVET</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students awarded</a:t>
                      </a:r>
                      <a:r>
                        <a:rPr lang="en-US" sz="1000" spc="-23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bursaries by</a:t>
                      </a:r>
                      <a:r>
                        <a:rPr lang="en-US" sz="1000" spc="-1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31</a:t>
                      </a:r>
                    </a:p>
                    <a:p>
                      <a:pPr marL="72390" marR="278130">
                        <a:spcBef>
                          <a:spcPts val="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March 2021</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(dependent on</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available</a:t>
                      </a:r>
                      <a:r>
                        <a:rPr lang="en-US" sz="1000" spc="-3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funding)</a:t>
                      </a: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73025" marR="229235">
                        <a:spcBef>
                          <a:spcPts val="19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556756 per</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annum qualifying</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NC(V) and</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Report191 TVET</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students awarded</a:t>
                      </a:r>
                      <a:r>
                        <a:rPr lang="en-US" sz="1000" spc="-23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bursaries by</a:t>
                      </a:r>
                      <a:r>
                        <a:rPr lang="en-US" sz="1000" spc="-1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31</a:t>
                      </a:r>
                    </a:p>
                    <a:p>
                      <a:pPr marL="73025" marR="277495">
                        <a:spcBef>
                          <a:spcPts val="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March 2022</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(dependent on</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available</a:t>
                      </a:r>
                      <a:r>
                        <a:rPr lang="en-US" sz="1000" spc="-3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funding)</a:t>
                      </a: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4445" marR="297815">
                        <a:spcBef>
                          <a:spcPts val="19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571240 per</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annum qualifying</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NC(V) and</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Report191 TVET</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students awarded</a:t>
                      </a:r>
                      <a:r>
                        <a:rPr lang="en-US" sz="1000" spc="-23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bursaries by</a:t>
                      </a:r>
                      <a:r>
                        <a:rPr lang="en-US" sz="1000" spc="-1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31</a:t>
                      </a:r>
                    </a:p>
                    <a:p>
                      <a:pPr marL="4445" marR="346075">
                        <a:spcBef>
                          <a:spcPts val="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March 2023</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(dependent on</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available</a:t>
                      </a:r>
                      <a:r>
                        <a:rPr lang="en-US" sz="1000" spc="-3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funding)</a:t>
                      </a: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010695555"/>
                  </a:ext>
                </a:extLst>
              </a:tr>
              <a:tr h="985972">
                <a:tc>
                  <a:txBody>
                    <a:bodyPr/>
                    <a:lstStyle/>
                    <a:p>
                      <a:pPr marL="71120" marR="0">
                        <a:spcBef>
                          <a:spcPts val="115"/>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8</a:t>
                      </a:r>
                      <a:endParaRPr lang="en-US"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71120" marR="71755">
                        <a:spcBef>
                          <a:spcPts val="140"/>
                        </a:spcBef>
                        <a:spcAft>
                          <a:spcPts val="0"/>
                        </a:spcAft>
                      </a:pPr>
                      <a:r>
                        <a:rPr lang="en-US" sz="1000">
                          <a:effectLst/>
                          <a:latin typeface="Arial" panose="020B0604020202020204" pitchFamily="34" charset="0"/>
                          <a:ea typeface="Arial" panose="020B0604020202020204" pitchFamily="34" charset="0"/>
                          <a:cs typeface="Times New Roman" panose="02020603050405020304" pitchFamily="18" charset="0"/>
                        </a:rPr>
                        <a:t>Number of</a:t>
                      </a:r>
                      <a:r>
                        <a:rPr lang="en-US" sz="1000" spc="5">
                          <a:effectLst/>
                          <a:latin typeface="Arial" panose="020B0604020202020204" pitchFamily="34" charset="0"/>
                          <a:ea typeface="Arial" panose="020B0604020202020204" pitchFamily="34" charset="0"/>
                          <a:cs typeface="Times New Roman" panose="02020603050405020304" pitchFamily="18" charset="0"/>
                        </a:rPr>
                        <a:t> </a:t>
                      </a:r>
                      <a:r>
                        <a:rPr lang="en-US" sz="1000" spc="-5">
                          <a:effectLst/>
                          <a:latin typeface="Arial" panose="020B0604020202020204" pitchFamily="34" charset="0"/>
                          <a:ea typeface="Arial" panose="020B0604020202020204" pitchFamily="34" charset="0"/>
                          <a:cs typeface="Times New Roman" panose="02020603050405020304" pitchFamily="18" charset="0"/>
                        </a:rPr>
                        <a:t>university </a:t>
                      </a:r>
                      <a:r>
                        <a:rPr lang="en-US" sz="1000">
                          <a:effectLst/>
                          <a:latin typeface="Arial" panose="020B0604020202020204" pitchFamily="34" charset="0"/>
                          <a:ea typeface="Arial" panose="020B0604020202020204" pitchFamily="34" charset="0"/>
                          <a:cs typeface="Times New Roman" panose="02020603050405020304" pitchFamily="18" charset="0"/>
                        </a:rPr>
                        <a:t>students</a:t>
                      </a:r>
                      <a:r>
                        <a:rPr lang="en-US" sz="1000" spc="-235">
                          <a:effectLst/>
                          <a:latin typeface="Arial" panose="020B0604020202020204" pitchFamily="34" charset="0"/>
                          <a:ea typeface="Arial" panose="020B0604020202020204" pitchFamily="34" charset="0"/>
                          <a:cs typeface="Times New Roman" panose="02020603050405020304" pitchFamily="18" charset="0"/>
                        </a:rPr>
                        <a:t> </a:t>
                      </a:r>
                      <a:r>
                        <a:rPr lang="en-US" sz="1000">
                          <a:effectLst/>
                          <a:latin typeface="Arial" panose="020B0604020202020204" pitchFamily="34" charset="0"/>
                          <a:ea typeface="Arial" panose="020B0604020202020204" pitchFamily="34" charset="0"/>
                          <a:cs typeface="Times New Roman" panose="02020603050405020304" pitchFamily="18" charset="0"/>
                        </a:rPr>
                        <a:t>receiving</a:t>
                      </a:r>
                      <a:r>
                        <a:rPr lang="en-US" sz="1000" spc="25">
                          <a:effectLst/>
                          <a:latin typeface="Arial" panose="020B0604020202020204" pitchFamily="34" charset="0"/>
                          <a:ea typeface="Arial" panose="020B0604020202020204" pitchFamily="34" charset="0"/>
                          <a:cs typeface="Times New Roman" panose="02020603050405020304" pitchFamily="18" charset="0"/>
                        </a:rPr>
                        <a:t> </a:t>
                      </a:r>
                      <a:r>
                        <a:rPr lang="en-US" sz="1000">
                          <a:effectLst/>
                          <a:latin typeface="Arial" panose="020B0604020202020204" pitchFamily="34" charset="0"/>
                          <a:ea typeface="Arial" panose="020B0604020202020204" pitchFamily="34" charset="0"/>
                          <a:cs typeface="Times New Roman" panose="02020603050405020304" pitchFamily="18" charset="0"/>
                        </a:rPr>
                        <a:t>funding</a:t>
                      </a:r>
                      <a:r>
                        <a:rPr lang="en-US" sz="1000" spc="-235">
                          <a:effectLst/>
                          <a:latin typeface="Arial" panose="020B0604020202020204" pitchFamily="34" charset="0"/>
                          <a:ea typeface="Arial" panose="020B0604020202020204" pitchFamily="34" charset="0"/>
                          <a:cs typeface="Times New Roman" panose="02020603050405020304" pitchFamily="18" charset="0"/>
                        </a:rPr>
                        <a:t> </a:t>
                      </a:r>
                      <a:r>
                        <a:rPr lang="en-US" sz="1000">
                          <a:effectLst/>
                          <a:latin typeface="Arial" panose="020B0604020202020204" pitchFamily="34" charset="0"/>
                          <a:ea typeface="Arial" panose="020B0604020202020204" pitchFamily="34" charset="0"/>
                          <a:cs typeface="Times New Roman" panose="02020603050405020304" pitchFamily="18" charset="0"/>
                        </a:rPr>
                        <a:t>through</a:t>
                      </a:r>
                      <a:r>
                        <a:rPr lang="en-US" sz="1000" spc="5">
                          <a:effectLst/>
                          <a:latin typeface="Arial" panose="020B0604020202020204" pitchFamily="34" charset="0"/>
                          <a:ea typeface="Arial" panose="020B0604020202020204" pitchFamily="34" charset="0"/>
                          <a:cs typeface="Times New Roman" panose="02020603050405020304" pitchFamily="18" charset="0"/>
                        </a:rPr>
                        <a:t> </a:t>
                      </a:r>
                      <a:r>
                        <a:rPr lang="en-US" sz="1000">
                          <a:effectLst/>
                          <a:latin typeface="Arial" panose="020B0604020202020204" pitchFamily="34" charset="0"/>
                          <a:ea typeface="Arial" panose="020B0604020202020204" pitchFamily="34" charset="0"/>
                          <a:cs typeface="Times New Roman" panose="02020603050405020304" pitchFamily="18" charset="0"/>
                        </a:rPr>
                        <a:t>NSFAS</a:t>
                      </a:r>
                      <a:r>
                        <a:rPr lang="en-US" sz="1000" spc="5">
                          <a:effectLst/>
                          <a:latin typeface="Arial" panose="020B0604020202020204" pitchFamily="34" charset="0"/>
                          <a:ea typeface="Arial" panose="020B0604020202020204" pitchFamily="34" charset="0"/>
                          <a:cs typeface="Times New Roman" panose="02020603050405020304" pitchFamily="18" charset="0"/>
                        </a:rPr>
                        <a:t> </a:t>
                      </a:r>
                      <a:r>
                        <a:rPr lang="en-US" sz="1000">
                          <a:effectLst/>
                          <a:latin typeface="Arial" panose="020B0604020202020204" pitchFamily="34" charset="0"/>
                          <a:ea typeface="Arial" panose="020B0604020202020204" pitchFamily="34" charset="0"/>
                          <a:cs typeface="Times New Roman" panose="02020603050405020304" pitchFamily="18" charset="0"/>
                        </a:rPr>
                        <a:t>bursaries</a:t>
                      </a:r>
                      <a:r>
                        <a:rPr lang="en-US" sz="1000" spc="-20">
                          <a:effectLst/>
                          <a:latin typeface="Arial" panose="020B0604020202020204" pitchFamily="34" charset="0"/>
                          <a:ea typeface="Arial" panose="020B0604020202020204" pitchFamily="34" charset="0"/>
                          <a:cs typeface="Times New Roman" panose="02020603050405020304" pitchFamily="18" charset="0"/>
                        </a:rPr>
                        <a:t> </a:t>
                      </a:r>
                      <a:r>
                        <a:rPr lang="en-US" sz="1000">
                          <a:effectLst/>
                          <a:latin typeface="Arial" panose="020B0604020202020204" pitchFamily="34" charset="0"/>
                          <a:ea typeface="Arial" panose="020B0604020202020204" pitchFamily="34" charset="0"/>
                          <a:cs typeface="Times New Roman" panose="02020603050405020304" pitchFamily="18" charset="0"/>
                        </a:rPr>
                        <a:t>annually</a:t>
                      </a: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73025" marR="0">
                        <a:lnSpc>
                          <a:spcPts val="1035"/>
                        </a:lnSpc>
                        <a:spcBef>
                          <a:spcPts val="130"/>
                        </a:spcBef>
                        <a:spcAft>
                          <a:spcPts val="0"/>
                        </a:spcAft>
                      </a:pP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73025" marR="0">
                        <a:lnSpc>
                          <a:spcPts val="1035"/>
                        </a:lnSpc>
                        <a:spcBef>
                          <a:spcPts val="13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426</a:t>
                      </a:r>
                      <a:r>
                        <a:rPr lang="en-US" sz="1000" spc="-10"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268</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(2020</a:t>
                      </a:r>
                    </a:p>
                    <a:p>
                      <a:pPr marL="73025" marR="0">
                        <a:lnSpc>
                          <a:spcPts val="1035"/>
                        </a:lnSpc>
                        <a:spcBef>
                          <a:spcPts val="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academic</a:t>
                      </a:r>
                      <a:r>
                        <a:rPr lang="en-US" sz="1000" spc="-10"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year)</a:t>
                      </a: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72390" marR="0">
                        <a:spcBef>
                          <a:spcPts val="14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427 851 eligible</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students obtaining</a:t>
                      </a:r>
                      <a:r>
                        <a:rPr lang="en-US" sz="1000" spc="-23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financial</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assistance</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annually from</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2020</a:t>
                      </a:r>
                    </a:p>
                    <a:p>
                      <a:pPr marL="72390" marR="0">
                        <a:lnSpc>
                          <a:spcPts val="845"/>
                        </a:lnSpc>
                        <a:spcBef>
                          <a:spcPts val="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academic</a:t>
                      </a:r>
                      <a:r>
                        <a:rPr lang="en-US" sz="1000" spc="-10"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year</a:t>
                      </a: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72390" marR="0">
                        <a:lnSpc>
                          <a:spcPts val="860"/>
                        </a:lnSpc>
                        <a:spcBef>
                          <a:spcPts val="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431</a:t>
                      </a:r>
                      <a:r>
                        <a:rPr lang="en-US" sz="1000" spc="-1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412</a:t>
                      </a:r>
                      <a:r>
                        <a:rPr lang="en-US" sz="1000" spc="-1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eligible</a:t>
                      </a:r>
                    </a:p>
                    <a:p>
                      <a:pPr marL="72390" marR="140970">
                        <a:lnSpc>
                          <a:spcPct val="90000"/>
                        </a:lnSpc>
                        <a:spcBef>
                          <a:spcPts val="4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students obtaining</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financial assistance</a:t>
                      </a:r>
                      <a:r>
                        <a:rPr lang="en-US" sz="1000" spc="-240"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annually from 2021</a:t>
                      </a:r>
                      <a:r>
                        <a:rPr lang="en-US" sz="1000" spc="-23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academic</a:t>
                      </a:r>
                      <a:r>
                        <a:rPr lang="en-US" sz="1000" spc="-10"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year</a:t>
                      </a: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73025" marR="140335">
                        <a:spcBef>
                          <a:spcPts val="14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439 659 eligible</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students obtaining</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financial assistance</a:t>
                      </a:r>
                      <a:r>
                        <a:rPr lang="en-US" sz="1000" spc="-240"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annually</a:t>
                      </a:r>
                      <a:r>
                        <a:rPr lang="en-US" sz="1000" spc="-1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from</a:t>
                      </a:r>
                      <a:r>
                        <a:rPr lang="en-US" sz="1000" spc="-10"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2022</a:t>
                      </a:r>
                    </a:p>
                    <a:p>
                      <a:pPr marL="73025" marR="0">
                        <a:spcBef>
                          <a:spcPts val="18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academic</a:t>
                      </a:r>
                      <a:r>
                        <a:rPr lang="en-US" sz="1000" spc="-10"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year</a:t>
                      </a: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73025" marR="140335">
                        <a:spcBef>
                          <a:spcPts val="14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450 000 eligible</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students obtaining</a:t>
                      </a:r>
                      <a:r>
                        <a:rPr lang="en-US" sz="1000" spc="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financial assistance</a:t>
                      </a:r>
                      <a:r>
                        <a:rPr lang="en-US" sz="1000" spc="-235"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annually</a:t>
                      </a:r>
                      <a:r>
                        <a:rPr lang="en-US" sz="1000" spc="-10"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from</a:t>
                      </a:r>
                      <a:r>
                        <a:rPr lang="en-US" sz="1000" spc="-10"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2023</a:t>
                      </a:r>
                    </a:p>
                    <a:p>
                      <a:pPr marL="73025" marR="0">
                        <a:spcBef>
                          <a:spcPts val="18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academic</a:t>
                      </a:r>
                      <a:r>
                        <a:rPr lang="en-US" sz="1000" spc="-10" dirty="0">
                          <a:effectLst/>
                          <a:latin typeface="Arial" panose="020B0604020202020204" pitchFamily="34" charset="0"/>
                          <a:ea typeface="Arial" panose="020B0604020202020204" pitchFamily="34" charset="0"/>
                          <a:cs typeface="Times New Roman" panose="02020603050405020304" pitchFamily="18" charset="0"/>
                        </a:rPr>
                        <a:t> </a:t>
                      </a:r>
                      <a:r>
                        <a:rPr lang="en-US" sz="1000" dirty="0">
                          <a:effectLst/>
                          <a:latin typeface="Arial" panose="020B0604020202020204" pitchFamily="34" charset="0"/>
                          <a:ea typeface="Arial" panose="020B0604020202020204" pitchFamily="34" charset="0"/>
                          <a:cs typeface="Times New Roman" panose="02020603050405020304" pitchFamily="18" charset="0"/>
                        </a:rPr>
                        <a:t>year</a:t>
                      </a:r>
                    </a:p>
                  </a:txBody>
                  <a:tcPr marL="0" marR="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31767284"/>
                  </a:ext>
                </a:extLst>
              </a:tr>
            </a:tbl>
          </a:graphicData>
        </a:graphic>
      </p:graphicFrame>
    </p:spTree>
    <p:extLst>
      <p:ext uri="{BB962C8B-B14F-4D97-AF65-F5344CB8AC3E}">
        <p14:creationId xmlns:p14="http://schemas.microsoft.com/office/powerpoint/2010/main" val="1860342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31520" y="21437"/>
            <a:ext cx="7890848" cy="2550313"/>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lvl="0">
              <a:buClr>
                <a:srgbClr val="C00000"/>
              </a:buClr>
              <a:defRPr/>
            </a:pPr>
            <a:r>
              <a:rPr lang="en-ZA" sz="2400" b="1" dirty="0">
                <a:solidFill>
                  <a:prstClr val="white">
                    <a:lumMod val="50000"/>
                  </a:prstClr>
                </a:solidFill>
                <a:latin typeface="+mj-lt"/>
                <a:cs typeface="Arial" panose="020B0604020202020204" pitchFamily="34" charset="0"/>
              </a:rPr>
              <a:t>STRATEGIC OUTCOME ORIENTED GOALS </a:t>
            </a:r>
          </a:p>
          <a:p>
            <a:pPr lvl="0">
              <a:buClr>
                <a:srgbClr val="C00000"/>
              </a:buClr>
              <a:defRPr/>
            </a:pPr>
            <a:r>
              <a:rPr lang="en-ZA" sz="2400" b="1" dirty="0">
                <a:solidFill>
                  <a:prstClr val="white">
                    <a:lumMod val="50000"/>
                  </a:prstClr>
                </a:solidFill>
                <a:latin typeface="+mj-lt"/>
                <a:cs typeface="Arial" panose="020B0604020202020204" pitchFamily="34" charset="0"/>
              </a:rPr>
              <a:t>      OVER THE FIVE YEAR PERIOD</a:t>
            </a:r>
          </a:p>
        </p:txBody>
      </p:sp>
      <p:sp>
        <p:nvSpPr>
          <p:cNvPr id="14" name="Rectangle 13"/>
          <p:cNvSpPr/>
          <p:nvPr/>
        </p:nvSpPr>
        <p:spPr>
          <a:xfrm>
            <a:off x="0" y="2"/>
            <a:ext cx="731520" cy="483516"/>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a:t>
            </a:r>
          </a:p>
        </p:txBody>
      </p:sp>
      <p:sp>
        <p:nvSpPr>
          <p:cNvPr id="2" name="TextBox 1">
            <a:extLst>
              <a:ext uri="{FF2B5EF4-FFF2-40B4-BE49-F238E27FC236}">
                <a16:creationId xmlns:a16="http://schemas.microsoft.com/office/drawing/2014/main" id="{07C2D363-870D-43EF-B6CA-F64ED1A034A4}"/>
              </a:ext>
            </a:extLst>
          </p:cNvPr>
          <p:cNvSpPr txBox="1"/>
          <p:nvPr/>
        </p:nvSpPr>
        <p:spPr>
          <a:xfrm>
            <a:off x="179512" y="854998"/>
            <a:ext cx="87849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angle 2"/>
          <p:cNvSpPr/>
          <p:nvPr/>
        </p:nvSpPr>
        <p:spPr>
          <a:xfrm>
            <a:off x="7164287" y="0"/>
            <a:ext cx="1607821" cy="51435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635585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31520" y="59993"/>
            <a:ext cx="8034864" cy="395877"/>
          </a:xfrm>
          <a:prstGeom prst="rect">
            <a:avLst/>
          </a:prstGeom>
        </p:spPr>
        <p:txBody>
          <a:bodyPr wrap="square" lIns="87252" tIns="43624" rIns="87252" bIns="43624">
            <a:spAutoFit/>
          </a:bodyPr>
          <a:lstStyle/>
          <a:p>
            <a:pPr defTabSz="914378">
              <a:buClr>
                <a:srgbClr val="C00000"/>
              </a:buClr>
              <a:defRPr/>
            </a:pPr>
            <a:r>
              <a:rPr lang="en-GB" sz="2000" b="1" dirty="0">
                <a:solidFill>
                  <a:prstClr val="white">
                    <a:lumMod val="50000"/>
                  </a:prstClr>
                </a:solidFill>
                <a:latin typeface="+mj-lt"/>
                <a:cs typeface="Arial" panose="020B0604020202020204" pitchFamily="34" charset="0"/>
              </a:rPr>
              <a:t>STRATEGIES OVER THE FIVE-YEAR PERIOD </a:t>
            </a:r>
            <a:r>
              <a:rPr lang="en-ZA" sz="1200" b="1" dirty="0">
                <a:solidFill>
                  <a:prstClr val="white">
                    <a:lumMod val="50000"/>
                  </a:prstClr>
                </a:solidFill>
                <a:latin typeface="+mj-lt"/>
                <a:cs typeface="Arial" panose="020B0604020202020204" pitchFamily="34" charset="0"/>
              </a:rPr>
              <a:t> </a:t>
            </a:r>
          </a:p>
        </p:txBody>
      </p:sp>
      <p:graphicFrame>
        <p:nvGraphicFramePr>
          <p:cNvPr id="3" name="Table 2"/>
          <p:cNvGraphicFramePr>
            <a:graphicFrameLocks noGrp="1"/>
          </p:cNvGraphicFramePr>
          <p:nvPr/>
        </p:nvGraphicFramePr>
        <p:xfrm>
          <a:off x="1" y="653420"/>
          <a:ext cx="9144000" cy="4526350"/>
        </p:xfrm>
        <a:graphic>
          <a:graphicData uri="http://schemas.openxmlformats.org/drawingml/2006/table">
            <a:tbl>
              <a:tblPr firstRow="1" firstCol="1" lastRow="1" lastCol="1" bandRow="1" bandCol="1">
                <a:tableStyleId>{5C22544A-7EE6-4342-B048-85BDC9FD1C3A}</a:tableStyleId>
              </a:tblPr>
              <a:tblGrid>
                <a:gridCol w="1043608">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4932040">
                  <a:extLst>
                    <a:ext uri="{9D8B030D-6E8A-4147-A177-3AD203B41FA5}">
                      <a16:colId xmlns:a16="http://schemas.microsoft.com/office/drawing/2014/main" val="20002"/>
                    </a:ext>
                  </a:extLst>
                </a:gridCol>
              </a:tblGrid>
              <a:tr h="344829">
                <a:tc rowSpan="2">
                  <a:txBody>
                    <a:bodyPr/>
                    <a:lstStyle/>
                    <a:p>
                      <a:pPr marL="65405" marR="222885">
                        <a:lnSpc>
                          <a:spcPct val="118000"/>
                        </a:lnSpc>
                        <a:spcBef>
                          <a:spcPts val="185"/>
                        </a:spcBef>
                        <a:spcAft>
                          <a:spcPts val="0"/>
                        </a:spcAft>
                      </a:pPr>
                      <a:r>
                        <a:rPr lang="en-ZA" sz="10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Strategic Outcome Oriented Goals</a:t>
                      </a:r>
                    </a:p>
                  </a:txBody>
                  <a:tcPr>
                    <a:solidFill>
                      <a:schemeClr val="tx1">
                        <a:lumMod val="50000"/>
                        <a:lumOff val="50000"/>
                      </a:schemeClr>
                    </a:solidFill>
                  </a:tcPr>
                </a:tc>
                <a:tc>
                  <a:txBody>
                    <a:bodyPr/>
                    <a:lstStyle/>
                    <a:p>
                      <a:pPr marL="64770" marR="0">
                        <a:spcBef>
                          <a:spcPts val="185"/>
                        </a:spcBef>
                        <a:spcAft>
                          <a:spcPts val="0"/>
                        </a:spcAft>
                      </a:pPr>
                      <a:r>
                        <a:rPr lang="en-US" sz="1000" b="1" dirty="0">
                          <a:solidFill>
                            <a:schemeClr val="bg1"/>
                          </a:solidFill>
                          <a:effectLst/>
                        </a:rPr>
                        <a:t>Goal 1</a:t>
                      </a:r>
                      <a:endParaRPr lang="en-ZA" sz="10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solidFill>
                      <a:schemeClr val="tx1">
                        <a:lumMod val="50000"/>
                        <a:lumOff val="50000"/>
                      </a:schemeClr>
                    </a:solidFill>
                  </a:tcPr>
                </a:tc>
                <a:tc>
                  <a:txBody>
                    <a:bodyPr/>
                    <a:lstStyle/>
                    <a:p>
                      <a:pPr marL="65405" marR="0">
                        <a:spcBef>
                          <a:spcPts val="185"/>
                        </a:spcBef>
                        <a:spcAft>
                          <a:spcPts val="0"/>
                        </a:spcAft>
                      </a:pPr>
                      <a:r>
                        <a:rPr lang="en-US" sz="1000" b="1" dirty="0">
                          <a:solidFill>
                            <a:schemeClr val="bg1"/>
                          </a:solidFill>
                          <a:effectLst/>
                        </a:rPr>
                        <a:t>Goal 2</a:t>
                      </a:r>
                      <a:endParaRPr lang="en-ZA" sz="10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solidFill>
                      <a:schemeClr val="tx1">
                        <a:lumMod val="50000"/>
                        <a:lumOff val="50000"/>
                      </a:schemeClr>
                    </a:solidFill>
                  </a:tcPr>
                </a:tc>
                <a:extLst>
                  <a:ext uri="{0D108BD9-81ED-4DB2-BD59-A6C34878D82A}">
                    <a16:rowId xmlns:a16="http://schemas.microsoft.com/office/drawing/2014/main" val="10000"/>
                  </a:ext>
                </a:extLst>
              </a:tr>
              <a:tr h="450114">
                <a:tc vMerge="1">
                  <a:txBody>
                    <a:bodyPr/>
                    <a:lstStyle/>
                    <a:p>
                      <a:pPr marL="65405" marR="222885">
                        <a:lnSpc>
                          <a:spcPct val="118000"/>
                        </a:lnSpc>
                        <a:spcBef>
                          <a:spcPts val="185"/>
                        </a:spcBef>
                        <a:spcAft>
                          <a:spcPts val="0"/>
                        </a:spcAft>
                      </a:pPr>
                      <a:endParaRPr lang="en-ZA" sz="105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solidFill>
                      <a:schemeClr val="tx1">
                        <a:lumMod val="50000"/>
                        <a:lumOff val="50000"/>
                      </a:schemeClr>
                    </a:solidFill>
                  </a:tcPr>
                </a:tc>
                <a:tc>
                  <a:txBody>
                    <a:bodyPr/>
                    <a:lstStyle/>
                    <a:p>
                      <a:pPr marL="64770" marR="0">
                        <a:spcBef>
                          <a:spcPts val="185"/>
                        </a:spcBef>
                        <a:spcAft>
                          <a:spcPts val="0"/>
                        </a:spcAft>
                      </a:pPr>
                      <a:r>
                        <a:rPr lang="en-ZA" sz="9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An effective, efficient and transparent public entity in providing student financial aid</a:t>
                      </a:r>
                    </a:p>
                  </a:txBody>
                  <a:tcPr>
                    <a:solidFill>
                      <a:schemeClr val="tx1">
                        <a:lumMod val="50000"/>
                        <a:lumOff val="50000"/>
                      </a:schemeClr>
                    </a:solidFill>
                  </a:tcPr>
                </a:tc>
                <a:tc>
                  <a:txBody>
                    <a:bodyPr/>
                    <a:lstStyle/>
                    <a:p>
                      <a:pPr marL="65405" marR="0">
                        <a:spcBef>
                          <a:spcPts val="185"/>
                        </a:spcBef>
                        <a:spcAft>
                          <a:spcPts val="0"/>
                        </a:spcAft>
                      </a:pPr>
                      <a:r>
                        <a:rPr lang="en-ZA" sz="9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Increased access to higher education and improved student financial aid environment to poor and working-class</a:t>
                      </a:r>
                    </a:p>
                  </a:txBody>
                  <a:tcPr>
                    <a:solidFill>
                      <a:schemeClr val="tx1">
                        <a:lumMod val="50000"/>
                        <a:lumOff val="50000"/>
                      </a:schemeClr>
                    </a:solidFill>
                  </a:tcPr>
                </a:tc>
                <a:extLst>
                  <a:ext uri="{0D108BD9-81ED-4DB2-BD59-A6C34878D82A}">
                    <a16:rowId xmlns:a16="http://schemas.microsoft.com/office/drawing/2014/main" val="1638115823"/>
                  </a:ext>
                </a:extLst>
              </a:tr>
              <a:tr h="603556">
                <a:tc>
                  <a:txBody>
                    <a:bodyPr/>
                    <a:lstStyle/>
                    <a:p>
                      <a:pPr marL="65405" marR="0">
                        <a:spcBef>
                          <a:spcPts val="600"/>
                        </a:spcBef>
                        <a:spcAft>
                          <a:spcPts val="0"/>
                        </a:spcAft>
                      </a:pPr>
                      <a:r>
                        <a:rPr lang="en-US" sz="800" b="0" dirty="0">
                          <a:solidFill>
                            <a:schemeClr val="tx1"/>
                          </a:solidFill>
                          <a:effectLst/>
                        </a:rPr>
                        <a:t>Goal Statement</a:t>
                      </a:r>
                      <a:endParaRPr lang="en-ZA"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a:solidFill>
                      <a:schemeClr val="bg1">
                        <a:lumMod val="85000"/>
                      </a:schemeClr>
                    </a:solidFill>
                  </a:tcPr>
                </a:tc>
                <a:tc>
                  <a:txBody>
                    <a:bodyPr/>
                    <a:lstStyle/>
                    <a:p>
                      <a:pPr marL="0" marR="259080" indent="0">
                        <a:spcBef>
                          <a:spcPts val="600"/>
                        </a:spcBef>
                        <a:spcAft>
                          <a:spcPts val="0"/>
                        </a:spcAft>
                      </a:pPr>
                      <a:r>
                        <a:rPr lang="en-ZA" sz="800" b="0" dirty="0">
                          <a:solidFill>
                            <a:schemeClr val="tx1"/>
                          </a:solidFill>
                          <a:effectLst/>
                        </a:rPr>
                        <a:t>To implement effective, efficient and transparent processes and operations to ensure stakeholder objectives are achieved</a:t>
                      </a:r>
                      <a:endParaRPr lang="en-ZA"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a:solidFill>
                      <a:schemeClr val="bg1">
                        <a:lumMod val="85000"/>
                      </a:schemeClr>
                    </a:solidFill>
                  </a:tcPr>
                </a:tc>
                <a:tc>
                  <a:txBody>
                    <a:bodyPr/>
                    <a:lstStyle/>
                    <a:p>
                      <a:pPr marL="65405" marR="27940">
                        <a:lnSpc>
                          <a:spcPct val="100000"/>
                        </a:lnSpc>
                        <a:spcBef>
                          <a:spcPts val="600"/>
                        </a:spcBef>
                        <a:spcAft>
                          <a:spcPts val="0"/>
                        </a:spcAft>
                      </a:pPr>
                      <a:r>
                        <a:rPr lang="en-ZA" sz="800" b="0" dirty="0">
                          <a:solidFill>
                            <a:schemeClr val="tx1"/>
                          </a:solidFill>
                          <a:effectLst/>
                        </a:rPr>
                        <a:t>To increase access to funding for eligible students by raising funds, maximising loan recoveries and creating a student-centred bursaries model through improved communication support for students and a central application process</a:t>
                      </a:r>
                    </a:p>
                  </a:txBody>
                  <a:tcPr>
                    <a:solidFill>
                      <a:schemeClr val="bg1">
                        <a:lumMod val="85000"/>
                      </a:schemeClr>
                    </a:solidFill>
                  </a:tcPr>
                </a:tc>
                <a:extLst>
                  <a:ext uri="{0D108BD9-81ED-4DB2-BD59-A6C34878D82A}">
                    <a16:rowId xmlns:a16="http://schemas.microsoft.com/office/drawing/2014/main" val="10001"/>
                  </a:ext>
                </a:extLst>
              </a:tr>
              <a:tr h="1203960">
                <a:tc>
                  <a:txBody>
                    <a:bodyPr/>
                    <a:lstStyle/>
                    <a:p>
                      <a:pPr marL="65405" marR="0">
                        <a:spcBef>
                          <a:spcPts val="600"/>
                        </a:spcBef>
                        <a:spcAft>
                          <a:spcPts val="0"/>
                        </a:spcAft>
                      </a:pPr>
                      <a:r>
                        <a:rPr lang="en-ZA"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Outcomes</a:t>
                      </a:r>
                    </a:p>
                  </a:txBody>
                  <a:tcPr>
                    <a:solidFill>
                      <a:schemeClr val="bg1">
                        <a:lumMod val="85000"/>
                      </a:schemeClr>
                    </a:solidFill>
                  </a:tcPr>
                </a:tc>
                <a:tc>
                  <a:txBody>
                    <a:bodyPr/>
                    <a:lstStyle/>
                    <a:p>
                      <a:pPr marL="0" marR="259080" indent="0">
                        <a:spcBef>
                          <a:spcPts val="600"/>
                        </a:spcBef>
                        <a:spcAft>
                          <a:spcPts val="0"/>
                        </a:spcAft>
                      </a:pPr>
                      <a:r>
                        <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Outcome 6 - Clean governance embedded in all behaviour</a:t>
                      </a:r>
                    </a:p>
                    <a:p>
                      <a:pPr marL="0" marR="259080" indent="0">
                        <a:spcBef>
                          <a:spcPts val="600"/>
                        </a:spcBef>
                        <a:spcAft>
                          <a:spcPts val="0"/>
                        </a:spcAft>
                      </a:pPr>
                      <a:r>
                        <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practices</a:t>
                      </a:r>
                    </a:p>
                    <a:p>
                      <a:pPr marL="0" marR="259080" indent="0">
                        <a:spcBef>
                          <a:spcPts val="600"/>
                        </a:spcBef>
                        <a:spcAft>
                          <a:spcPts val="0"/>
                        </a:spcAft>
                      </a:pPr>
                      <a:endPar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marR="259080" indent="0">
                        <a:spcBef>
                          <a:spcPts val="600"/>
                        </a:spcBef>
                        <a:spcAft>
                          <a:spcPts val="0"/>
                        </a:spcAft>
                      </a:pPr>
                      <a:r>
                        <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Outcome 7 - Optimal organisation that deploys resources</a:t>
                      </a:r>
                    </a:p>
                    <a:p>
                      <a:pPr marL="0" marR="259080" indent="0">
                        <a:spcBef>
                          <a:spcPts val="600"/>
                        </a:spcBef>
                        <a:spcAft>
                          <a:spcPts val="0"/>
                        </a:spcAft>
                      </a:pPr>
                      <a:r>
                        <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efficiently</a:t>
                      </a:r>
                    </a:p>
                    <a:p>
                      <a:pPr marL="0" marR="259080" indent="0">
                        <a:spcBef>
                          <a:spcPts val="600"/>
                        </a:spcBef>
                        <a:spcAft>
                          <a:spcPts val="0"/>
                        </a:spcAft>
                      </a:pPr>
                      <a:endParaRPr lang="en-ZA"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a:solidFill>
                      <a:schemeClr val="bg1">
                        <a:lumMod val="85000"/>
                      </a:schemeClr>
                    </a:solidFill>
                  </a:tcPr>
                </a:tc>
                <a:tc>
                  <a:txBody>
                    <a:bodyPr/>
                    <a:lstStyle/>
                    <a:p>
                      <a:pPr marL="65405" marR="27940">
                        <a:lnSpc>
                          <a:spcPct val="100000"/>
                        </a:lnSpc>
                        <a:spcBef>
                          <a:spcPts val="600"/>
                        </a:spcBef>
                        <a:spcAft>
                          <a:spcPts val="0"/>
                        </a:spcAft>
                      </a:pPr>
                      <a:r>
                        <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Outcome 1 - Alternative pool of funding available for eligible students</a:t>
                      </a:r>
                    </a:p>
                    <a:p>
                      <a:pPr marL="65405" marR="27940">
                        <a:lnSpc>
                          <a:spcPct val="100000"/>
                        </a:lnSpc>
                        <a:spcBef>
                          <a:spcPts val="600"/>
                        </a:spcBef>
                        <a:spcAft>
                          <a:spcPts val="0"/>
                        </a:spcAft>
                      </a:pPr>
                      <a:r>
                        <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Outcome 2 - A sustainable and improved systems for recoveries</a:t>
                      </a:r>
                    </a:p>
                    <a:p>
                      <a:pPr marL="65405" marR="27940">
                        <a:lnSpc>
                          <a:spcPct val="100000"/>
                        </a:lnSpc>
                        <a:spcBef>
                          <a:spcPts val="600"/>
                        </a:spcBef>
                        <a:spcAft>
                          <a:spcPts val="0"/>
                        </a:spcAft>
                      </a:pPr>
                      <a:r>
                        <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Outcome 3 - Fund the right student, correct amount at the right time</a:t>
                      </a:r>
                    </a:p>
                    <a:p>
                      <a:pPr marL="65405" marR="27940">
                        <a:lnSpc>
                          <a:spcPct val="100000"/>
                        </a:lnSpc>
                        <a:spcBef>
                          <a:spcPts val="600"/>
                        </a:spcBef>
                        <a:spcAft>
                          <a:spcPts val="0"/>
                        </a:spcAft>
                      </a:pPr>
                      <a:r>
                        <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Outcome 4 - Engaged and informed stakeholders</a:t>
                      </a:r>
                    </a:p>
                    <a:p>
                      <a:pPr marL="65405" marR="27940">
                        <a:lnSpc>
                          <a:spcPct val="100000"/>
                        </a:lnSpc>
                        <a:spcBef>
                          <a:spcPts val="600"/>
                        </a:spcBef>
                        <a:spcAft>
                          <a:spcPts val="0"/>
                        </a:spcAft>
                      </a:pPr>
                      <a:r>
                        <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Outcome 5 - Research and knowledge management database for improved decision making and</a:t>
                      </a:r>
                    </a:p>
                    <a:p>
                      <a:pPr marL="65405" marR="27940">
                        <a:lnSpc>
                          <a:spcPct val="100000"/>
                        </a:lnSpc>
                        <a:spcBef>
                          <a:spcPts val="600"/>
                        </a:spcBef>
                        <a:spcAft>
                          <a:spcPts val="0"/>
                        </a:spcAft>
                      </a:pPr>
                      <a:r>
                        <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stakeholder needs</a:t>
                      </a:r>
                    </a:p>
                  </a:txBody>
                  <a:tcPr>
                    <a:solidFill>
                      <a:schemeClr val="bg1">
                        <a:lumMod val="85000"/>
                      </a:schemeClr>
                    </a:solidFill>
                  </a:tcPr>
                </a:tc>
                <a:extLst>
                  <a:ext uri="{0D108BD9-81ED-4DB2-BD59-A6C34878D82A}">
                    <a16:rowId xmlns:a16="http://schemas.microsoft.com/office/drawing/2014/main" val="803865248"/>
                  </a:ext>
                </a:extLst>
              </a:tr>
              <a:tr h="1923891">
                <a:tc>
                  <a:txBody>
                    <a:bodyPr/>
                    <a:lstStyle/>
                    <a:p>
                      <a:pPr marL="65405" marR="0">
                        <a:spcBef>
                          <a:spcPts val="600"/>
                        </a:spcBef>
                        <a:spcAft>
                          <a:spcPts val="0"/>
                        </a:spcAft>
                      </a:pPr>
                      <a:r>
                        <a:rPr lang="en-US" sz="800" b="0" dirty="0">
                          <a:solidFill>
                            <a:schemeClr val="tx1"/>
                          </a:solidFill>
                          <a:effectLst/>
                        </a:rPr>
                        <a:t>Strategic Objectives</a:t>
                      </a:r>
                      <a:endParaRPr lang="en-ZA"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a:solidFill>
                      <a:schemeClr val="bg1">
                        <a:lumMod val="85000"/>
                      </a:schemeClr>
                    </a:solidFill>
                  </a:tcPr>
                </a:tc>
                <a:tc>
                  <a:txBody>
                    <a:bodyPr/>
                    <a:lstStyle/>
                    <a:p>
                      <a:pPr marL="0" marR="66675" lvl="0" indent="0">
                        <a:lnSpc>
                          <a:spcPct val="150000"/>
                        </a:lnSpc>
                        <a:spcBef>
                          <a:spcPts val="600"/>
                        </a:spcBef>
                        <a:spcAft>
                          <a:spcPts val="0"/>
                        </a:spcAft>
                        <a:buClr>
                          <a:srgbClr val="000000"/>
                        </a:buClr>
                        <a:buFont typeface="+mj-lt"/>
                        <a:buNone/>
                        <a:tabLst>
                          <a:tab pos="283845" algn="l"/>
                        </a:tabLst>
                      </a:pPr>
                      <a:r>
                        <a:rPr lang="en-GB" sz="800" b="0" dirty="0">
                          <a:solidFill>
                            <a:schemeClr val="tx1"/>
                          </a:solidFill>
                          <a:effectLst/>
                        </a:rPr>
                        <a:t>Strategic objectives 6 - Improve and maintain financial, performance management and IT governance audit outcomes</a:t>
                      </a:r>
                    </a:p>
                    <a:p>
                      <a:pPr marL="0" marR="66675" lvl="0" indent="0">
                        <a:lnSpc>
                          <a:spcPct val="150000"/>
                        </a:lnSpc>
                        <a:spcBef>
                          <a:spcPts val="600"/>
                        </a:spcBef>
                        <a:spcAft>
                          <a:spcPts val="0"/>
                        </a:spcAft>
                        <a:buClr>
                          <a:srgbClr val="000000"/>
                        </a:buClr>
                        <a:buFont typeface="+mj-lt"/>
                        <a:buNone/>
                        <a:tabLst>
                          <a:tab pos="283845" algn="l"/>
                        </a:tabLst>
                      </a:pPr>
                      <a:r>
                        <a:rPr lang="en-GB" sz="800" b="0" dirty="0">
                          <a:solidFill>
                            <a:schemeClr val="tx1"/>
                          </a:solidFill>
                          <a:effectLst/>
                        </a:rPr>
                        <a:t>Strategic Objective 7 - Strive for a conducive fit for purpose organisation of high performance and productivity</a:t>
                      </a:r>
                    </a:p>
                  </a:txBody>
                  <a:tcPr>
                    <a:solidFill>
                      <a:schemeClr val="bg1">
                        <a:lumMod val="85000"/>
                      </a:schemeClr>
                    </a:solidFill>
                  </a:tcPr>
                </a:tc>
                <a:tc>
                  <a:txBody>
                    <a:bodyPr/>
                    <a:lstStyle/>
                    <a:p>
                      <a:pPr marL="0" marR="66675" lvl="0" indent="0" algn="l" defTabSz="914400" rtl="0" eaLnBrk="1" latinLnBrk="0" hangingPunct="1">
                        <a:lnSpc>
                          <a:spcPct val="150000"/>
                        </a:lnSpc>
                        <a:spcBef>
                          <a:spcPts val="600"/>
                        </a:spcBef>
                        <a:spcAft>
                          <a:spcPts val="0"/>
                        </a:spcAft>
                        <a:buClr>
                          <a:srgbClr val="000000"/>
                        </a:buClr>
                        <a:buSzPts val="900"/>
                        <a:buFont typeface="+mj-lt"/>
                        <a:buNone/>
                        <a:tabLst>
                          <a:tab pos="283845" algn="l"/>
                        </a:tabLst>
                      </a:pPr>
                      <a:r>
                        <a:rPr lang="en-GB" sz="800" b="0" i="0" kern="1200" dirty="0">
                          <a:solidFill>
                            <a:schemeClr val="tx1"/>
                          </a:solidFill>
                          <a:effectLst/>
                          <a:latin typeface="+mn-lt"/>
                          <a:ea typeface="+mn-ea"/>
                          <a:cs typeface="+mn-cs"/>
                        </a:rPr>
                        <a:t>Strategic objectives 1 -  Increase in funding (Rand value) raised for financial aid for qualifying students</a:t>
                      </a:r>
                    </a:p>
                    <a:p>
                      <a:pPr marL="0" marR="66675" lvl="0" indent="0" algn="l" defTabSz="914400" rtl="0" eaLnBrk="1" latinLnBrk="0" hangingPunct="1">
                        <a:lnSpc>
                          <a:spcPct val="150000"/>
                        </a:lnSpc>
                        <a:spcBef>
                          <a:spcPts val="600"/>
                        </a:spcBef>
                        <a:spcAft>
                          <a:spcPts val="0"/>
                        </a:spcAft>
                        <a:buClr>
                          <a:srgbClr val="000000"/>
                        </a:buClr>
                        <a:buSzPts val="900"/>
                        <a:buFont typeface="+mj-lt"/>
                        <a:buNone/>
                        <a:tabLst>
                          <a:tab pos="283845" algn="l"/>
                        </a:tabLst>
                      </a:pPr>
                      <a:r>
                        <a:rPr lang="en-GB" sz="800" b="0" i="0" kern="1200" dirty="0">
                          <a:solidFill>
                            <a:schemeClr val="tx1"/>
                          </a:solidFill>
                          <a:effectLst/>
                          <a:latin typeface="+mn-lt"/>
                          <a:ea typeface="+mn-ea"/>
                          <a:cs typeface="+mn-cs"/>
                        </a:rPr>
                        <a:t>Strategic Objective 2 -   </a:t>
                      </a:r>
                      <a:r>
                        <a:rPr lang="en-ZA" sz="800" b="0" i="0" kern="1200" dirty="0">
                          <a:solidFill>
                            <a:schemeClr val="tx1"/>
                          </a:solidFill>
                          <a:effectLst/>
                          <a:latin typeface="+mn-lt"/>
                          <a:ea typeface="+mn-ea"/>
                          <a:cs typeface="+mn-cs"/>
                        </a:rPr>
                        <a:t>Increase the recovery rate from NSFAS debtors</a:t>
                      </a:r>
                      <a:endParaRPr lang="en-GB" sz="800" b="0" i="0" kern="1200" dirty="0">
                        <a:solidFill>
                          <a:schemeClr val="tx1"/>
                        </a:solidFill>
                        <a:effectLst/>
                        <a:latin typeface="+mn-lt"/>
                        <a:ea typeface="+mn-ea"/>
                        <a:cs typeface="+mn-cs"/>
                      </a:endParaRPr>
                    </a:p>
                    <a:p>
                      <a:pPr marL="0" marR="66675" lvl="0" indent="0" algn="l" defTabSz="914400" rtl="0" eaLnBrk="1" latinLnBrk="0" hangingPunct="1">
                        <a:lnSpc>
                          <a:spcPct val="150000"/>
                        </a:lnSpc>
                        <a:spcBef>
                          <a:spcPts val="600"/>
                        </a:spcBef>
                        <a:spcAft>
                          <a:spcPts val="0"/>
                        </a:spcAft>
                        <a:buClr>
                          <a:srgbClr val="000000"/>
                        </a:buClr>
                        <a:buSzPts val="900"/>
                        <a:buFont typeface="+mj-lt"/>
                        <a:buNone/>
                        <a:tabLst>
                          <a:tab pos="283845" algn="l"/>
                        </a:tabLst>
                      </a:pPr>
                      <a:r>
                        <a:rPr lang="en-GB" sz="800" b="0" i="0" kern="1200" dirty="0">
                          <a:solidFill>
                            <a:schemeClr val="tx1"/>
                          </a:solidFill>
                          <a:effectLst/>
                          <a:latin typeface="+mn-lt"/>
                          <a:ea typeface="+mn-ea"/>
                          <a:cs typeface="+mn-cs"/>
                        </a:rPr>
                        <a:t>Strategic objectives 3. - Improve the efficiency of the application, evaluation, funding of students and</a:t>
                      </a:r>
                    </a:p>
                    <a:p>
                      <a:pPr marL="0" marR="66675" lvl="0" indent="0" algn="l" defTabSz="914400" rtl="0" eaLnBrk="1" latinLnBrk="0" hangingPunct="1">
                        <a:lnSpc>
                          <a:spcPct val="150000"/>
                        </a:lnSpc>
                        <a:spcBef>
                          <a:spcPts val="600"/>
                        </a:spcBef>
                        <a:spcAft>
                          <a:spcPts val="0"/>
                        </a:spcAft>
                        <a:buClr>
                          <a:srgbClr val="000000"/>
                        </a:buClr>
                        <a:buSzPts val="900"/>
                        <a:buFont typeface="+mj-lt"/>
                        <a:buNone/>
                        <a:tabLst>
                          <a:tab pos="283845" algn="l"/>
                        </a:tabLst>
                      </a:pPr>
                      <a:r>
                        <a:rPr lang="en-GB" sz="800" b="0" i="0" kern="1200" dirty="0">
                          <a:solidFill>
                            <a:schemeClr val="tx1"/>
                          </a:solidFill>
                          <a:effectLst/>
                          <a:latin typeface="+mn-lt"/>
                          <a:ea typeface="+mn-ea"/>
                          <a:cs typeface="+mn-cs"/>
                        </a:rPr>
                        <a:t>                                      payments to institutions and eligible students</a:t>
                      </a:r>
                    </a:p>
                    <a:p>
                      <a:pPr marL="0" marR="66675" lvl="0" indent="0" algn="l" defTabSz="914400" rtl="0" eaLnBrk="1" latinLnBrk="0" hangingPunct="1">
                        <a:lnSpc>
                          <a:spcPct val="150000"/>
                        </a:lnSpc>
                        <a:spcBef>
                          <a:spcPts val="600"/>
                        </a:spcBef>
                        <a:spcAft>
                          <a:spcPts val="0"/>
                        </a:spcAft>
                        <a:buClr>
                          <a:srgbClr val="000000"/>
                        </a:buClr>
                        <a:buSzPts val="900"/>
                        <a:buFont typeface="+mj-lt"/>
                        <a:buNone/>
                        <a:tabLst>
                          <a:tab pos="283845" algn="l"/>
                        </a:tabLst>
                      </a:pPr>
                      <a:r>
                        <a:rPr lang="en-GB" sz="800" b="0" i="0" kern="1200" dirty="0">
                          <a:solidFill>
                            <a:schemeClr val="tx1"/>
                          </a:solidFill>
                          <a:effectLst/>
                          <a:latin typeface="+mn-lt"/>
                          <a:ea typeface="+mn-ea"/>
                          <a:cs typeface="+mn-cs"/>
                        </a:rPr>
                        <a:t>Strategic objectives 4 - Improve service level to customers and stakeholders through monitoring</a:t>
                      </a:r>
                    </a:p>
                    <a:p>
                      <a:pPr marL="0" marR="66675" lvl="0" indent="0" algn="l" defTabSz="914400" rtl="0" eaLnBrk="1" latinLnBrk="0" hangingPunct="1">
                        <a:lnSpc>
                          <a:spcPct val="150000"/>
                        </a:lnSpc>
                        <a:spcBef>
                          <a:spcPts val="600"/>
                        </a:spcBef>
                        <a:spcAft>
                          <a:spcPts val="0"/>
                        </a:spcAft>
                        <a:buClr>
                          <a:srgbClr val="000000"/>
                        </a:buClr>
                        <a:buSzPts val="900"/>
                        <a:buFont typeface="+mj-lt"/>
                        <a:buNone/>
                        <a:tabLst>
                          <a:tab pos="283845" algn="l"/>
                        </a:tabLst>
                      </a:pPr>
                      <a:r>
                        <a:rPr lang="en-GB" sz="800" b="0" i="0" kern="1200" dirty="0">
                          <a:solidFill>
                            <a:schemeClr val="tx1"/>
                          </a:solidFill>
                          <a:effectLst/>
                          <a:latin typeface="+mn-lt"/>
                          <a:ea typeface="+mn-ea"/>
                          <a:cs typeface="+mn-cs"/>
                        </a:rPr>
                        <a:t>                                     customer satisfaction and taking corrective action where necessary</a:t>
                      </a:r>
                    </a:p>
                    <a:p>
                      <a:pPr marL="0" marR="66675" lvl="0" indent="0" algn="l" defTabSz="914400" rtl="0" eaLnBrk="1" latinLnBrk="0" hangingPunct="1">
                        <a:lnSpc>
                          <a:spcPct val="150000"/>
                        </a:lnSpc>
                        <a:spcBef>
                          <a:spcPts val="600"/>
                        </a:spcBef>
                        <a:spcAft>
                          <a:spcPts val="0"/>
                        </a:spcAft>
                        <a:buClr>
                          <a:srgbClr val="000000"/>
                        </a:buClr>
                        <a:buSzPts val="900"/>
                        <a:buFont typeface="+mj-lt"/>
                        <a:buNone/>
                        <a:tabLst>
                          <a:tab pos="283845" algn="l"/>
                        </a:tabLst>
                      </a:pPr>
                      <a:r>
                        <a:rPr lang="en-GB" sz="800" b="0" i="0" kern="1200" dirty="0">
                          <a:solidFill>
                            <a:schemeClr val="tx1"/>
                          </a:solidFill>
                          <a:effectLst/>
                          <a:latin typeface="+mn-lt"/>
                          <a:ea typeface="+mn-ea"/>
                          <a:cs typeface="+mn-cs"/>
                        </a:rPr>
                        <a:t>Strategic objectives 5 - Undertake research for the better utilisation of financial resources</a:t>
                      </a:r>
                    </a:p>
                  </a:txBody>
                  <a:tcPr>
                    <a:solidFill>
                      <a:schemeClr val="bg1">
                        <a:lumMod val="85000"/>
                      </a:schemeClr>
                    </a:solidFill>
                  </a:tcPr>
                </a:tc>
                <a:extLst>
                  <a:ext uri="{0D108BD9-81ED-4DB2-BD59-A6C34878D82A}">
                    <a16:rowId xmlns:a16="http://schemas.microsoft.com/office/drawing/2014/main" val="10003"/>
                  </a:ext>
                </a:extLst>
              </a:tr>
            </a:tbl>
          </a:graphicData>
        </a:graphic>
      </p:graphicFrame>
      <p:sp>
        <p:nvSpPr>
          <p:cNvPr id="6" name="Rectangle 5">
            <a:extLst>
              <a:ext uri="{FF2B5EF4-FFF2-40B4-BE49-F238E27FC236}">
                <a16:creationId xmlns:a16="http://schemas.microsoft.com/office/drawing/2014/main" id="{3A423BCF-0207-49C2-AD0D-F8E156327711}"/>
              </a:ext>
            </a:extLst>
          </p:cNvPr>
          <p:cNvSpPr/>
          <p:nvPr/>
        </p:nvSpPr>
        <p:spPr>
          <a:xfrm>
            <a:off x="0" y="1"/>
            <a:ext cx="731520" cy="580543"/>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r>
              <a:rPr lang="en-ZA" sz="2000" b="1" dirty="0">
                <a:solidFill>
                  <a:prstClr val="white"/>
                </a:solidFill>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322223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31520" y="37390"/>
            <a:ext cx="8034864" cy="580543"/>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rPr>
              <a:t>STRATEGIES OVER THE FIVE-YEAR PERIOD CONT.</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2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65999936"/>
              </p:ext>
            </p:extLst>
          </p:nvPr>
        </p:nvGraphicFramePr>
        <p:xfrm>
          <a:off x="-180528" y="580543"/>
          <a:ext cx="9793088" cy="4523820"/>
        </p:xfrm>
        <a:graphic>
          <a:graphicData uri="http://schemas.openxmlformats.org/drawingml/2006/table">
            <a:tbl>
              <a:tblPr firstRow="1" firstCol="1" lastRow="1" lastCol="1" bandRow="1" bandCol="1">
                <a:tableStyleId>{5C22544A-7EE6-4342-B048-85BDC9FD1C3A}</a:tableStyleId>
              </a:tblPr>
              <a:tblGrid>
                <a:gridCol w="1224136">
                  <a:extLst>
                    <a:ext uri="{9D8B030D-6E8A-4147-A177-3AD203B41FA5}">
                      <a16:colId xmlns:a16="http://schemas.microsoft.com/office/drawing/2014/main" val="20000"/>
                    </a:ext>
                  </a:extLst>
                </a:gridCol>
                <a:gridCol w="3186491">
                  <a:extLst>
                    <a:ext uri="{9D8B030D-6E8A-4147-A177-3AD203B41FA5}">
                      <a16:colId xmlns:a16="http://schemas.microsoft.com/office/drawing/2014/main" val="20001"/>
                    </a:ext>
                  </a:extLst>
                </a:gridCol>
                <a:gridCol w="5382461">
                  <a:extLst>
                    <a:ext uri="{9D8B030D-6E8A-4147-A177-3AD203B41FA5}">
                      <a16:colId xmlns:a16="http://schemas.microsoft.com/office/drawing/2014/main" val="20002"/>
                    </a:ext>
                  </a:extLst>
                </a:gridCol>
              </a:tblGrid>
              <a:tr h="333757">
                <a:tc rowSpan="2">
                  <a:txBody>
                    <a:bodyPr/>
                    <a:lstStyle/>
                    <a:p>
                      <a:pPr marL="65405" marR="222885">
                        <a:lnSpc>
                          <a:spcPct val="118000"/>
                        </a:lnSpc>
                        <a:spcBef>
                          <a:spcPts val="185"/>
                        </a:spcBef>
                        <a:spcAft>
                          <a:spcPts val="0"/>
                        </a:spcAft>
                      </a:pPr>
                      <a:r>
                        <a:rPr lang="en-ZA" sz="105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Strategic Outcome Oriented Goals</a:t>
                      </a:r>
                    </a:p>
                  </a:txBody>
                  <a:tcPr>
                    <a:solidFill>
                      <a:schemeClr val="tx1">
                        <a:lumMod val="50000"/>
                        <a:lumOff val="50000"/>
                      </a:schemeClr>
                    </a:solidFill>
                  </a:tcPr>
                </a:tc>
                <a:tc>
                  <a:txBody>
                    <a:bodyPr/>
                    <a:lstStyle/>
                    <a:p>
                      <a:pPr marL="64770" marR="0">
                        <a:spcBef>
                          <a:spcPts val="185"/>
                        </a:spcBef>
                        <a:spcAft>
                          <a:spcPts val="0"/>
                        </a:spcAft>
                      </a:pPr>
                      <a:r>
                        <a:rPr lang="en-US" sz="1000" b="1" dirty="0">
                          <a:solidFill>
                            <a:schemeClr val="bg1"/>
                          </a:solidFill>
                          <a:effectLst/>
                        </a:rPr>
                        <a:t>Goal 1</a:t>
                      </a:r>
                      <a:endParaRPr lang="en-ZA" sz="10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solidFill>
                      <a:schemeClr val="tx1">
                        <a:lumMod val="50000"/>
                        <a:lumOff val="50000"/>
                      </a:schemeClr>
                    </a:solidFill>
                  </a:tcPr>
                </a:tc>
                <a:tc>
                  <a:txBody>
                    <a:bodyPr/>
                    <a:lstStyle/>
                    <a:p>
                      <a:pPr marL="65405" marR="0">
                        <a:spcBef>
                          <a:spcPts val="185"/>
                        </a:spcBef>
                        <a:spcAft>
                          <a:spcPts val="0"/>
                        </a:spcAft>
                      </a:pPr>
                      <a:r>
                        <a:rPr lang="en-US" sz="1000" b="1" dirty="0">
                          <a:solidFill>
                            <a:schemeClr val="bg1"/>
                          </a:solidFill>
                          <a:effectLst/>
                        </a:rPr>
                        <a:t>Goal 2</a:t>
                      </a:r>
                      <a:endParaRPr lang="en-ZA" sz="10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solidFill>
                      <a:schemeClr val="tx1">
                        <a:lumMod val="50000"/>
                        <a:lumOff val="50000"/>
                      </a:schemeClr>
                    </a:solidFill>
                  </a:tcPr>
                </a:tc>
                <a:extLst>
                  <a:ext uri="{0D108BD9-81ED-4DB2-BD59-A6C34878D82A}">
                    <a16:rowId xmlns:a16="http://schemas.microsoft.com/office/drawing/2014/main" val="10000"/>
                  </a:ext>
                </a:extLst>
              </a:tr>
              <a:tr h="459896">
                <a:tc vMerge="1">
                  <a:txBody>
                    <a:bodyPr/>
                    <a:lstStyle/>
                    <a:p>
                      <a:pPr marL="65405" marR="222885">
                        <a:lnSpc>
                          <a:spcPct val="118000"/>
                        </a:lnSpc>
                        <a:spcBef>
                          <a:spcPts val="185"/>
                        </a:spcBef>
                        <a:spcAft>
                          <a:spcPts val="0"/>
                        </a:spcAft>
                      </a:pPr>
                      <a:endParaRPr lang="en-ZA" sz="105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solidFill>
                      <a:schemeClr val="tx1">
                        <a:lumMod val="50000"/>
                        <a:lumOff val="50000"/>
                      </a:schemeClr>
                    </a:solidFill>
                  </a:tcPr>
                </a:tc>
                <a:tc>
                  <a:txBody>
                    <a:bodyPr/>
                    <a:lstStyle/>
                    <a:p>
                      <a:pPr marL="64770" marR="0">
                        <a:spcBef>
                          <a:spcPts val="185"/>
                        </a:spcBef>
                        <a:spcAft>
                          <a:spcPts val="0"/>
                        </a:spcAft>
                      </a:pPr>
                      <a:r>
                        <a:rPr lang="en-ZA" sz="10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An effective, efficient and transparent public entity in providing student financial aid</a:t>
                      </a:r>
                    </a:p>
                  </a:txBody>
                  <a:tcPr>
                    <a:solidFill>
                      <a:schemeClr val="tx1">
                        <a:lumMod val="50000"/>
                        <a:lumOff val="50000"/>
                      </a:schemeClr>
                    </a:solidFill>
                  </a:tcPr>
                </a:tc>
                <a:tc>
                  <a:txBody>
                    <a:bodyPr/>
                    <a:lstStyle/>
                    <a:p>
                      <a:pPr marL="65405" marR="0">
                        <a:spcBef>
                          <a:spcPts val="185"/>
                        </a:spcBef>
                        <a:spcAft>
                          <a:spcPts val="0"/>
                        </a:spcAft>
                      </a:pPr>
                      <a:r>
                        <a:rPr lang="en-ZA" sz="10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Increased access to higher education and improved student financial aid environment to poor and working-class</a:t>
                      </a:r>
                    </a:p>
                  </a:txBody>
                  <a:tcPr>
                    <a:solidFill>
                      <a:schemeClr val="tx1">
                        <a:lumMod val="50000"/>
                        <a:lumOff val="50000"/>
                      </a:schemeClr>
                    </a:solidFill>
                  </a:tcPr>
                </a:tc>
                <a:extLst>
                  <a:ext uri="{0D108BD9-81ED-4DB2-BD59-A6C34878D82A}">
                    <a16:rowId xmlns:a16="http://schemas.microsoft.com/office/drawing/2014/main" val="1638115823"/>
                  </a:ext>
                </a:extLst>
              </a:tr>
              <a:tr h="3693811">
                <a:tc>
                  <a:txBody>
                    <a:bodyPr/>
                    <a:lstStyle/>
                    <a:p>
                      <a:pPr marL="65405" marR="0">
                        <a:spcBef>
                          <a:spcPts val="600"/>
                        </a:spcBef>
                        <a:spcAft>
                          <a:spcPts val="0"/>
                        </a:spcAft>
                      </a:pPr>
                      <a:r>
                        <a:rPr lang="en-ZA" sz="9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Performance Indicator</a:t>
                      </a:r>
                    </a:p>
                  </a:txBody>
                  <a:tcPr>
                    <a:solidFill>
                      <a:schemeClr val="bg1">
                        <a:lumMod val="85000"/>
                      </a:schemeClr>
                    </a:solidFill>
                  </a:tcPr>
                </a:tc>
                <a:tc>
                  <a:txBody>
                    <a:bodyPr/>
                    <a:lstStyle/>
                    <a:p>
                      <a:pPr marL="0" marR="0" lvl="0" indent="0" algn="l" defTabSz="914400" rtl="0" eaLnBrk="1" latinLnBrk="0" hangingPunct="1">
                        <a:lnSpc>
                          <a:spcPct val="200000"/>
                        </a:lnSpc>
                        <a:spcBef>
                          <a:spcPts val="0"/>
                        </a:spcBef>
                        <a:spcAft>
                          <a:spcPts val="0"/>
                        </a:spcAft>
                        <a:buSzPts val="900"/>
                        <a:buFont typeface="Arial" panose="020B0604020202020204" pitchFamily="34" charset="0"/>
                        <a:buNone/>
                        <a:tabLst>
                          <a:tab pos="297180" algn="l"/>
                          <a:tab pos="297815" algn="l"/>
                        </a:tabLst>
                      </a:pPr>
                      <a:r>
                        <a:rPr lang="en-US" sz="800" b="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KPI 6.1  Audit Opinion of the AGSA</a:t>
                      </a:r>
                      <a:endParaRPr lang="en-US" sz="800" b="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latinLnBrk="0" hangingPunct="1">
                        <a:lnSpc>
                          <a:spcPct val="200000"/>
                        </a:lnSpc>
                        <a:spcBef>
                          <a:spcPts val="0"/>
                        </a:spcBef>
                        <a:spcAft>
                          <a:spcPts val="0"/>
                        </a:spcAft>
                        <a:buSzPts val="900"/>
                        <a:buFont typeface="Arial" panose="020B0604020202020204" pitchFamily="34" charset="0"/>
                        <a:buNone/>
                        <a:tabLst>
                          <a:tab pos="297180" algn="l"/>
                          <a:tab pos="297815" algn="l"/>
                        </a:tabLst>
                      </a:pPr>
                      <a:r>
                        <a:rPr lang="en-US" sz="800" b="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KPI 6.2  Status level 3 for CGICTAS achieved </a:t>
                      </a:r>
                      <a:endParaRPr lang="en-US" sz="800" b="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latinLnBrk="0" hangingPunct="1">
                        <a:lnSpc>
                          <a:spcPct val="200000"/>
                        </a:lnSpc>
                        <a:spcBef>
                          <a:spcPts val="0"/>
                        </a:spcBef>
                        <a:spcAft>
                          <a:spcPts val="0"/>
                        </a:spcAft>
                        <a:buSzPts val="900"/>
                        <a:buFont typeface="Arial" panose="020B0604020202020204" pitchFamily="34" charset="0"/>
                        <a:buNone/>
                        <a:tabLst>
                          <a:tab pos="297180" algn="l"/>
                          <a:tab pos="297815" algn="l"/>
                        </a:tabLst>
                      </a:pPr>
                      <a:r>
                        <a:rPr lang="en-US" sz="800" b="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KPI 6.3  Improve level of maturity with respect to Cyber   Security</a:t>
                      </a:r>
                    </a:p>
                    <a:p>
                      <a:pPr marL="0" marR="0" lvl="0" indent="0" algn="l" defTabSz="914400" rtl="0" eaLnBrk="1" latinLnBrk="0" hangingPunct="1">
                        <a:lnSpc>
                          <a:spcPct val="200000"/>
                        </a:lnSpc>
                        <a:spcBef>
                          <a:spcPts val="0"/>
                        </a:spcBef>
                        <a:spcAft>
                          <a:spcPts val="0"/>
                        </a:spcAft>
                        <a:buSzPts val="900"/>
                        <a:buFont typeface="Arial" panose="020B0604020202020204" pitchFamily="34" charset="0"/>
                        <a:buNone/>
                        <a:tabLst>
                          <a:tab pos="297180" algn="l"/>
                          <a:tab pos="297815" algn="l"/>
                        </a:tabLst>
                      </a:pPr>
                      <a:r>
                        <a:rPr lang="en-ZA" sz="800" b="0" kern="1200" dirty="0">
                          <a:solidFill>
                            <a:srgbClr val="000000"/>
                          </a:solidFill>
                          <a:effectLst/>
                          <a:latin typeface="Arial" panose="020B0604020202020204" pitchFamily="34" charset="0"/>
                          <a:cs typeface="Times New Roman" panose="02020603050405020304" pitchFamily="18" charset="0"/>
                        </a:rPr>
                        <a:t>KPI 6.4  Percentage of total procurement value awarded to BBB–EE</a:t>
                      </a:r>
                    </a:p>
                    <a:p>
                      <a:pPr marL="0" marR="0" lvl="0" indent="0" algn="l" defTabSz="914400" rtl="0" eaLnBrk="1" latinLnBrk="0" hangingPunct="1">
                        <a:lnSpc>
                          <a:spcPct val="200000"/>
                        </a:lnSpc>
                        <a:spcBef>
                          <a:spcPts val="0"/>
                        </a:spcBef>
                        <a:spcAft>
                          <a:spcPts val="0"/>
                        </a:spcAft>
                        <a:buSzPts val="900"/>
                        <a:buFont typeface="Arial" panose="020B0604020202020204" pitchFamily="34" charset="0"/>
                        <a:buNone/>
                        <a:tabLst>
                          <a:tab pos="297180" algn="l"/>
                          <a:tab pos="297815" algn="l"/>
                        </a:tabLst>
                      </a:pPr>
                      <a:r>
                        <a:rPr lang="en-ZA" sz="800" b="0" kern="1200" dirty="0">
                          <a:solidFill>
                            <a:srgbClr val="000000"/>
                          </a:solidFill>
                          <a:effectLst/>
                          <a:latin typeface="Arial" panose="020B0604020202020204" pitchFamily="34" charset="0"/>
                          <a:cs typeface="Times New Roman" panose="02020603050405020304" pitchFamily="18" charset="0"/>
                        </a:rPr>
                        <a:t>              compliant service providers</a:t>
                      </a:r>
                      <a:endParaRPr lang="en-US" sz="800" b="0" kern="1200" dirty="0">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1" latinLnBrk="0" hangingPunct="1">
                        <a:lnSpc>
                          <a:spcPct val="200000"/>
                        </a:lnSpc>
                        <a:spcBef>
                          <a:spcPts val="0"/>
                        </a:spcBef>
                        <a:spcAft>
                          <a:spcPts val="0"/>
                        </a:spcAft>
                        <a:buSzPts val="900"/>
                        <a:buFont typeface="Arial" panose="020B0604020202020204" pitchFamily="34" charset="0"/>
                        <a:buNone/>
                        <a:tabLst>
                          <a:tab pos="297180" algn="l"/>
                          <a:tab pos="297815" algn="l"/>
                        </a:tabLst>
                      </a:pPr>
                      <a:r>
                        <a:rPr lang="en-US" sz="800" b="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KPI 7.1  Percentage of approved funded positions filled per annum</a:t>
                      </a:r>
                      <a:endParaRPr lang="en-US" sz="800" b="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latinLnBrk="0" hangingPunct="1">
                        <a:lnSpc>
                          <a:spcPct val="200000"/>
                        </a:lnSpc>
                        <a:spcBef>
                          <a:spcPts val="0"/>
                        </a:spcBef>
                        <a:spcAft>
                          <a:spcPts val="0"/>
                        </a:spcAft>
                        <a:buSzPts val="900"/>
                        <a:buFont typeface="Arial" panose="020B0604020202020204" pitchFamily="34" charset="0"/>
                        <a:buNone/>
                        <a:tabLst>
                          <a:tab pos="297180" algn="l"/>
                          <a:tab pos="297815" algn="l"/>
                        </a:tabLst>
                      </a:pPr>
                      <a:r>
                        <a:rPr lang="en-ZA" sz="800" b="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KPI 7.2  Approved mentorship and coaching programme for senior</a:t>
                      </a:r>
                    </a:p>
                    <a:p>
                      <a:pPr marL="0" marR="0" lvl="0" indent="0" algn="l" defTabSz="914400" rtl="0" eaLnBrk="1" latinLnBrk="0" hangingPunct="1">
                        <a:lnSpc>
                          <a:spcPct val="200000"/>
                        </a:lnSpc>
                        <a:spcBef>
                          <a:spcPts val="0"/>
                        </a:spcBef>
                        <a:spcAft>
                          <a:spcPts val="0"/>
                        </a:spcAft>
                        <a:buSzPts val="900"/>
                        <a:buFont typeface="Arial" panose="020B0604020202020204" pitchFamily="34" charset="0"/>
                        <a:buNone/>
                        <a:tabLst>
                          <a:tab pos="297180" algn="l"/>
                          <a:tab pos="297815" algn="l"/>
                        </a:tabLst>
                      </a:pPr>
                      <a:r>
                        <a:rPr lang="en-ZA" sz="800" b="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managers</a:t>
                      </a:r>
                    </a:p>
                    <a:p>
                      <a:pPr marL="0" marR="0" lvl="0" indent="0" algn="l" defTabSz="914400" rtl="0" eaLnBrk="1" latinLnBrk="0" hangingPunct="1">
                        <a:lnSpc>
                          <a:spcPct val="200000"/>
                        </a:lnSpc>
                        <a:spcBef>
                          <a:spcPts val="0"/>
                        </a:spcBef>
                        <a:spcAft>
                          <a:spcPts val="0"/>
                        </a:spcAft>
                        <a:buSzPts val="900"/>
                        <a:buFont typeface="Arial" panose="020B0604020202020204" pitchFamily="34" charset="0"/>
                        <a:buNone/>
                        <a:tabLst>
                          <a:tab pos="297180" algn="l"/>
                          <a:tab pos="297815" algn="l"/>
                        </a:tabLst>
                      </a:pPr>
                      <a:r>
                        <a:rPr lang="en-ZA" sz="800" b="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KPI 7.3  Percentage of women employed in management positions</a:t>
                      </a:r>
                    </a:p>
                  </a:txBody>
                  <a:tcPr marL="0" marR="0" marT="0" marB="0">
                    <a:solidFill>
                      <a:schemeClr val="bg1">
                        <a:lumMod val="85000"/>
                      </a:schemeClr>
                    </a:solidFill>
                  </a:tcPr>
                </a:tc>
                <a:tc>
                  <a:txBody>
                    <a:bodyPr/>
                    <a:lstStyle/>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Symbol" panose="05050102010706020507" pitchFamily="18" charset="2"/>
                        </a:rPr>
                        <a:t>KPI 1.1  Amount of funds (Rand value) raised from funders</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Symbol" panose="05050102010706020507" pitchFamily="18" charset="2"/>
                        </a:rPr>
                        <a:t>KPI 2.1  Amount of money recovered (Rand value) from NSFAS debtors</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Symbol" panose="05050102010706020507" pitchFamily="18" charset="2"/>
                        </a:rPr>
                        <a:t>KPI 3.1  Percentage of all valid applications received in each academic cycle, where provisional funding decisions</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Symbol" panose="05050102010706020507" pitchFamily="18" charset="2"/>
                        </a:rPr>
                        <a:t>             are communicated to applicants within 30 days of the closing date of applications</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KPI 3.2  Percentage of continuing students where provisional funding process is completed within 10 days of</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receipt of academic progression or academic results from Institutions or DHET</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KPI 3.3  Percentage of assistive devices provided to student with disabilities within 30 days of receipt of claims.</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KPI 3.4  Percentage of funded University students for which the instalments of tuition and allowances to</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institutions are paid on the 25th day of every second month</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KPI 3.5  Percentage of TVET funded students for which the instalment of tuition and allowances (where NSFAS</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disburses directly to students or Institutions) are paid monthly (30 days).</a:t>
                      </a:r>
                      <a:r>
                        <a:rPr lang="en-GB"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GB"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KPI 4.1  Percentage of stakeholder engagement survey</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GB"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KPI 5.1  Number of research reports produced each financial year</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KPI 5.2  Number of Policy Advisory briefs to the Minister</a:t>
                      </a:r>
                      <a:endParaRPr lang="en-US"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93370" marR="0" algn="l">
                        <a:lnSpc>
                          <a:spcPts val="1095"/>
                        </a:lnSpc>
                        <a:spcBef>
                          <a:spcPts val="0"/>
                        </a:spcBef>
                        <a:spcAft>
                          <a:spcPts val="0"/>
                        </a:spcAft>
                        <a:tabLst>
                          <a:tab pos="297180" algn="l"/>
                          <a:tab pos="297815" algn="l"/>
                        </a:tabLs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solidFill>
                      <a:schemeClr val="bg1">
                        <a:lumMod val="85000"/>
                      </a:schemeClr>
                    </a:solidFill>
                  </a:tcPr>
                </a:tc>
                <a:extLst>
                  <a:ext uri="{0D108BD9-81ED-4DB2-BD59-A6C34878D82A}">
                    <a16:rowId xmlns:a16="http://schemas.microsoft.com/office/drawing/2014/main" val="10001"/>
                  </a:ext>
                </a:extLst>
              </a:tr>
            </a:tbl>
          </a:graphicData>
        </a:graphic>
      </p:graphicFrame>
      <p:sp>
        <p:nvSpPr>
          <p:cNvPr id="5" name="Rectangle 4"/>
          <p:cNvSpPr/>
          <p:nvPr/>
        </p:nvSpPr>
        <p:spPr>
          <a:xfrm>
            <a:off x="-180528" y="0"/>
            <a:ext cx="731520" cy="580543"/>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r>
              <a:rPr lang="en-ZA" sz="2000" b="1" dirty="0">
                <a:solidFill>
                  <a:prstClr val="white"/>
                </a:solidFill>
                <a:latin typeface="Arial" panose="020B0604020202020204" pitchFamily="34" charset="0"/>
                <a:cs typeface="Arial" panose="020B0604020202020204" pitchFamily="34" charset="0"/>
              </a:rPr>
              <a:t>2</a:t>
            </a:r>
            <a:endPar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5171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31520" y="59993"/>
            <a:ext cx="8034864" cy="395877"/>
          </a:xfrm>
          <a:prstGeom prst="rect">
            <a:avLst/>
          </a:prstGeom>
        </p:spPr>
        <p:txBody>
          <a:bodyPr wrap="square" lIns="87252" tIns="43624" rIns="87252" bIns="43624">
            <a:spAutoFit/>
          </a:bodyPr>
          <a:lstStyle/>
          <a:p>
            <a:pPr defTabSz="914378">
              <a:buClr>
                <a:srgbClr val="C00000"/>
              </a:buClr>
              <a:defRPr/>
            </a:pPr>
            <a:r>
              <a:rPr lang="en-GB" sz="2000" b="1" dirty="0">
                <a:solidFill>
                  <a:prstClr val="white">
                    <a:lumMod val="50000"/>
                  </a:prstClr>
                </a:solidFill>
                <a:latin typeface="+mj-lt"/>
                <a:cs typeface="Arial" panose="020B0604020202020204" pitchFamily="34" charset="0"/>
              </a:rPr>
              <a:t>STRATEGIES OVER THE FIVE-YEAR PERIOD </a:t>
            </a:r>
            <a:r>
              <a:rPr lang="en-ZA" sz="2000" b="1" dirty="0">
                <a:solidFill>
                  <a:prstClr val="white">
                    <a:lumMod val="50000"/>
                  </a:prstClr>
                </a:solidFill>
                <a:latin typeface="+mj-lt"/>
                <a:cs typeface="Arial" panose="020B0604020202020204" pitchFamily="34"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3941194705"/>
              </p:ext>
            </p:extLst>
          </p:nvPr>
        </p:nvGraphicFramePr>
        <p:xfrm>
          <a:off x="1" y="653420"/>
          <a:ext cx="9144000" cy="8921514"/>
        </p:xfrm>
        <a:graphic>
          <a:graphicData uri="http://schemas.openxmlformats.org/drawingml/2006/table">
            <a:tbl>
              <a:tblPr firstRow="1" firstCol="1" lastRow="1" lastCol="1" bandRow="1" bandCol="1">
                <a:tableStyleId>{5C22544A-7EE6-4342-B048-85BDC9FD1C3A}</a:tableStyleId>
              </a:tblPr>
              <a:tblGrid>
                <a:gridCol w="1043608">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4932040">
                  <a:extLst>
                    <a:ext uri="{9D8B030D-6E8A-4147-A177-3AD203B41FA5}">
                      <a16:colId xmlns:a16="http://schemas.microsoft.com/office/drawing/2014/main" val="20002"/>
                    </a:ext>
                  </a:extLst>
                </a:gridCol>
              </a:tblGrid>
              <a:tr h="794943">
                <a:tc>
                  <a:txBody>
                    <a:bodyPr/>
                    <a:lstStyle/>
                    <a:p>
                      <a:pPr marL="65405" marR="222885">
                        <a:lnSpc>
                          <a:spcPct val="118000"/>
                        </a:lnSpc>
                        <a:spcBef>
                          <a:spcPts val="185"/>
                        </a:spcBef>
                        <a:spcAft>
                          <a:spcPts val="0"/>
                        </a:spcAft>
                      </a:pPr>
                      <a:endParaRPr lang="en-ZA" sz="10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solidFill>
                      <a:schemeClr val="tx1">
                        <a:lumMod val="50000"/>
                        <a:lumOff val="50000"/>
                      </a:schemeClr>
                    </a:solidFill>
                  </a:tcPr>
                </a:tc>
                <a:tc gridSpan="2">
                  <a:txBody>
                    <a:bodyPr/>
                    <a:lstStyle/>
                    <a:p>
                      <a:pPr marL="64770" marR="0">
                        <a:spcBef>
                          <a:spcPts val="185"/>
                        </a:spcBef>
                        <a:spcAft>
                          <a:spcPts val="0"/>
                        </a:spcAft>
                      </a:pPr>
                      <a:r>
                        <a:rPr lang="en-ZA" sz="1000" b="1" dirty="0">
                          <a:solidFill>
                            <a:schemeClr val="bg1"/>
                          </a:solidFill>
                          <a:effectLst/>
                          <a:latin typeface="Arial" panose="020B0604020202020204" pitchFamily="34" charset="0"/>
                          <a:cs typeface="Times New Roman" panose="02020603050405020304" pitchFamily="18" charset="0"/>
                        </a:rPr>
                        <a:t>LINKING OUTCOMES TO  KEY PERFORMANCE INDICATORS AS PER NSFAS MANDATE</a:t>
                      </a:r>
                    </a:p>
                  </a:txBody>
                  <a:tcPr>
                    <a:solidFill>
                      <a:schemeClr val="tx1">
                        <a:lumMod val="50000"/>
                        <a:lumOff val="50000"/>
                      </a:schemeClr>
                    </a:solidFill>
                  </a:tcPr>
                </a:tc>
                <a:tc hMerge="1">
                  <a:txBody>
                    <a:bodyPr/>
                    <a:lstStyle/>
                    <a:p>
                      <a:pPr marL="65405" marR="0">
                        <a:spcBef>
                          <a:spcPts val="185"/>
                        </a:spcBef>
                        <a:spcAft>
                          <a:spcPts val="0"/>
                        </a:spcAft>
                      </a:pPr>
                      <a:r>
                        <a:rPr lang="en-US" sz="1000" b="1" dirty="0">
                          <a:solidFill>
                            <a:schemeClr val="bg1"/>
                          </a:solidFill>
                          <a:effectLst/>
                        </a:rPr>
                        <a:t>Goal 2</a:t>
                      </a:r>
                      <a:endParaRPr lang="en-ZA" sz="10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solidFill>
                      <a:schemeClr val="tx1">
                        <a:lumMod val="50000"/>
                        <a:lumOff val="50000"/>
                      </a:schemeClr>
                    </a:solidFill>
                  </a:tcPr>
                </a:tc>
                <a:extLst>
                  <a:ext uri="{0D108BD9-81ED-4DB2-BD59-A6C34878D82A}">
                    <a16:rowId xmlns:a16="http://schemas.microsoft.com/office/drawing/2014/main" val="10000"/>
                  </a:ext>
                </a:extLst>
              </a:tr>
              <a:tr h="1203960">
                <a:tc>
                  <a:txBody>
                    <a:bodyPr/>
                    <a:lstStyle/>
                    <a:p>
                      <a:pPr marL="65405" marR="0">
                        <a:spcBef>
                          <a:spcPts val="600"/>
                        </a:spcBef>
                        <a:spcAft>
                          <a:spcPts val="0"/>
                        </a:spcAft>
                      </a:pPr>
                      <a:endParaRPr lang="en-ZA"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a:solidFill>
                      <a:schemeClr val="bg1">
                        <a:lumMod val="85000"/>
                      </a:schemeClr>
                    </a:solidFill>
                  </a:tcPr>
                </a:tc>
                <a:tc>
                  <a:txBody>
                    <a:bodyPr/>
                    <a:lstStyle/>
                    <a:p>
                      <a:pPr marL="0" marR="259080" indent="0">
                        <a:spcBef>
                          <a:spcPts val="600"/>
                        </a:spcBef>
                        <a:spcAft>
                          <a:spcPts val="0"/>
                        </a:spcAft>
                      </a:pPr>
                      <a:r>
                        <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Outcome 6 - Clean governance embedded in all behaviour</a:t>
                      </a:r>
                    </a:p>
                    <a:p>
                      <a:pPr marL="0" marR="259080" indent="0">
                        <a:spcBef>
                          <a:spcPts val="600"/>
                        </a:spcBef>
                        <a:spcAft>
                          <a:spcPts val="0"/>
                        </a:spcAft>
                      </a:pPr>
                      <a:r>
                        <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practices</a:t>
                      </a:r>
                    </a:p>
                    <a:p>
                      <a:pPr marL="0" marR="259080" indent="0">
                        <a:spcBef>
                          <a:spcPts val="600"/>
                        </a:spcBef>
                        <a:spcAft>
                          <a:spcPts val="0"/>
                        </a:spcAft>
                      </a:pPr>
                      <a:endPar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latinLnBrk="0" hangingPunct="1">
                        <a:lnSpc>
                          <a:spcPct val="200000"/>
                        </a:lnSpc>
                        <a:spcBef>
                          <a:spcPts val="0"/>
                        </a:spcBef>
                        <a:spcAft>
                          <a:spcPts val="0"/>
                        </a:spcAft>
                        <a:buSzPts val="900"/>
                        <a:buFont typeface="Arial" panose="020B0604020202020204" pitchFamily="34" charset="0"/>
                        <a:buNone/>
                        <a:tabLst>
                          <a:tab pos="297180" algn="l"/>
                          <a:tab pos="297815" algn="l"/>
                        </a:tabLst>
                      </a:pPr>
                      <a:r>
                        <a:rPr lang="en-US" sz="800" b="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KPI 6.1  Audit Opinion of the AGSA</a:t>
                      </a:r>
                      <a:endParaRPr lang="en-US" sz="800" b="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latinLnBrk="0" hangingPunct="1">
                        <a:lnSpc>
                          <a:spcPct val="200000"/>
                        </a:lnSpc>
                        <a:spcBef>
                          <a:spcPts val="0"/>
                        </a:spcBef>
                        <a:spcAft>
                          <a:spcPts val="0"/>
                        </a:spcAft>
                        <a:buSzPts val="900"/>
                        <a:buFont typeface="Arial" panose="020B0604020202020204" pitchFamily="34" charset="0"/>
                        <a:buNone/>
                        <a:tabLst>
                          <a:tab pos="297180" algn="l"/>
                          <a:tab pos="297815" algn="l"/>
                        </a:tabLst>
                      </a:pPr>
                      <a:r>
                        <a:rPr lang="en-US" sz="800" b="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KPI 6.2  Status level 3 for CGICTAS achieved </a:t>
                      </a:r>
                      <a:endParaRPr lang="en-US" sz="800" b="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latinLnBrk="0" hangingPunct="1">
                        <a:lnSpc>
                          <a:spcPct val="200000"/>
                        </a:lnSpc>
                        <a:spcBef>
                          <a:spcPts val="0"/>
                        </a:spcBef>
                        <a:spcAft>
                          <a:spcPts val="0"/>
                        </a:spcAft>
                        <a:buSzPts val="900"/>
                        <a:buFont typeface="Arial" panose="020B0604020202020204" pitchFamily="34" charset="0"/>
                        <a:buNone/>
                        <a:tabLst>
                          <a:tab pos="297180" algn="l"/>
                          <a:tab pos="297815" algn="l"/>
                        </a:tabLst>
                      </a:pPr>
                      <a:r>
                        <a:rPr lang="en-US" sz="800" b="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KPI 6.3  Improve level of maturity with respect to Cyber   Security</a:t>
                      </a:r>
                    </a:p>
                    <a:p>
                      <a:pPr marL="0" marR="0" lvl="0" indent="0" algn="l" defTabSz="914400" rtl="0" eaLnBrk="1" latinLnBrk="0" hangingPunct="1">
                        <a:lnSpc>
                          <a:spcPct val="200000"/>
                        </a:lnSpc>
                        <a:spcBef>
                          <a:spcPts val="0"/>
                        </a:spcBef>
                        <a:spcAft>
                          <a:spcPts val="0"/>
                        </a:spcAft>
                        <a:buSzPts val="900"/>
                        <a:buFont typeface="Arial" panose="020B0604020202020204" pitchFamily="34" charset="0"/>
                        <a:buNone/>
                        <a:tabLst>
                          <a:tab pos="297180" algn="l"/>
                          <a:tab pos="297815" algn="l"/>
                        </a:tabLst>
                      </a:pPr>
                      <a:r>
                        <a:rPr lang="en-ZA" sz="800" b="0" kern="1200" dirty="0">
                          <a:solidFill>
                            <a:srgbClr val="000000"/>
                          </a:solidFill>
                          <a:effectLst/>
                          <a:latin typeface="Arial" panose="020B0604020202020204" pitchFamily="34" charset="0"/>
                          <a:cs typeface="Times New Roman" panose="02020603050405020304" pitchFamily="18" charset="0"/>
                        </a:rPr>
                        <a:t>KPI 6.4  Percentage of total procurement value awarded to BBB–EE compliant service providers</a:t>
                      </a:r>
                      <a:endParaRPr lang="en-US" sz="800" b="0" kern="1200" dirty="0">
                        <a:solidFill>
                          <a:srgbClr val="000000"/>
                        </a:solidFill>
                        <a:effectLst/>
                        <a:latin typeface="Arial" panose="020B0604020202020204" pitchFamily="34" charset="0"/>
                        <a:cs typeface="Times New Roman" panose="02020603050405020304" pitchFamily="18" charset="0"/>
                      </a:endParaRPr>
                    </a:p>
                    <a:p>
                      <a:pPr marL="0" marR="259080" indent="0">
                        <a:spcBef>
                          <a:spcPts val="600"/>
                        </a:spcBef>
                        <a:spcAft>
                          <a:spcPts val="0"/>
                        </a:spcAft>
                      </a:pPr>
                      <a:endPar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marR="259080" indent="0">
                        <a:spcBef>
                          <a:spcPts val="600"/>
                        </a:spcBef>
                        <a:spcAft>
                          <a:spcPts val="0"/>
                        </a:spcAft>
                      </a:pPr>
                      <a:r>
                        <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Outcome 7 - Optimal organisation that deploys resources</a:t>
                      </a:r>
                    </a:p>
                    <a:p>
                      <a:pPr marL="0" marR="259080" indent="0">
                        <a:spcBef>
                          <a:spcPts val="600"/>
                        </a:spcBef>
                        <a:spcAft>
                          <a:spcPts val="0"/>
                        </a:spcAft>
                      </a:pPr>
                      <a:r>
                        <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efficiently</a:t>
                      </a:r>
                    </a:p>
                    <a:p>
                      <a:pPr marL="0" marR="0" lvl="0" indent="0" algn="l" defTabSz="914400" rtl="0" eaLnBrk="1" latinLnBrk="0" hangingPunct="1">
                        <a:lnSpc>
                          <a:spcPct val="200000"/>
                        </a:lnSpc>
                        <a:spcBef>
                          <a:spcPts val="0"/>
                        </a:spcBef>
                        <a:spcAft>
                          <a:spcPts val="0"/>
                        </a:spcAft>
                        <a:buSzPts val="900"/>
                        <a:buFont typeface="Arial" panose="020B0604020202020204" pitchFamily="34" charset="0"/>
                        <a:buNone/>
                        <a:tabLst>
                          <a:tab pos="297180" algn="l"/>
                          <a:tab pos="297815" algn="l"/>
                        </a:tabLst>
                      </a:pPr>
                      <a:r>
                        <a:rPr lang="en-US" sz="800" b="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KPI 7.1  Percentage of approved funded positions filled per</a:t>
                      </a:r>
                    </a:p>
                    <a:p>
                      <a:pPr marL="0" marR="0" lvl="0" indent="0" algn="l" defTabSz="914400" rtl="0" eaLnBrk="1" latinLnBrk="0" hangingPunct="1">
                        <a:lnSpc>
                          <a:spcPct val="200000"/>
                        </a:lnSpc>
                        <a:spcBef>
                          <a:spcPts val="0"/>
                        </a:spcBef>
                        <a:spcAft>
                          <a:spcPts val="0"/>
                        </a:spcAft>
                        <a:buSzPts val="900"/>
                        <a:buFont typeface="Arial" panose="020B0604020202020204" pitchFamily="34" charset="0"/>
                        <a:buNone/>
                        <a:tabLst>
                          <a:tab pos="297180" algn="l"/>
                          <a:tab pos="297815" algn="l"/>
                        </a:tabLst>
                      </a:pPr>
                      <a:r>
                        <a:rPr lang="en-US" sz="800" b="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annum</a:t>
                      </a:r>
                      <a:endParaRPr lang="en-US" sz="800" b="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latinLnBrk="0" hangingPunct="1">
                        <a:lnSpc>
                          <a:spcPct val="200000"/>
                        </a:lnSpc>
                        <a:spcBef>
                          <a:spcPts val="0"/>
                        </a:spcBef>
                        <a:spcAft>
                          <a:spcPts val="0"/>
                        </a:spcAft>
                        <a:buSzPts val="900"/>
                        <a:buFont typeface="Arial" panose="020B0604020202020204" pitchFamily="34" charset="0"/>
                        <a:buNone/>
                        <a:tabLst>
                          <a:tab pos="297180" algn="l"/>
                          <a:tab pos="297815" algn="l"/>
                        </a:tabLst>
                      </a:pPr>
                      <a:r>
                        <a:rPr lang="en-ZA" sz="800" b="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KPI 7.2  Approved mentorship and coaching programme for</a:t>
                      </a:r>
                    </a:p>
                    <a:p>
                      <a:pPr marL="0" marR="0" lvl="0" indent="0" algn="l" defTabSz="914400" rtl="0" eaLnBrk="1" latinLnBrk="0" hangingPunct="1">
                        <a:lnSpc>
                          <a:spcPct val="200000"/>
                        </a:lnSpc>
                        <a:spcBef>
                          <a:spcPts val="0"/>
                        </a:spcBef>
                        <a:spcAft>
                          <a:spcPts val="0"/>
                        </a:spcAft>
                        <a:buSzPts val="900"/>
                        <a:buFont typeface="Arial" panose="020B0604020202020204" pitchFamily="34" charset="0"/>
                        <a:buNone/>
                        <a:tabLst>
                          <a:tab pos="297180" algn="l"/>
                          <a:tab pos="297815" algn="l"/>
                        </a:tabLst>
                      </a:pPr>
                      <a:r>
                        <a:rPr lang="en-ZA" sz="800" b="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senior managers</a:t>
                      </a:r>
                    </a:p>
                    <a:p>
                      <a:pPr marL="0" marR="0" lvl="0" indent="0" algn="l" defTabSz="914400" rtl="0" eaLnBrk="1" latinLnBrk="0" hangingPunct="1">
                        <a:lnSpc>
                          <a:spcPct val="200000"/>
                        </a:lnSpc>
                        <a:spcBef>
                          <a:spcPts val="0"/>
                        </a:spcBef>
                        <a:spcAft>
                          <a:spcPts val="0"/>
                        </a:spcAft>
                        <a:buSzPts val="900"/>
                        <a:buFont typeface="Arial" panose="020B0604020202020204" pitchFamily="34" charset="0"/>
                        <a:buNone/>
                        <a:tabLst>
                          <a:tab pos="297180" algn="l"/>
                          <a:tab pos="297815" algn="l"/>
                        </a:tabLst>
                      </a:pPr>
                      <a:r>
                        <a:rPr lang="en-ZA" sz="800" b="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KPI 7.3  Percentage of women employed in management</a:t>
                      </a:r>
                    </a:p>
                    <a:p>
                      <a:pPr marL="0" marR="0" lvl="0" indent="0" algn="l" defTabSz="914400" rtl="0" eaLnBrk="1" latinLnBrk="0" hangingPunct="1">
                        <a:lnSpc>
                          <a:spcPct val="200000"/>
                        </a:lnSpc>
                        <a:spcBef>
                          <a:spcPts val="0"/>
                        </a:spcBef>
                        <a:spcAft>
                          <a:spcPts val="0"/>
                        </a:spcAft>
                        <a:buSzPts val="900"/>
                        <a:buFont typeface="Arial" panose="020B0604020202020204" pitchFamily="34" charset="0"/>
                        <a:buNone/>
                        <a:tabLst>
                          <a:tab pos="297180" algn="l"/>
                          <a:tab pos="297815" algn="l"/>
                        </a:tabLst>
                      </a:pPr>
                      <a:r>
                        <a:rPr lang="en-ZA" sz="800" b="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positions</a:t>
                      </a:r>
                    </a:p>
                    <a:p>
                      <a:pPr marL="0" marR="259080" indent="0">
                        <a:spcBef>
                          <a:spcPts val="600"/>
                        </a:spcBef>
                        <a:spcAft>
                          <a:spcPts val="0"/>
                        </a:spcAft>
                      </a:pPr>
                      <a:endPar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marR="259080" indent="0">
                        <a:spcBef>
                          <a:spcPts val="600"/>
                        </a:spcBef>
                        <a:spcAft>
                          <a:spcPts val="0"/>
                        </a:spcAft>
                      </a:pPr>
                      <a:endParaRPr lang="en-ZA"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a:solidFill>
                      <a:schemeClr val="bg1">
                        <a:lumMod val="85000"/>
                      </a:schemeClr>
                    </a:solidFill>
                  </a:tcPr>
                </a:tc>
                <a:tc>
                  <a:txBody>
                    <a:bodyPr/>
                    <a:lstStyle/>
                    <a:p>
                      <a:pPr marL="65405" marR="27940">
                        <a:lnSpc>
                          <a:spcPct val="100000"/>
                        </a:lnSpc>
                        <a:spcBef>
                          <a:spcPts val="600"/>
                        </a:spcBef>
                        <a:spcAft>
                          <a:spcPts val="0"/>
                        </a:spcAft>
                      </a:pPr>
                      <a:r>
                        <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Outcome 1 - Alternative pool of funding available for eligible students</a:t>
                      </a:r>
                    </a:p>
                    <a:p>
                      <a:pPr marL="65405" marR="27940" lvl="0" indent="0" algn="l" defTabSz="914400" rtl="0" eaLnBrk="1" fontAlgn="auto" latinLnBrk="0" hangingPunct="1">
                        <a:lnSpc>
                          <a:spcPct val="100000"/>
                        </a:lnSpc>
                        <a:spcBef>
                          <a:spcPts val="600"/>
                        </a:spcBef>
                        <a:spcAft>
                          <a:spcPts val="0"/>
                        </a:spcAft>
                        <a:buClrTx/>
                        <a:buSzTx/>
                        <a:buFontTx/>
                        <a:buNone/>
                        <a:tabLst/>
                        <a:defRPr/>
                      </a:pPr>
                      <a:r>
                        <a:rPr lang="en-ZA" sz="800" b="0" dirty="0">
                          <a:solidFill>
                            <a:srgbClr val="000000"/>
                          </a:solidFill>
                          <a:effectLst/>
                          <a:latin typeface="Arial" panose="020B0604020202020204" pitchFamily="34" charset="0"/>
                          <a:ea typeface="Arial" panose="020B0604020202020204" pitchFamily="34" charset="0"/>
                          <a:cs typeface="Symbol" panose="05050102010706020507" pitchFamily="18" charset="2"/>
                        </a:rPr>
                        <a:t>KPI 1.1  Amount of funds (Rand value) raised from funders</a:t>
                      </a:r>
                    </a:p>
                    <a:p>
                      <a:pPr marL="65405" marR="27940">
                        <a:lnSpc>
                          <a:spcPct val="100000"/>
                        </a:lnSpc>
                        <a:spcBef>
                          <a:spcPts val="600"/>
                        </a:spcBef>
                        <a:spcAft>
                          <a:spcPts val="0"/>
                        </a:spcAft>
                      </a:pPr>
                      <a:endPar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65405" marR="27940">
                        <a:lnSpc>
                          <a:spcPct val="100000"/>
                        </a:lnSpc>
                        <a:spcBef>
                          <a:spcPts val="600"/>
                        </a:spcBef>
                        <a:spcAft>
                          <a:spcPts val="0"/>
                        </a:spcAft>
                      </a:pPr>
                      <a:r>
                        <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Outcome 2 - A sustainable and improved systems for recoveries</a:t>
                      </a:r>
                    </a:p>
                    <a:p>
                      <a:pPr marL="65405" marR="27940" lvl="0" indent="0" algn="l" defTabSz="914400" rtl="0" eaLnBrk="1" fontAlgn="auto" latinLnBrk="0" hangingPunct="1">
                        <a:lnSpc>
                          <a:spcPct val="100000"/>
                        </a:lnSpc>
                        <a:spcBef>
                          <a:spcPts val="600"/>
                        </a:spcBef>
                        <a:spcAft>
                          <a:spcPts val="0"/>
                        </a:spcAft>
                        <a:buClrTx/>
                        <a:buSzTx/>
                        <a:buFontTx/>
                        <a:buNone/>
                        <a:tabLst/>
                        <a:defRPr/>
                      </a:pPr>
                      <a:r>
                        <a:rPr lang="en-ZA" sz="800" b="0" dirty="0">
                          <a:solidFill>
                            <a:srgbClr val="000000"/>
                          </a:solidFill>
                          <a:effectLst/>
                          <a:latin typeface="Arial" panose="020B0604020202020204" pitchFamily="34" charset="0"/>
                          <a:ea typeface="Arial" panose="020B0604020202020204" pitchFamily="34" charset="0"/>
                          <a:cs typeface="Symbol" panose="05050102010706020507" pitchFamily="18" charset="2"/>
                        </a:rPr>
                        <a:t>KPI 2.1  Amount of money recovered (Rand value) from NSFAS debtors</a:t>
                      </a:r>
                    </a:p>
                    <a:p>
                      <a:pPr marL="65405" marR="27940">
                        <a:lnSpc>
                          <a:spcPct val="100000"/>
                        </a:lnSpc>
                        <a:spcBef>
                          <a:spcPts val="600"/>
                        </a:spcBef>
                        <a:spcAft>
                          <a:spcPts val="0"/>
                        </a:spcAft>
                      </a:pPr>
                      <a:endPar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65405" marR="27940">
                        <a:lnSpc>
                          <a:spcPct val="100000"/>
                        </a:lnSpc>
                        <a:spcBef>
                          <a:spcPts val="600"/>
                        </a:spcBef>
                        <a:spcAft>
                          <a:spcPts val="0"/>
                        </a:spcAft>
                      </a:pPr>
                      <a:r>
                        <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Outcome 3 - Fund the right student, correct amount at the right time</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Symbol" panose="05050102010706020507" pitchFamily="18" charset="2"/>
                        </a:rPr>
                        <a:t>  KPI 3.1  Percentage of all valid applications received in each academic cycle, where provisional </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Symbol" panose="05050102010706020507" pitchFamily="18" charset="2"/>
                        </a:rPr>
                        <a:t>                funding decisions are communicated to applicants within 30 days of the closing date of</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Symbol" panose="05050102010706020507" pitchFamily="18" charset="2"/>
                        </a:rPr>
                        <a:t>                applications</a:t>
                      </a:r>
                      <a:endParaRPr lang="en-ZA"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KPI 3.2  Percentage of continuing students where provisional funding process is completed within 10 </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days of receipt of academic progression or academic results from Institutions or DHET</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KPI 3.3  Percentage of assistive devices provided to student with disabilities within 30 days of receipt</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of claims.</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KPI 3.4  Percentage of funded University students for which the instalments of tuition and allowances to</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institutions are paid on the 25th day of every second month</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KPI 3.5  Percentage of TVET funded students for which the instalment of tuition and allowances (where</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NSFAS disburses directly to students or Institutions) are paid monthly (30 days).</a:t>
                      </a:r>
                      <a:r>
                        <a:rPr lang="en-GB"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65405" marR="27940">
                        <a:lnSpc>
                          <a:spcPct val="100000"/>
                        </a:lnSpc>
                        <a:spcBef>
                          <a:spcPts val="600"/>
                        </a:spcBef>
                        <a:spcAft>
                          <a:spcPts val="0"/>
                        </a:spcAft>
                      </a:pPr>
                      <a:endPar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65405" marR="27940">
                        <a:lnSpc>
                          <a:spcPct val="100000"/>
                        </a:lnSpc>
                        <a:spcBef>
                          <a:spcPts val="600"/>
                        </a:spcBef>
                        <a:spcAft>
                          <a:spcPts val="0"/>
                        </a:spcAft>
                      </a:pPr>
                      <a:r>
                        <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Outcome 4 - Engaged and informed stakeholders</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GB"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KPI 4.1  Percentage of stakeholder engagement survey</a:t>
                      </a:r>
                    </a:p>
                    <a:p>
                      <a:pPr marL="65405" marR="27940">
                        <a:lnSpc>
                          <a:spcPct val="100000"/>
                        </a:lnSpc>
                        <a:spcBef>
                          <a:spcPts val="600"/>
                        </a:spcBef>
                        <a:spcAft>
                          <a:spcPts val="0"/>
                        </a:spcAft>
                      </a:pPr>
                      <a:endPar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65405" marR="27940">
                        <a:lnSpc>
                          <a:spcPct val="100000"/>
                        </a:lnSpc>
                        <a:spcBef>
                          <a:spcPts val="600"/>
                        </a:spcBef>
                        <a:spcAft>
                          <a:spcPts val="0"/>
                        </a:spcAft>
                      </a:pPr>
                      <a:r>
                        <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Outcome 5 - Research and knowledge management database for improved decision making and</a:t>
                      </a:r>
                    </a:p>
                    <a:p>
                      <a:pPr marL="65405" marR="27940">
                        <a:lnSpc>
                          <a:spcPct val="100000"/>
                        </a:lnSpc>
                        <a:spcBef>
                          <a:spcPts val="600"/>
                        </a:spcBef>
                        <a:spcAft>
                          <a:spcPts val="0"/>
                        </a:spcAft>
                      </a:pPr>
                      <a:r>
                        <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stakeholder needs</a:t>
                      </a:r>
                    </a:p>
                    <a:p>
                      <a:pPr marL="65405" marR="27940">
                        <a:lnSpc>
                          <a:spcPct val="100000"/>
                        </a:lnSpc>
                        <a:spcBef>
                          <a:spcPts val="600"/>
                        </a:spcBef>
                        <a:spcAft>
                          <a:spcPts val="0"/>
                        </a:spcAft>
                      </a:pPr>
                      <a:endPar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GB"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KPI 5.1  Number of research reports produced each financial year</a:t>
                      </a:r>
                    </a:p>
                    <a:p>
                      <a:pPr marL="0" marR="0" lvl="0" indent="0" algn="l">
                        <a:lnSpc>
                          <a:spcPct val="200000"/>
                        </a:lnSpc>
                        <a:spcBef>
                          <a:spcPts val="0"/>
                        </a:spcBef>
                        <a:spcAft>
                          <a:spcPts val="0"/>
                        </a:spcAft>
                        <a:buSzPts val="900"/>
                        <a:buFont typeface="Arial" panose="020B0604020202020204" pitchFamily="34" charset="0"/>
                        <a:buNone/>
                        <a:tabLst>
                          <a:tab pos="297180" algn="l"/>
                          <a:tab pos="297815" algn="l"/>
                        </a:tabLst>
                      </a:pPr>
                      <a:r>
                        <a:rPr lang="en-ZA"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KPI 5.2  Number of Policy Advisory briefs to the Minister</a:t>
                      </a:r>
                      <a:endParaRPr lang="en-US"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65405" marR="27940">
                        <a:lnSpc>
                          <a:spcPct val="100000"/>
                        </a:lnSpc>
                        <a:spcBef>
                          <a:spcPts val="600"/>
                        </a:spcBef>
                        <a:spcAft>
                          <a:spcPts val="0"/>
                        </a:spcAft>
                      </a:pPr>
                      <a:endParaRPr lang="en-GB"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a:solidFill>
                      <a:schemeClr val="bg1">
                        <a:lumMod val="85000"/>
                      </a:schemeClr>
                    </a:solidFill>
                  </a:tcPr>
                </a:tc>
                <a:extLst>
                  <a:ext uri="{0D108BD9-81ED-4DB2-BD59-A6C34878D82A}">
                    <a16:rowId xmlns:a16="http://schemas.microsoft.com/office/drawing/2014/main" val="803865248"/>
                  </a:ext>
                </a:extLst>
              </a:tr>
              <a:tr h="1923891">
                <a:tc>
                  <a:txBody>
                    <a:bodyPr/>
                    <a:lstStyle/>
                    <a:p>
                      <a:pPr marL="65405" marR="0">
                        <a:spcBef>
                          <a:spcPts val="600"/>
                        </a:spcBef>
                        <a:spcAft>
                          <a:spcPts val="0"/>
                        </a:spcAft>
                      </a:pPr>
                      <a:r>
                        <a:rPr lang="en-US" sz="800" b="0" dirty="0">
                          <a:solidFill>
                            <a:schemeClr val="tx1"/>
                          </a:solidFill>
                          <a:effectLst/>
                        </a:rPr>
                        <a:t>Strategic Objectives</a:t>
                      </a:r>
                      <a:endParaRPr lang="en-ZA" sz="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a:solidFill>
                      <a:schemeClr val="bg1">
                        <a:lumMod val="85000"/>
                      </a:schemeClr>
                    </a:solidFill>
                  </a:tcPr>
                </a:tc>
                <a:tc>
                  <a:txBody>
                    <a:bodyPr/>
                    <a:lstStyle/>
                    <a:p>
                      <a:pPr marL="0" marR="66675" lvl="0" indent="0">
                        <a:lnSpc>
                          <a:spcPct val="150000"/>
                        </a:lnSpc>
                        <a:spcBef>
                          <a:spcPts val="600"/>
                        </a:spcBef>
                        <a:spcAft>
                          <a:spcPts val="0"/>
                        </a:spcAft>
                        <a:buClr>
                          <a:srgbClr val="000000"/>
                        </a:buClr>
                        <a:buFont typeface="+mj-lt"/>
                        <a:buNone/>
                        <a:tabLst>
                          <a:tab pos="283845" algn="l"/>
                        </a:tabLst>
                      </a:pPr>
                      <a:r>
                        <a:rPr lang="en-GB" sz="800" b="0" dirty="0">
                          <a:solidFill>
                            <a:schemeClr val="tx1"/>
                          </a:solidFill>
                          <a:effectLst/>
                        </a:rPr>
                        <a:t>Strategic objectives 6 - Improve and maintain financial, performance management and IT governance audit outcomes</a:t>
                      </a:r>
                    </a:p>
                    <a:p>
                      <a:pPr marL="0" marR="66675" lvl="0" indent="0">
                        <a:lnSpc>
                          <a:spcPct val="150000"/>
                        </a:lnSpc>
                        <a:spcBef>
                          <a:spcPts val="600"/>
                        </a:spcBef>
                        <a:spcAft>
                          <a:spcPts val="0"/>
                        </a:spcAft>
                        <a:buClr>
                          <a:srgbClr val="000000"/>
                        </a:buClr>
                        <a:buFont typeface="+mj-lt"/>
                        <a:buNone/>
                        <a:tabLst>
                          <a:tab pos="283845" algn="l"/>
                        </a:tabLst>
                      </a:pPr>
                      <a:r>
                        <a:rPr lang="en-GB" sz="800" b="0" dirty="0">
                          <a:solidFill>
                            <a:schemeClr val="tx1"/>
                          </a:solidFill>
                          <a:effectLst/>
                        </a:rPr>
                        <a:t>Strategic Objective 7 - Strive for a conducive fit for purpose organisation of high performance and productivity</a:t>
                      </a:r>
                    </a:p>
                  </a:txBody>
                  <a:tcPr>
                    <a:solidFill>
                      <a:schemeClr val="bg1">
                        <a:lumMod val="85000"/>
                      </a:schemeClr>
                    </a:solidFill>
                  </a:tcPr>
                </a:tc>
                <a:tc>
                  <a:txBody>
                    <a:bodyPr/>
                    <a:lstStyle/>
                    <a:p>
                      <a:pPr marL="0" marR="66675" lvl="0" indent="0" algn="l" defTabSz="914400" rtl="0" eaLnBrk="1" latinLnBrk="0" hangingPunct="1">
                        <a:lnSpc>
                          <a:spcPct val="150000"/>
                        </a:lnSpc>
                        <a:spcBef>
                          <a:spcPts val="600"/>
                        </a:spcBef>
                        <a:spcAft>
                          <a:spcPts val="0"/>
                        </a:spcAft>
                        <a:buClr>
                          <a:srgbClr val="000000"/>
                        </a:buClr>
                        <a:buSzPts val="900"/>
                        <a:buFont typeface="+mj-lt"/>
                        <a:buNone/>
                        <a:tabLst>
                          <a:tab pos="283845" algn="l"/>
                        </a:tabLst>
                      </a:pPr>
                      <a:r>
                        <a:rPr lang="en-GB" sz="800" b="0" i="0" kern="1200" dirty="0">
                          <a:solidFill>
                            <a:schemeClr val="tx1"/>
                          </a:solidFill>
                          <a:effectLst/>
                          <a:latin typeface="+mn-lt"/>
                          <a:ea typeface="+mn-ea"/>
                          <a:cs typeface="+mn-cs"/>
                        </a:rPr>
                        <a:t>Strategic objectives 1 -  Increase in funding (Rand value) raised for financial aid for qualifying students</a:t>
                      </a:r>
                    </a:p>
                    <a:p>
                      <a:pPr marL="0" marR="66675" lvl="0" indent="0" algn="l" defTabSz="914400" rtl="0" eaLnBrk="1" latinLnBrk="0" hangingPunct="1">
                        <a:lnSpc>
                          <a:spcPct val="150000"/>
                        </a:lnSpc>
                        <a:spcBef>
                          <a:spcPts val="600"/>
                        </a:spcBef>
                        <a:spcAft>
                          <a:spcPts val="0"/>
                        </a:spcAft>
                        <a:buClr>
                          <a:srgbClr val="000000"/>
                        </a:buClr>
                        <a:buSzPts val="900"/>
                        <a:buFont typeface="+mj-lt"/>
                        <a:buNone/>
                        <a:tabLst>
                          <a:tab pos="283845" algn="l"/>
                        </a:tabLst>
                      </a:pPr>
                      <a:r>
                        <a:rPr lang="en-GB" sz="800" b="0" i="0" kern="1200" dirty="0">
                          <a:solidFill>
                            <a:schemeClr val="tx1"/>
                          </a:solidFill>
                          <a:effectLst/>
                          <a:latin typeface="+mn-lt"/>
                          <a:ea typeface="+mn-ea"/>
                          <a:cs typeface="+mn-cs"/>
                        </a:rPr>
                        <a:t>Strategic Objective 2 -   </a:t>
                      </a:r>
                      <a:r>
                        <a:rPr lang="en-ZA" sz="800" b="0" i="0" kern="1200" dirty="0">
                          <a:solidFill>
                            <a:schemeClr val="tx1"/>
                          </a:solidFill>
                          <a:effectLst/>
                          <a:latin typeface="+mn-lt"/>
                          <a:ea typeface="+mn-ea"/>
                          <a:cs typeface="+mn-cs"/>
                        </a:rPr>
                        <a:t>Increase the recovery rate from NSFAS debtors</a:t>
                      </a:r>
                      <a:endParaRPr lang="en-GB" sz="800" b="0" i="0" kern="1200" dirty="0">
                        <a:solidFill>
                          <a:schemeClr val="tx1"/>
                        </a:solidFill>
                        <a:effectLst/>
                        <a:latin typeface="+mn-lt"/>
                        <a:ea typeface="+mn-ea"/>
                        <a:cs typeface="+mn-cs"/>
                      </a:endParaRPr>
                    </a:p>
                    <a:p>
                      <a:pPr marL="0" marR="66675" lvl="0" indent="0" algn="l" defTabSz="914400" rtl="0" eaLnBrk="1" latinLnBrk="0" hangingPunct="1">
                        <a:lnSpc>
                          <a:spcPct val="150000"/>
                        </a:lnSpc>
                        <a:spcBef>
                          <a:spcPts val="600"/>
                        </a:spcBef>
                        <a:spcAft>
                          <a:spcPts val="0"/>
                        </a:spcAft>
                        <a:buClr>
                          <a:srgbClr val="000000"/>
                        </a:buClr>
                        <a:buSzPts val="900"/>
                        <a:buFont typeface="+mj-lt"/>
                        <a:buNone/>
                        <a:tabLst>
                          <a:tab pos="283845" algn="l"/>
                        </a:tabLst>
                      </a:pPr>
                      <a:r>
                        <a:rPr lang="en-GB" sz="800" b="0" i="0" kern="1200" dirty="0">
                          <a:solidFill>
                            <a:schemeClr val="tx1"/>
                          </a:solidFill>
                          <a:effectLst/>
                          <a:latin typeface="+mn-lt"/>
                          <a:ea typeface="+mn-ea"/>
                          <a:cs typeface="+mn-cs"/>
                        </a:rPr>
                        <a:t>Strategic objectives 3. - Improve the efficiency of the application, evaluation, funding of students and</a:t>
                      </a:r>
                    </a:p>
                    <a:p>
                      <a:pPr marL="0" marR="66675" lvl="0" indent="0" algn="l" defTabSz="914400" rtl="0" eaLnBrk="1" latinLnBrk="0" hangingPunct="1">
                        <a:lnSpc>
                          <a:spcPct val="150000"/>
                        </a:lnSpc>
                        <a:spcBef>
                          <a:spcPts val="600"/>
                        </a:spcBef>
                        <a:spcAft>
                          <a:spcPts val="0"/>
                        </a:spcAft>
                        <a:buClr>
                          <a:srgbClr val="000000"/>
                        </a:buClr>
                        <a:buSzPts val="900"/>
                        <a:buFont typeface="+mj-lt"/>
                        <a:buNone/>
                        <a:tabLst>
                          <a:tab pos="283845" algn="l"/>
                        </a:tabLst>
                      </a:pPr>
                      <a:r>
                        <a:rPr lang="en-GB" sz="800" b="0" i="0" kern="1200" dirty="0">
                          <a:solidFill>
                            <a:schemeClr val="tx1"/>
                          </a:solidFill>
                          <a:effectLst/>
                          <a:latin typeface="+mn-lt"/>
                          <a:ea typeface="+mn-ea"/>
                          <a:cs typeface="+mn-cs"/>
                        </a:rPr>
                        <a:t>                                      payments to institutions and eligible students</a:t>
                      </a:r>
                    </a:p>
                    <a:p>
                      <a:pPr marL="0" marR="66675" lvl="0" indent="0" algn="l" defTabSz="914400" rtl="0" eaLnBrk="1" latinLnBrk="0" hangingPunct="1">
                        <a:lnSpc>
                          <a:spcPct val="150000"/>
                        </a:lnSpc>
                        <a:spcBef>
                          <a:spcPts val="600"/>
                        </a:spcBef>
                        <a:spcAft>
                          <a:spcPts val="0"/>
                        </a:spcAft>
                        <a:buClr>
                          <a:srgbClr val="000000"/>
                        </a:buClr>
                        <a:buSzPts val="900"/>
                        <a:buFont typeface="+mj-lt"/>
                        <a:buNone/>
                        <a:tabLst>
                          <a:tab pos="283845" algn="l"/>
                        </a:tabLst>
                      </a:pPr>
                      <a:r>
                        <a:rPr lang="en-GB" sz="800" b="0" i="0" kern="1200" dirty="0">
                          <a:solidFill>
                            <a:schemeClr val="tx1"/>
                          </a:solidFill>
                          <a:effectLst/>
                          <a:latin typeface="+mn-lt"/>
                          <a:ea typeface="+mn-ea"/>
                          <a:cs typeface="+mn-cs"/>
                        </a:rPr>
                        <a:t>Strategic objectives 4 - Improve service level to customers and stakeholders through monitoring</a:t>
                      </a:r>
                    </a:p>
                    <a:p>
                      <a:pPr marL="0" marR="66675" lvl="0" indent="0" algn="l" defTabSz="914400" rtl="0" eaLnBrk="1" latinLnBrk="0" hangingPunct="1">
                        <a:lnSpc>
                          <a:spcPct val="150000"/>
                        </a:lnSpc>
                        <a:spcBef>
                          <a:spcPts val="600"/>
                        </a:spcBef>
                        <a:spcAft>
                          <a:spcPts val="0"/>
                        </a:spcAft>
                        <a:buClr>
                          <a:srgbClr val="000000"/>
                        </a:buClr>
                        <a:buSzPts val="900"/>
                        <a:buFont typeface="+mj-lt"/>
                        <a:buNone/>
                        <a:tabLst>
                          <a:tab pos="283845" algn="l"/>
                        </a:tabLst>
                      </a:pPr>
                      <a:r>
                        <a:rPr lang="en-GB" sz="800" b="0" i="0" kern="1200" dirty="0">
                          <a:solidFill>
                            <a:schemeClr val="tx1"/>
                          </a:solidFill>
                          <a:effectLst/>
                          <a:latin typeface="+mn-lt"/>
                          <a:ea typeface="+mn-ea"/>
                          <a:cs typeface="+mn-cs"/>
                        </a:rPr>
                        <a:t>                                     customer satisfaction and taking corrective action where necessary</a:t>
                      </a:r>
                    </a:p>
                    <a:p>
                      <a:pPr marL="0" marR="66675" lvl="0" indent="0" algn="l" defTabSz="914400" rtl="0" eaLnBrk="1" latinLnBrk="0" hangingPunct="1">
                        <a:lnSpc>
                          <a:spcPct val="150000"/>
                        </a:lnSpc>
                        <a:spcBef>
                          <a:spcPts val="600"/>
                        </a:spcBef>
                        <a:spcAft>
                          <a:spcPts val="0"/>
                        </a:spcAft>
                        <a:buClr>
                          <a:srgbClr val="000000"/>
                        </a:buClr>
                        <a:buSzPts val="900"/>
                        <a:buFont typeface="+mj-lt"/>
                        <a:buNone/>
                        <a:tabLst>
                          <a:tab pos="283845" algn="l"/>
                        </a:tabLst>
                      </a:pPr>
                      <a:r>
                        <a:rPr lang="en-GB" sz="800" b="0" i="0" kern="1200" dirty="0">
                          <a:solidFill>
                            <a:schemeClr val="tx1"/>
                          </a:solidFill>
                          <a:effectLst/>
                          <a:latin typeface="+mn-lt"/>
                          <a:ea typeface="+mn-ea"/>
                          <a:cs typeface="+mn-cs"/>
                        </a:rPr>
                        <a:t>Strategic objectives 5 - Undertake research for the better utilisation of financial resources</a:t>
                      </a:r>
                    </a:p>
                  </a:txBody>
                  <a:tcPr>
                    <a:solidFill>
                      <a:schemeClr val="bg1">
                        <a:lumMod val="85000"/>
                      </a:schemeClr>
                    </a:solidFill>
                  </a:tcPr>
                </a:tc>
                <a:extLst>
                  <a:ext uri="{0D108BD9-81ED-4DB2-BD59-A6C34878D82A}">
                    <a16:rowId xmlns:a16="http://schemas.microsoft.com/office/drawing/2014/main" val="10003"/>
                  </a:ext>
                </a:extLst>
              </a:tr>
            </a:tbl>
          </a:graphicData>
        </a:graphic>
      </p:graphicFrame>
      <p:sp>
        <p:nvSpPr>
          <p:cNvPr id="6" name="Rectangle 5">
            <a:extLst>
              <a:ext uri="{FF2B5EF4-FFF2-40B4-BE49-F238E27FC236}">
                <a16:creationId xmlns:a16="http://schemas.microsoft.com/office/drawing/2014/main" id="{3A423BCF-0207-49C2-AD0D-F8E156327711}"/>
              </a:ext>
            </a:extLst>
          </p:cNvPr>
          <p:cNvSpPr/>
          <p:nvPr/>
        </p:nvSpPr>
        <p:spPr>
          <a:xfrm>
            <a:off x="0" y="1"/>
            <a:ext cx="731520" cy="580543"/>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r>
              <a:rPr lang="en-ZA" sz="2000" b="1" dirty="0">
                <a:solidFill>
                  <a:schemeClr val="bg1"/>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31272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0237" y="0"/>
            <a:ext cx="6680469" cy="2919644"/>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lvl="0" algn="ctr">
              <a:buClr>
                <a:srgbClr val="C00000"/>
              </a:buClr>
              <a:defRPr/>
            </a:pPr>
            <a:endParaRPr lang="en-ZA" sz="1400" b="1" dirty="0">
              <a:solidFill>
                <a:prstClr val="white">
                  <a:lumMod val="50000"/>
                </a:prstClr>
              </a:solidFill>
              <a:latin typeface="Arial"/>
              <a:cs typeface="Arial" panose="020B0604020202020204" pitchFamily="34" charset="0"/>
            </a:endParaRPr>
          </a:p>
          <a:p>
            <a:pPr lvl="0" algn="ctr">
              <a:buClr>
                <a:srgbClr val="C00000"/>
              </a:buClr>
              <a:defRPr/>
            </a:pPr>
            <a:endParaRPr lang="en-ZA" sz="1400" b="1" dirty="0">
              <a:solidFill>
                <a:prstClr val="white">
                  <a:lumMod val="50000"/>
                </a:prstClr>
              </a:solidFill>
              <a:latin typeface="Arial"/>
              <a:cs typeface="Arial" panose="020B0604020202020204" pitchFamily="34" charset="0"/>
            </a:endParaRPr>
          </a:p>
          <a:p>
            <a:pPr lvl="0" algn="ctr">
              <a:buClr>
                <a:srgbClr val="C00000"/>
              </a:buClr>
              <a:defRPr/>
            </a:pPr>
            <a:r>
              <a:rPr lang="en-US" sz="2400" b="1" dirty="0">
                <a:solidFill>
                  <a:prstClr val="white">
                    <a:lumMod val="50000"/>
                  </a:prstClr>
                </a:solidFill>
                <a:latin typeface="+mj-lt"/>
                <a:cs typeface="Arial" panose="020B0604020202020204" pitchFamily="34" charset="0"/>
              </a:rPr>
              <a:t>OUTCOMES, OUTPUTS, INDICATORS, BASELINES, </a:t>
            </a:r>
          </a:p>
          <a:p>
            <a:pPr lvl="0" algn="ctr">
              <a:buClr>
                <a:srgbClr val="C00000"/>
              </a:buClr>
              <a:defRPr/>
            </a:pPr>
            <a:r>
              <a:rPr lang="en-US" sz="2400" b="1" dirty="0">
                <a:solidFill>
                  <a:prstClr val="white">
                    <a:lumMod val="50000"/>
                  </a:prstClr>
                </a:solidFill>
                <a:latin typeface="+mj-lt"/>
                <a:cs typeface="Arial" panose="020B0604020202020204" pitchFamily="34" charset="0"/>
              </a:rPr>
              <a:t>ANNUAL TARGETS AND PROJECTIONS </a:t>
            </a:r>
          </a:p>
        </p:txBody>
      </p:sp>
      <p:sp>
        <p:nvSpPr>
          <p:cNvPr id="14" name="Rectangle 13"/>
          <p:cNvSpPr/>
          <p:nvPr/>
        </p:nvSpPr>
        <p:spPr>
          <a:xfrm>
            <a:off x="0" y="2"/>
            <a:ext cx="731520" cy="483516"/>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000" b="1" dirty="0">
                <a:solidFill>
                  <a:prstClr val="white"/>
                </a:solidFill>
                <a:latin typeface="Arial" panose="020B0604020202020204" pitchFamily="34" charset="0"/>
                <a:cs typeface="Arial" panose="020B0604020202020204" pitchFamily="34" charset="0"/>
              </a:rPr>
              <a:t>14</a:t>
            </a:r>
            <a:endPar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07C2D363-870D-43EF-B6CA-F64ED1A034A4}"/>
              </a:ext>
            </a:extLst>
          </p:cNvPr>
          <p:cNvSpPr txBox="1"/>
          <p:nvPr/>
        </p:nvSpPr>
        <p:spPr>
          <a:xfrm>
            <a:off x="179512" y="854998"/>
            <a:ext cx="87849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angle 2"/>
          <p:cNvSpPr/>
          <p:nvPr/>
        </p:nvSpPr>
        <p:spPr>
          <a:xfrm>
            <a:off x="6948263" y="0"/>
            <a:ext cx="1823845" cy="51435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129001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ED262A-18BB-4065-B2DB-390D314F6466}"/>
              </a:ext>
            </a:extLst>
          </p:cNvPr>
          <p:cNvGraphicFramePr>
            <a:graphicFrameLocks noGrp="1"/>
          </p:cNvGraphicFramePr>
          <p:nvPr/>
        </p:nvGraphicFramePr>
        <p:xfrm>
          <a:off x="251520" y="771550"/>
          <a:ext cx="8784976" cy="4336234"/>
        </p:xfrm>
        <a:graphic>
          <a:graphicData uri="http://schemas.openxmlformats.org/drawingml/2006/table">
            <a:tbl>
              <a:tblPr firstRow="1" firstCol="1" lastRow="1" lastCol="1" bandRow="1" bandCol="1"/>
              <a:tblGrid>
                <a:gridCol w="1128864">
                  <a:extLst>
                    <a:ext uri="{9D8B030D-6E8A-4147-A177-3AD203B41FA5}">
                      <a16:colId xmlns:a16="http://schemas.microsoft.com/office/drawing/2014/main" val="3616636367"/>
                    </a:ext>
                  </a:extLst>
                </a:gridCol>
                <a:gridCol w="1035187">
                  <a:extLst>
                    <a:ext uri="{9D8B030D-6E8A-4147-A177-3AD203B41FA5}">
                      <a16:colId xmlns:a16="http://schemas.microsoft.com/office/drawing/2014/main" val="998607986"/>
                    </a:ext>
                  </a:extLst>
                </a:gridCol>
                <a:gridCol w="1949653">
                  <a:extLst>
                    <a:ext uri="{9D8B030D-6E8A-4147-A177-3AD203B41FA5}">
                      <a16:colId xmlns:a16="http://schemas.microsoft.com/office/drawing/2014/main" val="2513803456"/>
                    </a:ext>
                  </a:extLst>
                </a:gridCol>
                <a:gridCol w="1608774">
                  <a:extLst>
                    <a:ext uri="{9D8B030D-6E8A-4147-A177-3AD203B41FA5}">
                      <a16:colId xmlns:a16="http://schemas.microsoft.com/office/drawing/2014/main" val="2683579107"/>
                    </a:ext>
                  </a:extLst>
                </a:gridCol>
                <a:gridCol w="1199833">
                  <a:extLst>
                    <a:ext uri="{9D8B030D-6E8A-4147-A177-3AD203B41FA5}">
                      <a16:colId xmlns:a16="http://schemas.microsoft.com/office/drawing/2014/main" val="19022246"/>
                    </a:ext>
                  </a:extLst>
                </a:gridCol>
                <a:gridCol w="1862665">
                  <a:extLst>
                    <a:ext uri="{9D8B030D-6E8A-4147-A177-3AD203B41FA5}">
                      <a16:colId xmlns:a16="http://schemas.microsoft.com/office/drawing/2014/main" val="1981598700"/>
                    </a:ext>
                  </a:extLst>
                </a:gridCol>
              </a:tblGrid>
              <a:tr h="389133">
                <a:tc rowSpan="2">
                  <a:txBody>
                    <a:bodyPr/>
                    <a:lstStyle/>
                    <a:p>
                      <a:pPr marL="55880" marR="0">
                        <a:spcBef>
                          <a:spcPts val="170"/>
                        </a:spcBef>
                        <a:spcAft>
                          <a:spcPts val="0"/>
                        </a:spcAft>
                      </a:pPr>
                      <a:r>
                        <a:rPr lang="en-US" sz="1050" b="1" dirty="0">
                          <a:effectLst/>
                          <a:latin typeface="Arial" panose="020B0604020202020204" pitchFamily="34" charset="0"/>
                          <a:ea typeface="Arial" panose="020B0604020202020204" pitchFamily="34" charset="0"/>
                          <a:cs typeface="Times New Roman" panose="02020603050405020304" pitchFamily="18" charset="0"/>
                        </a:rPr>
                        <a:t>Outcome</a:t>
                      </a:r>
                      <a:endParaRPr lang="en-US" sz="105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rowSpan="2">
                  <a:txBody>
                    <a:bodyPr/>
                    <a:lstStyle/>
                    <a:p>
                      <a:pPr marL="55880" marR="0">
                        <a:spcBef>
                          <a:spcPts val="170"/>
                        </a:spcBef>
                        <a:spcAft>
                          <a:spcPts val="0"/>
                        </a:spcAft>
                      </a:pPr>
                      <a:r>
                        <a:rPr lang="en-ZA" sz="1050" b="1" dirty="0">
                          <a:effectLst/>
                          <a:latin typeface="Arial" panose="020B0604020202020204" pitchFamily="34" charset="0"/>
                          <a:ea typeface="Arial" panose="020B0604020202020204" pitchFamily="34" charset="0"/>
                          <a:cs typeface="Times New Roman" panose="02020603050405020304" pitchFamily="18" charset="0"/>
                        </a:rPr>
                        <a:t>Outputs</a:t>
                      </a: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rowSpan="2">
                  <a:txBody>
                    <a:bodyPr/>
                    <a:lstStyle/>
                    <a:p>
                      <a:pPr marL="57785" marR="372745">
                        <a:spcBef>
                          <a:spcPts val="170"/>
                        </a:spcBef>
                        <a:spcAft>
                          <a:spcPts val="0"/>
                        </a:spcAft>
                      </a:pPr>
                      <a:r>
                        <a:rPr lang="en-US" sz="1050" b="1" dirty="0">
                          <a:effectLst/>
                          <a:latin typeface="Arial" panose="020B0604020202020204" pitchFamily="34" charset="0"/>
                          <a:ea typeface="Arial" panose="020B0604020202020204" pitchFamily="34" charset="0"/>
                          <a:cs typeface="Times New Roman" panose="02020603050405020304" pitchFamily="18" charset="0"/>
                        </a:rPr>
                        <a:t>Output Indicator</a:t>
                      </a:r>
                      <a:endParaRPr lang="en-US" sz="105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57785" marR="372745" algn="ctr">
                        <a:spcBef>
                          <a:spcPts val="170"/>
                        </a:spcBef>
                        <a:spcAft>
                          <a:spcPts val="0"/>
                        </a:spcAft>
                      </a:pPr>
                      <a:r>
                        <a:rPr lang="en-ZA" sz="1050" b="1" dirty="0">
                          <a:effectLst/>
                          <a:latin typeface="Arial" panose="020B0604020202020204" pitchFamily="34" charset="0"/>
                          <a:ea typeface="Arial" panose="020B0604020202020204" pitchFamily="34" charset="0"/>
                          <a:cs typeface="Times New Roman" panose="02020603050405020304" pitchFamily="18" charset="0"/>
                        </a:rPr>
                        <a:t>Estimated Performance</a:t>
                      </a: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gridSpan="2">
                  <a:txBody>
                    <a:bodyPr/>
                    <a:lstStyle/>
                    <a:p>
                      <a:pPr marL="57785" marR="372745" algn="ctr">
                        <a:spcBef>
                          <a:spcPts val="170"/>
                        </a:spcBef>
                        <a:spcAft>
                          <a:spcPts val="0"/>
                        </a:spcAft>
                      </a:pPr>
                      <a:r>
                        <a:rPr lang="en-ZA" sz="1050" b="1" dirty="0">
                          <a:effectLst/>
                          <a:latin typeface="Arial" panose="020B0604020202020204" pitchFamily="34" charset="0"/>
                          <a:ea typeface="Arial" panose="020B0604020202020204" pitchFamily="34" charset="0"/>
                          <a:cs typeface="Times New Roman" panose="02020603050405020304" pitchFamily="18" charset="0"/>
                        </a:rPr>
                        <a:t>MTEF PERIOD</a:t>
                      </a: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hMerge="1">
                  <a:txBody>
                    <a:bodyPr/>
                    <a:lstStyle/>
                    <a:p>
                      <a:pPr marL="57785" marR="372745">
                        <a:spcBef>
                          <a:spcPts val="170"/>
                        </a:spcBef>
                        <a:spcAft>
                          <a:spcPts val="0"/>
                        </a:spcAft>
                      </a:pP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extLst>
                  <a:ext uri="{0D108BD9-81ED-4DB2-BD59-A6C34878D82A}">
                    <a16:rowId xmlns:a16="http://schemas.microsoft.com/office/drawing/2014/main" val="1882533844"/>
                  </a:ext>
                </a:extLst>
              </a:tr>
              <a:tr h="164584">
                <a:tc vMerge="1">
                  <a:txBody>
                    <a:bodyPr/>
                    <a:lstStyle/>
                    <a:p>
                      <a:pPr marL="55880" marR="0">
                        <a:spcBef>
                          <a:spcPts val="170"/>
                        </a:spcBef>
                        <a:spcAft>
                          <a:spcPts val="0"/>
                        </a:spcAft>
                      </a:pPr>
                      <a:endParaRPr lang="en-US" sz="105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vMerge="1">
                  <a:txBody>
                    <a:bodyPr/>
                    <a:lstStyle/>
                    <a:p>
                      <a:pPr marL="55880" marR="0">
                        <a:spcBef>
                          <a:spcPts val="170"/>
                        </a:spcBef>
                        <a:spcAft>
                          <a:spcPts val="0"/>
                        </a:spcAft>
                      </a:pP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vMerge="1">
                  <a:txBody>
                    <a:bodyPr/>
                    <a:lstStyle/>
                    <a:p>
                      <a:pPr marL="57785" marR="372745">
                        <a:spcBef>
                          <a:spcPts val="170"/>
                        </a:spcBef>
                        <a:spcAft>
                          <a:spcPts val="0"/>
                        </a:spcAft>
                      </a:pPr>
                      <a:endParaRPr lang="en-US" sz="105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57785" marR="372745" algn="ctr">
                        <a:spcBef>
                          <a:spcPts val="170"/>
                        </a:spcBef>
                        <a:spcAft>
                          <a:spcPts val="0"/>
                        </a:spcAft>
                      </a:pPr>
                      <a:r>
                        <a:rPr lang="en-ZA" sz="800" b="1" dirty="0">
                          <a:effectLst/>
                          <a:latin typeface="Arial" panose="020B0604020202020204" pitchFamily="34" charset="0"/>
                          <a:ea typeface="Arial" panose="020B0604020202020204" pitchFamily="34" charset="0"/>
                          <a:cs typeface="Times New Roman" panose="02020603050405020304" pitchFamily="18" charset="0"/>
                        </a:rPr>
                        <a:t>2022/23</a:t>
                      </a:r>
                      <a:endParaRPr lang="en-US" sz="80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57785" marR="372745" algn="ctr">
                        <a:spcBef>
                          <a:spcPts val="170"/>
                        </a:spcBef>
                        <a:spcAft>
                          <a:spcPts val="0"/>
                        </a:spcAft>
                      </a:pPr>
                      <a:r>
                        <a:rPr lang="en-ZA" sz="800" b="1" dirty="0">
                          <a:effectLst/>
                          <a:latin typeface="Arial" panose="020B0604020202020204" pitchFamily="34" charset="0"/>
                          <a:ea typeface="Arial" panose="020B0604020202020204" pitchFamily="34" charset="0"/>
                          <a:cs typeface="Times New Roman" panose="02020603050405020304" pitchFamily="18" charset="0"/>
                        </a:rPr>
                        <a:t>2023/24</a:t>
                      </a:r>
                      <a:endParaRPr lang="en-US" sz="80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57785" marR="372745" algn="ctr">
                        <a:spcBef>
                          <a:spcPts val="170"/>
                        </a:spcBef>
                        <a:spcAft>
                          <a:spcPts val="0"/>
                        </a:spcAft>
                      </a:pPr>
                      <a:r>
                        <a:rPr lang="en-ZA" sz="800" b="1" dirty="0">
                          <a:effectLst/>
                          <a:latin typeface="Arial" panose="020B0604020202020204" pitchFamily="34" charset="0"/>
                          <a:ea typeface="Arial" panose="020B0604020202020204" pitchFamily="34" charset="0"/>
                          <a:cs typeface="Times New Roman" panose="02020603050405020304" pitchFamily="18" charset="0"/>
                        </a:rPr>
                        <a:t>2024/25</a:t>
                      </a:r>
                      <a:endParaRPr lang="en-US" sz="80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extLst>
                  <a:ext uri="{0D108BD9-81ED-4DB2-BD59-A6C34878D82A}">
                    <a16:rowId xmlns:a16="http://schemas.microsoft.com/office/drawing/2014/main" val="105702082"/>
                  </a:ext>
                </a:extLst>
              </a:tr>
              <a:tr h="698736">
                <a:tc>
                  <a:txBody>
                    <a:bodyPr/>
                    <a:lstStyle/>
                    <a:p>
                      <a:pPr marL="115888" marR="127000" lvl="0" indent="-115888" algn="l" defTabSz="914400" rtl="0" eaLnBrk="1" fontAlgn="auto" latinLnBrk="0" hangingPunct="1">
                        <a:lnSpc>
                          <a:spcPct val="98000"/>
                        </a:lnSpc>
                        <a:spcBef>
                          <a:spcPts val="245"/>
                        </a:spcBef>
                        <a:spcAft>
                          <a:spcPts val="0"/>
                        </a:spcAft>
                        <a:buClrTx/>
                        <a:buSzTx/>
                        <a:buFontTx/>
                        <a:buNone/>
                        <a:tabLst/>
                        <a:defRPr/>
                      </a:pPr>
                      <a:r>
                        <a:rPr lang="en-GB" sz="800" dirty="0">
                          <a:effectLst/>
                          <a:latin typeface="Arial" panose="020B0604020202020204" pitchFamily="34" charset="0"/>
                          <a:ea typeface="Arial" panose="020B0604020202020204" pitchFamily="34" charset="0"/>
                          <a:cs typeface="Times New Roman" panose="02020603050405020304" pitchFamily="18" charset="0"/>
                        </a:rPr>
                        <a:t>1. Alternative pool of funding available for eligible students </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spcBef>
                          <a:spcPts val="3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Funds raised</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49225" algn="just">
                        <a:spcBef>
                          <a:spcPts val="185"/>
                        </a:spcBef>
                        <a:spcAft>
                          <a:spcPts val="0"/>
                        </a:spcAft>
                      </a:pPr>
                      <a:r>
                        <a:rPr lang="en-GB" sz="800" dirty="0">
                          <a:effectLst/>
                          <a:latin typeface="Arial" panose="020B0604020202020204" pitchFamily="34" charset="0"/>
                          <a:ea typeface="Arial" panose="020B0604020202020204" pitchFamily="34" charset="0"/>
                          <a:cs typeface="Times New Roman" panose="02020603050405020304" pitchFamily="18" charset="0"/>
                        </a:rPr>
                        <a:t>1.1. Amount of funds (Rand value) raised from funders</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86995" marR="0" algn="ctr">
                        <a:lnSpc>
                          <a:spcPct val="107000"/>
                        </a:lnSpc>
                        <a:spcBef>
                          <a:spcPts val="1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R48.3m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63830" marR="0" algn="ctr">
                        <a:lnSpc>
                          <a:spcPct val="107000"/>
                        </a:lnSpc>
                        <a:spcBef>
                          <a:spcPts val="1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R53.1m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5895" marR="0" algn="ctr">
                        <a:lnSpc>
                          <a:spcPct val="107000"/>
                        </a:lnSpc>
                        <a:spcBef>
                          <a:spcPts val="1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R58.4m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36381829"/>
                  </a:ext>
                </a:extLst>
              </a:tr>
              <a:tr h="470109">
                <a:tc>
                  <a:txBody>
                    <a:bodyPr/>
                    <a:lstStyle/>
                    <a:p>
                      <a:pPr marL="115888" marR="0" indent="-115888">
                        <a:spcBef>
                          <a:spcPts val="225"/>
                        </a:spcBef>
                        <a:spcAft>
                          <a:spcPts val="0"/>
                        </a:spcAft>
                      </a:pPr>
                      <a:r>
                        <a:rPr lang="en-ZA" sz="800" dirty="0">
                          <a:effectLst/>
                          <a:latin typeface="Arial" panose="020B0604020202020204" pitchFamily="34" charset="0"/>
                          <a:ea typeface="Arial" panose="020B0604020202020204" pitchFamily="34" charset="0"/>
                          <a:cs typeface="Times New Roman" panose="02020603050405020304" pitchFamily="18" charset="0"/>
                        </a:rPr>
                        <a:t>2.</a:t>
                      </a:r>
                      <a:r>
                        <a:rPr lang="en-GB" sz="800" dirty="0">
                          <a:effectLst/>
                          <a:latin typeface="Arial" panose="020B0604020202020204" pitchFamily="34" charset="0"/>
                          <a:ea typeface="Arial" panose="020B0604020202020204" pitchFamily="34" charset="0"/>
                          <a:cs typeface="Times New Roman" panose="02020603050405020304" pitchFamily="18" charset="0"/>
                        </a:rPr>
                        <a:t> A sustainable and improved systems for recoveries</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spcBef>
                          <a:spcPts val="225"/>
                        </a:spcBef>
                        <a:spcAft>
                          <a:spcPts val="0"/>
                        </a:spcAft>
                        <a:tabLst/>
                      </a:pPr>
                      <a:r>
                        <a:rPr lang="en-GB" sz="800" dirty="0">
                          <a:effectLst/>
                          <a:latin typeface="Arial" panose="020B0604020202020204" pitchFamily="34" charset="0"/>
                          <a:ea typeface="Arial" panose="020B0604020202020204" pitchFamily="34" charset="0"/>
                          <a:cs typeface="Times New Roman" panose="02020603050405020304" pitchFamily="18" charset="0"/>
                        </a:rPr>
                        <a:t>Funds recovered from debtors</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18745">
                        <a:spcBef>
                          <a:spcPts val="200"/>
                        </a:spcBef>
                        <a:spcAft>
                          <a:spcPts val="0"/>
                        </a:spcAft>
                      </a:pPr>
                      <a:r>
                        <a:rPr lang="en-GB" sz="800" dirty="0">
                          <a:effectLst/>
                          <a:latin typeface="Arial" panose="020B0604020202020204" pitchFamily="34" charset="0"/>
                          <a:ea typeface="Arial" panose="020B0604020202020204" pitchFamily="34" charset="0"/>
                          <a:cs typeface="Times New Roman" panose="02020603050405020304" pitchFamily="18" charset="0"/>
                        </a:rPr>
                        <a:t>2.1 </a:t>
                      </a:r>
                      <a:r>
                        <a:rPr lang="en-US" sz="800" dirty="0">
                          <a:effectLst/>
                          <a:latin typeface="Arial" panose="020B0604020202020204" pitchFamily="34" charset="0"/>
                          <a:ea typeface="Arial" panose="020B0604020202020204" pitchFamily="34" charset="0"/>
                        </a:rPr>
                        <a:t>Amount of money</a:t>
                      </a:r>
                      <a:r>
                        <a:rPr lang="en-US" sz="800" spc="5"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recovered (Rand value)</a:t>
                      </a:r>
                      <a:r>
                        <a:rPr lang="en-US" sz="800" spc="-235"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from NSFAS</a:t>
                      </a:r>
                      <a:r>
                        <a:rPr lang="en-US" sz="800" spc="-1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debtors</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080" marR="12700" algn="ctr">
                        <a:lnSpc>
                          <a:spcPts val="1000"/>
                        </a:lnSpc>
                        <a:spcBef>
                          <a:spcPts val="0"/>
                        </a:spcBef>
                        <a:spcAft>
                          <a:spcPts val="0"/>
                        </a:spcAft>
                      </a:pPr>
                      <a:r>
                        <a:rPr lang="en-US" sz="800" dirty="0">
                          <a:effectLst/>
                          <a:latin typeface="Arial" panose="020B0604020202020204" pitchFamily="34" charset="0"/>
                          <a:ea typeface="Arial" panose="020B0604020202020204" pitchFamily="34" charset="0"/>
                        </a:rPr>
                        <a:t>R388.5m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15" marR="68580" algn="ctr">
                        <a:lnSpc>
                          <a:spcPct val="107000"/>
                        </a:lnSpc>
                        <a:spcBef>
                          <a:spcPts val="5"/>
                        </a:spcBef>
                        <a:spcAft>
                          <a:spcPts val="0"/>
                        </a:spcAft>
                      </a:pPr>
                      <a:r>
                        <a:rPr lang="en-US" sz="800" dirty="0">
                          <a:effectLst/>
                          <a:latin typeface="Arial" panose="020B0604020202020204" pitchFamily="34" charset="0"/>
                          <a:ea typeface="Arial" panose="020B0604020202020204" pitchFamily="34" charset="0"/>
                        </a:rPr>
                        <a:t>R396.3m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7620" marR="23495" algn="ctr">
                        <a:lnSpc>
                          <a:spcPct val="107000"/>
                        </a:lnSpc>
                        <a:spcBef>
                          <a:spcPts val="0"/>
                        </a:spcBef>
                        <a:spcAft>
                          <a:spcPts val="0"/>
                        </a:spcAft>
                      </a:pPr>
                      <a:r>
                        <a:rPr lang="en-US" sz="800" dirty="0">
                          <a:effectLst/>
                          <a:latin typeface="Arial" panose="020B0604020202020204" pitchFamily="34" charset="0"/>
                          <a:ea typeface="Arial" panose="020B0604020202020204" pitchFamily="34" charset="0"/>
                        </a:rPr>
                        <a:t>R404.2m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60511568"/>
                  </a:ext>
                </a:extLst>
              </a:tr>
              <a:tr h="844735">
                <a:tc rowSpan="3">
                  <a:txBody>
                    <a:bodyPr/>
                    <a:lstStyle/>
                    <a:p>
                      <a:pPr marL="115888" marR="0" indent="-115888">
                        <a:spcBef>
                          <a:spcPts val="225"/>
                        </a:spcBef>
                        <a:spcAft>
                          <a:spcPts val="0"/>
                        </a:spcAft>
                        <a:tabLst/>
                      </a:pPr>
                      <a:r>
                        <a:rPr lang="en-ZA" sz="800" dirty="0">
                          <a:effectLst/>
                          <a:latin typeface="Arial" panose="020B0604020202020204" pitchFamily="34" charset="0"/>
                          <a:ea typeface="Arial" panose="020B0604020202020204" pitchFamily="34" charset="0"/>
                          <a:cs typeface="Times New Roman" panose="02020603050405020304" pitchFamily="18" charset="0"/>
                        </a:rPr>
                        <a:t>3. </a:t>
                      </a:r>
                      <a:r>
                        <a:rPr lang="en-GB" sz="800" dirty="0">
                          <a:effectLst/>
                          <a:latin typeface="Arial" panose="020B0604020202020204" pitchFamily="34" charset="0"/>
                          <a:ea typeface="Arial" panose="020B0604020202020204" pitchFamily="34" charset="0"/>
                          <a:cs typeface="Times New Roman" panose="02020603050405020304" pitchFamily="18" charset="0"/>
                        </a:rPr>
                        <a:t>Fund the right student, correct amount at the right time</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3">
                  <a:txBody>
                    <a:bodyPr/>
                    <a:lstStyle/>
                    <a:p>
                      <a:pPr marL="0" marR="0" indent="0">
                        <a:spcBef>
                          <a:spcPts val="225"/>
                        </a:spcBef>
                        <a:spcAft>
                          <a:spcPts val="0"/>
                        </a:spcAft>
                      </a:pPr>
                      <a:r>
                        <a:rPr lang="en-US" sz="800" dirty="0">
                          <a:effectLst/>
                          <a:latin typeface="Arial" panose="020B0604020202020204" pitchFamily="34" charset="0"/>
                          <a:ea typeface="Arial" panose="020B0604020202020204" pitchFamily="34" charset="0"/>
                        </a:rPr>
                        <a:t>Bursaries funded to</a:t>
                      </a:r>
                      <a:r>
                        <a:rPr lang="en-US" sz="800" spc="-24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students</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18745">
                        <a:spcBef>
                          <a:spcPts val="20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3.1 </a:t>
                      </a:r>
                      <a:r>
                        <a:rPr lang="en-ZA" sz="800" dirty="0">
                          <a:effectLst/>
                          <a:latin typeface="Arial" panose="020B0604020202020204" pitchFamily="34" charset="0"/>
                          <a:ea typeface="Arial" panose="020B0604020202020204" pitchFamily="34" charset="0"/>
                          <a:cs typeface="Times New Roman" panose="02020603050405020304" pitchFamily="18" charset="0"/>
                        </a:rPr>
                        <a:t>Percentage of all valid applications received in each academic cycle, where provisional funding decisions are communicated to applicants within 30 days of the closing date of</a:t>
                      </a:r>
                    </a:p>
                    <a:p>
                      <a:pPr marL="57785" marR="118745">
                        <a:spcBef>
                          <a:spcPts val="200"/>
                        </a:spcBef>
                        <a:spcAft>
                          <a:spcPts val="0"/>
                        </a:spcAft>
                      </a:pPr>
                      <a:r>
                        <a:rPr lang="en-ZA" sz="800" dirty="0">
                          <a:effectLst/>
                          <a:latin typeface="Arial" panose="020B0604020202020204" pitchFamily="34" charset="0"/>
                          <a:ea typeface="Arial" panose="020B0604020202020204" pitchFamily="34" charset="0"/>
                          <a:cs typeface="Times New Roman" panose="02020603050405020304" pitchFamily="18" charset="0"/>
                        </a:rPr>
                        <a:t>applications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2720" marR="0" algn="ctr">
                        <a:lnSpc>
                          <a:spcPts val="10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90%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01930" marR="0" algn="ctr">
                        <a:lnSpc>
                          <a:spcPts val="10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90%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60985" marR="0" algn="ctr">
                        <a:lnSpc>
                          <a:spcPts val="10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90%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25034015"/>
                  </a:ext>
                </a:extLst>
              </a:tr>
              <a:tr h="844735">
                <a:tc vMerge="1">
                  <a:txBody>
                    <a:bodyPr/>
                    <a:lstStyle/>
                    <a:p>
                      <a:pPr marL="55880" marR="0">
                        <a:spcBef>
                          <a:spcPts val="225"/>
                        </a:spcBef>
                        <a:spcAft>
                          <a:spcPts val="0"/>
                        </a:spcAft>
                      </a:pPr>
                      <a:endParaRPr lang="en-US" sz="105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55563" marR="0" indent="-55563">
                        <a:spcBef>
                          <a:spcPts val="225"/>
                        </a:spcBef>
                        <a:spcAft>
                          <a:spcPts val="0"/>
                        </a:spcAft>
                      </a:pP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18745">
                        <a:spcBef>
                          <a:spcPts val="200"/>
                        </a:spcBef>
                        <a:spcAft>
                          <a:spcPts val="0"/>
                        </a:spcAft>
                      </a:pPr>
                      <a:r>
                        <a:rPr lang="en-GB" sz="800" dirty="0">
                          <a:effectLst/>
                          <a:latin typeface="Arial" panose="020B0604020202020204" pitchFamily="34" charset="0"/>
                          <a:ea typeface="Arial" panose="020B0604020202020204" pitchFamily="34" charset="0"/>
                          <a:cs typeface="Times New Roman" panose="02020603050405020304" pitchFamily="18" charset="0"/>
                        </a:rPr>
                        <a:t>3.2 Percentage of continuing students where provisional funding process is completed within 10 days of receipt of academic progression or academic results from Institutions or DHET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2720" marR="0" algn="ctr">
                        <a:lnSpc>
                          <a:spcPts val="10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90%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01930" marR="0" algn="ctr">
                        <a:lnSpc>
                          <a:spcPts val="10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90%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60985" marR="0" algn="ctr">
                        <a:lnSpc>
                          <a:spcPts val="10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90%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41400711"/>
                  </a:ext>
                </a:extLst>
              </a:tr>
              <a:tr h="727534">
                <a:tc vMerge="1">
                  <a:txBody>
                    <a:bodyPr/>
                    <a:lstStyle/>
                    <a:p>
                      <a:pPr marL="0" marR="0">
                        <a:spcBef>
                          <a:spcPts val="30"/>
                        </a:spcBef>
                        <a:spcAft>
                          <a:spcPts val="0"/>
                        </a:spcAft>
                      </a:pPr>
                      <a:endParaRPr lang="en-US" sz="105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0" marR="0" indent="0">
                        <a:spcBef>
                          <a:spcPts val="30"/>
                        </a:spcBef>
                        <a:spcAft>
                          <a:spcPts val="0"/>
                        </a:spcAft>
                      </a:pP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18745">
                        <a:spcBef>
                          <a:spcPts val="200"/>
                        </a:spcBef>
                        <a:spcAft>
                          <a:spcPts val="0"/>
                        </a:spcAft>
                      </a:pPr>
                      <a:r>
                        <a:rPr lang="en-GB" sz="800" dirty="0">
                          <a:effectLst/>
                          <a:latin typeface="Arial" panose="020B0604020202020204" pitchFamily="34" charset="0"/>
                          <a:ea typeface="Arial" panose="020B0604020202020204" pitchFamily="34" charset="0"/>
                          <a:cs typeface="Times New Roman" panose="02020603050405020304" pitchFamily="18" charset="0"/>
                        </a:rPr>
                        <a:t>3.3 </a:t>
                      </a:r>
                      <a:r>
                        <a:rPr lang="en-US" sz="800" dirty="0">
                          <a:effectLst/>
                          <a:latin typeface="Arial" panose="020B0604020202020204" pitchFamily="34" charset="0"/>
                          <a:ea typeface="Arial" panose="020B0604020202020204" pitchFamily="34" charset="0"/>
                        </a:rPr>
                        <a:t>Percentage</a:t>
                      </a:r>
                      <a:r>
                        <a:rPr lang="en-US" sz="800" spc="-25"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of</a:t>
                      </a:r>
                      <a:r>
                        <a:rPr lang="en-US" sz="800" spc="-15"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assistive</a:t>
                      </a:r>
                      <a:r>
                        <a:rPr lang="en-US" sz="800" spc="-235"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devices provided to student</a:t>
                      </a:r>
                      <a:r>
                        <a:rPr lang="en-US" sz="800" spc="-235"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with disabilities within 30</a:t>
                      </a:r>
                      <a:r>
                        <a:rPr lang="en-US" sz="800" spc="5"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days</a:t>
                      </a:r>
                      <a:r>
                        <a:rPr lang="en-US" sz="800" spc="-5"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of</a:t>
                      </a:r>
                      <a:r>
                        <a:rPr lang="en-US" sz="800" spc="-5"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receipt</a:t>
                      </a:r>
                      <a:r>
                        <a:rPr lang="en-US" sz="800" spc="-15"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of claims.</a:t>
                      </a:r>
                      <a:endParaRPr lang="en-ZA"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2720" marR="0" algn="ctr">
                        <a:lnSpc>
                          <a:spcPct val="107000"/>
                        </a:lnSpc>
                        <a:spcBef>
                          <a:spcPts val="5"/>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90%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01930" marR="0" algn="ctr">
                        <a:lnSpc>
                          <a:spcPct val="107000"/>
                        </a:lnSpc>
                        <a:spcBef>
                          <a:spcPts val="5"/>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90%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60985" marR="0" algn="ctr">
                        <a:lnSpc>
                          <a:spcPct val="107000"/>
                        </a:lnSpc>
                        <a:spcBef>
                          <a:spcPts val="5"/>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90%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692216097"/>
                  </a:ext>
                </a:extLst>
              </a:tr>
            </a:tbl>
          </a:graphicData>
        </a:graphic>
      </p:graphicFrame>
      <p:sp>
        <p:nvSpPr>
          <p:cNvPr id="5" name="Rectangle 4">
            <a:extLst>
              <a:ext uri="{FF2B5EF4-FFF2-40B4-BE49-F238E27FC236}">
                <a16:creationId xmlns:a16="http://schemas.microsoft.com/office/drawing/2014/main" id="{BC5E399A-8F7C-4193-994A-695789603A61}"/>
              </a:ext>
            </a:extLst>
          </p:cNvPr>
          <p:cNvSpPr/>
          <p:nvPr/>
        </p:nvSpPr>
        <p:spPr>
          <a:xfrm>
            <a:off x="755576" y="27870"/>
            <a:ext cx="7920879" cy="826764"/>
          </a:xfrm>
          <a:prstGeom prst="rect">
            <a:avLst/>
          </a:prstGeom>
        </p:spPr>
        <p:txBody>
          <a:bodyPr wrap="square" lIns="87252" tIns="43624" rIns="87252" bIns="43624">
            <a:spAutoFit/>
          </a:bodyPr>
          <a:lstStyle/>
          <a:p>
            <a:pPr lvl="0">
              <a:buClr>
                <a:srgbClr val="C00000"/>
              </a:buClr>
              <a:defRPr/>
            </a:pPr>
            <a:r>
              <a:rPr lang="en-US" b="1" dirty="0">
                <a:solidFill>
                  <a:prstClr val="white">
                    <a:lumMod val="50000"/>
                  </a:prstClr>
                </a:solidFill>
                <a:latin typeface="+mj-lt"/>
                <a:cs typeface="Arial" panose="020B0604020202020204" pitchFamily="34" charset="0"/>
              </a:rPr>
              <a:t>2020/21- 2024/25</a:t>
            </a:r>
            <a:r>
              <a:rPr kumimoji="0" lang="en-ZA"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rPr>
              <a:t> STRATEGIC PLAN AND 2022/23 ANNUAL PERFORMANCE PLAN WITH ANNUAL TARGETS AND PROJECTIONS</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2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p:txBody>
      </p:sp>
      <p:sp>
        <p:nvSpPr>
          <p:cNvPr id="7" name="Rectangle 6"/>
          <p:cNvSpPr/>
          <p:nvPr/>
        </p:nvSpPr>
        <p:spPr>
          <a:xfrm>
            <a:off x="0" y="-38097"/>
            <a:ext cx="731520" cy="555524"/>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a:t>
            </a:r>
          </a:p>
        </p:txBody>
      </p:sp>
    </p:spTree>
    <p:extLst>
      <p:ext uri="{BB962C8B-B14F-4D97-AF65-F5344CB8AC3E}">
        <p14:creationId xmlns:p14="http://schemas.microsoft.com/office/powerpoint/2010/main" val="1314938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ED262A-18BB-4065-B2DB-390D314F6466}"/>
              </a:ext>
            </a:extLst>
          </p:cNvPr>
          <p:cNvGraphicFramePr>
            <a:graphicFrameLocks noGrp="1"/>
          </p:cNvGraphicFramePr>
          <p:nvPr/>
        </p:nvGraphicFramePr>
        <p:xfrm>
          <a:off x="755576" y="916189"/>
          <a:ext cx="8035219" cy="2468409"/>
        </p:xfrm>
        <a:graphic>
          <a:graphicData uri="http://schemas.openxmlformats.org/drawingml/2006/table">
            <a:tbl>
              <a:tblPr firstRow="1" firstCol="1" lastRow="1" lastCol="1" bandRow="1" bandCol="1"/>
              <a:tblGrid>
                <a:gridCol w="1156620">
                  <a:extLst>
                    <a:ext uri="{9D8B030D-6E8A-4147-A177-3AD203B41FA5}">
                      <a16:colId xmlns:a16="http://schemas.microsoft.com/office/drawing/2014/main" val="3616636367"/>
                    </a:ext>
                  </a:extLst>
                </a:gridCol>
                <a:gridCol w="1060638">
                  <a:extLst>
                    <a:ext uri="{9D8B030D-6E8A-4147-A177-3AD203B41FA5}">
                      <a16:colId xmlns:a16="http://schemas.microsoft.com/office/drawing/2014/main" val="998607986"/>
                    </a:ext>
                  </a:extLst>
                </a:gridCol>
                <a:gridCol w="1997592">
                  <a:extLst>
                    <a:ext uri="{9D8B030D-6E8A-4147-A177-3AD203B41FA5}">
                      <a16:colId xmlns:a16="http://schemas.microsoft.com/office/drawing/2014/main" val="2513803456"/>
                    </a:ext>
                  </a:extLst>
                </a:gridCol>
                <a:gridCol w="1648329">
                  <a:extLst>
                    <a:ext uri="{9D8B030D-6E8A-4147-A177-3AD203B41FA5}">
                      <a16:colId xmlns:a16="http://schemas.microsoft.com/office/drawing/2014/main" val="2683579107"/>
                    </a:ext>
                  </a:extLst>
                </a:gridCol>
                <a:gridCol w="1086020">
                  <a:extLst>
                    <a:ext uri="{9D8B030D-6E8A-4147-A177-3AD203B41FA5}">
                      <a16:colId xmlns:a16="http://schemas.microsoft.com/office/drawing/2014/main" val="19022246"/>
                    </a:ext>
                  </a:extLst>
                </a:gridCol>
                <a:gridCol w="1086020">
                  <a:extLst>
                    <a:ext uri="{9D8B030D-6E8A-4147-A177-3AD203B41FA5}">
                      <a16:colId xmlns:a16="http://schemas.microsoft.com/office/drawing/2014/main" val="1981598700"/>
                    </a:ext>
                  </a:extLst>
                </a:gridCol>
              </a:tblGrid>
              <a:tr h="468808">
                <a:tc rowSpan="2">
                  <a:txBody>
                    <a:bodyPr/>
                    <a:lstStyle/>
                    <a:p>
                      <a:pPr marL="55880" marR="0">
                        <a:spcBef>
                          <a:spcPts val="170"/>
                        </a:spcBef>
                        <a:spcAft>
                          <a:spcPts val="0"/>
                        </a:spcAft>
                      </a:pPr>
                      <a:r>
                        <a:rPr lang="en-US" sz="1050" b="1" dirty="0">
                          <a:effectLst/>
                          <a:latin typeface="Arial" panose="020B0604020202020204" pitchFamily="34" charset="0"/>
                          <a:ea typeface="Arial" panose="020B0604020202020204" pitchFamily="34" charset="0"/>
                          <a:cs typeface="Times New Roman" panose="02020603050405020304" pitchFamily="18" charset="0"/>
                        </a:rPr>
                        <a:t>Outcome</a:t>
                      </a:r>
                      <a:endParaRPr lang="en-US" sz="105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rowSpan="2">
                  <a:txBody>
                    <a:bodyPr/>
                    <a:lstStyle/>
                    <a:p>
                      <a:pPr marL="55880" marR="0">
                        <a:spcBef>
                          <a:spcPts val="170"/>
                        </a:spcBef>
                        <a:spcAft>
                          <a:spcPts val="0"/>
                        </a:spcAft>
                      </a:pPr>
                      <a:r>
                        <a:rPr lang="en-ZA" sz="1050" b="1" dirty="0">
                          <a:effectLst/>
                          <a:latin typeface="Arial" panose="020B0604020202020204" pitchFamily="34" charset="0"/>
                          <a:ea typeface="Arial" panose="020B0604020202020204" pitchFamily="34" charset="0"/>
                          <a:cs typeface="Times New Roman" panose="02020603050405020304" pitchFamily="18" charset="0"/>
                        </a:rPr>
                        <a:t>Outputs</a:t>
                      </a: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rowSpan="2">
                  <a:txBody>
                    <a:bodyPr/>
                    <a:lstStyle/>
                    <a:p>
                      <a:pPr marL="57785" marR="372745">
                        <a:spcBef>
                          <a:spcPts val="170"/>
                        </a:spcBef>
                        <a:spcAft>
                          <a:spcPts val="0"/>
                        </a:spcAft>
                      </a:pPr>
                      <a:r>
                        <a:rPr lang="en-US" sz="1050" b="1" dirty="0">
                          <a:effectLst/>
                          <a:latin typeface="Arial" panose="020B0604020202020204" pitchFamily="34" charset="0"/>
                          <a:ea typeface="Arial" panose="020B0604020202020204" pitchFamily="34" charset="0"/>
                          <a:cs typeface="Times New Roman" panose="02020603050405020304" pitchFamily="18" charset="0"/>
                        </a:rPr>
                        <a:t>Output Indicator</a:t>
                      </a:r>
                      <a:endParaRPr lang="en-US" sz="105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57785" marR="372745" algn="ctr">
                        <a:spcBef>
                          <a:spcPts val="170"/>
                        </a:spcBef>
                        <a:spcAft>
                          <a:spcPts val="0"/>
                        </a:spcAft>
                      </a:pPr>
                      <a:r>
                        <a:rPr lang="en-ZA" sz="1050" b="1" dirty="0">
                          <a:effectLst/>
                          <a:latin typeface="Arial" panose="020B0604020202020204" pitchFamily="34" charset="0"/>
                          <a:ea typeface="Arial" panose="020B0604020202020204" pitchFamily="34" charset="0"/>
                          <a:cs typeface="Times New Roman" panose="02020603050405020304" pitchFamily="18" charset="0"/>
                        </a:rPr>
                        <a:t>Estimated Performance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gridSpan="2">
                  <a:txBody>
                    <a:bodyPr/>
                    <a:lstStyle/>
                    <a:p>
                      <a:pPr marL="57785" marR="372745" algn="ctr">
                        <a:spcBef>
                          <a:spcPts val="170"/>
                        </a:spcBef>
                        <a:spcAft>
                          <a:spcPts val="0"/>
                        </a:spcAft>
                      </a:pPr>
                      <a:r>
                        <a:rPr lang="en-ZA" sz="1050" b="1" dirty="0">
                          <a:effectLst/>
                          <a:latin typeface="Arial" panose="020B0604020202020204" pitchFamily="34" charset="0"/>
                          <a:ea typeface="Arial" panose="020B0604020202020204" pitchFamily="34" charset="0"/>
                          <a:cs typeface="Times New Roman" panose="02020603050405020304" pitchFamily="18" charset="0"/>
                        </a:rPr>
                        <a:t>MTEF PERIOD</a:t>
                      </a: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hMerge="1">
                  <a:txBody>
                    <a:bodyPr/>
                    <a:lstStyle/>
                    <a:p>
                      <a:pPr marL="57785" marR="372745">
                        <a:spcBef>
                          <a:spcPts val="170"/>
                        </a:spcBef>
                        <a:spcAft>
                          <a:spcPts val="0"/>
                        </a:spcAft>
                      </a:pP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extLst>
                  <a:ext uri="{0D108BD9-81ED-4DB2-BD59-A6C34878D82A}">
                    <a16:rowId xmlns:a16="http://schemas.microsoft.com/office/drawing/2014/main" val="1882533844"/>
                  </a:ext>
                </a:extLst>
              </a:tr>
              <a:tr h="222156">
                <a:tc vMerge="1">
                  <a:txBody>
                    <a:bodyPr/>
                    <a:lstStyle/>
                    <a:p>
                      <a:pPr marL="55880" marR="0">
                        <a:spcBef>
                          <a:spcPts val="170"/>
                        </a:spcBef>
                        <a:spcAft>
                          <a:spcPts val="0"/>
                        </a:spcAft>
                      </a:pPr>
                      <a:endParaRPr lang="en-US" sz="105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vMerge="1">
                  <a:txBody>
                    <a:bodyPr/>
                    <a:lstStyle/>
                    <a:p>
                      <a:pPr marL="55880" marR="0">
                        <a:spcBef>
                          <a:spcPts val="170"/>
                        </a:spcBef>
                        <a:spcAft>
                          <a:spcPts val="0"/>
                        </a:spcAft>
                      </a:pP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vMerge="1">
                  <a:txBody>
                    <a:bodyPr/>
                    <a:lstStyle/>
                    <a:p>
                      <a:pPr marL="57785" marR="372745">
                        <a:spcBef>
                          <a:spcPts val="170"/>
                        </a:spcBef>
                        <a:spcAft>
                          <a:spcPts val="0"/>
                        </a:spcAft>
                      </a:pPr>
                      <a:endParaRPr lang="en-US" sz="105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57785" marR="372745" algn="ctr">
                        <a:spcBef>
                          <a:spcPts val="170"/>
                        </a:spcBef>
                        <a:spcAft>
                          <a:spcPts val="0"/>
                        </a:spcAft>
                      </a:pPr>
                      <a:r>
                        <a:rPr lang="en-ZA" sz="800" b="1" dirty="0">
                          <a:effectLst/>
                          <a:latin typeface="Arial" panose="020B0604020202020204" pitchFamily="34" charset="0"/>
                          <a:ea typeface="Arial" panose="020B0604020202020204" pitchFamily="34" charset="0"/>
                          <a:cs typeface="Times New Roman" panose="02020603050405020304" pitchFamily="18" charset="0"/>
                        </a:rPr>
                        <a:t>2022/23</a:t>
                      </a:r>
                      <a:endParaRPr lang="en-US" sz="80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57785" marR="372745" algn="ctr">
                        <a:spcBef>
                          <a:spcPts val="170"/>
                        </a:spcBef>
                        <a:spcAft>
                          <a:spcPts val="0"/>
                        </a:spcAft>
                      </a:pPr>
                      <a:r>
                        <a:rPr lang="en-ZA" sz="800" b="1" dirty="0">
                          <a:effectLst/>
                          <a:latin typeface="Arial" panose="020B0604020202020204" pitchFamily="34" charset="0"/>
                          <a:ea typeface="Arial" panose="020B0604020202020204" pitchFamily="34" charset="0"/>
                          <a:cs typeface="Times New Roman" panose="02020603050405020304" pitchFamily="18" charset="0"/>
                        </a:rPr>
                        <a:t>2023/24</a:t>
                      </a:r>
                      <a:endParaRPr lang="en-US" sz="80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57785" marR="372745" algn="ctr">
                        <a:spcBef>
                          <a:spcPts val="170"/>
                        </a:spcBef>
                        <a:spcAft>
                          <a:spcPts val="0"/>
                        </a:spcAft>
                      </a:pPr>
                      <a:r>
                        <a:rPr lang="en-ZA" sz="800" b="1" dirty="0">
                          <a:effectLst/>
                          <a:latin typeface="Arial" panose="020B0604020202020204" pitchFamily="34" charset="0"/>
                          <a:ea typeface="Arial" panose="020B0604020202020204" pitchFamily="34" charset="0"/>
                          <a:cs typeface="Times New Roman" panose="02020603050405020304" pitchFamily="18" charset="0"/>
                        </a:rPr>
                        <a:t>2024/25</a:t>
                      </a:r>
                      <a:endParaRPr lang="en-US" sz="80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extLst>
                  <a:ext uri="{0D108BD9-81ED-4DB2-BD59-A6C34878D82A}">
                    <a16:rowId xmlns:a16="http://schemas.microsoft.com/office/drawing/2014/main" val="105702082"/>
                  </a:ext>
                </a:extLst>
              </a:tr>
              <a:tr h="705679">
                <a:tc rowSpan="2">
                  <a:txBody>
                    <a:bodyPr/>
                    <a:lstStyle/>
                    <a:p>
                      <a:pPr marL="115888" marR="0" indent="-115888">
                        <a:spcBef>
                          <a:spcPts val="225"/>
                        </a:spcBef>
                        <a:spcAft>
                          <a:spcPts val="0"/>
                        </a:spcAft>
                        <a:tabLst/>
                      </a:pPr>
                      <a:r>
                        <a:rPr lang="en-ZA" sz="800" dirty="0">
                          <a:effectLst/>
                          <a:latin typeface="Arial" panose="020B0604020202020204" pitchFamily="34" charset="0"/>
                          <a:ea typeface="Arial" panose="020B0604020202020204" pitchFamily="34" charset="0"/>
                          <a:cs typeface="Times New Roman" panose="02020603050405020304" pitchFamily="18" charset="0"/>
                        </a:rPr>
                        <a:t>3. </a:t>
                      </a:r>
                      <a:r>
                        <a:rPr lang="en-GB" sz="800" dirty="0">
                          <a:effectLst/>
                          <a:latin typeface="Arial" panose="020B0604020202020204" pitchFamily="34" charset="0"/>
                          <a:ea typeface="Arial" panose="020B0604020202020204" pitchFamily="34" charset="0"/>
                          <a:cs typeface="Times New Roman" panose="02020603050405020304" pitchFamily="18" charset="0"/>
                        </a:rPr>
                        <a:t>Fund the right student, correct amount at the right time</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spcBef>
                          <a:spcPts val="225"/>
                        </a:spcBef>
                        <a:spcAft>
                          <a:spcPts val="0"/>
                        </a:spcAft>
                      </a:pPr>
                      <a:r>
                        <a:rPr lang="en-GB" sz="800" dirty="0">
                          <a:effectLst/>
                          <a:latin typeface="Arial" panose="020B0604020202020204" pitchFamily="34" charset="0"/>
                          <a:ea typeface="Arial" panose="020B0604020202020204" pitchFamily="34" charset="0"/>
                          <a:cs typeface="Times New Roman" panose="02020603050405020304" pitchFamily="18" charset="0"/>
                        </a:rPr>
                        <a:t>Bursaries funded to students and bursary accounts created</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18745">
                        <a:spcBef>
                          <a:spcPts val="20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3.4 </a:t>
                      </a:r>
                      <a:r>
                        <a:rPr lang="en-ZA" sz="800" dirty="0">
                          <a:effectLst/>
                          <a:latin typeface="Arial" panose="020B0604020202020204" pitchFamily="34" charset="0"/>
                          <a:ea typeface="Arial" panose="020B0604020202020204" pitchFamily="34" charset="0"/>
                          <a:cs typeface="Times New Roman" panose="02020603050405020304" pitchFamily="18" charset="0"/>
                        </a:rPr>
                        <a:t>Percentage of funded University students for which the instalments of tuition and allowances to institutions are paid on the</a:t>
                      </a:r>
                    </a:p>
                    <a:p>
                      <a:pPr marL="57785" marR="118745">
                        <a:spcBef>
                          <a:spcPts val="200"/>
                        </a:spcBef>
                        <a:spcAft>
                          <a:spcPts val="0"/>
                        </a:spcAft>
                      </a:pPr>
                      <a:r>
                        <a:rPr lang="en-ZA" sz="800" dirty="0">
                          <a:effectLst/>
                          <a:latin typeface="Arial" panose="020B0604020202020204" pitchFamily="34" charset="0"/>
                          <a:ea typeface="Arial" panose="020B0604020202020204" pitchFamily="34" charset="0"/>
                          <a:cs typeface="Times New Roman" panose="02020603050405020304" pitchFamily="18" charset="0"/>
                        </a:rPr>
                        <a:t>25th day of every second month</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2720" marR="0" algn="ctr">
                        <a:lnSpc>
                          <a:spcPts val="10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90%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01930" marR="0" algn="ctr">
                        <a:lnSpc>
                          <a:spcPts val="10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90%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60985" marR="0" algn="ctr">
                        <a:lnSpc>
                          <a:spcPts val="10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90%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25034015"/>
                  </a:ext>
                </a:extLst>
              </a:tr>
              <a:tr h="1051005">
                <a:tc vMerge="1">
                  <a:txBody>
                    <a:bodyPr/>
                    <a:lstStyle/>
                    <a:p>
                      <a:pPr marL="55880" marR="0">
                        <a:spcBef>
                          <a:spcPts val="225"/>
                        </a:spcBef>
                        <a:spcAft>
                          <a:spcPts val="0"/>
                        </a:spcAft>
                      </a:pPr>
                      <a:endParaRPr lang="en-US" sz="105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spcBef>
                          <a:spcPts val="225"/>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Bursaries funded to students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18745">
                        <a:spcBef>
                          <a:spcPts val="200"/>
                        </a:spcBef>
                        <a:spcAft>
                          <a:spcPts val="0"/>
                        </a:spcAft>
                      </a:pPr>
                      <a:r>
                        <a:rPr lang="en-GB" sz="800" dirty="0">
                          <a:effectLst/>
                          <a:latin typeface="Arial" panose="020B0604020202020204" pitchFamily="34" charset="0"/>
                          <a:ea typeface="Arial" panose="020B0604020202020204" pitchFamily="34" charset="0"/>
                          <a:cs typeface="Times New Roman" panose="02020603050405020304" pitchFamily="18" charset="0"/>
                        </a:rPr>
                        <a:t>3.5 </a:t>
                      </a:r>
                      <a:r>
                        <a:rPr lang="en-ZA" sz="800" dirty="0">
                          <a:effectLst/>
                          <a:latin typeface="Arial" panose="020B0604020202020204" pitchFamily="34" charset="0"/>
                          <a:ea typeface="Arial" panose="020B0604020202020204" pitchFamily="34" charset="0"/>
                          <a:cs typeface="Times New Roman" panose="02020603050405020304" pitchFamily="18" charset="0"/>
                        </a:rPr>
                        <a:t>Percentage of TVET funded students for which the instalment of tuition and allowances (where NSFAS disburses directly to students or Institutions) are paid monthly (30 days)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2720" marR="0" algn="ctr">
                        <a:lnSpc>
                          <a:spcPts val="10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90%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01930" marR="0" algn="ctr">
                        <a:lnSpc>
                          <a:spcPts val="10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90%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60985" marR="0" algn="ctr">
                        <a:lnSpc>
                          <a:spcPts val="10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90%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41400711"/>
                  </a:ext>
                </a:extLst>
              </a:tr>
            </a:tbl>
          </a:graphicData>
        </a:graphic>
      </p:graphicFrame>
      <p:sp>
        <p:nvSpPr>
          <p:cNvPr id="5" name="Rectangle 4">
            <a:extLst>
              <a:ext uri="{FF2B5EF4-FFF2-40B4-BE49-F238E27FC236}">
                <a16:creationId xmlns:a16="http://schemas.microsoft.com/office/drawing/2014/main" id="{BC5E399A-8F7C-4193-994A-695789603A61}"/>
              </a:ext>
            </a:extLst>
          </p:cNvPr>
          <p:cNvSpPr/>
          <p:nvPr/>
        </p:nvSpPr>
        <p:spPr>
          <a:xfrm>
            <a:off x="755576" y="27870"/>
            <a:ext cx="7920879" cy="765208"/>
          </a:xfrm>
          <a:prstGeom prst="rect">
            <a:avLst/>
          </a:prstGeom>
        </p:spPr>
        <p:txBody>
          <a:bodyPr wrap="square" lIns="87252" tIns="43624" rIns="87252" bIns="43624">
            <a:spAutoFit/>
          </a:bodyPr>
          <a:lstStyle/>
          <a:p>
            <a:pPr lvl="0">
              <a:buClr>
                <a:srgbClr val="C00000"/>
              </a:buClr>
              <a:defRPr/>
            </a:pPr>
            <a:r>
              <a:rPr lang="en-US" sz="1600" b="1" dirty="0">
                <a:solidFill>
                  <a:prstClr val="white">
                    <a:lumMod val="50000"/>
                  </a:prstClr>
                </a:solidFill>
                <a:cs typeface="Arial" panose="020B0604020202020204" pitchFamily="34" charset="0"/>
              </a:rPr>
              <a:t>2020/21- 2024/25</a:t>
            </a:r>
            <a:r>
              <a:rPr lang="en-ZA" sz="1600" b="1" dirty="0">
                <a:solidFill>
                  <a:prstClr val="white">
                    <a:lumMod val="50000"/>
                  </a:prstClr>
                </a:solidFill>
                <a:cs typeface="Arial" panose="020B0604020202020204" pitchFamily="34" charset="0"/>
              </a:rPr>
              <a:t> </a:t>
            </a:r>
            <a:r>
              <a:rPr kumimoji="0" lang="en-ZA" sz="16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STRATEGIC PLAN AND 2022/23 ANNUAL PERFORMANCE PLAN WITH ANNUAL TARGETS AND PROJECTIONS</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2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p:txBody>
      </p:sp>
      <p:sp>
        <p:nvSpPr>
          <p:cNvPr id="7" name="Rectangle 6"/>
          <p:cNvSpPr/>
          <p:nvPr/>
        </p:nvSpPr>
        <p:spPr>
          <a:xfrm>
            <a:off x="0" y="-38097"/>
            <a:ext cx="731520" cy="555524"/>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16</a:t>
            </a:r>
          </a:p>
        </p:txBody>
      </p:sp>
    </p:spTree>
    <p:extLst>
      <p:ext uri="{BB962C8B-B14F-4D97-AF65-F5344CB8AC3E}">
        <p14:creationId xmlns:p14="http://schemas.microsoft.com/office/powerpoint/2010/main" val="1725681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ED262A-18BB-4065-B2DB-390D314F6466}"/>
              </a:ext>
            </a:extLst>
          </p:cNvPr>
          <p:cNvGraphicFramePr>
            <a:graphicFrameLocks noGrp="1"/>
          </p:cNvGraphicFramePr>
          <p:nvPr>
            <p:extLst>
              <p:ext uri="{D42A27DB-BD31-4B8C-83A1-F6EECF244321}">
                <p14:modId xmlns:p14="http://schemas.microsoft.com/office/powerpoint/2010/main" val="3129784464"/>
              </p:ext>
            </p:extLst>
          </p:nvPr>
        </p:nvGraphicFramePr>
        <p:xfrm>
          <a:off x="179512" y="1223965"/>
          <a:ext cx="8208912" cy="3197286"/>
        </p:xfrm>
        <a:graphic>
          <a:graphicData uri="http://schemas.openxmlformats.org/drawingml/2006/table">
            <a:tbl>
              <a:tblPr firstRow="1" firstCol="1" lastRow="1" lastCol="1" bandRow="1" bandCol="1"/>
              <a:tblGrid>
                <a:gridCol w="1181622">
                  <a:extLst>
                    <a:ext uri="{9D8B030D-6E8A-4147-A177-3AD203B41FA5}">
                      <a16:colId xmlns:a16="http://schemas.microsoft.com/office/drawing/2014/main" val="3616636367"/>
                    </a:ext>
                  </a:extLst>
                </a:gridCol>
                <a:gridCol w="1083566">
                  <a:extLst>
                    <a:ext uri="{9D8B030D-6E8A-4147-A177-3AD203B41FA5}">
                      <a16:colId xmlns:a16="http://schemas.microsoft.com/office/drawing/2014/main" val="998607986"/>
                    </a:ext>
                  </a:extLst>
                </a:gridCol>
                <a:gridCol w="2040772">
                  <a:extLst>
                    <a:ext uri="{9D8B030D-6E8A-4147-A177-3AD203B41FA5}">
                      <a16:colId xmlns:a16="http://schemas.microsoft.com/office/drawing/2014/main" val="2513803456"/>
                    </a:ext>
                  </a:extLst>
                </a:gridCol>
                <a:gridCol w="1683962">
                  <a:extLst>
                    <a:ext uri="{9D8B030D-6E8A-4147-A177-3AD203B41FA5}">
                      <a16:colId xmlns:a16="http://schemas.microsoft.com/office/drawing/2014/main" val="2683579107"/>
                    </a:ext>
                  </a:extLst>
                </a:gridCol>
                <a:gridCol w="1109495">
                  <a:extLst>
                    <a:ext uri="{9D8B030D-6E8A-4147-A177-3AD203B41FA5}">
                      <a16:colId xmlns:a16="http://schemas.microsoft.com/office/drawing/2014/main" val="19022246"/>
                    </a:ext>
                  </a:extLst>
                </a:gridCol>
                <a:gridCol w="1109495">
                  <a:extLst>
                    <a:ext uri="{9D8B030D-6E8A-4147-A177-3AD203B41FA5}">
                      <a16:colId xmlns:a16="http://schemas.microsoft.com/office/drawing/2014/main" val="1981598700"/>
                    </a:ext>
                  </a:extLst>
                </a:gridCol>
              </a:tblGrid>
              <a:tr h="487892">
                <a:tc rowSpan="2">
                  <a:txBody>
                    <a:bodyPr/>
                    <a:lstStyle/>
                    <a:p>
                      <a:pPr marL="55880" marR="0">
                        <a:spcBef>
                          <a:spcPts val="170"/>
                        </a:spcBef>
                        <a:spcAft>
                          <a:spcPts val="0"/>
                        </a:spcAft>
                      </a:pPr>
                      <a:r>
                        <a:rPr lang="en-US" sz="1050" b="1" dirty="0">
                          <a:effectLst/>
                          <a:latin typeface="Arial" panose="020B0604020202020204" pitchFamily="34" charset="0"/>
                          <a:ea typeface="Arial" panose="020B0604020202020204" pitchFamily="34" charset="0"/>
                          <a:cs typeface="Times New Roman" panose="02020603050405020304" pitchFamily="18" charset="0"/>
                        </a:rPr>
                        <a:t>Outcome</a:t>
                      </a:r>
                      <a:endParaRPr lang="en-US" sz="105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rowSpan="2">
                  <a:txBody>
                    <a:bodyPr/>
                    <a:lstStyle/>
                    <a:p>
                      <a:pPr marL="55880" marR="0">
                        <a:spcBef>
                          <a:spcPts val="170"/>
                        </a:spcBef>
                        <a:spcAft>
                          <a:spcPts val="0"/>
                        </a:spcAft>
                      </a:pPr>
                      <a:r>
                        <a:rPr lang="en-ZA" sz="1050" b="1" dirty="0">
                          <a:effectLst/>
                          <a:latin typeface="Arial" panose="020B0604020202020204" pitchFamily="34" charset="0"/>
                          <a:ea typeface="Arial" panose="020B0604020202020204" pitchFamily="34" charset="0"/>
                          <a:cs typeface="Times New Roman" panose="02020603050405020304" pitchFamily="18" charset="0"/>
                        </a:rPr>
                        <a:t>Outputs</a:t>
                      </a: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rowSpan="2">
                  <a:txBody>
                    <a:bodyPr/>
                    <a:lstStyle/>
                    <a:p>
                      <a:pPr marL="57785" marR="372745">
                        <a:spcBef>
                          <a:spcPts val="170"/>
                        </a:spcBef>
                        <a:spcAft>
                          <a:spcPts val="0"/>
                        </a:spcAft>
                      </a:pPr>
                      <a:r>
                        <a:rPr lang="en-US" sz="1050" b="1" dirty="0">
                          <a:effectLst/>
                          <a:latin typeface="Arial" panose="020B0604020202020204" pitchFamily="34" charset="0"/>
                          <a:ea typeface="Arial" panose="020B0604020202020204" pitchFamily="34" charset="0"/>
                          <a:cs typeface="Times New Roman" panose="02020603050405020304" pitchFamily="18" charset="0"/>
                        </a:rPr>
                        <a:t>Output Indicator</a:t>
                      </a:r>
                      <a:endParaRPr lang="en-US" sz="105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57785" marR="372745" algn="ctr">
                        <a:spcBef>
                          <a:spcPts val="170"/>
                        </a:spcBef>
                        <a:spcAft>
                          <a:spcPts val="0"/>
                        </a:spcAft>
                      </a:pPr>
                      <a:r>
                        <a:rPr lang="en-ZA" sz="1050" b="1" dirty="0">
                          <a:effectLst/>
                          <a:latin typeface="Arial" panose="020B0604020202020204" pitchFamily="34" charset="0"/>
                          <a:ea typeface="Arial" panose="020B0604020202020204" pitchFamily="34" charset="0"/>
                          <a:cs typeface="Times New Roman" panose="02020603050405020304" pitchFamily="18" charset="0"/>
                        </a:rPr>
                        <a:t>Estimated Performance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gridSpan="2">
                  <a:txBody>
                    <a:bodyPr/>
                    <a:lstStyle/>
                    <a:p>
                      <a:pPr marL="57785" marR="372745" algn="ctr">
                        <a:spcBef>
                          <a:spcPts val="170"/>
                        </a:spcBef>
                        <a:spcAft>
                          <a:spcPts val="0"/>
                        </a:spcAft>
                      </a:pPr>
                      <a:r>
                        <a:rPr lang="en-ZA" sz="1050" b="1" dirty="0">
                          <a:effectLst/>
                          <a:latin typeface="Arial" panose="020B0604020202020204" pitchFamily="34" charset="0"/>
                          <a:ea typeface="Arial" panose="020B0604020202020204" pitchFamily="34" charset="0"/>
                          <a:cs typeface="Times New Roman" panose="02020603050405020304" pitchFamily="18" charset="0"/>
                        </a:rPr>
                        <a:t>MTEF PERIOD</a:t>
                      </a: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hMerge="1">
                  <a:txBody>
                    <a:bodyPr/>
                    <a:lstStyle/>
                    <a:p>
                      <a:pPr marL="57785" marR="372745">
                        <a:spcBef>
                          <a:spcPts val="170"/>
                        </a:spcBef>
                        <a:spcAft>
                          <a:spcPts val="0"/>
                        </a:spcAft>
                      </a:pP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extLst>
                  <a:ext uri="{0D108BD9-81ED-4DB2-BD59-A6C34878D82A}">
                    <a16:rowId xmlns:a16="http://schemas.microsoft.com/office/drawing/2014/main" val="1882533844"/>
                  </a:ext>
                </a:extLst>
              </a:tr>
              <a:tr h="207535">
                <a:tc vMerge="1">
                  <a:txBody>
                    <a:bodyPr/>
                    <a:lstStyle/>
                    <a:p>
                      <a:pPr marL="55880" marR="0">
                        <a:spcBef>
                          <a:spcPts val="170"/>
                        </a:spcBef>
                        <a:spcAft>
                          <a:spcPts val="0"/>
                        </a:spcAft>
                      </a:pPr>
                      <a:endParaRPr lang="en-US" sz="105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vMerge="1">
                  <a:txBody>
                    <a:bodyPr/>
                    <a:lstStyle/>
                    <a:p>
                      <a:pPr marL="55880" marR="0">
                        <a:spcBef>
                          <a:spcPts val="170"/>
                        </a:spcBef>
                        <a:spcAft>
                          <a:spcPts val="0"/>
                        </a:spcAft>
                      </a:pP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vMerge="1">
                  <a:txBody>
                    <a:bodyPr/>
                    <a:lstStyle/>
                    <a:p>
                      <a:pPr marL="57785" marR="372745">
                        <a:spcBef>
                          <a:spcPts val="170"/>
                        </a:spcBef>
                        <a:spcAft>
                          <a:spcPts val="0"/>
                        </a:spcAft>
                      </a:pPr>
                      <a:endParaRPr lang="en-US" sz="105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57785" marR="372745" algn="ctr">
                        <a:spcBef>
                          <a:spcPts val="170"/>
                        </a:spcBef>
                        <a:spcAft>
                          <a:spcPts val="0"/>
                        </a:spcAft>
                      </a:pPr>
                      <a:r>
                        <a:rPr lang="en-ZA" sz="800" b="1" dirty="0">
                          <a:effectLst/>
                          <a:latin typeface="Arial" panose="020B0604020202020204" pitchFamily="34" charset="0"/>
                          <a:ea typeface="Arial" panose="020B0604020202020204" pitchFamily="34" charset="0"/>
                          <a:cs typeface="Times New Roman" panose="02020603050405020304" pitchFamily="18" charset="0"/>
                        </a:rPr>
                        <a:t>2022/23</a:t>
                      </a:r>
                      <a:endParaRPr lang="en-US" sz="80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57785" marR="372745" algn="ctr">
                        <a:spcBef>
                          <a:spcPts val="170"/>
                        </a:spcBef>
                        <a:spcAft>
                          <a:spcPts val="0"/>
                        </a:spcAft>
                      </a:pPr>
                      <a:r>
                        <a:rPr lang="en-ZA" sz="800" b="1" dirty="0">
                          <a:effectLst/>
                          <a:latin typeface="Arial" panose="020B0604020202020204" pitchFamily="34" charset="0"/>
                          <a:ea typeface="Arial" panose="020B0604020202020204" pitchFamily="34" charset="0"/>
                          <a:cs typeface="Times New Roman" panose="02020603050405020304" pitchFamily="18" charset="0"/>
                        </a:rPr>
                        <a:t>2023/24</a:t>
                      </a:r>
                      <a:endParaRPr lang="en-US" sz="80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57785" marR="372745" algn="ctr">
                        <a:spcBef>
                          <a:spcPts val="170"/>
                        </a:spcBef>
                        <a:spcAft>
                          <a:spcPts val="0"/>
                        </a:spcAft>
                      </a:pPr>
                      <a:r>
                        <a:rPr lang="en-ZA" sz="800" b="1" dirty="0">
                          <a:effectLst/>
                          <a:latin typeface="Arial" panose="020B0604020202020204" pitchFamily="34" charset="0"/>
                          <a:ea typeface="Arial" panose="020B0604020202020204" pitchFamily="34" charset="0"/>
                          <a:cs typeface="Times New Roman" panose="02020603050405020304" pitchFamily="18" charset="0"/>
                        </a:rPr>
                        <a:t>2024/25</a:t>
                      </a:r>
                      <a:endParaRPr lang="en-US" sz="80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extLst>
                  <a:ext uri="{0D108BD9-81ED-4DB2-BD59-A6C34878D82A}">
                    <a16:rowId xmlns:a16="http://schemas.microsoft.com/office/drawing/2014/main" val="105702082"/>
                  </a:ext>
                </a:extLst>
              </a:tr>
              <a:tr h="813939">
                <a:tc>
                  <a:txBody>
                    <a:bodyPr/>
                    <a:lstStyle/>
                    <a:p>
                      <a:pPr marL="115888" marR="0" indent="-115888">
                        <a:spcBef>
                          <a:spcPts val="225"/>
                        </a:spcBef>
                        <a:spcAft>
                          <a:spcPts val="0"/>
                        </a:spcAft>
                        <a:tabLst/>
                      </a:pPr>
                      <a:r>
                        <a:rPr lang="en-ZA" sz="800" dirty="0">
                          <a:effectLst/>
                          <a:latin typeface="Arial" panose="020B0604020202020204" pitchFamily="34" charset="0"/>
                          <a:ea typeface="Arial" panose="020B0604020202020204" pitchFamily="34" charset="0"/>
                          <a:cs typeface="Times New Roman" panose="02020603050405020304" pitchFamily="18" charset="0"/>
                        </a:rPr>
                        <a:t>4. </a:t>
                      </a:r>
                      <a:r>
                        <a:rPr lang="en-GB" sz="800" dirty="0">
                          <a:effectLst/>
                          <a:latin typeface="Arial" panose="020B0604020202020204" pitchFamily="34" charset="0"/>
                          <a:ea typeface="Arial" panose="020B0604020202020204" pitchFamily="34" charset="0"/>
                          <a:cs typeface="Times New Roman" panose="02020603050405020304" pitchFamily="18" charset="0"/>
                        </a:rPr>
                        <a:t>Engaged and informed stakeholders</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spcBef>
                          <a:spcPts val="225"/>
                        </a:spcBef>
                        <a:spcAft>
                          <a:spcPts val="0"/>
                        </a:spcAft>
                      </a:pPr>
                      <a:r>
                        <a:rPr lang="en-GB" sz="800" dirty="0">
                          <a:effectLst/>
                          <a:latin typeface="Arial" panose="020B0604020202020204" pitchFamily="34" charset="0"/>
                          <a:ea typeface="Arial" panose="020B0604020202020204" pitchFamily="34" charset="0"/>
                          <a:cs typeface="Times New Roman" panose="02020603050405020304" pitchFamily="18" charset="0"/>
                        </a:rPr>
                        <a:t>Stakeholder engagement surveys conducted</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57785" marR="118745" lvl="0" indent="0" algn="l" defTabSz="914400" rtl="0" eaLnBrk="1" fontAlgn="auto" latinLnBrk="0" hangingPunct="1">
                        <a:lnSpc>
                          <a:spcPct val="100000"/>
                        </a:lnSpc>
                        <a:spcBef>
                          <a:spcPts val="200"/>
                        </a:spcBef>
                        <a:spcAft>
                          <a:spcPts val="0"/>
                        </a:spcAft>
                        <a:buClrTx/>
                        <a:buSzTx/>
                        <a:buFontTx/>
                        <a:buNone/>
                        <a:tabLst/>
                        <a:defRPr/>
                      </a:pPr>
                      <a:r>
                        <a:rPr lang="en-US" sz="800" dirty="0">
                          <a:effectLst/>
                          <a:latin typeface="Arial" panose="020B0604020202020204" pitchFamily="34" charset="0"/>
                          <a:ea typeface="Arial" panose="020B0604020202020204" pitchFamily="34" charset="0"/>
                          <a:cs typeface="Times New Roman" panose="02020603050405020304" pitchFamily="18" charset="0"/>
                        </a:rPr>
                        <a:t>4.1 </a:t>
                      </a:r>
                      <a:r>
                        <a:rPr lang="en-GB" sz="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stakeholder engagement survey</a:t>
                      </a:r>
                    </a:p>
                    <a:p>
                      <a:pPr marL="57785" marR="118745">
                        <a:spcBef>
                          <a:spcPts val="200"/>
                        </a:spcBef>
                        <a:spcAft>
                          <a:spcPts val="0"/>
                        </a:spcAft>
                      </a:pP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2385" marR="149225">
                        <a:lnSpc>
                          <a:spcPts val="1030"/>
                        </a:lnSpc>
                        <a:spcBef>
                          <a:spcPts val="0"/>
                        </a:spcBef>
                        <a:spcAft>
                          <a:spcPts val="0"/>
                        </a:spcAft>
                      </a:pPr>
                      <a:r>
                        <a:rPr lang="en-ZA" sz="800" dirty="0">
                          <a:effectLst/>
                          <a:latin typeface="Arial" panose="020B0604020202020204" pitchFamily="34" charset="0"/>
                          <a:ea typeface="Arial" panose="020B0604020202020204" pitchFamily="34" charset="0"/>
                          <a:cs typeface="Times New Roman" panose="02020603050405020304" pitchFamily="18" charset="0"/>
                        </a:rPr>
                        <a:t>Develop a stakeholder engagement tool and collect a baseline for</a:t>
                      </a:r>
                    </a:p>
                    <a:p>
                      <a:pPr marL="32385" marR="149225">
                        <a:lnSpc>
                          <a:spcPts val="1030"/>
                        </a:lnSpc>
                        <a:spcBef>
                          <a:spcPts val="0"/>
                        </a:spcBef>
                        <a:spcAft>
                          <a:spcPts val="0"/>
                        </a:spcAft>
                      </a:pPr>
                      <a:r>
                        <a:rPr lang="en-ZA" sz="800" dirty="0">
                          <a:effectLst/>
                          <a:latin typeface="Arial" panose="020B0604020202020204" pitchFamily="34" charset="0"/>
                          <a:ea typeface="Arial" panose="020B0604020202020204" pitchFamily="34" charset="0"/>
                          <a:cs typeface="Times New Roman" panose="02020603050405020304" pitchFamily="18" charset="0"/>
                        </a:rPr>
                        <a:t>stakeholders</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2385" marR="175895">
                        <a:lnSpc>
                          <a:spcPts val="1030"/>
                        </a:lnSpc>
                        <a:spcBef>
                          <a:spcPts val="0"/>
                        </a:spcBef>
                        <a:spcAft>
                          <a:spcPts val="0"/>
                        </a:spcAft>
                      </a:pPr>
                      <a:r>
                        <a:rPr lang="en-ZA" sz="800" dirty="0">
                          <a:effectLst/>
                          <a:latin typeface="Arial" panose="020B0604020202020204" pitchFamily="34" charset="0"/>
                          <a:ea typeface="Arial" panose="020B0604020202020204" pitchFamily="34" charset="0"/>
                          <a:cs typeface="Times New Roman" panose="02020603050405020304" pitchFamily="18" charset="0"/>
                        </a:rPr>
                        <a:t>Utilise the instrument to collect data to monitor stakeholder</a:t>
                      </a:r>
                    </a:p>
                    <a:p>
                      <a:pPr marL="32385" marR="175895">
                        <a:lnSpc>
                          <a:spcPts val="1030"/>
                        </a:lnSpc>
                        <a:spcBef>
                          <a:spcPts val="0"/>
                        </a:spcBef>
                        <a:spcAft>
                          <a:spcPts val="0"/>
                        </a:spcAft>
                      </a:pPr>
                      <a:r>
                        <a:rPr lang="en-ZA" sz="800" dirty="0">
                          <a:effectLst/>
                          <a:latin typeface="Arial" panose="020B0604020202020204" pitchFamily="34" charset="0"/>
                          <a:ea typeface="Arial" panose="020B0604020202020204" pitchFamily="34" charset="0"/>
                          <a:cs typeface="Times New Roman" panose="02020603050405020304" pitchFamily="18" charset="0"/>
                        </a:rPr>
                        <a:t>Index </a:t>
                      </a:r>
                      <a:r>
                        <a:rPr lang="en-US" sz="800" dirty="0">
                          <a:effectLst/>
                          <a:latin typeface="Arial" panose="020B0604020202020204" pitchFamily="34" charset="0"/>
                          <a:ea typeface="Arial" panose="020B0604020202020204" pitchFamily="34" charset="0"/>
                          <a:cs typeface="Times New Roman" panose="02020603050405020304" pitchFamily="18" charset="0"/>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2225" marR="6350">
                        <a:lnSpc>
                          <a:spcPts val="1030"/>
                        </a:lnSpc>
                        <a:spcBef>
                          <a:spcPts val="0"/>
                        </a:spcBef>
                        <a:spcAft>
                          <a:spcPts val="0"/>
                        </a:spcAft>
                      </a:pPr>
                      <a:r>
                        <a:rPr lang="en-US" sz="800" dirty="0" err="1">
                          <a:effectLst/>
                          <a:latin typeface="Arial" panose="020B0604020202020204" pitchFamily="34" charset="0"/>
                          <a:ea typeface="Arial" panose="020B0604020202020204" pitchFamily="34" charset="0"/>
                        </a:rPr>
                        <a:t>Utilise</a:t>
                      </a:r>
                      <a:r>
                        <a:rPr lang="en-US" sz="800" dirty="0">
                          <a:effectLst/>
                          <a:latin typeface="Arial" panose="020B0604020202020204" pitchFamily="34" charset="0"/>
                          <a:ea typeface="Arial" panose="020B0604020202020204" pitchFamily="34" charset="0"/>
                        </a:rPr>
                        <a:t> the</a:t>
                      </a:r>
                      <a:r>
                        <a:rPr lang="en-US" sz="800" spc="5"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instrument to</a:t>
                      </a:r>
                      <a:r>
                        <a:rPr lang="en-US" sz="800" spc="5"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collect data to</a:t>
                      </a:r>
                      <a:r>
                        <a:rPr lang="en-US" sz="800" spc="5"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monitor</a:t>
                      </a:r>
                      <a:r>
                        <a:rPr lang="en-US" sz="800" spc="5" dirty="0">
                          <a:effectLst/>
                          <a:latin typeface="Arial" panose="020B0604020202020204" pitchFamily="34" charset="0"/>
                          <a:ea typeface="Arial" panose="020B0604020202020204" pitchFamily="34" charset="0"/>
                        </a:rPr>
                        <a:t> </a:t>
                      </a:r>
                      <a:r>
                        <a:rPr lang="en-US" sz="800" spc="-5" dirty="0">
                          <a:effectLst/>
                          <a:latin typeface="Arial" panose="020B0604020202020204" pitchFamily="34" charset="0"/>
                          <a:ea typeface="Arial" panose="020B0604020202020204" pitchFamily="34" charset="0"/>
                        </a:rPr>
                        <a:t>stakeholder</a:t>
                      </a:r>
                      <a:r>
                        <a:rPr lang="en-US" sz="800" spc="-35"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index</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25034015"/>
                  </a:ext>
                </a:extLst>
              </a:tr>
              <a:tr h="931015">
                <a:tc>
                  <a:txBody>
                    <a:bodyPr/>
                    <a:lstStyle/>
                    <a:p>
                      <a:pPr marL="115888" marR="0" indent="-115888">
                        <a:spcBef>
                          <a:spcPts val="225"/>
                        </a:spcBef>
                        <a:spcAft>
                          <a:spcPts val="0"/>
                        </a:spcAft>
                        <a:tabLst/>
                      </a:pPr>
                      <a:r>
                        <a:rPr lang="en-GB" sz="800" dirty="0">
                          <a:effectLst/>
                          <a:latin typeface="Arial" panose="020B0604020202020204" pitchFamily="34" charset="0"/>
                          <a:ea typeface="Arial" panose="020B0604020202020204" pitchFamily="34" charset="0"/>
                          <a:cs typeface="Times New Roman" panose="02020603050405020304" pitchFamily="18" charset="0"/>
                        </a:rPr>
                        <a:t>5. Research and knowledge management database for improved decision making and stakeholder needs</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marR="0" indent="0">
                        <a:spcBef>
                          <a:spcPts val="225"/>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Research reports produced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18745">
                        <a:spcBef>
                          <a:spcPts val="200"/>
                        </a:spcBef>
                        <a:spcAft>
                          <a:spcPts val="0"/>
                        </a:spcAft>
                      </a:pPr>
                      <a:r>
                        <a:rPr lang="en-GB" sz="800" dirty="0">
                          <a:effectLst/>
                          <a:latin typeface="Arial" panose="020B0604020202020204" pitchFamily="34" charset="0"/>
                          <a:ea typeface="Arial" panose="020B0604020202020204" pitchFamily="34" charset="0"/>
                          <a:cs typeface="Times New Roman" panose="02020603050405020304" pitchFamily="18" charset="0"/>
                        </a:rPr>
                        <a:t>5.1 Number of research reports produced each financial year</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525" marR="0" algn="ctr">
                        <a:lnSpc>
                          <a:spcPts val="10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2065" marR="0" algn="ctr">
                        <a:lnSpc>
                          <a:spcPts val="10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3970" marR="0" algn="ctr">
                        <a:lnSpc>
                          <a:spcPts val="10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69299113"/>
                  </a:ext>
                </a:extLst>
              </a:tr>
              <a:tr h="737215">
                <a:tc>
                  <a:txBody>
                    <a:bodyPr/>
                    <a:lstStyle/>
                    <a:p>
                      <a:pPr marL="115888" marR="0" indent="-115888">
                        <a:spcBef>
                          <a:spcPts val="225"/>
                        </a:spcBef>
                        <a:spcAft>
                          <a:spcPts val="0"/>
                        </a:spcAft>
                        <a:tabLst/>
                      </a:pP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0" marR="0" indent="0">
                        <a:spcBef>
                          <a:spcPts val="225"/>
                        </a:spcBef>
                        <a:spcAft>
                          <a:spcPts val="0"/>
                        </a:spcAft>
                      </a:pP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18745">
                        <a:spcBef>
                          <a:spcPts val="200"/>
                        </a:spcBef>
                        <a:spcAft>
                          <a:spcPts val="0"/>
                        </a:spcAft>
                      </a:pPr>
                      <a:r>
                        <a:rPr lang="en-GB" sz="800" dirty="0">
                          <a:effectLst/>
                          <a:latin typeface="Arial" panose="020B0604020202020204" pitchFamily="34" charset="0"/>
                          <a:ea typeface="Arial" panose="020B0604020202020204" pitchFamily="34" charset="0"/>
                          <a:cs typeface="Times New Roman" panose="02020603050405020304" pitchFamily="18" charset="0"/>
                        </a:rPr>
                        <a:t>5.2 </a:t>
                      </a:r>
                      <a:r>
                        <a:rPr lang="en-ZA" sz="800" dirty="0">
                          <a:effectLst/>
                          <a:latin typeface="Arial" panose="020B0604020202020204" pitchFamily="34" charset="0"/>
                          <a:ea typeface="Arial" panose="020B0604020202020204" pitchFamily="34" charset="0"/>
                          <a:cs typeface="Times New Roman" panose="02020603050405020304" pitchFamily="18" charset="0"/>
                        </a:rPr>
                        <a:t>Number of Policy</a:t>
                      </a:r>
                    </a:p>
                    <a:p>
                      <a:pPr marL="57785" marR="118745">
                        <a:spcBef>
                          <a:spcPts val="200"/>
                        </a:spcBef>
                        <a:spcAft>
                          <a:spcPts val="0"/>
                        </a:spcAft>
                      </a:pPr>
                      <a:r>
                        <a:rPr lang="en-ZA" sz="800" dirty="0">
                          <a:effectLst/>
                          <a:latin typeface="Arial" panose="020B0604020202020204" pitchFamily="34" charset="0"/>
                          <a:ea typeface="Arial" panose="020B0604020202020204" pitchFamily="34" charset="0"/>
                          <a:cs typeface="Times New Roman" panose="02020603050405020304" pitchFamily="18" charset="0"/>
                        </a:rPr>
                        <a:t>Advisory briefs to the Minister</a:t>
                      </a:r>
                    </a:p>
                    <a:p>
                      <a:pPr marL="57785" marR="118745">
                        <a:spcBef>
                          <a:spcPts val="200"/>
                        </a:spcBef>
                        <a:spcAft>
                          <a:spcPts val="0"/>
                        </a:spcAft>
                      </a:pPr>
                      <a:endParaRPr lang="en-GB"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9525" marR="0" algn="ctr">
                        <a:lnSpc>
                          <a:spcPts val="1030"/>
                        </a:lnSpc>
                        <a:spcBef>
                          <a:spcPts val="0"/>
                        </a:spcBef>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2065" marR="0" algn="ctr">
                        <a:lnSpc>
                          <a:spcPts val="1030"/>
                        </a:lnSpc>
                        <a:spcBef>
                          <a:spcPts val="0"/>
                        </a:spcBef>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3970" marR="0" algn="ctr">
                        <a:lnSpc>
                          <a:spcPts val="1030"/>
                        </a:lnSpc>
                        <a:spcBef>
                          <a:spcPts val="0"/>
                        </a:spcBef>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13249012"/>
                  </a:ext>
                </a:extLst>
              </a:tr>
            </a:tbl>
          </a:graphicData>
        </a:graphic>
      </p:graphicFrame>
      <p:sp>
        <p:nvSpPr>
          <p:cNvPr id="5" name="Rectangle 4">
            <a:extLst>
              <a:ext uri="{FF2B5EF4-FFF2-40B4-BE49-F238E27FC236}">
                <a16:creationId xmlns:a16="http://schemas.microsoft.com/office/drawing/2014/main" id="{BC5E399A-8F7C-4193-994A-695789603A61}"/>
              </a:ext>
            </a:extLst>
          </p:cNvPr>
          <p:cNvSpPr/>
          <p:nvPr/>
        </p:nvSpPr>
        <p:spPr>
          <a:xfrm>
            <a:off x="755576" y="27870"/>
            <a:ext cx="7920879" cy="1196096"/>
          </a:xfrm>
          <a:prstGeom prst="rect">
            <a:avLst/>
          </a:prstGeom>
        </p:spPr>
        <p:txBody>
          <a:bodyPr wrap="square" lIns="87252" tIns="43624" rIns="87252" bIns="43624">
            <a:spAutoFit/>
          </a:bodyPr>
          <a:lstStyle/>
          <a:p>
            <a:pPr lvl="0">
              <a:buClr>
                <a:srgbClr val="C00000"/>
              </a:buClr>
              <a:defRPr/>
            </a:pPr>
            <a:r>
              <a:rPr lang="en-US" sz="2000" b="1" dirty="0">
                <a:solidFill>
                  <a:prstClr val="white">
                    <a:lumMod val="50000"/>
                  </a:prstClr>
                </a:solidFill>
                <a:latin typeface="+mj-lt"/>
                <a:cs typeface="Arial" panose="020B0604020202020204" pitchFamily="34" charset="0"/>
              </a:rPr>
              <a:t>2020/21- 2024/25</a:t>
            </a:r>
            <a:r>
              <a:rPr lang="en-ZA" sz="2000" b="1" dirty="0">
                <a:solidFill>
                  <a:prstClr val="white">
                    <a:lumMod val="50000"/>
                  </a:prstClr>
                </a:solidFill>
                <a:latin typeface="+mj-lt"/>
                <a:cs typeface="Arial" panose="020B0604020202020204" pitchFamily="34" charset="0"/>
              </a:rPr>
              <a:t> </a:t>
            </a:r>
            <a:r>
              <a:rPr kumimoji="0" lang="en-ZA" sz="20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rPr>
              <a:t>STRATEGIC PLAN AND 2022/23 ANNUAL PERFORMANCE PLAN WITH ANNUAL TARGETS AND PROJECTIONS</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2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p:txBody>
      </p:sp>
      <p:sp>
        <p:nvSpPr>
          <p:cNvPr id="7" name="Rectangle 6"/>
          <p:cNvSpPr/>
          <p:nvPr/>
        </p:nvSpPr>
        <p:spPr>
          <a:xfrm>
            <a:off x="0" y="3"/>
            <a:ext cx="731520" cy="555524"/>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17</a:t>
            </a:r>
          </a:p>
        </p:txBody>
      </p:sp>
      <p:cxnSp>
        <p:nvCxnSpPr>
          <p:cNvPr id="10" name="Straight Connector 9">
            <a:extLst>
              <a:ext uri="{FF2B5EF4-FFF2-40B4-BE49-F238E27FC236}">
                <a16:creationId xmlns:a16="http://schemas.microsoft.com/office/drawing/2014/main" id="{2F1685C8-77F0-4ABE-8782-861E9DF43957}"/>
              </a:ext>
            </a:extLst>
          </p:cNvPr>
          <p:cNvCxnSpPr/>
          <p:nvPr/>
        </p:nvCxnSpPr>
        <p:spPr>
          <a:xfrm>
            <a:off x="3635896" y="2355726"/>
            <a:ext cx="35251" cy="8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97C67AF-72D8-4097-AD2A-5D9EC6082017}"/>
              </a:ext>
            </a:extLst>
          </p:cNvPr>
          <p:cNvCxnSpPr>
            <a:cxnSpLocks/>
          </p:cNvCxnSpPr>
          <p:nvPr/>
        </p:nvCxnSpPr>
        <p:spPr>
          <a:xfrm>
            <a:off x="251520" y="2499742"/>
            <a:ext cx="82089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3B25BBA-B7D7-4A0D-9609-C31FD72E7EB1}"/>
              </a:ext>
            </a:extLst>
          </p:cNvPr>
          <p:cNvCxnSpPr>
            <a:cxnSpLocks/>
          </p:cNvCxnSpPr>
          <p:nvPr/>
        </p:nvCxnSpPr>
        <p:spPr>
          <a:xfrm>
            <a:off x="2411760" y="3291830"/>
            <a:ext cx="5976664" cy="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56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289208" y="3343969"/>
            <a:ext cx="5604757" cy="402383"/>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1400" dirty="0">
                <a:solidFill>
                  <a:prstClr val="black"/>
                </a:solidFill>
              </a:rPr>
              <a:t>   </a:t>
            </a:r>
            <a:r>
              <a:rPr lang="en-US" sz="1200" dirty="0">
                <a:solidFill>
                  <a:prstClr val="black"/>
                </a:solidFill>
                <a:latin typeface="Calibri" panose="020F0502020204030204" pitchFamily="34" charset="0"/>
                <a:cs typeface="Calibri" panose="020F0502020204030204" pitchFamily="34" charset="0"/>
              </a:rPr>
              <a:t>OUTCOMES, OUTPUTS, INDICATORS, BASELINES, ANNUAL TARGETS</a:t>
            </a:r>
          </a:p>
          <a:p>
            <a:pPr defTabSz="685800"/>
            <a:r>
              <a:rPr lang="en-US" sz="1200" dirty="0">
                <a:solidFill>
                  <a:prstClr val="black"/>
                </a:solidFill>
                <a:latin typeface="Calibri" panose="020F0502020204030204" pitchFamily="34" charset="0"/>
                <a:cs typeface="Calibri" panose="020F0502020204030204" pitchFamily="34" charset="0"/>
              </a:rPr>
              <a:t>    AND PROJECTIONS </a:t>
            </a:r>
          </a:p>
        </p:txBody>
      </p:sp>
      <p:sp>
        <p:nvSpPr>
          <p:cNvPr id="2" name="Title 1"/>
          <p:cNvSpPr>
            <a:spLocks noGrp="1"/>
          </p:cNvSpPr>
          <p:nvPr>
            <p:ph type="title"/>
          </p:nvPr>
        </p:nvSpPr>
        <p:spPr>
          <a:xfrm>
            <a:off x="261783" y="126168"/>
            <a:ext cx="8477914" cy="742950"/>
          </a:xfrm>
        </p:spPr>
        <p:txBody>
          <a:bodyPr>
            <a:normAutofit/>
          </a:bodyPr>
          <a:lstStyle/>
          <a:p>
            <a:r>
              <a:rPr lang="en-ZA" dirty="0"/>
              <a:t>Table of contents</a:t>
            </a:r>
            <a:endParaRPr lang="en-US" dirty="0"/>
          </a:p>
        </p:txBody>
      </p:sp>
      <p:sp>
        <p:nvSpPr>
          <p:cNvPr id="27" name="Oval 26"/>
          <p:cNvSpPr/>
          <p:nvPr/>
        </p:nvSpPr>
        <p:spPr>
          <a:xfrm>
            <a:off x="736236" y="1828995"/>
            <a:ext cx="1921169" cy="1921169"/>
          </a:xfrm>
          <a:prstGeom prst="ellipse">
            <a:avLst/>
          </a:prstGeom>
          <a:solidFill>
            <a:schemeClr val="bg1">
              <a:lumMod val="75000"/>
            </a:schemeClr>
          </a:solidFill>
          <a:ln>
            <a:noFill/>
          </a:ln>
          <a:scene3d>
            <a:camera prst="orthographicFront"/>
            <a:lightRig rig="balanced" dir="t"/>
          </a:scene3d>
          <a:sp3d prstMaterial="powder">
            <a:bevelT w="1270000" h="12700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dirty="0">
              <a:solidFill>
                <a:prstClr val="white"/>
              </a:solidFill>
              <a:latin typeface="Arial"/>
            </a:endParaRPr>
          </a:p>
        </p:txBody>
      </p:sp>
      <p:sp>
        <p:nvSpPr>
          <p:cNvPr id="3" name="Donut 2"/>
          <p:cNvSpPr/>
          <p:nvPr/>
        </p:nvSpPr>
        <p:spPr>
          <a:xfrm>
            <a:off x="383728" y="1485523"/>
            <a:ext cx="2639642" cy="2639642"/>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dirty="0">
              <a:solidFill>
                <a:prstClr val="black"/>
              </a:solidFill>
              <a:latin typeface="Arial"/>
            </a:endParaRPr>
          </a:p>
        </p:txBody>
      </p:sp>
      <p:sp>
        <p:nvSpPr>
          <p:cNvPr id="102" name="Donut 101"/>
          <p:cNvSpPr/>
          <p:nvPr/>
        </p:nvSpPr>
        <p:spPr>
          <a:xfrm>
            <a:off x="240016" y="1354202"/>
            <a:ext cx="2903607" cy="2903607"/>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dirty="0">
              <a:solidFill>
                <a:prstClr val="black"/>
              </a:solidFill>
              <a:latin typeface="Aria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9418" r="7397"/>
          <a:stretch/>
        </p:blipFill>
        <p:spPr>
          <a:xfrm>
            <a:off x="534011" y="1139151"/>
            <a:ext cx="2370124" cy="3429000"/>
          </a:xfrm>
          <a:prstGeom prst="rect">
            <a:avLst/>
          </a:prstGeom>
        </p:spPr>
      </p:pic>
      <p:sp>
        <p:nvSpPr>
          <p:cNvPr id="22" name="Rectangle 21"/>
          <p:cNvSpPr/>
          <p:nvPr/>
        </p:nvSpPr>
        <p:spPr>
          <a:xfrm>
            <a:off x="3106360" y="1491630"/>
            <a:ext cx="4722639" cy="411806"/>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ZA" sz="1600" dirty="0">
                <a:solidFill>
                  <a:schemeClr val="tx1"/>
                </a:solidFill>
                <a:latin typeface="Calibri" panose="020F0502020204030204" pitchFamily="34" charset="0"/>
              </a:rPr>
              <a:t>  </a:t>
            </a:r>
          </a:p>
          <a:p>
            <a:pPr defTabSz="685800"/>
            <a:r>
              <a:rPr lang="en-US" sz="1200" dirty="0">
                <a:solidFill>
                  <a:schemeClr val="tx1"/>
                </a:solidFill>
                <a:latin typeface="Calibri" panose="020F0502020204030204" pitchFamily="34" charset="0"/>
              </a:rPr>
              <a:t>    VISION AND MISSION, AND NSFAS  VALUES</a:t>
            </a:r>
            <a:endParaRPr lang="en-ZA" sz="1600" dirty="0">
              <a:solidFill>
                <a:schemeClr val="tx1"/>
              </a:solidFill>
              <a:latin typeface="Calibri" panose="020F0502020204030204" pitchFamily="34" charset="0"/>
            </a:endParaRPr>
          </a:p>
        </p:txBody>
      </p:sp>
      <p:sp>
        <p:nvSpPr>
          <p:cNvPr id="46" name="Rectangle 45"/>
          <p:cNvSpPr/>
          <p:nvPr/>
        </p:nvSpPr>
        <p:spPr>
          <a:xfrm>
            <a:off x="2833445" y="930221"/>
            <a:ext cx="4601749" cy="40844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200" dirty="0">
                <a:solidFill>
                  <a:prstClr val="black"/>
                </a:solidFill>
              </a:rPr>
              <a:t>   </a:t>
            </a:r>
            <a:r>
              <a:rPr lang="en-US" sz="1200" dirty="0">
                <a:solidFill>
                  <a:prstClr val="black"/>
                </a:solidFill>
                <a:latin typeface="Calibri" panose="020F0502020204030204" pitchFamily="34" charset="0"/>
                <a:cs typeface="Calibri" panose="020F0502020204030204" pitchFamily="34" charset="0"/>
              </a:rPr>
              <a:t>NSFAS MANDATE</a:t>
            </a:r>
            <a:endParaRPr lang="en-US" sz="1200" dirty="0">
              <a:solidFill>
                <a:prstClr val="black"/>
              </a:solidFill>
              <a:highlight>
                <a:srgbClr val="FFFF00"/>
              </a:highlight>
              <a:latin typeface="Calibri" panose="020F0502020204030204" pitchFamily="34" charset="0"/>
              <a:cs typeface="Calibri" panose="020F0502020204030204" pitchFamily="34" charset="0"/>
            </a:endParaRPr>
          </a:p>
        </p:txBody>
      </p:sp>
      <p:sp>
        <p:nvSpPr>
          <p:cNvPr id="47" name="Oval 46"/>
          <p:cNvSpPr>
            <a:spLocks noChangeAspect="1"/>
          </p:cNvSpPr>
          <p:nvPr/>
        </p:nvSpPr>
        <p:spPr>
          <a:xfrm>
            <a:off x="2840941" y="1489126"/>
            <a:ext cx="443916" cy="415254"/>
          </a:xfrm>
          <a:prstGeom prst="ellipse">
            <a:avLst/>
          </a:prstGeom>
          <a:solidFill>
            <a:schemeClr val="accent1"/>
          </a:solidFill>
          <a:ln w="0">
            <a:noFill/>
            <a:prstDash val="solid"/>
            <a:round/>
            <a:headEnd/>
            <a:tailEnd/>
          </a:ln>
        </p:spPr>
        <p:txBody>
          <a:bodyPr vert="horz" wrap="square" lIns="71981" tIns="91416" rIns="71981" bIns="91416" numCol="1" anchor="ctr" anchorCtr="1" compatLnSpc="1">
            <a:prstTxWarp prst="textNoShape">
              <a:avLst/>
            </a:prstTxWarp>
          </a:bodyPr>
          <a:lstStyle/>
          <a:p>
            <a:pPr defTabSz="685800"/>
            <a:endParaRPr lang="en-US" b="1" kern="0" dirty="0">
              <a:solidFill>
                <a:prstClr val="white"/>
              </a:solidFill>
              <a:latin typeface="Arial" pitchFamily="34" charset="0"/>
              <a:cs typeface="Arial" pitchFamily="34" charset="0"/>
            </a:endParaRPr>
          </a:p>
        </p:txBody>
      </p:sp>
      <p:sp>
        <p:nvSpPr>
          <p:cNvPr id="31" name="Rectangle 30"/>
          <p:cNvSpPr/>
          <p:nvPr/>
        </p:nvSpPr>
        <p:spPr>
          <a:xfrm>
            <a:off x="3413335" y="2098427"/>
            <a:ext cx="4685376" cy="404456"/>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ZA" dirty="0">
                <a:solidFill>
                  <a:schemeClr val="tx1"/>
                </a:solidFill>
                <a:latin typeface="Arial"/>
              </a:rPr>
              <a:t>    </a:t>
            </a:r>
          </a:p>
          <a:p>
            <a:pPr defTabSz="685800"/>
            <a:r>
              <a:rPr lang="en-ZA" sz="1200" dirty="0">
                <a:solidFill>
                  <a:schemeClr val="tx1"/>
                </a:solidFill>
                <a:latin typeface="Arial"/>
                <a:ea typeface="Times New Roman" panose="02020603050405020304" pitchFamily="18" charset="0"/>
              </a:rPr>
              <a:t>     </a:t>
            </a:r>
            <a:r>
              <a:rPr lang="en-US" sz="1200" dirty="0">
                <a:solidFill>
                  <a:schemeClr val="tx1"/>
                </a:solidFill>
                <a:latin typeface="Calibri" panose="020F0502020204030204" pitchFamily="34" charset="0"/>
                <a:ea typeface="Times New Roman" panose="02020603050405020304" pitchFamily="18" charset="0"/>
              </a:rPr>
              <a:t>UPDATED SITUATION ANALYSIS</a:t>
            </a:r>
          </a:p>
          <a:p>
            <a:pPr defTabSz="685800"/>
            <a:endParaRPr lang="en-ZA" dirty="0">
              <a:solidFill>
                <a:prstClr val="black"/>
              </a:solidFill>
              <a:latin typeface="Arial"/>
            </a:endParaRPr>
          </a:p>
        </p:txBody>
      </p:sp>
      <p:sp>
        <p:nvSpPr>
          <p:cNvPr id="36" name="Oval 35"/>
          <p:cNvSpPr>
            <a:spLocks noChangeAspect="1"/>
          </p:cNvSpPr>
          <p:nvPr/>
        </p:nvSpPr>
        <p:spPr>
          <a:xfrm>
            <a:off x="3042429" y="3314154"/>
            <a:ext cx="443917" cy="453778"/>
          </a:xfrm>
          <a:prstGeom prst="ellipse">
            <a:avLst/>
          </a:prstGeom>
          <a:solidFill>
            <a:schemeClr val="accent1"/>
          </a:solidFill>
          <a:ln w="0">
            <a:noFill/>
            <a:prstDash val="solid"/>
            <a:round/>
            <a:headEnd/>
            <a:tailEnd/>
          </a:ln>
        </p:spPr>
        <p:txBody>
          <a:bodyPr vert="horz" wrap="square" lIns="71981" tIns="91416" rIns="71981" bIns="91416" numCol="1" anchor="ctr" anchorCtr="1" compatLnSpc="1">
            <a:prstTxWarp prst="textNoShape">
              <a:avLst/>
            </a:prstTxWarp>
          </a:bodyPr>
          <a:lstStyle/>
          <a:p>
            <a:pPr defTabSz="685800"/>
            <a:endParaRPr lang="en-US" sz="1600" b="1" kern="0" dirty="0">
              <a:solidFill>
                <a:prstClr val="white"/>
              </a:solidFill>
              <a:latin typeface="Arial" pitchFamily="34" charset="0"/>
              <a:cs typeface="Arial" pitchFamily="34" charset="0"/>
            </a:endParaRPr>
          </a:p>
        </p:txBody>
      </p:sp>
      <p:sp>
        <p:nvSpPr>
          <p:cNvPr id="38" name="Oval 37"/>
          <p:cNvSpPr>
            <a:spLocks noChangeAspect="1"/>
          </p:cNvSpPr>
          <p:nvPr/>
        </p:nvSpPr>
        <p:spPr>
          <a:xfrm>
            <a:off x="2519520" y="925524"/>
            <a:ext cx="467603" cy="437412"/>
          </a:xfrm>
          <a:prstGeom prst="ellipse">
            <a:avLst/>
          </a:prstGeom>
          <a:solidFill>
            <a:schemeClr val="accent1"/>
          </a:solidFill>
          <a:ln w="0">
            <a:noFill/>
            <a:prstDash val="solid"/>
            <a:round/>
            <a:headEnd/>
            <a:tailEnd/>
          </a:ln>
        </p:spPr>
        <p:txBody>
          <a:bodyPr vert="horz" wrap="square" lIns="71981" tIns="91416" rIns="71981" bIns="91416" numCol="1" anchor="ctr" anchorCtr="1" compatLnSpc="1">
            <a:prstTxWarp prst="textNoShape">
              <a:avLst/>
            </a:prstTxWarp>
          </a:bodyPr>
          <a:lstStyle/>
          <a:p>
            <a:pPr defTabSz="685800"/>
            <a:endParaRPr lang="en-US" sz="1600" b="1" kern="0" dirty="0">
              <a:solidFill>
                <a:prstClr val="white"/>
              </a:solidFill>
              <a:latin typeface="Arial" pitchFamily="34" charset="0"/>
              <a:cs typeface="Arial" pitchFamily="34" charset="0"/>
            </a:endParaRPr>
          </a:p>
        </p:txBody>
      </p:sp>
      <p:sp>
        <p:nvSpPr>
          <p:cNvPr id="24" name="Rectangle 23"/>
          <p:cNvSpPr/>
          <p:nvPr/>
        </p:nvSpPr>
        <p:spPr>
          <a:xfrm>
            <a:off x="3491880" y="2704041"/>
            <a:ext cx="5247817" cy="395062"/>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indent="-111125" defTabSz="685800"/>
            <a:r>
              <a:rPr lang="en-GB" sz="1400" dirty="0">
                <a:solidFill>
                  <a:prstClr val="black"/>
                </a:solidFill>
              </a:rPr>
              <a:t>  </a:t>
            </a:r>
          </a:p>
          <a:p>
            <a:pPr marL="111125" indent="-111125" defTabSz="685800"/>
            <a:r>
              <a:rPr lang="en-GB" sz="1400" dirty="0">
                <a:solidFill>
                  <a:prstClr val="black"/>
                </a:solidFill>
                <a:latin typeface="Calibri" panose="020F0502020204030204" pitchFamily="34" charset="0"/>
                <a:cs typeface="Calibri" panose="020F0502020204030204" pitchFamily="34" charset="0"/>
              </a:rPr>
              <a:t>  </a:t>
            </a:r>
          </a:p>
          <a:p>
            <a:pPr marL="111125" indent="-111125" defTabSz="685800"/>
            <a:r>
              <a:rPr lang="en-GB" sz="1400" dirty="0">
                <a:solidFill>
                  <a:prstClr val="black"/>
                </a:solidFill>
                <a:latin typeface="Calibri" panose="020F0502020204030204" pitchFamily="34" charset="0"/>
                <a:cs typeface="Calibri" panose="020F0502020204030204" pitchFamily="34" charset="0"/>
              </a:rPr>
              <a:t>  </a:t>
            </a:r>
            <a:r>
              <a:rPr lang="en-US" sz="1200" dirty="0">
                <a:solidFill>
                  <a:prstClr val="black"/>
                </a:solidFill>
                <a:latin typeface="Calibri" panose="020F0502020204030204" pitchFamily="34" charset="0"/>
                <a:cs typeface="Calibri" panose="020F0502020204030204" pitchFamily="34" charset="0"/>
              </a:rPr>
              <a:t> STRATEGIC OUTCOME ORIENTED GOALS OVER THE FIVE-YEAR PERIOD </a:t>
            </a:r>
          </a:p>
          <a:p>
            <a:pPr marL="111125" indent="-111125" defTabSz="685800"/>
            <a:endParaRPr lang="en-US" sz="1200" dirty="0">
              <a:solidFill>
                <a:prstClr val="black"/>
              </a:solidFill>
              <a:latin typeface="Calibri" panose="020F0502020204030204" pitchFamily="34" charset="0"/>
              <a:cs typeface="Calibri" panose="020F0502020204030204" pitchFamily="34" charset="0"/>
            </a:endParaRPr>
          </a:p>
          <a:p>
            <a:pPr marL="111125" indent="-111125" defTabSz="685800"/>
            <a:endParaRPr lang="en-GB" sz="1400" dirty="0">
              <a:solidFill>
                <a:prstClr val="black"/>
              </a:solidFill>
            </a:endParaRPr>
          </a:p>
        </p:txBody>
      </p:sp>
      <p:sp>
        <p:nvSpPr>
          <p:cNvPr id="18" name="Oval 17"/>
          <p:cNvSpPr>
            <a:spLocks noChangeAspect="1"/>
          </p:cNvSpPr>
          <p:nvPr/>
        </p:nvSpPr>
        <p:spPr>
          <a:xfrm>
            <a:off x="3190589" y="2089940"/>
            <a:ext cx="443916" cy="415254"/>
          </a:xfrm>
          <a:prstGeom prst="ellipse">
            <a:avLst/>
          </a:prstGeom>
          <a:solidFill>
            <a:schemeClr val="accent1"/>
          </a:solidFill>
          <a:ln w="0">
            <a:noFill/>
            <a:prstDash val="solid"/>
            <a:round/>
            <a:headEnd/>
            <a:tailEnd/>
          </a:ln>
        </p:spPr>
        <p:txBody>
          <a:bodyPr vert="horz" wrap="square" lIns="71981" tIns="91416" rIns="71981" bIns="91416" numCol="1" anchor="ctr" anchorCtr="1" compatLnSpc="1">
            <a:prstTxWarp prst="textNoShape">
              <a:avLst/>
            </a:prstTxWarp>
          </a:bodyPr>
          <a:lstStyle/>
          <a:p>
            <a:pPr defTabSz="685800"/>
            <a:endParaRPr lang="en-US" sz="1600" b="1" kern="0" dirty="0">
              <a:solidFill>
                <a:prstClr val="white"/>
              </a:solidFill>
              <a:latin typeface="Arial" pitchFamily="34" charset="0"/>
              <a:cs typeface="Arial" pitchFamily="34" charset="0"/>
            </a:endParaRPr>
          </a:p>
        </p:txBody>
      </p:sp>
      <p:sp>
        <p:nvSpPr>
          <p:cNvPr id="19" name="Oval 18"/>
          <p:cNvSpPr>
            <a:spLocks noChangeAspect="1"/>
          </p:cNvSpPr>
          <p:nvPr/>
        </p:nvSpPr>
        <p:spPr>
          <a:xfrm>
            <a:off x="3198130" y="2680362"/>
            <a:ext cx="420265" cy="450457"/>
          </a:xfrm>
          <a:prstGeom prst="ellipse">
            <a:avLst/>
          </a:prstGeom>
          <a:solidFill>
            <a:schemeClr val="accent1"/>
          </a:solidFill>
          <a:ln w="0">
            <a:noFill/>
            <a:prstDash val="solid"/>
            <a:round/>
            <a:headEnd/>
            <a:tailEnd/>
          </a:ln>
        </p:spPr>
        <p:txBody>
          <a:bodyPr vert="horz" wrap="square" lIns="71981" tIns="91416" rIns="71981" bIns="91416" numCol="1" anchor="ctr" anchorCtr="1" compatLnSpc="1">
            <a:prstTxWarp prst="textNoShape">
              <a:avLst/>
            </a:prstTxWarp>
          </a:bodyPr>
          <a:lstStyle/>
          <a:p>
            <a:pPr defTabSz="685800"/>
            <a:endParaRPr lang="en-US" sz="1600" b="1" kern="0" dirty="0">
              <a:solidFill>
                <a:prstClr val="white"/>
              </a:solidFill>
              <a:latin typeface="Arial" pitchFamily="34" charset="0"/>
              <a:cs typeface="Arial" pitchFamily="34" charset="0"/>
            </a:endParaRPr>
          </a:p>
        </p:txBody>
      </p:sp>
      <p:sp>
        <p:nvSpPr>
          <p:cNvPr id="21" name="Rectangle 20">
            <a:extLst>
              <a:ext uri="{FF2B5EF4-FFF2-40B4-BE49-F238E27FC236}">
                <a16:creationId xmlns:a16="http://schemas.microsoft.com/office/drawing/2014/main" id="{72BC40E3-52C5-4FF6-8C4C-54E57FF801E1}"/>
              </a:ext>
            </a:extLst>
          </p:cNvPr>
          <p:cNvSpPr/>
          <p:nvPr/>
        </p:nvSpPr>
        <p:spPr>
          <a:xfrm>
            <a:off x="2987123" y="3908063"/>
            <a:ext cx="6192844" cy="371636"/>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1400" dirty="0">
                <a:solidFill>
                  <a:prstClr val="black"/>
                </a:solidFill>
              </a:rPr>
              <a:t>  </a:t>
            </a:r>
            <a:r>
              <a:rPr lang="en-US" sz="1200" dirty="0">
                <a:solidFill>
                  <a:prstClr val="black"/>
                </a:solidFill>
                <a:latin typeface="Calibri" panose="020F0502020204030204" pitchFamily="34" charset="0"/>
                <a:cs typeface="Calibri" panose="020F0502020204030204" pitchFamily="34" charset="0"/>
              </a:rPr>
              <a:t>2022/23 BUDGET </a:t>
            </a:r>
            <a:endParaRPr lang="en-GB" sz="1200" dirty="0">
              <a:solidFill>
                <a:prstClr val="black"/>
              </a:solidFill>
              <a:latin typeface="Calibri" panose="020F0502020204030204" pitchFamily="34" charset="0"/>
              <a:cs typeface="Calibri" panose="020F0502020204030204" pitchFamily="34" charset="0"/>
            </a:endParaRPr>
          </a:p>
        </p:txBody>
      </p:sp>
      <p:sp>
        <p:nvSpPr>
          <p:cNvPr id="23" name="Oval 22">
            <a:extLst>
              <a:ext uri="{FF2B5EF4-FFF2-40B4-BE49-F238E27FC236}">
                <a16:creationId xmlns:a16="http://schemas.microsoft.com/office/drawing/2014/main" id="{064C3DAE-078A-4E0A-A54D-4D3336A3B1D5}"/>
              </a:ext>
            </a:extLst>
          </p:cNvPr>
          <p:cNvSpPr>
            <a:spLocks noChangeAspect="1"/>
          </p:cNvSpPr>
          <p:nvPr/>
        </p:nvSpPr>
        <p:spPr>
          <a:xfrm>
            <a:off x="2653389" y="3894547"/>
            <a:ext cx="471094" cy="440677"/>
          </a:xfrm>
          <a:prstGeom prst="ellipse">
            <a:avLst/>
          </a:prstGeom>
          <a:solidFill>
            <a:schemeClr val="accent1"/>
          </a:solidFill>
          <a:ln w="0">
            <a:noFill/>
            <a:prstDash val="solid"/>
            <a:round/>
            <a:headEnd/>
            <a:tailEnd/>
          </a:ln>
        </p:spPr>
        <p:txBody>
          <a:bodyPr vert="horz" wrap="square" lIns="71981" tIns="91416" rIns="71981" bIns="91416" numCol="1" anchor="ctr" anchorCtr="1" compatLnSpc="1">
            <a:prstTxWarp prst="textNoShape">
              <a:avLst/>
            </a:prstTxWarp>
          </a:bodyPr>
          <a:lstStyle/>
          <a:p>
            <a:pPr defTabSz="685800"/>
            <a:endParaRPr lang="en-US" sz="1600" b="1" kern="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09671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remove" grpId="0" nodeType="with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ED262A-18BB-4065-B2DB-390D314F6466}"/>
              </a:ext>
            </a:extLst>
          </p:cNvPr>
          <p:cNvGraphicFramePr>
            <a:graphicFrameLocks noGrp="1"/>
          </p:cNvGraphicFramePr>
          <p:nvPr>
            <p:extLst>
              <p:ext uri="{D42A27DB-BD31-4B8C-83A1-F6EECF244321}">
                <p14:modId xmlns:p14="http://schemas.microsoft.com/office/powerpoint/2010/main" val="4278909253"/>
              </p:ext>
            </p:extLst>
          </p:nvPr>
        </p:nvGraphicFramePr>
        <p:xfrm>
          <a:off x="109500" y="1277434"/>
          <a:ext cx="8422941" cy="2679478"/>
        </p:xfrm>
        <a:graphic>
          <a:graphicData uri="http://schemas.openxmlformats.org/drawingml/2006/table">
            <a:tbl>
              <a:tblPr firstRow="1" firstCol="1" lastRow="1" lastCol="1" bandRow="1" bandCol="1"/>
              <a:tblGrid>
                <a:gridCol w="1125260">
                  <a:extLst>
                    <a:ext uri="{9D8B030D-6E8A-4147-A177-3AD203B41FA5}">
                      <a16:colId xmlns:a16="http://schemas.microsoft.com/office/drawing/2014/main" val="1165178012"/>
                    </a:ext>
                  </a:extLst>
                </a:gridCol>
                <a:gridCol w="1125260">
                  <a:extLst>
                    <a:ext uri="{9D8B030D-6E8A-4147-A177-3AD203B41FA5}">
                      <a16:colId xmlns:a16="http://schemas.microsoft.com/office/drawing/2014/main" val="998607986"/>
                    </a:ext>
                  </a:extLst>
                </a:gridCol>
                <a:gridCol w="2119296">
                  <a:extLst>
                    <a:ext uri="{9D8B030D-6E8A-4147-A177-3AD203B41FA5}">
                      <a16:colId xmlns:a16="http://schemas.microsoft.com/office/drawing/2014/main" val="2513803456"/>
                    </a:ext>
                  </a:extLst>
                </a:gridCol>
                <a:gridCol w="1748755">
                  <a:extLst>
                    <a:ext uri="{9D8B030D-6E8A-4147-A177-3AD203B41FA5}">
                      <a16:colId xmlns:a16="http://schemas.microsoft.com/office/drawing/2014/main" val="2683579107"/>
                    </a:ext>
                  </a:extLst>
                </a:gridCol>
                <a:gridCol w="1152185">
                  <a:extLst>
                    <a:ext uri="{9D8B030D-6E8A-4147-A177-3AD203B41FA5}">
                      <a16:colId xmlns:a16="http://schemas.microsoft.com/office/drawing/2014/main" val="19022246"/>
                    </a:ext>
                  </a:extLst>
                </a:gridCol>
                <a:gridCol w="1152185">
                  <a:extLst>
                    <a:ext uri="{9D8B030D-6E8A-4147-A177-3AD203B41FA5}">
                      <a16:colId xmlns:a16="http://schemas.microsoft.com/office/drawing/2014/main" val="1981598700"/>
                    </a:ext>
                  </a:extLst>
                </a:gridCol>
              </a:tblGrid>
              <a:tr h="377125">
                <a:tc rowSpan="2">
                  <a:txBody>
                    <a:bodyPr/>
                    <a:lstStyle/>
                    <a:p>
                      <a:pPr marL="55880" marR="0">
                        <a:spcBef>
                          <a:spcPts val="170"/>
                        </a:spcBef>
                        <a:spcAft>
                          <a:spcPts val="0"/>
                        </a:spcAft>
                      </a:pPr>
                      <a:r>
                        <a:rPr lang="en-ZA" sz="1050" b="1" dirty="0">
                          <a:effectLst/>
                          <a:latin typeface="Arial" panose="020B0604020202020204" pitchFamily="34" charset="0"/>
                          <a:ea typeface="Arial" panose="020B0604020202020204" pitchFamily="34" charset="0"/>
                          <a:cs typeface="Times New Roman" panose="02020603050405020304" pitchFamily="18" charset="0"/>
                        </a:rPr>
                        <a:t>Outcome</a:t>
                      </a: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rowSpan="2">
                  <a:txBody>
                    <a:bodyPr/>
                    <a:lstStyle/>
                    <a:p>
                      <a:pPr marL="55880" marR="0">
                        <a:spcBef>
                          <a:spcPts val="170"/>
                        </a:spcBef>
                        <a:spcAft>
                          <a:spcPts val="0"/>
                        </a:spcAft>
                      </a:pPr>
                      <a:r>
                        <a:rPr lang="en-ZA" sz="1050" b="1" dirty="0">
                          <a:effectLst/>
                          <a:latin typeface="Arial" panose="020B0604020202020204" pitchFamily="34" charset="0"/>
                          <a:ea typeface="Arial" panose="020B0604020202020204" pitchFamily="34" charset="0"/>
                          <a:cs typeface="Times New Roman" panose="02020603050405020304" pitchFamily="18" charset="0"/>
                        </a:rPr>
                        <a:t>Outputs</a:t>
                      </a: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rowSpan="2">
                  <a:txBody>
                    <a:bodyPr/>
                    <a:lstStyle/>
                    <a:p>
                      <a:pPr marL="57785" marR="372745">
                        <a:spcBef>
                          <a:spcPts val="170"/>
                        </a:spcBef>
                        <a:spcAft>
                          <a:spcPts val="0"/>
                        </a:spcAft>
                      </a:pPr>
                      <a:r>
                        <a:rPr lang="en-US" sz="1050" b="1" dirty="0">
                          <a:effectLst/>
                          <a:latin typeface="Arial" panose="020B0604020202020204" pitchFamily="34" charset="0"/>
                          <a:ea typeface="Arial" panose="020B0604020202020204" pitchFamily="34" charset="0"/>
                          <a:cs typeface="Times New Roman" panose="02020603050405020304" pitchFamily="18" charset="0"/>
                        </a:rPr>
                        <a:t>Output Indicator</a:t>
                      </a:r>
                      <a:endParaRPr lang="en-US" sz="105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57785" marR="372745" algn="ctr">
                        <a:spcBef>
                          <a:spcPts val="170"/>
                        </a:spcBef>
                        <a:spcAft>
                          <a:spcPts val="0"/>
                        </a:spcAft>
                      </a:pPr>
                      <a:r>
                        <a:rPr lang="en-ZA" sz="1050" b="1" dirty="0">
                          <a:effectLst/>
                          <a:latin typeface="Arial" panose="020B0604020202020204" pitchFamily="34" charset="0"/>
                          <a:ea typeface="Arial" panose="020B0604020202020204" pitchFamily="34" charset="0"/>
                          <a:cs typeface="Times New Roman" panose="02020603050405020304" pitchFamily="18" charset="0"/>
                        </a:rPr>
                        <a:t>Estimated Performance</a:t>
                      </a: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gridSpan="2">
                  <a:txBody>
                    <a:bodyPr/>
                    <a:lstStyle/>
                    <a:p>
                      <a:pPr marL="57785" marR="372745" algn="ctr">
                        <a:spcBef>
                          <a:spcPts val="170"/>
                        </a:spcBef>
                        <a:spcAft>
                          <a:spcPts val="0"/>
                        </a:spcAft>
                      </a:pPr>
                      <a:r>
                        <a:rPr lang="en-ZA" sz="1050" b="1" dirty="0">
                          <a:effectLst/>
                          <a:latin typeface="Arial" panose="020B0604020202020204" pitchFamily="34" charset="0"/>
                          <a:ea typeface="Arial" panose="020B0604020202020204" pitchFamily="34" charset="0"/>
                          <a:cs typeface="Times New Roman" panose="02020603050405020304" pitchFamily="18" charset="0"/>
                        </a:rPr>
                        <a:t>MTEF PERIOD</a:t>
                      </a: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hMerge="1">
                  <a:txBody>
                    <a:bodyPr/>
                    <a:lstStyle/>
                    <a:p>
                      <a:pPr marL="57785" marR="372745" algn="ctr">
                        <a:spcBef>
                          <a:spcPts val="170"/>
                        </a:spcBef>
                        <a:spcAft>
                          <a:spcPts val="0"/>
                        </a:spcAft>
                      </a:pP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extLst>
                  <a:ext uri="{0D108BD9-81ED-4DB2-BD59-A6C34878D82A}">
                    <a16:rowId xmlns:a16="http://schemas.microsoft.com/office/drawing/2014/main" val="1882533844"/>
                  </a:ext>
                </a:extLst>
              </a:tr>
              <a:tr h="244634">
                <a:tc vMerge="1">
                  <a:txBody>
                    <a:bodyPr/>
                    <a:lstStyle/>
                    <a:p>
                      <a:endParaRPr lang="en-US"/>
                    </a:p>
                  </a:txBody>
                  <a:tcPr/>
                </a:tc>
                <a:tc vMerge="1">
                  <a:txBody>
                    <a:bodyPr/>
                    <a:lstStyle/>
                    <a:p>
                      <a:pPr marL="55880" marR="0">
                        <a:spcBef>
                          <a:spcPts val="170"/>
                        </a:spcBef>
                        <a:spcAft>
                          <a:spcPts val="0"/>
                        </a:spcAft>
                      </a:pP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vMerge="1">
                  <a:txBody>
                    <a:bodyPr/>
                    <a:lstStyle/>
                    <a:p>
                      <a:pPr marL="57785" marR="372745">
                        <a:spcBef>
                          <a:spcPts val="170"/>
                        </a:spcBef>
                        <a:spcAft>
                          <a:spcPts val="0"/>
                        </a:spcAft>
                      </a:pPr>
                      <a:endParaRPr lang="en-US" sz="105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57785" marR="372745" algn="ctr">
                        <a:spcBef>
                          <a:spcPts val="170"/>
                        </a:spcBef>
                        <a:spcAft>
                          <a:spcPts val="0"/>
                        </a:spcAft>
                      </a:pPr>
                      <a:r>
                        <a:rPr lang="en-ZA" sz="800" b="1" dirty="0">
                          <a:effectLst/>
                          <a:latin typeface="Arial" panose="020B0604020202020204" pitchFamily="34" charset="0"/>
                          <a:ea typeface="Arial" panose="020B0604020202020204" pitchFamily="34" charset="0"/>
                          <a:cs typeface="Times New Roman" panose="02020603050405020304" pitchFamily="18" charset="0"/>
                        </a:rPr>
                        <a:t>2022/23</a:t>
                      </a:r>
                      <a:endParaRPr lang="en-US" sz="80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57785" marR="372745" algn="ctr">
                        <a:spcBef>
                          <a:spcPts val="170"/>
                        </a:spcBef>
                        <a:spcAft>
                          <a:spcPts val="0"/>
                        </a:spcAft>
                      </a:pPr>
                      <a:r>
                        <a:rPr lang="en-ZA" sz="800" b="1" dirty="0">
                          <a:effectLst/>
                          <a:latin typeface="Arial" panose="020B0604020202020204" pitchFamily="34" charset="0"/>
                          <a:ea typeface="Arial" panose="020B0604020202020204" pitchFamily="34" charset="0"/>
                          <a:cs typeface="Times New Roman" panose="02020603050405020304" pitchFamily="18" charset="0"/>
                        </a:rPr>
                        <a:t>2023/24</a:t>
                      </a:r>
                      <a:endParaRPr lang="en-US" sz="80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57785" marR="372745" algn="ctr">
                        <a:spcBef>
                          <a:spcPts val="170"/>
                        </a:spcBef>
                        <a:spcAft>
                          <a:spcPts val="0"/>
                        </a:spcAft>
                      </a:pPr>
                      <a:r>
                        <a:rPr lang="en-ZA" sz="800" b="1" dirty="0">
                          <a:effectLst/>
                          <a:latin typeface="Arial" panose="020B0604020202020204" pitchFamily="34" charset="0"/>
                          <a:ea typeface="Arial" panose="020B0604020202020204" pitchFamily="34" charset="0"/>
                          <a:cs typeface="Times New Roman" panose="02020603050405020304" pitchFamily="18" charset="0"/>
                        </a:rPr>
                        <a:t>2024/25</a:t>
                      </a:r>
                      <a:endParaRPr lang="en-US" sz="80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extLst>
                  <a:ext uri="{0D108BD9-81ED-4DB2-BD59-A6C34878D82A}">
                    <a16:rowId xmlns:a16="http://schemas.microsoft.com/office/drawing/2014/main" val="105702082"/>
                  </a:ext>
                </a:extLst>
              </a:tr>
              <a:tr h="422549">
                <a:tc rowSpan="4">
                  <a:txBody>
                    <a:bodyPr/>
                    <a:lstStyle/>
                    <a:p>
                      <a:pPr marL="0" marR="0" indent="0">
                        <a:spcBef>
                          <a:spcPts val="225"/>
                        </a:spcBef>
                        <a:spcAft>
                          <a:spcPts val="0"/>
                        </a:spcAft>
                      </a:pPr>
                      <a:r>
                        <a:rPr lang="en-GB" sz="800" dirty="0">
                          <a:effectLst/>
                          <a:latin typeface="Arial" panose="020B0604020202020204" pitchFamily="34" charset="0"/>
                          <a:ea typeface="Arial" panose="020B0604020202020204" pitchFamily="34" charset="0"/>
                          <a:cs typeface="Times New Roman" panose="02020603050405020304" pitchFamily="18" charset="0"/>
                        </a:rPr>
                        <a:t>6. Clean governance embedded in all </a:t>
                      </a:r>
                      <a:r>
                        <a:rPr lang="en-GB" sz="800" dirty="0" err="1">
                          <a:effectLst/>
                          <a:latin typeface="Arial" panose="020B0604020202020204" pitchFamily="34" charset="0"/>
                          <a:ea typeface="Arial" panose="020B0604020202020204" pitchFamily="34" charset="0"/>
                          <a:cs typeface="Times New Roman" panose="02020603050405020304" pitchFamily="18" charset="0"/>
                        </a:rPr>
                        <a:t>behavior</a:t>
                      </a:r>
                      <a:r>
                        <a:rPr lang="en-GB" sz="800" dirty="0">
                          <a:effectLst/>
                          <a:latin typeface="Arial" panose="020B0604020202020204" pitchFamily="34" charset="0"/>
                          <a:ea typeface="Arial" panose="020B0604020202020204" pitchFamily="34" charset="0"/>
                          <a:cs typeface="Times New Roman" panose="02020603050405020304" pitchFamily="18" charset="0"/>
                        </a:rPr>
                        <a:t> practices</a:t>
                      </a:r>
                    </a:p>
                    <a:p>
                      <a:pPr marL="0" marR="0" indent="0">
                        <a:spcBef>
                          <a:spcPts val="225"/>
                        </a:spcBef>
                        <a:spcAft>
                          <a:spcPts val="0"/>
                        </a:spcAft>
                      </a:pP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spcBef>
                          <a:spcPts val="225"/>
                        </a:spcBef>
                        <a:spcAft>
                          <a:spcPts val="0"/>
                        </a:spcAft>
                      </a:pPr>
                      <a:r>
                        <a:rPr lang="en-GB" sz="800" dirty="0">
                          <a:effectLst/>
                          <a:latin typeface="Arial" panose="020B0604020202020204" pitchFamily="34" charset="0"/>
                          <a:ea typeface="Arial" panose="020B0604020202020204" pitchFamily="34" charset="0"/>
                          <a:cs typeface="Times New Roman" panose="02020603050405020304" pitchFamily="18" charset="0"/>
                        </a:rPr>
                        <a:t>Audit Report generated and obtained by NSFAS</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18745">
                        <a:spcBef>
                          <a:spcPts val="20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6.1 </a:t>
                      </a:r>
                      <a:r>
                        <a:rPr lang="en-GB" sz="800" dirty="0">
                          <a:effectLst/>
                          <a:latin typeface="Arial" panose="020B0604020202020204" pitchFamily="34" charset="0"/>
                          <a:ea typeface="Arial" panose="020B0604020202020204" pitchFamily="34" charset="0"/>
                          <a:cs typeface="Times New Roman" panose="02020603050405020304" pitchFamily="18" charset="0"/>
                        </a:rPr>
                        <a:t>Audit opinion of the AGSA</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7620" marR="0">
                        <a:lnSpc>
                          <a:spcPct val="107000"/>
                        </a:lnSpc>
                        <a:spcBef>
                          <a:spcPts val="5"/>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Unqualified audit opinion</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350" marR="0">
                        <a:lnSpc>
                          <a:spcPct val="107000"/>
                        </a:lnSpc>
                        <a:spcBef>
                          <a:spcPts val="5"/>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Unqualified audit opinion</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350" marR="0">
                        <a:lnSpc>
                          <a:spcPct val="107000"/>
                        </a:lnSpc>
                        <a:spcBef>
                          <a:spcPts val="5"/>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Unqualified audit opinion</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25034015"/>
                  </a:ext>
                </a:extLst>
              </a:tr>
              <a:tr h="333591">
                <a:tc vMerge="1">
                  <a:txBody>
                    <a:bodyPr/>
                    <a:lstStyle/>
                    <a:p>
                      <a:pPr marL="0" marR="0" indent="0">
                        <a:spcBef>
                          <a:spcPts val="225"/>
                        </a:spcBef>
                        <a:spcAft>
                          <a:spcPts val="0"/>
                        </a:spcAft>
                      </a:pP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spcBef>
                          <a:spcPts val="225"/>
                        </a:spcBef>
                        <a:spcAft>
                          <a:spcPts val="0"/>
                        </a:spcAft>
                      </a:pPr>
                      <a:r>
                        <a:rPr lang="en-GB" sz="800" dirty="0">
                          <a:effectLst/>
                          <a:latin typeface="Arial" panose="020B0604020202020204" pitchFamily="34" charset="0"/>
                          <a:ea typeface="Arial" panose="020B0604020202020204" pitchFamily="34" charset="0"/>
                          <a:cs typeface="Times New Roman" panose="02020603050405020304" pitchFamily="18" charset="0"/>
                        </a:rPr>
                        <a:t>Third party report on CGICTAS</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18745">
                        <a:spcBef>
                          <a:spcPts val="200"/>
                        </a:spcBef>
                        <a:spcAft>
                          <a:spcPts val="0"/>
                        </a:spcAft>
                      </a:pPr>
                      <a:r>
                        <a:rPr lang="en-GB" sz="800" dirty="0">
                          <a:effectLst/>
                          <a:latin typeface="Arial" panose="020B0604020202020204" pitchFamily="34" charset="0"/>
                          <a:ea typeface="Arial" panose="020B0604020202020204" pitchFamily="34" charset="0"/>
                          <a:cs typeface="Times New Roman" panose="02020603050405020304" pitchFamily="18" charset="0"/>
                        </a:rPr>
                        <a:t>6.2 Status level 3 for CGICTAS achieved</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7620" marR="0">
                        <a:lnSpc>
                          <a:spcPct val="107000"/>
                        </a:lnSpc>
                        <a:spcBef>
                          <a:spcPts val="5"/>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Achieve CGICTAS</a:t>
                      </a:r>
                    </a:p>
                    <a:p>
                      <a:pPr marL="7620" marR="0">
                        <a:lnSpc>
                          <a:spcPts val="9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Level 3</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350" marR="0">
                        <a:lnSpc>
                          <a:spcPct val="107000"/>
                        </a:lnSpc>
                        <a:spcBef>
                          <a:spcPts val="5"/>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Achieve CGICTAS</a:t>
                      </a:r>
                    </a:p>
                    <a:p>
                      <a:pPr marL="6350" marR="0">
                        <a:lnSpc>
                          <a:spcPts val="9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Level 4</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350" marR="0">
                        <a:lnSpc>
                          <a:spcPct val="107000"/>
                        </a:lnSpc>
                        <a:spcBef>
                          <a:spcPts val="5"/>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Achieve CGICTAS</a:t>
                      </a:r>
                    </a:p>
                    <a:p>
                      <a:pPr marL="6350" marR="0">
                        <a:lnSpc>
                          <a:spcPts val="9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Level 4</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41400711"/>
                  </a:ext>
                </a:extLst>
              </a:tr>
              <a:tr h="574069">
                <a:tc vMerge="1">
                  <a:txBody>
                    <a:bodyPr/>
                    <a:lstStyle/>
                    <a:p>
                      <a:pPr marL="0" marR="0" indent="0">
                        <a:spcBef>
                          <a:spcPts val="225"/>
                        </a:spcBef>
                        <a:spcAft>
                          <a:spcPts val="0"/>
                        </a:spcAft>
                      </a:pP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spcBef>
                          <a:spcPts val="225"/>
                        </a:spcBef>
                        <a:spcAft>
                          <a:spcPts val="0"/>
                        </a:spcAft>
                      </a:pPr>
                      <a:r>
                        <a:rPr lang="en-GB" sz="800" dirty="0">
                          <a:effectLst/>
                          <a:latin typeface="Arial" panose="020B0604020202020204" pitchFamily="34" charset="0"/>
                          <a:ea typeface="Arial" panose="020B0604020202020204" pitchFamily="34" charset="0"/>
                          <a:cs typeface="Times New Roman" panose="02020603050405020304" pitchFamily="18" charset="0"/>
                        </a:rPr>
                        <a:t>Report on the level of maturity obtained</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18745">
                        <a:spcBef>
                          <a:spcPts val="200"/>
                        </a:spcBef>
                        <a:spcAft>
                          <a:spcPts val="0"/>
                        </a:spcAft>
                      </a:pPr>
                      <a:r>
                        <a:rPr lang="en-GB" sz="800" dirty="0">
                          <a:effectLst/>
                          <a:latin typeface="Arial" panose="020B0604020202020204" pitchFamily="34" charset="0"/>
                          <a:ea typeface="Arial" panose="020B0604020202020204" pitchFamily="34" charset="0"/>
                          <a:cs typeface="Times New Roman" panose="02020603050405020304" pitchFamily="18" charset="0"/>
                        </a:rPr>
                        <a:t>6.3 </a:t>
                      </a:r>
                      <a:r>
                        <a:rPr lang="en-US" sz="800" dirty="0">
                          <a:effectLst/>
                          <a:latin typeface="Arial" panose="020B0604020202020204" pitchFamily="34" charset="0"/>
                          <a:ea typeface="Arial" panose="020B0604020202020204" pitchFamily="34" charset="0"/>
                        </a:rPr>
                        <a:t>Improve level of maturity </a:t>
                      </a:r>
                      <a:r>
                        <a:rPr lang="en-US" sz="800" spc="-235"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with respect to Cyber</a:t>
                      </a:r>
                      <a:r>
                        <a:rPr lang="en-US" sz="800" spc="5"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Security</a:t>
                      </a:r>
                      <a:endParaRPr lang="en-ZA"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905" marR="166370">
                        <a:lnSpc>
                          <a:spcPts val="10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To determine</a:t>
                      </a:r>
                      <a:r>
                        <a:rPr lang="en-US" sz="800" spc="5" dirty="0">
                          <a:effectLst/>
                          <a:latin typeface="Arial" panose="020B0604020202020204" pitchFamily="34" charset="0"/>
                          <a:ea typeface="Arial" panose="020B0604020202020204" pitchFamily="34" charset="0"/>
                          <a:cs typeface="Times New Roman" panose="02020603050405020304" pitchFamily="18" charset="0"/>
                        </a:rPr>
                        <a:t> </a:t>
                      </a:r>
                      <a:r>
                        <a:rPr lang="en-US" sz="800" dirty="0">
                          <a:effectLst/>
                          <a:latin typeface="Arial" panose="020B0604020202020204" pitchFamily="34" charset="0"/>
                          <a:ea typeface="Arial" panose="020B0604020202020204" pitchFamily="34" charset="0"/>
                          <a:cs typeface="Times New Roman" panose="02020603050405020304" pitchFamily="18" charset="0"/>
                        </a:rPr>
                        <a:t>a baseline on</a:t>
                      </a:r>
                      <a:r>
                        <a:rPr lang="en-US" sz="800" spc="5" dirty="0">
                          <a:effectLst/>
                          <a:latin typeface="Arial" panose="020B0604020202020204" pitchFamily="34" charset="0"/>
                          <a:ea typeface="Arial" panose="020B0604020202020204" pitchFamily="34" charset="0"/>
                          <a:cs typeface="Times New Roman" panose="02020603050405020304" pitchFamily="18" charset="0"/>
                        </a:rPr>
                        <a:t> </a:t>
                      </a:r>
                      <a:r>
                        <a:rPr lang="en-US" sz="800" dirty="0">
                          <a:effectLst/>
                          <a:latin typeface="Arial" panose="020B0604020202020204" pitchFamily="34" charset="0"/>
                          <a:ea typeface="Arial" panose="020B0604020202020204" pitchFamily="34" charset="0"/>
                          <a:cs typeface="Times New Roman" panose="02020603050405020304" pitchFamily="18" charset="0"/>
                        </a:rPr>
                        <a:t>level</a:t>
                      </a:r>
                      <a:r>
                        <a:rPr lang="en-US" sz="800" spc="5" dirty="0">
                          <a:effectLst/>
                          <a:latin typeface="Arial" panose="020B0604020202020204" pitchFamily="34" charset="0"/>
                          <a:ea typeface="Arial" panose="020B0604020202020204" pitchFamily="34" charset="0"/>
                          <a:cs typeface="Times New Roman" panose="02020603050405020304" pitchFamily="18" charset="0"/>
                        </a:rPr>
                        <a:t> </a:t>
                      </a:r>
                      <a:r>
                        <a:rPr lang="en-US" sz="800" dirty="0">
                          <a:effectLst/>
                          <a:latin typeface="Arial" panose="020B0604020202020204" pitchFamily="34" charset="0"/>
                          <a:ea typeface="Arial" panose="020B0604020202020204" pitchFamily="34" charset="0"/>
                          <a:cs typeface="Times New Roman" panose="02020603050405020304" pitchFamily="18" charset="0"/>
                        </a:rPr>
                        <a:t>of</a:t>
                      </a:r>
                      <a:r>
                        <a:rPr lang="en-US" sz="800" spc="5" dirty="0">
                          <a:effectLst/>
                          <a:latin typeface="Arial" panose="020B0604020202020204" pitchFamily="34" charset="0"/>
                          <a:ea typeface="Arial" panose="020B0604020202020204" pitchFamily="34" charset="0"/>
                          <a:cs typeface="Times New Roman" panose="02020603050405020304" pitchFamily="18" charset="0"/>
                        </a:rPr>
                        <a:t> </a:t>
                      </a:r>
                      <a:r>
                        <a:rPr lang="en-US" sz="800" dirty="0">
                          <a:effectLst/>
                          <a:latin typeface="Arial" panose="020B0604020202020204" pitchFamily="34" charset="0"/>
                          <a:ea typeface="Arial" panose="020B0604020202020204" pitchFamily="34" charset="0"/>
                          <a:cs typeface="Times New Roman" panose="02020603050405020304" pitchFamily="18" charset="0"/>
                        </a:rPr>
                        <a:t>maturity with</a:t>
                      </a:r>
                      <a:r>
                        <a:rPr lang="en-US" sz="800" spc="5" dirty="0">
                          <a:effectLst/>
                          <a:latin typeface="Arial" panose="020B0604020202020204" pitchFamily="34" charset="0"/>
                          <a:ea typeface="Arial" panose="020B0604020202020204" pitchFamily="34" charset="0"/>
                          <a:cs typeface="Times New Roman" panose="02020603050405020304" pitchFamily="18" charset="0"/>
                        </a:rPr>
                        <a:t> </a:t>
                      </a:r>
                      <a:r>
                        <a:rPr lang="en-US" sz="800" dirty="0">
                          <a:effectLst/>
                          <a:latin typeface="Arial" panose="020B0604020202020204" pitchFamily="34" charset="0"/>
                          <a:ea typeface="Arial" panose="020B0604020202020204" pitchFamily="34" charset="0"/>
                          <a:cs typeface="Times New Roman" panose="02020603050405020304" pitchFamily="18" charset="0"/>
                        </a:rPr>
                        <a:t>respect to</a:t>
                      </a:r>
                      <a:r>
                        <a:rPr lang="en-US" sz="800" spc="5" dirty="0">
                          <a:effectLst/>
                          <a:latin typeface="Arial" panose="020B0604020202020204" pitchFamily="34" charset="0"/>
                          <a:ea typeface="Arial" panose="020B0604020202020204" pitchFamily="34" charset="0"/>
                          <a:cs typeface="Times New Roman" panose="02020603050405020304" pitchFamily="18" charset="0"/>
                        </a:rPr>
                        <a:t> </a:t>
                      </a:r>
                      <a:r>
                        <a:rPr lang="en-US" sz="800" spc="-5" dirty="0">
                          <a:effectLst/>
                          <a:latin typeface="Arial" panose="020B0604020202020204" pitchFamily="34" charset="0"/>
                          <a:ea typeface="Arial" panose="020B0604020202020204" pitchFamily="34" charset="0"/>
                          <a:cs typeface="Times New Roman" panose="02020603050405020304" pitchFamily="18" charset="0"/>
                        </a:rPr>
                        <a:t>Cyber</a:t>
                      </a:r>
                      <a:r>
                        <a:rPr lang="en-US" sz="800" spc="-25" dirty="0">
                          <a:effectLst/>
                          <a:latin typeface="Arial" panose="020B0604020202020204" pitchFamily="34" charset="0"/>
                          <a:ea typeface="Arial" panose="020B0604020202020204" pitchFamily="34" charset="0"/>
                          <a:cs typeface="Times New Roman" panose="02020603050405020304" pitchFamily="18" charset="0"/>
                        </a:rPr>
                        <a:t> </a:t>
                      </a:r>
                      <a:r>
                        <a:rPr lang="en-US" sz="800" spc="-5" dirty="0">
                          <a:effectLst/>
                          <a:latin typeface="Arial" panose="020B0604020202020204" pitchFamily="34" charset="0"/>
                          <a:ea typeface="Arial" panose="020B0604020202020204" pitchFamily="34" charset="0"/>
                          <a:cs typeface="Times New Roman" panose="02020603050405020304" pitchFamily="18" charset="0"/>
                        </a:rPr>
                        <a:t>security</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183515">
                        <a:lnSpc>
                          <a:spcPts val="1030"/>
                        </a:lnSpc>
                        <a:spcBef>
                          <a:spcPts val="0"/>
                        </a:spcBef>
                        <a:spcAft>
                          <a:spcPts val="0"/>
                        </a:spcAft>
                      </a:pPr>
                      <a:r>
                        <a:rPr lang="en-ZA" sz="800" dirty="0">
                          <a:effectLst/>
                          <a:latin typeface="Arial" panose="020B0604020202020204" pitchFamily="34" charset="0"/>
                          <a:ea typeface="Arial" panose="020B0604020202020204" pitchFamily="34" charset="0"/>
                          <a:cs typeface="Times New Roman" panose="02020603050405020304" pitchFamily="18" charset="0"/>
                        </a:rPr>
                        <a:t>Improve level of maturity by level 1 based on 2022/23 actual achievement</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270" marR="280035">
                        <a:lnSpc>
                          <a:spcPts val="10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Improve</a:t>
                      </a:r>
                      <a:r>
                        <a:rPr lang="en-US" sz="800" spc="5" dirty="0">
                          <a:effectLst/>
                          <a:latin typeface="Arial" panose="020B0604020202020204" pitchFamily="34" charset="0"/>
                          <a:ea typeface="Arial" panose="020B0604020202020204" pitchFamily="34" charset="0"/>
                          <a:cs typeface="Times New Roman" panose="02020603050405020304" pitchFamily="18" charset="0"/>
                        </a:rPr>
                        <a:t> </a:t>
                      </a:r>
                      <a:r>
                        <a:rPr lang="en-US" sz="800" dirty="0">
                          <a:effectLst/>
                          <a:latin typeface="Arial" panose="020B0604020202020204" pitchFamily="34" charset="0"/>
                          <a:ea typeface="Arial" panose="020B0604020202020204" pitchFamily="34" charset="0"/>
                          <a:cs typeface="Times New Roman" panose="02020603050405020304" pitchFamily="18" charset="0"/>
                        </a:rPr>
                        <a:t>level</a:t>
                      </a:r>
                      <a:r>
                        <a:rPr lang="en-US" sz="800" spc="-160" dirty="0">
                          <a:effectLst/>
                          <a:latin typeface="Arial" panose="020B0604020202020204" pitchFamily="34" charset="0"/>
                          <a:ea typeface="Arial" panose="020B0604020202020204" pitchFamily="34" charset="0"/>
                          <a:cs typeface="Times New Roman" panose="02020603050405020304" pitchFamily="18" charset="0"/>
                        </a:rPr>
                        <a:t> </a:t>
                      </a:r>
                      <a:r>
                        <a:rPr lang="en-US" sz="800" spc="-5" dirty="0">
                          <a:effectLst/>
                          <a:latin typeface="Arial" panose="020B0604020202020204" pitchFamily="34" charset="0"/>
                          <a:ea typeface="Arial" panose="020B0604020202020204" pitchFamily="34" charset="0"/>
                          <a:cs typeface="Times New Roman" panose="02020603050405020304" pitchFamily="18" charset="0"/>
                        </a:rPr>
                        <a:t>of maturity </a:t>
                      </a:r>
                      <a:r>
                        <a:rPr lang="en-US" sz="800" dirty="0">
                          <a:effectLst/>
                          <a:latin typeface="Arial" panose="020B0604020202020204" pitchFamily="34" charset="0"/>
                          <a:ea typeface="Arial" panose="020B0604020202020204" pitchFamily="34" charset="0"/>
                          <a:cs typeface="Times New Roman" panose="02020603050405020304" pitchFamily="18" charset="0"/>
                        </a:rPr>
                        <a:t>by</a:t>
                      </a:r>
                      <a:r>
                        <a:rPr lang="en-US" sz="800" spc="-170" dirty="0">
                          <a:effectLst/>
                          <a:latin typeface="Arial" panose="020B0604020202020204" pitchFamily="34" charset="0"/>
                          <a:ea typeface="Arial" panose="020B0604020202020204" pitchFamily="34" charset="0"/>
                          <a:cs typeface="Times New Roman" panose="02020603050405020304" pitchFamily="18" charset="0"/>
                        </a:rPr>
                        <a:t> </a:t>
                      </a:r>
                      <a:r>
                        <a:rPr lang="en-US" sz="800" dirty="0">
                          <a:effectLst/>
                          <a:latin typeface="Arial" panose="020B0604020202020204" pitchFamily="34" charset="0"/>
                          <a:ea typeface="Arial" panose="020B0604020202020204" pitchFamily="34" charset="0"/>
                          <a:cs typeface="Times New Roman" panose="02020603050405020304" pitchFamily="18" charset="0"/>
                        </a:rPr>
                        <a:t>level</a:t>
                      </a:r>
                      <a:r>
                        <a:rPr lang="en-US" sz="800" spc="60" dirty="0">
                          <a:effectLst/>
                          <a:latin typeface="Arial" panose="020B0604020202020204" pitchFamily="34" charset="0"/>
                          <a:ea typeface="Arial" panose="020B0604020202020204" pitchFamily="34" charset="0"/>
                          <a:cs typeface="Times New Roman" panose="02020603050405020304" pitchFamily="18" charset="0"/>
                        </a:rPr>
                        <a:t> </a:t>
                      </a:r>
                      <a:r>
                        <a:rPr lang="en-US" sz="800" dirty="0">
                          <a:effectLst/>
                          <a:latin typeface="Arial" panose="020B0604020202020204" pitchFamily="34" charset="0"/>
                          <a:ea typeface="Arial" panose="020B0604020202020204" pitchFamily="34" charset="0"/>
                          <a:cs typeface="Times New Roman" panose="02020603050405020304" pitchFamily="18" charset="0"/>
                        </a:rPr>
                        <a:t>1</a:t>
                      </a:r>
                      <a:r>
                        <a:rPr lang="en-US" sz="800" spc="60" dirty="0">
                          <a:effectLst/>
                          <a:latin typeface="Arial" panose="020B0604020202020204" pitchFamily="34" charset="0"/>
                          <a:ea typeface="Arial" panose="020B0604020202020204" pitchFamily="34" charset="0"/>
                          <a:cs typeface="Times New Roman" panose="02020603050405020304" pitchFamily="18" charset="0"/>
                        </a:rPr>
                        <a:t> </a:t>
                      </a:r>
                      <a:r>
                        <a:rPr lang="en-US" sz="800" dirty="0">
                          <a:effectLst/>
                          <a:latin typeface="Arial" panose="020B0604020202020204" pitchFamily="34" charset="0"/>
                          <a:ea typeface="Arial" panose="020B0604020202020204" pitchFamily="34" charset="0"/>
                          <a:cs typeface="Times New Roman" panose="02020603050405020304" pitchFamily="18" charset="0"/>
                        </a:rPr>
                        <a:t>based</a:t>
                      </a:r>
                      <a:r>
                        <a:rPr lang="en-US" sz="800" spc="-160" dirty="0">
                          <a:effectLst/>
                          <a:latin typeface="Arial" panose="020B0604020202020204" pitchFamily="34" charset="0"/>
                          <a:ea typeface="Arial" panose="020B0604020202020204" pitchFamily="34" charset="0"/>
                          <a:cs typeface="Times New Roman" panose="02020603050405020304" pitchFamily="18" charset="0"/>
                        </a:rPr>
                        <a:t> </a:t>
                      </a:r>
                      <a:r>
                        <a:rPr lang="en-US" sz="800" dirty="0">
                          <a:effectLst/>
                          <a:latin typeface="Arial" panose="020B0604020202020204" pitchFamily="34" charset="0"/>
                          <a:ea typeface="Arial" panose="020B0604020202020204" pitchFamily="34" charset="0"/>
                          <a:cs typeface="Times New Roman" panose="02020603050405020304" pitchFamily="18" charset="0"/>
                        </a:rPr>
                        <a:t>on 2023/24</a:t>
                      </a:r>
                      <a:r>
                        <a:rPr lang="en-US" sz="800" spc="5" dirty="0">
                          <a:effectLst/>
                          <a:latin typeface="Arial" panose="020B0604020202020204" pitchFamily="34" charset="0"/>
                          <a:ea typeface="Arial" panose="020B0604020202020204" pitchFamily="34" charset="0"/>
                          <a:cs typeface="Times New Roman" panose="02020603050405020304" pitchFamily="18" charset="0"/>
                        </a:rPr>
                        <a:t> </a:t>
                      </a:r>
                      <a:r>
                        <a:rPr lang="en-US" sz="800" dirty="0">
                          <a:effectLst/>
                          <a:latin typeface="Arial" panose="020B0604020202020204" pitchFamily="34" charset="0"/>
                          <a:ea typeface="Arial" panose="020B0604020202020204" pitchFamily="34" charset="0"/>
                          <a:cs typeface="Times New Roman" panose="02020603050405020304" pitchFamily="18" charset="0"/>
                        </a:rPr>
                        <a:t>actual</a:t>
                      </a:r>
                      <a:r>
                        <a:rPr lang="en-US" sz="800" spc="5" dirty="0">
                          <a:effectLst/>
                          <a:latin typeface="Arial" panose="020B0604020202020204" pitchFamily="34" charset="0"/>
                          <a:ea typeface="Arial" panose="020B0604020202020204" pitchFamily="34" charset="0"/>
                          <a:cs typeface="Times New Roman" panose="02020603050405020304" pitchFamily="18" charset="0"/>
                        </a:rPr>
                        <a:t> </a:t>
                      </a:r>
                      <a:r>
                        <a:rPr lang="en-US" sz="800" dirty="0">
                          <a:effectLst/>
                          <a:latin typeface="Arial" panose="020B0604020202020204" pitchFamily="34" charset="0"/>
                          <a:ea typeface="Arial" panose="020B0604020202020204" pitchFamily="34" charset="0"/>
                          <a:cs typeface="Times New Roman" panose="02020603050405020304" pitchFamily="18" charset="0"/>
                        </a:rPr>
                        <a:t>achievement</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16339946"/>
                  </a:ext>
                </a:extLst>
              </a:tr>
              <a:tr h="554048">
                <a:tc vMerge="1">
                  <a:txBody>
                    <a:bodyPr/>
                    <a:lstStyle/>
                    <a:p>
                      <a:pPr marL="0" marR="0" indent="0">
                        <a:spcBef>
                          <a:spcPts val="225"/>
                        </a:spcBef>
                        <a:spcAft>
                          <a:spcPts val="0"/>
                        </a:spcAft>
                      </a:pP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spcBef>
                          <a:spcPts val="225"/>
                        </a:spcBef>
                        <a:spcAft>
                          <a:spcPts val="0"/>
                        </a:spcAft>
                      </a:pPr>
                      <a:r>
                        <a:rPr lang="en-ZA" sz="800" dirty="0">
                          <a:effectLst/>
                          <a:latin typeface="Arial" panose="020B0604020202020204" pitchFamily="34" charset="0"/>
                          <a:ea typeface="Arial" panose="020B0604020202020204" pitchFamily="34" charset="0"/>
                          <a:cs typeface="Times New Roman" panose="02020603050405020304" pitchFamily="18" charset="0"/>
                        </a:rPr>
                        <a:t>Total procurement value awarded to BBB–EE level 1 service providers</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18745">
                        <a:spcBef>
                          <a:spcPts val="200"/>
                        </a:spcBef>
                        <a:spcAft>
                          <a:spcPts val="0"/>
                        </a:spcAft>
                      </a:pPr>
                      <a:r>
                        <a:rPr lang="en-ZA" sz="800" dirty="0">
                          <a:effectLst/>
                          <a:latin typeface="Arial" panose="020B0604020202020204" pitchFamily="34" charset="0"/>
                          <a:ea typeface="Arial" panose="020B0604020202020204" pitchFamily="34" charset="0"/>
                          <a:cs typeface="Times New Roman" panose="02020603050405020304" pitchFamily="18" charset="0"/>
                        </a:rPr>
                        <a:t>6.4 Percentage of total procurement value awarded to BBB–EE level 1 service</a:t>
                      </a:r>
                    </a:p>
                    <a:p>
                      <a:pPr marL="57785" marR="118745">
                        <a:spcBef>
                          <a:spcPts val="200"/>
                        </a:spcBef>
                        <a:spcAft>
                          <a:spcPts val="0"/>
                        </a:spcAft>
                      </a:pPr>
                      <a:r>
                        <a:rPr lang="en-ZA" sz="800" dirty="0">
                          <a:effectLst/>
                          <a:latin typeface="Arial" panose="020B0604020202020204" pitchFamily="34" charset="0"/>
                          <a:ea typeface="Arial" panose="020B0604020202020204" pitchFamily="34" charset="0"/>
                          <a:cs typeface="Times New Roman" panose="02020603050405020304" pitchFamily="18" charset="0"/>
                        </a:rPr>
                        <a:t>providers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154940">
                        <a:lnSpc>
                          <a:spcPts val="10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60%</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183515">
                        <a:lnSpc>
                          <a:spcPts val="10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60%</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241300">
                        <a:lnSpc>
                          <a:spcPts val="10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60%</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66176153"/>
                  </a:ext>
                </a:extLst>
              </a:tr>
            </a:tbl>
          </a:graphicData>
        </a:graphic>
      </p:graphicFrame>
      <p:sp>
        <p:nvSpPr>
          <p:cNvPr id="5" name="Rectangle 4">
            <a:extLst>
              <a:ext uri="{FF2B5EF4-FFF2-40B4-BE49-F238E27FC236}">
                <a16:creationId xmlns:a16="http://schemas.microsoft.com/office/drawing/2014/main" id="{BC5E399A-8F7C-4193-994A-695789603A61}"/>
              </a:ext>
            </a:extLst>
          </p:cNvPr>
          <p:cNvSpPr/>
          <p:nvPr/>
        </p:nvSpPr>
        <p:spPr>
          <a:xfrm>
            <a:off x="755576" y="27870"/>
            <a:ext cx="7920879" cy="1196096"/>
          </a:xfrm>
          <a:prstGeom prst="rect">
            <a:avLst/>
          </a:prstGeom>
        </p:spPr>
        <p:txBody>
          <a:bodyPr wrap="square" lIns="87252" tIns="43624" rIns="87252" bIns="43624">
            <a:spAutoFit/>
          </a:bodyPr>
          <a:lstStyle/>
          <a:p>
            <a:pPr lvl="0">
              <a:buClr>
                <a:srgbClr val="C00000"/>
              </a:buClr>
              <a:defRPr/>
            </a:pPr>
            <a:r>
              <a:rPr lang="en-US" sz="2000" b="1" dirty="0">
                <a:solidFill>
                  <a:prstClr val="white">
                    <a:lumMod val="50000"/>
                  </a:prstClr>
                </a:solidFill>
                <a:latin typeface="+mj-lt"/>
                <a:cs typeface="Arial" panose="020B0604020202020204" pitchFamily="34" charset="0"/>
              </a:rPr>
              <a:t>2020/21- 2024/25</a:t>
            </a:r>
            <a:r>
              <a:rPr lang="en-ZA" sz="2000" b="1" dirty="0">
                <a:solidFill>
                  <a:prstClr val="white">
                    <a:lumMod val="50000"/>
                  </a:prstClr>
                </a:solidFill>
                <a:latin typeface="+mj-lt"/>
                <a:cs typeface="Arial" panose="020B0604020202020204" pitchFamily="34" charset="0"/>
              </a:rPr>
              <a:t> </a:t>
            </a:r>
            <a:r>
              <a:rPr kumimoji="0" lang="en-ZA" sz="20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rPr>
              <a:t>STRATEGIC PLAN AND 2022/23 ANNUAL PERFORMANCE PLAN WITH ANNUAL TARGETS AND PROJECTIONS</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2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p:txBody>
      </p:sp>
      <p:sp>
        <p:nvSpPr>
          <p:cNvPr id="7" name="Rectangle 6"/>
          <p:cNvSpPr/>
          <p:nvPr/>
        </p:nvSpPr>
        <p:spPr>
          <a:xfrm>
            <a:off x="0" y="3"/>
            <a:ext cx="731520" cy="555524"/>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a:t>
            </a:r>
          </a:p>
        </p:txBody>
      </p:sp>
    </p:spTree>
    <p:extLst>
      <p:ext uri="{BB962C8B-B14F-4D97-AF65-F5344CB8AC3E}">
        <p14:creationId xmlns:p14="http://schemas.microsoft.com/office/powerpoint/2010/main" val="2578505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ED262A-18BB-4065-B2DB-390D314F6466}"/>
              </a:ext>
            </a:extLst>
          </p:cNvPr>
          <p:cNvGraphicFramePr>
            <a:graphicFrameLocks noGrp="1"/>
          </p:cNvGraphicFramePr>
          <p:nvPr>
            <p:extLst>
              <p:ext uri="{D42A27DB-BD31-4B8C-83A1-F6EECF244321}">
                <p14:modId xmlns:p14="http://schemas.microsoft.com/office/powerpoint/2010/main" val="2400277193"/>
              </p:ext>
            </p:extLst>
          </p:nvPr>
        </p:nvGraphicFramePr>
        <p:xfrm>
          <a:off x="179511" y="874864"/>
          <a:ext cx="8496943" cy="2341141"/>
        </p:xfrm>
        <a:graphic>
          <a:graphicData uri="http://schemas.openxmlformats.org/drawingml/2006/table">
            <a:tbl>
              <a:tblPr firstRow="1" firstCol="1" lastRow="1" lastCol="1" bandRow="1" bandCol="1"/>
              <a:tblGrid>
                <a:gridCol w="1223083">
                  <a:extLst>
                    <a:ext uri="{9D8B030D-6E8A-4147-A177-3AD203B41FA5}">
                      <a16:colId xmlns:a16="http://schemas.microsoft.com/office/drawing/2014/main" val="3616636367"/>
                    </a:ext>
                  </a:extLst>
                </a:gridCol>
                <a:gridCol w="1121586">
                  <a:extLst>
                    <a:ext uri="{9D8B030D-6E8A-4147-A177-3AD203B41FA5}">
                      <a16:colId xmlns:a16="http://schemas.microsoft.com/office/drawing/2014/main" val="998607986"/>
                    </a:ext>
                  </a:extLst>
                </a:gridCol>
                <a:gridCol w="2112377">
                  <a:extLst>
                    <a:ext uri="{9D8B030D-6E8A-4147-A177-3AD203B41FA5}">
                      <a16:colId xmlns:a16="http://schemas.microsoft.com/office/drawing/2014/main" val="2513803456"/>
                    </a:ext>
                  </a:extLst>
                </a:gridCol>
                <a:gridCol w="1743047">
                  <a:extLst>
                    <a:ext uri="{9D8B030D-6E8A-4147-A177-3AD203B41FA5}">
                      <a16:colId xmlns:a16="http://schemas.microsoft.com/office/drawing/2014/main" val="2683579107"/>
                    </a:ext>
                  </a:extLst>
                </a:gridCol>
                <a:gridCol w="1148425">
                  <a:extLst>
                    <a:ext uri="{9D8B030D-6E8A-4147-A177-3AD203B41FA5}">
                      <a16:colId xmlns:a16="http://schemas.microsoft.com/office/drawing/2014/main" val="19022246"/>
                    </a:ext>
                  </a:extLst>
                </a:gridCol>
                <a:gridCol w="1148425">
                  <a:extLst>
                    <a:ext uri="{9D8B030D-6E8A-4147-A177-3AD203B41FA5}">
                      <a16:colId xmlns:a16="http://schemas.microsoft.com/office/drawing/2014/main" val="1981598700"/>
                    </a:ext>
                  </a:extLst>
                </a:gridCol>
              </a:tblGrid>
              <a:tr h="482600">
                <a:tc rowSpan="2">
                  <a:txBody>
                    <a:bodyPr/>
                    <a:lstStyle/>
                    <a:p>
                      <a:pPr marL="55880" marR="0">
                        <a:spcBef>
                          <a:spcPts val="170"/>
                        </a:spcBef>
                        <a:spcAft>
                          <a:spcPts val="0"/>
                        </a:spcAft>
                      </a:pPr>
                      <a:r>
                        <a:rPr lang="en-US" sz="1050" b="1" dirty="0">
                          <a:effectLst/>
                          <a:latin typeface="Arial" panose="020B0604020202020204" pitchFamily="34" charset="0"/>
                          <a:ea typeface="Arial" panose="020B0604020202020204" pitchFamily="34" charset="0"/>
                          <a:cs typeface="Times New Roman" panose="02020603050405020304" pitchFamily="18" charset="0"/>
                        </a:rPr>
                        <a:t>Outcome</a:t>
                      </a:r>
                      <a:endParaRPr lang="en-US" sz="105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rowSpan="2">
                  <a:txBody>
                    <a:bodyPr/>
                    <a:lstStyle/>
                    <a:p>
                      <a:pPr marL="55880" marR="0">
                        <a:spcBef>
                          <a:spcPts val="170"/>
                        </a:spcBef>
                        <a:spcAft>
                          <a:spcPts val="0"/>
                        </a:spcAft>
                      </a:pPr>
                      <a:r>
                        <a:rPr lang="en-ZA" sz="1050" b="1" dirty="0">
                          <a:effectLst/>
                          <a:latin typeface="Arial" panose="020B0604020202020204" pitchFamily="34" charset="0"/>
                          <a:ea typeface="Arial" panose="020B0604020202020204" pitchFamily="34" charset="0"/>
                          <a:cs typeface="Times New Roman" panose="02020603050405020304" pitchFamily="18" charset="0"/>
                        </a:rPr>
                        <a:t>Outputs</a:t>
                      </a: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rowSpan="2">
                  <a:txBody>
                    <a:bodyPr/>
                    <a:lstStyle/>
                    <a:p>
                      <a:pPr marL="57785" marR="372745">
                        <a:spcBef>
                          <a:spcPts val="170"/>
                        </a:spcBef>
                        <a:spcAft>
                          <a:spcPts val="0"/>
                        </a:spcAft>
                      </a:pPr>
                      <a:r>
                        <a:rPr lang="en-US" sz="1050" b="1" dirty="0">
                          <a:effectLst/>
                          <a:latin typeface="Arial" panose="020B0604020202020204" pitchFamily="34" charset="0"/>
                          <a:ea typeface="Arial" panose="020B0604020202020204" pitchFamily="34" charset="0"/>
                          <a:cs typeface="Times New Roman" panose="02020603050405020304" pitchFamily="18" charset="0"/>
                        </a:rPr>
                        <a:t>Output Indicator</a:t>
                      </a:r>
                      <a:endParaRPr lang="en-US" sz="105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57785" marR="372745" algn="ctr">
                        <a:spcBef>
                          <a:spcPts val="170"/>
                        </a:spcBef>
                        <a:spcAft>
                          <a:spcPts val="0"/>
                        </a:spcAft>
                      </a:pPr>
                      <a:r>
                        <a:rPr lang="en-ZA" sz="1050" b="1" dirty="0">
                          <a:effectLst/>
                          <a:latin typeface="Arial" panose="020B0604020202020204" pitchFamily="34" charset="0"/>
                          <a:ea typeface="Arial" panose="020B0604020202020204" pitchFamily="34" charset="0"/>
                          <a:cs typeface="Times New Roman" panose="02020603050405020304" pitchFamily="18" charset="0"/>
                        </a:rPr>
                        <a:t>Estimated Performance</a:t>
                      </a: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gridSpan="2">
                  <a:txBody>
                    <a:bodyPr/>
                    <a:lstStyle/>
                    <a:p>
                      <a:pPr marL="57785" marR="372745" algn="ctr">
                        <a:spcBef>
                          <a:spcPts val="170"/>
                        </a:spcBef>
                        <a:spcAft>
                          <a:spcPts val="0"/>
                        </a:spcAft>
                      </a:pPr>
                      <a:r>
                        <a:rPr lang="en-ZA" sz="1050" b="1" dirty="0">
                          <a:effectLst/>
                          <a:latin typeface="Arial" panose="020B0604020202020204" pitchFamily="34" charset="0"/>
                          <a:ea typeface="Arial" panose="020B0604020202020204" pitchFamily="34" charset="0"/>
                          <a:cs typeface="Times New Roman" panose="02020603050405020304" pitchFamily="18" charset="0"/>
                        </a:rPr>
                        <a:t>MTEF PERIOD</a:t>
                      </a: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hMerge="1">
                  <a:txBody>
                    <a:bodyPr/>
                    <a:lstStyle/>
                    <a:p>
                      <a:pPr marL="57785" marR="372745">
                        <a:spcBef>
                          <a:spcPts val="170"/>
                        </a:spcBef>
                        <a:spcAft>
                          <a:spcPts val="0"/>
                        </a:spcAft>
                      </a:pP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extLst>
                  <a:ext uri="{0D108BD9-81ED-4DB2-BD59-A6C34878D82A}">
                    <a16:rowId xmlns:a16="http://schemas.microsoft.com/office/drawing/2014/main" val="1882533844"/>
                  </a:ext>
                </a:extLst>
              </a:tr>
              <a:tr h="339621">
                <a:tc vMerge="1">
                  <a:txBody>
                    <a:bodyPr/>
                    <a:lstStyle/>
                    <a:p>
                      <a:pPr marL="55880" marR="0">
                        <a:spcBef>
                          <a:spcPts val="170"/>
                        </a:spcBef>
                        <a:spcAft>
                          <a:spcPts val="0"/>
                        </a:spcAft>
                      </a:pPr>
                      <a:endParaRPr lang="en-US" sz="105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vMerge="1">
                  <a:txBody>
                    <a:bodyPr/>
                    <a:lstStyle/>
                    <a:p>
                      <a:pPr marL="55880" marR="0">
                        <a:spcBef>
                          <a:spcPts val="170"/>
                        </a:spcBef>
                        <a:spcAft>
                          <a:spcPts val="0"/>
                        </a:spcAft>
                      </a:pP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vMerge="1">
                  <a:txBody>
                    <a:bodyPr/>
                    <a:lstStyle/>
                    <a:p>
                      <a:pPr marL="57785" marR="372745">
                        <a:spcBef>
                          <a:spcPts val="170"/>
                        </a:spcBef>
                        <a:spcAft>
                          <a:spcPts val="0"/>
                        </a:spcAft>
                      </a:pPr>
                      <a:endParaRPr lang="en-US" sz="105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57785" marR="372745" algn="ctr">
                        <a:spcBef>
                          <a:spcPts val="170"/>
                        </a:spcBef>
                        <a:spcAft>
                          <a:spcPts val="0"/>
                        </a:spcAft>
                      </a:pPr>
                      <a:r>
                        <a:rPr lang="en-ZA" sz="800" b="1" dirty="0">
                          <a:effectLst/>
                          <a:latin typeface="Arial" panose="020B0604020202020204" pitchFamily="34" charset="0"/>
                          <a:ea typeface="Arial" panose="020B0604020202020204" pitchFamily="34" charset="0"/>
                          <a:cs typeface="Times New Roman" panose="02020603050405020304" pitchFamily="18" charset="0"/>
                        </a:rPr>
                        <a:t>2022/23</a:t>
                      </a:r>
                      <a:endParaRPr lang="en-US" sz="80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57785" marR="372745" algn="ctr">
                        <a:spcBef>
                          <a:spcPts val="170"/>
                        </a:spcBef>
                        <a:spcAft>
                          <a:spcPts val="0"/>
                        </a:spcAft>
                      </a:pPr>
                      <a:r>
                        <a:rPr lang="en-ZA" sz="800" b="1" dirty="0">
                          <a:effectLst/>
                          <a:latin typeface="Arial" panose="020B0604020202020204" pitchFamily="34" charset="0"/>
                          <a:ea typeface="Arial" panose="020B0604020202020204" pitchFamily="34" charset="0"/>
                          <a:cs typeface="Times New Roman" panose="02020603050405020304" pitchFamily="18" charset="0"/>
                        </a:rPr>
                        <a:t>2023/24</a:t>
                      </a:r>
                      <a:endParaRPr lang="en-US" sz="80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57785" marR="372745" algn="ctr">
                        <a:spcBef>
                          <a:spcPts val="170"/>
                        </a:spcBef>
                        <a:spcAft>
                          <a:spcPts val="0"/>
                        </a:spcAft>
                      </a:pPr>
                      <a:r>
                        <a:rPr lang="en-ZA" sz="800" b="1" dirty="0">
                          <a:effectLst/>
                          <a:latin typeface="Arial" panose="020B0604020202020204" pitchFamily="34" charset="0"/>
                          <a:ea typeface="Arial" panose="020B0604020202020204" pitchFamily="34" charset="0"/>
                          <a:cs typeface="Times New Roman" panose="02020603050405020304" pitchFamily="18" charset="0"/>
                        </a:rPr>
                        <a:t>2024/25</a:t>
                      </a:r>
                      <a:endParaRPr lang="en-US" sz="800" b="1"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extLst>
                  <a:ext uri="{0D108BD9-81ED-4DB2-BD59-A6C34878D82A}">
                    <a16:rowId xmlns:a16="http://schemas.microsoft.com/office/drawing/2014/main" val="105702082"/>
                  </a:ext>
                </a:extLst>
              </a:tr>
              <a:tr h="374718">
                <a:tc rowSpan="3">
                  <a:txBody>
                    <a:bodyPr/>
                    <a:lstStyle/>
                    <a:p>
                      <a:pPr marL="228600" marR="0" indent="-228600">
                        <a:spcBef>
                          <a:spcPts val="225"/>
                        </a:spcBef>
                        <a:spcAft>
                          <a:spcPts val="0"/>
                        </a:spcAft>
                        <a:buFont typeface="+mj-lt"/>
                        <a:buAutoNum type="arabicPeriod" startAt="7"/>
                        <a:tabLst/>
                      </a:pPr>
                      <a:r>
                        <a:rPr lang="en-US" sz="800" dirty="0">
                          <a:effectLst/>
                          <a:latin typeface="Arial" panose="020B0604020202020204" pitchFamily="34" charset="0"/>
                          <a:ea typeface="Arial" panose="020B0604020202020204" pitchFamily="34" charset="0"/>
                        </a:rPr>
                        <a:t>Optimal organisation that</a:t>
                      </a:r>
                      <a:r>
                        <a:rPr lang="en-US" sz="800" spc="5"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deploys</a:t>
                      </a:r>
                      <a:r>
                        <a:rPr lang="en-US" sz="800" spc="-3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resources</a:t>
                      </a:r>
                      <a:r>
                        <a:rPr lang="en-US" sz="800" spc="-3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efficiently</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spcBef>
                          <a:spcPts val="225"/>
                        </a:spcBef>
                        <a:spcAft>
                          <a:spcPts val="0"/>
                        </a:spcAft>
                      </a:pPr>
                      <a:r>
                        <a:rPr lang="en-GB" sz="800" dirty="0">
                          <a:effectLst/>
                          <a:latin typeface="Arial" panose="020B0604020202020204" pitchFamily="34" charset="0"/>
                          <a:ea typeface="Arial" panose="020B0604020202020204" pitchFamily="34" charset="0"/>
                          <a:cs typeface="Times New Roman" panose="02020603050405020304" pitchFamily="18" charset="0"/>
                        </a:rPr>
                        <a:t>An approved organizational structure</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18745">
                        <a:spcBef>
                          <a:spcPts val="20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7.1 </a:t>
                      </a:r>
                      <a:r>
                        <a:rPr lang="en-GB" sz="800" dirty="0">
                          <a:effectLst/>
                          <a:latin typeface="Arial" panose="020B0604020202020204" pitchFamily="34" charset="0"/>
                          <a:ea typeface="Arial" panose="020B0604020202020204" pitchFamily="34" charset="0"/>
                          <a:cs typeface="Times New Roman" panose="02020603050405020304" pitchFamily="18" charset="0"/>
                        </a:rPr>
                        <a:t>Percentage of approved funded positions filled per annum</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154940" algn="ctr">
                        <a:lnSpc>
                          <a:spcPts val="10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              90%</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183515" algn="ctr">
                        <a:lnSpc>
                          <a:spcPts val="10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90%</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241300" algn="ctr">
                        <a:lnSpc>
                          <a:spcPts val="1030"/>
                        </a:lnSpc>
                        <a:spcBef>
                          <a:spcPts val="0"/>
                        </a:spcBef>
                        <a:spcAft>
                          <a:spcPts val="0"/>
                        </a:spcAft>
                      </a:pPr>
                      <a:r>
                        <a:rPr lang="en-US" sz="800" dirty="0">
                          <a:effectLst/>
                          <a:latin typeface="Arial" panose="020B0604020202020204" pitchFamily="34" charset="0"/>
                          <a:ea typeface="Arial" panose="020B0604020202020204" pitchFamily="34" charset="0"/>
                          <a:cs typeface="Times New Roman" panose="02020603050405020304" pitchFamily="18" charset="0"/>
                        </a:rPr>
                        <a:t>95%</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25034015"/>
                  </a:ext>
                </a:extLst>
              </a:tr>
              <a:tr h="474643">
                <a:tc vMerge="1">
                  <a:txBody>
                    <a:bodyPr/>
                    <a:lstStyle/>
                    <a:p>
                      <a:pPr marL="55880" marR="0">
                        <a:spcBef>
                          <a:spcPts val="225"/>
                        </a:spcBef>
                        <a:spcAft>
                          <a:spcPts val="0"/>
                        </a:spcAft>
                      </a:pPr>
                      <a:endParaRPr lang="en-US" sz="105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spcBef>
                          <a:spcPts val="225"/>
                        </a:spcBef>
                        <a:spcAft>
                          <a:spcPts val="0"/>
                        </a:spcAft>
                      </a:pPr>
                      <a:r>
                        <a:rPr lang="en-GB" sz="800" dirty="0">
                          <a:effectLst/>
                          <a:latin typeface="Arial" panose="020B0604020202020204" pitchFamily="34" charset="0"/>
                          <a:ea typeface="Arial" panose="020B0604020202020204" pitchFamily="34" charset="0"/>
                          <a:cs typeface="Times New Roman" panose="02020603050405020304" pitchFamily="18" charset="0"/>
                        </a:rPr>
                        <a:t>Mentorship and coaching programme</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18745">
                        <a:spcBef>
                          <a:spcPts val="200"/>
                        </a:spcBef>
                        <a:spcAft>
                          <a:spcPts val="0"/>
                        </a:spcAft>
                      </a:pPr>
                      <a:r>
                        <a:rPr lang="en-GB" sz="800" dirty="0">
                          <a:effectLst/>
                          <a:latin typeface="Arial" panose="020B0604020202020204" pitchFamily="34" charset="0"/>
                          <a:ea typeface="Arial" panose="020B0604020202020204" pitchFamily="34" charset="0"/>
                          <a:cs typeface="Times New Roman" panose="02020603050405020304" pitchFamily="18" charset="0"/>
                        </a:rPr>
                        <a:t>7.2 </a:t>
                      </a:r>
                      <a:r>
                        <a:rPr lang="en-ZA" sz="800" dirty="0">
                          <a:effectLst/>
                          <a:latin typeface="Arial" panose="020B0604020202020204" pitchFamily="34" charset="0"/>
                          <a:ea typeface="Arial" panose="020B0604020202020204" pitchFamily="34" charset="0"/>
                          <a:cs typeface="Times New Roman" panose="02020603050405020304" pitchFamily="18" charset="0"/>
                        </a:rPr>
                        <a:t>Approved mentorship and coaching programme</a:t>
                      </a:r>
                    </a:p>
                    <a:p>
                      <a:pPr marL="57785" marR="118745">
                        <a:spcBef>
                          <a:spcPts val="200"/>
                        </a:spcBef>
                        <a:spcAft>
                          <a:spcPts val="0"/>
                        </a:spcAft>
                      </a:pPr>
                      <a:r>
                        <a:rPr lang="en-ZA" sz="800" dirty="0">
                          <a:effectLst/>
                          <a:latin typeface="Arial" panose="020B0604020202020204" pitchFamily="34" charset="0"/>
                          <a:ea typeface="Arial" panose="020B0604020202020204" pitchFamily="34" charset="0"/>
                          <a:cs typeface="Times New Roman" panose="02020603050405020304" pitchFamily="18" charset="0"/>
                        </a:rPr>
                        <a:t>for senior managers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315595" marR="0" algn="ctr" defTabSz="914400" rtl="0" eaLnBrk="1" latinLnBrk="0" hangingPunct="1">
                        <a:lnSpc>
                          <a:spcPts val="1030"/>
                        </a:lnSpc>
                        <a:spcBef>
                          <a:spcPts val="0"/>
                        </a:spcBef>
                        <a:spcAft>
                          <a:spcPts val="0"/>
                        </a:spcAft>
                      </a:pPr>
                      <a:r>
                        <a:rPr lang="en-US" sz="800" kern="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60%</a:t>
                      </a:r>
                    </a:p>
                    <a:p>
                      <a:pPr marL="0" marR="186690" algn="ctr" defTabSz="914400" rtl="0" eaLnBrk="1" latinLnBrk="0" hangingPunct="1">
                        <a:lnSpc>
                          <a:spcPct val="107000"/>
                        </a:lnSpc>
                        <a:spcBef>
                          <a:spcPts val="5"/>
                        </a:spcBef>
                        <a:spcAft>
                          <a:spcPts val="0"/>
                        </a:spcAft>
                      </a:pPr>
                      <a:r>
                        <a:rPr lang="en-US" sz="800" kern="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183515" lvl="0" indent="0" algn="ctr" defTabSz="914400" rtl="0" eaLnBrk="1" fontAlgn="auto" latinLnBrk="0" hangingPunct="1">
                        <a:lnSpc>
                          <a:spcPts val="1030"/>
                        </a:lnSpc>
                        <a:spcBef>
                          <a:spcPts val="0"/>
                        </a:spcBef>
                        <a:spcAft>
                          <a:spcPts val="0"/>
                        </a:spcAft>
                        <a:buClrTx/>
                        <a:buSzTx/>
                        <a:buFontTx/>
                        <a:buNone/>
                        <a:tabLst/>
                        <a:defRPr/>
                      </a:pPr>
                      <a:r>
                        <a:rPr lang="en-US" sz="800" kern="1200" noProof="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60%</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186690" lvl="0" indent="0" algn="ctr" defTabSz="914400" rtl="0" eaLnBrk="1" fontAlgn="auto" latinLnBrk="0" hangingPunct="1">
                        <a:lnSpc>
                          <a:spcPct val="107000"/>
                        </a:lnSpc>
                        <a:spcBef>
                          <a:spcPts val="5"/>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60%</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41400711"/>
                  </a:ext>
                </a:extLst>
              </a:tr>
              <a:tr h="474643">
                <a:tc vMerge="1">
                  <a:txBody>
                    <a:bodyPr/>
                    <a:lstStyle/>
                    <a:p>
                      <a:pPr marL="55880" marR="0">
                        <a:spcBef>
                          <a:spcPts val="225"/>
                        </a:spcBef>
                        <a:spcAft>
                          <a:spcPts val="0"/>
                        </a:spcAft>
                      </a:pPr>
                      <a:endParaRPr lang="en-US" sz="105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spcBef>
                          <a:spcPts val="225"/>
                        </a:spcBef>
                        <a:spcAft>
                          <a:spcPts val="0"/>
                        </a:spcAft>
                      </a:pPr>
                      <a:r>
                        <a:rPr lang="en-ZA" sz="800" dirty="0">
                          <a:effectLst/>
                          <a:latin typeface="Arial" panose="020B0604020202020204" pitchFamily="34" charset="0"/>
                          <a:ea typeface="Arial" panose="020B0604020202020204" pitchFamily="34" charset="0"/>
                          <a:cs typeface="Times New Roman" panose="02020603050405020304" pitchFamily="18" charset="0"/>
                        </a:rPr>
                        <a:t>Women (especially Africans) employed in Management positions</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18745">
                        <a:spcBef>
                          <a:spcPts val="200"/>
                        </a:spcBef>
                        <a:spcAft>
                          <a:spcPts val="0"/>
                        </a:spcAft>
                      </a:pPr>
                      <a:r>
                        <a:rPr lang="en-US" sz="800" dirty="0">
                          <a:effectLst/>
                          <a:latin typeface="Arial" panose="020B0604020202020204" pitchFamily="34" charset="0"/>
                          <a:ea typeface="Arial" panose="020B0604020202020204" pitchFamily="34" charset="0"/>
                        </a:rPr>
                        <a:t>7.3 Percentage of</a:t>
                      </a:r>
                      <a:r>
                        <a:rPr lang="en-US" sz="800" spc="5"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women employed in</a:t>
                      </a:r>
                      <a:r>
                        <a:rPr lang="en-US" sz="800" spc="5"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management</a:t>
                      </a:r>
                      <a:r>
                        <a:rPr lang="en-US" sz="800" spc="-35"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Arial" panose="020B0604020202020204" pitchFamily="34" charset="0"/>
                        </a:rPr>
                        <a:t>positions</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186690" algn="ctr">
                        <a:lnSpc>
                          <a:spcPct val="107000"/>
                        </a:lnSpc>
                        <a:spcBef>
                          <a:spcPts val="5"/>
                        </a:spcBef>
                        <a:spcAft>
                          <a:spcPts val="0"/>
                        </a:spcAft>
                      </a:pPr>
                      <a:r>
                        <a:rPr lang="en-ZA" sz="800" dirty="0">
                          <a:effectLst/>
                          <a:latin typeface="Arial" panose="020B0604020202020204" pitchFamily="34" charset="0"/>
                          <a:ea typeface="Arial" panose="020B0604020202020204" pitchFamily="34" charset="0"/>
                          <a:cs typeface="Times New Roman" panose="02020603050405020304" pitchFamily="18" charset="0"/>
                        </a:rPr>
                        <a:t>                 5</a:t>
                      </a:r>
                      <a:r>
                        <a:rPr lang="en-US" sz="800" dirty="0">
                          <a:effectLst/>
                          <a:latin typeface="Arial" panose="020B0604020202020204" pitchFamily="34" charset="0"/>
                          <a:ea typeface="Arial" panose="020B0604020202020204" pitchFamily="34" charset="0"/>
                          <a:cs typeface="Times New Roman" panose="02020603050405020304" pitchFamily="18" charset="0"/>
                        </a:rPr>
                        <a:t>0%</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186690" lvl="0" indent="0" algn="ctr" defTabSz="914400" rtl="0" eaLnBrk="1" fontAlgn="auto" latinLnBrk="0" hangingPunct="1">
                        <a:lnSpc>
                          <a:spcPct val="107000"/>
                        </a:lnSpc>
                        <a:spcBef>
                          <a:spcPts val="5"/>
                        </a:spcBef>
                        <a:spcAft>
                          <a:spcPts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5</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0%</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186690" lvl="0" indent="0" algn="ctr" defTabSz="914400" rtl="0" eaLnBrk="1" fontAlgn="auto" latinLnBrk="0" hangingPunct="1">
                        <a:lnSpc>
                          <a:spcPct val="107000"/>
                        </a:lnSpc>
                        <a:spcBef>
                          <a:spcPts val="5"/>
                        </a:spcBef>
                        <a:spcAft>
                          <a:spcPts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5</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0%</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82401278"/>
                  </a:ext>
                </a:extLst>
              </a:tr>
            </a:tbl>
          </a:graphicData>
        </a:graphic>
      </p:graphicFrame>
      <p:sp>
        <p:nvSpPr>
          <p:cNvPr id="5" name="Rectangle 4">
            <a:extLst>
              <a:ext uri="{FF2B5EF4-FFF2-40B4-BE49-F238E27FC236}">
                <a16:creationId xmlns:a16="http://schemas.microsoft.com/office/drawing/2014/main" id="{BC5E399A-8F7C-4193-994A-695789603A61}"/>
              </a:ext>
            </a:extLst>
          </p:cNvPr>
          <p:cNvSpPr/>
          <p:nvPr/>
        </p:nvSpPr>
        <p:spPr>
          <a:xfrm>
            <a:off x="755576" y="27870"/>
            <a:ext cx="8388424" cy="765208"/>
          </a:xfrm>
          <a:prstGeom prst="rect">
            <a:avLst/>
          </a:prstGeom>
        </p:spPr>
        <p:txBody>
          <a:bodyPr wrap="square" lIns="87252" tIns="43624" rIns="87252" bIns="43624">
            <a:spAutoFit/>
          </a:bodyPr>
          <a:lstStyle/>
          <a:p>
            <a:pPr lvl="0">
              <a:buClr>
                <a:srgbClr val="C00000"/>
              </a:buClr>
              <a:defRPr/>
            </a:pPr>
            <a:r>
              <a:rPr lang="en-US" sz="1600" b="1" dirty="0">
                <a:solidFill>
                  <a:prstClr val="white">
                    <a:lumMod val="50000"/>
                  </a:prstClr>
                </a:solidFill>
                <a:cs typeface="Arial" panose="020B0604020202020204" pitchFamily="34" charset="0"/>
              </a:rPr>
              <a:t>2020/21- 2024/25</a:t>
            </a:r>
            <a:r>
              <a:rPr lang="en-ZA" sz="1600" b="1" dirty="0">
                <a:solidFill>
                  <a:prstClr val="white">
                    <a:lumMod val="50000"/>
                  </a:prstClr>
                </a:solidFill>
                <a:cs typeface="Arial" panose="020B0604020202020204" pitchFamily="34" charset="0"/>
              </a:rPr>
              <a:t> </a:t>
            </a:r>
            <a:r>
              <a:rPr kumimoji="0" lang="en-ZA" sz="16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STRATEGIC PLAN AND 2022/23 ANNUAL PERFORMANCE PLAN WITH ANNUAL TARGETS AND PROJECTIONS</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2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p:txBody>
      </p:sp>
      <p:sp>
        <p:nvSpPr>
          <p:cNvPr id="7" name="Rectangle 6"/>
          <p:cNvSpPr/>
          <p:nvPr/>
        </p:nvSpPr>
        <p:spPr>
          <a:xfrm>
            <a:off x="0" y="-38097"/>
            <a:ext cx="731520" cy="555524"/>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000" b="1" dirty="0">
                <a:solidFill>
                  <a:prstClr val="white"/>
                </a:solidFill>
                <a:latin typeface="Arial" panose="020B0604020202020204" pitchFamily="34" charset="0"/>
                <a:cs typeface="Arial" panose="020B0604020202020204" pitchFamily="34" charset="0"/>
              </a:rPr>
              <a:t>19</a:t>
            </a:r>
            <a:endPar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05240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115616" y="0"/>
            <a:ext cx="7746832" cy="2704201"/>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lang="en-ZA" sz="2000" b="1" dirty="0">
                <a:solidFill>
                  <a:prstClr val="white">
                    <a:lumMod val="50000"/>
                  </a:prstClr>
                </a:solidFill>
                <a:latin typeface="Arial"/>
                <a:cs typeface="Arial" panose="020B0604020202020204" pitchFamily="34" charset="0"/>
              </a:rPr>
              <a:t>       </a:t>
            </a:r>
            <a:r>
              <a:rPr kumimoji="0" lang="en-ZA" sz="20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lang="en-ZA" sz="2000" b="1" dirty="0">
                <a:solidFill>
                  <a:prstClr val="white">
                    <a:lumMod val="50000"/>
                  </a:prstClr>
                </a:solidFill>
                <a:latin typeface="Arial"/>
                <a:cs typeface="Arial" panose="020B0604020202020204" pitchFamily="34" charset="0"/>
              </a:rPr>
              <a:t>	</a:t>
            </a:r>
            <a:r>
              <a:rPr kumimoji="0" lang="en-ZA" sz="24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rPr>
              <a:t>2022/23 BUDGET </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p:txBody>
      </p:sp>
      <p:sp>
        <p:nvSpPr>
          <p:cNvPr id="14" name="Rectangle 13"/>
          <p:cNvSpPr/>
          <p:nvPr/>
        </p:nvSpPr>
        <p:spPr>
          <a:xfrm>
            <a:off x="0" y="-92546"/>
            <a:ext cx="731520" cy="731520"/>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a:t>
            </a:r>
          </a:p>
        </p:txBody>
      </p:sp>
      <p:sp>
        <p:nvSpPr>
          <p:cNvPr id="2" name="TextBox 1">
            <a:extLst>
              <a:ext uri="{FF2B5EF4-FFF2-40B4-BE49-F238E27FC236}">
                <a16:creationId xmlns:a16="http://schemas.microsoft.com/office/drawing/2014/main" id="{07C2D363-870D-43EF-B6CA-F64ED1A034A4}"/>
              </a:ext>
            </a:extLst>
          </p:cNvPr>
          <p:cNvSpPr txBox="1"/>
          <p:nvPr/>
        </p:nvSpPr>
        <p:spPr>
          <a:xfrm>
            <a:off x="179512" y="771550"/>
            <a:ext cx="87849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angle 2"/>
          <p:cNvSpPr/>
          <p:nvPr/>
        </p:nvSpPr>
        <p:spPr>
          <a:xfrm>
            <a:off x="6876255" y="0"/>
            <a:ext cx="1895853" cy="51435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649295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050BE4-C533-4E12-84B7-04B287774297}"/>
              </a:ext>
            </a:extLst>
          </p:cNvPr>
          <p:cNvSpPr/>
          <p:nvPr/>
        </p:nvSpPr>
        <p:spPr>
          <a:xfrm>
            <a:off x="755576" y="27872"/>
            <a:ext cx="8034864" cy="395877"/>
          </a:xfrm>
          <a:prstGeom prst="rect">
            <a:avLst/>
          </a:prstGeom>
        </p:spPr>
        <p:txBody>
          <a:bodyPr wrap="square" lIns="87252" tIns="43624" rIns="87252" bIns="43624">
            <a:spAutoFit/>
          </a:bodyPr>
          <a:lstStyle/>
          <a:p>
            <a:pPr defTabSz="685766">
              <a:buClr>
                <a:srgbClr val="C00000"/>
              </a:buClr>
            </a:pPr>
            <a:r>
              <a:rPr lang="en-ZA" sz="2000" b="1" dirty="0">
                <a:solidFill>
                  <a:prstClr val="white">
                    <a:lumMod val="50000"/>
                  </a:prstClr>
                </a:solidFill>
                <a:latin typeface="+mj-lt"/>
                <a:cs typeface="Arial" panose="020B0604020202020204" pitchFamily="34" charset="0"/>
              </a:rPr>
              <a:t>BUDGET - </a:t>
            </a:r>
            <a:r>
              <a:rPr lang="en-US" altLang="en-US" sz="2000" b="1" dirty="0">
                <a:solidFill>
                  <a:prstClr val="white">
                    <a:lumMod val="50000"/>
                  </a:prstClr>
                </a:solidFill>
                <a:latin typeface="+mj-lt"/>
                <a:cs typeface="Arial" panose="020B0604020202020204" pitchFamily="34" charset="0"/>
              </a:rPr>
              <a:t>REVENUE</a:t>
            </a:r>
            <a:endParaRPr lang="en-ZA" sz="2000" b="1" dirty="0">
              <a:solidFill>
                <a:prstClr val="white">
                  <a:lumMod val="50000"/>
                </a:prstClr>
              </a:solidFill>
              <a:latin typeface="+mj-lt"/>
              <a:cs typeface="Arial" panose="020B0604020202020204" pitchFamily="34" charset="0"/>
            </a:endParaRPr>
          </a:p>
        </p:txBody>
      </p:sp>
      <p:sp>
        <p:nvSpPr>
          <p:cNvPr id="5" name="Rectangle 4"/>
          <p:cNvSpPr/>
          <p:nvPr/>
        </p:nvSpPr>
        <p:spPr>
          <a:xfrm>
            <a:off x="0" y="2"/>
            <a:ext cx="731520" cy="731520"/>
          </a:xfrm>
          <a:prstGeom prst="rect">
            <a:avLst/>
          </a:prstGeom>
          <a:solidFill>
            <a:schemeClr val="bg1">
              <a:lumMod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r>
              <a:rPr lang="en-ZA" sz="2000" b="1" dirty="0">
                <a:solidFill>
                  <a:prstClr val="white"/>
                </a:solidFill>
                <a:latin typeface="Arial" panose="020B0604020202020204" pitchFamily="34" charset="0"/>
                <a:cs typeface="Arial" panose="020B0604020202020204" pitchFamily="34" charset="0"/>
              </a:rPr>
              <a:t>21</a:t>
            </a:r>
          </a:p>
        </p:txBody>
      </p:sp>
      <p:graphicFrame>
        <p:nvGraphicFramePr>
          <p:cNvPr id="8" name="Table 7">
            <a:extLst>
              <a:ext uri="{FF2B5EF4-FFF2-40B4-BE49-F238E27FC236}">
                <a16:creationId xmlns:a16="http://schemas.microsoft.com/office/drawing/2014/main" id="{0AED8191-4C13-4B91-9357-09AB45A2FB2D}"/>
              </a:ext>
            </a:extLst>
          </p:cNvPr>
          <p:cNvGraphicFramePr>
            <a:graphicFrameLocks noGrp="1"/>
          </p:cNvGraphicFramePr>
          <p:nvPr/>
        </p:nvGraphicFramePr>
        <p:xfrm>
          <a:off x="323528" y="915566"/>
          <a:ext cx="8352930" cy="3126758"/>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60331389"/>
                    </a:ext>
                  </a:extLst>
                </a:gridCol>
                <a:gridCol w="1468964">
                  <a:extLst>
                    <a:ext uri="{9D8B030D-6E8A-4147-A177-3AD203B41FA5}">
                      <a16:colId xmlns:a16="http://schemas.microsoft.com/office/drawing/2014/main" val="3561129154"/>
                    </a:ext>
                  </a:extLst>
                </a:gridCol>
                <a:gridCol w="1670586">
                  <a:extLst>
                    <a:ext uri="{9D8B030D-6E8A-4147-A177-3AD203B41FA5}">
                      <a16:colId xmlns:a16="http://schemas.microsoft.com/office/drawing/2014/main" val="2354327934"/>
                    </a:ext>
                  </a:extLst>
                </a:gridCol>
                <a:gridCol w="1670586">
                  <a:extLst>
                    <a:ext uri="{9D8B030D-6E8A-4147-A177-3AD203B41FA5}">
                      <a16:colId xmlns:a16="http://schemas.microsoft.com/office/drawing/2014/main" val="3045524469"/>
                    </a:ext>
                  </a:extLst>
                </a:gridCol>
                <a:gridCol w="1670586">
                  <a:extLst>
                    <a:ext uri="{9D8B030D-6E8A-4147-A177-3AD203B41FA5}">
                      <a16:colId xmlns:a16="http://schemas.microsoft.com/office/drawing/2014/main" val="3279158821"/>
                    </a:ext>
                  </a:extLst>
                </a:gridCol>
              </a:tblGrid>
              <a:tr h="880110">
                <a:tc>
                  <a:txBody>
                    <a:bodyPr/>
                    <a:lstStyle/>
                    <a:p>
                      <a:endParaRPr lang="en-US" sz="1700" dirty="0"/>
                    </a:p>
                  </a:txBody>
                  <a:tcPr/>
                </a:tc>
                <a:tc>
                  <a:txBody>
                    <a:bodyPr/>
                    <a:lstStyle/>
                    <a:p>
                      <a:pPr algn="r"/>
                      <a:r>
                        <a:rPr lang="en-ZA" sz="1700" dirty="0">
                          <a:solidFill>
                            <a:schemeClr val="tx1"/>
                          </a:solidFill>
                        </a:rPr>
                        <a:t>2021/22 Revised</a:t>
                      </a:r>
                    </a:p>
                    <a:p>
                      <a:pPr algn="r"/>
                      <a:r>
                        <a:rPr lang="en-ZA" sz="1700" dirty="0">
                          <a:solidFill>
                            <a:schemeClr val="tx1"/>
                          </a:solidFill>
                        </a:rPr>
                        <a:t>R 000</a:t>
                      </a:r>
                      <a:endParaRPr lang="en-US" sz="1700" dirty="0">
                        <a:solidFill>
                          <a:schemeClr val="tx1"/>
                        </a:solidFill>
                      </a:endParaRPr>
                    </a:p>
                  </a:txBody>
                  <a:tcPr/>
                </a:tc>
                <a:tc>
                  <a:txBody>
                    <a:bodyPr/>
                    <a:lstStyle/>
                    <a:p>
                      <a:pPr algn="r"/>
                      <a:r>
                        <a:rPr lang="en-ZA" sz="1700" dirty="0">
                          <a:solidFill>
                            <a:schemeClr val="tx1"/>
                          </a:solidFill>
                        </a:rPr>
                        <a:t>2022/23</a:t>
                      </a:r>
                    </a:p>
                    <a:p>
                      <a:pPr algn="r"/>
                      <a:r>
                        <a:rPr lang="en-ZA" sz="1700" dirty="0">
                          <a:solidFill>
                            <a:schemeClr val="tx1"/>
                          </a:solidFill>
                        </a:rPr>
                        <a:t>R000</a:t>
                      </a:r>
                      <a:endParaRPr lang="en-US" sz="1700" dirty="0">
                        <a:solidFill>
                          <a:schemeClr val="tx1"/>
                        </a:solidFill>
                      </a:endParaRPr>
                    </a:p>
                  </a:txBody>
                  <a:tcPr/>
                </a:tc>
                <a:tc>
                  <a:txBody>
                    <a:bodyPr/>
                    <a:lstStyle/>
                    <a:p>
                      <a:pPr algn="r"/>
                      <a:r>
                        <a:rPr lang="en-ZA" sz="1700" dirty="0">
                          <a:solidFill>
                            <a:schemeClr val="tx1"/>
                          </a:solidFill>
                        </a:rPr>
                        <a:t>2023/24</a:t>
                      </a:r>
                    </a:p>
                    <a:p>
                      <a:pPr algn="r"/>
                      <a:r>
                        <a:rPr lang="en-ZA" sz="1700" dirty="0">
                          <a:solidFill>
                            <a:schemeClr val="tx1"/>
                          </a:solidFill>
                        </a:rPr>
                        <a:t>R000</a:t>
                      </a:r>
                      <a:endParaRPr lang="en-US" sz="1700" dirty="0">
                        <a:solidFill>
                          <a:schemeClr val="tx1"/>
                        </a:solidFill>
                      </a:endParaRPr>
                    </a:p>
                  </a:txBody>
                  <a:tcPr/>
                </a:tc>
                <a:tc>
                  <a:txBody>
                    <a:bodyPr/>
                    <a:lstStyle/>
                    <a:p>
                      <a:pPr algn="r"/>
                      <a:r>
                        <a:rPr lang="en-ZA" sz="1700" dirty="0">
                          <a:solidFill>
                            <a:schemeClr val="tx1"/>
                          </a:solidFill>
                        </a:rPr>
                        <a:t>2024/25</a:t>
                      </a:r>
                    </a:p>
                    <a:p>
                      <a:pPr algn="r"/>
                      <a:r>
                        <a:rPr lang="en-ZA" sz="1700" dirty="0">
                          <a:solidFill>
                            <a:schemeClr val="tx1"/>
                          </a:solidFill>
                        </a:rPr>
                        <a:t>R000</a:t>
                      </a:r>
                      <a:endParaRPr lang="en-US" sz="1700" dirty="0">
                        <a:solidFill>
                          <a:schemeClr val="tx1"/>
                        </a:solidFill>
                      </a:endParaRPr>
                    </a:p>
                  </a:txBody>
                  <a:tcPr/>
                </a:tc>
                <a:extLst>
                  <a:ext uri="{0D108BD9-81ED-4DB2-BD59-A6C34878D82A}">
                    <a16:rowId xmlns:a16="http://schemas.microsoft.com/office/drawing/2014/main" val="2681382636"/>
                  </a:ext>
                </a:extLst>
              </a:tr>
              <a:tr h="561662">
                <a:tc>
                  <a:txBody>
                    <a:bodyPr/>
                    <a:lstStyle/>
                    <a:p>
                      <a:r>
                        <a:rPr lang="en-ZA" sz="1700" dirty="0"/>
                        <a:t>Entity Revenue</a:t>
                      </a:r>
                      <a:r>
                        <a:rPr kumimoji="0" lang="en-ZA" sz="1700" b="0" i="0" u="none" strike="noStrike" kern="1200" cap="none" spc="0" normalizeH="0" baseline="0" noProof="0" dirty="0">
                          <a:ln>
                            <a:noFill/>
                          </a:ln>
                          <a:solidFill>
                            <a:prstClr val="black"/>
                          </a:solidFill>
                          <a:effectLst/>
                          <a:uLnTx/>
                          <a:uFillTx/>
                          <a:latin typeface="+mn-lt"/>
                          <a:ea typeface="+mn-ea"/>
                          <a:cs typeface="+mn-cs"/>
                        </a:rPr>
                        <a:t>1</a:t>
                      </a:r>
                      <a:endParaRPr lang="en-US" sz="1700" dirty="0"/>
                    </a:p>
                  </a:txBody>
                  <a:tcPr/>
                </a:tc>
                <a:tc>
                  <a:txBody>
                    <a:bodyPr/>
                    <a:lstStyle/>
                    <a:p>
                      <a:pPr algn="r"/>
                      <a:r>
                        <a:rPr lang="en-ZA" sz="1700" b="0" dirty="0"/>
                        <a:t>1,458,978</a:t>
                      </a:r>
                      <a:endParaRPr lang="en-US" sz="1700" b="0" dirty="0"/>
                    </a:p>
                  </a:txBody>
                  <a:tcPr/>
                </a:tc>
                <a:tc>
                  <a:txBody>
                    <a:bodyPr/>
                    <a:lstStyle/>
                    <a:p>
                      <a:pPr algn="r"/>
                      <a:r>
                        <a:rPr lang="en-ZA" sz="1700" b="0" dirty="0"/>
                        <a:t>1,436,097</a:t>
                      </a:r>
                      <a:endParaRPr lang="en-US" sz="1700" b="0" dirty="0"/>
                    </a:p>
                  </a:txBody>
                  <a:tcPr/>
                </a:tc>
                <a:tc>
                  <a:txBody>
                    <a:bodyPr/>
                    <a:lstStyle/>
                    <a:p>
                      <a:pPr algn="r"/>
                      <a:r>
                        <a:rPr lang="en-ZA" sz="1700" b="0" dirty="0"/>
                        <a:t>1,405,345</a:t>
                      </a:r>
                      <a:endParaRPr lang="en-US" sz="1700" b="0" dirty="0"/>
                    </a:p>
                  </a:txBody>
                  <a:tcPr/>
                </a:tc>
                <a:tc>
                  <a:txBody>
                    <a:bodyPr/>
                    <a:lstStyle/>
                    <a:p>
                      <a:pPr algn="r"/>
                      <a:r>
                        <a:rPr lang="en-ZA" sz="1700" b="0" dirty="0"/>
                        <a:t>1,288,184</a:t>
                      </a:r>
                      <a:endParaRPr lang="en-US" sz="1700" b="0" dirty="0"/>
                    </a:p>
                  </a:txBody>
                  <a:tcPr/>
                </a:tc>
                <a:extLst>
                  <a:ext uri="{0D108BD9-81ED-4DB2-BD59-A6C34878D82A}">
                    <a16:rowId xmlns:a16="http://schemas.microsoft.com/office/drawing/2014/main" val="2801263643"/>
                  </a:ext>
                </a:extLst>
              </a:tr>
              <a:tr h="561662">
                <a:tc>
                  <a:txBody>
                    <a:bodyPr/>
                    <a:lstStyle/>
                    <a:p>
                      <a:r>
                        <a:rPr lang="en-ZA" sz="1700" dirty="0"/>
                        <a:t>DHEST Grant</a:t>
                      </a:r>
                      <a:endParaRPr lang="en-US" sz="1700" dirty="0"/>
                    </a:p>
                  </a:txBody>
                  <a:tcPr/>
                </a:tc>
                <a:tc>
                  <a:txBody>
                    <a:bodyPr/>
                    <a:lstStyle/>
                    <a:p>
                      <a:pPr algn="r"/>
                      <a:r>
                        <a:rPr lang="en-ZA" sz="1700" b="0" dirty="0"/>
                        <a:t>38,561,555</a:t>
                      </a:r>
                      <a:endParaRPr lang="en-US" sz="1700" b="0" dirty="0"/>
                    </a:p>
                  </a:txBody>
                  <a:tcPr/>
                </a:tc>
                <a:tc>
                  <a:txBody>
                    <a:bodyPr/>
                    <a:lstStyle/>
                    <a:p>
                      <a:pPr algn="r"/>
                      <a:r>
                        <a:rPr lang="en-ZA" sz="1700" b="0" dirty="0"/>
                        <a:t>45,854,585</a:t>
                      </a:r>
                      <a:endParaRPr lang="en-US" sz="1700" b="0" dirty="0"/>
                    </a:p>
                  </a:txBody>
                  <a:tcPr/>
                </a:tc>
                <a:tc>
                  <a:txBody>
                    <a:bodyPr/>
                    <a:lstStyle/>
                    <a:p>
                      <a:pPr algn="r"/>
                      <a:r>
                        <a:rPr lang="en-ZA" sz="1700" b="0" dirty="0"/>
                        <a:t>47,942,601</a:t>
                      </a:r>
                      <a:endParaRPr lang="en-US" sz="1700" b="0" dirty="0"/>
                    </a:p>
                  </a:txBody>
                  <a:tcPr/>
                </a:tc>
                <a:tc>
                  <a:txBody>
                    <a:bodyPr/>
                    <a:lstStyle/>
                    <a:p>
                      <a:pPr algn="r"/>
                      <a:r>
                        <a:rPr lang="en-ZA" sz="1700" b="0" dirty="0"/>
                        <a:t>51,954,805</a:t>
                      </a:r>
                      <a:endParaRPr lang="en-US" sz="1700" b="0" dirty="0"/>
                    </a:p>
                  </a:txBody>
                  <a:tcPr/>
                </a:tc>
                <a:extLst>
                  <a:ext uri="{0D108BD9-81ED-4DB2-BD59-A6C34878D82A}">
                    <a16:rowId xmlns:a16="http://schemas.microsoft.com/office/drawing/2014/main" val="1721470660"/>
                  </a:ext>
                </a:extLst>
              </a:tr>
              <a:tr h="561662">
                <a:tc>
                  <a:txBody>
                    <a:bodyPr/>
                    <a:lstStyle/>
                    <a:p>
                      <a:r>
                        <a:rPr lang="en-ZA" sz="1700" dirty="0"/>
                        <a:t>Other Grants</a:t>
                      </a:r>
                      <a:endParaRPr lang="en-US" sz="1700" dirty="0"/>
                    </a:p>
                  </a:txBody>
                  <a:tcPr/>
                </a:tc>
                <a:tc>
                  <a:txBody>
                    <a:bodyPr/>
                    <a:lstStyle/>
                    <a:p>
                      <a:pPr algn="r"/>
                      <a:r>
                        <a:rPr lang="en-ZA" sz="1700" b="0" dirty="0"/>
                        <a:t>1,964,475</a:t>
                      </a:r>
                      <a:endParaRPr lang="en-US" sz="1700" b="0" dirty="0"/>
                    </a:p>
                  </a:txBody>
                  <a:tcPr/>
                </a:tc>
                <a:tc>
                  <a:txBody>
                    <a:bodyPr/>
                    <a:lstStyle/>
                    <a:p>
                      <a:pPr algn="r"/>
                      <a:r>
                        <a:rPr lang="en-ZA" sz="1700" b="0" dirty="0"/>
                        <a:t>1,677,370</a:t>
                      </a:r>
                      <a:endParaRPr lang="en-US" sz="1700" b="0" dirty="0"/>
                    </a:p>
                  </a:txBody>
                  <a:tcPr/>
                </a:tc>
                <a:tc>
                  <a:txBody>
                    <a:bodyPr/>
                    <a:lstStyle/>
                    <a:p>
                      <a:pPr algn="r"/>
                      <a:r>
                        <a:rPr lang="en-ZA" sz="1700" b="0" dirty="0"/>
                        <a:t>1,519,429</a:t>
                      </a:r>
                      <a:endParaRPr lang="en-US" sz="1700" b="0" dirty="0"/>
                    </a:p>
                  </a:txBody>
                  <a:tcPr/>
                </a:tc>
                <a:tc>
                  <a:txBody>
                    <a:bodyPr/>
                    <a:lstStyle/>
                    <a:p>
                      <a:pPr algn="r"/>
                      <a:r>
                        <a:rPr lang="en-ZA" sz="1700" b="0" dirty="0"/>
                        <a:t>1,497,585</a:t>
                      </a:r>
                      <a:endParaRPr lang="en-US" sz="1700" b="0" dirty="0"/>
                    </a:p>
                  </a:txBody>
                  <a:tcPr/>
                </a:tc>
                <a:extLst>
                  <a:ext uri="{0D108BD9-81ED-4DB2-BD59-A6C34878D82A}">
                    <a16:rowId xmlns:a16="http://schemas.microsoft.com/office/drawing/2014/main" val="2896430302"/>
                  </a:ext>
                </a:extLst>
              </a:tr>
              <a:tr h="561662">
                <a:tc>
                  <a:txBody>
                    <a:bodyPr/>
                    <a:lstStyle/>
                    <a:p>
                      <a:r>
                        <a:rPr lang="en-ZA" sz="1700" b="1" dirty="0"/>
                        <a:t>Total Revenue</a:t>
                      </a:r>
                      <a:endParaRPr lang="en-US" sz="1700" b="1" dirty="0"/>
                    </a:p>
                  </a:txBody>
                  <a:tcPr/>
                </a:tc>
                <a:tc>
                  <a:txBody>
                    <a:bodyPr/>
                    <a:lstStyle/>
                    <a:p>
                      <a:pPr algn="r"/>
                      <a:r>
                        <a:rPr lang="en-ZA" sz="1700" b="1" dirty="0"/>
                        <a:t>41,985,008</a:t>
                      </a:r>
                      <a:endParaRPr lang="en-US" sz="1700" b="1" dirty="0"/>
                    </a:p>
                  </a:txBody>
                  <a:tcPr/>
                </a:tc>
                <a:tc>
                  <a:txBody>
                    <a:bodyPr/>
                    <a:lstStyle/>
                    <a:p>
                      <a:pPr algn="r"/>
                      <a:r>
                        <a:rPr lang="en-ZA" sz="1700" b="1" dirty="0"/>
                        <a:t>48,968,052</a:t>
                      </a:r>
                      <a:endParaRPr lang="en-US" sz="1700" b="1" dirty="0"/>
                    </a:p>
                  </a:txBody>
                  <a:tcPr/>
                </a:tc>
                <a:tc>
                  <a:txBody>
                    <a:bodyPr/>
                    <a:lstStyle/>
                    <a:p>
                      <a:pPr algn="r"/>
                      <a:r>
                        <a:rPr lang="en-ZA" sz="1700" b="1" dirty="0"/>
                        <a:t>50,867,375</a:t>
                      </a:r>
                      <a:endParaRPr lang="en-US" sz="1700" b="1" dirty="0"/>
                    </a:p>
                  </a:txBody>
                  <a:tcPr/>
                </a:tc>
                <a:tc>
                  <a:txBody>
                    <a:bodyPr/>
                    <a:lstStyle/>
                    <a:p>
                      <a:pPr algn="r"/>
                      <a:r>
                        <a:rPr lang="en-ZA" sz="1700" b="1" dirty="0"/>
                        <a:t>54,740,574</a:t>
                      </a:r>
                      <a:endParaRPr lang="en-US" sz="1700" b="1" dirty="0"/>
                    </a:p>
                  </a:txBody>
                  <a:tcPr/>
                </a:tc>
                <a:extLst>
                  <a:ext uri="{0D108BD9-81ED-4DB2-BD59-A6C34878D82A}">
                    <a16:rowId xmlns:a16="http://schemas.microsoft.com/office/drawing/2014/main" val="3419993542"/>
                  </a:ext>
                </a:extLst>
              </a:tr>
            </a:tbl>
          </a:graphicData>
        </a:graphic>
      </p:graphicFrame>
      <p:sp>
        <p:nvSpPr>
          <p:cNvPr id="9" name="Rectangle 8">
            <a:extLst>
              <a:ext uri="{FF2B5EF4-FFF2-40B4-BE49-F238E27FC236}">
                <a16:creationId xmlns:a16="http://schemas.microsoft.com/office/drawing/2014/main" id="{86473488-BB5A-4129-84DD-24D500DF1917}"/>
              </a:ext>
            </a:extLst>
          </p:cNvPr>
          <p:cNvSpPr/>
          <p:nvPr/>
        </p:nvSpPr>
        <p:spPr>
          <a:xfrm>
            <a:off x="329034" y="3867894"/>
            <a:ext cx="834742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r>
              <a:rPr lang="en-ZA" sz="1200" dirty="0">
                <a:solidFill>
                  <a:prstClr val="black"/>
                </a:solidFill>
                <a:latin typeface="Calibri" panose="020F0502020204030204"/>
              </a:rPr>
              <a:t>1</a:t>
            </a:r>
            <a:r>
              <a:rPr lang="en-ZA" dirty="0">
                <a:solidFill>
                  <a:prstClr val="black"/>
                </a:solidFill>
                <a:latin typeface="Calibri" panose="020F0502020204030204"/>
              </a:rPr>
              <a:t> </a:t>
            </a:r>
            <a:r>
              <a:rPr lang="en-GB" sz="1200" b="1" i="1" dirty="0">
                <a:solidFill>
                  <a:prstClr val="black"/>
                </a:solidFill>
                <a:latin typeface="Calibri" panose="020F0502020204030204"/>
              </a:rPr>
              <a:t>Includes approved use of recovered funds for debt collection and administration fees from other funders</a:t>
            </a:r>
          </a:p>
          <a:p>
            <a:pPr algn="ctr" defTabSz="685766"/>
            <a:endParaRPr lang="en-US" dirty="0">
              <a:solidFill>
                <a:prstClr val="white"/>
              </a:solidFill>
              <a:latin typeface="Calibri" panose="020F0502020204030204"/>
            </a:endParaRPr>
          </a:p>
        </p:txBody>
      </p:sp>
    </p:spTree>
    <p:extLst>
      <p:ext uri="{BB962C8B-B14F-4D97-AF65-F5344CB8AC3E}">
        <p14:creationId xmlns:p14="http://schemas.microsoft.com/office/powerpoint/2010/main" val="538319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050BE4-C533-4E12-84B7-04B287774297}"/>
              </a:ext>
            </a:extLst>
          </p:cNvPr>
          <p:cNvSpPr/>
          <p:nvPr/>
        </p:nvSpPr>
        <p:spPr>
          <a:xfrm>
            <a:off x="755576" y="27872"/>
            <a:ext cx="8034864" cy="395877"/>
          </a:xfrm>
          <a:prstGeom prst="rect">
            <a:avLst/>
          </a:prstGeom>
        </p:spPr>
        <p:txBody>
          <a:bodyPr wrap="square" lIns="87252" tIns="43624" rIns="87252" bIns="43624">
            <a:spAutoFit/>
          </a:bodyPr>
          <a:lstStyle/>
          <a:p>
            <a:pPr defTabSz="685766">
              <a:buClr>
                <a:srgbClr val="C00000"/>
              </a:buClr>
            </a:pPr>
            <a:r>
              <a:rPr lang="en-ZA" sz="2000" b="1" dirty="0">
                <a:solidFill>
                  <a:prstClr val="white">
                    <a:lumMod val="50000"/>
                  </a:prstClr>
                </a:solidFill>
                <a:latin typeface="+mj-lt"/>
                <a:cs typeface="Arial" panose="020B0604020202020204" pitchFamily="34" charset="0"/>
              </a:rPr>
              <a:t>BUDGET - </a:t>
            </a:r>
            <a:r>
              <a:rPr lang="en-US" sz="2000" b="1" dirty="0">
                <a:solidFill>
                  <a:prstClr val="white">
                    <a:lumMod val="50000"/>
                  </a:prstClr>
                </a:solidFill>
                <a:latin typeface="+mj-lt"/>
                <a:cs typeface="Arial" panose="020B0604020202020204" pitchFamily="34" charset="0"/>
              </a:rPr>
              <a:t>EXPENDITURE</a:t>
            </a:r>
            <a:endParaRPr lang="en-ZA" sz="2000" b="1" dirty="0">
              <a:solidFill>
                <a:prstClr val="white">
                  <a:lumMod val="50000"/>
                </a:prstClr>
              </a:solidFill>
              <a:latin typeface="+mj-lt"/>
              <a:cs typeface="Arial" panose="020B0604020202020204" pitchFamily="34" charset="0"/>
            </a:endParaRPr>
          </a:p>
        </p:txBody>
      </p:sp>
      <p:sp>
        <p:nvSpPr>
          <p:cNvPr id="5" name="Rectangle 4"/>
          <p:cNvSpPr/>
          <p:nvPr/>
        </p:nvSpPr>
        <p:spPr>
          <a:xfrm>
            <a:off x="0" y="2"/>
            <a:ext cx="731520" cy="731520"/>
          </a:xfrm>
          <a:prstGeom prst="rect">
            <a:avLst/>
          </a:prstGeom>
          <a:solidFill>
            <a:schemeClr val="bg1">
              <a:lumMod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r>
              <a:rPr lang="en-ZA" sz="2000" b="1" dirty="0">
                <a:solidFill>
                  <a:prstClr val="white"/>
                </a:solidFill>
                <a:latin typeface="Arial" panose="020B0604020202020204" pitchFamily="34" charset="0"/>
                <a:cs typeface="Arial" panose="020B0604020202020204" pitchFamily="34" charset="0"/>
              </a:rPr>
              <a:t>22</a:t>
            </a:r>
          </a:p>
        </p:txBody>
      </p:sp>
      <p:graphicFrame>
        <p:nvGraphicFramePr>
          <p:cNvPr id="2" name="Table 1">
            <a:extLst>
              <a:ext uri="{FF2B5EF4-FFF2-40B4-BE49-F238E27FC236}">
                <a16:creationId xmlns:a16="http://schemas.microsoft.com/office/drawing/2014/main" id="{34AAAC23-201D-42E8-93BC-EBB8A6CD4618}"/>
              </a:ext>
            </a:extLst>
          </p:cNvPr>
          <p:cNvGraphicFramePr>
            <a:graphicFrameLocks noGrp="1"/>
          </p:cNvGraphicFramePr>
          <p:nvPr/>
        </p:nvGraphicFramePr>
        <p:xfrm>
          <a:off x="129210" y="843559"/>
          <a:ext cx="8661232" cy="4017392"/>
        </p:xfrm>
        <a:graphic>
          <a:graphicData uri="http://schemas.openxmlformats.org/drawingml/2006/table">
            <a:tbl>
              <a:tblPr firstRow="1" bandRow="1">
                <a:tableStyleId>{5C22544A-7EE6-4342-B048-85BDC9FD1C3A}</a:tableStyleId>
              </a:tblPr>
              <a:tblGrid>
                <a:gridCol w="2066528">
                  <a:extLst>
                    <a:ext uri="{9D8B030D-6E8A-4147-A177-3AD203B41FA5}">
                      <a16:colId xmlns:a16="http://schemas.microsoft.com/office/drawing/2014/main" val="1153035453"/>
                    </a:ext>
                  </a:extLst>
                </a:gridCol>
                <a:gridCol w="1471352">
                  <a:extLst>
                    <a:ext uri="{9D8B030D-6E8A-4147-A177-3AD203B41FA5}">
                      <a16:colId xmlns:a16="http://schemas.microsoft.com/office/drawing/2014/main" val="3775449507"/>
                    </a:ext>
                  </a:extLst>
                </a:gridCol>
                <a:gridCol w="1707784">
                  <a:extLst>
                    <a:ext uri="{9D8B030D-6E8A-4147-A177-3AD203B41FA5}">
                      <a16:colId xmlns:a16="http://schemas.microsoft.com/office/drawing/2014/main" val="1406299138"/>
                    </a:ext>
                  </a:extLst>
                </a:gridCol>
                <a:gridCol w="1707784">
                  <a:extLst>
                    <a:ext uri="{9D8B030D-6E8A-4147-A177-3AD203B41FA5}">
                      <a16:colId xmlns:a16="http://schemas.microsoft.com/office/drawing/2014/main" val="1968315273"/>
                    </a:ext>
                  </a:extLst>
                </a:gridCol>
                <a:gridCol w="1707784">
                  <a:extLst>
                    <a:ext uri="{9D8B030D-6E8A-4147-A177-3AD203B41FA5}">
                      <a16:colId xmlns:a16="http://schemas.microsoft.com/office/drawing/2014/main" val="4061698719"/>
                    </a:ext>
                  </a:extLst>
                </a:gridCol>
              </a:tblGrid>
              <a:tr h="880110">
                <a:tc>
                  <a:txBody>
                    <a:bodyPr/>
                    <a:lstStyle/>
                    <a:p>
                      <a:endParaRPr lang="en-US" sz="1700" dirty="0"/>
                    </a:p>
                  </a:txBody>
                  <a:tcPr/>
                </a:tc>
                <a:tc>
                  <a:txBody>
                    <a:bodyPr/>
                    <a:lstStyle/>
                    <a:p>
                      <a:pPr algn="r"/>
                      <a:r>
                        <a:rPr lang="en-ZA" sz="1700" dirty="0">
                          <a:solidFill>
                            <a:schemeClr val="tx1"/>
                          </a:solidFill>
                        </a:rPr>
                        <a:t>2020/21 Revised</a:t>
                      </a:r>
                    </a:p>
                    <a:p>
                      <a:pPr algn="r"/>
                      <a:r>
                        <a:rPr lang="en-ZA" sz="1700" dirty="0">
                          <a:solidFill>
                            <a:schemeClr val="tx1"/>
                          </a:solidFill>
                        </a:rPr>
                        <a:t>R 000</a:t>
                      </a:r>
                      <a:endParaRPr lang="en-US" sz="1700" dirty="0">
                        <a:solidFill>
                          <a:schemeClr val="tx1"/>
                        </a:solidFill>
                      </a:endParaRPr>
                    </a:p>
                  </a:txBody>
                  <a:tcPr/>
                </a:tc>
                <a:tc>
                  <a:txBody>
                    <a:bodyPr/>
                    <a:lstStyle/>
                    <a:p>
                      <a:pPr algn="r"/>
                      <a:r>
                        <a:rPr lang="en-ZA" sz="1700" dirty="0">
                          <a:solidFill>
                            <a:schemeClr val="tx1"/>
                          </a:solidFill>
                        </a:rPr>
                        <a:t>2021/22</a:t>
                      </a:r>
                    </a:p>
                    <a:p>
                      <a:pPr algn="r"/>
                      <a:r>
                        <a:rPr lang="en-ZA" sz="1700" dirty="0">
                          <a:solidFill>
                            <a:schemeClr val="tx1"/>
                          </a:solidFill>
                        </a:rPr>
                        <a:t>R000</a:t>
                      </a:r>
                      <a:endParaRPr lang="en-US" sz="1700" dirty="0">
                        <a:solidFill>
                          <a:schemeClr val="tx1"/>
                        </a:solidFill>
                      </a:endParaRPr>
                    </a:p>
                  </a:txBody>
                  <a:tcPr/>
                </a:tc>
                <a:tc>
                  <a:txBody>
                    <a:bodyPr/>
                    <a:lstStyle/>
                    <a:p>
                      <a:pPr algn="r"/>
                      <a:r>
                        <a:rPr lang="en-ZA" sz="1700" dirty="0">
                          <a:solidFill>
                            <a:schemeClr val="tx1"/>
                          </a:solidFill>
                        </a:rPr>
                        <a:t>2022/23</a:t>
                      </a:r>
                    </a:p>
                    <a:p>
                      <a:pPr algn="r"/>
                      <a:r>
                        <a:rPr lang="en-ZA" sz="1700" dirty="0">
                          <a:solidFill>
                            <a:schemeClr val="tx1"/>
                          </a:solidFill>
                        </a:rPr>
                        <a:t>R000</a:t>
                      </a:r>
                      <a:endParaRPr lang="en-US" sz="1700" dirty="0">
                        <a:solidFill>
                          <a:schemeClr val="tx1"/>
                        </a:solidFill>
                      </a:endParaRPr>
                    </a:p>
                  </a:txBody>
                  <a:tcPr/>
                </a:tc>
                <a:tc>
                  <a:txBody>
                    <a:bodyPr/>
                    <a:lstStyle/>
                    <a:p>
                      <a:pPr algn="r"/>
                      <a:r>
                        <a:rPr lang="en-ZA" sz="1700" dirty="0">
                          <a:solidFill>
                            <a:schemeClr val="tx1"/>
                          </a:solidFill>
                        </a:rPr>
                        <a:t>2023/24</a:t>
                      </a:r>
                    </a:p>
                    <a:p>
                      <a:pPr algn="r"/>
                      <a:r>
                        <a:rPr lang="en-ZA" sz="1700" dirty="0">
                          <a:solidFill>
                            <a:schemeClr val="tx1"/>
                          </a:solidFill>
                        </a:rPr>
                        <a:t>R000</a:t>
                      </a:r>
                      <a:endParaRPr lang="en-US" sz="1700" dirty="0">
                        <a:solidFill>
                          <a:schemeClr val="tx1"/>
                        </a:solidFill>
                      </a:endParaRPr>
                    </a:p>
                  </a:txBody>
                  <a:tcPr/>
                </a:tc>
                <a:extLst>
                  <a:ext uri="{0D108BD9-81ED-4DB2-BD59-A6C34878D82A}">
                    <a16:rowId xmlns:a16="http://schemas.microsoft.com/office/drawing/2014/main" val="3446757341"/>
                  </a:ext>
                </a:extLst>
              </a:tr>
              <a:tr h="367976">
                <a:tc>
                  <a:txBody>
                    <a:bodyPr/>
                    <a:lstStyle/>
                    <a:p>
                      <a:r>
                        <a:rPr lang="en-ZA" sz="1700" dirty="0"/>
                        <a:t>COE</a:t>
                      </a:r>
                      <a:endParaRPr lang="en-US" sz="1700" dirty="0"/>
                    </a:p>
                  </a:txBody>
                  <a:tcPr/>
                </a:tc>
                <a:tc>
                  <a:txBody>
                    <a:bodyPr/>
                    <a:lstStyle/>
                    <a:p>
                      <a:pPr algn="r"/>
                      <a:r>
                        <a:rPr lang="en-ZA" sz="1700" dirty="0"/>
                        <a:t>194,057</a:t>
                      </a:r>
                      <a:endParaRPr lang="en-US" sz="1700" dirty="0"/>
                    </a:p>
                  </a:txBody>
                  <a:tcPr/>
                </a:tc>
                <a:tc>
                  <a:txBody>
                    <a:bodyPr/>
                    <a:lstStyle/>
                    <a:p>
                      <a:pPr algn="r"/>
                      <a:r>
                        <a:rPr lang="en-ZA" sz="1700" dirty="0"/>
                        <a:t>237,242</a:t>
                      </a:r>
                      <a:endParaRPr lang="en-US" sz="1700" dirty="0"/>
                    </a:p>
                  </a:txBody>
                  <a:tcPr/>
                </a:tc>
                <a:tc>
                  <a:txBody>
                    <a:bodyPr/>
                    <a:lstStyle/>
                    <a:p>
                      <a:pPr algn="r"/>
                      <a:r>
                        <a:rPr lang="en-ZA" sz="1700" dirty="0"/>
                        <a:t>246,567</a:t>
                      </a:r>
                      <a:endParaRPr lang="en-US" sz="1700" dirty="0"/>
                    </a:p>
                  </a:txBody>
                  <a:tcPr/>
                </a:tc>
                <a:tc>
                  <a:txBody>
                    <a:bodyPr/>
                    <a:lstStyle/>
                    <a:p>
                      <a:pPr algn="r"/>
                      <a:r>
                        <a:rPr lang="en-ZA" sz="1700" dirty="0"/>
                        <a:t>258,833</a:t>
                      </a:r>
                      <a:endParaRPr lang="en-US" sz="1700" dirty="0"/>
                    </a:p>
                  </a:txBody>
                  <a:tcPr/>
                </a:tc>
                <a:extLst>
                  <a:ext uri="{0D108BD9-81ED-4DB2-BD59-A6C34878D82A}">
                    <a16:rowId xmlns:a16="http://schemas.microsoft.com/office/drawing/2014/main" val="345429073"/>
                  </a:ext>
                </a:extLst>
              </a:tr>
              <a:tr h="397612">
                <a:tc>
                  <a:txBody>
                    <a:bodyPr/>
                    <a:lstStyle/>
                    <a:p>
                      <a:r>
                        <a:rPr lang="en-ZA" sz="1700" dirty="0"/>
                        <a:t>Goods &amp; services</a:t>
                      </a:r>
                      <a:endParaRPr lang="en-US" sz="1700" dirty="0"/>
                    </a:p>
                  </a:txBody>
                  <a:tcPr/>
                </a:tc>
                <a:tc>
                  <a:txBody>
                    <a:bodyPr/>
                    <a:lstStyle/>
                    <a:p>
                      <a:pPr algn="r"/>
                      <a:r>
                        <a:rPr lang="en-ZA" sz="1700" dirty="0"/>
                        <a:t>282,142</a:t>
                      </a:r>
                      <a:endParaRPr lang="en-US" sz="1700" dirty="0"/>
                    </a:p>
                  </a:txBody>
                  <a:tcPr/>
                </a:tc>
                <a:tc>
                  <a:txBody>
                    <a:bodyPr/>
                    <a:lstStyle/>
                    <a:p>
                      <a:pPr algn="r"/>
                      <a:r>
                        <a:rPr lang="en-ZA" sz="1700" dirty="0"/>
                        <a:t>169,757</a:t>
                      </a:r>
                      <a:endParaRPr lang="en-US" sz="1700" dirty="0"/>
                    </a:p>
                  </a:txBody>
                  <a:tcPr/>
                </a:tc>
                <a:tc>
                  <a:txBody>
                    <a:bodyPr/>
                    <a:lstStyle/>
                    <a:p>
                      <a:pPr algn="r"/>
                      <a:r>
                        <a:rPr lang="en-ZA" sz="1700" dirty="0"/>
                        <a:t>165,472</a:t>
                      </a:r>
                      <a:endParaRPr lang="en-US" sz="1700" dirty="0"/>
                    </a:p>
                  </a:txBody>
                  <a:tcPr/>
                </a:tc>
                <a:tc>
                  <a:txBody>
                    <a:bodyPr/>
                    <a:lstStyle/>
                    <a:p>
                      <a:pPr algn="r"/>
                      <a:r>
                        <a:rPr lang="en-ZA" sz="1700" dirty="0"/>
                        <a:t>169,209</a:t>
                      </a:r>
                      <a:endParaRPr lang="en-US" sz="1700" dirty="0"/>
                    </a:p>
                  </a:txBody>
                  <a:tcPr/>
                </a:tc>
                <a:extLst>
                  <a:ext uri="{0D108BD9-81ED-4DB2-BD59-A6C34878D82A}">
                    <a16:rowId xmlns:a16="http://schemas.microsoft.com/office/drawing/2014/main" val="3270950473"/>
                  </a:ext>
                </a:extLst>
              </a:tr>
              <a:tr h="617220">
                <a:tc>
                  <a:txBody>
                    <a:bodyPr/>
                    <a:lstStyle/>
                    <a:p>
                      <a:r>
                        <a:rPr lang="en-ZA" sz="1700" dirty="0"/>
                        <a:t>Transfers &amp; subsidies</a:t>
                      </a:r>
                      <a:endParaRPr lang="en-US" sz="1700" dirty="0"/>
                    </a:p>
                  </a:txBody>
                  <a:tcPr/>
                </a:tc>
                <a:tc>
                  <a:txBody>
                    <a:bodyPr/>
                    <a:lstStyle/>
                    <a:p>
                      <a:pPr algn="r"/>
                      <a:r>
                        <a:rPr lang="en-ZA" sz="1700" dirty="0"/>
                        <a:t>40,156,471</a:t>
                      </a:r>
                      <a:endParaRPr lang="en-US" sz="1700" dirty="0"/>
                    </a:p>
                  </a:txBody>
                  <a:tcPr/>
                </a:tc>
                <a:tc>
                  <a:txBody>
                    <a:bodyPr/>
                    <a:lstStyle/>
                    <a:p>
                      <a:pPr algn="r"/>
                      <a:r>
                        <a:rPr lang="en-ZA" sz="1700" dirty="0"/>
                        <a:t>47,219,393</a:t>
                      </a:r>
                      <a:endParaRPr lang="en-US" sz="1700" dirty="0"/>
                    </a:p>
                  </a:txBody>
                  <a:tcPr/>
                </a:tc>
                <a:tc>
                  <a:txBody>
                    <a:bodyPr/>
                    <a:lstStyle/>
                    <a:p>
                      <a:pPr algn="r"/>
                      <a:r>
                        <a:rPr lang="en-ZA" sz="1700" dirty="0"/>
                        <a:t>49,148,268</a:t>
                      </a:r>
                      <a:endParaRPr lang="en-US" sz="1700" dirty="0"/>
                    </a:p>
                  </a:txBody>
                  <a:tcPr/>
                </a:tc>
                <a:tc>
                  <a:txBody>
                    <a:bodyPr/>
                    <a:lstStyle/>
                    <a:p>
                      <a:pPr algn="r"/>
                      <a:r>
                        <a:rPr lang="en-ZA" sz="1700" dirty="0"/>
                        <a:t>53,124,540</a:t>
                      </a:r>
                      <a:endParaRPr lang="en-US" sz="1700" dirty="0"/>
                    </a:p>
                  </a:txBody>
                  <a:tcPr/>
                </a:tc>
                <a:extLst>
                  <a:ext uri="{0D108BD9-81ED-4DB2-BD59-A6C34878D82A}">
                    <a16:rowId xmlns:a16="http://schemas.microsoft.com/office/drawing/2014/main" val="2431747581"/>
                  </a:ext>
                </a:extLst>
              </a:tr>
              <a:tr h="367976">
                <a:tc>
                  <a:txBody>
                    <a:bodyPr/>
                    <a:lstStyle/>
                    <a:p>
                      <a:r>
                        <a:rPr lang="en-ZA" sz="1700" dirty="0"/>
                        <a:t>Capital assets</a:t>
                      </a:r>
                      <a:endParaRPr lang="en-US" sz="1700" dirty="0"/>
                    </a:p>
                  </a:txBody>
                  <a:tcPr/>
                </a:tc>
                <a:tc>
                  <a:txBody>
                    <a:bodyPr/>
                    <a:lstStyle/>
                    <a:p>
                      <a:pPr algn="r"/>
                      <a:r>
                        <a:rPr lang="en-ZA" sz="1700" dirty="0"/>
                        <a:t>5,862</a:t>
                      </a:r>
                      <a:endParaRPr lang="en-US" sz="1700" dirty="0"/>
                    </a:p>
                  </a:txBody>
                  <a:tcPr/>
                </a:tc>
                <a:tc>
                  <a:txBody>
                    <a:bodyPr/>
                    <a:lstStyle/>
                    <a:p>
                      <a:pPr algn="r"/>
                      <a:r>
                        <a:rPr lang="en-ZA" sz="1700" dirty="0"/>
                        <a:t>2,073</a:t>
                      </a:r>
                      <a:endParaRPr lang="en-US" sz="1700" dirty="0"/>
                    </a:p>
                  </a:txBody>
                  <a:tcPr/>
                </a:tc>
                <a:tc>
                  <a:txBody>
                    <a:bodyPr/>
                    <a:lstStyle/>
                    <a:p>
                      <a:pPr algn="r"/>
                      <a:r>
                        <a:rPr lang="en-ZA" sz="1700" dirty="0"/>
                        <a:t>1,461</a:t>
                      </a:r>
                      <a:endParaRPr lang="en-US" sz="1700" dirty="0"/>
                    </a:p>
                  </a:txBody>
                  <a:tcPr/>
                </a:tc>
                <a:tc>
                  <a:txBody>
                    <a:bodyPr/>
                    <a:lstStyle/>
                    <a:p>
                      <a:pPr algn="r"/>
                      <a:r>
                        <a:rPr lang="en-ZA" sz="1700" dirty="0"/>
                        <a:t>2,471</a:t>
                      </a:r>
                      <a:endParaRPr lang="en-US" sz="1700" dirty="0"/>
                    </a:p>
                  </a:txBody>
                  <a:tcPr/>
                </a:tc>
                <a:extLst>
                  <a:ext uri="{0D108BD9-81ED-4DB2-BD59-A6C34878D82A}">
                    <a16:rowId xmlns:a16="http://schemas.microsoft.com/office/drawing/2014/main" val="1040927342"/>
                  </a:ext>
                </a:extLst>
              </a:tr>
              <a:tr h="617220">
                <a:tc>
                  <a:txBody>
                    <a:bodyPr/>
                    <a:lstStyle/>
                    <a:p>
                      <a:r>
                        <a:rPr lang="en-ZA" sz="1700" dirty="0"/>
                        <a:t>Accounting expenditure</a:t>
                      </a:r>
                      <a:endParaRPr lang="en-US" sz="1700" dirty="0"/>
                    </a:p>
                  </a:txBody>
                  <a:tcPr/>
                </a:tc>
                <a:tc>
                  <a:txBody>
                    <a:bodyPr/>
                    <a:lstStyle/>
                    <a:p>
                      <a:pPr algn="r"/>
                      <a:r>
                        <a:rPr lang="en-ZA" sz="1700" dirty="0"/>
                        <a:t>1,340,784</a:t>
                      </a:r>
                      <a:endParaRPr lang="en-US" sz="1700" dirty="0"/>
                    </a:p>
                  </a:txBody>
                  <a:tcPr/>
                </a:tc>
                <a:tc>
                  <a:txBody>
                    <a:bodyPr/>
                    <a:lstStyle/>
                    <a:p>
                      <a:pPr algn="r"/>
                      <a:r>
                        <a:rPr lang="en-ZA" sz="1700" dirty="0"/>
                        <a:t>1,341,660</a:t>
                      </a:r>
                      <a:endParaRPr lang="en-US" sz="1700" dirty="0"/>
                    </a:p>
                  </a:txBody>
                  <a:tcPr/>
                </a:tc>
                <a:tc>
                  <a:txBody>
                    <a:bodyPr/>
                    <a:lstStyle/>
                    <a:p>
                      <a:pPr algn="r"/>
                      <a:r>
                        <a:rPr lang="en-ZA" sz="1700" dirty="0"/>
                        <a:t>1,307,068</a:t>
                      </a:r>
                      <a:endParaRPr lang="en-US" sz="1700" dirty="0"/>
                    </a:p>
                  </a:txBody>
                  <a:tcPr/>
                </a:tc>
                <a:tc>
                  <a:txBody>
                    <a:bodyPr/>
                    <a:lstStyle/>
                    <a:p>
                      <a:pPr algn="r"/>
                      <a:r>
                        <a:rPr lang="en-ZA" sz="1700" dirty="0"/>
                        <a:t>1,187,992</a:t>
                      </a:r>
                      <a:endParaRPr lang="en-US" sz="1700" dirty="0"/>
                    </a:p>
                  </a:txBody>
                  <a:tcPr/>
                </a:tc>
                <a:extLst>
                  <a:ext uri="{0D108BD9-81ED-4DB2-BD59-A6C34878D82A}">
                    <a16:rowId xmlns:a16="http://schemas.microsoft.com/office/drawing/2014/main" val="3642528251"/>
                  </a:ext>
                </a:extLst>
              </a:tr>
              <a:tr h="414948">
                <a:tc>
                  <a:txBody>
                    <a:bodyPr/>
                    <a:lstStyle/>
                    <a:p>
                      <a:r>
                        <a:rPr lang="en-ZA" sz="1700" b="1" dirty="0"/>
                        <a:t>Total expenditure</a:t>
                      </a:r>
                      <a:endParaRPr lang="en-US" sz="1700" b="1" dirty="0"/>
                    </a:p>
                  </a:txBody>
                  <a:tcPr/>
                </a:tc>
                <a:tc>
                  <a:txBody>
                    <a:bodyPr/>
                    <a:lstStyle/>
                    <a:p>
                      <a:pPr algn="r"/>
                      <a:r>
                        <a:rPr lang="en-ZA" sz="1700" b="1" dirty="0"/>
                        <a:t>41,979,316</a:t>
                      </a:r>
                      <a:endParaRPr lang="en-US" sz="1700" b="1" dirty="0"/>
                    </a:p>
                  </a:txBody>
                  <a:tcPr/>
                </a:tc>
                <a:tc>
                  <a:txBody>
                    <a:bodyPr/>
                    <a:lstStyle/>
                    <a:p>
                      <a:pPr algn="r"/>
                      <a:r>
                        <a:rPr lang="en-ZA" sz="1700" b="1" dirty="0"/>
                        <a:t>48,970,124</a:t>
                      </a:r>
                      <a:endParaRPr lang="en-US" sz="1700" b="1" dirty="0"/>
                    </a:p>
                  </a:txBody>
                  <a:tcPr/>
                </a:tc>
                <a:tc>
                  <a:txBody>
                    <a:bodyPr/>
                    <a:lstStyle/>
                    <a:p>
                      <a:pPr algn="r"/>
                      <a:r>
                        <a:rPr lang="en-ZA" sz="1700" b="1" dirty="0"/>
                        <a:t>50,868,837</a:t>
                      </a:r>
                      <a:endParaRPr lang="en-US" sz="1700" b="1" dirty="0"/>
                    </a:p>
                  </a:txBody>
                  <a:tcPr/>
                </a:tc>
                <a:tc>
                  <a:txBody>
                    <a:bodyPr/>
                    <a:lstStyle/>
                    <a:p>
                      <a:pPr algn="r"/>
                      <a:r>
                        <a:rPr lang="en-ZA" sz="1700" b="1" dirty="0"/>
                        <a:t>54,743,045</a:t>
                      </a:r>
                      <a:endParaRPr lang="en-US" sz="1700" b="1" dirty="0"/>
                    </a:p>
                  </a:txBody>
                  <a:tcPr/>
                </a:tc>
                <a:extLst>
                  <a:ext uri="{0D108BD9-81ED-4DB2-BD59-A6C34878D82A}">
                    <a16:rowId xmlns:a16="http://schemas.microsoft.com/office/drawing/2014/main" val="618411258"/>
                  </a:ext>
                </a:extLst>
              </a:tr>
              <a:tr h="354330">
                <a:tc>
                  <a:txBody>
                    <a:bodyPr/>
                    <a:lstStyle/>
                    <a:p>
                      <a:r>
                        <a:rPr lang="en-ZA" sz="1700" dirty="0"/>
                        <a:t>Surplus</a:t>
                      </a:r>
                      <a:endParaRPr lang="en-US" sz="1700" dirty="0"/>
                    </a:p>
                  </a:txBody>
                  <a:tcPr/>
                </a:tc>
                <a:tc>
                  <a:txBody>
                    <a:bodyPr/>
                    <a:lstStyle/>
                    <a:p>
                      <a:pPr algn="r"/>
                      <a:r>
                        <a:rPr lang="en-ZA" sz="1700" dirty="0"/>
                        <a:t>-</a:t>
                      </a:r>
                      <a:endParaRPr lang="en-US" sz="1700" dirty="0"/>
                    </a:p>
                  </a:txBody>
                  <a:tcPr/>
                </a:tc>
                <a:tc>
                  <a:txBody>
                    <a:bodyPr/>
                    <a:lstStyle/>
                    <a:p>
                      <a:pPr algn="r"/>
                      <a:r>
                        <a:rPr lang="en-ZA" sz="1700" dirty="0"/>
                        <a:t>-</a:t>
                      </a:r>
                      <a:endParaRPr lang="en-US" sz="1700" dirty="0"/>
                    </a:p>
                  </a:txBody>
                  <a:tcPr/>
                </a:tc>
                <a:tc>
                  <a:txBody>
                    <a:bodyPr/>
                    <a:lstStyle/>
                    <a:p>
                      <a:pPr algn="r"/>
                      <a:r>
                        <a:rPr lang="en-ZA" sz="1700" dirty="0"/>
                        <a:t>-</a:t>
                      </a:r>
                      <a:endParaRPr lang="en-US" sz="1700" dirty="0"/>
                    </a:p>
                  </a:txBody>
                  <a:tcPr/>
                </a:tc>
                <a:tc>
                  <a:txBody>
                    <a:bodyPr/>
                    <a:lstStyle/>
                    <a:p>
                      <a:pPr algn="r"/>
                      <a:r>
                        <a:rPr lang="en-ZA" sz="1700" dirty="0"/>
                        <a:t>-</a:t>
                      </a:r>
                      <a:endParaRPr lang="en-US" sz="1700" dirty="0"/>
                    </a:p>
                  </a:txBody>
                  <a:tcPr/>
                </a:tc>
                <a:extLst>
                  <a:ext uri="{0D108BD9-81ED-4DB2-BD59-A6C34878D82A}">
                    <a16:rowId xmlns:a16="http://schemas.microsoft.com/office/drawing/2014/main" val="3285733098"/>
                  </a:ext>
                </a:extLst>
              </a:tr>
            </a:tbl>
          </a:graphicData>
        </a:graphic>
      </p:graphicFrame>
    </p:spTree>
    <p:extLst>
      <p:ext uri="{BB962C8B-B14F-4D97-AF65-F5344CB8AC3E}">
        <p14:creationId xmlns:p14="http://schemas.microsoft.com/office/powerpoint/2010/main" val="2860376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050BE4-C533-4E12-84B7-04B287774297}"/>
              </a:ext>
            </a:extLst>
          </p:cNvPr>
          <p:cNvSpPr/>
          <p:nvPr/>
        </p:nvSpPr>
        <p:spPr>
          <a:xfrm>
            <a:off x="755576" y="27872"/>
            <a:ext cx="8034864" cy="395877"/>
          </a:xfrm>
          <a:prstGeom prst="rect">
            <a:avLst/>
          </a:prstGeom>
        </p:spPr>
        <p:txBody>
          <a:bodyPr wrap="square" lIns="87252" tIns="43624" rIns="87252" bIns="43624">
            <a:spAutoFit/>
          </a:bodyPr>
          <a:lstStyle/>
          <a:p>
            <a:pPr defTabSz="685766">
              <a:buClr>
                <a:srgbClr val="C00000"/>
              </a:buClr>
            </a:pPr>
            <a:r>
              <a:rPr lang="en-ZA" sz="2000" b="1" dirty="0">
                <a:solidFill>
                  <a:prstClr val="white">
                    <a:lumMod val="50000"/>
                  </a:prstClr>
                </a:solidFill>
                <a:latin typeface="+mj-lt"/>
                <a:cs typeface="Arial" panose="020B0604020202020204" pitchFamily="34" charset="0"/>
              </a:rPr>
              <a:t>BUDGET – </a:t>
            </a:r>
            <a:r>
              <a:rPr lang="en-US" sz="2000" b="1" dirty="0">
                <a:solidFill>
                  <a:prstClr val="white">
                    <a:lumMod val="50000"/>
                  </a:prstClr>
                </a:solidFill>
                <a:latin typeface="+mj-lt"/>
                <a:cs typeface="Arial" panose="020B0604020202020204" pitchFamily="34" charset="0"/>
              </a:rPr>
              <a:t>EXPENDITURE PER PROGRAMME</a:t>
            </a:r>
            <a:endParaRPr lang="en-ZA" sz="2000" b="1" dirty="0">
              <a:solidFill>
                <a:prstClr val="white">
                  <a:lumMod val="50000"/>
                </a:prstClr>
              </a:solidFill>
              <a:latin typeface="+mj-lt"/>
              <a:cs typeface="Arial" panose="020B0604020202020204" pitchFamily="34" charset="0"/>
            </a:endParaRPr>
          </a:p>
        </p:txBody>
      </p:sp>
      <p:sp>
        <p:nvSpPr>
          <p:cNvPr id="5" name="Rectangle 4"/>
          <p:cNvSpPr/>
          <p:nvPr/>
        </p:nvSpPr>
        <p:spPr>
          <a:xfrm>
            <a:off x="0" y="2"/>
            <a:ext cx="731520" cy="731520"/>
          </a:xfrm>
          <a:prstGeom prst="rect">
            <a:avLst/>
          </a:prstGeom>
          <a:solidFill>
            <a:schemeClr val="bg1">
              <a:lumMod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r>
              <a:rPr lang="en-ZA" sz="2000" b="1" dirty="0">
                <a:solidFill>
                  <a:prstClr val="white"/>
                </a:solidFill>
                <a:latin typeface="Arial" panose="020B0604020202020204" pitchFamily="34" charset="0"/>
                <a:cs typeface="Arial" panose="020B0604020202020204" pitchFamily="34" charset="0"/>
              </a:rPr>
              <a:t>23</a:t>
            </a:r>
          </a:p>
        </p:txBody>
      </p:sp>
      <p:graphicFrame>
        <p:nvGraphicFramePr>
          <p:cNvPr id="2" name="Table 1">
            <a:extLst>
              <a:ext uri="{FF2B5EF4-FFF2-40B4-BE49-F238E27FC236}">
                <a16:creationId xmlns:a16="http://schemas.microsoft.com/office/drawing/2014/main" id="{34AAAC23-201D-42E8-93BC-EBB8A6CD4618}"/>
              </a:ext>
            </a:extLst>
          </p:cNvPr>
          <p:cNvGraphicFramePr>
            <a:graphicFrameLocks noGrp="1"/>
          </p:cNvGraphicFramePr>
          <p:nvPr/>
        </p:nvGraphicFramePr>
        <p:xfrm>
          <a:off x="107509" y="843560"/>
          <a:ext cx="8682937" cy="2512371"/>
        </p:xfrm>
        <a:graphic>
          <a:graphicData uri="http://schemas.openxmlformats.org/drawingml/2006/table">
            <a:tbl>
              <a:tblPr firstRow="1" bandRow="1">
                <a:tableStyleId>{5C22544A-7EE6-4342-B048-85BDC9FD1C3A}</a:tableStyleId>
              </a:tblPr>
              <a:tblGrid>
                <a:gridCol w="2195828">
                  <a:extLst>
                    <a:ext uri="{9D8B030D-6E8A-4147-A177-3AD203B41FA5}">
                      <a16:colId xmlns:a16="http://schemas.microsoft.com/office/drawing/2014/main" val="1153035453"/>
                    </a:ext>
                  </a:extLst>
                </a:gridCol>
                <a:gridCol w="1447346">
                  <a:extLst>
                    <a:ext uri="{9D8B030D-6E8A-4147-A177-3AD203B41FA5}">
                      <a16:colId xmlns:a16="http://schemas.microsoft.com/office/drawing/2014/main" val="3775449507"/>
                    </a:ext>
                  </a:extLst>
                </a:gridCol>
                <a:gridCol w="1679921">
                  <a:extLst>
                    <a:ext uri="{9D8B030D-6E8A-4147-A177-3AD203B41FA5}">
                      <a16:colId xmlns:a16="http://schemas.microsoft.com/office/drawing/2014/main" val="1406299138"/>
                    </a:ext>
                  </a:extLst>
                </a:gridCol>
                <a:gridCol w="1679921">
                  <a:extLst>
                    <a:ext uri="{9D8B030D-6E8A-4147-A177-3AD203B41FA5}">
                      <a16:colId xmlns:a16="http://schemas.microsoft.com/office/drawing/2014/main" val="1968315273"/>
                    </a:ext>
                  </a:extLst>
                </a:gridCol>
                <a:gridCol w="1679921">
                  <a:extLst>
                    <a:ext uri="{9D8B030D-6E8A-4147-A177-3AD203B41FA5}">
                      <a16:colId xmlns:a16="http://schemas.microsoft.com/office/drawing/2014/main" val="4061698719"/>
                    </a:ext>
                  </a:extLst>
                </a:gridCol>
              </a:tblGrid>
              <a:tr h="880110">
                <a:tc>
                  <a:txBody>
                    <a:bodyPr/>
                    <a:lstStyle/>
                    <a:p>
                      <a:endParaRPr lang="en-US" sz="1700" dirty="0"/>
                    </a:p>
                  </a:txBody>
                  <a:tcPr/>
                </a:tc>
                <a:tc>
                  <a:txBody>
                    <a:bodyPr/>
                    <a:lstStyle/>
                    <a:p>
                      <a:pPr algn="r"/>
                      <a:r>
                        <a:rPr lang="en-ZA" sz="1700" dirty="0">
                          <a:solidFill>
                            <a:schemeClr val="tx1"/>
                          </a:solidFill>
                        </a:rPr>
                        <a:t>2020/21 Revised</a:t>
                      </a:r>
                    </a:p>
                    <a:p>
                      <a:pPr algn="r"/>
                      <a:r>
                        <a:rPr lang="en-ZA" sz="1700" dirty="0">
                          <a:solidFill>
                            <a:schemeClr val="tx1"/>
                          </a:solidFill>
                        </a:rPr>
                        <a:t>R 000</a:t>
                      </a:r>
                      <a:endParaRPr lang="en-US" sz="1700" dirty="0">
                        <a:solidFill>
                          <a:schemeClr val="tx1"/>
                        </a:solidFill>
                      </a:endParaRPr>
                    </a:p>
                  </a:txBody>
                  <a:tcPr/>
                </a:tc>
                <a:tc>
                  <a:txBody>
                    <a:bodyPr/>
                    <a:lstStyle/>
                    <a:p>
                      <a:pPr algn="r"/>
                      <a:r>
                        <a:rPr lang="en-ZA" sz="1700" dirty="0">
                          <a:solidFill>
                            <a:schemeClr val="tx1"/>
                          </a:solidFill>
                        </a:rPr>
                        <a:t>2021/22</a:t>
                      </a:r>
                    </a:p>
                    <a:p>
                      <a:pPr algn="r"/>
                      <a:r>
                        <a:rPr lang="en-ZA" sz="1700" dirty="0">
                          <a:solidFill>
                            <a:schemeClr val="tx1"/>
                          </a:solidFill>
                        </a:rPr>
                        <a:t>R000</a:t>
                      </a:r>
                      <a:endParaRPr lang="en-US" sz="1700" dirty="0">
                        <a:solidFill>
                          <a:schemeClr val="tx1"/>
                        </a:solidFill>
                      </a:endParaRPr>
                    </a:p>
                  </a:txBody>
                  <a:tcPr/>
                </a:tc>
                <a:tc>
                  <a:txBody>
                    <a:bodyPr/>
                    <a:lstStyle/>
                    <a:p>
                      <a:pPr algn="r"/>
                      <a:r>
                        <a:rPr lang="en-ZA" sz="1700" dirty="0">
                          <a:solidFill>
                            <a:schemeClr val="tx1"/>
                          </a:solidFill>
                        </a:rPr>
                        <a:t>2022/23</a:t>
                      </a:r>
                    </a:p>
                    <a:p>
                      <a:pPr algn="r"/>
                      <a:r>
                        <a:rPr lang="en-ZA" sz="1700" dirty="0">
                          <a:solidFill>
                            <a:schemeClr val="tx1"/>
                          </a:solidFill>
                        </a:rPr>
                        <a:t>R000</a:t>
                      </a:r>
                      <a:endParaRPr lang="en-US" sz="1700" dirty="0">
                        <a:solidFill>
                          <a:schemeClr val="tx1"/>
                        </a:solidFill>
                      </a:endParaRPr>
                    </a:p>
                  </a:txBody>
                  <a:tcPr/>
                </a:tc>
                <a:tc>
                  <a:txBody>
                    <a:bodyPr/>
                    <a:lstStyle/>
                    <a:p>
                      <a:pPr algn="r"/>
                      <a:r>
                        <a:rPr lang="en-ZA" sz="1700" dirty="0">
                          <a:solidFill>
                            <a:schemeClr val="tx1"/>
                          </a:solidFill>
                        </a:rPr>
                        <a:t>2023/24</a:t>
                      </a:r>
                    </a:p>
                    <a:p>
                      <a:pPr algn="r"/>
                      <a:r>
                        <a:rPr lang="en-ZA" sz="1700" dirty="0">
                          <a:solidFill>
                            <a:schemeClr val="tx1"/>
                          </a:solidFill>
                        </a:rPr>
                        <a:t>R000</a:t>
                      </a:r>
                      <a:endParaRPr lang="en-US" sz="1700" dirty="0">
                        <a:solidFill>
                          <a:schemeClr val="tx1"/>
                        </a:solidFill>
                      </a:endParaRPr>
                    </a:p>
                  </a:txBody>
                  <a:tcPr/>
                </a:tc>
                <a:extLst>
                  <a:ext uri="{0D108BD9-81ED-4DB2-BD59-A6C34878D82A}">
                    <a16:rowId xmlns:a16="http://schemas.microsoft.com/office/drawing/2014/main" val="3446757341"/>
                  </a:ext>
                </a:extLst>
              </a:tr>
              <a:tr h="354330">
                <a:tc>
                  <a:txBody>
                    <a:bodyPr/>
                    <a:lstStyle/>
                    <a:p>
                      <a:r>
                        <a:rPr lang="en-ZA" sz="1700" dirty="0"/>
                        <a:t>Programme 1</a:t>
                      </a:r>
                      <a:endParaRPr lang="en-US" sz="1700" dirty="0"/>
                    </a:p>
                  </a:txBody>
                  <a:tcPr/>
                </a:tc>
                <a:tc>
                  <a:txBody>
                    <a:bodyPr/>
                    <a:lstStyle/>
                    <a:p>
                      <a:pPr algn="r"/>
                      <a:r>
                        <a:rPr lang="en-ZA" sz="1700" dirty="0"/>
                        <a:t>382,600</a:t>
                      </a:r>
                      <a:endParaRPr lang="en-US" sz="1700" dirty="0"/>
                    </a:p>
                  </a:txBody>
                  <a:tcPr/>
                </a:tc>
                <a:tc>
                  <a:txBody>
                    <a:bodyPr/>
                    <a:lstStyle/>
                    <a:p>
                      <a:pPr algn="r"/>
                      <a:r>
                        <a:rPr lang="en-ZA" sz="1700" dirty="0"/>
                        <a:t>306,234</a:t>
                      </a:r>
                      <a:endParaRPr lang="en-US" sz="1700" dirty="0"/>
                    </a:p>
                  </a:txBody>
                  <a:tcPr/>
                </a:tc>
                <a:tc>
                  <a:txBody>
                    <a:bodyPr/>
                    <a:lstStyle/>
                    <a:p>
                      <a:pPr algn="r"/>
                      <a:r>
                        <a:rPr lang="en-ZA" sz="1700" dirty="0"/>
                        <a:t>309,408</a:t>
                      </a:r>
                      <a:endParaRPr lang="en-US" sz="1700" dirty="0"/>
                    </a:p>
                  </a:txBody>
                  <a:tcPr/>
                </a:tc>
                <a:tc>
                  <a:txBody>
                    <a:bodyPr/>
                    <a:lstStyle/>
                    <a:p>
                      <a:pPr algn="r"/>
                      <a:r>
                        <a:rPr lang="en-ZA" sz="1700" dirty="0"/>
                        <a:t>320,252</a:t>
                      </a:r>
                      <a:endParaRPr lang="en-US" sz="1700" dirty="0"/>
                    </a:p>
                  </a:txBody>
                  <a:tcPr/>
                </a:tc>
                <a:extLst>
                  <a:ext uri="{0D108BD9-81ED-4DB2-BD59-A6C34878D82A}">
                    <a16:rowId xmlns:a16="http://schemas.microsoft.com/office/drawing/2014/main" val="345429073"/>
                  </a:ext>
                </a:extLst>
              </a:tr>
              <a:tr h="384034">
                <a:tc>
                  <a:txBody>
                    <a:bodyPr/>
                    <a:lstStyle/>
                    <a:p>
                      <a:r>
                        <a:rPr lang="en-ZA" sz="1700" dirty="0"/>
                        <a:t>Programme 2</a:t>
                      </a:r>
                      <a:endParaRPr lang="en-US" sz="1700" dirty="0"/>
                    </a:p>
                  </a:txBody>
                  <a:tcPr/>
                </a:tc>
                <a:tc>
                  <a:txBody>
                    <a:bodyPr/>
                    <a:lstStyle/>
                    <a:p>
                      <a:pPr algn="r"/>
                      <a:r>
                        <a:rPr lang="en-ZA" sz="1700" dirty="0"/>
                        <a:t>40,255,932</a:t>
                      </a:r>
                      <a:endParaRPr lang="en-US" sz="1700" dirty="0"/>
                    </a:p>
                  </a:txBody>
                  <a:tcPr/>
                </a:tc>
                <a:tc>
                  <a:txBody>
                    <a:bodyPr/>
                    <a:lstStyle/>
                    <a:p>
                      <a:pPr algn="r"/>
                      <a:r>
                        <a:rPr lang="en-ZA" sz="1700" dirty="0"/>
                        <a:t>47,322,230</a:t>
                      </a:r>
                      <a:endParaRPr lang="en-US" sz="1700" dirty="0"/>
                    </a:p>
                  </a:txBody>
                  <a:tcPr/>
                </a:tc>
                <a:tc>
                  <a:txBody>
                    <a:bodyPr/>
                    <a:lstStyle/>
                    <a:p>
                      <a:pPr algn="r"/>
                      <a:r>
                        <a:rPr lang="en-ZA" sz="1700" dirty="0"/>
                        <a:t>49,252,361</a:t>
                      </a:r>
                      <a:endParaRPr lang="en-US" sz="1700" dirty="0"/>
                    </a:p>
                  </a:txBody>
                  <a:tcPr/>
                </a:tc>
                <a:tc>
                  <a:txBody>
                    <a:bodyPr/>
                    <a:lstStyle/>
                    <a:p>
                      <a:pPr algn="r"/>
                      <a:r>
                        <a:rPr lang="en-ZA" sz="1700" dirty="0"/>
                        <a:t>53,234,802</a:t>
                      </a:r>
                      <a:endParaRPr lang="en-US" sz="1700" dirty="0"/>
                    </a:p>
                  </a:txBody>
                  <a:tcPr/>
                </a:tc>
                <a:extLst>
                  <a:ext uri="{0D108BD9-81ED-4DB2-BD59-A6C34878D82A}">
                    <a16:rowId xmlns:a16="http://schemas.microsoft.com/office/drawing/2014/main" val="3270950473"/>
                  </a:ext>
                </a:extLst>
              </a:tr>
              <a:tr h="354330">
                <a:tc>
                  <a:txBody>
                    <a:bodyPr/>
                    <a:lstStyle/>
                    <a:p>
                      <a:r>
                        <a:rPr lang="en-ZA" sz="1700" dirty="0"/>
                        <a:t>Capital assets</a:t>
                      </a:r>
                      <a:endParaRPr lang="en-US" sz="1700" dirty="0"/>
                    </a:p>
                  </a:txBody>
                  <a:tcPr/>
                </a:tc>
                <a:tc>
                  <a:txBody>
                    <a:bodyPr/>
                    <a:lstStyle/>
                    <a:p>
                      <a:pPr algn="r"/>
                      <a:r>
                        <a:rPr lang="en-ZA" sz="1700" dirty="0"/>
                        <a:t>5,863</a:t>
                      </a:r>
                      <a:endParaRPr lang="en-US" sz="1700" dirty="0"/>
                    </a:p>
                  </a:txBody>
                  <a:tcPr/>
                </a:tc>
                <a:tc>
                  <a:txBody>
                    <a:bodyPr/>
                    <a:lstStyle/>
                    <a:p>
                      <a:pPr algn="r"/>
                      <a:r>
                        <a:rPr lang="en-ZA" sz="1700" dirty="0"/>
                        <a:t>2,073</a:t>
                      </a:r>
                      <a:endParaRPr lang="en-US" sz="1700" dirty="0"/>
                    </a:p>
                  </a:txBody>
                  <a:tcPr/>
                </a:tc>
                <a:tc>
                  <a:txBody>
                    <a:bodyPr/>
                    <a:lstStyle/>
                    <a:p>
                      <a:pPr algn="r"/>
                      <a:r>
                        <a:rPr lang="en-ZA" sz="1700" dirty="0"/>
                        <a:t>1,461</a:t>
                      </a:r>
                      <a:endParaRPr lang="en-US" sz="1700" dirty="0"/>
                    </a:p>
                  </a:txBody>
                  <a:tcPr/>
                </a:tc>
                <a:tc>
                  <a:txBody>
                    <a:bodyPr/>
                    <a:lstStyle/>
                    <a:p>
                      <a:pPr algn="r"/>
                      <a:r>
                        <a:rPr lang="en-ZA" sz="1700" dirty="0"/>
                        <a:t>2,471</a:t>
                      </a:r>
                      <a:endParaRPr lang="en-US" sz="1700" dirty="0"/>
                    </a:p>
                  </a:txBody>
                  <a:tcPr/>
                </a:tc>
                <a:extLst>
                  <a:ext uri="{0D108BD9-81ED-4DB2-BD59-A6C34878D82A}">
                    <a16:rowId xmlns:a16="http://schemas.microsoft.com/office/drawing/2014/main" val="1040927342"/>
                  </a:ext>
                </a:extLst>
              </a:tr>
              <a:tr h="539567">
                <a:tc>
                  <a:txBody>
                    <a:bodyPr/>
                    <a:lstStyle/>
                    <a:p>
                      <a:r>
                        <a:rPr lang="en-ZA" sz="1700" b="1" dirty="0"/>
                        <a:t>Total expenditure</a:t>
                      </a:r>
                      <a:endParaRPr lang="en-US" sz="1700" b="1" dirty="0"/>
                    </a:p>
                  </a:txBody>
                  <a:tcPr/>
                </a:tc>
                <a:tc>
                  <a:txBody>
                    <a:bodyPr/>
                    <a:lstStyle/>
                    <a:p>
                      <a:pPr algn="r"/>
                      <a:r>
                        <a:rPr lang="en-ZA" sz="1700" b="1" dirty="0"/>
                        <a:t>40,644,395</a:t>
                      </a:r>
                      <a:endParaRPr lang="en-US" sz="1700" b="1" dirty="0"/>
                    </a:p>
                  </a:txBody>
                  <a:tcPr/>
                </a:tc>
                <a:tc>
                  <a:txBody>
                    <a:bodyPr/>
                    <a:lstStyle/>
                    <a:p>
                      <a:pPr algn="r"/>
                      <a:r>
                        <a:rPr lang="en-ZA" sz="1700" b="1" dirty="0"/>
                        <a:t>47,630,536</a:t>
                      </a:r>
                      <a:endParaRPr lang="en-US" sz="1700" b="1" dirty="0"/>
                    </a:p>
                  </a:txBody>
                  <a:tcPr/>
                </a:tc>
                <a:tc>
                  <a:txBody>
                    <a:bodyPr/>
                    <a:lstStyle/>
                    <a:p>
                      <a:pPr algn="r"/>
                      <a:r>
                        <a:rPr lang="en-ZA" sz="1700" b="1" dirty="0"/>
                        <a:t>49,563,230</a:t>
                      </a:r>
                      <a:endParaRPr lang="en-US" sz="1700" b="1" dirty="0"/>
                    </a:p>
                  </a:txBody>
                  <a:tcPr/>
                </a:tc>
                <a:tc>
                  <a:txBody>
                    <a:bodyPr/>
                    <a:lstStyle/>
                    <a:p>
                      <a:pPr algn="r"/>
                      <a:r>
                        <a:rPr lang="en-ZA" sz="1700" b="1" dirty="0"/>
                        <a:t>53,557,525</a:t>
                      </a:r>
                      <a:endParaRPr lang="en-US" sz="1700" b="1" dirty="0"/>
                    </a:p>
                  </a:txBody>
                  <a:tcPr/>
                </a:tc>
                <a:extLst>
                  <a:ext uri="{0D108BD9-81ED-4DB2-BD59-A6C34878D82A}">
                    <a16:rowId xmlns:a16="http://schemas.microsoft.com/office/drawing/2014/main" val="618411258"/>
                  </a:ext>
                </a:extLst>
              </a:tr>
            </a:tbl>
          </a:graphicData>
        </a:graphic>
      </p:graphicFrame>
      <p:sp>
        <p:nvSpPr>
          <p:cNvPr id="4" name="Rectangle 3">
            <a:extLst>
              <a:ext uri="{FF2B5EF4-FFF2-40B4-BE49-F238E27FC236}">
                <a16:creationId xmlns:a16="http://schemas.microsoft.com/office/drawing/2014/main" id="{387F464C-838F-4FF9-B250-79152D0DA3B9}"/>
              </a:ext>
            </a:extLst>
          </p:cNvPr>
          <p:cNvSpPr/>
          <p:nvPr/>
        </p:nvSpPr>
        <p:spPr>
          <a:xfrm>
            <a:off x="107506" y="3482184"/>
            <a:ext cx="8538920" cy="1477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r>
              <a:rPr lang="en-GB" sz="1400" dirty="0">
                <a:solidFill>
                  <a:prstClr val="black"/>
                </a:solidFill>
                <a:latin typeface="Calibri" panose="020F0502020204030204"/>
              </a:rPr>
              <a:t>Programme1-Consists of the following service units: Executive Office, Finance, Human Resources, Marketing and Communication, Information and Communications Technology, Governance Risk &amp; Compliance and Corporate Services.</a:t>
            </a:r>
          </a:p>
          <a:p>
            <a:pPr defTabSz="685766"/>
            <a:r>
              <a:rPr lang="en-GB" sz="1400" dirty="0">
                <a:solidFill>
                  <a:prstClr val="black"/>
                </a:solidFill>
                <a:latin typeface="Calibri" panose="020F0502020204030204"/>
              </a:rPr>
              <a:t>Programme 2-This programme consists of the following service units: Loans and Bursaries Administration and Contact Centre.</a:t>
            </a:r>
            <a:endParaRPr lang="en-US" sz="1400" dirty="0">
              <a:solidFill>
                <a:prstClr val="black"/>
              </a:solidFill>
              <a:latin typeface="Calibri" panose="020F0502020204030204"/>
            </a:endParaRPr>
          </a:p>
        </p:txBody>
      </p:sp>
    </p:spTree>
    <p:extLst>
      <p:ext uri="{BB962C8B-B14F-4D97-AF65-F5344CB8AC3E}">
        <p14:creationId xmlns:p14="http://schemas.microsoft.com/office/powerpoint/2010/main" val="2706958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115616" y="0"/>
            <a:ext cx="7746832" cy="2704201"/>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lang="en-ZA" sz="2000" b="1" dirty="0">
                <a:solidFill>
                  <a:prstClr val="white">
                    <a:lumMod val="50000"/>
                  </a:prstClr>
                </a:solidFill>
                <a:latin typeface="Arial"/>
                <a:cs typeface="Arial" panose="020B0604020202020204" pitchFamily="34" charset="0"/>
              </a:rPr>
              <a:t>       </a:t>
            </a:r>
            <a:r>
              <a:rPr kumimoji="0" lang="en-ZA" sz="20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lang="en-ZA" sz="2000" b="1" dirty="0">
                <a:solidFill>
                  <a:prstClr val="white">
                    <a:lumMod val="50000"/>
                  </a:prstClr>
                </a:solidFill>
                <a:latin typeface="Arial"/>
                <a:cs typeface="Arial" panose="020B0604020202020204" pitchFamily="34" charset="0"/>
              </a:rPr>
              <a:t>	</a:t>
            </a:r>
            <a:r>
              <a:rPr lang="en-ZA" sz="2400" b="1" dirty="0">
                <a:solidFill>
                  <a:prstClr val="white">
                    <a:lumMod val="50000"/>
                  </a:prstClr>
                </a:solidFill>
                <a:latin typeface="+mj-lt"/>
                <a:cs typeface="Arial" panose="020B0604020202020204" pitchFamily="34" charset="0"/>
              </a:rPr>
              <a:t>OPERATIONAL UPDATE</a:t>
            </a:r>
            <a:r>
              <a:rPr kumimoji="0" lang="en-ZA" sz="24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p:txBody>
      </p:sp>
      <p:sp>
        <p:nvSpPr>
          <p:cNvPr id="14" name="Rectangle 13"/>
          <p:cNvSpPr/>
          <p:nvPr/>
        </p:nvSpPr>
        <p:spPr>
          <a:xfrm>
            <a:off x="0" y="-92546"/>
            <a:ext cx="731520" cy="731520"/>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24</a:t>
            </a:r>
          </a:p>
        </p:txBody>
      </p:sp>
      <p:sp>
        <p:nvSpPr>
          <p:cNvPr id="2" name="TextBox 1">
            <a:extLst>
              <a:ext uri="{FF2B5EF4-FFF2-40B4-BE49-F238E27FC236}">
                <a16:creationId xmlns:a16="http://schemas.microsoft.com/office/drawing/2014/main" id="{07C2D363-870D-43EF-B6CA-F64ED1A034A4}"/>
              </a:ext>
            </a:extLst>
          </p:cNvPr>
          <p:cNvSpPr txBox="1"/>
          <p:nvPr/>
        </p:nvSpPr>
        <p:spPr>
          <a:xfrm>
            <a:off x="179512" y="771550"/>
            <a:ext cx="87849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angle 2"/>
          <p:cNvSpPr/>
          <p:nvPr/>
        </p:nvSpPr>
        <p:spPr>
          <a:xfrm>
            <a:off x="6876255" y="0"/>
            <a:ext cx="1895853" cy="51435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696476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55576" y="27869"/>
            <a:ext cx="8034864" cy="703653"/>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ZA" sz="20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rPr>
              <a:t>UPDATE ON DISBURSEMENTS TO UNIVERSITIES AND TVET COLLEGES </a:t>
            </a:r>
          </a:p>
        </p:txBody>
      </p:sp>
      <p:sp>
        <p:nvSpPr>
          <p:cNvPr id="2" name="TextBox 1">
            <a:extLst>
              <a:ext uri="{FF2B5EF4-FFF2-40B4-BE49-F238E27FC236}">
                <a16:creationId xmlns:a16="http://schemas.microsoft.com/office/drawing/2014/main" id="{07C2D363-870D-43EF-B6CA-F64ED1A034A4}"/>
              </a:ext>
            </a:extLst>
          </p:cNvPr>
          <p:cNvSpPr txBox="1"/>
          <p:nvPr/>
        </p:nvSpPr>
        <p:spPr>
          <a:xfrm>
            <a:off x="395536" y="627534"/>
            <a:ext cx="8394904"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EAAB21"/>
              </a:buClr>
              <a:buSzTx/>
              <a:buFontTx/>
              <a:buNone/>
              <a:tabLst>
                <a:tab pos="228600" algn="l"/>
              </a:tabLst>
              <a:defRPr/>
            </a:pPr>
            <a:endParaRPr kumimoji="0" lang="en-US" sz="11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EAAB21"/>
              </a:buClr>
              <a:buSzTx/>
              <a:buFontTx/>
              <a:buNone/>
              <a:tabLst>
                <a:tab pos="228600" algn="l"/>
              </a:tabLst>
              <a:defRPr/>
            </a:pPr>
            <a:endParaRPr kumimoji="0" lang="en-US" sz="1100" b="1" i="0" u="none" strike="noStrike" kern="1200" cap="none" spc="0" normalizeH="0" baseline="0" noProof="0" dirty="0">
              <a:ln>
                <a:noFill/>
              </a:ln>
              <a:solidFill>
                <a:prstClr val="black"/>
              </a:solidFill>
              <a:effectLst/>
              <a:uLnTx/>
              <a:uFillTx/>
              <a:latin typeface="Arial"/>
              <a:ea typeface="+mn-ea"/>
              <a:cs typeface="+mn-cs"/>
            </a:endParaRPr>
          </a:p>
          <a:p>
            <a:pPr marL="285750" indent="-285750" algn="just">
              <a:buFont typeface="Wingdings" panose="05000000000000000000" pitchFamily="2" charset="2"/>
              <a:buChar char="Ø"/>
            </a:pPr>
            <a:r>
              <a:rPr lang="en-ZA" sz="1200" dirty="0">
                <a:latin typeface="Arial" panose="020B0604020202020204" pitchFamily="34" charset="0"/>
                <a:cs typeface="Arial" panose="020B0604020202020204" pitchFamily="34" charset="0"/>
              </a:rPr>
              <a:t>On the 1</a:t>
            </a:r>
            <a:r>
              <a:rPr lang="en-ZA" sz="1200" baseline="30000" dirty="0">
                <a:latin typeface="Arial" panose="020B0604020202020204" pitchFamily="34" charset="0"/>
                <a:cs typeface="Arial" panose="020B0604020202020204" pitchFamily="34" charset="0"/>
              </a:rPr>
              <a:t>st</a:t>
            </a:r>
            <a:r>
              <a:rPr lang="en-ZA" sz="1200" dirty="0">
                <a:latin typeface="Arial" panose="020B0604020202020204" pitchFamily="34" charset="0"/>
                <a:cs typeface="Arial" panose="020B0604020202020204" pitchFamily="34" charset="0"/>
              </a:rPr>
              <a:t> April 2022, NSFAS received the first tranche of its allocated budget from the DHET.  The Entity immediately announced in a circular communication to institutions that funds will be disbursed to universities and TVET Colleges  by the 8th of April 2022.   Institutions were reminded  to submit registration data for processing by no later 6</a:t>
            </a:r>
            <a:r>
              <a:rPr lang="en-ZA" sz="1200" baseline="30000" dirty="0">
                <a:latin typeface="Arial" panose="020B0604020202020204" pitchFamily="34" charset="0"/>
                <a:cs typeface="Arial" panose="020B0604020202020204" pitchFamily="34" charset="0"/>
              </a:rPr>
              <a:t>th</a:t>
            </a:r>
            <a:r>
              <a:rPr lang="en-ZA" sz="1200" dirty="0">
                <a:latin typeface="Arial" panose="020B0604020202020204" pitchFamily="34" charset="0"/>
                <a:cs typeface="Arial" panose="020B0604020202020204" pitchFamily="34" charset="0"/>
              </a:rPr>
              <a:t> April 2022, as NSFAS is unable to disburse to students /institutions where registration data has not been submitted. </a:t>
            </a:r>
          </a:p>
          <a:p>
            <a:pPr algn="just"/>
            <a:endParaRPr lang="en-ZA" sz="12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ZA" sz="1200" dirty="0">
                <a:latin typeface="Arial" panose="020B0604020202020204" pitchFamily="34" charset="0"/>
                <a:cs typeface="Arial" panose="020B0604020202020204" pitchFamily="34" charset="0"/>
              </a:rPr>
              <a:t>The planned disbursement for the 8</a:t>
            </a:r>
            <a:r>
              <a:rPr lang="en-ZA" sz="1200" baseline="30000" dirty="0">
                <a:latin typeface="Arial" panose="020B0604020202020204" pitchFamily="34" charset="0"/>
                <a:cs typeface="Arial" panose="020B0604020202020204" pitchFamily="34" charset="0"/>
              </a:rPr>
              <a:t>th</a:t>
            </a:r>
            <a:r>
              <a:rPr lang="en-ZA" sz="1200" dirty="0">
                <a:latin typeface="Arial" panose="020B0604020202020204" pitchFamily="34" charset="0"/>
                <a:cs typeface="Arial" panose="020B0604020202020204" pitchFamily="34" charset="0"/>
              </a:rPr>
              <a:t> April was the first in the 2022 academic year given the lack of cash reserves that made it possible for NSFAS to provide upfront payments to institutions at the start of the academic year. NSFAS could only accommodate a tuition upfront made to Colleges in February 2022.  Some colleges used the tuition upfront to disburse student allowances, however others did not.  There were no upfront payments to universities.  All universities used their own resources to advance allowances to NSFAS funded students.  </a:t>
            </a:r>
          </a:p>
          <a:p>
            <a:pPr algn="just"/>
            <a:endParaRPr lang="en-ZA" sz="12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ZA" sz="1200" dirty="0">
                <a:latin typeface="Arial" panose="020B0604020202020204" pitchFamily="34" charset="0"/>
                <a:cs typeface="Arial" panose="020B0604020202020204" pitchFamily="34" charset="0"/>
              </a:rPr>
              <a:t>Below is the summary of disbursements to both universities and TVET Colleges as well as updates regarding the submission of registration data to NSFAS</a:t>
            </a:r>
          </a:p>
          <a:p>
            <a:pPr marL="0" marR="0" lvl="0" indent="0" algn="l" defTabSz="914400" rtl="0" eaLnBrk="1" fontAlgn="auto" latinLnBrk="0" hangingPunct="1">
              <a:lnSpc>
                <a:spcPct val="100000"/>
              </a:lnSpc>
              <a:spcBef>
                <a:spcPts val="0"/>
              </a:spcBef>
              <a:spcAft>
                <a:spcPts val="0"/>
              </a:spcAft>
              <a:buClr>
                <a:srgbClr val="EAAB21"/>
              </a:buClr>
              <a:buSzTx/>
              <a:buFontTx/>
              <a:buNone/>
              <a:tabLst>
                <a:tab pos="228600" algn="l"/>
              </a:tabLst>
              <a:defRPr/>
            </a:pPr>
            <a:endParaRPr kumimoji="0" lang="en-US" sz="1100" b="1" i="0" u="none" strike="noStrike" kern="1200" cap="none" spc="0" normalizeH="0" baseline="0" noProof="0" dirty="0">
              <a:ln>
                <a:noFill/>
              </a:ln>
              <a:solidFill>
                <a:prstClr val="black"/>
              </a:solidFill>
              <a:effectLst/>
              <a:uLnTx/>
              <a:uFillTx/>
              <a:latin typeface="Arial"/>
              <a:ea typeface="+mn-ea"/>
              <a:cs typeface="+mn-cs"/>
            </a:endParaRPr>
          </a:p>
          <a:p>
            <a:pPr lvl="1">
              <a:defRPr/>
            </a:pPr>
            <a:endParaRPr lang="en-ZA" sz="1100" dirty="0">
              <a:solidFill>
                <a:prstClr val="black"/>
              </a:solidFill>
              <a:latin typeface="Arial"/>
            </a:endParaRPr>
          </a:p>
        </p:txBody>
      </p:sp>
      <p:sp>
        <p:nvSpPr>
          <p:cNvPr id="5" name="Rectangle 4"/>
          <p:cNvSpPr/>
          <p:nvPr/>
        </p:nvSpPr>
        <p:spPr>
          <a:xfrm>
            <a:off x="0" y="2"/>
            <a:ext cx="731520" cy="555524"/>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000" b="1" dirty="0">
                <a:solidFill>
                  <a:prstClr val="white"/>
                </a:solidFill>
                <a:latin typeface="Arial" panose="020B0604020202020204" pitchFamily="34" charset="0"/>
                <a:cs typeface="Arial" panose="020B0604020202020204" pitchFamily="34" charset="0"/>
              </a:rPr>
              <a:t>25</a:t>
            </a:r>
            <a:endPar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1828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55576" y="27869"/>
            <a:ext cx="8034864" cy="395877"/>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ZA" sz="20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rPr>
              <a:t>UNIVERSITY DISBURSEMENTS – STUDENT DATA</a:t>
            </a:r>
          </a:p>
        </p:txBody>
      </p:sp>
      <p:sp>
        <p:nvSpPr>
          <p:cNvPr id="2" name="TextBox 1">
            <a:extLst>
              <a:ext uri="{FF2B5EF4-FFF2-40B4-BE49-F238E27FC236}">
                <a16:creationId xmlns:a16="http://schemas.microsoft.com/office/drawing/2014/main" id="{07C2D363-870D-43EF-B6CA-F64ED1A034A4}"/>
              </a:ext>
            </a:extLst>
          </p:cNvPr>
          <p:cNvSpPr txBox="1"/>
          <p:nvPr/>
        </p:nvSpPr>
        <p:spPr>
          <a:xfrm>
            <a:off x="395536" y="627534"/>
            <a:ext cx="8394904"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EAAB21"/>
              </a:buClr>
              <a:buSzTx/>
              <a:buFontTx/>
              <a:buNone/>
              <a:tabLst>
                <a:tab pos="228600" algn="l"/>
              </a:tabLst>
              <a:defRPr/>
            </a:pPr>
            <a:endParaRPr kumimoji="0" lang="en-US" sz="11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EAAB21"/>
              </a:buClr>
              <a:buSzTx/>
              <a:buFontTx/>
              <a:buNone/>
              <a:tabLst>
                <a:tab pos="228600" algn="l"/>
              </a:tabLst>
              <a:defRPr/>
            </a:pPr>
            <a:endParaRPr kumimoji="0" lang="en-US" sz="1100" b="1" i="0" u="none" strike="noStrike" kern="1200" cap="none" spc="0" normalizeH="0" baseline="0" noProof="0" dirty="0">
              <a:ln>
                <a:noFill/>
              </a:ln>
              <a:solidFill>
                <a:prstClr val="black"/>
              </a:solidFill>
              <a:effectLst/>
              <a:uLnTx/>
              <a:uFillTx/>
              <a:latin typeface="Arial"/>
              <a:ea typeface="+mn-ea"/>
              <a:cs typeface="+mn-cs"/>
            </a:endParaRPr>
          </a:p>
          <a:p>
            <a:pPr lvl="1">
              <a:defRPr/>
            </a:pPr>
            <a:endParaRPr lang="en-ZA" sz="1100" dirty="0">
              <a:solidFill>
                <a:prstClr val="black"/>
              </a:solidFill>
              <a:latin typeface="Arial"/>
            </a:endParaRPr>
          </a:p>
        </p:txBody>
      </p:sp>
      <p:sp>
        <p:nvSpPr>
          <p:cNvPr id="5" name="Rectangle 4"/>
          <p:cNvSpPr/>
          <p:nvPr/>
        </p:nvSpPr>
        <p:spPr>
          <a:xfrm>
            <a:off x="0" y="2"/>
            <a:ext cx="731520" cy="555524"/>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26</a:t>
            </a:r>
          </a:p>
        </p:txBody>
      </p:sp>
      <p:graphicFrame>
        <p:nvGraphicFramePr>
          <p:cNvPr id="6" name="Table 5">
            <a:extLst>
              <a:ext uri="{FF2B5EF4-FFF2-40B4-BE49-F238E27FC236}">
                <a16:creationId xmlns:a16="http://schemas.microsoft.com/office/drawing/2014/main" id="{1278325F-9AEA-4B7D-B48E-D5B2C081C3A7}"/>
              </a:ext>
            </a:extLst>
          </p:cNvPr>
          <p:cNvGraphicFramePr>
            <a:graphicFrameLocks noGrp="1"/>
          </p:cNvGraphicFramePr>
          <p:nvPr>
            <p:extLst>
              <p:ext uri="{D42A27DB-BD31-4B8C-83A1-F6EECF244321}">
                <p14:modId xmlns:p14="http://schemas.microsoft.com/office/powerpoint/2010/main" val="1907925277"/>
              </p:ext>
            </p:extLst>
          </p:nvPr>
        </p:nvGraphicFramePr>
        <p:xfrm>
          <a:off x="539552" y="627534"/>
          <a:ext cx="7177504" cy="4244025"/>
        </p:xfrm>
        <a:graphic>
          <a:graphicData uri="http://schemas.openxmlformats.org/drawingml/2006/table">
            <a:tbl>
              <a:tblPr/>
              <a:tblGrid>
                <a:gridCol w="2537901">
                  <a:extLst>
                    <a:ext uri="{9D8B030D-6E8A-4147-A177-3AD203B41FA5}">
                      <a16:colId xmlns:a16="http://schemas.microsoft.com/office/drawing/2014/main" val="3308442172"/>
                    </a:ext>
                  </a:extLst>
                </a:gridCol>
                <a:gridCol w="766657">
                  <a:extLst>
                    <a:ext uri="{9D8B030D-6E8A-4147-A177-3AD203B41FA5}">
                      <a16:colId xmlns:a16="http://schemas.microsoft.com/office/drawing/2014/main" val="2465010765"/>
                    </a:ext>
                  </a:extLst>
                </a:gridCol>
                <a:gridCol w="740222">
                  <a:extLst>
                    <a:ext uri="{9D8B030D-6E8A-4147-A177-3AD203B41FA5}">
                      <a16:colId xmlns:a16="http://schemas.microsoft.com/office/drawing/2014/main" val="1211008014"/>
                    </a:ext>
                  </a:extLst>
                </a:gridCol>
                <a:gridCol w="740222">
                  <a:extLst>
                    <a:ext uri="{9D8B030D-6E8A-4147-A177-3AD203B41FA5}">
                      <a16:colId xmlns:a16="http://schemas.microsoft.com/office/drawing/2014/main" val="1314509634"/>
                    </a:ext>
                  </a:extLst>
                </a:gridCol>
                <a:gridCol w="806313">
                  <a:extLst>
                    <a:ext uri="{9D8B030D-6E8A-4147-A177-3AD203B41FA5}">
                      <a16:colId xmlns:a16="http://schemas.microsoft.com/office/drawing/2014/main" val="3963525359"/>
                    </a:ext>
                  </a:extLst>
                </a:gridCol>
                <a:gridCol w="806313">
                  <a:extLst>
                    <a:ext uri="{9D8B030D-6E8A-4147-A177-3AD203B41FA5}">
                      <a16:colId xmlns:a16="http://schemas.microsoft.com/office/drawing/2014/main" val="2980608731"/>
                    </a:ext>
                  </a:extLst>
                </a:gridCol>
                <a:gridCol w="779876">
                  <a:extLst>
                    <a:ext uri="{9D8B030D-6E8A-4147-A177-3AD203B41FA5}">
                      <a16:colId xmlns:a16="http://schemas.microsoft.com/office/drawing/2014/main" val="1676254773"/>
                    </a:ext>
                  </a:extLst>
                </a:gridCol>
              </a:tblGrid>
              <a:tr h="649866">
                <a:tc>
                  <a:txBody>
                    <a:bodyPr/>
                    <a:lstStyle/>
                    <a:p>
                      <a:pPr algn="l" fontAlgn="b"/>
                      <a:r>
                        <a:rPr lang="en-US" sz="800" b="1" i="0" u="none" strike="noStrike" dirty="0">
                          <a:solidFill>
                            <a:srgbClr val="FFFFFF"/>
                          </a:solidFill>
                          <a:effectLst/>
                          <a:latin typeface="Calibri" panose="020F0502020204030204" pitchFamily="34" charset="0"/>
                        </a:rPr>
                        <a:t>Name of institution</a:t>
                      </a: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A5A5A5"/>
                    </a:solidFill>
                  </a:tcPr>
                </a:tc>
                <a:tc>
                  <a:txBody>
                    <a:bodyPr/>
                    <a:lstStyle/>
                    <a:p>
                      <a:pPr algn="l" fontAlgn="b"/>
                      <a:r>
                        <a:rPr lang="en-US" sz="800" b="1" i="0" u="none" strike="noStrike">
                          <a:solidFill>
                            <a:srgbClr val="FFFFFF"/>
                          </a:solidFill>
                          <a:effectLst/>
                          <a:latin typeface="Calibri" panose="020F0502020204030204" pitchFamily="34" charset="0"/>
                        </a:rPr>
                        <a:t>2021 Funded students (1)</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A5A5A5"/>
                    </a:solidFill>
                  </a:tcPr>
                </a:tc>
                <a:tc>
                  <a:txBody>
                    <a:bodyPr/>
                    <a:lstStyle/>
                    <a:p>
                      <a:pPr algn="l" fontAlgn="b"/>
                      <a:r>
                        <a:rPr lang="en-ZA" sz="800" b="1" i="0" u="none" strike="noStrike">
                          <a:solidFill>
                            <a:srgbClr val="FFFFFF"/>
                          </a:solidFill>
                          <a:effectLst/>
                          <a:latin typeface="Calibri" panose="020F0502020204030204" pitchFamily="34" charset="0"/>
                        </a:rPr>
                        <a:t>Projected students for 2022 (2)</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A5A5A5"/>
                    </a:solidFill>
                  </a:tcPr>
                </a:tc>
                <a:tc>
                  <a:txBody>
                    <a:bodyPr/>
                    <a:lstStyle/>
                    <a:p>
                      <a:pPr algn="l" fontAlgn="b"/>
                      <a:r>
                        <a:rPr lang="en-ZA" sz="800" b="1" i="0" u="none" strike="noStrike">
                          <a:solidFill>
                            <a:srgbClr val="FFFFFF"/>
                          </a:solidFill>
                          <a:effectLst/>
                          <a:latin typeface="Calibri" panose="020F0502020204030204" pitchFamily="34" charset="0"/>
                        </a:rPr>
                        <a:t>2022 registration received to date (3)</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A5A5A5"/>
                    </a:solidFill>
                  </a:tcPr>
                </a:tc>
                <a:tc>
                  <a:txBody>
                    <a:bodyPr/>
                    <a:lstStyle/>
                    <a:p>
                      <a:pPr algn="l" fontAlgn="b"/>
                      <a:r>
                        <a:rPr lang="en-ZA" sz="800" b="1" i="0" u="none" strike="noStrike">
                          <a:solidFill>
                            <a:srgbClr val="FFFFFF"/>
                          </a:solidFill>
                          <a:effectLst/>
                          <a:latin typeface="Calibri" panose="020F0502020204030204" pitchFamily="34" charset="0"/>
                        </a:rPr>
                        <a:t>Potential outstanding number of students (4)</a:t>
                      </a:r>
                      <a:br>
                        <a:rPr lang="en-ZA" sz="800" b="1" i="0" u="none" strike="noStrike">
                          <a:solidFill>
                            <a:srgbClr val="FFFFFF"/>
                          </a:solidFill>
                          <a:effectLst/>
                          <a:latin typeface="Calibri" panose="020F0502020204030204" pitchFamily="34" charset="0"/>
                        </a:rPr>
                      </a:br>
                      <a:r>
                        <a:rPr lang="en-ZA" sz="800" b="1" i="0" u="none" strike="noStrike">
                          <a:solidFill>
                            <a:srgbClr val="FFFFFF"/>
                          </a:solidFill>
                          <a:effectLst/>
                          <a:latin typeface="Calibri" panose="020F0502020204030204" pitchFamily="34" charset="0"/>
                        </a:rPr>
                        <a:t>[2-3]</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A5A5A5"/>
                    </a:solidFill>
                  </a:tcPr>
                </a:tc>
                <a:tc>
                  <a:txBody>
                    <a:bodyPr/>
                    <a:lstStyle/>
                    <a:p>
                      <a:pPr algn="l" fontAlgn="b"/>
                      <a:r>
                        <a:rPr lang="en-ZA" sz="800" b="1" i="0" u="none" strike="noStrike">
                          <a:solidFill>
                            <a:srgbClr val="FFFFFF"/>
                          </a:solidFill>
                          <a:effectLst/>
                          <a:latin typeface="Calibri" panose="020F0502020204030204" pitchFamily="34" charset="0"/>
                        </a:rPr>
                        <a:t>Number of students paid(5)</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A5A5A5"/>
                    </a:solidFill>
                  </a:tcPr>
                </a:tc>
                <a:tc>
                  <a:txBody>
                    <a:bodyPr/>
                    <a:lstStyle/>
                    <a:p>
                      <a:pPr algn="l" fontAlgn="b"/>
                      <a:r>
                        <a:rPr lang="en-US" sz="800" b="1" i="0" u="none" strike="noStrike">
                          <a:solidFill>
                            <a:srgbClr val="FFFFFF"/>
                          </a:solidFill>
                          <a:effectLst/>
                          <a:latin typeface="Calibri" panose="020F0502020204030204" pitchFamily="34" charset="0"/>
                        </a:rPr>
                        <a:t>Potential exception (6)</a:t>
                      </a:r>
                      <a:br>
                        <a:rPr lang="en-US" sz="800" b="1" i="0" u="none" strike="noStrike">
                          <a:solidFill>
                            <a:srgbClr val="FFFFFF"/>
                          </a:solidFill>
                          <a:effectLst/>
                          <a:latin typeface="Calibri" panose="020F0502020204030204" pitchFamily="34" charset="0"/>
                        </a:rPr>
                      </a:br>
                      <a:r>
                        <a:rPr lang="en-US" sz="800" b="1" i="0" u="none" strike="noStrike">
                          <a:solidFill>
                            <a:srgbClr val="FFFFFF"/>
                          </a:solidFill>
                          <a:effectLst/>
                          <a:latin typeface="Calibri" panose="020F0502020204030204" pitchFamily="34" charset="0"/>
                        </a:rPr>
                        <a:t>[3-5]</a:t>
                      </a: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A5A5A5"/>
                    </a:solidFill>
                  </a:tcPr>
                </a:tc>
                <a:extLst>
                  <a:ext uri="{0D108BD9-81ED-4DB2-BD59-A6C34878D82A}">
                    <a16:rowId xmlns:a16="http://schemas.microsoft.com/office/drawing/2014/main" val="4089745097"/>
                  </a:ext>
                </a:extLst>
              </a:tr>
              <a:tr h="133117">
                <a:tc>
                  <a:txBody>
                    <a:bodyPr/>
                    <a:lstStyle/>
                    <a:p>
                      <a:pPr algn="l" fontAlgn="b"/>
                      <a:r>
                        <a:rPr lang="en-ZA" sz="800" b="0" i="0" u="none" strike="noStrike">
                          <a:solidFill>
                            <a:srgbClr val="000000"/>
                          </a:solidFill>
                          <a:effectLst/>
                          <a:latin typeface="Calibri" panose="020F0502020204030204" pitchFamily="34" charset="0"/>
                        </a:rPr>
                        <a:t>CAPE PENINSULA UNIVERSITY OF TECHNOLOGY</a:t>
                      </a:r>
                      <a:endParaRPr lang="en-ZA" sz="800" b="0" i="0" u="none" strike="noStrike" dirty="0">
                        <a:solidFill>
                          <a:srgbClr val="000000"/>
                        </a:solidFill>
                        <a:effectLst/>
                        <a:latin typeface="Calibri" panose="020F0502020204030204" pitchFamily="34" charset="0"/>
                      </a:endParaRP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18,190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21,924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17,536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4,388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16,963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573 </a:t>
                      </a: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3714129922"/>
                  </a:ext>
                </a:extLst>
              </a:tr>
              <a:tr h="133117">
                <a:tc>
                  <a:txBody>
                    <a:bodyPr/>
                    <a:lstStyle/>
                    <a:p>
                      <a:pPr algn="l" fontAlgn="b"/>
                      <a:r>
                        <a:rPr lang="en-US" sz="800" b="0" i="0" u="none" strike="noStrike">
                          <a:solidFill>
                            <a:srgbClr val="000000"/>
                          </a:solidFill>
                          <a:effectLst/>
                          <a:latin typeface="Calibri" panose="020F0502020204030204" pitchFamily="34" charset="0"/>
                        </a:rPr>
                        <a:t>CENTRAL UNIVERSITY OF TECHNOLOGY</a:t>
                      </a:r>
                      <a:endParaRPr lang="en-US" sz="800" b="0" i="0" u="none" strike="noStrike" dirty="0">
                        <a:solidFill>
                          <a:srgbClr val="000000"/>
                        </a:solidFill>
                        <a:effectLst/>
                        <a:latin typeface="Calibri" panose="020F0502020204030204" pitchFamily="34" charset="0"/>
                      </a:endParaRP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11,899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13,729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12,242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1,487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11,575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667 </a:t>
                      </a: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914625201"/>
                  </a:ext>
                </a:extLst>
              </a:tr>
              <a:tr h="133117">
                <a:tc>
                  <a:txBody>
                    <a:bodyPr/>
                    <a:lstStyle/>
                    <a:p>
                      <a:pPr algn="l" fontAlgn="b"/>
                      <a:r>
                        <a:rPr lang="en-US" sz="800" b="0" i="0" u="none" strike="noStrike">
                          <a:solidFill>
                            <a:srgbClr val="000000"/>
                          </a:solidFill>
                          <a:effectLst/>
                          <a:latin typeface="Calibri" panose="020F0502020204030204" pitchFamily="34" charset="0"/>
                        </a:rPr>
                        <a:t>DURBAN UNIVERSITY OF TECHNOLOGY</a:t>
                      </a:r>
                      <a:endParaRPr lang="en-US" sz="800" b="0" i="0" u="none" strike="noStrike" dirty="0">
                        <a:solidFill>
                          <a:srgbClr val="000000"/>
                        </a:solidFill>
                        <a:effectLst/>
                        <a:latin typeface="Calibri" panose="020F0502020204030204" pitchFamily="34" charset="0"/>
                      </a:endParaRP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23,240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27,148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15,586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11,562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15,476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110 </a:t>
                      </a: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3730089440"/>
                  </a:ext>
                </a:extLst>
              </a:tr>
              <a:tr h="133117">
                <a:tc>
                  <a:txBody>
                    <a:bodyPr/>
                    <a:lstStyle/>
                    <a:p>
                      <a:pPr algn="l" fontAlgn="b"/>
                      <a:r>
                        <a:rPr lang="en-US" sz="800" b="0" i="0" u="none" strike="noStrike">
                          <a:solidFill>
                            <a:srgbClr val="000000"/>
                          </a:solidFill>
                          <a:effectLst/>
                          <a:latin typeface="Calibri" panose="020F0502020204030204" pitchFamily="34" charset="0"/>
                        </a:rPr>
                        <a:t>MANGOSUTHU UNIVERSITY OF TECHNOLOGY</a:t>
                      </a:r>
                      <a:endParaRPr lang="en-US" sz="800" b="0" i="0" u="none" strike="noStrike" dirty="0">
                        <a:solidFill>
                          <a:srgbClr val="000000"/>
                        </a:solidFill>
                        <a:effectLst/>
                        <a:latin typeface="Calibri" panose="020F0502020204030204" pitchFamily="34" charset="0"/>
                      </a:endParaRP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10,747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13,495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9,329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4,166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9,207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122 </a:t>
                      </a: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791716655"/>
                  </a:ext>
                </a:extLst>
              </a:tr>
              <a:tr h="133117">
                <a:tc>
                  <a:txBody>
                    <a:bodyPr/>
                    <a:lstStyle/>
                    <a:p>
                      <a:pPr algn="l" fontAlgn="b"/>
                      <a:r>
                        <a:rPr lang="en-US" sz="800" b="0" i="0" u="none" strike="noStrike">
                          <a:solidFill>
                            <a:srgbClr val="000000"/>
                          </a:solidFill>
                          <a:effectLst/>
                          <a:latin typeface="Calibri" panose="020F0502020204030204" pitchFamily="34" charset="0"/>
                        </a:rPr>
                        <a:t>NELSON MANDELA METROPOLITAN UNIVERSITY</a:t>
                      </a:r>
                      <a:endParaRPr lang="en-US" sz="800" b="0" i="0" u="none" strike="noStrike" dirty="0">
                        <a:solidFill>
                          <a:srgbClr val="000000"/>
                        </a:solidFill>
                        <a:effectLst/>
                        <a:latin typeface="Calibri" panose="020F0502020204030204" pitchFamily="34" charset="0"/>
                      </a:endParaRP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16,637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19,143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18,291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852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17,929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362 </a:t>
                      </a: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141751459"/>
                  </a:ext>
                </a:extLst>
              </a:tr>
              <a:tr h="133117">
                <a:tc>
                  <a:txBody>
                    <a:bodyPr/>
                    <a:lstStyle/>
                    <a:p>
                      <a:pPr algn="l" fontAlgn="b"/>
                      <a:r>
                        <a:rPr lang="en-US" sz="800" b="0" i="0" u="none" strike="noStrike">
                          <a:solidFill>
                            <a:srgbClr val="000000"/>
                          </a:solidFill>
                          <a:effectLst/>
                          <a:latin typeface="Calibri" panose="020F0502020204030204" pitchFamily="34" charset="0"/>
                        </a:rPr>
                        <a:t>NORTH-WEST UNIVERSITY</a:t>
                      </a:r>
                      <a:endParaRPr lang="en-US" sz="800" b="0" i="0" u="none" strike="noStrike" dirty="0">
                        <a:solidFill>
                          <a:srgbClr val="000000"/>
                        </a:solidFill>
                        <a:effectLst/>
                        <a:latin typeface="Calibri" panose="020F0502020204030204" pitchFamily="34" charset="0"/>
                      </a:endParaRP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23,969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25,011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17,302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7,709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17,097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205 </a:t>
                      </a: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946450797"/>
                  </a:ext>
                </a:extLst>
              </a:tr>
              <a:tr h="133117">
                <a:tc>
                  <a:txBody>
                    <a:bodyPr/>
                    <a:lstStyle/>
                    <a:p>
                      <a:pPr algn="l" fontAlgn="b"/>
                      <a:r>
                        <a:rPr lang="en-US" sz="800" b="0" i="0" u="none" strike="noStrike">
                          <a:solidFill>
                            <a:srgbClr val="000000"/>
                          </a:solidFill>
                          <a:effectLst/>
                          <a:latin typeface="Calibri" panose="020F0502020204030204" pitchFamily="34" charset="0"/>
                        </a:rPr>
                        <a:t>RHODES UNIVERSITY</a:t>
                      </a:r>
                      <a:endParaRPr lang="en-US" sz="800" b="0" i="0" u="none" strike="noStrike" dirty="0">
                        <a:solidFill>
                          <a:srgbClr val="000000"/>
                        </a:solidFill>
                        <a:effectLst/>
                        <a:latin typeface="Calibri" panose="020F0502020204030204" pitchFamily="34" charset="0"/>
                      </a:endParaRP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3,356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3,862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3,253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609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3,166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87 </a:t>
                      </a: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212362230"/>
                  </a:ext>
                </a:extLst>
              </a:tr>
              <a:tr h="133117">
                <a:tc>
                  <a:txBody>
                    <a:bodyPr/>
                    <a:lstStyle/>
                    <a:p>
                      <a:pPr algn="l" fontAlgn="b"/>
                      <a:r>
                        <a:rPr lang="en-ZA" sz="800" b="0" i="0" u="none" strike="noStrike">
                          <a:solidFill>
                            <a:srgbClr val="000000"/>
                          </a:solidFill>
                          <a:effectLst/>
                          <a:latin typeface="Calibri" panose="020F0502020204030204" pitchFamily="34" charset="0"/>
                        </a:rPr>
                        <a:t>SEFAKO MAKGATHO HEALTH SCIENC UNIVERSITY</a:t>
                      </a:r>
                      <a:endParaRPr lang="en-ZA" sz="800" b="0" i="0" u="none" strike="noStrike" dirty="0">
                        <a:solidFill>
                          <a:srgbClr val="000000"/>
                        </a:solidFill>
                        <a:effectLst/>
                        <a:latin typeface="Calibri" panose="020F0502020204030204" pitchFamily="34" charset="0"/>
                      </a:endParaRP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3,145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3,433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2,747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686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2,394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353 </a:t>
                      </a: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3823719727"/>
                  </a:ext>
                </a:extLst>
              </a:tr>
              <a:tr h="133117">
                <a:tc>
                  <a:txBody>
                    <a:bodyPr/>
                    <a:lstStyle/>
                    <a:p>
                      <a:pPr algn="l" fontAlgn="b"/>
                      <a:r>
                        <a:rPr lang="en-US" sz="800" b="0" i="0" u="none" strike="noStrike">
                          <a:solidFill>
                            <a:srgbClr val="000000"/>
                          </a:solidFill>
                          <a:effectLst/>
                          <a:latin typeface="Calibri" panose="020F0502020204030204" pitchFamily="34" charset="0"/>
                        </a:rPr>
                        <a:t>SOL PLAATJE UNIVERSITY</a:t>
                      </a: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1,851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3,081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1,869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1,212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1,741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128 </a:t>
                      </a: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312779393"/>
                  </a:ext>
                </a:extLst>
              </a:tr>
              <a:tr h="133117">
                <a:tc>
                  <a:txBody>
                    <a:bodyPr/>
                    <a:lstStyle/>
                    <a:p>
                      <a:pPr algn="l" fontAlgn="b"/>
                      <a:r>
                        <a:rPr lang="en-US" sz="800" b="0" i="0" u="none" strike="noStrike" dirty="0">
                          <a:solidFill>
                            <a:srgbClr val="000000"/>
                          </a:solidFill>
                          <a:effectLst/>
                          <a:latin typeface="Calibri" panose="020F0502020204030204" pitchFamily="34" charset="0"/>
                        </a:rPr>
                        <a:t>TSHWANE UNIVERSITY OF TECHNOLOGY</a:t>
                      </a: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37,185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40,031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11,322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28,709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11,007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315 </a:t>
                      </a: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3239302315"/>
                  </a:ext>
                </a:extLst>
              </a:tr>
              <a:tr h="133117">
                <a:tc>
                  <a:txBody>
                    <a:bodyPr/>
                    <a:lstStyle/>
                    <a:p>
                      <a:pPr algn="l" fontAlgn="b"/>
                      <a:r>
                        <a:rPr lang="en-US" sz="800" b="0" i="0" u="none" strike="noStrike">
                          <a:solidFill>
                            <a:srgbClr val="000000"/>
                          </a:solidFill>
                          <a:effectLst/>
                          <a:latin typeface="Calibri" panose="020F0502020204030204" pitchFamily="34" charset="0"/>
                        </a:rPr>
                        <a:t>UNIVERSITY OF CAPE TOWN</a:t>
                      </a: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6,250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6,978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5,441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1,537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5,358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83 </a:t>
                      </a: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255368121"/>
                  </a:ext>
                </a:extLst>
              </a:tr>
              <a:tr h="133117">
                <a:tc>
                  <a:txBody>
                    <a:bodyPr/>
                    <a:lstStyle/>
                    <a:p>
                      <a:pPr algn="l" fontAlgn="b"/>
                      <a:r>
                        <a:rPr lang="en-US" sz="800" b="0" i="0" u="none" strike="noStrike">
                          <a:solidFill>
                            <a:srgbClr val="000000"/>
                          </a:solidFill>
                          <a:effectLst/>
                          <a:latin typeface="Calibri" panose="020F0502020204030204" pitchFamily="34" charset="0"/>
                        </a:rPr>
                        <a:t>UNIVERSITY OF FORT HARE</a:t>
                      </a: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10,204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11,855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9,051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2,804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8,918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133 </a:t>
                      </a: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3060151677"/>
                  </a:ext>
                </a:extLst>
              </a:tr>
              <a:tr h="133117">
                <a:tc>
                  <a:txBody>
                    <a:bodyPr/>
                    <a:lstStyle/>
                    <a:p>
                      <a:pPr algn="l" fontAlgn="b"/>
                      <a:r>
                        <a:rPr lang="en-US" sz="800" b="0" i="0" u="none" strike="noStrike">
                          <a:solidFill>
                            <a:srgbClr val="000000"/>
                          </a:solidFill>
                          <a:effectLst/>
                          <a:latin typeface="Calibri" panose="020F0502020204030204" pitchFamily="34" charset="0"/>
                        </a:rPr>
                        <a:t>UNIVERSITY OF FREE STATE</a:t>
                      </a: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24,264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26,625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23,802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2,823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5,684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18,118 </a:t>
                      </a: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1702122"/>
                  </a:ext>
                </a:extLst>
              </a:tr>
              <a:tr h="133117">
                <a:tc>
                  <a:txBody>
                    <a:bodyPr/>
                    <a:lstStyle/>
                    <a:p>
                      <a:pPr algn="l" fontAlgn="b"/>
                      <a:r>
                        <a:rPr lang="en-US" sz="800" b="0" i="0" u="none" strike="noStrike">
                          <a:solidFill>
                            <a:srgbClr val="000000"/>
                          </a:solidFill>
                          <a:effectLst/>
                          <a:latin typeface="Calibri" panose="020F0502020204030204" pitchFamily="34" charset="0"/>
                        </a:rPr>
                        <a:t>UNIVERSITY OF JOHANNESBURG</a:t>
                      </a: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25,283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28,810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20,328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8,482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20,046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282 </a:t>
                      </a: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952661745"/>
                  </a:ext>
                </a:extLst>
              </a:tr>
              <a:tr h="133117">
                <a:tc>
                  <a:txBody>
                    <a:bodyPr/>
                    <a:lstStyle/>
                    <a:p>
                      <a:pPr algn="l" fontAlgn="b"/>
                      <a:r>
                        <a:rPr lang="en-US" sz="800" b="0" i="0" u="none" strike="noStrike">
                          <a:solidFill>
                            <a:srgbClr val="000000"/>
                          </a:solidFill>
                          <a:effectLst/>
                          <a:latin typeface="Calibri" panose="020F0502020204030204" pitchFamily="34" charset="0"/>
                        </a:rPr>
                        <a:t>UNIVERSITY OF KWAZULU NATAL</a:t>
                      </a: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24,386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25,550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19,251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6,299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19,092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159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3841748550"/>
                  </a:ext>
                </a:extLst>
              </a:tr>
              <a:tr h="133117">
                <a:tc>
                  <a:txBody>
                    <a:bodyPr/>
                    <a:lstStyle/>
                    <a:p>
                      <a:pPr algn="l" fontAlgn="b"/>
                      <a:r>
                        <a:rPr lang="en-US" sz="800" b="0" i="0" u="none" strike="noStrike">
                          <a:solidFill>
                            <a:srgbClr val="000000"/>
                          </a:solidFill>
                          <a:effectLst/>
                          <a:latin typeface="Calibri" panose="020F0502020204030204" pitchFamily="34" charset="0"/>
                        </a:rPr>
                        <a:t>UNIVERSITY OF LIMPOPO</a:t>
                      </a: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15,864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15,604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2,871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12,733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2,483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388 </a:t>
                      </a: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402168723"/>
                  </a:ext>
                </a:extLst>
              </a:tr>
              <a:tr h="133117">
                <a:tc>
                  <a:txBody>
                    <a:bodyPr/>
                    <a:lstStyle/>
                    <a:p>
                      <a:pPr algn="l" fontAlgn="b"/>
                      <a:r>
                        <a:rPr lang="en-US" sz="800" b="0" i="0" u="none" strike="noStrike">
                          <a:solidFill>
                            <a:srgbClr val="000000"/>
                          </a:solidFill>
                          <a:effectLst/>
                          <a:latin typeface="Calibri" panose="020F0502020204030204" pitchFamily="34" charset="0"/>
                        </a:rPr>
                        <a:t>UNIVERSITY OF MPUMALANGA</a:t>
                      </a: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4,233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5,885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5,226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659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5,097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129 </a:t>
                      </a: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388799994"/>
                  </a:ext>
                </a:extLst>
              </a:tr>
              <a:tr h="133117">
                <a:tc>
                  <a:txBody>
                    <a:bodyPr/>
                    <a:lstStyle/>
                    <a:p>
                      <a:pPr algn="l" fontAlgn="b"/>
                      <a:r>
                        <a:rPr lang="en-US" sz="800" b="0" i="0" u="none" strike="noStrike">
                          <a:solidFill>
                            <a:srgbClr val="000000"/>
                          </a:solidFill>
                          <a:effectLst/>
                          <a:latin typeface="Calibri" panose="020F0502020204030204" pitchFamily="34" charset="0"/>
                        </a:rPr>
                        <a:t>UNIVERSITY OF PRETORIA</a:t>
                      </a: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12,291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13,329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11,553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1,776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11,440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113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171994248"/>
                  </a:ext>
                </a:extLst>
              </a:tr>
              <a:tr h="133117">
                <a:tc>
                  <a:txBody>
                    <a:bodyPr/>
                    <a:lstStyle/>
                    <a:p>
                      <a:pPr algn="l" fontAlgn="b"/>
                      <a:r>
                        <a:rPr lang="en-US" sz="800" b="0" i="0" u="none" strike="noStrike">
                          <a:solidFill>
                            <a:srgbClr val="000000"/>
                          </a:solidFill>
                          <a:effectLst/>
                          <a:latin typeface="Calibri" panose="020F0502020204030204" pitchFamily="34" charset="0"/>
                        </a:rPr>
                        <a:t>UNIVERSITY OF SOUTH AFRICA</a:t>
                      </a: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182,724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199,986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170,970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29,016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168,269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2,701 </a:t>
                      </a: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693549181"/>
                  </a:ext>
                </a:extLst>
              </a:tr>
              <a:tr h="133117">
                <a:tc>
                  <a:txBody>
                    <a:bodyPr/>
                    <a:lstStyle/>
                    <a:p>
                      <a:pPr algn="l" fontAlgn="b"/>
                      <a:r>
                        <a:rPr lang="en-US" sz="800" b="0" i="0" u="none" strike="noStrike">
                          <a:solidFill>
                            <a:srgbClr val="000000"/>
                          </a:solidFill>
                          <a:effectLst/>
                          <a:latin typeface="Calibri" panose="020F0502020204030204" pitchFamily="34" charset="0"/>
                        </a:rPr>
                        <a:t>UNIVERSITY OF STELLENBOSCH</a:t>
                      </a: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4,240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5,517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4,175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1,342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3,414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761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600992071"/>
                  </a:ext>
                </a:extLst>
              </a:tr>
              <a:tr h="133117">
                <a:tc>
                  <a:txBody>
                    <a:bodyPr/>
                    <a:lstStyle/>
                    <a:p>
                      <a:pPr algn="l" fontAlgn="b"/>
                      <a:r>
                        <a:rPr lang="en-ZA" sz="800" b="0" i="0" u="none" strike="noStrike">
                          <a:solidFill>
                            <a:srgbClr val="000000"/>
                          </a:solidFill>
                          <a:effectLst/>
                          <a:latin typeface="Calibri" panose="020F0502020204030204" pitchFamily="34" charset="0"/>
                        </a:rPr>
                        <a:t>UNIVERSITY OF THE WESTERN CAPE</a:t>
                      </a: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11,912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13,547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10,190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3,357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10,034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156 </a:t>
                      </a: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128439710"/>
                  </a:ext>
                </a:extLst>
              </a:tr>
              <a:tr h="133117">
                <a:tc>
                  <a:txBody>
                    <a:bodyPr/>
                    <a:lstStyle/>
                    <a:p>
                      <a:pPr algn="l" fontAlgn="b"/>
                      <a:r>
                        <a:rPr lang="en-US" sz="800" b="0" i="0" u="none" strike="noStrike">
                          <a:solidFill>
                            <a:srgbClr val="000000"/>
                          </a:solidFill>
                          <a:effectLst/>
                          <a:latin typeface="Calibri" panose="020F0502020204030204" pitchFamily="34" charset="0"/>
                        </a:rPr>
                        <a:t>UNIVERSITY OF THE WITWATERSRAND</a:t>
                      </a: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10,875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12,231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10,744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1,487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10,535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209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321426102"/>
                  </a:ext>
                </a:extLst>
              </a:tr>
              <a:tr h="133117">
                <a:tc>
                  <a:txBody>
                    <a:bodyPr/>
                    <a:lstStyle/>
                    <a:p>
                      <a:pPr algn="l" fontAlgn="b"/>
                      <a:r>
                        <a:rPr lang="en-US" sz="800" b="0" i="0" u="none" strike="noStrike">
                          <a:solidFill>
                            <a:srgbClr val="000000"/>
                          </a:solidFill>
                          <a:effectLst/>
                          <a:latin typeface="Calibri" panose="020F0502020204030204" pitchFamily="34" charset="0"/>
                        </a:rPr>
                        <a:t>UNIVERSITY OF VENDA</a:t>
                      </a: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10,664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11,479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9,827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1,652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9,245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582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3923755101"/>
                  </a:ext>
                </a:extLst>
              </a:tr>
              <a:tr h="133117">
                <a:tc>
                  <a:txBody>
                    <a:bodyPr/>
                    <a:lstStyle/>
                    <a:p>
                      <a:pPr algn="l" fontAlgn="b"/>
                      <a:r>
                        <a:rPr lang="en-US" sz="800" b="0" i="0" u="none" strike="noStrike">
                          <a:solidFill>
                            <a:srgbClr val="000000"/>
                          </a:solidFill>
                          <a:effectLst/>
                          <a:latin typeface="Calibri" panose="020F0502020204030204" pitchFamily="34" charset="0"/>
                        </a:rPr>
                        <a:t>UNIVERSITY OF ZULULAND</a:t>
                      </a: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12,296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12,551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11,911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640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4,105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7,806 </a:t>
                      </a: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4002908"/>
                  </a:ext>
                </a:extLst>
              </a:tr>
              <a:tr h="133117">
                <a:tc>
                  <a:txBody>
                    <a:bodyPr/>
                    <a:lstStyle/>
                    <a:p>
                      <a:pPr algn="l" fontAlgn="b"/>
                      <a:r>
                        <a:rPr lang="en-US" sz="800" b="0" i="0" u="none" strike="noStrike">
                          <a:solidFill>
                            <a:srgbClr val="000000"/>
                          </a:solidFill>
                          <a:effectLst/>
                          <a:latin typeface="Calibri" panose="020F0502020204030204" pitchFamily="34" charset="0"/>
                        </a:rPr>
                        <a:t>VAAL UNIVERSITY OF TECHNOLOGY</a:t>
                      </a: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13,910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16,321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12,039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4,282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11,536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0" i="0" u="none" strike="noStrike">
                          <a:solidFill>
                            <a:srgbClr val="000000"/>
                          </a:solidFill>
                          <a:effectLst/>
                          <a:latin typeface="Calibri" panose="020F0502020204030204" pitchFamily="34" charset="0"/>
                        </a:rPr>
                        <a:t>                     503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371745339"/>
                  </a:ext>
                </a:extLst>
              </a:tr>
              <a:tr h="133117">
                <a:tc>
                  <a:txBody>
                    <a:bodyPr/>
                    <a:lstStyle/>
                    <a:p>
                      <a:pPr algn="l" fontAlgn="b"/>
                      <a:r>
                        <a:rPr lang="en-US" sz="800" b="0" i="0" u="none" strike="noStrike">
                          <a:solidFill>
                            <a:srgbClr val="000000"/>
                          </a:solidFill>
                          <a:effectLst/>
                          <a:latin typeface="Calibri" panose="020F0502020204030204" pitchFamily="34" charset="0"/>
                        </a:rPr>
                        <a:t>WALTER SISULU UNIVERSITY</a:t>
                      </a: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21,609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20,575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15,093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5,482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14,766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327 </a:t>
                      </a:r>
                      <a:endParaRPr lang="en-US" sz="800" b="0" i="0" u="none" strike="noStrike" dirty="0">
                        <a:solidFill>
                          <a:srgbClr val="000000"/>
                        </a:solidFill>
                        <a:effectLst/>
                        <a:latin typeface="Calibri" panose="020F0502020204030204" pitchFamily="34" charset="0"/>
                      </a:endParaRP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2363118283"/>
                  </a:ext>
                </a:extLst>
              </a:tr>
              <a:tr h="133117">
                <a:tc>
                  <a:txBody>
                    <a:bodyPr/>
                    <a:lstStyle/>
                    <a:p>
                      <a:pPr algn="l" fontAlgn="b"/>
                      <a:r>
                        <a:rPr lang="en-US" sz="800" b="1" i="0" u="none" strike="noStrike">
                          <a:solidFill>
                            <a:srgbClr val="000000"/>
                          </a:solidFill>
                          <a:effectLst/>
                          <a:latin typeface="Calibri" panose="020F0502020204030204" pitchFamily="34" charset="0"/>
                        </a:rPr>
                        <a:t>Grand Total</a:t>
                      </a:r>
                    </a:p>
                  </a:txBody>
                  <a:tcPr marL="3709" marR="3709" marT="3709" marB="0" anchor="b">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1" i="0" u="none" strike="noStrike">
                          <a:solidFill>
                            <a:srgbClr val="000000"/>
                          </a:solidFill>
                          <a:effectLst/>
                          <a:latin typeface="Calibri" panose="020F0502020204030204" pitchFamily="34" charset="0"/>
                        </a:rPr>
                        <a:t>             541,224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1" i="0" u="none" strike="noStrike">
                          <a:solidFill>
                            <a:srgbClr val="000000"/>
                          </a:solidFill>
                          <a:effectLst/>
                          <a:latin typeface="Calibri" panose="020F0502020204030204" pitchFamily="34" charset="0"/>
                        </a:rPr>
                        <a:t>            597,700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1" i="0" u="none" strike="noStrike">
                          <a:solidFill>
                            <a:srgbClr val="000000"/>
                          </a:solidFill>
                          <a:effectLst/>
                          <a:latin typeface="Calibri" panose="020F0502020204030204" pitchFamily="34" charset="0"/>
                        </a:rPr>
                        <a:t>            451,949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1" i="0" u="none" strike="noStrike">
                          <a:solidFill>
                            <a:srgbClr val="000000"/>
                          </a:solidFill>
                          <a:effectLst/>
                          <a:latin typeface="Calibri" panose="020F0502020204030204" pitchFamily="34" charset="0"/>
                        </a:rPr>
                        <a:t>               145,751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1" i="0" u="none" strike="noStrike">
                          <a:solidFill>
                            <a:srgbClr val="000000"/>
                          </a:solidFill>
                          <a:effectLst/>
                          <a:latin typeface="Calibri" panose="020F0502020204030204" pitchFamily="34" charset="0"/>
                        </a:rPr>
                        <a:t>               416,577 </a:t>
                      </a:r>
                    </a:p>
                  </a:txBody>
                  <a:tcPr marL="3709" marR="3709" marT="3709" marB="0" anchor="b">
                    <a:lnL>
                      <a:noFill/>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800" b="1" i="0" u="none" strike="noStrike" dirty="0">
                          <a:solidFill>
                            <a:srgbClr val="000000"/>
                          </a:solidFill>
                          <a:effectLst/>
                          <a:latin typeface="Calibri" panose="020F0502020204030204" pitchFamily="34" charset="0"/>
                        </a:rPr>
                        <a:t>                35,372 </a:t>
                      </a:r>
                    </a:p>
                  </a:txBody>
                  <a:tcPr marL="3709" marR="3709" marT="3709"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861791009"/>
                  </a:ext>
                </a:extLst>
              </a:tr>
            </a:tbl>
          </a:graphicData>
        </a:graphic>
      </p:graphicFrame>
    </p:spTree>
    <p:extLst>
      <p:ext uri="{BB962C8B-B14F-4D97-AF65-F5344CB8AC3E}">
        <p14:creationId xmlns:p14="http://schemas.microsoft.com/office/powerpoint/2010/main" val="4183699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55576" y="27869"/>
            <a:ext cx="8034864" cy="395877"/>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ZA" sz="20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rPr>
              <a:t>UNIVERSITY REGISTRATION DATA RECEIVED</a:t>
            </a:r>
          </a:p>
        </p:txBody>
      </p:sp>
      <p:sp>
        <p:nvSpPr>
          <p:cNvPr id="2" name="TextBox 1">
            <a:extLst>
              <a:ext uri="{FF2B5EF4-FFF2-40B4-BE49-F238E27FC236}">
                <a16:creationId xmlns:a16="http://schemas.microsoft.com/office/drawing/2014/main" id="{07C2D363-870D-43EF-B6CA-F64ED1A034A4}"/>
              </a:ext>
            </a:extLst>
          </p:cNvPr>
          <p:cNvSpPr txBox="1"/>
          <p:nvPr/>
        </p:nvSpPr>
        <p:spPr>
          <a:xfrm>
            <a:off x="395536" y="627534"/>
            <a:ext cx="8394904" cy="3400931"/>
          </a:xfrm>
          <a:prstGeom prst="rect">
            <a:avLst/>
          </a:prstGeom>
          <a:noFill/>
        </p:spPr>
        <p:txBody>
          <a:bodyPr wrap="square" rtlCol="0">
            <a:spAutoFit/>
          </a:bodyPr>
          <a:lstStyle/>
          <a:p>
            <a:pPr marL="171450" indent="-171450">
              <a:buFont typeface="Wingdings" panose="05000000000000000000" pitchFamily="2" charset="2"/>
              <a:buChar char="Ø"/>
            </a:pPr>
            <a:endParaRPr lang="en-ZA"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ZA"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ZA" sz="1200" dirty="0">
                <a:latin typeface="Arial" panose="020B0604020202020204" pitchFamily="34" charset="0"/>
                <a:cs typeface="Arial" panose="020B0604020202020204" pitchFamily="34" charset="0"/>
              </a:rPr>
              <a:t>Universities have submitted registration data for 459 141 students out of 597 700 provisionally funded students.  NSFAS has made payments to  416 577 students whose registration data was successfully linked and complied with the funding criteria.</a:t>
            </a:r>
          </a:p>
          <a:p>
            <a:pPr marL="285750" indent="-285750" algn="just">
              <a:buFont typeface="Wingdings" panose="05000000000000000000" pitchFamily="2" charset="2"/>
              <a:buChar char="Ø"/>
            </a:pPr>
            <a:endParaRPr lang="en-ZA" sz="12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ZA" sz="1200" dirty="0">
                <a:latin typeface="Arial" panose="020B0604020202020204" pitchFamily="34" charset="0"/>
                <a:cs typeface="Arial" panose="020B0604020202020204" pitchFamily="34" charset="0"/>
              </a:rPr>
              <a:t>There were 35 372 registration data records that were not processed because they did not comply mainly with the qualification rules as well as the N+ rules for universities.  These will be shared with the universities to correct prior to reprocessing.  The challenge with this is that students whose registration data was submitted and was not successfully verified may not receive allowances until these issues are resolved.</a:t>
            </a:r>
          </a:p>
          <a:p>
            <a:pPr algn="just"/>
            <a:endParaRPr lang="en-ZA"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ZA" sz="1200" dirty="0">
                <a:latin typeface="Arial" panose="020B0604020202020204" pitchFamily="34" charset="0"/>
                <a:cs typeface="Arial" panose="020B0604020202020204" pitchFamily="34" charset="0"/>
              </a:rPr>
              <a:t>  NSFAS has put in place a processes  to share the data with affected institutions for speedy resolution.</a:t>
            </a:r>
          </a:p>
          <a:p>
            <a:pPr marL="285750" indent="-285750">
              <a:buFont typeface="Wingdings" panose="05000000000000000000" pitchFamily="2" charset="2"/>
              <a:buChar char="Ø"/>
            </a:pPr>
            <a:endParaRPr lang="en-ZA"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ZA" sz="1200" dirty="0">
                <a:latin typeface="Arial" panose="020B0604020202020204" pitchFamily="34" charset="0"/>
                <a:cs typeface="Arial" panose="020B0604020202020204" pitchFamily="34" charset="0"/>
              </a:rPr>
              <a:t>In addition, it is evident in data submitted that there are possible 145 751 outstanding registration data from institutions.  As compared to funded students and 2021 registration statuses.</a:t>
            </a:r>
          </a:p>
          <a:p>
            <a:pPr marL="285750" indent="-285750">
              <a:buFont typeface="Wingdings" panose="05000000000000000000" pitchFamily="2" charset="2"/>
              <a:buChar char="Ø"/>
            </a:pPr>
            <a:r>
              <a:rPr lang="en-ZA" sz="1200" dirty="0">
                <a:latin typeface="Arial" panose="020B0604020202020204" pitchFamily="34" charset="0"/>
                <a:cs typeface="Arial" panose="020B0604020202020204" pitchFamily="34" charset="0"/>
              </a:rPr>
              <a:t>NSFAS will be engaging affected institutions to finalise registration data, and in turn will be making weekly payments to process all late registrations to avoid students that remain undisbursed over extended period of time</a:t>
            </a:r>
          </a:p>
          <a:p>
            <a:pPr lvl="1">
              <a:defRPr/>
            </a:pPr>
            <a:endParaRPr lang="en-ZA" sz="1100" dirty="0">
              <a:solidFill>
                <a:prstClr val="black"/>
              </a:solidFill>
              <a:latin typeface="Arial"/>
            </a:endParaRPr>
          </a:p>
        </p:txBody>
      </p:sp>
      <p:sp>
        <p:nvSpPr>
          <p:cNvPr id="5" name="Rectangle 4"/>
          <p:cNvSpPr/>
          <p:nvPr/>
        </p:nvSpPr>
        <p:spPr>
          <a:xfrm>
            <a:off x="0" y="-38098"/>
            <a:ext cx="731520" cy="555524"/>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27</a:t>
            </a:r>
          </a:p>
        </p:txBody>
      </p:sp>
    </p:spTree>
    <p:extLst>
      <p:ext uri="{BB962C8B-B14F-4D97-AF65-F5344CB8AC3E}">
        <p14:creationId xmlns:p14="http://schemas.microsoft.com/office/powerpoint/2010/main" val="121922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49741" y="123478"/>
            <a:ext cx="8622368" cy="4489305"/>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r>
              <a:rPr lang="en-US" sz="2400" b="1" dirty="0">
                <a:solidFill>
                  <a:prstClr val="white">
                    <a:lumMod val="50000"/>
                  </a:prstClr>
                </a:solidFill>
                <a:latin typeface="+mj-lt"/>
                <a:cs typeface="Arial" panose="020B0604020202020204" pitchFamily="34" charset="0"/>
              </a:rPr>
              <a:t>STRATEGIC PLAN OF THE NATIONAL STUDENT</a:t>
            </a:r>
          </a:p>
          <a:p>
            <a:r>
              <a:rPr lang="en-US" sz="2400" b="1" dirty="0">
                <a:solidFill>
                  <a:prstClr val="white">
                    <a:lumMod val="50000"/>
                  </a:prstClr>
                </a:solidFill>
                <a:latin typeface="+mj-lt"/>
                <a:cs typeface="Arial" panose="020B0604020202020204" pitchFamily="34" charset="0"/>
              </a:rPr>
              <a:t>FINANCIAL AID SCHEME (NSFAS) </a:t>
            </a:r>
          </a:p>
          <a:p>
            <a:r>
              <a:rPr lang="en-US" sz="2400" b="1" dirty="0">
                <a:solidFill>
                  <a:prstClr val="white">
                    <a:lumMod val="50000"/>
                  </a:prstClr>
                </a:solidFill>
                <a:latin typeface="+mj-lt"/>
                <a:cs typeface="Arial" panose="020B0604020202020204" pitchFamily="34" charset="0"/>
              </a:rPr>
              <a:t>FOR 2020/21 - 2024/25 (UPDATE FOR 2022/23)  </a:t>
            </a:r>
          </a:p>
          <a:p>
            <a:r>
              <a:rPr lang="en-US" sz="2400" b="1" dirty="0">
                <a:solidFill>
                  <a:prstClr val="white">
                    <a:lumMod val="50000"/>
                  </a:prstClr>
                </a:solidFill>
                <a:latin typeface="+mj-lt"/>
                <a:cs typeface="Arial" panose="020B0604020202020204" pitchFamily="34" charset="0"/>
              </a:rPr>
              <a:t>                            </a:t>
            </a:r>
          </a:p>
          <a:p>
            <a:r>
              <a:rPr lang="en-US" sz="2400" b="1" dirty="0">
                <a:solidFill>
                  <a:prstClr val="white">
                    <a:lumMod val="50000"/>
                  </a:prstClr>
                </a:solidFill>
                <a:latin typeface="+mj-lt"/>
                <a:cs typeface="Arial" panose="020B0604020202020204" pitchFamily="34" charset="0"/>
              </a:rPr>
              <a:t>                                      &amp;</a:t>
            </a:r>
          </a:p>
          <a:p>
            <a:r>
              <a:rPr lang="en-US" sz="2400" b="1" dirty="0">
                <a:solidFill>
                  <a:prstClr val="white">
                    <a:lumMod val="50000"/>
                  </a:prstClr>
                </a:solidFill>
                <a:latin typeface="+mj-lt"/>
                <a:cs typeface="Arial" panose="020B0604020202020204" pitchFamily="34" charset="0"/>
              </a:rPr>
              <a:t> </a:t>
            </a:r>
          </a:p>
          <a:p>
            <a:r>
              <a:rPr lang="en-US" sz="2400" b="1" dirty="0">
                <a:solidFill>
                  <a:prstClr val="white">
                    <a:lumMod val="50000"/>
                  </a:prstClr>
                </a:solidFill>
                <a:latin typeface="+mj-lt"/>
                <a:cs typeface="Arial" panose="020B0604020202020204" pitchFamily="34" charset="0"/>
              </a:rPr>
              <a:t>ANNUAL PERFORMANCE PLAN OF THE NATIONAL</a:t>
            </a:r>
          </a:p>
          <a:p>
            <a:r>
              <a:rPr lang="en-US" sz="2400" b="1" dirty="0">
                <a:solidFill>
                  <a:prstClr val="white">
                    <a:lumMod val="50000"/>
                  </a:prstClr>
                </a:solidFill>
                <a:latin typeface="+mj-lt"/>
                <a:cs typeface="Arial" panose="020B0604020202020204" pitchFamily="34" charset="0"/>
              </a:rPr>
              <a:t>STUDENT FINANCIAL AID SCHEME (NSFAS)</a:t>
            </a:r>
          </a:p>
          <a:p>
            <a:r>
              <a:rPr lang="en-US" sz="2400" b="1" dirty="0">
                <a:solidFill>
                  <a:prstClr val="white">
                    <a:lumMod val="50000"/>
                  </a:prstClr>
                </a:solidFill>
                <a:latin typeface="+mj-lt"/>
                <a:cs typeface="Arial" panose="020B0604020202020204" pitchFamily="34" charset="0"/>
              </a:rPr>
              <a:t>		 FOR 2022/23 </a:t>
            </a:r>
          </a:p>
        </p:txBody>
      </p:sp>
      <p:sp>
        <p:nvSpPr>
          <p:cNvPr id="14" name="Rectangle 13"/>
          <p:cNvSpPr/>
          <p:nvPr/>
        </p:nvSpPr>
        <p:spPr>
          <a:xfrm>
            <a:off x="0" y="-38098"/>
            <a:ext cx="731520" cy="483516"/>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000" b="1" dirty="0">
                <a:solidFill>
                  <a:prstClr val="white"/>
                </a:solidFill>
                <a:latin typeface="Arial" panose="020B0604020202020204" pitchFamily="34" charset="0"/>
                <a:cs typeface="Arial" panose="020B0604020202020204" pitchFamily="34" charset="0"/>
              </a:rPr>
              <a:t>1</a:t>
            </a:r>
            <a:endPar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07C2D363-870D-43EF-B6CA-F64ED1A034A4}"/>
              </a:ext>
            </a:extLst>
          </p:cNvPr>
          <p:cNvSpPr txBox="1"/>
          <p:nvPr/>
        </p:nvSpPr>
        <p:spPr>
          <a:xfrm>
            <a:off x="179512" y="854998"/>
            <a:ext cx="87849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angle 2"/>
          <p:cNvSpPr/>
          <p:nvPr/>
        </p:nvSpPr>
        <p:spPr>
          <a:xfrm>
            <a:off x="7812361" y="0"/>
            <a:ext cx="959748" cy="51435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0061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55576" y="27869"/>
            <a:ext cx="8034864" cy="395877"/>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ZA" sz="20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rPr>
              <a:t>UNIVERSITY </a:t>
            </a:r>
            <a:r>
              <a:rPr lang="en-ZA" sz="2000" b="1" dirty="0">
                <a:solidFill>
                  <a:prstClr val="white">
                    <a:lumMod val="50000"/>
                  </a:prstClr>
                </a:solidFill>
                <a:latin typeface="+mj-lt"/>
                <a:cs typeface="Arial" panose="020B0604020202020204" pitchFamily="34" charset="0"/>
              </a:rPr>
              <a:t>DISBURSEMENTS</a:t>
            </a:r>
            <a:endParaRPr kumimoji="0" lang="en-ZA" sz="20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endParaRPr>
          </a:p>
        </p:txBody>
      </p:sp>
      <p:sp>
        <p:nvSpPr>
          <p:cNvPr id="2" name="TextBox 1">
            <a:extLst>
              <a:ext uri="{FF2B5EF4-FFF2-40B4-BE49-F238E27FC236}">
                <a16:creationId xmlns:a16="http://schemas.microsoft.com/office/drawing/2014/main" id="{07C2D363-870D-43EF-B6CA-F64ED1A034A4}"/>
              </a:ext>
            </a:extLst>
          </p:cNvPr>
          <p:cNvSpPr txBox="1"/>
          <p:nvPr/>
        </p:nvSpPr>
        <p:spPr>
          <a:xfrm>
            <a:off x="395536" y="627534"/>
            <a:ext cx="8394904" cy="2395528"/>
          </a:xfrm>
          <a:prstGeom prst="rect">
            <a:avLst/>
          </a:prstGeom>
          <a:noFill/>
        </p:spPr>
        <p:txBody>
          <a:bodyPr wrap="square" rtlCol="0">
            <a:spAutoFit/>
          </a:bodyPr>
          <a:lstStyle/>
          <a:p>
            <a:pPr marL="285750" lvl="0" indent="-285750" algn="just">
              <a:spcBef>
                <a:spcPts val="1000"/>
              </a:spcBef>
              <a:buFont typeface="Wingdings" panose="05000000000000000000" pitchFamily="2" charset="2"/>
              <a:buChar char="Ø"/>
              <a:defRPr/>
            </a:pPr>
            <a:endParaRPr lang="en-US" sz="1200" dirty="0">
              <a:latin typeface="Arial" panose="020B0604020202020204" pitchFamily="34" charset="0"/>
              <a:cs typeface="Arial" panose="020B0604020202020204" pitchFamily="34" charset="0"/>
            </a:endParaRPr>
          </a:p>
          <a:p>
            <a:pPr marL="285750" lvl="0" indent="-285750" algn="just">
              <a:spcBef>
                <a:spcPts val="1000"/>
              </a:spcBef>
              <a:buFont typeface="Wingdings" panose="05000000000000000000" pitchFamily="2" charset="2"/>
              <a:buChar char="Ø"/>
              <a:defRPr/>
            </a:pPr>
            <a:r>
              <a:rPr lang="en-US" sz="1200" dirty="0">
                <a:latin typeface="Arial" panose="020B0604020202020204" pitchFamily="34" charset="0"/>
                <a:cs typeface="Arial" panose="020B0604020202020204" pitchFamily="34" charset="0"/>
              </a:rPr>
              <a:t>All universities were paid allowances only ( Book Allowance, Accommodation Allowance, Transport, Disability, Personal Care and Living allowances) The first tranche received was not sufficient to cover tuition and allowances in one disbursement– tuition will therefore be prioritized in the next payment.</a:t>
            </a:r>
          </a:p>
          <a:p>
            <a:pPr marL="285750" lvl="0" indent="-285750" algn="just">
              <a:spcBef>
                <a:spcPts val="1000"/>
              </a:spcBef>
              <a:buFont typeface="Wingdings" panose="05000000000000000000" pitchFamily="2" charset="2"/>
              <a:buChar char="Ø"/>
              <a:defRPr/>
            </a:pPr>
            <a:r>
              <a:rPr lang="en-US" sz="1200" dirty="0">
                <a:latin typeface="Arial" panose="020B0604020202020204" pitchFamily="34" charset="0"/>
                <a:cs typeface="Arial" panose="020B0604020202020204" pitchFamily="34" charset="0"/>
              </a:rPr>
              <a:t>Each university has a process to pay students once NSFAS funding is received.</a:t>
            </a:r>
          </a:p>
          <a:p>
            <a:pPr marL="285750" lvl="0" indent="-285750" algn="just">
              <a:spcBef>
                <a:spcPts val="1000"/>
              </a:spcBef>
              <a:buFont typeface="Wingdings" panose="05000000000000000000" pitchFamily="2" charset="2"/>
              <a:buChar char="Ø"/>
              <a:defRPr/>
            </a:pPr>
            <a:r>
              <a:rPr lang="en-US" sz="1200" dirty="0">
                <a:latin typeface="Arial" panose="020B0604020202020204" pitchFamily="34" charset="0"/>
                <a:cs typeface="Arial" panose="020B0604020202020204" pitchFamily="34" charset="0"/>
              </a:rPr>
              <a:t>NSFAS expects universities to pay students within 10 days of receiving the NSFAS funds.</a:t>
            </a:r>
          </a:p>
          <a:p>
            <a:pPr marL="285750" lvl="0" indent="-285750" algn="just">
              <a:spcBef>
                <a:spcPts val="1000"/>
              </a:spcBef>
              <a:buFont typeface="Wingdings" panose="05000000000000000000" pitchFamily="2" charset="2"/>
              <a:buChar char="Ø"/>
              <a:defRPr/>
            </a:pPr>
            <a:r>
              <a:rPr lang="en-ZA" sz="1200" dirty="0">
                <a:latin typeface="Arial" panose="020B0604020202020204" pitchFamily="34" charset="0"/>
                <a:cs typeface="Arial" panose="020B0604020202020204" pitchFamily="34" charset="0"/>
              </a:rPr>
              <a:t>Total payment to universities was: R7 189 617 820</a:t>
            </a:r>
          </a:p>
          <a:p>
            <a:pPr marL="285750" lvl="0" indent="-285750" algn="just">
              <a:spcBef>
                <a:spcPts val="1000"/>
              </a:spcBef>
              <a:buFont typeface="Wingdings" panose="05000000000000000000" pitchFamily="2" charset="2"/>
              <a:buChar char="Ø"/>
              <a:defRPr/>
            </a:pPr>
            <a:r>
              <a:rPr lang="en-US" sz="1200" dirty="0">
                <a:latin typeface="Arial" panose="020B0604020202020204" pitchFamily="34" charset="0"/>
                <a:cs typeface="Arial" panose="020B0604020202020204" pitchFamily="34" charset="0"/>
              </a:rPr>
              <a:t>Universities submitted claims for  451 949 students,  416,577 were disbursed, 35 372 were non-compliant and such were not paid pending remediation.</a:t>
            </a:r>
          </a:p>
        </p:txBody>
      </p:sp>
      <p:sp>
        <p:nvSpPr>
          <p:cNvPr id="5" name="Rectangle 4"/>
          <p:cNvSpPr/>
          <p:nvPr/>
        </p:nvSpPr>
        <p:spPr>
          <a:xfrm>
            <a:off x="0" y="2"/>
            <a:ext cx="731520" cy="555524"/>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28</a:t>
            </a:r>
          </a:p>
        </p:txBody>
      </p:sp>
    </p:spTree>
    <p:extLst>
      <p:ext uri="{BB962C8B-B14F-4D97-AF65-F5344CB8AC3E}">
        <p14:creationId xmlns:p14="http://schemas.microsoft.com/office/powerpoint/2010/main" val="639121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55576" y="27869"/>
            <a:ext cx="8034864" cy="395877"/>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lang="en-ZA" sz="2000" b="1" dirty="0">
                <a:solidFill>
                  <a:prstClr val="white">
                    <a:lumMod val="50000"/>
                  </a:prstClr>
                </a:solidFill>
                <a:latin typeface="+mj-lt"/>
                <a:cs typeface="Arial" panose="020B0604020202020204" pitchFamily="34" charset="0"/>
              </a:rPr>
              <a:t>TVET COLLEGE DISBURSEMENTS -</a:t>
            </a:r>
            <a:r>
              <a:rPr kumimoji="0" lang="en-ZA" sz="20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rPr>
              <a:t> STUDENT DATA</a:t>
            </a:r>
          </a:p>
        </p:txBody>
      </p:sp>
      <p:sp>
        <p:nvSpPr>
          <p:cNvPr id="5" name="Rectangle 4"/>
          <p:cNvSpPr/>
          <p:nvPr/>
        </p:nvSpPr>
        <p:spPr>
          <a:xfrm>
            <a:off x="0" y="-38098"/>
            <a:ext cx="731520" cy="555524"/>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29</a:t>
            </a:r>
          </a:p>
        </p:txBody>
      </p:sp>
      <p:pic>
        <p:nvPicPr>
          <p:cNvPr id="6" name="Picture 5">
            <a:extLst>
              <a:ext uri="{FF2B5EF4-FFF2-40B4-BE49-F238E27FC236}">
                <a16:creationId xmlns:a16="http://schemas.microsoft.com/office/drawing/2014/main" id="{A9C64A69-5710-4A14-81B4-95E3B84FA288}"/>
              </a:ext>
            </a:extLst>
          </p:cNvPr>
          <p:cNvPicPr>
            <a:picLocks noChangeAspect="1"/>
          </p:cNvPicPr>
          <p:nvPr/>
        </p:nvPicPr>
        <p:blipFill>
          <a:blip r:embed="rId3"/>
          <a:stretch>
            <a:fillRect/>
          </a:stretch>
        </p:blipFill>
        <p:spPr>
          <a:xfrm>
            <a:off x="251521" y="627535"/>
            <a:ext cx="8712967" cy="4176464"/>
          </a:xfrm>
          <a:prstGeom prst="rect">
            <a:avLst/>
          </a:prstGeom>
        </p:spPr>
      </p:pic>
    </p:spTree>
    <p:extLst>
      <p:ext uri="{BB962C8B-B14F-4D97-AF65-F5344CB8AC3E}">
        <p14:creationId xmlns:p14="http://schemas.microsoft.com/office/powerpoint/2010/main" val="3234106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55576" y="-10231"/>
            <a:ext cx="8034864" cy="395877"/>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lang="en-ZA" sz="2000" b="1" dirty="0">
                <a:solidFill>
                  <a:prstClr val="white">
                    <a:lumMod val="50000"/>
                  </a:prstClr>
                </a:solidFill>
                <a:latin typeface="+mj-lt"/>
                <a:cs typeface="Arial" panose="020B0604020202020204" pitchFamily="34" charset="0"/>
              </a:rPr>
              <a:t>TVET COLLEGE DISBURSEMENTS -</a:t>
            </a:r>
            <a:r>
              <a:rPr kumimoji="0" lang="en-ZA" sz="20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rPr>
              <a:t> STUDENT DATA</a:t>
            </a:r>
          </a:p>
        </p:txBody>
      </p:sp>
      <p:sp>
        <p:nvSpPr>
          <p:cNvPr id="5" name="Rectangle 4"/>
          <p:cNvSpPr/>
          <p:nvPr/>
        </p:nvSpPr>
        <p:spPr>
          <a:xfrm>
            <a:off x="0" y="2"/>
            <a:ext cx="731520" cy="555524"/>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30</a:t>
            </a:r>
          </a:p>
        </p:txBody>
      </p:sp>
      <p:pic>
        <p:nvPicPr>
          <p:cNvPr id="8" name="Picture 7">
            <a:extLst>
              <a:ext uri="{FF2B5EF4-FFF2-40B4-BE49-F238E27FC236}">
                <a16:creationId xmlns:a16="http://schemas.microsoft.com/office/drawing/2014/main" id="{414F8313-F315-4C59-89A4-06E55DF5DEF0}"/>
              </a:ext>
            </a:extLst>
          </p:cNvPr>
          <p:cNvPicPr>
            <a:picLocks noChangeAspect="1"/>
          </p:cNvPicPr>
          <p:nvPr/>
        </p:nvPicPr>
        <p:blipFill>
          <a:blip r:embed="rId3"/>
          <a:stretch>
            <a:fillRect/>
          </a:stretch>
        </p:blipFill>
        <p:spPr>
          <a:xfrm>
            <a:off x="467545" y="699543"/>
            <a:ext cx="8424935" cy="4104456"/>
          </a:xfrm>
          <a:prstGeom prst="rect">
            <a:avLst/>
          </a:prstGeom>
        </p:spPr>
      </p:pic>
    </p:spTree>
    <p:extLst>
      <p:ext uri="{BB962C8B-B14F-4D97-AF65-F5344CB8AC3E}">
        <p14:creationId xmlns:p14="http://schemas.microsoft.com/office/powerpoint/2010/main" val="60108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55576" y="27869"/>
            <a:ext cx="8034864" cy="395877"/>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lang="en-ZA" sz="2000" b="1" dirty="0">
                <a:solidFill>
                  <a:prstClr val="white">
                    <a:lumMod val="50000"/>
                  </a:prstClr>
                </a:solidFill>
                <a:latin typeface="+mj-lt"/>
                <a:cs typeface="Arial" panose="020B0604020202020204" pitchFamily="34" charset="0"/>
              </a:rPr>
              <a:t>TVET COLLEGE REGISTRATION DATA RECEIVED</a:t>
            </a:r>
            <a:endParaRPr kumimoji="0" lang="en-ZA" sz="20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endParaRPr>
          </a:p>
        </p:txBody>
      </p:sp>
      <p:sp>
        <p:nvSpPr>
          <p:cNvPr id="2" name="TextBox 1">
            <a:extLst>
              <a:ext uri="{FF2B5EF4-FFF2-40B4-BE49-F238E27FC236}">
                <a16:creationId xmlns:a16="http://schemas.microsoft.com/office/drawing/2014/main" id="{07C2D363-870D-43EF-B6CA-F64ED1A034A4}"/>
              </a:ext>
            </a:extLst>
          </p:cNvPr>
          <p:cNvSpPr txBox="1"/>
          <p:nvPr/>
        </p:nvSpPr>
        <p:spPr>
          <a:xfrm>
            <a:off x="395536" y="627534"/>
            <a:ext cx="8394904" cy="3913892"/>
          </a:xfrm>
          <a:prstGeom prst="rect">
            <a:avLst/>
          </a:prstGeom>
          <a:noFill/>
        </p:spPr>
        <p:txBody>
          <a:bodyPr wrap="square" rtlCol="0">
            <a:spAutoFit/>
          </a:bodyPr>
          <a:lstStyle/>
          <a:p>
            <a:pPr marL="285750" indent="-285750">
              <a:buFont typeface="Wingdings" panose="05000000000000000000" pitchFamily="2" charset="2"/>
              <a:buChar char="Ø"/>
            </a:pPr>
            <a:endParaRPr lang="en-ZA"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ZA" sz="1200" dirty="0">
                <a:latin typeface="Arial" panose="020B0604020202020204" pitchFamily="34" charset="0"/>
                <a:cs typeface="Arial" panose="020B0604020202020204" pitchFamily="34" charset="0"/>
              </a:rPr>
              <a:t>TVET Colleges have submitted registration data for 147 041  students out of 359 195 provisionally funded students.  NSFAS has made payments to 103 432 students whose registration data was successfully linked and complied with the funding criteria.</a:t>
            </a:r>
          </a:p>
          <a:p>
            <a:pPr marL="285750" indent="-285750" algn="just">
              <a:buFont typeface="Wingdings" panose="05000000000000000000" pitchFamily="2" charset="2"/>
              <a:buChar char="Ø"/>
            </a:pPr>
            <a:endParaRPr lang="en-ZA" sz="12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ZA" sz="1200" dirty="0">
                <a:latin typeface="Arial" panose="020B0604020202020204" pitchFamily="34" charset="0"/>
                <a:cs typeface="Arial" panose="020B0604020202020204" pitchFamily="34" charset="0"/>
              </a:rPr>
              <a:t>43 609 registration data records were not processed because they did not comply with the sub funder set up rules – these are system processing errors that would lead to mistakes of incorrect payments.   Majority of these have been now corrected and are in the payment run for the week starting 19</a:t>
            </a:r>
            <a:r>
              <a:rPr lang="en-ZA" sz="1200" baseline="30000" dirty="0">
                <a:latin typeface="Arial" panose="020B0604020202020204" pitchFamily="34" charset="0"/>
                <a:cs typeface="Arial" panose="020B0604020202020204" pitchFamily="34" charset="0"/>
              </a:rPr>
              <a:t>th</a:t>
            </a:r>
            <a:r>
              <a:rPr lang="en-ZA" sz="1200" dirty="0">
                <a:latin typeface="Arial" panose="020B0604020202020204" pitchFamily="34" charset="0"/>
                <a:cs typeface="Arial" panose="020B0604020202020204" pitchFamily="34" charset="0"/>
              </a:rPr>
              <a:t> April 2022. The challenge with this is that students whose registration data was submitted and was not successfully verified may not receive allowances until these issues are resolved.</a:t>
            </a:r>
          </a:p>
          <a:p>
            <a:pPr algn="just"/>
            <a:endParaRPr lang="en-ZA"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ZA" sz="1200" dirty="0">
                <a:latin typeface="Arial" panose="020B0604020202020204" pitchFamily="34" charset="0"/>
                <a:cs typeface="Arial" panose="020B0604020202020204" pitchFamily="34" charset="0"/>
              </a:rPr>
              <a:t>  NSFAS has put in place a processes  to share the data with affected institutions for speedy resolution.</a:t>
            </a:r>
          </a:p>
          <a:p>
            <a:pPr marL="285750" indent="-285750">
              <a:buFont typeface="Wingdings" panose="05000000000000000000" pitchFamily="2" charset="2"/>
              <a:buChar char="Ø"/>
            </a:pPr>
            <a:endParaRPr lang="en-ZA"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ZA" sz="1200" dirty="0">
                <a:latin typeface="Arial" panose="020B0604020202020204" pitchFamily="34" charset="0"/>
                <a:cs typeface="Arial" panose="020B0604020202020204" pitchFamily="34" charset="0"/>
              </a:rPr>
              <a:t>In addition, it is evident in the  data submitted that there are over 200 000 registration data files outstanding  from Colleges.</a:t>
            </a:r>
          </a:p>
          <a:p>
            <a:r>
              <a:rPr lang="en-ZA" sz="120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en-ZA" sz="1200" dirty="0">
                <a:latin typeface="Arial" panose="020B0604020202020204" pitchFamily="34" charset="0"/>
                <a:cs typeface="Arial" panose="020B0604020202020204" pitchFamily="34" charset="0"/>
              </a:rPr>
              <a:t>NSFAS has identified TVET Colleges that require assistance, Servicing support will be deployed to institutions throughout April to assist with the loading of registration data at Colleges.  Thereafter ,NSFAS will also be making weekly payments until the backlog is cleared.</a:t>
            </a:r>
          </a:p>
          <a:p>
            <a:pPr marL="285750" lvl="0" indent="-285750" algn="just">
              <a:spcBef>
                <a:spcPts val="1000"/>
              </a:spcBef>
              <a:buFont typeface="Wingdings" panose="05000000000000000000" pitchFamily="2" charset="2"/>
              <a:buChar char="Ø"/>
              <a:defRPr/>
            </a:pPr>
            <a:endParaRPr lang="en-US" sz="1200" dirty="0">
              <a:latin typeface="Arial" panose="020B0604020202020204" pitchFamily="34" charset="0"/>
              <a:cs typeface="Arial" panose="020B0604020202020204" pitchFamily="34" charset="0"/>
            </a:endParaRPr>
          </a:p>
        </p:txBody>
      </p:sp>
      <p:sp>
        <p:nvSpPr>
          <p:cNvPr id="5" name="Rectangle 4"/>
          <p:cNvSpPr/>
          <p:nvPr/>
        </p:nvSpPr>
        <p:spPr>
          <a:xfrm>
            <a:off x="0" y="-29686"/>
            <a:ext cx="731520" cy="555524"/>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31</a:t>
            </a:r>
          </a:p>
        </p:txBody>
      </p:sp>
    </p:spTree>
    <p:extLst>
      <p:ext uri="{BB962C8B-B14F-4D97-AF65-F5344CB8AC3E}">
        <p14:creationId xmlns:p14="http://schemas.microsoft.com/office/powerpoint/2010/main" val="79649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55576" y="27869"/>
            <a:ext cx="8034864" cy="395877"/>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lang="en-ZA" sz="2000" b="1" dirty="0">
                <a:solidFill>
                  <a:prstClr val="white">
                    <a:lumMod val="50000"/>
                  </a:prstClr>
                </a:solidFill>
                <a:latin typeface="+mj-lt"/>
                <a:cs typeface="Arial" panose="020B0604020202020204" pitchFamily="34" charset="0"/>
              </a:rPr>
              <a:t>TVET COLLEGE DISBURSEMENTS</a:t>
            </a:r>
            <a:endParaRPr kumimoji="0" lang="en-ZA" sz="20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endParaRPr>
          </a:p>
        </p:txBody>
      </p:sp>
      <p:sp>
        <p:nvSpPr>
          <p:cNvPr id="2" name="TextBox 1">
            <a:extLst>
              <a:ext uri="{FF2B5EF4-FFF2-40B4-BE49-F238E27FC236}">
                <a16:creationId xmlns:a16="http://schemas.microsoft.com/office/drawing/2014/main" id="{07C2D363-870D-43EF-B6CA-F64ED1A034A4}"/>
              </a:ext>
            </a:extLst>
          </p:cNvPr>
          <p:cNvSpPr txBox="1"/>
          <p:nvPr/>
        </p:nvSpPr>
        <p:spPr>
          <a:xfrm>
            <a:off x="395536" y="627534"/>
            <a:ext cx="8394904" cy="2251899"/>
          </a:xfrm>
          <a:prstGeom prst="rect">
            <a:avLst/>
          </a:prstGeom>
          <a:noFill/>
        </p:spPr>
        <p:txBody>
          <a:bodyPr wrap="square" rtlCol="0">
            <a:spAutoFit/>
          </a:bodyPr>
          <a:lstStyle/>
          <a:p>
            <a:pPr marL="285750" indent="-285750">
              <a:buFont typeface="Wingdings" panose="05000000000000000000" pitchFamily="2" charset="2"/>
              <a:buChar char="Ø"/>
            </a:pPr>
            <a:endParaRPr lang="en-ZA" sz="12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r>
              <a:rPr lang="en-ZA" sz="1200" dirty="0">
                <a:latin typeface="Arial" panose="020B0604020202020204" pitchFamily="34" charset="0"/>
                <a:cs typeface="Arial" panose="020B0604020202020204" pitchFamily="34" charset="0"/>
              </a:rPr>
              <a:t>An upfront tuition payment of R562million was made to TVET colleges in February 2022.</a:t>
            </a:r>
          </a:p>
          <a:p>
            <a:pPr marL="285750" indent="-285750">
              <a:lnSpc>
                <a:spcPct val="150000"/>
              </a:lnSpc>
              <a:buFont typeface="Wingdings" panose="05000000000000000000" pitchFamily="2" charset="2"/>
              <a:buChar char="Ø"/>
            </a:pPr>
            <a:r>
              <a:rPr lang="en-ZA" sz="1200" dirty="0">
                <a:latin typeface="Arial" panose="020B0604020202020204" pitchFamily="34" charset="0"/>
                <a:cs typeface="Arial" panose="020B0604020202020204" pitchFamily="34" charset="0"/>
              </a:rPr>
              <a:t>A system based disbursement was made to the value of  R717, 564, 728 based on registration data received from the  TVET Colleges. </a:t>
            </a:r>
          </a:p>
          <a:p>
            <a:pPr marL="285750" indent="-285750">
              <a:lnSpc>
                <a:spcPct val="150000"/>
              </a:lnSpc>
              <a:buFont typeface="Wingdings" panose="05000000000000000000" pitchFamily="2" charset="2"/>
              <a:buChar char="Ø"/>
            </a:pPr>
            <a:r>
              <a:rPr lang="en-ZA" sz="1200" dirty="0">
                <a:latin typeface="Arial" panose="020B0604020202020204" pitchFamily="34" charset="0"/>
                <a:cs typeface="Arial" panose="020B0604020202020204" pitchFamily="34" charset="0"/>
              </a:rPr>
              <a:t>Four institutions received payments from NSFAS directly and pay students; these colleges only received tuition and college residential fees. The allowances were paid to the students directly. </a:t>
            </a:r>
          </a:p>
          <a:p>
            <a:pPr marL="285750" indent="-285750">
              <a:lnSpc>
                <a:spcPct val="150000"/>
              </a:lnSpc>
              <a:buFont typeface="Wingdings" panose="05000000000000000000" pitchFamily="2" charset="2"/>
              <a:buChar char="Ø"/>
            </a:pPr>
            <a:r>
              <a:rPr lang="en-ZA" sz="1200" dirty="0">
                <a:latin typeface="Arial" panose="020B0604020202020204" pitchFamily="34" charset="0"/>
                <a:cs typeface="Arial" panose="020B0604020202020204" pitchFamily="34" charset="0"/>
              </a:rPr>
              <a:t>Overall, there is  less than sufficient registration data submitted to NSFAS for this year's disbursements.</a:t>
            </a:r>
            <a:endParaRPr lang="en-US" sz="1200" dirty="0">
              <a:latin typeface="Arial" panose="020B0604020202020204" pitchFamily="34" charset="0"/>
              <a:cs typeface="Arial" panose="020B0604020202020204" pitchFamily="34" charset="0"/>
            </a:endParaRPr>
          </a:p>
          <a:p>
            <a:pPr marL="285750" lvl="0" indent="-285750" algn="just">
              <a:spcBef>
                <a:spcPts val="1000"/>
              </a:spcBef>
              <a:buFont typeface="Wingdings" panose="05000000000000000000" pitchFamily="2" charset="2"/>
              <a:buChar char="Ø"/>
              <a:defRPr/>
            </a:pPr>
            <a:endParaRPr lang="en-US" sz="1200" dirty="0">
              <a:latin typeface="Arial" panose="020B0604020202020204" pitchFamily="34" charset="0"/>
              <a:cs typeface="Arial" panose="020B0604020202020204" pitchFamily="34" charset="0"/>
            </a:endParaRPr>
          </a:p>
        </p:txBody>
      </p:sp>
      <p:sp>
        <p:nvSpPr>
          <p:cNvPr id="5" name="Rectangle 4"/>
          <p:cNvSpPr/>
          <p:nvPr/>
        </p:nvSpPr>
        <p:spPr>
          <a:xfrm>
            <a:off x="0" y="2"/>
            <a:ext cx="731520" cy="555524"/>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32</a:t>
            </a:r>
          </a:p>
        </p:txBody>
      </p:sp>
    </p:spTree>
    <p:extLst>
      <p:ext uri="{BB962C8B-B14F-4D97-AF65-F5344CB8AC3E}">
        <p14:creationId xmlns:p14="http://schemas.microsoft.com/office/powerpoint/2010/main" val="2811145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55576" y="27869"/>
            <a:ext cx="8034864" cy="395877"/>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ZA" sz="20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rPr>
              <a:t>UPDATE ON APPEALS</a:t>
            </a:r>
          </a:p>
        </p:txBody>
      </p:sp>
      <p:sp>
        <p:nvSpPr>
          <p:cNvPr id="2" name="TextBox 1">
            <a:extLst>
              <a:ext uri="{FF2B5EF4-FFF2-40B4-BE49-F238E27FC236}">
                <a16:creationId xmlns:a16="http://schemas.microsoft.com/office/drawing/2014/main" id="{07C2D363-870D-43EF-B6CA-F64ED1A034A4}"/>
              </a:ext>
            </a:extLst>
          </p:cNvPr>
          <p:cNvSpPr txBox="1"/>
          <p:nvPr/>
        </p:nvSpPr>
        <p:spPr>
          <a:xfrm>
            <a:off x="395536" y="627534"/>
            <a:ext cx="8394904" cy="4467890"/>
          </a:xfrm>
          <a:prstGeom prst="rect">
            <a:avLst/>
          </a:prstGeom>
          <a:noFill/>
        </p:spPr>
        <p:txBody>
          <a:bodyPr wrap="square" rtlCol="0">
            <a:spAutoFit/>
          </a:bodyPr>
          <a:lstStyle/>
          <a:p>
            <a:pPr marL="285750" indent="-285750">
              <a:buFont typeface="Wingdings" panose="05000000000000000000" pitchFamily="2" charset="2"/>
              <a:buChar char="Ø"/>
            </a:pPr>
            <a:endParaRPr lang="en-ZA" sz="1200" dirty="0">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200" dirty="0">
                <a:solidFill>
                  <a:prstClr val="black"/>
                </a:solidFill>
                <a:latin typeface="Arial" panose="020B0604020202020204" pitchFamily="34" charset="0"/>
                <a:cs typeface="Arial" panose="020B0604020202020204" pitchFamily="34" charset="0"/>
              </a:rPr>
              <a:t>2022 is the first time that  all</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students appealed directly to NSFAS through a newly developed automated appeals process. The a</a:t>
            </a:r>
            <a:r>
              <a:rPr lang="en-US" sz="1200" dirty="0" err="1">
                <a:solidFill>
                  <a:prstClr val="black"/>
                </a:solidFill>
                <a:latin typeface="Arial" panose="020B0604020202020204" pitchFamily="34" charset="0"/>
                <a:cs typeface="Arial" panose="020B0604020202020204" pitchFamily="34" charset="0"/>
              </a:rPr>
              <a:t>ppeals</a:t>
            </a:r>
            <a:r>
              <a:rPr lang="en-US" sz="1200" dirty="0">
                <a:solidFill>
                  <a:prstClr val="black"/>
                </a:solidFill>
                <a:latin typeface="Arial" panose="020B0604020202020204" pitchFamily="34" charset="0"/>
                <a:cs typeface="Arial" panose="020B0604020202020204" pitchFamily="34" charset="0"/>
              </a:rPr>
              <a:t> criteria applied for  the 2022 academic year was very stringent and in line with the NSFAS Eligibility Criteria and Conditions for Financial Aid.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was noted that students struggled to submit</a:t>
            </a:r>
            <a:r>
              <a:rPr lang="en-US" sz="1200" dirty="0">
                <a:solidFill>
                  <a:prstClr val="black"/>
                </a:solidFill>
                <a:latin typeface="Arial" panose="020B0604020202020204" pitchFamily="34" charset="0"/>
                <a:cs typeface="Arial" panose="020B0604020202020204" pitchFamily="34" charset="0"/>
              </a:rPr>
              <a:t> correct appeal documents.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were incidences where students submitted fraudulent supporting documents (NSFAS is investigating this).</a:t>
            </a: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Student Appeals:</a:t>
            </a:r>
          </a:p>
          <a:p>
            <a:pPr lvl="0" algn="just">
              <a:defRPr/>
            </a:pPr>
            <a:r>
              <a:rPr lang="en-ZA" sz="1200" dirty="0">
                <a:solidFill>
                  <a:prstClr val="black"/>
                </a:solidFill>
                <a:latin typeface="Arial" panose="020B0604020202020204" pitchFamily="34" charset="0"/>
                <a:cs typeface="Arial" panose="020B0604020202020204" pitchFamily="34" charset="0"/>
              </a:rPr>
              <a:t>A total of 37,540 new students' appeals were received (mostly financial eligibility), 20,182 (54%) of these are approved, 13,354  (36%) are in the process of being evaluated, 1,538 (4%) rejected and 2,466 (6%) are duplicates, have been withdrawn or closed. </a:t>
            </a:r>
          </a:p>
          <a:p>
            <a:pPr lvl="0" algn="just">
              <a:defRPr/>
            </a:pPr>
            <a:endParaRPr lang="en-ZA" sz="1200" dirty="0">
              <a:solidFill>
                <a:prstClr val="black"/>
              </a:solidFill>
              <a:latin typeface="Arial" panose="020B0604020202020204" pitchFamily="34" charset="0"/>
              <a:cs typeface="Arial" panose="020B0604020202020204" pitchFamily="34" charset="0"/>
            </a:endParaRPr>
          </a:p>
          <a:p>
            <a:pPr lvl="0" algn="ju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Continuing Students Appeals:</a:t>
            </a:r>
          </a:p>
          <a:p>
            <a:pPr lvl="0" algn="just">
              <a:defRPr/>
            </a:pPr>
            <a:r>
              <a:rPr lang="en-ZA" sz="1200" dirty="0">
                <a:solidFill>
                  <a:prstClr val="black"/>
                </a:solidFill>
                <a:latin typeface="Arial" panose="020B0604020202020204" pitchFamily="34" charset="0"/>
                <a:cs typeface="Arial" panose="020B0604020202020204" pitchFamily="34" charset="0"/>
              </a:rPr>
              <a:t>42,062 continuing student appeals were received, 5,039 (12%) of these appeals are approved, 1,646 (4%) rejected, 11,959 (28%) of these appeals are duplicates, therefore, deemed invalid, 23,418 (56%) are in the process of being evaluated.</a:t>
            </a:r>
          </a:p>
          <a:p>
            <a:pPr lvl="0" algn="just">
              <a:defRPr/>
            </a:pPr>
            <a:endParaRPr lang="en-ZA" sz="1200" dirty="0">
              <a:solidFill>
                <a:prstClr val="black"/>
              </a:solidFill>
              <a:latin typeface="Arial" panose="020B0604020202020204" pitchFamily="34" charset="0"/>
              <a:cs typeface="Arial" panose="020B0604020202020204" pitchFamily="34" charset="0"/>
            </a:endParaRPr>
          </a:p>
          <a:p>
            <a:pPr lvl="0" algn="just">
              <a:defRPr/>
            </a:pPr>
            <a:r>
              <a:rPr lang="en-ZA" sz="1200" dirty="0">
                <a:solidFill>
                  <a:prstClr val="black"/>
                </a:solidFill>
                <a:latin typeface="Arial" panose="020B0604020202020204" pitchFamily="34" charset="0"/>
                <a:cs typeface="Arial" panose="020B0604020202020204" pitchFamily="34" charset="0"/>
              </a:rPr>
              <a:t>99% of TVET college appeals relate to results and institutions must submit updated results.  </a:t>
            </a:r>
          </a:p>
          <a:p>
            <a:pPr lvl="0" algn="just">
              <a:defRPr/>
            </a:pPr>
            <a:r>
              <a:rPr lang="en-ZA" sz="1200" dirty="0">
                <a:solidFill>
                  <a:prstClr val="black"/>
                </a:solidFill>
                <a:latin typeface="Arial" panose="020B0604020202020204" pitchFamily="34" charset="0"/>
                <a:cs typeface="Arial" panose="020B0604020202020204" pitchFamily="34" charset="0"/>
              </a:rPr>
              <a:t>For university students, propensity letters are required where a student is left with a few modules to complete the final academic year – these are proving to take long.</a:t>
            </a:r>
          </a:p>
          <a:p>
            <a:pPr lvl="0" algn="just">
              <a:defRPr/>
            </a:pP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0" algn="just">
              <a:defRPr/>
            </a:pPr>
            <a:r>
              <a:rPr lang="en-ZA" sz="1200" dirty="0">
                <a:solidFill>
                  <a:prstClr val="black"/>
                </a:solidFill>
                <a:latin typeface="Arial" panose="020B0604020202020204" pitchFamily="34" charset="0"/>
                <a:cs typeface="Arial" panose="020B0604020202020204" pitchFamily="34" charset="0"/>
              </a:rPr>
              <a:t>Additional resources have been placed to focus on finalising appeals, the system issues that were affecting the submission of documents has been resolved.  It is planned that all student appeals will be finalised by the 30</a:t>
            </a:r>
            <a:r>
              <a:rPr lang="en-ZA" sz="1200" baseline="30000" dirty="0">
                <a:solidFill>
                  <a:prstClr val="black"/>
                </a:solidFill>
                <a:latin typeface="Arial" panose="020B0604020202020204" pitchFamily="34" charset="0"/>
                <a:cs typeface="Arial" panose="020B0604020202020204" pitchFamily="34" charset="0"/>
              </a:rPr>
              <a:t>th</a:t>
            </a:r>
            <a:r>
              <a:rPr lang="en-ZA" sz="1200" dirty="0">
                <a:solidFill>
                  <a:prstClr val="black"/>
                </a:solidFill>
                <a:latin typeface="Arial" panose="020B0604020202020204" pitchFamily="34" charset="0"/>
                <a:cs typeface="Arial" panose="020B0604020202020204" pitchFamily="34" charset="0"/>
              </a:rPr>
              <a:t> April 2022.</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lvl="0" indent="-285750" algn="just">
              <a:spcBef>
                <a:spcPts val="1000"/>
              </a:spcBef>
              <a:buFont typeface="Wingdings" panose="05000000000000000000" pitchFamily="2" charset="2"/>
              <a:buChar char="Ø"/>
              <a:defRPr/>
            </a:pPr>
            <a:endParaRPr lang="en-US" sz="1200" dirty="0">
              <a:latin typeface="Arial" panose="020B0604020202020204" pitchFamily="34" charset="0"/>
              <a:cs typeface="Arial" panose="020B0604020202020204" pitchFamily="34" charset="0"/>
            </a:endParaRPr>
          </a:p>
        </p:txBody>
      </p:sp>
      <p:sp>
        <p:nvSpPr>
          <p:cNvPr id="5" name="Rectangle 4"/>
          <p:cNvSpPr/>
          <p:nvPr/>
        </p:nvSpPr>
        <p:spPr>
          <a:xfrm>
            <a:off x="0" y="2"/>
            <a:ext cx="731520" cy="555524"/>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33</a:t>
            </a:r>
          </a:p>
        </p:txBody>
      </p:sp>
    </p:spTree>
    <p:extLst>
      <p:ext uri="{BB962C8B-B14F-4D97-AF65-F5344CB8AC3E}">
        <p14:creationId xmlns:p14="http://schemas.microsoft.com/office/powerpoint/2010/main" val="2738172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55576" y="27869"/>
            <a:ext cx="8034864" cy="395877"/>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ZA" sz="20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rPr>
              <a:t>UPDATE ON THE CLOSE OUT PROJECT</a:t>
            </a:r>
          </a:p>
        </p:txBody>
      </p:sp>
      <p:sp>
        <p:nvSpPr>
          <p:cNvPr id="2" name="TextBox 1">
            <a:extLst>
              <a:ext uri="{FF2B5EF4-FFF2-40B4-BE49-F238E27FC236}">
                <a16:creationId xmlns:a16="http://schemas.microsoft.com/office/drawing/2014/main" id="{07C2D363-870D-43EF-B6CA-F64ED1A034A4}"/>
              </a:ext>
            </a:extLst>
          </p:cNvPr>
          <p:cNvSpPr txBox="1"/>
          <p:nvPr/>
        </p:nvSpPr>
        <p:spPr>
          <a:xfrm>
            <a:off x="395536" y="627534"/>
            <a:ext cx="8394904" cy="4154984"/>
          </a:xfrm>
          <a:prstGeom prst="rect">
            <a:avLst/>
          </a:prstGeom>
          <a:noFill/>
        </p:spPr>
        <p:txBody>
          <a:bodyPr wrap="square" rtlCol="0">
            <a:spAutoFit/>
          </a:bodyPr>
          <a:lstStyle/>
          <a:p>
            <a:pPr algn="just">
              <a:defRPr/>
            </a:pPr>
            <a:endParaRPr lang="en-ZA" sz="1200" dirty="0">
              <a:solidFill>
                <a:prstClr val="black"/>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defRPr/>
            </a:pPr>
            <a:r>
              <a:rPr lang="en-GB" sz="1200" dirty="0">
                <a:solidFill>
                  <a:prstClr val="black"/>
                </a:solidFill>
                <a:latin typeface="Arial" panose="020B0604020202020204" pitchFamily="34" charset="0"/>
                <a:cs typeface="Arial" panose="020B0604020202020204" pitchFamily="34" charset="0"/>
              </a:rPr>
              <a:t>Reconciliations based on NSFAS data have been completed for the 2017 – 2020 academic years.</a:t>
            </a:r>
          </a:p>
          <a:p>
            <a:pPr marL="342900" indent="-342900" algn="just">
              <a:buFont typeface="Wingdings" panose="05000000000000000000" pitchFamily="2" charset="2"/>
              <a:buChar char="Ø"/>
              <a:defRPr/>
            </a:pPr>
            <a:endParaRPr lang="en-GB" sz="1200" dirty="0">
              <a:solidFill>
                <a:prstClr val="black"/>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defRPr/>
            </a:pPr>
            <a:r>
              <a:rPr lang="en-GB" sz="1200" dirty="0">
                <a:solidFill>
                  <a:prstClr val="black"/>
                </a:solidFill>
                <a:latin typeface="Arial" panose="020B0604020202020204" pitchFamily="34" charset="0"/>
                <a:cs typeface="Arial" panose="020B0604020202020204" pitchFamily="34" charset="0"/>
              </a:rPr>
              <a:t>All Reconciliation files have been shared with institutions via OneDrive. </a:t>
            </a:r>
          </a:p>
          <a:p>
            <a:pPr marL="342900" indent="-342900" algn="just">
              <a:buFont typeface="Wingdings" panose="05000000000000000000" pitchFamily="2" charset="2"/>
              <a:buChar char="Ø"/>
              <a:defRPr/>
            </a:pPr>
            <a:endParaRPr lang="en-GB" sz="1200" dirty="0">
              <a:solidFill>
                <a:prstClr val="black"/>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defRPr/>
            </a:pPr>
            <a:r>
              <a:rPr lang="en-GB" sz="1200" dirty="0">
                <a:solidFill>
                  <a:prstClr val="black"/>
                </a:solidFill>
                <a:latin typeface="Arial" panose="020B0604020202020204" pitchFamily="34" charset="0"/>
                <a:cs typeface="Arial" panose="020B0604020202020204" pitchFamily="34" charset="0"/>
              </a:rPr>
              <a:t>All 26 (100%) Universities have provided responses to the files. </a:t>
            </a:r>
          </a:p>
          <a:p>
            <a:pPr algn="just">
              <a:defRPr/>
            </a:pPr>
            <a:endParaRPr lang="en-GB" sz="1200" dirty="0">
              <a:solidFill>
                <a:prstClr val="black"/>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defRPr/>
            </a:pPr>
            <a:r>
              <a:rPr lang="en-GB" sz="1200" dirty="0">
                <a:solidFill>
                  <a:prstClr val="black"/>
                </a:solidFill>
                <a:latin typeface="Arial" panose="020B0604020202020204" pitchFamily="34" charset="0"/>
                <a:cs typeface="Arial" panose="020B0604020202020204" pitchFamily="34" charset="0"/>
              </a:rPr>
              <a:t>41 out of 50 (82%) TVET colleges have provided responses to the files. </a:t>
            </a:r>
          </a:p>
          <a:p>
            <a:pPr marL="342900" indent="-342900" algn="just">
              <a:buFont typeface="Wingdings" panose="05000000000000000000" pitchFamily="2" charset="2"/>
              <a:buChar char="Ø"/>
              <a:defRPr/>
            </a:pPr>
            <a:endParaRPr lang="en-GB" sz="1200" dirty="0">
              <a:solidFill>
                <a:prstClr val="black"/>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defRPr/>
            </a:pPr>
            <a:r>
              <a:rPr lang="en-GB" sz="1200" dirty="0">
                <a:solidFill>
                  <a:prstClr val="black"/>
                </a:solidFill>
                <a:latin typeface="Arial" panose="020B0604020202020204" pitchFamily="34" charset="0"/>
                <a:cs typeface="Arial" panose="020B0604020202020204" pitchFamily="34" charset="0"/>
              </a:rPr>
              <a:t>Non-responsive TVET colleges have received a legal letter, stating the NSFAS position to their non- compliance to the Close Out process and the consequence of their action. </a:t>
            </a:r>
            <a:r>
              <a:rPr lang="en-ZA" sz="1200" dirty="0">
                <a:solidFill>
                  <a:prstClr val="black"/>
                </a:solidFill>
                <a:latin typeface="Arial" panose="020B0604020202020204" pitchFamily="34" charset="0"/>
                <a:cs typeface="Arial" panose="020B0604020202020204" pitchFamily="34" charset="0"/>
                <a:sym typeface="Montserrat-SemiBold"/>
              </a:rPr>
              <a:t>NSFAS has concluded the reconciliation process on the basis of the data available at its disposal.</a:t>
            </a:r>
            <a:endParaRPr lang="en-GB" sz="1200" dirty="0">
              <a:solidFill>
                <a:prstClr val="black"/>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defRPr/>
            </a:pPr>
            <a:endParaRPr lang="en-US" sz="1200" dirty="0">
              <a:solidFill>
                <a:prstClr val="black"/>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defRPr/>
            </a:pPr>
            <a:r>
              <a:rPr lang="en-GB" sz="1200" dirty="0">
                <a:solidFill>
                  <a:prstClr val="black"/>
                </a:solidFill>
                <a:latin typeface="Arial" panose="020B0604020202020204" pitchFamily="34" charset="0"/>
                <a:cs typeface="Arial" panose="020B0604020202020204" pitchFamily="34" charset="0"/>
              </a:rPr>
              <a:t>Summaries for all submitted institutions have been analysed, and are in a process of issue resolution and closure.</a:t>
            </a:r>
          </a:p>
          <a:p>
            <a:pPr marL="342900" indent="-342900" algn="just">
              <a:buFont typeface="Wingdings" panose="05000000000000000000" pitchFamily="2" charset="2"/>
              <a:buChar char="Ø"/>
              <a:defRPr/>
            </a:pPr>
            <a:endParaRPr lang="en-GB" sz="1200" dirty="0">
              <a:solidFill>
                <a:prstClr val="black"/>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defRPr/>
            </a:pPr>
            <a:r>
              <a:rPr lang="en-GB" sz="1200" dirty="0">
                <a:solidFill>
                  <a:prstClr val="black"/>
                </a:solidFill>
                <a:latin typeface="Arial" panose="020B0604020202020204" pitchFamily="34" charset="0"/>
                <a:cs typeface="Arial" panose="020B0604020202020204" pitchFamily="34" charset="0"/>
              </a:rPr>
              <a:t>NSFAS is currently communicating final reconciliation results to institutions.</a:t>
            </a:r>
          </a:p>
          <a:p>
            <a:pPr marL="342900" indent="-342900" algn="just">
              <a:buFont typeface="Wingdings" panose="05000000000000000000" pitchFamily="2" charset="2"/>
              <a:buChar char="Ø"/>
              <a:defRPr/>
            </a:pPr>
            <a:endParaRPr lang="en-GB" sz="1200" dirty="0">
              <a:solidFill>
                <a:prstClr val="black"/>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defRPr/>
            </a:pPr>
            <a:r>
              <a:rPr lang="en-GB" sz="1200" dirty="0">
                <a:solidFill>
                  <a:prstClr val="black"/>
                </a:solidFill>
                <a:latin typeface="Arial" panose="020B0604020202020204" pitchFamily="34" charset="0"/>
                <a:cs typeface="Arial" panose="020B0604020202020204" pitchFamily="34" charset="0"/>
              </a:rPr>
              <a:t>Issues resolution is in progress.</a:t>
            </a:r>
          </a:p>
          <a:p>
            <a:pPr algn="just">
              <a:defRPr/>
            </a:pPr>
            <a:r>
              <a:rPr lang="en-GB" sz="1200" dirty="0">
                <a:solidFill>
                  <a:prstClr val="black"/>
                </a:solidFill>
                <a:latin typeface="Arial" panose="020B0604020202020204" pitchFamily="34" charset="0"/>
                <a:cs typeface="Arial" panose="020B0604020202020204" pitchFamily="34" charset="0"/>
              </a:rPr>
              <a:t> </a:t>
            </a:r>
          </a:p>
          <a:p>
            <a:pPr marL="342900" indent="-342900" algn="just">
              <a:buFont typeface="Wingdings" panose="05000000000000000000" pitchFamily="2" charset="2"/>
              <a:buChar char="Ø"/>
              <a:defRPr/>
            </a:pPr>
            <a:r>
              <a:rPr lang="en-GB" sz="1200" dirty="0">
                <a:solidFill>
                  <a:prstClr val="black"/>
                </a:solidFill>
                <a:latin typeface="Arial" panose="020B0604020202020204" pitchFamily="34" charset="0"/>
                <a:cs typeface="Arial" panose="020B0604020202020204" pitchFamily="34" charset="0"/>
              </a:rPr>
              <a:t>Next step: Final Sign Off (by 30 June 2022)</a:t>
            </a:r>
          </a:p>
          <a:p>
            <a:pPr algn="just">
              <a:defRPr/>
            </a:pPr>
            <a:endParaRPr lang="en-GB" sz="1200"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1200" dirty="0">
              <a:latin typeface="Arial" panose="020B0604020202020204" pitchFamily="34" charset="0"/>
              <a:cs typeface="Arial" panose="020B0604020202020204" pitchFamily="34" charset="0"/>
            </a:endParaRPr>
          </a:p>
        </p:txBody>
      </p:sp>
      <p:sp>
        <p:nvSpPr>
          <p:cNvPr id="5" name="Rectangle 4"/>
          <p:cNvSpPr/>
          <p:nvPr/>
        </p:nvSpPr>
        <p:spPr>
          <a:xfrm>
            <a:off x="0" y="2"/>
            <a:ext cx="731520" cy="555524"/>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34</a:t>
            </a:r>
          </a:p>
        </p:txBody>
      </p:sp>
    </p:spTree>
    <p:extLst>
      <p:ext uri="{BB962C8B-B14F-4D97-AF65-F5344CB8AC3E}">
        <p14:creationId xmlns:p14="http://schemas.microsoft.com/office/powerpoint/2010/main" val="4136012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55576" y="27869"/>
            <a:ext cx="8034864" cy="395877"/>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ZA" sz="20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rPr>
              <a:t>UPDATE ON THE CLOSE OUT PROJECT CONTINUED</a:t>
            </a:r>
          </a:p>
        </p:txBody>
      </p:sp>
      <p:sp>
        <p:nvSpPr>
          <p:cNvPr id="2" name="TextBox 1">
            <a:extLst>
              <a:ext uri="{FF2B5EF4-FFF2-40B4-BE49-F238E27FC236}">
                <a16:creationId xmlns:a16="http://schemas.microsoft.com/office/drawing/2014/main" id="{07C2D363-870D-43EF-B6CA-F64ED1A034A4}"/>
              </a:ext>
            </a:extLst>
          </p:cNvPr>
          <p:cNvSpPr txBox="1"/>
          <p:nvPr/>
        </p:nvSpPr>
        <p:spPr>
          <a:xfrm>
            <a:off x="395536" y="627534"/>
            <a:ext cx="8394904" cy="3785652"/>
          </a:xfrm>
          <a:prstGeom prst="rect">
            <a:avLst/>
          </a:prstGeom>
          <a:noFill/>
        </p:spPr>
        <p:txBody>
          <a:bodyPr wrap="square" rtlCol="0">
            <a:spAutoFit/>
          </a:bodyPr>
          <a:lstStyle/>
          <a:p>
            <a:pPr algn="just">
              <a:defRPr/>
            </a:pPr>
            <a:endParaRPr lang="en-ZA" sz="1200" dirty="0">
              <a:solidFill>
                <a:prstClr val="black"/>
              </a:solidFill>
              <a:latin typeface="Arial" panose="020B0604020202020204" pitchFamily="34" charset="0"/>
              <a:cs typeface="Arial" panose="020B0604020202020204" pitchFamily="34" charset="0"/>
            </a:endParaRPr>
          </a:p>
          <a:p>
            <a:pPr marL="285750" marR="0" lvl="0" indent="-285750" algn="l" defTabSz="91281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ZA"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Issue resolution stage commenced in January and will to run up until final sign off with institutions (Jan to June 2022</a:t>
            </a:r>
          </a:p>
          <a:p>
            <a:pPr marL="455613" marR="0" lvl="1" algn="l" defTabSz="912813" rtl="0" eaLnBrk="0" fontAlgn="base" latinLnBrk="0" hangingPunct="0">
              <a:lnSpc>
                <a:spcPct val="100000"/>
              </a:lnSpc>
              <a:spcBef>
                <a:spcPct val="0"/>
              </a:spcBef>
              <a:spcAft>
                <a:spcPct val="0"/>
              </a:spcAft>
              <a:buClrTx/>
              <a:buSzTx/>
              <a:tabLst/>
              <a:defRPr/>
            </a:pPr>
            <a:endParaRPr kumimoji="0" lang="en-ZA" sz="1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algn="l" defTabSz="91281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ZA"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Purpose of the stage is to resolve all issues and exceptions in data between NSFAS and institutions.</a:t>
            </a:r>
          </a:p>
          <a:p>
            <a:pPr marL="285750" marR="0" lvl="0" indent="-285750" algn="l" defTabSz="912813"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ZA" sz="1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algn="l" defTabSz="91281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ZA"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 outcome of this stage is updated reconciliation files ready for sign off.</a:t>
            </a:r>
          </a:p>
          <a:p>
            <a:pPr lvl="0" algn="just" fontAlgn="base">
              <a:spcBef>
                <a:spcPct val="0"/>
              </a:spcBef>
              <a:spcAft>
                <a:spcPct val="0"/>
              </a:spcAft>
              <a:defRPr/>
            </a:pPr>
            <a:endParaRPr lang="en-ZA" sz="1200" dirty="0">
              <a:solidFill>
                <a:prstClr val="black"/>
              </a:solidFill>
              <a:latin typeface="Arial" panose="020B0604020202020204" pitchFamily="34" charset="0"/>
              <a:cs typeface="Arial" panose="020B0604020202020204" pitchFamily="34" charset="0"/>
              <a:sym typeface="Montserrat-SemiBold"/>
            </a:endParaRPr>
          </a:p>
          <a:p>
            <a:pPr marL="342900" lvl="0" indent="-342900" algn="just" fontAlgn="base">
              <a:spcBef>
                <a:spcPct val="0"/>
              </a:spcBef>
              <a:spcAft>
                <a:spcPct val="0"/>
              </a:spcAft>
              <a:buFont typeface="Wingdings" panose="05000000000000000000" pitchFamily="2" charset="2"/>
              <a:buChar char="Ø"/>
              <a:defRPr/>
            </a:pPr>
            <a:r>
              <a:rPr lang="en-ZA" sz="1200" dirty="0">
                <a:solidFill>
                  <a:prstClr val="black"/>
                </a:solidFill>
                <a:latin typeface="Arial" panose="020B0604020202020204" pitchFamily="34" charset="0"/>
                <a:cs typeface="Arial" panose="020B0604020202020204" pitchFamily="34" charset="0"/>
                <a:sym typeface="Montserrat-SemiBold"/>
              </a:rPr>
              <a:t>Historical Debt (HD) has also been initiated to look at students outstanding debt in the Close Out years.</a:t>
            </a:r>
          </a:p>
          <a:p>
            <a:pPr marL="342900" lvl="0" indent="-342900" algn="just" fontAlgn="base">
              <a:spcBef>
                <a:spcPct val="0"/>
              </a:spcBef>
              <a:spcAft>
                <a:spcPct val="0"/>
              </a:spcAft>
              <a:buFont typeface="Wingdings" panose="05000000000000000000" pitchFamily="2" charset="2"/>
              <a:buChar char="Ø"/>
              <a:defRPr/>
            </a:pPr>
            <a:endParaRPr lang="en-ZA" sz="1200" dirty="0">
              <a:solidFill>
                <a:prstClr val="black"/>
              </a:solidFill>
              <a:latin typeface="Arial" panose="020B0604020202020204" pitchFamily="34" charset="0"/>
              <a:cs typeface="Arial" panose="020B0604020202020204" pitchFamily="34" charset="0"/>
              <a:sym typeface="Montserrat-SemiBold"/>
            </a:endParaRPr>
          </a:p>
          <a:p>
            <a:pPr marL="342900" lvl="0" indent="-342900" algn="just" fontAlgn="base">
              <a:spcBef>
                <a:spcPct val="0"/>
              </a:spcBef>
              <a:spcAft>
                <a:spcPct val="0"/>
              </a:spcAft>
              <a:buFont typeface="Wingdings" panose="05000000000000000000" pitchFamily="2" charset="2"/>
              <a:buChar char="Ø"/>
              <a:defRPr/>
            </a:pPr>
            <a:r>
              <a:rPr lang="en-ZA" sz="1200" dirty="0">
                <a:solidFill>
                  <a:prstClr val="black"/>
                </a:solidFill>
                <a:latin typeface="Arial" panose="020B0604020202020204" pitchFamily="34" charset="0"/>
                <a:cs typeface="Arial" panose="020B0604020202020204" pitchFamily="34" charset="0"/>
                <a:sym typeface="Montserrat-SemiBold"/>
              </a:rPr>
              <a:t>A budget is available for 2017 and 2018 HD claims.</a:t>
            </a:r>
          </a:p>
          <a:p>
            <a:pPr marL="342900" lvl="0" indent="-342900" algn="just" fontAlgn="base">
              <a:spcBef>
                <a:spcPct val="0"/>
              </a:spcBef>
              <a:spcAft>
                <a:spcPct val="0"/>
              </a:spcAft>
              <a:buFont typeface="Wingdings" panose="05000000000000000000" pitchFamily="2" charset="2"/>
              <a:buChar char="Ø"/>
              <a:defRPr/>
            </a:pPr>
            <a:endParaRPr lang="en-ZA" sz="1200" dirty="0">
              <a:solidFill>
                <a:prstClr val="black"/>
              </a:solidFill>
              <a:latin typeface="Arial" panose="020B0604020202020204" pitchFamily="34" charset="0"/>
              <a:cs typeface="Arial" panose="020B0604020202020204" pitchFamily="34" charset="0"/>
              <a:sym typeface="Montserrat-SemiBold"/>
            </a:endParaRPr>
          </a:p>
          <a:p>
            <a:pPr marL="342900" lvl="0" indent="-342900" algn="just" fontAlgn="base">
              <a:spcBef>
                <a:spcPct val="0"/>
              </a:spcBef>
              <a:spcAft>
                <a:spcPct val="0"/>
              </a:spcAft>
              <a:buFont typeface="Wingdings" panose="05000000000000000000" pitchFamily="2" charset="2"/>
              <a:buChar char="Ø"/>
              <a:defRPr/>
            </a:pPr>
            <a:r>
              <a:rPr lang="en-ZA" sz="1200" dirty="0">
                <a:solidFill>
                  <a:prstClr val="black"/>
                </a:solidFill>
                <a:latin typeface="Arial" panose="020B0604020202020204" pitchFamily="34" charset="0"/>
                <a:cs typeface="Arial" panose="020B0604020202020204" pitchFamily="34" charset="0"/>
                <a:sym typeface="Montserrat-SemiBold"/>
              </a:rPr>
              <a:t>Institutions have been requested to resubmit their 2017 and 2018 HD claims.</a:t>
            </a:r>
          </a:p>
          <a:p>
            <a:pPr marL="342900" lvl="0" indent="-342900" algn="just" fontAlgn="base">
              <a:spcBef>
                <a:spcPct val="0"/>
              </a:spcBef>
              <a:spcAft>
                <a:spcPct val="0"/>
              </a:spcAft>
              <a:buFont typeface="Wingdings" panose="05000000000000000000" pitchFamily="2" charset="2"/>
              <a:buChar char="Ø"/>
              <a:defRPr/>
            </a:pPr>
            <a:endParaRPr lang="en-ZA" sz="1200" dirty="0">
              <a:solidFill>
                <a:prstClr val="black"/>
              </a:solidFill>
              <a:latin typeface="Arial" panose="020B0604020202020204" pitchFamily="34" charset="0"/>
              <a:cs typeface="Arial" panose="020B0604020202020204" pitchFamily="34" charset="0"/>
              <a:sym typeface="Montserrat-SemiBold"/>
            </a:endParaRPr>
          </a:p>
          <a:p>
            <a:pPr marL="342900" lvl="0" indent="-342900" algn="just" fontAlgn="base">
              <a:spcBef>
                <a:spcPct val="0"/>
              </a:spcBef>
              <a:spcAft>
                <a:spcPct val="0"/>
              </a:spcAft>
              <a:buFont typeface="Wingdings" panose="05000000000000000000" pitchFamily="2" charset="2"/>
              <a:buChar char="Ø"/>
              <a:defRPr/>
            </a:pPr>
            <a:r>
              <a:rPr lang="en-ZA" sz="1200" dirty="0">
                <a:solidFill>
                  <a:prstClr val="black"/>
                </a:solidFill>
                <a:latin typeface="Arial" panose="020B0604020202020204" pitchFamily="34" charset="0"/>
                <a:cs typeface="Arial" panose="020B0604020202020204" pitchFamily="34" charset="0"/>
                <a:sym typeface="Montserrat-SemiBold"/>
              </a:rPr>
              <a:t>The Department of Higher Education and Training (DHET) HD fund criteria is used to determine who qualifies or not.</a:t>
            </a:r>
          </a:p>
          <a:p>
            <a:pPr marL="342900" lvl="0" indent="-342900" algn="just" fontAlgn="base">
              <a:spcBef>
                <a:spcPct val="0"/>
              </a:spcBef>
              <a:spcAft>
                <a:spcPct val="0"/>
              </a:spcAft>
              <a:buFont typeface="Wingdings" panose="05000000000000000000" pitchFamily="2" charset="2"/>
              <a:buChar char="Ø"/>
              <a:defRPr/>
            </a:pPr>
            <a:endParaRPr lang="en-ZA" sz="1200" dirty="0">
              <a:solidFill>
                <a:prstClr val="black"/>
              </a:solidFill>
              <a:latin typeface="Arial" panose="020B0604020202020204" pitchFamily="34" charset="0"/>
              <a:cs typeface="Arial" panose="020B0604020202020204" pitchFamily="34" charset="0"/>
              <a:sym typeface="Montserrat-SemiBold"/>
            </a:endParaRPr>
          </a:p>
          <a:p>
            <a:pPr marL="342900" lvl="0" indent="-342900" algn="just" fontAlgn="base">
              <a:spcBef>
                <a:spcPct val="0"/>
              </a:spcBef>
              <a:spcAft>
                <a:spcPct val="0"/>
              </a:spcAft>
              <a:buFont typeface="Wingdings" panose="05000000000000000000" pitchFamily="2" charset="2"/>
              <a:buChar char="Ø"/>
              <a:defRPr/>
            </a:pPr>
            <a:r>
              <a:rPr lang="en-GB" sz="1200" dirty="0">
                <a:solidFill>
                  <a:prstClr val="black"/>
                </a:solidFill>
                <a:latin typeface="Arial" panose="020B0604020202020204" pitchFamily="34" charset="0"/>
                <a:cs typeface="Arial" panose="020B0604020202020204" pitchFamily="34" charset="0"/>
              </a:rPr>
              <a:t>A data set of capped students returning in 2018 and 2019 has been developed and the next step is to (1) determine a list of who is eligible to claim (2) request institutions to provide outstanding supporting documentation </a:t>
            </a:r>
          </a:p>
          <a:p>
            <a:pPr marL="342900" indent="-342900" algn="just">
              <a:buFont typeface="Wingdings" panose="05000000000000000000" pitchFamily="2" charset="2"/>
              <a:buChar char="Ø"/>
              <a:defRPr/>
            </a:pPr>
            <a:endParaRPr lang="en-GB" sz="1200" dirty="0">
              <a:solidFill>
                <a:prstClr val="black"/>
              </a:solidFill>
              <a:latin typeface="Arial" panose="020B0604020202020204" pitchFamily="34" charset="0"/>
              <a:cs typeface="Arial" panose="020B0604020202020204" pitchFamily="34" charset="0"/>
            </a:endParaRPr>
          </a:p>
          <a:p>
            <a:pPr algn="just">
              <a:defRPr/>
            </a:pPr>
            <a:endParaRPr lang="en-GB" sz="1200"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1200" dirty="0">
              <a:latin typeface="Arial" panose="020B0604020202020204" pitchFamily="34" charset="0"/>
              <a:cs typeface="Arial" panose="020B0604020202020204" pitchFamily="34" charset="0"/>
            </a:endParaRPr>
          </a:p>
        </p:txBody>
      </p:sp>
      <p:sp>
        <p:nvSpPr>
          <p:cNvPr id="5" name="Rectangle 4"/>
          <p:cNvSpPr/>
          <p:nvPr/>
        </p:nvSpPr>
        <p:spPr>
          <a:xfrm>
            <a:off x="0" y="2"/>
            <a:ext cx="731520" cy="555524"/>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000" b="1" dirty="0">
                <a:solidFill>
                  <a:prstClr val="white"/>
                </a:solidFill>
                <a:latin typeface="Arial" panose="020B0604020202020204" pitchFamily="34" charset="0"/>
                <a:cs typeface="Arial" panose="020B0604020202020204" pitchFamily="34" charset="0"/>
              </a:rPr>
              <a:t>35</a:t>
            </a:r>
            <a:endPar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78066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55576" y="27869"/>
            <a:ext cx="8034864" cy="395877"/>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lang="en-ZA" sz="2000" b="1" dirty="0">
                <a:solidFill>
                  <a:prstClr val="white">
                    <a:lumMod val="50000"/>
                  </a:prstClr>
                </a:solidFill>
                <a:latin typeface="+mj-lt"/>
                <a:cs typeface="Arial" panose="020B0604020202020204" pitchFamily="34" charset="0"/>
              </a:rPr>
              <a:t> LAPTOP UPDATE</a:t>
            </a:r>
            <a:endParaRPr kumimoji="0" lang="en-ZA" sz="20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endParaRPr>
          </a:p>
        </p:txBody>
      </p:sp>
      <p:sp>
        <p:nvSpPr>
          <p:cNvPr id="2" name="TextBox 1">
            <a:extLst>
              <a:ext uri="{FF2B5EF4-FFF2-40B4-BE49-F238E27FC236}">
                <a16:creationId xmlns:a16="http://schemas.microsoft.com/office/drawing/2014/main" id="{07C2D363-870D-43EF-B6CA-F64ED1A034A4}"/>
              </a:ext>
            </a:extLst>
          </p:cNvPr>
          <p:cNvSpPr txBox="1"/>
          <p:nvPr/>
        </p:nvSpPr>
        <p:spPr>
          <a:xfrm>
            <a:off x="395536" y="627534"/>
            <a:ext cx="8394904" cy="212365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tender was awarded to four (4) service providers.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NSFAS </a:t>
            </a:r>
            <a:r>
              <a:rPr lang="en-ZA" sz="1200" dirty="0">
                <a:solidFill>
                  <a:prstClr val="black"/>
                </a:solidFill>
                <a:latin typeface="Arial" panose="020B0604020202020204" pitchFamily="34" charset="0"/>
                <a:cs typeface="Arial" panose="020B0604020202020204" pitchFamily="34" charset="0"/>
              </a:rPr>
              <a:t>is</a:t>
            </a:r>
            <a:r>
              <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responsible for the management of the end-to-end procurement process.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four (4) laptops </a:t>
            </a:r>
            <a:r>
              <a:rPr lang="en-ZA" sz="1200" dirty="0">
                <a:solidFill>
                  <a:prstClr val="black"/>
                </a:solidFill>
                <a:latin typeface="Arial" panose="020B0604020202020204" pitchFamily="34" charset="0"/>
                <a:cs typeface="Arial" panose="020B0604020202020204" pitchFamily="34" charset="0"/>
              </a:rPr>
              <a:t>were </a:t>
            </a:r>
            <a:r>
              <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successfully tested by NSFAS.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laptop includes Microsoft Windows, tracking software and laptop bag which is 100% locally manufactured.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contract period expires on 31 January 2023.</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ZA" sz="1200"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0" y="2"/>
            <a:ext cx="731520" cy="555524"/>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36</a:t>
            </a:r>
          </a:p>
        </p:txBody>
      </p:sp>
      <p:graphicFrame>
        <p:nvGraphicFramePr>
          <p:cNvPr id="6" name="Table 3">
            <a:extLst>
              <a:ext uri="{FF2B5EF4-FFF2-40B4-BE49-F238E27FC236}">
                <a16:creationId xmlns:a16="http://schemas.microsoft.com/office/drawing/2014/main" id="{896D9324-686E-4D59-8219-436C08346BE1}"/>
              </a:ext>
            </a:extLst>
          </p:cNvPr>
          <p:cNvGraphicFramePr>
            <a:graphicFrameLocks noGrp="1"/>
          </p:cNvGraphicFramePr>
          <p:nvPr>
            <p:extLst>
              <p:ext uri="{D42A27DB-BD31-4B8C-83A1-F6EECF244321}">
                <p14:modId xmlns:p14="http://schemas.microsoft.com/office/powerpoint/2010/main" val="720159643"/>
              </p:ext>
            </p:extLst>
          </p:nvPr>
        </p:nvGraphicFramePr>
        <p:xfrm>
          <a:off x="539553" y="2770314"/>
          <a:ext cx="8250888" cy="1872548"/>
        </p:xfrm>
        <a:graphic>
          <a:graphicData uri="http://schemas.openxmlformats.org/drawingml/2006/table">
            <a:tbl>
              <a:tblPr firstRow="1" bandRow="1">
                <a:tableStyleId>{5C22544A-7EE6-4342-B048-85BDC9FD1C3A}</a:tableStyleId>
              </a:tblPr>
              <a:tblGrid>
                <a:gridCol w="867556">
                  <a:extLst>
                    <a:ext uri="{9D8B030D-6E8A-4147-A177-3AD203B41FA5}">
                      <a16:colId xmlns:a16="http://schemas.microsoft.com/office/drawing/2014/main" val="2938775657"/>
                    </a:ext>
                  </a:extLst>
                </a:gridCol>
                <a:gridCol w="4177013">
                  <a:extLst>
                    <a:ext uri="{9D8B030D-6E8A-4147-A177-3AD203B41FA5}">
                      <a16:colId xmlns:a16="http://schemas.microsoft.com/office/drawing/2014/main" val="154767764"/>
                    </a:ext>
                  </a:extLst>
                </a:gridCol>
                <a:gridCol w="3206319">
                  <a:extLst>
                    <a:ext uri="{9D8B030D-6E8A-4147-A177-3AD203B41FA5}">
                      <a16:colId xmlns:a16="http://schemas.microsoft.com/office/drawing/2014/main" val="1697743787"/>
                    </a:ext>
                  </a:extLst>
                </a:gridCol>
              </a:tblGrid>
              <a:tr h="255634">
                <a:tc>
                  <a:txBody>
                    <a:bodyPr/>
                    <a:lstStyle/>
                    <a:p>
                      <a:r>
                        <a:rPr lang="en-ZA" sz="1600" dirty="0"/>
                        <a:t>No.</a:t>
                      </a:r>
                      <a:endParaRPr lang="en-US" sz="1600" dirty="0"/>
                    </a:p>
                  </a:txBody>
                  <a:tcPr/>
                </a:tc>
                <a:tc>
                  <a:txBody>
                    <a:bodyPr/>
                    <a:lstStyle/>
                    <a:p>
                      <a:r>
                        <a:rPr lang="en-ZA" sz="1600" dirty="0"/>
                        <a:t>Service provider</a:t>
                      </a:r>
                      <a:endParaRPr lang="en-US" sz="1600" dirty="0"/>
                    </a:p>
                  </a:txBody>
                  <a:tcPr/>
                </a:tc>
                <a:tc>
                  <a:txBody>
                    <a:bodyPr/>
                    <a:lstStyle/>
                    <a:p>
                      <a:r>
                        <a:rPr lang="en-ZA" sz="1600" dirty="0"/>
                        <a:t>All inclusive cost per unit</a:t>
                      </a:r>
                      <a:endParaRPr lang="en-US" sz="1600" dirty="0"/>
                    </a:p>
                  </a:txBody>
                  <a:tcPr/>
                </a:tc>
                <a:extLst>
                  <a:ext uri="{0D108BD9-81ED-4DB2-BD59-A6C34878D82A}">
                    <a16:rowId xmlns:a16="http://schemas.microsoft.com/office/drawing/2014/main" val="448376865"/>
                  </a:ext>
                </a:extLst>
              </a:tr>
              <a:tr h="384317">
                <a:tc>
                  <a:txBody>
                    <a:bodyPr/>
                    <a:lstStyle/>
                    <a:p>
                      <a:r>
                        <a:rPr lang="en-ZA" sz="1600" dirty="0"/>
                        <a:t>1.</a:t>
                      </a:r>
                      <a:endParaRPr lang="en-US" sz="1600" dirty="0"/>
                    </a:p>
                  </a:txBody>
                  <a:tcPr/>
                </a:tc>
                <a:tc>
                  <a:txBody>
                    <a:bodyPr/>
                    <a:lstStyle/>
                    <a:p>
                      <a:r>
                        <a:rPr lang="en-ZA" sz="1600" dirty="0"/>
                        <a:t>Pinnacle Micro</a:t>
                      </a:r>
                      <a:endParaRPr lang="en-US" sz="1600" dirty="0"/>
                    </a:p>
                  </a:txBody>
                  <a:tcPr/>
                </a:tc>
                <a:tc>
                  <a:txBody>
                    <a:bodyPr/>
                    <a:lstStyle/>
                    <a:p>
                      <a:r>
                        <a:rPr lang="en-ZA" sz="1600" dirty="0"/>
                        <a:t>R3,863.56</a:t>
                      </a:r>
                      <a:endParaRPr lang="en-US" sz="1600" dirty="0"/>
                    </a:p>
                  </a:txBody>
                  <a:tcPr/>
                </a:tc>
                <a:extLst>
                  <a:ext uri="{0D108BD9-81ED-4DB2-BD59-A6C34878D82A}">
                    <a16:rowId xmlns:a16="http://schemas.microsoft.com/office/drawing/2014/main" val="1731106408"/>
                  </a:ext>
                </a:extLst>
              </a:tr>
              <a:tr h="384317">
                <a:tc>
                  <a:txBody>
                    <a:bodyPr/>
                    <a:lstStyle/>
                    <a:p>
                      <a:r>
                        <a:rPr lang="en-ZA" sz="1600" dirty="0"/>
                        <a:t>2.</a:t>
                      </a:r>
                      <a:endParaRPr lang="en-US" sz="1600" dirty="0"/>
                    </a:p>
                  </a:txBody>
                  <a:tcPr/>
                </a:tc>
                <a:tc>
                  <a:txBody>
                    <a:bodyPr/>
                    <a:lstStyle/>
                    <a:p>
                      <a:r>
                        <a:rPr lang="en-ZA" sz="1600" dirty="0"/>
                        <a:t>CEOS Technologies</a:t>
                      </a:r>
                      <a:endParaRPr lang="en-US" sz="1600" dirty="0"/>
                    </a:p>
                  </a:txBody>
                  <a:tcPr/>
                </a:tc>
                <a:tc>
                  <a:txBody>
                    <a:bodyPr/>
                    <a:lstStyle/>
                    <a:p>
                      <a:r>
                        <a:rPr lang="en-ZA" sz="1600" dirty="0"/>
                        <a:t>R5,290.00</a:t>
                      </a:r>
                      <a:endParaRPr lang="en-US" sz="1600" dirty="0"/>
                    </a:p>
                  </a:txBody>
                  <a:tcPr/>
                </a:tc>
                <a:extLst>
                  <a:ext uri="{0D108BD9-81ED-4DB2-BD59-A6C34878D82A}">
                    <a16:rowId xmlns:a16="http://schemas.microsoft.com/office/drawing/2014/main" val="2390042838"/>
                  </a:ext>
                </a:extLst>
              </a:tr>
              <a:tr h="384317">
                <a:tc>
                  <a:txBody>
                    <a:bodyPr/>
                    <a:lstStyle/>
                    <a:p>
                      <a:r>
                        <a:rPr lang="en-ZA" sz="1600" dirty="0"/>
                        <a:t>3.</a:t>
                      </a:r>
                      <a:endParaRPr lang="en-US" sz="1600" dirty="0"/>
                    </a:p>
                  </a:txBody>
                  <a:tcPr/>
                </a:tc>
                <a:tc>
                  <a:txBody>
                    <a:bodyPr/>
                    <a:lstStyle/>
                    <a:p>
                      <a:r>
                        <a:rPr lang="en-ZA" sz="1600" dirty="0"/>
                        <a:t>MLO Distinctive Solutions</a:t>
                      </a:r>
                      <a:endParaRPr lang="en-US" sz="1600" dirty="0"/>
                    </a:p>
                  </a:txBody>
                  <a:tcPr/>
                </a:tc>
                <a:tc>
                  <a:txBody>
                    <a:bodyPr/>
                    <a:lstStyle/>
                    <a:p>
                      <a:r>
                        <a:rPr lang="en-ZA" sz="1600" dirty="0"/>
                        <a:t>R5,300.00</a:t>
                      </a:r>
                      <a:endParaRPr lang="en-US" sz="1600" dirty="0"/>
                    </a:p>
                  </a:txBody>
                  <a:tcPr/>
                </a:tc>
                <a:extLst>
                  <a:ext uri="{0D108BD9-81ED-4DB2-BD59-A6C34878D82A}">
                    <a16:rowId xmlns:a16="http://schemas.microsoft.com/office/drawing/2014/main" val="550241775"/>
                  </a:ext>
                </a:extLst>
              </a:tr>
              <a:tr h="384317">
                <a:tc>
                  <a:txBody>
                    <a:bodyPr/>
                    <a:lstStyle/>
                    <a:p>
                      <a:r>
                        <a:rPr lang="en-ZA" sz="1600" dirty="0"/>
                        <a:t>4.</a:t>
                      </a:r>
                      <a:endParaRPr lang="en-US" sz="1600" dirty="0"/>
                    </a:p>
                  </a:txBody>
                  <a:tcPr/>
                </a:tc>
                <a:tc>
                  <a:txBody>
                    <a:bodyPr/>
                    <a:lstStyle/>
                    <a:p>
                      <a:r>
                        <a:rPr lang="en-ZA" sz="1600" dirty="0"/>
                        <a:t>East Side Group</a:t>
                      </a:r>
                      <a:endParaRPr lang="en-US" sz="1600" dirty="0"/>
                    </a:p>
                  </a:txBody>
                  <a:tcPr/>
                </a:tc>
                <a:tc>
                  <a:txBody>
                    <a:bodyPr/>
                    <a:lstStyle/>
                    <a:p>
                      <a:r>
                        <a:rPr lang="en-ZA" sz="1600" dirty="0"/>
                        <a:t>R5,750.00</a:t>
                      </a:r>
                      <a:endParaRPr lang="en-US" sz="1600" dirty="0"/>
                    </a:p>
                  </a:txBody>
                  <a:tcPr/>
                </a:tc>
                <a:extLst>
                  <a:ext uri="{0D108BD9-81ED-4DB2-BD59-A6C34878D82A}">
                    <a16:rowId xmlns:a16="http://schemas.microsoft.com/office/drawing/2014/main" val="3610906061"/>
                  </a:ext>
                </a:extLst>
              </a:tr>
            </a:tbl>
          </a:graphicData>
        </a:graphic>
      </p:graphicFrame>
    </p:spTree>
    <p:extLst>
      <p:ext uri="{BB962C8B-B14F-4D97-AF65-F5344CB8AC3E}">
        <p14:creationId xmlns:p14="http://schemas.microsoft.com/office/powerpoint/2010/main" val="889173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55576" y="27869"/>
            <a:ext cx="8034864" cy="395877"/>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ZA" sz="20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rPr>
              <a:t>LAPTOP UPDATE CONTINUED</a:t>
            </a:r>
          </a:p>
        </p:txBody>
      </p:sp>
      <p:sp>
        <p:nvSpPr>
          <p:cNvPr id="2" name="TextBox 1">
            <a:extLst>
              <a:ext uri="{FF2B5EF4-FFF2-40B4-BE49-F238E27FC236}">
                <a16:creationId xmlns:a16="http://schemas.microsoft.com/office/drawing/2014/main" id="{07C2D363-870D-43EF-B6CA-F64ED1A034A4}"/>
              </a:ext>
            </a:extLst>
          </p:cNvPr>
          <p:cNvSpPr txBox="1"/>
          <p:nvPr/>
        </p:nvSpPr>
        <p:spPr>
          <a:xfrm>
            <a:off x="395536" y="627534"/>
            <a:ext cx="8394904" cy="3600986"/>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NSFAS had launched an online student portal for University students to order their preferred laptop.</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laptop </a:t>
            </a:r>
            <a:r>
              <a:rPr lang="en-ZA" sz="1200" dirty="0">
                <a:solidFill>
                  <a:prstClr val="black"/>
                </a:solidFill>
                <a:latin typeface="Arial" panose="020B0604020202020204" pitchFamily="34" charset="0"/>
                <a:cs typeface="Arial" panose="020B0604020202020204" pitchFamily="34" charset="0"/>
              </a:rPr>
              <a:t>are to</a:t>
            </a:r>
            <a:r>
              <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delivered to the student at their preferred address (campus, home or alternative).</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cost of the laptop for University students will be deducted from their learning material allowance.</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cost of the laptop for TVET students will be funded by NSFAS.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Should the student require data and/or insurance, it will be funded on their own account.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total of 170,624 laptops </a:t>
            </a:r>
            <a:r>
              <a:rPr lang="en-ZA" sz="1200" dirty="0">
                <a:solidFill>
                  <a:prstClr val="black"/>
                </a:solidFill>
                <a:latin typeface="Arial" panose="020B0604020202020204" pitchFamily="34" charset="0"/>
                <a:cs typeface="Arial" panose="020B0604020202020204" pitchFamily="34" charset="0"/>
              </a:rPr>
              <a:t>were</a:t>
            </a:r>
            <a:r>
              <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ordered from the appointed service providers. To date, a total of 107,748 have successfully been delivered to students. This is comprised of 104,665 TVET students and 3,083 University students.  The remaining laptops are planned to be delivered in the upcoming weeks.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TVET students that have received their laptops are spread across all 50 TVET colleges.  Only four (4) Universities have participated in the programme to date, namely DUT, UFS, UMP and UP.</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NSFAS is planning to commence the ordering process for the 2022 academic year soon.</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ZA"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0" y="2"/>
            <a:ext cx="731520" cy="555524"/>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37</a:t>
            </a:r>
          </a:p>
        </p:txBody>
      </p:sp>
    </p:spTree>
    <p:extLst>
      <p:ext uri="{BB962C8B-B14F-4D97-AF65-F5344CB8AC3E}">
        <p14:creationId xmlns:p14="http://schemas.microsoft.com/office/powerpoint/2010/main" val="286070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21167" y="93822"/>
            <a:ext cx="5170622" cy="1072985"/>
          </a:xfrm>
          <a:prstGeom prst="rect">
            <a:avLst/>
          </a:prstGeom>
        </p:spPr>
        <p:txBody>
          <a:bodyPr wrap="square" lIns="87252" tIns="43624" rIns="87252" bIns="43624">
            <a:spAutoFit/>
          </a:bodyPr>
          <a:lstStyle/>
          <a:p>
            <a:pPr>
              <a:buClr>
                <a:srgbClr val="C00000"/>
              </a:buClr>
            </a:pPr>
            <a:r>
              <a:rPr lang="en-ZA" sz="2000" b="1" dirty="0">
                <a:solidFill>
                  <a:schemeClr val="bg1">
                    <a:lumMod val="50000"/>
                  </a:schemeClr>
                </a:solidFill>
                <a:latin typeface="+mj-lt"/>
                <a:cs typeface="Arial" panose="020B0604020202020204" pitchFamily="34" charset="0"/>
              </a:rPr>
              <a:t>NSFAS MANDATE PRESCRIBED BY THE NSFAS ACT 56 OF 1999</a:t>
            </a:r>
            <a:r>
              <a:rPr lang="en-ZA" sz="1600" b="1" dirty="0">
                <a:solidFill>
                  <a:schemeClr val="bg1">
                    <a:lumMod val="50000"/>
                  </a:schemeClr>
                </a:solidFill>
                <a:cs typeface="Arial" panose="020B0604020202020204" pitchFamily="34" charset="0"/>
              </a:rPr>
              <a:t>,</a:t>
            </a:r>
            <a:r>
              <a:rPr lang="en-ZA" sz="1200" b="1" dirty="0">
                <a:solidFill>
                  <a:schemeClr val="bg1">
                    <a:lumMod val="50000"/>
                  </a:schemeClr>
                </a:solidFill>
                <a:cs typeface="Arial" panose="020B0604020202020204" pitchFamily="34" charset="0"/>
              </a:rPr>
              <a:t>as amended; is established to provide the following;</a:t>
            </a:r>
          </a:p>
          <a:p>
            <a:pPr>
              <a:buClr>
                <a:srgbClr val="C00000"/>
              </a:buClr>
            </a:pPr>
            <a:endParaRPr lang="en-ZA" sz="1200" b="1" dirty="0">
              <a:solidFill>
                <a:schemeClr val="bg1">
                  <a:lumMod val="50000"/>
                </a:schemeClr>
              </a:solidFill>
              <a:cs typeface="Arial" panose="020B0604020202020204" pitchFamily="34" charset="0"/>
            </a:endParaRPr>
          </a:p>
        </p:txBody>
      </p:sp>
      <p:sp>
        <p:nvSpPr>
          <p:cNvPr id="14" name="Rectangle 13"/>
          <p:cNvSpPr/>
          <p:nvPr/>
        </p:nvSpPr>
        <p:spPr>
          <a:xfrm>
            <a:off x="0" y="2"/>
            <a:ext cx="731520" cy="555524"/>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latin typeface="Arial" panose="020B0604020202020204" pitchFamily="34" charset="0"/>
                <a:cs typeface="Arial" panose="020B0604020202020204" pitchFamily="34" charset="0"/>
              </a:rPr>
              <a:t>2</a:t>
            </a:r>
          </a:p>
        </p:txBody>
      </p:sp>
      <p:sp>
        <p:nvSpPr>
          <p:cNvPr id="2" name="TextBox 1">
            <a:extLst>
              <a:ext uri="{FF2B5EF4-FFF2-40B4-BE49-F238E27FC236}">
                <a16:creationId xmlns:a16="http://schemas.microsoft.com/office/drawing/2014/main" id="{07C2D363-870D-43EF-B6CA-F64ED1A034A4}"/>
              </a:ext>
            </a:extLst>
          </p:cNvPr>
          <p:cNvSpPr txBox="1"/>
          <p:nvPr/>
        </p:nvSpPr>
        <p:spPr>
          <a:xfrm>
            <a:off x="179512" y="786540"/>
            <a:ext cx="8784976" cy="646331"/>
          </a:xfrm>
          <a:prstGeom prst="rect">
            <a:avLst/>
          </a:prstGeom>
          <a:noFill/>
        </p:spPr>
        <p:txBody>
          <a:bodyPr wrap="square" rtlCol="0">
            <a:spAutoFit/>
          </a:bodyPr>
          <a:lstStyle/>
          <a:p>
            <a:endParaRPr lang="en-US" dirty="0"/>
          </a:p>
          <a:p>
            <a:endParaRPr lang="en-ZA" dirty="0"/>
          </a:p>
        </p:txBody>
      </p:sp>
      <p:sp>
        <p:nvSpPr>
          <p:cNvPr id="6" name="Rectangle 5"/>
          <p:cNvSpPr/>
          <p:nvPr/>
        </p:nvSpPr>
        <p:spPr>
          <a:xfrm>
            <a:off x="251520" y="987574"/>
            <a:ext cx="4960337" cy="4339650"/>
          </a:xfrm>
          <a:prstGeom prst="rect">
            <a:avLst/>
          </a:prstGeom>
        </p:spPr>
        <p:txBody>
          <a:bodyPr wrap="square">
            <a:spAutoFit/>
          </a:bodyPr>
          <a:lstStyle/>
          <a:p>
            <a:pPr marL="342900" lvl="0" indent="-342900">
              <a:buFont typeface="Arial" panose="020B0604020202020204" pitchFamily="34" charset="0"/>
              <a:buChar char="•"/>
            </a:pPr>
            <a:r>
              <a:rPr lang="en-US" sz="1200" dirty="0"/>
              <a:t>Provide loans and bursaries to eligible students</a:t>
            </a:r>
          </a:p>
          <a:p>
            <a:pPr lvl="0"/>
            <a:endParaRPr lang="en-ZA" sz="1200" dirty="0"/>
          </a:p>
          <a:p>
            <a:pPr marL="342900" lvl="0" indent="-342900">
              <a:buFont typeface="Arial" panose="020B0604020202020204" pitchFamily="34" charset="0"/>
              <a:buChar char="•"/>
            </a:pPr>
            <a:r>
              <a:rPr lang="en-US" sz="1200" dirty="0"/>
              <a:t>Develop criteria and conditions for the granting of loans and bursaries to eligible students in consultation with the Minister of Higher Education and Training</a:t>
            </a:r>
          </a:p>
          <a:p>
            <a:pPr lvl="0"/>
            <a:endParaRPr lang="en-ZA" sz="1200" dirty="0"/>
          </a:p>
          <a:p>
            <a:pPr marL="342900" lvl="0" indent="-342900">
              <a:buFont typeface="Arial" panose="020B0604020202020204" pitchFamily="34" charset="0"/>
              <a:buChar char="•"/>
            </a:pPr>
            <a:r>
              <a:rPr lang="en-US" sz="1200" dirty="0"/>
              <a:t>Raise funds</a:t>
            </a:r>
          </a:p>
          <a:p>
            <a:pPr marL="342900" lvl="0" indent="-342900">
              <a:buFont typeface="Arial" panose="020B0604020202020204" pitchFamily="34" charset="0"/>
              <a:buChar char="•"/>
            </a:pPr>
            <a:endParaRPr lang="en-ZA" sz="1200" dirty="0"/>
          </a:p>
          <a:p>
            <a:pPr marL="342900" lvl="0" indent="-342900">
              <a:buFont typeface="Arial" panose="020B0604020202020204" pitchFamily="34" charset="0"/>
              <a:buChar char="•"/>
            </a:pPr>
            <a:r>
              <a:rPr lang="en-US" sz="1200" dirty="0"/>
              <a:t>Recover loans</a:t>
            </a:r>
          </a:p>
          <a:p>
            <a:pPr lvl="0"/>
            <a:endParaRPr lang="en-ZA" sz="1200" dirty="0"/>
          </a:p>
          <a:p>
            <a:pPr marL="342900" lvl="0" indent="-342900">
              <a:buFont typeface="Arial" panose="020B0604020202020204" pitchFamily="34" charset="0"/>
              <a:buChar char="•"/>
            </a:pPr>
            <a:r>
              <a:rPr lang="en-US" sz="1200" dirty="0"/>
              <a:t>Maintain and analyze a database and undertaking</a:t>
            </a:r>
          </a:p>
          <a:p>
            <a:pPr lvl="0"/>
            <a:r>
              <a:rPr lang="en-US" sz="1200" dirty="0"/>
              <a:t>        research for the better utilisation of financial resources</a:t>
            </a:r>
          </a:p>
          <a:p>
            <a:pPr lvl="0"/>
            <a:endParaRPr lang="en-ZA" sz="1200" dirty="0"/>
          </a:p>
          <a:p>
            <a:pPr marL="342900" lvl="0" indent="-342900">
              <a:buFont typeface="Arial" panose="020B0604020202020204" pitchFamily="34" charset="0"/>
              <a:buChar char="•"/>
            </a:pPr>
            <a:r>
              <a:rPr lang="en-US" sz="1200" dirty="0"/>
              <a:t>Advise the Minister on matters relating to student financial aid</a:t>
            </a:r>
          </a:p>
          <a:p>
            <a:pPr lvl="0"/>
            <a:endParaRPr lang="en-ZA" sz="1200" dirty="0"/>
          </a:p>
          <a:p>
            <a:pPr marL="342900" indent="-342900">
              <a:buFont typeface="Arial" panose="020B0604020202020204" pitchFamily="34" charset="0"/>
              <a:buChar char="•"/>
            </a:pPr>
            <a:r>
              <a:rPr lang="en-ZA" sz="1200" dirty="0"/>
              <a:t>U</a:t>
            </a:r>
            <a:r>
              <a:rPr lang="x-none" sz="1200" dirty="0"/>
              <a:t>ndertak</a:t>
            </a:r>
            <a:r>
              <a:rPr lang="en-ZA" sz="1200" dirty="0"/>
              <a:t>e</a:t>
            </a:r>
            <a:r>
              <a:rPr lang="x-none" sz="1200" dirty="0"/>
              <a:t> other functions assigned to it to it by the NSFAS Act or by the Minister</a:t>
            </a:r>
            <a:endParaRPr lang="en-ZA" sz="1200" dirty="0"/>
          </a:p>
          <a:p>
            <a:endParaRPr lang="en-US" sz="1200" dirty="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ZA" sz="1200" dirty="0"/>
          </a:p>
        </p:txBody>
      </p:sp>
      <p:sp>
        <p:nvSpPr>
          <p:cNvPr id="3" name="Rectangle 2"/>
          <p:cNvSpPr/>
          <p:nvPr/>
        </p:nvSpPr>
        <p:spPr>
          <a:xfrm>
            <a:off x="5891789" y="0"/>
            <a:ext cx="2880320" cy="51435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1857" y="1347614"/>
            <a:ext cx="3166993" cy="2120419"/>
          </a:xfrm>
          <a:prstGeom prst="rect">
            <a:avLst/>
          </a:prstGeom>
        </p:spPr>
      </p:pic>
      <p:sp>
        <p:nvSpPr>
          <p:cNvPr id="11" name="Shape 72"/>
          <p:cNvSpPr/>
          <p:nvPr/>
        </p:nvSpPr>
        <p:spPr>
          <a:xfrm>
            <a:off x="5211857" y="3468033"/>
            <a:ext cx="3166993" cy="936104"/>
          </a:xfrm>
          <a:prstGeom prst="rect">
            <a:avLst/>
          </a:prstGeom>
          <a:solidFill>
            <a:schemeClr val="bg2"/>
          </a:solidFill>
          <a:ln w="3175">
            <a:miter lim="400000"/>
          </a:ln>
        </p:spPr>
        <p:txBody>
          <a:bodyPr lIns="324000" tIns="38100" rIns="360000" bIns="38100" anchor="ctr"/>
          <a:lstStyle/>
          <a:p>
            <a:pPr lvl="0"/>
            <a:r>
              <a:rPr lang="en-US" sz="1200" dirty="0">
                <a:solidFill>
                  <a:schemeClr val="tx1"/>
                </a:solidFill>
                <a:latin typeface="+mj-lt"/>
                <a:ea typeface="Helvetica Light"/>
                <a:cs typeface="Helvetica Light"/>
              </a:rPr>
              <a:t>The NSFAS mandate is established in law, the </a:t>
            </a:r>
            <a:r>
              <a:rPr lang="en-US" sz="1200" dirty="0">
                <a:solidFill>
                  <a:schemeClr val="tx1"/>
                </a:solidFill>
                <a:latin typeface="+mj-lt"/>
              </a:rPr>
              <a:t>NSFAS Act 56 of 1999.</a:t>
            </a:r>
            <a:endParaRPr lang="en-US" sz="1200" dirty="0">
              <a:solidFill>
                <a:srgbClr val="FFFFFF"/>
              </a:solidFill>
              <a:ea typeface="Helvetica Light"/>
              <a:cs typeface="Helvetica Light"/>
            </a:endParaRPr>
          </a:p>
        </p:txBody>
      </p:sp>
    </p:spTree>
    <p:extLst>
      <p:ext uri="{BB962C8B-B14F-4D97-AF65-F5344CB8AC3E}">
        <p14:creationId xmlns:p14="http://schemas.microsoft.com/office/powerpoint/2010/main" val="772877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ounded Rectangle 1"/>
          <p:cNvSpPr/>
          <p:nvPr/>
        </p:nvSpPr>
        <p:spPr>
          <a:xfrm>
            <a:off x="1259632" y="1635646"/>
            <a:ext cx="6336704" cy="1440160"/>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ZA" sz="5400" dirty="0">
                <a:solidFill>
                  <a:prstClr val="white"/>
                </a:solidFill>
                <a:latin typeface="Arial Black" panose="020B0A04020102020204" pitchFamily="34" charset="0"/>
              </a:rPr>
              <a:t>THANK YOU</a:t>
            </a:r>
          </a:p>
        </p:txBody>
      </p:sp>
    </p:spTree>
    <p:extLst>
      <p:ext uri="{BB962C8B-B14F-4D97-AF65-F5344CB8AC3E}">
        <p14:creationId xmlns:p14="http://schemas.microsoft.com/office/powerpoint/2010/main" val="3158576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5EFE4E-1E95-48FA-9F76-49ADDE2CA2AC}"/>
              </a:ext>
            </a:extLst>
          </p:cNvPr>
          <p:cNvSpPr/>
          <p:nvPr/>
        </p:nvSpPr>
        <p:spPr>
          <a:xfrm>
            <a:off x="0" y="0"/>
            <a:ext cx="9144000" cy="51435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9563">
              <a:defRPr/>
            </a:pPr>
            <a:endParaRPr lang="en-US" sz="1725" kern="0" dirty="0">
              <a:solidFill>
                <a:srgbClr val="FFFFFF"/>
              </a:solidFill>
              <a:highlight>
                <a:srgbClr val="FF9900"/>
              </a:highlight>
              <a:latin typeface="Arial"/>
              <a:sym typeface="PT Sans"/>
            </a:endParaRPr>
          </a:p>
        </p:txBody>
      </p:sp>
      <p:sp>
        <p:nvSpPr>
          <p:cNvPr id="7" name="Freeform: Shape 6">
            <a:extLst>
              <a:ext uri="{FF2B5EF4-FFF2-40B4-BE49-F238E27FC236}">
                <a16:creationId xmlns:a16="http://schemas.microsoft.com/office/drawing/2014/main" id="{6290B665-8C28-4403-8FC8-38470E1FCEFB}"/>
              </a:ext>
            </a:extLst>
          </p:cNvPr>
          <p:cNvSpPr/>
          <p:nvPr/>
        </p:nvSpPr>
        <p:spPr>
          <a:xfrm rot="169877">
            <a:off x="-102393" y="-161853"/>
            <a:ext cx="9348788" cy="5112283"/>
          </a:xfrm>
          <a:custGeom>
            <a:avLst/>
            <a:gdLst>
              <a:gd name="connsiteX0" fmla="*/ 0 w 12465193"/>
              <a:gd name="connsiteY0" fmla="*/ 602225 h 5824952"/>
              <a:gd name="connsiteX1" fmla="*/ 12177117 w 12465193"/>
              <a:gd name="connsiteY1" fmla="*/ 0 h 5824952"/>
              <a:gd name="connsiteX2" fmla="*/ 12465193 w 12465193"/>
              <a:gd name="connsiteY2" fmla="*/ 5824952 h 5824952"/>
              <a:gd name="connsiteX3" fmla="*/ 258292 w 12465193"/>
              <a:gd name="connsiteY3" fmla="*/ 5824952 h 5824952"/>
              <a:gd name="connsiteX4" fmla="*/ 0 w 12465193"/>
              <a:gd name="connsiteY4" fmla="*/ 602225 h 5824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193" h="5824952">
                <a:moveTo>
                  <a:pt x="0" y="602225"/>
                </a:moveTo>
                <a:lnTo>
                  <a:pt x="12177117" y="0"/>
                </a:lnTo>
                <a:lnTo>
                  <a:pt x="12465193" y="5824952"/>
                </a:lnTo>
                <a:lnTo>
                  <a:pt x="258292" y="5824952"/>
                </a:lnTo>
                <a:lnTo>
                  <a:pt x="0" y="602225"/>
                </a:lnTo>
                <a:close/>
              </a:path>
            </a:pathLst>
          </a:custGeom>
          <a:solidFill>
            <a:schemeClr val="tx1"/>
          </a:solidFill>
          <a:ln>
            <a:noFill/>
          </a:ln>
          <a:effectLst>
            <a:outerShdw blurRad="266700" dist="50800" dir="5400000" sx="95000" sy="95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9563">
              <a:defRPr/>
            </a:pPr>
            <a:endParaRPr lang="en-US" sz="1725" kern="0" dirty="0">
              <a:solidFill>
                <a:srgbClr val="FFFFFF"/>
              </a:solidFill>
              <a:latin typeface="Arial"/>
              <a:sym typeface="PT Sans"/>
            </a:endParaRPr>
          </a:p>
        </p:txBody>
      </p:sp>
      <p:sp>
        <p:nvSpPr>
          <p:cNvPr id="41" name="Text Placeholder 40">
            <a:extLst>
              <a:ext uri="{FF2B5EF4-FFF2-40B4-BE49-F238E27FC236}">
                <a16:creationId xmlns:a16="http://schemas.microsoft.com/office/drawing/2014/main" id="{282F774E-82F4-4E9A-B9B0-7C14E807FBA5}"/>
              </a:ext>
            </a:extLst>
          </p:cNvPr>
          <p:cNvSpPr>
            <a:spLocks noGrp="1" noChangeArrowheads="1"/>
          </p:cNvSpPr>
          <p:nvPr>
            <p:ph type="body" sz="quarter" idx="11"/>
          </p:nvPr>
        </p:nvSpPr>
        <p:spPr>
          <a:xfrm>
            <a:off x="2431467" y="98823"/>
            <a:ext cx="4025503" cy="569119"/>
          </a:xfrm>
        </p:spPr>
        <p:txBody>
          <a:bodyPr>
            <a:normAutofit fontScale="85000" lnSpcReduction="10000"/>
          </a:bodyPr>
          <a:lstStyle/>
          <a:p>
            <a:pPr eaLnBrk="1" hangingPunct="1"/>
            <a:r>
              <a:rPr lang="en-ZA" sz="2400" dirty="0">
                <a:solidFill>
                  <a:schemeClr val="bg1"/>
                </a:solidFill>
              </a:rPr>
              <a:t>MISSION, VISION AND VALUES</a:t>
            </a:r>
            <a:endParaRPr lang="en-US" altLang="en-US" sz="2400"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447D63CE-4A0E-4F02-8FCB-316427B10F2E}"/>
              </a:ext>
            </a:extLst>
          </p:cNvPr>
          <p:cNvSpPr txBox="1"/>
          <p:nvPr/>
        </p:nvSpPr>
        <p:spPr>
          <a:xfrm>
            <a:off x="333970" y="769574"/>
            <a:ext cx="8174236" cy="364715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309563" hangingPunct="0"/>
            <a:r>
              <a:rPr lang="en-US" sz="1350" b="1" kern="0" dirty="0">
                <a:solidFill>
                  <a:srgbClr val="3F3F3F"/>
                </a:solidFill>
                <a:latin typeface="PT Sans"/>
                <a:sym typeface="PT Sans"/>
              </a:rPr>
              <a:t>Mission</a:t>
            </a:r>
          </a:p>
          <a:p>
            <a:pPr algn="just" defTabSz="309563" hangingPunct="0"/>
            <a:r>
              <a:rPr lang="en-US" sz="1350" kern="0" dirty="0">
                <a:solidFill>
                  <a:srgbClr val="3F3F3F"/>
                </a:solidFill>
                <a:latin typeface="PT Sans"/>
                <a:sym typeface="PT Sans"/>
              </a:rPr>
              <a:t> </a:t>
            </a:r>
          </a:p>
          <a:p>
            <a:pPr algn="just" defTabSz="309563" hangingPunct="0"/>
            <a:r>
              <a:rPr lang="en-US" sz="1200" kern="0" dirty="0">
                <a:solidFill>
                  <a:srgbClr val="3F3F3F"/>
                </a:solidFill>
                <a:latin typeface="Arial" panose="020B0604020202020204" pitchFamily="34" charset="0"/>
                <a:cs typeface="Arial" panose="020B0604020202020204" pitchFamily="34" charset="0"/>
                <a:sym typeface="PT Sans"/>
              </a:rPr>
              <a:t>Transform  into an </a:t>
            </a:r>
            <a:r>
              <a:rPr lang="en-US" sz="1200" b="1" kern="0" dirty="0">
                <a:solidFill>
                  <a:srgbClr val="3F3F3F"/>
                </a:solidFill>
                <a:latin typeface="Arial" panose="020B0604020202020204" pitchFamily="34" charset="0"/>
                <a:cs typeface="Arial" panose="020B0604020202020204" pitchFamily="34" charset="0"/>
                <a:sym typeface="PT Sans"/>
              </a:rPr>
              <a:t>efficient and effective </a:t>
            </a:r>
            <a:r>
              <a:rPr lang="en-US" sz="1200" kern="0" dirty="0">
                <a:solidFill>
                  <a:srgbClr val="3F3F3F"/>
                </a:solidFill>
                <a:latin typeface="Arial" panose="020B0604020202020204" pitchFamily="34" charset="0"/>
                <a:cs typeface="Arial" panose="020B0604020202020204" pitchFamily="34" charset="0"/>
                <a:sym typeface="PT Sans"/>
              </a:rPr>
              <a:t>provider of financial aid to students from poor and working class families in a </a:t>
            </a:r>
            <a:r>
              <a:rPr lang="en-US" sz="1200" b="1" kern="0" dirty="0">
                <a:solidFill>
                  <a:srgbClr val="3F3F3F"/>
                </a:solidFill>
                <a:latin typeface="Arial" panose="020B0604020202020204" pitchFamily="34" charset="0"/>
                <a:cs typeface="Arial" panose="020B0604020202020204" pitchFamily="34" charset="0"/>
                <a:sym typeface="PT Sans"/>
              </a:rPr>
              <a:t>sustainable manner </a:t>
            </a:r>
            <a:r>
              <a:rPr lang="en-US" sz="1200" kern="0" dirty="0">
                <a:solidFill>
                  <a:srgbClr val="3F3F3F"/>
                </a:solidFill>
                <a:latin typeface="Arial" panose="020B0604020202020204" pitchFamily="34" charset="0"/>
                <a:cs typeface="Arial" panose="020B0604020202020204" pitchFamily="34" charset="0"/>
                <a:sym typeface="PT Sans"/>
              </a:rPr>
              <a:t>that promotes access to, and success in, higher and further education and training, in pursuit of South Africa’s </a:t>
            </a:r>
            <a:r>
              <a:rPr lang="en-US" sz="1200" b="1" kern="0" dirty="0">
                <a:solidFill>
                  <a:srgbClr val="3F3F3F"/>
                </a:solidFill>
                <a:latin typeface="Arial" panose="020B0604020202020204" pitchFamily="34" charset="0"/>
                <a:cs typeface="Arial" panose="020B0604020202020204" pitchFamily="34" charset="0"/>
                <a:sym typeface="PT Sans"/>
              </a:rPr>
              <a:t>national and human resource development </a:t>
            </a:r>
            <a:r>
              <a:rPr lang="en-US" sz="1200" kern="0" dirty="0">
                <a:solidFill>
                  <a:srgbClr val="3F3F3F"/>
                </a:solidFill>
                <a:latin typeface="Arial" panose="020B0604020202020204" pitchFamily="34" charset="0"/>
                <a:cs typeface="Arial" panose="020B0604020202020204" pitchFamily="34" charset="0"/>
                <a:sym typeface="PT Sans"/>
              </a:rPr>
              <a:t>goals</a:t>
            </a:r>
          </a:p>
          <a:p>
            <a:pPr algn="just" defTabSz="309563" hangingPunct="0"/>
            <a:endParaRPr lang="en-US" sz="1200" kern="0" dirty="0">
              <a:solidFill>
                <a:srgbClr val="3F3F3F"/>
              </a:solidFill>
              <a:latin typeface="Arial" panose="020B0604020202020204" pitchFamily="34" charset="0"/>
              <a:cs typeface="Arial" panose="020B0604020202020204" pitchFamily="34" charset="0"/>
              <a:sym typeface="PT Sans"/>
            </a:endParaRPr>
          </a:p>
          <a:p>
            <a:pPr algn="just" defTabSz="309563" hangingPunct="0"/>
            <a:r>
              <a:rPr lang="en-US" sz="1200" b="1" kern="0" dirty="0">
                <a:solidFill>
                  <a:srgbClr val="3F3F3F"/>
                </a:solidFill>
                <a:latin typeface="Arial" panose="020B0604020202020204" pitchFamily="34" charset="0"/>
                <a:cs typeface="Arial" panose="020B0604020202020204" pitchFamily="34" charset="0"/>
                <a:sym typeface="PT Sans"/>
              </a:rPr>
              <a:t>Vision</a:t>
            </a:r>
          </a:p>
          <a:p>
            <a:pPr algn="just" defTabSz="309563" hangingPunct="0"/>
            <a:endParaRPr lang="en-US" sz="1200" kern="0" dirty="0">
              <a:solidFill>
                <a:srgbClr val="3F3F3F"/>
              </a:solidFill>
              <a:latin typeface="Arial" panose="020B0604020202020204" pitchFamily="34" charset="0"/>
              <a:cs typeface="Arial" panose="020B0604020202020204" pitchFamily="34" charset="0"/>
              <a:sym typeface="PT Sans"/>
            </a:endParaRPr>
          </a:p>
          <a:p>
            <a:pPr algn="just" defTabSz="309563" hangingPunct="0"/>
            <a:r>
              <a:rPr lang="en-US" sz="1200" kern="0" dirty="0">
                <a:solidFill>
                  <a:srgbClr val="3F3F3F"/>
                </a:solidFill>
                <a:latin typeface="Arial" panose="020B0604020202020204" pitchFamily="34" charset="0"/>
                <a:cs typeface="Arial" panose="020B0604020202020204" pitchFamily="34" charset="0"/>
                <a:sym typeface="PT Sans"/>
              </a:rPr>
              <a:t>A </a:t>
            </a:r>
            <a:r>
              <a:rPr lang="en-US" sz="1200" b="1" kern="0" dirty="0">
                <a:solidFill>
                  <a:srgbClr val="3F3F3F"/>
                </a:solidFill>
                <a:latin typeface="Arial" panose="020B0604020202020204" pitchFamily="34" charset="0"/>
                <a:cs typeface="Arial" panose="020B0604020202020204" pitchFamily="34" charset="0"/>
                <a:sym typeface="PT Sans"/>
              </a:rPr>
              <a:t>model public entity </a:t>
            </a:r>
            <a:r>
              <a:rPr lang="en-US" sz="1200" kern="0" dirty="0">
                <a:solidFill>
                  <a:srgbClr val="3F3F3F"/>
                </a:solidFill>
                <a:latin typeface="Arial" panose="020B0604020202020204" pitchFamily="34" charset="0"/>
                <a:cs typeface="Arial" panose="020B0604020202020204" pitchFamily="34" charset="0"/>
                <a:sym typeface="PT Sans"/>
              </a:rPr>
              <a:t>that provides financial aid to all eligible public university and Technical and Vocational Education and Training (TVET) college students from poor and working class families.</a:t>
            </a:r>
          </a:p>
          <a:p>
            <a:pPr algn="just" defTabSz="309563" hangingPunct="0"/>
            <a:endParaRPr lang="en-US" sz="1200" kern="0" dirty="0">
              <a:solidFill>
                <a:srgbClr val="3F3F3F"/>
              </a:solidFill>
              <a:latin typeface="Arial" panose="020B0604020202020204" pitchFamily="34" charset="0"/>
              <a:cs typeface="Arial" panose="020B0604020202020204" pitchFamily="34" charset="0"/>
              <a:sym typeface="PT Sans"/>
            </a:endParaRPr>
          </a:p>
          <a:p>
            <a:pPr algn="just" defTabSz="309563" hangingPunct="0"/>
            <a:r>
              <a:rPr lang="en-US" sz="1200" b="1" kern="0" dirty="0">
                <a:solidFill>
                  <a:srgbClr val="3F3F3F"/>
                </a:solidFill>
                <a:latin typeface="Arial" panose="020B0604020202020204" pitchFamily="34" charset="0"/>
                <a:cs typeface="Arial" panose="020B0604020202020204" pitchFamily="34" charset="0"/>
                <a:sym typeface="PT Sans"/>
              </a:rPr>
              <a:t>Values</a:t>
            </a:r>
          </a:p>
          <a:p>
            <a:pPr algn="just" defTabSz="309563" hangingPunct="0"/>
            <a:endParaRPr lang="en-US" sz="1200" b="1" kern="0" dirty="0">
              <a:solidFill>
                <a:srgbClr val="3F3F3F"/>
              </a:solidFill>
              <a:latin typeface="Arial" panose="020B0604020202020204" pitchFamily="34" charset="0"/>
              <a:cs typeface="Arial" panose="020B0604020202020204" pitchFamily="34" charset="0"/>
              <a:sym typeface="PT Sans"/>
            </a:endParaRPr>
          </a:p>
          <a:p>
            <a:pPr algn="just" defTabSz="309563" hangingPunct="0"/>
            <a:r>
              <a:rPr lang="en-US" sz="1200" kern="0" dirty="0">
                <a:solidFill>
                  <a:srgbClr val="3F3F3F"/>
                </a:solidFill>
                <a:latin typeface="Arial" panose="020B0604020202020204" pitchFamily="34" charset="0"/>
                <a:cs typeface="Arial" panose="020B0604020202020204" pitchFamily="34" charset="0"/>
                <a:sym typeface="PT Sans"/>
              </a:rPr>
              <a:t>Outward										                                      Inward</a:t>
            </a:r>
          </a:p>
          <a:p>
            <a:pPr algn="just" defTabSz="309563" hangingPunct="0"/>
            <a:r>
              <a:rPr lang="en-US" sz="1200" kern="0" dirty="0">
                <a:solidFill>
                  <a:srgbClr val="3F3F3F"/>
                </a:solidFill>
                <a:latin typeface="Arial" panose="020B0604020202020204" pitchFamily="34" charset="0"/>
                <a:cs typeface="Arial" panose="020B0604020202020204" pitchFamily="34" charset="0"/>
                <a:sym typeface="PT Sans"/>
              </a:rPr>
              <a:t>Accessibility (Direct access)						                	         Integrity</a:t>
            </a:r>
          </a:p>
          <a:p>
            <a:pPr algn="just" defTabSz="309563" hangingPunct="0"/>
            <a:r>
              <a:rPr lang="en-US" sz="1200" kern="0" dirty="0">
                <a:solidFill>
                  <a:srgbClr val="3F3F3F"/>
                </a:solidFill>
                <a:latin typeface="Arial" panose="020B0604020202020204" pitchFamily="34" charset="0"/>
                <a:cs typeface="Arial" panose="020B0604020202020204" pitchFamily="34" charset="0"/>
                <a:sym typeface="PT Sans"/>
              </a:rPr>
              <a:t>Transparency (Open and honest)						                       Accountability</a:t>
            </a:r>
          </a:p>
          <a:p>
            <a:pPr algn="just" defTabSz="309563" hangingPunct="0"/>
            <a:r>
              <a:rPr lang="en-US" sz="1200" kern="0" dirty="0">
                <a:solidFill>
                  <a:srgbClr val="3F3F3F"/>
                </a:solidFill>
                <a:latin typeface="Arial" panose="020B0604020202020204" pitchFamily="34" charset="0"/>
                <a:cs typeface="Arial" panose="020B0604020202020204" pitchFamily="34" charset="0"/>
                <a:sym typeface="PT Sans"/>
              </a:rPr>
              <a:t>Affordability (Cost effective solutions)					                       Respect</a:t>
            </a:r>
          </a:p>
          <a:p>
            <a:pPr algn="just" defTabSz="309563" hangingPunct="0"/>
            <a:r>
              <a:rPr lang="en-US" sz="1200" kern="0" dirty="0">
                <a:solidFill>
                  <a:srgbClr val="3F3F3F"/>
                </a:solidFill>
                <a:latin typeface="Arial" panose="020B0604020202020204" pitchFamily="34" charset="0"/>
                <a:cs typeface="Arial" panose="020B0604020202020204" pitchFamily="34" charset="0"/>
                <a:sym typeface="PT Sans"/>
              </a:rPr>
              <a:t>Reliability (Honoring commitments and pursuit of mandate)	Innovation</a:t>
            </a:r>
          </a:p>
          <a:p>
            <a:pPr algn="just" defTabSz="309563" hangingPunct="0"/>
            <a:r>
              <a:rPr lang="en-US" sz="1200" kern="0" dirty="0">
                <a:solidFill>
                  <a:srgbClr val="3F3F3F"/>
                </a:solidFill>
                <a:latin typeface="Arial" panose="020B0604020202020204" pitchFamily="34" charset="0"/>
                <a:cs typeface="Arial" panose="020B0604020202020204" pitchFamily="34" charset="0"/>
                <a:sym typeface="PT Sans"/>
              </a:rPr>
              <a:t>Authenticity (Offering quality)</a:t>
            </a:r>
          </a:p>
        </p:txBody>
      </p:sp>
    </p:spTree>
    <p:extLst>
      <p:ext uri="{BB962C8B-B14F-4D97-AF65-F5344CB8AC3E}">
        <p14:creationId xmlns:p14="http://schemas.microsoft.com/office/powerpoint/2010/main" val="313235629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accel="20000" decel="4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accel="20000" decel="40000" fill="hold" grpId="0" nodeType="withEffect">
                                  <p:stCondLst>
                                    <p:cond delay="0"/>
                                  </p:stCondLst>
                                  <p:childTnLst>
                                    <p:set>
                                      <p:cBhvr>
                                        <p:cTn id="10" dur="1" fill="hold">
                                          <p:stCondLst>
                                            <p:cond delay="0"/>
                                          </p:stCondLst>
                                        </p:cTn>
                                        <p:tgtEl>
                                          <p:spTgt spid="41">
                                            <p:bg/>
                                          </p:spTgt>
                                        </p:tgtEl>
                                        <p:attrNameLst>
                                          <p:attrName>style.visibility</p:attrName>
                                        </p:attrNameLst>
                                      </p:cBhvr>
                                      <p:to>
                                        <p:strVal val="visible"/>
                                      </p:to>
                                    </p:set>
                                    <p:anim calcmode="lin" valueType="num">
                                      <p:cBhvr additive="base">
                                        <p:cTn id="11" dur="1000" fill="hold"/>
                                        <p:tgtEl>
                                          <p:spTgt spid="41">
                                            <p:bg/>
                                          </p:spTgt>
                                        </p:tgtEl>
                                        <p:attrNameLst>
                                          <p:attrName>ppt_x</p:attrName>
                                        </p:attrNameLst>
                                      </p:cBhvr>
                                      <p:tavLst>
                                        <p:tav tm="0">
                                          <p:val>
                                            <p:strVal val="#ppt_x"/>
                                          </p:val>
                                        </p:tav>
                                        <p:tav tm="100000">
                                          <p:val>
                                            <p:strVal val="#ppt_x"/>
                                          </p:val>
                                        </p:tav>
                                      </p:tavLst>
                                    </p:anim>
                                    <p:anim calcmode="lin" valueType="num">
                                      <p:cBhvr additive="base">
                                        <p:cTn id="12" dur="1000" fill="hold"/>
                                        <p:tgtEl>
                                          <p:spTgt spid="41">
                                            <p:bg/>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accel="20000" decel="40000" fill="hold" grpId="0" nodeType="clickEffect">
                                  <p:stCondLst>
                                    <p:cond delay="0"/>
                                  </p:stCondLst>
                                  <p:childTnLst>
                                    <p:set>
                                      <p:cBhvr>
                                        <p:cTn id="16" dur="1" fill="hold">
                                          <p:stCondLst>
                                            <p:cond delay="0"/>
                                          </p:stCondLst>
                                        </p:cTn>
                                        <p:tgtEl>
                                          <p:spTgt spid="41">
                                            <p:txEl>
                                              <p:pRg st="0" end="0"/>
                                            </p:txEl>
                                          </p:spTgt>
                                        </p:tgtEl>
                                        <p:attrNameLst>
                                          <p:attrName>style.visibility</p:attrName>
                                        </p:attrNameLst>
                                      </p:cBhvr>
                                      <p:to>
                                        <p:strVal val="visible"/>
                                      </p:to>
                                    </p:set>
                                    <p:anim calcmode="lin" valueType="num">
                                      <p:cBhvr additive="base">
                                        <p:cTn id="17"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51520" y="627534"/>
            <a:ext cx="5358363" cy="2273314"/>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ZA"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C00000"/>
              </a:buClr>
              <a:buSzTx/>
              <a:buFontTx/>
              <a:buNone/>
              <a:tabLst/>
              <a:defRPr/>
            </a:pPr>
            <a:r>
              <a:rPr lang="en-ZA" sz="2400" b="1" dirty="0">
                <a:solidFill>
                  <a:prstClr val="white">
                    <a:lumMod val="50000"/>
                  </a:prstClr>
                </a:solidFill>
                <a:latin typeface="+mj-lt"/>
                <a:cs typeface="Arial" panose="020B0604020202020204" pitchFamily="34" charset="0"/>
              </a:rPr>
              <a:t>U</a:t>
            </a:r>
            <a:r>
              <a:rPr kumimoji="0" lang="en-ZA" sz="24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rPr>
              <a:t>PDATED SITUATIONAL ANALYSIS </a:t>
            </a:r>
          </a:p>
          <a:p>
            <a:pPr marL="0" marR="0" lvl="0" indent="0" algn="ctr" defTabSz="914400" rtl="0" eaLnBrk="1" fontAlgn="auto" latinLnBrk="0" hangingPunct="1">
              <a:lnSpc>
                <a:spcPct val="100000"/>
              </a:lnSpc>
              <a:spcBef>
                <a:spcPts val="0"/>
              </a:spcBef>
              <a:spcAft>
                <a:spcPts val="0"/>
              </a:spcAft>
              <a:buClr>
                <a:srgbClr val="C00000"/>
              </a:buClr>
              <a:buSzTx/>
              <a:buFontTx/>
              <a:buNone/>
              <a:tabLst/>
              <a:defRPr/>
            </a:pPr>
            <a:endParaRPr lang="en-ZA" sz="2400" b="1" dirty="0">
              <a:solidFill>
                <a:prstClr val="white">
                  <a:lumMod val="50000"/>
                </a:prstClr>
              </a:solidFill>
              <a:latin typeface="+mj-lt"/>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C00000"/>
              </a:buClr>
              <a:buSzTx/>
              <a:buFontTx/>
              <a:buNone/>
              <a:tabLst/>
              <a:defRPr/>
            </a:pPr>
            <a:r>
              <a:rPr kumimoji="0" lang="en-ZA" sz="24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rPr>
              <a:t>(ENVIRONMENTAL SCANNING) </a:t>
            </a:r>
          </a:p>
        </p:txBody>
      </p:sp>
      <p:sp>
        <p:nvSpPr>
          <p:cNvPr id="14" name="Rectangle 13"/>
          <p:cNvSpPr/>
          <p:nvPr/>
        </p:nvSpPr>
        <p:spPr>
          <a:xfrm>
            <a:off x="0" y="-38100"/>
            <a:ext cx="731520" cy="483516"/>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000" b="1" dirty="0">
                <a:solidFill>
                  <a:prstClr val="white"/>
                </a:solidFill>
                <a:latin typeface="Arial" panose="020B0604020202020204" pitchFamily="34" charset="0"/>
                <a:cs typeface="Arial" panose="020B0604020202020204" pitchFamily="34" charset="0"/>
              </a:rPr>
              <a:t>4</a:t>
            </a:r>
            <a:endPar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07C2D363-870D-43EF-B6CA-F64ED1A034A4}"/>
              </a:ext>
            </a:extLst>
          </p:cNvPr>
          <p:cNvSpPr txBox="1"/>
          <p:nvPr/>
        </p:nvSpPr>
        <p:spPr>
          <a:xfrm>
            <a:off x="179512" y="854998"/>
            <a:ext cx="87849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angle 2"/>
          <p:cNvSpPr/>
          <p:nvPr/>
        </p:nvSpPr>
        <p:spPr>
          <a:xfrm>
            <a:off x="6876255" y="0"/>
            <a:ext cx="1895853" cy="51435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894139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55576" y="27869"/>
            <a:ext cx="8034864" cy="395877"/>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ZA" sz="20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rPr>
              <a:t>UPDATED SITUATIONAL ANALYSIS</a:t>
            </a:r>
          </a:p>
        </p:txBody>
      </p:sp>
      <p:sp>
        <p:nvSpPr>
          <p:cNvPr id="2" name="TextBox 1">
            <a:extLst>
              <a:ext uri="{FF2B5EF4-FFF2-40B4-BE49-F238E27FC236}">
                <a16:creationId xmlns:a16="http://schemas.microsoft.com/office/drawing/2014/main" id="{07C2D363-870D-43EF-B6CA-F64ED1A034A4}"/>
              </a:ext>
            </a:extLst>
          </p:cNvPr>
          <p:cNvSpPr txBox="1"/>
          <p:nvPr/>
        </p:nvSpPr>
        <p:spPr>
          <a:xfrm>
            <a:off x="395536" y="627534"/>
            <a:ext cx="8394904" cy="48397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EAAB21"/>
              </a:buClr>
              <a:buSzTx/>
              <a:buFontTx/>
              <a:buNone/>
              <a:tabLst>
                <a:tab pos="228600" algn="l"/>
              </a:tabLst>
              <a:defRPr/>
            </a:pPr>
            <a:endParaRPr kumimoji="0" lang="en-US" sz="11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a:ea typeface="+mn-ea"/>
                <a:cs typeface="+mn-cs"/>
              </a:rPr>
              <a:t>In our situational analysis we considered the following key factors:</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ZA" sz="1200" dirty="0">
              <a:solidFill>
                <a:prstClr val="black"/>
              </a:solidFill>
              <a:latin typeface="Arial"/>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200" dirty="0">
                <a:solidFill>
                  <a:prstClr val="black"/>
                </a:solidFill>
                <a:latin typeface="Arial"/>
              </a:rPr>
              <a:t>The impact of COVID 19 – particularly its effect on the economy which as the following resultant effect for NSFAS</a:t>
            </a:r>
          </a:p>
          <a:p>
            <a:pPr marL="628650" lvl="1" indent="-171450">
              <a:lnSpc>
                <a:spcPct val="150000"/>
              </a:lnSpc>
              <a:buFont typeface="Wingdings" panose="05000000000000000000" pitchFamily="2" charset="2"/>
              <a:buChar char="Ø"/>
              <a:defRPr/>
            </a:pPr>
            <a:r>
              <a:rPr lang="en-ZA" sz="1200" dirty="0">
                <a:solidFill>
                  <a:prstClr val="black"/>
                </a:solidFill>
                <a:latin typeface="Arial"/>
              </a:rPr>
              <a:t>Reduced recoveries from former beneficiaries</a:t>
            </a:r>
          </a:p>
          <a:p>
            <a:pPr marL="628650" lvl="1" indent="-171450">
              <a:lnSpc>
                <a:spcPct val="150000"/>
              </a:lnSpc>
              <a:buFont typeface="Wingdings" panose="05000000000000000000" pitchFamily="2" charset="2"/>
              <a:buChar char="Ø"/>
              <a:defRPr/>
            </a:pPr>
            <a:r>
              <a:rPr lang="en-ZA" sz="1200" dirty="0">
                <a:solidFill>
                  <a:prstClr val="black"/>
                </a:solidFill>
                <a:latin typeface="Arial"/>
              </a:rPr>
              <a:t>Increased demand by students needing financial aid in the form of new applicants and those that were self funding in the past. This is evidenced by the increased in the number applicants which have resulted in funding shortfalls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200" dirty="0">
                <a:solidFill>
                  <a:prstClr val="black"/>
                </a:solidFill>
                <a:latin typeface="Arial"/>
              </a:rPr>
              <a:t>The current context of the organisation</a:t>
            </a:r>
          </a:p>
          <a:p>
            <a:pPr marL="628650" lvl="1" indent="-171450">
              <a:lnSpc>
                <a:spcPct val="150000"/>
              </a:lnSpc>
              <a:buFont typeface="Wingdings" panose="05000000000000000000" pitchFamily="2" charset="2"/>
              <a:buChar char="Ø"/>
              <a:defRPr/>
            </a:pPr>
            <a:r>
              <a:rPr lang="en-ZA" sz="1200" dirty="0">
                <a:solidFill>
                  <a:prstClr val="black"/>
                </a:solidFill>
                <a:latin typeface="Arial"/>
              </a:rPr>
              <a:t>Ramifications of the implementation of the bursary scheme without proper planning impacting the internal control framework, systems, organisational structure, processes and the impact on fiscus</a:t>
            </a:r>
          </a:p>
          <a:p>
            <a:pPr marL="628650" lvl="1" indent="-171450">
              <a:lnSpc>
                <a:spcPct val="150000"/>
              </a:lnSpc>
              <a:buFont typeface="Wingdings" panose="05000000000000000000" pitchFamily="2" charset="2"/>
              <a:buChar char="Ø"/>
              <a:defRPr/>
            </a:pPr>
            <a:r>
              <a:rPr lang="en-ZA" sz="1200" dirty="0">
                <a:solidFill>
                  <a:prstClr val="black"/>
                </a:solidFill>
                <a:latin typeface="Arial"/>
              </a:rPr>
              <a:t>Budgetary constraints both for student funding and administration of the scheme</a:t>
            </a:r>
          </a:p>
          <a:p>
            <a:pPr marL="628650" lvl="1" indent="-171450">
              <a:lnSpc>
                <a:spcPct val="150000"/>
              </a:lnSpc>
              <a:buFont typeface="Wingdings" panose="05000000000000000000" pitchFamily="2" charset="2"/>
              <a:buChar char="Ø"/>
              <a:defRPr/>
            </a:pPr>
            <a:r>
              <a:rPr lang="en-ZA" sz="1200" dirty="0">
                <a:solidFill>
                  <a:prstClr val="black"/>
                </a:solidFill>
                <a:latin typeface="Arial"/>
              </a:rPr>
              <a:t>Stability in governance and management</a:t>
            </a:r>
          </a:p>
          <a:p>
            <a:pPr marL="297815" marR="103505" lvl="0" indent="-171450" algn="just" defTabSz="914400" rtl="0" eaLnBrk="1" fontAlgn="auto" latinLnBrk="0" hangingPunct="1">
              <a:lnSpc>
                <a:spcPct val="150000"/>
              </a:lnSpc>
              <a:spcBef>
                <a:spcPts val="5"/>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The</a:t>
            </a:r>
            <a:r>
              <a:rPr kumimoji="0" lang="en-US" sz="1200" b="0" i="0" u="none" strike="noStrike" kern="1200" cap="none" spc="-4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remediation</a:t>
            </a:r>
            <a:r>
              <a:rPr kumimoji="0" lang="en-US" sz="1200" b="0" i="0" u="none" strike="noStrike" kern="1200" cap="none" spc="-4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strategies</a:t>
            </a:r>
            <a:r>
              <a:rPr kumimoji="0" lang="en-US" sz="1200" b="0" i="0" u="none" strike="noStrike" kern="1200" cap="none" spc="-2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towards</a:t>
            </a:r>
            <a:r>
              <a:rPr kumimoji="0" lang="en-US" sz="1200" b="0" i="0" u="none" strike="noStrike" kern="1200" cap="none" spc="-2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improving</a:t>
            </a:r>
            <a:r>
              <a:rPr kumimoji="0" lang="en-US" sz="1200" b="0" i="0" u="none" strike="noStrike" kern="1200" cap="none" spc="-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overall</a:t>
            </a:r>
            <a:r>
              <a:rPr kumimoji="0" lang="en-US" sz="1200" b="0" i="0" u="none" strike="noStrike" kern="1200" cap="none" spc="-4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organizational</a:t>
            </a:r>
            <a:r>
              <a:rPr kumimoji="0" lang="en-US" sz="1200" b="0" i="0" u="none" strike="noStrike" kern="1200" cap="none" spc="-4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performance</a:t>
            </a:r>
            <a:r>
              <a:rPr kumimoji="0" lang="en-US" sz="1200" b="0" i="0" u="none" strike="noStrike" kern="1200" cap="none" spc="-2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include</a:t>
            </a:r>
            <a:r>
              <a:rPr lang="en-US" sz="1200" spc="-35" dirty="0">
                <a:solidFill>
                  <a:prstClr val="black"/>
                </a:solidFill>
                <a:latin typeface="Arial" panose="020B0604020202020204" pitchFamily="34" charset="0"/>
                <a:ea typeface="Arial" panose="020B0604020202020204" pitchFamily="34" charset="0"/>
              </a:rPr>
              <a:t>; organizational redesign, inculcating a culture of performance management , improving the student funding criteria, fundraising and revenue generation, improved collaboration with stakeholders, improved systems and efficient is execution of mandate and etc.</a:t>
            </a:r>
            <a:endParaRPr kumimoji="0" lang="en-US" sz="1200" b="0" i="0" u="none" strike="noStrike" kern="1200" cap="none" spc="-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126365" marR="103505" lvl="0" indent="0" algn="just" defTabSz="914400" rtl="0" eaLnBrk="1" fontAlgn="auto" latinLnBrk="0" hangingPunct="1">
              <a:lnSpc>
                <a:spcPct val="150000"/>
              </a:lnSpc>
              <a:spcBef>
                <a:spcPts val="5"/>
              </a:spcBef>
              <a:spcAft>
                <a:spcPts val="0"/>
              </a:spcAft>
              <a:buClr>
                <a:srgbClr val="FF9900"/>
              </a:buClr>
              <a:buSzTx/>
              <a:buFontTx/>
              <a:buNone/>
              <a:tabLst/>
              <a:defRPr/>
            </a:pPr>
            <a:endParaRPr kumimoji="0" lang="en-US" sz="1100" b="0" i="0" u="none" strike="noStrike" kern="1200" cap="none" spc="-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lvl="1">
              <a:defRPr/>
            </a:pPr>
            <a:endParaRPr lang="en-ZA" sz="1100" dirty="0">
              <a:solidFill>
                <a:prstClr val="black"/>
              </a:solidFill>
              <a:latin typeface="Arial"/>
            </a:endParaRPr>
          </a:p>
        </p:txBody>
      </p:sp>
      <p:sp>
        <p:nvSpPr>
          <p:cNvPr id="5" name="Rectangle 4"/>
          <p:cNvSpPr/>
          <p:nvPr/>
        </p:nvSpPr>
        <p:spPr>
          <a:xfrm>
            <a:off x="0" y="2"/>
            <a:ext cx="731520" cy="555524"/>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000" b="1" dirty="0">
                <a:solidFill>
                  <a:prstClr val="white"/>
                </a:solidFill>
                <a:latin typeface="Arial" panose="020B0604020202020204" pitchFamily="34" charset="0"/>
                <a:cs typeface="Arial" panose="020B0604020202020204" pitchFamily="34" charset="0"/>
              </a:rPr>
              <a:t>5</a:t>
            </a:r>
            <a:endPar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1899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21437"/>
            <a:ext cx="5891789" cy="2550313"/>
          </a:xfrm>
          <a:prstGeom prst="rect">
            <a:avLst/>
          </a:prstGeom>
        </p:spPr>
        <p:txBody>
          <a:bodyPr wrap="square" lIns="87252" tIns="43624" rIns="87252" bIns="43624">
            <a:spAutoFit/>
          </a:bodyPr>
          <a:lstStyle/>
          <a:p>
            <a:pPr>
              <a:buClr>
                <a:srgbClr val="C00000"/>
              </a:buClr>
            </a:pPr>
            <a:endParaRPr lang="en-ZA" sz="1400" b="1" dirty="0">
              <a:solidFill>
                <a:schemeClr val="bg1">
                  <a:lumMod val="50000"/>
                </a:schemeClr>
              </a:solidFill>
              <a:cs typeface="Arial" panose="020B0604020202020204" pitchFamily="34" charset="0"/>
            </a:endParaRPr>
          </a:p>
          <a:p>
            <a:pPr>
              <a:buClr>
                <a:srgbClr val="C00000"/>
              </a:buClr>
            </a:pPr>
            <a:endParaRPr lang="en-ZA" sz="1400" b="1" dirty="0">
              <a:solidFill>
                <a:schemeClr val="bg1">
                  <a:lumMod val="50000"/>
                </a:schemeClr>
              </a:solidFill>
              <a:cs typeface="Arial" panose="020B0604020202020204" pitchFamily="34" charset="0"/>
            </a:endParaRPr>
          </a:p>
          <a:p>
            <a:pPr>
              <a:buClr>
                <a:srgbClr val="C00000"/>
              </a:buClr>
            </a:pPr>
            <a:endParaRPr lang="en-ZA" sz="1400" b="1" dirty="0">
              <a:solidFill>
                <a:schemeClr val="bg1">
                  <a:lumMod val="50000"/>
                </a:schemeClr>
              </a:solidFill>
              <a:cs typeface="Arial" panose="020B0604020202020204" pitchFamily="34" charset="0"/>
            </a:endParaRPr>
          </a:p>
          <a:p>
            <a:pPr>
              <a:buClr>
                <a:srgbClr val="C00000"/>
              </a:buClr>
            </a:pPr>
            <a:endParaRPr lang="en-ZA" sz="1400" b="1" dirty="0">
              <a:solidFill>
                <a:schemeClr val="bg1">
                  <a:lumMod val="50000"/>
                </a:schemeClr>
              </a:solidFill>
              <a:cs typeface="Arial" panose="020B0604020202020204" pitchFamily="34" charset="0"/>
            </a:endParaRPr>
          </a:p>
          <a:p>
            <a:pPr>
              <a:buClr>
                <a:srgbClr val="C00000"/>
              </a:buClr>
            </a:pPr>
            <a:endParaRPr lang="en-ZA" sz="1400" b="1" dirty="0">
              <a:solidFill>
                <a:schemeClr val="bg1">
                  <a:lumMod val="50000"/>
                </a:schemeClr>
              </a:solidFill>
              <a:cs typeface="Arial" panose="020B0604020202020204" pitchFamily="34" charset="0"/>
            </a:endParaRPr>
          </a:p>
          <a:p>
            <a:pPr>
              <a:buClr>
                <a:srgbClr val="C00000"/>
              </a:buClr>
            </a:pPr>
            <a:endParaRPr lang="en-ZA" sz="1400" b="1" dirty="0">
              <a:solidFill>
                <a:schemeClr val="bg1">
                  <a:lumMod val="50000"/>
                </a:schemeClr>
              </a:solidFill>
              <a:cs typeface="Arial" panose="020B0604020202020204" pitchFamily="34" charset="0"/>
            </a:endParaRPr>
          </a:p>
          <a:p>
            <a:pPr>
              <a:buClr>
                <a:srgbClr val="C00000"/>
              </a:buClr>
            </a:pPr>
            <a:endParaRPr lang="en-ZA" sz="1400" b="1" dirty="0">
              <a:solidFill>
                <a:schemeClr val="bg1">
                  <a:lumMod val="50000"/>
                </a:schemeClr>
              </a:solidFill>
              <a:cs typeface="Arial" panose="020B0604020202020204" pitchFamily="34" charset="0"/>
            </a:endParaRPr>
          </a:p>
          <a:p>
            <a:pPr>
              <a:buClr>
                <a:srgbClr val="C00000"/>
              </a:buClr>
            </a:pPr>
            <a:endParaRPr lang="en-ZA" sz="1400" b="1" dirty="0">
              <a:solidFill>
                <a:schemeClr val="bg1">
                  <a:lumMod val="50000"/>
                </a:schemeClr>
              </a:solidFill>
              <a:cs typeface="Arial" panose="020B0604020202020204" pitchFamily="34" charset="0"/>
            </a:endParaRPr>
          </a:p>
          <a:p>
            <a:pPr algn="ctr">
              <a:buClr>
                <a:srgbClr val="C00000"/>
              </a:buClr>
            </a:pPr>
            <a:r>
              <a:rPr lang="en-ZA" sz="2400" b="1" dirty="0">
                <a:solidFill>
                  <a:prstClr val="white">
                    <a:lumMod val="50000"/>
                  </a:prstClr>
                </a:solidFill>
                <a:latin typeface="+mj-lt"/>
                <a:cs typeface="Arial" panose="020B0604020202020204" pitchFamily="34" charset="0"/>
              </a:rPr>
              <a:t>MID-TERM STRATEGIC FRAMEWORK (MTSF) – 2019-2024</a:t>
            </a:r>
            <a:r>
              <a:rPr lang="en-ZA" sz="1600" b="1" dirty="0">
                <a:solidFill>
                  <a:prstClr val="white">
                    <a:lumMod val="50000"/>
                  </a:prstClr>
                </a:solidFill>
                <a:cs typeface="Arial" panose="020B0604020202020204" pitchFamily="34" charset="0"/>
              </a:rPr>
              <a:t> </a:t>
            </a:r>
          </a:p>
        </p:txBody>
      </p:sp>
      <p:sp>
        <p:nvSpPr>
          <p:cNvPr id="14" name="Rectangle 13"/>
          <p:cNvSpPr/>
          <p:nvPr/>
        </p:nvSpPr>
        <p:spPr>
          <a:xfrm>
            <a:off x="0" y="2"/>
            <a:ext cx="731520" cy="483516"/>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latin typeface="Arial" panose="020B0604020202020204" pitchFamily="34" charset="0"/>
                <a:cs typeface="Arial" panose="020B0604020202020204" pitchFamily="34" charset="0"/>
              </a:rPr>
              <a:t>6</a:t>
            </a:r>
          </a:p>
        </p:txBody>
      </p:sp>
      <p:sp>
        <p:nvSpPr>
          <p:cNvPr id="2" name="TextBox 1">
            <a:extLst>
              <a:ext uri="{FF2B5EF4-FFF2-40B4-BE49-F238E27FC236}">
                <a16:creationId xmlns:a16="http://schemas.microsoft.com/office/drawing/2014/main" id="{07C2D363-870D-43EF-B6CA-F64ED1A034A4}"/>
              </a:ext>
            </a:extLst>
          </p:cNvPr>
          <p:cNvSpPr txBox="1"/>
          <p:nvPr/>
        </p:nvSpPr>
        <p:spPr>
          <a:xfrm>
            <a:off x="179512" y="854998"/>
            <a:ext cx="8784976" cy="646331"/>
          </a:xfrm>
          <a:prstGeom prst="rect">
            <a:avLst/>
          </a:prstGeom>
          <a:noFill/>
        </p:spPr>
        <p:txBody>
          <a:bodyPr wrap="square" rtlCol="0">
            <a:spAutoFit/>
          </a:bodyPr>
          <a:lstStyle/>
          <a:p>
            <a:endParaRPr lang="en-US" dirty="0"/>
          </a:p>
          <a:p>
            <a:endParaRPr lang="en-ZA" dirty="0"/>
          </a:p>
        </p:txBody>
      </p:sp>
      <p:sp>
        <p:nvSpPr>
          <p:cNvPr id="3" name="Rectangle 2"/>
          <p:cNvSpPr/>
          <p:nvPr/>
        </p:nvSpPr>
        <p:spPr>
          <a:xfrm>
            <a:off x="6660231" y="0"/>
            <a:ext cx="2111877" cy="51435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266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55576" y="27869"/>
            <a:ext cx="8034864" cy="395877"/>
          </a:xfrm>
          <a:prstGeom prst="rect">
            <a:avLst/>
          </a:prstGeom>
        </p:spPr>
        <p:txBody>
          <a:bodyPr wrap="square" lIns="87252" tIns="43624" rIns="87252" bIns="4362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lang="en-ZA" sz="2000" b="1" dirty="0">
                <a:solidFill>
                  <a:prstClr val="white">
                    <a:lumMod val="50000"/>
                  </a:prstClr>
                </a:solidFill>
                <a:latin typeface="+mj-lt"/>
                <a:cs typeface="Arial" panose="020B0604020202020204" pitchFamily="34" charset="0"/>
              </a:rPr>
              <a:t>MTSF 2019-2024</a:t>
            </a:r>
            <a:endParaRPr kumimoji="0" lang="en-ZA" sz="1200" b="1" i="0" u="none" strike="noStrike" kern="1200" cap="none" spc="0" normalizeH="0" baseline="0" noProof="0" dirty="0">
              <a:ln>
                <a:noFill/>
              </a:ln>
              <a:solidFill>
                <a:prstClr val="white">
                  <a:lumMod val="50000"/>
                </a:prstClr>
              </a:solidFill>
              <a:effectLst/>
              <a:uLnTx/>
              <a:uFillTx/>
              <a:latin typeface="+mj-lt"/>
              <a:ea typeface="+mn-ea"/>
              <a:cs typeface="Arial" panose="020B0604020202020204" pitchFamily="34" charset="0"/>
            </a:endParaRPr>
          </a:p>
        </p:txBody>
      </p:sp>
      <p:sp>
        <p:nvSpPr>
          <p:cNvPr id="2" name="TextBox 1">
            <a:extLst>
              <a:ext uri="{FF2B5EF4-FFF2-40B4-BE49-F238E27FC236}">
                <a16:creationId xmlns:a16="http://schemas.microsoft.com/office/drawing/2014/main" id="{07C2D363-870D-43EF-B6CA-F64ED1A034A4}"/>
              </a:ext>
            </a:extLst>
          </p:cNvPr>
          <p:cNvSpPr txBox="1"/>
          <p:nvPr/>
        </p:nvSpPr>
        <p:spPr>
          <a:xfrm>
            <a:off x="645466" y="236173"/>
            <a:ext cx="7668402" cy="34855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prstClr val="black"/>
              </a:solidFill>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latin typeface="Arial"/>
                <a:cs typeface="Calibri"/>
              </a:rPr>
              <a:t>    </a:t>
            </a:r>
            <a:r>
              <a:rPr lang="en-US" sz="1200" b="1" dirty="0">
                <a:solidFill>
                  <a:prstClr val="black"/>
                </a:solidFill>
                <a:latin typeface="Arial" panose="020B0604020202020204" pitchFamily="34" charset="0"/>
                <a:cs typeface="Arial" panose="020B0604020202020204" pitchFamily="34" charset="0"/>
              </a:rPr>
              <a:t>Government Priorities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lvl="0" indent="-171450">
              <a:lnSpc>
                <a:spcPct val="150000"/>
              </a:lnSpc>
              <a:buFont typeface="Arial" panose="020B0604020202020204" pitchFamily="34" charset="0"/>
              <a:buChar char="•"/>
              <a:tabLst>
                <a:tab pos="228600" algn="l"/>
              </a:tabLst>
              <a:defRPr/>
            </a:pPr>
            <a:r>
              <a:rPr lang="en-US" sz="1200" dirty="0">
                <a:solidFill>
                  <a:prstClr val="black"/>
                </a:solidFill>
                <a:latin typeface="Arial" panose="020B0604020202020204" pitchFamily="34" charset="0"/>
                <a:cs typeface="Arial" panose="020B0604020202020204" pitchFamily="34" charset="0"/>
              </a:rPr>
              <a:t>The MTSF is structured around 7 priority outcomes of which the Department of Higher Education and Training, Science and Technology (DHEST) is responsible for Outcome 3: “</a:t>
            </a:r>
            <a:r>
              <a:rPr lang="en-US" sz="1200" i="1" dirty="0">
                <a:solidFill>
                  <a:prstClr val="black"/>
                </a:solidFill>
                <a:latin typeface="Arial" panose="020B0604020202020204" pitchFamily="34" charset="0"/>
                <a:cs typeface="Arial" panose="020B0604020202020204" pitchFamily="34" charset="0"/>
              </a:rPr>
              <a:t>education, skills and health</a:t>
            </a:r>
            <a:r>
              <a:rPr lang="en-US" sz="1200" dirty="0">
                <a:solidFill>
                  <a:prstClr val="black"/>
                </a:solidFill>
                <a:latin typeface="Arial" panose="020B0604020202020204" pitchFamily="34" charset="0"/>
                <a:cs typeface="Arial" panose="020B0604020202020204" pitchFamily="34" charset="0"/>
              </a:rPr>
              <a:t>”. </a:t>
            </a:r>
          </a:p>
          <a:p>
            <a:pPr marL="171450" lvl="0" indent="-171450">
              <a:lnSpc>
                <a:spcPct val="150000"/>
              </a:lnSpc>
              <a:buFont typeface="Arial" panose="020B0604020202020204" pitchFamily="34" charset="0"/>
              <a:buChar char="•"/>
              <a:tabLst>
                <a:tab pos="228600" algn="l"/>
              </a:tabLst>
              <a:defRPr/>
            </a:pPr>
            <a:r>
              <a:rPr lang="en-US" sz="1200" dirty="0">
                <a:solidFill>
                  <a:prstClr val="black"/>
                </a:solidFill>
                <a:latin typeface="Arial" panose="020B0604020202020204" pitchFamily="34" charset="0"/>
                <a:cs typeface="Arial" panose="020B0604020202020204" pitchFamily="34" charset="0"/>
              </a:rPr>
              <a:t>NSFAS is key to supporting this outcome by increasing access of students to TVET colleges and higher education institutions to make further education progressively available and accessible, as enshrined by the Constitution</a:t>
            </a:r>
          </a:p>
          <a:p>
            <a:pPr lvl="0">
              <a:lnSpc>
                <a:spcPct val="150000"/>
              </a:lnSpc>
              <a:buClr>
                <a:srgbClr val="EAAB21"/>
              </a:buClr>
              <a:tabLst>
                <a:tab pos="228600" algn="l"/>
              </a:tabLst>
              <a:defRPr/>
            </a:pPr>
            <a:endParaRPr kumimoji="0" lang="en-ZA" sz="900" b="0" i="0" u="none" strike="noStrike" kern="1200" cap="none" spc="0" normalizeH="0" baseline="0" noProof="0" dirty="0">
              <a:ln>
                <a:noFill/>
              </a:ln>
              <a:solidFill>
                <a:prstClr val="black"/>
              </a:solidFill>
              <a:effectLst/>
              <a:uLnTx/>
              <a:uFillTx/>
              <a:latin typeface="Arial"/>
              <a:ea typeface="+mn-ea"/>
              <a:cs typeface="Calibri"/>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p:cNvSpPr/>
          <p:nvPr/>
        </p:nvSpPr>
        <p:spPr>
          <a:xfrm>
            <a:off x="14002" y="0"/>
            <a:ext cx="731520" cy="612598"/>
          </a:xfrm>
          <a:prstGeom prst="rect">
            <a:avLst/>
          </a:prstGeom>
          <a:solidFill>
            <a:schemeClr val="accent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000" b="1" dirty="0">
                <a:solidFill>
                  <a:prstClr val="white"/>
                </a:solidFill>
                <a:latin typeface="Arial" panose="020B0604020202020204" pitchFamily="34" charset="0"/>
                <a:cs typeface="Arial" panose="020B0604020202020204" pitchFamily="34" charset="0"/>
              </a:rPr>
              <a:t>7</a:t>
            </a:r>
            <a:endPar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descr="Priority 1">
            <a:hlinkClick r:id="rId3" tgtFrame="&quot;_blank&quot;"/>
            <a:extLst>
              <a:ext uri="{FF2B5EF4-FFF2-40B4-BE49-F238E27FC236}">
                <a16:creationId xmlns:a16="http://schemas.microsoft.com/office/drawing/2014/main" id="{B04386D6-707A-461E-B727-04D223881B9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34737" y="2425948"/>
            <a:ext cx="1905000" cy="1207071"/>
          </a:xfrm>
          <a:prstGeom prst="rect">
            <a:avLst/>
          </a:prstGeom>
          <a:noFill/>
          <a:ln>
            <a:noFill/>
          </a:ln>
        </p:spPr>
      </p:pic>
      <p:pic>
        <p:nvPicPr>
          <p:cNvPr id="7" name="Picture 6" descr="Priority 2">
            <a:hlinkClick r:id="rId5" tgtFrame="&quot;_blank&quot;"/>
            <a:extLst>
              <a:ext uri="{FF2B5EF4-FFF2-40B4-BE49-F238E27FC236}">
                <a16:creationId xmlns:a16="http://schemas.microsoft.com/office/drawing/2014/main" id="{90D0CF1A-447A-4A5B-9961-17F8F5AEA98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818052" y="2427733"/>
            <a:ext cx="1905000" cy="1203497"/>
          </a:xfrm>
          <a:prstGeom prst="rect">
            <a:avLst/>
          </a:prstGeom>
          <a:noFill/>
          <a:ln>
            <a:noFill/>
          </a:ln>
        </p:spPr>
      </p:pic>
      <p:pic>
        <p:nvPicPr>
          <p:cNvPr id="8" name="Picture 7" descr="Priority 3">
            <a:hlinkClick r:id="rId7" tgtFrame="&quot;_blank&quot;"/>
            <a:extLst>
              <a:ext uri="{FF2B5EF4-FFF2-40B4-BE49-F238E27FC236}">
                <a16:creationId xmlns:a16="http://schemas.microsoft.com/office/drawing/2014/main" id="{F5800D3D-0EF0-4CB2-984C-6448A893BC8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801367" y="2425948"/>
            <a:ext cx="1905000" cy="1203498"/>
          </a:xfrm>
          <a:prstGeom prst="rect">
            <a:avLst/>
          </a:prstGeom>
          <a:solidFill>
            <a:schemeClr val="accent1"/>
          </a:solidFill>
          <a:ln>
            <a:noFill/>
          </a:ln>
        </p:spPr>
      </p:pic>
      <p:pic>
        <p:nvPicPr>
          <p:cNvPr id="9" name="Picture 8" descr="Priority 4">
            <a:hlinkClick r:id="rId9" tgtFrame="&quot;_blank&quot;"/>
            <a:extLst>
              <a:ext uri="{FF2B5EF4-FFF2-40B4-BE49-F238E27FC236}">
                <a16:creationId xmlns:a16="http://schemas.microsoft.com/office/drawing/2014/main" id="{349610E0-9A26-40A0-AD69-4AE50E82748F}"/>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6784682" y="2425948"/>
            <a:ext cx="1905000" cy="1237366"/>
          </a:xfrm>
          <a:prstGeom prst="rect">
            <a:avLst/>
          </a:prstGeom>
          <a:noFill/>
          <a:ln>
            <a:noFill/>
          </a:ln>
        </p:spPr>
      </p:pic>
      <p:pic>
        <p:nvPicPr>
          <p:cNvPr id="10" name="Picture 9" descr="Priority 5">
            <a:hlinkClick r:id="rId11" tgtFrame="&quot;_blank&quot;"/>
            <a:extLst>
              <a:ext uri="{FF2B5EF4-FFF2-40B4-BE49-F238E27FC236}">
                <a16:creationId xmlns:a16="http://schemas.microsoft.com/office/drawing/2014/main" id="{B4029736-EF6F-4194-A7C3-04F78A453ED0}"/>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834737" y="3665802"/>
            <a:ext cx="1905000" cy="1327886"/>
          </a:xfrm>
          <a:prstGeom prst="rect">
            <a:avLst/>
          </a:prstGeom>
          <a:noFill/>
          <a:ln>
            <a:noFill/>
          </a:ln>
        </p:spPr>
      </p:pic>
      <p:pic>
        <p:nvPicPr>
          <p:cNvPr id="11" name="Picture 10" descr="Priority 6">
            <a:hlinkClick r:id="rId13" tgtFrame="&quot;_blank&quot;"/>
            <a:extLst>
              <a:ext uri="{FF2B5EF4-FFF2-40B4-BE49-F238E27FC236}">
                <a16:creationId xmlns:a16="http://schemas.microsoft.com/office/drawing/2014/main" id="{95F61CC0-B242-425D-86C5-0AFE6FC432CB}"/>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2818052" y="3667993"/>
            <a:ext cx="1905000" cy="1332511"/>
          </a:xfrm>
          <a:prstGeom prst="rect">
            <a:avLst/>
          </a:prstGeom>
          <a:noFill/>
          <a:ln>
            <a:noFill/>
          </a:ln>
        </p:spPr>
      </p:pic>
      <p:pic>
        <p:nvPicPr>
          <p:cNvPr id="12" name="Picture 11" descr="Priority 7">
            <a:hlinkClick r:id="rId15" tgtFrame="&quot;_blank&quot;"/>
            <a:extLst>
              <a:ext uri="{FF2B5EF4-FFF2-40B4-BE49-F238E27FC236}">
                <a16:creationId xmlns:a16="http://schemas.microsoft.com/office/drawing/2014/main" id="{8DAF482B-76AB-4865-86A3-934F532CA394}"/>
              </a:ext>
            </a:extLst>
          </p:cNvPr>
          <p:cNvPicPr/>
          <p:nvPr/>
        </p:nvPicPr>
        <p:blipFill>
          <a:blip r:embed="rId16">
            <a:extLst>
              <a:ext uri="{28A0092B-C50C-407E-A947-70E740481C1C}">
                <a14:useLocalDpi xmlns:a14="http://schemas.microsoft.com/office/drawing/2010/main" val="0"/>
              </a:ext>
            </a:extLst>
          </a:blip>
          <a:srcRect/>
          <a:stretch>
            <a:fillRect/>
          </a:stretch>
        </p:blipFill>
        <p:spPr bwMode="auto">
          <a:xfrm>
            <a:off x="4801367" y="3676447"/>
            <a:ext cx="1905000" cy="1327887"/>
          </a:xfrm>
          <a:prstGeom prst="rect">
            <a:avLst/>
          </a:prstGeom>
          <a:noFill/>
          <a:ln>
            <a:noFill/>
          </a:ln>
        </p:spPr>
      </p:pic>
    </p:spTree>
    <p:extLst>
      <p:ext uri="{BB962C8B-B14F-4D97-AF65-F5344CB8AC3E}">
        <p14:creationId xmlns:p14="http://schemas.microsoft.com/office/powerpoint/2010/main" val="36791158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6.png"/></Relationships>
</file>

<file path=ppt/theme/theme1.xml><?xml version="1.0" encoding="utf-8"?>
<a:theme xmlns:a="http://schemas.openxmlformats.org/drawingml/2006/main" name="NSFAS">
  <a:themeElements>
    <a:clrScheme name="Custom 3">
      <a:dk1>
        <a:sysClr val="windowText" lastClr="000000"/>
      </a:dk1>
      <a:lt1>
        <a:sysClr val="window" lastClr="FFFFFF"/>
      </a:lt1>
      <a:dk2>
        <a:srgbClr val="595959"/>
      </a:dk2>
      <a:lt2>
        <a:srgbClr val="DDDDDD"/>
      </a:lt2>
      <a:accent1>
        <a:srgbClr val="EAAB21"/>
      </a:accent1>
      <a:accent2>
        <a:srgbClr val="D36E28"/>
      </a:accent2>
      <a:accent3>
        <a:srgbClr val="A71F23"/>
      </a:accent3>
      <a:accent4>
        <a:srgbClr val="A51212"/>
      </a:accent4>
      <a:accent5>
        <a:srgbClr val="C8C7C7"/>
      </a:accent5>
      <a:accent6>
        <a:srgbClr val="838486"/>
      </a:accent6>
      <a:hlink>
        <a:srgbClr val="7F7F7F"/>
      </a:hlink>
      <a:folHlink>
        <a:srgbClr val="0C0C0C"/>
      </a:folHlink>
    </a:clrScheme>
    <a:fontScheme name="NSFAS Fonts">
      <a:majorFont>
        <a:latin typeface="Arial"/>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2_NSFAS">
  <a:themeElements>
    <a:clrScheme name="Custom 3">
      <a:dk1>
        <a:sysClr val="windowText" lastClr="000000"/>
      </a:dk1>
      <a:lt1>
        <a:sysClr val="window" lastClr="FFFFFF"/>
      </a:lt1>
      <a:dk2>
        <a:srgbClr val="595959"/>
      </a:dk2>
      <a:lt2>
        <a:srgbClr val="DDDDDD"/>
      </a:lt2>
      <a:accent1>
        <a:srgbClr val="EAAB21"/>
      </a:accent1>
      <a:accent2>
        <a:srgbClr val="D36E28"/>
      </a:accent2>
      <a:accent3>
        <a:srgbClr val="A71F23"/>
      </a:accent3>
      <a:accent4>
        <a:srgbClr val="A51212"/>
      </a:accent4>
      <a:accent5>
        <a:srgbClr val="C8C7C7"/>
      </a:accent5>
      <a:accent6>
        <a:srgbClr val="838486"/>
      </a:accent6>
      <a:hlink>
        <a:srgbClr val="7F7F7F"/>
      </a:hlink>
      <a:folHlink>
        <a:srgbClr val="0C0C0C"/>
      </a:folHlink>
    </a:clrScheme>
    <a:fontScheme name="NSFAS Fonts">
      <a:majorFont>
        <a:latin typeface="Arial"/>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White">
  <a:themeElements>
    <a:clrScheme name="NSFAS">
      <a:dk1>
        <a:srgbClr val="3F3F3F"/>
      </a:dk1>
      <a:lt1>
        <a:srgbClr val="FFFFFF"/>
      </a:lt1>
      <a:dk2>
        <a:srgbClr val="595959"/>
      </a:dk2>
      <a:lt2>
        <a:srgbClr val="EEECE1"/>
      </a:lt2>
      <a:accent1>
        <a:srgbClr val="EAAB21"/>
      </a:accent1>
      <a:accent2>
        <a:srgbClr val="D36E28"/>
      </a:accent2>
      <a:accent3>
        <a:srgbClr val="A71F23"/>
      </a:accent3>
      <a:accent4>
        <a:srgbClr val="A51312"/>
      </a:accent4>
      <a:accent5>
        <a:srgbClr val="838486"/>
      </a:accent5>
      <a:accent6>
        <a:srgbClr val="C8C7C7"/>
      </a:accent6>
      <a:hlink>
        <a:srgbClr val="000000"/>
      </a:hlink>
      <a:folHlink>
        <a:srgbClr val="7F7F7F"/>
      </a:folHlink>
    </a:clrScheme>
    <a:fontScheme name="NSFAS Fonts">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algn="ctr">
          <a:defRPr dirty="0">
            <a:solidFill>
              <a:schemeClr val="bg1"/>
            </a:solidFill>
            <a:latin typeface="Arial" panose="020B0604020202020204" pitchFamily="34" charset="0"/>
          </a:defRPr>
        </a:def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5B8D786970054BBA96E05FA04655F7" ma:contentTypeVersion="13" ma:contentTypeDescription="Create a new document." ma:contentTypeScope="" ma:versionID="a441c20c084cfa750cc6f51e836d6f7d">
  <xsd:schema xmlns:xsd="http://www.w3.org/2001/XMLSchema" xmlns:xs="http://www.w3.org/2001/XMLSchema" xmlns:p="http://schemas.microsoft.com/office/2006/metadata/properties" xmlns:ns3="ff19a73a-2952-4697-ba8d-5c5f4720d5dd" xmlns:ns4="36933e2d-af88-4109-b66f-e641e5a3f7dc" targetNamespace="http://schemas.microsoft.com/office/2006/metadata/properties" ma:root="true" ma:fieldsID="f8cef38b02d1facd8e852c1340edaa74" ns3:_="" ns4:_="">
    <xsd:import namespace="ff19a73a-2952-4697-ba8d-5c5f4720d5dd"/>
    <xsd:import namespace="36933e2d-af88-4109-b66f-e641e5a3f7d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Details" minOccurs="0"/>
                <xsd:element ref="ns4:SharingHintHash" minOccurs="0"/>
                <xsd:element ref="ns4:SharedWithUser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19a73a-2952-4697-ba8d-5c5f4720d5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933e2d-af88-4109-b66f-e641e5a3f7dc" elementFormDefault="qualified">
    <xsd:import namespace="http://schemas.microsoft.com/office/2006/documentManagement/types"/>
    <xsd:import namespace="http://schemas.microsoft.com/office/infopath/2007/PartnerControls"/>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182BA7-CBC8-41F9-ACEE-506418184539}">
  <ds:schemaRefs>
    <ds:schemaRef ds:uri="http://schemas.microsoft.com/sharepoint/v3/contenttype/forms"/>
  </ds:schemaRefs>
</ds:datastoreItem>
</file>

<file path=customXml/itemProps2.xml><?xml version="1.0" encoding="utf-8"?>
<ds:datastoreItem xmlns:ds="http://schemas.openxmlformats.org/officeDocument/2006/customXml" ds:itemID="{965A2818-EA45-4E3B-AFD5-A9F8A72549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19a73a-2952-4697-ba8d-5c5f4720d5dd"/>
    <ds:schemaRef ds:uri="36933e2d-af88-4109-b66f-e641e5a3f7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8E941E-1AD9-4D67-8EF0-C0E87358BCD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NSFAS</Template>
  <TotalTime>46288</TotalTime>
  <Words>5289</Words>
  <Application>Microsoft Office PowerPoint</Application>
  <PresentationFormat>On-screen Show (16:9)</PresentationFormat>
  <Paragraphs>1006</Paragraphs>
  <Slides>40</Slides>
  <Notes>34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Arial</vt:lpstr>
      <vt:lpstr>Arial Black</vt:lpstr>
      <vt:lpstr>Calibri</vt:lpstr>
      <vt:lpstr>Helvetica Light</vt:lpstr>
      <vt:lpstr>Montserrat-SemiBold</vt:lpstr>
      <vt:lpstr>PT Sans</vt:lpstr>
      <vt:lpstr>Roboto Regular</vt:lpstr>
      <vt:lpstr>Wingdings</vt:lpstr>
      <vt:lpstr>NSFAS</vt:lpstr>
      <vt:lpstr>2_NSFAS</vt:lpstr>
      <vt:lpstr>White</vt:lpstr>
      <vt:lpstr>PowerPoint Presentation</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PMO Weekly Status Report 13122016</dc:title>
  <dc:creator>Phumla Tshilenge</dc:creator>
  <cp:lastModifiedBy>Andile Nongogo</cp:lastModifiedBy>
  <cp:revision>2047</cp:revision>
  <cp:lastPrinted>2019-08-07T14:26:13Z</cp:lastPrinted>
  <dcterms:created xsi:type="dcterms:W3CDTF">2016-07-16T20:39:00Z</dcterms:created>
  <dcterms:modified xsi:type="dcterms:W3CDTF">2022-04-17T07:39:30Z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0x010100BE5B8D786970054BBA96E05FA04655F7</vt:lpwstr>
  </property>
</Properties>
</file>