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60" r:id="rId5"/>
  </p:sldMasterIdLst>
  <p:notesMasterIdLst>
    <p:notesMasterId r:id="rId34"/>
  </p:notesMasterIdLst>
  <p:sldIdLst>
    <p:sldId id="258" r:id="rId6"/>
    <p:sldId id="259" r:id="rId7"/>
    <p:sldId id="324" r:id="rId8"/>
    <p:sldId id="310" r:id="rId9"/>
    <p:sldId id="343" r:id="rId10"/>
    <p:sldId id="342" r:id="rId11"/>
    <p:sldId id="354" r:id="rId12"/>
    <p:sldId id="335" r:id="rId13"/>
    <p:sldId id="344" r:id="rId14"/>
    <p:sldId id="329" r:id="rId15"/>
    <p:sldId id="338" r:id="rId16"/>
    <p:sldId id="346" r:id="rId17"/>
    <p:sldId id="355" r:id="rId18"/>
    <p:sldId id="347" r:id="rId19"/>
    <p:sldId id="348" r:id="rId20"/>
    <p:sldId id="356" r:id="rId21"/>
    <p:sldId id="349" r:id="rId22"/>
    <p:sldId id="353" r:id="rId23"/>
    <p:sldId id="350" r:id="rId24"/>
    <p:sldId id="351" r:id="rId25"/>
    <p:sldId id="352" r:id="rId26"/>
    <p:sldId id="290" r:id="rId27"/>
    <p:sldId id="318" r:id="rId28"/>
    <p:sldId id="288" r:id="rId29"/>
    <p:sldId id="309" r:id="rId30"/>
    <p:sldId id="286" r:id="rId31"/>
    <p:sldId id="294" r:id="rId32"/>
    <p:sldId id="256" r:id="rId3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D4A7736B-1D3A-4F49-A164-67B5AE958502}">
          <p14:sldIdLst>
            <p14:sldId id="258"/>
            <p14:sldId id="259"/>
            <p14:sldId id="324"/>
            <p14:sldId id="310"/>
            <p14:sldId id="343"/>
            <p14:sldId id="342"/>
            <p14:sldId id="354"/>
            <p14:sldId id="335"/>
            <p14:sldId id="344"/>
            <p14:sldId id="329"/>
            <p14:sldId id="338"/>
            <p14:sldId id="346"/>
            <p14:sldId id="355"/>
            <p14:sldId id="347"/>
            <p14:sldId id="348"/>
            <p14:sldId id="356"/>
            <p14:sldId id="349"/>
            <p14:sldId id="353"/>
            <p14:sldId id="350"/>
            <p14:sldId id="351"/>
            <p14:sldId id="352"/>
            <p14:sldId id="290"/>
            <p14:sldId id="318"/>
            <p14:sldId id="288"/>
            <p14:sldId id="309"/>
            <p14:sldId id="286"/>
            <p14:sldId id="294"/>
            <p14:sldId id="256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C5"/>
    <a:srgbClr val="FF7979"/>
    <a:srgbClr val="69BFA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47"/>
  </p:normalViewPr>
  <p:slideViewPr>
    <p:cSldViewPr snapToGrid="0" snapToObjects="1"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FE8F8-D04E-4F41-964E-48402458ACB6}" type="datetimeFigureOut">
              <a:rPr lang="en-ZA" smtClean="0"/>
              <a:pPr/>
              <a:t>2022/04/22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FD7BF-C5AA-44D3-9B53-F2B854624FA0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53877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FD7BF-C5AA-44D3-9B53-F2B854624FA0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343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7BD74-8F2E-4283-B855-467A4A8E2807}" type="datetime1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F274-8065-1740-B929-8D7E9C7650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057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777D-8FAD-4D2C-87A5-C370D0FAAFD5}" type="datetime1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F274-8065-1740-B929-8D7E9C7650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2214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C0A3-4367-4E54-B350-92879B8E4F08}" type="datetime1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F274-8065-1740-B929-8D7E9C7650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8615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26A86-BA5D-481E-BEB4-B64C1FEF52DF}" type="datetime1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F274-8065-1740-B929-8D7E9C7650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898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CDB6-B503-4453-907B-C44F75FBB20F}" type="datetime1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F274-8065-1740-B929-8D7E9C7650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5815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70FC-506B-49D0-B44B-FD2567515E01}" type="datetime1">
              <a:rPr lang="en-US" smtClean="0"/>
              <a:pPr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F274-8065-1740-B929-8D7E9C7650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8635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8C08-8D2B-4129-BAFB-8E5D7210594D}" type="datetime1">
              <a:rPr lang="en-US" smtClean="0"/>
              <a:pPr/>
              <a:t>4/22/2022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F274-8065-1740-B929-8D7E9C7650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971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2FC0-601C-49DE-A950-40036A11AF2D}" type="datetime1">
              <a:rPr lang="en-US" smtClean="0"/>
              <a:pPr/>
              <a:t>4/22/2022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F274-8065-1740-B929-8D7E9C7650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9644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ECC6-0507-453E-A1F3-61084FF2E05A}" type="datetime1">
              <a:rPr lang="en-US" smtClean="0"/>
              <a:pPr/>
              <a:t>4/22/2022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F274-8065-1740-B929-8D7E9C7650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9147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DB836-A23F-430F-B61F-3C8055F3F913}" type="datetime1">
              <a:rPr lang="en-US" smtClean="0"/>
              <a:pPr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F274-8065-1740-B929-8D7E9C7650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516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4AEBE-0F96-48DD-97D6-EE835A6778E2}" type="datetime1">
              <a:rPr lang="en-US" smtClean="0"/>
              <a:pPr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F274-8065-1740-B929-8D7E9C7650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031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16995-D359-4A17-805B-BCF16C9B69B8}" type="datetime1">
              <a:rPr lang="en-US" smtClean="0"/>
              <a:pPr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DF274-8065-1740-B929-8D7E9C7650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068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22CF09-463A-CB4C-9FBB-51152038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1773" y="2327231"/>
            <a:ext cx="7372353" cy="1272045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chemeClr val="bg1"/>
                </a:solidFill>
              </a:rPr>
              <a:t>GCIS </a:t>
            </a:r>
            <a:br>
              <a:rPr lang="en-US" sz="3400" b="1" dirty="0" smtClean="0">
                <a:solidFill>
                  <a:schemeClr val="bg1"/>
                </a:solidFill>
              </a:rPr>
            </a:br>
            <a:r>
              <a:rPr lang="en-US" sz="3400" b="1" dirty="0" smtClean="0">
                <a:solidFill>
                  <a:schemeClr val="bg1"/>
                </a:solidFill>
              </a:rPr>
              <a:t>ANNUAL PERFORMANCE PLAN</a:t>
            </a:r>
            <a:r>
              <a:rPr lang="en-US" sz="4200" b="1" dirty="0" smtClean="0">
                <a:solidFill>
                  <a:schemeClr val="bg1"/>
                </a:solidFill>
              </a:rPr>
              <a:t/>
            </a:r>
            <a:br>
              <a:rPr lang="en-US" sz="42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MEDIUM TERM PERIOD 2022/23 – 2024/25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/>
            </a: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   </a:t>
            </a:r>
            <a:r>
              <a:rPr lang="en-US" sz="3600" b="1" dirty="0" smtClean="0">
                <a:solidFill>
                  <a:schemeClr val="bg1"/>
                </a:solidFill>
              </a:rPr>
              <a:t>Presentation to the 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     Portfolio Committee</a:t>
            </a:r>
            <a:r>
              <a:rPr lang="en-ZA" sz="4400" b="1" dirty="0">
                <a:solidFill>
                  <a:schemeClr val="bg1"/>
                </a:solidFill>
              </a:rPr>
              <a:t/>
            </a:r>
            <a:br>
              <a:rPr lang="en-ZA" sz="4400" b="1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2DFB33-F8F3-AF44-A12D-F915BE2E09A3}"/>
              </a:ext>
            </a:extLst>
          </p:cNvPr>
          <p:cNvSpPr txBox="1"/>
          <p:nvPr/>
        </p:nvSpPr>
        <p:spPr>
          <a:xfrm>
            <a:off x="-1389529" y="214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F274-8065-1740-B929-8D7E9C7650F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581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9377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5. 2022/23 TARGETS PER PROGRAMME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575664"/>
            <a:ext cx="9144000" cy="646331"/>
          </a:xfrm>
          <a:prstGeom prst="rect">
            <a:avLst/>
          </a:prstGeom>
          <a:solidFill>
            <a:srgbClr val="FFC5C5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PROGRAMME 1: </a:t>
            </a:r>
            <a:r>
              <a:rPr lang="en-US" b="1" dirty="0"/>
              <a:t>Administration </a:t>
            </a:r>
            <a:endParaRPr lang="en-US" b="1" dirty="0" smtClean="0"/>
          </a:p>
          <a:p>
            <a:r>
              <a:rPr lang="en-US" b="1" dirty="0" smtClean="0"/>
              <a:t>Purpose</a:t>
            </a:r>
            <a:r>
              <a:rPr lang="en-US" b="1" dirty="0"/>
              <a:t>:</a:t>
            </a:r>
            <a:r>
              <a:rPr lang="en-US" dirty="0"/>
              <a:t> Provide strategic leadership, management and support services to the department.</a:t>
            </a:r>
            <a:endParaRPr lang="en-ZA" dirty="0"/>
          </a:p>
        </p:txBody>
      </p:sp>
      <p:sp>
        <p:nvSpPr>
          <p:cNvPr id="8" name="Rectangle 7"/>
          <p:cNvSpPr/>
          <p:nvPr/>
        </p:nvSpPr>
        <p:spPr>
          <a:xfrm>
            <a:off x="0" y="1159621"/>
            <a:ext cx="9144000" cy="369332"/>
          </a:xfrm>
          <a:prstGeom prst="rect">
            <a:avLst/>
          </a:prstGeom>
          <a:solidFill>
            <a:srgbClr val="FFC5C5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Outcome:</a:t>
            </a:r>
            <a:r>
              <a:rPr lang="en-US" dirty="0" smtClean="0"/>
              <a:t> </a:t>
            </a:r>
            <a:r>
              <a:rPr lang="en-ZA" dirty="0"/>
              <a:t>Sound corporate governance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41622839"/>
              </p:ext>
            </p:extLst>
          </p:nvPr>
        </p:nvGraphicFramePr>
        <p:xfrm>
          <a:off x="0" y="1647039"/>
          <a:ext cx="9144000" cy="2194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54500506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628088383"/>
                    </a:ext>
                  </a:extLst>
                </a:gridCol>
              </a:tblGrid>
              <a:tr h="349329">
                <a:tc>
                  <a:txBody>
                    <a:bodyPr/>
                    <a:lstStyle/>
                    <a:p>
                      <a:r>
                        <a:rPr lang="en-US" dirty="0" smtClean="0"/>
                        <a:t>Output Indicator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Annual target 2022/23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9644874"/>
                  </a:ext>
                </a:extLst>
              </a:tr>
              <a:tr h="611325">
                <a:tc>
                  <a:txBody>
                    <a:bodyPr/>
                    <a:lstStyle/>
                    <a:p>
                      <a:r>
                        <a:rPr lang="en-US" dirty="0" smtClean="0"/>
                        <a:t>Vacancy rate of no more than 10% against the approved organisational structure maintained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Vacancy rate of no more than 10% against the approved organisational structured maintained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986453"/>
                  </a:ext>
                </a:extLst>
              </a:tr>
              <a:tr h="11353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Number of governance reports on the availability of IT infrastructure and systems presented to the Audit Committee</a:t>
                      </a:r>
                      <a:endParaRPr lang="en-ZA" dirty="0" smtClean="0"/>
                    </a:p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Four governance reports on the availability of IT infrastructure and systems presented to the Audit Committee</a:t>
                      </a:r>
                    </a:p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534725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97443"/>
            <a:ext cx="3126658" cy="23449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69"/>
          <a:stretch/>
        </p:blipFill>
        <p:spPr>
          <a:xfrm>
            <a:off x="3190887" y="3897443"/>
            <a:ext cx="3480619" cy="23449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1167" y="4054942"/>
            <a:ext cx="2060448" cy="201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643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206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5. 2022/23 TARGETS PER PROGRAMME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58106"/>
            <a:ext cx="9144000" cy="955569"/>
          </a:xfrm>
          <a:prstGeom prst="rect">
            <a:avLst/>
          </a:prstGeom>
          <a:solidFill>
            <a:srgbClr val="FFC5C5"/>
          </a:solidFill>
        </p:spPr>
        <p:txBody>
          <a:bodyPr wrap="square">
            <a:spAutoFit/>
          </a:bodyPr>
          <a:lstStyle/>
          <a:p>
            <a:r>
              <a:rPr lang="en-US" b="1" dirty="0"/>
              <a:t>PROGRAMME </a:t>
            </a:r>
            <a:r>
              <a:rPr lang="en-US" b="1" dirty="0" smtClean="0"/>
              <a:t>2</a:t>
            </a:r>
            <a:r>
              <a:rPr lang="en-US" b="1" dirty="0"/>
              <a:t>:  Content Processing and Dissemination</a:t>
            </a:r>
            <a:endParaRPr lang="en-US" b="1" dirty="0" smtClean="0"/>
          </a:p>
          <a:p>
            <a:r>
              <a:rPr lang="en-US" b="1" dirty="0" smtClean="0"/>
              <a:t>Purpose</a:t>
            </a:r>
            <a:r>
              <a:rPr lang="en-US" b="1" dirty="0"/>
              <a:t>:</a:t>
            </a:r>
            <a:r>
              <a:rPr lang="en-US" dirty="0"/>
              <a:t> Provide strategic leadership in government communication to ensure coherence, coordination, consistency, quality, impact and </a:t>
            </a:r>
            <a:r>
              <a:rPr lang="en-US" dirty="0" smtClean="0"/>
              <a:t>responsiveness </a:t>
            </a:r>
            <a:r>
              <a:rPr lang="en-US" dirty="0"/>
              <a:t>of government communication. </a:t>
            </a:r>
            <a:endParaRPr lang="en-ZA" dirty="0"/>
          </a:p>
        </p:txBody>
      </p:sp>
      <p:sp>
        <p:nvSpPr>
          <p:cNvPr id="9" name="Rectangle 8"/>
          <p:cNvSpPr/>
          <p:nvPr/>
        </p:nvSpPr>
        <p:spPr>
          <a:xfrm>
            <a:off x="0" y="1595594"/>
            <a:ext cx="9144000" cy="646331"/>
          </a:xfrm>
          <a:prstGeom prst="rect">
            <a:avLst/>
          </a:prstGeom>
          <a:solidFill>
            <a:srgbClr val="FFC5C5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Outcomes:</a:t>
            </a:r>
            <a:r>
              <a:rPr lang="en-US" dirty="0" smtClean="0"/>
              <a:t> </a:t>
            </a:r>
            <a:r>
              <a:rPr lang="en-US" dirty="0"/>
              <a:t>Informed and empowered </a:t>
            </a:r>
            <a:r>
              <a:rPr lang="en-US" dirty="0" smtClean="0"/>
              <a:t>citizens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Transformed </a:t>
            </a:r>
            <a:r>
              <a:rPr lang="en-US" dirty="0"/>
              <a:t>mainstream print and digital media, advertising and </a:t>
            </a:r>
            <a:r>
              <a:rPr lang="en-US" dirty="0" smtClean="0"/>
              <a:t>community media</a:t>
            </a:r>
            <a:endParaRPr lang="en-Z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23"/>
          <a:stretch/>
        </p:blipFill>
        <p:spPr>
          <a:xfrm>
            <a:off x="4637314" y="2325673"/>
            <a:ext cx="4506686" cy="38419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386"/>
          <a:stretch/>
        </p:blipFill>
        <p:spPr>
          <a:xfrm>
            <a:off x="0" y="2335290"/>
            <a:ext cx="4550230" cy="383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112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206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5. 2022/23 TARGETS PER PROGRAMME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0174774"/>
              </p:ext>
            </p:extLst>
          </p:nvPr>
        </p:nvGraphicFramePr>
        <p:xfrm>
          <a:off x="2" y="570275"/>
          <a:ext cx="9144000" cy="5760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54500506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628088383"/>
                    </a:ext>
                  </a:extLst>
                </a:gridCol>
              </a:tblGrid>
              <a:tr h="45847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Output Indicators</a:t>
                      </a:r>
                      <a:endParaRPr lang="en-Z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Annual targets 2022/23</a:t>
                      </a:r>
                      <a:endParaRPr lang="en-ZA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9644874"/>
                  </a:ext>
                </a:extLst>
              </a:tr>
              <a:tr h="631289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Number of copies of </a:t>
                      </a:r>
                      <a:r>
                        <a:rPr lang="en-US" sz="2200" dirty="0" err="1" smtClean="0"/>
                        <a:t>Vuk’uzenzele</a:t>
                      </a:r>
                      <a:r>
                        <a:rPr lang="en-US" sz="2200" dirty="0" smtClean="0"/>
                        <a:t> newspaper produced</a:t>
                      </a:r>
                      <a:endParaRPr lang="en-ZA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10.2 million copies of </a:t>
                      </a:r>
                      <a:r>
                        <a:rPr lang="en-US" sz="2200" dirty="0" err="1" smtClean="0"/>
                        <a:t>Vuk’uzenzele</a:t>
                      </a:r>
                      <a:r>
                        <a:rPr lang="en-US" sz="2200" dirty="0" smtClean="0"/>
                        <a:t> newspaper produced</a:t>
                      </a:r>
                      <a:endParaRPr lang="en-ZA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986453"/>
                  </a:ext>
                </a:extLst>
              </a:tr>
              <a:tr h="631289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Number of online editions of </a:t>
                      </a:r>
                      <a:r>
                        <a:rPr lang="en-US" sz="2200" dirty="0" err="1" smtClean="0"/>
                        <a:t>Vuk’uzenzele</a:t>
                      </a:r>
                      <a:r>
                        <a:rPr lang="en-US" sz="2200" dirty="0" smtClean="0"/>
                        <a:t> newspaper published annually</a:t>
                      </a:r>
                      <a:endParaRPr lang="en-ZA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22 online editions of </a:t>
                      </a:r>
                      <a:r>
                        <a:rPr lang="en-US" sz="2200" dirty="0" err="1" smtClean="0"/>
                        <a:t>Vuk’uzenzele</a:t>
                      </a:r>
                      <a:r>
                        <a:rPr lang="en-US" sz="2200" dirty="0" smtClean="0"/>
                        <a:t> newspaper published annually</a:t>
                      </a:r>
                      <a:endParaRPr lang="en-ZA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5347255"/>
                  </a:ext>
                </a:extLst>
              </a:tr>
              <a:tr h="631289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Number of online editions of PSM magazine published annually</a:t>
                      </a:r>
                      <a:endParaRPr lang="en-ZA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11 online editions of PSM magazine published</a:t>
                      </a:r>
                      <a:endParaRPr lang="en-ZA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3707729"/>
                  </a:ext>
                </a:extLst>
              </a:tr>
              <a:tr h="631289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An online edition of the SAYB published annually</a:t>
                      </a:r>
                      <a:endParaRPr lang="en-ZA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One online edition of the 2021/22 SAYB published annually</a:t>
                      </a:r>
                      <a:endParaRPr lang="en-ZA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4202193"/>
                  </a:ext>
                </a:extLst>
              </a:tr>
              <a:tr h="631289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An online of the Official Guide to South Africa published annually</a:t>
                      </a:r>
                      <a:endParaRPr lang="en-ZA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One online edition of 2021/22 Official Guide to South Africa published annually</a:t>
                      </a:r>
                      <a:endParaRPr lang="en-ZA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4509859"/>
                  </a:ext>
                </a:extLst>
              </a:tr>
              <a:tr h="404247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Percentage of language services requests completed</a:t>
                      </a:r>
                      <a:endParaRPr lang="en-ZA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100% language services requests completed</a:t>
                      </a:r>
                      <a:endParaRPr lang="en-ZA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0833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4028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206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5. 2022/23 TARGETS PER PROGRAMME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7787293"/>
              </p:ext>
            </p:extLst>
          </p:nvPr>
        </p:nvGraphicFramePr>
        <p:xfrm>
          <a:off x="0" y="667898"/>
          <a:ext cx="9144000" cy="3474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54500506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628088383"/>
                    </a:ext>
                  </a:extLst>
                </a:gridCol>
              </a:tblGrid>
              <a:tr h="40424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Output Indicators</a:t>
                      </a:r>
                      <a:endParaRPr lang="en-Z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Annual targets 2022/23</a:t>
                      </a:r>
                      <a:endParaRPr lang="en-ZA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9644874"/>
                  </a:ext>
                </a:extLst>
              </a:tr>
              <a:tr h="631289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Number of stories on key government programmes and activities published on </a:t>
                      </a:r>
                      <a:r>
                        <a:rPr lang="en-US" sz="2200" dirty="0" err="1" smtClean="0"/>
                        <a:t>SANews</a:t>
                      </a:r>
                      <a:endParaRPr lang="en-ZA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2 800 stories on key government programmes and activities published on </a:t>
                      </a:r>
                      <a:r>
                        <a:rPr lang="en-US" sz="2200" dirty="0" err="1" smtClean="0"/>
                        <a:t>SANews</a:t>
                      </a:r>
                      <a:r>
                        <a:rPr lang="en-US" sz="2200" dirty="0" smtClean="0"/>
                        <a:t> </a:t>
                      </a:r>
                      <a:endParaRPr lang="en-ZA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9235327"/>
                  </a:ext>
                </a:extLst>
              </a:tr>
              <a:tr h="631289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Number of screens reached on GCIS-managed social media platforms quarterly</a:t>
                      </a:r>
                      <a:endParaRPr lang="en-ZA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80 million screens reached on GCIS-managed social media platforms</a:t>
                      </a:r>
                      <a:endParaRPr lang="en-ZA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0137551"/>
                  </a:ext>
                </a:extLst>
              </a:tr>
              <a:tr h="404247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Number of page views on www.gov.za website</a:t>
                      </a:r>
                      <a:endParaRPr lang="en-ZA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48 million page views on www.gov.za website</a:t>
                      </a:r>
                      <a:endParaRPr lang="en-ZA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8299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180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206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/>
              <a:t>5</a:t>
            </a:r>
            <a:r>
              <a:rPr lang="en-US" sz="3200" b="1" dirty="0" smtClean="0"/>
              <a:t>. 2022/23 TARGETS PER PROGRAMME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5897680"/>
              </p:ext>
            </p:extLst>
          </p:nvPr>
        </p:nvGraphicFramePr>
        <p:xfrm>
          <a:off x="0" y="579407"/>
          <a:ext cx="9144000" cy="548709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54500506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628088383"/>
                    </a:ext>
                  </a:extLst>
                </a:gridCol>
              </a:tblGrid>
              <a:tr h="82972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Output Indicators</a:t>
                      </a:r>
                      <a:endParaRPr lang="en-Z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Annual targets 2022/23</a:t>
                      </a:r>
                      <a:endParaRPr lang="en-ZA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9644874"/>
                  </a:ext>
                </a:extLst>
              </a:tr>
              <a:tr h="101088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cluster reports on perceptions of government priorities produced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 cluster reports on perceptions of government priorities produced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986453"/>
                  </a:ext>
                </a:extLst>
              </a:tr>
              <a:tr h="131780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Percentage of requested key messages produced </a:t>
                      </a:r>
                    </a:p>
                    <a:p>
                      <a:r>
                        <a:rPr lang="en-US" sz="2000" dirty="0" smtClean="0"/>
                        <a:t>(excluding weekends, public holidays and holiday periods)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Produce 100% of key messages requested (excluding weekends, public holidays and holiday periods)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5347255"/>
                  </a:ext>
                </a:extLst>
              </a:tr>
              <a:tr h="131780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Percentage of requested opinion pieces produced </a:t>
                      </a:r>
                    </a:p>
                    <a:p>
                      <a:r>
                        <a:rPr lang="en-US" sz="2000" dirty="0" smtClean="0"/>
                        <a:t>(excluding weekends, public holidays and holiday periods)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Produce 100% of opinion pieces requested (excluding weekends, public holidays and holiday periods)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3707729"/>
                  </a:ext>
                </a:extLst>
              </a:tr>
              <a:tr h="101088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monitoring and evaluation G-CET reports on communication in government produced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Four monitoring and evaluation G-CET reports on communication in government produced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4202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1060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206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5. 2022/23 TARGETS PER PROGRAMME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8470934"/>
              </p:ext>
            </p:extLst>
          </p:nvPr>
        </p:nvGraphicFramePr>
        <p:xfrm>
          <a:off x="0" y="579407"/>
          <a:ext cx="9144000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54500506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628088383"/>
                    </a:ext>
                  </a:extLst>
                </a:gridCol>
              </a:tblGrid>
              <a:tr h="40424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Output Indicators</a:t>
                      </a:r>
                      <a:endParaRPr lang="en-Z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Annual targets 2022/23</a:t>
                      </a:r>
                      <a:endParaRPr lang="en-ZA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9644874"/>
                  </a:ext>
                </a:extLst>
              </a:tr>
              <a:tr h="6312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Percentage of approved media-buying campaigns implemented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50% of approved media buying campaigns implemented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986453"/>
                  </a:ext>
                </a:extLst>
              </a:tr>
              <a:tr h="6312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national events, government programmes and The Presidency’s engagements profiled through photographic services per year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400 national events, government programmes and The Presidency’s engagements profiled through photographic Services 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5347255"/>
                  </a:ext>
                </a:extLst>
              </a:tr>
              <a:tr h="6312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national events, government programmes and The Presidency’s engagements profiled through video services per year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300 national events, government programmes and The Presidency’s engagements profiled through video Services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3707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0643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206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5. 2022/23 TARGETS PER PROGRAMME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22742616"/>
              </p:ext>
            </p:extLst>
          </p:nvPr>
        </p:nvGraphicFramePr>
        <p:xfrm>
          <a:off x="0" y="579407"/>
          <a:ext cx="9144000" cy="3627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54500506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628088383"/>
                    </a:ext>
                  </a:extLst>
                </a:gridCol>
              </a:tblGrid>
              <a:tr h="40424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Output Indicators</a:t>
                      </a:r>
                      <a:endParaRPr lang="en-Z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Annual targets 2022/23</a:t>
                      </a:r>
                      <a:endParaRPr lang="en-ZA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9644874"/>
                  </a:ext>
                </a:extLst>
              </a:tr>
              <a:tr h="6312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radio products and services provided per year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500 radio products and services provided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4202193"/>
                  </a:ext>
                </a:extLst>
              </a:tr>
              <a:tr h="6312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graphic designs completed per year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000" dirty="0" smtClean="0"/>
                        <a:t>600 graphic designs completed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4509859"/>
                  </a:ext>
                </a:extLst>
              </a:tr>
              <a:tr h="40424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Percentage of approved marketing services requests implemented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100% of approved marketing services requests implemented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0833919"/>
                  </a:ext>
                </a:extLst>
              </a:tr>
              <a:tr h="6312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GCIS print products distributed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 print products produced by the GCIS distributed (12 editions of </a:t>
                      </a:r>
                      <a:r>
                        <a:rPr lang="en-US" sz="2000" dirty="0" err="1" smtClean="0"/>
                        <a:t>Vuk’uzenzele</a:t>
                      </a:r>
                      <a:r>
                        <a:rPr lang="en-US" sz="2000" dirty="0" smtClean="0"/>
                        <a:t> newspaper and the GCIS Annual Report)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9235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7098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206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5. 2022/23 TARGETS PER PROGRAMME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5338940"/>
              </p:ext>
            </p:extLst>
          </p:nvPr>
        </p:nvGraphicFramePr>
        <p:xfrm>
          <a:off x="0" y="579407"/>
          <a:ext cx="9144000" cy="2529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54500506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628088383"/>
                    </a:ext>
                  </a:extLst>
                </a:gridCol>
              </a:tblGrid>
              <a:tr h="40424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Output Indicators</a:t>
                      </a:r>
                      <a:endParaRPr lang="en-Z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Annual targets 2022/23</a:t>
                      </a:r>
                      <a:endParaRPr lang="en-ZA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9644874"/>
                  </a:ext>
                </a:extLst>
              </a:tr>
              <a:tr h="6312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performance review and compliance monitoring reports submitted to the Minister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Eight performance review and compliance monitoring reports submitted to the Minister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986453"/>
                  </a:ext>
                </a:extLst>
              </a:tr>
              <a:tr h="6312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MAC Sector Code reviewed and published in the Government Gazette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MAC Sector Code reviewed, updated and approved by the Minister in The Presidency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534725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225" y="3109247"/>
            <a:ext cx="6976854" cy="392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441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DF274-8065-1740-B929-8D7E9C7650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82766"/>
            <a:ext cx="9144000" cy="468896"/>
          </a:xfrm>
          <a:solidFill>
            <a:srgbClr val="FFC5C5"/>
          </a:solidFill>
        </p:spPr>
        <p:txBody>
          <a:bodyPr>
            <a:normAutofit fontScale="90000"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PROGRAMME 3: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Intergovernmental Coordination and Stakeholder Management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ZA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51662"/>
            <a:ext cx="9144000" cy="646331"/>
          </a:xfrm>
          <a:prstGeom prst="rect">
            <a:avLst/>
          </a:prstGeom>
          <a:solidFill>
            <a:srgbClr val="FFC5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Purpose: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Implementation of development communication, through mediated and unmediated communication and sound stakeholder relations and partnerships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697993"/>
            <a:ext cx="9144000" cy="923330"/>
          </a:xfrm>
          <a:prstGeom prst="rect">
            <a:avLst/>
          </a:prstGeom>
          <a:solidFill>
            <a:srgbClr val="FFC5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Outcomes: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Improved relations with the media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   Well-functioning government communication system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   Informed and empowered citizens 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5120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2022/23 TARGETS PER PROGRAMME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15" t="16320" r="16133" b="36066"/>
          <a:stretch/>
        </p:blipFill>
        <p:spPr>
          <a:xfrm>
            <a:off x="2618756" y="2660031"/>
            <a:ext cx="3904181" cy="18047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84" r="5334"/>
          <a:stretch/>
        </p:blipFill>
        <p:spPr>
          <a:xfrm>
            <a:off x="6564414" y="2653893"/>
            <a:ext cx="2579586" cy="3610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2" t="12218" r="504" b="23095"/>
          <a:stretch/>
        </p:blipFill>
        <p:spPr>
          <a:xfrm>
            <a:off x="2586097" y="4501462"/>
            <a:ext cx="3925954" cy="18941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-4466"/>
          <a:stretch/>
        </p:blipFill>
        <p:spPr>
          <a:xfrm rot="5400000">
            <a:off x="-563841" y="3105915"/>
            <a:ext cx="3589851" cy="269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580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206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5. 2022/23 TARGETS PER PROGRAMME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DF274-8065-1740-B929-8D7E9C7650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11073170"/>
              </p:ext>
            </p:extLst>
          </p:nvPr>
        </p:nvGraphicFramePr>
        <p:xfrm>
          <a:off x="0" y="579407"/>
          <a:ext cx="9144000" cy="555189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54500506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628088383"/>
                    </a:ext>
                  </a:extLst>
                </a:gridCol>
              </a:tblGrid>
              <a:tr h="776181">
                <a:tc>
                  <a:txBody>
                    <a:bodyPr/>
                    <a:lstStyle/>
                    <a:p>
                      <a:r>
                        <a:rPr lang="en-US" dirty="0" smtClean="0"/>
                        <a:t>Output Indicators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Annual targets 2022/23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9644874"/>
                  </a:ext>
                </a:extLst>
              </a:tr>
              <a:tr h="158013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engagements between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government officials and senior journalists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on government’s key programmes in the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NASP held</a:t>
                      </a:r>
                    </a:p>
                    <a:p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24 engagements between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government officials and senior journalists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on government’s key programmes in the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NASP held</a:t>
                      </a:r>
                    </a:p>
                    <a:p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986453"/>
                  </a:ext>
                </a:extLst>
              </a:tr>
              <a:tr h="158013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post-Cabinet media briefings and/or statements issued after ordinary Cabinet meetings per year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17 post-Cabinet media briefings and/or statements issued after ordinary Cabinet meetings per year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5347255"/>
                  </a:ext>
                </a:extLst>
              </a:tr>
              <a:tr h="158013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Percentage of media briefings supported from requests received from government departments per year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100% of media briefings supported from requests received from government departments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3707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7801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6" name="Group 6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68004911"/>
              </p:ext>
            </p:extLst>
          </p:nvPr>
        </p:nvGraphicFramePr>
        <p:xfrm>
          <a:off x="0" y="791281"/>
          <a:ext cx="9144000" cy="6073059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03159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2BF0B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800" b="1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2BF0B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  <a:r>
                        <a:rPr kumimoji="0" lang="en-US" sz="1800" b="1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Our Mandate</a:t>
                      </a:r>
                      <a:endParaRPr kumimoji="0" lang="en-US" sz="18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1" marB="45711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73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 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Strategic Focus</a:t>
                      </a:r>
                      <a:endParaRPr kumimoji="0" lang="en-ZA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1" marB="45711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73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3. Context</a:t>
                      </a:r>
                      <a:endParaRPr kumimoji="0" lang="en-ZA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1" marB="45711" horzOverflow="overflow"/>
                </a:tc>
                <a:extLst>
                  <a:ext uri="{0D108BD9-81ED-4DB2-BD59-A6C34878D82A}">
                    <a16:rowId xmlns:a16="http://schemas.microsoft.com/office/drawing/2014/main" xmlns="" val="2041678906"/>
                  </a:ext>
                </a:extLst>
              </a:tr>
              <a:tr h="7230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4. GCIS Structure</a:t>
                      </a:r>
                    </a:p>
                  </a:txBody>
                  <a:tcPr marT="45711" marB="45711" horzOverflow="overflow"/>
                </a:tc>
                <a:extLst>
                  <a:ext uri="{0D108BD9-81ED-4DB2-BD59-A6C34878D82A}">
                    <a16:rowId xmlns:a16="http://schemas.microsoft.com/office/drawing/2014/main" xmlns="" val="2084292729"/>
                  </a:ext>
                </a:extLst>
              </a:tr>
              <a:tr h="7230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5. 2022/23 Targets per Programme</a:t>
                      </a:r>
                    </a:p>
                  </a:txBody>
                  <a:tcPr marT="45711" marB="45711" horzOverflow="overflow"/>
                </a:tc>
                <a:extLst>
                  <a:ext uri="{0D108BD9-81ED-4DB2-BD59-A6C34878D82A}">
                    <a16:rowId xmlns:a16="http://schemas.microsoft.com/office/drawing/2014/main" xmlns="" val="4052294066"/>
                  </a:ext>
                </a:extLst>
              </a:tr>
              <a:tr h="72304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2BF0B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800" b="1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2BF0B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6.</a:t>
                      </a:r>
                      <a:r>
                        <a:rPr kumimoji="0" lang="en-US" sz="1800" b="1" kern="120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en-US" sz="1800" b="1" dirty="0" smtClean="0" bmk="_Toc96091188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2022/23 Budget summary and MTEF Estimates</a:t>
                      </a:r>
                      <a:endParaRPr kumimoji="0" lang="en-ZA" sz="18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1" marB="45711" horzOverflow="overflow"/>
                </a:tc>
                <a:extLst>
                  <a:ext uri="{0D108BD9-81ED-4DB2-BD59-A6C34878D82A}">
                    <a16:rowId xmlns:a16="http://schemas.microsoft.com/office/drawing/2014/main" xmlns="" val="2867759290"/>
                  </a:ext>
                </a:extLst>
              </a:tr>
              <a:tr h="7230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7. </a:t>
                      </a:r>
                      <a:r>
                        <a:rPr lang="en-US" sz="1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2022/23 Expenditure Estimates</a:t>
                      </a:r>
                      <a:endParaRPr kumimoji="0" lang="en-ZA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1" marB="45711" horzOverflow="overflow"/>
                </a:tc>
                <a:extLst>
                  <a:ext uri="{0D108BD9-81ED-4DB2-BD59-A6C34878D82A}">
                    <a16:rowId xmlns:a16="http://schemas.microsoft.com/office/drawing/2014/main" xmlns="" val="2894887738"/>
                  </a:ext>
                </a:extLst>
              </a:tr>
              <a:tr h="72304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2BF0B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18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2BF0B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8. </a:t>
                      </a:r>
                      <a:r>
                        <a:rPr lang="en-ZA" sz="1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Revision to the 2021/22 - 2022/23 APP</a:t>
                      </a:r>
                      <a:endParaRPr kumimoji="0" lang="en-ZA" sz="18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1" marB="45711" horzOverflow="overflow"/>
                </a:tc>
                <a:extLst>
                  <a:ext uri="{0D108BD9-81ED-4DB2-BD59-A6C34878D82A}">
                    <a16:rowId xmlns:a16="http://schemas.microsoft.com/office/drawing/2014/main" xmlns="" val="424688005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" y="-9833"/>
            <a:ext cx="9144000" cy="524107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895350">
              <a:spcBef>
                <a:spcPct val="20000"/>
              </a:spcBef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Calibri"/>
              </a:rPr>
              <a:t>Presentation outline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42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206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5. 2022/23 TARGETS PER PROGRAMME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DF274-8065-1740-B929-8D7E9C7650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83560584"/>
              </p:ext>
            </p:extLst>
          </p:nvPr>
        </p:nvGraphicFramePr>
        <p:xfrm>
          <a:off x="0" y="707710"/>
          <a:ext cx="9144000" cy="41641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54500506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628088383"/>
                    </a:ext>
                  </a:extLst>
                </a:gridCol>
              </a:tblGrid>
              <a:tr h="755843">
                <a:tc>
                  <a:txBody>
                    <a:bodyPr/>
                    <a:lstStyle/>
                    <a:p>
                      <a:r>
                        <a:rPr lang="en-US" dirty="0" smtClean="0"/>
                        <a:t>Output Indicators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Annual targets 2022/23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9644874"/>
                  </a:ext>
                </a:extLst>
              </a:tr>
              <a:tr h="65038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engagements with </a:t>
                      </a:r>
                      <a:r>
                        <a:rPr lang="en-US" sz="2000" dirty="0" err="1" smtClean="0"/>
                        <a:t>HoCs</a:t>
                      </a:r>
                      <a:r>
                        <a:rPr lang="en-US" sz="2000" dirty="0" smtClean="0"/>
                        <a:t> held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Two engagements with </a:t>
                      </a:r>
                      <a:r>
                        <a:rPr lang="en-US" sz="2000" dirty="0" err="1" smtClean="0"/>
                        <a:t>HoCs</a:t>
                      </a:r>
                      <a:r>
                        <a:rPr lang="en-US" sz="2000" dirty="0" smtClean="0"/>
                        <a:t> held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986453"/>
                  </a:ext>
                </a:extLst>
              </a:tr>
              <a:tr h="571724">
                <a:tc>
                  <a:txBody>
                    <a:bodyPr/>
                    <a:lstStyle/>
                    <a:p>
                      <a:r>
                        <a:rPr lang="en-ZA" sz="2000" dirty="0" smtClean="0"/>
                        <a:t>Number of ICFs held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000" dirty="0" smtClean="0"/>
                        <a:t>10 ICFs held 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5347255"/>
                  </a:ext>
                </a:extLst>
              </a:tr>
              <a:tr h="84557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communication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campaigns </a:t>
                      </a:r>
                      <a:r>
                        <a:rPr lang="en-US" sz="2000" dirty="0" smtClean="0"/>
                        <a:t>implemented aligned to the MTSF/</a:t>
                      </a:r>
                      <a:r>
                        <a:rPr lang="en-US" sz="2000" dirty="0" err="1" smtClean="0"/>
                        <a:t>SoNA</a:t>
                      </a:r>
                      <a:r>
                        <a:rPr lang="en-US" sz="2000" dirty="0" smtClean="0"/>
                        <a:t> priorities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Four communication campaigns implemented aligned to the MTSF/</a:t>
                      </a:r>
                      <a:r>
                        <a:rPr lang="en-US" sz="2000" dirty="0" err="1" smtClean="0"/>
                        <a:t>SoNA</a:t>
                      </a:r>
                      <a:r>
                        <a:rPr lang="en-US" sz="2000" dirty="0" smtClean="0"/>
                        <a:t> priorities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3707729"/>
                  </a:ext>
                </a:extLst>
              </a:tr>
              <a:tr h="118035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communication training opportunities availed across the communication system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 communication training opportunities availed across the communication system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420219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8322" y="5447968"/>
            <a:ext cx="3323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Campaign= communication focus areas as defined in the NCSF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17390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206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5. 2022/23 TARGETS PER PROGRAMME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DF274-8065-1740-B929-8D7E9C7650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440162"/>
              </p:ext>
            </p:extLst>
          </p:nvPr>
        </p:nvGraphicFramePr>
        <p:xfrm>
          <a:off x="0" y="579407"/>
          <a:ext cx="9144000" cy="553263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54500506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628088383"/>
                    </a:ext>
                  </a:extLst>
                </a:gridCol>
              </a:tblGrid>
              <a:tr h="689049">
                <a:tc>
                  <a:txBody>
                    <a:bodyPr/>
                    <a:lstStyle/>
                    <a:p>
                      <a:r>
                        <a:rPr lang="en-US" dirty="0" smtClean="0"/>
                        <a:t>Output Indicators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Annual targets 2022/23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9644874"/>
                  </a:ext>
                </a:extLst>
              </a:tr>
              <a:tr h="107604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development communication projects aligned to the NCSF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Not less than 1 140 development communication projects aligned to the NCSF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986453"/>
                  </a:ext>
                </a:extLst>
              </a:tr>
              <a:tr h="107604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community and stakeholder liaison sessions/visits undertaken per year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Not less than 1140 community and stakeholder liaison sessions/visits undertaken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5347255"/>
                  </a:ext>
                </a:extLst>
              </a:tr>
              <a:tr h="107604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electronic My District Today newsletter published per year 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47 electronic My District Today newsletters published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3707729"/>
                  </a:ext>
                </a:extLst>
              </a:tr>
              <a:tr h="140275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of reports on support to the functioning of government communication system produced (provincial and local level), including the DDM</a:t>
                      </a:r>
                      <a:endParaRPr lang="en-Z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Four reports on support to the functioning of government communication system produced (provincial and local level), including the DDM</a:t>
                      </a:r>
                      <a:endParaRPr lang="en-Z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4202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3215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7149" y="14748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4523" y="6188949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923"/>
            <a:ext cx="9144000" cy="852251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altLang="en-US" sz="2700" b="1" dirty="0" smtClean="0" bmk="_Toc9609118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altLang="en-US" sz="2700" b="1" dirty="0" bmk="_Toc9609118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2022/23 BUDGET SUMMARY AND MTEF ESTIMATES</a:t>
            </a:r>
            <a:endParaRPr lang="en-ZA" sz="27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28649" y="3685826"/>
          <a:ext cx="7886702" cy="630936"/>
        </p:xfrm>
        <a:graphic>
          <a:graphicData uri="http://schemas.openxmlformats.org/drawingml/2006/table">
            <a:tbl>
              <a:tblPr firstRow="1" firstCol="1" bandRow="1"/>
              <a:tblGrid>
                <a:gridCol w="2817003">
                  <a:extLst>
                    <a:ext uri="{9D8B030D-6E8A-4147-A177-3AD203B41FA5}">
                      <a16:colId xmlns:a16="http://schemas.microsoft.com/office/drawing/2014/main" xmlns="" val="1813939482"/>
                    </a:ext>
                  </a:extLst>
                </a:gridCol>
                <a:gridCol w="723837">
                  <a:extLst>
                    <a:ext uri="{9D8B030D-6E8A-4147-A177-3AD203B41FA5}">
                      <a16:colId xmlns:a16="http://schemas.microsoft.com/office/drawing/2014/main" xmlns="" val="2504840455"/>
                    </a:ext>
                  </a:extLst>
                </a:gridCol>
                <a:gridCol w="724405">
                  <a:extLst>
                    <a:ext uri="{9D8B030D-6E8A-4147-A177-3AD203B41FA5}">
                      <a16:colId xmlns:a16="http://schemas.microsoft.com/office/drawing/2014/main" xmlns="" val="4111935250"/>
                    </a:ext>
                  </a:extLst>
                </a:gridCol>
                <a:gridCol w="724405">
                  <a:extLst>
                    <a:ext uri="{9D8B030D-6E8A-4147-A177-3AD203B41FA5}">
                      <a16:colId xmlns:a16="http://schemas.microsoft.com/office/drawing/2014/main" xmlns="" val="3010820312"/>
                    </a:ext>
                  </a:extLst>
                </a:gridCol>
                <a:gridCol w="738598">
                  <a:extLst>
                    <a:ext uri="{9D8B030D-6E8A-4147-A177-3AD203B41FA5}">
                      <a16:colId xmlns:a16="http://schemas.microsoft.com/office/drawing/2014/main" xmlns="" val="22181555"/>
                    </a:ext>
                  </a:extLst>
                </a:gridCol>
                <a:gridCol w="709644">
                  <a:extLst>
                    <a:ext uri="{9D8B030D-6E8A-4147-A177-3AD203B41FA5}">
                      <a16:colId xmlns:a16="http://schemas.microsoft.com/office/drawing/2014/main" xmlns="" val="1215383983"/>
                    </a:ext>
                  </a:extLst>
                </a:gridCol>
                <a:gridCol w="724405">
                  <a:extLst>
                    <a:ext uri="{9D8B030D-6E8A-4147-A177-3AD203B41FA5}">
                      <a16:colId xmlns:a16="http://schemas.microsoft.com/office/drawing/2014/main" xmlns="" val="27015647"/>
                    </a:ext>
                  </a:extLst>
                </a:gridCol>
                <a:gridCol w="724405">
                  <a:extLst>
                    <a:ext uri="{9D8B030D-6E8A-4147-A177-3AD203B41FA5}">
                      <a16:colId xmlns:a16="http://schemas.microsoft.com/office/drawing/2014/main" xmlns="" val="542485854"/>
                    </a:ext>
                  </a:extLst>
                </a:gridCol>
              </a:tblGrid>
              <a:tr h="6267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ZA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ZA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ZA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ZA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ZA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ZA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ZA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8312758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19284371"/>
              </p:ext>
            </p:extLst>
          </p:nvPr>
        </p:nvGraphicFramePr>
        <p:xfrm>
          <a:off x="3" y="1327355"/>
          <a:ext cx="9143998" cy="4324403"/>
        </p:xfrm>
        <a:graphic>
          <a:graphicData uri="http://schemas.openxmlformats.org/drawingml/2006/table">
            <a:tbl>
              <a:tblPr firstRow="1" firstCol="1" bandRow="1"/>
              <a:tblGrid>
                <a:gridCol w="3960562">
                  <a:extLst>
                    <a:ext uri="{9D8B030D-6E8A-4147-A177-3AD203B41FA5}">
                      <a16:colId xmlns:a16="http://schemas.microsoft.com/office/drawing/2014/main" xmlns="" val="3651962893"/>
                    </a:ext>
                  </a:extLst>
                </a:gridCol>
                <a:gridCol w="141481">
                  <a:extLst>
                    <a:ext uri="{9D8B030D-6E8A-4147-A177-3AD203B41FA5}">
                      <a16:colId xmlns:a16="http://schemas.microsoft.com/office/drawing/2014/main" xmlns="" val="650867635"/>
                    </a:ext>
                  </a:extLst>
                </a:gridCol>
                <a:gridCol w="737911">
                  <a:extLst>
                    <a:ext uri="{9D8B030D-6E8A-4147-A177-3AD203B41FA5}">
                      <a16:colId xmlns:a16="http://schemas.microsoft.com/office/drawing/2014/main" xmlns="" val="1015091450"/>
                    </a:ext>
                  </a:extLst>
                </a:gridCol>
                <a:gridCol w="849418">
                  <a:extLst>
                    <a:ext uri="{9D8B030D-6E8A-4147-A177-3AD203B41FA5}">
                      <a16:colId xmlns:a16="http://schemas.microsoft.com/office/drawing/2014/main" xmlns="" val="1889259957"/>
                    </a:ext>
                  </a:extLst>
                </a:gridCol>
                <a:gridCol w="850020">
                  <a:extLst>
                    <a:ext uri="{9D8B030D-6E8A-4147-A177-3AD203B41FA5}">
                      <a16:colId xmlns:a16="http://schemas.microsoft.com/office/drawing/2014/main" xmlns="" val="4197586485"/>
                    </a:ext>
                  </a:extLst>
                </a:gridCol>
                <a:gridCol w="975543">
                  <a:extLst>
                    <a:ext uri="{9D8B030D-6E8A-4147-A177-3AD203B41FA5}">
                      <a16:colId xmlns:a16="http://schemas.microsoft.com/office/drawing/2014/main" xmlns="" val="3837346484"/>
                    </a:ext>
                  </a:extLst>
                </a:gridCol>
                <a:gridCol w="814233">
                  <a:extLst>
                    <a:ext uri="{9D8B030D-6E8A-4147-A177-3AD203B41FA5}">
                      <a16:colId xmlns:a16="http://schemas.microsoft.com/office/drawing/2014/main" xmlns="" val="2565212131"/>
                    </a:ext>
                  </a:extLst>
                </a:gridCol>
                <a:gridCol w="814830">
                  <a:extLst>
                    <a:ext uri="{9D8B030D-6E8A-4147-A177-3AD203B41FA5}">
                      <a16:colId xmlns:a16="http://schemas.microsoft.com/office/drawing/2014/main" xmlns="" val="3538810"/>
                    </a:ext>
                  </a:extLst>
                </a:gridCol>
              </a:tblGrid>
              <a:tr h="295031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1798068"/>
                  </a:ext>
                </a:extLst>
              </a:tr>
              <a:tr h="295031">
                <a:tc>
                  <a:txBody>
                    <a:bodyPr/>
                    <a:lstStyle/>
                    <a:p>
                      <a:endParaRPr lang="en-ZA" sz="11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2022/23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2023/24 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2024/25  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73133380"/>
                  </a:ext>
                </a:extLst>
              </a:tr>
              <a:tr h="1202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 thousand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Total  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Current payments  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ZA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Transfers and subsidies   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Payments for 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capital </a:t>
                      </a:r>
                      <a:r>
                        <a:rPr lang="en-ZA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assets  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Total </a:t>
                      </a:r>
                      <a:r>
                        <a:rPr lang="en-ZA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Total  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9420856"/>
                  </a:ext>
                </a:extLst>
              </a:tr>
              <a:tr h="2950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MTEF allocation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ZA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R'000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R'000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R'000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R'000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R'000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R'000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79342330"/>
                  </a:ext>
                </a:extLst>
              </a:tr>
              <a:tr h="54898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Administration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177 251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176 639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562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176 052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184 062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38053596"/>
                  </a:ext>
                </a:extLst>
              </a:tr>
              <a:tr h="54898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Content Processing and Dissemination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411 706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155 501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254 944 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1 261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410 871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428 953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91345205"/>
                  </a:ext>
                </a:extLst>
              </a:tr>
              <a:tr h="59006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Intergovernmental Coordination and Stakeholder Management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130 954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129 655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1 289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127 939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133 815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87443860"/>
                  </a:ext>
                </a:extLst>
              </a:tr>
              <a:tr h="548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expenditure estimates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719 911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461 795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255 004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3 112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714 862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746 830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39" marR="558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8385780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7923" y="-584156"/>
            <a:ext cx="1884550" cy="16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2" tIns="914112" rIns="914112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ZA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en-ZA" altLang="zh-TW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en-ZA" altLang="zh-TW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ZA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616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7149" y="14748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277231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6864" y="661181"/>
            <a:ext cx="1664208" cy="1700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9149" y="640036"/>
            <a:ext cx="3333135" cy="170781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00128641"/>
              </p:ext>
            </p:extLst>
          </p:nvPr>
        </p:nvGraphicFramePr>
        <p:xfrm>
          <a:off x="0" y="1030895"/>
          <a:ext cx="9144001" cy="4546946"/>
        </p:xfrm>
        <a:graphic>
          <a:graphicData uri="http://schemas.openxmlformats.org/drawingml/2006/table">
            <a:tbl>
              <a:tblPr firstRow="1" firstCol="1" bandRow="1"/>
              <a:tblGrid>
                <a:gridCol w="3266089">
                  <a:extLst>
                    <a:ext uri="{9D8B030D-6E8A-4147-A177-3AD203B41FA5}">
                      <a16:colId xmlns:a16="http://schemas.microsoft.com/office/drawing/2014/main" xmlns="" val="3291975769"/>
                    </a:ext>
                  </a:extLst>
                </a:gridCol>
                <a:gridCol w="839232">
                  <a:extLst>
                    <a:ext uri="{9D8B030D-6E8A-4147-A177-3AD203B41FA5}">
                      <a16:colId xmlns:a16="http://schemas.microsoft.com/office/drawing/2014/main" xmlns="" val="1048779792"/>
                    </a:ext>
                  </a:extLst>
                </a:gridCol>
                <a:gridCol w="839890">
                  <a:extLst>
                    <a:ext uri="{9D8B030D-6E8A-4147-A177-3AD203B41FA5}">
                      <a16:colId xmlns:a16="http://schemas.microsoft.com/office/drawing/2014/main" xmlns="" val="2832123740"/>
                    </a:ext>
                  </a:extLst>
                </a:gridCol>
                <a:gridCol w="839890">
                  <a:extLst>
                    <a:ext uri="{9D8B030D-6E8A-4147-A177-3AD203B41FA5}">
                      <a16:colId xmlns:a16="http://schemas.microsoft.com/office/drawing/2014/main" xmlns="" val="131886631"/>
                    </a:ext>
                  </a:extLst>
                </a:gridCol>
                <a:gridCol w="856345">
                  <a:extLst>
                    <a:ext uri="{9D8B030D-6E8A-4147-A177-3AD203B41FA5}">
                      <a16:colId xmlns:a16="http://schemas.microsoft.com/office/drawing/2014/main" xmlns="" val="723388160"/>
                    </a:ext>
                  </a:extLst>
                </a:gridCol>
                <a:gridCol w="822775">
                  <a:extLst>
                    <a:ext uri="{9D8B030D-6E8A-4147-A177-3AD203B41FA5}">
                      <a16:colId xmlns:a16="http://schemas.microsoft.com/office/drawing/2014/main" xmlns="" val="280756528"/>
                    </a:ext>
                  </a:extLst>
                </a:gridCol>
                <a:gridCol w="839890">
                  <a:extLst>
                    <a:ext uri="{9D8B030D-6E8A-4147-A177-3AD203B41FA5}">
                      <a16:colId xmlns:a16="http://schemas.microsoft.com/office/drawing/2014/main" xmlns="" val="1654161735"/>
                    </a:ext>
                  </a:extLst>
                </a:gridCol>
                <a:gridCol w="839890">
                  <a:extLst>
                    <a:ext uri="{9D8B030D-6E8A-4147-A177-3AD203B41FA5}">
                      <a16:colId xmlns:a16="http://schemas.microsoft.com/office/drawing/2014/main" xmlns="" val="2603503987"/>
                    </a:ext>
                  </a:extLst>
                </a:gridCol>
              </a:tblGrid>
              <a:tr h="9293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ZA" sz="12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ZA" sz="12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ZA" sz="12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ZA" sz="12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Z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ZA" sz="12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ZA" sz="12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16154565"/>
                  </a:ext>
                </a:extLst>
              </a:tr>
              <a:tr h="374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44338450"/>
                  </a:ext>
                </a:extLst>
              </a:tr>
              <a:tr h="7484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Programmes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Audited outcomes 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Adjusted Appropriation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Medium term expenditure estimate 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6188783"/>
                  </a:ext>
                </a:extLst>
              </a:tr>
              <a:tr h="498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 thousand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2018/19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2019/20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2020/21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2021/22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2022/23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2023/24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2024/25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6692709"/>
                  </a:ext>
                </a:extLst>
              </a:tr>
              <a:tr h="249488">
                <a:tc>
                  <a:txBody>
                    <a:bodyPr/>
                    <a:lstStyle/>
                    <a:p>
                      <a:pPr algn="l"/>
                      <a:endParaRPr lang="en-Z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67974602"/>
                  </a:ext>
                </a:extLst>
              </a:tr>
              <a:tr h="498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Administration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155 341 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167 654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177 791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178 752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177 251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176 052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184 062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65788716"/>
                  </a:ext>
                </a:extLst>
              </a:tr>
              <a:tr h="498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Content Processing and Dissemination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375 666 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389 860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416 339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451 775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411 706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410 871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428 953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6685286"/>
                  </a:ext>
                </a:extLst>
              </a:tr>
              <a:tr h="498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Intergovernmental Coordination and Stakeholder Management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112 651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118 109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117 980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126 903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130 954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127 939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133 815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81180390"/>
                  </a:ext>
                </a:extLst>
              </a:tr>
              <a:tr h="2494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ZA" sz="12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643 </a:t>
                      </a: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658 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ZA" sz="12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675 </a:t>
                      </a: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623 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ZA" sz="12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712 </a:t>
                      </a: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110 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757 430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ZA" sz="12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719 </a:t>
                      </a: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911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ZA" sz="12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714 </a:t>
                      </a: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862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ZA" sz="12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746 </a:t>
                      </a: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830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313" marR="6131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5282106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758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000" b="1" dirty="0"/>
              <a:t>7</a:t>
            </a:r>
            <a:r>
              <a:rPr lang="en-US" sz="4000" b="1" dirty="0" smtClean="0"/>
              <a:t>. 2022/23 EXPENDITURE ESTIMATES</a:t>
            </a:r>
            <a:endParaRPr lang="en-US" sz="40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264408" y="2329557"/>
            <a:ext cx="0" cy="1260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3306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772558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/>
              <a:t>7</a:t>
            </a:r>
            <a:r>
              <a:rPr lang="en-US" b="1" dirty="0" smtClean="0"/>
              <a:t>. 2022/23 EXPENDITURE ESTIMATES</a:t>
            </a:r>
            <a:endParaRPr lang="en-US" b="1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1" y="0"/>
            <a:ext cx="1096988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86600" y="6211562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2061348"/>
              </p:ext>
            </p:extLst>
          </p:nvPr>
        </p:nvGraphicFramePr>
        <p:xfrm>
          <a:off x="59718" y="1335280"/>
          <a:ext cx="9003001" cy="4213853"/>
        </p:xfrm>
        <a:graphic>
          <a:graphicData uri="http://schemas.openxmlformats.org/drawingml/2006/table">
            <a:tbl>
              <a:tblPr firstRow="1" firstCol="1" bandRow="1"/>
              <a:tblGrid>
                <a:gridCol w="3525371">
                  <a:extLst>
                    <a:ext uri="{9D8B030D-6E8A-4147-A177-3AD203B41FA5}">
                      <a16:colId xmlns:a16="http://schemas.microsoft.com/office/drawing/2014/main" xmlns="" val="4285369591"/>
                    </a:ext>
                  </a:extLst>
                </a:gridCol>
                <a:gridCol w="774807">
                  <a:extLst>
                    <a:ext uri="{9D8B030D-6E8A-4147-A177-3AD203B41FA5}">
                      <a16:colId xmlns:a16="http://schemas.microsoft.com/office/drawing/2014/main" xmlns="" val="3730801966"/>
                    </a:ext>
                  </a:extLst>
                </a:gridCol>
                <a:gridCol w="776077">
                  <a:extLst>
                    <a:ext uri="{9D8B030D-6E8A-4147-A177-3AD203B41FA5}">
                      <a16:colId xmlns:a16="http://schemas.microsoft.com/office/drawing/2014/main" xmlns="" val="3136048327"/>
                    </a:ext>
                  </a:extLst>
                </a:gridCol>
                <a:gridCol w="776077">
                  <a:extLst>
                    <a:ext uri="{9D8B030D-6E8A-4147-A177-3AD203B41FA5}">
                      <a16:colId xmlns:a16="http://schemas.microsoft.com/office/drawing/2014/main" xmlns="" val="2077926798"/>
                    </a:ext>
                  </a:extLst>
                </a:gridCol>
                <a:gridCol w="838950">
                  <a:extLst>
                    <a:ext uri="{9D8B030D-6E8A-4147-A177-3AD203B41FA5}">
                      <a16:colId xmlns:a16="http://schemas.microsoft.com/office/drawing/2014/main" xmlns="" val="4022915130"/>
                    </a:ext>
                  </a:extLst>
                </a:gridCol>
                <a:gridCol w="759565">
                  <a:extLst>
                    <a:ext uri="{9D8B030D-6E8A-4147-A177-3AD203B41FA5}">
                      <a16:colId xmlns:a16="http://schemas.microsoft.com/office/drawing/2014/main" xmlns="" val="2918815060"/>
                    </a:ext>
                  </a:extLst>
                </a:gridCol>
                <a:gridCol w="776077">
                  <a:extLst>
                    <a:ext uri="{9D8B030D-6E8A-4147-A177-3AD203B41FA5}">
                      <a16:colId xmlns:a16="http://schemas.microsoft.com/office/drawing/2014/main" xmlns="" val="3475882328"/>
                    </a:ext>
                  </a:extLst>
                </a:gridCol>
                <a:gridCol w="776077">
                  <a:extLst>
                    <a:ext uri="{9D8B030D-6E8A-4147-A177-3AD203B41FA5}">
                      <a16:colId xmlns:a16="http://schemas.microsoft.com/office/drawing/2014/main" xmlns="" val="705040751"/>
                    </a:ext>
                  </a:extLst>
                </a:gridCol>
              </a:tblGrid>
              <a:tr h="2703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300" b="1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300" b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300" b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2652242"/>
                  </a:ext>
                </a:extLst>
              </a:tr>
              <a:tr h="861969">
                <a:tc>
                  <a:txBody>
                    <a:bodyPr/>
                    <a:lstStyle/>
                    <a:p>
                      <a:endParaRPr lang="en-ZA" sz="15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3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Audited outcomes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3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Adjusted Appropriation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3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Medium term expenditure estimate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18486815"/>
                  </a:ext>
                </a:extLst>
              </a:tr>
              <a:tr h="994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3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 thousand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5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2018/19</a:t>
                      </a:r>
                      <a:endParaRPr lang="en-ZA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5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5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2019/20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5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5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2020/21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5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5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2021/22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5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5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2022/23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5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5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2023/24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5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5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2024/25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5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9309377"/>
                  </a:ext>
                </a:extLst>
              </a:tr>
              <a:tr h="58877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Departmental Management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ZA" sz="13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en-ZA" sz="13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914 </a:t>
                      </a:r>
                      <a:endParaRPr lang="en-ZA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ZA" sz="13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lang="en-ZA" sz="13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506 </a:t>
                      </a:r>
                      <a:endParaRPr lang="en-ZA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8 513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7 941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9 700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9 550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10 015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5028243"/>
                  </a:ext>
                </a:extLst>
              </a:tr>
              <a:tr h="28012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Corporate Services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48 926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56 560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54 100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56 946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54 358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53 417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56 080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7669230"/>
                  </a:ext>
                </a:extLst>
              </a:tr>
              <a:tr h="28012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Financial Administration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33 935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37 682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38 398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39 583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38 067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37 637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39 373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63034979"/>
                  </a:ext>
                </a:extLst>
              </a:tr>
              <a:tr h="28012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Internal Audit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9 017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9 087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9 774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10 618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9 955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10 054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10 264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1514783"/>
                  </a:ext>
                </a:extLst>
              </a:tr>
              <a:tr h="28012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Office Accommodation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56 549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56 819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67 006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63 664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65 171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65 394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68 330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39448660"/>
                  </a:ext>
                </a:extLst>
              </a:tr>
              <a:tr h="28004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</a:t>
                      </a:r>
                      <a:endParaRPr lang="en-ZA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155 341 </a:t>
                      </a:r>
                      <a:endParaRPr lang="en-ZA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167 654 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177 791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178 752</a:t>
                      </a:r>
                      <a:endParaRPr lang="en-ZA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177 251</a:t>
                      </a:r>
                      <a:endParaRPr lang="en-ZA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176 052</a:t>
                      </a:r>
                      <a:endParaRPr lang="en-ZA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184 062</a:t>
                      </a:r>
                      <a:endParaRPr lang="en-ZA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961" marR="6396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4221683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883920"/>
            <a:ext cx="9144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Programme 1: Administration</a:t>
            </a:r>
            <a:endParaRPr lang="en-ZA" sz="20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584448" y="1699557"/>
            <a:ext cx="0" cy="186660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0" y="1699557"/>
            <a:ext cx="358444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420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2558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/>
              <a:t>7</a:t>
            </a:r>
            <a:r>
              <a:rPr lang="en-US" b="1" dirty="0" smtClean="0"/>
              <a:t>. 2022/23 EXPENDITURE ESTIMATES</a:t>
            </a:r>
            <a:endParaRPr lang="en-US" b="1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1" y="0"/>
            <a:ext cx="1096988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86600" y="6211562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74339706"/>
              </p:ext>
            </p:extLst>
          </p:nvPr>
        </p:nvGraphicFramePr>
        <p:xfrm>
          <a:off x="-2" y="1627633"/>
          <a:ext cx="9144004" cy="4183885"/>
        </p:xfrm>
        <a:graphic>
          <a:graphicData uri="http://schemas.openxmlformats.org/drawingml/2006/table">
            <a:tbl>
              <a:tblPr firstRow="1" firstCol="1" bandRow="1"/>
              <a:tblGrid>
                <a:gridCol w="3383203">
                  <a:extLst>
                    <a:ext uri="{9D8B030D-6E8A-4147-A177-3AD203B41FA5}">
                      <a16:colId xmlns:a16="http://schemas.microsoft.com/office/drawing/2014/main" xmlns="" val="98284485"/>
                    </a:ext>
                  </a:extLst>
                </a:gridCol>
                <a:gridCol w="823064">
                  <a:extLst>
                    <a:ext uri="{9D8B030D-6E8A-4147-A177-3AD203B41FA5}">
                      <a16:colId xmlns:a16="http://schemas.microsoft.com/office/drawing/2014/main" xmlns="" val="767302042"/>
                    </a:ext>
                  </a:extLst>
                </a:gridCol>
                <a:gridCol w="823064">
                  <a:extLst>
                    <a:ext uri="{9D8B030D-6E8A-4147-A177-3AD203B41FA5}">
                      <a16:colId xmlns:a16="http://schemas.microsoft.com/office/drawing/2014/main" xmlns="" val="3392652789"/>
                    </a:ext>
                  </a:extLst>
                </a:gridCol>
                <a:gridCol w="823064">
                  <a:extLst>
                    <a:ext uri="{9D8B030D-6E8A-4147-A177-3AD203B41FA5}">
                      <a16:colId xmlns:a16="http://schemas.microsoft.com/office/drawing/2014/main" xmlns="" val="2133669027"/>
                    </a:ext>
                  </a:extLst>
                </a:gridCol>
                <a:gridCol w="839190">
                  <a:extLst>
                    <a:ext uri="{9D8B030D-6E8A-4147-A177-3AD203B41FA5}">
                      <a16:colId xmlns:a16="http://schemas.microsoft.com/office/drawing/2014/main" xmlns="" val="1551880453"/>
                    </a:ext>
                  </a:extLst>
                </a:gridCol>
                <a:gridCol w="806937">
                  <a:extLst>
                    <a:ext uri="{9D8B030D-6E8A-4147-A177-3AD203B41FA5}">
                      <a16:colId xmlns:a16="http://schemas.microsoft.com/office/drawing/2014/main" xmlns="" val="814491618"/>
                    </a:ext>
                  </a:extLst>
                </a:gridCol>
                <a:gridCol w="823064">
                  <a:extLst>
                    <a:ext uri="{9D8B030D-6E8A-4147-A177-3AD203B41FA5}">
                      <a16:colId xmlns:a16="http://schemas.microsoft.com/office/drawing/2014/main" xmlns="" val="670746399"/>
                    </a:ext>
                  </a:extLst>
                </a:gridCol>
                <a:gridCol w="822418">
                  <a:extLst>
                    <a:ext uri="{9D8B030D-6E8A-4147-A177-3AD203B41FA5}">
                      <a16:colId xmlns:a16="http://schemas.microsoft.com/office/drawing/2014/main" xmlns="" val="2148401921"/>
                    </a:ext>
                  </a:extLst>
                </a:gridCol>
              </a:tblGrid>
              <a:tr h="5818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ZA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2134060"/>
                  </a:ext>
                </a:extLst>
              </a:tr>
              <a:tr h="831235">
                <a:tc>
                  <a:txBody>
                    <a:bodyPr/>
                    <a:lstStyle/>
                    <a:p>
                      <a:endParaRPr lang="en-ZA" sz="10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Audited outcomes 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Adjusted Appropriation 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Medium term expenditure estimate 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7926132"/>
                  </a:ext>
                </a:extLst>
              </a:tr>
              <a:tr h="554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 thousand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2018/19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2019/20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2020/21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2021/22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2022/23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2023/24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2024/25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43941974"/>
                  </a:ext>
                </a:extLst>
              </a:tr>
              <a:tr h="554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Programme Management for Content Processing and Dissemination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2 193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2 399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2 342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3 221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4 135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4 041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4 222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37457289"/>
                  </a:ext>
                </a:extLst>
              </a:tr>
              <a:tr h="277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Policy and Research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32 686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35 367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34 152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38 234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39 310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38 537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40 033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1862985"/>
                  </a:ext>
                </a:extLst>
              </a:tr>
              <a:tr h="277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Products and Platforms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51 323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48 565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52 858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51 106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52 005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50 793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53 074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66592001"/>
                  </a:ext>
                </a:extLst>
              </a:tr>
              <a:tr h="277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Communication Service Agency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57 085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53 473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109 857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106 465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56 845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56 548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59 089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832546"/>
                  </a:ext>
                </a:extLst>
              </a:tr>
              <a:tr h="277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Entity Oversight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232 129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246 509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215 828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250 708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257 314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258 891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270 382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39193234"/>
                  </a:ext>
                </a:extLst>
              </a:tr>
              <a:tr h="277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Media Policy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250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3 547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1 302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2 041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2 097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2 061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2 153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3140817"/>
                  </a:ext>
                </a:extLst>
              </a:tr>
              <a:tr h="277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375 666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389 860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416 339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451 775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411 706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410 871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428 953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48" marR="6684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1826945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883920"/>
            <a:ext cx="9144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Programme 2: Content Processing and Dissemination</a:t>
            </a:r>
            <a:endParaRPr lang="en-ZA" sz="20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383280" y="2221992"/>
            <a:ext cx="0" cy="135331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1322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-15837"/>
            <a:ext cx="9143999" cy="76192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700" b="1" dirty="0"/>
              <a:t>7</a:t>
            </a:r>
            <a:r>
              <a:rPr lang="en-US" sz="3700" b="1" dirty="0" smtClean="0"/>
              <a:t>. 2022/23 EXPENDITURE ESTIMATES </a:t>
            </a:r>
            <a:endParaRPr lang="en-US" sz="3700" b="1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578884" y="16626"/>
            <a:ext cx="10438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156040" y="6240857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26356010"/>
              </p:ext>
            </p:extLst>
          </p:nvPr>
        </p:nvGraphicFramePr>
        <p:xfrm>
          <a:off x="3" y="1412239"/>
          <a:ext cx="9143998" cy="4179570"/>
        </p:xfrm>
        <a:graphic>
          <a:graphicData uri="http://schemas.openxmlformats.org/drawingml/2006/table">
            <a:tbl>
              <a:tblPr firstRow="1" firstCol="1" bandRow="1"/>
              <a:tblGrid>
                <a:gridCol w="3765722">
                  <a:extLst>
                    <a:ext uri="{9D8B030D-6E8A-4147-A177-3AD203B41FA5}">
                      <a16:colId xmlns:a16="http://schemas.microsoft.com/office/drawing/2014/main" xmlns="" val="3554200390"/>
                    </a:ext>
                  </a:extLst>
                </a:gridCol>
                <a:gridCol w="757131">
                  <a:extLst>
                    <a:ext uri="{9D8B030D-6E8A-4147-A177-3AD203B41FA5}">
                      <a16:colId xmlns:a16="http://schemas.microsoft.com/office/drawing/2014/main" xmlns="" val="853699924"/>
                    </a:ext>
                  </a:extLst>
                </a:gridCol>
                <a:gridCol w="686695">
                  <a:extLst>
                    <a:ext uri="{9D8B030D-6E8A-4147-A177-3AD203B41FA5}">
                      <a16:colId xmlns:a16="http://schemas.microsoft.com/office/drawing/2014/main" xmlns="" val="934536307"/>
                    </a:ext>
                  </a:extLst>
                </a:gridCol>
                <a:gridCol w="160758">
                  <a:extLst>
                    <a:ext uri="{9D8B030D-6E8A-4147-A177-3AD203B41FA5}">
                      <a16:colId xmlns:a16="http://schemas.microsoft.com/office/drawing/2014/main" xmlns="" val="2540849576"/>
                    </a:ext>
                  </a:extLst>
                </a:gridCol>
                <a:gridCol w="710451">
                  <a:extLst>
                    <a:ext uri="{9D8B030D-6E8A-4147-A177-3AD203B41FA5}">
                      <a16:colId xmlns:a16="http://schemas.microsoft.com/office/drawing/2014/main" xmlns="" val="3071815696"/>
                    </a:ext>
                  </a:extLst>
                </a:gridCol>
                <a:gridCol w="1001060">
                  <a:extLst>
                    <a:ext uri="{9D8B030D-6E8A-4147-A177-3AD203B41FA5}">
                      <a16:colId xmlns:a16="http://schemas.microsoft.com/office/drawing/2014/main" xmlns="" val="3406411076"/>
                    </a:ext>
                  </a:extLst>
                </a:gridCol>
                <a:gridCol w="642232">
                  <a:extLst>
                    <a:ext uri="{9D8B030D-6E8A-4147-A177-3AD203B41FA5}">
                      <a16:colId xmlns:a16="http://schemas.microsoft.com/office/drawing/2014/main" xmlns="" val="3653865028"/>
                    </a:ext>
                  </a:extLst>
                </a:gridCol>
                <a:gridCol w="658835">
                  <a:extLst>
                    <a:ext uri="{9D8B030D-6E8A-4147-A177-3AD203B41FA5}">
                      <a16:colId xmlns:a16="http://schemas.microsoft.com/office/drawing/2014/main" xmlns="" val="2475886007"/>
                    </a:ext>
                  </a:extLst>
                </a:gridCol>
                <a:gridCol w="761114">
                  <a:extLst>
                    <a:ext uri="{9D8B030D-6E8A-4147-A177-3AD203B41FA5}">
                      <a16:colId xmlns:a16="http://schemas.microsoft.com/office/drawing/2014/main" xmlns="" val="2711365142"/>
                    </a:ext>
                  </a:extLst>
                </a:gridCol>
              </a:tblGrid>
              <a:tr h="255270"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318965"/>
                  </a:ext>
                </a:extLst>
              </a:tr>
              <a:tr h="765810">
                <a:tc>
                  <a:txBody>
                    <a:bodyPr/>
                    <a:lstStyle/>
                    <a:p>
                      <a:endParaRPr lang="en-ZA" sz="12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Audited outcomes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Adjusted Appropriation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Medium term expenditure estimate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9873476"/>
                  </a:ext>
                </a:extLst>
              </a:tr>
              <a:tr h="765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 thousand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2018/19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2019/20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2020/21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2021/22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2022/23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2023/24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2024/25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R’000 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88218684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Programme Management for Intergovernmental Coordination and Stakeholder Management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1 514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1 460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1 484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3 189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3 240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3 168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3 311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0372522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Provincial and Local Liaison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80 135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81 782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82 173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89 823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92 101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90 398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94 378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7575386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Media Engagement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14 033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16 818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16 019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15 917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17 165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16 871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17 584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8201717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Cluster Supervision (Human Development, Social Protection and Governance and Administration)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8 698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9 727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10 316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9 668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10 014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9 255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9 926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66160728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Cluster Supervision (Economic and Infrastructure, Justice and International)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8 271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8 322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7 988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8 306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8 434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8 247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8 616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4013089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112 651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118 109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117 980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126 903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130 954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127 939</a:t>
                      </a:r>
                      <a:endParaRPr lang="en-ZA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133 815</a:t>
                      </a:r>
                      <a:endParaRPr lang="en-Z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892" marR="6189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69617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873760"/>
            <a:ext cx="9144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Programme 3: Intergovernmental Coordination and Stakeholder Management</a:t>
            </a:r>
            <a:endParaRPr lang="en-ZA" sz="20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758184" y="1755648"/>
            <a:ext cx="0" cy="155448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9703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7149" y="14748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277231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DF274-8065-1740-B929-8D7E9C7650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" y="-9833"/>
            <a:ext cx="9144000" cy="875072"/>
          </a:xfrm>
          <a:prstGeom prst="rect">
            <a:avLst/>
          </a:prstGeom>
          <a:solidFill>
            <a:sysClr val="windowText" lastClr="00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895350">
              <a:spcBef>
                <a:spcPct val="2000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Calibri"/>
              </a:rPr>
              <a:t>8</a:t>
            </a:r>
            <a:r>
              <a:rPr lang="en-US" sz="3200" b="1" dirty="0" smtClean="0">
                <a:solidFill>
                  <a:schemeClr val="bg1"/>
                </a:solidFill>
                <a:latin typeface="Calibri"/>
              </a:rPr>
              <a:t>. </a:t>
            </a:r>
            <a:r>
              <a:rPr lang="en-ZA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16"/>
          <p:cNvSpPr>
            <a:spLocks noGrp="1"/>
          </p:cNvSpPr>
          <p:nvPr>
            <p:ph idx="1"/>
          </p:nvPr>
        </p:nvSpPr>
        <p:spPr>
          <a:xfrm>
            <a:off x="0" y="1117021"/>
            <a:ext cx="9144000" cy="514140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/>
              <a:t>The GCIS has repeatedly demonstrated sound corporate governance and a clean audit for 7 consecutive years.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/>
              <a:t>This APP also demonstrates improved maturity in the planning approach and in seeking to demonstrate the outcomes of communication efforts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/>
              <a:t>The repeated cuts on the GCIS baseline allocation have necessitated a review of indicators and targets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Reduction in indicators from 38 to 35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Several targets reduced downwards</a:t>
            </a:r>
          </a:p>
          <a:p>
            <a:pPr marL="457200" lvl="1" indent="0">
              <a:buNone/>
            </a:pPr>
            <a:endParaRPr lang="en-US" sz="2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/>
              <a:t>Despite the cuts in budget, GCIS remains focused and dedicated towards communication that enables South Africans to change their lives</a:t>
            </a:r>
          </a:p>
          <a:p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xmlns="" val="131771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22CF09-463A-CB4C-9FBB-51152038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1270" y="798803"/>
            <a:ext cx="3822431" cy="127204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Thank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2DFB33-F8F3-AF44-A12D-F915BE2E09A3}"/>
              </a:ext>
            </a:extLst>
          </p:cNvPr>
          <p:cNvSpPr txBox="1"/>
          <p:nvPr/>
        </p:nvSpPr>
        <p:spPr>
          <a:xfrm>
            <a:off x="-1389529" y="214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F274-8065-1740-B929-8D7E9C7650F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961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869"/>
            <a:ext cx="9144000" cy="60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286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778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1. OUR MANDATE</a:t>
            </a:r>
            <a:endParaRPr lang="en-US" sz="32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691768"/>
            <a:ext cx="4526280" cy="5452999"/>
          </a:xfrm>
          <a:solidFill>
            <a:schemeClr val="accent2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Constitutional Mandate</a:t>
            </a:r>
          </a:p>
          <a:p>
            <a:r>
              <a:rPr lang="en-US" sz="1800" dirty="0"/>
              <a:t>Section 195(g) of the Constitution of the Republic of South Africa of 1996 </a:t>
            </a:r>
            <a:r>
              <a:rPr lang="en-US" sz="1800" dirty="0" smtClean="0"/>
              <a:t>- the </a:t>
            </a:r>
            <a:r>
              <a:rPr lang="en-US" sz="1800" dirty="0"/>
              <a:t>public should be provided with information that is timely, accurate and importantly, accessible</a:t>
            </a:r>
            <a:r>
              <a:rPr lang="en-US" sz="1800" dirty="0" smtClean="0"/>
              <a:t>.</a:t>
            </a:r>
          </a:p>
          <a:p>
            <a:r>
              <a:rPr lang="en-US" sz="1800" dirty="0"/>
              <a:t>In 1998, the South African Communication Service </a:t>
            </a:r>
            <a:r>
              <a:rPr lang="en-US" sz="1800" dirty="0" smtClean="0"/>
              <a:t>was </a:t>
            </a:r>
            <a:r>
              <a:rPr lang="en-US" sz="1800" dirty="0"/>
              <a:t>dissolved and the GCIS established by Cabinet, </a:t>
            </a:r>
            <a:r>
              <a:rPr lang="en-US" sz="1800" dirty="0" smtClean="0"/>
              <a:t>largely </a:t>
            </a:r>
            <a:r>
              <a:rPr lang="en-US" sz="1800" dirty="0"/>
              <a:t>on the basis of recommendations contained </a:t>
            </a:r>
            <a:r>
              <a:rPr lang="en-US" sz="1800" dirty="0" smtClean="0"/>
              <a:t>in </a:t>
            </a:r>
            <a:r>
              <a:rPr lang="en-US" sz="1800" dirty="0"/>
              <a:t>the report of the Task Group on Government </a:t>
            </a:r>
            <a:r>
              <a:rPr lang="en-US" sz="1800" dirty="0" smtClean="0"/>
              <a:t>Communications </a:t>
            </a:r>
            <a:r>
              <a:rPr lang="en-US" sz="1800" dirty="0"/>
              <a:t>(</a:t>
            </a:r>
            <a:r>
              <a:rPr lang="en-US" sz="1800" dirty="0" err="1"/>
              <a:t>Comtask</a:t>
            </a:r>
            <a:r>
              <a:rPr lang="en-US" sz="1800" dirty="0"/>
              <a:t>: 1996: 58</a:t>
            </a:r>
            <a:r>
              <a:rPr lang="en-US" sz="1800" dirty="0" smtClean="0"/>
              <a:t>).</a:t>
            </a:r>
          </a:p>
          <a:p>
            <a:r>
              <a:rPr lang="en-US" sz="1800" dirty="0" smtClean="0"/>
              <a:t>Provide </a:t>
            </a:r>
            <a:r>
              <a:rPr lang="en-US" sz="1800" dirty="0"/>
              <a:t>strategic leadership and coordinating a government communications system that ensures that the public is informed, and have access to information on government programmes and policies that benefit them.</a:t>
            </a:r>
            <a:endParaRPr lang="en-ZA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17720" y="706881"/>
            <a:ext cx="4526280" cy="543788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Legislative &amp; Policy Mandate</a:t>
            </a:r>
          </a:p>
          <a:p>
            <a:r>
              <a:rPr lang="en-US" sz="1800" dirty="0"/>
              <a:t>Public Finance Management Act (PFMA), 1999 (Act 1 of 1999), as </a:t>
            </a:r>
            <a:r>
              <a:rPr lang="en-US" sz="1800" dirty="0" smtClean="0"/>
              <a:t>amended.</a:t>
            </a:r>
          </a:p>
          <a:p>
            <a:r>
              <a:rPr lang="en-US" sz="1800" b="1" dirty="0">
                <a:solidFill>
                  <a:srgbClr val="00B050"/>
                </a:solidFill>
              </a:rPr>
              <a:t>Media Development and Diversity Agency (MDDA) Act 2002, (Act 14 of 2002</a:t>
            </a:r>
            <a:r>
              <a:rPr lang="en-US" sz="1800" b="1" dirty="0" smtClean="0">
                <a:solidFill>
                  <a:srgbClr val="00B050"/>
                </a:solidFill>
              </a:rPr>
              <a:t>).</a:t>
            </a:r>
          </a:p>
          <a:p>
            <a:r>
              <a:rPr lang="en-US" sz="1800" b="1" dirty="0">
                <a:solidFill>
                  <a:srgbClr val="00B050"/>
                </a:solidFill>
              </a:rPr>
              <a:t>Brand South Africa (SA) Trust </a:t>
            </a:r>
            <a:r>
              <a:rPr lang="en-US" sz="1800" b="1" dirty="0" smtClean="0">
                <a:solidFill>
                  <a:srgbClr val="00B050"/>
                </a:solidFill>
              </a:rPr>
              <a:t>Deed</a:t>
            </a:r>
          </a:p>
          <a:p>
            <a:r>
              <a:rPr lang="en-US" sz="1800" b="1" dirty="0">
                <a:solidFill>
                  <a:srgbClr val="00B050"/>
                </a:solidFill>
              </a:rPr>
              <a:t>Electronic Communications Act, 2005 (Act 36 of 2005</a:t>
            </a:r>
            <a:r>
              <a:rPr lang="en-US" sz="1800" b="1" dirty="0" smtClean="0">
                <a:solidFill>
                  <a:srgbClr val="00B050"/>
                </a:solidFill>
              </a:rPr>
              <a:t>). </a:t>
            </a:r>
          </a:p>
          <a:p>
            <a:r>
              <a:rPr lang="en-US" sz="1800" b="1" dirty="0">
                <a:solidFill>
                  <a:srgbClr val="00B050"/>
                </a:solidFill>
              </a:rPr>
              <a:t>Use of Official Languages Act, 2012 (Act 12 of 2012</a:t>
            </a:r>
            <a:r>
              <a:rPr lang="en-US" sz="1800" b="1" dirty="0" smtClean="0">
                <a:solidFill>
                  <a:srgbClr val="00B050"/>
                </a:solidFill>
              </a:rPr>
              <a:t>).</a:t>
            </a:r>
          </a:p>
          <a:p>
            <a:r>
              <a:rPr lang="en-ZA" sz="1800" dirty="0"/>
              <a:t>2019- 2024 National Communication Strategy Framework (NCSF</a:t>
            </a:r>
            <a:r>
              <a:rPr lang="en-ZA" sz="1800" dirty="0" smtClean="0"/>
              <a:t>).</a:t>
            </a:r>
          </a:p>
          <a:p>
            <a:r>
              <a:rPr lang="en-US" sz="1800" dirty="0"/>
              <a:t>The Government Communication Policy, approved by Cabinet on 22 August 2018</a:t>
            </a:r>
            <a:r>
              <a:rPr lang="en-US" sz="1800" dirty="0" smtClean="0"/>
              <a:t>.</a:t>
            </a:r>
          </a:p>
          <a:p>
            <a:r>
              <a:rPr lang="en-US" sz="1800" dirty="0"/>
              <a:t>The Revised 2019-2024 MTSF.</a:t>
            </a:r>
            <a:endParaRPr lang="en-US" sz="1800" dirty="0" smtClean="0"/>
          </a:p>
          <a:p>
            <a:endParaRPr lang="en-ZA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94576" y="6229388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1160205"/>
            <a:ext cx="4526280" cy="0"/>
          </a:xfrm>
          <a:prstGeom prst="line">
            <a:avLst/>
          </a:prstGeom>
          <a:ln w="57150" cmpd="dbl"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78680" y="1156628"/>
            <a:ext cx="4273296" cy="3577"/>
          </a:xfrm>
          <a:prstGeom prst="line">
            <a:avLst/>
          </a:prstGeom>
          <a:ln w="57150" cmpd="dbl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294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3148"/>
            <a:ext cx="9144000" cy="603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340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131331" y="697849"/>
            <a:ext cx="1005309" cy="5878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4260" y="1589648"/>
            <a:ext cx="2119450" cy="475488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FF7979"/>
                </a:solidFill>
              </a:rPr>
              <a:t>VISION</a:t>
            </a:r>
            <a:endParaRPr lang="en-US" sz="4000" b="1" dirty="0">
              <a:solidFill>
                <a:srgbClr val="FF797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B0857F-F88A-6244-B94F-6B744E2FB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24059" y="2130552"/>
            <a:ext cx="5761188" cy="1686314"/>
          </a:xfrm>
        </p:spPr>
        <p:txBody>
          <a:bodyPr>
            <a:noAutofit/>
          </a:bodyPr>
          <a:lstStyle/>
          <a:p>
            <a:pPr marL="457200" lvl="1" indent="0" algn="just" defTabSz="457200">
              <a:lnSpc>
                <a:spcPct val="115000"/>
              </a:lnSpc>
              <a:spcBef>
                <a:spcPct val="20000"/>
              </a:spcBef>
              <a:buNone/>
              <a:tabLst>
                <a:tab pos="457200" algn="l"/>
              </a:tabLst>
            </a:pPr>
            <a:r>
              <a:rPr lang="en-US" sz="1800" dirty="0"/>
              <a:t>To deliver effective strategic government communication; set and influence adherence to standards and coherence of message and proactively communicate with the public about government policies, plans, programmes and achievements.</a:t>
            </a:r>
            <a:endParaRPr lang="en-ZA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DF274-8065-1740-B929-8D7E9C7650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DEB0857F-F88A-6244-B94F-6B744E2FB50B}"/>
              </a:ext>
            </a:extLst>
          </p:cNvPr>
          <p:cNvSpPr txBox="1">
            <a:spLocks/>
          </p:cNvSpPr>
          <p:nvPr/>
        </p:nvSpPr>
        <p:spPr>
          <a:xfrm>
            <a:off x="152400" y="1039368"/>
            <a:ext cx="8790039" cy="109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just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 txBox="1">
            <a:spLocks/>
          </p:cNvSpPr>
          <p:nvPr/>
        </p:nvSpPr>
        <p:spPr>
          <a:xfrm>
            <a:off x="0" y="835147"/>
            <a:ext cx="2635701" cy="542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BFA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9BFA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76515" y="2334773"/>
            <a:ext cx="333990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 excellence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government.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 txBox="1">
            <a:spLocks/>
          </p:cNvSpPr>
          <p:nvPr/>
        </p:nvSpPr>
        <p:spPr>
          <a:xfrm>
            <a:off x="0" y="4027544"/>
            <a:ext cx="3367221" cy="542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BFA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VALUES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9BFA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443" y="4685730"/>
            <a:ext cx="30851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Professionalism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Openness and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transparency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Honesty and integrity.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 txBox="1">
            <a:spLocks/>
          </p:cNvSpPr>
          <p:nvPr/>
        </p:nvSpPr>
        <p:spPr>
          <a:xfrm>
            <a:off x="0" y="-18001"/>
            <a:ext cx="9144000" cy="4754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2. STRATEGIC FOCUS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0749" y="457487"/>
            <a:ext cx="1182624" cy="10058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972" y="495972"/>
            <a:ext cx="1712976" cy="16093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7221" y="4692950"/>
            <a:ext cx="1664208" cy="17007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0323" y="4231765"/>
            <a:ext cx="2060448" cy="201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846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DF274-8065-1740-B929-8D7E9C7650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DEB0857F-F88A-6244-B94F-6B744E2FB50B}"/>
              </a:ext>
            </a:extLst>
          </p:cNvPr>
          <p:cNvSpPr txBox="1">
            <a:spLocks/>
          </p:cNvSpPr>
          <p:nvPr/>
        </p:nvSpPr>
        <p:spPr>
          <a:xfrm>
            <a:off x="152400" y="1039368"/>
            <a:ext cx="8790039" cy="109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just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 txBox="1">
            <a:spLocks/>
          </p:cNvSpPr>
          <p:nvPr/>
        </p:nvSpPr>
        <p:spPr>
          <a:xfrm>
            <a:off x="0" y="-18001"/>
            <a:ext cx="9144000" cy="4754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 CONTEXT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0" y="531804"/>
            <a:ext cx="4367939" cy="349371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The </a:t>
            </a:r>
            <a:r>
              <a:rPr lang="en-US" sz="2000" dirty="0"/>
              <a:t>democratic dispensation inherited an unequal society where the majority of the people did not have access to information that could empower them to live a better life</a:t>
            </a:r>
            <a:r>
              <a:rPr lang="en-US" sz="2000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The strategic location of the GCIS in </a:t>
            </a:r>
            <a:r>
              <a:rPr lang="en-US" sz="2000" dirty="0"/>
              <a:t>The Presidency </a:t>
            </a:r>
            <a:r>
              <a:rPr lang="en-US" sz="2000" dirty="0" smtClean="0"/>
              <a:t>empowers the department to </a:t>
            </a:r>
            <a:r>
              <a:rPr lang="en-US" sz="2400" dirty="0" smtClean="0">
                <a:solidFill>
                  <a:srgbClr val="00B050"/>
                </a:solidFill>
              </a:rPr>
              <a:t>coordinate and lead on </a:t>
            </a:r>
            <a:r>
              <a:rPr lang="en-US" sz="2400" dirty="0">
                <a:solidFill>
                  <a:srgbClr val="00B050"/>
                </a:solidFill>
              </a:rPr>
              <a:t>communication-related </a:t>
            </a:r>
            <a:r>
              <a:rPr lang="en-US" sz="2400" dirty="0" smtClean="0">
                <a:solidFill>
                  <a:srgbClr val="00B050"/>
                </a:solidFill>
              </a:rPr>
              <a:t>projects </a:t>
            </a:r>
            <a:r>
              <a:rPr lang="en-US" sz="2000" dirty="0" smtClean="0"/>
              <a:t>that </a:t>
            </a:r>
            <a:r>
              <a:rPr lang="en-US" sz="2000" dirty="0"/>
              <a:t>straddle across almost all government departments. </a:t>
            </a:r>
            <a:endParaRPr lang="en-US" sz="2000" dirty="0" smtClean="0"/>
          </a:p>
          <a:p>
            <a:endParaRPr lang="en-ZA" sz="2000" dirty="0"/>
          </a:p>
        </p:txBody>
      </p:sp>
      <p:sp>
        <p:nvSpPr>
          <p:cNvPr id="18" name="Content Placeholder 16"/>
          <p:cNvSpPr txBox="1">
            <a:spLocks/>
          </p:cNvSpPr>
          <p:nvPr/>
        </p:nvSpPr>
        <p:spPr>
          <a:xfrm>
            <a:off x="4122549" y="3523984"/>
            <a:ext cx="5114440" cy="3013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The GCIS provides developmental-related information such as </a:t>
            </a:r>
            <a:r>
              <a:rPr lang="en-US" sz="2400" dirty="0" smtClean="0">
                <a:solidFill>
                  <a:schemeClr val="accent2"/>
                </a:solidFill>
              </a:rPr>
              <a:t>available government programmes and services that empower citizens</a:t>
            </a:r>
            <a:r>
              <a:rPr lang="en-US" sz="2000" dirty="0" smtClean="0"/>
              <a:t> to actively participate in improving their lives.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The GCIS ensures consistent communication of the remarkable </a:t>
            </a:r>
            <a:r>
              <a:rPr lang="en-US" sz="2400" dirty="0" smtClean="0">
                <a:solidFill>
                  <a:srgbClr val="00B0F0"/>
                </a:solidFill>
              </a:rPr>
              <a:t>progress being achieved by government</a:t>
            </a:r>
            <a:r>
              <a:rPr lang="en-US" sz="2000" dirty="0" smtClean="0"/>
              <a:t> in providing sustained service delivery to communities.</a:t>
            </a:r>
          </a:p>
          <a:p>
            <a:endParaRPr lang="en-ZA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7939" y="579925"/>
            <a:ext cx="4776061" cy="26437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072" y="3924885"/>
            <a:ext cx="4068406" cy="258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84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37B4-B04A-9046-A0B9-F575F0BE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3687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/>
              <a:t>4. GCIS STRUCTURE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9" y="259957"/>
            <a:ext cx="10184361" cy="6151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0426" y="737419"/>
            <a:ext cx="3451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 smtClean="0">
                <a:solidFill>
                  <a:srgbClr val="00B050"/>
                </a:solidFill>
              </a:rPr>
              <a:t>Approved structure = 475</a:t>
            </a:r>
          </a:p>
          <a:p>
            <a:r>
              <a:rPr lang="en-ZA" sz="2000" b="1" dirty="0" smtClean="0">
                <a:solidFill>
                  <a:srgbClr val="00B050"/>
                </a:solidFill>
              </a:rPr>
              <a:t>Vacancies= 32</a:t>
            </a:r>
            <a:endParaRPr lang="en-ZA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485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211172"/>
            <a:ext cx="2057400" cy="365125"/>
          </a:xfrm>
        </p:spPr>
        <p:txBody>
          <a:bodyPr/>
          <a:lstStyle/>
          <a:p>
            <a:fld id="{D8EDF274-8065-1740-B929-8D7E9C7650F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7336"/>
            <a:ext cx="9144000" cy="608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436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8B7E9ADCE6AF48A3A2CB34BF3C06AB" ma:contentTypeVersion="5" ma:contentTypeDescription="Create a new document." ma:contentTypeScope="" ma:versionID="f9255bfda85f7bf5e80baa6eb2d63155">
  <xsd:schema xmlns:xsd="http://www.w3.org/2001/XMLSchema" xmlns:xs="http://www.w3.org/2001/XMLSchema" xmlns:p="http://schemas.microsoft.com/office/2006/metadata/properties" xmlns:ns2="dd369cd7-02a5-4c53-8b2f-229b88b2066e" targetNamespace="http://schemas.microsoft.com/office/2006/metadata/properties" ma:root="true" ma:fieldsID="4874a3f862c21d5018138b7256dc56c1" ns2:_="">
    <xsd:import namespace="dd369cd7-02a5-4c53-8b2f-229b88b2066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69cd7-02a5-4c53-8b2f-229b88b2066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d369cd7-02a5-4c53-8b2f-229b88b2066e">3TQ36SETNXMZ-9-4240</_dlc_DocId>
    <_dlc_DocIdUrl xmlns="dd369cd7-02a5-4c53-8b2f-229b88b2066e">
      <Url>http://ecms.gcis.gov.za/_layouts/15/DocIdRedir.aspx?ID=3TQ36SETNXMZ-9-4240</Url>
      <Description>3TQ36SETNXMZ-9-4240</Description>
    </_dlc_DocIdUrl>
  </documentManagement>
</p:properties>
</file>

<file path=customXml/itemProps1.xml><?xml version="1.0" encoding="utf-8"?>
<ds:datastoreItem xmlns:ds="http://schemas.openxmlformats.org/officeDocument/2006/customXml" ds:itemID="{C60EC631-A005-419A-8881-210B307F61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369cd7-02a5-4c53-8b2f-229b88b206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D9E9C2-1CCB-4D20-AD3E-DAE382C7150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A47EB1B-FC01-4EC6-966B-FA942E93F85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18555BD-01AF-426C-8773-6EC551CF47E9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dd369cd7-02a5-4c53-8b2f-229b88b2066e"/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2661</TotalTime>
  <Words>2249</Words>
  <Application>Microsoft Office PowerPoint</Application>
  <PresentationFormat>On-screen Show (4:3)</PresentationFormat>
  <Paragraphs>567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GCIS  ANNUAL PERFORMANCE PLAN MEDIUM TERM PERIOD 2022/23 – 2024/25     Presentation to the       Portfolio Committee </vt:lpstr>
      <vt:lpstr>Slide 2</vt:lpstr>
      <vt:lpstr>Slide 3</vt:lpstr>
      <vt:lpstr>1. OUR MANDATE</vt:lpstr>
      <vt:lpstr>Slide 5</vt:lpstr>
      <vt:lpstr> VISION</vt:lpstr>
      <vt:lpstr>Slide 7</vt:lpstr>
      <vt:lpstr>4. GCIS STRUCTURE</vt:lpstr>
      <vt:lpstr>Slide 9</vt:lpstr>
      <vt:lpstr>5. 2022/23 TARGETS PER PROGRAMME</vt:lpstr>
      <vt:lpstr>5. 2022/23 TARGETS PER PROGRAMME</vt:lpstr>
      <vt:lpstr>5. 2022/23 TARGETS PER PROGRAMME</vt:lpstr>
      <vt:lpstr>5. 2022/23 TARGETS PER PROGRAMME</vt:lpstr>
      <vt:lpstr>5. 2022/23 TARGETS PER PROGRAMME</vt:lpstr>
      <vt:lpstr>5. 2022/23 TARGETS PER PROGRAMME</vt:lpstr>
      <vt:lpstr>5. 2022/23 TARGETS PER PROGRAMME</vt:lpstr>
      <vt:lpstr>5. 2022/23 TARGETS PER PROGRAMME</vt:lpstr>
      <vt:lpstr> PROGRAMME 3: Intergovernmental Coordination and Stakeholder Management  </vt:lpstr>
      <vt:lpstr>5. 2022/23 TARGETS PER PROGRAMME</vt:lpstr>
      <vt:lpstr>5. 2022/23 TARGETS PER PROGRAMME</vt:lpstr>
      <vt:lpstr>5. 2022/23 TARGETS PER PROGRAMME</vt:lpstr>
      <vt:lpstr>6. 2022/23 BUDGET SUMMARY AND MTEF ESTIMATES</vt:lpstr>
      <vt:lpstr>7. 2022/23 EXPENDITURE ESTIMATES</vt:lpstr>
      <vt:lpstr>7. 2022/23 EXPENDITURE ESTIMATES</vt:lpstr>
      <vt:lpstr>7. 2022/23 EXPENDITURE ESTIMATES</vt:lpstr>
      <vt:lpstr>7. 2022/23 EXPENDITURE ESTIMATES </vt:lpstr>
      <vt:lpstr>Slide 27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USER</cp:lastModifiedBy>
  <cp:revision>256</cp:revision>
  <cp:lastPrinted>2021-08-11T11:11:41Z</cp:lastPrinted>
  <dcterms:created xsi:type="dcterms:W3CDTF">2020-01-30T15:33:37Z</dcterms:created>
  <dcterms:modified xsi:type="dcterms:W3CDTF">2022-04-22T08:42:52Z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0x0101000D8B7E9ADCE6AF48A3A2CB34BF3C06AB</vt:lpwstr>
  </property>
  <property fmtid="{D5CDD505-2E9C-101B-9397-08002B2CF9AE}" pid="3" name="_dlc_DocIdItemGuid">
    <vt:lpwstr>035e3ae2-6757-487d-8b73-924aa3b3f101</vt:lpwstr>
  </property>
</Properties>
</file>