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6"/>
  </p:notesMasterIdLst>
  <p:handoutMasterIdLst>
    <p:handoutMasterId r:id="rId27"/>
  </p:handoutMasterIdLst>
  <p:sldIdLst>
    <p:sldId id="285" r:id="rId2"/>
    <p:sldId id="257" r:id="rId3"/>
    <p:sldId id="258" r:id="rId4"/>
    <p:sldId id="256" r:id="rId5"/>
    <p:sldId id="259" r:id="rId6"/>
    <p:sldId id="266" r:id="rId7"/>
    <p:sldId id="267" r:id="rId8"/>
    <p:sldId id="270" r:id="rId9"/>
    <p:sldId id="268" r:id="rId10"/>
    <p:sldId id="284" r:id="rId11"/>
    <p:sldId id="271" r:id="rId12"/>
    <p:sldId id="269" r:id="rId13"/>
    <p:sldId id="263" r:id="rId14"/>
    <p:sldId id="272" r:id="rId15"/>
    <p:sldId id="286" r:id="rId16"/>
    <p:sldId id="276" r:id="rId17"/>
    <p:sldId id="277" r:id="rId18"/>
    <p:sldId id="278" r:id="rId19"/>
    <p:sldId id="279" r:id="rId20"/>
    <p:sldId id="280" r:id="rId21"/>
    <p:sldId id="281" r:id="rId22"/>
    <p:sldId id="287" r:id="rId23"/>
    <p:sldId id="283"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48B44"/>
    <a:srgbClr val="F5B816"/>
    <a:srgbClr val="DA202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61"/>
    <p:restoredTop sz="95768"/>
  </p:normalViewPr>
  <p:slideViewPr>
    <p:cSldViewPr snapToGrid="0" snapToObjects="1">
      <p:cViewPr varScale="1">
        <p:scale>
          <a:sx n="73" d="100"/>
          <a:sy n="73" d="100"/>
        </p:scale>
        <p:origin x="-834" y="-1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0" d="100"/>
          <a:sy n="80" d="100"/>
        </p:scale>
        <p:origin x="2720" y="20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94111B2-74B6-6E4C-8386-5311F802F7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B0E8640-1EEF-C249-BFA6-C4D91E0B26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D2A5A5-240E-294C-93C7-A730B46DFBB6}" type="datetimeFigureOut">
              <a:rPr lang="en-US" smtClean="0"/>
              <a:pPr/>
              <a:t>4/21/2022</a:t>
            </a:fld>
            <a:endParaRPr lang="en-US"/>
          </a:p>
        </p:txBody>
      </p:sp>
      <p:sp>
        <p:nvSpPr>
          <p:cNvPr id="4" name="Footer Placeholder 3">
            <a:extLst>
              <a:ext uri="{FF2B5EF4-FFF2-40B4-BE49-F238E27FC236}">
                <a16:creationId xmlns="" xmlns:a16="http://schemas.microsoft.com/office/drawing/2014/main" id="{7AE9D346-2AAA-704D-A554-9CA979BEE2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3B2E235-E609-9E46-80BE-6BD897A00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469B46-7B76-7543-88FA-FB941E283D3A}" type="slidenum">
              <a:rPr lang="en-US" smtClean="0"/>
              <a:pPr/>
              <a:t>‹#›</a:t>
            </a:fld>
            <a:endParaRPr lang="en-US"/>
          </a:p>
        </p:txBody>
      </p:sp>
    </p:spTree>
    <p:extLst>
      <p:ext uri="{BB962C8B-B14F-4D97-AF65-F5344CB8AC3E}">
        <p14:creationId xmlns:p14="http://schemas.microsoft.com/office/powerpoint/2010/main" xmlns="" val="2705002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5DA20-5D8B-3743-B7A4-CA1EA18FE18E}" type="datetimeFigureOut">
              <a:rPr lang="en-US" smtClean="0"/>
              <a:pPr/>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2D834-D6BB-5244-96EB-FE5EB6376F1F}" type="slidenum">
              <a:rPr lang="en-US" smtClean="0"/>
              <a:pPr/>
              <a:t>‹#›</a:t>
            </a:fld>
            <a:endParaRPr lang="en-US"/>
          </a:p>
        </p:txBody>
      </p:sp>
    </p:spTree>
    <p:extLst>
      <p:ext uri="{BB962C8B-B14F-4D97-AF65-F5344CB8AC3E}">
        <p14:creationId xmlns:p14="http://schemas.microsoft.com/office/powerpoint/2010/main" xmlns="" val="1352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EA3F108-40CB-BF47-B4F0-414D35C3432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059253A-3BF0-5648-B353-5A89957D1FCD}"/>
              </a:ext>
            </a:extLst>
          </p:cNvPr>
          <p:cNvSpPr>
            <a:spLocks noGrp="1"/>
          </p:cNvSpPr>
          <p:nvPr>
            <p:ph type="ctrTitle"/>
          </p:nvPr>
        </p:nvSpPr>
        <p:spPr>
          <a:xfrm>
            <a:off x="464458" y="1984375"/>
            <a:ext cx="3962400" cy="2387600"/>
          </a:xfrm>
        </p:spPr>
        <p:txBody>
          <a:bodyPr anchor="b">
            <a:normAutofit/>
          </a:bodyPr>
          <a:lstStyle>
            <a:lvl1pPr algn="l">
              <a:defRPr sz="28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 xmlns:a16="http://schemas.microsoft.com/office/drawing/2014/main" id="{E75470DC-D7FB-4E4C-820C-5940F41363FE}"/>
              </a:ext>
            </a:extLst>
          </p:cNvPr>
          <p:cNvSpPr>
            <a:spLocks noGrp="1"/>
          </p:cNvSpPr>
          <p:nvPr>
            <p:ph type="subTitle" idx="1"/>
          </p:nvPr>
        </p:nvSpPr>
        <p:spPr>
          <a:xfrm>
            <a:off x="464458" y="4442620"/>
            <a:ext cx="4114800"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 xmlns:a16="http://schemas.microsoft.com/office/drawing/2014/main" id="{3F6D23E9-4494-9449-B310-CA56B7564EC5}"/>
              </a:ext>
            </a:extLst>
          </p:cNvPr>
          <p:cNvSpPr>
            <a:spLocks noGrp="1"/>
          </p:cNvSpPr>
          <p:nvPr>
            <p:ph type="dt" sz="half" idx="10"/>
          </p:nvPr>
        </p:nvSpPr>
        <p:spPr>
          <a:xfrm>
            <a:off x="464458" y="6356350"/>
            <a:ext cx="1567542" cy="365125"/>
          </a:xfrm>
        </p:spPr>
        <p:txBody>
          <a:bodyPr/>
          <a:lstStyle>
            <a:lvl1pPr>
              <a:defRPr>
                <a:latin typeface="Arial" panose="020B0604020202020204" pitchFamily="34" charset="0"/>
                <a:cs typeface="Arial" panose="020B0604020202020204" pitchFamily="34" charset="0"/>
              </a:defRPr>
            </a:lvl1pPr>
          </a:lstStyle>
          <a:p>
            <a:fld id="{635A52DD-EB9C-7A4E-8BFD-3E5E203D4BC6}" type="datetime1">
              <a:rPr lang="en-ZA" smtClean="0"/>
              <a:pPr/>
              <a:t>2022/04/21</a:t>
            </a:fld>
            <a:endParaRPr lang="en-US" dirty="0"/>
          </a:p>
        </p:txBody>
      </p:sp>
      <p:sp>
        <p:nvSpPr>
          <p:cNvPr id="5" name="Footer Placeholder 4">
            <a:extLst>
              <a:ext uri="{FF2B5EF4-FFF2-40B4-BE49-F238E27FC236}">
                <a16:creationId xmlns="" xmlns:a16="http://schemas.microsoft.com/office/drawing/2014/main" id="{2BDB3E2B-C1BB-5542-A286-3B8C6454CF7A}"/>
              </a:ext>
            </a:extLst>
          </p:cNvPr>
          <p:cNvSpPr>
            <a:spLocks noGrp="1"/>
          </p:cNvSpPr>
          <p:nvPr>
            <p:ph type="ftr" sz="quarter" idx="11"/>
          </p:nvPr>
        </p:nvSpPr>
        <p:spPr>
          <a:xfrm>
            <a:off x="2032000" y="6356350"/>
            <a:ext cx="4368800" cy="365125"/>
          </a:xfrm>
        </p:spPr>
        <p:txBody>
          <a:bodyPr/>
          <a:lstStyle>
            <a:lvl1pPr>
              <a:defRPr>
                <a:latin typeface="Arial" panose="020B0604020202020204" pitchFamily="34" charset="0"/>
                <a:cs typeface="Arial" panose="020B0604020202020204" pitchFamily="34" charset="0"/>
              </a:defRPr>
            </a:lvl1pPr>
          </a:lstStyle>
          <a:p>
            <a:r>
              <a:rPr lang="en-US" dirty="0"/>
              <a:t>ASA Strategic Plan</a:t>
            </a:r>
          </a:p>
        </p:txBody>
      </p:sp>
      <p:sp>
        <p:nvSpPr>
          <p:cNvPr id="6" name="Slide Number Placeholder 5">
            <a:extLst>
              <a:ext uri="{FF2B5EF4-FFF2-40B4-BE49-F238E27FC236}">
                <a16:creationId xmlns="" xmlns:a16="http://schemas.microsoft.com/office/drawing/2014/main" id="{A869ECE5-5578-3746-B590-52FDAE533C3C}"/>
              </a:ext>
            </a:extLst>
          </p:cNvPr>
          <p:cNvSpPr>
            <a:spLocks noGrp="1"/>
          </p:cNvSpPr>
          <p:nvPr>
            <p:ph type="sldNum" sz="quarter" idx="12"/>
          </p:nvPr>
        </p:nvSpPr>
        <p:spPr>
          <a:xfrm>
            <a:off x="6400801" y="6356350"/>
            <a:ext cx="5138056" cy="365125"/>
          </a:xfrm>
        </p:spPr>
        <p:txBody>
          <a:bodyPr/>
          <a:lstStyle>
            <a:lvl1pPr>
              <a:defRPr>
                <a:latin typeface="Arial" panose="020B0604020202020204" pitchFamily="34" charset="0"/>
                <a:cs typeface="Arial" panose="020B0604020202020204" pitchFamily="34" charset="0"/>
              </a:defRPr>
            </a:lvl1pPr>
          </a:lstStyle>
          <a:p>
            <a:fld id="{4AD67E24-67F7-8648-A667-CA3D3299FCBF}" type="slidenum">
              <a:rPr lang="en-US" smtClean="0"/>
              <a:pPr/>
              <a:t>‹#›</a:t>
            </a:fld>
            <a:endParaRPr lang="en-US" dirty="0"/>
          </a:p>
        </p:txBody>
      </p:sp>
    </p:spTree>
    <p:extLst>
      <p:ext uri="{BB962C8B-B14F-4D97-AF65-F5344CB8AC3E}">
        <p14:creationId xmlns:p14="http://schemas.microsoft.com/office/powerpoint/2010/main" xmlns="" val="3440555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51405F-B175-9B41-8E33-CBE0025359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60AB927B-32A5-5840-B3DB-052B3D92CB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B9E1328C-81AC-0944-A4CC-986AE5E43482}"/>
              </a:ext>
            </a:extLst>
          </p:cNvPr>
          <p:cNvSpPr>
            <a:spLocks noGrp="1"/>
          </p:cNvSpPr>
          <p:nvPr>
            <p:ph type="dt" sz="half" idx="10"/>
          </p:nvPr>
        </p:nvSpPr>
        <p:spPr/>
        <p:txBody>
          <a:bodyPr/>
          <a:lstStyle/>
          <a:p>
            <a:fld id="{04520A95-F10D-5746-BD64-79D245B42201}" type="datetime1">
              <a:rPr lang="en-ZA" smtClean="0"/>
              <a:pPr/>
              <a:t>2022/04/21</a:t>
            </a:fld>
            <a:endParaRPr lang="en-US"/>
          </a:p>
        </p:txBody>
      </p:sp>
      <p:sp>
        <p:nvSpPr>
          <p:cNvPr id="5" name="Footer Placeholder 4">
            <a:extLst>
              <a:ext uri="{FF2B5EF4-FFF2-40B4-BE49-F238E27FC236}">
                <a16:creationId xmlns="" xmlns:a16="http://schemas.microsoft.com/office/drawing/2014/main" id="{3530C970-CFB1-4848-B947-9D98614F5DFB}"/>
              </a:ext>
            </a:extLst>
          </p:cNvPr>
          <p:cNvSpPr>
            <a:spLocks noGrp="1"/>
          </p:cNvSpPr>
          <p:nvPr>
            <p:ph type="ftr" sz="quarter" idx="11"/>
          </p:nvPr>
        </p:nvSpPr>
        <p:spPr/>
        <p:txBody>
          <a:bodyPr/>
          <a:lstStyle/>
          <a:p>
            <a:r>
              <a:rPr lang="en-US" dirty="0"/>
              <a:t>ASA Strategic Plan</a:t>
            </a:r>
          </a:p>
        </p:txBody>
      </p:sp>
      <p:sp>
        <p:nvSpPr>
          <p:cNvPr id="6" name="Slide Number Placeholder 5">
            <a:extLst>
              <a:ext uri="{FF2B5EF4-FFF2-40B4-BE49-F238E27FC236}">
                <a16:creationId xmlns="" xmlns:a16="http://schemas.microsoft.com/office/drawing/2014/main" id="{FF070275-8953-644F-B409-DEAF280FA087}"/>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363920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6855A4-C1F5-BA49-84FD-8A1CC42085F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0294EB53-0B01-4F4B-8D3E-18BA726558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11BC82BF-A1CA-2B4A-A18D-4C9DEB12444C}"/>
              </a:ext>
            </a:extLst>
          </p:cNvPr>
          <p:cNvSpPr>
            <a:spLocks noGrp="1"/>
          </p:cNvSpPr>
          <p:nvPr>
            <p:ph type="dt" sz="half" idx="10"/>
          </p:nvPr>
        </p:nvSpPr>
        <p:spPr/>
        <p:txBody>
          <a:bodyPr/>
          <a:lstStyle/>
          <a:p>
            <a:fld id="{6143180F-DBE0-634A-B570-0D9E2CA9883F}" type="datetime1">
              <a:rPr lang="en-ZA" smtClean="0"/>
              <a:pPr/>
              <a:t>2022/04/21</a:t>
            </a:fld>
            <a:endParaRPr lang="en-US"/>
          </a:p>
        </p:txBody>
      </p:sp>
      <p:sp>
        <p:nvSpPr>
          <p:cNvPr id="5" name="Footer Placeholder 4">
            <a:extLst>
              <a:ext uri="{FF2B5EF4-FFF2-40B4-BE49-F238E27FC236}">
                <a16:creationId xmlns="" xmlns:a16="http://schemas.microsoft.com/office/drawing/2014/main" id="{7DB38842-6A11-5545-BAC9-B709932CBE21}"/>
              </a:ext>
            </a:extLst>
          </p:cNvPr>
          <p:cNvSpPr>
            <a:spLocks noGrp="1"/>
          </p:cNvSpPr>
          <p:nvPr>
            <p:ph type="ftr" sz="quarter" idx="11"/>
          </p:nvPr>
        </p:nvSpPr>
        <p:spPr/>
        <p:txBody>
          <a:bodyPr/>
          <a:lstStyle/>
          <a:p>
            <a:r>
              <a:rPr lang="en-US" dirty="0"/>
              <a:t>ASA Strategic Plan</a:t>
            </a:r>
          </a:p>
        </p:txBody>
      </p:sp>
      <p:sp>
        <p:nvSpPr>
          <p:cNvPr id="6" name="Slide Number Placeholder 5">
            <a:extLst>
              <a:ext uri="{FF2B5EF4-FFF2-40B4-BE49-F238E27FC236}">
                <a16:creationId xmlns="" xmlns:a16="http://schemas.microsoft.com/office/drawing/2014/main" id="{79B855EC-3FA4-E54A-8EFA-64D7AFBE08E5}"/>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296174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9CE7CA-D438-E54E-8EE1-B4E716B6A4AC}"/>
              </a:ext>
            </a:extLst>
          </p:cNvPr>
          <p:cNvSpPr>
            <a:spLocks noGrp="1"/>
          </p:cNvSpPr>
          <p:nvPr>
            <p:ph type="title"/>
          </p:nvPr>
        </p:nvSpPr>
        <p:spPr/>
        <p:txBody>
          <a:bodyPr>
            <a:normAutofit/>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 xmlns:a16="http://schemas.microsoft.com/office/drawing/2014/main" id="{2FC38FE5-9F2D-8240-94ED-77F83A7097EE}"/>
              </a:ext>
            </a:extLst>
          </p:cNvPr>
          <p:cNvSpPr>
            <a:spLocks noGrp="1"/>
          </p:cNvSpPr>
          <p:nvPr>
            <p:ph idx="1"/>
          </p:nvPr>
        </p:nvSpPr>
        <p:spPr/>
        <p:txBody>
          <a:bodyPr>
            <a:normAutofit/>
          </a:bodyPr>
          <a:lstStyle>
            <a:lvl1pPr marL="0" indent="0">
              <a:lnSpc>
                <a:spcPct val="150000"/>
              </a:lnSpc>
              <a:buNone/>
              <a:defRPr sz="1400">
                <a:latin typeface="Arial" panose="020B0604020202020204" pitchFamily="34" charset="0"/>
                <a:cs typeface="Arial" panose="020B0604020202020204" pitchFamily="34" charset="0"/>
              </a:defRPr>
            </a:lvl1pPr>
            <a:lvl2pPr marL="457200" indent="0">
              <a:lnSpc>
                <a:spcPct val="150000"/>
              </a:lnSpc>
              <a:buNone/>
              <a:defRPr sz="1400">
                <a:latin typeface="Arial" panose="020B0604020202020204" pitchFamily="34" charset="0"/>
                <a:cs typeface="Arial" panose="020B0604020202020204" pitchFamily="34" charset="0"/>
              </a:defRPr>
            </a:lvl2pPr>
            <a:lvl3pPr marL="914400" indent="0">
              <a:lnSpc>
                <a:spcPct val="150000"/>
              </a:lnSpc>
              <a:buNone/>
              <a:defRPr sz="1400">
                <a:latin typeface="Arial" panose="020B0604020202020204" pitchFamily="34" charset="0"/>
                <a:cs typeface="Arial" panose="020B0604020202020204" pitchFamily="34" charset="0"/>
              </a:defRPr>
            </a:lvl3pPr>
            <a:lvl4pPr marL="1371600" indent="0">
              <a:lnSpc>
                <a:spcPct val="150000"/>
              </a:lnSpc>
              <a:buNone/>
              <a:defRPr sz="1400">
                <a:latin typeface="Arial" panose="020B0604020202020204" pitchFamily="34" charset="0"/>
                <a:cs typeface="Arial" panose="020B0604020202020204" pitchFamily="34" charset="0"/>
              </a:defRPr>
            </a:lvl4pPr>
            <a:lvl5pPr marL="1828800" indent="0">
              <a:lnSpc>
                <a:spcPct val="150000"/>
              </a:lnSpc>
              <a:buNone/>
              <a:defRPr sz="14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 xmlns:a16="http://schemas.microsoft.com/office/drawing/2014/main" id="{B69ECA69-96A1-9348-B6B6-A1D5699620A2}"/>
              </a:ext>
            </a:extLst>
          </p:cNvPr>
          <p:cNvSpPr>
            <a:spLocks noGrp="1"/>
          </p:cNvSpPr>
          <p:nvPr>
            <p:ph type="dt" sz="half" idx="10"/>
          </p:nvPr>
        </p:nvSpPr>
        <p:spPr>
          <a:xfrm>
            <a:off x="7171508" y="6235019"/>
            <a:ext cx="2442755" cy="365125"/>
          </a:xfrm>
        </p:spPr>
        <p:txBody>
          <a:bodyPr/>
          <a:lstStyle/>
          <a:p>
            <a:fld id="{9768A4AF-C26C-974E-BFC8-C1E3B994057D}" type="datetime1">
              <a:rPr lang="en-ZA" smtClean="0"/>
              <a:pPr/>
              <a:t>2022/04/21</a:t>
            </a:fld>
            <a:endParaRPr lang="en-US"/>
          </a:p>
        </p:txBody>
      </p:sp>
      <p:sp>
        <p:nvSpPr>
          <p:cNvPr id="5" name="Footer Placeholder 4">
            <a:extLst>
              <a:ext uri="{FF2B5EF4-FFF2-40B4-BE49-F238E27FC236}">
                <a16:creationId xmlns="" xmlns:a16="http://schemas.microsoft.com/office/drawing/2014/main" id="{394A659A-3A10-244E-B719-CEE06E79BFDF}"/>
              </a:ext>
            </a:extLst>
          </p:cNvPr>
          <p:cNvSpPr>
            <a:spLocks noGrp="1"/>
          </p:cNvSpPr>
          <p:nvPr>
            <p:ph type="ftr" sz="quarter" idx="11"/>
          </p:nvPr>
        </p:nvSpPr>
        <p:spPr/>
        <p:txBody>
          <a:bodyPr/>
          <a:lstStyle/>
          <a:p>
            <a:r>
              <a:rPr lang="en-US" dirty="0"/>
              <a:t>ASA Strategic Plan</a:t>
            </a:r>
          </a:p>
        </p:txBody>
      </p:sp>
      <p:sp>
        <p:nvSpPr>
          <p:cNvPr id="6" name="Slide Number Placeholder 5">
            <a:extLst>
              <a:ext uri="{FF2B5EF4-FFF2-40B4-BE49-F238E27FC236}">
                <a16:creationId xmlns="" xmlns:a16="http://schemas.microsoft.com/office/drawing/2014/main" id="{B752A48E-CEB0-8749-AC8C-A77E8E183424}"/>
              </a:ext>
            </a:extLst>
          </p:cNvPr>
          <p:cNvSpPr>
            <a:spLocks noGrp="1"/>
          </p:cNvSpPr>
          <p:nvPr>
            <p:ph type="sldNum" sz="quarter" idx="12"/>
          </p:nvPr>
        </p:nvSpPr>
        <p:spPr>
          <a:xfrm>
            <a:off x="478972" y="6235019"/>
            <a:ext cx="500741" cy="365125"/>
          </a:xfrm>
        </p:spPr>
        <p:txBody>
          <a:bodyPr/>
          <a:lstStyle>
            <a:lvl1pPr algn="ctr">
              <a:defRPr/>
            </a:lvl1pPr>
          </a:lstStyle>
          <a:p>
            <a:fld id="{4AD67E24-67F7-8648-A667-CA3D3299FCBF}" type="slidenum">
              <a:rPr lang="en-US" smtClean="0"/>
              <a:pPr/>
              <a:t>‹#›</a:t>
            </a:fld>
            <a:endParaRPr lang="en-US" dirty="0"/>
          </a:p>
        </p:txBody>
      </p:sp>
    </p:spTree>
    <p:extLst>
      <p:ext uri="{BB962C8B-B14F-4D97-AF65-F5344CB8AC3E}">
        <p14:creationId xmlns:p14="http://schemas.microsoft.com/office/powerpoint/2010/main" xmlns="" val="2982043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AE2C6D9-104A-364E-B5ED-B08686495A61}"/>
              </a:ext>
            </a:extLst>
          </p:cNvPr>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BEF17F38-B893-034F-ADC7-D38664B28A00}"/>
              </a:ext>
            </a:extLst>
          </p:cNvPr>
          <p:cNvSpPr>
            <a:spLocks noGrp="1"/>
          </p:cNvSpPr>
          <p:nvPr>
            <p:ph type="title"/>
          </p:nvPr>
        </p:nvSpPr>
        <p:spPr>
          <a:xfrm>
            <a:off x="831850" y="1709738"/>
            <a:ext cx="4442279" cy="2852737"/>
          </a:xfrm>
        </p:spPr>
        <p:txBody>
          <a:bodyPr anchor="b">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Date Placeholder 3">
            <a:extLst>
              <a:ext uri="{FF2B5EF4-FFF2-40B4-BE49-F238E27FC236}">
                <a16:creationId xmlns="" xmlns:a16="http://schemas.microsoft.com/office/drawing/2014/main" id="{B15A7DC4-4550-1946-BA8B-077E4FBBD5BF}"/>
              </a:ext>
            </a:extLst>
          </p:cNvPr>
          <p:cNvSpPr>
            <a:spLocks noGrp="1"/>
          </p:cNvSpPr>
          <p:nvPr>
            <p:ph type="dt" sz="half" idx="10"/>
          </p:nvPr>
        </p:nvSpPr>
        <p:spPr>
          <a:xfrm>
            <a:off x="6515100" y="6235019"/>
            <a:ext cx="1649186" cy="365124"/>
          </a:xfrm>
        </p:spPr>
        <p:txBody>
          <a:bodyPr/>
          <a:lstStyle>
            <a:lvl1pPr>
              <a:defRPr>
                <a:solidFill>
                  <a:schemeClr val="bg1"/>
                </a:solidFill>
              </a:defRPr>
            </a:lvl1pPr>
          </a:lstStyle>
          <a:p>
            <a:fld id="{709FC191-FF75-A946-848F-722C43F06A34}" type="datetime1">
              <a:rPr lang="en-ZA" smtClean="0"/>
              <a:pPr/>
              <a:t>2022/04/21</a:t>
            </a:fld>
            <a:endParaRPr lang="en-US" dirty="0"/>
          </a:p>
        </p:txBody>
      </p:sp>
      <p:sp>
        <p:nvSpPr>
          <p:cNvPr id="5" name="Footer Placeholder 4">
            <a:extLst>
              <a:ext uri="{FF2B5EF4-FFF2-40B4-BE49-F238E27FC236}">
                <a16:creationId xmlns="" xmlns:a16="http://schemas.microsoft.com/office/drawing/2014/main" id="{F28999AC-D737-7648-B159-32BA4BD017DA}"/>
              </a:ext>
            </a:extLst>
          </p:cNvPr>
          <p:cNvSpPr>
            <a:spLocks noGrp="1"/>
          </p:cNvSpPr>
          <p:nvPr>
            <p:ph type="ftr" sz="quarter" idx="11"/>
          </p:nvPr>
        </p:nvSpPr>
        <p:spPr>
          <a:xfrm>
            <a:off x="979713" y="6235020"/>
            <a:ext cx="5535387" cy="365124"/>
          </a:xfrm>
        </p:spPr>
        <p:txBody>
          <a:bodyPr/>
          <a:lstStyle>
            <a:lvl1pPr>
              <a:defRPr>
                <a:solidFill>
                  <a:schemeClr val="bg1"/>
                </a:solidFill>
              </a:defRPr>
            </a:lvl1pPr>
          </a:lstStyle>
          <a:p>
            <a:r>
              <a:rPr lang="en-US" dirty="0"/>
              <a:t>ASA Strategic Plan</a:t>
            </a:r>
          </a:p>
        </p:txBody>
      </p:sp>
      <p:sp>
        <p:nvSpPr>
          <p:cNvPr id="6" name="Slide Number Placeholder 5">
            <a:extLst>
              <a:ext uri="{FF2B5EF4-FFF2-40B4-BE49-F238E27FC236}">
                <a16:creationId xmlns="" xmlns:a16="http://schemas.microsoft.com/office/drawing/2014/main" id="{91B728B4-E3DB-CF44-8856-441E63A5347A}"/>
              </a:ext>
            </a:extLst>
          </p:cNvPr>
          <p:cNvSpPr>
            <a:spLocks noGrp="1"/>
          </p:cNvSpPr>
          <p:nvPr>
            <p:ph type="sldNum" sz="quarter" idx="12"/>
          </p:nvPr>
        </p:nvSpPr>
        <p:spPr>
          <a:xfrm>
            <a:off x="92527" y="6235020"/>
            <a:ext cx="500742" cy="365124"/>
          </a:xfrm>
        </p:spPr>
        <p:txBody>
          <a:bodyPr/>
          <a:lstStyle/>
          <a:p>
            <a:fld id="{4AD67E24-67F7-8648-A667-CA3D3299FCBF}" type="slidenum">
              <a:rPr lang="en-US" smtClean="0"/>
              <a:pPr/>
              <a:t>‹#›</a:t>
            </a:fld>
            <a:endParaRPr lang="en-US" dirty="0"/>
          </a:p>
        </p:txBody>
      </p:sp>
    </p:spTree>
    <p:extLst>
      <p:ext uri="{BB962C8B-B14F-4D97-AF65-F5344CB8AC3E}">
        <p14:creationId xmlns:p14="http://schemas.microsoft.com/office/powerpoint/2010/main" xmlns="" val="378183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F45CA-6D9D-294E-A357-B34046B6CC4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F1A8A133-CCE9-044B-88E1-2180BCE407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0AA7B81D-7811-7749-8CCE-2DF526EEB5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CD9FEDCF-2A81-714C-B740-E81E6DDD787D}"/>
              </a:ext>
            </a:extLst>
          </p:cNvPr>
          <p:cNvSpPr>
            <a:spLocks noGrp="1"/>
          </p:cNvSpPr>
          <p:nvPr>
            <p:ph type="dt" sz="half" idx="10"/>
          </p:nvPr>
        </p:nvSpPr>
        <p:spPr/>
        <p:txBody>
          <a:bodyPr/>
          <a:lstStyle/>
          <a:p>
            <a:fld id="{2F0B1012-ACE5-B841-A811-33EFA7166386}" type="datetime1">
              <a:rPr lang="en-ZA" smtClean="0"/>
              <a:pPr/>
              <a:t>2022/04/21</a:t>
            </a:fld>
            <a:endParaRPr lang="en-US"/>
          </a:p>
        </p:txBody>
      </p:sp>
      <p:sp>
        <p:nvSpPr>
          <p:cNvPr id="6" name="Footer Placeholder 5">
            <a:extLst>
              <a:ext uri="{FF2B5EF4-FFF2-40B4-BE49-F238E27FC236}">
                <a16:creationId xmlns="" xmlns:a16="http://schemas.microsoft.com/office/drawing/2014/main" id="{E75A7FC6-5C6E-DB4F-8988-7CE9C089FF09}"/>
              </a:ext>
            </a:extLst>
          </p:cNvPr>
          <p:cNvSpPr>
            <a:spLocks noGrp="1"/>
          </p:cNvSpPr>
          <p:nvPr>
            <p:ph type="ftr" sz="quarter" idx="11"/>
          </p:nvPr>
        </p:nvSpPr>
        <p:spPr/>
        <p:txBody>
          <a:bodyPr/>
          <a:lstStyle/>
          <a:p>
            <a:r>
              <a:rPr lang="en-US" dirty="0"/>
              <a:t>ASA Strategic Plan</a:t>
            </a:r>
          </a:p>
        </p:txBody>
      </p:sp>
      <p:sp>
        <p:nvSpPr>
          <p:cNvPr id="7" name="Slide Number Placeholder 6">
            <a:extLst>
              <a:ext uri="{FF2B5EF4-FFF2-40B4-BE49-F238E27FC236}">
                <a16:creationId xmlns="" xmlns:a16="http://schemas.microsoft.com/office/drawing/2014/main" id="{B34D0A93-46C1-D947-BA27-B3F51AE2C99A}"/>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302658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20CE9F-4833-8743-8020-0A2DF595576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131AE5A3-F08D-F843-A4BE-5792B1F4B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6F204B2E-B2DB-284C-8387-B7094388C3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6C617783-5377-0D44-9656-2A902D096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3F4736D8-DAE1-9346-AD4A-CA4834B0CB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96E50629-0D8D-1244-80C9-7ABF4AF1F5BC}"/>
              </a:ext>
            </a:extLst>
          </p:cNvPr>
          <p:cNvSpPr>
            <a:spLocks noGrp="1"/>
          </p:cNvSpPr>
          <p:nvPr>
            <p:ph type="dt" sz="half" idx="10"/>
          </p:nvPr>
        </p:nvSpPr>
        <p:spPr/>
        <p:txBody>
          <a:bodyPr/>
          <a:lstStyle/>
          <a:p>
            <a:fld id="{4E2E5EF7-4BB9-0D40-83BF-92BE496195AA}" type="datetime1">
              <a:rPr lang="en-ZA" smtClean="0"/>
              <a:pPr/>
              <a:t>2022/04/21</a:t>
            </a:fld>
            <a:endParaRPr lang="en-US"/>
          </a:p>
        </p:txBody>
      </p:sp>
      <p:sp>
        <p:nvSpPr>
          <p:cNvPr id="8" name="Footer Placeholder 7">
            <a:extLst>
              <a:ext uri="{FF2B5EF4-FFF2-40B4-BE49-F238E27FC236}">
                <a16:creationId xmlns="" xmlns:a16="http://schemas.microsoft.com/office/drawing/2014/main" id="{DD6E4624-A24F-CA46-A414-1FC97F05FF08}"/>
              </a:ext>
            </a:extLst>
          </p:cNvPr>
          <p:cNvSpPr>
            <a:spLocks noGrp="1"/>
          </p:cNvSpPr>
          <p:nvPr>
            <p:ph type="ftr" sz="quarter" idx="11"/>
          </p:nvPr>
        </p:nvSpPr>
        <p:spPr/>
        <p:txBody>
          <a:bodyPr/>
          <a:lstStyle/>
          <a:p>
            <a:r>
              <a:rPr lang="en-US" dirty="0"/>
              <a:t>ASA Strategic Plan</a:t>
            </a:r>
          </a:p>
        </p:txBody>
      </p:sp>
      <p:sp>
        <p:nvSpPr>
          <p:cNvPr id="9" name="Slide Number Placeholder 8">
            <a:extLst>
              <a:ext uri="{FF2B5EF4-FFF2-40B4-BE49-F238E27FC236}">
                <a16:creationId xmlns="" xmlns:a16="http://schemas.microsoft.com/office/drawing/2014/main" id="{C951D434-6579-5B4F-B702-7F08CB85BE3E}"/>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1062123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2D85B7-4F0F-6B43-9FE2-6584BA0065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3CF5C8C5-F76D-E441-95DE-FD9930003979}"/>
              </a:ext>
            </a:extLst>
          </p:cNvPr>
          <p:cNvSpPr>
            <a:spLocks noGrp="1"/>
          </p:cNvSpPr>
          <p:nvPr>
            <p:ph type="dt" sz="half" idx="10"/>
          </p:nvPr>
        </p:nvSpPr>
        <p:spPr/>
        <p:txBody>
          <a:bodyPr/>
          <a:lstStyle/>
          <a:p>
            <a:fld id="{F9BFF3C3-1F9B-A346-A6A8-B2309C7FE147}" type="datetime1">
              <a:rPr lang="en-ZA" smtClean="0"/>
              <a:pPr/>
              <a:t>2022/04/21</a:t>
            </a:fld>
            <a:endParaRPr lang="en-US"/>
          </a:p>
        </p:txBody>
      </p:sp>
      <p:sp>
        <p:nvSpPr>
          <p:cNvPr id="4" name="Footer Placeholder 3">
            <a:extLst>
              <a:ext uri="{FF2B5EF4-FFF2-40B4-BE49-F238E27FC236}">
                <a16:creationId xmlns="" xmlns:a16="http://schemas.microsoft.com/office/drawing/2014/main" id="{F0DA8EAD-B325-7B4A-98A3-B9F6804BBCD0}"/>
              </a:ext>
            </a:extLst>
          </p:cNvPr>
          <p:cNvSpPr>
            <a:spLocks noGrp="1"/>
          </p:cNvSpPr>
          <p:nvPr>
            <p:ph type="ftr" sz="quarter" idx="11"/>
          </p:nvPr>
        </p:nvSpPr>
        <p:spPr/>
        <p:txBody>
          <a:bodyPr/>
          <a:lstStyle/>
          <a:p>
            <a:r>
              <a:rPr lang="en-US" dirty="0"/>
              <a:t>ASA Strategic Plan</a:t>
            </a:r>
          </a:p>
        </p:txBody>
      </p:sp>
      <p:sp>
        <p:nvSpPr>
          <p:cNvPr id="5" name="Slide Number Placeholder 4">
            <a:extLst>
              <a:ext uri="{FF2B5EF4-FFF2-40B4-BE49-F238E27FC236}">
                <a16:creationId xmlns="" xmlns:a16="http://schemas.microsoft.com/office/drawing/2014/main" id="{84EF4CCD-047F-EF4A-BD0E-D08265CD389E}"/>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291256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A7A8CAA-A089-1A42-BF3C-79D17DFAECE2}"/>
              </a:ext>
            </a:extLst>
          </p:cNvPr>
          <p:cNvSpPr>
            <a:spLocks noGrp="1"/>
          </p:cNvSpPr>
          <p:nvPr>
            <p:ph type="dt" sz="half" idx="10"/>
          </p:nvPr>
        </p:nvSpPr>
        <p:spPr/>
        <p:txBody>
          <a:bodyPr/>
          <a:lstStyle/>
          <a:p>
            <a:fld id="{CABF4DE5-0F42-AA46-9529-BBEE6369A282}" type="datetime1">
              <a:rPr lang="en-ZA" smtClean="0"/>
              <a:pPr/>
              <a:t>2022/04/21</a:t>
            </a:fld>
            <a:endParaRPr lang="en-US"/>
          </a:p>
        </p:txBody>
      </p:sp>
      <p:sp>
        <p:nvSpPr>
          <p:cNvPr id="3" name="Footer Placeholder 2">
            <a:extLst>
              <a:ext uri="{FF2B5EF4-FFF2-40B4-BE49-F238E27FC236}">
                <a16:creationId xmlns="" xmlns:a16="http://schemas.microsoft.com/office/drawing/2014/main" id="{5BB8A04A-BB0B-444B-AA6F-7AAA0B6ADBE5}"/>
              </a:ext>
            </a:extLst>
          </p:cNvPr>
          <p:cNvSpPr>
            <a:spLocks noGrp="1"/>
          </p:cNvSpPr>
          <p:nvPr>
            <p:ph type="ftr" sz="quarter" idx="11"/>
          </p:nvPr>
        </p:nvSpPr>
        <p:spPr/>
        <p:txBody>
          <a:bodyPr/>
          <a:lstStyle/>
          <a:p>
            <a:r>
              <a:rPr lang="en-US" dirty="0"/>
              <a:t>ASA Strategic Plan</a:t>
            </a:r>
          </a:p>
        </p:txBody>
      </p:sp>
      <p:sp>
        <p:nvSpPr>
          <p:cNvPr id="4" name="Slide Number Placeholder 3">
            <a:extLst>
              <a:ext uri="{FF2B5EF4-FFF2-40B4-BE49-F238E27FC236}">
                <a16:creationId xmlns="" xmlns:a16="http://schemas.microsoft.com/office/drawing/2014/main" id="{35FE8D55-C098-9242-8F8A-D996CAA5D0BB}"/>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154584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4C6ACE-4550-DD49-9613-A8EA922D37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E487ADE9-92D7-2846-8F25-F95FD2C8B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EEA83E7D-EDBB-7049-BB65-BE4190B69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C25FABA6-334A-1447-B545-742A0606B902}"/>
              </a:ext>
            </a:extLst>
          </p:cNvPr>
          <p:cNvSpPr>
            <a:spLocks noGrp="1"/>
          </p:cNvSpPr>
          <p:nvPr>
            <p:ph type="dt" sz="half" idx="10"/>
          </p:nvPr>
        </p:nvSpPr>
        <p:spPr/>
        <p:txBody>
          <a:bodyPr/>
          <a:lstStyle/>
          <a:p>
            <a:fld id="{3B5C4A7D-D9E0-7E4F-B809-0C2D927F1C86}" type="datetime1">
              <a:rPr lang="en-ZA" smtClean="0"/>
              <a:pPr/>
              <a:t>2022/04/21</a:t>
            </a:fld>
            <a:endParaRPr lang="en-US"/>
          </a:p>
        </p:txBody>
      </p:sp>
      <p:sp>
        <p:nvSpPr>
          <p:cNvPr id="6" name="Footer Placeholder 5">
            <a:extLst>
              <a:ext uri="{FF2B5EF4-FFF2-40B4-BE49-F238E27FC236}">
                <a16:creationId xmlns="" xmlns:a16="http://schemas.microsoft.com/office/drawing/2014/main" id="{4E3DCC38-D51D-4F4F-A50A-5489CEA9EE23}"/>
              </a:ext>
            </a:extLst>
          </p:cNvPr>
          <p:cNvSpPr>
            <a:spLocks noGrp="1"/>
          </p:cNvSpPr>
          <p:nvPr>
            <p:ph type="ftr" sz="quarter" idx="11"/>
          </p:nvPr>
        </p:nvSpPr>
        <p:spPr/>
        <p:txBody>
          <a:bodyPr/>
          <a:lstStyle/>
          <a:p>
            <a:r>
              <a:rPr lang="en-US" dirty="0"/>
              <a:t>ASA Strategic Plan</a:t>
            </a:r>
          </a:p>
        </p:txBody>
      </p:sp>
      <p:sp>
        <p:nvSpPr>
          <p:cNvPr id="7" name="Slide Number Placeholder 6">
            <a:extLst>
              <a:ext uri="{FF2B5EF4-FFF2-40B4-BE49-F238E27FC236}">
                <a16:creationId xmlns="" xmlns:a16="http://schemas.microsoft.com/office/drawing/2014/main" id="{F2A944E2-B894-8347-B2A1-3EECF1358924}"/>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75255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FCDFF-3848-DE4F-B0DB-F1864F4076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E9F286F6-4571-C54E-B99E-112BB1ACC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0B945BA-5981-9947-95CA-AC0B7509B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2E539CD6-3809-9A41-9F55-9473A81ADE90}"/>
              </a:ext>
            </a:extLst>
          </p:cNvPr>
          <p:cNvSpPr>
            <a:spLocks noGrp="1"/>
          </p:cNvSpPr>
          <p:nvPr>
            <p:ph type="dt" sz="half" idx="10"/>
          </p:nvPr>
        </p:nvSpPr>
        <p:spPr/>
        <p:txBody>
          <a:bodyPr/>
          <a:lstStyle/>
          <a:p>
            <a:fld id="{1D3AB51E-3B1F-8948-AFEC-7E3658AFE5FC}" type="datetime1">
              <a:rPr lang="en-ZA" smtClean="0"/>
              <a:pPr/>
              <a:t>2022/04/21</a:t>
            </a:fld>
            <a:endParaRPr lang="en-US"/>
          </a:p>
        </p:txBody>
      </p:sp>
      <p:sp>
        <p:nvSpPr>
          <p:cNvPr id="6" name="Footer Placeholder 5">
            <a:extLst>
              <a:ext uri="{FF2B5EF4-FFF2-40B4-BE49-F238E27FC236}">
                <a16:creationId xmlns="" xmlns:a16="http://schemas.microsoft.com/office/drawing/2014/main" id="{8A39BB35-8F79-014F-B0AA-79B598AD2E29}"/>
              </a:ext>
            </a:extLst>
          </p:cNvPr>
          <p:cNvSpPr>
            <a:spLocks noGrp="1"/>
          </p:cNvSpPr>
          <p:nvPr>
            <p:ph type="ftr" sz="quarter" idx="11"/>
          </p:nvPr>
        </p:nvSpPr>
        <p:spPr/>
        <p:txBody>
          <a:bodyPr/>
          <a:lstStyle/>
          <a:p>
            <a:r>
              <a:rPr lang="en-US" dirty="0"/>
              <a:t>ASA Strategic Plan</a:t>
            </a:r>
          </a:p>
        </p:txBody>
      </p:sp>
      <p:sp>
        <p:nvSpPr>
          <p:cNvPr id="7" name="Slide Number Placeholder 6">
            <a:extLst>
              <a:ext uri="{FF2B5EF4-FFF2-40B4-BE49-F238E27FC236}">
                <a16:creationId xmlns="" xmlns:a16="http://schemas.microsoft.com/office/drawing/2014/main" id="{00942BFD-7E01-A54D-A845-B9F304916C4E}"/>
              </a:ext>
            </a:extLst>
          </p:cNvPr>
          <p:cNvSpPr>
            <a:spLocks noGrp="1"/>
          </p:cNvSpPr>
          <p:nvPr>
            <p:ph type="sldNum" sz="quarter" idx="12"/>
          </p:nvPr>
        </p:nvSpPr>
        <p:spPr/>
        <p:txBody>
          <a:bodyPr/>
          <a:lstStyle/>
          <a:p>
            <a:fld id="{4AD67E24-67F7-8648-A667-CA3D3299FCBF}" type="slidenum">
              <a:rPr lang="en-US" smtClean="0"/>
              <a:pPr/>
              <a:t>‹#›</a:t>
            </a:fld>
            <a:endParaRPr lang="en-US"/>
          </a:p>
        </p:txBody>
      </p:sp>
    </p:spTree>
    <p:extLst>
      <p:ext uri="{BB962C8B-B14F-4D97-AF65-F5344CB8AC3E}">
        <p14:creationId xmlns:p14="http://schemas.microsoft.com/office/powerpoint/2010/main" xmlns="" val="60391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9B5E181-37B2-314F-9AFF-3A24731FD367}"/>
              </a:ext>
            </a:extLst>
          </p:cNvPr>
          <p:cNvPicPr>
            <a:picLocks noChangeAspect="1"/>
          </p:cNvPicPr>
          <p:nvPr userDrawn="1"/>
        </p:nvPicPr>
        <p:blipFill>
          <a:blip r:embed="rId13"/>
          <a:src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75593A1D-FB9D-7C4E-8AF0-36E494411D8A}"/>
              </a:ext>
            </a:extLst>
          </p:cNvPr>
          <p:cNvSpPr>
            <a:spLocks noGrp="1"/>
          </p:cNvSpPr>
          <p:nvPr>
            <p:ph type="title"/>
          </p:nvPr>
        </p:nvSpPr>
        <p:spPr>
          <a:xfrm>
            <a:off x="478972" y="365125"/>
            <a:ext cx="7199086" cy="7794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 xmlns:a16="http://schemas.microsoft.com/office/drawing/2014/main" id="{1A5362D8-020B-904E-BA69-348C853463FD}"/>
              </a:ext>
            </a:extLst>
          </p:cNvPr>
          <p:cNvSpPr>
            <a:spLocks noGrp="1"/>
          </p:cNvSpPr>
          <p:nvPr>
            <p:ph type="body" idx="1"/>
          </p:nvPr>
        </p:nvSpPr>
        <p:spPr>
          <a:xfrm>
            <a:off x="478972" y="1509713"/>
            <a:ext cx="10874828" cy="46672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 xmlns:a16="http://schemas.microsoft.com/office/drawing/2014/main" id="{44F68745-FC3E-F54C-A1BF-0406EB0EFD6B}"/>
              </a:ext>
            </a:extLst>
          </p:cNvPr>
          <p:cNvSpPr>
            <a:spLocks noGrp="1"/>
          </p:cNvSpPr>
          <p:nvPr>
            <p:ph type="dt" sz="half" idx="2"/>
          </p:nvPr>
        </p:nvSpPr>
        <p:spPr>
          <a:xfrm>
            <a:off x="7171508" y="6235018"/>
            <a:ext cx="2403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259C4-073C-F94F-90CF-8E12907B92CC}" type="datetime1">
              <a:rPr lang="en-ZA" smtClean="0"/>
              <a:pPr/>
              <a:t>2022/04/21</a:t>
            </a:fld>
            <a:endParaRPr lang="en-US" dirty="0"/>
          </a:p>
        </p:txBody>
      </p:sp>
      <p:sp>
        <p:nvSpPr>
          <p:cNvPr id="5" name="Footer Placeholder 4">
            <a:extLst>
              <a:ext uri="{FF2B5EF4-FFF2-40B4-BE49-F238E27FC236}">
                <a16:creationId xmlns="" xmlns:a16="http://schemas.microsoft.com/office/drawing/2014/main" id="{2BB79D6E-D7BA-1044-AB75-AA069B9605CA}"/>
              </a:ext>
            </a:extLst>
          </p:cNvPr>
          <p:cNvSpPr>
            <a:spLocks noGrp="1"/>
          </p:cNvSpPr>
          <p:nvPr>
            <p:ph type="ftr" sz="quarter" idx="3"/>
          </p:nvPr>
        </p:nvSpPr>
        <p:spPr>
          <a:xfrm>
            <a:off x="979713" y="6235019"/>
            <a:ext cx="6191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ASA Strategic Plan</a:t>
            </a:r>
          </a:p>
        </p:txBody>
      </p:sp>
      <p:sp>
        <p:nvSpPr>
          <p:cNvPr id="6" name="Slide Number Placeholder 5">
            <a:extLst>
              <a:ext uri="{FF2B5EF4-FFF2-40B4-BE49-F238E27FC236}">
                <a16:creationId xmlns="" xmlns:a16="http://schemas.microsoft.com/office/drawing/2014/main" id="{93D86C8D-F791-7A44-89A0-811D55D68A06}"/>
              </a:ext>
            </a:extLst>
          </p:cNvPr>
          <p:cNvSpPr>
            <a:spLocks noGrp="1"/>
          </p:cNvSpPr>
          <p:nvPr>
            <p:ph type="sldNum" sz="quarter" idx="4"/>
          </p:nvPr>
        </p:nvSpPr>
        <p:spPr>
          <a:xfrm>
            <a:off x="478972" y="6235019"/>
            <a:ext cx="500742" cy="365125"/>
          </a:xfrm>
          <a:prstGeom prst="rect">
            <a:avLst/>
          </a:prstGeom>
        </p:spPr>
        <p:txBody>
          <a:bodyPr vert="horz" lIns="91440" tIns="45720" rIns="91440" bIns="45720" rtlCol="0" anchor="ctr"/>
          <a:lstStyle>
            <a:lvl1pPr algn="ctr">
              <a:defRPr sz="1200">
                <a:solidFill>
                  <a:schemeClr val="bg1"/>
                </a:solidFill>
              </a:defRPr>
            </a:lvl1pPr>
          </a:lstStyle>
          <a:p>
            <a:fld id="{4AD67E24-67F7-8648-A667-CA3D3299FCBF}" type="slidenum">
              <a:rPr lang="en-US" smtClean="0"/>
              <a:pPr/>
              <a:t>‹#›</a:t>
            </a:fld>
            <a:endParaRPr lang="en-US" dirty="0"/>
          </a:p>
        </p:txBody>
      </p:sp>
    </p:spTree>
    <p:extLst>
      <p:ext uri="{BB962C8B-B14F-4D97-AF65-F5344CB8AC3E}">
        <p14:creationId xmlns:p14="http://schemas.microsoft.com/office/powerpoint/2010/main" xmlns="" val="259064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06BB7-8F88-7C45-8B7D-7A9437694AF8}"/>
              </a:ext>
            </a:extLst>
          </p:cNvPr>
          <p:cNvSpPr>
            <a:spLocks noGrp="1"/>
          </p:cNvSpPr>
          <p:nvPr>
            <p:ph type="ctrTitle"/>
          </p:nvPr>
        </p:nvSpPr>
        <p:spPr/>
        <p:txBody>
          <a:bodyPr/>
          <a:lstStyle/>
          <a:p>
            <a:r>
              <a:rPr lang="en-US" dirty="0">
                <a:solidFill>
                  <a:schemeClr val="bg1"/>
                </a:solidFill>
              </a:rPr>
              <a:t>ASA 2022/2023 ANNUAL PERFORMANCE PLAN </a:t>
            </a:r>
          </a:p>
        </p:txBody>
      </p:sp>
      <p:sp>
        <p:nvSpPr>
          <p:cNvPr id="3" name="Subtitle 2">
            <a:extLst>
              <a:ext uri="{FF2B5EF4-FFF2-40B4-BE49-F238E27FC236}">
                <a16:creationId xmlns="" xmlns:a16="http://schemas.microsoft.com/office/drawing/2014/main" id="{BFB5129A-92B1-6048-96EF-2C28A787E385}"/>
              </a:ext>
            </a:extLst>
          </p:cNvPr>
          <p:cNvSpPr>
            <a:spLocks noGrp="1"/>
          </p:cNvSpPr>
          <p:nvPr>
            <p:ph type="subTitle" idx="1"/>
          </p:nvPr>
        </p:nvSpPr>
        <p:spPr>
          <a:xfrm>
            <a:off x="464458" y="6022108"/>
            <a:ext cx="2859313" cy="76273"/>
          </a:xfrm>
        </p:spPr>
        <p:txBody>
          <a:bodyPr>
            <a:normAutofit fontScale="25000" lnSpcReduction="20000"/>
          </a:bodyPr>
          <a:lstStyle/>
          <a:p>
            <a:endParaRPr lang="en-US" b="1" dirty="0">
              <a:solidFill>
                <a:srgbClr val="048B44"/>
              </a:solidFill>
            </a:endParaRPr>
          </a:p>
        </p:txBody>
      </p:sp>
      <p:sp>
        <p:nvSpPr>
          <p:cNvPr id="4" name="Date Placeholder 3">
            <a:extLst>
              <a:ext uri="{FF2B5EF4-FFF2-40B4-BE49-F238E27FC236}">
                <a16:creationId xmlns="" xmlns:a16="http://schemas.microsoft.com/office/drawing/2014/main" id="{41B0243B-881E-E646-8A6B-C9701A2DAD2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 xmlns:a16="http://schemas.microsoft.com/office/drawing/2014/main" id="{5D9B9910-226F-9342-90E0-3FE44872E4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49E99250-4C27-4B47-8A2B-B04B6869244C}"/>
              </a:ext>
            </a:extLst>
          </p:cNvPr>
          <p:cNvSpPr>
            <a:spLocks noGrp="1"/>
          </p:cNvSpPr>
          <p:nvPr>
            <p:ph type="sldNum" sz="quarter" idx="12"/>
          </p:nvPr>
        </p:nvSpPr>
        <p:spPr/>
        <p:txBody>
          <a:bodyPr/>
          <a:lstStyle/>
          <a:p>
            <a:fld id="{4AD67E24-67F7-8648-A667-CA3D3299FCBF}" type="slidenum">
              <a:rPr lang="en-US" smtClean="0"/>
              <a:pPr/>
              <a:t>0</a:t>
            </a:fld>
            <a:endParaRPr lang="en-US" dirty="0"/>
          </a:p>
        </p:txBody>
      </p:sp>
    </p:spTree>
    <p:extLst>
      <p:ext uri="{BB962C8B-B14F-4D97-AF65-F5344CB8AC3E}">
        <p14:creationId xmlns:p14="http://schemas.microsoft.com/office/powerpoint/2010/main" xmlns="" val="42500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Competition </a:t>
            </a:r>
            <a:r>
              <a:rPr lang="en-US" sz="3200" dirty="0" err="1"/>
              <a:t>Organisation</a:t>
            </a:r>
            <a:endParaRPr lang="en-US" sz="3200" dirty="0"/>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12700" marR="5080" algn="just">
              <a:lnSpc>
                <a:spcPct val="100000"/>
              </a:lnSpc>
              <a:spcBef>
                <a:spcPts val="100"/>
              </a:spcBef>
            </a:pPr>
            <a:r>
              <a:rPr lang="en-US" sz="1200" b="1" dirty="0"/>
              <a:t>ASA is committed to making athletic competitions motivating, inspirational and appealing to athletes. In this regard, ASA is committed to:</a:t>
            </a:r>
          </a:p>
          <a:p>
            <a:pPr marL="12700" marR="5080" algn="just">
              <a:lnSpc>
                <a:spcPct val="100000"/>
              </a:lnSpc>
              <a:spcBef>
                <a:spcPts val="100"/>
              </a:spcBef>
            </a:pPr>
            <a:endParaRPr lang="en-US" sz="1200" dirty="0"/>
          </a:p>
          <a:p>
            <a:pPr marL="298450" marR="5080" indent="-285750" algn="just">
              <a:spcBef>
                <a:spcPts val="100"/>
              </a:spcBef>
              <a:buFont typeface="Arial" panose="020B0604020202020204" pitchFamily="34" charset="0"/>
              <a:buChar char="•"/>
            </a:pPr>
            <a:r>
              <a:rPr lang="en-US" dirty="0"/>
              <a:t>Using athletics competitions to provide a simple and logical athlete development pathway, with transparent criteria for progression to the next level,</a:t>
            </a:r>
          </a:p>
          <a:p>
            <a:pPr marL="298450" marR="5080" indent="-285750" algn="just">
              <a:spcBef>
                <a:spcPts val="100"/>
              </a:spcBef>
              <a:buFont typeface="Arial" panose="020B0604020202020204" pitchFamily="34" charset="0"/>
              <a:buChar char="•"/>
            </a:pPr>
            <a:r>
              <a:rPr lang="en-US" dirty="0"/>
              <a:t>Encouraging recruitment, retention and performance improvement through competitions,</a:t>
            </a:r>
          </a:p>
          <a:p>
            <a:pPr marL="298450" marR="5080" indent="-285750" algn="just">
              <a:spcBef>
                <a:spcPts val="100"/>
              </a:spcBef>
              <a:buFont typeface="Arial" panose="020B0604020202020204" pitchFamily="34" charset="0"/>
              <a:buChar char="•"/>
            </a:pPr>
            <a:r>
              <a:rPr lang="en-US" dirty="0"/>
              <a:t>Turning competitions into contemporary events which have flexible, innovative and shorter formats with easy entry methods and improved communication reflecting the lives of young people,</a:t>
            </a:r>
          </a:p>
          <a:p>
            <a:pPr marL="298450" marR="5080" indent="-285750" algn="just">
              <a:spcBef>
                <a:spcPts val="100"/>
              </a:spcBef>
              <a:buFont typeface="Arial" panose="020B0604020202020204" pitchFamily="34" charset="0"/>
              <a:buChar char="•"/>
            </a:pPr>
            <a:r>
              <a:rPr lang="en-US" dirty="0"/>
              <a:t>Increasing the entertainment content of competitions with the aim of attracting more spectators (especially the youth and women)</a:t>
            </a:r>
          </a:p>
          <a:p>
            <a:pPr marL="298450" marR="5080" indent="-285750" algn="just">
              <a:spcBef>
                <a:spcPts val="100"/>
              </a:spcBef>
              <a:buFont typeface="Arial" panose="020B0604020202020204" pitchFamily="34" charset="0"/>
              <a:buChar char="•"/>
            </a:pPr>
            <a:r>
              <a:rPr lang="en-US" dirty="0"/>
              <a:t>Setting mandatory participation standards for all licensed athletes</a:t>
            </a:r>
          </a:p>
          <a:p>
            <a:pPr marL="298450" marR="5080" indent="-285750" algn="just">
              <a:spcBef>
                <a:spcPts val="100"/>
              </a:spcBef>
              <a:buFont typeface="Arial" panose="020B0604020202020204" pitchFamily="34" charset="0"/>
              <a:buChar char="•"/>
            </a:pPr>
            <a:r>
              <a:rPr lang="en-US" dirty="0"/>
              <a:t>Support School Sports Competitions. </a:t>
            </a:r>
          </a:p>
          <a:p>
            <a:pPr marL="12700" marR="5080" algn="just">
              <a:lnSpc>
                <a:spcPct val="100000"/>
              </a:lnSpc>
              <a:spcBef>
                <a:spcPts val="100"/>
              </a:spcBef>
            </a:pPr>
            <a:endParaRPr lang="en-ZA" sz="12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9</a:t>
            </a:fld>
            <a:endParaRPr lang="en-US" dirty="0"/>
          </a:p>
        </p:txBody>
      </p:sp>
    </p:spTree>
    <p:extLst>
      <p:ext uri="{BB962C8B-B14F-4D97-AF65-F5344CB8AC3E}">
        <p14:creationId xmlns:p14="http://schemas.microsoft.com/office/powerpoint/2010/main" xmlns="" val="264988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12700" marR="5080" algn="just">
              <a:spcBef>
                <a:spcPts val="100"/>
              </a:spcBef>
            </a:pPr>
            <a:r>
              <a:rPr lang="en-ZA" dirty="0">
                <a:effectLst/>
                <a:latin typeface="Arial" panose="020B0604020202020204" pitchFamily="34" charset="0"/>
                <a:ea typeface="Times New Roman" panose="02020603050405020304" pitchFamily="18" charset="0"/>
              </a:rPr>
              <a:t>The goal of the programme is to support, encourage, develop and optimise the talent of each athlete towards achieving the goals of ASA in terms of winning medals at international competitions.  </a:t>
            </a:r>
            <a:endParaRPr lang="en-ZA" dirty="0">
              <a:ea typeface="Times New Roman" panose="02020603050405020304" pitchFamily="18" charset="0"/>
            </a:endParaRPr>
          </a:p>
          <a:p>
            <a:pPr marL="12700" marR="5080" algn="just">
              <a:spcBef>
                <a:spcPts val="100"/>
              </a:spcBef>
            </a:pPr>
            <a:r>
              <a:rPr lang="en-ZA" dirty="0">
                <a:effectLst/>
                <a:latin typeface="Arial" panose="020B0604020202020204" pitchFamily="34" charset="0"/>
                <a:ea typeface="Times New Roman" panose="02020603050405020304" pitchFamily="18" charset="0"/>
              </a:rPr>
              <a:t>The programme will include the hosting of a series of national competitions and training camps related to all athletics disciplines, as well as youth and junior development training camps.</a:t>
            </a:r>
          </a:p>
          <a:p>
            <a:pPr marL="12700" marR="5080" algn="just">
              <a:spcBef>
                <a:spcPts val="100"/>
              </a:spcBef>
            </a:pPr>
            <a:endParaRPr lang="en-ZA" dirty="0"/>
          </a:p>
          <a:p>
            <a:pPr marL="12700" marR="5080" algn="just">
              <a:spcBef>
                <a:spcPts val="100"/>
              </a:spcBef>
            </a:pPr>
            <a:r>
              <a:rPr lang="en-ZA" b="1" dirty="0"/>
              <a:t>Under this program the following will be considered: </a:t>
            </a:r>
          </a:p>
          <a:p>
            <a:pPr marL="298450" marR="5080" indent="-285750" algn="just">
              <a:spcBef>
                <a:spcPts val="100"/>
              </a:spcBef>
              <a:buFont typeface="Arial" panose="020B0604020202020204" pitchFamily="34" charset="0"/>
              <a:buChar char="•"/>
            </a:pPr>
            <a:r>
              <a:rPr lang="en-ZA" dirty="0"/>
              <a:t>Sports Psychology </a:t>
            </a:r>
          </a:p>
          <a:p>
            <a:pPr marL="298450" marR="5080" indent="-285750" algn="just">
              <a:spcBef>
                <a:spcPts val="100"/>
              </a:spcBef>
              <a:buFont typeface="Arial" panose="020B0604020202020204" pitchFamily="34" charset="0"/>
              <a:buChar char="•"/>
            </a:pPr>
            <a:r>
              <a:rPr lang="en-ZA" dirty="0"/>
              <a:t>Physiotherapist and Rehabilitation </a:t>
            </a:r>
          </a:p>
          <a:p>
            <a:pPr marL="298450" marR="5080" indent="-285750" algn="just">
              <a:spcBef>
                <a:spcPts val="100"/>
              </a:spcBef>
              <a:buFont typeface="Arial" panose="020B0604020202020204" pitchFamily="34" charset="0"/>
              <a:buChar char="•"/>
            </a:pPr>
            <a:r>
              <a:rPr lang="en-ZA" dirty="0"/>
              <a:t>Medical and Scientific Support. </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10</a:t>
            </a:fld>
            <a:endParaRPr lang="en-US" dirty="0"/>
          </a:p>
        </p:txBody>
      </p:sp>
      <p:sp>
        <p:nvSpPr>
          <p:cNvPr id="9" name="Title 8">
            <a:extLst>
              <a:ext uri="{FF2B5EF4-FFF2-40B4-BE49-F238E27FC236}">
                <a16:creationId xmlns="" xmlns:a16="http://schemas.microsoft.com/office/drawing/2014/main" id="{C207FCFB-3183-874A-AA00-60B857F9D3C0}"/>
              </a:ext>
            </a:extLst>
          </p:cNvPr>
          <p:cNvSpPr>
            <a:spLocks noGrp="1"/>
          </p:cNvSpPr>
          <p:nvPr>
            <p:ph type="title"/>
          </p:nvPr>
        </p:nvSpPr>
        <p:spPr/>
        <p:txBody>
          <a:bodyPr>
            <a:normAutofit/>
          </a:bodyPr>
          <a:lstStyle/>
          <a:p>
            <a:r>
              <a:rPr lang="en-US" sz="3200" dirty="0"/>
              <a:t>High Performance</a:t>
            </a:r>
          </a:p>
        </p:txBody>
      </p:sp>
    </p:spTree>
    <p:extLst>
      <p:ext uri="{BB962C8B-B14F-4D97-AF65-F5344CB8AC3E}">
        <p14:creationId xmlns:p14="http://schemas.microsoft.com/office/powerpoint/2010/main" xmlns="" val="12765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83C06261-A154-4C0B-91A6-B28C9753A9FF}"/>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79902"/>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dirty="0"/>
              <a:t>Gender Equality</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3674846"/>
          </a:xfrm>
        </p:spPr>
        <p:txBody>
          <a:bodyPr>
            <a:normAutofit/>
          </a:bodyPr>
          <a:lstStyle/>
          <a:p>
            <a:pPr marL="12700" marR="5080" algn="just">
              <a:spcBef>
                <a:spcPts val="100"/>
              </a:spcBef>
            </a:pPr>
            <a:r>
              <a:rPr lang="en-ZA" dirty="0">
                <a:effectLst/>
                <a:latin typeface="Arial" panose="020B0604020202020204" pitchFamily="34" charset="0"/>
                <a:ea typeface="Times New Roman" panose="02020603050405020304" pitchFamily="18" charset="0"/>
              </a:rPr>
              <a:t>To ensure effectiveness and successful implementation of the national programme, the Provincial </a:t>
            </a:r>
            <a:r>
              <a:rPr lang="en-ZA" dirty="0">
                <a:ea typeface="Times New Roman" panose="02020603050405020304" pitchFamily="18" charset="0"/>
              </a:rPr>
              <a:t>A</a:t>
            </a:r>
            <a:r>
              <a:rPr lang="en-ZA" dirty="0">
                <a:effectLst/>
                <a:latin typeface="Arial" panose="020B0604020202020204" pitchFamily="34" charset="0"/>
                <a:ea typeface="Times New Roman" panose="02020603050405020304" pitchFamily="18" charset="0"/>
              </a:rPr>
              <a:t>ssociations and ASA will be required to develop annual plans for the achievement for the objectives and goals of this plan. </a:t>
            </a:r>
          </a:p>
          <a:p>
            <a:pPr marL="12700" marR="5080" algn="just">
              <a:spcBef>
                <a:spcPts val="100"/>
              </a:spcBef>
            </a:pPr>
            <a:endParaRPr lang="en-ZA" dirty="0">
              <a:ea typeface="Times New Roman" panose="02020603050405020304" pitchFamily="18" charset="0"/>
            </a:endParaRPr>
          </a:p>
          <a:p>
            <a:pPr marL="12700" marR="5080" algn="just">
              <a:spcBef>
                <a:spcPts val="100"/>
              </a:spcBef>
            </a:pPr>
            <a:r>
              <a:rPr lang="en-ZA" dirty="0">
                <a:effectLst/>
                <a:latin typeface="Arial" panose="020B0604020202020204" pitchFamily="34" charset="0"/>
                <a:ea typeface="Times New Roman" panose="02020603050405020304" pitchFamily="18" charset="0"/>
              </a:rPr>
              <a:t>In this annual plan ASA will encourage more participation and involvement of women in the sport of athletics. In this year ASA, is planning a conference to address women challenges in the sport of athletics. The provinces will also need to keep records as evidence of execution</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11</a:t>
            </a:fld>
            <a:endParaRPr lang="en-US" dirty="0"/>
          </a:p>
        </p:txBody>
      </p:sp>
    </p:spTree>
    <p:extLst>
      <p:ext uri="{BB962C8B-B14F-4D97-AF65-F5344CB8AC3E}">
        <p14:creationId xmlns:p14="http://schemas.microsoft.com/office/powerpoint/2010/main" xmlns="" val="56918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3362C7A-A40E-48A9-A1EB-B9AC8665B4D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fontScale="90000"/>
          </a:bodyPr>
          <a:lstStyle/>
          <a:p>
            <a:r>
              <a:rPr lang="en-US" sz="2800" dirty="0"/>
              <a:t>World Athletics Difference in Sex Development (DSD) Regulations</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64387" y="1021441"/>
            <a:ext cx="7199085" cy="4667250"/>
          </a:xfrm>
        </p:spPr>
        <p:txBody>
          <a:bodyPr>
            <a:normAutofit fontScale="85000" lnSpcReduction="10000"/>
          </a:bodyPr>
          <a:lstStyle/>
          <a:p>
            <a:pPr marL="457200" indent="-457200" algn="just">
              <a:lnSpc>
                <a:spcPct val="115000"/>
              </a:lnSpc>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en-US" sz="1800" dirty="0">
                <a:ea typeface="Times New Roman" panose="02020603050405020304" pitchFamily="18" charset="0"/>
              </a:rPr>
              <a:t>P</a:t>
            </a:r>
            <a:r>
              <a:rPr lang="en-US" sz="1800" dirty="0">
                <a:effectLst/>
                <a:latin typeface="Arial" panose="020B0604020202020204" pitchFamily="34" charset="0"/>
                <a:ea typeface="Times New Roman" panose="02020603050405020304" pitchFamily="18" charset="0"/>
                <a:cs typeface="Arial" panose="020B0604020202020204" pitchFamily="34" charset="0"/>
              </a:rPr>
              <a:t>ursuant to the Court of Arbitration for Sport and the Swiss Supreme Court having turned down both our and Caster Semenya’s appeals against the implementation of the DSD Regulations compelling elite female athletes with higher-than-normal testosterone levels to reduce those levels through medical interventions, it was resolved that an appeal would be launched to the European Court of Human Rights based in Strasbourg, France.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en-US" sz="1800" dirty="0"/>
              <a:t>The legal teams launched appeals to the European Court of Human Rights (ECHR) and substantial preparation and research went into compiling such submissions. </a:t>
            </a:r>
          </a:p>
          <a:p>
            <a:pPr marL="342900" indent="-342900" algn="just">
              <a:lnSpc>
                <a:spcPct val="115000"/>
              </a:lnSpc>
              <a:buFont typeface="+mj-lt"/>
              <a:buAutoNum type="arabicPeriod"/>
            </a:pPr>
            <a:r>
              <a:rPr lang="en-ZA" sz="1800" dirty="0"/>
              <a:t>This appeal is now pending to the European Court of Human Rights. The appeal is to be heard before the 2022 World Athletics Championship, in Oregon (USA)</a:t>
            </a:r>
          </a:p>
          <a:p>
            <a:pPr marL="342900" indent="-342900" algn="just">
              <a:lnSpc>
                <a:spcPct val="115000"/>
              </a:lnSpc>
              <a:buFont typeface="+mj-lt"/>
              <a:buAutoNum type="arabicPeriod"/>
            </a:pPr>
            <a:r>
              <a:rPr lang="en-ZA" sz="1800" dirty="0"/>
              <a:t>The Government ,through DSAC, has given tremendous support in this regard and continues to Support ASA. A final report will be submitted to DSAC in July 2022.</a:t>
            </a:r>
            <a:endParaRPr lang="en-ZA" sz="12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12</a:t>
            </a:fld>
            <a:endParaRPr lang="en-US" dirty="0"/>
          </a:p>
        </p:txBody>
      </p:sp>
      <p:sp>
        <p:nvSpPr>
          <p:cNvPr id="8" name="Footer Placeholder 4">
            <a:extLst>
              <a:ext uri="{FF2B5EF4-FFF2-40B4-BE49-F238E27FC236}">
                <a16:creationId xmlns="" xmlns:a16="http://schemas.microsoft.com/office/drawing/2014/main" id="{FA92AF59-C303-43D0-8CCA-864A3BAEC31D}"/>
              </a:ext>
            </a:extLst>
          </p:cNvPr>
          <p:cNvSpPr>
            <a:spLocks noGrp="1"/>
          </p:cNvSpPr>
          <p:nvPr>
            <p:ph type="ftr" sz="quarter" idx="11"/>
          </p:nvPr>
        </p:nvSpPr>
        <p:spPr>
          <a:xfrm>
            <a:off x="979713" y="6235019"/>
            <a:ext cx="6191795" cy="365125"/>
          </a:xfrm>
        </p:spPr>
        <p:txBody>
          <a:bodyPr/>
          <a:lstStyle/>
          <a:p>
            <a:r>
              <a:rPr lang="en-US" dirty="0"/>
              <a:t>Annual Performance Plan:2022/23</a:t>
            </a:r>
          </a:p>
          <a:p>
            <a:endParaRPr lang="en-US" dirty="0"/>
          </a:p>
        </p:txBody>
      </p:sp>
    </p:spTree>
    <p:extLst>
      <p:ext uri="{BB962C8B-B14F-4D97-AF65-F5344CB8AC3E}">
        <p14:creationId xmlns:p14="http://schemas.microsoft.com/office/powerpoint/2010/main" xmlns="" val="1509704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3362C7A-A40E-48A9-A1EB-B9AC8665B4D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2800" dirty="0"/>
              <a:t>FINANCIAL IMPLICATIONS</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457200" indent="-457200" algn="just">
              <a:lnSpc>
                <a:spcPct val="115000"/>
              </a:lnSpc>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2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13</a:t>
            </a:fld>
            <a:endParaRPr lang="en-US" dirty="0"/>
          </a:p>
        </p:txBody>
      </p:sp>
      <p:graphicFrame>
        <p:nvGraphicFramePr>
          <p:cNvPr id="7" name="Table 7">
            <a:extLst>
              <a:ext uri="{FF2B5EF4-FFF2-40B4-BE49-F238E27FC236}">
                <a16:creationId xmlns="" xmlns:a16="http://schemas.microsoft.com/office/drawing/2014/main" id="{AE11D585-5B3E-4C54-9BAC-7EABE793C299}"/>
              </a:ext>
            </a:extLst>
          </p:cNvPr>
          <p:cNvGraphicFramePr>
            <a:graphicFrameLocks noGrp="1"/>
          </p:cNvGraphicFramePr>
          <p:nvPr>
            <p:extLst>
              <p:ext uri="{D42A27DB-BD31-4B8C-83A1-F6EECF244321}">
                <p14:modId xmlns:p14="http://schemas.microsoft.com/office/powerpoint/2010/main" xmlns="" val="916724304"/>
              </p:ext>
            </p:extLst>
          </p:nvPr>
        </p:nvGraphicFramePr>
        <p:xfrm>
          <a:off x="478972" y="1451657"/>
          <a:ext cx="8127999" cy="3627120"/>
        </p:xfrm>
        <a:graphic>
          <a:graphicData uri="http://schemas.openxmlformats.org/drawingml/2006/table">
            <a:tbl>
              <a:tblPr firstRow="1" bandRow="1">
                <a:tableStyleId>{073A0DAA-6AF3-43AB-8588-CEC1D06C72B9}</a:tableStyleId>
              </a:tblPr>
              <a:tblGrid>
                <a:gridCol w="2645967">
                  <a:extLst>
                    <a:ext uri="{9D8B030D-6E8A-4147-A177-3AD203B41FA5}">
                      <a16:colId xmlns="" xmlns:a16="http://schemas.microsoft.com/office/drawing/2014/main" val="2813292855"/>
                    </a:ext>
                  </a:extLst>
                </a:gridCol>
                <a:gridCol w="2772699">
                  <a:extLst>
                    <a:ext uri="{9D8B030D-6E8A-4147-A177-3AD203B41FA5}">
                      <a16:colId xmlns="" xmlns:a16="http://schemas.microsoft.com/office/drawing/2014/main" val="1237005975"/>
                    </a:ext>
                  </a:extLst>
                </a:gridCol>
                <a:gridCol w="2709333">
                  <a:extLst>
                    <a:ext uri="{9D8B030D-6E8A-4147-A177-3AD203B41FA5}">
                      <a16:colId xmlns="" xmlns:a16="http://schemas.microsoft.com/office/drawing/2014/main" val="3517186901"/>
                    </a:ext>
                  </a:extLst>
                </a:gridCol>
              </a:tblGrid>
              <a:tr h="304017">
                <a:tc>
                  <a:txBody>
                    <a:bodyPr/>
                    <a:lstStyle/>
                    <a:p>
                      <a:endParaRPr lang="en-ZA" dirty="0"/>
                    </a:p>
                  </a:txBody>
                  <a:tcPr/>
                </a:tc>
                <a:tc>
                  <a:txBody>
                    <a:bodyPr/>
                    <a:lstStyle/>
                    <a:p>
                      <a:endParaRPr lang="en-ZA" dirty="0"/>
                    </a:p>
                  </a:txBody>
                  <a:tcPr/>
                </a:tc>
                <a:tc>
                  <a:txBody>
                    <a:bodyPr/>
                    <a:lstStyle/>
                    <a:p>
                      <a:r>
                        <a:rPr lang="en-ZA" dirty="0"/>
                        <a:t>ZAR (RANDS)</a:t>
                      </a:r>
                    </a:p>
                  </a:txBody>
                  <a:tcPr/>
                </a:tc>
                <a:extLst>
                  <a:ext uri="{0D108BD9-81ED-4DB2-BD59-A6C34878D82A}">
                    <a16:rowId xmlns="" xmlns:a16="http://schemas.microsoft.com/office/drawing/2014/main" val="1349774468"/>
                  </a:ext>
                </a:extLst>
              </a:tr>
              <a:tr h="304017">
                <a:tc>
                  <a:txBody>
                    <a:bodyPr/>
                    <a:lstStyle/>
                    <a:p>
                      <a:r>
                        <a:rPr lang="en-ZA" sz="1700" dirty="0">
                          <a:latin typeface="Arial" panose="020B0604020202020204" pitchFamily="34" charset="0"/>
                          <a:cs typeface="Arial" panose="020B0604020202020204" pitchFamily="34" charset="0"/>
                        </a:rPr>
                        <a:t>Administration</a:t>
                      </a:r>
                    </a:p>
                  </a:txBody>
                  <a:tcPr/>
                </a:tc>
                <a:tc>
                  <a:txBody>
                    <a:bodyPr/>
                    <a:lstStyle/>
                    <a:p>
                      <a:r>
                        <a:rPr lang="en-ZA" sz="1200" dirty="0"/>
                        <a:t>(Governance and Management)</a:t>
                      </a:r>
                    </a:p>
                  </a:txBody>
                  <a:tcPr/>
                </a:tc>
                <a:tc>
                  <a:txBody>
                    <a:bodyPr/>
                    <a:lstStyle/>
                    <a:p>
                      <a:r>
                        <a:rPr lang="en-US" dirty="0"/>
                        <a:t>R 12 000 000.00</a:t>
                      </a:r>
                      <a:endParaRPr lang="en-ZA" dirty="0"/>
                    </a:p>
                  </a:txBody>
                  <a:tcPr/>
                </a:tc>
                <a:extLst>
                  <a:ext uri="{0D108BD9-81ED-4DB2-BD59-A6C34878D82A}">
                    <a16:rowId xmlns="" xmlns:a16="http://schemas.microsoft.com/office/drawing/2014/main" val="3129480157"/>
                  </a:ext>
                </a:extLst>
              </a:tr>
              <a:tr h="380021">
                <a:tc>
                  <a:txBody>
                    <a:bodyPr/>
                    <a:lstStyle/>
                    <a:p>
                      <a:pPr marL="0" algn="l" defTabSz="914400" rtl="0" eaLnBrk="1" latinLnBrk="0" hangingPunct="1"/>
                      <a:r>
                        <a:rPr lang="en-ZA" sz="1700" kern="1200" dirty="0">
                          <a:solidFill>
                            <a:schemeClr val="dk1"/>
                          </a:solidFill>
                          <a:latin typeface="Arial" panose="020B0604020202020204" pitchFamily="34" charset="0"/>
                          <a:ea typeface="+mn-ea"/>
                          <a:cs typeface="Arial" panose="020B0604020202020204" pitchFamily="34" charset="0"/>
                        </a:rPr>
                        <a:t>Competition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latin typeface="+mn-lt"/>
                        <a:ea typeface="+mn-ea"/>
                        <a:cs typeface="+mn-cs"/>
                      </a:endParaRPr>
                    </a:p>
                    <a:p>
                      <a:pPr marL="0" algn="l" defTabSz="914400" rtl="0" eaLnBrk="1" latinLnBrk="0" hangingPunct="1"/>
                      <a:endParaRPr lang="en-ZA" sz="1200" kern="1200" dirty="0">
                        <a:solidFill>
                          <a:schemeClr val="dk1"/>
                        </a:solidFill>
                        <a:latin typeface="+mn-lt"/>
                        <a:ea typeface="+mn-ea"/>
                        <a:cs typeface="+mn-cs"/>
                      </a:endParaRPr>
                    </a:p>
                  </a:txBody>
                  <a:tcPr/>
                </a:tc>
                <a:tc>
                  <a:txBody>
                    <a:bodyPr/>
                    <a:lstStyle/>
                    <a:p>
                      <a:endParaRPr lang="en-ZA" dirty="0"/>
                    </a:p>
                  </a:txBody>
                  <a:tcPr/>
                </a:tc>
                <a:extLst>
                  <a:ext uri="{0D108BD9-81ED-4DB2-BD59-A6C34878D82A}">
                    <a16:rowId xmlns="" xmlns:a16="http://schemas.microsoft.com/office/drawing/2014/main" val="1328258974"/>
                  </a:ext>
                </a:extLst>
              </a:tr>
              <a:tr h="304017">
                <a:tc>
                  <a:txBody>
                    <a:bodyPr/>
                    <a:lstStyle/>
                    <a:p>
                      <a:r>
                        <a:rPr lang="en-US" sz="1700" dirty="0">
                          <a:latin typeface="Arial" panose="020B0604020202020204" pitchFamily="34" charset="0"/>
                          <a:cs typeface="Arial" panose="020B0604020202020204" pitchFamily="34" charset="0"/>
                        </a:rPr>
                        <a:t>Domestic Competition</a:t>
                      </a:r>
                      <a:endParaRPr lang="en-ZA" sz="1700" dirty="0">
                        <a:latin typeface="Arial" panose="020B0604020202020204" pitchFamily="34" charset="0"/>
                        <a:cs typeface="Arial" panose="020B0604020202020204" pitchFamily="34" charset="0"/>
                      </a:endParaRPr>
                    </a:p>
                  </a:txBody>
                  <a:tcPr/>
                </a:tc>
                <a:tc>
                  <a:txBody>
                    <a:bodyPr/>
                    <a:lstStyle/>
                    <a:p>
                      <a:endParaRPr lang="en-ZA" dirty="0"/>
                    </a:p>
                  </a:txBody>
                  <a:tcPr/>
                </a:tc>
                <a:tc>
                  <a:txBody>
                    <a:bodyPr/>
                    <a:lstStyle/>
                    <a:p>
                      <a:r>
                        <a:rPr lang="en-US" dirty="0"/>
                        <a:t>R 7 000 000.00</a:t>
                      </a:r>
                      <a:endParaRPr lang="en-ZA" dirty="0"/>
                    </a:p>
                  </a:txBody>
                  <a:tcPr/>
                </a:tc>
                <a:extLst>
                  <a:ext uri="{0D108BD9-81ED-4DB2-BD59-A6C34878D82A}">
                    <a16:rowId xmlns="" xmlns:a16="http://schemas.microsoft.com/office/drawing/2014/main" val="3467558176"/>
                  </a:ext>
                </a:extLst>
              </a:tr>
              <a:tr h="304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International Competition</a:t>
                      </a:r>
                      <a:endParaRPr lang="en-ZA" sz="1700" dirty="0">
                        <a:latin typeface="Arial" panose="020B0604020202020204" pitchFamily="34" charset="0"/>
                        <a:cs typeface="Arial" panose="020B0604020202020204" pitchFamily="34" charset="0"/>
                      </a:endParaRPr>
                    </a:p>
                  </a:txBody>
                  <a:tcPr/>
                </a:tc>
                <a:tc>
                  <a:txBody>
                    <a:bodyPr/>
                    <a:lstStyle/>
                    <a:p>
                      <a:endParaRPr lang="en-ZA" dirty="0"/>
                    </a:p>
                  </a:txBody>
                  <a:tcPr/>
                </a:tc>
                <a:tc>
                  <a:txBody>
                    <a:bodyPr/>
                    <a:lstStyle/>
                    <a:p>
                      <a:r>
                        <a:rPr lang="en-US" dirty="0"/>
                        <a:t>R 8 000 000.00</a:t>
                      </a:r>
                      <a:endParaRPr lang="en-ZA" dirty="0"/>
                    </a:p>
                  </a:txBody>
                  <a:tcPr/>
                </a:tc>
                <a:extLst>
                  <a:ext uri="{0D108BD9-81ED-4DB2-BD59-A6C34878D82A}">
                    <a16:rowId xmlns="" xmlns:a16="http://schemas.microsoft.com/office/drawing/2014/main" val="4088174181"/>
                  </a:ext>
                </a:extLst>
              </a:tr>
              <a:tr h="5066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700" dirty="0">
                          <a:latin typeface="Arial" panose="020B0604020202020204" pitchFamily="34" charset="0"/>
                          <a:cs typeface="Arial" panose="020B0604020202020204" pitchFamily="34" charset="0"/>
                        </a:rPr>
                        <a:t>Capacity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700" dirty="0">
                        <a:latin typeface="Arial" panose="020B0604020202020204" pitchFamily="34" charset="0"/>
                        <a:cs typeface="Arial" panose="020B0604020202020204" pitchFamily="34" charset="0"/>
                      </a:endParaRPr>
                    </a:p>
                  </a:txBody>
                  <a:tcPr/>
                </a:tc>
                <a:tc>
                  <a:txBody>
                    <a:bodyPr/>
                    <a:lstStyle/>
                    <a:p>
                      <a:endParaRPr lang="en-ZA" dirty="0"/>
                    </a:p>
                  </a:txBody>
                  <a:tcPr/>
                </a:tc>
                <a:tc>
                  <a:txBody>
                    <a:bodyPr/>
                    <a:lstStyle/>
                    <a:p>
                      <a:r>
                        <a:rPr lang="en-US" dirty="0"/>
                        <a:t>R 750 000.00</a:t>
                      </a:r>
                      <a:endParaRPr lang="en-ZA" dirty="0"/>
                    </a:p>
                  </a:txBody>
                  <a:tcPr/>
                </a:tc>
                <a:extLst>
                  <a:ext uri="{0D108BD9-81ED-4DB2-BD59-A6C34878D82A}">
                    <a16:rowId xmlns="" xmlns:a16="http://schemas.microsoft.com/office/drawing/2014/main" val="2697157032"/>
                  </a:ext>
                </a:extLst>
              </a:tr>
              <a:tr h="304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700" dirty="0">
                          <a:latin typeface="Arial" panose="020B0604020202020204" pitchFamily="34" charset="0"/>
                          <a:cs typeface="Arial" panose="020B0604020202020204" pitchFamily="34" charset="0"/>
                        </a:rPr>
                        <a:t>High Performance</a:t>
                      </a:r>
                    </a:p>
                  </a:txBody>
                  <a:tcPr/>
                </a:tc>
                <a:tc>
                  <a:txBody>
                    <a:bodyPr/>
                    <a:lstStyle/>
                    <a:p>
                      <a:endParaRPr lang="en-ZA" dirty="0"/>
                    </a:p>
                  </a:txBody>
                  <a:tcPr/>
                </a:tc>
                <a:tc>
                  <a:txBody>
                    <a:bodyPr/>
                    <a:lstStyle/>
                    <a:p>
                      <a:r>
                        <a:rPr lang="en-US" dirty="0"/>
                        <a:t>R 1 200 000.00</a:t>
                      </a:r>
                      <a:endParaRPr lang="en-ZA" dirty="0"/>
                    </a:p>
                  </a:txBody>
                  <a:tcPr/>
                </a:tc>
                <a:extLst>
                  <a:ext uri="{0D108BD9-81ED-4DB2-BD59-A6C34878D82A}">
                    <a16:rowId xmlns="" xmlns:a16="http://schemas.microsoft.com/office/drawing/2014/main" val="3273245977"/>
                  </a:ext>
                </a:extLst>
              </a:tr>
              <a:tr h="304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latin typeface="Arial" panose="020B0604020202020204" pitchFamily="34" charset="0"/>
                          <a:cs typeface="Arial" panose="020B0604020202020204" pitchFamily="34" charset="0"/>
                        </a:rPr>
                        <a:t>Schools Athletics</a:t>
                      </a:r>
                      <a:endParaRPr lang="en-ZA" sz="1700" b="0" dirty="0">
                        <a:latin typeface="Arial" panose="020B0604020202020204" pitchFamily="34" charset="0"/>
                        <a:cs typeface="Arial" panose="020B0604020202020204" pitchFamily="34" charset="0"/>
                      </a:endParaRPr>
                    </a:p>
                  </a:txBody>
                  <a:tcPr/>
                </a:tc>
                <a:tc>
                  <a:txBody>
                    <a:bodyPr/>
                    <a:lstStyle/>
                    <a:p>
                      <a:endParaRPr lang="en-ZA" dirty="0"/>
                    </a:p>
                  </a:txBody>
                  <a:tcPr/>
                </a:tc>
                <a:tc>
                  <a:txBody>
                    <a:bodyPr/>
                    <a:lstStyle/>
                    <a:p>
                      <a:r>
                        <a:rPr lang="en-US" dirty="0"/>
                        <a:t>R 1 500 000.00</a:t>
                      </a:r>
                      <a:endParaRPr lang="en-ZA" dirty="0"/>
                    </a:p>
                  </a:txBody>
                  <a:tcPr/>
                </a:tc>
                <a:extLst>
                  <a:ext uri="{0D108BD9-81ED-4DB2-BD59-A6C34878D82A}">
                    <a16:rowId xmlns="" xmlns:a16="http://schemas.microsoft.com/office/drawing/2014/main" val="2415511530"/>
                  </a:ext>
                </a:extLst>
              </a:tr>
              <a:tr h="304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latin typeface="Arial" panose="020B0604020202020204" pitchFamily="34" charset="0"/>
                          <a:cs typeface="Arial" panose="020B0604020202020204" pitchFamily="34" charset="0"/>
                        </a:rPr>
                        <a:t>TOTAL</a:t>
                      </a:r>
                      <a:endParaRPr lang="en-ZA" sz="1700" b="1" dirty="0">
                        <a:latin typeface="Arial" panose="020B0604020202020204" pitchFamily="34" charset="0"/>
                        <a:cs typeface="Arial" panose="020B0604020202020204" pitchFamily="34" charset="0"/>
                      </a:endParaRPr>
                    </a:p>
                  </a:txBody>
                  <a:tcPr/>
                </a:tc>
                <a:tc>
                  <a:txBody>
                    <a:bodyPr/>
                    <a:lstStyle/>
                    <a:p>
                      <a:endParaRPr lang="en-ZA" dirty="0"/>
                    </a:p>
                  </a:txBody>
                  <a:tcPr/>
                </a:tc>
                <a:tc>
                  <a:txBody>
                    <a:bodyPr/>
                    <a:lstStyle/>
                    <a:p>
                      <a:r>
                        <a:rPr lang="en-US" dirty="0"/>
                        <a:t>R 30 450 000.00</a:t>
                      </a:r>
                      <a:endParaRPr lang="en-ZA" dirty="0"/>
                    </a:p>
                  </a:txBody>
                  <a:tcPr/>
                </a:tc>
                <a:extLst>
                  <a:ext uri="{0D108BD9-81ED-4DB2-BD59-A6C34878D82A}">
                    <a16:rowId xmlns="" xmlns:a16="http://schemas.microsoft.com/office/drawing/2014/main" val="1286552968"/>
                  </a:ext>
                </a:extLst>
              </a:tr>
            </a:tbl>
          </a:graphicData>
        </a:graphic>
      </p:graphicFrame>
      <p:sp>
        <p:nvSpPr>
          <p:cNvPr id="8" name="TextBox 7">
            <a:extLst>
              <a:ext uri="{FF2B5EF4-FFF2-40B4-BE49-F238E27FC236}">
                <a16:creationId xmlns="" xmlns:a16="http://schemas.microsoft.com/office/drawing/2014/main" id="{D378F618-B61A-415B-A20C-8606ED030BCB}"/>
              </a:ext>
            </a:extLst>
          </p:cNvPr>
          <p:cNvSpPr txBox="1"/>
          <p:nvPr/>
        </p:nvSpPr>
        <p:spPr>
          <a:xfrm>
            <a:off x="478974" y="5406343"/>
            <a:ext cx="8127998" cy="61555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(N.B) ASA needs financial support to achieve the objectives and performance plan for the year 2022. </a:t>
            </a:r>
            <a:endParaRPr lang="en-ZA"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5216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06BB7-8F88-7C45-8B7D-7A9437694AF8}"/>
              </a:ext>
            </a:extLst>
          </p:cNvPr>
          <p:cNvSpPr>
            <a:spLocks noGrp="1"/>
          </p:cNvSpPr>
          <p:nvPr>
            <p:ph type="ctrTitle"/>
          </p:nvPr>
        </p:nvSpPr>
        <p:spPr>
          <a:xfrm>
            <a:off x="254000" y="1221580"/>
            <a:ext cx="3962400" cy="2387600"/>
          </a:xfrm>
        </p:spPr>
        <p:txBody>
          <a:bodyPr/>
          <a:lstStyle/>
          <a:p>
            <a:r>
              <a:rPr lang="en-US" sz="2800" dirty="0">
                <a:solidFill>
                  <a:schemeClr val="bg1"/>
                </a:solidFill>
              </a:rPr>
              <a:t>PROGRESS ON THE RETURN TO </a:t>
            </a:r>
            <a:r>
              <a:rPr lang="en-US" dirty="0" smtClean="0">
                <a:solidFill>
                  <a:schemeClr val="bg1"/>
                </a:solidFill>
              </a:rPr>
              <a:t>PLAY</a:t>
            </a:r>
            <a:endParaRPr lang="en-US" dirty="0">
              <a:solidFill>
                <a:schemeClr val="bg1"/>
              </a:solidFill>
            </a:endParaRPr>
          </a:p>
        </p:txBody>
      </p:sp>
      <p:sp>
        <p:nvSpPr>
          <p:cNvPr id="3" name="Subtitle 2">
            <a:extLst>
              <a:ext uri="{FF2B5EF4-FFF2-40B4-BE49-F238E27FC236}">
                <a16:creationId xmlns="" xmlns:a16="http://schemas.microsoft.com/office/drawing/2014/main" id="{BFB5129A-92B1-6048-96EF-2C28A787E385}"/>
              </a:ext>
            </a:extLst>
          </p:cNvPr>
          <p:cNvSpPr>
            <a:spLocks noGrp="1"/>
          </p:cNvSpPr>
          <p:nvPr>
            <p:ph type="subTitle" idx="1"/>
          </p:nvPr>
        </p:nvSpPr>
        <p:spPr>
          <a:xfrm>
            <a:off x="375682" y="3892204"/>
            <a:ext cx="2859313" cy="1655762"/>
          </a:xfrm>
        </p:spPr>
        <p:txBody>
          <a:bodyPr/>
          <a:lstStyle/>
          <a:p>
            <a:r>
              <a:rPr lang="en-US" b="1" dirty="0">
                <a:solidFill>
                  <a:srgbClr val="048B44"/>
                </a:solidFill>
              </a:rPr>
              <a:t>ATHLETICS SOUTH AFRICA</a:t>
            </a:r>
          </a:p>
        </p:txBody>
      </p:sp>
      <p:sp>
        <p:nvSpPr>
          <p:cNvPr id="4" name="Date Placeholder 3">
            <a:extLst>
              <a:ext uri="{FF2B5EF4-FFF2-40B4-BE49-F238E27FC236}">
                <a16:creationId xmlns="" xmlns:a16="http://schemas.microsoft.com/office/drawing/2014/main" id="{41B0243B-881E-E646-8A6B-C9701A2DAD2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 xmlns:a16="http://schemas.microsoft.com/office/drawing/2014/main" id="{5D9B9910-226F-9342-90E0-3FE44872E4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49E99250-4C27-4B47-8A2B-B04B6869244C}"/>
              </a:ext>
            </a:extLst>
          </p:cNvPr>
          <p:cNvSpPr>
            <a:spLocks noGrp="1"/>
          </p:cNvSpPr>
          <p:nvPr>
            <p:ph type="sldNum" sz="quarter" idx="12"/>
          </p:nvPr>
        </p:nvSpPr>
        <p:spPr/>
        <p:txBody>
          <a:bodyPr/>
          <a:lstStyle/>
          <a:p>
            <a:fld id="{4AD67E24-67F7-8648-A667-CA3D3299FCBF}" type="slidenum">
              <a:rPr lang="en-US" smtClean="0"/>
              <a:pPr/>
              <a:t>14</a:t>
            </a:fld>
            <a:endParaRPr lang="en-US" dirty="0"/>
          </a:p>
        </p:txBody>
      </p:sp>
    </p:spTree>
    <p:extLst>
      <p:ext uri="{BB962C8B-B14F-4D97-AF65-F5344CB8AC3E}">
        <p14:creationId xmlns:p14="http://schemas.microsoft.com/office/powerpoint/2010/main" xmlns="" val="17298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1F08E6-1485-499D-97CF-B0CD5ABB6132}"/>
              </a:ext>
            </a:extLst>
          </p:cNvPr>
          <p:cNvSpPr>
            <a:spLocks noGrp="1"/>
          </p:cNvSpPr>
          <p:nvPr>
            <p:ph type="title"/>
          </p:nvPr>
        </p:nvSpPr>
        <p:spPr>
          <a:xfrm>
            <a:off x="476067" y="445024"/>
            <a:ext cx="7199086" cy="779463"/>
          </a:xfrm>
        </p:spPr>
        <p:txBody>
          <a:bodyPr>
            <a:normAutofit fontScale="90000"/>
          </a:bodyPr>
          <a:lstStyle/>
          <a:p>
            <a:r>
              <a:rPr lang="en-US" sz="4000" b="1" dirty="0">
                <a:latin typeface="Arial" panose="020B0604020202020204" pitchFamily="34" charset="0"/>
                <a:cs typeface="Arial" panose="020B0604020202020204" pitchFamily="34" charset="0"/>
              </a:rPr>
              <a:t>The Following Health Protocols Were Followed –Return to Play</a:t>
            </a:r>
            <a:r>
              <a:rPr lang="en-US" sz="2800" b="1" dirty="0"/>
              <a:t/>
            </a:r>
            <a:br>
              <a:rPr lang="en-US" sz="2800" b="1" dirty="0"/>
            </a:br>
            <a:endParaRPr lang="en-ZA" sz="280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 xmlns:a16="http://schemas.microsoft.com/office/drawing/2014/main" id="{CD923EC8-3D32-4CB0-851D-6E70722E5EAE}"/>
              </a:ext>
            </a:extLst>
          </p:cNvPr>
          <p:cNvSpPr>
            <a:spLocks noGrp="1"/>
          </p:cNvSpPr>
          <p:nvPr>
            <p:ph type="dt" sz="half" idx="10"/>
          </p:nvPr>
        </p:nvSpPr>
        <p:spPr/>
        <p:txBody>
          <a:bodyPr/>
          <a:lstStyle/>
          <a:p>
            <a:fld id="{F9BFF3C3-1F9B-A346-A6A8-B2309C7FE147}" type="datetime1">
              <a:rPr lang="en-ZA" smtClean="0"/>
              <a:pPr/>
              <a:t>2022/04/21</a:t>
            </a:fld>
            <a:endParaRPr lang="en-US"/>
          </a:p>
        </p:txBody>
      </p:sp>
      <p:sp>
        <p:nvSpPr>
          <p:cNvPr id="4" name="Footer Placeholder 3">
            <a:extLst>
              <a:ext uri="{FF2B5EF4-FFF2-40B4-BE49-F238E27FC236}">
                <a16:creationId xmlns="" xmlns:a16="http://schemas.microsoft.com/office/drawing/2014/main" id="{CA3B8555-00A5-4153-903B-41F526FEAB32}"/>
              </a:ext>
            </a:extLst>
          </p:cNvPr>
          <p:cNvSpPr>
            <a:spLocks noGrp="1"/>
          </p:cNvSpPr>
          <p:nvPr>
            <p:ph type="ftr" sz="quarter" idx="11"/>
          </p:nvPr>
        </p:nvSpPr>
        <p:spPr/>
        <p:txBody>
          <a:bodyPr/>
          <a:lstStyle/>
          <a:p>
            <a:r>
              <a:rPr lang="en-US" dirty="0"/>
              <a:t>Annual Performance Plan:2022/23</a:t>
            </a:r>
          </a:p>
          <a:p>
            <a:endParaRPr lang="en-US" dirty="0"/>
          </a:p>
        </p:txBody>
      </p:sp>
      <p:sp>
        <p:nvSpPr>
          <p:cNvPr id="5" name="Slide Number Placeholder 4">
            <a:extLst>
              <a:ext uri="{FF2B5EF4-FFF2-40B4-BE49-F238E27FC236}">
                <a16:creationId xmlns="" xmlns:a16="http://schemas.microsoft.com/office/drawing/2014/main" id="{1818F41A-CC3F-4871-A0C5-7AA8C21FF011}"/>
              </a:ext>
            </a:extLst>
          </p:cNvPr>
          <p:cNvSpPr>
            <a:spLocks noGrp="1"/>
          </p:cNvSpPr>
          <p:nvPr>
            <p:ph type="sldNum" sz="quarter" idx="12"/>
          </p:nvPr>
        </p:nvSpPr>
        <p:spPr/>
        <p:txBody>
          <a:bodyPr/>
          <a:lstStyle/>
          <a:p>
            <a:fld id="{4AD67E24-67F7-8648-A667-CA3D3299FCBF}" type="slidenum">
              <a:rPr lang="en-US" smtClean="0"/>
              <a:pPr/>
              <a:t>15</a:t>
            </a:fld>
            <a:endParaRPr lang="en-US"/>
          </a:p>
        </p:txBody>
      </p:sp>
      <p:sp>
        <p:nvSpPr>
          <p:cNvPr id="6" name="TextBox 5">
            <a:extLst>
              <a:ext uri="{FF2B5EF4-FFF2-40B4-BE49-F238E27FC236}">
                <a16:creationId xmlns="" xmlns:a16="http://schemas.microsoft.com/office/drawing/2014/main" id="{C491D306-BE55-4E4B-A89B-690CFF0DDB2C}"/>
              </a:ext>
            </a:extLst>
          </p:cNvPr>
          <p:cNvSpPr txBox="1"/>
          <p:nvPr/>
        </p:nvSpPr>
        <p:spPr>
          <a:xfrm>
            <a:off x="301842" y="1769448"/>
            <a:ext cx="7679184" cy="1938992"/>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Introduction of strict access control measures at all events</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Pre-online registration – (web-based application)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Calculated numbers within COVID-19 regulations at all events</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Attendance database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Temperature screening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Sanitation</a:t>
            </a:r>
          </a:p>
          <a:p>
            <a:endParaRPr lang="en-ZA" dirty="0"/>
          </a:p>
        </p:txBody>
      </p:sp>
      <p:sp>
        <p:nvSpPr>
          <p:cNvPr id="8" name="TextBox 7">
            <a:extLst>
              <a:ext uri="{FF2B5EF4-FFF2-40B4-BE49-F238E27FC236}">
                <a16:creationId xmlns="" xmlns:a16="http://schemas.microsoft.com/office/drawing/2014/main" id="{DC7327EA-262E-4824-99B2-CB919F8F107D}"/>
              </a:ext>
            </a:extLst>
          </p:cNvPr>
          <p:cNvSpPr txBox="1"/>
          <p:nvPr/>
        </p:nvSpPr>
        <p:spPr>
          <a:xfrm>
            <a:off x="301842" y="3893109"/>
            <a:ext cx="6745655" cy="2200602"/>
          </a:xfrm>
          <a:prstGeom prst="rect">
            <a:avLst/>
          </a:prstGeom>
          <a:noFill/>
        </p:spPr>
        <p:txBody>
          <a:bodyPr wrap="square" rtlCol="0">
            <a:spAutoFit/>
          </a:bodyPr>
          <a:lstStyle/>
          <a:p>
            <a:r>
              <a:rPr lang="en-US" sz="1700" b="1" dirty="0">
                <a:latin typeface="Arial" panose="020B0604020202020204" pitchFamily="34" charset="0"/>
                <a:cs typeface="Arial" panose="020B0604020202020204" pitchFamily="34" charset="0"/>
              </a:rPr>
              <a:t>Successful events held since lockdown:</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School events </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Inter-school events</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TUT prestige meeting (50 schools)</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TUKS top 10 meeting (90 schools)</a:t>
            </a:r>
          </a:p>
          <a:p>
            <a:pPr marL="742950" lvl="1" indent="-285750">
              <a:buFont typeface="Arial" panose="020B0604020202020204" pitchFamily="34" charset="0"/>
              <a:buChar char="•"/>
            </a:pPr>
            <a:r>
              <a:rPr lang="en-US" sz="1700" dirty="0" err="1">
                <a:latin typeface="Arial" panose="020B0604020202020204" pitchFamily="34" charset="0"/>
                <a:cs typeface="Arial" panose="020B0604020202020204" pitchFamily="34" charset="0"/>
              </a:rPr>
              <a:t>Twizza</a:t>
            </a:r>
            <a:r>
              <a:rPr lang="en-US" sz="1700" dirty="0">
                <a:latin typeface="Arial" panose="020B0604020202020204" pitchFamily="34" charset="0"/>
                <a:cs typeface="Arial" panose="020B0604020202020204" pitchFamily="34" charset="0"/>
              </a:rPr>
              <a:t> inter-school finals (60 schools) </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School prestige meetings </a:t>
            </a:r>
          </a:p>
          <a:p>
            <a:endParaRPr lang="en-ZA" dirty="0"/>
          </a:p>
        </p:txBody>
      </p:sp>
    </p:spTree>
    <p:extLst>
      <p:ext uri="{BB962C8B-B14F-4D97-AF65-F5344CB8AC3E}">
        <p14:creationId xmlns:p14="http://schemas.microsoft.com/office/powerpoint/2010/main" xmlns="" val="209737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4C258B-16C1-42DB-9D86-FCE69455C65B}"/>
              </a:ext>
            </a:extLst>
          </p:cNvPr>
          <p:cNvSpPr>
            <a:spLocks noGrp="1"/>
          </p:cNvSpPr>
          <p:nvPr>
            <p:ph type="title"/>
          </p:nvPr>
        </p:nvSpPr>
        <p:spPr>
          <a:xfrm>
            <a:off x="478972" y="289661"/>
            <a:ext cx="7199086" cy="779463"/>
          </a:xfrm>
        </p:spPr>
        <p:txBody>
          <a:bodyPr>
            <a:noAutofit/>
          </a:bodyPr>
          <a:lstStyle/>
          <a:p>
            <a:r>
              <a:rPr lang="en-US" sz="3600" b="1" dirty="0">
                <a:latin typeface="Arial" panose="020B0604020202020204" pitchFamily="34" charset="0"/>
                <a:cs typeface="Arial" panose="020B0604020202020204" pitchFamily="34" charset="0"/>
              </a:rPr>
              <a:t>ATHLETICS SOUTH AFRICA- RETURN TO PLAY</a:t>
            </a:r>
            <a:endParaRPr lang="en-ZA" sz="3600" b="1"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 xmlns:a16="http://schemas.microsoft.com/office/drawing/2014/main" id="{62221D86-C439-4F23-ABBB-931B3E13A928}"/>
              </a:ext>
            </a:extLst>
          </p:cNvPr>
          <p:cNvSpPr>
            <a:spLocks noGrp="1"/>
          </p:cNvSpPr>
          <p:nvPr>
            <p:ph type="dt" sz="half" idx="10"/>
          </p:nvPr>
        </p:nvSpPr>
        <p:spPr/>
        <p:txBody>
          <a:bodyPr/>
          <a:lstStyle/>
          <a:p>
            <a:fld id="{F9BFF3C3-1F9B-A346-A6A8-B2309C7FE147}" type="datetime1">
              <a:rPr lang="en-ZA" smtClean="0"/>
              <a:pPr/>
              <a:t>2022/04/21</a:t>
            </a:fld>
            <a:endParaRPr lang="en-US"/>
          </a:p>
        </p:txBody>
      </p:sp>
      <p:sp>
        <p:nvSpPr>
          <p:cNvPr id="5" name="Slide Number Placeholder 4">
            <a:extLst>
              <a:ext uri="{FF2B5EF4-FFF2-40B4-BE49-F238E27FC236}">
                <a16:creationId xmlns="" xmlns:a16="http://schemas.microsoft.com/office/drawing/2014/main" id="{AA18BDA6-6535-4D75-9AC7-2D75E0B396E1}"/>
              </a:ext>
            </a:extLst>
          </p:cNvPr>
          <p:cNvSpPr>
            <a:spLocks noGrp="1"/>
          </p:cNvSpPr>
          <p:nvPr>
            <p:ph type="sldNum" sz="quarter" idx="12"/>
          </p:nvPr>
        </p:nvSpPr>
        <p:spPr/>
        <p:txBody>
          <a:bodyPr/>
          <a:lstStyle/>
          <a:p>
            <a:fld id="{4AD67E24-67F7-8648-A667-CA3D3299FCBF}" type="slidenum">
              <a:rPr lang="en-US" smtClean="0"/>
              <a:pPr/>
              <a:t>16</a:t>
            </a:fld>
            <a:endParaRPr lang="en-US"/>
          </a:p>
        </p:txBody>
      </p:sp>
      <p:sp>
        <p:nvSpPr>
          <p:cNvPr id="6" name="TextBox 5">
            <a:extLst>
              <a:ext uri="{FF2B5EF4-FFF2-40B4-BE49-F238E27FC236}">
                <a16:creationId xmlns="" xmlns:a16="http://schemas.microsoft.com/office/drawing/2014/main" id="{5B342FC4-9D2C-47AD-A14D-3EC691447E6A}"/>
              </a:ext>
            </a:extLst>
          </p:cNvPr>
          <p:cNvSpPr txBox="1"/>
          <p:nvPr/>
        </p:nvSpPr>
        <p:spPr>
          <a:xfrm>
            <a:off x="435765" y="1650992"/>
            <a:ext cx="7279689" cy="1200329"/>
          </a:xfrm>
          <a:prstGeom prst="rect">
            <a:avLst/>
          </a:prstGeom>
          <a:noFill/>
        </p:spPr>
        <p:txBody>
          <a:bodyPr wrap="square" rtlCol="0">
            <a:spAutoFit/>
          </a:bodyPr>
          <a:lstStyle/>
          <a:p>
            <a:r>
              <a:rPr lang="en-US" b="1" dirty="0"/>
              <a:t>Provincial meetings </a:t>
            </a:r>
          </a:p>
          <a:p>
            <a:pPr marL="285750" indent="-285750">
              <a:buFont typeface="Arial" panose="020B0604020202020204" pitchFamily="34" charset="0"/>
              <a:buChar char="•"/>
            </a:pPr>
            <a:r>
              <a:rPr lang="en-US" dirty="0"/>
              <a:t>Regular league meetings</a:t>
            </a:r>
          </a:p>
          <a:p>
            <a:pPr marL="285750" indent="-285750">
              <a:buFont typeface="Arial" panose="020B0604020202020204" pitchFamily="34" charset="0"/>
              <a:buChar char="•"/>
            </a:pPr>
            <a:r>
              <a:rPr lang="en-US" dirty="0"/>
              <a:t>Provincial Championships </a:t>
            </a:r>
          </a:p>
          <a:p>
            <a:endParaRPr lang="en-ZA" b="1" dirty="0"/>
          </a:p>
        </p:txBody>
      </p:sp>
      <p:sp>
        <p:nvSpPr>
          <p:cNvPr id="7" name="TextBox 6">
            <a:extLst>
              <a:ext uri="{FF2B5EF4-FFF2-40B4-BE49-F238E27FC236}">
                <a16:creationId xmlns="" xmlns:a16="http://schemas.microsoft.com/office/drawing/2014/main" id="{A758A220-A6B2-45C2-B318-A65B19240293}"/>
              </a:ext>
            </a:extLst>
          </p:cNvPr>
          <p:cNvSpPr txBox="1"/>
          <p:nvPr/>
        </p:nvSpPr>
        <p:spPr>
          <a:xfrm>
            <a:off x="435765" y="2851321"/>
            <a:ext cx="6640497" cy="1200329"/>
          </a:xfrm>
          <a:prstGeom prst="rect">
            <a:avLst/>
          </a:prstGeom>
          <a:noFill/>
        </p:spPr>
        <p:txBody>
          <a:bodyPr wrap="square" rtlCol="0">
            <a:spAutoFit/>
          </a:bodyPr>
          <a:lstStyle/>
          <a:p>
            <a:r>
              <a:rPr lang="en-US" b="1" dirty="0"/>
              <a:t>National Championships </a:t>
            </a:r>
          </a:p>
          <a:p>
            <a:pPr marL="285750" indent="-285750">
              <a:buFont typeface="Arial" panose="020B0604020202020204" pitchFamily="34" charset="0"/>
              <a:buChar char="•"/>
            </a:pPr>
            <a:r>
              <a:rPr lang="en-US" dirty="0"/>
              <a:t>SA SUB Youth (primary) Championships Potchefstroom </a:t>
            </a:r>
          </a:p>
          <a:p>
            <a:pPr marL="285750" indent="-285750">
              <a:buFont typeface="Arial" panose="020B0604020202020204" pitchFamily="34" charset="0"/>
              <a:buChar char="•"/>
            </a:pPr>
            <a:r>
              <a:rPr lang="en-US" dirty="0"/>
              <a:t>ASA SA U16,U18,U20 Championship Potchefstroom</a:t>
            </a:r>
          </a:p>
          <a:p>
            <a:pPr marL="285750" indent="-285750">
              <a:buFont typeface="Arial" panose="020B0604020202020204" pitchFamily="34" charset="0"/>
              <a:buChar char="•"/>
            </a:pPr>
            <a:r>
              <a:rPr lang="en-US" dirty="0"/>
              <a:t>SA High Schools Championship Germiston.</a:t>
            </a:r>
            <a:endParaRPr lang="en-US" b="1" dirty="0"/>
          </a:p>
        </p:txBody>
      </p:sp>
      <p:sp>
        <p:nvSpPr>
          <p:cNvPr id="8" name="TextBox 7">
            <a:extLst>
              <a:ext uri="{FF2B5EF4-FFF2-40B4-BE49-F238E27FC236}">
                <a16:creationId xmlns="" xmlns:a16="http://schemas.microsoft.com/office/drawing/2014/main" id="{2AB72985-87EA-43BF-BBDB-96A41337692C}"/>
              </a:ext>
            </a:extLst>
          </p:cNvPr>
          <p:cNvSpPr txBox="1"/>
          <p:nvPr/>
        </p:nvSpPr>
        <p:spPr>
          <a:xfrm>
            <a:off x="478972" y="4208691"/>
            <a:ext cx="7169988" cy="2308324"/>
          </a:xfrm>
          <a:prstGeom prst="rect">
            <a:avLst/>
          </a:prstGeom>
          <a:noFill/>
        </p:spPr>
        <p:txBody>
          <a:bodyPr wrap="square" rtlCol="0">
            <a:spAutoFit/>
          </a:bodyPr>
          <a:lstStyle/>
          <a:p>
            <a:r>
              <a:rPr lang="en-US" b="1" dirty="0"/>
              <a:t>International meetings </a:t>
            </a:r>
          </a:p>
          <a:p>
            <a:pPr marL="285750" indent="-285750">
              <a:buFont typeface="Arial" panose="020B0604020202020204" pitchFamily="34" charset="0"/>
              <a:buChar char="•"/>
            </a:pPr>
            <a:r>
              <a:rPr lang="en-US" dirty="0"/>
              <a:t>World Athletics Continental tour Challenge ASA Grand Prix meetings </a:t>
            </a:r>
          </a:p>
          <a:p>
            <a:pPr marL="742950" lvl="1" indent="-285750">
              <a:buFont typeface="Arial" panose="020B0604020202020204" pitchFamily="34" charset="0"/>
              <a:buChar char="•"/>
            </a:pPr>
            <a:r>
              <a:rPr lang="en-US" dirty="0"/>
              <a:t>Bloemfontein Grand Prix (500 athletes)  </a:t>
            </a:r>
          </a:p>
          <a:p>
            <a:pPr marL="742950" lvl="1" indent="-285750">
              <a:buFont typeface="Arial" panose="020B0604020202020204" pitchFamily="34" charset="0"/>
              <a:buChar char="•"/>
            </a:pPr>
            <a:r>
              <a:rPr lang="en-US" dirty="0"/>
              <a:t>Cape Town Grand Prix (450  Athletes)</a:t>
            </a:r>
          </a:p>
          <a:p>
            <a:pPr marL="742950" lvl="1" indent="-285750">
              <a:buFont typeface="Arial" panose="020B0604020202020204" pitchFamily="34" charset="0"/>
              <a:buChar char="•"/>
            </a:pPr>
            <a:r>
              <a:rPr lang="en-US" dirty="0"/>
              <a:t>Potchefstroom Grand Prix (500 athletes )</a:t>
            </a:r>
          </a:p>
          <a:p>
            <a:pPr marL="742950" lvl="1" indent="-285750">
              <a:buFont typeface="Arial" panose="020B0604020202020204" pitchFamily="34" charset="0"/>
              <a:buChar char="•"/>
            </a:pPr>
            <a:r>
              <a:rPr lang="en-US" dirty="0"/>
              <a:t>Germiston Grand Prix (500 athletes) </a:t>
            </a:r>
          </a:p>
          <a:p>
            <a:endParaRPr lang="en-US" dirty="0"/>
          </a:p>
          <a:p>
            <a:endParaRPr lang="en-ZA" dirty="0"/>
          </a:p>
        </p:txBody>
      </p:sp>
      <p:sp>
        <p:nvSpPr>
          <p:cNvPr id="9" name="Footer Placeholder 3">
            <a:extLst>
              <a:ext uri="{FF2B5EF4-FFF2-40B4-BE49-F238E27FC236}">
                <a16:creationId xmlns="" xmlns:a16="http://schemas.microsoft.com/office/drawing/2014/main" id="{0876BF9F-6BBD-4D31-8A4C-C5872F11E12D}"/>
              </a:ext>
            </a:extLst>
          </p:cNvPr>
          <p:cNvSpPr>
            <a:spLocks noGrp="1"/>
          </p:cNvSpPr>
          <p:nvPr>
            <p:ph type="ftr" sz="quarter" idx="11"/>
          </p:nvPr>
        </p:nvSpPr>
        <p:spPr>
          <a:xfrm>
            <a:off x="979713" y="6235019"/>
            <a:ext cx="6191795" cy="365125"/>
          </a:xfrm>
        </p:spPr>
        <p:txBody>
          <a:bodyPr/>
          <a:lstStyle/>
          <a:p>
            <a:r>
              <a:rPr lang="en-US" dirty="0"/>
              <a:t>Annual Performance Plan:2022/23</a:t>
            </a:r>
          </a:p>
          <a:p>
            <a:endParaRPr lang="en-US" dirty="0"/>
          </a:p>
        </p:txBody>
      </p:sp>
    </p:spTree>
    <p:extLst>
      <p:ext uri="{BB962C8B-B14F-4D97-AF65-F5344CB8AC3E}">
        <p14:creationId xmlns:p14="http://schemas.microsoft.com/office/powerpoint/2010/main" xmlns="" val="389790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3362C7A-A40E-48A9-A1EB-B9AC8665B4D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a:xfrm>
            <a:off x="476067" y="311486"/>
            <a:ext cx="7199086" cy="779463"/>
          </a:xfrm>
        </p:spPr>
        <p:txBody>
          <a:bodyPr>
            <a:noAutofit/>
          </a:bodyPr>
          <a:lstStyle/>
          <a:p>
            <a:r>
              <a:rPr lang="en-US" b="1" dirty="0"/>
              <a:t>ATHLETICS SOUTH AFRICA- RETURN TO PLAY</a:t>
            </a:r>
            <a:endParaRPr lang="en-US" dirty="0"/>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457200" indent="-457200" algn="just">
              <a:lnSpc>
                <a:spcPct val="115000"/>
              </a:lnSpc>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2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17</a:t>
            </a:fld>
            <a:endParaRPr lang="en-US" dirty="0"/>
          </a:p>
        </p:txBody>
      </p:sp>
      <p:sp>
        <p:nvSpPr>
          <p:cNvPr id="10" name="TextBox 9">
            <a:extLst>
              <a:ext uri="{FF2B5EF4-FFF2-40B4-BE49-F238E27FC236}">
                <a16:creationId xmlns="" xmlns:a16="http://schemas.microsoft.com/office/drawing/2014/main" id="{47CC99F5-F921-47B5-B7FE-172FF202DE23}"/>
              </a:ext>
            </a:extLst>
          </p:cNvPr>
          <p:cNvSpPr txBox="1"/>
          <p:nvPr/>
        </p:nvSpPr>
        <p:spPr>
          <a:xfrm>
            <a:off x="478972" y="1567778"/>
            <a:ext cx="7368466" cy="646331"/>
          </a:xfrm>
          <a:prstGeom prst="rect">
            <a:avLst/>
          </a:prstGeom>
          <a:noFill/>
        </p:spPr>
        <p:txBody>
          <a:bodyPr wrap="square" rtlCol="0">
            <a:spAutoFit/>
          </a:bodyPr>
          <a:lstStyle/>
          <a:p>
            <a:r>
              <a:rPr lang="en-US" b="1" dirty="0"/>
              <a:t>Media and Social Media </a:t>
            </a:r>
          </a:p>
          <a:p>
            <a:pPr marL="285750" indent="-285750">
              <a:buFont typeface="Arial" panose="020B0604020202020204" pitchFamily="34" charset="0"/>
              <a:buChar char="•"/>
            </a:pPr>
            <a:r>
              <a:rPr lang="en-US" dirty="0"/>
              <a:t>Regular update in our social media space</a:t>
            </a:r>
          </a:p>
        </p:txBody>
      </p:sp>
      <p:sp>
        <p:nvSpPr>
          <p:cNvPr id="11" name="TextBox 10">
            <a:extLst>
              <a:ext uri="{FF2B5EF4-FFF2-40B4-BE49-F238E27FC236}">
                <a16:creationId xmlns="" xmlns:a16="http://schemas.microsoft.com/office/drawing/2014/main" id="{A206E6B7-E4E2-4601-A59A-BB3D728287BF}"/>
              </a:ext>
            </a:extLst>
          </p:cNvPr>
          <p:cNvSpPr txBox="1"/>
          <p:nvPr/>
        </p:nvSpPr>
        <p:spPr>
          <a:xfrm>
            <a:off x="478972" y="2350726"/>
            <a:ext cx="7118765" cy="2031325"/>
          </a:xfrm>
          <a:prstGeom prst="rect">
            <a:avLst/>
          </a:prstGeom>
          <a:noFill/>
        </p:spPr>
        <p:txBody>
          <a:bodyPr wrap="square" rtlCol="0">
            <a:spAutoFit/>
          </a:bodyPr>
          <a:lstStyle/>
          <a:p>
            <a:r>
              <a:rPr lang="en-US" b="1" dirty="0"/>
              <a:t>World Athletics TOP LISTS </a:t>
            </a:r>
          </a:p>
          <a:p>
            <a:pPr marL="285750" indent="-285750">
              <a:buFont typeface="Arial" panose="020B0604020202020204" pitchFamily="34" charset="0"/>
              <a:buChar char="•"/>
            </a:pPr>
            <a:r>
              <a:rPr lang="en-US" dirty="0"/>
              <a:t>Performances reflect on World Athletics Top Lists withing 24 hours.</a:t>
            </a:r>
          </a:p>
          <a:p>
            <a:pPr marL="285750" indent="-285750">
              <a:buFont typeface="Arial" panose="020B0604020202020204" pitchFamily="34" charset="0"/>
              <a:buChar char="•"/>
            </a:pPr>
            <a:r>
              <a:rPr lang="en-US" dirty="0"/>
              <a:t>Several World Lead performances.</a:t>
            </a:r>
          </a:p>
          <a:p>
            <a:pPr marL="285750" indent="-285750">
              <a:buFont typeface="Arial" panose="020B0604020202020204" pitchFamily="34" charset="0"/>
              <a:buChar char="•"/>
            </a:pPr>
            <a:r>
              <a:rPr lang="en-US" dirty="0"/>
              <a:t>Several World Junior Championships qualifying performances.</a:t>
            </a:r>
          </a:p>
          <a:p>
            <a:pPr marL="285750" indent="-285750">
              <a:buFont typeface="Arial" panose="020B0604020202020204" pitchFamily="34" charset="0"/>
              <a:buChar char="•"/>
            </a:pPr>
            <a:r>
              <a:rPr lang="en-US" dirty="0"/>
              <a:t>Several World Seniors qualifying performances.</a:t>
            </a:r>
            <a:endParaRPr lang="en-US" b="1" dirty="0"/>
          </a:p>
          <a:p>
            <a:endParaRPr lang="en-US" dirty="0"/>
          </a:p>
          <a:p>
            <a:endParaRPr lang="en-ZA" dirty="0"/>
          </a:p>
        </p:txBody>
      </p:sp>
      <p:sp>
        <p:nvSpPr>
          <p:cNvPr id="12" name="TextBox 11">
            <a:extLst>
              <a:ext uri="{FF2B5EF4-FFF2-40B4-BE49-F238E27FC236}">
                <a16:creationId xmlns="" xmlns:a16="http://schemas.microsoft.com/office/drawing/2014/main" id="{6B7C7B9A-DC26-47E0-8671-F04C0066D09F}"/>
              </a:ext>
            </a:extLst>
          </p:cNvPr>
          <p:cNvSpPr txBox="1"/>
          <p:nvPr/>
        </p:nvSpPr>
        <p:spPr>
          <a:xfrm>
            <a:off x="478973" y="3896681"/>
            <a:ext cx="7118765" cy="3139321"/>
          </a:xfrm>
          <a:prstGeom prst="rect">
            <a:avLst/>
          </a:prstGeom>
          <a:noFill/>
        </p:spPr>
        <p:txBody>
          <a:bodyPr wrap="square" rtlCol="0">
            <a:spAutoFit/>
          </a:bodyPr>
          <a:lstStyle/>
          <a:p>
            <a:r>
              <a:rPr lang="en-US" b="1" dirty="0"/>
              <a:t>Qualifying standards &amp; Selection Policies</a:t>
            </a:r>
          </a:p>
          <a:p>
            <a:pPr marL="285750" indent="-285750">
              <a:buFont typeface="Arial" panose="020B0604020202020204" pitchFamily="34" charset="0"/>
              <a:buChar char="•"/>
            </a:pPr>
            <a:r>
              <a:rPr lang="en-US" dirty="0"/>
              <a:t>Revision of all qualifying standards  </a:t>
            </a:r>
          </a:p>
          <a:p>
            <a:pPr marL="742950" lvl="1" indent="-285750">
              <a:buFont typeface="Arial" panose="020B0604020202020204" pitchFamily="34" charset="0"/>
              <a:buChar char="•"/>
            </a:pPr>
            <a:r>
              <a:rPr lang="en-US" dirty="0"/>
              <a:t>National Championships  </a:t>
            </a:r>
          </a:p>
          <a:p>
            <a:pPr marL="742950" lvl="1" indent="-285750">
              <a:buFont typeface="Arial" panose="020B0604020202020204" pitchFamily="34" charset="0"/>
              <a:buChar char="•"/>
            </a:pPr>
            <a:r>
              <a:rPr lang="en-US" dirty="0"/>
              <a:t>World Junior Championships</a:t>
            </a:r>
          </a:p>
          <a:p>
            <a:pPr marL="742950" lvl="1" indent="-285750">
              <a:buFont typeface="Arial" panose="020B0604020202020204" pitchFamily="34" charset="0"/>
              <a:buChar char="•"/>
            </a:pPr>
            <a:r>
              <a:rPr lang="en-US" dirty="0"/>
              <a:t>World Senior Championships</a:t>
            </a:r>
          </a:p>
          <a:p>
            <a:pPr marL="742950" lvl="1" indent="-285750">
              <a:buFont typeface="Arial" panose="020B0604020202020204" pitchFamily="34" charset="0"/>
              <a:buChar char="•"/>
            </a:pPr>
            <a:r>
              <a:rPr lang="en-US" dirty="0"/>
              <a:t>National and Provincial Selection policies</a:t>
            </a:r>
          </a:p>
          <a:p>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endParaRPr lang="en-US" dirty="0"/>
          </a:p>
          <a:p>
            <a:endParaRPr lang="en-ZA" dirty="0"/>
          </a:p>
        </p:txBody>
      </p:sp>
      <p:sp>
        <p:nvSpPr>
          <p:cNvPr id="13" name="Footer Placeholder 3">
            <a:extLst>
              <a:ext uri="{FF2B5EF4-FFF2-40B4-BE49-F238E27FC236}">
                <a16:creationId xmlns="" xmlns:a16="http://schemas.microsoft.com/office/drawing/2014/main" id="{92C5D669-B477-41F9-A245-11715936F5DE}"/>
              </a:ext>
            </a:extLst>
          </p:cNvPr>
          <p:cNvSpPr>
            <a:spLocks noGrp="1"/>
          </p:cNvSpPr>
          <p:nvPr>
            <p:ph type="ftr" sz="quarter" idx="11"/>
          </p:nvPr>
        </p:nvSpPr>
        <p:spPr>
          <a:xfrm>
            <a:off x="979713" y="6235019"/>
            <a:ext cx="6191795" cy="365125"/>
          </a:xfrm>
        </p:spPr>
        <p:txBody>
          <a:bodyPr/>
          <a:lstStyle/>
          <a:p>
            <a:r>
              <a:rPr lang="en-US" dirty="0"/>
              <a:t>Annual Performance Plan:2022/23</a:t>
            </a:r>
          </a:p>
          <a:p>
            <a:endParaRPr lang="en-US" dirty="0"/>
          </a:p>
        </p:txBody>
      </p:sp>
    </p:spTree>
    <p:extLst>
      <p:ext uri="{BB962C8B-B14F-4D97-AF65-F5344CB8AC3E}">
        <p14:creationId xmlns:p14="http://schemas.microsoft.com/office/powerpoint/2010/main" xmlns="" val="2208215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3362C7A-A40E-48A9-A1EB-B9AC8665B4D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26634"/>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a:xfrm>
            <a:off x="478972" y="311491"/>
            <a:ext cx="7199086" cy="779463"/>
          </a:xfrm>
        </p:spPr>
        <p:txBody>
          <a:bodyPr>
            <a:noAutofit/>
          </a:bodyPr>
          <a:lstStyle/>
          <a:p>
            <a:r>
              <a:rPr lang="en-US" sz="3200" b="1" dirty="0"/>
              <a:t>ATHLETICS SOUTH AFRICA- RETURN TO PLAY</a:t>
            </a:r>
            <a:endParaRPr lang="en-US" sz="3200" dirty="0"/>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457200" indent="-457200" algn="just">
              <a:lnSpc>
                <a:spcPct val="115000"/>
              </a:lnSpc>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2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18</a:t>
            </a:fld>
            <a:endParaRPr lang="en-US" dirty="0"/>
          </a:p>
        </p:txBody>
      </p:sp>
      <p:sp>
        <p:nvSpPr>
          <p:cNvPr id="11" name="TextBox 10">
            <a:extLst>
              <a:ext uri="{FF2B5EF4-FFF2-40B4-BE49-F238E27FC236}">
                <a16:creationId xmlns="" xmlns:a16="http://schemas.microsoft.com/office/drawing/2014/main" id="{A206E6B7-E4E2-4601-A59A-BB3D728287BF}"/>
              </a:ext>
            </a:extLst>
          </p:cNvPr>
          <p:cNvSpPr txBox="1"/>
          <p:nvPr/>
        </p:nvSpPr>
        <p:spPr>
          <a:xfrm>
            <a:off x="398649" y="1509713"/>
            <a:ext cx="7118765" cy="2031325"/>
          </a:xfrm>
          <a:prstGeom prst="rect">
            <a:avLst/>
          </a:prstGeom>
          <a:noFill/>
        </p:spPr>
        <p:txBody>
          <a:bodyPr wrap="square" rtlCol="0">
            <a:spAutoFit/>
          </a:bodyPr>
          <a:lstStyle/>
          <a:p>
            <a:r>
              <a:rPr lang="en-ZA" sz="1800" b="1" dirty="0">
                <a:effectLst/>
                <a:latin typeface="Calibri" panose="020F0502020204030204" pitchFamily="34" charset="0"/>
                <a:ea typeface="Calibri" panose="020F0502020204030204" pitchFamily="34" charset="0"/>
                <a:cs typeface="Times New Roman" panose="02020603050405020304" pitchFamily="18" charset="0"/>
              </a:rPr>
              <a:t>ANTI-DOPING</a:t>
            </a:r>
          </a:p>
          <a:p>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ZA" sz="1800" dirty="0">
                <a:effectLst/>
                <a:latin typeface="Calibri" panose="020F0502020204030204" pitchFamily="34" charset="0"/>
                <a:ea typeface="Calibri" panose="020F0502020204030204" pitchFamily="34" charset="0"/>
                <a:cs typeface="Times New Roman" panose="02020603050405020304" pitchFamily="18" charset="0"/>
              </a:rPr>
              <a:t>Athletics South Africa abides by and adopts the international anti-doping programme of the Word athletics and WADFA, as well as that of the SA institute for Drug Free Sport.</a:t>
            </a:r>
            <a:endParaRPr lang="en-US" b="1" dirty="0"/>
          </a:p>
          <a:p>
            <a:endParaRPr lang="en-US" dirty="0"/>
          </a:p>
          <a:p>
            <a:endParaRPr lang="en-ZA" dirty="0"/>
          </a:p>
        </p:txBody>
      </p:sp>
      <p:sp>
        <p:nvSpPr>
          <p:cNvPr id="12" name="TextBox 11">
            <a:extLst>
              <a:ext uri="{FF2B5EF4-FFF2-40B4-BE49-F238E27FC236}">
                <a16:creationId xmlns="" xmlns:a16="http://schemas.microsoft.com/office/drawing/2014/main" id="{6B7C7B9A-DC26-47E0-8671-F04C0066D09F}"/>
              </a:ext>
            </a:extLst>
          </p:cNvPr>
          <p:cNvSpPr txBox="1"/>
          <p:nvPr/>
        </p:nvSpPr>
        <p:spPr>
          <a:xfrm>
            <a:off x="358870" y="3570671"/>
            <a:ext cx="7118765" cy="1200329"/>
          </a:xfrm>
          <a:prstGeom prst="rect">
            <a:avLst/>
          </a:prstGeom>
          <a:noFill/>
        </p:spPr>
        <p:txBody>
          <a:bodyPr wrap="square" rtlCol="0">
            <a:spAutoFit/>
          </a:bodyPr>
          <a:lstStyle/>
          <a:p>
            <a:r>
              <a:rPr lang="en-ZA" sz="1800" dirty="0">
                <a:effectLst/>
                <a:latin typeface="Calibri" panose="020F0502020204030204" pitchFamily="34" charset="0"/>
                <a:ea typeface="Calibri" panose="020F0502020204030204" pitchFamily="34" charset="0"/>
                <a:cs typeface="Times New Roman" panose="02020603050405020304" pitchFamily="18" charset="0"/>
              </a:rPr>
              <a:t>ASA commits to assist the SA institute for Drug Free Sport and the World Athletics with the identification and where about of athletes for testing purpose. ASA is committed to expanding its education programmes with anti-doping practices and procedure.</a:t>
            </a:r>
          </a:p>
        </p:txBody>
      </p:sp>
    </p:spTree>
    <p:extLst>
      <p:ext uri="{BB962C8B-B14F-4D97-AF65-F5344CB8AC3E}">
        <p14:creationId xmlns:p14="http://schemas.microsoft.com/office/powerpoint/2010/main" xmlns="" val="185034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Introduction to our Federation</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2" y="1509713"/>
            <a:ext cx="8068127" cy="4667250"/>
          </a:xfrm>
        </p:spPr>
        <p:txBody>
          <a:bodyPr>
            <a:noAutofit/>
          </a:bodyPr>
          <a:lstStyle/>
          <a:p>
            <a:pPr algn="just"/>
            <a:r>
              <a:rPr lang="en-US" sz="1000" dirty="0"/>
              <a:t>Athletics South Africa (ASA) is the official Athletics Federation of South Africa.  It is a member of the South African Sport Confederation and Olympic Committee (SASCOC) and is affiliated to the International Association of Athletics Federations.  ASA manages and governs all aspects of the sport of athletics in South Africa.  ASA is based in Johannesburg, South Africa and comprises 17 provincial associations (with the nine provinces), 1 012 athletics clubs, 304000 registered athletics and approximately 500 000 un-registered athletics.  The organization is controlled by a board of directors led by the president.</a:t>
            </a:r>
            <a:endParaRPr lang="en-ZA" sz="1000" b="1" spc="-10" dirty="0"/>
          </a:p>
          <a:p>
            <a:pPr algn="just"/>
            <a:r>
              <a:rPr lang="en-US" sz="1000" b="1" dirty="0"/>
              <a:t>The day-to-day operations of ASA are managed by a CEO with a compliment of 12 full time professional staff.</a:t>
            </a:r>
            <a:endParaRPr lang="en-ZA" sz="1000" b="1" dirty="0"/>
          </a:p>
          <a:p>
            <a:pPr algn="just"/>
            <a:r>
              <a:rPr lang="en-US" sz="1000" b="1" dirty="0"/>
              <a:t>From its inception in 1992, ASA focused on four main objectives:</a:t>
            </a:r>
            <a:endParaRPr lang="en-ZA" sz="1000" b="1" dirty="0"/>
          </a:p>
          <a:p>
            <a:pPr marL="171450" indent="-171450" algn="just">
              <a:buFont typeface="Arial" panose="020B0604020202020204" pitchFamily="34" charset="0"/>
              <a:buChar char="•"/>
            </a:pPr>
            <a:r>
              <a:rPr lang="en-US" sz="1000" dirty="0"/>
              <a:t>To unify all athletics in South Africa,</a:t>
            </a:r>
            <a:endParaRPr lang="en-ZA" sz="1000" dirty="0"/>
          </a:p>
          <a:p>
            <a:pPr marL="171450" indent="-171450" algn="just">
              <a:buFont typeface="Arial" panose="020B0604020202020204" pitchFamily="34" charset="0"/>
              <a:buChar char="•"/>
            </a:pPr>
            <a:r>
              <a:rPr lang="en-US" sz="1000" dirty="0"/>
              <a:t>To develop the sport of athletics in South Africa, particularly at grassroots level,</a:t>
            </a:r>
            <a:endParaRPr lang="en-ZA" sz="1000" dirty="0"/>
          </a:p>
          <a:p>
            <a:pPr marL="171450" indent="-171450" algn="just">
              <a:buFont typeface="Arial" panose="020B0604020202020204" pitchFamily="34" charset="0"/>
              <a:buChar char="•"/>
            </a:pPr>
            <a:r>
              <a:rPr lang="en-US" sz="1000" dirty="0"/>
              <a:t>To facilitate the participation of previously disadvantaged communities in athletics,</a:t>
            </a:r>
            <a:endParaRPr lang="en-ZA" sz="1000" dirty="0"/>
          </a:p>
          <a:p>
            <a:pPr marL="171450" indent="-171450" algn="just">
              <a:buFont typeface="Arial" panose="020B0604020202020204" pitchFamily="34" charset="0"/>
              <a:buChar char="•"/>
            </a:pPr>
            <a:r>
              <a:rPr lang="en-US" sz="1000" dirty="0"/>
              <a:t>To prepare athletes for participation in international events</a:t>
            </a:r>
            <a:endParaRPr lang="en-ZA" sz="1000" b="1" dirty="0"/>
          </a:p>
          <a:p>
            <a:pPr algn="just"/>
            <a:r>
              <a:rPr lang="en-US" sz="1000" dirty="0"/>
              <a:t>ASA has succeeded in unifying athletics in South Africa and acknowledges what still must be done to fully transform the sport.  At the same time, ASA recognizes that, even though South Africa won medals in all Olympic Games since the 1992 games in Barcelona, and that the country has dominated athletics on the African continent and in the Southern African region, it is not a major player in international competitions like the Olympic Games and the World Championship.   ASA believes that South Africa can do better and has set itself the goal of having South Africa achieve a top-ten ranking in world athletics within the next Four  years.</a:t>
            </a:r>
            <a:endParaRPr lang="en-ZA" sz="1000"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a:xfrm>
            <a:off x="1831969" y="6235019"/>
            <a:ext cx="6191795" cy="365125"/>
          </a:xfrm>
        </p:spPr>
        <p:txBody>
          <a:bodyPr/>
          <a:lstStyle/>
          <a:p>
            <a:r>
              <a:rPr lang="en-US" dirty="0"/>
              <a:t>Annual Performance Plan:2022/23</a:t>
            </a:r>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a:t>
            </a:fld>
            <a:endParaRPr lang="en-US" dirty="0"/>
          </a:p>
        </p:txBody>
      </p:sp>
    </p:spTree>
    <p:extLst>
      <p:ext uri="{BB962C8B-B14F-4D97-AF65-F5344CB8AC3E}">
        <p14:creationId xmlns:p14="http://schemas.microsoft.com/office/powerpoint/2010/main" xmlns="" val="3841419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a:xfrm>
            <a:off x="476067" y="275610"/>
            <a:ext cx="7199086" cy="779463"/>
          </a:xfrm>
        </p:spPr>
        <p:txBody>
          <a:bodyPr>
            <a:noAutofit/>
          </a:bodyPr>
          <a:lstStyle/>
          <a:p>
            <a:r>
              <a:rPr lang="en-US" sz="3200" dirty="0"/>
              <a:t>ATHLETICS SOUTH AFRICA- RETURN TO PLAY</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19</a:t>
            </a:fld>
            <a:endParaRPr lang="en-US" dirty="0"/>
          </a:p>
        </p:txBody>
      </p:sp>
      <p:sp>
        <p:nvSpPr>
          <p:cNvPr id="12" name="TextBox 11">
            <a:extLst>
              <a:ext uri="{FF2B5EF4-FFF2-40B4-BE49-F238E27FC236}">
                <a16:creationId xmlns="" xmlns:a16="http://schemas.microsoft.com/office/drawing/2014/main" id="{5DC48850-7A46-490B-979A-FC912F0F2714}"/>
              </a:ext>
            </a:extLst>
          </p:cNvPr>
          <p:cNvSpPr txBox="1"/>
          <p:nvPr/>
        </p:nvSpPr>
        <p:spPr>
          <a:xfrm>
            <a:off x="476067" y="1543299"/>
            <a:ext cx="7856738" cy="2031325"/>
          </a:xfrm>
          <a:prstGeom prst="rect">
            <a:avLst/>
          </a:prstGeom>
          <a:noFill/>
        </p:spPr>
        <p:txBody>
          <a:bodyPr wrap="square" rtlCol="0">
            <a:spAutoFit/>
          </a:bodyPr>
          <a:lstStyle/>
          <a:p>
            <a:r>
              <a:rPr lang="en-ZA" sz="1800" b="1" dirty="0">
                <a:effectLst/>
                <a:latin typeface="Calibri" panose="020F0502020204030204" pitchFamily="34" charset="0"/>
                <a:ea typeface="Calibri" panose="020F0502020204030204" pitchFamily="34" charset="0"/>
                <a:cs typeface="Times New Roman" panose="02020603050405020304" pitchFamily="18" charset="0"/>
              </a:rPr>
              <a:t>ANTI-DOPING</a:t>
            </a:r>
          </a:p>
          <a:p>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ZA" sz="1800" dirty="0">
                <a:effectLst/>
                <a:latin typeface="Calibri" panose="020F0502020204030204" pitchFamily="34" charset="0"/>
                <a:ea typeface="Calibri" panose="020F0502020204030204" pitchFamily="34" charset="0"/>
                <a:cs typeface="Times New Roman" panose="02020603050405020304" pitchFamily="18" charset="0"/>
              </a:rPr>
              <a:t>As a results of increase in the use of unregulated substances, ASA commits to a zero-tolerance approach to anti-doping control and has begun to aggressively promote and educate its athletes, coaches and members on the rules. A meeting with elite athletes has already taken place in this regard by end of January 2022.</a:t>
            </a:r>
          </a:p>
          <a:p>
            <a:endParaRPr lang="en-ZA" dirty="0"/>
          </a:p>
        </p:txBody>
      </p:sp>
      <p:sp>
        <p:nvSpPr>
          <p:cNvPr id="13" name="TextBox 12">
            <a:extLst>
              <a:ext uri="{FF2B5EF4-FFF2-40B4-BE49-F238E27FC236}">
                <a16:creationId xmlns="" xmlns:a16="http://schemas.microsoft.com/office/drawing/2014/main" id="{4D16B48C-A33B-4333-B0CC-27873B71905E}"/>
              </a:ext>
            </a:extLst>
          </p:cNvPr>
          <p:cNvSpPr txBox="1"/>
          <p:nvPr/>
        </p:nvSpPr>
        <p:spPr>
          <a:xfrm>
            <a:off x="476067" y="3301038"/>
            <a:ext cx="8131945" cy="3416320"/>
          </a:xfrm>
          <a:prstGeom prst="rect">
            <a:avLst/>
          </a:prstGeom>
          <a:noFill/>
        </p:spPr>
        <p:txBody>
          <a:bodyPr wrap="square" rtlCol="0">
            <a:spAutoFit/>
          </a:bodyPr>
          <a:lstStyle/>
          <a:p>
            <a:r>
              <a:rPr lang="en-ZA" sz="1800" dirty="0">
                <a:effectLst/>
                <a:latin typeface="Calibri" panose="020F0502020204030204" pitchFamily="34" charset="0"/>
                <a:ea typeface="Calibri" panose="020F0502020204030204" pitchFamily="34" charset="0"/>
                <a:cs typeface="Times New Roman" panose="02020603050405020304" pitchFamily="18" charset="0"/>
              </a:rPr>
              <a:t>This education programme will be extended to all the high school and universities.</a:t>
            </a:r>
            <a:endParaRPr lang="en-US" b="1" dirty="0"/>
          </a:p>
          <a:p>
            <a:r>
              <a:rPr lang="en-US" b="1" dirty="0"/>
              <a:t>The following indicates the percentage of testing so far in 2022:</a:t>
            </a:r>
          </a:p>
          <a:p>
            <a:endParaRPr lang="en-US" b="1" dirty="0"/>
          </a:p>
          <a:p>
            <a:r>
              <a:rPr lang="en-ZA" sz="1800" dirty="0">
                <a:effectLst/>
                <a:latin typeface="Calibri" panose="020F0502020204030204" pitchFamily="34" charset="0"/>
                <a:ea typeface="Calibri" panose="020F0502020204030204" pitchFamily="34" charset="0"/>
                <a:cs typeface="Times New Roman" panose="02020603050405020304" pitchFamily="18" charset="0"/>
              </a:rPr>
              <a:t>116 tests in Athletics conducted from a total of 508 test done by </a:t>
            </a:r>
            <a:r>
              <a:rPr lang="en-ZA" sz="1800" b="1" dirty="0">
                <a:effectLst/>
                <a:latin typeface="Calibri" panose="020F0502020204030204" pitchFamily="34" charset="0"/>
                <a:ea typeface="Calibri" panose="020F0502020204030204" pitchFamily="34" charset="0"/>
                <a:cs typeface="Times New Roman" panose="02020603050405020304" pitchFamily="18" charset="0"/>
              </a:rPr>
              <a:t>SAIDS</a:t>
            </a:r>
          </a:p>
          <a:p>
            <a:endParaRPr lang="en-US" b="1" dirty="0"/>
          </a:p>
          <a:p>
            <a:pPr marL="285750" indent="-285750">
              <a:buFont typeface="Arial" panose="020B0604020202020204" pitchFamily="34" charset="0"/>
              <a:buChar char="•"/>
            </a:pPr>
            <a:r>
              <a:rPr lang="en-US" dirty="0"/>
              <a:t>116 Athletes</a:t>
            </a:r>
          </a:p>
          <a:p>
            <a:pPr marL="285750" indent="-285750">
              <a:buFont typeface="Arial" panose="020B0604020202020204" pitchFamily="34" charset="0"/>
              <a:buChar char="•"/>
            </a:pPr>
            <a:r>
              <a:rPr lang="en-US" dirty="0"/>
              <a:t>33 out of Competition</a:t>
            </a:r>
          </a:p>
          <a:p>
            <a:pPr marL="285750" indent="-285750">
              <a:buFont typeface="Arial" panose="020B0604020202020204" pitchFamily="34" charset="0"/>
              <a:buChar char="•"/>
            </a:pPr>
            <a:r>
              <a:rPr lang="en-US" dirty="0"/>
              <a:t>83 in Competition</a:t>
            </a:r>
          </a:p>
          <a:p>
            <a:pPr marL="285750" indent="-285750">
              <a:buFont typeface="Arial" panose="020B0604020202020204" pitchFamily="34" charset="0"/>
              <a:buChar char="•"/>
            </a:pPr>
            <a:r>
              <a:rPr lang="en-US" dirty="0"/>
              <a:t>22% has been done on Athletics.</a:t>
            </a:r>
          </a:p>
          <a:p>
            <a:endParaRPr lang="en-US" dirty="0"/>
          </a:p>
          <a:p>
            <a:pPr algn="ctr"/>
            <a:endParaRPr lang="en-US" dirty="0"/>
          </a:p>
          <a:p>
            <a:endParaRPr lang="en-ZA" dirty="0"/>
          </a:p>
        </p:txBody>
      </p:sp>
      <p:sp>
        <p:nvSpPr>
          <p:cNvPr id="9" name="Footer Placeholder 3">
            <a:extLst>
              <a:ext uri="{FF2B5EF4-FFF2-40B4-BE49-F238E27FC236}">
                <a16:creationId xmlns="" xmlns:a16="http://schemas.microsoft.com/office/drawing/2014/main" id="{A9B25FE0-3C44-431A-86EE-088B7F4233B5}"/>
              </a:ext>
            </a:extLst>
          </p:cNvPr>
          <p:cNvSpPr>
            <a:spLocks noGrp="1"/>
          </p:cNvSpPr>
          <p:nvPr>
            <p:ph type="ftr" sz="quarter" idx="11"/>
          </p:nvPr>
        </p:nvSpPr>
        <p:spPr>
          <a:xfrm>
            <a:off x="979713" y="6235019"/>
            <a:ext cx="6191795" cy="365125"/>
          </a:xfrm>
        </p:spPr>
        <p:txBody>
          <a:bodyPr/>
          <a:lstStyle/>
          <a:p>
            <a:r>
              <a:rPr lang="en-US" dirty="0"/>
              <a:t>Annual Performance Plan:2022/23</a:t>
            </a:r>
          </a:p>
          <a:p>
            <a:endParaRPr lang="en-US" dirty="0"/>
          </a:p>
        </p:txBody>
      </p:sp>
    </p:spTree>
    <p:extLst>
      <p:ext uri="{BB962C8B-B14F-4D97-AF65-F5344CB8AC3E}">
        <p14:creationId xmlns:p14="http://schemas.microsoft.com/office/powerpoint/2010/main" xmlns="" val="1228817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a:xfrm>
            <a:off x="478972" y="320404"/>
            <a:ext cx="7199086" cy="779463"/>
          </a:xfrm>
        </p:spPr>
        <p:txBody>
          <a:bodyPr>
            <a:noAutofit/>
          </a:bodyPr>
          <a:lstStyle/>
          <a:p>
            <a:r>
              <a:rPr lang="en-US" sz="3200" dirty="0"/>
              <a:t>ATHLETICS SOUTH AFRICA- RETURN TO PLAY </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20</a:t>
            </a:fld>
            <a:endParaRPr lang="en-US" dirty="0"/>
          </a:p>
        </p:txBody>
      </p:sp>
      <p:sp>
        <p:nvSpPr>
          <p:cNvPr id="12" name="TextBox 11">
            <a:extLst>
              <a:ext uri="{FF2B5EF4-FFF2-40B4-BE49-F238E27FC236}">
                <a16:creationId xmlns="" xmlns:a16="http://schemas.microsoft.com/office/drawing/2014/main" id="{5DC48850-7A46-490B-979A-FC912F0F2714}"/>
              </a:ext>
            </a:extLst>
          </p:cNvPr>
          <p:cNvSpPr txBox="1"/>
          <p:nvPr/>
        </p:nvSpPr>
        <p:spPr>
          <a:xfrm>
            <a:off x="478972" y="2525203"/>
            <a:ext cx="7856738" cy="1754326"/>
          </a:xfrm>
          <a:prstGeom prst="rect">
            <a:avLst/>
          </a:prstGeom>
          <a:noFill/>
        </p:spPr>
        <p:txBody>
          <a:bodyPr wrap="square" rtlCol="0">
            <a:spAutoFit/>
          </a:bodyPr>
          <a:lstStyle/>
          <a:p>
            <a:r>
              <a:rPr lang="en-ZA" sz="1800" b="1" dirty="0">
                <a:effectLst/>
                <a:latin typeface="Calibri" panose="020F0502020204030204" pitchFamily="34" charset="0"/>
                <a:ea typeface="Calibri" panose="020F0502020204030204" pitchFamily="34" charset="0"/>
                <a:cs typeface="Times New Roman" panose="02020603050405020304" pitchFamily="18" charset="0"/>
              </a:rPr>
              <a:t>ANTI-DOPING</a:t>
            </a:r>
          </a:p>
          <a:p>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ZA" sz="1800" dirty="0">
                <a:effectLst/>
                <a:latin typeface="Calibri" panose="020F0502020204030204" pitchFamily="34" charset="0"/>
                <a:ea typeface="Calibri" panose="020F0502020204030204" pitchFamily="34" charset="0"/>
                <a:cs typeface="Times New Roman" panose="02020603050405020304" pitchFamily="18" charset="0"/>
              </a:rPr>
              <a:t>ASA is serious about anti-doping matters and will implement aggressive communication and education plan.  A whistle blower hot line is also available through SAIDS to encourage athletes, coaches, agents and public to report individual suspected of using banned substances/ drugs.</a:t>
            </a:r>
          </a:p>
        </p:txBody>
      </p:sp>
    </p:spTree>
    <p:extLst>
      <p:ext uri="{BB962C8B-B14F-4D97-AF65-F5344CB8AC3E}">
        <p14:creationId xmlns:p14="http://schemas.microsoft.com/office/powerpoint/2010/main" xmlns="" val="44147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06BB7-8F88-7C45-8B7D-7A9437694AF8}"/>
              </a:ext>
            </a:extLst>
          </p:cNvPr>
          <p:cNvSpPr>
            <a:spLocks noGrp="1"/>
          </p:cNvSpPr>
          <p:nvPr>
            <p:ph type="ctrTitle"/>
          </p:nvPr>
        </p:nvSpPr>
        <p:spPr>
          <a:xfrm>
            <a:off x="254000" y="578196"/>
            <a:ext cx="3962400" cy="2387600"/>
          </a:xfrm>
        </p:spPr>
        <p:txBody>
          <a:bodyPr/>
          <a:lstStyle/>
          <a:p>
            <a:r>
              <a:rPr lang="en-US" sz="2800" dirty="0">
                <a:solidFill>
                  <a:schemeClr val="bg1"/>
                </a:solidFill>
              </a:rPr>
              <a:t>BROADCASTING</a:t>
            </a:r>
            <a:endParaRPr lang="en-US" dirty="0">
              <a:solidFill>
                <a:schemeClr val="bg1"/>
              </a:solidFill>
            </a:endParaRPr>
          </a:p>
        </p:txBody>
      </p:sp>
      <p:sp>
        <p:nvSpPr>
          <p:cNvPr id="3" name="Subtitle 2">
            <a:extLst>
              <a:ext uri="{FF2B5EF4-FFF2-40B4-BE49-F238E27FC236}">
                <a16:creationId xmlns="" xmlns:a16="http://schemas.microsoft.com/office/drawing/2014/main" id="{BFB5129A-92B1-6048-96EF-2C28A787E385}"/>
              </a:ext>
            </a:extLst>
          </p:cNvPr>
          <p:cNvSpPr>
            <a:spLocks noGrp="1"/>
          </p:cNvSpPr>
          <p:nvPr>
            <p:ph type="subTitle" idx="1"/>
          </p:nvPr>
        </p:nvSpPr>
        <p:spPr>
          <a:xfrm>
            <a:off x="331293" y="3350666"/>
            <a:ext cx="2859313" cy="1655762"/>
          </a:xfrm>
        </p:spPr>
        <p:txBody>
          <a:bodyPr/>
          <a:lstStyle/>
          <a:p>
            <a:r>
              <a:rPr lang="en-US" b="1" dirty="0">
                <a:solidFill>
                  <a:srgbClr val="048B44"/>
                </a:solidFill>
              </a:rPr>
              <a:t>ATHLETICS SOUTH AFRICA</a:t>
            </a:r>
          </a:p>
        </p:txBody>
      </p:sp>
      <p:sp>
        <p:nvSpPr>
          <p:cNvPr id="6" name="Slide Number Placeholder 5">
            <a:extLst>
              <a:ext uri="{FF2B5EF4-FFF2-40B4-BE49-F238E27FC236}">
                <a16:creationId xmlns="" xmlns:a16="http://schemas.microsoft.com/office/drawing/2014/main" id="{49E99250-4C27-4B47-8A2B-B04B6869244C}"/>
              </a:ext>
            </a:extLst>
          </p:cNvPr>
          <p:cNvSpPr>
            <a:spLocks noGrp="1"/>
          </p:cNvSpPr>
          <p:nvPr>
            <p:ph type="sldNum" sz="quarter" idx="12"/>
          </p:nvPr>
        </p:nvSpPr>
        <p:spPr/>
        <p:txBody>
          <a:bodyPr/>
          <a:lstStyle/>
          <a:p>
            <a:fld id="{4AD67E24-67F7-8648-A667-CA3D3299FCBF}" type="slidenum">
              <a:rPr lang="en-US" smtClean="0"/>
              <a:pPr/>
              <a:t>21</a:t>
            </a:fld>
            <a:endParaRPr lang="en-US" dirty="0"/>
          </a:p>
        </p:txBody>
      </p:sp>
    </p:spTree>
    <p:extLst>
      <p:ext uri="{BB962C8B-B14F-4D97-AF65-F5344CB8AC3E}">
        <p14:creationId xmlns:p14="http://schemas.microsoft.com/office/powerpoint/2010/main" xmlns="" val="162540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3D2CCC-C0F2-449A-87E0-2720D51F110F}"/>
              </a:ext>
            </a:extLst>
          </p:cNvPr>
          <p:cNvSpPr>
            <a:spLocks noGrp="1"/>
          </p:cNvSpPr>
          <p:nvPr>
            <p:ph type="title"/>
          </p:nvPr>
        </p:nvSpPr>
        <p:spPr>
          <a:xfrm>
            <a:off x="478972" y="516045"/>
            <a:ext cx="7199086" cy="779463"/>
          </a:xfrm>
        </p:spPr>
        <p:txBody>
          <a:bodyPr>
            <a:normAutofit/>
          </a:bodyPr>
          <a:lstStyle/>
          <a:p>
            <a:r>
              <a:rPr lang="en-US" sz="3600" b="1" dirty="0">
                <a:latin typeface="Arial" panose="020B0604020202020204" pitchFamily="34" charset="0"/>
                <a:cs typeface="Arial" panose="020B0604020202020204" pitchFamily="34" charset="0"/>
              </a:rPr>
              <a:t>BROADCASTING</a:t>
            </a:r>
            <a:endParaRPr lang="en-ZA" sz="3600" b="1"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 xmlns:a16="http://schemas.microsoft.com/office/drawing/2014/main" id="{EB12CDF7-9D49-4CAC-BC7B-892C4A1FF688}"/>
              </a:ext>
            </a:extLst>
          </p:cNvPr>
          <p:cNvSpPr>
            <a:spLocks noGrp="1"/>
          </p:cNvSpPr>
          <p:nvPr>
            <p:ph type="dt" sz="half" idx="10"/>
          </p:nvPr>
        </p:nvSpPr>
        <p:spPr/>
        <p:txBody>
          <a:bodyPr/>
          <a:lstStyle/>
          <a:p>
            <a:fld id="{F9BFF3C3-1F9B-A346-A6A8-B2309C7FE147}" type="datetime1">
              <a:rPr lang="en-ZA" smtClean="0"/>
              <a:pPr/>
              <a:t>2022/04/21</a:t>
            </a:fld>
            <a:endParaRPr lang="en-US"/>
          </a:p>
        </p:txBody>
      </p:sp>
      <p:sp>
        <p:nvSpPr>
          <p:cNvPr id="4" name="Footer Placeholder 3">
            <a:extLst>
              <a:ext uri="{FF2B5EF4-FFF2-40B4-BE49-F238E27FC236}">
                <a16:creationId xmlns="" xmlns:a16="http://schemas.microsoft.com/office/drawing/2014/main" id="{E690E579-6AF2-42F0-A40A-037846FAE4C8}"/>
              </a:ext>
            </a:extLst>
          </p:cNvPr>
          <p:cNvSpPr>
            <a:spLocks noGrp="1"/>
          </p:cNvSpPr>
          <p:nvPr>
            <p:ph type="ftr" sz="quarter" idx="11"/>
          </p:nvPr>
        </p:nvSpPr>
        <p:spPr/>
        <p:txBody>
          <a:bodyPr/>
          <a:lstStyle/>
          <a:p>
            <a:r>
              <a:rPr lang="en-US" dirty="0"/>
              <a:t>Annual Performance Plan:2022/23</a:t>
            </a:r>
          </a:p>
        </p:txBody>
      </p:sp>
      <p:sp>
        <p:nvSpPr>
          <p:cNvPr id="5" name="Slide Number Placeholder 4">
            <a:extLst>
              <a:ext uri="{FF2B5EF4-FFF2-40B4-BE49-F238E27FC236}">
                <a16:creationId xmlns="" xmlns:a16="http://schemas.microsoft.com/office/drawing/2014/main" id="{6FE5036B-0779-48D8-A84F-8B97E167F5EF}"/>
              </a:ext>
            </a:extLst>
          </p:cNvPr>
          <p:cNvSpPr>
            <a:spLocks noGrp="1"/>
          </p:cNvSpPr>
          <p:nvPr>
            <p:ph type="sldNum" sz="quarter" idx="12"/>
          </p:nvPr>
        </p:nvSpPr>
        <p:spPr/>
        <p:txBody>
          <a:bodyPr/>
          <a:lstStyle/>
          <a:p>
            <a:fld id="{4AD67E24-67F7-8648-A667-CA3D3299FCBF}" type="slidenum">
              <a:rPr lang="en-US" smtClean="0"/>
              <a:pPr/>
              <a:t>22</a:t>
            </a:fld>
            <a:endParaRPr lang="en-US"/>
          </a:p>
        </p:txBody>
      </p:sp>
      <p:sp>
        <p:nvSpPr>
          <p:cNvPr id="6" name="TextBox 5">
            <a:extLst>
              <a:ext uri="{FF2B5EF4-FFF2-40B4-BE49-F238E27FC236}">
                <a16:creationId xmlns="" xmlns:a16="http://schemas.microsoft.com/office/drawing/2014/main" id="{EFFD3F02-273A-45F6-B202-5508B68D3DAA}"/>
              </a:ext>
            </a:extLst>
          </p:cNvPr>
          <p:cNvSpPr txBox="1"/>
          <p:nvPr/>
        </p:nvSpPr>
        <p:spPr>
          <a:xfrm>
            <a:off x="365211" y="1402672"/>
            <a:ext cx="8008080" cy="4708981"/>
          </a:xfrm>
          <a:prstGeom prst="rect">
            <a:avLst/>
          </a:prstGeom>
          <a:noFill/>
        </p:spPr>
        <p:txBody>
          <a:bodyPr wrap="square" rtlCol="0">
            <a:spAutoFit/>
          </a:bodyPr>
          <a:lstStyle/>
          <a:p>
            <a:r>
              <a:rPr lang="en-US" sz="1500" b="0" i="0" dirty="0">
                <a:solidFill>
                  <a:srgbClr val="222222"/>
                </a:solidFill>
                <a:effectLst/>
                <a:latin typeface="Arial" panose="020B0604020202020204" pitchFamily="34" charset="0"/>
              </a:rPr>
              <a:t>On or around July 2021, Athletics South Africa realized that the SABC was taking its time to renew the partnership with ASA.  The Board inevitably took a decision to open bids to all companies with expertise to acquire TV rights on behalf of ASA. A tender on this was subsequently advertised in our website and the following companies responded and submitted their Bids:</a:t>
            </a:r>
          </a:p>
          <a:p>
            <a:endParaRPr lang="en-US" sz="1500" dirty="0">
              <a:solidFill>
                <a:srgbClr val="222222"/>
              </a:solidFill>
              <a:latin typeface="Arial" panose="020B0604020202020204" pitchFamily="34" charset="0"/>
            </a:endParaRPr>
          </a:p>
          <a:p>
            <a:pPr marL="285750" indent="-285750">
              <a:buFont typeface="Arial" panose="020B0604020202020204" pitchFamily="34" charset="0"/>
              <a:buChar char="•"/>
            </a:pPr>
            <a:r>
              <a:rPr lang="en-US" sz="1500" dirty="0">
                <a:solidFill>
                  <a:srgbClr val="222222"/>
                </a:solidFill>
                <a:latin typeface="Arial" panose="020B0604020202020204" pitchFamily="34" charset="0"/>
              </a:rPr>
              <a:t>ASEM</a:t>
            </a:r>
          </a:p>
          <a:p>
            <a:pPr marL="285750" indent="-285750">
              <a:buFont typeface="Arial" panose="020B0604020202020204" pitchFamily="34" charset="0"/>
              <a:buChar char="•"/>
            </a:pPr>
            <a:r>
              <a:rPr lang="en-US" sz="1500" dirty="0">
                <a:solidFill>
                  <a:srgbClr val="222222"/>
                </a:solidFill>
                <a:latin typeface="Arial" panose="020B0604020202020204" pitchFamily="34" charset="0"/>
              </a:rPr>
              <a:t>SUB10</a:t>
            </a:r>
          </a:p>
          <a:p>
            <a:pPr marL="285750" indent="-285750">
              <a:buFont typeface="Arial" panose="020B0604020202020204" pitchFamily="34" charset="0"/>
              <a:buChar char="•"/>
            </a:pPr>
            <a:r>
              <a:rPr lang="en-ZA" sz="1500" b="0" i="0" dirty="0">
                <a:solidFill>
                  <a:srgbClr val="222222"/>
                </a:solidFill>
                <a:effectLst/>
                <a:latin typeface="Arial" panose="020B0604020202020204" pitchFamily="34" charset="0"/>
              </a:rPr>
              <a:t>HARWOOD EVENTS MANAGEMENT</a:t>
            </a:r>
            <a:endParaRPr lang="en-US" sz="1500"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ZA" sz="1500" b="0" i="0" dirty="0">
                <a:solidFill>
                  <a:srgbClr val="222222"/>
                </a:solidFill>
                <a:effectLst/>
                <a:latin typeface="Arial" panose="020B0604020202020204" pitchFamily="34" charset="0"/>
              </a:rPr>
              <a:t>DB SPORTS</a:t>
            </a:r>
            <a:endParaRPr lang="en-US" sz="1500" dirty="0">
              <a:solidFill>
                <a:srgbClr val="222222"/>
              </a:solidFill>
              <a:latin typeface="Arial" panose="020B0604020202020204" pitchFamily="34" charset="0"/>
            </a:endParaRPr>
          </a:p>
          <a:p>
            <a:pPr marL="285750" indent="-285750">
              <a:buFont typeface="Arial" panose="020B0604020202020204" pitchFamily="34" charset="0"/>
              <a:buChar char="•"/>
            </a:pPr>
            <a:r>
              <a:rPr lang="en-ZA" sz="1500" b="0" i="0" dirty="0">
                <a:solidFill>
                  <a:srgbClr val="222222"/>
                </a:solidFill>
                <a:effectLst/>
                <a:latin typeface="Arial" panose="020B0604020202020204" pitchFamily="34" charset="0"/>
              </a:rPr>
              <a:t>INTERACTIVE BRAND SOLUTION</a:t>
            </a:r>
            <a:endParaRPr lang="en-US" sz="1500"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ZA" sz="1500" b="0" i="0" dirty="0">
                <a:solidFill>
                  <a:srgbClr val="222222"/>
                </a:solidFill>
                <a:effectLst/>
                <a:latin typeface="Arial" panose="020B0604020202020204" pitchFamily="34" charset="0"/>
              </a:rPr>
              <a:t>MARKSPORT</a:t>
            </a:r>
            <a:endParaRPr lang="en-US" sz="1500" dirty="0">
              <a:solidFill>
                <a:srgbClr val="222222"/>
              </a:solidFill>
              <a:latin typeface="Arial" panose="020B0604020202020204" pitchFamily="34" charset="0"/>
            </a:endParaRPr>
          </a:p>
          <a:p>
            <a:pPr marL="285750" indent="-285750">
              <a:buFont typeface="Arial" panose="020B0604020202020204" pitchFamily="34" charset="0"/>
              <a:buChar char="•"/>
            </a:pPr>
            <a:r>
              <a:rPr lang="en-ZA" sz="1500" b="0" i="0" dirty="0">
                <a:solidFill>
                  <a:srgbClr val="222222"/>
                </a:solidFill>
                <a:effectLst/>
                <a:latin typeface="Arial" panose="020B0604020202020204" pitchFamily="34" charset="0"/>
              </a:rPr>
              <a:t>NEWTON AGENCY.</a:t>
            </a:r>
          </a:p>
          <a:p>
            <a:pPr marL="285750" indent="-285750">
              <a:buFont typeface="Arial" panose="020B0604020202020204" pitchFamily="34" charset="0"/>
              <a:buChar char="•"/>
            </a:pPr>
            <a:endParaRPr lang="en-ZA" sz="1500" dirty="0">
              <a:solidFill>
                <a:srgbClr val="222222"/>
              </a:solidFill>
              <a:latin typeface="Arial" panose="020B0604020202020204" pitchFamily="34" charset="0"/>
            </a:endParaRPr>
          </a:p>
          <a:p>
            <a:r>
              <a:rPr lang="en-US" sz="1500" b="0" i="0" dirty="0">
                <a:solidFill>
                  <a:srgbClr val="222222"/>
                </a:solidFill>
                <a:effectLst/>
                <a:latin typeface="Arial" panose="020B0604020202020204" pitchFamily="34" charset="0"/>
              </a:rPr>
              <a:t>ASA eventually appointed Sub10 as the preferred broadcasting consultant. Following several engagements with SABC and </a:t>
            </a:r>
            <a:r>
              <a:rPr lang="en-US" sz="1500" b="0" i="0" dirty="0" err="1">
                <a:solidFill>
                  <a:srgbClr val="222222"/>
                </a:solidFill>
                <a:effectLst/>
                <a:latin typeface="Arial" panose="020B0604020202020204" pitchFamily="34" charset="0"/>
              </a:rPr>
              <a:t>Supersport</a:t>
            </a:r>
            <a:r>
              <a:rPr lang="en-US" sz="1500" b="0" i="0" dirty="0">
                <a:solidFill>
                  <a:srgbClr val="222222"/>
                </a:solidFill>
                <a:effectLst/>
                <a:latin typeface="Arial" panose="020B0604020202020204" pitchFamily="34" charset="0"/>
              </a:rPr>
              <a:t>, Sub10 eventually recommended </a:t>
            </a:r>
            <a:r>
              <a:rPr lang="en-US" sz="1500" b="0" i="0" dirty="0" err="1">
                <a:solidFill>
                  <a:srgbClr val="222222"/>
                </a:solidFill>
                <a:effectLst/>
                <a:latin typeface="Arial" panose="020B0604020202020204" pitchFamily="34" charset="0"/>
              </a:rPr>
              <a:t>Supersport</a:t>
            </a:r>
            <a:r>
              <a:rPr lang="en-US" sz="1500" b="0" i="0" dirty="0">
                <a:solidFill>
                  <a:srgbClr val="222222"/>
                </a:solidFill>
                <a:effectLst/>
                <a:latin typeface="Arial" panose="020B0604020202020204" pitchFamily="34" charset="0"/>
              </a:rPr>
              <a:t> as the official broadcaster of ASA events.</a:t>
            </a:r>
            <a:r>
              <a:rPr lang="en-US" sz="1500" b="0" i="0" dirty="0">
                <a:solidFill>
                  <a:srgbClr val="1F497D"/>
                </a:solidFill>
                <a:effectLst/>
                <a:latin typeface="Arial" panose="020B0604020202020204" pitchFamily="34" charset="0"/>
              </a:rPr>
              <a:t> </a:t>
            </a:r>
            <a:r>
              <a:rPr lang="en-US" sz="1500" b="0" i="0" dirty="0">
                <a:effectLst/>
                <a:latin typeface="Arial" panose="020B0604020202020204" pitchFamily="34" charset="0"/>
              </a:rPr>
              <a:t>Nevertheless, </a:t>
            </a:r>
            <a:r>
              <a:rPr lang="en-US" sz="1500" b="0" i="0" dirty="0">
                <a:solidFill>
                  <a:srgbClr val="222222"/>
                </a:solidFill>
                <a:effectLst/>
                <a:latin typeface="Arial" panose="020B0604020202020204" pitchFamily="34" charset="0"/>
              </a:rPr>
              <a:t>ASA continues to try engage  with the SABC around broadcast agreements . The agreement will include live content and highlights packages covering road running , Track and Field and cross-country events.</a:t>
            </a:r>
            <a:endParaRPr lang="en-ZA" sz="1500" dirty="0"/>
          </a:p>
        </p:txBody>
      </p:sp>
    </p:spTree>
    <p:extLst>
      <p:ext uri="{BB962C8B-B14F-4D97-AF65-F5344CB8AC3E}">
        <p14:creationId xmlns:p14="http://schemas.microsoft.com/office/powerpoint/2010/main" xmlns="" val="100572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3362C7A-A40E-48A9-A1EB-B9AC8665B4D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dirty="0"/>
              <a:t>BROADCASTING</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365043" y="2356834"/>
            <a:ext cx="3453833" cy="2653914"/>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000" b="1" i="0" u="none" strike="noStrike" kern="1200" cap="none" spc="0" normalizeH="0" baseline="0" noProof="0" dirty="0">
              <a:ln>
                <a:noFill/>
              </a:ln>
              <a:solidFill>
                <a:prstClr val="black"/>
              </a:solidFill>
              <a:effectLst/>
              <a:uLnTx/>
              <a:uFillTx/>
            </a:endParaRPr>
          </a:p>
          <a:p>
            <a:pPr>
              <a:spcBef>
                <a:spcPts val="0"/>
              </a:spcBef>
            </a:pPr>
            <a:r>
              <a:rPr lang="en-ZA" sz="1100" b="1" dirty="0"/>
              <a:t>ROAD RUNNING</a:t>
            </a:r>
          </a:p>
          <a:p>
            <a:pPr marL="171450" indent="-171450">
              <a:spcBef>
                <a:spcPts val="0"/>
              </a:spcBef>
              <a:buFont typeface="Arial" panose="020B0604020202020204" pitchFamily="34" charset="0"/>
              <a:buChar char="•"/>
            </a:pPr>
            <a:r>
              <a:rPr lang="en-ZA" sz="1100" dirty="0"/>
              <a:t>ASA Marathon Championships </a:t>
            </a:r>
          </a:p>
          <a:p>
            <a:pPr marL="171450" indent="-171450">
              <a:spcBef>
                <a:spcPts val="0"/>
              </a:spcBef>
              <a:buFont typeface="Arial" panose="020B0604020202020204" pitchFamily="34" charset="0"/>
              <a:buChar char="•"/>
            </a:pPr>
            <a:r>
              <a:rPr lang="en-ZA" sz="1100" dirty="0"/>
              <a:t>Comrades Marathon</a:t>
            </a:r>
          </a:p>
          <a:p>
            <a:pPr marL="171450" indent="-171450">
              <a:spcBef>
                <a:spcPts val="0"/>
              </a:spcBef>
              <a:buFont typeface="Arial" panose="020B0604020202020204" pitchFamily="34" charset="0"/>
              <a:buChar char="•"/>
            </a:pPr>
            <a:r>
              <a:rPr lang="en-ZA" sz="1100" dirty="0"/>
              <a:t>Two Oceans Marathon</a:t>
            </a:r>
          </a:p>
          <a:p>
            <a:pPr marL="171450" indent="-171450">
              <a:spcBef>
                <a:spcPts val="0"/>
              </a:spcBef>
              <a:buFont typeface="Arial" panose="020B0604020202020204" pitchFamily="34" charset="0"/>
              <a:buChar char="•"/>
            </a:pPr>
            <a:r>
              <a:rPr lang="en-ZA" sz="1100" dirty="0"/>
              <a:t>Soweto Marathon</a:t>
            </a:r>
          </a:p>
          <a:p>
            <a:pPr marL="171450" indent="-171450">
              <a:spcBef>
                <a:spcPts val="0"/>
              </a:spcBef>
              <a:buFont typeface="Arial" panose="020B0604020202020204" pitchFamily="34" charset="0"/>
              <a:buChar char="•"/>
            </a:pPr>
            <a:r>
              <a:rPr lang="en-ZA" sz="1100" dirty="0"/>
              <a:t>Cape Town Marathon	</a:t>
            </a:r>
          </a:p>
          <a:p>
            <a:pPr marL="171450" indent="-171450">
              <a:spcBef>
                <a:spcPts val="0"/>
              </a:spcBef>
              <a:buFont typeface="Arial" panose="020B0604020202020204" pitchFamily="34" charset="0"/>
              <a:buChar char="•"/>
            </a:pPr>
            <a:r>
              <a:rPr lang="en-ZA" sz="1100" dirty="0"/>
              <a:t>Nedbank Reunified 50km Race	</a:t>
            </a:r>
          </a:p>
          <a:p>
            <a:pPr marL="171450" indent="-171450">
              <a:spcBef>
                <a:spcPts val="0"/>
              </a:spcBef>
              <a:buFont typeface="Arial" panose="020B0604020202020204" pitchFamily="34" charset="0"/>
              <a:buChar char="•"/>
            </a:pPr>
            <a:r>
              <a:rPr lang="en-ZA" sz="1100" dirty="0"/>
              <a:t>Nelson Mandela Bay Half Marathon </a:t>
            </a:r>
          </a:p>
          <a:p>
            <a:pPr marL="171450" indent="-171450">
              <a:spcBef>
                <a:spcPts val="0"/>
              </a:spcBef>
              <a:buFont typeface="Arial" panose="020B0604020202020204" pitchFamily="34" charset="0"/>
              <a:buChar char="•"/>
            </a:pPr>
            <a:r>
              <a:rPr lang="en-ZA" sz="1100" dirty="0"/>
              <a:t>SPAR Ladies Grand Prix Series</a:t>
            </a:r>
          </a:p>
          <a:p>
            <a:pPr marL="171450" indent="-171450">
              <a:spcBef>
                <a:spcPts val="0"/>
              </a:spcBef>
              <a:buFont typeface="Arial" panose="020B0604020202020204" pitchFamily="34" charset="0"/>
              <a:buChar char="•"/>
            </a:pPr>
            <a:r>
              <a:rPr lang="en-ZA" sz="1100" dirty="0"/>
              <a:t>Absa Run Your City Series </a:t>
            </a:r>
          </a:p>
          <a:p>
            <a:pPr>
              <a:lnSpc>
                <a:spcPct val="100000"/>
              </a:lnSpc>
              <a:spcBef>
                <a:spcPts val="0"/>
              </a:spcBef>
              <a:defRPr/>
            </a:pPr>
            <a:endParaRPr lang="en-ZA" sz="1000" dirty="0">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457200" indent="-457200" algn="just">
              <a:lnSpc>
                <a:spcPct val="115000"/>
              </a:lnSpc>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b="1" dirty="0"/>
              <a:t>END OF PRESENTATION</a:t>
            </a:r>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23</a:t>
            </a:fld>
            <a:endParaRPr lang="en-US" dirty="0"/>
          </a:p>
        </p:txBody>
      </p:sp>
      <p:sp>
        <p:nvSpPr>
          <p:cNvPr id="8" name="Content Placeholder 2">
            <a:extLst>
              <a:ext uri="{FF2B5EF4-FFF2-40B4-BE49-F238E27FC236}">
                <a16:creationId xmlns="" xmlns:a16="http://schemas.microsoft.com/office/drawing/2014/main" id="{B0305AF5-B9E6-4E09-8397-3989394AA2B3}"/>
              </a:ext>
            </a:extLst>
          </p:cNvPr>
          <p:cNvSpPr txBox="1">
            <a:spLocks/>
          </p:cNvSpPr>
          <p:nvPr/>
        </p:nvSpPr>
        <p:spPr>
          <a:xfrm>
            <a:off x="365043" y="1320779"/>
            <a:ext cx="8157520" cy="872005"/>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ZA" sz="1500" b="1" dirty="0"/>
              <a:t>Athletics South Africa and SuperSport Broadcasting summary,</a:t>
            </a:r>
          </a:p>
          <a:p>
            <a:pPr>
              <a:lnSpc>
                <a:spcPct val="100000"/>
              </a:lnSpc>
              <a:spcBef>
                <a:spcPts val="0"/>
              </a:spcBef>
              <a:buFontTx/>
              <a:buNone/>
              <a:defRPr/>
            </a:pPr>
            <a:r>
              <a:rPr lang="en-ZA" sz="1500" b="1" dirty="0"/>
              <a:t>Contract: 2022 – 2025</a:t>
            </a:r>
          </a:p>
          <a:p>
            <a:pPr>
              <a:lnSpc>
                <a:spcPct val="100000"/>
              </a:lnSpc>
              <a:spcBef>
                <a:spcPts val="0"/>
              </a:spcBef>
              <a:buFontTx/>
              <a:buNone/>
              <a:defRPr/>
            </a:pPr>
            <a:r>
              <a:rPr lang="en-ZA" sz="1500" b="1" dirty="0"/>
              <a:t>Rights Fee: R10million (ex Vat) increase by CPI</a:t>
            </a:r>
          </a:p>
          <a:p>
            <a:pPr>
              <a:lnSpc>
                <a:spcPct val="100000"/>
              </a:lnSpc>
              <a:spcBef>
                <a:spcPts val="0"/>
              </a:spcBef>
              <a:defRPr/>
            </a:pPr>
            <a:endParaRPr lang="en-ZA" sz="1000" dirty="0">
              <a:latin typeface="Avenir Next LT Pro" panose="020B0504020202020204" pitchFamily="34" charset="0"/>
            </a:endParaRPr>
          </a:p>
          <a:p>
            <a:pPr>
              <a:lnSpc>
                <a:spcPct val="100000"/>
              </a:lnSpc>
              <a:spcBef>
                <a:spcPts val="0"/>
              </a:spcBef>
              <a:buFontTx/>
              <a:buNone/>
              <a:defRPr/>
            </a:pPr>
            <a:endParaRPr lang="en-ZA" sz="1000" b="1" dirty="0">
              <a:solidFill>
                <a:prstClr val="black"/>
              </a:solidFill>
              <a:latin typeface="Avenir Next LT Pro" panose="020B0504020202020204" pitchFamily="34" charset="0"/>
              <a:cs typeface="+mn-cs"/>
            </a:endParaRPr>
          </a:p>
          <a:p>
            <a:pPr marL="457200" indent="-457200" algn="just">
              <a:lnSpc>
                <a:spcPct val="115000"/>
              </a:lnSpc>
            </a:pPr>
            <a:endParaRPr lang="en-ZA" sz="1800" dirty="0">
              <a:ea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 xmlns:a16="http://schemas.microsoft.com/office/drawing/2014/main" id="{DEDFC945-726A-4AA2-932B-0DA7719D5BE2}"/>
              </a:ext>
            </a:extLst>
          </p:cNvPr>
          <p:cNvSpPr txBox="1">
            <a:spLocks/>
          </p:cNvSpPr>
          <p:nvPr/>
        </p:nvSpPr>
        <p:spPr>
          <a:xfrm>
            <a:off x="3717675" y="2356834"/>
            <a:ext cx="3453833" cy="2653914"/>
          </a:xfrm>
          <a:prstGeom prst="rect">
            <a:avLst/>
          </a:prstGeom>
        </p:spPr>
        <p:txBody>
          <a:bodyPr vert="horz" lIns="91440" tIns="45720" rIns="91440" bIns="45720" rtlCol="0">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endParaRPr lang="en-ZA" sz="1000" b="1" dirty="0">
              <a:solidFill>
                <a:prstClr val="black"/>
              </a:solidFill>
            </a:endParaRPr>
          </a:p>
          <a:p>
            <a:pPr>
              <a:spcBef>
                <a:spcPts val="0"/>
              </a:spcBef>
            </a:pPr>
            <a:r>
              <a:rPr lang="en-ZA" sz="1100" b="1" dirty="0"/>
              <a:t>TRACK AND FIELD</a:t>
            </a:r>
          </a:p>
          <a:p>
            <a:pPr marL="171450" indent="-171450">
              <a:spcBef>
                <a:spcPts val="0"/>
              </a:spcBef>
              <a:buFont typeface="Arial" panose="020B0604020202020204" pitchFamily="34" charset="0"/>
              <a:buChar char="•"/>
            </a:pPr>
            <a:r>
              <a:rPr lang="en-ZA" sz="1100" dirty="0"/>
              <a:t>ASA Grand Prix Series Meeting 1</a:t>
            </a:r>
          </a:p>
          <a:p>
            <a:pPr marL="171450" indent="-171450">
              <a:spcBef>
                <a:spcPts val="0"/>
              </a:spcBef>
              <a:buFont typeface="Arial" panose="020B0604020202020204" pitchFamily="34" charset="0"/>
              <a:buChar char="•"/>
            </a:pPr>
            <a:r>
              <a:rPr lang="en-ZA" sz="1100" dirty="0"/>
              <a:t>ASA Grand Prix Series Meeting 2</a:t>
            </a:r>
          </a:p>
          <a:p>
            <a:pPr marL="171450" indent="-171450">
              <a:spcBef>
                <a:spcPts val="0"/>
              </a:spcBef>
              <a:buFont typeface="Arial" panose="020B0604020202020204" pitchFamily="34" charset="0"/>
              <a:buChar char="•"/>
            </a:pPr>
            <a:r>
              <a:rPr lang="en-ZA" sz="1100" dirty="0"/>
              <a:t>ASA Grand Prix Series Meeting 3</a:t>
            </a:r>
          </a:p>
          <a:p>
            <a:pPr marL="171450" indent="-171450">
              <a:spcBef>
                <a:spcPts val="0"/>
              </a:spcBef>
              <a:buFont typeface="Arial" panose="020B0604020202020204" pitchFamily="34" charset="0"/>
              <a:buChar char="•"/>
            </a:pPr>
            <a:r>
              <a:rPr lang="en-ZA" sz="1100" dirty="0"/>
              <a:t>ASA Senior Track and Field Championships</a:t>
            </a:r>
          </a:p>
          <a:p>
            <a:pPr marL="171450" indent="-171450">
              <a:spcBef>
                <a:spcPts val="0"/>
              </a:spcBef>
              <a:buFont typeface="Arial" panose="020B0604020202020204" pitchFamily="34" charset="0"/>
              <a:buChar char="•"/>
            </a:pPr>
            <a:r>
              <a:rPr lang="en-ZA" sz="1100" dirty="0"/>
              <a:t>SASA Primary School Championships </a:t>
            </a:r>
          </a:p>
          <a:p>
            <a:pPr marL="171450" indent="-171450">
              <a:spcBef>
                <a:spcPts val="0"/>
              </a:spcBef>
              <a:buFont typeface="Arial" panose="020B0604020202020204" pitchFamily="34" charset="0"/>
              <a:buChar char="•"/>
            </a:pPr>
            <a:r>
              <a:rPr lang="en-ZA" sz="1100" dirty="0"/>
              <a:t>SASA High School Championships</a:t>
            </a:r>
          </a:p>
          <a:p>
            <a:pPr marL="171450" indent="-171450">
              <a:spcBef>
                <a:spcPts val="0"/>
              </a:spcBef>
              <a:buFont typeface="Arial" panose="020B0604020202020204" pitchFamily="34" charset="0"/>
              <a:buChar char="•"/>
            </a:pPr>
            <a:r>
              <a:rPr lang="en-ZA" sz="1100" dirty="0"/>
              <a:t>ASA u16 u18 u20 Championships (Juniors)	</a:t>
            </a:r>
          </a:p>
          <a:p>
            <a:pPr marL="171450" indent="-171450">
              <a:spcBef>
                <a:spcPts val="0"/>
              </a:spcBef>
              <a:buFont typeface="Arial" panose="020B0604020202020204" pitchFamily="34" charset="0"/>
              <a:buChar char="•"/>
            </a:pPr>
            <a:r>
              <a:rPr lang="en-ZA" sz="1100" dirty="0"/>
              <a:t>USSA Track and Field Championships </a:t>
            </a:r>
          </a:p>
          <a:p>
            <a:pPr marL="171450" indent="-171450">
              <a:spcBef>
                <a:spcPts val="0"/>
              </a:spcBef>
              <a:buFont typeface="Arial" panose="020B0604020202020204" pitchFamily="34" charset="0"/>
              <a:buChar char="•"/>
            </a:pPr>
            <a:endParaRPr lang="en-ZA" sz="1000" dirty="0"/>
          </a:p>
          <a:p>
            <a:pPr>
              <a:lnSpc>
                <a:spcPct val="100000"/>
              </a:lnSpc>
              <a:spcBef>
                <a:spcPts val="0"/>
              </a:spcBef>
              <a:defRPr/>
            </a:pPr>
            <a:endParaRPr lang="en-ZA" sz="1000" dirty="0">
              <a:latin typeface="Avenir Next LT Pro" panose="020B0504020202020204" pitchFamily="34" charset="0"/>
            </a:endParaRPr>
          </a:p>
          <a:p>
            <a:pPr>
              <a:lnSpc>
                <a:spcPct val="100000"/>
              </a:lnSpc>
              <a:spcBef>
                <a:spcPts val="0"/>
              </a:spcBef>
              <a:buFontTx/>
              <a:buNone/>
              <a:defRPr/>
            </a:pPr>
            <a:endParaRPr lang="en-ZA" sz="1000" b="1" dirty="0">
              <a:solidFill>
                <a:prstClr val="black"/>
              </a:solidFill>
              <a:latin typeface="Avenir Next LT Pro" panose="020B0504020202020204" pitchFamily="34" charset="0"/>
              <a:cs typeface="+mn-cs"/>
            </a:endParaRPr>
          </a:p>
          <a:p>
            <a:pPr marL="457200" indent="-457200" algn="just">
              <a:lnSpc>
                <a:spcPct val="115000"/>
              </a:lnSpc>
            </a:pPr>
            <a:endParaRPr lang="en-ZA" sz="1800" dirty="0">
              <a:ea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 xmlns:a16="http://schemas.microsoft.com/office/drawing/2014/main" id="{2379C243-C682-4D56-BFD9-CEE60D5C9ABD}"/>
              </a:ext>
            </a:extLst>
          </p:cNvPr>
          <p:cNvSpPr txBox="1">
            <a:spLocks/>
          </p:cNvSpPr>
          <p:nvPr/>
        </p:nvSpPr>
        <p:spPr>
          <a:xfrm>
            <a:off x="6795646" y="2356834"/>
            <a:ext cx="3453833" cy="265391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endParaRPr lang="en-ZA" sz="1000" b="1" dirty="0">
              <a:solidFill>
                <a:prstClr val="black"/>
              </a:solidFill>
            </a:endParaRPr>
          </a:p>
          <a:p>
            <a:pPr>
              <a:spcBef>
                <a:spcPts val="0"/>
              </a:spcBef>
            </a:pPr>
            <a:r>
              <a:rPr lang="en-ZA" sz="1100" b="1" dirty="0"/>
              <a:t>CROSS COUNTRY</a:t>
            </a:r>
          </a:p>
          <a:p>
            <a:pPr marL="171450" indent="-171450">
              <a:spcBef>
                <a:spcPts val="0"/>
              </a:spcBef>
              <a:buFont typeface="Arial" panose="020B0604020202020204" pitchFamily="34" charset="0"/>
              <a:buChar char="•"/>
            </a:pPr>
            <a:r>
              <a:rPr lang="en-ZA" sz="1100" dirty="0"/>
              <a:t>ASA Cross Country Championships</a:t>
            </a:r>
          </a:p>
          <a:p>
            <a:pPr>
              <a:lnSpc>
                <a:spcPct val="100000"/>
              </a:lnSpc>
              <a:spcBef>
                <a:spcPts val="0"/>
              </a:spcBef>
              <a:defRPr/>
            </a:pPr>
            <a:endParaRPr lang="en-ZA" sz="1000" dirty="0">
              <a:latin typeface="Avenir Next LT Pro" panose="020B0504020202020204" pitchFamily="34" charset="0"/>
            </a:endParaRPr>
          </a:p>
          <a:p>
            <a:pPr>
              <a:lnSpc>
                <a:spcPct val="100000"/>
              </a:lnSpc>
              <a:spcBef>
                <a:spcPts val="0"/>
              </a:spcBef>
              <a:buFontTx/>
              <a:buNone/>
              <a:defRPr/>
            </a:pPr>
            <a:endParaRPr lang="en-ZA" sz="1000" b="1" dirty="0">
              <a:solidFill>
                <a:prstClr val="black"/>
              </a:solidFill>
              <a:latin typeface="Avenir Next LT Pro" panose="020B0504020202020204" pitchFamily="34" charset="0"/>
              <a:cs typeface="+mn-cs"/>
            </a:endParaRPr>
          </a:p>
          <a:p>
            <a:pPr marL="457200" indent="-457200" algn="just">
              <a:lnSpc>
                <a:spcPct val="115000"/>
              </a:lnSpc>
            </a:pPr>
            <a:endParaRPr lang="en-ZA" sz="18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98333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fontScale="90000"/>
          </a:bodyPr>
          <a:lstStyle/>
          <a:p>
            <a:r>
              <a:rPr lang="en-US" dirty="0"/>
              <a:t>Business of Athletics South Africa</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4667250"/>
          </a:xfrm>
        </p:spPr>
        <p:txBody>
          <a:bodyPr>
            <a:normAutofit/>
          </a:bodyPr>
          <a:lstStyle/>
          <a:p>
            <a:pPr marL="171450" lvl="0" indent="-171450" algn="just">
              <a:buFont typeface="Arial" panose="020B0604020202020204" pitchFamily="34" charset="0"/>
              <a:buChar char="•"/>
            </a:pPr>
            <a:r>
              <a:rPr lang="en-ZA" dirty="0"/>
              <a:t>Maintenance and extensions of a system of clubs and provincial associations throughout South Africa.</a:t>
            </a:r>
          </a:p>
          <a:p>
            <a:pPr marL="171450" lvl="0" indent="-171450" algn="just">
              <a:buFont typeface="Arial" panose="020B0604020202020204" pitchFamily="34" charset="0"/>
              <a:buChar char="•"/>
            </a:pPr>
            <a:r>
              <a:rPr lang="en-ZA" dirty="0"/>
              <a:t>Development and maintenance of the rules domestic rules and regulations governing athletics in the Republic of South Africa in accordance with the World Athletics Technical Rules and WA  Constitution.</a:t>
            </a:r>
          </a:p>
          <a:p>
            <a:pPr marL="171450" lvl="0" indent="-171450" algn="just">
              <a:buFont typeface="Arial" panose="020B0604020202020204" pitchFamily="34" charset="0"/>
              <a:buChar char="•"/>
            </a:pPr>
            <a:r>
              <a:rPr lang="en-ZA" dirty="0"/>
              <a:t>Training, examination and registrations of officials and coaches.</a:t>
            </a:r>
          </a:p>
          <a:p>
            <a:pPr marL="171450" lvl="0" indent="-171450" algn="just">
              <a:buFont typeface="Arial" panose="020B0604020202020204" pitchFamily="34" charset="0"/>
              <a:buChar char="•"/>
            </a:pPr>
            <a:r>
              <a:rPr lang="en-ZA" dirty="0"/>
              <a:t>Awarding of national colours.</a:t>
            </a:r>
          </a:p>
          <a:p>
            <a:pPr marL="171450" lvl="0" indent="-171450" algn="just">
              <a:buFont typeface="Arial" panose="020B0604020202020204" pitchFamily="34" charset="0"/>
              <a:buChar char="•"/>
            </a:pPr>
            <a:r>
              <a:rPr lang="en-ZA" dirty="0"/>
              <a:t>Affiliation to the SASCOC, CAA and  World Athletics </a:t>
            </a:r>
          </a:p>
          <a:p>
            <a:pPr marL="171450" lvl="0" indent="-171450" algn="just">
              <a:buFont typeface="Arial" panose="020B0604020202020204" pitchFamily="34" charset="0"/>
              <a:buChar char="•"/>
            </a:pPr>
            <a:r>
              <a:rPr lang="en-ZA" dirty="0"/>
              <a:t>Licensing of athletics.</a:t>
            </a:r>
          </a:p>
          <a:p>
            <a:pPr marL="12700" marR="5080" algn="just">
              <a:lnSpc>
                <a:spcPct val="100000"/>
              </a:lnSpc>
              <a:spcBef>
                <a:spcPts val="100"/>
              </a:spcBef>
            </a:pPr>
            <a:endParaRPr lang="en-ZA" dirty="0"/>
          </a:p>
          <a:p>
            <a:pPr marL="12700" marR="5080" algn="just">
              <a:lnSpc>
                <a:spcPct val="100000"/>
              </a:lnSpc>
              <a:spcBef>
                <a:spcPts val="100"/>
              </a:spcBef>
            </a:pPr>
            <a:endParaRPr lang="en-ZA" dirty="0"/>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a:xfrm>
            <a:off x="1924595" y="6188735"/>
            <a:ext cx="6191795" cy="365125"/>
          </a:xfrm>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2</a:t>
            </a:fld>
            <a:endParaRPr lang="en-US" dirty="0"/>
          </a:p>
        </p:txBody>
      </p:sp>
    </p:spTree>
    <p:extLst>
      <p:ext uri="{BB962C8B-B14F-4D97-AF65-F5344CB8AC3E}">
        <p14:creationId xmlns:p14="http://schemas.microsoft.com/office/powerpoint/2010/main" xmlns="" val="211756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49E99250-4C27-4B47-8A2B-B04B6869244C}"/>
              </a:ext>
            </a:extLst>
          </p:cNvPr>
          <p:cNvSpPr>
            <a:spLocks noGrp="1"/>
          </p:cNvSpPr>
          <p:nvPr>
            <p:ph type="sldNum" sz="quarter" idx="12"/>
          </p:nvPr>
        </p:nvSpPr>
        <p:spPr/>
        <p:txBody>
          <a:bodyPr/>
          <a:lstStyle/>
          <a:p>
            <a:fld id="{4AD67E24-67F7-8648-A667-CA3D3299FCBF}" type="slidenum">
              <a:rPr lang="en-US" smtClean="0"/>
              <a:pPr/>
              <a:t>3</a:t>
            </a:fld>
            <a:endParaRPr lang="en-US" dirty="0"/>
          </a:p>
        </p:txBody>
      </p:sp>
      <p:sp>
        <p:nvSpPr>
          <p:cNvPr id="13" name="Content Placeholder 2">
            <a:extLst>
              <a:ext uri="{FF2B5EF4-FFF2-40B4-BE49-F238E27FC236}">
                <a16:creationId xmlns="" xmlns:a16="http://schemas.microsoft.com/office/drawing/2014/main" id="{8C04BDC0-697C-4419-AEA5-7237E8BB4152}"/>
              </a:ext>
            </a:extLst>
          </p:cNvPr>
          <p:cNvSpPr txBox="1">
            <a:spLocks/>
          </p:cNvSpPr>
          <p:nvPr/>
        </p:nvSpPr>
        <p:spPr>
          <a:xfrm>
            <a:off x="464458" y="3098800"/>
            <a:ext cx="4294416" cy="36411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GOVERNANCE</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MANAGEMENT</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CAPACITY BUILDING</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COMPETITION</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HIGH PERFORMANCE</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GENDER EQUALITY</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DSD REGULATIONS</a:t>
            </a:r>
          </a:p>
          <a:p>
            <a:pPr marL="171450" marR="5080" indent="-171450" algn="just">
              <a:lnSpc>
                <a:spcPct val="150000"/>
              </a:lnSpc>
            </a:pPr>
            <a:r>
              <a:rPr lang="en-ZA" sz="1400" dirty="0">
                <a:solidFill>
                  <a:schemeClr val="bg1"/>
                </a:solidFill>
                <a:latin typeface="Arial" panose="020B0604020202020204" pitchFamily="34" charset="0"/>
                <a:cs typeface="Arial" panose="020B0604020202020204" pitchFamily="34" charset="0"/>
              </a:rPr>
              <a:t>ANTI-DOPING</a:t>
            </a:r>
          </a:p>
        </p:txBody>
      </p:sp>
      <p:sp>
        <p:nvSpPr>
          <p:cNvPr id="5" name="Title 1">
            <a:extLst>
              <a:ext uri="{FF2B5EF4-FFF2-40B4-BE49-F238E27FC236}">
                <a16:creationId xmlns="" xmlns:a16="http://schemas.microsoft.com/office/drawing/2014/main" id="{59247A21-E31E-A44C-97C9-9DE01BF3A4DB}"/>
              </a:ext>
            </a:extLst>
          </p:cNvPr>
          <p:cNvSpPr>
            <a:spLocks noGrp="1"/>
          </p:cNvSpPr>
          <p:nvPr>
            <p:ph type="ctrTitle"/>
          </p:nvPr>
        </p:nvSpPr>
        <p:spPr>
          <a:xfrm>
            <a:off x="464458" y="1984375"/>
            <a:ext cx="3962400" cy="974725"/>
          </a:xfrm>
        </p:spPr>
        <p:txBody>
          <a:bodyPr/>
          <a:lstStyle/>
          <a:p>
            <a:r>
              <a:rPr lang="en-US" dirty="0">
                <a:solidFill>
                  <a:schemeClr val="bg1"/>
                </a:solidFill>
              </a:rPr>
              <a:t>PLAN POSITION</a:t>
            </a:r>
          </a:p>
        </p:txBody>
      </p:sp>
    </p:spTree>
    <p:extLst>
      <p:ext uri="{BB962C8B-B14F-4D97-AF65-F5344CB8AC3E}">
        <p14:creationId xmlns:p14="http://schemas.microsoft.com/office/powerpoint/2010/main" xmlns="" val="300797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Governance</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2698303"/>
          </a:xfrm>
        </p:spPr>
        <p:txBody>
          <a:bodyPr>
            <a:normAutofit fontScale="77500" lnSpcReduction="20000"/>
          </a:bodyPr>
          <a:lstStyle/>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ASA has implemented a corporate governance model.  This model is motivated by ASA’s desire to create a harmonious and efficient internal environment and to ensure the proper utilisation of the organisation’s assets and other resources.  </a:t>
            </a:r>
          </a:p>
          <a:p>
            <a:pPr marL="184150" marR="5080" indent="-171450" algn="just">
              <a:spcBef>
                <a:spcPts val="100"/>
              </a:spcBef>
              <a:buFont typeface="Arial" panose="020B0604020202020204" pitchFamily="34" charset="0"/>
              <a:buChar char="•"/>
            </a:pPr>
            <a:endParaRPr lang="en-ZA" sz="1800" dirty="0">
              <a:ea typeface="Times New Roman" panose="02020603050405020304" pitchFamily="18" charset="0"/>
            </a:endParaRPr>
          </a:p>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The board received training on their fiduciary duties and they were also briefed on new laws and regulations on corporate governance in South Africa.  Different committees were created, in order to improve compliance, manage possible conflict of interest and to increase transparency.  As part of this strategy, ASA will continue to improve and promote good governance at all levels.  </a:t>
            </a:r>
            <a:endParaRPr lang="en-ZA" sz="1800" dirty="0">
              <a:cs typeface="Times New Roman" panose="02020603050405020304" pitchFamily="18" charset="0"/>
            </a:endParaRP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a:xfrm>
            <a:off x="1458685" y="6310312"/>
            <a:ext cx="6191795" cy="365125"/>
          </a:xfrm>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4</a:t>
            </a:fld>
            <a:endParaRPr lang="en-US" dirty="0"/>
          </a:p>
        </p:txBody>
      </p:sp>
    </p:spTree>
    <p:extLst>
      <p:ext uri="{BB962C8B-B14F-4D97-AF65-F5344CB8AC3E}">
        <p14:creationId xmlns:p14="http://schemas.microsoft.com/office/powerpoint/2010/main" xmlns="" val="68503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dirty="0"/>
              <a:t>Leadership and Management</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3674846"/>
          </a:xfrm>
        </p:spPr>
        <p:txBody>
          <a:bodyPr>
            <a:normAutofit fontScale="77500" lnSpcReduction="20000"/>
          </a:bodyPr>
          <a:lstStyle/>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Effective leadership at every of an organisation is the core recipe for success in sport. The lack of resources, skills and effective leadership needs to be addressed in order to achieve ASA’s objectives and goals within the next five years.  </a:t>
            </a:r>
          </a:p>
          <a:p>
            <a:pPr marL="184150" marR="5080" indent="-171450" algn="just">
              <a:spcBef>
                <a:spcPts val="100"/>
              </a:spcBef>
              <a:buFont typeface="Arial" panose="020B0604020202020204" pitchFamily="34" charset="0"/>
              <a:buChar char="•"/>
            </a:pPr>
            <a:endParaRPr lang="en-ZA" sz="1800" dirty="0">
              <a:ea typeface="Times New Roman" panose="02020603050405020304" pitchFamily="18" charset="0"/>
            </a:endParaRPr>
          </a:p>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Provincial and local structures have to be transformed to provide strategic leadership to local structures.  </a:t>
            </a:r>
          </a:p>
          <a:p>
            <a:pPr marL="184150" marR="5080" indent="-171450" algn="just">
              <a:spcBef>
                <a:spcPts val="100"/>
              </a:spcBef>
              <a:buFont typeface="Arial" panose="020B0604020202020204" pitchFamily="34" charset="0"/>
              <a:buChar char="•"/>
            </a:pPr>
            <a:endParaRPr lang="en-ZA" sz="1800" dirty="0">
              <a:effectLst/>
              <a:latin typeface="Arial" panose="020B0604020202020204" pitchFamily="34" charset="0"/>
              <a:ea typeface="Times New Roman" panose="02020603050405020304" pitchFamily="18" charset="0"/>
            </a:endParaRPr>
          </a:p>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Capacity building in ASA will focus on empowering the leadership and management of provincial structures through regular training in order to increase effectiveness. </a:t>
            </a:r>
          </a:p>
          <a:p>
            <a:pPr marL="184150" marR="5080" indent="-171450" algn="just">
              <a:spcBef>
                <a:spcPts val="100"/>
              </a:spcBef>
              <a:buFont typeface="Arial" panose="020B0604020202020204" pitchFamily="34" charset="0"/>
              <a:buChar char="•"/>
            </a:pPr>
            <a:endParaRPr lang="en-ZA" sz="1800" dirty="0">
              <a:effectLst/>
              <a:latin typeface="Arial" panose="020B0604020202020204" pitchFamily="34" charset="0"/>
              <a:ea typeface="Times New Roman" panose="02020603050405020304" pitchFamily="18" charset="0"/>
            </a:endParaRPr>
          </a:p>
          <a:p>
            <a:pPr marL="184150" marR="5080" indent="-171450" algn="just">
              <a:spcBef>
                <a:spcPts val="100"/>
              </a:spcBef>
              <a:buFont typeface="Arial" panose="020B0604020202020204" pitchFamily="34" charset="0"/>
              <a:buChar char="•"/>
            </a:pPr>
            <a:r>
              <a:rPr lang="en-ZA" sz="1800" dirty="0">
                <a:effectLst/>
                <a:latin typeface="Arial" panose="020B0604020202020204" pitchFamily="34" charset="0"/>
                <a:ea typeface="Times New Roman" panose="02020603050405020304" pitchFamily="18" charset="0"/>
              </a:rPr>
              <a:t> Provincial and local structures will be empowered to direct, supervise, encourage, inspire, and co-ordinate, and in doing so, facilitate action and guide change.</a:t>
            </a:r>
            <a:endParaRPr lang="en-ZA" sz="1800" dirty="0">
              <a:cs typeface="Times New Roman" panose="02020603050405020304" pitchFamily="18" charset="0"/>
            </a:endParaRP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5</a:t>
            </a:fld>
            <a:endParaRPr lang="en-US" dirty="0"/>
          </a:p>
        </p:txBody>
      </p:sp>
    </p:spTree>
    <p:extLst>
      <p:ext uri="{BB962C8B-B14F-4D97-AF65-F5344CB8AC3E}">
        <p14:creationId xmlns:p14="http://schemas.microsoft.com/office/powerpoint/2010/main" xmlns="" val="282580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Capacity Building</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7199085" cy="3674846"/>
          </a:xfrm>
        </p:spPr>
        <p:txBody>
          <a:bodyPr>
            <a:normAutofit lnSpcReduction="10000"/>
          </a:bodyPr>
          <a:lstStyle/>
          <a:p>
            <a:pPr marL="12700" marR="5080" algn="just">
              <a:spcBef>
                <a:spcPts val="100"/>
              </a:spcBef>
            </a:pPr>
            <a:r>
              <a:rPr lang="en-ZA" sz="1600" b="1" dirty="0">
                <a:effectLst/>
                <a:latin typeface="Arial" panose="020B0604020202020204" pitchFamily="34" charset="0"/>
                <a:ea typeface="Times New Roman" panose="02020603050405020304" pitchFamily="18" charset="0"/>
              </a:rPr>
              <a:t>Coaching </a:t>
            </a:r>
            <a:r>
              <a:rPr lang="en-ZA" sz="1600" dirty="0">
                <a:effectLst/>
                <a:latin typeface="Arial" panose="020B0604020202020204" pitchFamily="34" charset="0"/>
                <a:ea typeface="Times New Roman" panose="02020603050405020304" pitchFamily="18" charset="0"/>
              </a:rPr>
              <a:t>  </a:t>
            </a:r>
          </a:p>
          <a:p>
            <a:pPr marL="12700" marR="5080" algn="just">
              <a:spcBef>
                <a:spcPts val="100"/>
              </a:spcBef>
            </a:pPr>
            <a:endParaRPr lang="en-ZA" dirty="0">
              <a:effectLst/>
              <a:latin typeface="Arial" panose="020B0604020202020204" pitchFamily="34" charset="0"/>
              <a:ea typeface="Times New Roman" panose="02020603050405020304" pitchFamily="18" charset="0"/>
            </a:endParaRPr>
          </a:p>
          <a:p>
            <a:pPr marL="12700" marR="5080" algn="just">
              <a:spcBef>
                <a:spcPts val="100"/>
              </a:spcBef>
            </a:pPr>
            <a:r>
              <a:rPr lang="en-ZA" dirty="0">
                <a:effectLst/>
                <a:latin typeface="Arial" panose="020B0604020202020204" pitchFamily="34" charset="0"/>
                <a:ea typeface="Times New Roman" panose="02020603050405020304" pitchFamily="18" charset="0"/>
              </a:rPr>
              <a:t>Coaching is central to the development of athletics at every level.  It is coaches who make things happen and who make a real difference at every level, whether in the school playground or at major international events.  Athletics in South Africa cannot grow unless more coaches are brought into the system.  ASA will implement an effective coach development strategy.  This strategy will focus on providing ASA structures with the World Athletics Coaches Education and Certification System (CECS) which is available as a service to ASA.  The CECS will be through the Level 1 and Level 2 courses which will be offered in South Africa and are designed to train a large number of coaches who can work with athletes in specific phases of the Athletic Development Pathway.</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6</a:t>
            </a:fld>
            <a:endParaRPr lang="en-US" dirty="0"/>
          </a:p>
        </p:txBody>
      </p:sp>
    </p:spTree>
    <p:extLst>
      <p:ext uri="{BB962C8B-B14F-4D97-AF65-F5344CB8AC3E}">
        <p14:creationId xmlns:p14="http://schemas.microsoft.com/office/powerpoint/2010/main" xmlns="" val="2046817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Capacity Building</a:t>
            </a: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7</a:t>
            </a:fld>
            <a:endParaRPr lang="en-US" dirty="0"/>
          </a:p>
        </p:txBody>
      </p:sp>
      <p:sp>
        <p:nvSpPr>
          <p:cNvPr id="11" name="Content Placeholder 2">
            <a:extLst>
              <a:ext uri="{FF2B5EF4-FFF2-40B4-BE49-F238E27FC236}">
                <a16:creationId xmlns="" xmlns:a16="http://schemas.microsoft.com/office/drawing/2014/main" id="{961AC52F-BF27-4926-B125-121C4DFAF863}"/>
              </a:ext>
            </a:extLst>
          </p:cNvPr>
          <p:cNvSpPr>
            <a:spLocks noGrp="1"/>
          </p:cNvSpPr>
          <p:nvPr>
            <p:ph idx="1"/>
          </p:nvPr>
        </p:nvSpPr>
        <p:spPr>
          <a:xfrm>
            <a:off x="478973" y="1509713"/>
            <a:ext cx="8167877" cy="3674846"/>
          </a:xfrm>
        </p:spPr>
        <p:txBody>
          <a:bodyPr>
            <a:normAutofit/>
          </a:bodyPr>
          <a:lstStyle/>
          <a:p>
            <a:pPr marL="12700" marR="5080" algn="just">
              <a:spcBef>
                <a:spcPts val="100"/>
              </a:spcBef>
            </a:pPr>
            <a:r>
              <a:rPr lang="en-ZA" sz="1600" b="1" dirty="0"/>
              <a:t>Coaching   </a:t>
            </a:r>
            <a:endParaRPr lang="en-ZA" sz="1800" dirty="0">
              <a:effectLst/>
              <a:latin typeface="Arial" panose="020B0604020202020204" pitchFamily="34" charset="0"/>
              <a:ea typeface="Times New Roman" panose="02020603050405020304" pitchFamily="18" charset="0"/>
            </a:endParaRPr>
          </a:p>
          <a:p>
            <a:pPr marL="12700" marR="5080" algn="just">
              <a:spcBef>
                <a:spcPts val="100"/>
              </a:spcBef>
              <a:spcAft>
                <a:spcPts val="800"/>
              </a:spcAft>
            </a:pPr>
            <a:endParaRPr lang="en-US" dirty="0"/>
          </a:p>
          <a:p>
            <a:pPr marL="12700" marR="5080" algn="just">
              <a:spcBef>
                <a:spcPts val="100"/>
              </a:spcBef>
              <a:spcAft>
                <a:spcPts val="800"/>
              </a:spcAft>
            </a:pPr>
            <a:r>
              <a:rPr lang="en-US" dirty="0"/>
              <a:t>To further enhance the scientific knowledge of our coaches ASA will work closely with sport scientists at South Africa’s leading Universities as well as High Performance Units. This knowledge sharing will include research, technological advancements and data analysis in Athletics.  </a:t>
            </a:r>
            <a:endParaRPr lang="en-ZA" dirty="0"/>
          </a:p>
          <a:p>
            <a:pPr marL="12700" marR="5080" algn="just">
              <a:spcBef>
                <a:spcPts val="100"/>
              </a:spcBef>
            </a:pPr>
            <a:r>
              <a:rPr lang="en-US" dirty="0"/>
              <a:t>We want to work to the best of our ability to ensure that our top coaches are up to date with the latest developments in the sport and also increase our knowledge transfer footprint.  Central to this reach is the focus on elevating the number of women in coaching, especially from previously disadvantaged communities where such educational resources are scarce</a:t>
            </a:r>
            <a:endParaRPr lang="en-ZA" dirty="0"/>
          </a:p>
        </p:txBody>
      </p:sp>
    </p:spTree>
    <p:extLst>
      <p:ext uri="{BB962C8B-B14F-4D97-AF65-F5344CB8AC3E}">
        <p14:creationId xmlns:p14="http://schemas.microsoft.com/office/powerpoint/2010/main" xmlns="" val="46254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34A4FC-E379-8B40-9ADE-82EC20CA345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AEDEB05-719F-4C45-BE7E-60CB421FAD4D}"/>
              </a:ext>
            </a:extLst>
          </p:cNvPr>
          <p:cNvSpPr>
            <a:spLocks noGrp="1"/>
          </p:cNvSpPr>
          <p:nvPr>
            <p:ph type="title"/>
          </p:nvPr>
        </p:nvSpPr>
        <p:spPr/>
        <p:txBody>
          <a:bodyPr>
            <a:normAutofit/>
          </a:bodyPr>
          <a:lstStyle/>
          <a:p>
            <a:r>
              <a:rPr lang="en-US" sz="3200" dirty="0"/>
              <a:t>Capacity Building</a:t>
            </a:r>
          </a:p>
        </p:txBody>
      </p:sp>
      <p:sp>
        <p:nvSpPr>
          <p:cNvPr id="3" name="Content Placeholder 2">
            <a:extLst>
              <a:ext uri="{FF2B5EF4-FFF2-40B4-BE49-F238E27FC236}">
                <a16:creationId xmlns="" xmlns:a16="http://schemas.microsoft.com/office/drawing/2014/main" id="{AA395266-69D1-7A43-9F23-44B85F3B357D}"/>
              </a:ext>
            </a:extLst>
          </p:cNvPr>
          <p:cNvSpPr>
            <a:spLocks noGrp="1"/>
          </p:cNvSpPr>
          <p:nvPr>
            <p:ph idx="1"/>
          </p:nvPr>
        </p:nvSpPr>
        <p:spPr>
          <a:xfrm>
            <a:off x="478973" y="1509713"/>
            <a:ext cx="8167877" cy="3674846"/>
          </a:xfrm>
        </p:spPr>
        <p:txBody>
          <a:bodyPr>
            <a:normAutofit fontScale="92500"/>
          </a:bodyPr>
          <a:lstStyle/>
          <a:p>
            <a:pPr marL="12700" marR="5080" algn="just">
              <a:spcBef>
                <a:spcPts val="100"/>
              </a:spcBef>
            </a:pPr>
            <a:r>
              <a:rPr lang="en-ZA" sz="1700" b="1" dirty="0"/>
              <a:t>Technical Official Training   </a:t>
            </a:r>
          </a:p>
          <a:p>
            <a:pPr marL="12700" marR="5080" algn="just">
              <a:spcBef>
                <a:spcPts val="100"/>
              </a:spcBef>
            </a:pPr>
            <a:endParaRPr lang="en-ZA" sz="1800" dirty="0">
              <a:effectLst/>
              <a:latin typeface="Arial" panose="020B0604020202020204" pitchFamily="34" charset="0"/>
              <a:ea typeface="Times New Roman" panose="02020603050405020304" pitchFamily="18" charset="0"/>
            </a:endParaRPr>
          </a:p>
          <a:p>
            <a:pPr marL="12700" marR="5080" algn="just">
              <a:lnSpc>
                <a:spcPct val="170000"/>
              </a:lnSpc>
              <a:spcBef>
                <a:spcPts val="100"/>
              </a:spcBef>
              <a:spcAft>
                <a:spcPts val="800"/>
              </a:spcAft>
            </a:pPr>
            <a:r>
              <a:rPr lang="en-ZA" sz="1500" dirty="0"/>
              <a:t>Without properly qualified and competent officials, the integrity of our competitions and competition results will be compromise.  In order to improve and produce credible results, ASA will recruit new officials and provide them with theoretical and practical training to enable them to officiate at national level competitions and internal competitions. The following courses will be provided this year:</a:t>
            </a:r>
          </a:p>
          <a:p>
            <a:pPr marL="298450" marR="5080" indent="-285750" algn="just">
              <a:spcBef>
                <a:spcPts val="100"/>
              </a:spcBef>
              <a:buFont typeface="Arial" panose="020B0604020202020204" pitchFamily="34" charset="0"/>
              <a:buChar char="•"/>
            </a:pPr>
            <a:r>
              <a:rPr lang="en-ZA" sz="1500" b="1" i="1" dirty="0">
                <a:solidFill>
                  <a:srgbClr val="048B44"/>
                </a:solidFill>
                <a:effectLst/>
                <a:latin typeface="Arial" panose="020B0604020202020204" pitchFamily="34" charset="0"/>
                <a:ea typeface="Times New Roman" panose="02020603050405020304" pitchFamily="18" charset="0"/>
                <a:cs typeface="Times New Roman" panose="02020603050405020304" pitchFamily="18" charset="0"/>
              </a:rPr>
              <a:t>Level l</a:t>
            </a:r>
          </a:p>
          <a:p>
            <a:pPr marL="298450" marR="5080" indent="-285750" algn="just">
              <a:spcBef>
                <a:spcPts val="100"/>
              </a:spcBef>
              <a:buFont typeface="Arial" panose="020B0604020202020204" pitchFamily="34" charset="0"/>
              <a:buChar char="•"/>
            </a:pPr>
            <a:r>
              <a:rPr lang="en-ZA" sz="1500" b="1" i="1" dirty="0">
                <a:solidFill>
                  <a:srgbClr val="048B44"/>
                </a:solidFill>
                <a:ea typeface="Times New Roman" panose="02020603050405020304" pitchFamily="18" charset="0"/>
                <a:cs typeface="Times New Roman" panose="02020603050405020304" pitchFamily="18" charset="0"/>
              </a:rPr>
              <a:t>Level II</a:t>
            </a:r>
          </a:p>
          <a:p>
            <a:pPr marL="298450" marR="5080" indent="-285750" algn="just">
              <a:spcBef>
                <a:spcPts val="100"/>
              </a:spcBef>
              <a:buFont typeface="Arial" panose="020B0604020202020204" pitchFamily="34" charset="0"/>
              <a:buChar char="•"/>
            </a:pPr>
            <a:r>
              <a:rPr lang="en-ZA" sz="1500" b="1" i="1" dirty="0">
                <a:solidFill>
                  <a:srgbClr val="048B44"/>
                </a:solidFill>
                <a:cs typeface="Times New Roman" panose="02020603050405020304" pitchFamily="18" charset="0"/>
              </a:rPr>
              <a:t>Level III</a:t>
            </a:r>
          </a:p>
          <a:p>
            <a:pPr marL="12700" marR="5080" algn="just">
              <a:spcBef>
                <a:spcPts val="100"/>
              </a:spcBef>
            </a:pPr>
            <a:endParaRPr lang="en-ZA" sz="1800" dirty="0">
              <a:effectLst/>
              <a:latin typeface="Arial" panose="020B0604020202020204" pitchFamily="34" charset="0"/>
              <a:ea typeface="Times New Roman" panose="02020603050405020304" pitchFamily="18" charset="0"/>
            </a:endParaRPr>
          </a:p>
        </p:txBody>
      </p:sp>
      <p:sp>
        <p:nvSpPr>
          <p:cNvPr id="4" name="Date Placeholder 3">
            <a:extLst>
              <a:ext uri="{FF2B5EF4-FFF2-40B4-BE49-F238E27FC236}">
                <a16:creationId xmlns="" xmlns:a16="http://schemas.microsoft.com/office/drawing/2014/main" id="{BDB859AE-EF56-394C-A8AF-BD77AAA91A46}"/>
              </a:ext>
            </a:extLst>
          </p:cNvPr>
          <p:cNvSpPr>
            <a:spLocks noGrp="1"/>
          </p:cNvSpPr>
          <p:nvPr>
            <p:ph type="dt" sz="half" idx="10"/>
          </p:nvPr>
        </p:nvSpPr>
        <p:spPr/>
        <p:txBody>
          <a:bodyPr/>
          <a:lstStyle/>
          <a:p>
            <a:fld id="{51B9CD1D-F9F7-3A4A-9F3D-2C853B56965E}" type="datetime1">
              <a:rPr lang="en-ZA" smtClean="0"/>
              <a:pPr/>
              <a:t>2022/04/21</a:t>
            </a:fld>
            <a:endParaRPr lang="en-US" dirty="0"/>
          </a:p>
        </p:txBody>
      </p:sp>
      <p:sp>
        <p:nvSpPr>
          <p:cNvPr id="5" name="Footer Placeholder 4">
            <a:extLst>
              <a:ext uri="{FF2B5EF4-FFF2-40B4-BE49-F238E27FC236}">
                <a16:creationId xmlns="" xmlns:a16="http://schemas.microsoft.com/office/drawing/2014/main" id="{57A44398-90ED-4442-8143-0654C6FF49C1}"/>
              </a:ext>
            </a:extLst>
          </p:cNvPr>
          <p:cNvSpPr>
            <a:spLocks noGrp="1"/>
          </p:cNvSpPr>
          <p:nvPr>
            <p:ph type="ftr" sz="quarter" idx="11"/>
          </p:nvPr>
        </p:nvSpPr>
        <p:spPr/>
        <p:txBody>
          <a:bodyPr/>
          <a:lstStyle/>
          <a:p>
            <a:r>
              <a:rPr lang="en-US" dirty="0"/>
              <a:t>Annual Performance Plan:2022/23</a:t>
            </a:r>
          </a:p>
          <a:p>
            <a:endParaRPr lang="en-US" dirty="0"/>
          </a:p>
        </p:txBody>
      </p:sp>
      <p:sp>
        <p:nvSpPr>
          <p:cNvPr id="6" name="Slide Number Placeholder 5">
            <a:extLst>
              <a:ext uri="{FF2B5EF4-FFF2-40B4-BE49-F238E27FC236}">
                <a16:creationId xmlns="" xmlns:a16="http://schemas.microsoft.com/office/drawing/2014/main" id="{11A92370-0FF4-DD4B-B010-AC988091A853}"/>
              </a:ext>
            </a:extLst>
          </p:cNvPr>
          <p:cNvSpPr>
            <a:spLocks noGrp="1"/>
          </p:cNvSpPr>
          <p:nvPr>
            <p:ph type="sldNum" sz="quarter" idx="12"/>
          </p:nvPr>
        </p:nvSpPr>
        <p:spPr/>
        <p:txBody>
          <a:bodyPr/>
          <a:lstStyle/>
          <a:p>
            <a:fld id="{4AD67E24-67F7-8648-A667-CA3D3299FCBF}" type="slidenum">
              <a:rPr lang="en-US" smtClean="0"/>
              <a:pPr/>
              <a:t>8</a:t>
            </a:fld>
            <a:endParaRPr lang="en-US" dirty="0"/>
          </a:p>
        </p:txBody>
      </p:sp>
    </p:spTree>
    <p:extLst>
      <p:ext uri="{BB962C8B-B14F-4D97-AF65-F5344CB8AC3E}">
        <p14:creationId xmlns:p14="http://schemas.microsoft.com/office/powerpoint/2010/main" xmlns="" val="1182837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2013</Words>
  <Application>Microsoft Office PowerPoint</Application>
  <PresentationFormat>Custom</PresentationFormat>
  <Paragraphs>284</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ASA 2022/2023 ANNUAL PERFORMANCE PLAN </vt:lpstr>
      <vt:lpstr>Introduction to our Federation</vt:lpstr>
      <vt:lpstr>Business of Athletics South Africa</vt:lpstr>
      <vt:lpstr>PLAN POSITION</vt:lpstr>
      <vt:lpstr>Governance</vt:lpstr>
      <vt:lpstr>Leadership and Management</vt:lpstr>
      <vt:lpstr>Capacity Building</vt:lpstr>
      <vt:lpstr>Capacity Building</vt:lpstr>
      <vt:lpstr>Capacity Building</vt:lpstr>
      <vt:lpstr>Competition Organisation</vt:lpstr>
      <vt:lpstr>High Performance</vt:lpstr>
      <vt:lpstr>Gender Equality</vt:lpstr>
      <vt:lpstr>World Athletics Difference in Sex Development (DSD) Regulations</vt:lpstr>
      <vt:lpstr>FINANCIAL IMPLICATIONS</vt:lpstr>
      <vt:lpstr>PROGRESS ON THE RETURN TO PLAY</vt:lpstr>
      <vt:lpstr>The Following Health Protocols Were Followed –Return to Play </vt:lpstr>
      <vt:lpstr>ATHLETICS SOUTH AFRICA- RETURN TO PLAY</vt:lpstr>
      <vt:lpstr>ATHLETICS SOUTH AFRICA- RETURN TO PLAY</vt:lpstr>
      <vt:lpstr>ATHLETICS SOUTH AFRICA- RETURN TO PLAY</vt:lpstr>
      <vt:lpstr>ATHLETICS SOUTH AFRICA- RETURN TO PLAY</vt:lpstr>
      <vt:lpstr>ATHLETICS SOUTH AFRICA- RETURN TO PLAY </vt:lpstr>
      <vt:lpstr>BROADCASTING</vt:lpstr>
      <vt:lpstr>BROADCASTING</vt:lpstr>
      <vt:lpstr>BROADCASTING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61</cp:revision>
  <dcterms:created xsi:type="dcterms:W3CDTF">2022-03-25T11:49:15Z</dcterms:created>
  <dcterms:modified xsi:type="dcterms:W3CDTF">2022-04-21T04:41:44Z</dcterms:modified>
</cp:coreProperties>
</file>