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4"/>
  </p:sldMasterIdLst>
  <p:notesMasterIdLst>
    <p:notesMasterId r:id="rId20"/>
  </p:notesMasterIdLst>
  <p:handoutMasterIdLst>
    <p:handoutMasterId r:id="rId21"/>
  </p:handoutMasterIdLst>
  <p:sldIdLst>
    <p:sldId id="265" r:id="rId5"/>
    <p:sldId id="339" r:id="rId6"/>
    <p:sldId id="340" r:id="rId7"/>
    <p:sldId id="336" r:id="rId8"/>
    <p:sldId id="335" r:id="rId9"/>
    <p:sldId id="334" r:id="rId10"/>
    <p:sldId id="333" r:id="rId11"/>
    <p:sldId id="338" r:id="rId12"/>
    <p:sldId id="345" r:id="rId13"/>
    <p:sldId id="337" r:id="rId14"/>
    <p:sldId id="342" r:id="rId15"/>
    <p:sldId id="344" r:id="rId16"/>
    <p:sldId id="343" r:id="rId17"/>
    <p:sldId id="341" r:id="rId18"/>
    <p:sldId id="269" r:id="rId1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8" autoAdjust="0"/>
    <p:restoredTop sz="74967" autoAdjust="0"/>
  </p:normalViewPr>
  <p:slideViewPr>
    <p:cSldViewPr snapToGrid="0" snapToObjects="1">
      <p:cViewPr varScale="1">
        <p:scale>
          <a:sx n="48" d="100"/>
          <a:sy n="48" d="100"/>
        </p:scale>
        <p:origin x="1692" y="60"/>
      </p:cViewPr>
      <p:guideLst>
        <p:guide orient="horz" pos="2160"/>
        <p:guide pos="2880"/>
        <p:guide pos="3120"/>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pdgsa.sharepoint.com/sites/Projects/Shared%20Documents/Current/SABT5%20ng/Models/SALGA%20reporting%20template%20and%20tariff%20assessment%20tool%202022010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5"/>
          <c:order val="0"/>
          <c:tx>
            <c:strRef>
              <c:f>'Comparative Report tables'!$H$80</c:f>
              <c:strCache>
                <c:ptCount val="1"/>
                <c:pt idx="0">
                  <c:v>Other costs excluding financial</c:v>
                </c:pt>
              </c:strCache>
            </c:strRef>
          </c:tx>
          <c:spPr>
            <a:solidFill>
              <a:schemeClr val="accent6"/>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tables'!$J$80:$R$80</c:f>
              <c:numCache>
                <c:formatCode>_(* #,##0.00_);_(* \(#,##0.00\);_(* "-"??_);_(@_)</c:formatCode>
                <c:ptCount val="9"/>
                <c:pt idx="0">
                  <c:v>1.9118832061430535</c:v>
                </c:pt>
                <c:pt idx="1">
                  <c:v>0.99422220540146578</c:v>
                </c:pt>
                <c:pt idx="2">
                  <c:v>0.75974529686137515</c:v>
                </c:pt>
                <c:pt idx="3">
                  <c:v>2.5233107600276208</c:v>
                </c:pt>
                <c:pt idx="4">
                  <c:v>0.79520169530008322</c:v>
                </c:pt>
                <c:pt idx="5">
                  <c:v>11.372264424470861</c:v>
                </c:pt>
                <c:pt idx="6">
                  <c:v>0.7790682282950635</c:v>
                </c:pt>
                <c:pt idx="7">
                  <c:v>1.1906305644931587</c:v>
                </c:pt>
                <c:pt idx="8">
                  <c:v>2.184938589585169</c:v>
                </c:pt>
              </c:numCache>
            </c:numRef>
          </c:val>
          <c:extLst>
            <c:ext xmlns:c16="http://schemas.microsoft.com/office/drawing/2014/chart" uri="{C3380CC4-5D6E-409C-BE32-E72D297353CC}">
              <c16:uniqueId val="{00000000-5CF6-4B83-9581-6E0795EA265B}"/>
            </c:ext>
          </c:extLst>
        </c:ser>
        <c:ser>
          <c:idx val="1"/>
          <c:order val="1"/>
          <c:tx>
            <c:strRef>
              <c:f>'Comparative Report tables'!$H$76</c:f>
              <c:strCache>
                <c:ptCount val="1"/>
                <c:pt idx="0">
                  <c:v>Staff Costs</c:v>
                </c:pt>
              </c:strCache>
            </c:strRef>
          </c:tx>
          <c:spPr>
            <a:solidFill>
              <a:schemeClr val="accent1"/>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tables'!$J$76:$R$76</c:f>
              <c:numCache>
                <c:formatCode>_(* #,##0.00_);_(* \(#,##0.00\);_(* "-"??_);_(@_)</c:formatCode>
                <c:ptCount val="9"/>
                <c:pt idx="0">
                  <c:v>5.0719533582973879</c:v>
                </c:pt>
                <c:pt idx="1">
                  <c:v>3.1155122058842299</c:v>
                </c:pt>
                <c:pt idx="2">
                  <c:v>3.1163039632090541</c:v>
                </c:pt>
                <c:pt idx="3">
                  <c:v>1.0566334919173581</c:v>
                </c:pt>
                <c:pt idx="4">
                  <c:v>1.4196246121244229</c:v>
                </c:pt>
                <c:pt idx="5">
                  <c:v>5.2043809799942009</c:v>
                </c:pt>
                <c:pt idx="6">
                  <c:v>1.4453771911991866</c:v>
                </c:pt>
                <c:pt idx="7">
                  <c:v>3.1918390184500369</c:v>
                </c:pt>
                <c:pt idx="8">
                  <c:v>1.4970654737387272</c:v>
                </c:pt>
              </c:numCache>
            </c:numRef>
          </c:val>
          <c:extLst>
            <c:ext xmlns:c16="http://schemas.microsoft.com/office/drawing/2014/chart" uri="{C3380CC4-5D6E-409C-BE32-E72D297353CC}">
              <c16:uniqueId val="{00000001-5CF6-4B83-9581-6E0795EA265B}"/>
            </c:ext>
          </c:extLst>
        </c:ser>
        <c:ser>
          <c:idx val="2"/>
          <c:order val="2"/>
          <c:tx>
            <c:strRef>
              <c:f>'Comparative Report tables'!$H$77</c:f>
              <c:strCache>
                <c:ptCount val="1"/>
                <c:pt idx="0">
                  <c:v>Energy</c:v>
                </c:pt>
              </c:strCache>
            </c:strRef>
          </c:tx>
          <c:spPr>
            <a:solidFill>
              <a:schemeClr val="accent2"/>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tables'!$J$77:$R$77</c:f>
              <c:numCache>
                <c:formatCode>_(* #,##0.00_);_(* \(#,##0.00\);_(* "-"??_);_(@_)</c:formatCode>
                <c:ptCount val="9"/>
                <c:pt idx="0">
                  <c:v>1.6209650661231454</c:v>
                </c:pt>
                <c:pt idx="1">
                  <c:v>1.9069742312877775</c:v>
                </c:pt>
                <c:pt idx="2">
                  <c:v>1.5738469913051139</c:v>
                </c:pt>
                <c:pt idx="3">
                  <c:v>1.5565830170479178</c:v>
                </c:pt>
                <c:pt idx="4">
                  <c:v>0.52219783546507226</c:v>
                </c:pt>
                <c:pt idx="5">
                  <c:v>3.5746883154537548</c:v>
                </c:pt>
                <c:pt idx="6">
                  <c:v>2.290042154703964</c:v>
                </c:pt>
                <c:pt idx="7">
                  <c:v>2.1391167789229164</c:v>
                </c:pt>
                <c:pt idx="8">
                  <c:v>0.85093093218350657</c:v>
                </c:pt>
              </c:numCache>
            </c:numRef>
          </c:val>
          <c:extLst>
            <c:ext xmlns:c16="http://schemas.microsoft.com/office/drawing/2014/chart" uri="{C3380CC4-5D6E-409C-BE32-E72D297353CC}">
              <c16:uniqueId val="{00000002-5CF6-4B83-9581-6E0795EA265B}"/>
            </c:ext>
          </c:extLst>
        </c:ser>
        <c:ser>
          <c:idx val="0"/>
          <c:order val="3"/>
          <c:tx>
            <c:strRef>
              <c:f>'Comparative Report tables'!$H$75</c:f>
              <c:strCache>
                <c:ptCount val="1"/>
                <c:pt idx="0">
                  <c:v>Raw Water</c:v>
                </c:pt>
              </c:strCache>
            </c:strRef>
          </c:tx>
          <c:spPr>
            <a:solidFill>
              <a:schemeClr val="accent4"/>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tables'!$J$75:$R$75</c:f>
              <c:numCache>
                <c:formatCode>_(* #,##0.00_);_(* \(#,##0.00\);_(* "-"??_);_(@_)</c:formatCode>
                <c:ptCount val="9"/>
                <c:pt idx="0">
                  <c:v>2.7578802673365881</c:v>
                </c:pt>
                <c:pt idx="1">
                  <c:v>0.56413253848596412</c:v>
                </c:pt>
                <c:pt idx="2">
                  <c:v>0.73869733714147412</c:v>
                </c:pt>
                <c:pt idx="3">
                  <c:v>1.2638730289293039</c:v>
                </c:pt>
                <c:pt idx="4">
                  <c:v>0.58923787179293119</c:v>
                </c:pt>
                <c:pt idx="5">
                  <c:v>0.31360394317193385</c:v>
                </c:pt>
                <c:pt idx="6">
                  <c:v>4.2154430991928802</c:v>
                </c:pt>
                <c:pt idx="7">
                  <c:v>4.2984530974462141</c:v>
                </c:pt>
                <c:pt idx="8">
                  <c:v>0.53343900061001992</c:v>
                </c:pt>
              </c:numCache>
            </c:numRef>
          </c:val>
          <c:extLst>
            <c:ext xmlns:c16="http://schemas.microsoft.com/office/drawing/2014/chart" uri="{C3380CC4-5D6E-409C-BE32-E72D297353CC}">
              <c16:uniqueId val="{00000003-5CF6-4B83-9581-6E0795EA265B}"/>
            </c:ext>
          </c:extLst>
        </c:ser>
        <c:ser>
          <c:idx val="3"/>
          <c:order val="4"/>
          <c:tx>
            <c:strRef>
              <c:f>'Comparative Report tables'!$H$78</c:f>
              <c:strCache>
                <c:ptCount val="1"/>
                <c:pt idx="0">
                  <c:v>Chemicals</c:v>
                </c:pt>
              </c:strCache>
            </c:strRef>
          </c:tx>
          <c:spPr>
            <a:solidFill>
              <a:schemeClr val="accent3"/>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tables'!$J$78:$R$78</c:f>
              <c:numCache>
                <c:formatCode>_(* #,##0.00_);_(* \(#,##0.00\);_(* "-"??_);_(@_)</c:formatCode>
                <c:ptCount val="9"/>
                <c:pt idx="0">
                  <c:v>0.31257998767597289</c:v>
                </c:pt>
                <c:pt idx="1">
                  <c:v>0.28362540557956578</c:v>
                </c:pt>
                <c:pt idx="2">
                  <c:v>0.15347054125560353</c:v>
                </c:pt>
                <c:pt idx="3">
                  <c:v>0.52403388075824708</c:v>
                </c:pt>
                <c:pt idx="4">
                  <c:v>0.20496480738666464</c:v>
                </c:pt>
                <c:pt idx="5">
                  <c:v>1.0169527399246159</c:v>
                </c:pt>
                <c:pt idx="6">
                  <c:v>0.2426557019782892</c:v>
                </c:pt>
                <c:pt idx="7">
                  <c:v>0.50886785702040171</c:v>
                </c:pt>
                <c:pt idx="8">
                  <c:v>0.19231791946693641</c:v>
                </c:pt>
              </c:numCache>
            </c:numRef>
          </c:val>
          <c:extLst>
            <c:ext xmlns:c16="http://schemas.microsoft.com/office/drawing/2014/chart" uri="{C3380CC4-5D6E-409C-BE32-E72D297353CC}">
              <c16:uniqueId val="{00000004-5CF6-4B83-9581-6E0795EA265B}"/>
            </c:ext>
          </c:extLst>
        </c:ser>
        <c:ser>
          <c:idx val="4"/>
          <c:order val="5"/>
          <c:tx>
            <c:strRef>
              <c:f>'Comparative Report tables'!$H$79</c:f>
              <c:strCache>
                <c:ptCount val="1"/>
                <c:pt idx="0">
                  <c:v>Repairs &amp; Maintenance</c:v>
                </c:pt>
              </c:strCache>
            </c:strRef>
          </c:tx>
          <c:spPr>
            <a:solidFill>
              <a:schemeClr val="accent5"/>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tables'!$J$79:$R$79</c:f>
              <c:numCache>
                <c:formatCode>_(* #,##0.00_);_(* \(#,##0.00\);_(* "-"??_);_(@_)</c:formatCode>
                <c:ptCount val="9"/>
                <c:pt idx="0">
                  <c:v>0.51922074228563297</c:v>
                </c:pt>
                <c:pt idx="1">
                  <c:v>0.54193895526738356</c:v>
                </c:pt>
                <c:pt idx="2">
                  <c:v>0.53151047609122315</c:v>
                </c:pt>
                <c:pt idx="3">
                  <c:v>0.45064002773683814</c:v>
                </c:pt>
                <c:pt idx="4">
                  <c:v>0.36037992885794295</c:v>
                </c:pt>
                <c:pt idx="5">
                  <c:v>0.86715859669469408</c:v>
                </c:pt>
                <c:pt idx="6">
                  <c:v>0.19843210550249682</c:v>
                </c:pt>
                <c:pt idx="7">
                  <c:v>0.39934598532625165</c:v>
                </c:pt>
                <c:pt idx="8">
                  <c:v>0.84085778192568184</c:v>
                </c:pt>
              </c:numCache>
            </c:numRef>
          </c:val>
          <c:extLst>
            <c:ext xmlns:c16="http://schemas.microsoft.com/office/drawing/2014/chart" uri="{C3380CC4-5D6E-409C-BE32-E72D297353CC}">
              <c16:uniqueId val="{00000005-5CF6-4B83-9581-6E0795EA265B}"/>
            </c:ext>
          </c:extLst>
        </c:ser>
        <c:ser>
          <c:idx val="6"/>
          <c:order val="6"/>
          <c:tx>
            <c:strRef>
              <c:f>'Comparative Report tables'!$H$81</c:f>
              <c:strCache>
                <c:ptCount val="1"/>
                <c:pt idx="0">
                  <c:v>Depreciation &amp; Amortisation</c:v>
                </c:pt>
              </c:strCache>
            </c:strRef>
          </c:tx>
          <c:spPr>
            <a:solidFill>
              <a:schemeClr val="accent1">
                <a:lumMod val="60000"/>
              </a:schemeClr>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tables'!$J$81:$R$81</c:f>
              <c:numCache>
                <c:formatCode>_(* #,##0.00_);_(* \(#,##0.00\);_(* "-"??_);_(@_)</c:formatCode>
                <c:ptCount val="9"/>
                <c:pt idx="0">
                  <c:v>1.7503199507038916</c:v>
                </c:pt>
                <c:pt idx="1">
                  <c:v>0.46464932708958506</c:v>
                </c:pt>
                <c:pt idx="2">
                  <c:v>1.1022913358130377</c:v>
                </c:pt>
                <c:pt idx="3">
                  <c:v>1.132997322643774</c:v>
                </c:pt>
                <c:pt idx="4">
                  <c:v>0.63669113751608264</c:v>
                </c:pt>
                <c:pt idx="5">
                  <c:v>0.76590605972745729</c:v>
                </c:pt>
                <c:pt idx="6">
                  <c:v>0.34272781282493747</c:v>
                </c:pt>
                <c:pt idx="7">
                  <c:v>0</c:v>
                </c:pt>
                <c:pt idx="8">
                  <c:v>0.97337462699277533</c:v>
                </c:pt>
              </c:numCache>
            </c:numRef>
          </c:val>
          <c:extLst>
            <c:ext xmlns:c16="http://schemas.microsoft.com/office/drawing/2014/chart" uri="{C3380CC4-5D6E-409C-BE32-E72D297353CC}">
              <c16:uniqueId val="{00000006-5CF6-4B83-9581-6E0795EA265B}"/>
            </c:ext>
          </c:extLst>
        </c:ser>
        <c:ser>
          <c:idx val="7"/>
          <c:order val="7"/>
          <c:tx>
            <c:strRef>
              <c:f>'Comparative Report tables'!$H$82</c:f>
              <c:strCache>
                <c:ptCount val="1"/>
                <c:pt idx="0">
                  <c:v>Impairments</c:v>
                </c:pt>
              </c:strCache>
            </c:strRef>
          </c:tx>
          <c:spPr>
            <a:solidFill>
              <a:schemeClr val="accent2">
                <a:lumMod val="60000"/>
              </a:schemeClr>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tables'!$J$82:$R$82</c:f>
              <c:numCache>
                <c:formatCode>_(* #,##0.00_);_(* \(#,##0.00\);_(* "-"??_);_(@_)</c:formatCode>
                <c:ptCount val="9"/>
                <c:pt idx="0">
                  <c:v>0.30568327250319949</c:v>
                </c:pt>
                <c:pt idx="1">
                  <c:v>1.0319026363808945</c:v>
                </c:pt>
                <c:pt idx="2">
                  <c:v>0.37552128916542932</c:v>
                </c:pt>
                <c:pt idx="3">
                  <c:v>0</c:v>
                </c:pt>
                <c:pt idx="4">
                  <c:v>0</c:v>
                </c:pt>
                <c:pt idx="5">
                  <c:v>0</c:v>
                </c:pt>
                <c:pt idx="6">
                  <c:v>0</c:v>
                </c:pt>
                <c:pt idx="7">
                  <c:v>0</c:v>
                </c:pt>
                <c:pt idx="8">
                  <c:v>0.31270562104725308</c:v>
                </c:pt>
              </c:numCache>
            </c:numRef>
          </c:val>
          <c:extLst>
            <c:ext xmlns:c16="http://schemas.microsoft.com/office/drawing/2014/chart" uri="{C3380CC4-5D6E-409C-BE32-E72D297353CC}">
              <c16:uniqueId val="{00000007-5CF6-4B83-9581-6E0795EA265B}"/>
            </c:ext>
          </c:extLst>
        </c:ser>
        <c:ser>
          <c:idx val="8"/>
          <c:order val="8"/>
          <c:tx>
            <c:strRef>
              <c:f>'Comparative Report tables'!$H$83</c:f>
              <c:strCache>
                <c:ptCount val="1"/>
                <c:pt idx="0">
                  <c:v>Net finance cost</c:v>
                </c:pt>
              </c:strCache>
            </c:strRef>
          </c:tx>
          <c:spPr>
            <a:solidFill>
              <a:schemeClr val="accent3">
                <a:lumMod val="60000"/>
              </a:schemeClr>
            </a:solid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tables'!$J$83:$R$83</c:f>
              <c:numCache>
                <c:formatCode>_(* #,##0.00_);_(* \(#,##0.00\);_(* "-"??_);_(@_)</c:formatCode>
                <c:ptCount val="9"/>
                <c:pt idx="0">
                  <c:v>-0.8462577617670759</c:v>
                </c:pt>
                <c:pt idx="1">
                  <c:v>0.32768585796340732</c:v>
                </c:pt>
                <c:pt idx="2">
                  <c:v>1.8928554314918539E-2</c:v>
                </c:pt>
                <c:pt idx="3">
                  <c:v>0.38656915108743717</c:v>
                </c:pt>
                <c:pt idx="4">
                  <c:v>-5.9252251570423069E-2</c:v>
                </c:pt>
                <c:pt idx="5">
                  <c:v>-0.90866917947231085</c:v>
                </c:pt>
                <c:pt idx="6">
                  <c:v>-0.13147588362164178</c:v>
                </c:pt>
                <c:pt idx="7">
                  <c:v>0</c:v>
                </c:pt>
                <c:pt idx="8">
                  <c:v>-0.23398349991570949</c:v>
                </c:pt>
              </c:numCache>
            </c:numRef>
          </c:val>
          <c:extLst>
            <c:ext xmlns:c16="http://schemas.microsoft.com/office/drawing/2014/chart" uri="{C3380CC4-5D6E-409C-BE32-E72D297353CC}">
              <c16:uniqueId val="{00000008-5CF6-4B83-9581-6E0795EA265B}"/>
            </c:ext>
          </c:extLst>
        </c:ser>
        <c:dLbls>
          <c:showLegendKey val="0"/>
          <c:showVal val="0"/>
          <c:showCatName val="0"/>
          <c:showSerName val="0"/>
          <c:showPercent val="0"/>
          <c:showBubbleSize val="0"/>
        </c:dLbls>
        <c:gapWidth val="150"/>
        <c:overlap val="100"/>
        <c:axId val="804778688"/>
        <c:axId val="804769832"/>
        <c:extLst/>
      </c:barChart>
      <c:barChart>
        <c:barDir val="col"/>
        <c:grouping val="stacked"/>
        <c:varyColors val="0"/>
        <c:ser>
          <c:idx val="9"/>
          <c:order val="9"/>
          <c:tx>
            <c:strRef>
              <c:f>'Comparative Report tables'!$H$84</c:f>
              <c:strCache>
                <c:ptCount val="1"/>
                <c:pt idx="0">
                  <c:v>Total</c:v>
                </c:pt>
              </c:strCache>
              <c:extLst xmlns:c15="http://schemas.microsoft.com/office/drawing/2012/chart"/>
            </c:strRef>
          </c:tx>
          <c:spPr>
            <a:noFill/>
            <a:ln>
              <a:noFill/>
            </a:ln>
            <a:effectLst/>
          </c:spPr>
          <c:invertIfNegative val="0"/>
          <c:cat>
            <c:strRef>
              <c:f>'Comparative Report tables'!$J$74:$R$74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extLst xmlns:c15="http://schemas.microsoft.com/office/drawing/2012/chart"/>
            </c:strRef>
          </c:cat>
          <c:val>
            <c:numRef>
              <c:f>'Comparative Report tables'!$J$84:$R$84</c:f>
              <c:numCache>
                <c:formatCode>_(* #,##0.00_);_(* \(#,##0.00\);_(* "-"??_);_(@_)</c:formatCode>
                <c:ptCount val="9"/>
                <c:pt idx="0">
                  <c:v>13.404228089301796</c:v>
                </c:pt>
                <c:pt idx="1">
                  <c:v>9.2306433633402758</c:v>
                </c:pt>
                <c:pt idx="2">
                  <c:v>8.3703157851572279</c:v>
                </c:pt>
                <c:pt idx="3">
                  <c:v>8.8946406801484965</c:v>
                </c:pt>
                <c:pt idx="4">
                  <c:v>4.4690456368727771</c:v>
                </c:pt>
                <c:pt idx="5">
                  <c:v>22.206285879965208</c:v>
                </c:pt>
                <c:pt idx="6">
                  <c:v>9.3822704100751757</c:v>
                </c:pt>
                <c:pt idx="7">
                  <c:v>11.728253301658981</c:v>
                </c:pt>
                <c:pt idx="8">
                  <c:v>7.15164644563436</c:v>
                </c:pt>
              </c:numCache>
              <c:extLst xmlns:c15="http://schemas.microsoft.com/office/drawing/2012/chart"/>
            </c:numRef>
          </c:val>
          <c:extLst xmlns:c15="http://schemas.microsoft.com/office/drawing/2012/chart">
            <c:ext xmlns:c16="http://schemas.microsoft.com/office/drawing/2014/chart" uri="{C3380CC4-5D6E-409C-BE32-E72D297353CC}">
              <c16:uniqueId val="{00000009-5CF6-4B83-9581-6E0795EA265B}"/>
            </c:ext>
          </c:extLst>
        </c:ser>
        <c:dLbls>
          <c:showLegendKey val="0"/>
          <c:showVal val="0"/>
          <c:showCatName val="0"/>
          <c:showSerName val="0"/>
          <c:showPercent val="0"/>
          <c:showBubbleSize val="0"/>
        </c:dLbls>
        <c:gapWidth val="150"/>
        <c:overlap val="100"/>
        <c:axId val="498019456"/>
        <c:axId val="498008224"/>
      </c:barChart>
      <c:catAx>
        <c:axId val="8047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4769832"/>
        <c:crosses val="autoZero"/>
        <c:auto val="1"/>
        <c:lblAlgn val="ctr"/>
        <c:lblOffset val="100"/>
        <c:noMultiLvlLbl val="0"/>
      </c:catAx>
      <c:valAx>
        <c:axId val="80476983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4778688"/>
        <c:crosses val="autoZero"/>
        <c:crossBetween val="between"/>
      </c:valAx>
      <c:valAx>
        <c:axId val="498008224"/>
        <c:scaling>
          <c:orientation val="minMax"/>
        </c:scaling>
        <c:delete val="1"/>
        <c:axPos val="r"/>
        <c:numFmt formatCode="_(* #,##0.00_);_(* \(#,##0.00\);_(* &quot;-&quot;??_);_(@_)" sourceLinked="1"/>
        <c:majorTickMark val="out"/>
        <c:minorTickMark val="none"/>
        <c:tickLblPos val="nextTo"/>
        <c:crossAx val="498019456"/>
        <c:crosses val="max"/>
        <c:crossBetween val="between"/>
      </c:valAx>
      <c:catAx>
        <c:axId val="498019456"/>
        <c:scaling>
          <c:orientation val="minMax"/>
        </c:scaling>
        <c:delete val="1"/>
        <c:axPos val="b"/>
        <c:numFmt formatCode="General" sourceLinked="1"/>
        <c:majorTickMark val="out"/>
        <c:minorTickMark val="none"/>
        <c:tickLblPos val="nextTo"/>
        <c:crossAx val="49800822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348271574946045E-2"/>
          <c:y val="5.1673507765636784E-2"/>
          <c:w val="0.63849739185624466"/>
          <c:h val="0.48275484526983964"/>
        </c:manualLayout>
      </c:layout>
      <c:barChart>
        <c:barDir val="col"/>
        <c:grouping val="stacked"/>
        <c:varyColors val="0"/>
        <c:ser>
          <c:idx val="0"/>
          <c:order val="0"/>
          <c:tx>
            <c:strRef>
              <c:f>'Comparative Report tables'!$A$45</c:f>
              <c:strCache>
                <c:ptCount val="1"/>
                <c:pt idx="0">
                  <c:v>Raw Water</c:v>
                </c:pt>
              </c:strCache>
            </c:strRef>
          </c:tx>
          <c:spPr>
            <a:solidFill>
              <a:schemeClr val="accent4"/>
            </a:solidFill>
            <a:ln>
              <a:noFill/>
            </a:ln>
            <a:effectLst/>
          </c:spPr>
          <c:invertIfNegative val="0"/>
          <c:cat>
            <c:strRef>
              <c:f>'Comparative Report tables'!$J$44:$R$44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tables'!$J$45:$R$45</c:f>
              <c:numCache>
                <c:formatCode>0%</c:formatCode>
                <c:ptCount val="9"/>
                <c:pt idx="0">
                  <c:v>0.22615803814713897</c:v>
                </c:pt>
                <c:pt idx="1">
                  <c:v>7.6168194584273069E-2</c:v>
                </c:pt>
                <c:pt idx="2">
                  <c:v>0.10746916699082479</c:v>
                </c:pt>
                <c:pt idx="3">
                  <c:v>0.17137088977756562</c:v>
                </c:pt>
                <c:pt idx="4">
                  <c:v>0.15141249090817155</c:v>
                </c:pt>
                <c:pt idx="5">
                  <c:v>1.4032093409254341E-2</c:v>
                </c:pt>
                <c:pt idx="6">
                  <c:v>0.45964830492764663</c:v>
                </c:pt>
                <c:pt idx="7">
                  <c:v>0.36650411505336355</c:v>
                </c:pt>
                <c:pt idx="8">
                  <c:v>8.7455472463447675E-2</c:v>
                </c:pt>
              </c:numCache>
            </c:numRef>
          </c:val>
          <c:extLst>
            <c:ext xmlns:c16="http://schemas.microsoft.com/office/drawing/2014/chart" uri="{C3380CC4-5D6E-409C-BE32-E72D297353CC}">
              <c16:uniqueId val="{00000000-5392-4E1A-9036-93D6547E06E5}"/>
            </c:ext>
          </c:extLst>
        </c:ser>
        <c:ser>
          <c:idx val="2"/>
          <c:order val="1"/>
          <c:tx>
            <c:strRef>
              <c:f>'Comparative Report tables'!$A$47</c:f>
              <c:strCache>
                <c:ptCount val="1"/>
                <c:pt idx="0">
                  <c:v>Energy</c:v>
                </c:pt>
              </c:strCache>
            </c:strRef>
          </c:tx>
          <c:spPr>
            <a:solidFill>
              <a:schemeClr val="accent2"/>
            </a:solidFill>
            <a:ln>
              <a:noFill/>
            </a:ln>
            <a:effectLst/>
          </c:spPr>
          <c:invertIfNegative val="0"/>
          <c:cat>
            <c:strRef>
              <c:f>'Comparative Report tables'!$J$44:$R$44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tables'!$J$47:$R$47</c:f>
              <c:numCache>
                <c:formatCode>0%</c:formatCode>
                <c:ptCount val="9"/>
                <c:pt idx="0">
                  <c:v>0.1329261040086758</c:v>
                </c:pt>
                <c:pt idx="1">
                  <c:v>0.25747634537399738</c:v>
                </c:pt>
                <c:pt idx="2">
                  <c:v>0.22897067123741782</c:v>
                </c:pt>
                <c:pt idx="3">
                  <c:v>0.21105998034480597</c:v>
                </c:pt>
                <c:pt idx="4">
                  <c:v>0.13418566388822983</c:v>
                </c:pt>
                <c:pt idx="5">
                  <c:v>0.15994811750156038</c:v>
                </c:pt>
                <c:pt idx="6">
                  <c:v>0.24970423508363185</c:v>
                </c:pt>
                <c:pt idx="7">
                  <c:v>0.18239005620899532</c:v>
                </c:pt>
                <c:pt idx="8">
                  <c:v>0.1395071725591274</c:v>
                </c:pt>
              </c:numCache>
            </c:numRef>
          </c:val>
          <c:extLst>
            <c:ext xmlns:c16="http://schemas.microsoft.com/office/drawing/2014/chart" uri="{C3380CC4-5D6E-409C-BE32-E72D297353CC}">
              <c16:uniqueId val="{00000001-5392-4E1A-9036-93D6547E06E5}"/>
            </c:ext>
          </c:extLst>
        </c:ser>
        <c:ser>
          <c:idx val="1"/>
          <c:order val="2"/>
          <c:tx>
            <c:strRef>
              <c:f>'Comparative Report tables'!$A$46</c:f>
              <c:strCache>
                <c:ptCount val="1"/>
                <c:pt idx="0">
                  <c:v>Staff Costs</c:v>
                </c:pt>
              </c:strCache>
            </c:strRef>
          </c:tx>
          <c:spPr>
            <a:solidFill>
              <a:schemeClr val="accent1"/>
            </a:solidFill>
            <a:ln>
              <a:noFill/>
            </a:ln>
            <a:effectLst/>
          </c:spPr>
          <c:invertIfNegative val="0"/>
          <c:cat>
            <c:strRef>
              <c:f>'Comparative Report tables'!$J$44:$R$44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tables'!$J$46:$R$46</c:f>
              <c:numCache>
                <c:formatCode>0%</c:formatCode>
                <c:ptCount val="9"/>
                <c:pt idx="0">
                  <c:v>0.41592197988859825</c:v>
                </c:pt>
                <c:pt idx="1">
                  <c:v>0.42065104162285799</c:v>
                </c:pt>
                <c:pt idx="2">
                  <c:v>0.4533745746427974</c:v>
                </c:pt>
                <c:pt idx="3">
                  <c:v>0.14327089631151749</c:v>
                </c:pt>
                <c:pt idx="4">
                  <c:v>0.36479138386380344</c:v>
                </c:pt>
                <c:pt idx="5">
                  <c:v>0.23286811801529986</c:v>
                </c:pt>
                <c:pt idx="6">
                  <c:v>0.15760269093490867</c:v>
                </c:pt>
                <c:pt idx="7">
                  <c:v>0.27214956365229137</c:v>
                </c:pt>
                <c:pt idx="8">
                  <c:v>0.24543868776901015</c:v>
                </c:pt>
              </c:numCache>
            </c:numRef>
          </c:val>
          <c:extLst>
            <c:ext xmlns:c16="http://schemas.microsoft.com/office/drawing/2014/chart" uri="{C3380CC4-5D6E-409C-BE32-E72D297353CC}">
              <c16:uniqueId val="{00000002-5392-4E1A-9036-93D6547E06E5}"/>
            </c:ext>
          </c:extLst>
        </c:ser>
        <c:ser>
          <c:idx val="3"/>
          <c:order val="3"/>
          <c:tx>
            <c:strRef>
              <c:f>'Comparative Report tables'!$A$48</c:f>
              <c:strCache>
                <c:ptCount val="1"/>
                <c:pt idx="0">
                  <c:v>Chemicals</c:v>
                </c:pt>
              </c:strCache>
            </c:strRef>
          </c:tx>
          <c:spPr>
            <a:solidFill>
              <a:schemeClr val="accent4"/>
            </a:solidFill>
            <a:ln>
              <a:noFill/>
            </a:ln>
            <a:effectLst/>
          </c:spPr>
          <c:invertIfNegative val="0"/>
          <c:cat>
            <c:strRef>
              <c:f>'Comparative Report tables'!$J$44:$R$44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tables'!$J$48:$R$48</c:f>
              <c:numCache>
                <c:formatCode>0%</c:formatCode>
                <c:ptCount val="9"/>
                <c:pt idx="0">
                  <c:v>2.5632902781934721E-2</c:v>
                </c:pt>
                <c:pt idx="1">
                  <c:v>3.8294609169694668E-2</c:v>
                </c:pt>
                <c:pt idx="2">
                  <c:v>2.2327617005084646E-2</c:v>
                </c:pt>
                <c:pt idx="3">
                  <c:v>7.1054726514110003E-2</c:v>
                </c:pt>
                <c:pt idx="4">
                  <c:v>5.2668427337329203E-2</c:v>
                </c:pt>
                <c:pt idx="5">
                  <c:v>4.5503177335993537E-2</c:v>
                </c:pt>
                <c:pt idx="6">
                  <c:v>2.6458969904422237E-2</c:v>
                </c:pt>
                <c:pt idx="7">
                  <c:v>4.3388204870065478E-2</c:v>
                </c:pt>
                <c:pt idx="8">
                  <c:v>3.1529855317917063E-2</c:v>
                </c:pt>
              </c:numCache>
            </c:numRef>
          </c:val>
          <c:extLst>
            <c:ext xmlns:c16="http://schemas.microsoft.com/office/drawing/2014/chart" uri="{C3380CC4-5D6E-409C-BE32-E72D297353CC}">
              <c16:uniqueId val="{00000003-5392-4E1A-9036-93D6547E06E5}"/>
            </c:ext>
          </c:extLst>
        </c:ser>
        <c:ser>
          <c:idx val="6"/>
          <c:order val="4"/>
          <c:tx>
            <c:strRef>
              <c:f>'Comparative Report tables'!$A$51</c:f>
              <c:strCache>
                <c:ptCount val="1"/>
                <c:pt idx="0">
                  <c:v>Other costs excluding financial</c:v>
                </c:pt>
              </c:strCache>
            </c:strRef>
          </c:tx>
          <c:spPr>
            <a:solidFill>
              <a:schemeClr val="accent6"/>
            </a:solidFill>
            <a:ln>
              <a:noFill/>
            </a:ln>
            <a:effectLst/>
          </c:spPr>
          <c:invertIfNegative val="0"/>
          <c:cat>
            <c:strRef>
              <c:f>'Comparative Report tables'!$J$44:$R$44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tables'!$J$51:$R$51</c:f>
              <c:numCache>
                <c:formatCode>0%</c:formatCode>
                <c:ptCount val="9"/>
                <c:pt idx="0">
                  <c:v>0.15678264215775828</c:v>
                </c:pt>
                <c:pt idx="1">
                  <c:v>0.13423815368683628</c:v>
                </c:pt>
                <c:pt idx="2">
                  <c:v>0.11053132328166436</c:v>
                </c:pt>
                <c:pt idx="3">
                  <c:v>0.34214038929018614</c:v>
                </c:pt>
                <c:pt idx="4">
                  <c:v>0.20433762869556085</c:v>
                </c:pt>
                <c:pt idx="5">
                  <c:v>0.50884780039716215</c:v>
                </c:pt>
                <c:pt idx="6">
                  <c:v>8.4948932326325249E-2</c:v>
                </c:pt>
                <c:pt idx="7">
                  <c:v>0.10151814885552839</c:v>
                </c:pt>
                <c:pt idx="8">
                  <c:v>0.35821309734997403</c:v>
                </c:pt>
              </c:numCache>
            </c:numRef>
          </c:val>
          <c:extLst>
            <c:ext xmlns:c16="http://schemas.microsoft.com/office/drawing/2014/chart" uri="{C3380CC4-5D6E-409C-BE32-E72D297353CC}">
              <c16:uniqueId val="{00000004-5392-4E1A-9036-93D6547E06E5}"/>
            </c:ext>
          </c:extLst>
        </c:ser>
        <c:ser>
          <c:idx val="4"/>
          <c:order val="5"/>
          <c:tx>
            <c:strRef>
              <c:f>'Comparative Report tables'!$A$49</c:f>
              <c:strCache>
                <c:ptCount val="1"/>
                <c:pt idx="0">
                  <c:v>Repairs &amp; Maintenance</c:v>
                </c:pt>
              </c:strCache>
            </c:strRef>
          </c:tx>
          <c:spPr>
            <a:solidFill>
              <a:schemeClr val="accent5"/>
            </a:solidFill>
            <a:ln>
              <a:noFill/>
            </a:ln>
            <a:effectLst/>
          </c:spPr>
          <c:invertIfNegative val="0"/>
          <c:cat>
            <c:strRef>
              <c:f>'Comparative Report tables'!$J$44:$R$44</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tables'!$J$49:$R$49</c:f>
              <c:numCache>
                <c:formatCode>0%</c:formatCode>
                <c:ptCount val="9"/>
                <c:pt idx="0">
                  <c:v>4.257833301589399E-2</c:v>
                </c:pt>
                <c:pt idx="1">
                  <c:v>7.3171655562340426E-2</c:v>
                </c:pt>
                <c:pt idx="2">
                  <c:v>7.7326646842210994E-2</c:v>
                </c:pt>
                <c:pt idx="3">
                  <c:v>6.1103117761814783E-2</c:v>
                </c:pt>
                <c:pt idx="4">
                  <c:v>9.2604405306905127E-2</c:v>
                </c:pt>
                <c:pt idx="5">
                  <c:v>3.8800693340729803E-2</c:v>
                </c:pt>
                <c:pt idx="6">
                  <c:v>2.1636866823065443E-2</c:v>
                </c:pt>
                <c:pt idx="7">
                  <c:v>3.4049911359755804E-2</c:v>
                </c:pt>
                <c:pt idx="8">
                  <c:v>0.1378557145405237</c:v>
                </c:pt>
              </c:numCache>
            </c:numRef>
          </c:val>
          <c:extLst>
            <c:ext xmlns:c16="http://schemas.microsoft.com/office/drawing/2014/chart" uri="{C3380CC4-5D6E-409C-BE32-E72D297353CC}">
              <c16:uniqueId val="{00000005-5392-4E1A-9036-93D6547E06E5}"/>
            </c:ext>
          </c:extLst>
        </c:ser>
        <c:dLbls>
          <c:showLegendKey val="0"/>
          <c:showVal val="0"/>
          <c:showCatName val="0"/>
          <c:showSerName val="0"/>
          <c:showPercent val="0"/>
          <c:showBubbleSize val="0"/>
        </c:dLbls>
        <c:gapWidth val="150"/>
        <c:overlap val="100"/>
        <c:axId val="711800152"/>
        <c:axId val="711802120"/>
        <c:extLst>
          <c:ext xmlns:c15="http://schemas.microsoft.com/office/drawing/2012/chart" uri="{02D57815-91ED-43cb-92C2-25804820EDAC}">
            <c15:filteredBarSeries>
              <c15:ser>
                <c:idx val="7"/>
                <c:order val="6"/>
                <c:tx>
                  <c:strRef>
                    <c:extLst>
                      <c:ext uri="{02D57815-91ED-43cb-92C2-25804820EDAC}">
                        <c15:formulaRef>
                          <c15:sqref>'Comparative Report tables'!$A$52</c15:sqref>
                        </c15:formulaRef>
                      </c:ext>
                    </c:extLst>
                    <c:strCache>
                      <c:ptCount val="1"/>
                      <c:pt idx="0">
                        <c:v>Depreciation &amp; Amortisation</c:v>
                      </c:pt>
                    </c:strCache>
                  </c:strRef>
                </c:tx>
                <c:spPr>
                  <a:solidFill>
                    <a:schemeClr val="accent2">
                      <a:lumMod val="60000"/>
                    </a:schemeClr>
                  </a:solidFill>
                  <a:ln>
                    <a:noFill/>
                  </a:ln>
                  <a:effectLst/>
                </c:spPr>
                <c:invertIfNegative val="0"/>
                <c:cat>
                  <c:strRef>
                    <c:extLst>
                      <c:ext uri="{02D57815-91ED-43cb-92C2-25804820EDAC}">
                        <c15:formulaRef>
                          <c15:sqref>'Comparative Report tables'!$J$44:$R$44</c15:sqref>
                        </c15:formulaRef>
                      </c:ext>
                    </c:extLst>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extLst>
                      <c:ext uri="{02D57815-91ED-43cb-92C2-25804820EDAC}">
                        <c15:formulaRef>
                          <c15:sqref>'Comparative Report tables'!$J$52:$R$52</c15:sqref>
                        </c15:formulaRef>
                      </c:ext>
                    </c:extLst>
                    <c:numCache>
                      <c:formatCode>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6-5392-4E1A-9036-93D6547E06E5}"/>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'Comparative Report tables'!$A$53</c15:sqref>
                        </c15:formulaRef>
                      </c:ext>
                    </c:extLst>
                    <c:strCache>
                      <c:ptCount val="1"/>
                      <c:pt idx="0">
                        <c:v>Impairments</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'Comparative Report tables'!$J$44:$R$44</c15:sqref>
                        </c15:formulaRef>
                      </c:ext>
                    </c:extLst>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extLst xmlns:c15="http://schemas.microsoft.com/office/drawing/2012/chart">
                      <c:ext xmlns:c15="http://schemas.microsoft.com/office/drawing/2012/chart" uri="{02D57815-91ED-43cb-92C2-25804820EDAC}">
                        <c15:formulaRef>
                          <c15:sqref>'Comparative Report tables'!$J$53:$R$53</c15:sqref>
                        </c15:formulaRef>
                      </c:ext>
                    </c:extLst>
                    <c:numCache>
                      <c:formatCode>0%</c:formatCode>
                      <c:ptCount val="9"/>
                      <c:pt idx="0">
                        <c:v>0</c:v>
                      </c:pt>
                      <c:pt idx="1">
                        <c:v>0</c:v>
                      </c:pt>
                      <c:pt idx="2">
                        <c:v>0</c:v>
                      </c:pt>
                      <c:pt idx="3">
                        <c:v>0</c:v>
                      </c:pt>
                      <c:pt idx="4">
                        <c:v>0</c:v>
                      </c:pt>
                      <c:pt idx="5">
                        <c:v>0</c:v>
                      </c:pt>
                      <c:pt idx="6">
                        <c:v>0</c:v>
                      </c:pt>
                      <c:pt idx="7">
                        <c:v>0</c:v>
                      </c:pt>
                      <c:pt idx="8">
                        <c:v>0</c:v>
                      </c:pt>
                    </c:numCache>
                  </c:numRef>
                </c:val>
                <c:extLst xmlns:c15="http://schemas.microsoft.com/office/drawing/2012/chart">
                  <c:ext xmlns:c16="http://schemas.microsoft.com/office/drawing/2014/chart" uri="{C3380CC4-5D6E-409C-BE32-E72D297353CC}">
                    <c16:uniqueId val="{00000007-5392-4E1A-9036-93D6547E06E5}"/>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'Comparative Report tables'!$A$54</c15:sqref>
                        </c15:formulaRef>
                      </c:ext>
                    </c:extLst>
                    <c:strCache>
                      <c:ptCount val="1"/>
                      <c:pt idx="0">
                        <c:v>Net finance cost</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'Comparative Report tables'!$J$44:$R$44</c15:sqref>
                        </c15:formulaRef>
                      </c:ext>
                    </c:extLst>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extLst xmlns:c15="http://schemas.microsoft.com/office/drawing/2012/chart">
                      <c:ext xmlns:c15="http://schemas.microsoft.com/office/drawing/2012/chart" uri="{02D57815-91ED-43cb-92C2-25804820EDAC}">
                        <c15:formulaRef>
                          <c15:sqref>'Comparative Report tables'!$J$54:$R$54</c15:sqref>
                        </c15:formulaRef>
                      </c:ext>
                    </c:extLst>
                    <c:numCache>
                      <c:formatCode>0%</c:formatCode>
                      <c:ptCount val="9"/>
                      <c:pt idx="0">
                        <c:v>0</c:v>
                      </c:pt>
                      <c:pt idx="1">
                        <c:v>0</c:v>
                      </c:pt>
                      <c:pt idx="2">
                        <c:v>0</c:v>
                      </c:pt>
                      <c:pt idx="3">
                        <c:v>0</c:v>
                      </c:pt>
                      <c:pt idx="4">
                        <c:v>0</c:v>
                      </c:pt>
                      <c:pt idx="5">
                        <c:v>0</c:v>
                      </c:pt>
                      <c:pt idx="6">
                        <c:v>0</c:v>
                      </c:pt>
                      <c:pt idx="7">
                        <c:v>0</c:v>
                      </c:pt>
                      <c:pt idx="8">
                        <c:v>0</c:v>
                      </c:pt>
                    </c:numCache>
                  </c:numRef>
                </c:val>
                <c:extLst xmlns:c15="http://schemas.microsoft.com/office/drawing/2012/chart">
                  <c:ext xmlns:c16="http://schemas.microsoft.com/office/drawing/2014/chart" uri="{C3380CC4-5D6E-409C-BE32-E72D297353CC}">
                    <c16:uniqueId val="{00000008-5392-4E1A-9036-93D6547E06E5}"/>
                  </c:ext>
                </c:extLst>
              </c15:ser>
            </c15:filteredBarSeries>
          </c:ext>
        </c:extLst>
      </c:barChart>
      <c:catAx>
        <c:axId val="7118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1802120"/>
        <c:crosses val="autoZero"/>
        <c:auto val="1"/>
        <c:lblAlgn val="ctr"/>
        <c:lblOffset val="100"/>
        <c:noMultiLvlLbl val="0"/>
      </c:catAx>
      <c:valAx>
        <c:axId val="7118021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1800152"/>
        <c:crosses val="autoZero"/>
        <c:crossBetween val="between"/>
      </c:valAx>
      <c:spPr>
        <a:noFill/>
        <a:ln>
          <a:noFill/>
        </a:ln>
        <a:effectLst/>
      </c:spPr>
    </c:plotArea>
    <c:legend>
      <c:legendPos val="r"/>
      <c:layout>
        <c:manualLayout>
          <c:xMode val="edge"/>
          <c:yMode val="edge"/>
          <c:x val="0.72874459610422027"/>
          <c:y val="4.0780431491706681E-2"/>
          <c:w val="0.26972195564639795"/>
          <c:h val="0.639047712396946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strRef>
              <c:f>'Comparative Report tables'!$K$18</c:f>
              <c:strCache>
                <c:ptCount val="1"/>
                <c:pt idx="0">
                  <c:v>Cost per (R/kl) 2022/23</c:v>
                </c:pt>
              </c:strCache>
            </c:strRef>
          </c:tx>
          <c:spPr>
            <a:solidFill>
              <a:schemeClr val="accent5"/>
            </a:solidFill>
            <a:ln>
              <a:noFill/>
            </a:ln>
            <a:effectLst/>
          </c:spPr>
          <c:invertIfNegative val="0"/>
          <c:cat>
            <c:strRef>
              <c:f>'Comparative Report tables'!$K$7:$K$15</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tables'!$K$19:$K$27</c:f>
              <c:numCache>
                <c:formatCode>0.00</c:formatCode>
                <c:ptCount val="9"/>
                <c:pt idx="0">
                  <c:v>12.194482627861781</c:v>
                </c:pt>
                <c:pt idx="1">
                  <c:v>7.4064055419063877</c:v>
                </c:pt>
                <c:pt idx="2">
                  <c:v>6.8735746058638441</c:v>
                </c:pt>
                <c:pt idx="3">
                  <c:v>7.3750742064172856</c:v>
                </c:pt>
                <c:pt idx="4">
                  <c:v>3.8916067509271173</c:v>
                </c:pt>
                <c:pt idx="5">
                  <c:v>22.34904899971006</c:v>
                </c:pt>
                <c:pt idx="6">
                  <c:v>9.1710184808718793</c:v>
                </c:pt>
                <c:pt idx="7">
                  <c:v>11.728253301658979</c:v>
                </c:pt>
                <c:pt idx="8">
                  <c:v>6.0995496975100405</c:v>
                </c:pt>
              </c:numCache>
            </c:numRef>
          </c:val>
          <c:extLst>
            <c:ext xmlns:c16="http://schemas.microsoft.com/office/drawing/2014/chart" uri="{C3380CC4-5D6E-409C-BE32-E72D297353CC}">
              <c16:uniqueId val="{00000000-83F4-4741-ADF7-1D7D78BC53C5}"/>
            </c:ext>
          </c:extLst>
        </c:ser>
        <c:ser>
          <c:idx val="1"/>
          <c:order val="2"/>
          <c:tx>
            <c:v>Current tariff (2021/22)</c:v>
          </c:tx>
          <c:spPr>
            <a:solidFill>
              <a:schemeClr val="accent2"/>
            </a:solidFill>
            <a:ln>
              <a:noFill/>
            </a:ln>
            <a:effectLst/>
          </c:spPr>
          <c:invertIfNegative val="0"/>
          <c:cat>
            <c:strRef>
              <c:f>'Comparative Report tables'!$K$7:$K$15</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tables'!$B$20:$B$28</c:f>
              <c:numCache>
                <c:formatCode>_(* #,##0.00_);_(* \(#,##0.00\);_(* "-"??_);_(@_)</c:formatCode>
                <c:ptCount val="9"/>
                <c:pt idx="0">
                  <c:v>12.025209955539534</c:v>
                </c:pt>
                <c:pt idx="1">
                  <c:v>10</c:v>
                </c:pt>
                <c:pt idx="2">
                  <c:v>7.9002658311507137</c:v>
                </c:pt>
                <c:pt idx="3">
                  <c:v>8.1128887245442236</c:v>
                </c:pt>
                <c:pt idx="4">
                  <c:v>5.4733999999999998</c:v>
                </c:pt>
                <c:pt idx="5">
                  <c:v>11.943557692307692</c:v>
                </c:pt>
                <c:pt idx="6">
                  <c:v>10.68</c:v>
                </c:pt>
                <c:pt idx="7">
                  <c:v>12.042727123453307</c:v>
                </c:pt>
                <c:pt idx="8">
                  <c:v>9.8649345572924183</c:v>
                </c:pt>
              </c:numCache>
            </c:numRef>
          </c:val>
          <c:extLst>
            <c:ext xmlns:c16="http://schemas.microsoft.com/office/drawing/2014/chart" uri="{C3380CC4-5D6E-409C-BE32-E72D297353CC}">
              <c16:uniqueId val="{00000001-83F4-4741-ADF7-1D7D78BC53C5}"/>
            </c:ext>
          </c:extLst>
        </c:ser>
        <c:ser>
          <c:idx val="2"/>
          <c:order val="3"/>
          <c:tx>
            <c:v>Proposed tariff (2022/23)</c:v>
          </c:tx>
          <c:spPr>
            <a:solidFill>
              <a:schemeClr val="accent3"/>
            </a:solidFill>
            <a:ln>
              <a:noFill/>
            </a:ln>
            <a:effectLst/>
          </c:spPr>
          <c:invertIfNegative val="0"/>
          <c:cat>
            <c:strRef>
              <c:f>'Comparative Report tables'!$K$7:$K$15</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tables'!$D$20:$D$28</c:f>
              <c:numCache>
                <c:formatCode>_(* #,##0.00_);_(* \(#,##0.00\);_(* "-"??_);_(@_)</c:formatCode>
                <c:ptCount val="9"/>
                <c:pt idx="0">
                  <c:v>12.716295389649018</c:v>
                </c:pt>
                <c:pt idx="1">
                  <c:v>10.9</c:v>
                </c:pt>
                <c:pt idx="2">
                  <c:v>8.6650553202947158</c:v>
                </c:pt>
                <c:pt idx="3">
                  <c:v>9.0950889746805963</c:v>
                </c:pt>
                <c:pt idx="4">
                  <c:v>6.0175999999999998</c:v>
                </c:pt>
                <c:pt idx="5">
                  <c:v>13.500125601623658</c:v>
                </c:pt>
                <c:pt idx="6">
                  <c:v>11.62</c:v>
                </c:pt>
                <c:pt idx="7">
                  <c:v>12.843251768388567</c:v>
                </c:pt>
                <c:pt idx="8">
                  <c:v>10.21787484430342</c:v>
                </c:pt>
              </c:numCache>
            </c:numRef>
          </c:val>
          <c:extLst>
            <c:ext xmlns:c16="http://schemas.microsoft.com/office/drawing/2014/chart" uri="{C3380CC4-5D6E-409C-BE32-E72D297353CC}">
              <c16:uniqueId val="{00000002-83F4-4741-ADF7-1D7D78BC53C5}"/>
            </c:ext>
          </c:extLst>
        </c:ser>
        <c:dLbls>
          <c:showLegendKey val="0"/>
          <c:showVal val="0"/>
          <c:showCatName val="0"/>
          <c:showSerName val="0"/>
          <c:showPercent val="0"/>
          <c:showBubbleSize val="0"/>
        </c:dLbls>
        <c:gapWidth val="219"/>
        <c:overlap val="-27"/>
        <c:axId val="683834719"/>
        <c:axId val="683826399"/>
      </c:barChart>
      <c:lineChart>
        <c:grouping val="standard"/>
        <c:varyColors val="0"/>
        <c:ser>
          <c:idx val="3"/>
          <c:order val="0"/>
          <c:tx>
            <c:v>% increase applied for</c:v>
          </c:tx>
          <c:spPr>
            <a:ln w="28575" cap="rnd">
              <a:noFill/>
              <a:round/>
            </a:ln>
            <a:effectLst/>
          </c:spPr>
          <c:marker>
            <c:symbol val="diamond"/>
            <c:size val="5"/>
            <c:spPr>
              <a:solidFill>
                <a:schemeClr val="tx1"/>
              </a:solidFill>
              <a:ln w="63500">
                <a:solidFill>
                  <a:schemeClr val="tx1"/>
                </a:solidFill>
              </a:ln>
              <a:effectLst/>
            </c:spPr>
          </c:marker>
          <c:cat>
            <c:strRef>
              <c:f>'Comparative Report tables'!$K$7:$K$15</c:f>
              <c:strCache>
                <c:ptCount val="9"/>
                <c:pt idx="0">
                  <c:v>Amatola Water</c:v>
                </c:pt>
                <c:pt idx="1">
                  <c:v>Bloem Water</c:v>
                </c:pt>
                <c:pt idx="2">
                  <c:v>Lepelle Northern Water</c:v>
                </c:pt>
                <c:pt idx="3">
                  <c:v>Magalies Water</c:v>
                </c:pt>
                <c:pt idx="4">
                  <c:v>Mhlathuze Water</c:v>
                </c:pt>
                <c:pt idx="5">
                  <c:v>Overberg Water</c:v>
                </c:pt>
                <c:pt idx="6">
                  <c:v>Rand Water</c:v>
                </c:pt>
                <c:pt idx="7">
                  <c:v>Sedibeng Water</c:v>
                </c:pt>
                <c:pt idx="8">
                  <c:v>Umgeni Water</c:v>
                </c:pt>
              </c:strCache>
            </c:strRef>
          </c:cat>
          <c:val>
            <c:numRef>
              <c:f>'Comparative Report tables'!$C$20:$C$28</c:f>
              <c:numCache>
                <c:formatCode>0.0%</c:formatCode>
                <c:ptCount val="9"/>
                <c:pt idx="0">
                  <c:v>5.7469718754567634E-2</c:v>
                </c:pt>
                <c:pt idx="1">
                  <c:v>9.000000000000008E-2</c:v>
                </c:pt>
                <c:pt idx="2">
                  <c:v>9.68055386349711E-2</c:v>
                </c:pt>
                <c:pt idx="3">
                  <c:v>0.12106664882076901</c:v>
                </c:pt>
                <c:pt idx="4">
                  <c:v>9.9426316366426626E-2</c:v>
                </c:pt>
                <c:pt idx="5">
                  <c:v>0.13032698877642468</c:v>
                </c:pt>
                <c:pt idx="6">
                  <c:v>8.8014981273408122E-2</c:v>
                </c:pt>
                <c:pt idx="7">
                  <c:v>6.647370124132701E-2</c:v>
                </c:pt>
                <c:pt idx="8">
                  <c:v>3.577725579031843E-2</c:v>
                </c:pt>
              </c:numCache>
            </c:numRef>
          </c:val>
          <c:smooth val="0"/>
          <c:extLst>
            <c:ext xmlns:c16="http://schemas.microsoft.com/office/drawing/2014/chart" uri="{C3380CC4-5D6E-409C-BE32-E72D297353CC}">
              <c16:uniqueId val="{00000003-83F4-4741-ADF7-1D7D78BC53C5}"/>
            </c:ext>
          </c:extLst>
        </c:ser>
        <c:dLbls>
          <c:showLegendKey val="0"/>
          <c:showVal val="0"/>
          <c:showCatName val="0"/>
          <c:showSerName val="0"/>
          <c:showPercent val="0"/>
          <c:showBubbleSize val="0"/>
        </c:dLbls>
        <c:marker val="1"/>
        <c:smooth val="0"/>
        <c:axId val="1538527392"/>
        <c:axId val="1538541536"/>
      </c:lineChart>
      <c:catAx>
        <c:axId val="68383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3826399"/>
        <c:crosses val="autoZero"/>
        <c:auto val="1"/>
        <c:lblAlgn val="ctr"/>
        <c:lblOffset val="100"/>
        <c:noMultiLvlLbl val="0"/>
      </c:catAx>
      <c:valAx>
        <c:axId val="683826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ZA" dirty="0"/>
                  <a:t>R/kl sold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3834719"/>
        <c:crosses val="autoZero"/>
        <c:crossBetween val="between"/>
      </c:valAx>
      <c:valAx>
        <c:axId val="153854153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38527392"/>
        <c:crosses val="max"/>
        <c:crossBetween val="between"/>
      </c:valAx>
      <c:catAx>
        <c:axId val="1538527392"/>
        <c:scaling>
          <c:orientation val="minMax"/>
        </c:scaling>
        <c:delete val="1"/>
        <c:axPos val="b"/>
        <c:numFmt formatCode="General" sourceLinked="1"/>
        <c:majorTickMark val="out"/>
        <c:minorTickMark val="none"/>
        <c:tickLblPos val="nextTo"/>
        <c:crossAx val="1538541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t>4/14/2022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t>‹#›</a:t>
            </a:fld>
            <a:endParaRPr lang="en-US" dirty="0"/>
          </a:p>
        </p:txBody>
      </p:sp>
    </p:spTree>
    <p:extLst>
      <p:ext uri="{BB962C8B-B14F-4D97-AF65-F5344CB8AC3E}">
        <p14:creationId xmlns:p14="http://schemas.microsoft.com/office/powerpoint/2010/main"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t>4/14/2022</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t>‹#›</a:t>
            </a:fld>
            <a:endParaRPr lang="en-US" dirty="0"/>
          </a:p>
        </p:txBody>
      </p:sp>
    </p:spTree>
    <p:extLst>
      <p:ext uri="{BB962C8B-B14F-4D97-AF65-F5344CB8AC3E}">
        <p14:creationId xmlns:p14="http://schemas.microsoft.com/office/powerpoint/2010/main" val="1501450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SALGA has assessed the tariff applications for the 9 waterboards according to how sales and cost drivers are projected to increase over the coming year. The assessment included a review of the water boards’ capital programme and long-term funding strategy.</a:t>
            </a:r>
          </a:p>
          <a:p>
            <a:r>
              <a:rPr lang="en-ZA" dirty="0"/>
              <a:t>SALGA supports the tariff applications of only two water boards – Amatola Water and Sedibeng Water as these increases are deemed reasonable and are required to enable the financial sustainability of the water boards. </a:t>
            </a:r>
          </a:p>
          <a:p>
            <a:r>
              <a:rPr lang="en-ZA" dirty="0"/>
              <a:t>Alternative tariff increases were proposed for the remaining 7 water boards, in line with more reasonable projections of costs. In the case of Umgeni Water, a zero tariff increase is proposed in line with Umgeni’s strong financial position and the impact that the proposed increase would have on customers in eThekwini Metro.</a:t>
            </a:r>
          </a:p>
        </p:txBody>
      </p:sp>
      <p:sp>
        <p:nvSpPr>
          <p:cNvPr id="4" name="Slide Number Placeholder 3"/>
          <p:cNvSpPr>
            <a:spLocks noGrp="1"/>
          </p:cNvSpPr>
          <p:nvPr>
            <p:ph type="sldNum" sz="quarter" idx="5"/>
          </p:nvPr>
        </p:nvSpPr>
        <p:spPr/>
        <p:txBody>
          <a:bodyPr/>
          <a:lstStyle/>
          <a:p>
            <a:pPr>
              <a:defRPr/>
            </a:pPr>
            <a:fld id="{BE628BCD-955D-4001-A432-8096CF466093}" type="slidenum">
              <a:rPr lang="en-ZA" smtClean="0"/>
              <a:pPr>
                <a:defRPr/>
              </a:pPr>
              <a:t>4</a:t>
            </a:fld>
            <a:endParaRPr lang="en-ZA" dirty="0"/>
          </a:p>
        </p:txBody>
      </p:sp>
    </p:spTree>
    <p:extLst>
      <p:ext uri="{BB962C8B-B14F-4D97-AF65-F5344CB8AC3E}">
        <p14:creationId xmlns:p14="http://schemas.microsoft.com/office/powerpoint/2010/main" val="110767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Raw water cost increases are based on actual costs charged by DWS and vary per scheme. The water boards have no control over this.</a:t>
            </a:r>
          </a:p>
          <a:p>
            <a:r>
              <a:rPr lang="en-ZA" dirty="0"/>
              <a:t>Staff costs: </a:t>
            </a:r>
            <a:r>
              <a:rPr lang="en-GB" sz="1800" dirty="0">
                <a:effectLst/>
                <a:latin typeface="Verdana" panose="020B0604030504040204" pitchFamily="34" charset="0"/>
                <a:ea typeface="MS Mincho" panose="02020609040205080304" pitchFamily="49" charset="-128"/>
                <a:cs typeface="Times New Roman" panose="02020603050405020304" pitchFamily="18" charset="0"/>
              </a:rPr>
              <a:t>The average labour wage increase is aligned to the </a:t>
            </a:r>
            <a:r>
              <a:rPr lang="en-ZA" sz="1800" dirty="0">
                <a:effectLst/>
                <a:latin typeface="Verdana" panose="020B0604030504040204" pitchFamily="34" charset="0"/>
                <a:ea typeface="Times New Roman" panose="02020603050405020304" pitchFamily="18" charset="0"/>
                <a:cs typeface="Times New Roman" panose="02020603050405020304" pitchFamily="18" charset="0"/>
              </a:rPr>
              <a:t>last Amanzi Bargaining Council agreement of 6.5%. While most </a:t>
            </a:r>
            <a:r>
              <a:rPr lang="en-GB" sz="1800" dirty="0">
                <a:effectLst/>
                <a:latin typeface="Verdana" panose="020B0604030504040204" pitchFamily="34" charset="0"/>
                <a:ea typeface="MS Mincho" panose="02020609040205080304" pitchFamily="49" charset="-128"/>
                <a:cs typeface="Times New Roman" panose="02020603050405020304" pitchFamily="18" charset="0"/>
              </a:rPr>
              <a:t>water boards aligned their staff costs increases to the bargaining council agreement, there were a few outliers that reflected excessive staff expenditure increases such as Lepelle Northern Water, Bloem Water and Magalies Water. </a:t>
            </a:r>
          </a:p>
          <a:p>
            <a:r>
              <a:rPr lang="en-ZA" dirty="0"/>
              <a:t>Energy cost increases were estimated based on the previous year’s NERSA approved Eskom tariff increases, prior to the Eskom application for 20.5%. If this is approved by NERSA, then the waterboards will be under-recovering on energy costs. </a:t>
            </a:r>
          </a:p>
          <a:p>
            <a:r>
              <a:rPr lang="en-ZA" dirty="0"/>
              <a:t>Chemical costs should not vary much between waterboards and thus some of the proposals (e.g. Magalies and Mhlatuze) are unacceptably high.</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595959"/>
                </a:solidFill>
                <a:effectLst/>
                <a:latin typeface="Calibri" panose="020F0502020204030204" pitchFamily="34" charset="0"/>
                <a:ea typeface="MS Mincho" panose="02020609040205080304" pitchFamily="49" charset="-128"/>
                <a:cs typeface="Calibri" panose="020F0502020204030204" pitchFamily="34" charset="0"/>
              </a:rPr>
              <a:t>Projected repairs and maintenance cost increases average 3.4% for all water boards. There are some large outliers amongst the water boards. For example, Mhlatuze Water is reducing it repairs and maintenance costs by 9% (not the 22% stated in the application) due to implementing cost containment, while Overberg Water plans to increase repairs and maintenance expenditure by 33% ‘to prevent accelerated depreciation and impairment of assets’. The reduction of repairs and maintenance costs by Umgeni Water by 0.3% (not the 8% stated in the application) is an anomaly due to increased expenditure in the previous year. Repairs and maintenance costs variations do tend to be context specific, although most water boards appear to be able to contain cost increases to CPI. </a:t>
            </a:r>
            <a:endParaRPr lang="en-ZA" sz="1800" dirty="0">
              <a:solidFill>
                <a:srgbClr val="595959"/>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CFFF918-CC7A-CB46-BB8E-7BD9EFFEFADB}" type="slidenum">
              <a:rPr lang="en-US" smtClean="0"/>
              <a:t>5</a:t>
            </a:fld>
            <a:endParaRPr lang="en-US" dirty="0"/>
          </a:p>
        </p:txBody>
      </p:sp>
    </p:spTree>
    <p:extLst>
      <p:ext uri="{BB962C8B-B14F-4D97-AF65-F5344CB8AC3E}">
        <p14:creationId xmlns:p14="http://schemas.microsoft.com/office/powerpoint/2010/main" val="157816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595959"/>
                </a:solidFill>
                <a:effectLst/>
                <a:latin typeface="Calibri" panose="020F0502020204030204" pitchFamily="34" charset="0"/>
                <a:ea typeface="MS Mincho" panose="02020609040205080304" pitchFamily="49" charset="-128"/>
                <a:cs typeface="Calibri" panose="020F0502020204030204" pitchFamily="34" charset="0"/>
              </a:rPr>
              <a:t>The total cost per kl of water sold varies from R4.47/kl for Mhlatuze Water to R22.21 for Overberg Water.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595959"/>
                </a:solidFill>
                <a:effectLst/>
                <a:latin typeface="Calibri" panose="020F0502020204030204" pitchFamily="34" charset="0"/>
                <a:ea typeface="MS Mincho" panose="02020609040205080304" pitchFamily="49" charset="-128"/>
                <a:cs typeface="Calibri" panose="020F0502020204030204" pitchFamily="34" charset="0"/>
              </a:rPr>
              <a:t>Overberg Water costs are approximately double those of other water boards, largely due to difficulties achieving economies of scale. Amatola Water has the second highest overall unit cost of production for similar reasons. It is interesting to note that both Overberg Water and Amatola Water have negative net finance costs, meaning that the water boards are relying on revenue from investments to cover some of their costs. </a:t>
            </a:r>
            <a:endParaRPr lang="en-ZA" sz="1800" dirty="0">
              <a:solidFill>
                <a:srgbClr val="595959"/>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CFFF918-CC7A-CB46-BB8E-7BD9EFFEFADB}" type="slidenum">
              <a:rPr lang="en-US" smtClean="0"/>
              <a:t>6</a:t>
            </a:fld>
            <a:endParaRPr lang="en-US" dirty="0"/>
          </a:p>
        </p:txBody>
      </p:sp>
    </p:spTree>
    <p:extLst>
      <p:ext uri="{BB962C8B-B14F-4D97-AF65-F5344CB8AC3E}">
        <p14:creationId xmlns:p14="http://schemas.microsoft.com/office/powerpoint/2010/main" val="366967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600"/>
              </a:spcAft>
            </a:pPr>
            <a:r>
              <a:rPr lang="en-GB" sz="1800" dirty="0">
                <a:solidFill>
                  <a:srgbClr val="595959"/>
                </a:solidFill>
                <a:effectLst/>
                <a:latin typeface="Calibri" panose="020F0502020204030204" pitchFamily="34" charset="0"/>
                <a:ea typeface="MS Mincho" panose="02020609040205080304" pitchFamily="49" charset="-128"/>
                <a:cs typeface="Calibri" panose="020F0502020204030204" pitchFamily="34" charset="0"/>
              </a:rPr>
              <a:t>There are notable variances in terms of direct operational cost among waterboards, however some commonalities are evident. For example, Amatola Water, Bloem Water and Lepelle Northern Water have relatively high staff costs and Magalies Water, Umgeni Water and Overberg Water have the highest percentages of ‘other’ costs. Rand Water and Sedibeng Water have high raw water costs, but low proportions of ‘other’ costs and repairs and maintenance costs</a:t>
            </a:r>
            <a:r>
              <a:rPr lang="en-GB" sz="1800" dirty="0">
                <a:solidFill>
                  <a:srgbClr val="4F81BD"/>
                </a:solidFill>
                <a:effectLst/>
                <a:latin typeface="Calibri" panose="020F0502020204030204" pitchFamily="34" charset="0"/>
                <a:ea typeface="MS Mincho" panose="02020609040205080304" pitchFamily="49" charset="-128"/>
                <a:cs typeface="Calibri" panose="020F0502020204030204" pitchFamily="34" charset="0"/>
              </a:rPr>
              <a:t>.</a:t>
            </a:r>
            <a:endParaRPr lang="en-ZA" sz="1800" dirty="0">
              <a:solidFill>
                <a:srgbClr val="595959"/>
              </a:solidFill>
              <a:effectLst/>
              <a:latin typeface="Calibri" panose="020F0502020204030204" pitchFamily="34" charset="0"/>
              <a:ea typeface="MS Mincho" panose="02020609040205080304" pitchFamily="49" charset="-128"/>
              <a:cs typeface="Times New Roman" panose="02020603050405020304" pitchFamily="18" charset="0"/>
            </a:endParaRPr>
          </a:p>
          <a:p>
            <a:pPr marL="252095" indent="-252095" algn="just">
              <a:spcAft>
                <a:spcPts val="300"/>
              </a:spcAft>
            </a:pPr>
            <a:r>
              <a:rPr lang="en-ZA" sz="1800" dirty="0">
                <a:solidFill>
                  <a:srgbClr val="595959"/>
                </a:solidFill>
                <a:effectLst/>
                <a:latin typeface="Verdana" panose="020B0604030504040204" pitchFamily="34" charset="0"/>
                <a:ea typeface="MS Mincho" panose="02020609040205080304" pitchFamily="49" charset="-128"/>
                <a:cs typeface="Times New Roman" panose="02020603050405020304" pitchFamily="18" charset="0"/>
              </a:rPr>
              <a:t>Magalies Water clarified this proportion, indicating that some staff costs are included in ‘other’, but did not provide the necessary breakdown of this expenditure to report otherwise.</a:t>
            </a:r>
            <a:endParaRPr lang="en-ZA" sz="1800" dirty="0">
              <a:effectLst/>
              <a:latin typeface="Verdana" panose="020B0604030504040204" pitchFamily="34" charset="0"/>
              <a:ea typeface="MS Mincho" panose="02020609040205080304" pitchFamily="49" charset="-128"/>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CFFF918-CC7A-CB46-BB8E-7BD9EFFEFADB}" type="slidenum">
              <a:rPr lang="en-US" smtClean="0"/>
              <a:t>7</a:t>
            </a:fld>
            <a:endParaRPr lang="en-US" dirty="0"/>
          </a:p>
        </p:txBody>
      </p:sp>
    </p:spTree>
    <p:extLst>
      <p:ext uri="{BB962C8B-B14F-4D97-AF65-F5344CB8AC3E}">
        <p14:creationId xmlns:p14="http://schemas.microsoft.com/office/powerpoint/2010/main" val="4369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 that the tariffs of water boards differ because their costs of supply differ greatly – due to technical differences in their schemes as well as economies of scale. The tariff is also a function of the financing strategy of the water board. </a:t>
            </a:r>
          </a:p>
          <a:p>
            <a:endParaRPr lang="en-ZA" dirty="0"/>
          </a:p>
          <a:p>
            <a:r>
              <a:rPr lang="en-ZA" dirty="0"/>
              <a:t>While some water boards charge a large markup on cost (e.g. Umgeni), others charge a tariff below cost (e.g. Overberg and Amatola) because customers cannot afford to pay the true cost of supply.</a:t>
            </a:r>
          </a:p>
          <a:p>
            <a:endParaRPr lang="en-ZA" dirty="0"/>
          </a:p>
          <a:p>
            <a:r>
              <a:rPr lang="en-ZA" dirty="0"/>
              <a:t>For the above reasons, SALGA has assessed the tariff applications on the basis of cost drivers and long-term financial viability, rather than the current tariff level.</a:t>
            </a:r>
          </a:p>
        </p:txBody>
      </p:sp>
      <p:sp>
        <p:nvSpPr>
          <p:cNvPr id="4" name="Slide Number Placeholder 3"/>
          <p:cNvSpPr>
            <a:spLocks noGrp="1"/>
          </p:cNvSpPr>
          <p:nvPr>
            <p:ph type="sldNum" sz="quarter" idx="5"/>
          </p:nvPr>
        </p:nvSpPr>
        <p:spPr/>
        <p:txBody>
          <a:bodyPr/>
          <a:lstStyle/>
          <a:p>
            <a:fld id="{7CFFF918-CC7A-CB46-BB8E-7BD9EFFEFADB}" type="slidenum">
              <a:rPr lang="en-US" smtClean="0"/>
              <a:t>8</a:t>
            </a:fld>
            <a:endParaRPr lang="en-US" dirty="0"/>
          </a:p>
        </p:txBody>
      </p:sp>
    </p:spTree>
    <p:extLst>
      <p:ext uri="{BB962C8B-B14F-4D97-AF65-F5344CB8AC3E}">
        <p14:creationId xmlns:p14="http://schemas.microsoft.com/office/powerpoint/2010/main" val="191886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bulk tariff increases will need to be passed on to customers, and thus are likely to impact on the water tariffs. Above inflationary bulk water tariff increases will likely result in above-inflationary retail tariff increases. The increases proposed by SALGA would keep that average impact on municipal expenditure below inflation, and almost all municipalities would experience water expenditure increases (for bulk water only, ignoring other cost increases experienced by municipalities). </a:t>
            </a:r>
          </a:p>
        </p:txBody>
      </p:sp>
      <p:sp>
        <p:nvSpPr>
          <p:cNvPr id="4" name="Slide Number Placeholder 3"/>
          <p:cNvSpPr>
            <a:spLocks noGrp="1"/>
          </p:cNvSpPr>
          <p:nvPr>
            <p:ph type="sldNum" sz="quarter" idx="5"/>
          </p:nvPr>
        </p:nvSpPr>
        <p:spPr/>
        <p:txBody>
          <a:bodyPr/>
          <a:lstStyle/>
          <a:p>
            <a:pPr>
              <a:defRPr/>
            </a:pPr>
            <a:fld id="{BE628BCD-955D-4001-A432-8096CF466093}" type="slidenum">
              <a:rPr lang="en-ZA" smtClean="0"/>
              <a:pPr>
                <a:defRPr/>
              </a:pPr>
              <a:t>10</a:t>
            </a:fld>
            <a:endParaRPr lang="en-ZA" dirty="0"/>
          </a:p>
        </p:txBody>
      </p:sp>
    </p:spTree>
    <p:extLst>
      <p:ext uri="{BB962C8B-B14F-4D97-AF65-F5344CB8AC3E}">
        <p14:creationId xmlns:p14="http://schemas.microsoft.com/office/powerpoint/2010/main" val="20795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where tabled at the PC on the 17 April 2012</a:t>
            </a:r>
          </a:p>
        </p:txBody>
      </p:sp>
      <p:sp>
        <p:nvSpPr>
          <p:cNvPr id="4" name="Slide Number Placeholder 3"/>
          <p:cNvSpPr>
            <a:spLocks noGrp="1"/>
          </p:cNvSpPr>
          <p:nvPr>
            <p:ph type="sldNum" sz="quarter" idx="5"/>
          </p:nvPr>
        </p:nvSpPr>
        <p:spPr/>
        <p:txBody>
          <a:bodyPr/>
          <a:lstStyle/>
          <a:p>
            <a:fld id="{7CFFF918-CC7A-CB46-BB8E-7BD9EFFEFADB}" type="slidenum">
              <a:rPr lang="en-US" smtClean="0"/>
              <a:t>13</a:t>
            </a:fld>
            <a:endParaRPr lang="en-US" dirty="0"/>
          </a:p>
        </p:txBody>
      </p:sp>
    </p:spTree>
    <p:extLst>
      <p:ext uri="{BB962C8B-B14F-4D97-AF65-F5344CB8AC3E}">
        <p14:creationId xmlns:p14="http://schemas.microsoft.com/office/powerpoint/2010/main" val="37116479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3" name="Picture 12">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4" name="Picture 13">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5" name="Picture 14">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6" name="Picture 15">
            <a:hlinkClick r:id="rId9"/>
          </p:cNvPr>
          <p:cNvPicPr>
            <a:picLocks noChangeAspect="1"/>
          </p:cNvPicPr>
          <p:nvPr userDrawn="1"/>
        </p:nvPicPr>
        <p:blipFill>
          <a:blip r:embed="rId10"/>
          <a:stretch>
            <a:fillRect/>
          </a:stretch>
        </p:blipFill>
        <p:spPr>
          <a:xfrm>
            <a:off x="5872930" y="5567715"/>
            <a:ext cx="579976" cy="596787"/>
          </a:xfrm>
          <a:prstGeom prst="rect">
            <a:avLst/>
          </a:prstGeom>
        </p:spPr>
      </p:pic>
      <p:sp>
        <p:nvSpPr>
          <p:cNvPr id="10" name="Title 6"/>
          <p:cNvSpPr>
            <a:spLocks noGrp="1"/>
          </p:cNvSpPr>
          <p:nvPr>
            <p:ph type="title"/>
          </p:nvPr>
        </p:nvSpPr>
        <p:spPr>
          <a:xfrm>
            <a:off x="867284" y="2608540"/>
            <a:ext cx="6966448" cy="1709460"/>
          </a:xfrm>
        </p:spPr>
        <p:txBody>
          <a:bodyPr/>
          <a:lstStyle/>
          <a:p>
            <a:r>
              <a:rPr lang="en-US" dirty="0"/>
              <a:t>Click to edit Master title style</a:t>
            </a:r>
          </a:p>
        </p:txBody>
      </p:sp>
      <p:sp>
        <p:nvSpPr>
          <p:cNvPr id="17" name="Text Placeholder 3"/>
          <p:cNvSpPr>
            <a:spLocks noGrp="1"/>
          </p:cNvSpPr>
          <p:nvPr>
            <p:ph type="body" sz="half" idx="2"/>
          </p:nvPr>
        </p:nvSpPr>
        <p:spPr>
          <a:xfrm>
            <a:off x="867284" y="4532922"/>
            <a:ext cx="6966448"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pic>
        <p:nvPicPr>
          <p:cNvPr id="3" name="Picture 2"/>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505459" y="271384"/>
            <a:ext cx="6023397" cy="718658"/>
          </a:xfrm>
        </p:spPr>
        <p:txBody>
          <a:bodyPr>
            <a:noAutofit/>
          </a:bodyPr>
          <a:lstStyle>
            <a:lvl1pPr>
              <a:defRPr sz="32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8"/>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4"/>
            <a:ext cx="9906000" cy="338667"/>
          </a:xfrm>
          <a:prstGeom prst="rect">
            <a:avLst/>
          </a:prstGeom>
        </p:spPr>
      </p:pic>
      <p:sp>
        <p:nvSpPr>
          <p:cNvPr id="13" name="TextBox 12"/>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5" name="Picture 14">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6" name="Picture 15">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pic>
        <p:nvPicPr>
          <p:cNvPr id="18" name="Picture 17"/>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2" name="Picture 1"/>
          <p:cNvPicPr>
            <a:picLocks noChangeAspect="1"/>
          </p:cNvPicPr>
          <p:nvPr userDrawn="1"/>
        </p:nvPicPr>
        <p:blipFill>
          <a:blip r:embed="rId12"/>
          <a:stretch>
            <a:fillRect/>
          </a:stretch>
        </p:blipFill>
        <p:spPr>
          <a:xfrm>
            <a:off x="8848620" y="86293"/>
            <a:ext cx="919201" cy="946465"/>
          </a:xfrm>
          <a:prstGeom prst="rect">
            <a:avLst/>
          </a:prstGeom>
        </p:spPr>
      </p:pic>
      <p:pic>
        <p:nvPicPr>
          <p:cNvPr id="3" name="Picture 2"/>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864" y="297313"/>
            <a:ext cx="6330314" cy="712491"/>
          </a:xfrm>
          <a:prstGeom prst="rect">
            <a:avLst/>
          </a:prstGeom>
        </p:spPr>
        <p:txBody>
          <a:bodyPr>
            <a:normAutofit/>
          </a:bodyPr>
          <a:lstStyle>
            <a:lvl1pPr>
              <a:defRPr sz="3200" b="1"/>
            </a:lvl1pPr>
          </a:lstStyle>
          <a:p>
            <a:r>
              <a:rPr lang="x-none" dirty="0"/>
              <a:t>Click to edit Master title style</a:t>
            </a:r>
            <a:endParaRPr lang="en-US" dirty="0"/>
          </a:p>
        </p:txBody>
      </p:sp>
      <p:sp>
        <p:nvSpPr>
          <p:cNvPr id="3" name="Content Placeholder 2"/>
          <p:cNvSpPr>
            <a:spLocks noGrp="1"/>
          </p:cNvSpPr>
          <p:nvPr>
            <p:ph sz="half" idx="1"/>
          </p:nvPr>
        </p:nvSpPr>
        <p:spPr>
          <a:xfrm>
            <a:off x="495300" y="1367693"/>
            <a:ext cx="4375150" cy="459578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5035550" y="1367693"/>
            <a:ext cx="4375150" cy="45957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758151" y="129009"/>
            <a:ext cx="919201" cy="946465"/>
          </a:xfrm>
          <a:prstGeom prst="rect">
            <a:avLst/>
          </a:prstGeom>
        </p:spPr>
      </p:pic>
      <p:pic>
        <p:nvPicPr>
          <p:cNvPr id="17" name="Picture 16"/>
          <p:cNvPicPr>
            <a:picLocks noChangeAspect="1"/>
          </p:cNvPicPr>
          <p:nvPr userDrawn="1"/>
        </p:nvPicPr>
        <p:blipFill>
          <a:blip r:embed="rId13"/>
          <a:stretch>
            <a:fillRect/>
          </a:stretch>
        </p:blipFill>
        <p:spPr>
          <a:xfrm>
            <a:off x="208654" y="199098"/>
            <a:ext cx="1845961" cy="833660"/>
          </a:xfrm>
          <a:prstGeom prst="rect">
            <a:avLst/>
          </a:prstGeom>
        </p:spPr>
      </p:pic>
    </p:spTree>
    <p:extLst>
      <p:ext uri="{BB962C8B-B14F-4D97-AF65-F5344CB8AC3E}">
        <p14:creationId xmlns:p14="http://schemas.microsoft.com/office/powerpoint/2010/main"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dirty="0"/>
          </a:p>
        </p:txBody>
      </p:sp>
      <p:pic>
        <p:nvPicPr>
          <p:cNvPr id="16" name="Picture 15"/>
          <p:cNvPicPr>
            <a:picLocks noChangeAspect="1"/>
          </p:cNvPicPr>
          <p:nvPr userDrawn="1"/>
        </p:nvPicPr>
        <p:blipFill>
          <a:blip r:embed="rId2"/>
          <a:stretch>
            <a:fillRect/>
          </a:stretch>
        </p:blipFill>
        <p:spPr>
          <a:xfrm>
            <a:off x="77" y="657447"/>
            <a:ext cx="9906000" cy="5776594"/>
          </a:xfrm>
          <a:prstGeom prst="rect">
            <a:avLst/>
          </a:prstGeom>
        </p:spPr>
      </p:pic>
      <p:sp>
        <p:nvSpPr>
          <p:cNvPr id="8" name="TextBox 7"/>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9" name="Picture 8">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0" name="Picture 9">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1" name="Picture 10">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2" name="Picture 11">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 name="Title 1"/>
          <p:cNvSpPr>
            <a:spLocks noGrp="1"/>
          </p:cNvSpPr>
          <p:nvPr>
            <p:ph type="title"/>
          </p:nvPr>
        </p:nvSpPr>
        <p:spPr>
          <a:xfrm>
            <a:off x="532437" y="2457052"/>
            <a:ext cx="7619993" cy="1143000"/>
          </a:xfrm>
          <a:prstGeom prst="rect">
            <a:avLst/>
          </a:prstGeom>
        </p:spPr>
        <p:txBody>
          <a:bodyPr/>
          <a:lstStyle/>
          <a:p>
            <a:r>
              <a:rPr lang="x-none" dirty="0"/>
              <a:t>Click to edit Master title style</a:t>
            </a:r>
            <a:endParaRPr lang="en-US" dirty="0"/>
          </a:p>
        </p:txBody>
      </p:sp>
      <p:pic>
        <p:nvPicPr>
          <p:cNvPr id="3" name="Picture 2"/>
          <p:cNvPicPr>
            <a:picLocks noChangeAspect="1"/>
          </p:cNvPicPr>
          <p:nvPr userDrawn="1"/>
        </p:nvPicPr>
        <p:blipFill>
          <a:blip r:embed="rId12"/>
          <a:stretch>
            <a:fillRect/>
          </a:stretch>
        </p:blipFill>
        <p:spPr>
          <a:xfrm>
            <a:off x="254000" y="254222"/>
            <a:ext cx="2018192" cy="692731"/>
          </a:xfrm>
          <a:prstGeom prst="rect">
            <a:avLst/>
          </a:prstGeom>
        </p:spPr>
      </p:pic>
    </p:spTree>
    <p:extLst>
      <p:ext uri="{BB962C8B-B14F-4D97-AF65-F5344CB8AC3E}">
        <p14:creationId xmlns:p14="http://schemas.microsoft.com/office/powerpoint/2010/main"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3" y="1283195"/>
            <a:ext cx="3259006"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872972" y="1283195"/>
            <a:ext cx="5537729" cy="4842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95300" y="2325504"/>
            <a:ext cx="3259006" cy="3800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2022/04/14</a:t>
            </a:fld>
            <a:endParaRPr lang="en-US" dirty="0"/>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941645" y="1431079"/>
            <a:ext cx="5943600" cy="3296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2022/04/14</a:t>
            </a:fld>
            <a:endParaRPr lang="en-US" dirty="0"/>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43386" y="2489644"/>
            <a:ext cx="7077650" cy="1398233"/>
          </a:xfrm>
        </p:spPr>
        <p:txBody>
          <a:bodyPr/>
          <a:lstStyle/>
          <a:p>
            <a:r>
              <a:rPr lang="en-US" dirty="0"/>
              <a:t>Click to edit Master title style</a:t>
            </a:r>
          </a:p>
        </p:txBody>
      </p:sp>
      <p:sp>
        <p:nvSpPr>
          <p:cNvPr id="14" name="TextBox 13"/>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5" name="Picture 14">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6" name="Picture 15">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7" name="Picture 16">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8" name="Picture 17">
            <a:hlinkClick r:id="rId9"/>
          </p:cNvPr>
          <p:cNvPicPr>
            <a:picLocks noChangeAspect="1"/>
          </p:cNvPicPr>
          <p:nvPr userDrawn="1"/>
        </p:nvPicPr>
        <p:blipFill>
          <a:blip r:embed="rId10"/>
          <a:stretch>
            <a:fillRect/>
          </a:stretch>
        </p:blipFill>
        <p:spPr>
          <a:xfrm>
            <a:off x="5872930" y="5567715"/>
            <a:ext cx="579976" cy="596787"/>
          </a:xfrm>
          <a:prstGeom prst="rect">
            <a:avLst/>
          </a:prstGeom>
        </p:spPr>
      </p:pic>
      <p:pic>
        <p:nvPicPr>
          <p:cNvPr id="2" name="Picture 1"/>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2104" y="393539"/>
            <a:ext cx="8281412" cy="59708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
              <a:defRPr lang="en-US" dirty="0" smtClean="0">
                <a:latin typeface="Calibri Light" panose="020F0302020204030204" pitchFamily="34" charset="0"/>
                <a:cs typeface="Calibri Light" panose="020F0302020204030204" pitchFamily="34" charset="0"/>
              </a:defRPr>
            </a:lvl1pPr>
            <a:lvl2pPr>
              <a:defRPr lang="en-US" dirty="0" smtClean="0">
                <a:latin typeface="Calibri Light" panose="020F0302020204030204" pitchFamily="34" charset="0"/>
                <a:cs typeface="Calibri Light" panose="020F0302020204030204" pitchFamily="34" charset="0"/>
              </a:defRPr>
            </a:lvl2pPr>
            <a:lvl3pPr>
              <a:defRPr lang="en-US" dirty="0" smtClean="0">
                <a:effectLst/>
                <a:latin typeface="Calibri Light" panose="020F0302020204030204" pitchFamily="34" charset="0"/>
                <a:cs typeface="Calibri Light" panose="020F0302020204030204" pitchFamily="34" charset="0"/>
              </a:defRPr>
            </a:lvl3pPr>
            <a:lvl4pPr>
              <a:defRPr lang="en-US" dirty="0" smtClean="0">
                <a:effectLst/>
                <a:latin typeface="Calibri Light" panose="020F0302020204030204" pitchFamily="34" charset="0"/>
                <a:cs typeface="Calibri Light" panose="020F0302020204030204" pitchFamily="34" charset="0"/>
              </a:defRPr>
            </a:lvl4pPr>
            <a:lvl5pPr>
              <a:defRPr lang="en-US" dirty="0">
                <a:effectLst/>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D4D9E6A-97B5-4C36-B0A5-327ECCB44DC0}"/>
              </a:ext>
            </a:extLst>
          </p:cNvPr>
          <p:cNvSpPr>
            <a:spLocks noGrp="1"/>
          </p:cNvSpPr>
          <p:nvPr>
            <p:ph type="sldNum" sz="quarter" idx="10"/>
          </p:nvPr>
        </p:nvSpPr>
        <p:spPr/>
        <p:txBody>
          <a:bodyPr/>
          <a:lstStyle>
            <a:lvl1pPr>
              <a:defRPr/>
            </a:lvl1pPr>
          </a:lstStyle>
          <a:p>
            <a:pPr>
              <a:defRPr/>
            </a:pPr>
            <a:fld id="{0BF1A28C-E4B6-40F7-91C7-CD0D387CB64F}" type="slidenum">
              <a:rPr lang="en-ZA"/>
              <a:pPr>
                <a:defRPr/>
              </a:pPr>
              <a:t>‹#›</a:t>
            </a:fld>
            <a:endParaRPr lang="en-ZA" dirty="0"/>
          </a:p>
        </p:txBody>
      </p:sp>
    </p:spTree>
    <p:extLst>
      <p:ext uri="{BB962C8B-B14F-4D97-AF65-F5344CB8AC3E}">
        <p14:creationId xmlns:p14="http://schemas.microsoft.com/office/powerpoint/2010/main" val="376066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t>‹#›</a:t>
            </a:fld>
            <a:endParaRPr lang="en-US" dirty="0"/>
          </a:p>
        </p:txBody>
      </p:sp>
      <p:sp>
        <p:nvSpPr>
          <p:cNvPr id="5" name="Text Placeholder 4"/>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 id="214748379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Arial"/>
                <a:cs typeface="Arial"/>
              </a:rPr>
              <a:t>Briefing on the proposed water tariff determinations by Water Boards for the 2022/23 financial year</a:t>
            </a:r>
          </a:p>
        </p:txBody>
      </p:sp>
      <p:sp>
        <p:nvSpPr>
          <p:cNvPr id="8" name="Text Placeholder 7"/>
          <p:cNvSpPr>
            <a:spLocks noGrp="1"/>
          </p:cNvSpPr>
          <p:nvPr>
            <p:ph type="body" sz="half" idx="2"/>
          </p:nvPr>
        </p:nvSpPr>
        <p:spPr/>
        <p:txBody>
          <a:bodyPr/>
          <a:lstStyle/>
          <a:p>
            <a:pPr algn="ctr">
              <a:spcAft>
                <a:spcPts val="1200"/>
              </a:spcAft>
            </a:pPr>
            <a:r>
              <a:rPr lang="en-GB" b="1" i="1" u="sng" dirty="0"/>
              <a:t>19 April 2022</a:t>
            </a:r>
            <a:endParaRPr lang="en-US" b="1" i="1" u="sng" dirty="0"/>
          </a:p>
        </p:txBody>
      </p:sp>
    </p:spTree>
    <p:extLst>
      <p:ext uri="{BB962C8B-B14F-4D97-AF65-F5344CB8AC3E}">
        <p14:creationId xmlns:p14="http://schemas.microsoft.com/office/powerpoint/2010/main" val="4144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1F3C-D408-428D-B0CC-8E70DFF5250D}"/>
              </a:ext>
            </a:extLst>
          </p:cNvPr>
          <p:cNvSpPr>
            <a:spLocks noGrp="1"/>
          </p:cNvSpPr>
          <p:nvPr>
            <p:ph type="title"/>
          </p:nvPr>
        </p:nvSpPr>
        <p:spPr/>
        <p:txBody>
          <a:bodyPr>
            <a:normAutofit fontScale="90000"/>
          </a:bodyPr>
          <a:lstStyle/>
          <a:p>
            <a:r>
              <a:rPr lang="en-ZA" dirty="0"/>
              <a:t>Impact of increases on MTREF budgets (and possibly tariffs)</a:t>
            </a:r>
          </a:p>
        </p:txBody>
      </p:sp>
      <p:graphicFrame>
        <p:nvGraphicFramePr>
          <p:cNvPr id="4" name="Content Placeholder 3">
            <a:extLst>
              <a:ext uri="{FF2B5EF4-FFF2-40B4-BE49-F238E27FC236}">
                <a16:creationId xmlns:a16="http://schemas.microsoft.com/office/drawing/2014/main" id="{937654DF-E724-4701-8D5C-32FFA9186964}"/>
              </a:ext>
            </a:extLst>
          </p:cNvPr>
          <p:cNvGraphicFramePr>
            <a:graphicFrameLocks noGrp="1"/>
          </p:cNvGraphicFramePr>
          <p:nvPr>
            <p:ph sz="quarter" idx="10"/>
          </p:nvPr>
        </p:nvGraphicFramePr>
        <p:xfrm>
          <a:off x="495300" y="1325217"/>
          <a:ext cx="8915399" cy="4502961"/>
        </p:xfrm>
        <a:graphic>
          <a:graphicData uri="http://schemas.openxmlformats.org/drawingml/2006/table">
            <a:tbl>
              <a:tblPr/>
              <a:tblGrid>
                <a:gridCol w="2283453">
                  <a:extLst>
                    <a:ext uri="{9D8B030D-6E8A-4147-A177-3AD203B41FA5}">
                      <a16:colId xmlns:a16="http://schemas.microsoft.com/office/drawing/2014/main" val="2308436511"/>
                    </a:ext>
                  </a:extLst>
                </a:gridCol>
                <a:gridCol w="1409785">
                  <a:extLst>
                    <a:ext uri="{9D8B030D-6E8A-4147-A177-3AD203B41FA5}">
                      <a16:colId xmlns:a16="http://schemas.microsoft.com/office/drawing/2014/main" val="3868337296"/>
                    </a:ext>
                  </a:extLst>
                </a:gridCol>
                <a:gridCol w="953094">
                  <a:extLst>
                    <a:ext uri="{9D8B030D-6E8A-4147-A177-3AD203B41FA5}">
                      <a16:colId xmlns:a16="http://schemas.microsoft.com/office/drawing/2014/main" val="3287981672"/>
                    </a:ext>
                  </a:extLst>
                </a:gridCol>
                <a:gridCol w="953094">
                  <a:extLst>
                    <a:ext uri="{9D8B030D-6E8A-4147-A177-3AD203B41FA5}">
                      <a16:colId xmlns:a16="http://schemas.microsoft.com/office/drawing/2014/main" val="1435047957"/>
                    </a:ext>
                  </a:extLst>
                </a:gridCol>
                <a:gridCol w="1409785">
                  <a:extLst>
                    <a:ext uri="{9D8B030D-6E8A-4147-A177-3AD203B41FA5}">
                      <a16:colId xmlns:a16="http://schemas.microsoft.com/office/drawing/2014/main" val="4259340472"/>
                    </a:ext>
                  </a:extLst>
                </a:gridCol>
                <a:gridCol w="953094">
                  <a:extLst>
                    <a:ext uri="{9D8B030D-6E8A-4147-A177-3AD203B41FA5}">
                      <a16:colId xmlns:a16="http://schemas.microsoft.com/office/drawing/2014/main" val="2413924573"/>
                    </a:ext>
                  </a:extLst>
                </a:gridCol>
                <a:gridCol w="953094">
                  <a:extLst>
                    <a:ext uri="{9D8B030D-6E8A-4147-A177-3AD203B41FA5}">
                      <a16:colId xmlns:a16="http://schemas.microsoft.com/office/drawing/2014/main" val="989063763"/>
                    </a:ext>
                  </a:extLst>
                </a:gridCol>
              </a:tblGrid>
              <a:tr h="643281">
                <a:tc gridSpan="7">
                  <a:txBody>
                    <a:bodyPr/>
                    <a:lstStyle/>
                    <a:p>
                      <a:pPr algn="ctr" fontAlgn="b"/>
                      <a:r>
                        <a:rPr lang="en-ZA" sz="1600" b="1" i="0" u="none" strike="noStrike" dirty="0">
                          <a:solidFill>
                            <a:srgbClr val="000000"/>
                          </a:solidFill>
                          <a:effectLst/>
                          <a:latin typeface="Calibri" panose="020F0502020204030204" pitchFamily="34" charset="0"/>
                        </a:rPr>
                        <a:t>Increase in water expenditure by municipalities served by waterboards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708682"/>
                  </a:ext>
                </a:extLst>
              </a:tr>
              <a:tr h="350880">
                <a:tc rowSpan="2">
                  <a:txBody>
                    <a:bodyPr/>
                    <a:lstStyle/>
                    <a:p>
                      <a:pPr algn="ctr" fontAlgn="b"/>
                      <a:r>
                        <a:rPr lang="en-ZA"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ZA" sz="1600" b="0" i="0" u="none" strike="noStrike" dirty="0">
                          <a:solidFill>
                            <a:srgbClr val="000000"/>
                          </a:solidFill>
                          <a:effectLst/>
                          <a:latin typeface="Calibri" panose="020F0502020204030204" pitchFamily="34" charset="0"/>
                        </a:rPr>
                        <a:t>Original proposal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3">
                  <a:txBody>
                    <a:bodyPr/>
                    <a:lstStyle/>
                    <a:p>
                      <a:pPr algn="ctr" fontAlgn="b"/>
                      <a:r>
                        <a:rPr lang="en-ZA" sz="1600" b="0" i="0" u="none" strike="noStrike" dirty="0">
                          <a:solidFill>
                            <a:srgbClr val="000000"/>
                          </a:solidFill>
                          <a:effectLst/>
                          <a:latin typeface="Calibri" panose="020F0502020204030204" pitchFamily="34" charset="0"/>
                        </a:rPr>
                        <a:t>SALGA proposal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1524114"/>
                  </a:ext>
                </a:extLst>
              </a:tr>
              <a:tr h="350880">
                <a:tc vMerge="1">
                  <a:txBody>
                    <a:bodyPr/>
                    <a:lstStyle/>
                    <a:p>
                      <a:endParaRPr lang="en-ZA"/>
                    </a:p>
                  </a:txBody>
                  <a:tcPr/>
                </a:tc>
                <a:tc>
                  <a:txBody>
                    <a:bodyPr/>
                    <a:lstStyle/>
                    <a:p>
                      <a:pPr algn="ctr" fontAlgn="b"/>
                      <a:r>
                        <a:rPr lang="en-ZA" sz="1600" b="0" i="0" u="none" strike="noStrike" dirty="0">
                          <a:solidFill>
                            <a:srgbClr val="000000"/>
                          </a:solidFill>
                          <a:effectLst/>
                          <a:latin typeface="Calibri" panose="020F0502020204030204" pitchFamily="34" charset="0"/>
                        </a:rPr>
                        <a:t>Tariff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Average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Max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Tariff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Average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Max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314504"/>
                  </a:ext>
                </a:extLst>
              </a:tr>
              <a:tr h="350880">
                <a:tc>
                  <a:txBody>
                    <a:bodyPr/>
                    <a:lstStyle/>
                    <a:p>
                      <a:pPr algn="l" fontAlgn="b"/>
                      <a:r>
                        <a:rPr lang="en-ZA" sz="1600" b="0" i="0" u="none" strike="noStrike" dirty="0">
                          <a:solidFill>
                            <a:srgbClr val="000000"/>
                          </a:solidFill>
                          <a:effectLst/>
                          <a:latin typeface="Calibri" panose="020F0502020204030204" pitchFamily="34" charset="0"/>
                        </a:rPr>
                        <a:t>Amatola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C7D"/>
                    </a:solidFill>
                  </a:tcPr>
                </a:tc>
                <a:tc>
                  <a:txBody>
                    <a:bodyPr/>
                    <a:lstStyle/>
                    <a:p>
                      <a:pPr algn="ctr" fontAlgn="b"/>
                      <a:r>
                        <a:rPr lang="en-ZA" sz="1600" b="0" i="0" u="none" strike="noStrike" dirty="0">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47C"/>
                    </a:solidFill>
                  </a:tcPr>
                </a:tc>
                <a:tc>
                  <a:txBody>
                    <a:bodyPr/>
                    <a:lstStyle/>
                    <a:p>
                      <a:pPr algn="ctr" fontAlgn="b"/>
                      <a:r>
                        <a:rPr lang="en-ZA" sz="1600" b="0" i="0" u="none" strike="noStrike" dirty="0">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ZA" sz="1600" b="0" i="0" u="none" strike="noStrike" dirty="0">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extLst>
                  <a:ext uri="{0D108BD9-81ED-4DB2-BD59-A6C34878D82A}">
                    <a16:rowId xmlns:a16="http://schemas.microsoft.com/office/drawing/2014/main" val="1293403302"/>
                  </a:ext>
                </a:extLst>
              </a:tr>
              <a:tr h="350880">
                <a:tc>
                  <a:txBody>
                    <a:bodyPr/>
                    <a:lstStyle/>
                    <a:p>
                      <a:pPr algn="l" fontAlgn="b"/>
                      <a:r>
                        <a:rPr lang="en-ZA" sz="1600" b="0" i="0" u="none" strike="noStrike" dirty="0">
                          <a:solidFill>
                            <a:srgbClr val="000000"/>
                          </a:solidFill>
                          <a:effectLst/>
                          <a:latin typeface="Calibri" panose="020F0502020204030204" pitchFamily="34" charset="0"/>
                        </a:rPr>
                        <a:t>Bloem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ZA" sz="1600" b="0" i="0" u="none" strike="noStrike" dirty="0">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7F"/>
                    </a:solidFill>
                  </a:tcPr>
                </a:tc>
                <a:tc>
                  <a:txBody>
                    <a:bodyPr/>
                    <a:lstStyle/>
                    <a:p>
                      <a:pPr algn="ctr" fontAlgn="b"/>
                      <a:r>
                        <a:rPr lang="en-ZA" sz="1600" b="0" i="0" u="none" strike="noStrike" dirty="0">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ZA" sz="160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extLst>
                  <a:ext uri="{0D108BD9-81ED-4DB2-BD59-A6C34878D82A}">
                    <a16:rowId xmlns:a16="http://schemas.microsoft.com/office/drawing/2014/main" val="506441783"/>
                  </a:ext>
                </a:extLst>
              </a:tr>
              <a:tr h="350880">
                <a:tc>
                  <a:txBody>
                    <a:bodyPr/>
                    <a:lstStyle/>
                    <a:p>
                      <a:pPr algn="l" fontAlgn="b"/>
                      <a:r>
                        <a:rPr lang="en-ZA" sz="1600" b="0" i="0" u="none" strike="noStrike" dirty="0">
                          <a:solidFill>
                            <a:srgbClr val="000000"/>
                          </a:solidFill>
                          <a:effectLst/>
                          <a:latin typeface="Calibri" panose="020F0502020204030204" pitchFamily="34" charset="0"/>
                        </a:rPr>
                        <a:t>Lepelle Northern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ctr" fontAlgn="b"/>
                      <a:r>
                        <a:rPr lang="en-ZA" sz="1600" b="0" i="0" u="none" strike="noStrike" dirty="0">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ZA" sz="16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tc>
                  <a:txBody>
                    <a:bodyPr/>
                    <a:lstStyle/>
                    <a:p>
                      <a:pPr algn="ctr" fontAlgn="b"/>
                      <a:r>
                        <a:rPr lang="en-ZA" sz="16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4057889367"/>
                  </a:ext>
                </a:extLst>
              </a:tr>
              <a:tr h="350880">
                <a:tc>
                  <a:txBody>
                    <a:bodyPr/>
                    <a:lstStyle/>
                    <a:p>
                      <a:pPr algn="l" fontAlgn="b"/>
                      <a:r>
                        <a:rPr lang="en-ZA" sz="1600" b="0" i="0" u="none" strike="noStrike" dirty="0">
                          <a:solidFill>
                            <a:srgbClr val="000000"/>
                          </a:solidFill>
                          <a:effectLst/>
                          <a:latin typeface="Calibri" panose="020F0502020204030204" pitchFamily="34" charset="0"/>
                        </a:rPr>
                        <a:t>Magalies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B75"/>
                    </a:solidFill>
                  </a:tcPr>
                </a:tc>
                <a:tc>
                  <a:txBody>
                    <a:bodyPr/>
                    <a:lstStyle/>
                    <a:p>
                      <a:pPr algn="ctr" fontAlgn="b"/>
                      <a:r>
                        <a:rPr lang="en-ZA" sz="1600" b="0" i="0" u="none" strike="noStrike" dirty="0">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7"/>
                    </a:solidFill>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600" b="0" i="0" u="none" strike="noStrike" dirty="0">
                          <a:solidFill>
                            <a:srgbClr val="000000"/>
                          </a:solidFill>
                          <a:effectLst/>
                          <a:latin typeface="Calibri" panose="020F0502020204030204" pitchFamily="34" charset="0"/>
                        </a:rPr>
                        <a:t>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ZA" sz="1600" b="0" i="0" u="none" strike="noStrike" dirty="0">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392715114"/>
                  </a:ext>
                </a:extLst>
              </a:tr>
              <a:tr h="350880">
                <a:tc>
                  <a:txBody>
                    <a:bodyPr/>
                    <a:lstStyle/>
                    <a:p>
                      <a:pPr algn="l" fontAlgn="b"/>
                      <a:r>
                        <a:rPr lang="en-ZA" sz="1600" b="0" i="0" u="none" strike="noStrike" dirty="0">
                          <a:solidFill>
                            <a:srgbClr val="000000"/>
                          </a:solidFill>
                          <a:effectLst/>
                          <a:latin typeface="Calibri" panose="020F0502020204030204" pitchFamily="34" charset="0"/>
                        </a:rPr>
                        <a:t>Mhlatuze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fontAlgn="b"/>
                      <a:r>
                        <a:rPr lang="en-ZA" sz="16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ZA" sz="16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ZA" sz="16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672422950"/>
                  </a:ext>
                </a:extLst>
              </a:tr>
              <a:tr h="350880">
                <a:tc>
                  <a:txBody>
                    <a:bodyPr/>
                    <a:lstStyle/>
                    <a:p>
                      <a:pPr algn="l" fontAlgn="b"/>
                      <a:r>
                        <a:rPr lang="en-ZA" sz="1600" b="0" i="0" u="none" strike="noStrike" dirty="0">
                          <a:solidFill>
                            <a:srgbClr val="000000"/>
                          </a:solidFill>
                          <a:effectLst/>
                          <a:latin typeface="Calibri" panose="020F0502020204030204" pitchFamily="34" charset="0"/>
                        </a:rPr>
                        <a:t>Overberg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ctr" fontAlgn="b"/>
                      <a:r>
                        <a:rPr lang="en-ZA" sz="1600" b="0" i="0" u="none" strike="noStrike" dirty="0">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ZA" sz="16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E"/>
                    </a:solidFill>
                  </a:tcPr>
                </a:tc>
                <a:tc>
                  <a:txBody>
                    <a:bodyPr/>
                    <a:lstStyle/>
                    <a:p>
                      <a:pPr algn="ctr" fontAlgn="b"/>
                      <a:r>
                        <a:rPr lang="en-ZA" sz="16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extLst>
                  <a:ext uri="{0D108BD9-81ED-4DB2-BD59-A6C34878D82A}">
                    <a16:rowId xmlns:a16="http://schemas.microsoft.com/office/drawing/2014/main" val="1426493811"/>
                  </a:ext>
                </a:extLst>
              </a:tr>
              <a:tr h="350880">
                <a:tc>
                  <a:txBody>
                    <a:bodyPr/>
                    <a:lstStyle/>
                    <a:p>
                      <a:pPr algn="l" fontAlgn="b"/>
                      <a:r>
                        <a:rPr lang="en-ZA" sz="1600" b="0" i="0" u="none" strike="noStrike" dirty="0">
                          <a:solidFill>
                            <a:srgbClr val="000000"/>
                          </a:solidFill>
                          <a:effectLst/>
                          <a:latin typeface="Calibri" panose="020F0502020204030204" pitchFamily="34" charset="0"/>
                        </a:rPr>
                        <a:t>Rand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ZA" sz="1600" b="0" i="0" u="none" strike="noStrike" dirty="0">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ZA" sz="1600" b="0" i="0" u="none" strike="noStrike" dirty="0">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ZA" sz="1600" b="0" i="0" u="none" strike="noStrike" dirty="0">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135307005"/>
                  </a:ext>
                </a:extLst>
              </a:tr>
              <a:tr h="350880">
                <a:tc>
                  <a:txBody>
                    <a:bodyPr/>
                    <a:lstStyle/>
                    <a:p>
                      <a:pPr algn="l" fontAlgn="b"/>
                      <a:r>
                        <a:rPr lang="en-ZA" sz="1600" b="0" i="0" u="none" strike="noStrike" dirty="0">
                          <a:solidFill>
                            <a:srgbClr val="000000"/>
                          </a:solidFill>
                          <a:effectLst/>
                          <a:latin typeface="Calibri" panose="020F0502020204030204" pitchFamily="34" charset="0"/>
                        </a:rPr>
                        <a:t>Sedibeng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fontAlgn="b"/>
                      <a:r>
                        <a:rPr lang="en-ZA" sz="16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ZA" sz="1600" b="0" i="0" u="none" strike="noStrike" dirty="0">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ZA" sz="16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874"/>
                    </a:solidFill>
                  </a:tcPr>
                </a:tc>
                <a:extLst>
                  <a:ext uri="{0D108BD9-81ED-4DB2-BD59-A6C34878D82A}">
                    <a16:rowId xmlns:a16="http://schemas.microsoft.com/office/drawing/2014/main" val="767050431"/>
                  </a:ext>
                </a:extLst>
              </a:tr>
              <a:tr h="350880">
                <a:tc>
                  <a:txBody>
                    <a:bodyPr/>
                    <a:lstStyle/>
                    <a:p>
                      <a:pPr algn="l" fontAlgn="b"/>
                      <a:r>
                        <a:rPr lang="en-ZA" sz="1600" b="0" i="0" u="none" strike="noStrike" dirty="0">
                          <a:solidFill>
                            <a:srgbClr val="000000"/>
                          </a:solidFill>
                          <a:effectLst/>
                          <a:latin typeface="Calibri" panose="020F0502020204030204" pitchFamily="34" charset="0"/>
                        </a:rPr>
                        <a:t>Umgeni Water</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ZA" sz="1600" b="0" i="0" u="none" strike="noStrike" dirty="0">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ctr" fontAlgn="b"/>
                      <a:r>
                        <a:rPr lang="en-ZA" sz="16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ZA" sz="16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142021133"/>
                  </a:ext>
                </a:extLst>
              </a:tr>
            </a:tbl>
          </a:graphicData>
        </a:graphic>
      </p:graphicFrame>
    </p:spTree>
    <p:extLst>
      <p:ext uri="{BB962C8B-B14F-4D97-AF65-F5344CB8AC3E}">
        <p14:creationId xmlns:p14="http://schemas.microsoft.com/office/powerpoint/2010/main" val="74985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D9CD-0CA5-4AD9-B6D0-4C1F34A56B1C}"/>
              </a:ext>
            </a:extLst>
          </p:cNvPr>
          <p:cNvSpPr>
            <a:spLocks noGrp="1"/>
          </p:cNvSpPr>
          <p:nvPr>
            <p:ph type="title"/>
          </p:nvPr>
        </p:nvSpPr>
        <p:spPr/>
        <p:txBody>
          <a:bodyPr/>
          <a:lstStyle/>
          <a:p>
            <a:r>
              <a:rPr lang="en-GB" dirty="0"/>
              <a:t>S.42(3)(d) of the MFMA</a:t>
            </a:r>
          </a:p>
        </p:txBody>
      </p:sp>
      <p:sp>
        <p:nvSpPr>
          <p:cNvPr id="3" name="Content Placeholder 2">
            <a:extLst>
              <a:ext uri="{FF2B5EF4-FFF2-40B4-BE49-F238E27FC236}">
                <a16:creationId xmlns:a16="http://schemas.microsoft.com/office/drawing/2014/main" id="{F1283CCB-8C9A-4FEE-964A-80AD5E11D7AE}"/>
              </a:ext>
            </a:extLst>
          </p:cNvPr>
          <p:cNvSpPr>
            <a:spLocks noGrp="1"/>
          </p:cNvSpPr>
          <p:nvPr>
            <p:ph sz="quarter" idx="10"/>
          </p:nvPr>
        </p:nvSpPr>
        <p:spPr>
          <a:xfrm>
            <a:off x="0" y="1172817"/>
            <a:ext cx="9906000" cy="4727921"/>
          </a:xfrm>
        </p:spPr>
        <p:txBody>
          <a:bodyPr/>
          <a:lstStyle/>
          <a:p>
            <a:r>
              <a:rPr lang="en-GB" dirty="0"/>
              <a:t>According to the clause, water boards must show how they have taken into consideration SALGA comments. The following water board did respond to SALGA;</a:t>
            </a:r>
          </a:p>
          <a:p>
            <a:pPr lvl="1"/>
            <a:r>
              <a:rPr lang="en-GB" dirty="0"/>
              <a:t>Magalies Water </a:t>
            </a:r>
          </a:p>
          <a:p>
            <a:pPr lvl="1"/>
            <a:r>
              <a:rPr lang="en-GB" dirty="0"/>
              <a:t>Mhlathuze Water</a:t>
            </a:r>
          </a:p>
          <a:p>
            <a:pPr lvl="1"/>
            <a:r>
              <a:rPr lang="en-GB" dirty="0"/>
              <a:t>Bloem Water</a:t>
            </a:r>
          </a:p>
          <a:p>
            <a:pPr lvl="1"/>
            <a:r>
              <a:rPr lang="en-GB" dirty="0"/>
              <a:t>Overberg Water</a:t>
            </a:r>
          </a:p>
          <a:p>
            <a:pPr marL="0" indent="0">
              <a:buNone/>
            </a:pPr>
            <a:r>
              <a:rPr lang="en-GB" dirty="0"/>
              <a:t> </a:t>
            </a:r>
          </a:p>
        </p:txBody>
      </p:sp>
      <p:sp>
        <p:nvSpPr>
          <p:cNvPr id="4" name="Slide Number Placeholder 3">
            <a:extLst>
              <a:ext uri="{FF2B5EF4-FFF2-40B4-BE49-F238E27FC236}">
                <a16:creationId xmlns:a16="http://schemas.microsoft.com/office/drawing/2014/main" id="{55AB1BB5-5758-46A3-BD5C-62D916CC98B5}"/>
              </a:ext>
            </a:extLst>
          </p:cNvPr>
          <p:cNvSpPr>
            <a:spLocks noGrp="1"/>
          </p:cNvSpPr>
          <p:nvPr>
            <p:ph type="sldNum" sz="quarter" idx="13"/>
          </p:nvPr>
        </p:nvSpPr>
        <p:spPr/>
        <p:txBody>
          <a:bodyPr/>
          <a:lstStyle/>
          <a:p>
            <a:fld id="{4CC04D4C-DC45-834A-A759-F6658CE957E3}" type="slidenum">
              <a:rPr lang="en-US" smtClean="0"/>
              <a:t>11</a:t>
            </a:fld>
            <a:endParaRPr lang="en-US" dirty="0"/>
          </a:p>
        </p:txBody>
      </p:sp>
    </p:spTree>
    <p:extLst>
      <p:ext uri="{BB962C8B-B14F-4D97-AF65-F5344CB8AC3E}">
        <p14:creationId xmlns:p14="http://schemas.microsoft.com/office/powerpoint/2010/main" val="262599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E4FE-59D6-4AFF-B15B-08B6DA0B1B77}"/>
              </a:ext>
            </a:extLst>
          </p:cNvPr>
          <p:cNvSpPr>
            <a:spLocks noGrp="1"/>
          </p:cNvSpPr>
          <p:nvPr>
            <p:ph type="title"/>
          </p:nvPr>
        </p:nvSpPr>
        <p:spPr/>
        <p:txBody>
          <a:bodyPr/>
          <a:lstStyle/>
          <a:p>
            <a:r>
              <a:rPr lang="en-GB" dirty="0"/>
              <a:t>Concerns by SALGA Rising from Tariff Proposals  </a:t>
            </a:r>
          </a:p>
        </p:txBody>
      </p:sp>
      <p:sp>
        <p:nvSpPr>
          <p:cNvPr id="3" name="Content Placeholder 2">
            <a:extLst>
              <a:ext uri="{FF2B5EF4-FFF2-40B4-BE49-F238E27FC236}">
                <a16:creationId xmlns:a16="http://schemas.microsoft.com/office/drawing/2014/main" id="{5B75A449-33AD-418D-812B-E077A635D2D9}"/>
              </a:ext>
            </a:extLst>
          </p:cNvPr>
          <p:cNvSpPr>
            <a:spLocks noGrp="1"/>
          </p:cNvSpPr>
          <p:nvPr>
            <p:ph sz="quarter" idx="10"/>
          </p:nvPr>
        </p:nvSpPr>
        <p:spPr>
          <a:xfrm>
            <a:off x="119269" y="1192695"/>
            <a:ext cx="9541565" cy="4850295"/>
          </a:xfrm>
        </p:spPr>
        <p:txBody>
          <a:bodyPr>
            <a:normAutofit fontScale="85000" lnSpcReduction="20000"/>
          </a:bodyPr>
          <a:lstStyle/>
          <a:p>
            <a:pPr algn="just"/>
            <a:r>
              <a:rPr lang="en-GB" dirty="0"/>
              <a:t>Some water boards continue to motivate above-inflationary tariff increases based on unrealistic and inflated expenditure forecasts.</a:t>
            </a:r>
          </a:p>
          <a:p>
            <a:pPr algn="just"/>
            <a:r>
              <a:rPr lang="en-GB" dirty="0"/>
              <a:t>There remains inconsistencies between tariff files and business plans</a:t>
            </a:r>
          </a:p>
          <a:p>
            <a:pPr algn="just"/>
            <a:r>
              <a:rPr lang="en-GB" dirty="0"/>
              <a:t>Application of draught tariffs by water boards is still inconsistent</a:t>
            </a:r>
          </a:p>
          <a:p>
            <a:pPr algn="just"/>
            <a:r>
              <a:rPr lang="en-GB" dirty="0"/>
              <a:t>Energy input costs most not in line with the Approved NESRA increases </a:t>
            </a:r>
          </a:p>
          <a:p>
            <a:pPr algn="just"/>
            <a:r>
              <a:rPr lang="en-GB" dirty="0"/>
              <a:t>Water boards still favour the use of equity for capital financing, most water boards still have low debt-equity ratios</a:t>
            </a:r>
          </a:p>
          <a:p>
            <a:pPr algn="just"/>
            <a:r>
              <a:rPr lang="en-GB" dirty="0"/>
              <a:t>SALGA are concerned about the unsustainability of constant above-inflation salary increases</a:t>
            </a:r>
          </a:p>
          <a:p>
            <a:pPr marL="0" indent="0" algn="just">
              <a:buNone/>
            </a:pPr>
            <a:endParaRPr lang="en-GB" dirty="0"/>
          </a:p>
        </p:txBody>
      </p:sp>
      <p:sp>
        <p:nvSpPr>
          <p:cNvPr id="4" name="Slide Number Placeholder 3">
            <a:extLst>
              <a:ext uri="{FF2B5EF4-FFF2-40B4-BE49-F238E27FC236}">
                <a16:creationId xmlns:a16="http://schemas.microsoft.com/office/drawing/2014/main" id="{24C39FB5-4245-4ECA-9F61-3276919C6A5E}"/>
              </a:ext>
            </a:extLst>
          </p:cNvPr>
          <p:cNvSpPr>
            <a:spLocks noGrp="1"/>
          </p:cNvSpPr>
          <p:nvPr>
            <p:ph type="sldNum" sz="quarter" idx="13"/>
          </p:nvPr>
        </p:nvSpPr>
        <p:spPr/>
        <p:txBody>
          <a:bodyPr/>
          <a:lstStyle/>
          <a:p>
            <a:fld id="{4CC04D4C-DC45-834A-A759-F6658CE957E3}" type="slidenum">
              <a:rPr lang="en-US" smtClean="0"/>
              <a:t>12</a:t>
            </a:fld>
            <a:endParaRPr lang="en-US" dirty="0"/>
          </a:p>
        </p:txBody>
      </p:sp>
    </p:spTree>
    <p:extLst>
      <p:ext uri="{BB962C8B-B14F-4D97-AF65-F5344CB8AC3E}">
        <p14:creationId xmlns:p14="http://schemas.microsoft.com/office/powerpoint/2010/main" val="298291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FFA9-7D2B-4C5D-852A-A898592B71DC}"/>
              </a:ext>
            </a:extLst>
          </p:cNvPr>
          <p:cNvSpPr>
            <a:spLocks noGrp="1"/>
          </p:cNvSpPr>
          <p:nvPr>
            <p:ph type="title"/>
          </p:nvPr>
        </p:nvSpPr>
        <p:spPr/>
        <p:txBody>
          <a:bodyPr/>
          <a:lstStyle/>
          <a:p>
            <a:r>
              <a:rPr lang="en-GB" dirty="0"/>
              <a:t>SALGA Top 6 Strategic Points</a:t>
            </a:r>
          </a:p>
        </p:txBody>
      </p:sp>
      <p:sp>
        <p:nvSpPr>
          <p:cNvPr id="3" name="Content Placeholder 2">
            <a:extLst>
              <a:ext uri="{FF2B5EF4-FFF2-40B4-BE49-F238E27FC236}">
                <a16:creationId xmlns:a16="http://schemas.microsoft.com/office/drawing/2014/main" id="{30847A93-F323-459E-A699-B4C6E78749C9}"/>
              </a:ext>
            </a:extLst>
          </p:cNvPr>
          <p:cNvSpPr>
            <a:spLocks noGrp="1"/>
          </p:cNvSpPr>
          <p:nvPr>
            <p:ph sz="quarter" idx="10"/>
          </p:nvPr>
        </p:nvSpPr>
        <p:spPr>
          <a:xfrm>
            <a:off x="495300" y="1543537"/>
            <a:ext cx="8915400" cy="4658479"/>
          </a:xfrm>
        </p:spPr>
        <p:txBody>
          <a:bodyPr>
            <a:normAutofit fontScale="92500" lnSpcReduction="10000"/>
          </a:bodyPr>
          <a:lstStyle/>
          <a:p>
            <a:pPr marL="457200" indent="-457200">
              <a:buFont typeface="Arial" panose="020B0604020202020204" pitchFamily="34" charset="0"/>
              <a:buAutoNum type="arabicPeriod"/>
            </a:pPr>
            <a:r>
              <a:rPr lang="en-US" altLang="en-US" sz="3200" dirty="0">
                <a:solidFill>
                  <a:srgbClr val="205352"/>
                </a:solidFill>
              </a:rPr>
              <a:t>Effective and Efficient medium-term and long-term  Capital Investment programme </a:t>
            </a:r>
          </a:p>
          <a:p>
            <a:pPr marL="457200" indent="-457200">
              <a:buFont typeface="Arial" panose="020B0604020202020204" pitchFamily="34" charset="0"/>
              <a:buAutoNum type="arabicPeriod"/>
            </a:pPr>
            <a:r>
              <a:rPr lang="en-US" altLang="en-US" sz="3200" dirty="0">
                <a:solidFill>
                  <a:srgbClr val="205352"/>
                </a:solidFill>
              </a:rPr>
              <a:t>Effective, efficient and pro-active management of Expenses, within Parameters</a:t>
            </a:r>
          </a:p>
          <a:p>
            <a:pPr marL="457200" indent="-457200">
              <a:buFont typeface="Arial" panose="020B0604020202020204" pitchFamily="34" charset="0"/>
              <a:buAutoNum type="arabicPeriod"/>
            </a:pPr>
            <a:r>
              <a:rPr lang="en-US" altLang="en-US" sz="3200" dirty="0">
                <a:solidFill>
                  <a:srgbClr val="205352"/>
                </a:solidFill>
              </a:rPr>
              <a:t>Tariff Policy to guide WB Funding and Tariff approach</a:t>
            </a:r>
          </a:p>
          <a:p>
            <a:pPr marL="457200" indent="-457200">
              <a:buFont typeface="Arial" panose="020B0604020202020204" pitchFamily="34" charset="0"/>
              <a:buAutoNum type="arabicPeriod"/>
            </a:pPr>
            <a:r>
              <a:rPr lang="en-US" altLang="en-US" sz="3200" dirty="0">
                <a:solidFill>
                  <a:srgbClr val="205352"/>
                </a:solidFill>
              </a:rPr>
              <a:t>Rational and effective Treasury management process to optimise funding of Water Boards</a:t>
            </a:r>
          </a:p>
          <a:p>
            <a:pPr marL="457200" indent="-457200">
              <a:buFont typeface="Arial" panose="020B0604020202020204" pitchFamily="34" charset="0"/>
              <a:buAutoNum type="arabicPeriod"/>
            </a:pPr>
            <a:r>
              <a:rPr lang="en-US" altLang="en-US" sz="3200" dirty="0">
                <a:solidFill>
                  <a:srgbClr val="205352"/>
                </a:solidFill>
              </a:rPr>
              <a:t>Enhanced control over Tariff determination process</a:t>
            </a:r>
          </a:p>
          <a:p>
            <a:pPr marL="457200" indent="-457200">
              <a:buFont typeface="Arial" panose="020B0604020202020204" pitchFamily="34" charset="0"/>
              <a:buAutoNum type="arabicPeriod"/>
            </a:pPr>
            <a:r>
              <a:rPr lang="en-US" altLang="en-US" sz="3200" dirty="0">
                <a:solidFill>
                  <a:srgbClr val="205352"/>
                </a:solidFill>
              </a:rPr>
              <a:t>Managed Progression towards Implementation </a:t>
            </a:r>
          </a:p>
          <a:p>
            <a:pPr marL="0" indent="0">
              <a:buNone/>
            </a:pPr>
            <a:endParaRPr lang="en-US" altLang="en-US" sz="3200" dirty="0">
              <a:solidFill>
                <a:srgbClr val="205352"/>
              </a:solidFill>
            </a:endParaRPr>
          </a:p>
          <a:p>
            <a:endParaRPr lang="en-GB" dirty="0"/>
          </a:p>
        </p:txBody>
      </p:sp>
      <p:sp>
        <p:nvSpPr>
          <p:cNvPr id="4" name="Slide Number Placeholder 3">
            <a:extLst>
              <a:ext uri="{FF2B5EF4-FFF2-40B4-BE49-F238E27FC236}">
                <a16:creationId xmlns:a16="http://schemas.microsoft.com/office/drawing/2014/main" id="{75C327A8-EBF0-475D-8A57-B3F221BDACAE}"/>
              </a:ext>
            </a:extLst>
          </p:cNvPr>
          <p:cNvSpPr>
            <a:spLocks noGrp="1"/>
          </p:cNvSpPr>
          <p:nvPr>
            <p:ph type="sldNum" sz="quarter" idx="13"/>
          </p:nvPr>
        </p:nvSpPr>
        <p:spPr/>
        <p:txBody>
          <a:bodyPr/>
          <a:lstStyle/>
          <a:p>
            <a:fld id="{4CC04D4C-DC45-834A-A759-F6658CE957E3}" type="slidenum">
              <a:rPr lang="en-US" smtClean="0"/>
              <a:t>13</a:t>
            </a:fld>
            <a:endParaRPr lang="en-US" dirty="0"/>
          </a:p>
        </p:txBody>
      </p:sp>
    </p:spTree>
    <p:extLst>
      <p:ext uri="{BB962C8B-B14F-4D97-AF65-F5344CB8AC3E}">
        <p14:creationId xmlns:p14="http://schemas.microsoft.com/office/powerpoint/2010/main" val="241466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57EC-0E83-4224-80CE-FFF80EF83056}"/>
              </a:ext>
            </a:extLst>
          </p:cNvPr>
          <p:cNvSpPr>
            <a:spLocks noGrp="1"/>
          </p:cNvSpPr>
          <p:nvPr>
            <p:ph type="title"/>
          </p:nvPr>
        </p:nvSpPr>
        <p:spPr/>
        <p:txBody>
          <a:bodyPr/>
          <a:lstStyle/>
          <a:p>
            <a:r>
              <a:rPr lang="en-GB" dirty="0"/>
              <a:t>Recommendations</a:t>
            </a:r>
          </a:p>
        </p:txBody>
      </p:sp>
      <p:sp>
        <p:nvSpPr>
          <p:cNvPr id="3" name="Content Placeholder 2">
            <a:extLst>
              <a:ext uri="{FF2B5EF4-FFF2-40B4-BE49-F238E27FC236}">
                <a16:creationId xmlns:a16="http://schemas.microsoft.com/office/drawing/2014/main" id="{EDD82E78-FF23-4E95-9548-93C9B5599188}"/>
              </a:ext>
            </a:extLst>
          </p:cNvPr>
          <p:cNvSpPr>
            <a:spLocks noGrp="1"/>
          </p:cNvSpPr>
          <p:nvPr>
            <p:ph sz="quarter" idx="10"/>
          </p:nvPr>
        </p:nvSpPr>
        <p:spPr/>
        <p:txBody>
          <a:bodyPr/>
          <a:lstStyle/>
          <a:p>
            <a:r>
              <a:rPr lang="en-GB" dirty="0"/>
              <a:t>It is recommended that the PC:</a:t>
            </a:r>
          </a:p>
          <a:p>
            <a:pPr lvl="1"/>
            <a:r>
              <a:rPr lang="en-GB" dirty="0"/>
              <a:t>Notes SALGA position bulk water tariffs</a:t>
            </a:r>
          </a:p>
          <a:p>
            <a:pPr lvl="1"/>
            <a:r>
              <a:rPr lang="en-GB" dirty="0"/>
              <a:t>Notes concerns raised by SALGA</a:t>
            </a:r>
          </a:p>
          <a:p>
            <a:pPr lvl="1"/>
            <a:r>
              <a:rPr lang="en-GB" dirty="0"/>
              <a:t>Notes the 6 strategic points proposed by SALGA  </a:t>
            </a:r>
          </a:p>
          <a:p>
            <a:pPr marL="457200" lvl="1" indent="0">
              <a:buNone/>
            </a:pPr>
            <a:r>
              <a:rPr lang="en-GB" dirty="0"/>
              <a:t> </a:t>
            </a:r>
          </a:p>
          <a:p>
            <a:pPr lvl="1"/>
            <a:endParaRPr lang="en-GB" dirty="0"/>
          </a:p>
        </p:txBody>
      </p:sp>
      <p:sp>
        <p:nvSpPr>
          <p:cNvPr id="4" name="Slide Number Placeholder 3">
            <a:extLst>
              <a:ext uri="{FF2B5EF4-FFF2-40B4-BE49-F238E27FC236}">
                <a16:creationId xmlns:a16="http://schemas.microsoft.com/office/drawing/2014/main" id="{E571B6B2-0CFF-4A4A-ACBF-DBDDB3AC8409}"/>
              </a:ext>
            </a:extLst>
          </p:cNvPr>
          <p:cNvSpPr>
            <a:spLocks noGrp="1"/>
          </p:cNvSpPr>
          <p:nvPr>
            <p:ph type="sldNum" sz="quarter" idx="13"/>
          </p:nvPr>
        </p:nvSpPr>
        <p:spPr/>
        <p:txBody>
          <a:bodyPr/>
          <a:lstStyle/>
          <a:p>
            <a:fld id="{4CC04D4C-DC45-834A-A759-F6658CE957E3}" type="slidenum">
              <a:rPr lang="en-US" smtClean="0"/>
              <a:t>14</a:t>
            </a:fld>
            <a:endParaRPr lang="en-US" dirty="0"/>
          </a:p>
        </p:txBody>
      </p:sp>
    </p:spTree>
    <p:extLst>
      <p:ext uri="{BB962C8B-B14F-4D97-AF65-F5344CB8AC3E}">
        <p14:creationId xmlns:p14="http://schemas.microsoft.com/office/powerpoint/2010/main" val="66164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386" y="2963590"/>
            <a:ext cx="7077650" cy="1398233"/>
          </a:xfrm>
        </p:spPr>
        <p:txBody>
          <a:bodyPr/>
          <a:lstStyle/>
          <a:p>
            <a:r>
              <a:rPr lang="en-US" b="1" dirty="0">
                <a:latin typeface="Arial"/>
                <a:cs typeface="Arial"/>
              </a:rPr>
              <a:t>Thank You</a:t>
            </a:r>
          </a:p>
        </p:txBody>
      </p:sp>
    </p:spTree>
    <p:extLst>
      <p:ext uri="{BB962C8B-B14F-4D97-AF65-F5344CB8AC3E}">
        <p14:creationId xmlns:p14="http://schemas.microsoft.com/office/powerpoint/2010/main" val="129309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4ACD-5A23-438C-B163-9B3811895BF6}"/>
              </a:ext>
            </a:extLst>
          </p:cNvPr>
          <p:cNvSpPr>
            <a:spLocks noGrp="1"/>
          </p:cNvSpPr>
          <p:nvPr>
            <p:ph type="title"/>
          </p:nvPr>
        </p:nvSpPr>
        <p:spPr/>
        <p:txBody>
          <a:bodyPr/>
          <a:lstStyle/>
          <a:p>
            <a:r>
              <a:rPr lang="en-GB" dirty="0"/>
              <a:t>Purpose of the presentation</a:t>
            </a:r>
          </a:p>
        </p:txBody>
      </p:sp>
      <p:sp>
        <p:nvSpPr>
          <p:cNvPr id="3" name="Content Placeholder 2">
            <a:extLst>
              <a:ext uri="{FF2B5EF4-FFF2-40B4-BE49-F238E27FC236}">
                <a16:creationId xmlns:a16="http://schemas.microsoft.com/office/drawing/2014/main" id="{6D8A8900-1F7E-4824-A761-02D3DA7881DF}"/>
              </a:ext>
            </a:extLst>
          </p:cNvPr>
          <p:cNvSpPr>
            <a:spLocks noGrp="1"/>
          </p:cNvSpPr>
          <p:nvPr>
            <p:ph sz="quarter" idx="10"/>
          </p:nvPr>
        </p:nvSpPr>
        <p:spPr>
          <a:xfrm>
            <a:off x="0" y="1391478"/>
            <a:ext cx="9905999" cy="4509260"/>
          </a:xfrm>
        </p:spPr>
        <p:txBody>
          <a:bodyPr>
            <a:normAutofit fontScale="70000" lnSpcReduction="20000"/>
          </a:bodyPr>
          <a:lstStyle/>
          <a:p>
            <a:pPr algn="just"/>
            <a:r>
              <a:rPr lang="en-GB" dirty="0"/>
              <a:t>To provide a context of SALGA’s position on the Bulk Water Tariffs proposed by water boards for the 2022/23 financial year</a:t>
            </a:r>
          </a:p>
          <a:p>
            <a:pPr algn="just"/>
            <a:endParaRPr lang="en-GB" dirty="0"/>
          </a:p>
          <a:p>
            <a:pPr algn="just"/>
            <a:r>
              <a:rPr lang="en-GB" dirty="0"/>
              <a:t>The objective of the analysis conducted by SALGA is to ensure that the tariffs proposed by each water board are reasonably justified based on available information. In undertaking this analysis, </a:t>
            </a:r>
          </a:p>
          <a:p>
            <a:pPr lvl="1" algn="just"/>
            <a:r>
              <a:rPr lang="en-GB" sz="3200" dirty="0"/>
              <a:t>SALGA takes into consideration that bulk water tariff increases are required to ensure that water boards remain financially sustainable. </a:t>
            </a:r>
            <a:endParaRPr lang="en-GB" dirty="0"/>
          </a:p>
          <a:p>
            <a:pPr lvl="1" algn="just"/>
            <a:r>
              <a:rPr lang="en-GB" sz="3200" dirty="0"/>
              <a:t>However, SALGA is also cognisant of the need to balance these increases to ensure that bulk water remains affordable to all municipalities and, ultimately, the end-users as the various communities municipalities service.</a:t>
            </a:r>
            <a:endParaRPr lang="en-GB" dirty="0"/>
          </a:p>
          <a:p>
            <a:pPr lvl="1" algn="just"/>
            <a:r>
              <a:rPr lang="en-GB" sz="3200" dirty="0"/>
              <a:t>SALGA considers submissions made by water boards in line with the comments from municipalities serviced by the water boards. </a:t>
            </a:r>
          </a:p>
          <a:p>
            <a:pPr algn="just"/>
            <a:endParaRPr lang="en-GB" dirty="0"/>
          </a:p>
        </p:txBody>
      </p:sp>
      <p:sp>
        <p:nvSpPr>
          <p:cNvPr id="4" name="Slide Number Placeholder 3">
            <a:extLst>
              <a:ext uri="{FF2B5EF4-FFF2-40B4-BE49-F238E27FC236}">
                <a16:creationId xmlns:a16="http://schemas.microsoft.com/office/drawing/2014/main" id="{7F566814-9148-4E1C-B421-C5FE367A08ED}"/>
              </a:ext>
            </a:extLst>
          </p:cNvPr>
          <p:cNvSpPr>
            <a:spLocks noGrp="1"/>
          </p:cNvSpPr>
          <p:nvPr>
            <p:ph type="sldNum" sz="quarter" idx="13"/>
          </p:nvPr>
        </p:nvSpPr>
        <p:spPr/>
        <p:txBody>
          <a:bodyPr/>
          <a:lstStyle/>
          <a:p>
            <a:fld id="{4CC04D4C-DC45-834A-A759-F6658CE957E3}" type="slidenum">
              <a:rPr lang="en-US" smtClean="0"/>
              <a:t>2</a:t>
            </a:fld>
            <a:endParaRPr lang="en-US" dirty="0"/>
          </a:p>
        </p:txBody>
      </p:sp>
    </p:spTree>
    <p:extLst>
      <p:ext uri="{BB962C8B-B14F-4D97-AF65-F5344CB8AC3E}">
        <p14:creationId xmlns:p14="http://schemas.microsoft.com/office/powerpoint/2010/main" val="20202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86F2-2B5B-4398-B691-C656081F8BC3}"/>
              </a:ext>
            </a:extLst>
          </p:cNvPr>
          <p:cNvSpPr>
            <a:spLocks noGrp="1"/>
          </p:cNvSpPr>
          <p:nvPr>
            <p:ph type="title"/>
          </p:nvPr>
        </p:nvSpPr>
        <p:spPr/>
        <p:txBody>
          <a:bodyPr/>
          <a:lstStyle/>
          <a:p>
            <a:r>
              <a:rPr lang="en-GB" dirty="0"/>
              <a:t>Prior PC Strategic Reforms</a:t>
            </a:r>
          </a:p>
        </p:txBody>
      </p:sp>
      <p:sp>
        <p:nvSpPr>
          <p:cNvPr id="3" name="Content Placeholder 2">
            <a:extLst>
              <a:ext uri="{FF2B5EF4-FFF2-40B4-BE49-F238E27FC236}">
                <a16:creationId xmlns:a16="http://schemas.microsoft.com/office/drawing/2014/main" id="{C78BE03F-80A6-4513-B012-290D27B8EEBB}"/>
              </a:ext>
            </a:extLst>
          </p:cNvPr>
          <p:cNvSpPr>
            <a:spLocks noGrp="1"/>
          </p:cNvSpPr>
          <p:nvPr>
            <p:ph sz="quarter" idx="10"/>
          </p:nvPr>
        </p:nvSpPr>
        <p:spPr>
          <a:xfrm>
            <a:off x="495300" y="1311965"/>
            <a:ext cx="8915400" cy="4588773"/>
          </a:xfrm>
        </p:spPr>
        <p:txBody>
          <a:bodyPr/>
          <a:lstStyle/>
          <a:p>
            <a:r>
              <a:rPr lang="en-GB" sz="2500" dirty="0"/>
              <a:t>The joint PC of Water and COGTA endorsed the following bulk water tariff specific interventions </a:t>
            </a:r>
          </a:p>
          <a:p>
            <a:pPr marL="457200" lvl="1" indent="0">
              <a:buNone/>
            </a:pPr>
            <a:endParaRPr lang="en-GB" dirty="0"/>
          </a:p>
        </p:txBody>
      </p:sp>
      <p:sp>
        <p:nvSpPr>
          <p:cNvPr id="4" name="Slide Number Placeholder 3">
            <a:extLst>
              <a:ext uri="{FF2B5EF4-FFF2-40B4-BE49-F238E27FC236}">
                <a16:creationId xmlns:a16="http://schemas.microsoft.com/office/drawing/2014/main" id="{B067E74D-2A8D-4690-8C31-18318547AB0D}"/>
              </a:ext>
            </a:extLst>
          </p:cNvPr>
          <p:cNvSpPr>
            <a:spLocks noGrp="1"/>
          </p:cNvSpPr>
          <p:nvPr>
            <p:ph type="sldNum" sz="quarter" idx="13"/>
          </p:nvPr>
        </p:nvSpPr>
        <p:spPr/>
        <p:txBody>
          <a:bodyPr/>
          <a:lstStyle/>
          <a:p>
            <a:fld id="{4CC04D4C-DC45-834A-A759-F6658CE957E3}" type="slidenum">
              <a:rPr lang="en-US" smtClean="0"/>
              <a:t>3</a:t>
            </a:fld>
            <a:endParaRPr lang="en-US" dirty="0"/>
          </a:p>
        </p:txBody>
      </p:sp>
      <p:graphicFrame>
        <p:nvGraphicFramePr>
          <p:cNvPr id="5" name="Table 4">
            <a:extLst>
              <a:ext uri="{FF2B5EF4-FFF2-40B4-BE49-F238E27FC236}">
                <a16:creationId xmlns:a16="http://schemas.microsoft.com/office/drawing/2014/main" id="{3EDA39BE-91B7-4487-A926-7897B13FFA84}"/>
              </a:ext>
            </a:extLst>
          </p:cNvPr>
          <p:cNvGraphicFramePr>
            <a:graphicFrameLocks noGrp="1"/>
          </p:cNvGraphicFramePr>
          <p:nvPr>
            <p:extLst>
              <p:ext uri="{D42A27DB-BD31-4B8C-83A1-F6EECF244321}">
                <p14:modId xmlns:p14="http://schemas.microsoft.com/office/powerpoint/2010/main" val="1450202052"/>
              </p:ext>
            </p:extLst>
          </p:nvPr>
        </p:nvGraphicFramePr>
        <p:xfrm>
          <a:off x="0" y="2582730"/>
          <a:ext cx="9906000" cy="3127365"/>
        </p:xfrm>
        <a:graphic>
          <a:graphicData uri="http://schemas.openxmlformats.org/drawingml/2006/table">
            <a:tbl>
              <a:tblPr firstRow="1" bandRow="1"/>
              <a:tblGrid>
                <a:gridCol w="4953000">
                  <a:extLst>
                    <a:ext uri="{9D8B030D-6E8A-4147-A177-3AD203B41FA5}">
                      <a16:colId xmlns:a16="http://schemas.microsoft.com/office/drawing/2014/main" val="3651979989"/>
                    </a:ext>
                  </a:extLst>
                </a:gridCol>
                <a:gridCol w="4953000">
                  <a:extLst>
                    <a:ext uri="{9D8B030D-6E8A-4147-A177-3AD203B41FA5}">
                      <a16:colId xmlns:a16="http://schemas.microsoft.com/office/drawing/2014/main" val="1792230789"/>
                    </a:ext>
                  </a:extLst>
                </a:gridCol>
              </a:tblGrid>
              <a:tr h="491038">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ZA" sz="2000" dirty="0">
                          <a:solidFill>
                            <a:schemeClr val="tx1"/>
                          </a:solidFill>
                        </a:rPr>
                        <a:t>Strategic Proposal </a:t>
                      </a:r>
                      <a:endParaRPr lang="en-GB" sz="2000" dirty="0">
                        <a:solidFill>
                          <a:schemeClr val="tx1"/>
                        </a:solidFill>
                      </a:endParaRPr>
                    </a:p>
                  </a:txBody>
                  <a:tcPr marL="92354" marR="9235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6D19"/>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2000" dirty="0">
                          <a:solidFill>
                            <a:schemeClr val="tx1"/>
                          </a:solidFill>
                        </a:rPr>
                        <a:t>Outcome</a:t>
                      </a:r>
                      <a:r>
                        <a:rPr lang="en-ZA" sz="2000" baseline="0" dirty="0">
                          <a:solidFill>
                            <a:schemeClr val="tx1"/>
                          </a:solidFill>
                        </a:rPr>
                        <a:t> </a:t>
                      </a:r>
                      <a:endParaRPr lang="en-GB" sz="2000" dirty="0">
                        <a:solidFill>
                          <a:schemeClr val="tx1"/>
                        </a:solidFill>
                      </a:endParaRPr>
                    </a:p>
                  </a:txBody>
                  <a:tcPr marL="92354" marR="9235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6D19"/>
                    </a:solidFill>
                  </a:tcPr>
                </a:tc>
                <a:extLst>
                  <a:ext uri="{0D108BD9-81ED-4DB2-BD59-A6C34878D82A}">
                    <a16:rowId xmlns:a16="http://schemas.microsoft.com/office/drawing/2014/main" val="838494366"/>
                  </a:ext>
                </a:extLst>
              </a:tr>
              <a:tr h="84178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GB" sz="2000" dirty="0">
                          <a:solidFill>
                            <a:schemeClr val="tx1"/>
                          </a:solidFill>
                        </a:rPr>
                        <a:t>Multi- year tariff determination </a:t>
                      </a:r>
                    </a:p>
                  </a:txBody>
                  <a:tcPr marL="92354" marR="9235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6D1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Tariff certainty</a:t>
                      </a:r>
                      <a:r>
                        <a:rPr lang="en-GB" sz="2000" baseline="0" dirty="0">
                          <a:solidFill>
                            <a:schemeClr val="tx1"/>
                          </a:solidFill>
                        </a:rPr>
                        <a:t> (floor and ceiling approach) </a:t>
                      </a:r>
                      <a:r>
                        <a:rPr lang="en-GB" sz="2000" dirty="0">
                          <a:solidFill>
                            <a:schemeClr val="tx1"/>
                          </a:solidFill>
                        </a:rPr>
                        <a:t>  </a:t>
                      </a:r>
                    </a:p>
                    <a:p>
                      <a:r>
                        <a:rPr lang="en-GB" sz="2000" dirty="0">
                          <a:solidFill>
                            <a:schemeClr val="tx1"/>
                          </a:solidFill>
                        </a:rPr>
                        <a:t>Reduction</a:t>
                      </a:r>
                      <a:r>
                        <a:rPr lang="en-GB" sz="2000" baseline="0" dirty="0">
                          <a:solidFill>
                            <a:schemeClr val="tx1"/>
                          </a:solidFill>
                        </a:rPr>
                        <a:t> in yearly consultation process </a:t>
                      </a:r>
                      <a:endParaRPr lang="en-GB" sz="2000" dirty="0">
                        <a:solidFill>
                          <a:schemeClr val="tx1"/>
                        </a:solidFill>
                      </a:endParaRPr>
                    </a:p>
                  </a:txBody>
                  <a:tcPr marL="92354" marR="9235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6D19">
                        <a:tint val="40000"/>
                      </a:srgbClr>
                    </a:solidFill>
                  </a:tcPr>
                </a:tc>
                <a:extLst>
                  <a:ext uri="{0D108BD9-81ED-4DB2-BD59-A6C34878D82A}">
                    <a16:rowId xmlns:a16="http://schemas.microsoft.com/office/drawing/2014/main" val="123657940"/>
                  </a:ext>
                </a:extLst>
              </a:tr>
              <a:tr h="84178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ZA" sz="2000" dirty="0">
                          <a:solidFill>
                            <a:schemeClr val="tx1"/>
                          </a:solidFill>
                        </a:rPr>
                        <a:t>Develop</a:t>
                      </a:r>
                      <a:r>
                        <a:rPr lang="en-ZA" sz="2000" baseline="0" dirty="0">
                          <a:solidFill>
                            <a:schemeClr val="tx1"/>
                          </a:solidFill>
                        </a:rPr>
                        <a:t> guidelines for drought tariff for the sector – to provide transparency on setting drought tariffs</a:t>
                      </a:r>
                      <a:endParaRPr lang="en-GB" sz="2000" dirty="0">
                        <a:solidFill>
                          <a:schemeClr val="tx1"/>
                        </a:solidFill>
                      </a:endParaRPr>
                    </a:p>
                  </a:txBody>
                  <a:tcPr marL="92354" marR="923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6D1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GB" sz="2000" dirty="0">
                          <a:solidFill>
                            <a:schemeClr val="tx1"/>
                          </a:solidFill>
                        </a:rPr>
                        <a:t> Policy</a:t>
                      </a:r>
                      <a:r>
                        <a:rPr lang="en-GB" sz="2000" baseline="0" dirty="0">
                          <a:solidFill>
                            <a:schemeClr val="tx1"/>
                          </a:solidFill>
                        </a:rPr>
                        <a:t> guidance on the implementation of drought tariffs </a:t>
                      </a:r>
                      <a:endParaRPr lang="en-GB" sz="2000" dirty="0">
                        <a:solidFill>
                          <a:schemeClr val="tx1"/>
                        </a:solidFill>
                      </a:endParaRPr>
                    </a:p>
                  </a:txBody>
                  <a:tcPr marL="92354" marR="923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6D19">
                        <a:tint val="20000"/>
                      </a:srgbClr>
                    </a:solidFill>
                  </a:tcPr>
                </a:tc>
                <a:extLst>
                  <a:ext uri="{0D108BD9-81ED-4DB2-BD59-A6C34878D82A}">
                    <a16:rowId xmlns:a16="http://schemas.microsoft.com/office/drawing/2014/main" val="2742650853"/>
                  </a:ext>
                </a:extLst>
              </a:tr>
              <a:tr h="78870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GB" sz="2000" dirty="0">
                          <a:solidFill>
                            <a:schemeClr val="tx1"/>
                          </a:solidFill>
                        </a:rPr>
                        <a:t>Establishment of sectoral regulator</a:t>
                      </a:r>
                    </a:p>
                  </a:txBody>
                  <a:tcPr marL="92354" marR="923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6D1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GB" sz="2000" dirty="0">
                          <a:solidFill>
                            <a:schemeClr val="tx1"/>
                          </a:solidFill>
                        </a:rPr>
                        <a:t>Independent approval of bulk water tariffs</a:t>
                      </a:r>
                    </a:p>
                  </a:txBody>
                  <a:tcPr marL="92354" marR="923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6D19">
                        <a:tint val="40000"/>
                      </a:srgbClr>
                    </a:solidFill>
                  </a:tcPr>
                </a:tc>
                <a:extLst>
                  <a:ext uri="{0D108BD9-81ED-4DB2-BD59-A6C34878D82A}">
                    <a16:rowId xmlns:a16="http://schemas.microsoft.com/office/drawing/2014/main" val="2135931666"/>
                  </a:ext>
                </a:extLst>
              </a:tr>
            </a:tbl>
          </a:graphicData>
        </a:graphic>
      </p:graphicFrame>
    </p:spTree>
    <p:extLst>
      <p:ext uri="{BB962C8B-B14F-4D97-AF65-F5344CB8AC3E}">
        <p14:creationId xmlns:p14="http://schemas.microsoft.com/office/powerpoint/2010/main" val="49896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8C77-B9DA-4DB7-AC69-D3AA550A2047}"/>
              </a:ext>
            </a:extLst>
          </p:cNvPr>
          <p:cNvSpPr>
            <a:spLocks noGrp="1"/>
          </p:cNvSpPr>
          <p:nvPr>
            <p:ph type="title"/>
          </p:nvPr>
        </p:nvSpPr>
        <p:spPr/>
        <p:txBody>
          <a:bodyPr>
            <a:normAutofit/>
          </a:bodyPr>
          <a:lstStyle/>
          <a:p>
            <a:r>
              <a:rPr lang="en-US" dirty="0"/>
              <a:t>Summary of recommendations</a:t>
            </a:r>
            <a:endParaRPr lang="en-ZA" dirty="0"/>
          </a:p>
        </p:txBody>
      </p:sp>
      <p:graphicFrame>
        <p:nvGraphicFramePr>
          <p:cNvPr id="3" name="Content Placeholder 2">
            <a:extLst>
              <a:ext uri="{FF2B5EF4-FFF2-40B4-BE49-F238E27FC236}">
                <a16:creationId xmlns:a16="http://schemas.microsoft.com/office/drawing/2014/main" id="{0D5A2B3D-6027-4FA9-969D-C5291CAFE6D2}"/>
              </a:ext>
            </a:extLst>
          </p:cNvPr>
          <p:cNvGraphicFramePr>
            <a:graphicFrameLocks noGrp="1"/>
          </p:cNvGraphicFramePr>
          <p:nvPr>
            <p:ph sz="quarter" idx="10"/>
            <p:extLst>
              <p:ext uri="{D42A27DB-BD31-4B8C-83A1-F6EECF244321}">
                <p14:modId xmlns:p14="http://schemas.microsoft.com/office/powerpoint/2010/main" val="2194375138"/>
              </p:ext>
            </p:extLst>
          </p:nvPr>
        </p:nvGraphicFramePr>
        <p:xfrm>
          <a:off x="495302" y="1328738"/>
          <a:ext cx="8946873" cy="4766302"/>
        </p:xfrm>
        <a:graphic>
          <a:graphicData uri="http://schemas.openxmlformats.org/drawingml/2006/table">
            <a:tbl>
              <a:tblPr/>
              <a:tblGrid>
                <a:gridCol w="1703662">
                  <a:extLst>
                    <a:ext uri="{9D8B030D-6E8A-4147-A177-3AD203B41FA5}">
                      <a16:colId xmlns:a16="http://schemas.microsoft.com/office/drawing/2014/main" val="989531590"/>
                    </a:ext>
                  </a:extLst>
                </a:gridCol>
                <a:gridCol w="1274680">
                  <a:extLst>
                    <a:ext uri="{9D8B030D-6E8A-4147-A177-3AD203B41FA5}">
                      <a16:colId xmlns:a16="http://schemas.microsoft.com/office/drawing/2014/main" val="4254664281"/>
                    </a:ext>
                  </a:extLst>
                </a:gridCol>
                <a:gridCol w="1736752">
                  <a:extLst>
                    <a:ext uri="{9D8B030D-6E8A-4147-A177-3AD203B41FA5}">
                      <a16:colId xmlns:a16="http://schemas.microsoft.com/office/drawing/2014/main" val="748262687"/>
                    </a:ext>
                  </a:extLst>
                </a:gridCol>
                <a:gridCol w="1242814">
                  <a:extLst>
                    <a:ext uri="{9D8B030D-6E8A-4147-A177-3AD203B41FA5}">
                      <a16:colId xmlns:a16="http://schemas.microsoft.com/office/drawing/2014/main" val="4007366207"/>
                    </a:ext>
                  </a:extLst>
                </a:gridCol>
                <a:gridCol w="2988965">
                  <a:extLst>
                    <a:ext uri="{9D8B030D-6E8A-4147-A177-3AD203B41FA5}">
                      <a16:colId xmlns:a16="http://schemas.microsoft.com/office/drawing/2014/main" val="590807903"/>
                    </a:ext>
                  </a:extLst>
                </a:gridCol>
              </a:tblGrid>
              <a:tr h="925822">
                <a:tc>
                  <a:txBody>
                    <a:bodyPr/>
                    <a:lstStyle/>
                    <a:p>
                      <a:pPr algn="just" fontAlgn="ctr"/>
                      <a:r>
                        <a:rPr lang="en-ZA" sz="1400" b="1" i="0" u="none" strike="noStrike" dirty="0">
                          <a:solidFill>
                            <a:srgbClr val="FFFFFF"/>
                          </a:solidFill>
                          <a:effectLst/>
                          <a:latin typeface="Calibri" panose="020F0502020204030204" pitchFamily="34" charset="0"/>
                        </a:rPr>
                        <a:t>Water Board</a:t>
                      </a:r>
                    </a:p>
                  </a:txBody>
                  <a:tcPr marL="108000" marR="108000" marT="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ZA" sz="1400" b="1" i="0" u="none" strike="noStrike" dirty="0">
                          <a:solidFill>
                            <a:srgbClr val="FFFFFF"/>
                          </a:solidFill>
                          <a:effectLst/>
                          <a:latin typeface="Calibri" panose="020F0502020204030204" pitchFamily="34" charset="0"/>
                        </a:rPr>
                        <a:t>2021/22 tariff (R/kl)</a:t>
                      </a:r>
                    </a:p>
                  </a:txBody>
                  <a:tcPr marL="108000" marR="108000" marT="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ZA" sz="1400" b="1" i="0" u="none" strike="noStrike" dirty="0">
                          <a:solidFill>
                            <a:srgbClr val="FFFFFF"/>
                          </a:solidFill>
                          <a:effectLst/>
                          <a:latin typeface="Calibri" panose="020F0502020204030204" pitchFamily="34" charset="0"/>
                        </a:rPr>
                        <a:t>% Increase proposed</a:t>
                      </a:r>
                    </a:p>
                  </a:txBody>
                  <a:tcPr marL="108000" marR="108000" marT="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sz="1400" b="1" i="0" u="none" strike="noStrike" dirty="0">
                          <a:solidFill>
                            <a:srgbClr val="FFFFFF"/>
                          </a:solidFill>
                          <a:effectLst/>
                          <a:latin typeface="Calibri" panose="020F0502020204030204" pitchFamily="34" charset="0"/>
                        </a:rPr>
                        <a:t>Proposed 2022/23 tariff (R/kl)</a:t>
                      </a:r>
                    </a:p>
                  </a:txBody>
                  <a:tcPr marL="108000" marR="108000" marT="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just" fontAlgn="ctr"/>
                      <a:r>
                        <a:rPr lang="en-ZA" sz="1400" b="1" i="0" u="none" strike="noStrike" dirty="0">
                          <a:solidFill>
                            <a:srgbClr val="FFFFFF"/>
                          </a:solidFill>
                          <a:effectLst/>
                          <a:latin typeface="Calibri" panose="020F0502020204030204" pitchFamily="34" charset="0"/>
                        </a:rPr>
                        <a:t>Recommendation</a:t>
                      </a:r>
                    </a:p>
                  </a:txBody>
                  <a:tcPr marL="108000" marR="108000" marT="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522067101"/>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Amatola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12.03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5.7%</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12.72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Supported</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93682870"/>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Bloem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10.00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9.0%</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10.90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Not Supported. Recommend 8%</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98408381"/>
                  </a:ext>
                </a:extLst>
              </a:tr>
              <a:tr h="358968">
                <a:tc>
                  <a:txBody>
                    <a:bodyPr/>
                    <a:lstStyle/>
                    <a:p>
                      <a:pPr algn="l" fontAlgn="b"/>
                      <a:r>
                        <a:rPr lang="en-ZA" sz="1400" b="0" i="0" u="none" strike="noStrike" dirty="0">
                          <a:solidFill>
                            <a:schemeClr val="accent4">
                              <a:lumMod val="50000"/>
                            </a:schemeClr>
                          </a:solidFill>
                          <a:effectLst/>
                          <a:latin typeface="Calibri" panose="020F0502020204030204" pitchFamily="34" charset="0"/>
                        </a:rPr>
                        <a:t>Lepelle Northern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7.90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9.7%</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8.67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Not Supported. Recommend 5%</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966196807"/>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Magalies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8.11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12.1%</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771"/>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9.10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Not Supported. Recommend 5%</a:t>
                      </a:r>
                      <a:endParaRPr lang="en-ZA" sz="1400" b="1" i="0" u="none" strike="noStrike" dirty="0">
                        <a:solidFill>
                          <a:schemeClr val="accent4">
                            <a:lumMod val="50000"/>
                          </a:schemeClr>
                        </a:solidFill>
                        <a:effectLst/>
                        <a:latin typeface="Calibri" panose="020F0502020204030204" pitchFamily="34" charset="0"/>
                      </a:endParaRP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400406976"/>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Mhlathuze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5.47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9.9%</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6.02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Not Supported. Recommend 0%</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347362207"/>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Overberg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11.94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13.0%</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13.50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Not Supported. Recommend 8%</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100780933"/>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Rand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10.68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8.8%</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983"/>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11.62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Not Supported. Recommend 7.8%</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5817220"/>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Sedibeng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12.04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6.6%</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12.84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Supported</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834199754"/>
                  </a:ext>
                </a:extLst>
              </a:tr>
              <a:tr h="323195">
                <a:tc>
                  <a:txBody>
                    <a:bodyPr/>
                    <a:lstStyle/>
                    <a:p>
                      <a:pPr algn="l" fontAlgn="b"/>
                      <a:r>
                        <a:rPr lang="en-ZA" sz="1400" b="0" i="0" u="none" strike="noStrike" dirty="0">
                          <a:solidFill>
                            <a:schemeClr val="accent4">
                              <a:lumMod val="50000"/>
                            </a:schemeClr>
                          </a:solidFill>
                          <a:effectLst/>
                          <a:latin typeface="Calibri" panose="020F0502020204030204" pitchFamily="34" charset="0"/>
                        </a:rPr>
                        <a:t>Umgeni Water</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9.86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3.6%</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ZA" sz="1400" b="0" i="0" u="none" strike="noStrike" dirty="0">
                          <a:solidFill>
                            <a:schemeClr val="accent4">
                              <a:lumMod val="50000"/>
                            </a:schemeClr>
                          </a:solidFill>
                          <a:effectLst/>
                          <a:latin typeface="Calibri" panose="020F0502020204030204" pitchFamily="34" charset="0"/>
                        </a:rPr>
                        <a:t>                       10.22 </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chemeClr val="accent4">
                              <a:lumMod val="50000"/>
                            </a:schemeClr>
                          </a:solidFill>
                          <a:effectLst/>
                          <a:latin typeface="Calibri" panose="020F0502020204030204" pitchFamily="34" charset="0"/>
                        </a:rPr>
                        <a:t>Not Supported. Recommend 0%</a:t>
                      </a:r>
                    </a:p>
                  </a:txBody>
                  <a:tcPr marL="108000"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532391548"/>
                  </a:ext>
                </a:extLst>
              </a:tr>
            </a:tbl>
          </a:graphicData>
        </a:graphic>
      </p:graphicFrame>
    </p:spTree>
    <p:extLst>
      <p:ext uri="{BB962C8B-B14F-4D97-AF65-F5344CB8AC3E}">
        <p14:creationId xmlns:p14="http://schemas.microsoft.com/office/powerpoint/2010/main" val="171438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7474-E8D4-4AF8-B090-778C25A396B6}"/>
              </a:ext>
            </a:extLst>
          </p:cNvPr>
          <p:cNvSpPr>
            <a:spLocks noGrp="1"/>
          </p:cNvSpPr>
          <p:nvPr>
            <p:ph type="title"/>
          </p:nvPr>
        </p:nvSpPr>
        <p:spPr/>
        <p:txBody>
          <a:bodyPr>
            <a:normAutofit/>
          </a:bodyPr>
          <a:lstStyle/>
          <a:p>
            <a:r>
              <a:rPr lang="en-US" dirty="0"/>
              <a:t>Comparative input cost increases</a:t>
            </a:r>
            <a:endParaRPr lang="en-ZA" dirty="0"/>
          </a:p>
        </p:txBody>
      </p:sp>
      <p:graphicFrame>
        <p:nvGraphicFramePr>
          <p:cNvPr id="5" name="Content Placeholder 4">
            <a:extLst>
              <a:ext uri="{FF2B5EF4-FFF2-40B4-BE49-F238E27FC236}">
                <a16:creationId xmlns:a16="http://schemas.microsoft.com/office/drawing/2014/main" id="{FEEE5E67-A3FD-4357-9516-7F97FBA683B4}"/>
              </a:ext>
            </a:extLst>
          </p:cNvPr>
          <p:cNvGraphicFramePr>
            <a:graphicFrameLocks noGrp="1"/>
          </p:cNvGraphicFramePr>
          <p:nvPr>
            <p:ph sz="quarter" idx="10"/>
            <p:extLst>
              <p:ext uri="{D42A27DB-BD31-4B8C-83A1-F6EECF244321}">
                <p14:modId xmlns:p14="http://schemas.microsoft.com/office/powerpoint/2010/main" val="3364410049"/>
              </p:ext>
            </p:extLst>
          </p:nvPr>
        </p:nvGraphicFramePr>
        <p:xfrm>
          <a:off x="495300" y="1543050"/>
          <a:ext cx="8915395" cy="3467218"/>
        </p:xfrm>
        <a:graphic>
          <a:graphicData uri="http://schemas.openxmlformats.org/drawingml/2006/table">
            <a:tbl>
              <a:tblPr/>
              <a:tblGrid>
                <a:gridCol w="2041797">
                  <a:extLst>
                    <a:ext uri="{9D8B030D-6E8A-4147-A177-3AD203B41FA5}">
                      <a16:colId xmlns:a16="http://schemas.microsoft.com/office/drawing/2014/main" val="1482429251"/>
                    </a:ext>
                  </a:extLst>
                </a:gridCol>
                <a:gridCol w="619220">
                  <a:extLst>
                    <a:ext uri="{9D8B030D-6E8A-4147-A177-3AD203B41FA5}">
                      <a16:colId xmlns:a16="http://schemas.microsoft.com/office/drawing/2014/main" val="347335527"/>
                    </a:ext>
                  </a:extLst>
                </a:gridCol>
                <a:gridCol w="666852">
                  <a:extLst>
                    <a:ext uri="{9D8B030D-6E8A-4147-A177-3AD203B41FA5}">
                      <a16:colId xmlns:a16="http://schemas.microsoft.com/office/drawing/2014/main" val="845833567"/>
                    </a:ext>
                  </a:extLst>
                </a:gridCol>
                <a:gridCol w="650975">
                  <a:extLst>
                    <a:ext uri="{9D8B030D-6E8A-4147-A177-3AD203B41FA5}">
                      <a16:colId xmlns:a16="http://schemas.microsoft.com/office/drawing/2014/main" val="3234093057"/>
                    </a:ext>
                  </a:extLst>
                </a:gridCol>
                <a:gridCol w="714485">
                  <a:extLst>
                    <a:ext uri="{9D8B030D-6E8A-4147-A177-3AD203B41FA5}">
                      <a16:colId xmlns:a16="http://schemas.microsoft.com/office/drawing/2014/main" val="2799044988"/>
                    </a:ext>
                  </a:extLst>
                </a:gridCol>
                <a:gridCol w="785266">
                  <a:extLst>
                    <a:ext uri="{9D8B030D-6E8A-4147-A177-3AD203B41FA5}">
                      <a16:colId xmlns:a16="http://schemas.microsoft.com/office/drawing/2014/main" val="1277019758"/>
                    </a:ext>
                  </a:extLst>
                </a:gridCol>
                <a:gridCol w="687360">
                  <a:extLst>
                    <a:ext uri="{9D8B030D-6E8A-4147-A177-3AD203B41FA5}">
                      <a16:colId xmlns:a16="http://schemas.microsoft.com/office/drawing/2014/main" val="3776834806"/>
                    </a:ext>
                  </a:extLst>
                </a:gridCol>
                <a:gridCol w="687360">
                  <a:extLst>
                    <a:ext uri="{9D8B030D-6E8A-4147-A177-3AD203B41FA5}">
                      <a16:colId xmlns:a16="http://schemas.microsoft.com/office/drawing/2014/main" val="3460544999"/>
                    </a:ext>
                  </a:extLst>
                </a:gridCol>
                <a:gridCol w="687360">
                  <a:extLst>
                    <a:ext uri="{9D8B030D-6E8A-4147-A177-3AD203B41FA5}">
                      <a16:colId xmlns:a16="http://schemas.microsoft.com/office/drawing/2014/main" val="913941249"/>
                    </a:ext>
                  </a:extLst>
                </a:gridCol>
                <a:gridCol w="613939">
                  <a:extLst>
                    <a:ext uri="{9D8B030D-6E8A-4147-A177-3AD203B41FA5}">
                      <a16:colId xmlns:a16="http://schemas.microsoft.com/office/drawing/2014/main" val="3376216537"/>
                    </a:ext>
                  </a:extLst>
                </a:gridCol>
                <a:gridCol w="760781">
                  <a:extLst>
                    <a:ext uri="{9D8B030D-6E8A-4147-A177-3AD203B41FA5}">
                      <a16:colId xmlns:a16="http://schemas.microsoft.com/office/drawing/2014/main" val="116804742"/>
                    </a:ext>
                  </a:extLst>
                </a:gridCol>
              </a:tblGrid>
              <a:tr h="1755058">
                <a:tc>
                  <a:txBody>
                    <a:bodyPr/>
                    <a:lstStyle/>
                    <a:p>
                      <a:pPr algn="just" fontAlgn="ctr"/>
                      <a:r>
                        <a:rPr lang="en-ZA" sz="1400" b="1" i="0" u="none" strike="noStrike" dirty="0">
                          <a:solidFill>
                            <a:srgbClr val="FFFFFF"/>
                          </a:solidFill>
                          <a:effectLst/>
                          <a:latin typeface="Calibri" panose="020F0502020204030204" pitchFamily="34" charset="0"/>
                        </a:rPr>
                        <a:t>Cost component</a:t>
                      </a:r>
                    </a:p>
                  </a:txBody>
                  <a:tcPr marL="72000" marR="72000" marT="0" marB="7200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Amatola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Bloem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Lepelle Northern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Magalies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Mhlathuze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Overberg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Rand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Sedibeng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ZA" sz="1400" b="1" i="0" u="none" strike="noStrike" dirty="0">
                          <a:solidFill>
                            <a:srgbClr val="FFFFFF"/>
                          </a:solidFill>
                          <a:effectLst/>
                          <a:latin typeface="Calibri" panose="020F0502020204030204" pitchFamily="34" charset="0"/>
                        </a:rPr>
                        <a:t>Umgeni Water</a:t>
                      </a:r>
                    </a:p>
                  </a:txBody>
                  <a:tcPr marL="72000" marR="72000" marT="0" marB="72000" vert="vert27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just" fontAlgn="ctr"/>
                      <a:r>
                        <a:rPr lang="en-ZA" sz="1400" b="1" i="0" u="none" strike="noStrike" dirty="0">
                          <a:solidFill>
                            <a:srgbClr val="FFFFFF"/>
                          </a:solidFill>
                          <a:effectLst/>
                          <a:latin typeface="Calibri" panose="020F0502020204030204" pitchFamily="34" charset="0"/>
                        </a:rPr>
                        <a:t>Average</a:t>
                      </a:r>
                    </a:p>
                  </a:txBody>
                  <a:tcPr marL="72000" marR="72000" marT="0" marB="72000" vert="vert27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803863176"/>
                  </a:ext>
                </a:extLst>
              </a:tr>
              <a:tr h="243862">
                <a:tc>
                  <a:txBody>
                    <a:bodyPr/>
                    <a:lstStyle/>
                    <a:p>
                      <a:pPr algn="l" fontAlgn="ctr"/>
                      <a:r>
                        <a:rPr lang="en-ZA" sz="1400" b="0" i="0" u="none" strike="noStrike" dirty="0">
                          <a:solidFill>
                            <a:schemeClr val="accent4">
                              <a:lumMod val="50000"/>
                            </a:schemeClr>
                          </a:solidFill>
                          <a:effectLst/>
                          <a:latin typeface="Calibri" panose="020F0502020204030204" pitchFamily="34" charset="0"/>
                        </a:rPr>
                        <a:t>Raw Water</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8.8%</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7.6%</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6.4%</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2.3%</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6.7%</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dirty="0">
                          <a:solidFill>
                            <a:schemeClr val="accent4">
                              <a:lumMod val="50000"/>
                            </a:schemeClr>
                          </a:solidFill>
                          <a:effectLst/>
                          <a:latin typeface="Calibri" panose="020F0502020204030204" pitchFamily="34" charset="0"/>
                        </a:rPr>
                        <a:t>6.32%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934103618"/>
                  </a:ext>
                </a:extLst>
              </a:tr>
              <a:tr h="243862">
                <a:tc>
                  <a:txBody>
                    <a:bodyPr/>
                    <a:lstStyle/>
                    <a:p>
                      <a:pPr algn="l" fontAlgn="ctr"/>
                      <a:r>
                        <a:rPr lang="en-ZA" sz="1400" b="0" i="0" u="none" strike="noStrike" dirty="0">
                          <a:solidFill>
                            <a:schemeClr val="accent4">
                              <a:lumMod val="50000"/>
                            </a:schemeClr>
                          </a:solidFill>
                          <a:effectLst/>
                          <a:latin typeface="Calibri" panose="020F0502020204030204" pitchFamily="34" charset="0"/>
                        </a:rPr>
                        <a:t>Staff Costs</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8.4%</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10.0%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5.5%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5.9%</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5.5%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7.0%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dirty="0">
                          <a:solidFill>
                            <a:schemeClr val="accent4">
                              <a:lumMod val="50000"/>
                            </a:schemeClr>
                          </a:solidFill>
                          <a:effectLst/>
                          <a:latin typeface="Calibri" panose="020F0502020204030204" pitchFamily="34" charset="0"/>
                        </a:rPr>
                        <a:t>6.76%</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55243559"/>
                  </a:ext>
                </a:extLst>
              </a:tr>
              <a:tr h="243862">
                <a:tc>
                  <a:txBody>
                    <a:bodyPr/>
                    <a:lstStyle/>
                    <a:p>
                      <a:pPr algn="l" fontAlgn="ctr"/>
                      <a:r>
                        <a:rPr lang="en-ZA" sz="1400" b="0" i="0" u="none" strike="noStrike" dirty="0">
                          <a:solidFill>
                            <a:schemeClr val="accent4">
                              <a:lumMod val="50000"/>
                            </a:schemeClr>
                          </a:solidFill>
                          <a:effectLst/>
                          <a:latin typeface="Calibri" panose="020F0502020204030204" pitchFamily="34" charset="0"/>
                        </a:rPr>
                        <a:t>Energy</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5.2%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11.0%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15.9%</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15.0%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17.1%</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15.1%</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16.3%</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15.1%</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dirty="0">
                          <a:solidFill>
                            <a:schemeClr val="accent4">
                              <a:lumMod val="50000"/>
                            </a:schemeClr>
                          </a:solidFill>
                          <a:effectLst/>
                          <a:latin typeface="Calibri" panose="020F0502020204030204" pitchFamily="34" charset="0"/>
                        </a:rPr>
                        <a:t>13.18%</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874926123"/>
                  </a:ext>
                </a:extLst>
              </a:tr>
              <a:tr h="243862">
                <a:tc>
                  <a:txBody>
                    <a:bodyPr/>
                    <a:lstStyle/>
                    <a:p>
                      <a:pPr algn="l" fontAlgn="ctr"/>
                      <a:r>
                        <a:rPr lang="en-ZA" sz="1400" b="0" i="0" u="none" strike="noStrike" dirty="0">
                          <a:solidFill>
                            <a:schemeClr val="accent4">
                              <a:lumMod val="50000"/>
                            </a:schemeClr>
                          </a:solidFill>
                          <a:effectLst/>
                          <a:latin typeface="Calibri" panose="020F0502020204030204" pitchFamily="34" charset="0"/>
                        </a:rPr>
                        <a:t>Chemicals</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11.2%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11.4%</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dirty="0">
                          <a:solidFill>
                            <a:schemeClr val="accent4">
                              <a:lumMod val="50000"/>
                            </a:schemeClr>
                          </a:solidFill>
                          <a:effectLst/>
                          <a:latin typeface="Calibri" panose="020F0502020204030204" pitchFamily="34" charset="0"/>
                        </a:rPr>
                        <a:t>6.27%</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728861699"/>
                  </a:ext>
                </a:extLst>
              </a:tr>
              <a:tr h="243862">
                <a:tc>
                  <a:txBody>
                    <a:bodyPr/>
                    <a:lstStyle/>
                    <a:p>
                      <a:pPr algn="l" fontAlgn="ctr"/>
                      <a:r>
                        <a:rPr lang="en-ZA" sz="1400" b="0" i="0" u="none" strike="noStrike" dirty="0">
                          <a:solidFill>
                            <a:schemeClr val="accent4">
                              <a:lumMod val="50000"/>
                            </a:schemeClr>
                          </a:solidFill>
                          <a:effectLst/>
                          <a:latin typeface="Calibri" panose="020F0502020204030204" pitchFamily="34" charset="0"/>
                        </a:rPr>
                        <a:t>Repairs &amp; Maintenance</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5.2%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5.0%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-22.2%</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32.7%</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4.5%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dirty="0">
                          <a:solidFill>
                            <a:schemeClr val="accent4">
                              <a:lumMod val="50000"/>
                            </a:schemeClr>
                          </a:solidFill>
                          <a:effectLst/>
                          <a:latin typeface="Calibri" panose="020F0502020204030204" pitchFamily="34" charset="0"/>
                        </a:rPr>
                        <a:t>3.35%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91528654"/>
                  </a:ext>
                </a:extLst>
              </a:tr>
              <a:tr h="243862">
                <a:tc>
                  <a:txBody>
                    <a:bodyPr/>
                    <a:lstStyle/>
                    <a:p>
                      <a:pPr algn="l" fontAlgn="ctr"/>
                      <a:r>
                        <a:rPr lang="en-ZA" sz="1400" b="0" i="0" u="none" strike="noStrike" dirty="0">
                          <a:solidFill>
                            <a:schemeClr val="accent4">
                              <a:lumMod val="50000"/>
                            </a:schemeClr>
                          </a:solidFill>
                          <a:effectLst/>
                          <a:latin typeface="Calibri" panose="020F0502020204030204" pitchFamily="34" charset="0"/>
                        </a:rPr>
                        <a:t>Weighted average</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6.5%</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8.7%</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10.4%</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8.8%</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5.1%</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10.4%</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9.0%</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6.9%</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ZA" sz="1400" b="0" i="0" u="none" strike="noStrike" dirty="0">
                          <a:solidFill>
                            <a:schemeClr val="accent4">
                              <a:lumMod val="50000"/>
                            </a:schemeClr>
                          </a:solidFill>
                          <a:effectLst/>
                          <a:latin typeface="Calibri" panose="020F0502020204030204" pitchFamily="34" charset="0"/>
                        </a:rPr>
                        <a:t>3.7%</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ZA" sz="1400" b="0" i="0" u="none" strike="noStrike" dirty="0">
                          <a:solidFill>
                            <a:schemeClr val="accent4">
                              <a:lumMod val="50000"/>
                            </a:schemeClr>
                          </a:solidFill>
                          <a:effectLst/>
                          <a:latin typeface="Calibri" panose="020F0502020204030204" pitchFamily="34" charset="0"/>
                        </a:rPr>
                        <a:t> </a:t>
                      </a:r>
                    </a:p>
                  </a:txBody>
                  <a:tcPr marL="72000" marR="72000" marT="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15962256"/>
                  </a:ext>
                </a:extLst>
              </a:tr>
            </a:tbl>
          </a:graphicData>
        </a:graphic>
      </p:graphicFrame>
    </p:spTree>
    <p:extLst>
      <p:ext uri="{BB962C8B-B14F-4D97-AF65-F5344CB8AC3E}">
        <p14:creationId xmlns:p14="http://schemas.microsoft.com/office/powerpoint/2010/main" val="87508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2F18-7B8E-4D5A-952B-FE563D15977B}"/>
              </a:ext>
            </a:extLst>
          </p:cNvPr>
          <p:cNvSpPr>
            <a:spLocks noGrp="1"/>
          </p:cNvSpPr>
          <p:nvPr>
            <p:ph type="title"/>
          </p:nvPr>
        </p:nvSpPr>
        <p:spPr/>
        <p:txBody>
          <a:bodyPr>
            <a:normAutofit/>
          </a:bodyPr>
          <a:lstStyle/>
          <a:p>
            <a:r>
              <a:rPr lang="en-US" dirty="0"/>
              <a:t>Comparative expenditure</a:t>
            </a:r>
            <a:endParaRPr lang="en-ZA" dirty="0"/>
          </a:p>
        </p:txBody>
      </p:sp>
      <p:graphicFrame>
        <p:nvGraphicFramePr>
          <p:cNvPr id="7" name="Content Placeholder 6">
            <a:extLst>
              <a:ext uri="{FF2B5EF4-FFF2-40B4-BE49-F238E27FC236}">
                <a16:creationId xmlns:a16="http://schemas.microsoft.com/office/drawing/2014/main" id="{DB1C2589-F0E3-4652-B538-86B007C77FC5}"/>
              </a:ext>
            </a:extLst>
          </p:cNvPr>
          <p:cNvGraphicFramePr>
            <a:graphicFrameLocks noGrp="1"/>
          </p:cNvGraphicFramePr>
          <p:nvPr>
            <p:ph sz="quarter" idx="10"/>
            <p:extLst>
              <p:ext uri="{D42A27DB-BD31-4B8C-83A1-F6EECF244321}">
                <p14:modId xmlns:p14="http://schemas.microsoft.com/office/powerpoint/2010/main" val="3761543946"/>
              </p:ext>
            </p:extLst>
          </p:nvPr>
        </p:nvGraphicFramePr>
        <p:xfrm>
          <a:off x="495300" y="1543050"/>
          <a:ext cx="8915400" cy="4357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426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E879-882A-42EB-AA65-D72616D373BE}"/>
              </a:ext>
            </a:extLst>
          </p:cNvPr>
          <p:cNvSpPr>
            <a:spLocks noGrp="1"/>
          </p:cNvSpPr>
          <p:nvPr>
            <p:ph type="title"/>
          </p:nvPr>
        </p:nvSpPr>
        <p:spPr/>
        <p:txBody>
          <a:bodyPr>
            <a:normAutofit/>
          </a:bodyPr>
          <a:lstStyle/>
          <a:p>
            <a:r>
              <a:rPr lang="en-US" dirty="0"/>
              <a:t>Relative expenditure profiles</a:t>
            </a:r>
            <a:endParaRPr lang="en-ZA" dirty="0"/>
          </a:p>
        </p:txBody>
      </p:sp>
      <p:graphicFrame>
        <p:nvGraphicFramePr>
          <p:cNvPr id="6" name="Content Placeholder 5">
            <a:extLst>
              <a:ext uri="{FF2B5EF4-FFF2-40B4-BE49-F238E27FC236}">
                <a16:creationId xmlns:a16="http://schemas.microsoft.com/office/drawing/2014/main" id="{6155E4F6-4599-436C-9837-1A6B7A6A32D5}"/>
              </a:ext>
            </a:extLst>
          </p:cNvPr>
          <p:cNvGraphicFramePr>
            <a:graphicFrameLocks noGrp="1"/>
          </p:cNvGraphicFramePr>
          <p:nvPr>
            <p:ph sz="quarter" idx="10"/>
            <p:extLst>
              <p:ext uri="{D42A27DB-BD31-4B8C-83A1-F6EECF244321}">
                <p14:modId xmlns:p14="http://schemas.microsoft.com/office/powerpoint/2010/main" val="1226641271"/>
              </p:ext>
            </p:extLst>
          </p:nvPr>
        </p:nvGraphicFramePr>
        <p:xfrm>
          <a:off x="495300" y="1543050"/>
          <a:ext cx="8915400" cy="4357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961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D931-92EE-4AB1-993D-8A12321FE3C9}"/>
              </a:ext>
            </a:extLst>
          </p:cNvPr>
          <p:cNvSpPr>
            <a:spLocks noGrp="1"/>
          </p:cNvSpPr>
          <p:nvPr>
            <p:ph type="title"/>
          </p:nvPr>
        </p:nvSpPr>
        <p:spPr/>
        <p:txBody>
          <a:bodyPr>
            <a:normAutofit/>
          </a:bodyPr>
          <a:lstStyle/>
          <a:p>
            <a:r>
              <a:rPr lang="en-ZA" dirty="0"/>
              <a:t>Cost vs Tariffs vs Increases</a:t>
            </a:r>
          </a:p>
        </p:txBody>
      </p:sp>
      <p:graphicFrame>
        <p:nvGraphicFramePr>
          <p:cNvPr id="4" name="Content Placeholder 3">
            <a:extLst>
              <a:ext uri="{FF2B5EF4-FFF2-40B4-BE49-F238E27FC236}">
                <a16:creationId xmlns:a16="http://schemas.microsoft.com/office/drawing/2014/main" id="{C7E1C695-82C1-47E8-A025-0F5A13221E37}"/>
              </a:ext>
            </a:extLst>
          </p:cNvPr>
          <p:cNvGraphicFramePr>
            <a:graphicFrameLocks noGrp="1"/>
          </p:cNvGraphicFramePr>
          <p:nvPr>
            <p:ph sz="quarter" idx="10"/>
            <p:extLst>
              <p:ext uri="{D42A27DB-BD31-4B8C-83A1-F6EECF244321}">
                <p14:modId xmlns:p14="http://schemas.microsoft.com/office/powerpoint/2010/main" val="2207898643"/>
              </p:ext>
            </p:extLst>
          </p:nvPr>
        </p:nvGraphicFramePr>
        <p:xfrm>
          <a:off x="495300" y="1543050"/>
          <a:ext cx="8915400" cy="4357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509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570B-BB51-4660-A2A1-CB71C36C775A}"/>
              </a:ext>
            </a:extLst>
          </p:cNvPr>
          <p:cNvSpPr>
            <a:spLocks noGrp="1"/>
          </p:cNvSpPr>
          <p:nvPr>
            <p:ph type="title"/>
          </p:nvPr>
        </p:nvSpPr>
        <p:spPr/>
        <p:txBody>
          <a:bodyPr/>
          <a:lstStyle/>
          <a:p>
            <a:r>
              <a:rPr lang="en-GB" dirty="0"/>
              <a:t>Municipal Affordability</a:t>
            </a:r>
          </a:p>
        </p:txBody>
      </p:sp>
      <p:sp>
        <p:nvSpPr>
          <p:cNvPr id="3" name="Content Placeholder 2">
            <a:extLst>
              <a:ext uri="{FF2B5EF4-FFF2-40B4-BE49-F238E27FC236}">
                <a16:creationId xmlns:a16="http://schemas.microsoft.com/office/drawing/2014/main" id="{10EC1AEF-0873-453A-90B0-8290233B3C1E}"/>
              </a:ext>
            </a:extLst>
          </p:cNvPr>
          <p:cNvSpPr>
            <a:spLocks noGrp="1"/>
          </p:cNvSpPr>
          <p:nvPr>
            <p:ph sz="quarter" idx="10"/>
          </p:nvPr>
        </p:nvSpPr>
        <p:spPr/>
        <p:txBody>
          <a:bodyPr>
            <a:normAutofit fontScale="92500"/>
          </a:bodyPr>
          <a:lstStyle/>
          <a:p>
            <a:pPr algn="just"/>
            <a:r>
              <a:rPr lang="en-GB" dirty="0"/>
              <a:t>According to Section 74 of the municipal systems act, municipalities must consider affordability in when setting tariffs – SALGA proposes the same principle for water boards </a:t>
            </a:r>
          </a:p>
          <a:p>
            <a:pPr algn="just"/>
            <a:r>
              <a:rPr lang="en-GB" dirty="0" err="1"/>
              <a:t>Ethekwini</a:t>
            </a:r>
            <a:r>
              <a:rPr lang="en-GB" dirty="0"/>
              <a:t> municipality has provided a comprehensive assessment of the impact of Umgeni tariff and deemed it unaffordable due to the current negative financial position that consumers and municipalities are in due the impact </a:t>
            </a:r>
            <a:r>
              <a:rPr lang="en-GB"/>
              <a:t>of COVID19. </a:t>
            </a:r>
            <a:endParaRPr lang="en-GB" dirty="0"/>
          </a:p>
        </p:txBody>
      </p:sp>
      <p:sp>
        <p:nvSpPr>
          <p:cNvPr id="4" name="Slide Number Placeholder 3">
            <a:extLst>
              <a:ext uri="{FF2B5EF4-FFF2-40B4-BE49-F238E27FC236}">
                <a16:creationId xmlns:a16="http://schemas.microsoft.com/office/drawing/2014/main" id="{44E14BC7-3F78-445A-A750-47F0D2455286}"/>
              </a:ext>
            </a:extLst>
          </p:cNvPr>
          <p:cNvSpPr>
            <a:spLocks noGrp="1"/>
          </p:cNvSpPr>
          <p:nvPr>
            <p:ph type="sldNum" sz="quarter" idx="13"/>
          </p:nvPr>
        </p:nvSpPr>
        <p:spPr/>
        <p:txBody>
          <a:bodyPr/>
          <a:lstStyle/>
          <a:p>
            <a:fld id="{4CC04D4C-DC45-834A-A759-F6658CE957E3}" type="slidenum">
              <a:rPr lang="en-US" smtClean="0"/>
              <a:t>9</a:t>
            </a:fld>
            <a:endParaRPr lang="en-US" dirty="0"/>
          </a:p>
        </p:txBody>
      </p:sp>
    </p:spTree>
    <p:extLst>
      <p:ext uri="{BB962C8B-B14F-4D97-AF65-F5344CB8AC3E}">
        <p14:creationId xmlns:p14="http://schemas.microsoft.com/office/powerpoint/2010/main" val="1503250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6DD9F718A81B4E884E7BCD739B16A1" ma:contentTypeVersion="14" ma:contentTypeDescription="Create a new document." ma:contentTypeScope="" ma:versionID="8693f76319c94311a8b15c3518843664">
  <xsd:schema xmlns:xsd="http://www.w3.org/2001/XMLSchema" xmlns:xs="http://www.w3.org/2001/XMLSchema" xmlns:p="http://schemas.microsoft.com/office/2006/metadata/properties" xmlns:ns3="6d582722-4396-4fc8-9105-466941945850" xmlns:ns4="672790b1-5551-44f4-bede-52da3e11418a" targetNamespace="http://schemas.microsoft.com/office/2006/metadata/properties" ma:root="true" ma:fieldsID="7195348eccd0d284cc3d187ed84d9103" ns3:_="" ns4:_="">
    <xsd:import namespace="6d582722-4396-4fc8-9105-466941945850"/>
    <xsd:import namespace="672790b1-5551-44f4-bede-52da3e1141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82722-4396-4fc8-9105-466941945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790b1-5551-44f4-bede-52da3e1141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984004-8777-4F90-B624-673188384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82722-4396-4fc8-9105-466941945850"/>
    <ds:schemaRef ds:uri="672790b1-5551-44f4-bede-52da3e114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20D654-BF70-4480-93DF-6AA4D7A8E75A}">
  <ds:schemaRefs>
    <ds:schemaRef ds:uri="http://schemas.microsoft.com/sharepoint/v3/contenttype/forms"/>
  </ds:schemaRefs>
</ds:datastoreItem>
</file>

<file path=customXml/itemProps3.xml><?xml version="1.0" encoding="utf-8"?>
<ds:datastoreItem xmlns:ds="http://schemas.openxmlformats.org/officeDocument/2006/customXml" ds:itemID="{691E17F0-8426-4516-81CA-E44C7876036F}">
  <ds:schemaRefs>
    <ds:schemaRef ds:uri="http://schemas.microsoft.com/office/2006/metadata/properties"/>
    <ds:schemaRef ds:uri="672790b1-5551-44f4-bede-52da3e11418a"/>
    <ds:schemaRef ds:uri="http://schemas.microsoft.com/office/infopath/2007/PartnerControls"/>
    <ds:schemaRef ds:uri="http://purl.org/dc/elements/1.1/"/>
    <ds:schemaRef ds:uri="http://schemas.openxmlformats.org/package/2006/metadata/core-properties"/>
    <ds:schemaRef ds:uri="6d582722-4396-4fc8-9105-466941945850"/>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2718</TotalTime>
  <Words>1832</Words>
  <Application>Microsoft Office PowerPoint</Application>
  <PresentationFormat>A4 Paper (210x297 mm)</PresentationFormat>
  <Paragraphs>291</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Verdana</vt:lpstr>
      <vt:lpstr>Wingdings</vt:lpstr>
      <vt:lpstr>Office Theme</vt:lpstr>
      <vt:lpstr>Briefing on the proposed water tariff determinations by Water Boards for the 2022/23 financial year</vt:lpstr>
      <vt:lpstr>Purpose of the presentation</vt:lpstr>
      <vt:lpstr>Prior PC Strategic Reforms</vt:lpstr>
      <vt:lpstr>Summary of recommendations</vt:lpstr>
      <vt:lpstr>Comparative input cost increases</vt:lpstr>
      <vt:lpstr>Comparative expenditure</vt:lpstr>
      <vt:lpstr>Relative expenditure profiles</vt:lpstr>
      <vt:lpstr>Cost vs Tariffs vs Increases</vt:lpstr>
      <vt:lpstr>Municipal Affordability</vt:lpstr>
      <vt:lpstr>Impact of increases on MTREF budgets (and possibly tariffs)</vt:lpstr>
      <vt:lpstr>S.42(3)(d) of the MFMA</vt:lpstr>
      <vt:lpstr>Concerns by SALGA Rising from Tariff Proposals  </vt:lpstr>
      <vt:lpstr>SALGA Top 6 Strategic Points</vt:lpstr>
      <vt:lpstr>Recommendations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James Matsie</cp:lastModifiedBy>
  <cp:revision>80</cp:revision>
  <dcterms:created xsi:type="dcterms:W3CDTF">2017-05-28T17:58:09Z</dcterms:created>
  <dcterms:modified xsi:type="dcterms:W3CDTF">2022-04-14T14:41:16Z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0x010100866DD9F718A81B4E884E7BCD739B16A1</vt:lpwstr>
  </property>
</Properties>
</file>