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05" r:id="rId4"/>
  </p:sldMasterIdLst>
  <p:notesMasterIdLst>
    <p:notesMasterId r:id="rId29"/>
  </p:notesMasterIdLst>
  <p:handoutMasterIdLst>
    <p:handoutMasterId r:id="rId30"/>
  </p:handoutMasterIdLst>
  <p:sldIdLst>
    <p:sldId id="256" r:id="rId5"/>
    <p:sldId id="270" r:id="rId6"/>
    <p:sldId id="485" r:id="rId7"/>
    <p:sldId id="486" r:id="rId8"/>
    <p:sldId id="257" r:id="rId9"/>
    <p:sldId id="479" r:id="rId10"/>
    <p:sldId id="483" r:id="rId11"/>
    <p:sldId id="484" r:id="rId12"/>
    <p:sldId id="488" r:id="rId13"/>
    <p:sldId id="489" r:id="rId14"/>
    <p:sldId id="490" r:id="rId15"/>
    <p:sldId id="491" r:id="rId16"/>
    <p:sldId id="268" r:id="rId17"/>
    <p:sldId id="474" r:id="rId18"/>
    <p:sldId id="475" r:id="rId19"/>
    <p:sldId id="476" r:id="rId20"/>
    <p:sldId id="481" r:id="rId21"/>
    <p:sldId id="258" r:id="rId22"/>
    <p:sldId id="487" r:id="rId23"/>
    <p:sldId id="263" r:id="rId24"/>
    <p:sldId id="264" r:id="rId25"/>
    <p:sldId id="265" r:id="rId26"/>
    <p:sldId id="259" r:id="rId27"/>
    <p:sldId id="266" r:id="rId28"/>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lego Bolsiek" initials="" lastIdx="1" clrIdx="0"/>
  <p:cmAuthor id="2" name="Rami Mpete" initials="RM" lastIdx="6" clrIdx="1"/>
  <p:cmAuthor id="3" name="Refilwe Xaba | FSCA" initials="" lastIdx="1" clrIdx="2"/>
  <p:cmAuthor id="4" name="Rami Mpete" initials="" lastIdx="4" clrIdx="3"/>
  <p:cmAuthor id="5" name="Tembisa Marele" initials="TM"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4334"/>
    <a:srgbClr val="006666"/>
    <a:srgbClr val="800000"/>
    <a:srgbClr val="993300"/>
    <a:srgbClr val="003E3D"/>
    <a:srgbClr val="002F2E"/>
    <a:srgbClr val="00005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69CF5B-A031-48DF-A7FD-16D3CC71081C}" v="81" dt="2022-04-18T07:14:28.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3"/>
  </p:normalViewPr>
  <p:slideViewPr>
    <p:cSldViewPr snapToGrid="0" snapToObjects="1">
      <p:cViewPr varScale="1">
        <p:scale>
          <a:sx n="67" d="100"/>
          <a:sy n="67" d="100"/>
        </p:scale>
        <p:origin x="604" y="32"/>
      </p:cViewPr>
      <p:guideLst/>
    </p:cSldViewPr>
  </p:slideViewPr>
  <p:notesTextViewPr>
    <p:cViewPr>
      <p:scale>
        <a:sx n="1" d="1"/>
        <a:sy n="1" d="1"/>
      </p:scale>
      <p:origin x="0" y="0"/>
    </p:cViewPr>
  </p:notesTextViewPr>
  <p:notesViewPr>
    <p:cSldViewPr snapToGrid="0" snapToObjects="1">
      <p:cViewPr varScale="1">
        <p:scale>
          <a:sx n="51" d="100"/>
          <a:sy n="51" d="100"/>
        </p:scale>
        <p:origin x="2692" y="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athi Kamlana" userId="7c1459c2-fb24-4756-9b6c-214b12e25ea0" providerId="ADAL" clId="{4E69CF5B-A031-48DF-A7FD-16D3CC71081C}"/>
    <pc:docChg chg="undo custSel addSld delSld modSld sldOrd">
      <pc:chgData name="Unathi Kamlana" userId="7c1459c2-fb24-4756-9b6c-214b12e25ea0" providerId="ADAL" clId="{4E69CF5B-A031-48DF-A7FD-16D3CC71081C}" dt="2022-04-18T07:23:31.699" v="1377" actId="255"/>
      <pc:docMkLst>
        <pc:docMk/>
      </pc:docMkLst>
      <pc:sldChg chg="modSp mod">
        <pc:chgData name="Unathi Kamlana" userId="7c1459c2-fb24-4756-9b6c-214b12e25ea0" providerId="ADAL" clId="{4E69CF5B-A031-48DF-A7FD-16D3CC71081C}" dt="2022-04-18T06:58:33.712" v="1261" actId="255"/>
        <pc:sldMkLst>
          <pc:docMk/>
          <pc:sldMk cId="0" sldId="256"/>
        </pc:sldMkLst>
        <pc:spChg chg="mod">
          <ac:chgData name="Unathi Kamlana" userId="7c1459c2-fb24-4756-9b6c-214b12e25ea0" providerId="ADAL" clId="{4E69CF5B-A031-48DF-A7FD-16D3CC71081C}" dt="2022-04-18T06:58:33.712" v="1261" actId="255"/>
          <ac:spMkLst>
            <pc:docMk/>
            <pc:sldMk cId="0" sldId="256"/>
            <ac:spMk id="10242" creationId="{F08E518C-D6AA-486C-80E1-7B7A4BB7533E}"/>
          </ac:spMkLst>
        </pc:spChg>
      </pc:sldChg>
      <pc:sldChg chg="addSp modSp mod">
        <pc:chgData name="Unathi Kamlana" userId="7c1459c2-fb24-4756-9b6c-214b12e25ea0" providerId="ADAL" clId="{4E69CF5B-A031-48DF-A7FD-16D3CC71081C}" dt="2022-04-18T07:11:58.002" v="1342" actId="20577"/>
        <pc:sldMkLst>
          <pc:docMk/>
          <pc:sldMk cId="0" sldId="258"/>
        </pc:sldMkLst>
        <pc:spChg chg="add mod">
          <ac:chgData name="Unathi Kamlana" userId="7c1459c2-fb24-4756-9b6c-214b12e25ea0" providerId="ADAL" clId="{4E69CF5B-A031-48DF-A7FD-16D3CC71081C}" dt="2022-04-18T07:11:58.002" v="1342" actId="20577"/>
          <ac:spMkLst>
            <pc:docMk/>
            <pc:sldMk cId="0" sldId="258"/>
            <ac:spMk id="5" creationId="{2D93EB92-06FE-4224-B0CB-769312174417}"/>
          </ac:spMkLst>
        </pc:spChg>
        <pc:spChg chg="mod">
          <ac:chgData name="Unathi Kamlana" userId="7c1459c2-fb24-4756-9b6c-214b12e25ea0" providerId="ADAL" clId="{4E69CF5B-A031-48DF-A7FD-16D3CC71081C}" dt="2022-04-16T11:28:23.686" v="907" actId="20577"/>
          <ac:spMkLst>
            <pc:docMk/>
            <pc:sldMk cId="0" sldId="258"/>
            <ac:spMk id="11267" creationId="{4EF426D8-B8E1-405B-8BBF-702BBDB90646}"/>
          </ac:spMkLst>
        </pc:spChg>
      </pc:sldChg>
      <pc:sldChg chg="addSp delSp modSp mod ord">
        <pc:chgData name="Unathi Kamlana" userId="7c1459c2-fb24-4756-9b6c-214b12e25ea0" providerId="ADAL" clId="{4E69CF5B-A031-48DF-A7FD-16D3CC71081C}" dt="2022-04-18T07:21:43.313" v="1376" actId="20577"/>
        <pc:sldMkLst>
          <pc:docMk/>
          <pc:sldMk cId="0" sldId="259"/>
        </pc:sldMkLst>
        <pc:spChg chg="mod">
          <ac:chgData name="Unathi Kamlana" userId="7c1459c2-fb24-4756-9b6c-214b12e25ea0" providerId="ADAL" clId="{4E69CF5B-A031-48DF-A7FD-16D3CC71081C}" dt="2022-04-18T07:21:43.313" v="1376" actId="20577"/>
          <ac:spMkLst>
            <pc:docMk/>
            <pc:sldMk cId="0" sldId="259"/>
            <ac:spMk id="3" creationId="{12383F8C-1263-4FCF-93E5-1A192EBC6C18}"/>
          </ac:spMkLst>
        </pc:spChg>
        <pc:spChg chg="add del mod">
          <ac:chgData name="Unathi Kamlana" userId="7c1459c2-fb24-4756-9b6c-214b12e25ea0" providerId="ADAL" clId="{4E69CF5B-A031-48DF-A7FD-16D3CC71081C}" dt="2022-04-16T12:11:26.856" v="1100"/>
          <ac:spMkLst>
            <pc:docMk/>
            <pc:sldMk cId="0" sldId="259"/>
            <ac:spMk id="17" creationId="{91ACE3EC-7CB3-48AA-B164-196E4232F344}"/>
          </ac:spMkLst>
        </pc:spChg>
      </pc:sldChg>
      <pc:sldChg chg="addSp modSp mod">
        <pc:chgData name="Unathi Kamlana" userId="7c1459c2-fb24-4756-9b6c-214b12e25ea0" providerId="ADAL" clId="{4E69CF5B-A031-48DF-A7FD-16D3CC71081C}" dt="2022-04-18T07:12:24.106" v="1348" actId="20577"/>
        <pc:sldMkLst>
          <pc:docMk/>
          <pc:sldMk cId="0" sldId="263"/>
        </pc:sldMkLst>
        <pc:spChg chg="mod">
          <ac:chgData name="Unathi Kamlana" userId="7c1459c2-fb24-4756-9b6c-214b12e25ea0" providerId="ADAL" clId="{4E69CF5B-A031-48DF-A7FD-16D3CC71081C}" dt="2022-04-16T11:34:39.266" v="956" actId="255"/>
          <ac:spMkLst>
            <pc:docMk/>
            <pc:sldMk cId="0" sldId="263"/>
            <ac:spMk id="3" creationId="{F52C1EB8-BF20-4AF7-B32D-51704CD7D650}"/>
          </ac:spMkLst>
        </pc:spChg>
        <pc:spChg chg="add mod">
          <ac:chgData name="Unathi Kamlana" userId="7c1459c2-fb24-4756-9b6c-214b12e25ea0" providerId="ADAL" clId="{4E69CF5B-A031-48DF-A7FD-16D3CC71081C}" dt="2022-04-18T07:12:24.106" v="1348" actId="20577"/>
          <ac:spMkLst>
            <pc:docMk/>
            <pc:sldMk cId="0" sldId="263"/>
            <ac:spMk id="5" creationId="{ED7002E2-2094-41FF-A15C-6B0060FF74DF}"/>
          </ac:spMkLst>
        </pc:spChg>
        <pc:spChg chg="mod">
          <ac:chgData name="Unathi Kamlana" userId="7c1459c2-fb24-4756-9b6c-214b12e25ea0" providerId="ADAL" clId="{4E69CF5B-A031-48DF-A7FD-16D3CC71081C}" dt="2022-04-16T11:34:22.763" v="955" actId="255"/>
          <ac:spMkLst>
            <pc:docMk/>
            <pc:sldMk cId="0" sldId="263"/>
            <ac:spMk id="19458" creationId="{022CA565-04D4-4037-9B53-5C10ACBCC0A1}"/>
          </ac:spMkLst>
        </pc:spChg>
      </pc:sldChg>
      <pc:sldChg chg="addSp modSp mod">
        <pc:chgData name="Unathi Kamlana" userId="7c1459c2-fb24-4756-9b6c-214b12e25ea0" providerId="ADAL" clId="{4E69CF5B-A031-48DF-A7FD-16D3CC71081C}" dt="2022-04-18T07:12:33.238" v="1350" actId="20577"/>
        <pc:sldMkLst>
          <pc:docMk/>
          <pc:sldMk cId="0" sldId="264"/>
        </pc:sldMkLst>
        <pc:spChg chg="add mod">
          <ac:chgData name="Unathi Kamlana" userId="7c1459c2-fb24-4756-9b6c-214b12e25ea0" providerId="ADAL" clId="{4E69CF5B-A031-48DF-A7FD-16D3CC71081C}" dt="2022-04-18T07:12:33.238" v="1350" actId="20577"/>
          <ac:spMkLst>
            <pc:docMk/>
            <pc:sldMk cId="0" sldId="264"/>
            <ac:spMk id="5" creationId="{DE3210EF-A827-4E69-BDB9-0E9886A8B46B}"/>
          </ac:spMkLst>
        </pc:spChg>
        <pc:spChg chg="mod">
          <ac:chgData name="Unathi Kamlana" userId="7c1459c2-fb24-4756-9b6c-214b12e25ea0" providerId="ADAL" clId="{4E69CF5B-A031-48DF-A7FD-16D3CC71081C}" dt="2022-04-16T11:33:26.104" v="950" actId="255"/>
          <ac:spMkLst>
            <pc:docMk/>
            <pc:sldMk cId="0" sldId="264"/>
            <ac:spMk id="20482" creationId="{E311DDC5-2AA0-400B-86AF-25B4CFA59EB7}"/>
          </ac:spMkLst>
        </pc:spChg>
        <pc:spChg chg="mod">
          <ac:chgData name="Unathi Kamlana" userId="7c1459c2-fb24-4756-9b6c-214b12e25ea0" providerId="ADAL" clId="{4E69CF5B-A031-48DF-A7FD-16D3CC71081C}" dt="2022-04-16T11:31:26.100" v="934" actId="255"/>
          <ac:spMkLst>
            <pc:docMk/>
            <pc:sldMk cId="0" sldId="264"/>
            <ac:spMk id="20483" creationId="{03618962-F874-4148-A060-E55DF1DBC033}"/>
          </ac:spMkLst>
        </pc:spChg>
      </pc:sldChg>
      <pc:sldChg chg="addSp modSp mod">
        <pc:chgData name="Unathi Kamlana" userId="7c1459c2-fb24-4756-9b6c-214b12e25ea0" providerId="ADAL" clId="{4E69CF5B-A031-48DF-A7FD-16D3CC71081C}" dt="2022-04-18T07:21:08.361" v="1369" actId="6549"/>
        <pc:sldMkLst>
          <pc:docMk/>
          <pc:sldMk cId="0" sldId="265"/>
        </pc:sldMkLst>
        <pc:spChg chg="add mod">
          <ac:chgData name="Unathi Kamlana" userId="7c1459c2-fb24-4756-9b6c-214b12e25ea0" providerId="ADAL" clId="{4E69CF5B-A031-48DF-A7FD-16D3CC71081C}" dt="2022-04-18T07:12:40.120" v="1352" actId="20577"/>
          <ac:spMkLst>
            <pc:docMk/>
            <pc:sldMk cId="0" sldId="265"/>
            <ac:spMk id="5" creationId="{5CBAA8A7-6B72-4772-B2CE-9E7E4F742954}"/>
          </ac:spMkLst>
        </pc:spChg>
        <pc:spChg chg="mod">
          <ac:chgData name="Unathi Kamlana" userId="7c1459c2-fb24-4756-9b6c-214b12e25ea0" providerId="ADAL" clId="{4E69CF5B-A031-48DF-A7FD-16D3CC71081C}" dt="2022-04-16T11:33:53.991" v="953" actId="6549"/>
          <ac:spMkLst>
            <pc:docMk/>
            <pc:sldMk cId="0" sldId="265"/>
            <ac:spMk id="21506" creationId="{763A190F-215B-4354-92BD-D9D470CC16FE}"/>
          </ac:spMkLst>
        </pc:spChg>
        <pc:spChg chg="mod">
          <ac:chgData name="Unathi Kamlana" userId="7c1459c2-fb24-4756-9b6c-214b12e25ea0" providerId="ADAL" clId="{4E69CF5B-A031-48DF-A7FD-16D3CC71081C}" dt="2022-04-18T07:21:08.361" v="1369" actId="6549"/>
          <ac:spMkLst>
            <pc:docMk/>
            <pc:sldMk cId="0" sldId="265"/>
            <ac:spMk id="21507" creationId="{295D7F7B-D870-4983-892B-0319484616F7}"/>
          </ac:spMkLst>
        </pc:spChg>
      </pc:sldChg>
      <pc:sldChg chg="addSp modSp mod">
        <pc:chgData name="Unathi Kamlana" userId="7c1459c2-fb24-4756-9b6c-214b12e25ea0" providerId="ADAL" clId="{4E69CF5B-A031-48DF-A7FD-16D3CC71081C}" dt="2022-04-18T07:10:50.032" v="1332" actId="20577"/>
        <pc:sldMkLst>
          <pc:docMk/>
          <pc:sldMk cId="0" sldId="268"/>
        </pc:sldMkLst>
        <pc:spChg chg="add mod">
          <ac:chgData name="Unathi Kamlana" userId="7c1459c2-fb24-4756-9b6c-214b12e25ea0" providerId="ADAL" clId="{4E69CF5B-A031-48DF-A7FD-16D3CC71081C}" dt="2022-04-18T07:10:50.032" v="1332" actId="20577"/>
          <ac:spMkLst>
            <pc:docMk/>
            <pc:sldMk cId="0" sldId="268"/>
            <ac:spMk id="4" creationId="{384C61D3-7F4F-4171-9ABA-56BE549FDC44}"/>
          </ac:spMkLst>
        </pc:spChg>
        <pc:spChg chg="mod">
          <ac:chgData name="Unathi Kamlana" userId="7c1459c2-fb24-4756-9b6c-214b12e25ea0" providerId="ADAL" clId="{4E69CF5B-A031-48DF-A7FD-16D3CC71081C}" dt="2022-04-16T08:44:52.046" v="56" actId="6549"/>
          <ac:spMkLst>
            <pc:docMk/>
            <pc:sldMk cId="0" sldId="268"/>
            <ac:spMk id="25602" creationId="{59C94542-AAB3-426D-A814-DF24C08E7AB0}"/>
          </ac:spMkLst>
        </pc:spChg>
      </pc:sldChg>
      <pc:sldChg chg="modSp del">
        <pc:chgData name="Unathi Kamlana" userId="7c1459c2-fb24-4756-9b6c-214b12e25ea0" providerId="ADAL" clId="{4E69CF5B-A031-48DF-A7FD-16D3CC71081C}" dt="2022-04-16T08:40:22.799" v="5" actId="2696"/>
        <pc:sldMkLst>
          <pc:docMk/>
          <pc:sldMk cId="0" sldId="269"/>
        </pc:sldMkLst>
        <pc:spChg chg="mod">
          <ac:chgData name="Unathi Kamlana" userId="7c1459c2-fb24-4756-9b6c-214b12e25ea0" providerId="ADAL" clId="{4E69CF5B-A031-48DF-A7FD-16D3CC71081C}" dt="2022-04-16T08:35:14.484" v="4" actId="12"/>
          <ac:spMkLst>
            <pc:docMk/>
            <pc:sldMk cId="0" sldId="269"/>
            <ac:spMk id="13315" creationId="{7F38D84F-9FA4-4A1D-B7FF-D6CE6AE01275}"/>
          </ac:spMkLst>
        </pc:spChg>
      </pc:sldChg>
      <pc:sldChg chg="addSp delSp modSp mod ord">
        <pc:chgData name="Unathi Kamlana" userId="7c1459c2-fb24-4756-9b6c-214b12e25ea0" providerId="ADAL" clId="{4E69CF5B-A031-48DF-A7FD-16D3CC71081C}" dt="2022-04-18T07:07:48.154" v="1295" actId="20577"/>
        <pc:sldMkLst>
          <pc:docMk/>
          <pc:sldMk cId="0" sldId="270"/>
        </pc:sldMkLst>
        <pc:spChg chg="add del mod">
          <ac:chgData name="Unathi Kamlana" userId="7c1459c2-fb24-4756-9b6c-214b12e25ea0" providerId="ADAL" clId="{4E69CF5B-A031-48DF-A7FD-16D3CC71081C}" dt="2022-04-16T11:19:22.128" v="791"/>
          <ac:spMkLst>
            <pc:docMk/>
            <pc:sldMk cId="0" sldId="270"/>
            <ac:spMk id="3" creationId="{DCC5B878-90AA-404E-9742-2D276F0F39EA}"/>
          </ac:spMkLst>
        </pc:spChg>
        <pc:spChg chg="add del mod">
          <ac:chgData name="Unathi Kamlana" userId="7c1459c2-fb24-4756-9b6c-214b12e25ea0" providerId="ADAL" clId="{4E69CF5B-A031-48DF-A7FD-16D3CC71081C}" dt="2022-04-16T11:19:22.128" v="793"/>
          <ac:spMkLst>
            <pc:docMk/>
            <pc:sldMk cId="0" sldId="270"/>
            <ac:spMk id="4" creationId="{67DD3E21-DD52-4823-8B40-939C1D36B19D}"/>
          </ac:spMkLst>
        </pc:spChg>
        <pc:spChg chg="add mod">
          <ac:chgData name="Unathi Kamlana" userId="7c1459c2-fb24-4756-9b6c-214b12e25ea0" providerId="ADAL" clId="{4E69CF5B-A031-48DF-A7FD-16D3CC71081C}" dt="2022-04-18T07:07:48.154" v="1295" actId="20577"/>
          <ac:spMkLst>
            <pc:docMk/>
            <pc:sldMk cId="0" sldId="270"/>
            <ac:spMk id="7" creationId="{C899CD20-CD7F-4C89-A4CD-B3E2696EFE22}"/>
          </ac:spMkLst>
        </pc:spChg>
        <pc:spChg chg="mod">
          <ac:chgData name="Unathi Kamlana" userId="7c1459c2-fb24-4756-9b6c-214b12e25ea0" providerId="ADAL" clId="{4E69CF5B-A031-48DF-A7FD-16D3CC71081C}" dt="2022-04-17T11:40:13.937" v="1228" actId="20577"/>
          <ac:spMkLst>
            <pc:docMk/>
            <pc:sldMk cId="0" sldId="270"/>
            <ac:spMk id="11267" creationId="{35AC49B2-6835-4C75-817A-3C39DF4B4EF4}"/>
          </ac:spMkLst>
        </pc:spChg>
      </pc:sldChg>
      <pc:sldChg chg="addSp delSp modSp del mod">
        <pc:chgData name="Unathi Kamlana" userId="7c1459c2-fb24-4756-9b6c-214b12e25ea0" providerId="ADAL" clId="{4E69CF5B-A031-48DF-A7FD-16D3CC71081C}" dt="2022-04-18T06:46:13.451" v="1232" actId="47"/>
        <pc:sldMkLst>
          <pc:docMk/>
          <pc:sldMk cId="0" sldId="470"/>
        </pc:sldMkLst>
        <pc:spChg chg="add mod">
          <ac:chgData name="Unathi Kamlana" userId="7c1459c2-fb24-4756-9b6c-214b12e25ea0" providerId="ADAL" clId="{4E69CF5B-A031-48DF-A7FD-16D3CC71081C}" dt="2022-04-16T12:09:02.573" v="1081" actId="20577"/>
          <ac:spMkLst>
            <pc:docMk/>
            <pc:sldMk cId="0" sldId="470"/>
            <ac:spMk id="29" creationId="{ECC09325-85E4-43CE-A1CA-4EE378810C16}"/>
          </ac:spMkLst>
        </pc:spChg>
        <pc:graphicFrameChg chg="add del mod">
          <ac:chgData name="Unathi Kamlana" userId="7c1459c2-fb24-4756-9b6c-214b12e25ea0" providerId="ADAL" clId="{4E69CF5B-A031-48DF-A7FD-16D3CC71081C}" dt="2022-04-17T12:03:47.497" v="1230"/>
          <ac:graphicFrameMkLst>
            <pc:docMk/>
            <pc:sldMk cId="0" sldId="470"/>
            <ac:graphicFrameMk id="2" creationId="{9F33CD50-5BF2-40F4-AB8B-0E5FF6BFC745}"/>
          </ac:graphicFrameMkLst>
        </pc:graphicFrameChg>
      </pc:sldChg>
      <pc:sldChg chg="addSp modSp del mod">
        <pc:chgData name="Unathi Kamlana" userId="7c1459c2-fb24-4756-9b6c-214b12e25ea0" providerId="ADAL" clId="{4E69CF5B-A031-48DF-A7FD-16D3CC71081C}" dt="2022-04-16T11:21:37.549" v="823" actId="47"/>
        <pc:sldMkLst>
          <pc:docMk/>
          <pc:sldMk cId="0" sldId="471"/>
        </pc:sldMkLst>
        <pc:spChg chg="add mod">
          <ac:chgData name="Unathi Kamlana" userId="7c1459c2-fb24-4756-9b6c-214b12e25ea0" providerId="ADAL" clId="{4E69CF5B-A031-48DF-A7FD-16D3CC71081C}" dt="2022-04-16T11:21:26.436" v="822" actId="20577"/>
          <ac:spMkLst>
            <pc:docMk/>
            <pc:sldMk cId="0" sldId="471"/>
            <ac:spMk id="5" creationId="{DE8B88B6-D942-49BA-BC17-C36D1F2455E3}"/>
          </ac:spMkLst>
        </pc:spChg>
      </pc:sldChg>
      <pc:sldChg chg="addSp modSp mod">
        <pc:chgData name="Unathi Kamlana" userId="7c1459c2-fb24-4756-9b6c-214b12e25ea0" providerId="ADAL" clId="{4E69CF5B-A031-48DF-A7FD-16D3CC71081C}" dt="2022-04-18T07:11:02.743" v="1334" actId="20577"/>
        <pc:sldMkLst>
          <pc:docMk/>
          <pc:sldMk cId="0" sldId="474"/>
        </pc:sldMkLst>
        <pc:spChg chg="add mod">
          <ac:chgData name="Unathi Kamlana" userId="7c1459c2-fb24-4756-9b6c-214b12e25ea0" providerId="ADAL" clId="{4E69CF5B-A031-48DF-A7FD-16D3CC71081C}" dt="2022-04-18T07:11:02.743" v="1334" actId="20577"/>
          <ac:spMkLst>
            <pc:docMk/>
            <pc:sldMk cId="0" sldId="474"/>
            <ac:spMk id="4" creationId="{0E3DA7A5-BB99-4A7F-AE05-DB09B2F8E267}"/>
          </ac:spMkLst>
        </pc:spChg>
        <pc:spChg chg="mod">
          <ac:chgData name="Unathi Kamlana" userId="7c1459c2-fb24-4756-9b6c-214b12e25ea0" providerId="ADAL" clId="{4E69CF5B-A031-48DF-A7FD-16D3CC71081C}" dt="2022-04-16T08:45:12.943" v="82" actId="6549"/>
          <ac:spMkLst>
            <pc:docMk/>
            <pc:sldMk cId="0" sldId="474"/>
            <ac:spMk id="26626" creationId="{CD948A34-0687-4B54-B71E-4649C4B57098}"/>
          </ac:spMkLst>
        </pc:spChg>
      </pc:sldChg>
      <pc:sldChg chg="addSp modSp mod">
        <pc:chgData name="Unathi Kamlana" userId="7c1459c2-fb24-4756-9b6c-214b12e25ea0" providerId="ADAL" clId="{4E69CF5B-A031-48DF-A7FD-16D3CC71081C}" dt="2022-04-18T07:11:14.784" v="1336" actId="20577"/>
        <pc:sldMkLst>
          <pc:docMk/>
          <pc:sldMk cId="0" sldId="475"/>
        </pc:sldMkLst>
        <pc:spChg chg="add mod">
          <ac:chgData name="Unathi Kamlana" userId="7c1459c2-fb24-4756-9b6c-214b12e25ea0" providerId="ADAL" clId="{4E69CF5B-A031-48DF-A7FD-16D3CC71081C}" dt="2022-04-18T07:11:14.784" v="1336" actId="20577"/>
          <ac:spMkLst>
            <pc:docMk/>
            <pc:sldMk cId="0" sldId="475"/>
            <ac:spMk id="4" creationId="{2F8FCBDE-879B-4511-A4F6-B916CF831ADD}"/>
          </ac:spMkLst>
        </pc:spChg>
        <pc:spChg chg="mod">
          <ac:chgData name="Unathi Kamlana" userId="7c1459c2-fb24-4756-9b6c-214b12e25ea0" providerId="ADAL" clId="{4E69CF5B-A031-48DF-A7FD-16D3CC71081C}" dt="2022-04-16T08:45:30.664" v="108" actId="6549"/>
          <ac:spMkLst>
            <pc:docMk/>
            <pc:sldMk cId="0" sldId="475"/>
            <ac:spMk id="27650" creationId="{426AC595-0CC1-40D9-904A-8E6589AD4052}"/>
          </ac:spMkLst>
        </pc:spChg>
      </pc:sldChg>
      <pc:sldChg chg="addSp modSp mod">
        <pc:chgData name="Unathi Kamlana" userId="7c1459c2-fb24-4756-9b6c-214b12e25ea0" providerId="ADAL" clId="{4E69CF5B-A031-48DF-A7FD-16D3CC71081C}" dt="2022-04-18T07:11:27.366" v="1338" actId="20577"/>
        <pc:sldMkLst>
          <pc:docMk/>
          <pc:sldMk cId="0" sldId="476"/>
        </pc:sldMkLst>
        <pc:spChg chg="add mod">
          <ac:chgData name="Unathi Kamlana" userId="7c1459c2-fb24-4756-9b6c-214b12e25ea0" providerId="ADAL" clId="{4E69CF5B-A031-48DF-A7FD-16D3CC71081C}" dt="2022-04-18T07:11:27.366" v="1338" actId="20577"/>
          <ac:spMkLst>
            <pc:docMk/>
            <pc:sldMk cId="0" sldId="476"/>
            <ac:spMk id="4" creationId="{E6D6A26F-6411-4B66-9EDA-A9ADC1674CA5}"/>
          </ac:spMkLst>
        </pc:spChg>
        <pc:spChg chg="mod">
          <ac:chgData name="Unathi Kamlana" userId="7c1459c2-fb24-4756-9b6c-214b12e25ea0" providerId="ADAL" clId="{4E69CF5B-A031-48DF-A7FD-16D3CC71081C}" dt="2022-04-16T08:45:51.935" v="140" actId="20577"/>
          <ac:spMkLst>
            <pc:docMk/>
            <pc:sldMk cId="0" sldId="476"/>
            <ac:spMk id="28674" creationId="{22D70C3D-8811-4556-BEFC-CDA62C120775}"/>
          </ac:spMkLst>
        </pc:spChg>
      </pc:sldChg>
      <pc:sldChg chg="addSp modSp mod">
        <pc:chgData name="Unathi Kamlana" userId="7c1459c2-fb24-4756-9b6c-214b12e25ea0" providerId="ADAL" clId="{4E69CF5B-A031-48DF-A7FD-16D3CC71081C}" dt="2022-04-18T07:13:58.600" v="1356" actId="255"/>
        <pc:sldMkLst>
          <pc:docMk/>
          <pc:sldMk cId="0" sldId="479"/>
        </pc:sldMkLst>
        <pc:spChg chg="mod">
          <ac:chgData name="Unathi Kamlana" userId="7c1459c2-fb24-4756-9b6c-214b12e25ea0" providerId="ADAL" clId="{4E69CF5B-A031-48DF-A7FD-16D3CC71081C}" dt="2022-04-18T07:13:58.600" v="1356" actId="255"/>
          <ac:spMkLst>
            <pc:docMk/>
            <pc:sldMk cId="0" sldId="479"/>
            <ac:spMk id="4" creationId="{CF40C845-C727-4E39-982E-CA8CFA508E55}"/>
          </ac:spMkLst>
        </pc:spChg>
        <pc:spChg chg="add mod">
          <ac:chgData name="Unathi Kamlana" userId="7c1459c2-fb24-4756-9b6c-214b12e25ea0" providerId="ADAL" clId="{4E69CF5B-A031-48DF-A7FD-16D3CC71081C}" dt="2022-04-18T07:08:40.632" v="1304" actId="1076"/>
          <ac:spMkLst>
            <pc:docMk/>
            <pc:sldMk cId="0" sldId="479"/>
            <ac:spMk id="97" creationId="{CACAA355-6D09-4C55-9589-1AB6DBC9A537}"/>
          </ac:spMkLst>
        </pc:spChg>
      </pc:sldChg>
      <pc:sldChg chg="del">
        <pc:chgData name="Unathi Kamlana" userId="7c1459c2-fb24-4756-9b6c-214b12e25ea0" providerId="ADAL" clId="{4E69CF5B-A031-48DF-A7FD-16D3CC71081C}" dt="2022-04-16T08:46:47.185" v="141" actId="47"/>
        <pc:sldMkLst>
          <pc:docMk/>
          <pc:sldMk cId="0" sldId="480"/>
        </pc:sldMkLst>
      </pc:sldChg>
      <pc:sldChg chg="addSp modSp del mod">
        <pc:chgData name="Unathi Kamlana" userId="7c1459c2-fb24-4756-9b6c-214b12e25ea0" providerId="ADAL" clId="{4E69CF5B-A031-48DF-A7FD-16D3CC71081C}" dt="2022-04-16T11:42:52.827" v="979" actId="2696"/>
        <pc:sldMkLst>
          <pc:docMk/>
          <pc:sldMk cId="0" sldId="481"/>
        </pc:sldMkLst>
        <pc:spChg chg="mod">
          <ac:chgData name="Unathi Kamlana" userId="7c1459c2-fb24-4756-9b6c-214b12e25ea0" providerId="ADAL" clId="{4E69CF5B-A031-48DF-A7FD-16D3CC71081C}" dt="2022-04-16T08:42:01.539" v="27" actId="20577"/>
          <ac:spMkLst>
            <pc:docMk/>
            <pc:sldMk cId="0" sldId="481"/>
            <ac:spMk id="4" creationId="{91B716F6-ADCA-46D2-80CD-92EAF9CBE835}"/>
          </ac:spMkLst>
        </pc:spChg>
        <pc:spChg chg="add mod">
          <ac:chgData name="Unathi Kamlana" userId="7c1459c2-fb24-4756-9b6c-214b12e25ea0" providerId="ADAL" clId="{4E69CF5B-A031-48DF-A7FD-16D3CC71081C}" dt="2022-04-16T11:20:44.568" v="810" actId="20577"/>
          <ac:spMkLst>
            <pc:docMk/>
            <pc:sldMk cId="0" sldId="481"/>
            <ac:spMk id="93" creationId="{794979AB-DD9D-490A-8FAC-A26E878D5262}"/>
          </ac:spMkLst>
        </pc:spChg>
      </pc:sldChg>
      <pc:sldChg chg="modSp mod">
        <pc:chgData name="Unathi Kamlana" userId="7c1459c2-fb24-4756-9b6c-214b12e25ea0" providerId="ADAL" clId="{4E69CF5B-A031-48DF-A7FD-16D3CC71081C}" dt="2022-04-18T07:23:31.699" v="1377" actId="255"/>
        <pc:sldMkLst>
          <pc:docMk/>
          <pc:sldMk cId="1439541983" sldId="481"/>
        </pc:sldMkLst>
        <pc:spChg chg="mod">
          <ac:chgData name="Unathi Kamlana" userId="7c1459c2-fb24-4756-9b6c-214b12e25ea0" providerId="ADAL" clId="{4E69CF5B-A031-48DF-A7FD-16D3CC71081C}" dt="2022-04-18T07:23:31.699" v="1377" actId="255"/>
          <ac:spMkLst>
            <pc:docMk/>
            <pc:sldMk cId="1439541983" sldId="481"/>
            <ac:spMk id="4" creationId="{91B716F6-ADCA-46D2-80CD-92EAF9CBE835}"/>
          </ac:spMkLst>
        </pc:spChg>
        <pc:spChg chg="mod">
          <ac:chgData name="Unathi Kamlana" userId="7c1459c2-fb24-4756-9b6c-214b12e25ea0" providerId="ADAL" clId="{4E69CF5B-A031-48DF-A7FD-16D3CC71081C}" dt="2022-04-18T07:11:46.796" v="1340" actId="20577"/>
          <ac:spMkLst>
            <pc:docMk/>
            <pc:sldMk cId="1439541983" sldId="481"/>
            <ac:spMk id="93" creationId="{794979AB-DD9D-490A-8FAC-A26E878D5262}"/>
          </ac:spMkLst>
        </pc:spChg>
      </pc:sldChg>
      <pc:sldChg chg="addSp modSp mod ord">
        <pc:chgData name="Unathi Kamlana" userId="7c1459c2-fb24-4756-9b6c-214b12e25ea0" providerId="ADAL" clId="{4E69CF5B-A031-48DF-A7FD-16D3CC71081C}" dt="2022-04-18T07:08:53.208" v="1306" actId="20577"/>
        <pc:sldMkLst>
          <pc:docMk/>
          <pc:sldMk cId="0" sldId="483"/>
        </pc:sldMkLst>
        <pc:spChg chg="mod">
          <ac:chgData name="Unathi Kamlana" userId="7c1459c2-fb24-4756-9b6c-214b12e25ea0" providerId="ADAL" clId="{4E69CF5B-A031-48DF-A7FD-16D3CC71081C}" dt="2022-04-18T06:49:25.751" v="1235" actId="255"/>
          <ac:spMkLst>
            <pc:docMk/>
            <pc:sldMk cId="0" sldId="483"/>
            <ac:spMk id="4" creationId="{E3538705-1E6F-4307-8596-EAFA740094CB}"/>
          </ac:spMkLst>
        </pc:spChg>
        <pc:spChg chg="add mod">
          <ac:chgData name="Unathi Kamlana" userId="7c1459c2-fb24-4756-9b6c-214b12e25ea0" providerId="ADAL" clId="{4E69CF5B-A031-48DF-A7FD-16D3CC71081C}" dt="2022-04-18T07:08:53.208" v="1306" actId="20577"/>
          <ac:spMkLst>
            <pc:docMk/>
            <pc:sldMk cId="0" sldId="483"/>
            <ac:spMk id="5" creationId="{F137849B-3320-47A3-925D-CF05133943D7}"/>
          </ac:spMkLst>
        </pc:spChg>
      </pc:sldChg>
      <pc:sldChg chg="addSp modSp mod">
        <pc:chgData name="Unathi Kamlana" userId="7c1459c2-fb24-4756-9b6c-214b12e25ea0" providerId="ADAL" clId="{4E69CF5B-A031-48DF-A7FD-16D3CC71081C}" dt="2022-04-18T07:16:58.123" v="1361" actId="20577"/>
        <pc:sldMkLst>
          <pc:docMk/>
          <pc:sldMk cId="0" sldId="484"/>
        </pc:sldMkLst>
        <pc:spChg chg="mod">
          <ac:chgData name="Unathi Kamlana" userId="7c1459c2-fb24-4756-9b6c-214b12e25ea0" providerId="ADAL" clId="{4E69CF5B-A031-48DF-A7FD-16D3CC71081C}" dt="2022-04-18T07:13:22.255" v="1353" actId="1076"/>
          <ac:spMkLst>
            <pc:docMk/>
            <pc:sldMk cId="0" sldId="484"/>
            <ac:spMk id="2" creationId="{6FC5BA50-C284-4397-81CA-3E5B869DCD9F}"/>
          </ac:spMkLst>
        </pc:spChg>
        <pc:spChg chg="add mod">
          <ac:chgData name="Unathi Kamlana" userId="7c1459c2-fb24-4756-9b6c-214b12e25ea0" providerId="ADAL" clId="{4E69CF5B-A031-48DF-A7FD-16D3CC71081C}" dt="2022-04-18T07:09:21.730" v="1309" actId="20577"/>
          <ac:spMkLst>
            <pc:docMk/>
            <pc:sldMk cId="0" sldId="484"/>
            <ac:spMk id="5" creationId="{9FA74161-537B-4A8C-B9F4-ED6142EDBE03}"/>
          </ac:spMkLst>
        </pc:spChg>
        <pc:graphicFrameChg chg="modGraphic">
          <ac:chgData name="Unathi Kamlana" userId="7c1459c2-fb24-4756-9b6c-214b12e25ea0" providerId="ADAL" clId="{4E69CF5B-A031-48DF-A7FD-16D3CC71081C}" dt="2022-04-18T07:16:58.123" v="1361" actId="20577"/>
          <ac:graphicFrameMkLst>
            <pc:docMk/>
            <pc:sldMk cId="0" sldId="484"/>
            <ac:graphicFrameMk id="4" creationId="{5CB64861-276A-494A-99F3-1D9DA38D0893}"/>
          </ac:graphicFrameMkLst>
        </pc:graphicFrameChg>
      </pc:sldChg>
      <pc:sldChg chg="addSp modSp mod">
        <pc:chgData name="Unathi Kamlana" userId="7c1459c2-fb24-4756-9b6c-214b12e25ea0" providerId="ADAL" clId="{4E69CF5B-A031-48DF-A7FD-16D3CC71081C}" dt="2022-04-18T07:15:37.052" v="1358" actId="12"/>
        <pc:sldMkLst>
          <pc:docMk/>
          <pc:sldMk cId="0" sldId="485"/>
        </pc:sldMkLst>
        <pc:spChg chg="add mod">
          <ac:chgData name="Unathi Kamlana" userId="7c1459c2-fb24-4756-9b6c-214b12e25ea0" providerId="ADAL" clId="{4E69CF5B-A031-48DF-A7FD-16D3CC71081C}" dt="2022-04-18T07:07:57.619" v="1297" actId="20577"/>
          <ac:spMkLst>
            <pc:docMk/>
            <pc:sldMk cId="0" sldId="485"/>
            <ac:spMk id="5" creationId="{F4BD10D1-DD9F-426B-B4E9-F3C50459EF74}"/>
          </ac:spMkLst>
        </pc:spChg>
        <pc:spChg chg="mod">
          <ac:chgData name="Unathi Kamlana" userId="7c1459c2-fb24-4756-9b6c-214b12e25ea0" providerId="ADAL" clId="{4E69CF5B-A031-48DF-A7FD-16D3CC71081C}" dt="2022-04-16T11:09:05.020" v="759" actId="20577"/>
          <ac:spMkLst>
            <pc:docMk/>
            <pc:sldMk cId="0" sldId="485"/>
            <ac:spMk id="12290" creationId="{2979B663-3F51-45F6-8232-7F3427875760}"/>
          </ac:spMkLst>
        </pc:spChg>
        <pc:spChg chg="mod">
          <ac:chgData name="Unathi Kamlana" userId="7c1459c2-fb24-4756-9b6c-214b12e25ea0" providerId="ADAL" clId="{4E69CF5B-A031-48DF-A7FD-16D3CC71081C}" dt="2022-04-18T07:15:37.052" v="1358" actId="12"/>
          <ac:spMkLst>
            <pc:docMk/>
            <pc:sldMk cId="0" sldId="485"/>
            <ac:spMk id="12291" creationId="{B64C31AF-2DA7-4A03-AB00-9BA3ADEF8BD8}"/>
          </ac:spMkLst>
        </pc:spChg>
      </pc:sldChg>
      <pc:sldChg chg="addSp delSp modSp mod">
        <pc:chgData name="Unathi Kamlana" userId="7c1459c2-fb24-4756-9b6c-214b12e25ea0" providerId="ADAL" clId="{4E69CF5B-A031-48DF-A7FD-16D3CC71081C}" dt="2022-04-18T07:08:23.500" v="1301" actId="1076"/>
        <pc:sldMkLst>
          <pc:docMk/>
          <pc:sldMk cId="0" sldId="486"/>
        </pc:sldMkLst>
        <pc:spChg chg="add del mod">
          <ac:chgData name="Unathi Kamlana" userId="7c1459c2-fb24-4756-9b6c-214b12e25ea0" providerId="ADAL" clId="{4E69CF5B-A031-48DF-A7FD-16D3CC71081C}" dt="2022-04-17T11:26:49.396" v="1169" actId="478"/>
          <ac:spMkLst>
            <pc:docMk/>
            <pc:sldMk cId="0" sldId="486"/>
            <ac:spMk id="3" creationId="{00114549-ED40-4674-AA5B-E4A75298E76C}"/>
          </ac:spMkLst>
        </pc:spChg>
        <pc:spChg chg="add mod">
          <ac:chgData name="Unathi Kamlana" userId="7c1459c2-fb24-4756-9b6c-214b12e25ea0" providerId="ADAL" clId="{4E69CF5B-A031-48DF-A7FD-16D3CC71081C}" dt="2022-04-18T07:08:23.500" v="1301" actId="1076"/>
          <ac:spMkLst>
            <pc:docMk/>
            <pc:sldMk cId="0" sldId="486"/>
            <ac:spMk id="5" creationId="{3AFC66D0-1915-4260-A687-D497297F94DE}"/>
          </ac:spMkLst>
        </pc:spChg>
        <pc:spChg chg="mod">
          <ac:chgData name="Unathi Kamlana" userId="7c1459c2-fb24-4756-9b6c-214b12e25ea0" providerId="ADAL" clId="{4E69CF5B-A031-48DF-A7FD-16D3CC71081C}" dt="2022-04-17T12:51:59.218" v="1231" actId="1076"/>
          <ac:spMkLst>
            <pc:docMk/>
            <pc:sldMk cId="0" sldId="486"/>
            <ac:spMk id="14338" creationId="{E4CA3DAB-EF02-48B5-8F47-A2DD06D02D0C}"/>
          </ac:spMkLst>
        </pc:spChg>
        <pc:spChg chg="del mod">
          <ac:chgData name="Unathi Kamlana" userId="7c1459c2-fb24-4756-9b6c-214b12e25ea0" providerId="ADAL" clId="{4E69CF5B-A031-48DF-A7FD-16D3CC71081C}" dt="2022-04-17T11:26:46.440" v="1168" actId="478"/>
          <ac:spMkLst>
            <pc:docMk/>
            <pc:sldMk cId="0" sldId="486"/>
            <ac:spMk id="14339" creationId="{3DCCADC0-C5DB-4866-8429-DACEA79EA1E5}"/>
          </ac:spMkLst>
        </pc:spChg>
        <pc:picChg chg="add del mod">
          <ac:chgData name="Unathi Kamlana" userId="7c1459c2-fb24-4756-9b6c-214b12e25ea0" providerId="ADAL" clId="{4E69CF5B-A031-48DF-A7FD-16D3CC71081C}" dt="2022-04-17T11:27:34.799" v="1177" actId="478"/>
          <ac:picMkLst>
            <pc:docMk/>
            <pc:sldMk cId="0" sldId="486"/>
            <ac:picMk id="4" creationId="{D7E5E1CE-13DF-4B27-B323-6C9DFF44FE24}"/>
          </ac:picMkLst>
        </pc:picChg>
        <pc:picChg chg="add mod">
          <ac:chgData name="Unathi Kamlana" userId="7c1459c2-fb24-4756-9b6c-214b12e25ea0" providerId="ADAL" clId="{4E69CF5B-A031-48DF-A7FD-16D3CC71081C}" dt="2022-04-18T07:08:08.755" v="1298" actId="1076"/>
          <ac:picMkLst>
            <pc:docMk/>
            <pc:sldMk cId="0" sldId="486"/>
            <ac:picMk id="8" creationId="{8F0417FF-F003-421C-A9F2-C621FC2EC283}"/>
          </ac:picMkLst>
        </pc:picChg>
      </pc:sldChg>
      <pc:sldChg chg="addSp modSp mod">
        <pc:chgData name="Unathi Kamlana" userId="7c1459c2-fb24-4756-9b6c-214b12e25ea0" providerId="ADAL" clId="{4E69CF5B-A031-48DF-A7FD-16D3CC71081C}" dt="2022-04-18T07:12:10.857" v="1344" actId="20577"/>
        <pc:sldMkLst>
          <pc:docMk/>
          <pc:sldMk cId="0" sldId="487"/>
        </pc:sldMkLst>
        <pc:spChg chg="add mod">
          <ac:chgData name="Unathi Kamlana" userId="7c1459c2-fb24-4756-9b6c-214b12e25ea0" providerId="ADAL" clId="{4E69CF5B-A031-48DF-A7FD-16D3CC71081C}" dt="2022-04-18T07:12:10.857" v="1344" actId="20577"/>
          <ac:spMkLst>
            <pc:docMk/>
            <pc:sldMk cId="0" sldId="487"/>
            <ac:spMk id="5" creationId="{1A1C9622-D5D2-4E59-BFA8-62C56757B1D8}"/>
          </ac:spMkLst>
        </pc:spChg>
        <pc:spChg chg="mod">
          <ac:chgData name="Unathi Kamlana" userId="7c1459c2-fb24-4756-9b6c-214b12e25ea0" providerId="ADAL" clId="{4E69CF5B-A031-48DF-A7FD-16D3CC71081C}" dt="2022-04-16T11:30:03.863" v="926" actId="6549"/>
          <ac:spMkLst>
            <pc:docMk/>
            <pc:sldMk cId="0" sldId="487"/>
            <ac:spMk id="18435" creationId="{48816902-56F0-4A88-A1D1-5B9939A35DA3}"/>
          </ac:spMkLst>
        </pc:spChg>
      </pc:sldChg>
      <pc:sldChg chg="addSp modSp mod">
        <pc:chgData name="Unathi Kamlana" userId="7c1459c2-fb24-4756-9b6c-214b12e25ea0" providerId="ADAL" clId="{4E69CF5B-A031-48DF-A7FD-16D3CC71081C}" dt="2022-04-18T07:17:40.163" v="1365" actId="20577"/>
        <pc:sldMkLst>
          <pc:docMk/>
          <pc:sldMk cId="0" sldId="488"/>
        </pc:sldMkLst>
        <pc:spChg chg="mod">
          <ac:chgData name="Unathi Kamlana" userId="7c1459c2-fb24-4756-9b6c-214b12e25ea0" providerId="ADAL" clId="{4E69CF5B-A031-48DF-A7FD-16D3CC71081C}" dt="2022-04-18T07:00:28.313" v="1264" actId="20577"/>
          <ac:spMkLst>
            <pc:docMk/>
            <pc:sldMk cId="0" sldId="488"/>
            <ac:spMk id="2" creationId="{2B69132D-72BA-4ACB-BA17-3A21561A5CD4}"/>
          </ac:spMkLst>
        </pc:spChg>
        <pc:spChg chg="add mod">
          <ac:chgData name="Unathi Kamlana" userId="7c1459c2-fb24-4756-9b6c-214b12e25ea0" providerId="ADAL" clId="{4E69CF5B-A031-48DF-A7FD-16D3CC71081C}" dt="2022-04-18T07:09:33.022" v="1312" actId="20577"/>
          <ac:spMkLst>
            <pc:docMk/>
            <pc:sldMk cId="0" sldId="488"/>
            <ac:spMk id="5" creationId="{4D9B304E-279D-426A-9C74-80B3EAA9DB2F}"/>
          </ac:spMkLst>
        </pc:spChg>
        <pc:graphicFrameChg chg="modGraphic">
          <ac:chgData name="Unathi Kamlana" userId="7c1459c2-fb24-4756-9b6c-214b12e25ea0" providerId="ADAL" clId="{4E69CF5B-A031-48DF-A7FD-16D3CC71081C}" dt="2022-04-18T07:17:40.163" v="1365" actId="20577"/>
          <ac:graphicFrameMkLst>
            <pc:docMk/>
            <pc:sldMk cId="0" sldId="488"/>
            <ac:graphicFrameMk id="4" creationId="{1CFD30E6-1458-4289-AAA8-8165D9D8490F}"/>
          </ac:graphicFrameMkLst>
        </pc:graphicFrameChg>
      </pc:sldChg>
      <pc:sldChg chg="addSp delSp modSp new del mod">
        <pc:chgData name="Unathi Kamlana" userId="7c1459c2-fb24-4756-9b6c-214b12e25ea0" providerId="ADAL" clId="{4E69CF5B-A031-48DF-A7FD-16D3CC71081C}" dt="2022-04-17T11:27:23.972" v="1176" actId="47"/>
        <pc:sldMkLst>
          <pc:docMk/>
          <pc:sldMk cId="1455234780" sldId="488"/>
        </pc:sldMkLst>
        <pc:spChg chg="mod">
          <ac:chgData name="Unathi Kamlana" userId="7c1459c2-fb24-4756-9b6c-214b12e25ea0" providerId="ADAL" clId="{4E69CF5B-A031-48DF-A7FD-16D3CC71081C}" dt="2022-04-17T11:24:57.614" v="1159" actId="1076"/>
          <ac:spMkLst>
            <pc:docMk/>
            <pc:sldMk cId="1455234780" sldId="488"/>
            <ac:spMk id="2" creationId="{EBC3A88C-4123-4C86-96BD-C2292134C5A9}"/>
          </ac:spMkLst>
        </pc:spChg>
        <pc:spChg chg="del">
          <ac:chgData name="Unathi Kamlana" userId="7c1459c2-fb24-4756-9b6c-214b12e25ea0" providerId="ADAL" clId="{4E69CF5B-A031-48DF-A7FD-16D3CC71081C}" dt="2022-04-17T11:24:36.849" v="1155"/>
          <ac:spMkLst>
            <pc:docMk/>
            <pc:sldMk cId="1455234780" sldId="488"/>
            <ac:spMk id="3" creationId="{ACD6BAD4-9259-4609-8CD4-0B87369201AE}"/>
          </ac:spMkLst>
        </pc:spChg>
        <pc:spChg chg="add del mod">
          <ac:chgData name="Unathi Kamlana" userId="7c1459c2-fb24-4756-9b6c-214b12e25ea0" providerId="ADAL" clId="{4E69CF5B-A031-48DF-A7FD-16D3CC71081C}" dt="2022-04-17T11:24:48.600" v="1158" actId="478"/>
          <ac:spMkLst>
            <pc:docMk/>
            <pc:sldMk cId="1455234780" sldId="488"/>
            <ac:spMk id="6" creationId="{4E3711AF-AAE3-4E4B-BBE8-00758CC08B73}"/>
          </ac:spMkLst>
        </pc:spChg>
        <pc:graphicFrameChg chg="add del mod">
          <ac:chgData name="Unathi Kamlana" userId="7c1459c2-fb24-4756-9b6c-214b12e25ea0" providerId="ADAL" clId="{4E69CF5B-A031-48DF-A7FD-16D3CC71081C}" dt="2022-04-17T11:24:48.600" v="1158" actId="478"/>
          <ac:graphicFrameMkLst>
            <pc:docMk/>
            <pc:sldMk cId="1455234780" sldId="488"/>
            <ac:graphicFrameMk id="5" creationId="{7AD83A32-7D0A-4094-8B69-BC955F73B766}"/>
          </ac:graphicFrameMkLst>
        </pc:graphicFrameChg>
        <pc:picChg chg="add del mod">
          <ac:chgData name="Unathi Kamlana" userId="7c1459c2-fb24-4756-9b6c-214b12e25ea0" providerId="ADAL" clId="{4E69CF5B-A031-48DF-A7FD-16D3CC71081C}" dt="2022-04-17T11:25:39.119" v="1167" actId="14100"/>
          <ac:picMkLst>
            <pc:docMk/>
            <pc:sldMk cId="1455234780" sldId="488"/>
            <ac:picMk id="48129" creationId="{7CA20952-062E-493A-8C7C-8351C56787C8}"/>
          </ac:picMkLst>
        </pc:picChg>
      </pc:sldChg>
      <pc:sldChg chg="addSp modSp add del mod ord">
        <pc:chgData name="Unathi Kamlana" userId="7c1459c2-fb24-4756-9b6c-214b12e25ea0" providerId="ADAL" clId="{4E69CF5B-A031-48DF-A7FD-16D3CC71081C}" dt="2022-04-17T11:23:09.377" v="1110" actId="47"/>
        <pc:sldMkLst>
          <pc:docMk/>
          <pc:sldMk cId="1824465953" sldId="488"/>
        </pc:sldMkLst>
        <pc:spChg chg="add mod">
          <ac:chgData name="Unathi Kamlana" userId="7c1459c2-fb24-4756-9b6c-214b12e25ea0" providerId="ADAL" clId="{4E69CF5B-A031-48DF-A7FD-16D3CC71081C}" dt="2022-04-16T11:19:30.583" v="795" actId="20577"/>
          <ac:spMkLst>
            <pc:docMk/>
            <pc:sldMk cId="1824465953" sldId="488"/>
            <ac:spMk id="3" creationId="{CCC116EE-B84E-4304-8A21-9D60C5D9899E}"/>
          </ac:spMkLst>
        </pc:spChg>
        <pc:spChg chg="mod">
          <ac:chgData name="Unathi Kamlana" userId="7c1459c2-fb24-4756-9b6c-214b12e25ea0" providerId="ADAL" clId="{4E69CF5B-A031-48DF-A7FD-16D3CC71081C}" dt="2022-04-16T11:05:29.601" v="592" actId="6549"/>
          <ac:spMkLst>
            <pc:docMk/>
            <pc:sldMk cId="1824465953" sldId="488"/>
            <ac:spMk id="11266" creationId="{D32D0D4D-D10A-42D1-A71A-E375E2EF1DA8}"/>
          </ac:spMkLst>
        </pc:spChg>
        <pc:spChg chg="mod">
          <ac:chgData name="Unathi Kamlana" userId="7c1459c2-fb24-4756-9b6c-214b12e25ea0" providerId="ADAL" clId="{4E69CF5B-A031-48DF-A7FD-16D3CC71081C}" dt="2022-04-16T11:06:32.609" v="619" actId="20577"/>
          <ac:spMkLst>
            <pc:docMk/>
            <pc:sldMk cId="1824465953" sldId="488"/>
            <ac:spMk id="11267" creationId="{35AC49B2-6835-4C75-817A-3C39DF4B4EF4}"/>
          </ac:spMkLst>
        </pc:spChg>
      </pc:sldChg>
      <pc:sldChg chg="addSp modSp mod">
        <pc:chgData name="Unathi Kamlana" userId="7c1459c2-fb24-4756-9b6c-214b12e25ea0" providerId="ADAL" clId="{4E69CF5B-A031-48DF-A7FD-16D3CC71081C}" dt="2022-04-18T07:18:10.079" v="1368" actId="20577"/>
        <pc:sldMkLst>
          <pc:docMk/>
          <pc:sldMk cId="0" sldId="489"/>
        </pc:sldMkLst>
        <pc:spChg chg="mod">
          <ac:chgData name="Unathi Kamlana" userId="7c1459c2-fb24-4756-9b6c-214b12e25ea0" providerId="ADAL" clId="{4E69CF5B-A031-48DF-A7FD-16D3CC71081C}" dt="2022-04-18T07:00:47.898" v="1267" actId="20577"/>
          <ac:spMkLst>
            <pc:docMk/>
            <pc:sldMk cId="0" sldId="489"/>
            <ac:spMk id="2" creationId="{6A8909D6-68A2-4318-BD3B-77BE1BEAC8FB}"/>
          </ac:spMkLst>
        </pc:spChg>
        <pc:spChg chg="add mod">
          <ac:chgData name="Unathi Kamlana" userId="7c1459c2-fb24-4756-9b6c-214b12e25ea0" providerId="ADAL" clId="{4E69CF5B-A031-48DF-A7FD-16D3CC71081C}" dt="2022-04-18T07:09:49.512" v="1316" actId="20577"/>
          <ac:spMkLst>
            <pc:docMk/>
            <pc:sldMk cId="0" sldId="489"/>
            <ac:spMk id="5" creationId="{27188248-0CFC-434C-AFE6-40AB5AF0D088}"/>
          </ac:spMkLst>
        </pc:spChg>
        <pc:graphicFrameChg chg="modGraphic">
          <ac:chgData name="Unathi Kamlana" userId="7c1459c2-fb24-4756-9b6c-214b12e25ea0" providerId="ADAL" clId="{4E69CF5B-A031-48DF-A7FD-16D3CC71081C}" dt="2022-04-18T07:18:10.079" v="1368" actId="20577"/>
          <ac:graphicFrameMkLst>
            <pc:docMk/>
            <pc:sldMk cId="0" sldId="489"/>
            <ac:graphicFrameMk id="4" creationId="{A3F5F875-78E7-42D2-B74D-BD2453B4D856}"/>
          </ac:graphicFrameMkLst>
        </pc:graphicFrameChg>
      </pc:sldChg>
      <pc:sldChg chg="addSp modSp mod">
        <pc:chgData name="Unathi Kamlana" userId="7c1459c2-fb24-4756-9b6c-214b12e25ea0" providerId="ADAL" clId="{4E69CF5B-A031-48DF-A7FD-16D3CC71081C}" dt="2022-04-18T07:10:20.194" v="1323" actId="20577"/>
        <pc:sldMkLst>
          <pc:docMk/>
          <pc:sldMk cId="0" sldId="490"/>
        </pc:sldMkLst>
        <pc:spChg chg="mod">
          <ac:chgData name="Unathi Kamlana" userId="7c1459c2-fb24-4756-9b6c-214b12e25ea0" providerId="ADAL" clId="{4E69CF5B-A031-48DF-A7FD-16D3CC71081C}" dt="2022-04-18T07:01:10.460" v="1276" actId="20577"/>
          <ac:spMkLst>
            <pc:docMk/>
            <pc:sldMk cId="0" sldId="490"/>
            <ac:spMk id="2" creationId="{4EF76334-680D-47BC-A71F-0E9B568861F7}"/>
          </ac:spMkLst>
        </pc:spChg>
        <pc:spChg chg="add mod">
          <ac:chgData name="Unathi Kamlana" userId="7c1459c2-fb24-4756-9b6c-214b12e25ea0" providerId="ADAL" clId="{4E69CF5B-A031-48DF-A7FD-16D3CC71081C}" dt="2022-04-18T07:10:05.526" v="1320" actId="20577"/>
          <ac:spMkLst>
            <pc:docMk/>
            <pc:sldMk cId="0" sldId="490"/>
            <ac:spMk id="5" creationId="{CE59FD9B-1B51-4FE3-9B35-86D1744EE153}"/>
          </ac:spMkLst>
        </pc:spChg>
        <pc:graphicFrameChg chg="modGraphic">
          <ac:chgData name="Unathi Kamlana" userId="7c1459c2-fb24-4756-9b6c-214b12e25ea0" providerId="ADAL" clId="{4E69CF5B-A031-48DF-A7FD-16D3CC71081C}" dt="2022-04-18T07:10:20.194" v="1323" actId="20577"/>
          <ac:graphicFrameMkLst>
            <pc:docMk/>
            <pc:sldMk cId="0" sldId="490"/>
            <ac:graphicFrameMk id="4" creationId="{339974E2-6524-4656-97BE-896D809F64FC}"/>
          </ac:graphicFrameMkLst>
        </pc:graphicFrameChg>
      </pc:sldChg>
      <pc:sldChg chg="addSp modSp mod">
        <pc:chgData name="Unathi Kamlana" userId="7c1459c2-fb24-4756-9b6c-214b12e25ea0" providerId="ADAL" clId="{4E69CF5B-A031-48DF-A7FD-16D3CC71081C}" dt="2022-04-18T07:10:37.188" v="1330" actId="20577"/>
        <pc:sldMkLst>
          <pc:docMk/>
          <pc:sldMk cId="0" sldId="491"/>
        </pc:sldMkLst>
        <pc:spChg chg="mod">
          <ac:chgData name="Unathi Kamlana" userId="7c1459c2-fb24-4756-9b6c-214b12e25ea0" providerId="ADAL" clId="{4E69CF5B-A031-48DF-A7FD-16D3CC71081C}" dt="2022-04-18T07:01:43.547" v="1289" actId="20577"/>
          <ac:spMkLst>
            <pc:docMk/>
            <pc:sldMk cId="0" sldId="491"/>
            <ac:spMk id="2" creationId="{AB5EB46B-00C2-4CF3-888F-DCF835BC6D8B}"/>
          </ac:spMkLst>
        </pc:spChg>
        <pc:spChg chg="add mod">
          <ac:chgData name="Unathi Kamlana" userId="7c1459c2-fb24-4756-9b6c-214b12e25ea0" providerId="ADAL" clId="{4E69CF5B-A031-48DF-A7FD-16D3CC71081C}" dt="2022-04-18T07:10:30.219" v="1327" actId="20577"/>
          <ac:spMkLst>
            <pc:docMk/>
            <pc:sldMk cId="0" sldId="491"/>
            <ac:spMk id="5" creationId="{9A75EC3C-0187-41E2-8065-342289815938}"/>
          </ac:spMkLst>
        </pc:spChg>
        <pc:graphicFrameChg chg="mod modGraphic">
          <ac:chgData name="Unathi Kamlana" userId="7c1459c2-fb24-4756-9b6c-214b12e25ea0" providerId="ADAL" clId="{4E69CF5B-A031-48DF-A7FD-16D3CC71081C}" dt="2022-04-18T07:10:37.188" v="1330" actId="20577"/>
          <ac:graphicFrameMkLst>
            <pc:docMk/>
            <pc:sldMk cId="0" sldId="491"/>
            <ac:graphicFrameMk id="4" creationId="{8650A7FC-EFE1-48E5-A0C9-6EF87AFBC862}"/>
          </ac:graphicFrameMkLst>
        </pc:graphicFrameChg>
      </pc:sldChg>
      <pc:sldMasterChg chg="delSldLayout">
        <pc:chgData name="Unathi Kamlana" userId="7c1459c2-fb24-4756-9b6c-214b12e25ea0" providerId="ADAL" clId="{4E69CF5B-A031-48DF-A7FD-16D3CC71081C}" dt="2022-04-16T08:46:47.185" v="141" actId="47"/>
        <pc:sldMasterMkLst>
          <pc:docMk/>
          <pc:sldMasterMk cId="0" sldId="2147484005"/>
        </pc:sldMasterMkLst>
        <pc:sldLayoutChg chg="del">
          <pc:chgData name="Unathi Kamlana" userId="7c1459c2-fb24-4756-9b6c-214b12e25ea0" providerId="ADAL" clId="{4E69CF5B-A031-48DF-A7FD-16D3CC71081C}" dt="2022-04-16T08:46:47.185" v="141" actId="47"/>
          <pc:sldLayoutMkLst>
            <pc:docMk/>
            <pc:sldMasterMk cId="0" sldId="2147484005"/>
            <pc:sldLayoutMk cId="3637655388" sldId="214748447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Q3 Performance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explosion val="18"/>
          <c:dPt>
            <c:idx val="0"/>
            <c:bubble3D val="0"/>
            <c:spPr>
              <a:solidFill>
                <a:srgbClr val="00669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D4B-4161-B8CE-1B0824C2A7ED}"/>
              </c:ext>
            </c:extLst>
          </c:dPt>
          <c:dPt>
            <c:idx val="1"/>
            <c:bubble3D val="0"/>
            <c:spPr>
              <a:solidFill>
                <a:srgbClr val="CC33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D4B-4161-B8CE-1B0824C2A7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Sheet1!$A$3:$A$4</c:f>
              <c:strCache>
                <c:ptCount val="2"/>
                <c:pt idx="0">
                  <c:v>Achieved</c:v>
                </c:pt>
                <c:pt idx="1">
                  <c:v>Not Achieved </c:v>
                </c:pt>
              </c:strCache>
            </c:strRef>
          </c:cat>
          <c:val>
            <c:numRef>
              <c:f>Sheet1!$B$3:$B$4</c:f>
              <c:numCache>
                <c:formatCode>General</c:formatCode>
                <c:ptCount val="2"/>
                <c:pt idx="0">
                  <c:v>23</c:v>
                </c:pt>
                <c:pt idx="1">
                  <c:v>7</c:v>
                </c:pt>
              </c:numCache>
            </c:numRef>
          </c:val>
          <c:extLst>
            <c:ext xmlns:c16="http://schemas.microsoft.com/office/drawing/2014/chart" uri="{C3380CC4-5D6E-409C-BE32-E72D297353CC}">
              <c16:uniqueId val="{00000004-6D4B-4161-B8CE-1B0824C2A7E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2D6CD4-2A75-4645-A6D0-0E4D509DE9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A80D434-0364-4470-9DE8-0AE927CEF7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30" eaLnBrk="1" fontAlgn="auto" hangingPunct="1">
              <a:spcBef>
                <a:spcPts val="0"/>
              </a:spcBef>
              <a:spcAft>
                <a:spcPts val="0"/>
              </a:spcAft>
              <a:defRPr sz="1200">
                <a:latin typeface="+mn-lt"/>
              </a:defRPr>
            </a:lvl1pPr>
          </a:lstStyle>
          <a:p>
            <a:pPr>
              <a:defRPr/>
            </a:pPr>
            <a:fld id="{6449A125-E95A-4D1D-B03F-481D07943628}" type="datetimeFigureOut">
              <a:rPr lang="en-US"/>
              <a:pPr>
                <a:defRPr/>
              </a:pPr>
              <a:t>4/15/2022</a:t>
            </a:fld>
            <a:endParaRPr lang="en-US" dirty="0"/>
          </a:p>
        </p:txBody>
      </p:sp>
      <p:sp>
        <p:nvSpPr>
          <p:cNvPr id="4" name="Footer Placeholder 3">
            <a:extLst>
              <a:ext uri="{FF2B5EF4-FFF2-40B4-BE49-F238E27FC236}">
                <a16:creationId xmlns:a16="http://schemas.microsoft.com/office/drawing/2014/main" id="{D50B9672-6B54-4D72-9387-F52C9F2CA9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CA94C296-3243-41DF-8568-C2232F3FE0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30" eaLnBrk="1" fontAlgn="auto" hangingPunct="1">
              <a:spcBef>
                <a:spcPts val="0"/>
              </a:spcBef>
              <a:spcAft>
                <a:spcPts val="0"/>
              </a:spcAft>
              <a:defRPr sz="1200">
                <a:latin typeface="+mn-lt"/>
              </a:defRPr>
            </a:lvl1pPr>
          </a:lstStyle>
          <a:p>
            <a:pPr>
              <a:defRPr/>
            </a:pPr>
            <a:fld id="{37688366-C89D-4B86-992F-AEF6028B6647}"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378A10-123F-4D38-9297-C6CDE3CBA9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30"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1E5B4D2-265E-437F-A3B1-D2348EA836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30" eaLnBrk="1" fontAlgn="auto" hangingPunct="1">
              <a:spcBef>
                <a:spcPts val="0"/>
              </a:spcBef>
              <a:spcAft>
                <a:spcPts val="0"/>
              </a:spcAft>
              <a:defRPr sz="1200">
                <a:latin typeface="+mn-lt"/>
              </a:defRPr>
            </a:lvl1pPr>
          </a:lstStyle>
          <a:p>
            <a:pPr>
              <a:defRPr/>
            </a:pPr>
            <a:fld id="{0EA82FB4-F6BC-4E06-9069-512C1180612A}" type="datetimeFigureOut">
              <a:rPr lang="en-US"/>
              <a:pPr>
                <a:defRPr/>
              </a:pPr>
              <a:t>4/15/2022</a:t>
            </a:fld>
            <a:endParaRPr lang="en-US" dirty="0"/>
          </a:p>
        </p:txBody>
      </p:sp>
      <p:sp>
        <p:nvSpPr>
          <p:cNvPr id="4" name="Slide Image Placeholder 3">
            <a:extLst>
              <a:ext uri="{FF2B5EF4-FFF2-40B4-BE49-F238E27FC236}">
                <a16:creationId xmlns:a16="http://schemas.microsoft.com/office/drawing/2014/main" id="{C4E8CCFB-376A-4382-AC55-639331DEE60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F14F3C0F-E2B2-4DE8-8D57-DAAD2F1871C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9B6B95-67D9-481E-B37D-8D2353309A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30"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37887D2-21E3-4FF0-8C94-E42A5B9D2FD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30" eaLnBrk="1" fontAlgn="auto" hangingPunct="1">
              <a:spcBef>
                <a:spcPts val="0"/>
              </a:spcBef>
              <a:spcAft>
                <a:spcPts val="0"/>
              </a:spcAft>
              <a:defRPr sz="1200">
                <a:latin typeface="+mn-lt"/>
              </a:defRPr>
            </a:lvl1pPr>
          </a:lstStyle>
          <a:p>
            <a:pPr>
              <a:defRPr/>
            </a:pPr>
            <a:fld id="{A61AD57E-6E8B-43CB-AD44-032465D7A2A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SCA Layout 2">
    <p:spTree>
      <p:nvGrpSpPr>
        <p:cNvPr id="1" name=""/>
        <p:cNvGrpSpPr/>
        <p:nvPr/>
      </p:nvGrpSpPr>
      <p:grpSpPr>
        <a:xfrm>
          <a:off x="0" y="0"/>
          <a:ext cx="0" cy="0"/>
          <a:chOff x="0" y="0"/>
          <a:chExt cx="0" cy="0"/>
        </a:xfrm>
      </p:grpSpPr>
      <p:pic>
        <p:nvPicPr>
          <p:cNvPr id="4" name="Picture 2" descr="Background pattern&#10;&#10;Description automatically generated">
            <a:extLst>
              <a:ext uri="{FF2B5EF4-FFF2-40B4-BE49-F238E27FC236}">
                <a16:creationId xmlns:a16="http://schemas.microsoft.com/office/drawing/2014/main" id="{9968C66A-1B91-4121-B7BA-99CAC1CAAB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1"/>
          <p:cNvSpPr>
            <a:spLocks noGrp="1"/>
          </p:cNvSpPr>
          <p:nvPr>
            <p:ph sz="quarter" idx="11"/>
          </p:nvPr>
        </p:nvSpPr>
        <p:spPr>
          <a:xfrm>
            <a:off x="3228975" y="1133475"/>
            <a:ext cx="8629650" cy="5029200"/>
          </a:xfrm>
          <a:prstGeom prst="rect">
            <a:avLst/>
          </a:prstGeom>
        </p:spPr>
        <p:txBody>
          <a:bodyPr/>
          <a:lstStyle>
            <a:lvl1pPr>
              <a:defRPr sz="1200"/>
            </a:lvl1pPr>
          </a:lstStyle>
          <a:p>
            <a:pPr lvl="0"/>
            <a:r>
              <a:rPr lang="en-US"/>
              <a:t>Click to edit Master text styles</a:t>
            </a:r>
          </a:p>
        </p:txBody>
      </p:sp>
      <p:sp>
        <p:nvSpPr>
          <p:cNvPr id="10" name="Title 9"/>
          <p:cNvSpPr>
            <a:spLocks noGrp="1"/>
          </p:cNvSpPr>
          <p:nvPr>
            <p:ph type="title"/>
          </p:nvPr>
        </p:nvSpPr>
        <p:spPr>
          <a:xfrm>
            <a:off x="3228975" y="470694"/>
            <a:ext cx="8629650" cy="662782"/>
          </a:xfrm>
          <a:prstGeom prst="rect">
            <a:avLst/>
          </a:prstGeom>
        </p:spPr>
        <p:txBody>
          <a:bodyPr/>
          <a:lstStyle>
            <a:lvl1pPr>
              <a:defRPr sz="32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3297496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SCA Layout 8">
    <p:spTree>
      <p:nvGrpSpPr>
        <p:cNvPr id="1" name=""/>
        <p:cNvGrpSpPr/>
        <p:nvPr/>
      </p:nvGrpSpPr>
      <p:grpSpPr>
        <a:xfrm>
          <a:off x="0" y="0"/>
          <a:ext cx="0" cy="0"/>
          <a:chOff x="0" y="0"/>
          <a:chExt cx="0" cy="0"/>
        </a:xfrm>
      </p:grpSpPr>
      <p:pic>
        <p:nvPicPr>
          <p:cNvPr id="9" name="Picture 2" descr="A picture containing text, dark&#10;&#10;Description automatically generated">
            <a:extLst>
              <a:ext uri="{FF2B5EF4-FFF2-40B4-BE49-F238E27FC236}">
                <a16:creationId xmlns:a16="http://schemas.microsoft.com/office/drawing/2014/main" id="{AEFA0505-08A7-4F1A-9E15-A26B807687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8"/>
          <p:cNvSpPr>
            <a:spLocks noGrp="1"/>
          </p:cNvSpPr>
          <p:nvPr>
            <p:ph type="title"/>
          </p:nvPr>
        </p:nvSpPr>
        <p:spPr>
          <a:xfrm>
            <a:off x="266700" y="2103436"/>
            <a:ext cx="3371850" cy="2333625"/>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905250" y="3971925"/>
            <a:ext cx="1905000" cy="2333625"/>
          </a:xfrm>
          <a:prstGeom prst="rect">
            <a:avLst/>
          </a:prstGeom>
        </p:spPr>
        <p:txBody>
          <a:bodyPr/>
          <a:lstStyle>
            <a:lvl1pPr>
              <a:defRPr sz="1200">
                <a:solidFill>
                  <a:schemeClr val="bg1"/>
                </a:solidFill>
              </a:defRPr>
            </a:lvl1pPr>
          </a:lstStyle>
          <a:p>
            <a:pPr lvl="0"/>
            <a:r>
              <a:rPr lang="en-US"/>
              <a:t>Click to edit Master text styles</a:t>
            </a:r>
          </a:p>
        </p:txBody>
      </p:sp>
      <p:sp>
        <p:nvSpPr>
          <p:cNvPr id="7" name="Text Placeholder 5"/>
          <p:cNvSpPr>
            <a:spLocks noGrp="1"/>
          </p:cNvSpPr>
          <p:nvPr>
            <p:ph type="body" sz="quarter" idx="11"/>
          </p:nvPr>
        </p:nvSpPr>
        <p:spPr>
          <a:xfrm>
            <a:off x="6534150" y="3971925"/>
            <a:ext cx="1905000" cy="2333625"/>
          </a:xfrm>
          <a:prstGeom prst="rect">
            <a:avLst/>
          </a:prstGeom>
        </p:spPr>
        <p:txBody>
          <a:bodyPr/>
          <a:lstStyle>
            <a:lvl1pPr>
              <a:defRPr sz="1200">
                <a:solidFill>
                  <a:schemeClr val="bg1"/>
                </a:solidFill>
              </a:defRPr>
            </a:lvl1pPr>
          </a:lstStyle>
          <a:p>
            <a:pPr lvl="0"/>
            <a:r>
              <a:rPr lang="en-US"/>
              <a:t>Click to edit Master text styles</a:t>
            </a:r>
          </a:p>
        </p:txBody>
      </p:sp>
      <p:sp>
        <p:nvSpPr>
          <p:cNvPr id="8" name="Text Placeholder 5"/>
          <p:cNvSpPr>
            <a:spLocks noGrp="1"/>
          </p:cNvSpPr>
          <p:nvPr>
            <p:ph type="body" sz="quarter" idx="12"/>
          </p:nvPr>
        </p:nvSpPr>
        <p:spPr>
          <a:xfrm>
            <a:off x="9163050" y="3971924"/>
            <a:ext cx="1905000" cy="2333625"/>
          </a:xfrm>
          <a:prstGeom prst="rect">
            <a:avLst/>
          </a:prstGeom>
        </p:spPr>
        <p:txBody>
          <a:bodyPr/>
          <a:lstStyle>
            <a:lvl1pPr>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4108291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SCA 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D4FC7-B768-4066-B849-EBD50CFF3A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8199" y="2766218"/>
            <a:ext cx="10515600" cy="1325563"/>
          </a:xfrm>
          <a:prstGeom prst="rect">
            <a:avLst/>
          </a:prstGeom>
        </p:spPr>
        <p:txBody>
          <a:bodyPr/>
          <a:lstStyle>
            <a:lvl1pPr algn="ctr">
              <a:defRPr>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3502812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F36B8B9-561C-4519-AC3D-8F22CAAAEB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915074" y="952500"/>
            <a:ext cx="6768470" cy="1104900"/>
          </a:xfrm>
          <a:prstGeom prst="rect">
            <a:avLst/>
          </a:prstGeom>
        </p:spPr>
        <p:txBody>
          <a:bodyPr/>
          <a:lstStyle>
            <a:lvl1pPr marL="0" indent="0">
              <a:buNone/>
              <a:defRPr sz="4399">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Content Placeholder 13"/>
          <p:cNvSpPr>
            <a:spLocks noGrp="1"/>
          </p:cNvSpPr>
          <p:nvPr>
            <p:ph sz="quarter" idx="14"/>
          </p:nvPr>
        </p:nvSpPr>
        <p:spPr>
          <a:xfrm>
            <a:off x="915075" y="2324100"/>
            <a:ext cx="10209471"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48474D1-A2AF-4766-A75B-6699105B3AFA}"/>
              </a:ext>
            </a:extLst>
          </p:cNvPr>
          <p:cNvSpPr>
            <a:spLocks noGrp="1"/>
          </p:cNvSpPr>
          <p:nvPr>
            <p:ph type="dt" sz="half" idx="15"/>
          </p:nvPr>
        </p:nvSpPr>
        <p:spPr>
          <a:xfrm>
            <a:off x="0" y="0"/>
            <a:ext cx="0" cy="0"/>
          </a:xfrm>
        </p:spPr>
        <p:txBody>
          <a:bodyPr/>
          <a:lstStyle>
            <a:lvl1pPr>
              <a:defRPr/>
            </a:lvl1pPr>
          </a:lstStyle>
          <a:p>
            <a:pPr>
              <a:defRPr/>
            </a:pPr>
            <a:fld id="{8EC7C5C3-E16F-4EE1-A81E-BDA6F64AC94B}" type="datetime1">
              <a:rPr lang="en-US" smtClean="0"/>
              <a:t>4/18/2022</a:t>
            </a:fld>
            <a:endParaRPr lang="en-US" dirty="0"/>
          </a:p>
        </p:txBody>
      </p:sp>
      <p:sp>
        <p:nvSpPr>
          <p:cNvPr id="6" name="Footer Placeholder 4">
            <a:extLst>
              <a:ext uri="{FF2B5EF4-FFF2-40B4-BE49-F238E27FC236}">
                <a16:creationId xmlns:a16="http://schemas.microsoft.com/office/drawing/2014/main" id="{0E254823-4697-4CE4-8259-8000F412DC74}"/>
              </a:ext>
            </a:extLst>
          </p:cNvPr>
          <p:cNvSpPr>
            <a:spLocks noGrp="1"/>
          </p:cNvSpPr>
          <p:nvPr>
            <p:ph type="ftr" sz="quarter" idx="16"/>
          </p:nvPr>
        </p:nvSpPr>
        <p:spPr>
          <a:xfrm>
            <a:off x="0" y="0"/>
            <a:ext cx="0" cy="0"/>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00BC64-7978-4CC2-A37D-D645B1E0FA6A}"/>
              </a:ext>
            </a:extLst>
          </p:cNvPr>
          <p:cNvSpPr>
            <a:spLocks noGrp="1"/>
          </p:cNvSpPr>
          <p:nvPr>
            <p:ph type="sldNum" sz="quarter" idx="17"/>
          </p:nvPr>
        </p:nvSpPr>
        <p:spPr>
          <a:xfrm>
            <a:off x="0" y="0"/>
            <a:ext cx="0" cy="0"/>
          </a:xfrm>
        </p:spPr>
        <p:txBody>
          <a:bodyPr/>
          <a:lstStyle>
            <a:lvl1pPr>
              <a:defRPr/>
            </a:lvl1pPr>
          </a:lstStyle>
          <a:p>
            <a:pPr>
              <a:defRPr/>
            </a:pPr>
            <a:fld id="{8AD0D2F9-F84B-4D62-9A08-5887ACE3BF6E}" type="slidenum">
              <a:rPr lang="en-US"/>
              <a:pPr>
                <a:defRPr/>
              </a:pPr>
              <a:t>‹#›</a:t>
            </a:fld>
            <a:endParaRPr lang="en-US" dirty="0"/>
          </a:p>
        </p:txBody>
      </p:sp>
    </p:spTree>
    <p:extLst>
      <p:ext uri="{BB962C8B-B14F-4D97-AF65-F5344CB8AC3E}">
        <p14:creationId xmlns:p14="http://schemas.microsoft.com/office/powerpoint/2010/main" val="3130849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7CA7E7A-4F4B-4C2C-9CAF-54DFCB16F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3"/>
          </p:nvPr>
        </p:nvSpPr>
        <p:spPr>
          <a:xfrm>
            <a:off x="915074" y="952500"/>
            <a:ext cx="6768470" cy="1104900"/>
          </a:xfrm>
          <a:prstGeom prst="rect">
            <a:avLst/>
          </a:prstGeom>
        </p:spPr>
        <p:txBody>
          <a:bodyPr/>
          <a:lstStyle>
            <a:lvl1pPr marL="0" indent="0">
              <a:buNone/>
              <a:defRPr sz="4399">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13"/>
          <p:cNvSpPr>
            <a:spLocks noGrp="1"/>
          </p:cNvSpPr>
          <p:nvPr>
            <p:ph sz="quarter" idx="14"/>
          </p:nvPr>
        </p:nvSpPr>
        <p:spPr>
          <a:xfrm>
            <a:off x="915075" y="2324100"/>
            <a:ext cx="10209471"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9E7C80CB-4A19-412B-8416-98023FB9F0ED}"/>
              </a:ext>
            </a:extLst>
          </p:cNvPr>
          <p:cNvSpPr>
            <a:spLocks noGrp="1"/>
          </p:cNvSpPr>
          <p:nvPr>
            <p:ph type="dt" sz="half" idx="15"/>
          </p:nvPr>
        </p:nvSpPr>
        <p:spPr>
          <a:xfrm>
            <a:off x="0" y="0"/>
            <a:ext cx="0" cy="0"/>
          </a:xfrm>
        </p:spPr>
        <p:txBody>
          <a:bodyPr/>
          <a:lstStyle>
            <a:lvl1pPr>
              <a:defRPr/>
            </a:lvl1pPr>
          </a:lstStyle>
          <a:p>
            <a:pPr>
              <a:defRPr/>
            </a:pPr>
            <a:fld id="{45AE10BC-E5CC-40CC-8503-AE69A7598C5D}" type="datetime1">
              <a:rPr lang="en-US" smtClean="0"/>
              <a:t>4/18/2022</a:t>
            </a:fld>
            <a:endParaRPr lang="en-US" dirty="0"/>
          </a:p>
        </p:txBody>
      </p:sp>
      <p:sp>
        <p:nvSpPr>
          <p:cNvPr id="6" name="Footer Placeholder 3">
            <a:extLst>
              <a:ext uri="{FF2B5EF4-FFF2-40B4-BE49-F238E27FC236}">
                <a16:creationId xmlns:a16="http://schemas.microsoft.com/office/drawing/2014/main" id="{F3EC68DF-B9CC-4A7A-9519-83E6B0C72F9E}"/>
              </a:ext>
            </a:extLst>
          </p:cNvPr>
          <p:cNvSpPr>
            <a:spLocks noGrp="1"/>
          </p:cNvSpPr>
          <p:nvPr>
            <p:ph type="ftr" sz="quarter" idx="16"/>
          </p:nvPr>
        </p:nvSpPr>
        <p:spPr>
          <a:xfrm>
            <a:off x="0" y="0"/>
            <a:ext cx="0" cy="0"/>
          </a:xfrm>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A979E755-D1C0-4514-B54C-BE4E253C2F4C}"/>
              </a:ext>
            </a:extLst>
          </p:cNvPr>
          <p:cNvSpPr>
            <a:spLocks noGrp="1"/>
          </p:cNvSpPr>
          <p:nvPr>
            <p:ph type="sldNum" sz="quarter" idx="17"/>
          </p:nvPr>
        </p:nvSpPr>
        <p:spPr>
          <a:xfrm>
            <a:off x="0" y="0"/>
            <a:ext cx="0" cy="0"/>
          </a:xfrm>
        </p:spPr>
        <p:txBody>
          <a:bodyPr/>
          <a:lstStyle>
            <a:lvl1pPr>
              <a:defRPr/>
            </a:lvl1pPr>
          </a:lstStyle>
          <a:p>
            <a:pPr>
              <a:defRPr/>
            </a:pPr>
            <a:fld id="{F9ECA1B4-1EBE-4D72-B7EB-580A3429A204}" type="slidenum">
              <a:rPr lang="en-US"/>
              <a:pPr>
                <a:defRPr/>
              </a:pPr>
              <a:t>‹#›</a:t>
            </a:fld>
            <a:endParaRPr lang="en-US" dirty="0"/>
          </a:p>
        </p:txBody>
      </p:sp>
    </p:spTree>
    <p:extLst>
      <p:ext uri="{BB962C8B-B14F-4D97-AF65-F5344CB8AC3E}">
        <p14:creationId xmlns:p14="http://schemas.microsoft.com/office/powerpoint/2010/main" val="2368941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8F9EBF8-0944-4A19-8E3E-58921C64CE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3"/>
          </p:nvPr>
        </p:nvSpPr>
        <p:spPr>
          <a:xfrm>
            <a:off x="915074" y="952500"/>
            <a:ext cx="6768470" cy="1104900"/>
          </a:xfrm>
          <a:prstGeom prst="rect">
            <a:avLst/>
          </a:prstGeom>
        </p:spPr>
        <p:txBody>
          <a:bodyPr/>
          <a:lstStyle>
            <a:lvl1pPr marL="0" indent="0">
              <a:buNone/>
              <a:defRPr sz="4399">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12"/>
          <p:cNvSpPr>
            <a:spLocks noGrp="1"/>
          </p:cNvSpPr>
          <p:nvPr>
            <p:ph sz="quarter" idx="14"/>
          </p:nvPr>
        </p:nvSpPr>
        <p:spPr>
          <a:xfrm>
            <a:off x="915075" y="2362200"/>
            <a:ext cx="6768219" cy="3771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a:extLst>
              <a:ext uri="{FF2B5EF4-FFF2-40B4-BE49-F238E27FC236}">
                <a16:creationId xmlns:a16="http://schemas.microsoft.com/office/drawing/2014/main" id="{00720503-AF7B-4933-B991-E3682C9D6CEB}"/>
              </a:ext>
            </a:extLst>
          </p:cNvPr>
          <p:cNvSpPr>
            <a:spLocks noGrp="1"/>
          </p:cNvSpPr>
          <p:nvPr>
            <p:ph type="dt" sz="half" idx="15"/>
          </p:nvPr>
        </p:nvSpPr>
        <p:spPr/>
        <p:txBody>
          <a:bodyPr/>
          <a:lstStyle>
            <a:lvl1pPr>
              <a:defRPr/>
            </a:lvl1pPr>
          </a:lstStyle>
          <a:p>
            <a:pPr>
              <a:defRPr/>
            </a:pPr>
            <a:fld id="{E4C3F747-E438-44F5-8431-9898E975F9E4}" type="datetime1">
              <a:rPr lang="en-US" smtClean="0"/>
              <a:t>4/18/2022</a:t>
            </a:fld>
            <a:endParaRPr lang="en-US" dirty="0"/>
          </a:p>
        </p:txBody>
      </p:sp>
      <p:sp>
        <p:nvSpPr>
          <p:cNvPr id="6" name="Footer Placeholder 3">
            <a:extLst>
              <a:ext uri="{FF2B5EF4-FFF2-40B4-BE49-F238E27FC236}">
                <a16:creationId xmlns:a16="http://schemas.microsoft.com/office/drawing/2014/main" id="{F92BC98A-BB1E-4694-9936-31EED49421A2}"/>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D0E2113-CB1F-4251-A0B9-1D8FE1C649B1}"/>
              </a:ext>
            </a:extLst>
          </p:cNvPr>
          <p:cNvSpPr>
            <a:spLocks noGrp="1"/>
          </p:cNvSpPr>
          <p:nvPr>
            <p:ph type="sldNum" sz="quarter" idx="17"/>
          </p:nvPr>
        </p:nvSpPr>
        <p:spPr/>
        <p:txBody>
          <a:bodyPr/>
          <a:lstStyle>
            <a:lvl1pPr>
              <a:defRPr/>
            </a:lvl1pPr>
          </a:lstStyle>
          <a:p>
            <a:pPr>
              <a:defRPr/>
            </a:pPr>
            <a:fld id="{89C9EDA3-17FD-4400-A15D-055D18D82F2B}" type="slidenum">
              <a:rPr lang="en-US"/>
              <a:pPr>
                <a:defRPr/>
              </a:pPr>
              <a:t>‹#›</a:t>
            </a:fld>
            <a:endParaRPr lang="en-US"/>
          </a:p>
        </p:txBody>
      </p:sp>
    </p:spTree>
    <p:extLst>
      <p:ext uri="{BB962C8B-B14F-4D97-AF65-F5344CB8AC3E}">
        <p14:creationId xmlns:p14="http://schemas.microsoft.com/office/powerpoint/2010/main" val="414465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C5F4C66-5521-465C-AC08-059A94CF61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3"/>
          </p:nvPr>
        </p:nvSpPr>
        <p:spPr>
          <a:xfrm>
            <a:off x="915074" y="952500"/>
            <a:ext cx="6768470" cy="1104900"/>
          </a:xfrm>
          <a:prstGeom prst="rect">
            <a:avLst/>
          </a:prstGeom>
        </p:spPr>
        <p:txBody>
          <a:bodyPr/>
          <a:lstStyle>
            <a:lvl1pPr marL="0" indent="0">
              <a:buNone/>
              <a:defRPr sz="4399">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13"/>
          <p:cNvSpPr>
            <a:spLocks noGrp="1"/>
          </p:cNvSpPr>
          <p:nvPr>
            <p:ph sz="quarter" idx="14"/>
          </p:nvPr>
        </p:nvSpPr>
        <p:spPr>
          <a:xfrm>
            <a:off x="915075" y="2324100"/>
            <a:ext cx="10209471"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45C05F1A-9E7E-44D5-B3C4-0262A46EE891}"/>
              </a:ext>
            </a:extLst>
          </p:cNvPr>
          <p:cNvSpPr>
            <a:spLocks noGrp="1"/>
          </p:cNvSpPr>
          <p:nvPr>
            <p:ph type="dt" sz="half" idx="15"/>
          </p:nvPr>
        </p:nvSpPr>
        <p:spPr/>
        <p:txBody>
          <a:bodyPr/>
          <a:lstStyle>
            <a:lvl1pPr>
              <a:defRPr/>
            </a:lvl1pPr>
          </a:lstStyle>
          <a:p>
            <a:pPr>
              <a:defRPr/>
            </a:pPr>
            <a:fld id="{EB0565BD-957D-484F-A7DB-C4FC059CF7E3}" type="datetime1">
              <a:rPr lang="en-US" smtClean="0"/>
              <a:t>4/18/2022</a:t>
            </a:fld>
            <a:endParaRPr lang="en-US"/>
          </a:p>
        </p:txBody>
      </p:sp>
      <p:sp>
        <p:nvSpPr>
          <p:cNvPr id="6" name="Footer Placeholder 3">
            <a:extLst>
              <a:ext uri="{FF2B5EF4-FFF2-40B4-BE49-F238E27FC236}">
                <a16:creationId xmlns:a16="http://schemas.microsoft.com/office/drawing/2014/main" id="{627076F9-DACC-403E-94A6-D8988916D49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A48B59B-55F4-4D5C-BDCE-8C5F677B7963}"/>
              </a:ext>
            </a:extLst>
          </p:cNvPr>
          <p:cNvSpPr>
            <a:spLocks noGrp="1"/>
          </p:cNvSpPr>
          <p:nvPr>
            <p:ph type="sldNum" sz="quarter" idx="17"/>
          </p:nvPr>
        </p:nvSpPr>
        <p:spPr/>
        <p:txBody>
          <a:bodyPr/>
          <a:lstStyle>
            <a:lvl1pPr>
              <a:defRPr/>
            </a:lvl1pPr>
          </a:lstStyle>
          <a:p>
            <a:pPr>
              <a:defRPr/>
            </a:pPr>
            <a:fld id="{9905C026-126F-4855-9969-848F999ED0E2}" type="slidenum">
              <a:rPr lang="en-US"/>
              <a:pPr>
                <a:defRPr/>
              </a:pPr>
              <a:t>‹#›</a:t>
            </a:fld>
            <a:endParaRPr lang="en-US"/>
          </a:p>
        </p:txBody>
      </p:sp>
    </p:spTree>
    <p:extLst>
      <p:ext uri="{BB962C8B-B14F-4D97-AF65-F5344CB8AC3E}">
        <p14:creationId xmlns:p14="http://schemas.microsoft.com/office/powerpoint/2010/main" val="3105742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C5F4C66-5521-465C-AC08-059A94CF61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9"/>
          <p:cNvSpPr>
            <a:spLocks noGrp="1"/>
          </p:cNvSpPr>
          <p:nvPr>
            <p:ph type="body" sz="quarter" idx="13"/>
          </p:nvPr>
        </p:nvSpPr>
        <p:spPr>
          <a:xfrm>
            <a:off x="915074" y="952500"/>
            <a:ext cx="6768470" cy="1104900"/>
          </a:xfrm>
          <a:prstGeom prst="rect">
            <a:avLst/>
          </a:prstGeom>
        </p:spPr>
        <p:txBody>
          <a:bodyPr/>
          <a:lstStyle>
            <a:lvl1pPr marL="0" indent="0">
              <a:buNone/>
              <a:defRPr sz="4399">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Content Placeholder 13"/>
          <p:cNvSpPr>
            <a:spLocks noGrp="1"/>
          </p:cNvSpPr>
          <p:nvPr>
            <p:ph sz="quarter" idx="14"/>
          </p:nvPr>
        </p:nvSpPr>
        <p:spPr>
          <a:xfrm>
            <a:off x="915075" y="2324100"/>
            <a:ext cx="10209471" cy="3733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a:extLst>
              <a:ext uri="{FF2B5EF4-FFF2-40B4-BE49-F238E27FC236}">
                <a16:creationId xmlns:a16="http://schemas.microsoft.com/office/drawing/2014/main" id="{45C05F1A-9E7E-44D5-B3C4-0262A46EE891}"/>
              </a:ext>
            </a:extLst>
          </p:cNvPr>
          <p:cNvSpPr>
            <a:spLocks noGrp="1"/>
          </p:cNvSpPr>
          <p:nvPr>
            <p:ph type="dt" sz="half" idx="15"/>
          </p:nvPr>
        </p:nvSpPr>
        <p:spPr/>
        <p:txBody>
          <a:bodyPr/>
          <a:lstStyle>
            <a:lvl1pPr>
              <a:defRPr/>
            </a:lvl1pPr>
          </a:lstStyle>
          <a:p>
            <a:pPr>
              <a:defRPr/>
            </a:pPr>
            <a:fld id="{DA4BD695-3FE3-4B7A-85B4-EE066862765D}" type="datetime1">
              <a:rPr lang="en-US" smtClean="0"/>
              <a:t>4/18/2022</a:t>
            </a:fld>
            <a:endParaRPr lang="en-US"/>
          </a:p>
        </p:txBody>
      </p:sp>
      <p:sp>
        <p:nvSpPr>
          <p:cNvPr id="6" name="Footer Placeholder 3">
            <a:extLst>
              <a:ext uri="{FF2B5EF4-FFF2-40B4-BE49-F238E27FC236}">
                <a16:creationId xmlns:a16="http://schemas.microsoft.com/office/drawing/2014/main" id="{627076F9-DACC-403E-94A6-D8988916D490}"/>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4A48B59B-55F4-4D5C-BDCE-8C5F677B7963}"/>
              </a:ext>
            </a:extLst>
          </p:cNvPr>
          <p:cNvSpPr>
            <a:spLocks noGrp="1"/>
          </p:cNvSpPr>
          <p:nvPr>
            <p:ph type="sldNum" sz="quarter" idx="17"/>
          </p:nvPr>
        </p:nvSpPr>
        <p:spPr/>
        <p:txBody>
          <a:bodyPr/>
          <a:lstStyle>
            <a:lvl1pPr>
              <a:defRPr/>
            </a:lvl1pPr>
          </a:lstStyle>
          <a:p>
            <a:pPr>
              <a:defRPr/>
            </a:pPr>
            <a:fld id="{9905C026-126F-4855-9969-848F999ED0E2}" type="slidenum">
              <a:rPr lang="en-US"/>
              <a:pPr>
                <a:defRPr/>
              </a:pPr>
              <a:t>‹#›</a:t>
            </a:fld>
            <a:endParaRPr lang="en-US"/>
          </a:p>
        </p:txBody>
      </p:sp>
    </p:spTree>
    <p:extLst>
      <p:ext uri="{BB962C8B-B14F-4D97-AF65-F5344CB8AC3E}">
        <p14:creationId xmlns:p14="http://schemas.microsoft.com/office/powerpoint/2010/main" val="3699867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C0E0AC15-0E30-45D1-901E-BB4B4D7814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343649" y="3429000"/>
            <a:ext cx="5142831" cy="2552700"/>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19853FF9-09A2-48A2-ACEC-F56692054726}"/>
              </a:ext>
            </a:extLst>
          </p:cNvPr>
          <p:cNvSpPr>
            <a:spLocks noGrp="1"/>
          </p:cNvSpPr>
          <p:nvPr>
            <p:ph type="dt" sz="half" idx="14"/>
          </p:nvPr>
        </p:nvSpPr>
        <p:spPr/>
        <p:txBody>
          <a:bodyPr/>
          <a:lstStyle>
            <a:lvl1pPr>
              <a:defRPr/>
            </a:lvl1pPr>
          </a:lstStyle>
          <a:p>
            <a:pPr>
              <a:defRPr/>
            </a:pPr>
            <a:fld id="{429BD04C-FBB2-4B6C-A02A-07A86E12FDEA}" type="datetime1">
              <a:rPr lang="en-US" smtClean="0"/>
              <a:t>4/18/2022</a:t>
            </a:fld>
            <a:endParaRPr lang="en-US"/>
          </a:p>
        </p:txBody>
      </p:sp>
      <p:sp>
        <p:nvSpPr>
          <p:cNvPr id="5" name="Footer Placeholder 4">
            <a:extLst>
              <a:ext uri="{FF2B5EF4-FFF2-40B4-BE49-F238E27FC236}">
                <a16:creationId xmlns:a16="http://schemas.microsoft.com/office/drawing/2014/main" id="{803B5AE7-B666-40DB-8A6D-BD943B29EA9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8B092F-1F96-412A-B6EA-65E8291816BA}"/>
              </a:ext>
            </a:extLst>
          </p:cNvPr>
          <p:cNvSpPr>
            <a:spLocks noGrp="1"/>
          </p:cNvSpPr>
          <p:nvPr>
            <p:ph type="sldNum" sz="quarter" idx="16"/>
          </p:nvPr>
        </p:nvSpPr>
        <p:spPr/>
        <p:txBody>
          <a:bodyPr/>
          <a:lstStyle>
            <a:lvl1pPr>
              <a:defRPr/>
            </a:lvl1pPr>
          </a:lstStyle>
          <a:p>
            <a:pPr>
              <a:defRPr/>
            </a:pPr>
            <a:fld id="{9D397C92-A7BA-4204-8E74-46238B411212}" type="slidenum">
              <a:rPr lang="en-US"/>
              <a:pPr>
                <a:defRPr/>
              </a:pPr>
              <a:t>‹#›</a:t>
            </a:fld>
            <a:endParaRPr lang="en-US"/>
          </a:p>
        </p:txBody>
      </p:sp>
    </p:spTree>
    <p:extLst>
      <p:ext uri="{BB962C8B-B14F-4D97-AF65-F5344CB8AC3E}">
        <p14:creationId xmlns:p14="http://schemas.microsoft.com/office/powerpoint/2010/main" val="195278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0578AEF-6B0B-4327-96A7-29F0B901D9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8"/>
          <p:cNvSpPr>
            <a:spLocks noGrp="1"/>
          </p:cNvSpPr>
          <p:nvPr>
            <p:ph type="title"/>
          </p:nvPr>
        </p:nvSpPr>
        <p:spPr>
          <a:xfrm>
            <a:off x="266700" y="1133476"/>
            <a:ext cx="3371850" cy="4581524"/>
          </a:xfrm>
          <a:prstGeom prst="rect">
            <a:avLst/>
          </a:prstGeom>
        </p:spPr>
        <p:txBody>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4029075" y="1400176"/>
            <a:ext cx="6334125" cy="4057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75246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SCA Layout 3">
    <p:spTree>
      <p:nvGrpSpPr>
        <p:cNvPr id="1" name=""/>
        <p:cNvGrpSpPr/>
        <p:nvPr/>
      </p:nvGrpSpPr>
      <p:grpSpPr>
        <a:xfrm>
          <a:off x="0" y="0"/>
          <a:ext cx="0" cy="0"/>
          <a:chOff x="0" y="0"/>
          <a:chExt cx="0" cy="0"/>
        </a:xfrm>
      </p:grpSpPr>
      <p:pic>
        <p:nvPicPr>
          <p:cNvPr id="4" name="Picture 2" descr="A picture containing text&#10;&#10;Description automatically generated">
            <a:extLst>
              <a:ext uri="{FF2B5EF4-FFF2-40B4-BE49-F238E27FC236}">
                <a16:creationId xmlns:a16="http://schemas.microsoft.com/office/drawing/2014/main" id="{336C4B33-6302-4EB1-83A8-4D9731A93B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p:cNvSpPr>
            <a:spLocks noGrp="1"/>
          </p:cNvSpPr>
          <p:nvPr>
            <p:ph type="body" sz="quarter" idx="11"/>
          </p:nvPr>
        </p:nvSpPr>
        <p:spPr>
          <a:xfrm>
            <a:off x="1285875" y="3876675"/>
            <a:ext cx="9582150" cy="2619375"/>
          </a:xfrm>
          <a:prstGeom prst="rect">
            <a:avLst/>
          </a:prstGeom>
        </p:spPr>
        <p:txBody>
          <a:bodyPr/>
          <a:lstStyle>
            <a:lvl3pPr>
              <a:defRPr>
                <a:latin typeface="Arial" panose="020B0604020202020204" pitchFamily="34" charset="0"/>
                <a:cs typeface="Arial" panose="020B0604020202020204" pitchFamily="34" charset="0"/>
              </a:defRPr>
            </a:lvl3pPr>
          </a:lstStyle>
          <a:p>
            <a:pPr lvl="0"/>
            <a:r>
              <a:rPr lang="en-US"/>
              <a:t>Click to edit Master text styles</a:t>
            </a:r>
          </a:p>
        </p:txBody>
      </p:sp>
      <p:sp>
        <p:nvSpPr>
          <p:cNvPr id="9" name="Title 8"/>
          <p:cNvSpPr>
            <a:spLocks noGrp="1"/>
          </p:cNvSpPr>
          <p:nvPr>
            <p:ph type="title"/>
          </p:nvPr>
        </p:nvSpPr>
        <p:spPr>
          <a:xfrm>
            <a:off x="1285875" y="2432049"/>
            <a:ext cx="9582150" cy="989013"/>
          </a:xfrm>
          <a:prstGeom prst="rect">
            <a:avLst/>
          </a:prstGeom>
        </p:spPr>
        <p:txBody>
          <a:bodyPr/>
          <a:lstStyle>
            <a:lvl1pPr algn="ct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088770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SCA Break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09ACDFA-CE9B-4BC0-BCBD-4BC21C6214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765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SCA Layout 4">
    <p:spTree>
      <p:nvGrpSpPr>
        <p:cNvPr id="1" name=""/>
        <p:cNvGrpSpPr/>
        <p:nvPr/>
      </p:nvGrpSpPr>
      <p:grpSpPr>
        <a:xfrm>
          <a:off x="0" y="0"/>
          <a:ext cx="0" cy="0"/>
          <a:chOff x="0" y="0"/>
          <a:chExt cx="0" cy="0"/>
        </a:xfrm>
      </p:grpSpPr>
      <p:pic>
        <p:nvPicPr>
          <p:cNvPr id="4" name="Picture 2" descr="Background pattern&#10;&#10;Description automatically generated">
            <a:extLst>
              <a:ext uri="{FF2B5EF4-FFF2-40B4-BE49-F238E27FC236}">
                <a16:creationId xmlns:a16="http://schemas.microsoft.com/office/drawing/2014/main" id="{04111055-E5B8-470F-A358-0071BC06BF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09575" y="333375"/>
            <a:ext cx="11372850" cy="1019175"/>
          </a:xfrm>
          <a:prstGeom prst="rect">
            <a:avLst/>
          </a:prstGeom>
        </p:spPr>
        <p:txBody>
          <a:bodyPr/>
          <a:lstStyle>
            <a:lvl1pPr>
              <a:defRPr sz="4000">
                <a:latin typeface="+mj-lt"/>
              </a:defRPr>
            </a:lvl1pPr>
          </a:lstStyle>
          <a:p>
            <a:r>
              <a:rPr lang="en-US"/>
              <a:t>Click to edit Master title style</a:t>
            </a:r>
            <a:endParaRPr lang="en-US" dirty="0"/>
          </a:p>
        </p:txBody>
      </p:sp>
      <p:sp>
        <p:nvSpPr>
          <p:cNvPr id="7" name="Content Placeholder 6"/>
          <p:cNvSpPr>
            <a:spLocks noGrp="1"/>
          </p:cNvSpPr>
          <p:nvPr>
            <p:ph sz="quarter" idx="10"/>
          </p:nvPr>
        </p:nvSpPr>
        <p:spPr>
          <a:xfrm>
            <a:off x="409575" y="1504950"/>
            <a:ext cx="11372849" cy="4667250"/>
          </a:xfrm>
          <a:prstGeom prst="rect">
            <a:avLst/>
          </a:prstGeo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12396239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2" descr="Background pattern&#10;&#10;Description automatically generated">
            <a:extLst>
              <a:ext uri="{FF2B5EF4-FFF2-40B4-BE49-F238E27FC236}">
                <a16:creationId xmlns:a16="http://schemas.microsoft.com/office/drawing/2014/main" id="{272147B8-71B7-402E-BB52-92339AC5F8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09575" y="333375"/>
            <a:ext cx="11372850" cy="1019175"/>
          </a:xfrm>
          <a:prstGeom prst="rect">
            <a:avLst/>
          </a:prstGeom>
        </p:spPr>
        <p:txBody>
          <a:bodyPr/>
          <a:lstStyle>
            <a:lvl1pPr>
              <a:defRPr sz="4000">
                <a:solidFill>
                  <a:schemeClr val="bg1"/>
                </a:solidFill>
                <a:latin typeface="+mj-lt"/>
              </a:defRPr>
            </a:lvl1pPr>
          </a:lstStyle>
          <a:p>
            <a:r>
              <a:rPr lang="en-US"/>
              <a:t>Click to edit Master title style</a:t>
            </a:r>
            <a:endParaRPr lang="en-US" dirty="0"/>
          </a:p>
        </p:txBody>
      </p:sp>
      <p:sp>
        <p:nvSpPr>
          <p:cNvPr id="6" name="Content Placeholder 6"/>
          <p:cNvSpPr>
            <a:spLocks noGrp="1"/>
          </p:cNvSpPr>
          <p:nvPr>
            <p:ph sz="quarter" idx="10"/>
          </p:nvPr>
        </p:nvSpPr>
        <p:spPr>
          <a:xfrm>
            <a:off x="409575" y="1504950"/>
            <a:ext cx="11372849" cy="4667250"/>
          </a:xfrm>
          <a:prstGeom prst="rect">
            <a:avLst/>
          </a:prstGeom>
        </p:spPr>
        <p:txBody>
          <a:bodyPr/>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85612569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SCA Layout 5">
    <p:spTree>
      <p:nvGrpSpPr>
        <p:cNvPr id="1" name=""/>
        <p:cNvGrpSpPr/>
        <p:nvPr/>
      </p:nvGrpSpPr>
      <p:grpSpPr>
        <a:xfrm>
          <a:off x="0" y="0"/>
          <a:ext cx="0" cy="0"/>
          <a:chOff x="0" y="0"/>
          <a:chExt cx="0" cy="0"/>
        </a:xfrm>
      </p:grpSpPr>
      <p:pic>
        <p:nvPicPr>
          <p:cNvPr id="4" name="Picture 2" descr="A picture containing text, person&#10;&#10;Description automatically generated">
            <a:extLst>
              <a:ext uri="{FF2B5EF4-FFF2-40B4-BE49-F238E27FC236}">
                <a16:creationId xmlns:a16="http://schemas.microsoft.com/office/drawing/2014/main" id="{214C654A-E23C-4646-B382-D1A91880E0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61975" y="546100"/>
            <a:ext cx="6210299" cy="1325563"/>
          </a:xfrm>
          <a:prstGeom prst="rect">
            <a:avLst/>
          </a:prstGeom>
        </p:spPr>
        <p:txBody>
          <a:bodyPr/>
          <a:lstStyle>
            <a:lvl1pPr>
              <a:defRPr sz="4000">
                <a:solidFill>
                  <a:schemeClr val="bg1"/>
                </a:solidFill>
                <a:latin typeface="+mj-lt"/>
              </a:defRPr>
            </a:lvl1pPr>
          </a:lstStyle>
          <a:p>
            <a:r>
              <a:rPr lang="en-US"/>
              <a:t>Click to edit Master title style</a:t>
            </a:r>
            <a:endParaRPr lang="en-US" dirty="0"/>
          </a:p>
        </p:txBody>
      </p:sp>
      <p:sp>
        <p:nvSpPr>
          <p:cNvPr id="9" name="Content Placeholder 8"/>
          <p:cNvSpPr>
            <a:spLocks noGrp="1"/>
          </p:cNvSpPr>
          <p:nvPr>
            <p:ph sz="quarter" idx="10"/>
          </p:nvPr>
        </p:nvSpPr>
        <p:spPr>
          <a:xfrm>
            <a:off x="561975" y="2143125"/>
            <a:ext cx="6210300" cy="428625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205482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SCA Layout 6">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7B4D67A-9749-4983-B944-6AA00183C1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4"/>
          <p:cNvSpPr>
            <a:spLocks noGrp="1"/>
          </p:cNvSpPr>
          <p:nvPr>
            <p:ph type="title"/>
          </p:nvPr>
        </p:nvSpPr>
        <p:spPr>
          <a:xfrm>
            <a:off x="561975" y="546100"/>
            <a:ext cx="6210299" cy="1325563"/>
          </a:xfrm>
          <a:prstGeom prst="rect">
            <a:avLst/>
          </a:prstGeom>
        </p:spPr>
        <p:txBody>
          <a:bodyPr/>
          <a:lstStyle>
            <a:lvl1pPr>
              <a:defRPr sz="4000">
                <a:solidFill>
                  <a:schemeClr val="tx1"/>
                </a:solidFill>
                <a:latin typeface="+mj-lt"/>
              </a:defRPr>
            </a:lvl1pPr>
          </a:lstStyle>
          <a:p>
            <a:r>
              <a:rPr lang="en-US"/>
              <a:t>Click to edit Master title style</a:t>
            </a:r>
            <a:endParaRPr lang="en-US" dirty="0"/>
          </a:p>
        </p:txBody>
      </p:sp>
      <p:sp>
        <p:nvSpPr>
          <p:cNvPr id="10" name="Content Placeholder 8"/>
          <p:cNvSpPr>
            <a:spLocks noGrp="1"/>
          </p:cNvSpPr>
          <p:nvPr>
            <p:ph sz="quarter" idx="10"/>
          </p:nvPr>
        </p:nvSpPr>
        <p:spPr>
          <a:xfrm>
            <a:off x="561975" y="2143125"/>
            <a:ext cx="6210300" cy="428625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39574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SCA Layout 7">
    <p:spTree>
      <p:nvGrpSpPr>
        <p:cNvPr id="1" name=""/>
        <p:cNvGrpSpPr/>
        <p:nvPr/>
      </p:nvGrpSpPr>
      <p:grpSpPr>
        <a:xfrm>
          <a:off x="0" y="0"/>
          <a:ext cx="0" cy="0"/>
          <a:chOff x="0" y="0"/>
          <a:chExt cx="0" cy="0"/>
        </a:xfrm>
      </p:grpSpPr>
      <p:pic>
        <p:nvPicPr>
          <p:cNvPr id="10" name="Picture 2" descr="A picture containing text&#10;&#10;Description automatically generated">
            <a:extLst>
              <a:ext uri="{FF2B5EF4-FFF2-40B4-BE49-F238E27FC236}">
                <a16:creationId xmlns:a16="http://schemas.microsoft.com/office/drawing/2014/main" id="{D93FBA62-4CAA-454B-8A1B-4A7872DCDE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3905250" y="3971925"/>
            <a:ext cx="1905000" cy="2333625"/>
          </a:xfrm>
          <a:prstGeom prst="rect">
            <a:avLst/>
          </a:prstGeom>
        </p:spPr>
        <p:txBody>
          <a:bodyPr/>
          <a:lstStyle>
            <a:lvl1pPr>
              <a:defRPr sz="1200"/>
            </a:lvl1pPr>
          </a:lstStyle>
          <a:p>
            <a:pPr lvl="0"/>
            <a:r>
              <a:rPr lang="en-US"/>
              <a:t>Click to edit Master text styles</a:t>
            </a:r>
          </a:p>
        </p:txBody>
      </p:sp>
      <p:sp>
        <p:nvSpPr>
          <p:cNvPr id="7" name="Text Placeholder 5"/>
          <p:cNvSpPr>
            <a:spLocks noGrp="1"/>
          </p:cNvSpPr>
          <p:nvPr>
            <p:ph type="body" sz="quarter" idx="11"/>
          </p:nvPr>
        </p:nvSpPr>
        <p:spPr>
          <a:xfrm>
            <a:off x="6534150" y="3971925"/>
            <a:ext cx="1905000" cy="2333625"/>
          </a:xfrm>
          <a:prstGeom prst="rect">
            <a:avLst/>
          </a:prstGeom>
        </p:spPr>
        <p:txBody>
          <a:bodyPr/>
          <a:lstStyle>
            <a:lvl1pPr>
              <a:defRPr sz="1200"/>
            </a:lvl1pPr>
          </a:lstStyle>
          <a:p>
            <a:pPr lvl="0"/>
            <a:r>
              <a:rPr lang="en-US"/>
              <a:t>Click to edit Master text styles</a:t>
            </a:r>
          </a:p>
        </p:txBody>
      </p:sp>
      <p:sp>
        <p:nvSpPr>
          <p:cNvPr id="8" name="Text Placeholder 5"/>
          <p:cNvSpPr>
            <a:spLocks noGrp="1"/>
          </p:cNvSpPr>
          <p:nvPr>
            <p:ph type="body" sz="quarter" idx="12"/>
          </p:nvPr>
        </p:nvSpPr>
        <p:spPr>
          <a:xfrm>
            <a:off x="9163050" y="3971924"/>
            <a:ext cx="1905000" cy="2333625"/>
          </a:xfrm>
          <a:prstGeom prst="rect">
            <a:avLst/>
          </a:prstGeom>
        </p:spPr>
        <p:txBody>
          <a:bodyPr/>
          <a:lstStyle>
            <a:lvl1pPr>
              <a:defRPr sz="1200"/>
            </a:lvl1pPr>
          </a:lstStyle>
          <a:p>
            <a:pPr lvl="0"/>
            <a:r>
              <a:rPr lang="en-US"/>
              <a:t>Click to edit Master text styles</a:t>
            </a:r>
          </a:p>
        </p:txBody>
      </p:sp>
      <p:sp>
        <p:nvSpPr>
          <p:cNvPr id="9" name="Title 8"/>
          <p:cNvSpPr>
            <a:spLocks noGrp="1"/>
          </p:cNvSpPr>
          <p:nvPr>
            <p:ph type="title"/>
          </p:nvPr>
        </p:nvSpPr>
        <p:spPr>
          <a:xfrm>
            <a:off x="266700" y="2103436"/>
            <a:ext cx="3371850" cy="2333625"/>
          </a:xfrm>
          <a:prstGeom prst="rect">
            <a:avLst/>
          </a:prstGeom>
        </p:spPr>
        <p:txBody>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3017776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A picture containing icon&#10;&#10;Description automatically generated">
            <a:extLst>
              <a:ext uri="{FF2B5EF4-FFF2-40B4-BE49-F238E27FC236}">
                <a16:creationId xmlns:a16="http://schemas.microsoft.com/office/drawing/2014/main" id="{C4900A8E-2690-4B7C-821A-07AEDC4624DC}"/>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599738" y="5838825"/>
            <a:ext cx="1763712"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9" r:id="rId1"/>
    <p:sldLayoutId id="2147484460" r:id="rId2"/>
    <p:sldLayoutId id="2147484461" r:id="rId3"/>
    <p:sldLayoutId id="2147484462" r:id="rId4"/>
    <p:sldLayoutId id="2147484463" r:id="rId5"/>
    <p:sldLayoutId id="2147484464" r:id="rId6"/>
    <p:sldLayoutId id="2147484465" r:id="rId7"/>
    <p:sldLayoutId id="2147484466" r:id="rId8"/>
    <p:sldLayoutId id="2147484467" r:id="rId9"/>
    <p:sldLayoutId id="2147484468" r:id="rId10"/>
    <p:sldLayoutId id="2147484469" r:id="rId11"/>
    <p:sldLayoutId id="2147484471" r:id="rId12"/>
    <p:sldLayoutId id="2147484472" r:id="rId13"/>
    <p:sldLayoutId id="2147484473" r:id="rId14"/>
    <p:sldLayoutId id="2147484474" r:id="rId15"/>
    <p:sldLayoutId id="2147484475" r:id="rId16"/>
    <p:sldLayoutId id="2147484476" r:id="rId17"/>
  </p:sldLayoutIdLst>
  <p:transition spd="slow">
    <p:fade/>
  </p:transition>
  <p:hf sldNum="0" hdr="0" ftr="0" dt="0"/>
  <p:txStyles>
    <p:titleStyle>
      <a:lvl1pPr algn="l" defTabSz="912813" rtl="0" eaLnBrk="0" fontAlgn="base" hangingPunct="0">
        <a:lnSpc>
          <a:spcPct val="80000"/>
        </a:lnSpc>
        <a:spcBef>
          <a:spcPct val="0"/>
        </a:spcBef>
        <a:spcAft>
          <a:spcPct val="0"/>
        </a:spcAft>
        <a:defRPr sz="4400" b="1" kern="1200" spc="-151">
          <a:solidFill>
            <a:schemeClr val="tx1"/>
          </a:solidFill>
          <a:latin typeface="Montserrat SemiBold" charset="0"/>
          <a:ea typeface="Montserrat SemiBold" charset="0"/>
          <a:cs typeface="Montserrat SemiBold" charset="0"/>
        </a:defRPr>
      </a:lvl1pPr>
      <a:lvl2pPr algn="l" defTabSz="912813" rtl="0" eaLnBrk="0" fontAlgn="base" hangingPunct="0">
        <a:lnSpc>
          <a:spcPct val="80000"/>
        </a:lnSpc>
        <a:spcBef>
          <a:spcPct val="0"/>
        </a:spcBef>
        <a:spcAft>
          <a:spcPct val="0"/>
        </a:spcAft>
        <a:defRPr sz="4400" b="1">
          <a:solidFill>
            <a:schemeClr val="tx1"/>
          </a:solidFill>
          <a:latin typeface="Montserrat SemiBold" panose="00000700000000000000" pitchFamily="2" charset="0"/>
          <a:ea typeface="Montserrat SemiBold" panose="00000700000000000000" pitchFamily="2" charset="0"/>
          <a:cs typeface="Montserrat SemiBold" panose="00000700000000000000" pitchFamily="2" charset="0"/>
        </a:defRPr>
      </a:lvl2pPr>
      <a:lvl3pPr algn="l" defTabSz="912813" rtl="0" eaLnBrk="0" fontAlgn="base" hangingPunct="0">
        <a:lnSpc>
          <a:spcPct val="80000"/>
        </a:lnSpc>
        <a:spcBef>
          <a:spcPct val="0"/>
        </a:spcBef>
        <a:spcAft>
          <a:spcPct val="0"/>
        </a:spcAft>
        <a:defRPr sz="4400" b="1">
          <a:solidFill>
            <a:schemeClr val="tx1"/>
          </a:solidFill>
          <a:latin typeface="Montserrat SemiBold" panose="00000700000000000000" pitchFamily="2" charset="0"/>
          <a:ea typeface="Montserrat SemiBold" panose="00000700000000000000" pitchFamily="2" charset="0"/>
          <a:cs typeface="Montserrat SemiBold" panose="00000700000000000000" pitchFamily="2" charset="0"/>
        </a:defRPr>
      </a:lvl3pPr>
      <a:lvl4pPr algn="l" defTabSz="912813" rtl="0" eaLnBrk="0" fontAlgn="base" hangingPunct="0">
        <a:lnSpc>
          <a:spcPct val="80000"/>
        </a:lnSpc>
        <a:spcBef>
          <a:spcPct val="0"/>
        </a:spcBef>
        <a:spcAft>
          <a:spcPct val="0"/>
        </a:spcAft>
        <a:defRPr sz="4400" b="1">
          <a:solidFill>
            <a:schemeClr val="tx1"/>
          </a:solidFill>
          <a:latin typeface="Montserrat SemiBold" panose="00000700000000000000" pitchFamily="2" charset="0"/>
          <a:ea typeface="Montserrat SemiBold" panose="00000700000000000000" pitchFamily="2" charset="0"/>
          <a:cs typeface="Montserrat SemiBold" panose="00000700000000000000" pitchFamily="2" charset="0"/>
        </a:defRPr>
      </a:lvl4pPr>
      <a:lvl5pPr algn="l" defTabSz="912813" rtl="0" eaLnBrk="0" fontAlgn="base" hangingPunct="0">
        <a:lnSpc>
          <a:spcPct val="80000"/>
        </a:lnSpc>
        <a:spcBef>
          <a:spcPct val="0"/>
        </a:spcBef>
        <a:spcAft>
          <a:spcPct val="0"/>
        </a:spcAft>
        <a:defRPr sz="4400" b="1">
          <a:solidFill>
            <a:schemeClr val="tx1"/>
          </a:solidFill>
          <a:latin typeface="Montserrat SemiBold" panose="00000700000000000000" pitchFamily="2" charset="0"/>
          <a:ea typeface="Montserrat SemiBold" panose="00000700000000000000" pitchFamily="2" charset="0"/>
          <a:cs typeface="Montserrat SemiBold" panose="00000700000000000000" pitchFamily="2" charset="0"/>
        </a:defRPr>
      </a:lvl5pPr>
      <a:lvl6pPr marL="457200" algn="l" defTabSz="912813" rtl="0" fontAlgn="base">
        <a:lnSpc>
          <a:spcPct val="80000"/>
        </a:lnSpc>
        <a:spcBef>
          <a:spcPct val="0"/>
        </a:spcBef>
        <a:spcAft>
          <a:spcPct val="0"/>
        </a:spcAft>
        <a:defRPr sz="4400" b="1">
          <a:solidFill>
            <a:schemeClr val="tx1"/>
          </a:solidFill>
          <a:latin typeface="Montserrat SemiBold" panose="00000700000000000000" pitchFamily="2" charset="0"/>
          <a:cs typeface="Montserrat SemiBold" panose="00000700000000000000" pitchFamily="2" charset="0"/>
        </a:defRPr>
      </a:lvl6pPr>
      <a:lvl7pPr marL="914400" algn="l" defTabSz="912813" rtl="0" fontAlgn="base">
        <a:lnSpc>
          <a:spcPct val="80000"/>
        </a:lnSpc>
        <a:spcBef>
          <a:spcPct val="0"/>
        </a:spcBef>
        <a:spcAft>
          <a:spcPct val="0"/>
        </a:spcAft>
        <a:defRPr sz="4400" b="1">
          <a:solidFill>
            <a:schemeClr val="tx1"/>
          </a:solidFill>
          <a:latin typeface="Montserrat SemiBold" panose="00000700000000000000" pitchFamily="2" charset="0"/>
          <a:cs typeface="Montserrat SemiBold" panose="00000700000000000000" pitchFamily="2" charset="0"/>
        </a:defRPr>
      </a:lvl7pPr>
      <a:lvl8pPr marL="1371600" algn="l" defTabSz="912813" rtl="0" fontAlgn="base">
        <a:lnSpc>
          <a:spcPct val="80000"/>
        </a:lnSpc>
        <a:spcBef>
          <a:spcPct val="0"/>
        </a:spcBef>
        <a:spcAft>
          <a:spcPct val="0"/>
        </a:spcAft>
        <a:defRPr sz="4400" b="1">
          <a:solidFill>
            <a:schemeClr val="tx1"/>
          </a:solidFill>
          <a:latin typeface="Montserrat SemiBold" panose="00000700000000000000" pitchFamily="2" charset="0"/>
          <a:cs typeface="Montserrat SemiBold" panose="00000700000000000000" pitchFamily="2" charset="0"/>
        </a:defRPr>
      </a:lvl8pPr>
      <a:lvl9pPr marL="1828800" algn="l" defTabSz="912813" rtl="0" fontAlgn="base">
        <a:lnSpc>
          <a:spcPct val="80000"/>
        </a:lnSpc>
        <a:spcBef>
          <a:spcPct val="0"/>
        </a:spcBef>
        <a:spcAft>
          <a:spcPct val="0"/>
        </a:spcAft>
        <a:defRPr sz="4400" b="1">
          <a:solidFill>
            <a:schemeClr val="tx1"/>
          </a:solidFill>
          <a:latin typeface="Montserrat SemiBold" panose="00000700000000000000" pitchFamily="2" charset="0"/>
          <a:cs typeface="Montserrat SemiBold" panose="00000700000000000000" pitchFamily="2" charset="0"/>
        </a:defRPr>
      </a:lvl9pPr>
    </p:titleStyle>
    <p:bodyStyle>
      <a:lvl1pPr algn="l" defTabSz="912813" rtl="0" eaLnBrk="0" fontAlgn="base" hangingPunct="0">
        <a:lnSpc>
          <a:spcPct val="150000"/>
        </a:lnSpc>
        <a:spcBef>
          <a:spcPts val="1000"/>
        </a:spcBef>
        <a:spcAft>
          <a:spcPct val="0"/>
        </a:spcAft>
        <a:buFont typeface="Arial" panose="020B0604020202020204" pitchFamily="34" charset="0"/>
        <a:defRPr sz="2800" kern="1200">
          <a:solidFill>
            <a:schemeClr val="tx1"/>
          </a:solidFill>
          <a:latin typeface="+mn-lt"/>
          <a:ea typeface="+mn-ea"/>
          <a:cs typeface="+mn-cs"/>
        </a:defRPr>
      </a:lvl1pPr>
      <a:lvl2pPr algn="l" defTabSz="912813" rtl="0" eaLnBrk="0" fontAlgn="base" hangingPunct="0">
        <a:lnSpc>
          <a:spcPct val="150000"/>
        </a:lnSpc>
        <a:spcBef>
          <a:spcPts val="500"/>
        </a:spcBef>
        <a:spcAft>
          <a:spcPct val="0"/>
        </a:spcAft>
        <a:buFont typeface="Arial" panose="020B0604020202020204" pitchFamily="34" charset="0"/>
        <a:defRPr kern="1200">
          <a:solidFill>
            <a:schemeClr val="tx1"/>
          </a:solidFill>
          <a:latin typeface="+mn-lt"/>
          <a:ea typeface="+mn-ea"/>
          <a:cs typeface="+mn-cs"/>
        </a:defRPr>
      </a:lvl2pPr>
      <a:lvl3pPr algn="l" defTabSz="912813" rtl="0" eaLnBrk="0" fontAlgn="base" hangingPunct="0">
        <a:lnSpc>
          <a:spcPct val="150000"/>
        </a:lnSpc>
        <a:spcBef>
          <a:spcPts val="500"/>
        </a:spcBef>
        <a:spcAft>
          <a:spcPct val="0"/>
        </a:spcAft>
        <a:buFont typeface="Arial" panose="020B0604020202020204" pitchFamily="34" charset="0"/>
        <a:defRPr sz="1200" kern="1200">
          <a:solidFill>
            <a:schemeClr val="tx1"/>
          </a:solidFill>
          <a:latin typeface="+mn-lt"/>
          <a:ea typeface="+mn-ea"/>
          <a:cs typeface="+mn-cs"/>
        </a:defRPr>
      </a:lvl3pPr>
      <a:lvl4pPr algn="l" defTabSz="912813" rtl="0" eaLnBrk="0" fontAlgn="base" hangingPunct="0">
        <a:lnSpc>
          <a:spcPct val="150000"/>
        </a:lnSpc>
        <a:spcBef>
          <a:spcPts val="500"/>
        </a:spcBef>
        <a:spcAft>
          <a:spcPct val="0"/>
        </a:spcAft>
        <a:buFont typeface="Arial" panose="020B0604020202020204" pitchFamily="34" charset="0"/>
        <a:defRPr sz="1000" kern="1200">
          <a:solidFill>
            <a:srgbClr val="000000"/>
          </a:solidFill>
          <a:latin typeface="+mn-lt"/>
          <a:ea typeface="+mn-ea"/>
          <a:cs typeface="+mn-cs"/>
        </a:defRPr>
      </a:lvl4pPr>
      <a:lvl5pPr algn="l" defTabSz="912813" rtl="0" eaLnBrk="0" fontAlgn="base" hangingPunct="0">
        <a:lnSpc>
          <a:spcPct val="150000"/>
        </a:lnSpc>
        <a:spcBef>
          <a:spcPts val="500"/>
        </a:spcBef>
        <a:spcAft>
          <a:spcPct val="0"/>
        </a:spcAft>
        <a:buFont typeface="Arial" panose="020B0604020202020204" pitchFamily="34" charset="0"/>
        <a:defRPr sz="1000" kern="1200">
          <a:solidFill>
            <a:srgbClr val="000000"/>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fsca.co.za/"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a:extLst>
              <a:ext uri="{FF2B5EF4-FFF2-40B4-BE49-F238E27FC236}">
                <a16:creationId xmlns:a16="http://schemas.microsoft.com/office/drawing/2014/main" id="{F08E518C-D6AA-486C-80E1-7B7A4BB7533E}"/>
              </a:ext>
            </a:extLst>
          </p:cNvPr>
          <p:cNvSpPr>
            <a:spLocks noGrp="1" noChangeArrowheads="1"/>
          </p:cNvSpPr>
          <p:nvPr>
            <p:ph type="body" sz="quarter" idx="13"/>
          </p:nvPr>
        </p:nvSpPr>
        <p:spPr bwMode="auto">
          <a:xfrm>
            <a:off x="390525" y="3714750"/>
            <a:ext cx="7504951" cy="314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lnSpc>
                <a:spcPct val="100000"/>
              </a:lnSpc>
            </a:pPr>
            <a:r>
              <a:rPr lang="en-ZA" altLang="en-US" dirty="0"/>
              <a:t>Presentation to the </a:t>
            </a:r>
          </a:p>
          <a:p>
            <a:pPr eaLnBrk="1" hangingPunct="1">
              <a:lnSpc>
                <a:spcPct val="100000"/>
              </a:lnSpc>
            </a:pPr>
            <a:r>
              <a:rPr lang="en-ZA" altLang="en-US" dirty="0"/>
              <a:t>Select Committee on Finance</a:t>
            </a:r>
          </a:p>
          <a:p>
            <a:pPr eaLnBrk="1" hangingPunct="1">
              <a:lnSpc>
                <a:spcPct val="100000"/>
              </a:lnSpc>
            </a:pPr>
            <a:endParaRPr lang="en-ZA" altLang="en-US" sz="2400" dirty="0"/>
          </a:p>
          <a:p>
            <a:pPr eaLnBrk="1" hangingPunct="1">
              <a:lnSpc>
                <a:spcPct val="100000"/>
              </a:lnSpc>
            </a:pPr>
            <a:r>
              <a:rPr lang="en-ZA" altLang="en-US" sz="2000" dirty="0"/>
              <a:t>Presenter:</a:t>
            </a:r>
          </a:p>
          <a:p>
            <a:pPr eaLnBrk="1" hangingPunct="1">
              <a:lnSpc>
                <a:spcPct val="100000"/>
              </a:lnSpc>
            </a:pPr>
            <a:r>
              <a:rPr lang="en-ZA" altLang="en-US" sz="2400" dirty="0"/>
              <a:t>Unathi Kamlana – Commissioner,  19 April 2022</a:t>
            </a:r>
          </a:p>
          <a:p>
            <a:pPr eaLnBrk="1" hangingPunct="1"/>
            <a:endParaRPr lang="en-ZA" altLang="en-US" sz="2400" dirty="0"/>
          </a:p>
          <a:p>
            <a:pPr eaLnBrk="1" hangingPunct="1"/>
            <a:endParaRPr lang="en-US" altLang="en-US" sz="11948"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09D6-68A2-4318-BD3B-77BE1BEAC8FB}"/>
              </a:ext>
            </a:extLst>
          </p:cNvPr>
          <p:cNvSpPr>
            <a:spLocks noGrp="1"/>
          </p:cNvSpPr>
          <p:nvPr>
            <p:ph type="title"/>
          </p:nvPr>
        </p:nvSpPr>
        <p:spPr>
          <a:xfrm>
            <a:off x="409575" y="94510"/>
            <a:ext cx="11372850" cy="1019175"/>
          </a:xfrm>
        </p:spPr>
        <p:txBody>
          <a:bodyPr/>
          <a:lstStyle/>
          <a:p>
            <a:pPr>
              <a:defRPr/>
            </a:pPr>
            <a:r>
              <a:rPr lang="en-US" dirty="0"/>
              <a:t>Achieved Targets – </a:t>
            </a:r>
            <a:r>
              <a:rPr lang="en-US" dirty="0" err="1"/>
              <a:t>cont</a:t>
            </a:r>
            <a:r>
              <a:rPr lang="en-US" dirty="0"/>
              <a:t>…</a:t>
            </a:r>
          </a:p>
        </p:txBody>
      </p:sp>
      <p:graphicFrame>
        <p:nvGraphicFramePr>
          <p:cNvPr id="4" name="Table 4">
            <a:extLst>
              <a:ext uri="{FF2B5EF4-FFF2-40B4-BE49-F238E27FC236}">
                <a16:creationId xmlns:a16="http://schemas.microsoft.com/office/drawing/2014/main" id="{A3F5F875-78E7-42D2-B74D-BD2453B4D856}"/>
              </a:ext>
            </a:extLst>
          </p:cNvPr>
          <p:cNvGraphicFramePr>
            <a:graphicFrameLocks noGrp="1"/>
          </p:cNvGraphicFramePr>
          <p:nvPr>
            <p:ph sz="quarter" idx="10"/>
            <p:extLst>
              <p:ext uri="{D42A27DB-BD31-4B8C-83A1-F6EECF244321}">
                <p14:modId xmlns:p14="http://schemas.microsoft.com/office/powerpoint/2010/main" val="243342309"/>
              </p:ext>
            </p:extLst>
          </p:nvPr>
        </p:nvGraphicFramePr>
        <p:xfrm>
          <a:off x="409575" y="785813"/>
          <a:ext cx="10837863" cy="4968027"/>
        </p:xfrm>
        <a:graphic>
          <a:graphicData uri="http://schemas.openxmlformats.org/drawingml/2006/table">
            <a:tbl>
              <a:tblPr firstRow="1" bandRow="1">
                <a:tableStyleId>{5C22544A-7EE6-4342-B048-85BDC9FD1C3A}</a:tableStyleId>
              </a:tblPr>
              <a:tblGrid>
                <a:gridCol w="1895530">
                  <a:extLst>
                    <a:ext uri="{9D8B030D-6E8A-4147-A177-3AD203B41FA5}">
                      <a16:colId xmlns:a16="http://schemas.microsoft.com/office/drawing/2014/main" val="20000"/>
                    </a:ext>
                  </a:extLst>
                </a:gridCol>
                <a:gridCol w="3201765">
                  <a:extLst>
                    <a:ext uri="{9D8B030D-6E8A-4147-A177-3AD203B41FA5}">
                      <a16:colId xmlns:a16="http://schemas.microsoft.com/office/drawing/2014/main" val="20001"/>
                    </a:ext>
                  </a:extLst>
                </a:gridCol>
                <a:gridCol w="731541">
                  <a:extLst>
                    <a:ext uri="{9D8B030D-6E8A-4147-A177-3AD203B41FA5}">
                      <a16:colId xmlns:a16="http://schemas.microsoft.com/office/drawing/2014/main" val="20002"/>
                    </a:ext>
                  </a:extLst>
                </a:gridCol>
                <a:gridCol w="2712800">
                  <a:extLst>
                    <a:ext uri="{9D8B030D-6E8A-4147-A177-3AD203B41FA5}">
                      <a16:colId xmlns:a16="http://schemas.microsoft.com/office/drawing/2014/main" val="20003"/>
                    </a:ext>
                  </a:extLst>
                </a:gridCol>
                <a:gridCol w="2296227">
                  <a:extLst>
                    <a:ext uri="{9D8B030D-6E8A-4147-A177-3AD203B41FA5}">
                      <a16:colId xmlns:a16="http://schemas.microsoft.com/office/drawing/2014/main" val="20004"/>
                    </a:ext>
                  </a:extLst>
                </a:gridCol>
              </a:tblGrid>
              <a:tr h="370769">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Programme</a:t>
                      </a:r>
                    </a:p>
                  </a:txBody>
                  <a:tcPr marL="91443" marR="91443" marT="45711" marB="45711"/>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Outcome</a:t>
                      </a:r>
                    </a:p>
                  </a:txBody>
                  <a:tcPr marL="91443" marR="91443" marT="45711" marB="45711"/>
                </a:tc>
                <a:tc>
                  <a:txBody>
                    <a:bodyPr/>
                    <a:lstStyle/>
                    <a:p>
                      <a:r>
                        <a:rPr lang="en-US" sz="1800" dirty="0"/>
                        <a:t>#</a:t>
                      </a:r>
                    </a:p>
                  </a:txBody>
                  <a:tcPr marL="91443" marR="91443" marT="45711" marB="45711"/>
                </a:tc>
                <a:tc>
                  <a:txBody>
                    <a:bodyPr/>
                    <a:lstStyle/>
                    <a:p>
                      <a:r>
                        <a:rPr lang="en-US" sz="1800" dirty="0"/>
                        <a:t>Target</a:t>
                      </a:r>
                    </a:p>
                  </a:txBody>
                  <a:tcPr marL="91443" marR="91443" marT="45711" marB="45711"/>
                </a:tc>
                <a:tc>
                  <a:txBody>
                    <a:bodyPr/>
                    <a:lstStyle/>
                    <a:p>
                      <a:r>
                        <a:rPr lang="en-US" sz="1800" dirty="0"/>
                        <a:t>Achievement</a:t>
                      </a:r>
                    </a:p>
                  </a:txBody>
                  <a:tcPr marL="91443" marR="91443" marT="45711" marB="45711"/>
                </a:tc>
                <a:extLst>
                  <a:ext uri="{0D108BD9-81ED-4DB2-BD59-A6C34878D82A}">
                    <a16:rowId xmlns:a16="http://schemas.microsoft.com/office/drawing/2014/main" val="10000"/>
                  </a:ext>
                </a:extLst>
              </a:tr>
              <a:tr h="370769">
                <a:tc rowSpan="4">
                  <a:txBody>
                    <a:bodyPr/>
                    <a:lstStyle/>
                    <a:p>
                      <a:r>
                        <a:rPr lang="en-ZA" sz="1800" b="1" kern="1200" dirty="0">
                          <a:solidFill>
                            <a:schemeClr val="dk1"/>
                          </a:solidFill>
                          <a:effectLst/>
                          <a:latin typeface="+mn-lt"/>
                          <a:ea typeface="+mn-ea"/>
                          <a:cs typeface="+mn-cs"/>
                        </a:rPr>
                        <a:t>Conduct of Business Supervision</a:t>
                      </a:r>
                      <a:endParaRPr lang="en-US" sz="1800" dirty="0"/>
                    </a:p>
                  </a:txBody>
                  <a:tcPr marL="91443" marR="91443" marT="45711" marB="45711"/>
                </a:tc>
                <a:tc rowSpan="4">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j-lt"/>
                          <a:ea typeface="+mn-ea"/>
                          <a:cs typeface="+mn-cs"/>
                        </a:rPr>
                        <a:t>Improved brand awareness, financial literacy, customer awareness and understanding of their rights and responsibilities when making financial decisions. </a:t>
                      </a:r>
                      <a:endParaRPr lang="en-US" sz="1600" kern="1200" dirty="0">
                        <a:solidFill>
                          <a:schemeClr val="dk1"/>
                        </a:solidFill>
                        <a:effectLst/>
                        <a:latin typeface="+mj-lt"/>
                        <a:ea typeface="+mn-ea"/>
                        <a:cs typeface="+mn-cs"/>
                      </a:endParaRPr>
                    </a:p>
                    <a:p>
                      <a:pPr marL="0" marR="0" lvl="0" indent="0" algn="l" defTabSz="914318"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j-lt"/>
                          <a:ea typeface="+mn-ea"/>
                          <a:cs typeface="+mn-cs"/>
                        </a:rPr>
                        <a:t> </a:t>
                      </a:r>
                      <a:endParaRPr lang="en-US" sz="1600" kern="1200" dirty="0">
                        <a:solidFill>
                          <a:schemeClr val="dk1"/>
                        </a:solidFill>
                        <a:effectLst/>
                        <a:latin typeface="+mj-lt"/>
                        <a:ea typeface="+mn-ea"/>
                        <a:cs typeface="+mn-cs"/>
                      </a:endParaRPr>
                    </a:p>
                  </a:txBody>
                  <a:tcPr marL="68582" marR="68582" marT="0" marB="0"/>
                </a:tc>
                <a:tc>
                  <a:txBody>
                    <a:bodyPr/>
                    <a:lstStyle/>
                    <a:p>
                      <a:r>
                        <a:rPr lang="en-US" sz="1200" dirty="0"/>
                        <a:t>17</a:t>
                      </a:r>
                    </a:p>
                  </a:txBody>
                  <a:tcPr marL="91443" marR="91443" marT="45711" marB="45711"/>
                </a:tc>
                <a:tc>
                  <a:txBody>
                    <a:bodyPr/>
                    <a:lstStyle/>
                    <a:p>
                      <a:pPr marL="0" marR="0">
                        <a:spcBef>
                          <a:spcPts val="0"/>
                        </a:spcBef>
                        <a:spcAft>
                          <a:spcPts val="0"/>
                        </a:spcAft>
                      </a:pPr>
                      <a:r>
                        <a:rPr lang="en-ZA" sz="1100" dirty="0">
                          <a:effectLst/>
                          <a:latin typeface="Arial" panose="020B0604020202020204" pitchFamily="34" charset="0"/>
                          <a:ea typeface="Calibri" panose="020F0502020204030204" pitchFamily="34" charset="0"/>
                        </a:rPr>
                        <a:t>Hold 1 awareness programme to educate Communities utilising banking services.</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1 – awareness program held.</a:t>
                      </a:r>
                      <a:endParaRPr lang="en-US" sz="11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dirty="0">
                          <a:effectLst/>
                          <a:latin typeface="Arial" panose="020B0604020202020204" pitchFamily="34" charset="0"/>
                          <a:ea typeface="Calibri" panose="020F0502020204030204" pitchFamily="34" charset="0"/>
                        </a:rPr>
                        <a:t> </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1"/>
                  </a:ext>
                </a:extLst>
              </a:tr>
              <a:tr h="670431">
                <a:tc vMerge="1">
                  <a:txBody>
                    <a:bodyPr/>
                    <a:lstStyle/>
                    <a:p>
                      <a:endParaRPr lang="en-US" dirty="0"/>
                    </a:p>
                  </a:txBody>
                  <a:tcPr/>
                </a:tc>
                <a:tc vMerge="1">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r>
                        <a:rPr lang="en-US" sz="1200" dirty="0"/>
                        <a:t>18</a:t>
                      </a:r>
                    </a:p>
                  </a:txBody>
                  <a:tcPr marL="91443" marR="91443" marT="45711" marB="45711"/>
                </a:tc>
                <a:tc>
                  <a:txBody>
                    <a:bodyPr/>
                    <a:lstStyle/>
                    <a:p>
                      <a:pPr marL="0" marR="0">
                        <a:spcBef>
                          <a:spcPts val="0"/>
                        </a:spcBef>
                        <a:spcAft>
                          <a:spcPts val="0"/>
                        </a:spcAft>
                      </a:pPr>
                      <a:r>
                        <a:rPr lang="en-ZA" sz="1100" dirty="0">
                          <a:effectLst/>
                          <a:latin typeface="Arial" panose="020B0604020202020204" pitchFamily="34" charset="0"/>
                          <a:ea typeface="Times New Roman" panose="02020603050405020304" pitchFamily="18" charset="0"/>
                        </a:rPr>
                        <a:t>Perform 80% off-site </a:t>
                      </a:r>
                      <a:r>
                        <a:rPr lang="en-ZA" sz="1100" dirty="0">
                          <a:solidFill>
                            <a:srgbClr val="000000"/>
                          </a:solidFill>
                          <a:effectLst/>
                          <a:latin typeface="Arial" panose="020B0604020202020204" pitchFamily="34" charset="0"/>
                          <a:ea typeface="Times New Roman" panose="02020603050405020304" pitchFamily="18" charset="0"/>
                        </a:rPr>
                        <a:t>analysis on statutory returns received from registered Financial service providers (FSP).</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Perform 93.35% off-site analysis on statutory returns received from registered Financial service providers (FSP).</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2"/>
                  </a:ext>
                </a:extLst>
              </a:tr>
              <a:tr h="838039">
                <a:tc vMerge="1">
                  <a:txBody>
                    <a:bodyPr/>
                    <a:lstStyle/>
                    <a:p>
                      <a:endParaRPr lang="en-US" dirty="0"/>
                    </a:p>
                  </a:txBody>
                  <a:tcPr/>
                </a:tc>
                <a:tc vMerge="1">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r>
                        <a:rPr lang="en-US" sz="1200" dirty="0"/>
                        <a:t>19</a:t>
                      </a:r>
                    </a:p>
                  </a:txBody>
                  <a:tcPr marL="91443" marR="91443" marT="45711" marB="45711"/>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Perform offsite analysis on 80% of the conduct of business returns submitted by insurers earmarked for review.</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Performed offsite analysis on 104% of the conduct of business returns submitted by insurers earmarked for review in the 2021/22 financial year.</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3"/>
                  </a:ext>
                </a:extLst>
              </a:tr>
              <a:tr h="502824">
                <a:tc vMerge="1">
                  <a:txBody>
                    <a:bodyPr/>
                    <a:lstStyle/>
                    <a:p>
                      <a:endParaRPr lang="en-US" dirty="0"/>
                    </a:p>
                  </a:txBody>
                  <a:tcPr/>
                </a:tc>
                <a:tc vMerge="1">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r>
                        <a:rPr lang="en-US" sz="1200" dirty="0"/>
                        <a:t>20</a:t>
                      </a:r>
                    </a:p>
                  </a:txBody>
                  <a:tcPr marL="91443" marR="91443" marT="45711" marB="45711"/>
                </a:tc>
                <a:tc>
                  <a:txBody>
                    <a:bodyPr/>
                    <a:lstStyle/>
                    <a:p>
                      <a:pPr marL="0" marR="0">
                        <a:spcBef>
                          <a:spcPts val="0"/>
                        </a:spcBef>
                        <a:spcAft>
                          <a:spcPts val="0"/>
                        </a:spcAft>
                      </a:pPr>
                      <a:r>
                        <a:rPr lang="en-ZA" sz="1100" dirty="0">
                          <a:effectLst/>
                          <a:latin typeface="Arial" panose="020B0604020202020204" pitchFamily="34" charset="0"/>
                          <a:ea typeface="Times New Roman" panose="02020603050405020304" pitchFamily="18" charset="0"/>
                        </a:rPr>
                        <a:t>Conduct desktop reviews on statutory returns of 80% of investment providers.</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Conducted desktop reviews on statutory returns of 86% of investment providers.</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4"/>
                  </a:ext>
                </a:extLst>
              </a:tr>
              <a:tr h="370769">
                <a:tc rowSpan="4">
                  <a:txBody>
                    <a:bodyPr/>
                    <a:lstStyle/>
                    <a:p>
                      <a:r>
                        <a:rPr lang="en-ZA" sz="1800" b="1" kern="1200" dirty="0">
                          <a:solidFill>
                            <a:schemeClr val="dk1"/>
                          </a:solidFill>
                          <a:effectLst/>
                          <a:latin typeface="+mn-lt"/>
                          <a:ea typeface="+mn-ea"/>
                          <a:cs typeface="+mn-cs"/>
                        </a:rPr>
                        <a:t>Enforcement</a:t>
                      </a:r>
                      <a:endParaRPr lang="en-US" sz="1800" dirty="0"/>
                    </a:p>
                  </a:txBody>
                  <a:tcPr marL="91443" marR="91443" marT="45711" marB="45711"/>
                </a:tc>
                <a:tc rowSpan="4">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j-lt"/>
                          <a:ea typeface="+mn-ea"/>
                          <a:cs typeface="+mn-cs"/>
                        </a:rPr>
                        <a:t>Effective, impartial investigation and enforcement processes to maintain transparency and integrity of our financial sector.</a:t>
                      </a:r>
                      <a:endParaRPr lang="en-US" sz="1600" kern="1200" dirty="0">
                        <a:solidFill>
                          <a:schemeClr val="dk1"/>
                        </a:solidFill>
                        <a:effectLst/>
                        <a:latin typeface="+mj-lt"/>
                        <a:ea typeface="+mn-ea"/>
                        <a:cs typeface="+mn-cs"/>
                      </a:endParaRPr>
                    </a:p>
                    <a:p>
                      <a:pPr marL="0" marR="0" lvl="0" indent="0" algn="l" defTabSz="914318"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j-lt"/>
                        <a:ea typeface="+mn-ea"/>
                        <a:cs typeface="+mn-cs"/>
                      </a:endParaRPr>
                    </a:p>
                  </a:txBody>
                  <a:tcPr marL="68582" marR="68582" marT="0" marB="0"/>
                </a:tc>
                <a:tc>
                  <a:txBody>
                    <a:bodyPr/>
                    <a:lstStyle/>
                    <a:p>
                      <a:r>
                        <a:rPr lang="en-US" sz="1200" dirty="0"/>
                        <a:t>21</a:t>
                      </a:r>
                    </a:p>
                  </a:txBody>
                  <a:tcPr marL="91443" marR="91443" marT="45711" marB="45711"/>
                </a:tc>
                <a:tc>
                  <a:txBody>
                    <a:bodyPr/>
                    <a:lstStyle/>
                    <a:p>
                      <a:pPr marL="0" marR="0">
                        <a:spcBef>
                          <a:spcPts val="0"/>
                        </a:spcBef>
                        <a:spcAft>
                          <a:spcPts val="0"/>
                        </a:spcAft>
                      </a:pPr>
                      <a:r>
                        <a:rPr lang="en-ZA" sz="1100" dirty="0">
                          <a:effectLst/>
                          <a:latin typeface="Arial" panose="020B0604020202020204" pitchFamily="34" charset="0"/>
                          <a:ea typeface="Times New Roman" panose="02020603050405020304" pitchFamily="18" charset="0"/>
                        </a:rPr>
                        <a:t>90% of administrative sanctions executed.</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100% of administrative sanctions executed.</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5"/>
                  </a:ext>
                </a:extLst>
              </a:tr>
              <a:tr h="502824">
                <a:tc vMerge="1">
                  <a:txBody>
                    <a:bodyPr/>
                    <a:lstStyle/>
                    <a:p>
                      <a:endParaRPr lang="en-US" dirty="0"/>
                    </a:p>
                  </a:txBody>
                  <a:tcPr/>
                </a:tc>
                <a:tc vMerge="1">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800" b="1" kern="1200" dirty="0">
                          <a:solidFill>
                            <a:schemeClr val="dk1"/>
                          </a:solidFill>
                          <a:effectLst/>
                          <a:latin typeface="+mn-lt"/>
                          <a:ea typeface="+mn-ea"/>
                          <a:cs typeface="+mn-cs"/>
                        </a:rPr>
                        <a:t>Effective, impartial investigation and enforcement processes to maintain transparency and integrity of our financial sector.</a:t>
                      </a:r>
                      <a:endParaRPr lang="en-US" sz="1800" kern="1200" dirty="0">
                        <a:solidFill>
                          <a:schemeClr val="dk1"/>
                        </a:solidFill>
                        <a:effectLst/>
                        <a:latin typeface="+mn-lt"/>
                        <a:ea typeface="+mn-ea"/>
                        <a:cs typeface="+mn-cs"/>
                      </a:endParaRPr>
                    </a:p>
                    <a:p>
                      <a:endParaRPr lang="en-US" sz="1600" kern="1200" dirty="0">
                        <a:solidFill>
                          <a:schemeClr val="dk1"/>
                        </a:solidFill>
                        <a:effectLst/>
                        <a:latin typeface="+mn-lt"/>
                        <a:ea typeface="+mn-ea"/>
                        <a:cs typeface="+mn-cs"/>
                      </a:endParaRPr>
                    </a:p>
                  </a:txBody>
                  <a:tcPr/>
                </a:tc>
                <a:tc>
                  <a:txBody>
                    <a:bodyPr/>
                    <a:lstStyle/>
                    <a:p>
                      <a:r>
                        <a:rPr lang="en-US" sz="1200" dirty="0"/>
                        <a:t>22</a:t>
                      </a:r>
                    </a:p>
                  </a:txBody>
                  <a:tcPr marL="91443" marR="91443" marT="45711" marB="45711"/>
                </a:tc>
                <a:tc>
                  <a:txBody>
                    <a:bodyPr/>
                    <a:lstStyle/>
                    <a:p>
                      <a:pPr marL="0" marR="0">
                        <a:spcBef>
                          <a:spcPts val="0"/>
                        </a:spcBef>
                        <a:spcAft>
                          <a:spcPts val="0"/>
                        </a:spcAft>
                      </a:pPr>
                      <a:r>
                        <a:rPr lang="en-ZA" sz="1100" dirty="0">
                          <a:effectLst/>
                          <a:latin typeface="Arial" panose="020B0604020202020204" pitchFamily="34" charset="0"/>
                          <a:ea typeface="Times New Roman" panose="02020603050405020304" pitchFamily="18" charset="0"/>
                        </a:rPr>
                        <a:t>Provide assistance to 100% of requests received from law enforcement agencies within the requested date.</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Provided assistance to 100% of requests received from law enforcement agencies.</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6"/>
                  </a:ext>
                </a:extLst>
              </a:tr>
              <a:tr h="670431">
                <a:tc vMerge="1">
                  <a:txBody>
                    <a:bodyPr/>
                    <a:lstStyle/>
                    <a:p>
                      <a:endParaRPr lang="en-US" dirty="0"/>
                    </a:p>
                  </a:txBody>
                  <a:tcPr/>
                </a:tc>
                <a:tc vMerge="1">
                  <a:txBody>
                    <a:bodyPr/>
                    <a:lstStyle/>
                    <a:p>
                      <a:endParaRPr lang="en-US" dirty="0"/>
                    </a:p>
                  </a:txBody>
                  <a:tcPr/>
                </a:tc>
                <a:tc>
                  <a:txBody>
                    <a:bodyPr/>
                    <a:lstStyle/>
                    <a:p>
                      <a:r>
                        <a:rPr lang="en-US" sz="1200" dirty="0"/>
                        <a:t>23</a:t>
                      </a:r>
                    </a:p>
                  </a:txBody>
                  <a:tcPr marL="91443" marR="91443" marT="45711" marB="45711"/>
                </a:tc>
                <a:tc>
                  <a:txBody>
                    <a:bodyPr/>
                    <a:lstStyle/>
                    <a:p>
                      <a:pPr marL="0" marR="0">
                        <a:spcBef>
                          <a:spcPts val="0"/>
                        </a:spcBef>
                        <a:spcAft>
                          <a:spcPts val="0"/>
                        </a:spcAft>
                      </a:pPr>
                      <a:r>
                        <a:rPr lang="en-ZA" sz="1100">
                          <a:solidFill>
                            <a:srgbClr val="000000"/>
                          </a:solidFill>
                          <a:effectLst/>
                          <a:latin typeface="Arial" panose="020B0604020202020204" pitchFamily="34" charset="0"/>
                          <a:ea typeface="Times New Roman" panose="02020603050405020304" pitchFamily="18" charset="0"/>
                        </a:rPr>
                        <a:t>Provide assistance to 100% of requests received from international regulators within the requested date.</a:t>
                      </a:r>
                      <a:endParaRPr lang="en-US" sz="110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b="1" dirty="0">
                          <a:solidFill>
                            <a:srgbClr val="000000"/>
                          </a:solidFill>
                          <a:effectLst/>
                          <a:latin typeface="Arial" panose="020B0604020202020204" pitchFamily="34" charset="0"/>
                          <a:ea typeface="Calibri" panose="020F0502020204030204" pitchFamily="34" charset="0"/>
                        </a:rPr>
                        <a:t> </a:t>
                      </a:r>
                      <a:r>
                        <a:rPr lang="en-ZA" sz="1100" dirty="0">
                          <a:solidFill>
                            <a:srgbClr val="000000"/>
                          </a:solidFill>
                          <a:effectLst/>
                          <a:latin typeface="Arial" panose="020B0604020202020204" pitchFamily="34" charset="0"/>
                          <a:ea typeface="Times New Roman" panose="02020603050405020304" pitchFamily="18" charset="0"/>
                        </a:rPr>
                        <a:t>Provided assistance to 100% of requests received from international regulators within the requested date.</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7"/>
                  </a:ext>
                </a:extLst>
              </a:tr>
              <a:tr h="670431">
                <a:tc vMerge="1">
                  <a:txBody>
                    <a:bodyPr/>
                    <a:lstStyle/>
                    <a:p>
                      <a:endParaRPr lang="en-US" dirty="0"/>
                    </a:p>
                  </a:txBody>
                  <a:tcPr/>
                </a:tc>
                <a:tc vMerge="1">
                  <a:txBody>
                    <a:bodyPr/>
                    <a:lstStyle/>
                    <a:p>
                      <a:endParaRPr lang="en-US" sz="1600" kern="1200" dirty="0">
                        <a:solidFill>
                          <a:schemeClr val="dk1"/>
                        </a:solidFill>
                        <a:effectLst/>
                        <a:latin typeface="+mn-lt"/>
                        <a:ea typeface="+mn-ea"/>
                        <a:cs typeface="+mn-cs"/>
                      </a:endParaRPr>
                    </a:p>
                  </a:txBody>
                  <a:tcPr/>
                </a:tc>
                <a:tc>
                  <a:txBody>
                    <a:bodyPr/>
                    <a:lstStyle/>
                    <a:p>
                      <a:r>
                        <a:rPr lang="en-US" sz="1200" dirty="0"/>
                        <a:t>24</a:t>
                      </a:r>
                    </a:p>
                  </a:txBody>
                  <a:tcPr marL="91443" marR="91443" marT="45711" marB="45711">
                    <a:solidFill>
                      <a:srgbClr val="0070C0"/>
                    </a:solidFill>
                  </a:tcPr>
                </a:tc>
                <a:tc>
                  <a:txBody>
                    <a:bodyPr/>
                    <a:lstStyle/>
                    <a:p>
                      <a:pPr marL="0" marR="0">
                        <a:spcBef>
                          <a:spcPts val="0"/>
                        </a:spcBef>
                        <a:spcAft>
                          <a:spcPts val="0"/>
                        </a:spcAft>
                      </a:pPr>
                      <a:r>
                        <a:rPr lang="en-ZA" sz="1100" b="0" dirty="0">
                          <a:effectLst/>
                          <a:latin typeface="Arial" panose="020B0604020202020204" pitchFamily="34" charset="0"/>
                          <a:ea typeface="Times New Roman" panose="02020603050405020304" pitchFamily="18" charset="0"/>
                        </a:rPr>
                        <a:t>100% of warrants obtained from a </a:t>
                      </a:r>
                      <a:r>
                        <a:rPr lang="en-ZA" sz="1100" b="0" dirty="0">
                          <a:solidFill>
                            <a:srgbClr val="000000"/>
                          </a:solidFill>
                          <a:effectLst/>
                          <a:latin typeface="Arial" panose="020B0604020202020204" pitchFamily="34" charset="0"/>
                          <a:ea typeface="Times New Roman" panose="02020603050405020304" pitchFamily="18" charset="0"/>
                        </a:rPr>
                        <a:t>judge or magistrate executed within 10 days of receipt.</a:t>
                      </a:r>
                      <a:endParaRPr lang="en-US" sz="1100" b="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b="0" dirty="0">
                          <a:effectLst/>
                          <a:latin typeface="Arial" panose="020B0604020202020204" pitchFamily="34" charset="0"/>
                          <a:ea typeface="Calibri" panose="020F0502020204030204" pitchFamily="34" charset="0"/>
                        </a:rPr>
                        <a:t> </a:t>
                      </a:r>
                      <a:endParaRPr lang="en-US" sz="1100" b="0" dirty="0">
                        <a:effectLst/>
                        <a:latin typeface="Arial" panose="020B0604020202020204" pitchFamily="34" charset="0"/>
                        <a:ea typeface="Times New Roman" panose="02020603050405020304" pitchFamily="18" charset="0"/>
                      </a:endParaRPr>
                    </a:p>
                  </a:txBody>
                  <a:tcPr marL="68582" marR="68582" marT="0" marB="0">
                    <a:solidFill>
                      <a:srgbClr val="0070C0"/>
                    </a:solidFill>
                  </a:tcPr>
                </a:tc>
                <a:tc>
                  <a:txBody>
                    <a:bodyPr/>
                    <a:lstStyle/>
                    <a:p>
                      <a:pPr marL="0" marR="0">
                        <a:spcBef>
                          <a:spcPts val="0"/>
                        </a:spcBef>
                        <a:spcAft>
                          <a:spcPts val="0"/>
                        </a:spcAft>
                      </a:pPr>
                      <a:r>
                        <a:rPr lang="en-ZA" sz="1100" b="1" dirty="0">
                          <a:effectLst/>
                          <a:latin typeface="Arial" panose="020B0604020202020204" pitchFamily="34" charset="0"/>
                          <a:ea typeface="Calibri" panose="020F0502020204030204" pitchFamily="34" charset="0"/>
                        </a:rPr>
                        <a:t>N/A – (Fulfilment of target depends on depar</a:t>
                      </a:r>
                      <a:r>
                        <a:rPr lang="en-ZA" sz="1100" b="1" dirty="0">
                          <a:solidFill>
                            <a:srgbClr val="000000"/>
                          </a:solidFill>
                          <a:effectLst/>
                          <a:latin typeface="Arial" panose="020B0604020202020204" pitchFamily="34" charset="0"/>
                          <a:ea typeface="Calibri" panose="020F0502020204030204" pitchFamily="34" charset="0"/>
                        </a:rPr>
                        <a:t>tment obtaining warrants – no warrants were obtained in Q3).</a:t>
                      </a:r>
                      <a:endParaRPr lang="en-US" sz="1100" b="1" dirty="0">
                        <a:effectLst/>
                        <a:latin typeface="Arial" panose="020B0604020202020204" pitchFamily="34" charset="0"/>
                        <a:ea typeface="Times New Roman" panose="02020603050405020304" pitchFamily="18" charset="0"/>
                      </a:endParaRPr>
                    </a:p>
                  </a:txBody>
                  <a:tcPr marL="68582" marR="68582" marT="0" marB="0">
                    <a:solidFill>
                      <a:srgbClr val="0070C0"/>
                    </a:solidFil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27188248-0CFC-434C-AFE6-40AB5AF0D088}"/>
              </a:ext>
            </a:extLst>
          </p:cNvPr>
          <p:cNvSpPr txBox="1"/>
          <p:nvPr/>
        </p:nvSpPr>
        <p:spPr>
          <a:xfrm>
            <a:off x="6200775" y="6429375"/>
            <a:ext cx="441146" cy="369332"/>
          </a:xfrm>
          <a:prstGeom prst="rect">
            <a:avLst/>
          </a:prstGeom>
          <a:noFill/>
        </p:spPr>
        <p:txBody>
          <a:bodyPr wrap="none" rtlCol="0">
            <a:spAutoFit/>
          </a:bodyPr>
          <a:lstStyle/>
          <a:p>
            <a:r>
              <a:rPr lang="en-US" dirty="0"/>
              <a:t>10</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76334-680D-47BC-A71F-0E9B568861F7}"/>
              </a:ext>
            </a:extLst>
          </p:cNvPr>
          <p:cNvSpPr>
            <a:spLocks noGrp="1"/>
          </p:cNvSpPr>
          <p:nvPr>
            <p:ph type="title"/>
          </p:nvPr>
        </p:nvSpPr>
        <p:spPr>
          <a:xfrm>
            <a:off x="298449" y="130175"/>
            <a:ext cx="11372850" cy="1019175"/>
          </a:xfrm>
        </p:spPr>
        <p:txBody>
          <a:bodyPr/>
          <a:lstStyle/>
          <a:p>
            <a:pPr>
              <a:defRPr/>
            </a:pPr>
            <a:r>
              <a:rPr lang="en-US" dirty="0"/>
              <a:t>Unachieved Targets</a:t>
            </a:r>
          </a:p>
        </p:txBody>
      </p:sp>
      <p:graphicFrame>
        <p:nvGraphicFramePr>
          <p:cNvPr id="4" name="Table 4">
            <a:extLst>
              <a:ext uri="{FF2B5EF4-FFF2-40B4-BE49-F238E27FC236}">
                <a16:creationId xmlns:a16="http://schemas.microsoft.com/office/drawing/2014/main" id="{339974E2-6524-4656-97BE-896D809F64FC}"/>
              </a:ext>
            </a:extLst>
          </p:cNvPr>
          <p:cNvGraphicFramePr>
            <a:graphicFrameLocks noGrp="1"/>
          </p:cNvGraphicFramePr>
          <p:nvPr>
            <p:ph sz="quarter" idx="10"/>
            <p:extLst>
              <p:ext uri="{D42A27DB-BD31-4B8C-83A1-F6EECF244321}">
                <p14:modId xmlns:p14="http://schemas.microsoft.com/office/powerpoint/2010/main" val="3095521256"/>
              </p:ext>
            </p:extLst>
          </p:nvPr>
        </p:nvGraphicFramePr>
        <p:xfrm>
          <a:off x="298450" y="892175"/>
          <a:ext cx="11372849" cy="5883275"/>
        </p:xfrm>
        <a:graphic>
          <a:graphicData uri="http://schemas.openxmlformats.org/drawingml/2006/table">
            <a:tbl>
              <a:tblPr firstRow="1" bandRow="1">
                <a:tableStyleId>{5C22544A-7EE6-4342-B048-85BDC9FD1C3A}</a:tableStyleId>
              </a:tblPr>
              <a:tblGrid>
                <a:gridCol w="1534276">
                  <a:extLst>
                    <a:ext uri="{9D8B030D-6E8A-4147-A177-3AD203B41FA5}">
                      <a16:colId xmlns:a16="http://schemas.microsoft.com/office/drawing/2014/main" val="20000"/>
                    </a:ext>
                  </a:extLst>
                </a:gridCol>
                <a:gridCol w="2054463">
                  <a:extLst>
                    <a:ext uri="{9D8B030D-6E8A-4147-A177-3AD203B41FA5}">
                      <a16:colId xmlns:a16="http://schemas.microsoft.com/office/drawing/2014/main" val="20001"/>
                    </a:ext>
                  </a:extLst>
                </a:gridCol>
                <a:gridCol w="469129">
                  <a:extLst>
                    <a:ext uri="{9D8B030D-6E8A-4147-A177-3AD203B41FA5}">
                      <a16:colId xmlns:a16="http://schemas.microsoft.com/office/drawing/2014/main" val="20002"/>
                    </a:ext>
                  </a:extLst>
                </a:gridCol>
                <a:gridCol w="1407388">
                  <a:extLst>
                    <a:ext uri="{9D8B030D-6E8A-4147-A177-3AD203B41FA5}">
                      <a16:colId xmlns:a16="http://schemas.microsoft.com/office/drawing/2014/main" val="20003"/>
                    </a:ext>
                  </a:extLst>
                </a:gridCol>
                <a:gridCol w="1269885">
                  <a:extLst>
                    <a:ext uri="{9D8B030D-6E8A-4147-A177-3AD203B41FA5}">
                      <a16:colId xmlns:a16="http://schemas.microsoft.com/office/drawing/2014/main" val="20004"/>
                    </a:ext>
                  </a:extLst>
                </a:gridCol>
                <a:gridCol w="2318854">
                  <a:extLst>
                    <a:ext uri="{9D8B030D-6E8A-4147-A177-3AD203B41FA5}">
                      <a16:colId xmlns:a16="http://schemas.microsoft.com/office/drawing/2014/main" val="20005"/>
                    </a:ext>
                  </a:extLst>
                </a:gridCol>
                <a:gridCol w="2318854">
                  <a:extLst>
                    <a:ext uri="{9D8B030D-6E8A-4147-A177-3AD203B41FA5}">
                      <a16:colId xmlns:a16="http://schemas.microsoft.com/office/drawing/2014/main" val="20006"/>
                    </a:ext>
                  </a:extLst>
                </a:gridCol>
              </a:tblGrid>
              <a:tr h="640149">
                <a:tc>
                  <a:txBody>
                    <a:bodyPr/>
                    <a:lstStyle/>
                    <a:p>
                      <a:r>
                        <a:rPr lang="en-US" sz="1800" dirty="0"/>
                        <a:t>Programme</a:t>
                      </a:r>
                    </a:p>
                  </a:txBody>
                  <a:tcPr marT="45725" marB="45725"/>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Outcome</a:t>
                      </a:r>
                    </a:p>
                    <a:p>
                      <a:endParaRPr lang="en-US" sz="1800" dirty="0"/>
                    </a:p>
                  </a:txBody>
                  <a:tcPr marT="45725" marB="45725"/>
                </a:tc>
                <a:tc>
                  <a:txBody>
                    <a:bodyPr/>
                    <a:lstStyle/>
                    <a:p>
                      <a:r>
                        <a:rPr lang="en-US" sz="1800" dirty="0"/>
                        <a:t>#</a:t>
                      </a:r>
                    </a:p>
                  </a:txBody>
                  <a:tcPr marT="45725" marB="45725"/>
                </a:tc>
                <a:tc>
                  <a:txBody>
                    <a:bodyPr/>
                    <a:lstStyle/>
                    <a:p>
                      <a:r>
                        <a:rPr lang="en-US" sz="1800" dirty="0"/>
                        <a:t>Target</a:t>
                      </a:r>
                    </a:p>
                  </a:txBody>
                  <a:tcPr marT="45725" marB="45725"/>
                </a:tc>
                <a:tc>
                  <a:txBody>
                    <a:bodyPr/>
                    <a:lstStyle/>
                    <a:p>
                      <a:r>
                        <a:rPr lang="en-US" sz="1800" dirty="0"/>
                        <a:t>Achievement</a:t>
                      </a:r>
                    </a:p>
                  </a:txBody>
                  <a:tcPr marT="45725" marB="45725"/>
                </a:tc>
                <a:tc>
                  <a:txBody>
                    <a:bodyPr/>
                    <a:lstStyle/>
                    <a:p>
                      <a:r>
                        <a:rPr lang="en-US" sz="1800" dirty="0"/>
                        <a:t>Corrective action</a:t>
                      </a:r>
                    </a:p>
                  </a:txBody>
                  <a:tcPr marT="45725" marB="45725"/>
                </a:tc>
                <a:tc>
                  <a:txBody>
                    <a:bodyPr/>
                    <a:lstStyle/>
                    <a:p>
                      <a:r>
                        <a:rPr lang="en-US" sz="1800" dirty="0"/>
                        <a:t>Year to date actual achievement</a:t>
                      </a:r>
                    </a:p>
                  </a:txBody>
                  <a:tcPr marT="45725" marB="45725"/>
                </a:tc>
                <a:extLst>
                  <a:ext uri="{0D108BD9-81ED-4DB2-BD59-A6C34878D82A}">
                    <a16:rowId xmlns:a16="http://schemas.microsoft.com/office/drawing/2014/main" val="10000"/>
                  </a:ext>
                </a:extLst>
              </a:tr>
              <a:tr h="762082">
                <a:tc row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2000" b="1" dirty="0"/>
                        <a:t>Administration</a:t>
                      </a:r>
                    </a:p>
                    <a:p>
                      <a:endParaRPr lang="en-US" sz="2000" dirty="0"/>
                    </a:p>
                  </a:txBody>
                  <a:tcPr marT="45725" marB="45725"/>
                </a:tc>
                <a:tc row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j-lt"/>
                          <a:ea typeface="+mn-ea"/>
                          <a:cs typeface="+mn-cs"/>
                        </a:rPr>
                        <a:t>A modern organisation that is financially sustainable and efficient.</a:t>
                      </a:r>
                      <a:endParaRPr lang="en-US" sz="1600" kern="1200" dirty="0">
                        <a:solidFill>
                          <a:schemeClr val="dk1"/>
                        </a:solidFill>
                        <a:effectLst/>
                        <a:latin typeface="+mj-lt"/>
                        <a:ea typeface="+mn-ea"/>
                        <a:cs typeface="+mn-cs"/>
                      </a:endParaRPr>
                    </a:p>
                    <a:p>
                      <a:pPr marL="0" marR="0" lvl="0" indent="0" algn="l" defTabSz="914318"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j-lt"/>
                        <a:ea typeface="+mn-ea"/>
                        <a:cs typeface="+mn-cs"/>
                      </a:endParaRPr>
                    </a:p>
                    <a:p>
                      <a:pPr marL="0" marR="0" lvl="0" indent="0" algn="l" defTabSz="914318"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effectLst/>
                        <a:latin typeface="+mj-lt"/>
                        <a:ea typeface="+mn-ea"/>
                        <a:cs typeface="+mn-cs"/>
                      </a:endParaRPr>
                    </a:p>
                  </a:txBody>
                  <a:tcPr marT="45725" marB="45725"/>
                </a:tc>
                <a:tc>
                  <a:txBody>
                    <a:bodyPr/>
                    <a:lstStyle/>
                    <a:p>
                      <a:pPr marL="0" marR="0" algn="l" defTabSz="914318" rtl="0" eaLnBrk="1" latinLnBrk="0" hangingPunct="1">
                        <a:spcBef>
                          <a:spcPts val="0"/>
                        </a:spcBef>
                        <a:spcAft>
                          <a:spcPts val="0"/>
                        </a:spcAft>
                      </a:pPr>
                      <a:r>
                        <a:rPr lang="en-US" sz="1100" kern="1200" dirty="0">
                          <a:solidFill>
                            <a:schemeClr val="dk1"/>
                          </a:solidFill>
                          <a:effectLst/>
                          <a:latin typeface="Arial" panose="020B0604020202020204" pitchFamily="34" charset="0"/>
                          <a:ea typeface="+mn-ea"/>
                          <a:cs typeface="+mn-cs"/>
                        </a:rPr>
                        <a:t>1</a:t>
                      </a:r>
                    </a:p>
                  </a:txBody>
                  <a:tcPr marT="45725" marB="45725"/>
                </a:tc>
                <a:tc>
                  <a:txBody>
                    <a:bodyPr/>
                    <a:lstStyle/>
                    <a:p>
                      <a:pPr marL="0" marR="0">
                        <a:spcBef>
                          <a:spcPts val="0"/>
                        </a:spcBef>
                        <a:spcAft>
                          <a:spcPts val="0"/>
                        </a:spcAft>
                      </a:pPr>
                      <a:r>
                        <a:rPr lang="en-ZA" sz="1100" dirty="0">
                          <a:effectLst/>
                          <a:latin typeface="Arial" panose="020B0604020202020204" pitchFamily="34" charset="0"/>
                          <a:ea typeface="+mn-ea"/>
                        </a:rPr>
                        <a:t>Pay 100% of valid supplier’s invoices within 30 days.</a:t>
                      </a:r>
                      <a:endParaRPr lang="en-US" sz="1100" dirty="0">
                        <a:effectLst/>
                        <a:latin typeface="Arial" panose="020B0604020202020204" pitchFamily="34" charset="0"/>
                        <a:ea typeface="+mn-ea"/>
                      </a:endParaRPr>
                    </a:p>
                  </a:txBody>
                  <a:tcPr marL="68580" marR="68580" marT="0" marB="0"/>
                </a:tc>
                <a:tc>
                  <a:txBody>
                    <a:bodyPr/>
                    <a:lstStyle/>
                    <a:p>
                      <a:r>
                        <a:rPr lang="en-ZA" sz="1100" kern="1200" dirty="0">
                          <a:solidFill>
                            <a:schemeClr val="dk1"/>
                          </a:solidFill>
                          <a:effectLst/>
                          <a:latin typeface="Arial" panose="020B0604020202020204" pitchFamily="34" charset="0"/>
                          <a:ea typeface="+mn-ea"/>
                          <a:cs typeface="+mn-cs"/>
                        </a:rPr>
                        <a:t>93% of valid supplier invoices paid within 30 days.</a:t>
                      </a:r>
                      <a:endParaRPr lang="en-US" sz="1100" kern="1200" dirty="0">
                        <a:solidFill>
                          <a:schemeClr val="dk1"/>
                        </a:solidFill>
                        <a:effectLst/>
                        <a:latin typeface="Arial" panose="020B0604020202020204" pitchFamily="34" charset="0"/>
                        <a:ea typeface="+mn-ea"/>
                        <a:cs typeface="+mn-cs"/>
                      </a:endParaRPr>
                    </a:p>
                  </a:txBody>
                  <a:tcPr marT="45725" marB="45725"/>
                </a:tc>
                <a:tc>
                  <a:txBody>
                    <a:bodyPr/>
                    <a:lstStyle/>
                    <a:p>
                      <a:r>
                        <a:rPr lang="en-ZA" sz="1100" kern="1200" dirty="0">
                          <a:solidFill>
                            <a:schemeClr val="dk1"/>
                          </a:solidFill>
                          <a:effectLst/>
                          <a:latin typeface="Arial" panose="020B0604020202020204" pitchFamily="34" charset="0"/>
                          <a:ea typeface="+mn-ea"/>
                          <a:cs typeface="+mn-cs"/>
                        </a:rPr>
                        <a:t>Following up with service providers and relevant Cost </a:t>
                      </a:r>
                      <a:r>
                        <a:rPr lang="en-ZA" sz="1100" kern="1200" dirty="0" err="1">
                          <a:solidFill>
                            <a:schemeClr val="dk1"/>
                          </a:solidFill>
                          <a:effectLst/>
                          <a:latin typeface="Arial" panose="020B0604020202020204" pitchFamily="34" charset="0"/>
                          <a:ea typeface="+mn-ea"/>
                          <a:cs typeface="+mn-cs"/>
                        </a:rPr>
                        <a:t>Center</a:t>
                      </a:r>
                      <a:r>
                        <a:rPr lang="en-ZA" sz="1100" kern="1200" dirty="0">
                          <a:solidFill>
                            <a:schemeClr val="dk1"/>
                          </a:solidFill>
                          <a:effectLst/>
                          <a:latin typeface="Arial" panose="020B0604020202020204" pitchFamily="34" charset="0"/>
                          <a:ea typeface="+mn-ea"/>
                          <a:cs typeface="+mn-cs"/>
                        </a:rPr>
                        <a:t> Managers to resolve queries timeously</a:t>
                      </a:r>
                      <a:endParaRPr lang="en-US" sz="1100" kern="1200" dirty="0">
                        <a:solidFill>
                          <a:schemeClr val="dk1"/>
                        </a:solidFill>
                        <a:effectLst/>
                        <a:latin typeface="Arial" panose="020B0604020202020204" pitchFamily="34" charset="0"/>
                        <a:ea typeface="+mn-ea"/>
                        <a:cs typeface="+mn-cs"/>
                      </a:endParaRPr>
                    </a:p>
                  </a:txBody>
                  <a:tcPr marT="45725" marB="45725"/>
                </a:tc>
                <a:tc>
                  <a:txBody>
                    <a:bodyPr/>
                    <a:lstStyle/>
                    <a:p>
                      <a:r>
                        <a:rPr lang="en-ZA" sz="1100" b="1" kern="1200" dirty="0">
                          <a:solidFill>
                            <a:schemeClr val="dk1"/>
                          </a:solidFill>
                          <a:effectLst/>
                          <a:latin typeface="Arial" panose="020B0604020202020204" pitchFamily="34" charset="0"/>
                          <a:ea typeface="+mn-ea"/>
                          <a:cs typeface="+mn-cs"/>
                        </a:rPr>
                        <a:t>Not Achieved - </a:t>
                      </a:r>
                      <a:r>
                        <a:rPr lang="en-ZA" sz="1100" kern="1200" dirty="0">
                          <a:solidFill>
                            <a:schemeClr val="dk1"/>
                          </a:solidFill>
                          <a:effectLst/>
                          <a:latin typeface="Arial" panose="020B0604020202020204" pitchFamily="34" charset="0"/>
                          <a:ea typeface="+mn-ea"/>
                          <a:cs typeface="+mn-cs"/>
                        </a:rPr>
                        <a:t>94% of valid supplier invoices paid within 30 days.</a:t>
                      </a:r>
                      <a:endParaRPr lang="en-US" sz="1100" kern="1200" dirty="0">
                        <a:solidFill>
                          <a:schemeClr val="dk1"/>
                        </a:solidFill>
                        <a:effectLst/>
                        <a:latin typeface="Arial" panose="020B0604020202020204" pitchFamily="34" charset="0"/>
                        <a:ea typeface="+mn-ea"/>
                        <a:cs typeface="+mn-cs"/>
                      </a:endParaRPr>
                    </a:p>
                  </a:txBody>
                  <a:tcPr marT="45725" marB="45725"/>
                </a:tc>
                <a:extLst>
                  <a:ext uri="{0D108BD9-81ED-4DB2-BD59-A6C34878D82A}">
                    <a16:rowId xmlns:a16="http://schemas.microsoft.com/office/drawing/2014/main" val="10001"/>
                  </a:ext>
                </a:extLst>
              </a:tr>
              <a:tr h="2194797">
                <a:tc vMerge="1">
                  <a:txBody>
                    <a:bodyPr/>
                    <a:lstStyle/>
                    <a:p>
                      <a:endParaRPr lang="en-US" dirty="0"/>
                    </a:p>
                  </a:txBody>
                  <a:tcPr/>
                </a:tc>
                <a:tc vMerge="1">
                  <a:txBody>
                    <a:bodyPr/>
                    <a:lstStyle/>
                    <a:p>
                      <a:r>
                        <a:rPr lang="en-US" dirty="0"/>
                        <a:t>2</a:t>
                      </a:r>
                    </a:p>
                  </a:txBody>
                  <a:tcPr/>
                </a:tc>
                <a:tc>
                  <a:txBody>
                    <a:bodyPr/>
                    <a:lstStyle/>
                    <a:p>
                      <a:pPr marL="0" marR="0">
                        <a:spcBef>
                          <a:spcPts val="0"/>
                        </a:spcBef>
                        <a:spcAft>
                          <a:spcPts val="0"/>
                        </a:spcAft>
                      </a:pPr>
                      <a:r>
                        <a:rPr lang="en-US" sz="1100" kern="1200" dirty="0">
                          <a:solidFill>
                            <a:schemeClr val="dk1"/>
                          </a:solidFill>
                          <a:effectLst/>
                          <a:latin typeface="Arial" panose="020B0604020202020204" pitchFamily="34" charset="0"/>
                          <a:ea typeface="+mn-ea"/>
                          <a:cs typeface="+mn-cs"/>
                        </a:rPr>
                        <a:t>2</a:t>
                      </a:r>
                      <a:endParaRPr lang="en-US" sz="1200" dirty="0">
                        <a:effectLst/>
                        <a:latin typeface="Arial" panose="020B0604020202020204" pitchFamily="34" charset="0"/>
                        <a:ea typeface="Times New Roman" panose="02020603050405020304" pitchFamily="18" charset="0"/>
                      </a:endParaRPr>
                    </a:p>
                  </a:txBody>
                  <a:tcPr marT="45725" marB="45725"/>
                </a:tc>
                <a:tc>
                  <a:txBody>
                    <a:bodyPr/>
                    <a:lstStyle/>
                    <a:p>
                      <a:pPr marL="0" marR="0">
                        <a:spcBef>
                          <a:spcPts val="0"/>
                        </a:spcBef>
                        <a:spcAft>
                          <a:spcPts val="0"/>
                        </a:spcAft>
                      </a:pPr>
                      <a:r>
                        <a:rPr lang="en-ZA" sz="1000" dirty="0">
                          <a:effectLst/>
                          <a:latin typeface="Arial" panose="020B0604020202020204" pitchFamily="34" charset="0"/>
                          <a:ea typeface="+mn-ea"/>
                        </a:rPr>
                        <a:t>50% fe</a:t>
                      </a:r>
                      <a:r>
                        <a:rPr lang="en-ZA" sz="1000" dirty="0">
                          <a:solidFill>
                            <a:srgbClr val="000000"/>
                          </a:solidFill>
                          <a:effectLst/>
                          <a:latin typeface="Arial" panose="020B0604020202020204" pitchFamily="34" charset="0"/>
                          <a:ea typeface="+mn-ea"/>
                        </a:rPr>
                        <a:t>male</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50% male</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2% employees with disabilities</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90% employees from black group (79% African, 7% coloured, 4% Indian)</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10% from white group.</a:t>
                      </a:r>
                      <a:endParaRPr lang="en-US" sz="1200" dirty="0">
                        <a:effectLst/>
                        <a:latin typeface="Arial" panose="020B0604020202020204" pitchFamily="34" charset="0"/>
                        <a:ea typeface="+mn-ea"/>
                      </a:endParaRPr>
                    </a:p>
                  </a:txBody>
                  <a:tcPr marL="68580" marR="68580" marT="0" marB="0"/>
                </a:tc>
                <a:tc>
                  <a:txBody>
                    <a:bodyPr/>
                    <a:lstStyle/>
                    <a:p>
                      <a:pPr marL="0" marR="0">
                        <a:spcBef>
                          <a:spcPts val="0"/>
                        </a:spcBef>
                        <a:spcAft>
                          <a:spcPts val="0"/>
                        </a:spcAft>
                      </a:pPr>
                      <a:r>
                        <a:rPr lang="en-ZA" sz="1000" dirty="0">
                          <a:solidFill>
                            <a:srgbClr val="000000"/>
                          </a:solidFill>
                          <a:effectLst/>
                          <a:latin typeface="Arial" panose="020B0604020202020204" pitchFamily="34" charset="0"/>
                          <a:ea typeface="+mn-ea"/>
                        </a:rPr>
                        <a:t>55% female</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45% male</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0.7% employees with disabilities</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88% employees from black group (79% African, 6% coloured, 3% Indian)</a:t>
                      </a:r>
                      <a:endParaRPr lang="en-US" sz="1200" dirty="0">
                        <a:effectLst/>
                        <a:latin typeface="Arial" panose="020B0604020202020204" pitchFamily="34" charset="0"/>
                        <a:ea typeface="+mn-ea"/>
                      </a:endParaRPr>
                    </a:p>
                    <a:p>
                      <a:pPr marL="0" marR="0">
                        <a:spcBef>
                          <a:spcPts val="0"/>
                        </a:spcBef>
                        <a:spcAft>
                          <a:spcPts val="0"/>
                        </a:spcAft>
                      </a:pPr>
                      <a:r>
                        <a:rPr lang="en-ZA" sz="1000" dirty="0">
                          <a:solidFill>
                            <a:srgbClr val="000000"/>
                          </a:solidFill>
                          <a:effectLst/>
                          <a:latin typeface="Arial" panose="020B0604020202020204" pitchFamily="34" charset="0"/>
                          <a:ea typeface="+mn-ea"/>
                        </a:rPr>
                        <a:t>12% from white group.</a:t>
                      </a:r>
                      <a:endParaRPr lang="en-US" sz="1200" dirty="0">
                        <a:effectLst/>
                        <a:latin typeface="Arial" panose="020B0604020202020204" pitchFamily="34" charset="0"/>
                        <a:ea typeface="+mn-ea"/>
                      </a:endParaRPr>
                    </a:p>
                  </a:txBody>
                  <a:tcPr marL="68580" marR="68580" marT="0" marB="0"/>
                </a:tc>
                <a:tc>
                  <a:txBody>
                    <a:bodyPr/>
                    <a:lstStyle/>
                    <a:p>
                      <a:pPr marL="0" marR="0" algn="l" defTabSz="914318" rtl="0" eaLnBrk="1" latinLnBrk="0" hangingPunct="1">
                        <a:spcBef>
                          <a:spcPts val="0"/>
                        </a:spcBef>
                        <a:spcAft>
                          <a:spcPts val="0"/>
                        </a:spcAft>
                      </a:pPr>
                      <a:r>
                        <a:rPr lang="en-ZA" sz="1200" kern="1200" dirty="0">
                          <a:solidFill>
                            <a:schemeClr val="dk1"/>
                          </a:solidFill>
                          <a:effectLst/>
                          <a:latin typeface="Arial" panose="020B0604020202020204" pitchFamily="34" charset="0"/>
                          <a:ea typeface="+mn-ea"/>
                          <a:cs typeface="+mn-cs"/>
                        </a:rPr>
                        <a:t>Focus is being directed at recruiting people with disabilities, Coloured and Indians. The overrepresentation of the white population group can only be achieved through natural attrition.</a:t>
                      </a:r>
                      <a:endParaRPr lang="en-US" sz="1200" kern="1200" dirty="0">
                        <a:solidFill>
                          <a:schemeClr val="dk1"/>
                        </a:solidFill>
                        <a:effectLst/>
                        <a:latin typeface="Arial" panose="020B0604020202020204" pitchFamily="34" charset="0"/>
                        <a:ea typeface="+mn-ea"/>
                        <a:cs typeface="+mn-cs"/>
                      </a:endParaRPr>
                    </a:p>
                    <a:p>
                      <a:pPr marL="0" marR="0" algn="l" defTabSz="914318" rtl="0" eaLnBrk="1" latinLnBrk="0" hangingPunct="1">
                        <a:spcBef>
                          <a:spcPts val="0"/>
                        </a:spcBef>
                        <a:spcAft>
                          <a:spcPts val="0"/>
                        </a:spcAft>
                      </a:pPr>
                      <a:r>
                        <a:rPr lang="en-ZA" sz="1200" kern="1200" dirty="0">
                          <a:solidFill>
                            <a:schemeClr val="dk1"/>
                          </a:solidFill>
                          <a:effectLst/>
                          <a:latin typeface="Arial" panose="020B0604020202020204" pitchFamily="34" charset="0"/>
                          <a:ea typeface="+mn-ea"/>
                          <a:cs typeface="+mn-cs"/>
                        </a:rPr>
                        <a:t>EXCO has approved a bursary policy to recruit people with disabilities which will assist in meeting the disability target in the long-term.</a:t>
                      </a:r>
                      <a:endParaRPr lang="en-US" sz="1200" kern="1200" dirty="0">
                        <a:solidFill>
                          <a:schemeClr val="dk1"/>
                        </a:solidFill>
                        <a:effectLst/>
                        <a:latin typeface="Arial" panose="020B0604020202020204" pitchFamily="34" charset="0"/>
                        <a:ea typeface="+mn-ea"/>
                        <a:cs typeface="+mn-cs"/>
                      </a:endParaRPr>
                    </a:p>
                  </a:txBody>
                  <a:tcPr marL="68580" marR="68580" marT="0" marB="0"/>
                </a:tc>
                <a:tc>
                  <a:txBody>
                    <a:bodyPr/>
                    <a:lstStyle/>
                    <a:p>
                      <a:pPr marL="0" marR="0">
                        <a:spcBef>
                          <a:spcPts val="0"/>
                        </a:spcBef>
                        <a:spcAft>
                          <a:spcPts val="0"/>
                        </a:spcAft>
                      </a:pPr>
                      <a:r>
                        <a:rPr lang="en-ZA" sz="1000" b="1" kern="1200" dirty="0">
                          <a:solidFill>
                            <a:schemeClr val="dk1"/>
                          </a:solidFill>
                          <a:effectLst/>
                          <a:latin typeface="Arial" panose="020B0604020202020204" pitchFamily="34" charset="0"/>
                          <a:ea typeface="+mn-ea"/>
                          <a:cs typeface="+mn-cs"/>
                        </a:rPr>
                        <a:t>Not Achieved -  </a:t>
                      </a:r>
                      <a:r>
                        <a:rPr lang="en-ZA" sz="1000" dirty="0">
                          <a:solidFill>
                            <a:srgbClr val="000000"/>
                          </a:solidFill>
                          <a:effectLst/>
                          <a:latin typeface="Arial" panose="020B0604020202020204" pitchFamily="34" charset="0"/>
                          <a:ea typeface="Calibri" panose="020F0502020204030204" pitchFamily="34" charset="0"/>
                        </a:rPr>
                        <a:t>55% female</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rPr>
                        <a:t>45% male</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rPr>
                        <a:t>0.7% employees with disabilities</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rPr>
                        <a:t>88% employees from black group (79% African, 6% coloured, 3% Indian)</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000" dirty="0">
                          <a:solidFill>
                            <a:srgbClr val="000000"/>
                          </a:solidFill>
                          <a:effectLst/>
                          <a:latin typeface="Arial" panose="020B0604020202020204" pitchFamily="34" charset="0"/>
                          <a:ea typeface="Calibri" panose="020F0502020204030204" pitchFamily="34" charset="0"/>
                        </a:rPr>
                        <a:t>12% from white group.</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6283">
                <a:tc rowSpan="2">
                  <a:txBody>
                    <a:bodyPr/>
                    <a:lstStyle/>
                    <a:p>
                      <a:r>
                        <a:rPr lang="en-ZA" sz="1800" b="1" kern="1200" dirty="0">
                          <a:solidFill>
                            <a:schemeClr val="dk1"/>
                          </a:solidFill>
                          <a:effectLst/>
                          <a:latin typeface="+mn-lt"/>
                          <a:ea typeface="+mn-ea"/>
                          <a:cs typeface="+mn-cs"/>
                        </a:rPr>
                        <a:t>Regulatory Policy</a:t>
                      </a:r>
                      <a:endParaRPr lang="en-US" sz="1800" dirty="0"/>
                    </a:p>
                  </a:txBody>
                  <a:tcPr marT="45725" marB="45725"/>
                </a:tc>
                <a:tc row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j-lt"/>
                          <a:ea typeface="+mn-ea"/>
                          <a:cs typeface="+mn-cs"/>
                        </a:rPr>
                        <a:t>Improved brand awareness, financial literacy, customer awareness and understanding of their rights and responsibilities when making financial decisions.</a:t>
                      </a:r>
                      <a:endParaRPr lang="en-US" sz="1600" kern="1200" dirty="0">
                        <a:solidFill>
                          <a:schemeClr val="dk1"/>
                        </a:solidFill>
                        <a:effectLst/>
                        <a:latin typeface="+mj-lt"/>
                        <a:ea typeface="+mn-ea"/>
                        <a:cs typeface="+mn-cs"/>
                      </a:endParaRPr>
                    </a:p>
                  </a:txBody>
                  <a:tcPr marT="45725" marB="45725"/>
                </a:tc>
                <a:tc>
                  <a:txBody>
                    <a:bodyPr/>
                    <a:lstStyle/>
                    <a:p>
                      <a:pPr marL="0" marR="0" algn="l" defTabSz="914318" rtl="0" eaLnBrk="1" latinLnBrk="0" hangingPunct="1">
                        <a:spcBef>
                          <a:spcPts val="0"/>
                        </a:spcBef>
                        <a:spcAft>
                          <a:spcPts val="0"/>
                        </a:spcAft>
                      </a:pPr>
                      <a:r>
                        <a:rPr lang="en-US" sz="1100" kern="1200" dirty="0">
                          <a:solidFill>
                            <a:schemeClr val="dk1"/>
                          </a:solidFill>
                          <a:effectLst/>
                          <a:latin typeface="Arial" panose="020B0604020202020204" pitchFamily="34" charset="0"/>
                          <a:ea typeface="+mn-ea"/>
                          <a:cs typeface="+mn-cs"/>
                        </a:rPr>
                        <a:t>3</a:t>
                      </a:r>
                    </a:p>
                  </a:txBody>
                  <a:tcPr marT="45725" marB="45725"/>
                </a:tc>
                <a:tc>
                  <a:txBody>
                    <a:bodyPr/>
                    <a:lstStyle/>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3 media activities. </a:t>
                      </a:r>
                      <a:endParaRPr lang="en-US" sz="1000" kern="1200" dirty="0">
                        <a:solidFill>
                          <a:srgbClr val="000000"/>
                        </a:solidFill>
                        <a:effectLst/>
                        <a:latin typeface="Arial" panose="020B0604020202020204" pitchFamily="34" charset="0"/>
                        <a:ea typeface="+mn-ea"/>
                        <a:cs typeface="+mn-cs"/>
                      </a:endParaRPr>
                    </a:p>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 </a:t>
                      </a:r>
                      <a:endParaRPr lang="en-US" sz="1000" kern="1200" dirty="0">
                        <a:solidFill>
                          <a:srgbClr val="000000"/>
                        </a:solidFill>
                        <a:effectLst/>
                        <a:latin typeface="Arial" panose="020B0604020202020204" pitchFamily="34" charset="0"/>
                        <a:ea typeface="+mn-ea"/>
                        <a:cs typeface="+mn-cs"/>
                      </a:endParaRPr>
                    </a:p>
                  </a:txBody>
                  <a:tcPr marL="68580" marR="68580" marT="0" marB="0"/>
                </a:tc>
                <a:tc>
                  <a:txBody>
                    <a:bodyPr/>
                    <a:lstStyle/>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2 media activities. </a:t>
                      </a:r>
                      <a:endParaRPr lang="en-US" sz="1000" kern="1200" dirty="0">
                        <a:solidFill>
                          <a:srgbClr val="000000"/>
                        </a:solidFill>
                        <a:effectLst/>
                        <a:latin typeface="Arial" panose="020B0604020202020204" pitchFamily="34" charset="0"/>
                        <a:ea typeface="+mn-ea"/>
                        <a:cs typeface="+mn-cs"/>
                      </a:endParaRPr>
                    </a:p>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 </a:t>
                      </a:r>
                      <a:endParaRPr lang="en-US" sz="1000" kern="1200" dirty="0">
                        <a:solidFill>
                          <a:srgbClr val="000000"/>
                        </a:solidFill>
                        <a:effectLst/>
                        <a:latin typeface="Arial" panose="020B0604020202020204" pitchFamily="34" charset="0"/>
                        <a:ea typeface="+mn-ea"/>
                        <a:cs typeface="+mn-cs"/>
                      </a:endParaRPr>
                    </a:p>
                  </a:txBody>
                  <a:tcPr marL="68580" marR="68580" marT="0" marB="0"/>
                </a:tc>
                <a:tc>
                  <a:txBody>
                    <a:bodyPr/>
                    <a:lstStyle/>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Ensure confirmation of interviews with media house in advance.</a:t>
                      </a:r>
                      <a:endParaRPr lang="en-US" sz="1000" kern="1200" dirty="0">
                        <a:solidFill>
                          <a:srgbClr val="000000"/>
                        </a:solidFill>
                        <a:effectLst/>
                        <a:latin typeface="Arial" panose="020B0604020202020204" pitchFamily="34" charset="0"/>
                        <a:ea typeface="+mn-ea"/>
                        <a:cs typeface="+mn-cs"/>
                      </a:endParaRPr>
                    </a:p>
                  </a:txBody>
                  <a:tcPr marT="45725" marB="45725"/>
                </a:tc>
                <a:tc>
                  <a:txBody>
                    <a:bodyPr/>
                    <a:lstStyle/>
                    <a:p>
                      <a:pPr marL="0" marR="0" algn="l" defTabSz="914318" rtl="0" eaLnBrk="1" latinLnBrk="0" hangingPunct="1">
                        <a:spcBef>
                          <a:spcPts val="0"/>
                        </a:spcBef>
                        <a:spcAft>
                          <a:spcPts val="0"/>
                        </a:spcAft>
                      </a:pPr>
                      <a:r>
                        <a:rPr lang="en-ZA" sz="1000" b="1" kern="1200" dirty="0">
                          <a:solidFill>
                            <a:srgbClr val="000000"/>
                          </a:solidFill>
                          <a:effectLst/>
                          <a:latin typeface="Arial" panose="020B0604020202020204" pitchFamily="34" charset="0"/>
                          <a:ea typeface="+mn-ea"/>
                          <a:cs typeface="+mn-cs"/>
                        </a:rPr>
                        <a:t>Achieved</a:t>
                      </a:r>
                      <a:r>
                        <a:rPr lang="en-ZA" sz="1000" kern="1200" dirty="0">
                          <a:solidFill>
                            <a:srgbClr val="000000"/>
                          </a:solidFill>
                          <a:effectLst/>
                          <a:latin typeface="Arial" panose="020B0604020202020204" pitchFamily="34" charset="0"/>
                          <a:ea typeface="+mn-ea"/>
                          <a:cs typeface="+mn-cs"/>
                        </a:rPr>
                        <a:t> - 755 media activities</a:t>
                      </a:r>
                      <a:endParaRPr lang="en-US" sz="1000" kern="1200" dirty="0">
                        <a:solidFill>
                          <a:srgbClr val="000000"/>
                        </a:solidFill>
                        <a:effectLst/>
                        <a:latin typeface="Arial" panose="020B0604020202020204" pitchFamily="34" charset="0"/>
                        <a:ea typeface="+mn-ea"/>
                        <a:cs typeface="+mn-cs"/>
                      </a:endParaRPr>
                    </a:p>
                  </a:txBody>
                  <a:tcPr marT="45725" marB="45725"/>
                </a:tc>
                <a:extLst>
                  <a:ext uri="{0D108BD9-81ED-4DB2-BD59-A6C34878D82A}">
                    <a16:rowId xmlns:a16="http://schemas.microsoft.com/office/drawing/2014/main" val="10003"/>
                  </a:ext>
                </a:extLst>
              </a:tr>
              <a:tr h="1889964">
                <a:tc vMerge="1">
                  <a:txBody>
                    <a:bodyPr/>
                    <a:lstStyle/>
                    <a:p>
                      <a:endParaRPr lang="en-US" dirty="0"/>
                    </a:p>
                  </a:txBody>
                  <a:tcPr/>
                </a:tc>
                <a:tc vMerge="1">
                  <a:txBody>
                    <a:bodyPr/>
                    <a:lstStyle/>
                    <a:p>
                      <a:endParaRPr lang="en-US" dirty="0"/>
                    </a:p>
                  </a:txBody>
                  <a:tcPr/>
                </a:tc>
                <a:tc>
                  <a:txBody>
                    <a:bodyPr/>
                    <a:lstStyle/>
                    <a:p>
                      <a:pPr marL="0" marR="0" algn="l" defTabSz="914318" rtl="0" eaLnBrk="1" latinLnBrk="0" hangingPunct="1">
                        <a:spcBef>
                          <a:spcPts val="0"/>
                        </a:spcBef>
                        <a:spcAft>
                          <a:spcPts val="0"/>
                        </a:spcAft>
                      </a:pPr>
                      <a:r>
                        <a:rPr lang="en-US" sz="1100" kern="1200" dirty="0">
                          <a:solidFill>
                            <a:schemeClr val="dk1"/>
                          </a:solidFill>
                          <a:effectLst/>
                          <a:latin typeface="Arial" panose="020B0604020202020204" pitchFamily="34" charset="0"/>
                          <a:ea typeface="+mn-ea"/>
                          <a:cs typeface="+mn-cs"/>
                        </a:rPr>
                        <a:t>4</a:t>
                      </a:r>
                    </a:p>
                  </a:txBody>
                  <a:tcPr marT="45725" marB="45725"/>
                </a:tc>
                <a:tc>
                  <a:txBody>
                    <a:bodyPr/>
                    <a:lstStyle/>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Resolution of 90% of RSB test cases within six months after defining parameters.</a:t>
                      </a:r>
                      <a:endParaRPr lang="en-US" sz="1000" kern="1200" dirty="0">
                        <a:solidFill>
                          <a:srgbClr val="000000"/>
                        </a:solidFill>
                        <a:effectLst/>
                        <a:latin typeface="Arial" panose="020B0604020202020204" pitchFamily="34" charset="0"/>
                        <a:ea typeface="+mn-ea"/>
                        <a:cs typeface="+mn-cs"/>
                      </a:endParaRPr>
                    </a:p>
                  </a:txBody>
                  <a:tcPr marL="68580" marR="68580" marT="0" marB="0"/>
                </a:tc>
                <a:tc>
                  <a:txBody>
                    <a:bodyPr/>
                    <a:lstStyle/>
                    <a:p>
                      <a:pPr marL="0" marR="0" algn="l" defTabSz="914318" rtl="0" eaLnBrk="1" latinLnBrk="0" hangingPunct="1">
                        <a:spcBef>
                          <a:spcPts val="0"/>
                        </a:spcBef>
                        <a:spcAft>
                          <a:spcPts val="0"/>
                        </a:spcAft>
                      </a:pPr>
                      <a:r>
                        <a:rPr lang="en-ZA" sz="1000" kern="1200" dirty="0">
                          <a:solidFill>
                            <a:srgbClr val="000000"/>
                          </a:solidFill>
                          <a:effectLst/>
                          <a:latin typeface="Arial" panose="020B0604020202020204" pitchFamily="34" charset="0"/>
                          <a:ea typeface="+mn-ea"/>
                          <a:cs typeface="+mn-cs"/>
                        </a:rPr>
                        <a:t>Resolution of 66% of RSB test cases within six months after defining parameters.</a:t>
                      </a:r>
                      <a:endParaRPr lang="en-US" sz="1000" kern="1200" dirty="0">
                        <a:solidFill>
                          <a:srgbClr val="000000"/>
                        </a:solidFill>
                        <a:effectLst/>
                        <a:latin typeface="Arial" panose="020B0604020202020204" pitchFamily="34" charset="0"/>
                        <a:ea typeface="+mn-ea"/>
                        <a:cs typeface="+mn-cs"/>
                      </a:endParaRPr>
                    </a:p>
                  </a:txBody>
                  <a:tcPr marL="68580" marR="68580" marT="0" marB="0"/>
                </a:tc>
                <a:tc>
                  <a:txBody>
                    <a:bodyPr/>
                    <a:lstStyle/>
                    <a:p>
                      <a:pPr marL="0" marR="0" algn="l" defTabSz="914318" rtl="0" eaLnBrk="1" latinLnBrk="0" hangingPunct="1">
                        <a:spcBef>
                          <a:spcPts val="0"/>
                        </a:spcBef>
                        <a:spcAft>
                          <a:spcPts val="0"/>
                        </a:spcAft>
                      </a:pPr>
                      <a:r>
                        <a:rPr lang="en-US" sz="1000" kern="1200" dirty="0">
                          <a:solidFill>
                            <a:srgbClr val="000000"/>
                          </a:solidFill>
                          <a:effectLst/>
                          <a:latin typeface="Arial" panose="020B0604020202020204" pitchFamily="34" charset="0"/>
                          <a:ea typeface="+mn-ea"/>
                          <a:cs typeface="+mn-cs"/>
                        </a:rPr>
                        <a:t>Going forward, targets are being adjusted to take account of certain test cases being more complex and requiring a longer test period. This is the consequence of learning experience, as this is a new activity for the FSCA, and the RPD specifically.</a:t>
                      </a:r>
                      <a:endParaRPr lang="en-US" sz="1000" kern="1200" dirty="0">
                        <a:solidFill>
                          <a:srgbClr val="000000"/>
                        </a:solidFill>
                        <a:effectLst/>
                        <a:latin typeface="Arial" panose="020B0604020202020204" pitchFamily="34" charset="0"/>
                        <a:cs typeface="+mn-cs"/>
                      </a:endParaRPr>
                    </a:p>
                  </a:txBody>
                  <a:tcPr marT="45725" marB="45725"/>
                </a:tc>
                <a:tc>
                  <a:txBody>
                    <a:bodyPr/>
                    <a:lstStyle/>
                    <a:p>
                      <a:pPr marL="0" marR="0" algn="l" defTabSz="914318" rtl="0" eaLnBrk="1" latinLnBrk="0" hangingPunct="1">
                        <a:spcBef>
                          <a:spcPts val="0"/>
                        </a:spcBef>
                        <a:spcAft>
                          <a:spcPts val="0"/>
                        </a:spcAft>
                      </a:pPr>
                      <a:r>
                        <a:rPr lang="en-ZA" sz="1200" b="1" kern="1200" dirty="0">
                          <a:solidFill>
                            <a:schemeClr val="dk1"/>
                          </a:solidFill>
                          <a:effectLst/>
                          <a:latin typeface="Arial" panose="020B0604020202020204" pitchFamily="34" charset="0"/>
                          <a:ea typeface="+mn-ea"/>
                          <a:cs typeface="+mn-cs"/>
                        </a:rPr>
                        <a:t>Not Achieved </a:t>
                      </a:r>
                      <a:r>
                        <a:rPr lang="en-ZA" sz="1200" kern="1200" dirty="0">
                          <a:solidFill>
                            <a:schemeClr val="dk1"/>
                          </a:solidFill>
                          <a:effectLst/>
                          <a:latin typeface="Arial" panose="020B0604020202020204" pitchFamily="34" charset="0"/>
                          <a:ea typeface="+mn-ea"/>
                          <a:cs typeface="+mn-cs"/>
                        </a:rPr>
                        <a:t>- Resolution of 49.67% of RSB test cases within six months after defining parameters.</a:t>
                      </a:r>
                      <a:endParaRPr lang="en-US" sz="1200" kern="1200" dirty="0">
                        <a:solidFill>
                          <a:schemeClr val="dk1"/>
                        </a:solidFill>
                        <a:effectLst/>
                        <a:latin typeface="Arial" panose="020B0604020202020204" pitchFamily="34" charset="0"/>
                        <a:cs typeface="+mn-cs"/>
                      </a:endParaRPr>
                    </a:p>
                  </a:txBody>
                  <a:tcPr marT="45725" marB="45725"/>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CE59FD9B-1B51-4FE3-9B35-86D1744EE153}"/>
              </a:ext>
            </a:extLst>
          </p:cNvPr>
          <p:cNvSpPr txBox="1"/>
          <p:nvPr/>
        </p:nvSpPr>
        <p:spPr>
          <a:xfrm>
            <a:off x="6200775" y="6429375"/>
            <a:ext cx="424027" cy="369332"/>
          </a:xfrm>
          <a:prstGeom prst="rect">
            <a:avLst/>
          </a:prstGeom>
          <a:noFill/>
        </p:spPr>
        <p:txBody>
          <a:bodyPr wrap="none" rtlCol="0">
            <a:spAutoFit/>
          </a:bodyPr>
          <a:lstStyle/>
          <a:p>
            <a:r>
              <a:rPr lang="en-US" dirty="0"/>
              <a:t>11</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B46B-00C2-4CF3-888F-DCF835BC6D8B}"/>
              </a:ext>
            </a:extLst>
          </p:cNvPr>
          <p:cNvSpPr>
            <a:spLocks noGrp="1"/>
          </p:cNvSpPr>
          <p:nvPr>
            <p:ph type="title"/>
          </p:nvPr>
        </p:nvSpPr>
        <p:spPr>
          <a:xfrm>
            <a:off x="190500" y="171450"/>
            <a:ext cx="11372850" cy="1019175"/>
          </a:xfrm>
        </p:spPr>
        <p:txBody>
          <a:bodyPr/>
          <a:lstStyle/>
          <a:p>
            <a:pPr>
              <a:defRPr/>
            </a:pPr>
            <a:r>
              <a:rPr lang="en-US" dirty="0"/>
              <a:t>Unachieved Targets - </a:t>
            </a:r>
            <a:r>
              <a:rPr lang="en-US" dirty="0" err="1"/>
              <a:t>cont</a:t>
            </a:r>
            <a:r>
              <a:rPr lang="en-US" dirty="0"/>
              <a:t>…</a:t>
            </a:r>
          </a:p>
        </p:txBody>
      </p:sp>
      <p:graphicFrame>
        <p:nvGraphicFramePr>
          <p:cNvPr id="4" name="Table 4">
            <a:extLst>
              <a:ext uri="{FF2B5EF4-FFF2-40B4-BE49-F238E27FC236}">
                <a16:creationId xmlns:a16="http://schemas.microsoft.com/office/drawing/2014/main" id="{8650A7FC-EFE1-48E5-A0C9-6EF87AFBC862}"/>
              </a:ext>
            </a:extLst>
          </p:cNvPr>
          <p:cNvGraphicFramePr>
            <a:graphicFrameLocks noGrp="1"/>
          </p:cNvGraphicFramePr>
          <p:nvPr>
            <p:ph sz="quarter" idx="10"/>
            <p:extLst>
              <p:ext uri="{D42A27DB-BD31-4B8C-83A1-F6EECF244321}">
                <p14:modId xmlns:p14="http://schemas.microsoft.com/office/powerpoint/2010/main" val="1743016685"/>
              </p:ext>
            </p:extLst>
          </p:nvPr>
        </p:nvGraphicFramePr>
        <p:xfrm>
          <a:off x="277813" y="765176"/>
          <a:ext cx="11285539" cy="5760647"/>
        </p:xfrm>
        <a:graphic>
          <a:graphicData uri="http://schemas.openxmlformats.org/drawingml/2006/table">
            <a:tbl>
              <a:tblPr firstRow="1" bandRow="1">
                <a:tableStyleId>{5C22544A-7EE6-4342-B048-85BDC9FD1C3A}</a:tableStyleId>
              </a:tblPr>
              <a:tblGrid>
                <a:gridCol w="1533403">
                  <a:extLst>
                    <a:ext uri="{9D8B030D-6E8A-4147-A177-3AD203B41FA5}">
                      <a16:colId xmlns:a16="http://schemas.microsoft.com/office/drawing/2014/main" val="20000"/>
                    </a:ext>
                  </a:extLst>
                </a:gridCol>
                <a:gridCol w="2053293">
                  <a:extLst>
                    <a:ext uri="{9D8B030D-6E8A-4147-A177-3AD203B41FA5}">
                      <a16:colId xmlns:a16="http://schemas.microsoft.com/office/drawing/2014/main" val="20001"/>
                    </a:ext>
                  </a:extLst>
                </a:gridCol>
                <a:gridCol w="468863">
                  <a:extLst>
                    <a:ext uri="{9D8B030D-6E8A-4147-A177-3AD203B41FA5}">
                      <a16:colId xmlns:a16="http://schemas.microsoft.com/office/drawing/2014/main" val="20002"/>
                    </a:ext>
                  </a:extLst>
                </a:gridCol>
                <a:gridCol w="1406587">
                  <a:extLst>
                    <a:ext uri="{9D8B030D-6E8A-4147-A177-3AD203B41FA5}">
                      <a16:colId xmlns:a16="http://schemas.microsoft.com/office/drawing/2014/main" val="20003"/>
                    </a:ext>
                  </a:extLst>
                </a:gridCol>
                <a:gridCol w="1350001">
                  <a:extLst>
                    <a:ext uri="{9D8B030D-6E8A-4147-A177-3AD203B41FA5}">
                      <a16:colId xmlns:a16="http://schemas.microsoft.com/office/drawing/2014/main" val="20004"/>
                    </a:ext>
                  </a:extLst>
                </a:gridCol>
                <a:gridCol w="2236696">
                  <a:extLst>
                    <a:ext uri="{9D8B030D-6E8A-4147-A177-3AD203B41FA5}">
                      <a16:colId xmlns:a16="http://schemas.microsoft.com/office/drawing/2014/main" val="20005"/>
                    </a:ext>
                  </a:extLst>
                </a:gridCol>
                <a:gridCol w="2236696">
                  <a:extLst>
                    <a:ext uri="{9D8B030D-6E8A-4147-A177-3AD203B41FA5}">
                      <a16:colId xmlns:a16="http://schemas.microsoft.com/office/drawing/2014/main" val="20006"/>
                    </a:ext>
                  </a:extLst>
                </a:gridCol>
              </a:tblGrid>
              <a:tr h="896057">
                <a:tc>
                  <a:txBody>
                    <a:bodyPr/>
                    <a:lstStyle/>
                    <a:p>
                      <a:r>
                        <a:rPr lang="en-US" sz="1800" dirty="0"/>
                        <a:t>Programme</a:t>
                      </a:r>
                    </a:p>
                  </a:txBody>
                  <a:tcPr marT="45715" marB="45715"/>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Outcome</a:t>
                      </a:r>
                    </a:p>
                    <a:p>
                      <a:endParaRPr lang="en-US" sz="1800" dirty="0"/>
                    </a:p>
                  </a:txBody>
                  <a:tcPr marT="45715" marB="45715"/>
                </a:tc>
                <a:tc>
                  <a:txBody>
                    <a:bodyPr/>
                    <a:lstStyle/>
                    <a:p>
                      <a:r>
                        <a:rPr lang="en-US" sz="1800" dirty="0"/>
                        <a:t>#</a:t>
                      </a:r>
                    </a:p>
                  </a:txBody>
                  <a:tcPr marT="45715" marB="45715"/>
                </a:tc>
                <a:tc>
                  <a:txBody>
                    <a:bodyPr/>
                    <a:lstStyle/>
                    <a:p>
                      <a:r>
                        <a:rPr lang="en-US" sz="1800" dirty="0"/>
                        <a:t>Target</a:t>
                      </a:r>
                    </a:p>
                  </a:txBody>
                  <a:tcPr marT="45715" marB="45715"/>
                </a:tc>
                <a:tc>
                  <a:txBody>
                    <a:bodyPr/>
                    <a:lstStyle/>
                    <a:p>
                      <a:r>
                        <a:rPr lang="en-US" sz="1800" dirty="0"/>
                        <a:t>Achievement</a:t>
                      </a:r>
                    </a:p>
                  </a:txBody>
                  <a:tcPr marT="45715" marB="45715"/>
                </a:tc>
                <a:tc>
                  <a:txBody>
                    <a:bodyPr/>
                    <a:lstStyle/>
                    <a:p>
                      <a:r>
                        <a:rPr lang="en-US" sz="1800" dirty="0"/>
                        <a:t>Corrective action</a:t>
                      </a:r>
                    </a:p>
                  </a:txBody>
                  <a:tcPr marT="45715" marB="45715"/>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Year to date actual achievement</a:t>
                      </a:r>
                    </a:p>
                    <a:p>
                      <a:endParaRPr lang="en-US" sz="1800" dirty="0"/>
                    </a:p>
                  </a:txBody>
                  <a:tcPr marT="45715" marB="45715"/>
                </a:tc>
                <a:extLst>
                  <a:ext uri="{0D108BD9-81ED-4DB2-BD59-A6C34878D82A}">
                    <a16:rowId xmlns:a16="http://schemas.microsoft.com/office/drawing/2014/main" val="10000"/>
                  </a:ext>
                </a:extLst>
              </a:tr>
              <a:tr h="1075280">
                <a:tc rowSpan="3">
                  <a:txBody>
                    <a:bodyPr/>
                    <a:lstStyle/>
                    <a:p>
                      <a:r>
                        <a:rPr lang="en-ZA" sz="1800" b="1" kern="1200" dirty="0">
                          <a:solidFill>
                            <a:schemeClr val="dk1"/>
                          </a:solidFill>
                          <a:effectLst/>
                          <a:latin typeface="+mn-lt"/>
                          <a:ea typeface="+mn-ea"/>
                          <a:cs typeface="+mn-cs"/>
                        </a:rPr>
                        <a:t>Conduct of Business Supervision</a:t>
                      </a:r>
                      <a:endParaRPr lang="en-US" sz="2000" dirty="0"/>
                    </a:p>
                  </a:txBody>
                  <a:tcPr marT="45715" marB="45715"/>
                </a:tc>
                <a:tc rowSpan="3">
                  <a:txBody>
                    <a:bodyPr/>
                    <a:lstStyle/>
                    <a:p>
                      <a:pPr marL="0" marR="0">
                        <a:spcBef>
                          <a:spcPts val="0"/>
                        </a:spcBef>
                        <a:spcAft>
                          <a:spcPts val="0"/>
                        </a:spcAft>
                      </a:pPr>
                      <a:r>
                        <a:rPr lang="en-ZA" sz="1600" kern="1200" dirty="0">
                          <a:solidFill>
                            <a:schemeClr val="dk1"/>
                          </a:solidFill>
                          <a:effectLst/>
                          <a:latin typeface="+mj-lt"/>
                          <a:ea typeface="+mn-ea"/>
                          <a:cs typeface="+mn-cs"/>
                        </a:rPr>
                        <a:t>Improved brand awareness, financial literacy, customer awareness and understanding of their rights and responsibilities when making financial decisions. </a:t>
                      </a:r>
                      <a:endParaRPr lang="en-US" sz="1600" kern="1200" dirty="0">
                        <a:solidFill>
                          <a:schemeClr val="dk1"/>
                        </a:solidFill>
                        <a:effectLst/>
                        <a:latin typeface="+mj-lt"/>
                        <a:ea typeface="+mn-ea"/>
                        <a:cs typeface="+mn-cs"/>
                      </a:endParaRPr>
                    </a:p>
                    <a:p>
                      <a:pPr marL="0" marR="0">
                        <a:spcBef>
                          <a:spcPts val="0"/>
                        </a:spcBef>
                        <a:spcAft>
                          <a:spcPts val="0"/>
                        </a:spcAft>
                      </a:pPr>
                      <a:r>
                        <a:rPr lang="en-ZA" sz="1600" kern="1200" dirty="0">
                          <a:solidFill>
                            <a:schemeClr val="dk1"/>
                          </a:solidFill>
                          <a:effectLst/>
                          <a:latin typeface="+mj-lt"/>
                          <a:ea typeface="+mn-ea"/>
                          <a:cs typeface="+mn-cs"/>
                        </a:rPr>
                        <a:t> </a:t>
                      </a:r>
                      <a:endParaRPr lang="en-US" sz="1600" kern="1200" dirty="0">
                        <a:solidFill>
                          <a:schemeClr val="dk1"/>
                        </a:solidFill>
                        <a:effectLst/>
                        <a:latin typeface="+mj-lt"/>
                        <a:ea typeface="+mn-ea"/>
                        <a:cs typeface="+mn-cs"/>
                      </a:endParaRPr>
                    </a:p>
                  </a:txBody>
                  <a:tcPr marL="68580" marR="68580" marT="0" marB="0"/>
                </a:tc>
                <a:tc>
                  <a:txBody>
                    <a:bodyPr/>
                    <a:lstStyle/>
                    <a:p>
                      <a:pPr marL="0" marR="0" algn="l" defTabSz="914318" rtl="0" eaLnBrk="1" latinLnBrk="0" hangingPunct="1">
                        <a:spcBef>
                          <a:spcPts val="0"/>
                        </a:spcBef>
                        <a:spcAft>
                          <a:spcPts val="0"/>
                        </a:spcAft>
                      </a:pPr>
                      <a:r>
                        <a:rPr lang="en-US" sz="900" kern="1200" dirty="0">
                          <a:solidFill>
                            <a:schemeClr val="dk1"/>
                          </a:solidFill>
                          <a:effectLst/>
                          <a:latin typeface="Arial" panose="020B0604020202020204" pitchFamily="34" charset="0"/>
                          <a:ea typeface="+mn-ea"/>
                          <a:cs typeface="+mn-cs"/>
                        </a:rPr>
                        <a:t>5</a:t>
                      </a:r>
                    </a:p>
                  </a:txBody>
                  <a:tcPr marT="45715" marB="45715"/>
                </a:tc>
                <a:tc>
                  <a:txBody>
                    <a:bodyPr/>
                    <a:lstStyle/>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Conduct 5 workshops to provide up-skill training for small financial services providers (FAI 3) and Micro 2)</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Conducted 3 workshops to provide up-skill training for Small Financial Services Providers (FAI 3) and </a:t>
                      </a:r>
                    </a:p>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Micro (0)</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effectLst/>
                          <a:latin typeface="Arial" panose="020B0604020202020204" pitchFamily="34" charset="0"/>
                          <a:ea typeface="Times New Roman" panose="02020603050405020304" pitchFamily="18" charset="0"/>
                        </a:rPr>
                        <a:t>The workshops will resume in Q4 if possible, with the </a:t>
                      </a:r>
                      <a:r>
                        <a:rPr lang="en-US" sz="900" dirty="0">
                          <a:solidFill>
                            <a:srgbClr val="000000"/>
                          </a:solidFill>
                          <a:effectLst/>
                          <a:latin typeface="Arial" panose="020B0604020202020204" pitchFamily="34" charset="0"/>
                          <a:ea typeface="Times New Roman" panose="02020603050405020304" pitchFamily="18" charset="0"/>
                        </a:rPr>
                        <a:t>Covid-19 restrictions</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r>
                        <a:rPr lang="en-ZA" sz="900" b="1" kern="1200" dirty="0">
                          <a:solidFill>
                            <a:schemeClr val="dk1"/>
                          </a:solidFill>
                          <a:effectLst/>
                          <a:latin typeface="+mn-lt"/>
                          <a:ea typeface="+mn-ea"/>
                          <a:cs typeface="+mn-cs"/>
                        </a:rPr>
                        <a:t>Not Achieved</a:t>
                      </a:r>
                      <a:endParaRPr lang="en-US" sz="900" kern="1200" dirty="0">
                        <a:solidFill>
                          <a:schemeClr val="dk1"/>
                        </a:solidFill>
                        <a:effectLst/>
                        <a:latin typeface="+mn-lt"/>
                        <a:ea typeface="+mn-ea"/>
                        <a:cs typeface="+mn-cs"/>
                      </a:endParaRPr>
                    </a:p>
                    <a:p>
                      <a:r>
                        <a:rPr lang="en-ZA" sz="900" kern="1200" dirty="0">
                          <a:solidFill>
                            <a:schemeClr val="dk1"/>
                          </a:solidFill>
                          <a:effectLst/>
                          <a:latin typeface="Arial" panose="020B0604020202020204" pitchFamily="34" charset="0"/>
                          <a:ea typeface="+mn-ea"/>
                          <a:cs typeface="+mn-cs"/>
                        </a:rPr>
                        <a:t>Conducted 3 workshops to provide up-skill training for small financial services providers (FAI 3 and Micro 0)</a:t>
                      </a:r>
                    </a:p>
                    <a:p>
                      <a:r>
                        <a:rPr lang="en-US" sz="900" b="1" kern="1200" dirty="0">
                          <a:solidFill>
                            <a:schemeClr val="dk1"/>
                          </a:solidFill>
                          <a:effectLst/>
                          <a:latin typeface="Arial" panose="020B0604020202020204" pitchFamily="34" charset="0"/>
                          <a:ea typeface="+mn-ea"/>
                          <a:cs typeface="+mn-cs"/>
                        </a:rPr>
                        <a:t>(The workshops were supposed to be conducted in a face-to-face manner, as this works best for the target audience )</a:t>
                      </a:r>
                    </a:p>
                  </a:txBody>
                  <a:tcPr marL="68580" marR="68580" marT="0" marB="0"/>
                </a:tc>
                <a:extLst>
                  <a:ext uri="{0D108BD9-81ED-4DB2-BD59-A6C34878D82A}">
                    <a16:rowId xmlns:a16="http://schemas.microsoft.com/office/drawing/2014/main" val="10001"/>
                  </a:ext>
                </a:extLst>
              </a:tr>
              <a:tr h="1344100">
                <a:tc vMerge="1">
                  <a:txBody>
                    <a:bodyPr/>
                    <a:lstStyle/>
                    <a:p>
                      <a:endParaRPr lang="en-US" dirty="0"/>
                    </a:p>
                  </a:txBody>
                  <a:tcPr/>
                </a:tc>
                <a:tc vMerge="1">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900" kern="1200" dirty="0">
                          <a:solidFill>
                            <a:schemeClr val="dk1"/>
                          </a:solidFill>
                          <a:effectLst/>
                          <a:latin typeface="Arial" panose="020B0604020202020204" pitchFamily="34" charset="0"/>
                          <a:ea typeface="+mn-ea"/>
                          <a:cs typeface="+mn-cs"/>
                        </a:rPr>
                        <a:t>6</a:t>
                      </a:r>
                      <a:endParaRPr lang="en-US" sz="1200" dirty="0">
                        <a:effectLst/>
                        <a:latin typeface="Arial" panose="020B0604020202020204" pitchFamily="34" charset="0"/>
                        <a:ea typeface="Times New Roman" panose="02020603050405020304" pitchFamily="18" charset="0"/>
                      </a:endParaRPr>
                    </a:p>
                  </a:txBody>
                  <a:tcPr marT="45715" marB="45715"/>
                </a:tc>
                <a:tc>
                  <a:txBody>
                    <a:bodyPr/>
                    <a:lstStyle/>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Conduct 5 empowerment workshops with SMMEs.</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Conducted 4 empowerment workshops with SMMEs.</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Times New Roman" panose="02020603050405020304" pitchFamily="18" charset="0"/>
                        </a:rPr>
                        <a:t>The workshops will resume in Q4 via Teams Events.</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The Teams registration methods included information that was not required in terms of the POPI Act.  The department has to redesign their registration process to make sure it is POPI compliant and give ICT development time to amend the online registration form.</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algn="l" defTabSz="914318" rtl="0" eaLnBrk="1" latinLnBrk="0" hangingPunct="1"/>
                      <a:r>
                        <a:rPr lang="en-ZA" sz="900" b="1" kern="1200" dirty="0">
                          <a:solidFill>
                            <a:schemeClr val="dk1"/>
                          </a:solidFill>
                          <a:effectLst/>
                          <a:latin typeface="+mn-lt"/>
                          <a:ea typeface="+mn-ea"/>
                          <a:cs typeface="+mn-cs"/>
                        </a:rPr>
                        <a:t>Achieved - </a:t>
                      </a:r>
                      <a:endParaRPr lang="en-US" sz="900" b="1" kern="1200" dirty="0">
                        <a:solidFill>
                          <a:schemeClr val="dk1"/>
                        </a:solidFill>
                        <a:effectLst/>
                        <a:latin typeface="+mn-lt"/>
                        <a:ea typeface="+mn-ea"/>
                        <a:cs typeface="+mn-cs"/>
                      </a:endParaRPr>
                    </a:p>
                    <a:p>
                      <a:pPr marL="0" algn="l" defTabSz="914318" rtl="0" eaLnBrk="1" latinLnBrk="0" hangingPunct="1"/>
                      <a:r>
                        <a:rPr lang="en-ZA" sz="900" b="0" kern="1200" dirty="0">
                          <a:solidFill>
                            <a:schemeClr val="dk1"/>
                          </a:solidFill>
                          <a:effectLst/>
                          <a:latin typeface="+mn-lt"/>
                          <a:ea typeface="+mn-ea"/>
                          <a:cs typeface="+mn-cs"/>
                        </a:rPr>
                        <a:t>Conducted 41 empowerment workshops </a:t>
                      </a:r>
                      <a:endParaRPr lang="en-US" sz="900" b="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2329712">
                <a:tc vMerge="1">
                  <a:txBody>
                    <a:bodyPr/>
                    <a:lstStyle/>
                    <a:p>
                      <a:endParaRPr lang="en-US"/>
                    </a:p>
                  </a:txBody>
                  <a:tcPr/>
                </a:tc>
                <a:tc vMerge="1">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l" defTabSz="914318" rtl="0" eaLnBrk="1" latinLnBrk="0" hangingPunct="1">
                        <a:spcBef>
                          <a:spcPts val="0"/>
                        </a:spcBef>
                        <a:spcAft>
                          <a:spcPts val="0"/>
                        </a:spcAft>
                      </a:pPr>
                      <a:r>
                        <a:rPr lang="en-US" sz="900" kern="1200" dirty="0">
                          <a:solidFill>
                            <a:schemeClr val="dk1"/>
                          </a:solidFill>
                          <a:effectLst/>
                          <a:latin typeface="Arial" panose="020B0604020202020204" pitchFamily="34" charset="0"/>
                          <a:ea typeface="+mn-ea"/>
                          <a:cs typeface="+mn-cs"/>
                        </a:rPr>
                        <a:t>7</a:t>
                      </a:r>
                    </a:p>
                  </a:txBody>
                  <a:tcPr marT="45715" marB="45715"/>
                </a:tc>
                <a:tc>
                  <a:txBody>
                    <a:bodyPr/>
                    <a:lstStyle/>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42 onsite inspections </a:t>
                      </a:r>
                      <a:endParaRPr lang="en-US" sz="9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900" dirty="0">
                          <a:solidFill>
                            <a:srgbClr val="000000"/>
                          </a:solidFill>
                          <a:effectLst/>
                          <a:latin typeface="Arial" panose="020B0604020202020204" pitchFamily="34" charset="0"/>
                          <a:ea typeface="Times New Roman" panose="02020603050405020304" pitchFamily="18" charset="0"/>
                        </a:rPr>
                        <a:t>BPP 5 </a:t>
                      </a:r>
                      <a:endParaRPr lang="en-US" sz="9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900" dirty="0">
                          <a:solidFill>
                            <a:srgbClr val="000000"/>
                          </a:solidFill>
                          <a:effectLst/>
                          <a:latin typeface="Arial" panose="020B0604020202020204" pitchFamily="34" charset="0"/>
                          <a:ea typeface="Times New Roman" panose="02020603050405020304" pitchFamily="18" charset="0"/>
                        </a:rPr>
                        <a:t>IRF 0</a:t>
                      </a:r>
                      <a:endParaRPr lang="en-US" sz="9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900" dirty="0">
                          <a:solidFill>
                            <a:srgbClr val="000000"/>
                          </a:solidFill>
                          <a:effectLst/>
                          <a:latin typeface="Arial" panose="020B0604020202020204" pitchFamily="34" charset="0"/>
                          <a:ea typeface="Times New Roman" panose="02020603050405020304" pitchFamily="18" charset="0"/>
                        </a:rPr>
                        <a:t>Micro institution 10</a:t>
                      </a:r>
                      <a:endParaRPr lang="en-US" sz="900" dirty="0">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900" dirty="0">
                          <a:solidFill>
                            <a:srgbClr val="000000"/>
                          </a:solidFill>
                          <a:effectLst/>
                          <a:latin typeface="Arial" panose="020B0604020202020204" pitchFamily="34" charset="0"/>
                          <a:ea typeface="Times New Roman" panose="02020603050405020304" pitchFamily="18" charset="0"/>
                        </a:rPr>
                        <a:t>FAI 15</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solidFill>
                            <a:srgbClr val="000000"/>
                          </a:solidFill>
                          <a:effectLst/>
                          <a:latin typeface="Arial" panose="020B0604020202020204" pitchFamily="34" charset="0"/>
                          <a:ea typeface="Times New Roman" panose="02020603050405020304" pitchFamily="18" charset="0"/>
                        </a:rPr>
                        <a:t>Investment providers 12</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39 onsite inspections</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Banks and Payment Providers (BPP) 2 </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Insurance and Retirement Funds (IRF) 2</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Micro institution 9</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Financial Advisors and Intermediaries (FAI) 15</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kern="1200" dirty="0">
                          <a:solidFill>
                            <a:srgbClr val="000000"/>
                          </a:solidFill>
                          <a:effectLst/>
                          <a:latin typeface="Arial" panose="020B0604020202020204" pitchFamily="34" charset="0"/>
                          <a:ea typeface="Calibri" panose="020F0502020204030204" pitchFamily="34" charset="0"/>
                        </a:rPr>
                        <a:t>Investment providers (IP) 11</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BPP: No action, currently exceeding the year-to-date target.</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9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Micro: The 2 outstanding inspections for Q3 will be conducted in Q4.</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9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IP: The remaining inspection (1), to be conducted in Q4.</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9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US" sz="900" dirty="0">
                          <a:effectLst/>
                          <a:latin typeface="Arial" panose="020B0604020202020204" pitchFamily="34" charset="0"/>
                          <a:ea typeface="Calibri" panose="020F0502020204030204" pitchFamily="34" charset="0"/>
                        </a:rPr>
                        <a:t> </a:t>
                      </a:r>
                      <a:endParaRPr lang="en-US" sz="9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900" b="1" dirty="0">
                          <a:effectLst/>
                          <a:latin typeface="Arial" panose="020B0604020202020204" pitchFamily="34" charset="0"/>
                          <a:ea typeface="Calibri" panose="020F0502020204030204" pitchFamily="34" charset="0"/>
                        </a:rPr>
                        <a:t>Achieved </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dirty="0">
                          <a:solidFill>
                            <a:srgbClr val="000000"/>
                          </a:solidFill>
                          <a:effectLst/>
                          <a:latin typeface="Arial" panose="020B0604020202020204" pitchFamily="34" charset="0"/>
                          <a:ea typeface="Calibri" panose="020F0502020204030204" pitchFamily="34" charset="0"/>
                        </a:rPr>
                        <a:t>95 onsite inspections</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Banks and Payment Providers (BPP) 31 </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Insurance and Retirement Funds (IRF) 5</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Micro institution 13</a:t>
                      </a:r>
                      <a:endParaRPr lang="en-US" sz="900" dirty="0">
                        <a:effectLst/>
                        <a:latin typeface="Arial" panose="020B0604020202020204" pitchFamily="34" charset="0"/>
                        <a:ea typeface="Times New Roman" panose="02020603050405020304" pitchFamily="18" charset="0"/>
                      </a:endParaRPr>
                    </a:p>
                    <a:p>
                      <a:pPr marL="0" marR="0">
                        <a:lnSpc>
                          <a:spcPct val="107000"/>
                        </a:lnSpc>
                        <a:spcBef>
                          <a:spcPts val="0"/>
                        </a:spcBef>
                        <a:spcAft>
                          <a:spcPts val="800"/>
                        </a:spcAft>
                      </a:pPr>
                      <a:r>
                        <a:rPr lang="en-ZA" sz="900" dirty="0">
                          <a:solidFill>
                            <a:srgbClr val="000000"/>
                          </a:solidFill>
                          <a:effectLst/>
                          <a:latin typeface="Arial" panose="020B0604020202020204" pitchFamily="34" charset="0"/>
                          <a:ea typeface="Calibri" panose="020F0502020204030204" pitchFamily="34" charset="0"/>
                        </a:rPr>
                        <a:t>Financial Advisors and Intermediaries (FAI) 25</a:t>
                      </a:r>
                      <a:endParaRPr lang="en-US" sz="9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900" kern="1200" dirty="0">
                          <a:solidFill>
                            <a:srgbClr val="000000"/>
                          </a:solidFill>
                          <a:effectLst/>
                          <a:latin typeface="Arial" panose="020B0604020202020204" pitchFamily="34" charset="0"/>
                          <a:ea typeface="Calibri" panose="020F0502020204030204" pitchFamily="34" charset="0"/>
                        </a:rPr>
                        <a:t>Investment providers (IP) 21</a:t>
                      </a:r>
                      <a:endParaRPr lang="en-US" sz="9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9A75EC3C-0187-41E2-8065-342289815938}"/>
              </a:ext>
            </a:extLst>
          </p:cNvPr>
          <p:cNvSpPr txBox="1"/>
          <p:nvPr/>
        </p:nvSpPr>
        <p:spPr>
          <a:xfrm>
            <a:off x="6200775" y="6429375"/>
            <a:ext cx="441146" cy="369332"/>
          </a:xfrm>
          <a:prstGeom prst="rect">
            <a:avLst/>
          </a:prstGeom>
          <a:noFill/>
        </p:spPr>
        <p:txBody>
          <a:bodyPr wrap="none" rtlCol="0">
            <a:spAutoFit/>
          </a:bodyPr>
          <a:lstStyle/>
          <a:p>
            <a:r>
              <a:rPr lang="en-US" dirty="0"/>
              <a:t>12</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a:extLst>
              <a:ext uri="{FF2B5EF4-FFF2-40B4-BE49-F238E27FC236}">
                <a16:creationId xmlns:a16="http://schemas.microsoft.com/office/drawing/2014/main" id="{59C94542-AAB3-426D-A814-DF24C08E7AB0}"/>
              </a:ext>
            </a:extLst>
          </p:cNvPr>
          <p:cNvSpPr>
            <a:spLocks noChangeArrowheads="1"/>
          </p:cNvSpPr>
          <p:nvPr/>
        </p:nvSpPr>
        <p:spPr bwMode="auto">
          <a:xfrm>
            <a:off x="-752475" y="2551113"/>
            <a:ext cx="4440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dirty="0">
                <a:solidFill>
                  <a:schemeClr val="bg1"/>
                </a:solidFill>
                <a:cs typeface="Arial" panose="020B0604020202020204" pitchFamily="34" charset="0"/>
              </a:rPr>
              <a:t>Challenges </a:t>
            </a:r>
          </a:p>
          <a:p>
            <a:pPr algn="ctr"/>
            <a:endParaRPr lang="en-US" altLang="en-US" sz="3600" b="1" dirty="0">
              <a:solidFill>
                <a:schemeClr val="bg1"/>
              </a:solidFill>
              <a:cs typeface="Arial" panose="020B0604020202020204" pitchFamily="34" charset="0"/>
            </a:endParaRPr>
          </a:p>
        </p:txBody>
      </p:sp>
      <p:graphicFrame>
        <p:nvGraphicFramePr>
          <p:cNvPr id="14" name="Table 13">
            <a:extLst>
              <a:ext uri="{FF2B5EF4-FFF2-40B4-BE49-F238E27FC236}">
                <a16:creationId xmlns:a16="http://schemas.microsoft.com/office/drawing/2014/main" id="{85274C70-DEB2-47F5-8079-965058620ACB}"/>
              </a:ext>
            </a:extLst>
          </p:cNvPr>
          <p:cNvGraphicFramePr>
            <a:graphicFrameLocks noGrp="1"/>
          </p:cNvGraphicFramePr>
          <p:nvPr>
            <p:extLst>
              <p:ext uri="{D42A27DB-BD31-4B8C-83A1-F6EECF244321}">
                <p14:modId xmlns:p14="http://schemas.microsoft.com/office/powerpoint/2010/main" val="3377643557"/>
              </p:ext>
            </p:extLst>
          </p:nvPr>
        </p:nvGraphicFramePr>
        <p:xfrm>
          <a:off x="3078163" y="141288"/>
          <a:ext cx="8901112" cy="6251456"/>
        </p:xfrm>
        <a:graphic>
          <a:graphicData uri="http://schemas.openxmlformats.org/drawingml/2006/table">
            <a:tbl>
              <a:tblPr firstRow="1" firstCol="1" bandRow="1">
                <a:tableStyleId>{17292A2E-F333-43FB-9621-5CBBE7FDCDCB}</a:tableStyleId>
              </a:tblPr>
              <a:tblGrid>
                <a:gridCol w="4454283">
                  <a:extLst>
                    <a:ext uri="{9D8B030D-6E8A-4147-A177-3AD203B41FA5}">
                      <a16:colId xmlns:a16="http://schemas.microsoft.com/office/drawing/2014/main" val="20000"/>
                    </a:ext>
                  </a:extLst>
                </a:gridCol>
                <a:gridCol w="4446829">
                  <a:extLst>
                    <a:ext uri="{9D8B030D-6E8A-4147-A177-3AD203B41FA5}">
                      <a16:colId xmlns:a16="http://schemas.microsoft.com/office/drawing/2014/main" val="20001"/>
                    </a:ext>
                  </a:extLst>
                </a:gridCol>
              </a:tblGrid>
              <a:tr h="325814">
                <a:tc>
                  <a:txBody>
                    <a:bodyPr/>
                    <a:lstStyle/>
                    <a:p>
                      <a:pPr marL="457200" algn="just">
                        <a:lnSpc>
                          <a:spcPct val="150000"/>
                        </a:lnSpc>
                      </a:pPr>
                      <a:r>
                        <a:rPr lang="en-ZA" sz="1200" dirty="0">
                          <a:solidFill>
                            <a:schemeClr val="bg1"/>
                          </a:solidFill>
                          <a:effectLst/>
                        </a:rPr>
                        <a:t>Risks/Challenges or Gaps Identified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7" marR="68587" marT="0" marB="0">
                    <a:solidFill>
                      <a:srgbClr val="CC3300"/>
                    </a:solidFill>
                  </a:tcPr>
                </a:tc>
                <a:tc>
                  <a:txBody>
                    <a:bodyPr/>
                    <a:lstStyle/>
                    <a:p>
                      <a:pPr marL="457200" algn="just">
                        <a:lnSpc>
                          <a:spcPct val="150000"/>
                        </a:lnSpc>
                      </a:pPr>
                      <a:r>
                        <a:rPr lang="en-ZA" sz="1200" dirty="0">
                          <a:solidFill>
                            <a:schemeClr val="bg1"/>
                          </a:solidFill>
                          <a:effectLst/>
                        </a:rPr>
                        <a:t>Mitigation Strategies Adopted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7" marR="68587" marT="0" marB="0">
                    <a:solidFill>
                      <a:srgbClr val="CC3300"/>
                    </a:solidFill>
                  </a:tcPr>
                </a:tc>
                <a:extLst>
                  <a:ext uri="{0D108BD9-81ED-4DB2-BD59-A6C34878D82A}">
                    <a16:rowId xmlns:a16="http://schemas.microsoft.com/office/drawing/2014/main" val="10000"/>
                  </a:ext>
                </a:extLst>
              </a:tr>
              <a:tr h="1294774">
                <a:tc>
                  <a:txBody>
                    <a:bodyPr/>
                    <a:lstStyle/>
                    <a:p>
                      <a:pPr algn="just">
                        <a:lnSpc>
                          <a:spcPct val="150000"/>
                        </a:lnSpc>
                      </a:pPr>
                      <a:r>
                        <a:rPr lang="en-US" sz="900" b="0" dirty="0">
                          <a:effectLst/>
                        </a:rPr>
                        <a:t>The proactive dissemination of information in a changing environment that includes the COVID-19 pandemic. </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US" sz="900" b="0" dirty="0">
                          <a:effectLst/>
                        </a:rPr>
                        <a:t>The FSCA continuously engages with all stakeholders, including the public, to ensure that all changes are communicated timeously and accurately. </a:t>
                      </a:r>
                    </a:p>
                    <a:p>
                      <a:pPr marL="342900" lvl="0" indent="-342900" algn="just">
                        <a:lnSpc>
                          <a:spcPct val="150000"/>
                        </a:lnSpc>
                        <a:buFont typeface="Symbol" panose="05050102010706020507" pitchFamily="18" charset="2"/>
                        <a:buChar char=""/>
                      </a:pPr>
                      <a:r>
                        <a:rPr lang="en-US" sz="900" b="0" dirty="0">
                          <a:effectLst/>
                        </a:rPr>
                        <a:t>The FSCAs virtual media interviews, media engagements, thought leadership activities, industry workshops, social media engagements and press releases are some of the vehicles through which the FSCA manages this risk.</a:t>
                      </a:r>
                    </a:p>
                    <a:p>
                      <a:pPr marL="0" lvl="0" indent="0" algn="just">
                        <a:lnSpc>
                          <a:spcPct val="150000"/>
                        </a:lnSpc>
                        <a:buFont typeface="Symbol" panose="05050102010706020507" pitchFamily="18" charset="2"/>
                        <a:buNone/>
                      </a:pPr>
                      <a:endParaRPr lang="en-US" sz="300" b="0" dirty="0">
                        <a:effectLst/>
                      </a:endParaRPr>
                    </a:p>
                  </a:txBody>
                  <a:tcPr marL="68587" marR="68587" marT="0" marB="0"/>
                </a:tc>
                <a:extLst>
                  <a:ext uri="{0D108BD9-81ED-4DB2-BD59-A6C34878D82A}">
                    <a16:rowId xmlns:a16="http://schemas.microsoft.com/office/drawing/2014/main" val="10001"/>
                  </a:ext>
                </a:extLst>
              </a:tr>
              <a:tr h="1414884">
                <a:tc>
                  <a:txBody>
                    <a:bodyPr/>
                    <a:lstStyle/>
                    <a:p>
                      <a:pPr algn="just">
                        <a:lnSpc>
                          <a:spcPct val="150000"/>
                        </a:lnSpc>
                      </a:pPr>
                      <a:r>
                        <a:rPr lang="en-ZA" sz="900" b="0" dirty="0">
                          <a:effectLst/>
                        </a:rPr>
                        <a:t>Potential failure of strategic ICT project (IRS). </a:t>
                      </a:r>
                    </a:p>
                    <a:p>
                      <a:pPr algn="just">
                        <a:lnSpc>
                          <a:spcPct val="150000"/>
                        </a:lnSpc>
                      </a:pPr>
                      <a:r>
                        <a:rPr lang="en-ZA" sz="900" b="0" u="none" dirty="0">
                          <a:effectLst/>
                        </a:rPr>
                        <a:t>The Integrated Regulatory Systems (IRS) TOR: </a:t>
                      </a:r>
                      <a:r>
                        <a:rPr lang="en-ZA" sz="900" b="0" dirty="0">
                          <a:effectLst/>
                        </a:rPr>
                        <a:t>There was a recommendation to analyse the impact of the Prudential Authority (PA)/FSCA Shared Services Business Case project to the IRS Project. (Project on hold as per National Treasury's instruction to stop all tenders until the issue of the PPPFA is resolved).</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ZA" sz="900" b="0" dirty="0">
                          <a:effectLst/>
                        </a:rPr>
                        <a:t>Entrenchment of project governance throughout the project – effective once procurement process is concluded.</a:t>
                      </a:r>
                    </a:p>
                    <a:p>
                      <a:pPr marL="342900" lvl="0" indent="-342900" algn="just">
                        <a:lnSpc>
                          <a:spcPct val="150000"/>
                        </a:lnSpc>
                        <a:buFont typeface="Symbol" panose="05050102010706020507" pitchFamily="18" charset="2"/>
                        <a:buChar char=""/>
                      </a:pPr>
                      <a:r>
                        <a:rPr lang="en-ZA" sz="900" b="0" dirty="0">
                          <a:effectLst/>
                        </a:rPr>
                        <a:t>Business Case Review – Completed.</a:t>
                      </a:r>
                    </a:p>
                    <a:p>
                      <a:pPr marL="342900" lvl="0" indent="-342900" algn="just">
                        <a:lnSpc>
                          <a:spcPct val="150000"/>
                        </a:lnSpc>
                        <a:buFont typeface="Symbol" panose="05050102010706020507" pitchFamily="18" charset="2"/>
                        <a:buChar char=""/>
                      </a:pPr>
                      <a:r>
                        <a:rPr lang="en-ZA" sz="900" b="0" dirty="0">
                          <a:effectLst/>
                        </a:rPr>
                        <a:t>Vendor Management Risk Assessment – Planned. </a:t>
                      </a:r>
                      <a:endParaRPr lang="en-ZA" sz="9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2"/>
                  </a:ext>
                </a:extLst>
              </a:tr>
              <a:tr h="1209223">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Delays in finalisation of the Financial Sector Code at the Financial Sector Transformation Council. The FSCA participates in various sub-committees and has contributed significantly to the work done in those committees. However, there has been lengthy delays in terms of the </a:t>
                      </a:r>
                      <a:r>
                        <a:rPr lang="en-US" sz="900" b="0" dirty="0" err="1">
                          <a:effectLst/>
                          <a:latin typeface="Arial" panose="020B0604020202020204" pitchFamily="34" charset="0"/>
                          <a:ea typeface="Times New Roman" panose="02020603050405020304" pitchFamily="18" charset="0"/>
                        </a:rPr>
                        <a:t>finalisation</a:t>
                      </a:r>
                      <a:r>
                        <a:rPr lang="en-US" sz="900" b="0" dirty="0">
                          <a:effectLst/>
                          <a:latin typeface="Arial" panose="020B0604020202020204" pitchFamily="34" charset="0"/>
                          <a:ea typeface="Times New Roman" panose="02020603050405020304" pitchFamily="18" charset="0"/>
                        </a:rPr>
                        <a:t> of a new Financial Sector (FS) Code. </a:t>
                      </a:r>
                    </a:p>
                    <a:p>
                      <a:pPr algn="just">
                        <a:lnSpc>
                          <a:spcPct val="150000"/>
                        </a:lnSpc>
                      </a:pP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The issue has been communicated to the National Treasury and has been noted by the FSCA at the Financial Sector Transformation Council (FSTC) subcommittees.</a:t>
                      </a:r>
                      <a:endParaRPr lang="en-ZA" sz="9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3"/>
                  </a:ext>
                </a:extLst>
              </a:tr>
              <a:tr h="1415004">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Legislative framework not adapting quickly enough to financial sector trends, emerging risks, and international developments.</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Carrying out proactive research into and monitoring of financial sector trends, emerging risks, and international developments.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Ensuring regulatory instruments are timeously developed to address emerging risks.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Participate in the work of international financial sector principle/standard setting bodies .</a:t>
                      </a:r>
                    </a:p>
                    <a:p>
                      <a:pPr marL="342900" lvl="0" indent="-342900" algn="just">
                        <a:lnSpc>
                          <a:spcPct val="150000"/>
                        </a:lnSpc>
                        <a:buFont typeface="Symbol" panose="05050102010706020507" pitchFamily="18" charset="2"/>
                        <a:buChar char=""/>
                      </a:pPr>
                      <a:endParaRPr lang="en-ZA" sz="9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4"/>
                  </a:ext>
                </a:extLst>
              </a:tr>
              <a:tr h="200420">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Under capacity and new skills required (e.g. behavioural economics approaches) including from industry.</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Training existing staff on new skills (behavioural economics).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Leveraging on partnerships with external stakeholders.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Evaluation of FSCA structures to ensure efficacy of its intended functions.</a:t>
                      </a:r>
                      <a:endParaRPr lang="en-ZA" sz="9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384C61D3-7F4F-4171-9ABA-56BE549FDC44}"/>
              </a:ext>
            </a:extLst>
          </p:cNvPr>
          <p:cNvSpPr txBox="1"/>
          <p:nvPr/>
        </p:nvSpPr>
        <p:spPr>
          <a:xfrm>
            <a:off x="6200775" y="6429375"/>
            <a:ext cx="441146" cy="369332"/>
          </a:xfrm>
          <a:prstGeom prst="rect">
            <a:avLst/>
          </a:prstGeom>
          <a:noFill/>
        </p:spPr>
        <p:txBody>
          <a:bodyPr wrap="none" rtlCol="0">
            <a:spAutoFit/>
          </a:bodyPr>
          <a:lstStyle/>
          <a:p>
            <a:r>
              <a:rPr lang="en-US" dirty="0"/>
              <a:t>13</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a:extLst>
              <a:ext uri="{FF2B5EF4-FFF2-40B4-BE49-F238E27FC236}">
                <a16:creationId xmlns:a16="http://schemas.microsoft.com/office/drawing/2014/main" id="{CD948A34-0687-4B54-B71E-4649C4B57098}"/>
              </a:ext>
            </a:extLst>
          </p:cNvPr>
          <p:cNvSpPr>
            <a:spLocks noChangeArrowheads="1"/>
          </p:cNvSpPr>
          <p:nvPr/>
        </p:nvSpPr>
        <p:spPr bwMode="auto">
          <a:xfrm>
            <a:off x="-752475" y="2551113"/>
            <a:ext cx="4440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dirty="0">
                <a:solidFill>
                  <a:schemeClr val="bg1"/>
                </a:solidFill>
                <a:cs typeface="Arial" panose="020B0604020202020204" pitchFamily="34" charset="0"/>
              </a:rPr>
              <a:t>Challenges </a:t>
            </a:r>
          </a:p>
          <a:p>
            <a:pPr algn="ctr"/>
            <a:r>
              <a:rPr lang="en-US" altLang="en-US" sz="3600" b="1" i="1" dirty="0">
                <a:solidFill>
                  <a:schemeClr val="bg1"/>
                </a:solidFill>
                <a:cs typeface="Arial" panose="020B0604020202020204" pitchFamily="34" charset="0"/>
              </a:rPr>
              <a:t>cont.</a:t>
            </a:r>
          </a:p>
        </p:txBody>
      </p:sp>
      <p:graphicFrame>
        <p:nvGraphicFramePr>
          <p:cNvPr id="14" name="Table 13">
            <a:extLst>
              <a:ext uri="{FF2B5EF4-FFF2-40B4-BE49-F238E27FC236}">
                <a16:creationId xmlns:a16="http://schemas.microsoft.com/office/drawing/2014/main" id="{E350F410-0311-45B1-9B05-34B3B6138BB8}"/>
              </a:ext>
            </a:extLst>
          </p:cNvPr>
          <p:cNvGraphicFramePr>
            <a:graphicFrameLocks noGrp="1"/>
          </p:cNvGraphicFramePr>
          <p:nvPr/>
        </p:nvGraphicFramePr>
        <p:xfrm>
          <a:off x="3159125" y="161925"/>
          <a:ext cx="8870950" cy="6446887"/>
        </p:xfrm>
        <a:graphic>
          <a:graphicData uri="http://schemas.openxmlformats.org/drawingml/2006/table">
            <a:tbl>
              <a:tblPr firstRow="1" firstCol="1" bandRow="1">
                <a:tableStyleId>{17292A2E-F333-43FB-9621-5CBBE7FDCDCB}</a:tableStyleId>
              </a:tblPr>
              <a:tblGrid>
                <a:gridCol w="4439189">
                  <a:extLst>
                    <a:ext uri="{9D8B030D-6E8A-4147-A177-3AD203B41FA5}">
                      <a16:colId xmlns:a16="http://schemas.microsoft.com/office/drawing/2014/main" val="20000"/>
                    </a:ext>
                  </a:extLst>
                </a:gridCol>
                <a:gridCol w="4431761">
                  <a:extLst>
                    <a:ext uri="{9D8B030D-6E8A-4147-A177-3AD203B41FA5}">
                      <a16:colId xmlns:a16="http://schemas.microsoft.com/office/drawing/2014/main" val="20001"/>
                    </a:ext>
                  </a:extLst>
                </a:gridCol>
              </a:tblGrid>
              <a:tr h="325731">
                <a:tc>
                  <a:txBody>
                    <a:bodyPr/>
                    <a:lstStyle/>
                    <a:p>
                      <a:pPr marL="457200" algn="just">
                        <a:lnSpc>
                          <a:spcPct val="150000"/>
                        </a:lnSpc>
                      </a:pPr>
                      <a:r>
                        <a:rPr lang="en-ZA" sz="1200" dirty="0">
                          <a:solidFill>
                            <a:schemeClr val="bg1"/>
                          </a:solidFill>
                          <a:effectLst/>
                        </a:rPr>
                        <a:t>Risks/Challenges or Gaps Identified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90" marR="68590" marT="0" marB="0">
                    <a:solidFill>
                      <a:srgbClr val="CC3300"/>
                    </a:solidFill>
                  </a:tcPr>
                </a:tc>
                <a:tc>
                  <a:txBody>
                    <a:bodyPr/>
                    <a:lstStyle/>
                    <a:p>
                      <a:pPr marL="457200" algn="just">
                        <a:lnSpc>
                          <a:spcPct val="150000"/>
                        </a:lnSpc>
                      </a:pPr>
                      <a:r>
                        <a:rPr lang="en-ZA" sz="1200" dirty="0">
                          <a:solidFill>
                            <a:schemeClr val="bg1"/>
                          </a:solidFill>
                          <a:effectLst/>
                        </a:rPr>
                        <a:t>Mitigation Strategies Adopted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90" marR="68590" marT="0" marB="0">
                    <a:solidFill>
                      <a:srgbClr val="CC3300"/>
                    </a:solidFill>
                  </a:tcPr>
                </a:tc>
                <a:extLst>
                  <a:ext uri="{0D108BD9-81ED-4DB2-BD59-A6C34878D82A}">
                    <a16:rowId xmlns:a16="http://schemas.microsoft.com/office/drawing/2014/main" val="10000"/>
                  </a:ext>
                </a:extLst>
              </a:tr>
              <a:tr h="4500767">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Uncertainties regarding the intention and timing of the Financial Sector Regulation Act (FSRA) insofar it relates to the various mandates of the different financial sector regulators and legislative architecture.</a:t>
                      </a:r>
                      <a:endParaRPr lang="en-ZA" sz="900" b="0" dirty="0">
                        <a:effectLst/>
                        <a:latin typeface="Arial" panose="020B0604020202020204" pitchFamily="34" charset="0"/>
                        <a:ea typeface="Times New Roman" panose="02020603050405020304" pitchFamily="18" charset="0"/>
                      </a:endParaRPr>
                    </a:p>
                  </a:txBody>
                  <a:tcPr marL="68590" marR="68590"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A Task Team consisting of National Treasury, FSCA, PA and Council of Medical Schemes (CMS) were established to consider overlapping objectives and information sharing measures and to make recommendations on future conduct and prudential delineation. The FSCA will contribute to these discussions as part of its participation on the Task Team.</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PA/FSCA established working groups to facilitate the smooth transition of the prudential regulation of Collective Investment Schemes, Pension Funds and Friendly Societies from the FSCA to the PA.</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Regular quarterly meetings have been set up between the National Payment System (NPS) department of the SARB and the FSCA to discuss areas of overlap, coordination, and development. In addition, special workstreams are set up to discuss mandate and development matters as they arise with regards to, development of the COFI Bill and the NPS Act review.</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Internal FSCA working groups have been set up to further refine the perimeter and scope of the FSCA mandate with regards to credit, debt collection, various markets activities and payment services. This work will be used to inform COFI Bill developments as well as to inform discussions with the National Credit Regulator (NCR</a:t>
                      </a:r>
                      <a:r>
                        <a:rPr lang="en-US" sz="900" b="0">
                          <a:effectLst/>
                          <a:latin typeface="Arial" panose="020B0604020202020204" pitchFamily="34" charset="0"/>
                          <a:ea typeface="Times New Roman" panose="02020603050405020304" pitchFamily="18" charset="0"/>
                        </a:rPr>
                        <a:t>), Council </a:t>
                      </a:r>
                      <a:r>
                        <a:rPr lang="en-US" sz="900" b="0" dirty="0">
                          <a:effectLst/>
                          <a:latin typeface="Arial" panose="020B0604020202020204" pitchFamily="34" charset="0"/>
                          <a:ea typeface="Times New Roman" panose="02020603050405020304" pitchFamily="18" charset="0"/>
                        </a:rPr>
                        <a:t>of Debt Collectors (CDC), SARB and PA.</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Considerations with regards to services related to forex are taking place through the development of the COFI Bill</a:t>
                      </a:r>
                    </a:p>
                    <a:p>
                      <a:pPr marL="342900" lvl="0" indent="-342900" algn="just">
                        <a:lnSpc>
                          <a:spcPct val="150000"/>
                        </a:lnSpc>
                        <a:buFont typeface="Symbol" panose="05050102010706020507" pitchFamily="18" charset="2"/>
                        <a:buChar char=""/>
                      </a:pPr>
                      <a:endParaRPr lang="en-ZA" sz="900" b="0" dirty="0">
                        <a:effectLst/>
                        <a:latin typeface="Arial" panose="020B0604020202020204" pitchFamily="34" charset="0"/>
                        <a:ea typeface="Times New Roman" panose="02020603050405020304" pitchFamily="18" charset="0"/>
                      </a:endParaRPr>
                    </a:p>
                  </a:txBody>
                  <a:tcPr marL="68590" marR="68590" marT="0" marB="0"/>
                </a:tc>
                <a:extLst>
                  <a:ext uri="{0D108BD9-81ED-4DB2-BD59-A6C34878D82A}">
                    <a16:rowId xmlns:a16="http://schemas.microsoft.com/office/drawing/2014/main" val="10001"/>
                  </a:ext>
                </a:extLst>
              </a:tr>
              <a:tr h="1620339">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Delays in the promulgation of the COFI Bill framework</a:t>
                      </a:r>
                    </a:p>
                    <a:p>
                      <a:pPr algn="just">
                        <a:lnSpc>
                          <a:spcPct val="150000"/>
                        </a:lnSpc>
                      </a:pPr>
                      <a:r>
                        <a:rPr lang="en-US" sz="900" b="0" dirty="0">
                          <a:effectLst/>
                          <a:latin typeface="Arial" panose="020B0604020202020204" pitchFamily="34" charset="0"/>
                          <a:ea typeface="Times New Roman" panose="02020603050405020304" pitchFamily="18" charset="0"/>
                        </a:rPr>
                        <a:t>- Under the future legislative framework all sectoral laws will be collapsed into the COFI Bill. There is therefore a significant body of existing subordinate legislation that must be facilitated through Standards under the COFI Bill. If COFI is passed and the body of subordinate legislation is not ready, it could lead to a significant delay in the implementation of the COFI framework and/or gaps in legislation</a:t>
                      </a:r>
                    </a:p>
                    <a:p>
                      <a:pPr algn="just">
                        <a:lnSpc>
                          <a:spcPct val="150000"/>
                        </a:lnSpc>
                      </a:pPr>
                      <a:endParaRPr lang="en-ZA" sz="900" b="0" dirty="0">
                        <a:effectLst/>
                        <a:latin typeface="Arial" panose="020B0604020202020204" pitchFamily="34" charset="0"/>
                        <a:ea typeface="Times New Roman" panose="02020603050405020304" pitchFamily="18" charset="0"/>
                      </a:endParaRPr>
                    </a:p>
                  </a:txBody>
                  <a:tcPr marL="68590" marR="68590"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Development of  financial sector law Harmonisation and Transition Plans with the purpose of ensuring a smooth transition into the COFI Framework</a:t>
                      </a:r>
                      <a:endParaRPr lang="en-ZA" sz="900" b="0" dirty="0">
                        <a:effectLst/>
                        <a:latin typeface="Arial" panose="020B0604020202020204" pitchFamily="34" charset="0"/>
                        <a:ea typeface="Times New Roman" panose="02020603050405020304" pitchFamily="18" charset="0"/>
                      </a:endParaRPr>
                    </a:p>
                  </a:txBody>
                  <a:tcPr marL="68590" marR="68590" marT="0" marB="0"/>
                </a:tc>
                <a:extLst>
                  <a:ext uri="{0D108BD9-81ED-4DB2-BD59-A6C34878D82A}">
                    <a16:rowId xmlns:a16="http://schemas.microsoft.com/office/drawing/2014/main" val="10002"/>
                  </a:ext>
                </a:extLst>
              </a:tr>
            </a:tbl>
          </a:graphicData>
        </a:graphic>
      </p:graphicFrame>
      <p:sp>
        <p:nvSpPr>
          <p:cNvPr id="4" name="TextBox 3">
            <a:extLst>
              <a:ext uri="{FF2B5EF4-FFF2-40B4-BE49-F238E27FC236}">
                <a16:creationId xmlns:a16="http://schemas.microsoft.com/office/drawing/2014/main" id="{0E3DA7A5-BB99-4A7F-AE05-DB09B2F8E267}"/>
              </a:ext>
            </a:extLst>
          </p:cNvPr>
          <p:cNvSpPr txBox="1"/>
          <p:nvPr/>
        </p:nvSpPr>
        <p:spPr>
          <a:xfrm>
            <a:off x="6200775" y="6429375"/>
            <a:ext cx="441146" cy="369332"/>
          </a:xfrm>
          <a:prstGeom prst="rect">
            <a:avLst/>
          </a:prstGeom>
          <a:noFill/>
        </p:spPr>
        <p:txBody>
          <a:bodyPr wrap="none" rtlCol="0">
            <a:spAutoFit/>
          </a:bodyPr>
          <a:lstStyle/>
          <a:p>
            <a:r>
              <a:rPr lang="en-US" dirty="0"/>
              <a:t>14</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a:extLst>
              <a:ext uri="{FF2B5EF4-FFF2-40B4-BE49-F238E27FC236}">
                <a16:creationId xmlns:a16="http://schemas.microsoft.com/office/drawing/2014/main" id="{426AC595-0CC1-40D9-904A-8E6589AD4052}"/>
              </a:ext>
            </a:extLst>
          </p:cNvPr>
          <p:cNvSpPr>
            <a:spLocks noChangeArrowheads="1"/>
          </p:cNvSpPr>
          <p:nvPr/>
        </p:nvSpPr>
        <p:spPr bwMode="auto">
          <a:xfrm>
            <a:off x="-752475" y="2551113"/>
            <a:ext cx="44402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dirty="0">
                <a:solidFill>
                  <a:schemeClr val="bg1"/>
                </a:solidFill>
                <a:cs typeface="Arial" panose="020B0604020202020204" pitchFamily="34" charset="0"/>
              </a:rPr>
              <a:t>Challenges </a:t>
            </a:r>
          </a:p>
          <a:p>
            <a:pPr algn="ctr"/>
            <a:r>
              <a:rPr lang="en-US" altLang="en-US" sz="3600" b="1" i="1" dirty="0">
                <a:solidFill>
                  <a:schemeClr val="bg1"/>
                </a:solidFill>
                <a:cs typeface="Arial" panose="020B0604020202020204" pitchFamily="34" charset="0"/>
              </a:rPr>
              <a:t>cont.</a:t>
            </a:r>
          </a:p>
          <a:p>
            <a:pPr algn="ctr"/>
            <a:endParaRPr lang="en-US" altLang="en-US" sz="3600" b="1" dirty="0">
              <a:solidFill>
                <a:schemeClr val="bg1"/>
              </a:solidFill>
              <a:cs typeface="Arial" panose="020B0604020202020204" pitchFamily="34" charset="0"/>
            </a:endParaRPr>
          </a:p>
        </p:txBody>
      </p:sp>
      <p:graphicFrame>
        <p:nvGraphicFramePr>
          <p:cNvPr id="14" name="Table 13">
            <a:extLst>
              <a:ext uri="{FF2B5EF4-FFF2-40B4-BE49-F238E27FC236}">
                <a16:creationId xmlns:a16="http://schemas.microsoft.com/office/drawing/2014/main" id="{DB639BCF-8BD1-4011-B464-237E90CC8BE4}"/>
              </a:ext>
            </a:extLst>
          </p:cNvPr>
          <p:cNvGraphicFramePr>
            <a:graphicFrameLocks noGrp="1"/>
          </p:cNvGraphicFramePr>
          <p:nvPr/>
        </p:nvGraphicFramePr>
        <p:xfrm>
          <a:off x="3078163" y="141288"/>
          <a:ext cx="8901112" cy="7038975"/>
        </p:xfrm>
        <a:graphic>
          <a:graphicData uri="http://schemas.openxmlformats.org/drawingml/2006/table">
            <a:tbl>
              <a:tblPr firstRow="1" firstCol="1" bandRow="1">
                <a:tableStyleId>{17292A2E-F333-43FB-9621-5CBBE7FDCDCB}</a:tableStyleId>
              </a:tblPr>
              <a:tblGrid>
                <a:gridCol w="4454283">
                  <a:extLst>
                    <a:ext uri="{9D8B030D-6E8A-4147-A177-3AD203B41FA5}">
                      <a16:colId xmlns:a16="http://schemas.microsoft.com/office/drawing/2014/main" val="20000"/>
                    </a:ext>
                  </a:extLst>
                </a:gridCol>
                <a:gridCol w="4446829">
                  <a:extLst>
                    <a:ext uri="{9D8B030D-6E8A-4147-A177-3AD203B41FA5}">
                      <a16:colId xmlns:a16="http://schemas.microsoft.com/office/drawing/2014/main" val="20001"/>
                    </a:ext>
                  </a:extLst>
                </a:gridCol>
              </a:tblGrid>
              <a:tr h="325652">
                <a:tc>
                  <a:txBody>
                    <a:bodyPr/>
                    <a:lstStyle/>
                    <a:p>
                      <a:pPr marL="457200" algn="just">
                        <a:lnSpc>
                          <a:spcPct val="150000"/>
                        </a:lnSpc>
                      </a:pPr>
                      <a:r>
                        <a:rPr lang="en-ZA" sz="1200" dirty="0">
                          <a:solidFill>
                            <a:schemeClr val="bg1"/>
                          </a:solidFill>
                          <a:effectLst/>
                        </a:rPr>
                        <a:t>Risks/Challenges or Gaps Identified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7" marR="68587" marT="0" marB="0">
                    <a:solidFill>
                      <a:srgbClr val="CC3300"/>
                    </a:solidFill>
                  </a:tcPr>
                </a:tc>
                <a:tc>
                  <a:txBody>
                    <a:bodyPr/>
                    <a:lstStyle/>
                    <a:p>
                      <a:pPr marL="457200" algn="just">
                        <a:lnSpc>
                          <a:spcPct val="150000"/>
                        </a:lnSpc>
                      </a:pPr>
                      <a:r>
                        <a:rPr lang="en-ZA" sz="1200" dirty="0">
                          <a:solidFill>
                            <a:schemeClr val="bg1"/>
                          </a:solidFill>
                          <a:effectLst/>
                        </a:rPr>
                        <a:t>Mitigation Strategies Adopted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7" marR="68587" marT="0" marB="0">
                    <a:solidFill>
                      <a:srgbClr val="CC3300"/>
                    </a:solidFill>
                  </a:tcPr>
                </a:tc>
                <a:extLst>
                  <a:ext uri="{0D108BD9-81ED-4DB2-BD59-A6C34878D82A}">
                    <a16:rowId xmlns:a16="http://schemas.microsoft.com/office/drawing/2014/main" val="10000"/>
                  </a:ext>
                </a:extLst>
              </a:tr>
              <a:tr h="1911832">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The supervisory framework needs to continue to transition towards a more robust, intensive, intrusive, and risk-based conduct of business regulatory regime. This also entails the development of a more mature risk rating methodology that needs to be applied</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cs typeface="+mn-cs"/>
                        </a:rPr>
                        <a:t>Continuously reviewing and updating the supervisory framework by drawing on input from the International Association of Insurance Supervisors (IAIS) and other overseas financial regulators</a:t>
                      </a:r>
                    </a:p>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cs typeface="+mn-cs"/>
                        </a:rPr>
                        <a:t>Increased focus on level of engagement with regulated entities, particularly insurers, to enhance the robustness of the supervisory framework</a:t>
                      </a:r>
                    </a:p>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cs typeface="+mn-cs"/>
                        </a:rPr>
                        <a:t>Thematic reviews will be focused on gaps identified through the data we receive to assist us in being more proactive in our supervision</a:t>
                      </a:r>
                    </a:p>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cs typeface="+mn-cs"/>
                        </a:rPr>
                        <a:t>Engagements with World bank to assist with the development of uniform Risk Mitigation Methodology</a:t>
                      </a:r>
                    </a:p>
                    <a:p>
                      <a:pPr marL="0" lvl="0" indent="0" algn="just">
                        <a:lnSpc>
                          <a:spcPct val="150000"/>
                        </a:lnSpc>
                        <a:buFont typeface="Symbol" panose="05050102010706020507" pitchFamily="18" charset="2"/>
                        <a:buNone/>
                      </a:pPr>
                      <a:endParaRPr lang="en-US" sz="300" b="0" dirty="0">
                        <a:effectLst/>
                      </a:endParaRPr>
                    </a:p>
                  </a:txBody>
                  <a:tcPr marL="68587" marR="68587" marT="0" marB="0"/>
                </a:tc>
                <a:extLst>
                  <a:ext uri="{0D108BD9-81ED-4DB2-BD59-A6C34878D82A}">
                    <a16:rowId xmlns:a16="http://schemas.microsoft.com/office/drawing/2014/main" val="10001"/>
                  </a:ext>
                </a:extLst>
              </a:tr>
              <a:tr h="2323334">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Insurers do not consistently have access to or maintain reliable, complete, and accurate data of appropriate quality to provide sufficient insight into the level of customer outcomes across the industry</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Development of conduct of business returns (CBR’s). Information received from the CBR’s will enable the proactive identification of key conduct risks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Development of reports to assist in the analysis of the data received to enable the division to use the data in its supervisory approach and risk rating of entities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Suptech programmes to assist with the analysis of big data and eventually do predictive analysis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Legislative interventions (through further Policy holder Protection Rules and Regulations in Tranche 3 Amendments)</a:t>
                      </a: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Secured data analysis services which scans media to identify potential areas of conduct risk</a:t>
                      </a:r>
                    </a:p>
                    <a:p>
                      <a:pPr marL="342900" lvl="0" indent="-342900" algn="just">
                        <a:lnSpc>
                          <a:spcPct val="150000"/>
                        </a:lnSpc>
                        <a:buFont typeface="Symbol" panose="05050102010706020507" pitchFamily="18" charset="2"/>
                        <a:buChar char=""/>
                      </a:pPr>
                      <a:endParaRPr lang="en-ZA" sz="3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2"/>
                  </a:ext>
                </a:extLst>
              </a:tr>
              <a:tr h="677327">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Regulatory information not provided timeously, which inhibits pro-active and pre-emptive supervision</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Quarterly asset allocation and conduct of business returns for at least the top 200 funds are being developed to support the Proactive Pre-emptive Intrusive and Intensive (PPII) supervisory framework</a:t>
                      </a:r>
                    </a:p>
                    <a:p>
                      <a:pPr marL="342900" lvl="0" indent="-342900" algn="just">
                        <a:lnSpc>
                          <a:spcPct val="150000"/>
                        </a:lnSpc>
                        <a:buFont typeface="Symbol" panose="05050102010706020507" pitchFamily="18" charset="2"/>
                        <a:buChar char=""/>
                      </a:pPr>
                      <a:endParaRPr lang="en-ZA" sz="3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3"/>
                  </a:ext>
                </a:extLst>
              </a:tr>
              <a:tr h="1620543">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Poor governance and management of Funds by Trustees</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marR="0" lvl="0" indent="-342900" algn="just" defTabSz="914318"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900" b="0" kern="1200" dirty="0">
                          <a:solidFill>
                            <a:schemeClr val="tx1"/>
                          </a:solidFill>
                          <a:effectLst/>
                          <a:latin typeface="Arial" panose="020B0604020202020204" pitchFamily="34" charset="0"/>
                          <a:ea typeface="+mn-ea"/>
                          <a:cs typeface="+mn-cs"/>
                        </a:rPr>
                        <a:t>Consideration is being given on the feasibility of developing a high level/principles governance standard for pension funds or piggy-bagging on some of the governance provisions in the </a:t>
                      </a:r>
                      <a:r>
                        <a:rPr lang="en-US" sz="900" b="0" kern="1200" dirty="0" err="1">
                          <a:solidFill>
                            <a:schemeClr val="tx1"/>
                          </a:solidFill>
                          <a:effectLst/>
                          <a:latin typeface="Arial" panose="020B0604020202020204" pitchFamily="34" charset="0"/>
                          <a:ea typeface="+mn-ea"/>
                          <a:cs typeface="+mn-cs"/>
                        </a:rPr>
                        <a:t>CoFI</a:t>
                      </a:r>
                      <a:r>
                        <a:rPr lang="en-US" sz="900" b="0" kern="1200" dirty="0">
                          <a:solidFill>
                            <a:schemeClr val="tx1"/>
                          </a:solidFill>
                          <a:effectLst/>
                          <a:latin typeface="Arial" panose="020B0604020202020204" pitchFamily="34" charset="0"/>
                          <a:ea typeface="+mn-ea"/>
                          <a:cs typeface="+mn-cs"/>
                        </a:rPr>
                        <a:t> legislation"</a:t>
                      </a:r>
                    </a:p>
                    <a:p>
                      <a:pPr marL="0" lvl="0" indent="0" algn="just">
                        <a:lnSpc>
                          <a:spcPct val="150000"/>
                        </a:lnSpc>
                        <a:buFont typeface="Symbol" panose="05050102010706020507" pitchFamily="18" charset="2"/>
                        <a:buNone/>
                      </a:pPr>
                      <a:endParaRPr lang="en-US" sz="900" b="0" dirty="0">
                        <a:effectLst/>
                        <a:latin typeface="Arial" panose="020B0604020202020204" pitchFamily="34"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US" sz="900" b="0" dirty="0">
                          <a:effectLst/>
                          <a:latin typeface="Arial" panose="020B0604020202020204" pitchFamily="34" charset="0"/>
                          <a:ea typeface="Times New Roman" panose="02020603050405020304" pitchFamily="18" charset="0"/>
                        </a:rPr>
                        <a:t>The Retirement Funds Supervision Division (“RFSD”) is planning to host various online workshops to assist with the training of trustees on legislative developments and regulatory requirements.</a:t>
                      </a:r>
                    </a:p>
                    <a:p>
                      <a:pPr marL="342900" lvl="0" indent="-342900" algn="just">
                        <a:lnSpc>
                          <a:spcPct val="150000"/>
                        </a:lnSpc>
                        <a:buFont typeface="Symbol" panose="05050102010706020507" pitchFamily="18" charset="2"/>
                        <a:buChar char=""/>
                      </a:pPr>
                      <a:endParaRPr lang="en-ZA" sz="9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4"/>
                  </a:ext>
                </a:extLst>
              </a:tr>
              <a:tr h="180287">
                <a:tc>
                  <a:txBody>
                    <a:bodyPr/>
                    <a:lstStyle/>
                    <a:p>
                      <a:pPr algn="just">
                        <a:lnSpc>
                          <a:spcPct val="150000"/>
                        </a:lnSpc>
                      </a:pP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a:lnSpc>
                          <a:spcPct val="150000"/>
                        </a:lnSpc>
                        <a:buFont typeface="Symbol" panose="05050102010706020507" pitchFamily="18" charset="2"/>
                        <a:buChar char=""/>
                      </a:pPr>
                      <a:endParaRPr lang="en-ZA" sz="900" b="0" dirty="0">
                        <a:effectLst/>
                        <a:latin typeface="Arial" panose="020B0604020202020204" pitchFamily="34" charset="0"/>
                        <a:ea typeface="Times New Roman" panose="02020603050405020304" pitchFamily="18" charset="0"/>
                      </a:endParaRPr>
                    </a:p>
                  </a:txBody>
                  <a:tcPr marL="68587" marR="68587" marT="0" marB="0"/>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2F8FCBDE-879B-4511-A4F6-B916CF831ADD}"/>
              </a:ext>
            </a:extLst>
          </p:cNvPr>
          <p:cNvSpPr txBox="1"/>
          <p:nvPr/>
        </p:nvSpPr>
        <p:spPr>
          <a:xfrm>
            <a:off x="6096001" y="6448425"/>
            <a:ext cx="545920" cy="369332"/>
          </a:xfrm>
          <a:prstGeom prst="rect">
            <a:avLst/>
          </a:prstGeom>
          <a:noFill/>
        </p:spPr>
        <p:txBody>
          <a:bodyPr wrap="square" rtlCol="0">
            <a:spAutoFit/>
          </a:bodyPr>
          <a:lstStyle/>
          <a:p>
            <a:r>
              <a:rPr lang="en-US" dirty="0"/>
              <a:t>15</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a:extLst>
              <a:ext uri="{FF2B5EF4-FFF2-40B4-BE49-F238E27FC236}">
                <a16:creationId xmlns:a16="http://schemas.microsoft.com/office/drawing/2014/main" id="{22D70C3D-8811-4556-BEFC-CDA62C120775}"/>
              </a:ext>
            </a:extLst>
          </p:cNvPr>
          <p:cNvSpPr>
            <a:spLocks noChangeArrowheads="1"/>
          </p:cNvSpPr>
          <p:nvPr/>
        </p:nvSpPr>
        <p:spPr bwMode="auto">
          <a:xfrm>
            <a:off x="-752475" y="2551113"/>
            <a:ext cx="444023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b="1" dirty="0">
                <a:solidFill>
                  <a:schemeClr val="bg1"/>
                </a:solidFill>
                <a:cs typeface="Arial" panose="020B0604020202020204" pitchFamily="34" charset="0"/>
              </a:rPr>
              <a:t>Challenges </a:t>
            </a:r>
          </a:p>
          <a:p>
            <a:pPr algn="ctr"/>
            <a:r>
              <a:rPr lang="en-US" altLang="en-US" sz="3600" b="1" i="1" dirty="0">
                <a:solidFill>
                  <a:schemeClr val="bg1"/>
                </a:solidFill>
                <a:cs typeface="Arial" panose="020B0604020202020204" pitchFamily="34" charset="0"/>
              </a:rPr>
              <a:t>cont.</a:t>
            </a:r>
          </a:p>
          <a:p>
            <a:pPr algn="ctr"/>
            <a:endParaRPr lang="en-US" altLang="en-US" sz="3600" b="1" dirty="0">
              <a:solidFill>
                <a:schemeClr val="bg1"/>
              </a:solidFill>
              <a:cs typeface="Arial" panose="020B0604020202020204" pitchFamily="34" charset="0"/>
            </a:endParaRPr>
          </a:p>
        </p:txBody>
      </p:sp>
      <p:graphicFrame>
        <p:nvGraphicFramePr>
          <p:cNvPr id="14" name="Table 13">
            <a:extLst>
              <a:ext uri="{FF2B5EF4-FFF2-40B4-BE49-F238E27FC236}">
                <a16:creationId xmlns:a16="http://schemas.microsoft.com/office/drawing/2014/main" id="{54F3996C-6942-4A40-92C5-A97721F9823C}"/>
              </a:ext>
            </a:extLst>
          </p:cNvPr>
          <p:cNvGraphicFramePr>
            <a:graphicFrameLocks noGrp="1"/>
          </p:cNvGraphicFramePr>
          <p:nvPr/>
        </p:nvGraphicFramePr>
        <p:xfrm>
          <a:off x="3078163" y="141288"/>
          <a:ext cx="8901112" cy="6035676"/>
        </p:xfrm>
        <a:graphic>
          <a:graphicData uri="http://schemas.openxmlformats.org/drawingml/2006/table">
            <a:tbl>
              <a:tblPr firstRow="1" firstCol="1" bandRow="1">
                <a:tableStyleId>{17292A2E-F333-43FB-9621-5CBBE7FDCDCB}</a:tableStyleId>
              </a:tblPr>
              <a:tblGrid>
                <a:gridCol w="4454283">
                  <a:extLst>
                    <a:ext uri="{9D8B030D-6E8A-4147-A177-3AD203B41FA5}">
                      <a16:colId xmlns:a16="http://schemas.microsoft.com/office/drawing/2014/main" val="20000"/>
                    </a:ext>
                  </a:extLst>
                </a:gridCol>
                <a:gridCol w="4446829">
                  <a:extLst>
                    <a:ext uri="{9D8B030D-6E8A-4147-A177-3AD203B41FA5}">
                      <a16:colId xmlns:a16="http://schemas.microsoft.com/office/drawing/2014/main" val="20001"/>
                    </a:ext>
                  </a:extLst>
                </a:gridCol>
              </a:tblGrid>
              <a:tr h="325727">
                <a:tc>
                  <a:txBody>
                    <a:bodyPr/>
                    <a:lstStyle/>
                    <a:p>
                      <a:pPr marL="457200" algn="just">
                        <a:lnSpc>
                          <a:spcPct val="150000"/>
                        </a:lnSpc>
                      </a:pPr>
                      <a:r>
                        <a:rPr lang="en-ZA" sz="1200" dirty="0">
                          <a:solidFill>
                            <a:schemeClr val="bg1"/>
                          </a:solidFill>
                          <a:effectLst/>
                        </a:rPr>
                        <a:t>Risks/Challenges or Gaps Identified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7" marR="68587" marT="0" marB="0">
                    <a:solidFill>
                      <a:srgbClr val="CC3300"/>
                    </a:solidFill>
                  </a:tcPr>
                </a:tc>
                <a:tc>
                  <a:txBody>
                    <a:bodyPr/>
                    <a:lstStyle/>
                    <a:p>
                      <a:pPr marL="457200" algn="just">
                        <a:lnSpc>
                          <a:spcPct val="150000"/>
                        </a:lnSpc>
                      </a:pPr>
                      <a:r>
                        <a:rPr lang="en-ZA" sz="1200" dirty="0">
                          <a:solidFill>
                            <a:schemeClr val="bg1"/>
                          </a:solidFill>
                          <a:effectLst/>
                        </a:rPr>
                        <a:t>Mitigation Strategies Adopted</a:t>
                      </a:r>
                      <a:endParaRPr lang="en-ZA" sz="12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7" marR="68587" marT="0" marB="0">
                    <a:solidFill>
                      <a:srgbClr val="CC3300"/>
                    </a:solidFill>
                  </a:tcPr>
                </a:tc>
                <a:extLst>
                  <a:ext uri="{0D108BD9-81ED-4DB2-BD59-A6C34878D82A}">
                    <a16:rowId xmlns:a16="http://schemas.microsoft.com/office/drawing/2014/main" val="10000"/>
                  </a:ext>
                </a:extLst>
              </a:tr>
              <a:tr h="1209106">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Strengthening of the liquidations process</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ea typeface="+mn-ea"/>
                          <a:cs typeface="+mn-cs"/>
                        </a:rPr>
                        <a:t>During recessions and economic hardships , there has been an decrease in the number of employers participating in funds due to Covid-19, it has become increasingly important to ensure that the liquidations process is cost-effective and expeditious. A draft liquidations standard has been developed that will dovetail with the proposed changes to section 28 of the Pension Funds Act setting clear timelines, revised prescribed fees, etc.</a:t>
                      </a:r>
                    </a:p>
                  </a:txBody>
                  <a:tcPr marL="68587" marR="68587" marT="0" marB="0"/>
                </a:tc>
                <a:extLst>
                  <a:ext uri="{0D108BD9-81ED-4DB2-BD59-A6C34878D82A}">
                    <a16:rowId xmlns:a16="http://schemas.microsoft.com/office/drawing/2014/main" val="10001"/>
                  </a:ext>
                </a:extLst>
              </a:tr>
              <a:tr h="883035">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The inability to conduct in depth onsite reviews. </a:t>
                      </a:r>
                    </a:p>
                    <a:p>
                      <a:pPr algn="just">
                        <a:lnSpc>
                          <a:spcPct val="150000"/>
                        </a:lnSpc>
                      </a:pPr>
                      <a:r>
                        <a:rPr lang="en-US" sz="900" b="0" dirty="0">
                          <a:effectLst/>
                          <a:latin typeface="Arial" panose="020B0604020202020204" pitchFamily="34" charset="0"/>
                          <a:ea typeface="Times New Roman" panose="02020603050405020304" pitchFamily="18" charset="0"/>
                        </a:rPr>
                        <a:t>- New operating and market risks emerging as participants develop new ways of addressing performance declines</a:t>
                      </a:r>
                    </a:p>
                  </a:txBody>
                  <a:tcPr marL="68587" marR="68587" marT="0" marB="0"/>
                </a:tc>
                <a:tc>
                  <a:txBody>
                    <a:bodyPr/>
                    <a:lstStyle/>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ea typeface="+mn-ea"/>
                          <a:cs typeface="+mn-cs"/>
                        </a:rPr>
                        <a:t>A revised onsite review methodology that enables a review of activities remotely promotes proactive escalation of regulatory issues being experienced by the market infrastructures and Over the Counter (OTC) derivative providers. </a:t>
                      </a:r>
                    </a:p>
                    <a:p>
                      <a:pPr marL="342900" lvl="0" indent="-342900" algn="just" defTabSz="914318" rtl="0" eaLnBrk="1" latinLnBrk="0" hangingPunct="1">
                        <a:lnSpc>
                          <a:spcPct val="150000"/>
                        </a:lnSpc>
                        <a:buFont typeface="Symbol" panose="05050102010706020507" pitchFamily="18" charset="2"/>
                        <a:buChar char=""/>
                      </a:pPr>
                      <a:endParaRPr lang="en-US" sz="300" b="0" kern="1200" dirty="0">
                        <a:solidFill>
                          <a:schemeClr val="tx1"/>
                        </a:solidFill>
                        <a:effectLst/>
                        <a:latin typeface="Arial" panose="020B0604020202020204" pitchFamily="34" charset="0"/>
                        <a:ea typeface="+mn-ea"/>
                        <a:cs typeface="+mn-cs"/>
                      </a:endParaRPr>
                    </a:p>
                  </a:txBody>
                  <a:tcPr marL="68587" marR="68587" marT="0" marB="0"/>
                </a:tc>
                <a:extLst>
                  <a:ext uri="{0D108BD9-81ED-4DB2-BD59-A6C34878D82A}">
                    <a16:rowId xmlns:a16="http://schemas.microsoft.com/office/drawing/2014/main" val="10002"/>
                  </a:ext>
                </a:extLst>
              </a:tr>
              <a:tr h="677363">
                <a:tc>
                  <a:txBody>
                    <a:bodyPr/>
                    <a:lstStyle/>
                    <a:p>
                      <a:pPr algn="just">
                        <a:lnSpc>
                          <a:spcPct val="150000"/>
                        </a:lnSpc>
                      </a:pPr>
                      <a:r>
                        <a:rPr lang="en-US" sz="900" b="0" dirty="0">
                          <a:effectLst/>
                          <a:latin typeface="Arial" panose="020B0604020202020204" pitchFamily="34" charset="0"/>
                          <a:ea typeface="Times New Roman" panose="02020603050405020304" pitchFamily="18" charset="0"/>
                        </a:rPr>
                        <a:t>New ways of doing business and disruptive technologies resulting in the legislative framework becoming outdated and inappropriate</a:t>
                      </a: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marR="0" lvl="0" indent="-342900" algn="just" defTabSz="914318"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ZA" sz="900" b="0" kern="1200" dirty="0">
                          <a:solidFill>
                            <a:schemeClr val="tx1"/>
                          </a:solidFill>
                          <a:effectLst/>
                          <a:latin typeface="Arial" panose="020B0604020202020204" pitchFamily="34" charset="0"/>
                          <a:ea typeface="+mn-ea"/>
                          <a:cs typeface="+mn-cs"/>
                        </a:rPr>
                        <a:t>Fintech Unit to actively and continuously monitor Fintech trends, unpack their implications for the financial sector, and develop proposals to address the associated emerging risks.</a:t>
                      </a:r>
                    </a:p>
                    <a:p>
                      <a:pPr marL="342900" marR="0" lvl="0" indent="-342900" algn="just" defTabSz="914318" rtl="0" eaLnBrk="1" fontAlgn="auto" latinLnBrk="0" hangingPunct="1">
                        <a:lnSpc>
                          <a:spcPct val="150000"/>
                        </a:lnSpc>
                        <a:spcBef>
                          <a:spcPts val="0"/>
                        </a:spcBef>
                        <a:spcAft>
                          <a:spcPts val="0"/>
                        </a:spcAft>
                        <a:buClrTx/>
                        <a:buSzTx/>
                        <a:buFont typeface="Symbol" panose="05050102010706020507" pitchFamily="18" charset="2"/>
                        <a:buChar char=""/>
                        <a:tabLst/>
                        <a:defRPr/>
                      </a:pPr>
                      <a:endParaRPr lang="en-ZA" sz="300" b="0" kern="1200" dirty="0">
                        <a:solidFill>
                          <a:schemeClr val="tx1"/>
                        </a:solidFill>
                        <a:effectLst/>
                        <a:latin typeface="Arial" panose="020B0604020202020204" pitchFamily="34" charset="0"/>
                        <a:ea typeface="+mn-ea"/>
                        <a:cs typeface="+mn-cs"/>
                      </a:endParaRPr>
                    </a:p>
                  </a:txBody>
                  <a:tcPr marL="68587" marR="68587" marT="0" marB="0"/>
                </a:tc>
                <a:extLst>
                  <a:ext uri="{0D108BD9-81ED-4DB2-BD59-A6C34878D82A}">
                    <a16:rowId xmlns:a16="http://schemas.microsoft.com/office/drawing/2014/main" val="10003"/>
                  </a:ext>
                </a:extLst>
              </a:tr>
              <a:tr h="2940445">
                <a:tc>
                  <a:txBody>
                    <a:bodyPr/>
                    <a:lstStyle/>
                    <a:p>
                      <a:pPr marL="0" marR="0" lvl="0" indent="0" algn="just" defTabSz="914318" rtl="0" eaLnBrk="1" fontAlgn="auto" latinLnBrk="0" hangingPunct="1">
                        <a:lnSpc>
                          <a:spcPct val="150000"/>
                        </a:lnSpc>
                        <a:spcBef>
                          <a:spcPts val="0"/>
                        </a:spcBef>
                        <a:spcAft>
                          <a:spcPts val="0"/>
                        </a:spcAft>
                        <a:buClrTx/>
                        <a:buSzTx/>
                        <a:buFontTx/>
                        <a:buNone/>
                        <a:tabLst/>
                        <a:defRPr/>
                      </a:pPr>
                      <a:r>
                        <a:rPr lang="en-US" sz="900" b="0" dirty="0">
                          <a:effectLst/>
                          <a:latin typeface="Arial" panose="020B0604020202020204" pitchFamily="34" charset="0"/>
                          <a:ea typeface="Times New Roman" panose="02020603050405020304" pitchFamily="18" charset="0"/>
                        </a:rPr>
                        <a:t>Lack of understanding of the importance of Environmental, Social and Governance protocols (ESG)</a:t>
                      </a:r>
                      <a:endParaRPr lang="en-ZA" sz="900" b="0" dirty="0">
                        <a:effectLst/>
                        <a:latin typeface="Arial" panose="020B0604020202020204" pitchFamily="34" charset="0"/>
                        <a:ea typeface="Times New Roman" panose="02020603050405020304" pitchFamily="18" charset="0"/>
                      </a:endParaRPr>
                    </a:p>
                    <a:p>
                      <a:pPr algn="just">
                        <a:lnSpc>
                          <a:spcPct val="150000"/>
                        </a:lnSpc>
                      </a:pPr>
                      <a:endParaRPr lang="en-ZA" sz="900" b="0" dirty="0">
                        <a:effectLst/>
                        <a:latin typeface="Arial" panose="020B0604020202020204" pitchFamily="34" charset="0"/>
                        <a:ea typeface="Times New Roman" panose="02020603050405020304" pitchFamily="18" charset="0"/>
                      </a:endParaRPr>
                    </a:p>
                  </a:txBody>
                  <a:tcPr marL="68587" marR="68587" marT="0" marB="0"/>
                </a:tc>
                <a:tc>
                  <a:txBody>
                    <a:bodyPr/>
                    <a:lstStyle/>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ea typeface="+mn-ea"/>
                          <a:cs typeface="+mn-cs"/>
                        </a:rPr>
                        <a:t>International Finance Corporation (IFC) and World Bank – The Authority was approached by the IFC and World Bank wherein the Authority was offered other opportunities for assistance with capacity building and supervisory framework guidance based on international standards and best practice. A meeting was held to discuss the needs of the RFSD (and to an extent the Authority) focusing on Climate Risk. The proposals for the opportunities, scope and duration of the partnership were provided during the month of August 2021 for approval.</a:t>
                      </a:r>
                    </a:p>
                    <a:p>
                      <a:pPr marL="342900" lvl="0" indent="-342900" algn="just" defTabSz="914318" rtl="0" eaLnBrk="1" latinLnBrk="0" hangingPunct="1">
                        <a:lnSpc>
                          <a:spcPct val="150000"/>
                        </a:lnSpc>
                        <a:buFont typeface="Symbol" panose="05050102010706020507" pitchFamily="18" charset="2"/>
                        <a:buChar char=""/>
                      </a:pPr>
                      <a:r>
                        <a:rPr lang="en-US" sz="900" b="0" kern="1200" dirty="0">
                          <a:solidFill>
                            <a:schemeClr val="tx1"/>
                          </a:solidFill>
                          <a:effectLst/>
                          <a:latin typeface="Arial" panose="020B0604020202020204" pitchFamily="34" charset="0"/>
                          <a:ea typeface="+mn-ea"/>
                          <a:cs typeface="+mn-cs"/>
                        </a:rPr>
                        <a:t>The IFC Team has indicated that further funding is available to continue the work with the Authority specifically within the RFSD for the next few years. A new co-operation agreement will have to be entered into and approved by the Authority. A meeting was held with the IFC representatives on 24 November 2021 to discuss how best to continue the work. A formal plan will be provided by the IFC in due course.</a:t>
                      </a:r>
                      <a:endParaRPr lang="en-ZA" sz="900" b="0" kern="1200" dirty="0">
                        <a:solidFill>
                          <a:schemeClr val="tx1"/>
                        </a:solidFill>
                        <a:effectLst/>
                        <a:latin typeface="Arial" panose="020B0604020202020204" pitchFamily="34" charset="0"/>
                        <a:ea typeface="+mn-ea"/>
                        <a:cs typeface="+mn-cs"/>
                      </a:endParaRPr>
                    </a:p>
                    <a:p>
                      <a:pPr marL="342900" lvl="0" indent="-342900" algn="just" defTabSz="914318" rtl="0" eaLnBrk="1" latinLnBrk="0" hangingPunct="1">
                        <a:lnSpc>
                          <a:spcPct val="150000"/>
                        </a:lnSpc>
                        <a:buFont typeface="Symbol" panose="05050102010706020507" pitchFamily="18" charset="2"/>
                        <a:buChar char=""/>
                      </a:pPr>
                      <a:endParaRPr lang="en-US" sz="300" b="0" kern="1200" dirty="0">
                        <a:solidFill>
                          <a:schemeClr val="tx1"/>
                        </a:solidFill>
                        <a:effectLst/>
                        <a:latin typeface="Arial" panose="020B0604020202020204" pitchFamily="34" charset="0"/>
                        <a:ea typeface="+mn-ea"/>
                        <a:cs typeface="+mn-cs"/>
                      </a:endParaRPr>
                    </a:p>
                  </a:txBody>
                  <a:tcPr marL="68587" marR="68587" marT="0" marB="0"/>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E6D6A26F-6411-4B66-9EDA-A9ADC1674CA5}"/>
              </a:ext>
            </a:extLst>
          </p:cNvPr>
          <p:cNvSpPr txBox="1"/>
          <p:nvPr/>
        </p:nvSpPr>
        <p:spPr>
          <a:xfrm>
            <a:off x="6096001" y="6448425"/>
            <a:ext cx="545920" cy="369332"/>
          </a:xfrm>
          <a:prstGeom prst="rect">
            <a:avLst/>
          </a:prstGeom>
          <a:noFill/>
        </p:spPr>
        <p:txBody>
          <a:bodyPr wrap="square" rtlCol="0">
            <a:spAutoFit/>
          </a:bodyPr>
          <a:lstStyle/>
          <a:p>
            <a:r>
              <a:rPr lang="en-US" dirty="0"/>
              <a:t>16</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B716F6-ADCA-46D2-80CD-92EAF9CBE835}"/>
              </a:ext>
            </a:extLst>
          </p:cNvPr>
          <p:cNvSpPr/>
          <p:nvPr/>
        </p:nvSpPr>
        <p:spPr>
          <a:xfrm>
            <a:off x="405606" y="246055"/>
            <a:ext cx="9144000" cy="646331"/>
          </a:xfrm>
          <a:prstGeom prst="rect">
            <a:avLst/>
          </a:prstGeom>
        </p:spPr>
        <p:txBody>
          <a:bodyPr>
            <a:spAutoFit/>
          </a:bodyPr>
          <a:lstStyle/>
          <a:p>
            <a:pPr>
              <a:defRPr/>
            </a:pPr>
            <a:r>
              <a:rPr lang="en-US" sz="3600" b="1" dirty="0">
                <a:solidFill>
                  <a:schemeClr val="tx1">
                    <a:lumMod val="75000"/>
                    <a:lumOff val="25000"/>
                  </a:schemeClr>
                </a:solidFill>
                <a:cs typeface="Arial" panose="020B0604020202020204" pitchFamily="34" charset="0"/>
              </a:rPr>
              <a:t>FSCA New Objectives 2022 - 25</a:t>
            </a:r>
          </a:p>
        </p:txBody>
      </p:sp>
      <p:grpSp>
        <p:nvGrpSpPr>
          <p:cNvPr id="21507" name="Group 72">
            <a:extLst>
              <a:ext uri="{FF2B5EF4-FFF2-40B4-BE49-F238E27FC236}">
                <a16:creationId xmlns:a16="http://schemas.microsoft.com/office/drawing/2014/main" id="{79024AFE-05A3-4F91-ACB5-A2CC61400EA2}"/>
              </a:ext>
            </a:extLst>
          </p:cNvPr>
          <p:cNvGrpSpPr>
            <a:grpSpLocks/>
          </p:cNvGrpSpPr>
          <p:nvPr/>
        </p:nvGrpSpPr>
        <p:grpSpPr bwMode="auto">
          <a:xfrm>
            <a:off x="976313" y="1076325"/>
            <a:ext cx="9458325" cy="2886075"/>
            <a:chOff x="534933" y="1754158"/>
            <a:chExt cx="9458404" cy="2885284"/>
          </a:xfrm>
        </p:grpSpPr>
        <p:sp>
          <p:nvSpPr>
            <p:cNvPr id="92" name="Freeform 24">
              <a:extLst>
                <a:ext uri="{FF2B5EF4-FFF2-40B4-BE49-F238E27FC236}">
                  <a16:creationId xmlns:a16="http://schemas.microsoft.com/office/drawing/2014/main" id="{586613AF-A15D-4242-9F71-CDD439496920}"/>
                </a:ext>
              </a:extLst>
            </p:cNvPr>
            <p:cNvSpPr/>
            <p:nvPr/>
          </p:nvSpPr>
          <p:spPr>
            <a:xfrm>
              <a:off x="534933" y="3428512"/>
              <a:ext cx="2306656" cy="1210930"/>
            </a:xfrm>
            <a:custGeom>
              <a:avLst/>
              <a:gdLst>
                <a:gd name="connsiteX0" fmla="*/ 1419064 w 2838128"/>
                <a:gd name="connsiteY0" fmla="*/ 370855 h 1348336"/>
                <a:gd name="connsiteX1" fmla="*/ 1480193 w 2838128"/>
                <a:gd name="connsiteY1" fmla="*/ 377017 h 1348336"/>
                <a:gd name="connsiteX2" fmla="*/ 1527193 w 2838128"/>
                <a:gd name="connsiteY2" fmla="*/ 391607 h 1348336"/>
                <a:gd name="connsiteX3" fmla="*/ 1487759 w 2838128"/>
                <a:gd name="connsiteY3" fmla="*/ 400288 h 1348336"/>
                <a:gd name="connsiteX4" fmla="*/ 1400478 w 2838128"/>
                <a:gd name="connsiteY4" fmla="*/ 537089 h 1348336"/>
                <a:gd name="connsiteX5" fmla="*/ 1549811 w 2838128"/>
                <a:gd name="connsiteY5" fmla="*/ 681298 h 1348336"/>
                <a:gd name="connsiteX6" fmla="*/ 1683483 w 2838128"/>
                <a:gd name="connsiteY6" fmla="*/ 589296 h 1348336"/>
                <a:gd name="connsiteX7" fmla="*/ 1691849 w 2838128"/>
                <a:gd name="connsiteY7" fmla="*/ 543775 h 1348336"/>
                <a:gd name="connsiteX8" fmla="*/ 1698542 w 2838128"/>
                <a:gd name="connsiteY8" fmla="*/ 556105 h 1348336"/>
                <a:gd name="connsiteX9" fmla="*/ 1722378 w 2838128"/>
                <a:gd name="connsiteY9" fmla="*/ 674168 h 1348336"/>
                <a:gd name="connsiteX10" fmla="*/ 1419064 w 2838128"/>
                <a:gd name="connsiteY10" fmla="*/ 977481 h 1348336"/>
                <a:gd name="connsiteX11" fmla="*/ 1115750 w 2838128"/>
                <a:gd name="connsiteY11" fmla="*/ 674168 h 1348336"/>
                <a:gd name="connsiteX12" fmla="*/ 1419064 w 2838128"/>
                <a:gd name="connsiteY12" fmla="*/ 370855 h 1348336"/>
                <a:gd name="connsiteX13" fmla="*/ 945967 w 2838128"/>
                <a:gd name="connsiteY13" fmla="*/ 228329 h 1348336"/>
                <a:gd name="connsiteX14" fmla="*/ 890655 w 2838128"/>
                <a:gd name="connsiteY14" fmla="*/ 245325 h 1348336"/>
                <a:gd name="connsiteX15" fmla="*/ 178873 w 2838128"/>
                <a:gd name="connsiteY15" fmla="*/ 678425 h 1348336"/>
                <a:gd name="connsiteX16" fmla="*/ 780562 w 2838128"/>
                <a:gd name="connsiteY16" fmla="*/ 1076427 h 1348336"/>
                <a:gd name="connsiteX17" fmla="*/ 960041 w 2838128"/>
                <a:gd name="connsiteY17" fmla="*/ 1136390 h 1348336"/>
                <a:gd name="connsiteX18" fmla="*/ 958290 w 2838128"/>
                <a:gd name="connsiteY18" fmla="*/ 1134945 h 1348336"/>
                <a:gd name="connsiteX19" fmla="*/ 767430 w 2838128"/>
                <a:gd name="connsiteY19" fmla="*/ 674169 h 1348336"/>
                <a:gd name="connsiteX20" fmla="*/ 878719 w 2838128"/>
                <a:gd name="connsiteY20" fmla="*/ 309834 h 1348336"/>
                <a:gd name="connsiteX21" fmla="*/ 1876239 w 2838128"/>
                <a:gd name="connsiteY21" fmla="*/ 210422 h 1348336"/>
                <a:gd name="connsiteX22" fmla="*/ 1879841 w 2838128"/>
                <a:gd name="connsiteY22" fmla="*/ 213394 h 1348336"/>
                <a:gd name="connsiteX23" fmla="*/ 2070700 w 2838128"/>
                <a:gd name="connsiteY23" fmla="*/ 674169 h 1348336"/>
                <a:gd name="connsiteX24" fmla="*/ 1959411 w 2838128"/>
                <a:gd name="connsiteY24" fmla="*/ 1038504 h 1348336"/>
                <a:gd name="connsiteX25" fmla="*/ 1882466 w 2838128"/>
                <a:gd name="connsiteY25" fmla="*/ 1131763 h 1348336"/>
                <a:gd name="connsiteX26" fmla="*/ 1884212 w 2838128"/>
                <a:gd name="connsiteY26" fmla="*/ 1131363 h 1348336"/>
                <a:gd name="connsiteX27" fmla="*/ 2662058 w 2838128"/>
                <a:gd name="connsiteY27" fmla="*/ 678694 h 1348336"/>
                <a:gd name="connsiteX28" fmla="*/ 2004137 w 2838128"/>
                <a:gd name="connsiteY28" fmla="*/ 253943 h 1348336"/>
                <a:gd name="connsiteX29" fmla="*/ 1419064 w 2838128"/>
                <a:gd name="connsiteY29" fmla="*/ 184948 h 1348336"/>
                <a:gd name="connsiteX30" fmla="*/ 929843 w 2838128"/>
                <a:gd name="connsiteY30" fmla="*/ 674169 h 1348336"/>
                <a:gd name="connsiteX31" fmla="*/ 1419064 w 2838128"/>
                <a:gd name="connsiteY31" fmla="*/ 1163390 h 1348336"/>
                <a:gd name="connsiteX32" fmla="*/ 1908285 w 2838128"/>
                <a:gd name="connsiteY32" fmla="*/ 674169 h 1348336"/>
                <a:gd name="connsiteX33" fmla="*/ 1419064 w 2838128"/>
                <a:gd name="connsiteY33" fmla="*/ 184948 h 1348336"/>
                <a:gd name="connsiteX34" fmla="*/ 1443617 w 2838128"/>
                <a:gd name="connsiteY34" fmla="*/ 4 h 1348336"/>
                <a:gd name="connsiteX35" fmla="*/ 2775012 w 2838128"/>
                <a:gd name="connsiteY35" fmla="*/ 584479 h 1348336"/>
                <a:gd name="connsiteX36" fmla="*/ 2795183 w 2838128"/>
                <a:gd name="connsiteY36" fmla="*/ 744474 h 1348336"/>
                <a:gd name="connsiteX37" fmla="*/ 1458873 w 2838128"/>
                <a:gd name="connsiteY37" fmla="*/ 1348329 h 1348336"/>
                <a:gd name="connsiteX38" fmla="*/ 29940 w 2838128"/>
                <a:gd name="connsiteY38" fmla="*/ 726474 h 1348336"/>
                <a:gd name="connsiteX39" fmla="*/ 70245 w 2838128"/>
                <a:gd name="connsiteY39" fmla="*/ 573259 h 1348336"/>
                <a:gd name="connsiteX40" fmla="*/ 1443617 w 2838128"/>
                <a:gd name="connsiteY40" fmla="*/ 4 h 13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38128" h="1348336">
                  <a:moveTo>
                    <a:pt x="1419064" y="370855"/>
                  </a:moveTo>
                  <a:cubicBezTo>
                    <a:pt x="1440004" y="370855"/>
                    <a:pt x="1460448" y="372977"/>
                    <a:pt x="1480193" y="377017"/>
                  </a:cubicBezTo>
                  <a:lnTo>
                    <a:pt x="1527193" y="391607"/>
                  </a:lnTo>
                  <a:lnTo>
                    <a:pt x="1487759" y="400288"/>
                  </a:lnTo>
                  <a:cubicBezTo>
                    <a:pt x="1435469" y="423488"/>
                    <a:pt x="1399417" y="476294"/>
                    <a:pt x="1400478" y="537089"/>
                  </a:cubicBezTo>
                  <a:cubicBezTo>
                    <a:pt x="1401893" y="618149"/>
                    <a:pt x="1468751" y="682713"/>
                    <a:pt x="1549811" y="681298"/>
                  </a:cubicBezTo>
                  <a:cubicBezTo>
                    <a:pt x="1610606" y="680237"/>
                    <a:pt x="1662122" y="642364"/>
                    <a:pt x="1683483" y="589296"/>
                  </a:cubicBezTo>
                  <a:lnTo>
                    <a:pt x="1691849" y="543775"/>
                  </a:lnTo>
                  <a:lnTo>
                    <a:pt x="1698542" y="556105"/>
                  </a:lnTo>
                  <a:cubicBezTo>
                    <a:pt x="1713891" y="592393"/>
                    <a:pt x="1722378" y="632289"/>
                    <a:pt x="1722378" y="674168"/>
                  </a:cubicBezTo>
                  <a:cubicBezTo>
                    <a:pt x="1722378" y="841683"/>
                    <a:pt x="1586580" y="977481"/>
                    <a:pt x="1419064" y="977481"/>
                  </a:cubicBezTo>
                  <a:cubicBezTo>
                    <a:pt x="1251548" y="977481"/>
                    <a:pt x="1115750" y="841683"/>
                    <a:pt x="1115750" y="674168"/>
                  </a:cubicBezTo>
                  <a:cubicBezTo>
                    <a:pt x="1115750" y="506653"/>
                    <a:pt x="1251548" y="370855"/>
                    <a:pt x="1419064" y="370855"/>
                  </a:cubicBezTo>
                  <a:close/>
                  <a:moveTo>
                    <a:pt x="945967" y="228329"/>
                  </a:moveTo>
                  <a:lnTo>
                    <a:pt x="890655" y="245325"/>
                  </a:lnTo>
                  <a:cubicBezTo>
                    <a:pt x="615430" y="345439"/>
                    <a:pt x="377708" y="508131"/>
                    <a:pt x="178873" y="678425"/>
                  </a:cubicBezTo>
                  <a:cubicBezTo>
                    <a:pt x="315032" y="797363"/>
                    <a:pt x="496214" y="962663"/>
                    <a:pt x="780562" y="1076427"/>
                  </a:cubicBezTo>
                  <a:lnTo>
                    <a:pt x="960041" y="1136390"/>
                  </a:lnTo>
                  <a:lnTo>
                    <a:pt x="958290" y="1134945"/>
                  </a:lnTo>
                  <a:cubicBezTo>
                    <a:pt x="840367" y="1017022"/>
                    <a:pt x="767430" y="854113"/>
                    <a:pt x="767430" y="674169"/>
                  </a:cubicBezTo>
                  <a:cubicBezTo>
                    <a:pt x="767430" y="539211"/>
                    <a:pt x="808457" y="413835"/>
                    <a:pt x="878719" y="309834"/>
                  </a:cubicBezTo>
                  <a:close/>
                  <a:moveTo>
                    <a:pt x="1876239" y="210422"/>
                  </a:moveTo>
                  <a:lnTo>
                    <a:pt x="1879841" y="213394"/>
                  </a:lnTo>
                  <a:cubicBezTo>
                    <a:pt x="1997763" y="331316"/>
                    <a:pt x="2070700" y="494225"/>
                    <a:pt x="2070700" y="674169"/>
                  </a:cubicBezTo>
                  <a:cubicBezTo>
                    <a:pt x="2070700" y="809127"/>
                    <a:pt x="2029673" y="934503"/>
                    <a:pt x="1959411" y="1038504"/>
                  </a:cubicBezTo>
                  <a:lnTo>
                    <a:pt x="1882466" y="1131763"/>
                  </a:lnTo>
                  <a:lnTo>
                    <a:pt x="1884212" y="1131363"/>
                  </a:lnTo>
                  <a:cubicBezTo>
                    <a:pt x="2300305" y="1007110"/>
                    <a:pt x="2560756" y="760950"/>
                    <a:pt x="2662058" y="678694"/>
                  </a:cubicBezTo>
                  <a:cubicBezTo>
                    <a:pt x="2517293" y="555732"/>
                    <a:pt x="2291137" y="370938"/>
                    <a:pt x="2004137" y="253943"/>
                  </a:cubicBezTo>
                  <a:close/>
                  <a:moveTo>
                    <a:pt x="1419064" y="184948"/>
                  </a:moveTo>
                  <a:cubicBezTo>
                    <a:pt x="1148875" y="184948"/>
                    <a:pt x="929843" y="403980"/>
                    <a:pt x="929843" y="674169"/>
                  </a:cubicBezTo>
                  <a:cubicBezTo>
                    <a:pt x="929843" y="944358"/>
                    <a:pt x="1148875" y="1163390"/>
                    <a:pt x="1419064" y="1163390"/>
                  </a:cubicBezTo>
                  <a:cubicBezTo>
                    <a:pt x="1689253" y="1163390"/>
                    <a:pt x="1908285" y="944358"/>
                    <a:pt x="1908285" y="674169"/>
                  </a:cubicBezTo>
                  <a:cubicBezTo>
                    <a:pt x="1908285" y="403980"/>
                    <a:pt x="1689253" y="184948"/>
                    <a:pt x="1419064" y="184948"/>
                  </a:cubicBezTo>
                  <a:close/>
                  <a:moveTo>
                    <a:pt x="1443617" y="4"/>
                  </a:moveTo>
                  <a:cubicBezTo>
                    <a:pt x="2095913" y="-1514"/>
                    <a:pt x="2537843" y="355995"/>
                    <a:pt x="2775012" y="584479"/>
                  </a:cubicBezTo>
                  <a:cubicBezTo>
                    <a:pt x="2872946" y="672853"/>
                    <a:pt x="2838299" y="691963"/>
                    <a:pt x="2795183" y="744474"/>
                  </a:cubicBezTo>
                  <a:cubicBezTo>
                    <a:pt x="2522065" y="1012963"/>
                    <a:pt x="2086934" y="1316091"/>
                    <a:pt x="1458873" y="1348329"/>
                  </a:cubicBezTo>
                  <a:cubicBezTo>
                    <a:pt x="655800" y="1350471"/>
                    <a:pt x="195463" y="888376"/>
                    <a:pt x="29940" y="726474"/>
                  </a:cubicBezTo>
                  <a:cubicBezTo>
                    <a:pt x="-45825" y="654330"/>
                    <a:pt x="42820" y="599262"/>
                    <a:pt x="70245" y="573259"/>
                  </a:cubicBezTo>
                  <a:cubicBezTo>
                    <a:pt x="238195" y="430792"/>
                    <a:pt x="661393" y="13445"/>
                    <a:pt x="1443617" y="4"/>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cs typeface="Arial" panose="020B0604020202020204" pitchFamily="34" charset="0"/>
              </a:endParaRPr>
            </a:p>
          </p:txBody>
        </p:sp>
        <p:grpSp>
          <p:nvGrpSpPr>
            <p:cNvPr id="21580" name="Group 74">
              <a:extLst>
                <a:ext uri="{FF2B5EF4-FFF2-40B4-BE49-F238E27FC236}">
                  <a16:creationId xmlns:a16="http://schemas.microsoft.com/office/drawing/2014/main" id="{87AC0548-CC1C-4EC1-B43D-9C2CC99F97EE}"/>
                </a:ext>
              </a:extLst>
            </p:cNvPr>
            <p:cNvGrpSpPr>
              <a:grpSpLocks/>
            </p:cNvGrpSpPr>
            <p:nvPr/>
          </p:nvGrpSpPr>
          <p:grpSpPr bwMode="auto">
            <a:xfrm>
              <a:off x="5613125" y="1754158"/>
              <a:ext cx="4380212" cy="2435873"/>
              <a:chOff x="5613125" y="1754158"/>
              <a:chExt cx="4380212" cy="2435873"/>
            </a:xfrm>
          </p:grpSpPr>
          <p:grpSp>
            <p:nvGrpSpPr>
              <p:cNvPr id="21581" name="Group 75">
                <a:extLst>
                  <a:ext uri="{FF2B5EF4-FFF2-40B4-BE49-F238E27FC236}">
                    <a16:creationId xmlns:a16="http://schemas.microsoft.com/office/drawing/2014/main" id="{720F4EBC-7313-48C2-9002-255CA291A909}"/>
                  </a:ext>
                </a:extLst>
              </p:cNvPr>
              <p:cNvGrpSpPr>
                <a:grpSpLocks/>
              </p:cNvGrpSpPr>
              <p:nvPr/>
            </p:nvGrpSpPr>
            <p:grpSpPr bwMode="auto">
              <a:xfrm>
                <a:off x="5613126" y="1754158"/>
                <a:ext cx="4104873" cy="640080"/>
                <a:chOff x="5751233" y="1753307"/>
                <a:chExt cx="4104873" cy="640080"/>
              </a:xfrm>
            </p:grpSpPr>
            <p:sp>
              <p:nvSpPr>
                <p:cNvPr id="87" name="TextBox 86">
                  <a:extLst>
                    <a:ext uri="{FF2B5EF4-FFF2-40B4-BE49-F238E27FC236}">
                      <a16:creationId xmlns:a16="http://schemas.microsoft.com/office/drawing/2014/main" id="{2860D1D5-119E-4D1A-8EDA-0AE3D1CF6A1D}"/>
                    </a:ext>
                  </a:extLst>
                </p:cNvPr>
                <p:cNvSpPr txBox="1"/>
                <p:nvPr/>
              </p:nvSpPr>
              <p:spPr>
                <a:xfrm>
                  <a:off x="6462700" y="1826312"/>
                  <a:ext cx="3394104" cy="461836"/>
                </a:xfrm>
                <a:prstGeom prst="rect">
                  <a:avLst/>
                </a:prstGeom>
                <a:noFill/>
              </p:spPr>
              <p:txBody>
                <a:bodyPr>
                  <a:spAutoFit/>
                </a:bodyPr>
                <a:lstStyle/>
                <a:p>
                  <a:pPr algn="just">
                    <a:defRPr/>
                  </a:pPr>
                  <a:r>
                    <a:rPr lang="en-US" sz="1200" dirty="0">
                      <a:solidFill>
                        <a:schemeClr val="tx1">
                          <a:lumMod val="50000"/>
                          <a:lumOff val="50000"/>
                        </a:schemeClr>
                      </a:solidFill>
                      <a:cs typeface="Arial" panose="020B0604020202020204" pitchFamily="34" charset="0"/>
                    </a:rPr>
                    <a:t>Improve industry practices to achieve fair outcomes for financial customers.</a:t>
                  </a:r>
                </a:p>
              </p:txBody>
            </p:sp>
            <p:grpSp>
              <p:nvGrpSpPr>
                <p:cNvPr id="21593" name="Group 87">
                  <a:extLst>
                    <a:ext uri="{FF2B5EF4-FFF2-40B4-BE49-F238E27FC236}">
                      <a16:creationId xmlns:a16="http://schemas.microsoft.com/office/drawing/2014/main" id="{A750DBB9-F324-44CA-A8F9-F9518073BAC0}"/>
                    </a:ext>
                  </a:extLst>
                </p:cNvPr>
                <p:cNvGrpSpPr>
                  <a:grpSpLocks/>
                </p:cNvGrpSpPr>
                <p:nvPr/>
              </p:nvGrpSpPr>
              <p:grpSpPr bwMode="auto">
                <a:xfrm>
                  <a:off x="5751233" y="1753307"/>
                  <a:ext cx="640080" cy="640080"/>
                  <a:chOff x="6046991" y="2284392"/>
                  <a:chExt cx="640080" cy="640080"/>
                </a:xfrm>
              </p:grpSpPr>
              <p:sp>
                <p:nvSpPr>
                  <p:cNvPr id="89" name="Oval 88">
                    <a:extLst>
                      <a:ext uri="{FF2B5EF4-FFF2-40B4-BE49-F238E27FC236}">
                        <a16:creationId xmlns:a16="http://schemas.microsoft.com/office/drawing/2014/main" id="{77F372E5-D94B-41E3-9F0A-9D67D30BB817}"/>
                      </a:ext>
                    </a:extLst>
                  </p:cNvPr>
                  <p:cNvSpPr/>
                  <p:nvPr/>
                </p:nvSpPr>
                <p:spPr>
                  <a:xfrm>
                    <a:off x="6047252" y="2284392"/>
                    <a:ext cx="639768" cy="6395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1595" name="TextBox 89">
                    <a:extLst>
                      <a:ext uri="{FF2B5EF4-FFF2-40B4-BE49-F238E27FC236}">
                        <a16:creationId xmlns:a16="http://schemas.microsoft.com/office/drawing/2014/main" id="{889F6970-034A-4579-8127-0CF622E0CC89}"/>
                      </a:ext>
                    </a:extLst>
                  </p:cNvPr>
                  <p:cNvSpPr txBox="1">
                    <a:spLocks noChangeArrowheads="1"/>
                  </p:cNvSpPr>
                  <p:nvPr/>
                </p:nvSpPr>
                <p:spPr bwMode="auto">
                  <a:xfrm>
                    <a:off x="6139260" y="2403038"/>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01</a:t>
                    </a:r>
                  </a:p>
                </p:txBody>
              </p:sp>
            </p:grpSp>
          </p:grpSp>
          <p:grpSp>
            <p:nvGrpSpPr>
              <p:cNvPr id="21582" name="Group 76">
                <a:extLst>
                  <a:ext uri="{FF2B5EF4-FFF2-40B4-BE49-F238E27FC236}">
                    <a16:creationId xmlns:a16="http://schemas.microsoft.com/office/drawing/2014/main" id="{5E04BC93-D561-4D69-B861-61E03944E5CD}"/>
                  </a:ext>
                </a:extLst>
              </p:cNvPr>
              <p:cNvGrpSpPr>
                <a:grpSpLocks/>
              </p:cNvGrpSpPr>
              <p:nvPr/>
            </p:nvGrpSpPr>
            <p:grpSpPr bwMode="auto">
              <a:xfrm>
                <a:off x="5613126" y="2610576"/>
                <a:ext cx="4380211" cy="720150"/>
                <a:chOff x="5751233" y="2657221"/>
                <a:chExt cx="4380211" cy="720150"/>
              </a:xfrm>
            </p:grpSpPr>
            <p:sp>
              <p:nvSpPr>
                <p:cNvPr id="83" name="TextBox 82">
                  <a:extLst>
                    <a:ext uri="{FF2B5EF4-FFF2-40B4-BE49-F238E27FC236}">
                      <a16:creationId xmlns:a16="http://schemas.microsoft.com/office/drawing/2014/main" id="{683E9DD8-5E1D-47CC-A3BF-B9D3B31510EE}"/>
                    </a:ext>
                  </a:extLst>
                </p:cNvPr>
                <p:cNvSpPr txBox="1"/>
                <p:nvPr/>
              </p:nvSpPr>
              <p:spPr>
                <a:xfrm>
                  <a:off x="6462700" y="2730823"/>
                  <a:ext cx="3668744" cy="645936"/>
                </a:xfrm>
                <a:prstGeom prst="rect">
                  <a:avLst/>
                </a:prstGeom>
                <a:noFill/>
              </p:spPr>
              <p:txBody>
                <a:bodyPr>
                  <a:spAutoFit/>
                </a:bodyPr>
                <a:lstStyle/>
                <a:p>
                  <a:pPr algn="just">
                    <a:defRPr/>
                  </a:pPr>
                  <a:r>
                    <a:rPr lang="en-US" sz="1200" dirty="0">
                      <a:solidFill>
                        <a:schemeClr val="tx1">
                          <a:lumMod val="50000"/>
                          <a:lumOff val="50000"/>
                        </a:schemeClr>
                      </a:solidFill>
                      <a:cs typeface="Arial" panose="020B0604020202020204" pitchFamily="34" charset="0"/>
                    </a:rPr>
                    <a:t>Act against misconduct to support confidence and integrity in the financial sector.</a:t>
                  </a:r>
                </a:p>
                <a:p>
                  <a:pPr algn="just">
                    <a:defRPr/>
                  </a:pPr>
                  <a:endParaRPr lang="en-US" sz="1200" dirty="0">
                    <a:solidFill>
                      <a:schemeClr val="tx1">
                        <a:lumMod val="50000"/>
                        <a:lumOff val="50000"/>
                      </a:schemeClr>
                    </a:solidFill>
                    <a:cs typeface="Arial" panose="020B0604020202020204" pitchFamily="34" charset="0"/>
                  </a:endParaRPr>
                </a:p>
              </p:txBody>
            </p:sp>
            <p:grpSp>
              <p:nvGrpSpPr>
                <p:cNvPr id="21589" name="Group 83">
                  <a:extLst>
                    <a:ext uri="{FF2B5EF4-FFF2-40B4-BE49-F238E27FC236}">
                      <a16:creationId xmlns:a16="http://schemas.microsoft.com/office/drawing/2014/main" id="{973EB5C0-40D9-47BC-9D34-B0A4EDC4672D}"/>
                    </a:ext>
                  </a:extLst>
                </p:cNvPr>
                <p:cNvGrpSpPr>
                  <a:grpSpLocks/>
                </p:cNvGrpSpPr>
                <p:nvPr/>
              </p:nvGrpSpPr>
              <p:grpSpPr bwMode="auto">
                <a:xfrm>
                  <a:off x="5751233" y="2657221"/>
                  <a:ext cx="640080" cy="640080"/>
                  <a:chOff x="6046991" y="3111830"/>
                  <a:chExt cx="640080" cy="640080"/>
                </a:xfrm>
              </p:grpSpPr>
              <p:sp>
                <p:nvSpPr>
                  <p:cNvPr id="85" name="Oval 84">
                    <a:extLst>
                      <a:ext uri="{FF2B5EF4-FFF2-40B4-BE49-F238E27FC236}">
                        <a16:creationId xmlns:a16="http://schemas.microsoft.com/office/drawing/2014/main" id="{20EFB1EE-8389-4757-869C-9EC57AF9E167}"/>
                      </a:ext>
                    </a:extLst>
                  </p:cNvPr>
                  <p:cNvSpPr/>
                  <p:nvPr/>
                </p:nvSpPr>
                <p:spPr>
                  <a:xfrm>
                    <a:off x="6047252" y="3112427"/>
                    <a:ext cx="639768" cy="639588"/>
                  </a:xfrm>
                  <a:prstGeom prst="ellipse">
                    <a:avLst/>
                  </a:prstGeom>
                  <a:solidFill>
                    <a:srgbClr val="416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1591" name="TextBox 85">
                    <a:extLst>
                      <a:ext uri="{FF2B5EF4-FFF2-40B4-BE49-F238E27FC236}">
                        <a16:creationId xmlns:a16="http://schemas.microsoft.com/office/drawing/2014/main" id="{F336CC61-12DB-4E05-AB91-F15ECFFC9B1F}"/>
                      </a:ext>
                    </a:extLst>
                  </p:cNvPr>
                  <p:cNvSpPr txBox="1">
                    <a:spLocks noChangeArrowheads="1"/>
                  </p:cNvSpPr>
                  <p:nvPr/>
                </p:nvSpPr>
                <p:spPr bwMode="auto">
                  <a:xfrm>
                    <a:off x="6132030" y="3227579"/>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02</a:t>
                    </a:r>
                  </a:p>
                </p:txBody>
              </p:sp>
            </p:grpSp>
          </p:grpSp>
          <p:grpSp>
            <p:nvGrpSpPr>
              <p:cNvPr id="21583" name="Group 77">
                <a:extLst>
                  <a:ext uri="{FF2B5EF4-FFF2-40B4-BE49-F238E27FC236}">
                    <a16:creationId xmlns:a16="http://schemas.microsoft.com/office/drawing/2014/main" id="{03B93FE9-62E0-45DD-916B-299F33C2C8DE}"/>
                  </a:ext>
                </a:extLst>
              </p:cNvPr>
              <p:cNvGrpSpPr>
                <a:grpSpLocks/>
              </p:cNvGrpSpPr>
              <p:nvPr/>
            </p:nvGrpSpPr>
            <p:grpSpPr bwMode="auto">
              <a:xfrm>
                <a:off x="5613125" y="3531437"/>
                <a:ext cx="4104874" cy="658594"/>
                <a:chOff x="5751233" y="3530586"/>
                <a:chExt cx="4104874" cy="658594"/>
              </a:xfrm>
            </p:grpSpPr>
            <p:sp>
              <p:nvSpPr>
                <p:cNvPr id="79" name="TextBox 78">
                  <a:extLst>
                    <a:ext uri="{FF2B5EF4-FFF2-40B4-BE49-F238E27FC236}">
                      <a16:creationId xmlns:a16="http://schemas.microsoft.com/office/drawing/2014/main" id="{B88320E5-D5FB-4684-98FD-0C9E7BD7A459}"/>
                    </a:ext>
                  </a:extLst>
                </p:cNvPr>
                <p:cNvSpPr txBox="1"/>
                <p:nvPr/>
              </p:nvSpPr>
              <p:spPr>
                <a:xfrm>
                  <a:off x="6462701" y="3530820"/>
                  <a:ext cx="3394104" cy="645935"/>
                </a:xfrm>
                <a:prstGeom prst="rect">
                  <a:avLst/>
                </a:prstGeom>
                <a:noFill/>
              </p:spPr>
              <p:txBody>
                <a:bodyPr>
                  <a:spAutoFit/>
                </a:bodyPr>
                <a:lstStyle/>
                <a:p>
                  <a:pPr algn="just">
                    <a:defRPr/>
                  </a:pPr>
                  <a:r>
                    <a:rPr lang="en-US" sz="1200" dirty="0">
                      <a:solidFill>
                        <a:schemeClr val="tx1">
                          <a:lumMod val="50000"/>
                          <a:lumOff val="50000"/>
                        </a:schemeClr>
                      </a:solidFill>
                      <a:cs typeface="Arial" panose="020B0604020202020204" pitchFamily="34" charset="0"/>
                    </a:rPr>
                    <a:t>Promote the development of an innovative, inclusive, and sustainable financial system.</a:t>
                  </a:r>
                </a:p>
                <a:p>
                  <a:pPr algn="just">
                    <a:defRPr/>
                  </a:pPr>
                  <a:endParaRPr lang="en-US" sz="1200" dirty="0">
                    <a:solidFill>
                      <a:schemeClr val="tx1">
                        <a:lumMod val="50000"/>
                        <a:lumOff val="50000"/>
                      </a:schemeClr>
                    </a:solidFill>
                    <a:cs typeface="Arial" panose="020B0604020202020204" pitchFamily="34" charset="0"/>
                  </a:endParaRPr>
                </a:p>
              </p:txBody>
            </p:sp>
            <p:grpSp>
              <p:nvGrpSpPr>
                <p:cNvPr id="21585" name="Group 79">
                  <a:extLst>
                    <a:ext uri="{FF2B5EF4-FFF2-40B4-BE49-F238E27FC236}">
                      <a16:creationId xmlns:a16="http://schemas.microsoft.com/office/drawing/2014/main" id="{EFA16FBE-4598-49D6-89BB-C9B7483E296B}"/>
                    </a:ext>
                  </a:extLst>
                </p:cNvPr>
                <p:cNvGrpSpPr>
                  <a:grpSpLocks/>
                </p:cNvGrpSpPr>
                <p:nvPr/>
              </p:nvGrpSpPr>
              <p:grpSpPr bwMode="auto">
                <a:xfrm>
                  <a:off x="5751233" y="3549100"/>
                  <a:ext cx="640080" cy="640080"/>
                  <a:chOff x="6046991" y="4003709"/>
                  <a:chExt cx="640080" cy="640080"/>
                </a:xfrm>
              </p:grpSpPr>
              <p:sp>
                <p:nvSpPr>
                  <p:cNvPr id="81" name="Oval 80">
                    <a:extLst>
                      <a:ext uri="{FF2B5EF4-FFF2-40B4-BE49-F238E27FC236}">
                        <a16:creationId xmlns:a16="http://schemas.microsoft.com/office/drawing/2014/main" id="{2AAE0D79-50AF-439E-A94B-9B0CCFEE7D49}"/>
                      </a:ext>
                    </a:extLst>
                  </p:cNvPr>
                  <p:cNvSpPr/>
                  <p:nvPr/>
                </p:nvSpPr>
                <p:spPr>
                  <a:xfrm>
                    <a:off x="6047253" y="4004474"/>
                    <a:ext cx="639768" cy="639587"/>
                  </a:xfrm>
                  <a:prstGeom prst="ellipse">
                    <a:avLst/>
                  </a:prstGeom>
                  <a:solidFill>
                    <a:srgbClr val="8D4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1587" name="TextBox 81">
                    <a:extLst>
                      <a:ext uri="{FF2B5EF4-FFF2-40B4-BE49-F238E27FC236}">
                        <a16:creationId xmlns:a16="http://schemas.microsoft.com/office/drawing/2014/main" id="{AE9DE784-48C7-4657-9CCD-D0C026E111DC}"/>
                      </a:ext>
                    </a:extLst>
                  </p:cNvPr>
                  <p:cNvSpPr txBox="1">
                    <a:spLocks noChangeArrowheads="1"/>
                  </p:cNvSpPr>
                  <p:nvPr/>
                </p:nvSpPr>
                <p:spPr bwMode="auto">
                  <a:xfrm>
                    <a:off x="6132031" y="412369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03</a:t>
                    </a:r>
                  </a:p>
                </p:txBody>
              </p:sp>
            </p:grpSp>
          </p:grpSp>
        </p:grpSp>
      </p:grpSp>
      <p:sp>
        <p:nvSpPr>
          <p:cNvPr id="97" name="TextBox 96">
            <a:extLst>
              <a:ext uri="{FF2B5EF4-FFF2-40B4-BE49-F238E27FC236}">
                <a16:creationId xmlns:a16="http://schemas.microsoft.com/office/drawing/2014/main" id="{A6ECB255-6652-4F26-812F-0B437E3D11C1}"/>
              </a:ext>
            </a:extLst>
          </p:cNvPr>
          <p:cNvSpPr txBox="1"/>
          <p:nvPr/>
        </p:nvSpPr>
        <p:spPr>
          <a:xfrm>
            <a:off x="6775450" y="3865563"/>
            <a:ext cx="3394075" cy="646112"/>
          </a:xfrm>
          <a:prstGeom prst="rect">
            <a:avLst/>
          </a:prstGeom>
          <a:noFill/>
        </p:spPr>
        <p:txBody>
          <a:bodyPr>
            <a:spAutoFit/>
          </a:bodyPr>
          <a:lstStyle/>
          <a:p>
            <a:pPr algn="just">
              <a:defRPr/>
            </a:pPr>
            <a:r>
              <a:rPr lang="en-US" sz="1200" dirty="0">
                <a:solidFill>
                  <a:schemeClr val="tx1">
                    <a:lumMod val="50000"/>
                    <a:lumOff val="50000"/>
                  </a:schemeClr>
                </a:solidFill>
                <a:cs typeface="Arial" panose="020B0604020202020204" pitchFamily="34" charset="0"/>
              </a:rPr>
              <a:t>Empower households and small businesses to be financially resilient.</a:t>
            </a:r>
          </a:p>
          <a:p>
            <a:pPr algn="just">
              <a:defRPr/>
            </a:pPr>
            <a:r>
              <a:rPr lang="en-US" sz="1200" dirty="0">
                <a:solidFill>
                  <a:schemeClr val="tx1">
                    <a:lumMod val="50000"/>
                    <a:lumOff val="50000"/>
                  </a:schemeClr>
                </a:solidFill>
                <a:cs typeface="Arial" panose="020B0604020202020204" pitchFamily="34" charset="0"/>
              </a:rPr>
              <a:t>.</a:t>
            </a:r>
          </a:p>
        </p:txBody>
      </p:sp>
      <p:sp>
        <p:nvSpPr>
          <p:cNvPr id="98" name="Oval 97">
            <a:extLst>
              <a:ext uri="{FF2B5EF4-FFF2-40B4-BE49-F238E27FC236}">
                <a16:creationId xmlns:a16="http://schemas.microsoft.com/office/drawing/2014/main" id="{3AFAF52D-BA56-4E86-A031-3AC7E031B97C}"/>
              </a:ext>
            </a:extLst>
          </p:cNvPr>
          <p:cNvSpPr/>
          <p:nvPr/>
        </p:nvSpPr>
        <p:spPr>
          <a:xfrm>
            <a:off x="6064250" y="3884613"/>
            <a:ext cx="641350" cy="639762"/>
          </a:xfrm>
          <a:prstGeom prst="ellipse">
            <a:avLst/>
          </a:prstGeom>
          <a:solidFill>
            <a:srgbClr val="7B8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1510" name="TextBox 98">
            <a:extLst>
              <a:ext uri="{FF2B5EF4-FFF2-40B4-BE49-F238E27FC236}">
                <a16:creationId xmlns:a16="http://schemas.microsoft.com/office/drawing/2014/main" id="{F20EC0DA-244A-4B48-BCA5-B120AE5478D5}"/>
              </a:ext>
            </a:extLst>
          </p:cNvPr>
          <p:cNvSpPr txBox="1">
            <a:spLocks noChangeArrowheads="1"/>
          </p:cNvSpPr>
          <p:nvPr/>
        </p:nvSpPr>
        <p:spPr bwMode="auto">
          <a:xfrm>
            <a:off x="6149975" y="4005263"/>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04</a:t>
            </a:r>
          </a:p>
        </p:txBody>
      </p:sp>
      <p:sp>
        <p:nvSpPr>
          <p:cNvPr id="100" name="TextBox 99">
            <a:extLst>
              <a:ext uri="{FF2B5EF4-FFF2-40B4-BE49-F238E27FC236}">
                <a16:creationId xmlns:a16="http://schemas.microsoft.com/office/drawing/2014/main" id="{2F6CB28A-B190-4283-8F4F-7076E0EABBD8}"/>
              </a:ext>
            </a:extLst>
          </p:cNvPr>
          <p:cNvSpPr txBox="1"/>
          <p:nvPr/>
        </p:nvSpPr>
        <p:spPr>
          <a:xfrm>
            <a:off x="6807200" y="4873625"/>
            <a:ext cx="3394075" cy="831850"/>
          </a:xfrm>
          <a:prstGeom prst="rect">
            <a:avLst/>
          </a:prstGeom>
          <a:noFill/>
        </p:spPr>
        <p:txBody>
          <a:bodyPr>
            <a:spAutoFit/>
          </a:bodyPr>
          <a:lstStyle/>
          <a:p>
            <a:pPr algn="just">
              <a:defRPr/>
            </a:pPr>
            <a:r>
              <a:rPr lang="en-US" sz="1200" dirty="0">
                <a:solidFill>
                  <a:schemeClr val="tx1">
                    <a:lumMod val="50000"/>
                    <a:lumOff val="50000"/>
                  </a:schemeClr>
                </a:solidFill>
                <a:cs typeface="Arial" panose="020B0604020202020204" pitchFamily="34" charset="0"/>
              </a:rPr>
              <a:t>Accelerate the transformation of the FSCA into a socially responsible, efficient, and responsive organisation.</a:t>
            </a:r>
          </a:p>
          <a:p>
            <a:pPr algn="just">
              <a:defRPr/>
            </a:pPr>
            <a:r>
              <a:rPr lang="en-US" sz="1200" dirty="0">
                <a:solidFill>
                  <a:schemeClr val="tx1">
                    <a:lumMod val="50000"/>
                    <a:lumOff val="50000"/>
                  </a:schemeClr>
                </a:solidFill>
                <a:cs typeface="Arial" panose="020B0604020202020204" pitchFamily="34" charset="0"/>
              </a:rPr>
              <a:t>.</a:t>
            </a:r>
          </a:p>
        </p:txBody>
      </p:sp>
      <p:sp>
        <p:nvSpPr>
          <p:cNvPr id="101" name="Oval 100">
            <a:extLst>
              <a:ext uri="{FF2B5EF4-FFF2-40B4-BE49-F238E27FC236}">
                <a16:creationId xmlns:a16="http://schemas.microsoft.com/office/drawing/2014/main" id="{8889ABCE-0095-4919-AB2D-7826BD49582E}"/>
              </a:ext>
            </a:extLst>
          </p:cNvPr>
          <p:cNvSpPr/>
          <p:nvPr/>
        </p:nvSpPr>
        <p:spPr>
          <a:xfrm>
            <a:off x="6096000" y="4892675"/>
            <a:ext cx="639763" cy="63976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1513" name="TextBox 101">
            <a:extLst>
              <a:ext uri="{FF2B5EF4-FFF2-40B4-BE49-F238E27FC236}">
                <a16:creationId xmlns:a16="http://schemas.microsoft.com/office/drawing/2014/main" id="{ADC75ED2-89F5-4CA4-BE2D-8EB7AF8F74B6}"/>
              </a:ext>
            </a:extLst>
          </p:cNvPr>
          <p:cNvSpPr txBox="1">
            <a:spLocks noChangeArrowheads="1"/>
          </p:cNvSpPr>
          <p:nvPr/>
        </p:nvSpPr>
        <p:spPr bwMode="auto">
          <a:xfrm>
            <a:off x="6181725" y="50133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05</a:t>
            </a:r>
          </a:p>
        </p:txBody>
      </p:sp>
      <p:grpSp>
        <p:nvGrpSpPr>
          <p:cNvPr id="21514" name="Group 32">
            <a:extLst>
              <a:ext uri="{FF2B5EF4-FFF2-40B4-BE49-F238E27FC236}">
                <a16:creationId xmlns:a16="http://schemas.microsoft.com/office/drawing/2014/main" id="{AF3AACDE-2535-4A86-9BD6-01B2D240CE2A}"/>
              </a:ext>
            </a:extLst>
          </p:cNvPr>
          <p:cNvGrpSpPr>
            <a:grpSpLocks/>
          </p:cNvGrpSpPr>
          <p:nvPr/>
        </p:nvGrpSpPr>
        <p:grpSpPr bwMode="auto">
          <a:xfrm>
            <a:off x="1588" y="1597025"/>
            <a:ext cx="4846637" cy="5264150"/>
            <a:chOff x="838" y="1597600"/>
            <a:chExt cx="4847197" cy="5262956"/>
          </a:xfrm>
        </p:grpSpPr>
        <p:grpSp>
          <p:nvGrpSpPr>
            <p:cNvPr id="21515" name="Group 33">
              <a:extLst>
                <a:ext uri="{FF2B5EF4-FFF2-40B4-BE49-F238E27FC236}">
                  <a16:creationId xmlns:a16="http://schemas.microsoft.com/office/drawing/2014/main" id="{106DEBB1-EF12-4381-9E2B-4EEFE24BB426}"/>
                </a:ext>
              </a:extLst>
            </p:cNvPr>
            <p:cNvGrpSpPr>
              <a:grpSpLocks/>
            </p:cNvGrpSpPr>
            <p:nvPr/>
          </p:nvGrpSpPr>
          <p:grpSpPr bwMode="auto">
            <a:xfrm>
              <a:off x="1747776" y="1597600"/>
              <a:ext cx="3100259" cy="3202493"/>
              <a:chOff x="1733490" y="1502917"/>
              <a:chExt cx="3100259" cy="3202493"/>
            </a:xfrm>
          </p:grpSpPr>
          <p:grpSp>
            <p:nvGrpSpPr>
              <p:cNvPr id="21524" name="Group 42">
                <a:extLst>
                  <a:ext uri="{FF2B5EF4-FFF2-40B4-BE49-F238E27FC236}">
                    <a16:creationId xmlns:a16="http://schemas.microsoft.com/office/drawing/2014/main" id="{4D2B4FCC-CAFD-4EDC-9123-FC32CEA8B048}"/>
                  </a:ext>
                </a:extLst>
              </p:cNvPr>
              <p:cNvGrpSpPr>
                <a:grpSpLocks/>
              </p:cNvGrpSpPr>
              <p:nvPr/>
            </p:nvGrpSpPr>
            <p:grpSpPr bwMode="auto">
              <a:xfrm>
                <a:off x="2100263" y="2402508"/>
                <a:ext cx="2302901" cy="2302902"/>
                <a:chOff x="404516" y="2635606"/>
                <a:chExt cx="1748950" cy="1748950"/>
              </a:xfrm>
            </p:grpSpPr>
            <p:sp>
              <p:nvSpPr>
                <p:cNvPr id="117" name="Oval 116">
                  <a:extLst>
                    <a:ext uri="{FF2B5EF4-FFF2-40B4-BE49-F238E27FC236}">
                      <a16:creationId xmlns:a16="http://schemas.microsoft.com/office/drawing/2014/main" id="{D619CC28-DF5F-4651-9017-834346963DAD}"/>
                    </a:ext>
                  </a:extLst>
                </p:cNvPr>
                <p:cNvSpPr>
                  <a:spLocks noEditPoints="1"/>
                </p:cNvSpPr>
                <p:nvPr/>
              </p:nvSpPr>
              <p:spPr bwMode="auto">
                <a:xfrm>
                  <a:off x="404132" y="2635847"/>
                  <a:ext cx="1749579" cy="1748978"/>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1571" name="Oval 117">
                  <a:extLst>
                    <a:ext uri="{FF2B5EF4-FFF2-40B4-BE49-F238E27FC236}">
                      <a16:creationId xmlns:a16="http://schemas.microsoft.com/office/drawing/2014/main" id="{56FEABB6-456F-4D73-B372-C299BDDE926C}"/>
                    </a:ext>
                  </a:extLst>
                </p:cNvPr>
                <p:cNvSpPr>
                  <a:spLocks noEditPoints="1"/>
                </p:cNvSpPr>
                <p:nvPr/>
              </p:nvSpPr>
              <p:spPr bwMode="auto">
                <a:xfrm>
                  <a:off x="515467" y="2745502"/>
                  <a:ext cx="1527048" cy="1529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19" name="Oval 118">
                  <a:extLst>
                    <a:ext uri="{FF2B5EF4-FFF2-40B4-BE49-F238E27FC236}">
                      <a16:creationId xmlns:a16="http://schemas.microsoft.com/office/drawing/2014/main" id="{B3AB1BB4-957F-46DA-AB8B-7D6E5D302C53}"/>
                    </a:ext>
                  </a:extLst>
                </p:cNvPr>
                <p:cNvSpPr>
                  <a:spLocks noEditPoints="1"/>
                </p:cNvSpPr>
                <p:nvPr/>
              </p:nvSpPr>
              <p:spPr bwMode="auto">
                <a:xfrm>
                  <a:off x="611526" y="2843170"/>
                  <a:ext cx="1344439" cy="1346388"/>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1573" name="Oval 119">
                  <a:extLst>
                    <a:ext uri="{FF2B5EF4-FFF2-40B4-BE49-F238E27FC236}">
                      <a16:creationId xmlns:a16="http://schemas.microsoft.com/office/drawing/2014/main" id="{6B4F6209-9602-4AEA-B630-78B5D7171C04}"/>
                    </a:ext>
                  </a:extLst>
                </p:cNvPr>
                <p:cNvSpPr>
                  <a:spLocks noEditPoints="1"/>
                </p:cNvSpPr>
                <p:nvPr/>
              </p:nvSpPr>
              <p:spPr bwMode="auto">
                <a:xfrm>
                  <a:off x="707491" y="2939532"/>
                  <a:ext cx="1143000" cy="11410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21" name="Oval 120">
                  <a:extLst>
                    <a:ext uri="{FF2B5EF4-FFF2-40B4-BE49-F238E27FC236}">
                      <a16:creationId xmlns:a16="http://schemas.microsoft.com/office/drawing/2014/main" id="{B234DE19-6FE2-4E7C-9408-6E19DDD4DD46}"/>
                    </a:ext>
                  </a:extLst>
                </p:cNvPr>
                <p:cNvSpPr>
                  <a:spLocks noEditPoints="1"/>
                </p:cNvSpPr>
                <p:nvPr/>
              </p:nvSpPr>
              <p:spPr bwMode="auto">
                <a:xfrm>
                  <a:off x="785157" y="3017946"/>
                  <a:ext cx="997176" cy="996834"/>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1575" name="Oval 121">
                  <a:extLst>
                    <a:ext uri="{FF2B5EF4-FFF2-40B4-BE49-F238E27FC236}">
                      <a16:creationId xmlns:a16="http://schemas.microsoft.com/office/drawing/2014/main" id="{00B7326A-E80D-4F7A-A72B-8FD12BDD31B3}"/>
                    </a:ext>
                  </a:extLst>
                </p:cNvPr>
                <p:cNvSpPr>
                  <a:spLocks noEditPoints="1"/>
                </p:cNvSpPr>
                <p:nvPr/>
              </p:nvSpPr>
              <p:spPr bwMode="auto">
                <a:xfrm>
                  <a:off x="890371" y="3121300"/>
                  <a:ext cx="777240" cy="7775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23" name="Oval 122">
                  <a:extLst>
                    <a:ext uri="{FF2B5EF4-FFF2-40B4-BE49-F238E27FC236}">
                      <a16:creationId xmlns:a16="http://schemas.microsoft.com/office/drawing/2014/main" id="{180830B3-8A48-4EF0-8830-5D602DB5B1A5}"/>
                    </a:ext>
                  </a:extLst>
                </p:cNvPr>
                <p:cNvSpPr>
                  <a:spLocks noEditPoints="1"/>
                </p:cNvSpPr>
                <p:nvPr/>
              </p:nvSpPr>
              <p:spPr bwMode="auto">
                <a:xfrm>
                  <a:off x="963612" y="3193929"/>
                  <a:ext cx="630620" cy="632815"/>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1577" name="Oval 123">
                  <a:extLst>
                    <a:ext uri="{FF2B5EF4-FFF2-40B4-BE49-F238E27FC236}">
                      <a16:creationId xmlns:a16="http://schemas.microsoft.com/office/drawing/2014/main" id="{DE32789F-278C-44BD-8294-0AFD543FAC5E}"/>
                    </a:ext>
                  </a:extLst>
                </p:cNvPr>
                <p:cNvSpPr>
                  <a:spLocks noEditPoints="1"/>
                </p:cNvSpPr>
                <p:nvPr/>
              </p:nvSpPr>
              <p:spPr bwMode="auto">
                <a:xfrm>
                  <a:off x="1054963" y="3284675"/>
                  <a:ext cx="448056" cy="4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25" name="Oval 124">
                  <a:extLst>
                    <a:ext uri="{FF2B5EF4-FFF2-40B4-BE49-F238E27FC236}">
                      <a16:creationId xmlns:a16="http://schemas.microsoft.com/office/drawing/2014/main" id="{8A7EF8A3-472C-4C9C-AF5C-039895DC94EF}"/>
                    </a:ext>
                  </a:extLst>
                </p:cNvPr>
                <p:cNvSpPr>
                  <a:spLocks/>
                </p:cNvSpPr>
                <p:nvPr/>
              </p:nvSpPr>
              <p:spPr bwMode="auto">
                <a:xfrm>
                  <a:off x="1150507" y="3381965"/>
                  <a:ext cx="265270" cy="268796"/>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grpSp>
          <p:grpSp>
            <p:nvGrpSpPr>
              <p:cNvPr id="21525" name="Group 43">
                <a:extLst>
                  <a:ext uri="{FF2B5EF4-FFF2-40B4-BE49-F238E27FC236}">
                    <a16:creationId xmlns:a16="http://schemas.microsoft.com/office/drawing/2014/main" id="{291DD138-0336-42F9-BEDF-0445AF362CC4}"/>
                  </a:ext>
                </a:extLst>
              </p:cNvPr>
              <p:cNvGrpSpPr>
                <a:grpSpLocks/>
              </p:cNvGrpSpPr>
              <p:nvPr/>
            </p:nvGrpSpPr>
            <p:grpSpPr bwMode="auto">
              <a:xfrm>
                <a:off x="1733490" y="1502917"/>
                <a:ext cx="3100259" cy="2582209"/>
                <a:chOff x="1733490" y="1502917"/>
                <a:chExt cx="3100259" cy="2582209"/>
              </a:xfrm>
            </p:grpSpPr>
            <p:grpSp>
              <p:nvGrpSpPr>
                <p:cNvPr id="21526" name="Group 44">
                  <a:extLst>
                    <a:ext uri="{FF2B5EF4-FFF2-40B4-BE49-F238E27FC236}">
                      <a16:creationId xmlns:a16="http://schemas.microsoft.com/office/drawing/2014/main" id="{F24E673F-823F-4BB9-82FF-CE133D85B0F4}"/>
                    </a:ext>
                  </a:extLst>
                </p:cNvPr>
                <p:cNvGrpSpPr>
                  <a:grpSpLocks/>
                </p:cNvGrpSpPr>
                <p:nvPr/>
              </p:nvGrpSpPr>
              <p:grpSpPr bwMode="auto">
                <a:xfrm rot="2061141" flipH="1">
                  <a:off x="3729013" y="2190800"/>
                  <a:ext cx="1104736" cy="1894326"/>
                  <a:chOff x="2232364" y="240658"/>
                  <a:chExt cx="1759161" cy="3016491"/>
                </a:xfrm>
              </p:grpSpPr>
              <p:grpSp>
                <p:nvGrpSpPr>
                  <p:cNvPr id="21560" name="Group 106">
                    <a:extLst>
                      <a:ext uri="{FF2B5EF4-FFF2-40B4-BE49-F238E27FC236}">
                        <a16:creationId xmlns:a16="http://schemas.microsoft.com/office/drawing/2014/main" id="{D731DF3A-EBE1-4CE1-A208-A39F517717C1}"/>
                      </a:ext>
                    </a:extLst>
                  </p:cNvPr>
                  <p:cNvGrpSpPr>
                    <a:grpSpLocks/>
                  </p:cNvGrpSpPr>
                  <p:nvPr/>
                </p:nvGrpSpPr>
                <p:grpSpPr bwMode="auto">
                  <a:xfrm>
                    <a:off x="3162778" y="1396853"/>
                    <a:ext cx="828747" cy="1860296"/>
                    <a:chOff x="3162778" y="1396853"/>
                    <a:chExt cx="828747" cy="1860296"/>
                  </a:xfrm>
                </p:grpSpPr>
                <p:sp>
                  <p:nvSpPr>
                    <p:cNvPr id="113" name="Rectangle 49">
                      <a:extLst>
                        <a:ext uri="{FF2B5EF4-FFF2-40B4-BE49-F238E27FC236}">
                          <a16:creationId xmlns:a16="http://schemas.microsoft.com/office/drawing/2014/main" id="{B977B235-BE58-49CB-9399-247B22D9C7B0}"/>
                        </a:ext>
                      </a:extLst>
                    </p:cNvPr>
                    <p:cNvSpPr/>
                    <p:nvPr/>
                  </p:nvSpPr>
                  <p:spPr>
                    <a:xfrm rot="9051825" flipV="1">
                      <a:off x="3988641" y="2822689"/>
                      <a:ext cx="58149" cy="45744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4" name="Rectangle 49">
                      <a:extLst>
                        <a:ext uri="{FF2B5EF4-FFF2-40B4-BE49-F238E27FC236}">
                          <a16:creationId xmlns:a16="http://schemas.microsoft.com/office/drawing/2014/main" id="{714D12E6-E28C-4671-8746-B43D54FB5EF9}"/>
                        </a:ext>
                      </a:extLst>
                    </p:cNvPr>
                    <p:cNvSpPr/>
                    <p:nvPr/>
                  </p:nvSpPr>
                  <p:spPr>
                    <a:xfrm rot="9051825" flipV="1">
                      <a:off x="3759643" y="2713237"/>
                      <a:ext cx="194672" cy="15669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5" name="Rectangle 50">
                      <a:extLst>
                        <a:ext uri="{FF2B5EF4-FFF2-40B4-BE49-F238E27FC236}">
                          <a16:creationId xmlns:a16="http://schemas.microsoft.com/office/drawing/2014/main" id="{AA6195CC-ACF5-463D-A587-D233CB8A94B8}"/>
                        </a:ext>
                      </a:extLst>
                    </p:cNvPr>
                    <p:cNvSpPr/>
                    <p:nvPr/>
                  </p:nvSpPr>
                  <p:spPr>
                    <a:xfrm rot="9503861" flipV="1">
                      <a:off x="3571643" y="2273473"/>
                      <a:ext cx="260404" cy="518104"/>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6" name="Rectangle 50">
                      <a:extLst>
                        <a:ext uri="{FF2B5EF4-FFF2-40B4-BE49-F238E27FC236}">
                          <a16:creationId xmlns:a16="http://schemas.microsoft.com/office/drawing/2014/main" id="{CB2E22AD-CAD1-471C-AB87-E5347C2045AE}"/>
                        </a:ext>
                      </a:extLst>
                    </p:cNvPr>
                    <p:cNvSpPr/>
                    <p:nvPr/>
                  </p:nvSpPr>
                  <p:spPr>
                    <a:xfrm rot="9503861" flipV="1">
                      <a:off x="3201606" y="1396062"/>
                      <a:ext cx="300856" cy="98060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586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1561" name="Group 107">
                    <a:extLst>
                      <a:ext uri="{FF2B5EF4-FFF2-40B4-BE49-F238E27FC236}">
                        <a16:creationId xmlns:a16="http://schemas.microsoft.com/office/drawing/2014/main" id="{C1C63447-BFF0-4BA5-9C4B-0CD0F7414B45}"/>
                      </a:ext>
                    </a:extLst>
                  </p:cNvPr>
                  <p:cNvGrpSpPr>
                    <a:grpSpLocks/>
                  </p:cNvGrpSpPr>
                  <p:nvPr/>
                </p:nvGrpSpPr>
                <p:grpSpPr bwMode="auto">
                  <a:xfrm>
                    <a:off x="2232364" y="240658"/>
                    <a:ext cx="1245941" cy="1860161"/>
                    <a:chOff x="2515406" y="664855"/>
                    <a:chExt cx="679293" cy="1014168"/>
                  </a:xfrm>
                </p:grpSpPr>
                <p:sp>
                  <p:nvSpPr>
                    <p:cNvPr id="109" name="Rectangle 56">
                      <a:extLst>
                        <a:ext uri="{FF2B5EF4-FFF2-40B4-BE49-F238E27FC236}">
                          <a16:creationId xmlns:a16="http://schemas.microsoft.com/office/drawing/2014/main" id="{1F667496-D648-47BA-BAEA-26222B1A05A3}"/>
                        </a:ext>
                      </a:extLst>
                    </p:cNvPr>
                    <p:cNvSpPr/>
                    <p:nvPr/>
                  </p:nvSpPr>
                  <p:spPr>
                    <a:xfrm rot="9503861" flipV="1">
                      <a:off x="2696892" y="783749"/>
                      <a:ext cx="64785" cy="86809"/>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586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0" name="Rectangle 53">
                      <a:extLst>
                        <a:ext uri="{FF2B5EF4-FFF2-40B4-BE49-F238E27FC236}">
                          <a16:creationId xmlns:a16="http://schemas.microsoft.com/office/drawing/2014/main" id="{2FA14B6E-3FBF-4E9D-8B63-5F5EEF2F6CEF}"/>
                        </a:ext>
                      </a:extLst>
                    </p:cNvPr>
                    <p:cNvSpPr/>
                    <p:nvPr/>
                  </p:nvSpPr>
                  <p:spPr>
                    <a:xfrm rot="9503861" flipV="1">
                      <a:off x="2717641" y="698318"/>
                      <a:ext cx="239839" cy="971429"/>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586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1" name="Rectangle 53">
                      <a:extLst>
                        <a:ext uri="{FF2B5EF4-FFF2-40B4-BE49-F238E27FC236}">
                          <a16:creationId xmlns:a16="http://schemas.microsoft.com/office/drawing/2014/main" id="{D465C84A-E144-4530-998B-B1955D01338D}"/>
                        </a:ext>
                      </a:extLst>
                    </p:cNvPr>
                    <p:cNvSpPr/>
                    <p:nvPr/>
                  </p:nvSpPr>
                  <p:spPr>
                    <a:xfrm rot="9503861" flipV="1">
                      <a:off x="2531770" y="803731"/>
                      <a:ext cx="406624" cy="862573"/>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7B8C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2" name="Rectangle 53">
                      <a:extLst>
                        <a:ext uri="{FF2B5EF4-FFF2-40B4-BE49-F238E27FC236}">
                          <a16:creationId xmlns:a16="http://schemas.microsoft.com/office/drawing/2014/main" id="{36146DE2-0351-41AE-BF86-17BADD039B5C}"/>
                        </a:ext>
                      </a:extLst>
                    </p:cNvPr>
                    <p:cNvSpPr/>
                    <p:nvPr/>
                  </p:nvSpPr>
                  <p:spPr>
                    <a:xfrm rot="8477421" flipH="1" flipV="1">
                      <a:off x="2814535" y="652023"/>
                      <a:ext cx="405246" cy="84879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7B8C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nvGrpSpPr>
                <p:cNvPr id="21527" name="Group 45">
                  <a:extLst>
                    <a:ext uri="{FF2B5EF4-FFF2-40B4-BE49-F238E27FC236}">
                      <a16:creationId xmlns:a16="http://schemas.microsoft.com/office/drawing/2014/main" id="{1BEA8D17-7C23-44A0-9DBC-08FAB3737B45}"/>
                    </a:ext>
                  </a:extLst>
                </p:cNvPr>
                <p:cNvGrpSpPr>
                  <a:grpSpLocks/>
                </p:cNvGrpSpPr>
                <p:nvPr/>
              </p:nvGrpSpPr>
              <p:grpSpPr bwMode="auto">
                <a:xfrm flipH="1">
                  <a:off x="3314943" y="1685287"/>
                  <a:ext cx="1104736" cy="1894326"/>
                  <a:chOff x="2232364" y="240658"/>
                  <a:chExt cx="1759161" cy="3016491"/>
                </a:xfrm>
              </p:grpSpPr>
              <p:grpSp>
                <p:nvGrpSpPr>
                  <p:cNvPr id="21550" name="Group 68">
                    <a:extLst>
                      <a:ext uri="{FF2B5EF4-FFF2-40B4-BE49-F238E27FC236}">
                        <a16:creationId xmlns:a16="http://schemas.microsoft.com/office/drawing/2014/main" id="{96CE9DF9-2057-43A2-BF47-42827B0AB52B}"/>
                      </a:ext>
                    </a:extLst>
                  </p:cNvPr>
                  <p:cNvGrpSpPr>
                    <a:grpSpLocks/>
                  </p:cNvGrpSpPr>
                  <p:nvPr/>
                </p:nvGrpSpPr>
                <p:grpSpPr bwMode="auto">
                  <a:xfrm>
                    <a:off x="3162778" y="1396853"/>
                    <a:ext cx="828747" cy="1860296"/>
                    <a:chOff x="3162778" y="1396853"/>
                    <a:chExt cx="828747" cy="1860296"/>
                  </a:xfrm>
                </p:grpSpPr>
                <p:sp>
                  <p:nvSpPr>
                    <p:cNvPr id="103" name="Rectangle 49">
                      <a:extLst>
                        <a:ext uri="{FF2B5EF4-FFF2-40B4-BE49-F238E27FC236}">
                          <a16:creationId xmlns:a16="http://schemas.microsoft.com/office/drawing/2014/main" id="{344853FA-9301-433D-AD52-0838BB714BAD}"/>
                        </a:ext>
                      </a:extLst>
                    </p:cNvPr>
                    <p:cNvSpPr/>
                    <p:nvPr/>
                  </p:nvSpPr>
                  <p:spPr>
                    <a:xfrm rot="9051825" flipV="1">
                      <a:off x="3934342" y="2798561"/>
                      <a:ext cx="58148" cy="45744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04" name="Rectangle 49">
                      <a:extLst>
                        <a:ext uri="{FF2B5EF4-FFF2-40B4-BE49-F238E27FC236}">
                          <a16:creationId xmlns:a16="http://schemas.microsoft.com/office/drawing/2014/main" id="{16EBF1C9-B5B4-4FD6-99EB-32F6DDE8863A}"/>
                        </a:ext>
                      </a:extLst>
                    </p:cNvPr>
                    <p:cNvSpPr/>
                    <p:nvPr/>
                  </p:nvSpPr>
                  <p:spPr>
                    <a:xfrm rot="9051825" flipV="1">
                      <a:off x="3721974" y="2712632"/>
                      <a:ext cx="194670" cy="15669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05" name="Rectangle 50">
                      <a:extLst>
                        <a:ext uri="{FF2B5EF4-FFF2-40B4-BE49-F238E27FC236}">
                          <a16:creationId xmlns:a16="http://schemas.microsoft.com/office/drawing/2014/main" id="{7E43FA85-8797-46C6-802A-671C8DC96454}"/>
                        </a:ext>
                      </a:extLst>
                    </p:cNvPr>
                    <p:cNvSpPr/>
                    <p:nvPr/>
                  </p:nvSpPr>
                  <p:spPr>
                    <a:xfrm rot="9503861" flipV="1">
                      <a:off x="3522245" y="2255183"/>
                      <a:ext cx="260405" cy="518104"/>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06" name="Rectangle 50">
                      <a:extLst>
                        <a:ext uri="{FF2B5EF4-FFF2-40B4-BE49-F238E27FC236}">
                          <a16:creationId xmlns:a16="http://schemas.microsoft.com/office/drawing/2014/main" id="{0A84EE4D-7770-4503-A2FD-FB42DB1F071A}"/>
                        </a:ext>
                      </a:extLst>
                    </p:cNvPr>
                    <p:cNvSpPr/>
                    <p:nvPr/>
                  </p:nvSpPr>
                  <p:spPr>
                    <a:xfrm rot="9503861" flipV="1">
                      <a:off x="3163241" y="1395890"/>
                      <a:ext cx="300856" cy="98060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6530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1551" name="Group 69">
                    <a:extLst>
                      <a:ext uri="{FF2B5EF4-FFF2-40B4-BE49-F238E27FC236}">
                        <a16:creationId xmlns:a16="http://schemas.microsoft.com/office/drawing/2014/main" id="{999BE90F-946E-406A-8BE0-398328FE7F1B}"/>
                      </a:ext>
                    </a:extLst>
                  </p:cNvPr>
                  <p:cNvGrpSpPr>
                    <a:grpSpLocks/>
                  </p:cNvGrpSpPr>
                  <p:nvPr/>
                </p:nvGrpSpPr>
                <p:grpSpPr bwMode="auto">
                  <a:xfrm>
                    <a:off x="2232364" y="240658"/>
                    <a:ext cx="1245941" cy="1860161"/>
                    <a:chOff x="2515406" y="664855"/>
                    <a:chExt cx="679293" cy="1014168"/>
                  </a:xfrm>
                </p:grpSpPr>
                <p:sp>
                  <p:nvSpPr>
                    <p:cNvPr id="71" name="Rectangle 56">
                      <a:extLst>
                        <a:ext uri="{FF2B5EF4-FFF2-40B4-BE49-F238E27FC236}">
                          <a16:creationId xmlns:a16="http://schemas.microsoft.com/office/drawing/2014/main" id="{990C46ED-D777-4A1E-A12A-05345BE53620}"/>
                        </a:ext>
                      </a:extLst>
                    </p:cNvPr>
                    <p:cNvSpPr/>
                    <p:nvPr/>
                  </p:nvSpPr>
                  <p:spPr>
                    <a:xfrm rot="9503861" flipV="1">
                      <a:off x="2672815" y="786243"/>
                      <a:ext cx="64785" cy="86808"/>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6530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72" name="Rectangle 53">
                      <a:extLst>
                        <a:ext uri="{FF2B5EF4-FFF2-40B4-BE49-F238E27FC236}">
                          <a16:creationId xmlns:a16="http://schemas.microsoft.com/office/drawing/2014/main" id="{4FC11096-13A2-4F81-BB66-B54FD7DBC0F2}"/>
                        </a:ext>
                      </a:extLst>
                    </p:cNvPr>
                    <p:cNvSpPr/>
                    <p:nvPr/>
                  </p:nvSpPr>
                  <p:spPr>
                    <a:xfrm rot="9503861" flipV="1">
                      <a:off x="2692112" y="696678"/>
                      <a:ext cx="239839" cy="971429"/>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6530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95" name="Rectangle 53">
                      <a:extLst>
                        <a:ext uri="{FF2B5EF4-FFF2-40B4-BE49-F238E27FC236}">
                          <a16:creationId xmlns:a16="http://schemas.microsoft.com/office/drawing/2014/main" id="{CB6FD3ED-DAD4-4874-B3D2-4D66F167B9A9}"/>
                        </a:ext>
                      </a:extLst>
                    </p:cNvPr>
                    <p:cNvSpPr/>
                    <p:nvPr/>
                  </p:nvSpPr>
                  <p:spPr>
                    <a:xfrm rot="9503861" flipV="1">
                      <a:off x="2515679" y="816557"/>
                      <a:ext cx="403868" cy="862573"/>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8D4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96" name="Rectangle 53">
                      <a:extLst>
                        <a:ext uri="{FF2B5EF4-FFF2-40B4-BE49-F238E27FC236}">
                          <a16:creationId xmlns:a16="http://schemas.microsoft.com/office/drawing/2014/main" id="{0A613379-9763-49F8-B456-7E66FC0BF8C4}"/>
                        </a:ext>
                      </a:extLst>
                    </p:cNvPr>
                    <p:cNvSpPr/>
                    <p:nvPr/>
                  </p:nvSpPr>
                  <p:spPr>
                    <a:xfrm rot="8477421" flipH="1" flipV="1">
                      <a:off x="2792735" y="664987"/>
                      <a:ext cx="402489" cy="84879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8D4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nvGrpSpPr>
                <p:cNvPr id="21528" name="Group 46">
                  <a:extLst>
                    <a:ext uri="{FF2B5EF4-FFF2-40B4-BE49-F238E27FC236}">
                      <a16:creationId xmlns:a16="http://schemas.microsoft.com/office/drawing/2014/main" id="{ECB49B9C-8E9C-4231-8B9D-D51D46A3B0B7}"/>
                    </a:ext>
                  </a:extLst>
                </p:cNvPr>
                <p:cNvGrpSpPr>
                  <a:grpSpLocks/>
                </p:cNvGrpSpPr>
                <p:nvPr/>
              </p:nvGrpSpPr>
              <p:grpSpPr bwMode="auto">
                <a:xfrm rot="19687888" flipH="1">
                  <a:off x="2720383" y="1502917"/>
                  <a:ext cx="1104736" cy="1894326"/>
                  <a:chOff x="2232364" y="240658"/>
                  <a:chExt cx="1759161" cy="3016491"/>
                </a:xfrm>
              </p:grpSpPr>
              <p:grpSp>
                <p:nvGrpSpPr>
                  <p:cNvPr id="21540" name="Group 58">
                    <a:extLst>
                      <a:ext uri="{FF2B5EF4-FFF2-40B4-BE49-F238E27FC236}">
                        <a16:creationId xmlns:a16="http://schemas.microsoft.com/office/drawing/2014/main" id="{D039BC79-5622-4A3C-9FD2-F1FD239ABC8B}"/>
                      </a:ext>
                    </a:extLst>
                  </p:cNvPr>
                  <p:cNvGrpSpPr>
                    <a:grpSpLocks/>
                  </p:cNvGrpSpPr>
                  <p:nvPr/>
                </p:nvGrpSpPr>
                <p:grpSpPr bwMode="auto">
                  <a:xfrm>
                    <a:off x="3162778" y="1396853"/>
                    <a:ext cx="828747" cy="1860296"/>
                    <a:chOff x="3162778" y="1396853"/>
                    <a:chExt cx="828747" cy="1860296"/>
                  </a:xfrm>
                </p:grpSpPr>
                <p:sp>
                  <p:nvSpPr>
                    <p:cNvPr id="65" name="Rectangle 49">
                      <a:extLst>
                        <a:ext uri="{FF2B5EF4-FFF2-40B4-BE49-F238E27FC236}">
                          <a16:creationId xmlns:a16="http://schemas.microsoft.com/office/drawing/2014/main" id="{4997FBA6-5776-4BE6-9557-B2632756E1A7}"/>
                        </a:ext>
                      </a:extLst>
                    </p:cNvPr>
                    <p:cNvSpPr/>
                    <p:nvPr/>
                  </p:nvSpPr>
                  <p:spPr>
                    <a:xfrm rot="9051825" flipV="1">
                      <a:off x="3936399" y="2771498"/>
                      <a:ext cx="58149" cy="45744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6" name="Rectangle 49">
                      <a:extLst>
                        <a:ext uri="{FF2B5EF4-FFF2-40B4-BE49-F238E27FC236}">
                          <a16:creationId xmlns:a16="http://schemas.microsoft.com/office/drawing/2014/main" id="{01651FB9-64A5-4FA2-9EC4-C0D36C3E8D10}"/>
                        </a:ext>
                      </a:extLst>
                    </p:cNvPr>
                    <p:cNvSpPr/>
                    <p:nvPr/>
                  </p:nvSpPr>
                  <p:spPr>
                    <a:xfrm rot="9051825" flipV="1">
                      <a:off x="3727082" y="2680697"/>
                      <a:ext cx="194672" cy="15669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7" name="Rectangle 50">
                      <a:extLst>
                        <a:ext uri="{FF2B5EF4-FFF2-40B4-BE49-F238E27FC236}">
                          <a16:creationId xmlns:a16="http://schemas.microsoft.com/office/drawing/2014/main" id="{D1B09F8C-C507-46AC-A28D-A10E2DFE76FA}"/>
                        </a:ext>
                      </a:extLst>
                    </p:cNvPr>
                    <p:cNvSpPr/>
                    <p:nvPr/>
                  </p:nvSpPr>
                  <p:spPr>
                    <a:xfrm rot="9503861" flipV="1">
                      <a:off x="3521879" y="2227666"/>
                      <a:ext cx="260405" cy="518103"/>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8" name="Rectangle 50">
                      <a:extLst>
                        <a:ext uri="{FF2B5EF4-FFF2-40B4-BE49-F238E27FC236}">
                          <a16:creationId xmlns:a16="http://schemas.microsoft.com/office/drawing/2014/main" id="{2365EA58-7B99-40CE-8FC9-5684F00F7122}"/>
                        </a:ext>
                      </a:extLst>
                    </p:cNvPr>
                    <p:cNvSpPr/>
                    <p:nvPr/>
                  </p:nvSpPr>
                  <p:spPr>
                    <a:xfrm rot="9503861" flipV="1">
                      <a:off x="3169989" y="1367004"/>
                      <a:ext cx="303384" cy="98060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3152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1541" name="Group 59">
                    <a:extLst>
                      <a:ext uri="{FF2B5EF4-FFF2-40B4-BE49-F238E27FC236}">
                        <a16:creationId xmlns:a16="http://schemas.microsoft.com/office/drawing/2014/main" id="{C1C8F2C7-2210-490F-B768-038BE37D2FD0}"/>
                      </a:ext>
                    </a:extLst>
                  </p:cNvPr>
                  <p:cNvGrpSpPr>
                    <a:grpSpLocks/>
                  </p:cNvGrpSpPr>
                  <p:nvPr/>
                </p:nvGrpSpPr>
                <p:grpSpPr bwMode="auto">
                  <a:xfrm>
                    <a:off x="2232364" y="240658"/>
                    <a:ext cx="1245941" cy="1860161"/>
                    <a:chOff x="2515406" y="664855"/>
                    <a:chExt cx="679293" cy="1014168"/>
                  </a:xfrm>
                </p:grpSpPr>
                <p:sp>
                  <p:nvSpPr>
                    <p:cNvPr id="61" name="Rectangle 56">
                      <a:extLst>
                        <a:ext uri="{FF2B5EF4-FFF2-40B4-BE49-F238E27FC236}">
                          <a16:creationId xmlns:a16="http://schemas.microsoft.com/office/drawing/2014/main" id="{257E7465-FE65-40C6-B932-08BE6E2868BF}"/>
                        </a:ext>
                      </a:extLst>
                    </p:cNvPr>
                    <p:cNvSpPr/>
                    <p:nvPr/>
                  </p:nvSpPr>
                  <p:spPr>
                    <a:xfrm rot="9503861" flipV="1">
                      <a:off x="2673009" y="763343"/>
                      <a:ext cx="64784" cy="86808"/>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3152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2" name="Rectangle 53">
                      <a:extLst>
                        <a:ext uri="{FF2B5EF4-FFF2-40B4-BE49-F238E27FC236}">
                          <a16:creationId xmlns:a16="http://schemas.microsoft.com/office/drawing/2014/main" id="{D0A113D7-AEC6-4F2A-9025-255369AB0F74}"/>
                        </a:ext>
                      </a:extLst>
                    </p:cNvPr>
                    <p:cNvSpPr/>
                    <p:nvPr/>
                  </p:nvSpPr>
                  <p:spPr>
                    <a:xfrm rot="9503861" flipV="1">
                      <a:off x="2694794" y="678189"/>
                      <a:ext cx="239839" cy="971429"/>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3152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3" name="Rectangle 53">
                      <a:extLst>
                        <a:ext uri="{FF2B5EF4-FFF2-40B4-BE49-F238E27FC236}">
                          <a16:creationId xmlns:a16="http://schemas.microsoft.com/office/drawing/2014/main" id="{F5AEA987-857F-4A14-A8C5-3564B0302575}"/>
                        </a:ext>
                      </a:extLst>
                    </p:cNvPr>
                    <p:cNvSpPr/>
                    <p:nvPr/>
                  </p:nvSpPr>
                  <p:spPr>
                    <a:xfrm rot="9503861" flipV="1">
                      <a:off x="2520081" y="791038"/>
                      <a:ext cx="403867" cy="862573"/>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416E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4" name="Rectangle 53">
                      <a:extLst>
                        <a:ext uri="{FF2B5EF4-FFF2-40B4-BE49-F238E27FC236}">
                          <a16:creationId xmlns:a16="http://schemas.microsoft.com/office/drawing/2014/main" id="{21EBA520-D53E-446E-AFDD-EF4E1FD1E465}"/>
                        </a:ext>
                      </a:extLst>
                    </p:cNvPr>
                    <p:cNvSpPr/>
                    <p:nvPr/>
                  </p:nvSpPr>
                  <p:spPr>
                    <a:xfrm rot="8477421" flipH="1" flipV="1">
                      <a:off x="2796495" y="641941"/>
                      <a:ext cx="405246" cy="84879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416E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nvGrpSpPr>
                <p:cNvPr id="21529" name="Group 47">
                  <a:extLst>
                    <a:ext uri="{FF2B5EF4-FFF2-40B4-BE49-F238E27FC236}">
                      <a16:creationId xmlns:a16="http://schemas.microsoft.com/office/drawing/2014/main" id="{826D157C-FABA-4ECE-BD2C-F59098D9FF7E}"/>
                    </a:ext>
                  </a:extLst>
                </p:cNvPr>
                <p:cNvGrpSpPr>
                  <a:grpSpLocks/>
                </p:cNvGrpSpPr>
                <p:nvPr/>
              </p:nvGrpSpPr>
              <p:grpSpPr bwMode="auto">
                <a:xfrm rot="17789630" flipH="1">
                  <a:off x="2128285" y="1660333"/>
                  <a:ext cx="1104736" cy="1894326"/>
                  <a:chOff x="2232364" y="240658"/>
                  <a:chExt cx="1759161" cy="3016491"/>
                </a:xfrm>
              </p:grpSpPr>
              <p:grpSp>
                <p:nvGrpSpPr>
                  <p:cNvPr id="21530" name="Group 48">
                    <a:extLst>
                      <a:ext uri="{FF2B5EF4-FFF2-40B4-BE49-F238E27FC236}">
                        <a16:creationId xmlns:a16="http://schemas.microsoft.com/office/drawing/2014/main" id="{AF471919-D6F3-4FCD-A320-85C7EAF56576}"/>
                      </a:ext>
                    </a:extLst>
                  </p:cNvPr>
                  <p:cNvGrpSpPr>
                    <a:grpSpLocks/>
                  </p:cNvGrpSpPr>
                  <p:nvPr/>
                </p:nvGrpSpPr>
                <p:grpSpPr bwMode="auto">
                  <a:xfrm>
                    <a:off x="3162778" y="1396853"/>
                    <a:ext cx="828747" cy="1860296"/>
                    <a:chOff x="3162778" y="1396853"/>
                    <a:chExt cx="828747" cy="1860296"/>
                  </a:xfrm>
                </p:grpSpPr>
                <p:sp>
                  <p:nvSpPr>
                    <p:cNvPr id="55" name="Rectangle 49">
                      <a:extLst>
                        <a:ext uri="{FF2B5EF4-FFF2-40B4-BE49-F238E27FC236}">
                          <a16:creationId xmlns:a16="http://schemas.microsoft.com/office/drawing/2014/main" id="{8E1B0128-7C8F-4B4A-90A9-6FF16AE2DCAD}"/>
                        </a:ext>
                      </a:extLst>
                    </p:cNvPr>
                    <p:cNvSpPr/>
                    <p:nvPr/>
                  </p:nvSpPr>
                  <p:spPr>
                    <a:xfrm rot="9051825" flipV="1">
                      <a:off x="3912267" y="2737673"/>
                      <a:ext cx="58128" cy="45760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6" name="Rectangle 49">
                      <a:extLst>
                        <a:ext uri="{FF2B5EF4-FFF2-40B4-BE49-F238E27FC236}">
                          <a16:creationId xmlns:a16="http://schemas.microsoft.com/office/drawing/2014/main" id="{81B5DA6F-3D8F-45AB-BA0A-FF87E97E327C}"/>
                        </a:ext>
                      </a:extLst>
                    </p:cNvPr>
                    <p:cNvSpPr/>
                    <p:nvPr/>
                  </p:nvSpPr>
                  <p:spPr>
                    <a:xfrm rot="9051825" flipV="1">
                      <a:off x="3712616" y="2644610"/>
                      <a:ext cx="194604" cy="156748"/>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7" name="Rectangle 50">
                      <a:extLst>
                        <a:ext uri="{FF2B5EF4-FFF2-40B4-BE49-F238E27FC236}">
                          <a16:creationId xmlns:a16="http://schemas.microsoft.com/office/drawing/2014/main" id="{7F52CA95-61D8-4322-9953-D43A131D0083}"/>
                        </a:ext>
                      </a:extLst>
                    </p:cNvPr>
                    <p:cNvSpPr/>
                    <p:nvPr/>
                  </p:nvSpPr>
                  <p:spPr>
                    <a:xfrm rot="9503861" flipV="1">
                      <a:off x="3496324" y="2194413"/>
                      <a:ext cx="260314" cy="518282"/>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8" name="Rectangle 50">
                      <a:extLst>
                        <a:ext uri="{FF2B5EF4-FFF2-40B4-BE49-F238E27FC236}">
                          <a16:creationId xmlns:a16="http://schemas.microsoft.com/office/drawing/2014/main" id="{0B982901-FA94-450A-BBB7-E905EBB68FD8}"/>
                        </a:ext>
                      </a:extLst>
                    </p:cNvPr>
                    <p:cNvSpPr/>
                    <p:nvPr/>
                  </p:nvSpPr>
                  <p:spPr>
                    <a:xfrm rot="9503861" flipV="1">
                      <a:off x="3154768" y="1336270"/>
                      <a:ext cx="303280" cy="985998"/>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E39A0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1531" name="Group 49">
                    <a:extLst>
                      <a:ext uri="{FF2B5EF4-FFF2-40B4-BE49-F238E27FC236}">
                        <a16:creationId xmlns:a16="http://schemas.microsoft.com/office/drawing/2014/main" id="{11A826D4-7699-4616-B70C-93FB7E371FC1}"/>
                      </a:ext>
                    </a:extLst>
                  </p:cNvPr>
                  <p:cNvGrpSpPr>
                    <a:grpSpLocks/>
                  </p:cNvGrpSpPr>
                  <p:nvPr/>
                </p:nvGrpSpPr>
                <p:grpSpPr bwMode="auto">
                  <a:xfrm>
                    <a:off x="2232364" y="240658"/>
                    <a:ext cx="1245941" cy="1860161"/>
                    <a:chOff x="2515406" y="664855"/>
                    <a:chExt cx="679293" cy="1014168"/>
                  </a:xfrm>
                </p:grpSpPr>
                <p:sp>
                  <p:nvSpPr>
                    <p:cNvPr id="51" name="Rectangle 56">
                      <a:extLst>
                        <a:ext uri="{FF2B5EF4-FFF2-40B4-BE49-F238E27FC236}">
                          <a16:creationId xmlns:a16="http://schemas.microsoft.com/office/drawing/2014/main" id="{624EF168-1ED4-426F-8A56-1BA0F84ED4F7}"/>
                        </a:ext>
                      </a:extLst>
                    </p:cNvPr>
                    <p:cNvSpPr/>
                    <p:nvPr/>
                  </p:nvSpPr>
                  <p:spPr>
                    <a:xfrm rot="9503861" flipV="1">
                      <a:off x="2656985" y="760983"/>
                      <a:ext cx="64762" cy="86838"/>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E39A0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2" name="Rectangle 53">
                      <a:extLst>
                        <a:ext uri="{FF2B5EF4-FFF2-40B4-BE49-F238E27FC236}">
                          <a16:creationId xmlns:a16="http://schemas.microsoft.com/office/drawing/2014/main" id="{C9967A13-5616-4328-AB10-189A24D55AEA}"/>
                        </a:ext>
                      </a:extLst>
                    </p:cNvPr>
                    <p:cNvSpPr/>
                    <p:nvPr/>
                  </p:nvSpPr>
                  <p:spPr>
                    <a:xfrm rot="9503861" flipV="1">
                      <a:off x="2684856" y="674911"/>
                      <a:ext cx="239757" cy="973140"/>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E39A0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3" name="Rectangle 53">
                      <a:extLst>
                        <a:ext uri="{FF2B5EF4-FFF2-40B4-BE49-F238E27FC236}">
                          <a16:creationId xmlns:a16="http://schemas.microsoft.com/office/drawing/2014/main" id="{9BD64623-1F8B-4760-9817-5B326B7418DD}"/>
                        </a:ext>
                      </a:extLst>
                    </p:cNvPr>
                    <p:cNvSpPr/>
                    <p:nvPr/>
                  </p:nvSpPr>
                  <p:spPr>
                    <a:xfrm rot="9503861" flipV="1">
                      <a:off x="2500962" y="788824"/>
                      <a:ext cx="403729" cy="867005"/>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F9B9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4" name="Rectangle 53">
                      <a:extLst>
                        <a:ext uri="{FF2B5EF4-FFF2-40B4-BE49-F238E27FC236}">
                          <a16:creationId xmlns:a16="http://schemas.microsoft.com/office/drawing/2014/main" id="{3E08A656-72B0-4666-B076-483A4CA5D760}"/>
                        </a:ext>
                      </a:extLst>
                    </p:cNvPr>
                    <p:cNvSpPr/>
                    <p:nvPr/>
                  </p:nvSpPr>
                  <p:spPr>
                    <a:xfrm rot="8477421" flipH="1" flipV="1">
                      <a:off x="2781533" y="639120"/>
                      <a:ext cx="402350" cy="85873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F9B9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grpSp>
        <p:grpSp>
          <p:nvGrpSpPr>
            <p:cNvPr id="21516" name="Group 34">
              <a:extLst>
                <a:ext uri="{FF2B5EF4-FFF2-40B4-BE49-F238E27FC236}">
                  <a16:creationId xmlns:a16="http://schemas.microsoft.com/office/drawing/2014/main" id="{5BA61728-538B-4ED7-A939-EE0ECC358AD2}"/>
                </a:ext>
              </a:extLst>
            </p:cNvPr>
            <p:cNvGrpSpPr>
              <a:grpSpLocks/>
            </p:cNvGrpSpPr>
            <p:nvPr/>
          </p:nvGrpSpPr>
          <p:grpSpPr bwMode="auto">
            <a:xfrm>
              <a:off x="838" y="3990836"/>
              <a:ext cx="4710348" cy="2869720"/>
              <a:chOff x="1548758" y="3573460"/>
              <a:chExt cx="5391229" cy="3284546"/>
            </a:xfrm>
          </p:grpSpPr>
          <p:sp>
            <p:nvSpPr>
              <p:cNvPr id="36" name="Rectangle 3">
                <a:extLst>
                  <a:ext uri="{FF2B5EF4-FFF2-40B4-BE49-F238E27FC236}">
                    <a16:creationId xmlns:a16="http://schemas.microsoft.com/office/drawing/2014/main" id="{E9088510-320E-4AF8-9908-F0B42B873609}"/>
                  </a:ext>
                </a:extLst>
              </p:cNvPr>
              <p:cNvSpPr/>
              <p:nvPr/>
            </p:nvSpPr>
            <p:spPr>
              <a:xfrm>
                <a:off x="2826237" y="3573656"/>
                <a:ext cx="4085028" cy="1738454"/>
              </a:xfrm>
              <a:custGeom>
                <a:avLst/>
                <a:gdLst>
                  <a:gd name="connsiteX0" fmla="*/ 0 w 655320"/>
                  <a:gd name="connsiteY0" fmla="*/ 0 h 1219200"/>
                  <a:gd name="connsiteX1" fmla="*/ 655320 w 655320"/>
                  <a:gd name="connsiteY1" fmla="*/ 0 h 1219200"/>
                  <a:gd name="connsiteX2" fmla="*/ 655320 w 655320"/>
                  <a:gd name="connsiteY2" fmla="*/ 1219200 h 1219200"/>
                  <a:gd name="connsiteX3" fmla="*/ 0 w 655320"/>
                  <a:gd name="connsiteY3" fmla="*/ 1219200 h 1219200"/>
                  <a:gd name="connsiteX4" fmla="*/ 0 w 655320"/>
                  <a:gd name="connsiteY4" fmla="*/ 0 h 1219200"/>
                  <a:gd name="connsiteX0" fmla="*/ 0 w 1897380"/>
                  <a:gd name="connsiteY0" fmla="*/ 701040 h 1219200"/>
                  <a:gd name="connsiteX1" fmla="*/ 1897380 w 1897380"/>
                  <a:gd name="connsiteY1" fmla="*/ 0 h 1219200"/>
                  <a:gd name="connsiteX2" fmla="*/ 1897380 w 1897380"/>
                  <a:gd name="connsiteY2" fmla="*/ 1219200 h 1219200"/>
                  <a:gd name="connsiteX3" fmla="*/ 1242060 w 1897380"/>
                  <a:gd name="connsiteY3" fmla="*/ 1219200 h 1219200"/>
                  <a:gd name="connsiteX4" fmla="*/ 0 w 1897380"/>
                  <a:gd name="connsiteY4" fmla="*/ 701040 h 1219200"/>
                  <a:gd name="connsiteX0" fmla="*/ 0 w 1897380"/>
                  <a:gd name="connsiteY0" fmla="*/ 701040 h 1310640"/>
                  <a:gd name="connsiteX1" fmla="*/ 1897380 w 1897380"/>
                  <a:gd name="connsiteY1" fmla="*/ 0 h 1310640"/>
                  <a:gd name="connsiteX2" fmla="*/ 1897380 w 1897380"/>
                  <a:gd name="connsiteY2" fmla="*/ 1219200 h 1310640"/>
                  <a:gd name="connsiteX3" fmla="*/ 754380 w 1897380"/>
                  <a:gd name="connsiteY3" fmla="*/ 1310640 h 1310640"/>
                  <a:gd name="connsiteX4" fmla="*/ 0 w 1897380"/>
                  <a:gd name="connsiteY4" fmla="*/ 701040 h 1310640"/>
                  <a:gd name="connsiteX0" fmla="*/ 0 w 1981200"/>
                  <a:gd name="connsiteY0" fmla="*/ 701040 h 1310640"/>
                  <a:gd name="connsiteX1" fmla="*/ 1897380 w 1981200"/>
                  <a:gd name="connsiteY1" fmla="*/ 0 h 1310640"/>
                  <a:gd name="connsiteX2" fmla="*/ 1981200 w 1981200"/>
                  <a:gd name="connsiteY2" fmla="*/ 967740 h 1310640"/>
                  <a:gd name="connsiteX3" fmla="*/ 754380 w 1981200"/>
                  <a:gd name="connsiteY3" fmla="*/ 1310640 h 1310640"/>
                  <a:gd name="connsiteX4" fmla="*/ 0 w 1981200"/>
                  <a:gd name="connsiteY4" fmla="*/ 701040 h 1310640"/>
                  <a:gd name="connsiteX0" fmla="*/ 0 w 1981200"/>
                  <a:gd name="connsiteY0" fmla="*/ 701040 h 1310640"/>
                  <a:gd name="connsiteX1" fmla="*/ 1897380 w 1981200"/>
                  <a:gd name="connsiteY1" fmla="*/ 0 h 1310640"/>
                  <a:gd name="connsiteX2" fmla="*/ 1981200 w 1981200"/>
                  <a:gd name="connsiteY2" fmla="*/ 967740 h 1310640"/>
                  <a:gd name="connsiteX3" fmla="*/ 754380 w 1981200"/>
                  <a:gd name="connsiteY3" fmla="*/ 1310640 h 1310640"/>
                  <a:gd name="connsiteX4" fmla="*/ 0 w 1981200"/>
                  <a:gd name="connsiteY4" fmla="*/ 701040 h 1310640"/>
                  <a:gd name="connsiteX0" fmla="*/ 0 w 1981200"/>
                  <a:gd name="connsiteY0" fmla="*/ 701040 h 1310640"/>
                  <a:gd name="connsiteX1" fmla="*/ 1897380 w 1981200"/>
                  <a:gd name="connsiteY1" fmla="*/ 0 h 1310640"/>
                  <a:gd name="connsiteX2" fmla="*/ 1981200 w 1981200"/>
                  <a:gd name="connsiteY2" fmla="*/ 967740 h 1310640"/>
                  <a:gd name="connsiteX3" fmla="*/ 754380 w 1981200"/>
                  <a:gd name="connsiteY3" fmla="*/ 1310640 h 1310640"/>
                  <a:gd name="connsiteX4" fmla="*/ 0 w 1981200"/>
                  <a:gd name="connsiteY4" fmla="*/ 701040 h 1310640"/>
                  <a:gd name="connsiteX0" fmla="*/ 0 w 3817620"/>
                  <a:gd name="connsiteY0" fmla="*/ 701040 h 1310640"/>
                  <a:gd name="connsiteX1" fmla="*/ 1897380 w 3817620"/>
                  <a:gd name="connsiteY1" fmla="*/ 0 h 1310640"/>
                  <a:gd name="connsiteX2" fmla="*/ 3817620 w 3817620"/>
                  <a:gd name="connsiteY2" fmla="*/ 106680 h 1310640"/>
                  <a:gd name="connsiteX3" fmla="*/ 1981200 w 3817620"/>
                  <a:gd name="connsiteY3" fmla="*/ 967740 h 1310640"/>
                  <a:gd name="connsiteX4" fmla="*/ 754380 w 3817620"/>
                  <a:gd name="connsiteY4" fmla="*/ 1310640 h 1310640"/>
                  <a:gd name="connsiteX5" fmla="*/ 0 w 3817620"/>
                  <a:gd name="connsiteY5" fmla="*/ 701040 h 1310640"/>
                  <a:gd name="connsiteX0" fmla="*/ 0 w 3817620"/>
                  <a:gd name="connsiteY0" fmla="*/ 701040 h 1310640"/>
                  <a:gd name="connsiteX1" fmla="*/ 1897380 w 3817620"/>
                  <a:gd name="connsiteY1" fmla="*/ 0 h 1310640"/>
                  <a:gd name="connsiteX2" fmla="*/ 3817620 w 3817620"/>
                  <a:gd name="connsiteY2" fmla="*/ 106680 h 1310640"/>
                  <a:gd name="connsiteX3" fmla="*/ 1981200 w 3817620"/>
                  <a:gd name="connsiteY3" fmla="*/ 967740 h 1310640"/>
                  <a:gd name="connsiteX4" fmla="*/ 754380 w 3817620"/>
                  <a:gd name="connsiteY4" fmla="*/ 1310640 h 1310640"/>
                  <a:gd name="connsiteX5" fmla="*/ 0 w 3817620"/>
                  <a:gd name="connsiteY5" fmla="*/ 701040 h 1310640"/>
                  <a:gd name="connsiteX0" fmla="*/ 0 w 3875865"/>
                  <a:gd name="connsiteY0" fmla="*/ 701040 h 1310640"/>
                  <a:gd name="connsiteX1" fmla="*/ 1897380 w 3875865"/>
                  <a:gd name="connsiteY1" fmla="*/ 0 h 1310640"/>
                  <a:gd name="connsiteX2" fmla="*/ 3817620 w 3875865"/>
                  <a:gd name="connsiteY2" fmla="*/ 106680 h 1310640"/>
                  <a:gd name="connsiteX3" fmla="*/ 3253740 w 3875865"/>
                  <a:gd name="connsiteY3" fmla="*/ 373380 h 1310640"/>
                  <a:gd name="connsiteX4" fmla="*/ 1981200 w 3875865"/>
                  <a:gd name="connsiteY4" fmla="*/ 967740 h 1310640"/>
                  <a:gd name="connsiteX5" fmla="*/ 754380 w 3875865"/>
                  <a:gd name="connsiteY5" fmla="*/ 1310640 h 1310640"/>
                  <a:gd name="connsiteX6" fmla="*/ 0 w 3875865"/>
                  <a:gd name="connsiteY6" fmla="*/ 701040 h 1310640"/>
                  <a:gd name="connsiteX0" fmla="*/ 0 w 3875865"/>
                  <a:gd name="connsiteY0" fmla="*/ 701040 h 1310640"/>
                  <a:gd name="connsiteX1" fmla="*/ 1897380 w 3875865"/>
                  <a:gd name="connsiteY1" fmla="*/ 0 h 1310640"/>
                  <a:gd name="connsiteX2" fmla="*/ 3817620 w 3875865"/>
                  <a:gd name="connsiteY2" fmla="*/ 106680 h 1310640"/>
                  <a:gd name="connsiteX3" fmla="*/ 3253740 w 3875865"/>
                  <a:gd name="connsiteY3" fmla="*/ 373380 h 1310640"/>
                  <a:gd name="connsiteX4" fmla="*/ 1981200 w 3875865"/>
                  <a:gd name="connsiteY4" fmla="*/ 967740 h 1310640"/>
                  <a:gd name="connsiteX5" fmla="*/ 754380 w 3875865"/>
                  <a:gd name="connsiteY5" fmla="*/ 1310640 h 1310640"/>
                  <a:gd name="connsiteX6" fmla="*/ 0 w 3875865"/>
                  <a:gd name="connsiteY6" fmla="*/ 701040 h 1310640"/>
                  <a:gd name="connsiteX0" fmla="*/ 0 w 3847257"/>
                  <a:gd name="connsiteY0" fmla="*/ 701040 h 1310640"/>
                  <a:gd name="connsiteX1" fmla="*/ 1897380 w 3847257"/>
                  <a:gd name="connsiteY1" fmla="*/ 0 h 1310640"/>
                  <a:gd name="connsiteX2" fmla="*/ 3817620 w 3847257"/>
                  <a:gd name="connsiteY2" fmla="*/ 106680 h 1310640"/>
                  <a:gd name="connsiteX3" fmla="*/ 2606040 w 3847257"/>
                  <a:gd name="connsiteY3" fmla="*/ 708660 h 1310640"/>
                  <a:gd name="connsiteX4" fmla="*/ 1981200 w 3847257"/>
                  <a:gd name="connsiteY4" fmla="*/ 967740 h 1310640"/>
                  <a:gd name="connsiteX5" fmla="*/ 754380 w 3847257"/>
                  <a:gd name="connsiteY5" fmla="*/ 1310640 h 1310640"/>
                  <a:gd name="connsiteX6" fmla="*/ 0 w 3847257"/>
                  <a:gd name="connsiteY6" fmla="*/ 701040 h 1310640"/>
                  <a:gd name="connsiteX0" fmla="*/ 0 w 3847257"/>
                  <a:gd name="connsiteY0" fmla="*/ 701040 h 1310640"/>
                  <a:gd name="connsiteX1" fmla="*/ 1897380 w 3847257"/>
                  <a:gd name="connsiteY1" fmla="*/ 0 h 1310640"/>
                  <a:gd name="connsiteX2" fmla="*/ 3817620 w 3847257"/>
                  <a:gd name="connsiteY2" fmla="*/ 106680 h 1310640"/>
                  <a:gd name="connsiteX3" fmla="*/ 2606040 w 3847257"/>
                  <a:gd name="connsiteY3" fmla="*/ 708660 h 1310640"/>
                  <a:gd name="connsiteX4" fmla="*/ 1981200 w 3847257"/>
                  <a:gd name="connsiteY4" fmla="*/ 967740 h 1310640"/>
                  <a:gd name="connsiteX5" fmla="*/ 754380 w 3847257"/>
                  <a:gd name="connsiteY5" fmla="*/ 1310640 h 1310640"/>
                  <a:gd name="connsiteX6" fmla="*/ 0 w 3847257"/>
                  <a:gd name="connsiteY6" fmla="*/ 701040 h 1310640"/>
                  <a:gd name="connsiteX0" fmla="*/ 0 w 3847257"/>
                  <a:gd name="connsiteY0" fmla="*/ 701040 h 1310640"/>
                  <a:gd name="connsiteX1" fmla="*/ 1897380 w 3847257"/>
                  <a:gd name="connsiteY1" fmla="*/ 0 h 1310640"/>
                  <a:gd name="connsiteX2" fmla="*/ 3817620 w 3847257"/>
                  <a:gd name="connsiteY2" fmla="*/ 106680 h 1310640"/>
                  <a:gd name="connsiteX3" fmla="*/ 2606040 w 3847257"/>
                  <a:gd name="connsiteY3" fmla="*/ 708660 h 1310640"/>
                  <a:gd name="connsiteX4" fmla="*/ 1981200 w 3847257"/>
                  <a:gd name="connsiteY4" fmla="*/ 967740 h 1310640"/>
                  <a:gd name="connsiteX5" fmla="*/ 754380 w 3847257"/>
                  <a:gd name="connsiteY5" fmla="*/ 1310640 h 1310640"/>
                  <a:gd name="connsiteX6" fmla="*/ 0 w 3847257"/>
                  <a:gd name="connsiteY6" fmla="*/ 701040 h 1310640"/>
                  <a:gd name="connsiteX0" fmla="*/ 0 w 3817620"/>
                  <a:gd name="connsiteY0" fmla="*/ 701040 h 1310640"/>
                  <a:gd name="connsiteX1" fmla="*/ 1897380 w 3817620"/>
                  <a:gd name="connsiteY1" fmla="*/ 0 h 1310640"/>
                  <a:gd name="connsiteX2" fmla="*/ 3817620 w 3817620"/>
                  <a:gd name="connsiteY2" fmla="*/ 106680 h 1310640"/>
                  <a:gd name="connsiteX3" fmla="*/ 2606040 w 3817620"/>
                  <a:gd name="connsiteY3" fmla="*/ 708660 h 1310640"/>
                  <a:gd name="connsiteX4" fmla="*/ 1981200 w 3817620"/>
                  <a:gd name="connsiteY4" fmla="*/ 967740 h 1310640"/>
                  <a:gd name="connsiteX5" fmla="*/ 754380 w 3817620"/>
                  <a:gd name="connsiteY5" fmla="*/ 1310640 h 1310640"/>
                  <a:gd name="connsiteX6" fmla="*/ 0 w 3817620"/>
                  <a:gd name="connsiteY6" fmla="*/ 701040 h 1310640"/>
                  <a:gd name="connsiteX0" fmla="*/ 0 w 3817620"/>
                  <a:gd name="connsiteY0" fmla="*/ 891540 h 1501140"/>
                  <a:gd name="connsiteX1" fmla="*/ 1524000 w 3817620"/>
                  <a:gd name="connsiteY1" fmla="*/ 0 h 1501140"/>
                  <a:gd name="connsiteX2" fmla="*/ 3817620 w 3817620"/>
                  <a:gd name="connsiteY2" fmla="*/ 297180 h 1501140"/>
                  <a:gd name="connsiteX3" fmla="*/ 2606040 w 3817620"/>
                  <a:gd name="connsiteY3" fmla="*/ 899160 h 1501140"/>
                  <a:gd name="connsiteX4" fmla="*/ 1981200 w 3817620"/>
                  <a:gd name="connsiteY4" fmla="*/ 1158240 h 1501140"/>
                  <a:gd name="connsiteX5" fmla="*/ 754380 w 3817620"/>
                  <a:gd name="connsiteY5" fmla="*/ 1501140 h 1501140"/>
                  <a:gd name="connsiteX6" fmla="*/ 0 w 3817620"/>
                  <a:gd name="connsiteY6" fmla="*/ 891540 h 1501140"/>
                  <a:gd name="connsiteX0" fmla="*/ 0 w 3817620"/>
                  <a:gd name="connsiteY0" fmla="*/ 891611 h 1501211"/>
                  <a:gd name="connsiteX1" fmla="*/ 1524000 w 3817620"/>
                  <a:gd name="connsiteY1" fmla="*/ 71 h 1501211"/>
                  <a:gd name="connsiteX2" fmla="*/ 3817620 w 3817620"/>
                  <a:gd name="connsiteY2" fmla="*/ 297251 h 1501211"/>
                  <a:gd name="connsiteX3" fmla="*/ 2606040 w 3817620"/>
                  <a:gd name="connsiteY3" fmla="*/ 899231 h 1501211"/>
                  <a:gd name="connsiteX4" fmla="*/ 1981200 w 3817620"/>
                  <a:gd name="connsiteY4" fmla="*/ 1158311 h 1501211"/>
                  <a:gd name="connsiteX5" fmla="*/ 754380 w 3817620"/>
                  <a:gd name="connsiteY5" fmla="*/ 1501211 h 1501211"/>
                  <a:gd name="connsiteX6" fmla="*/ 0 w 3817620"/>
                  <a:gd name="connsiteY6" fmla="*/ 891611 h 1501211"/>
                  <a:gd name="connsiteX0" fmla="*/ 0 w 3817620"/>
                  <a:gd name="connsiteY0" fmla="*/ 891588 h 1501188"/>
                  <a:gd name="connsiteX1" fmla="*/ 1524000 w 3817620"/>
                  <a:gd name="connsiteY1" fmla="*/ 48 h 1501188"/>
                  <a:gd name="connsiteX2" fmla="*/ 3817620 w 3817620"/>
                  <a:gd name="connsiteY2" fmla="*/ 297228 h 1501188"/>
                  <a:gd name="connsiteX3" fmla="*/ 2606040 w 3817620"/>
                  <a:gd name="connsiteY3" fmla="*/ 899208 h 1501188"/>
                  <a:gd name="connsiteX4" fmla="*/ 1981200 w 3817620"/>
                  <a:gd name="connsiteY4" fmla="*/ 1158288 h 1501188"/>
                  <a:gd name="connsiteX5" fmla="*/ 754380 w 3817620"/>
                  <a:gd name="connsiteY5" fmla="*/ 1501188 h 1501188"/>
                  <a:gd name="connsiteX6" fmla="*/ 0 w 3817620"/>
                  <a:gd name="connsiteY6" fmla="*/ 891588 h 1501188"/>
                  <a:gd name="connsiteX0" fmla="*/ 0 w 3817620"/>
                  <a:gd name="connsiteY0" fmla="*/ 926076 h 1535676"/>
                  <a:gd name="connsiteX1" fmla="*/ 1524000 w 3817620"/>
                  <a:gd name="connsiteY1" fmla="*/ 34536 h 1535676"/>
                  <a:gd name="connsiteX2" fmla="*/ 2026920 w 3817620"/>
                  <a:gd name="connsiteY2" fmla="*/ 232656 h 1535676"/>
                  <a:gd name="connsiteX3" fmla="*/ 3817620 w 3817620"/>
                  <a:gd name="connsiteY3" fmla="*/ 331716 h 1535676"/>
                  <a:gd name="connsiteX4" fmla="*/ 2606040 w 3817620"/>
                  <a:gd name="connsiteY4" fmla="*/ 933696 h 1535676"/>
                  <a:gd name="connsiteX5" fmla="*/ 1981200 w 3817620"/>
                  <a:gd name="connsiteY5" fmla="*/ 1192776 h 1535676"/>
                  <a:gd name="connsiteX6" fmla="*/ 754380 w 3817620"/>
                  <a:gd name="connsiteY6" fmla="*/ 1535676 h 1535676"/>
                  <a:gd name="connsiteX7" fmla="*/ 0 w 3817620"/>
                  <a:gd name="connsiteY7" fmla="*/ 926076 h 1535676"/>
                  <a:gd name="connsiteX0" fmla="*/ 0 w 3817620"/>
                  <a:gd name="connsiteY0" fmla="*/ 926076 h 1535676"/>
                  <a:gd name="connsiteX1" fmla="*/ 1524000 w 3817620"/>
                  <a:gd name="connsiteY1" fmla="*/ 34536 h 1535676"/>
                  <a:gd name="connsiteX2" fmla="*/ 2026920 w 3817620"/>
                  <a:gd name="connsiteY2" fmla="*/ 232656 h 1535676"/>
                  <a:gd name="connsiteX3" fmla="*/ 2583180 w 3817620"/>
                  <a:gd name="connsiteY3" fmla="*/ 354576 h 1535676"/>
                  <a:gd name="connsiteX4" fmla="*/ 3817620 w 3817620"/>
                  <a:gd name="connsiteY4" fmla="*/ 331716 h 1535676"/>
                  <a:gd name="connsiteX5" fmla="*/ 2606040 w 3817620"/>
                  <a:gd name="connsiteY5" fmla="*/ 933696 h 1535676"/>
                  <a:gd name="connsiteX6" fmla="*/ 1981200 w 3817620"/>
                  <a:gd name="connsiteY6" fmla="*/ 1192776 h 1535676"/>
                  <a:gd name="connsiteX7" fmla="*/ 754380 w 3817620"/>
                  <a:gd name="connsiteY7" fmla="*/ 1535676 h 1535676"/>
                  <a:gd name="connsiteX8" fmla="*/ 0 w 3817620"/>
                  <a:gd name="connsiteY8" fmla="*/ 926076 h 1535676"/>
                  <a:gd name="connsiteX0" fmla="*/ 0 w 3817620"/>
                  <a:gd name="connsiteY0" fmla="*/ 926076 h 1535676"/>
                  <a:gd name="connsiteX1" fmla="*/ 1524000 w 3817620"/>
                  <a:gd name="connsiteY1" fmla="*/ 34536 h 1535676"/>
                  <a:gd name="connsiteX2" fmla="*/ 2026920 w 3817620"/>
                  <a:gd name="connsiteY2" fmla="*/ 232656 h 1535676"/>
                  <a:gd name="connsiteX3" fmla="*/ 2583180 w 3817620"/>
                  <a:gd name="connsiteY3" fmla="*/ 354576 h 1535676"/>
                  <a:gd name="connsiteX4" fmla="*/ 3817620 w 3817620"/>
                  <a:gd name="connsiteY4" fmla="*/ 331716 h 1535676"/>
                  <a:gd name="connsiteX5" fmla="*/ 2606040 w 3817620"/>
                  <a:gd name="connsiteY5" fmla="*/ 933696 h 1535676"/>
                  <a:gd name="connsiteX6" fmla="*/ 1981200 w 3817620"/>
                  <a:gd name="connsiteY6" fmla="*/ 1192776 h 1535676"/>
                  <a:gd name="connsiteX7" fmla="*/ 754380 w 3817620"/>
                  <a:gd name="connsiteY7" fmla="*/ 1535676 h 1535676"/>
                  <a:gd name="connsiteX8" fmla="*/ 0 w 3817620"/>
                  <a:gd name="connsiteY8" fmla="*/ 926076 h 1535676"/>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1083335 h 1692935"/>
                  <a:gd name="connsiteX1" fmla="*/ 1524000 w 3817620"/>
                  <a:gd name="connsiteY1" fmla="*/ 191795 h 1692935"/>
                  <a:gd name="connsiteX2" fmla="*/ 2371249 w 3817620"/>
                  <a:gd name="connsiteY2" fmla="*/ 8439 h 1692935"/>
                  <a:gd name="connsiteX3" fmla="*/ 2055495 w 3817620"/>
                  <a:gd name="connsiteY3" fmla="*/ 406583 h 1692935"/>
                  <a:gd name="connsiteX4" fmla="*/ 2583180 w 3817620"/>
                  <a:gd name="connsiteY4" fmla="*/ 511835 h 1692935"/>
                  <a:gd name="connsiteX5" fmla="*/ 3817620 w 3817620"/>
                  <a:gd name="connsiteY5" fmla="*/ 488975 h 1692935"/>
                  <a:gd name="connsiteX6" fmla="*/ 2606040 w 3817620"/>
                  <a:gd name="connsiteY6" fmla="*/ 1090955 h 1692935"/>
                  <a:gd name="connsiteX7" fmla="*/ 1981200 w 3817620"/>
                  <a:gd name="connsiteY7" fmla="*/ 1350035 h 1692935"/>
                  <a:gd name="connsiteX8" fmla="*/ 754380 w 3817620"/>
                  <a:gd name="connsiteY8" fmla="*/ 1692935 h 1692935"/>
                  <a:gd name="connsiteX9" fmla="*/ 0 w 3817620"/>
                  <a:gd name="connsiteY9" fmla="*/ 1083335 h 1692935"/>
                  <a:gd name="connsiteX0" fmla="*/ 0 w 3817620"/>
                  <a:gd name="connsiteY0" fmla="*/ 1083335 h 1692935"/>
                  <a:gd name="connsiteX1" fmla="*/ 1524000 w 3817620"/>
                  <a:gd name="connsiteY1" fmla="*/ 191795 h 1692935"/>
                  <a:gd name="connsiteX2" fmla="*/ 2371249 w 3817620"/>
                  <a:gd name="connsiteY2" fmla="*/ 8439 h 1692935"/>
                  <a:gd name="connsiteX3" fmla="*/ 2055495 w 3817620"/>
                  <a:gd name="connsiteY3" fmla="*/ 406583 h 1692935"/>
                  <a:gd name="connsiteX4" fmla="*/ 2583180 w 3817620"/>
                  <a:gd name="connsiteY4" fmla="*/ 511835 h 1692935"/>
                  <a:gd name="connsiteX5" fmla="*/ 3817620 w 3817620"/>
                  <a:gd name="connsiteY5" fmla="*/ 488975 h 1692935"/>
                  <a:gd name="connsiteX6" fmla="*/ 2606040 w 3817620"/>
                  <a:gd name="connsiteY6" fmla="*/ 1090955 h 1692935"/>
                  <a:gd name="connsiteX7" fmla="*/ 1981200 w 3817620"/>
                  <a:gd name="connsiteY7" fmla="*/ 1350035 h 1692935"/>
                  <a:gd name="connsiteX8" fmla="*/ 754380 w 3817620"/>
                  <a:gd name="connsiteY8" fmla="*/ 1692935 h 1692935"/>
                  <a:gd name="connsiteX9" fmla="*/ 0 w 3817620"/>
                  <a:gd name="connsiteY9" fmla="*/ 1083335 h 1692935"/>
                  <a:gd name="connsiteX0" fmla="*/ 0 w 3817620"/>
                  <a:gd name="connsiteY0" fmla="*/ 1136943 h 1746543"/>
                  <a:gd name="connsiteX1" fmla="*/ 1524000 w 3817620"/>
                  <a:gd name="connsiteY1" fmla="*/ 245403 h 1746543"/>
                  <a:gd name="connsiteX2" fmla="*/ 2371249 w 3817620"/>
                  <a:gd name="connsiteY2" fmla="*/ 62047 h 1746543"/>
                  <a:gd name="connsiteX3" fmla="*/ 2055495 w 3817620"/>
                  <a:gd name="connsiteY3" fmla="*/ 460191 h 1746543"/>
                  <a:gd name="connsiteX4" fmla="*/ 2583180 w 3817620"/>
                  <a:gd name="connsiteY4" fmla="*/ 565443 h 1746543"/>
                  <a:gd name="connsiteX5" fmla="*/ 3817620 w 3817620"/>
                  <a:gd name="connsiteY5" fmla="*/ 542583 h 1746543"/>
                  <a:gd name="connsiteX6" fmla="*/ 2606040 w 3817620"/>
                  <a:gd name="connsiteY6" fmla="*/ 1144563 h 1746543"/>
                  <a:gd name="connsiteX7" fmla="*/ 1981200 w 3817620"/>
                  <a:gd name="connsiteY7" fmla="*/ 1403643 h 1746543"/>
                  <a:gd name="connsiteX8" fmla="*/ 754380 w 3817620"/>
                  <a:gd name="connsiteY8" fmla="*/ 1746543 h 1746543"/>
                  <a:gd name="connsiteX9" fmla="*/ 0 w 3817620"/>
                  <a:gd name="connsiteY9" fmla="*/ 1136943 h 1746543"/>
                  <a:gd name="connsiteX0" fmla="*/ 0 w 3817620"/>
                  <a:gd name="connsiteY0" fmla="*/ 1131847 h 1741447"/>
                  <a:gd name="connsiteX1" fmla="*/ 1524000 w 3817620"/>
                  <a:gd name="connsiteY1" fmla="*/ 240307 h 1741447"/>
                  <a:gd name="connsiteX2" fmla="*/ 2371249 w 3817620"/>
                  <a:gd name="connsiteY2" fmla="*/ 56951 h 1741447"/>
                  <a:gd name="connsiteX3" fmla="*/ 2055495 w 3817620"/>
                  <a:gd name="connsiteY3" fmla="*/ 455095 h 1741447"/>
                  <a:gd name="connsiteX4" fmla="*/ 2583180 w 3817620"/>
                  <a:gd name="connsiteY4" fmla="*/ 560347 h 1741447"/>
                  <a:gd name="connsiteX5" fmla="*/ 3817620 w 3817620"/>
                  <a:gd name="connsiteY5" fmla="*/ 537487 h 1741447"/>
                  <a:gd name="connsiteX6" fmla="*/ 2606040 w 3817620"/>
                  <a:gd name="connsiteY6" fmla="*/ 1139467 h 1741447"/>
                  <a:gd name="connsiteX7" fmla="*/ 1981200 w 3817620"/>
                  <a:gd name="connsiteY7" fmla="*/ 1398547 h 1741447"/>
                  <a:gd name="connsiteX8" fmla="*/ 754380 w 3817620"/>
                  <a:gd name="connsiteY8" fmla="*/ 1741447 h 1741447"/>
                  <a:gd name="connsiteX9" fmla="*/ 0 w 3817620"/>
                  <a:gd name="connsiteY9" fmla="*/ 1131847 h 1741447"/>
                  <a:gd name="connsiteX0" fmla="*/ 0 w 3817620"/>
                  <a:gd name="connsiteY0" fmla="*/ 1135627 h 1745227"/>
                  <a:gd name="connsiteX1" fmla="*/ 1524000 w 3817620"/>
                  <a:gd name="connsiteY1" fmla="*/ 244087 h 1745227"/>
                  <a:gd name="connsiteX2" fmla="*/ 2371249 w 3817620"/>
                  <a:gd name="connsiteY2" fmla="*/ 60731 h 1745227"/>
                  <a:gd name="connsiteX3" fmla="*/ 2055495 w 3817620"/>
                  <a:gd name="connsiteY3" fmla="*/ 458875 h 1745227"/>
                  <a:gd name="connsiteX4" fmla="*/ 2583180 w 3817620"/>
                  <a:gd name="connsiteY4" fmla="*/ 564127 h 1745227"/>
                  <a:gd name="connsiteX5" fmla="*/ 3817620 w 3817620"/>
                  <a:gd name="connsiteY5" fmla="*/ 541267 h 1745227"/>
                  <a:gd name="connsiteX6" fmla="*/ 2606040 w 3817620"/>
                  <a:gd name="connsiteY6" fmla="*/ 1143247 h 1745227"/>
                  <a:gd name="connsiteX7" fmla="*/ 1981200 w 3817620"/>
                  <a:gd name="connsiteY7" fmla="*/ 1402327 h 1745227"/>
                  <a:gd name="connsiteX8" fmla="*/ 754380 w 3817620"/>
                  <a:gd name="connsiteY8" fmla="*/ 1745227 h 1745227"/>
                  <a:gd name="connsiteX9" fmla="*/ 0 w 3817620"/>
                  <a:gd name="connsiteY9" fmla="*/ 1135627 h 1745227"/>
                  <a:gd name="connsiteX0" fmla="*/ 0 w 3817620"/>
                  <a:gd name="connsiteY0" fmla="*/ 918500 h 1528100"/>
                  <a:gd name="connsiteX1" fmla="*/ 1524000 w 3817620"/>
                  <a:gd name="connsiteY1" fmla="*/ 26960 h 1528100"/>
                  <a:gd name="connsiteX2" fmla="*/ 2055495 w 3817620"/>
                  <a:gd name="connsiteY2" fmla="*/ 241748 h 1528100"/>
                  <a:gd name="connsiteX3" fmla="*/ 2583180 w 3817620"/>
                  <a:gd name="connsiteY3" fmla="*/ 347000 h 1528100"/>
                  <a:gd name="connsiteX4" fmla="*/ 3817620 w 3817620"/>
                  <a:gd name="connsiteY4" fmla="*/ 324140 h 1528100"/>
                  <a:gd name="connsiteX5" fmla="*/ 2606040 w 3817620"/>
                  <a:gd name="connsiteY5" fmla="*/ 926120 h 1528100"/>
                  <a:gd name="connsiteX6" fmla="*/ 1981200 w 3817620"/>
                  <a:gd name="connsiteY6" fmla="*/ 1185200 h 1528100"/>
                  <a:gd name="connsiteX7" fmla="*/ 754380 w 3817620"/>
                  <a:gd name="connsiteY7" fmla="*/ 1528100 h 1528100"/>
                  <a:gd name="connsiteX8" fmla="*/ 0 w 3817620"/>
                  <a:gd name="connsiteY8" fmla="*/ 918500 h 1528100"/>
                  <a:gd name="connsiteX0" fmla="*/ 0 w 3817620"/>
                  <a:gd name="connsiteY0" fmla="*/ 950765 h 1560365"/>
                  <a:gd name="connsiteX1" fmla="*/ 1524000 w 3817620"/>
                  <a:gd name="connsiteY1" fmla="*/ 59225 h 1560365"/>
                  <a:gd name="connsiteX2" fmla="*/ 2055495 w 3817620"/>
                  <a:gd name="connsiteY2" fmla="*/ 274013 h 1560365"/>
                  <a:gd name="connsiteX3" fmla="*/ 2583180 w 3817620"/>
                  <a:gd name="connsiteY3" fmla="*/ 379265 h 1560365"/>
                  <a:gd name="connsiteX4" fmla="*/ 3817620 w 3817620"/>
                  <a:gd name="connsiteY4" fmla="*/ 356405 h 1560365"/>
                  <a:gd name="connsiteX5" fmla="*/ 2606040 w 3817620"/>
                  <a:gd name="connsiteY5" fmla="*/ 958385 h 1560365"/>
                  <a:gd name="connsiteX6" fmla="*/ 1981200 w 3817620"/>
                  <a:gd name="connsiteY6" fmla="*/ 1217465 h 1560365"/>
                  <a:gd name="connsiteX7" fmla="*/ 754380 w 3817620"/>
                  <a:gd name="connsiteY7" fmla="*/ 1560365 h 1560365"/>
                  <a:gd name="connsiteX8" fmla="*/ 0 w 3817620"/>
                  <a:gd name="connsiteY8" fmla="*/ 950765 h 1560365"/>
                  <a:gd name="connsiteX0" fmla="*/ 0 w 3817620"/>
                  <a:gd name="connsiteY0" fmla="*/ 1158190 h 1767790"/>
                  <a:gd name="connsiteX1" fmla="*/ 1524000 w 3817620"/>
                  <a:gd name="connsiteY1" fmla="*/ 266650 h 1767790"/>
                  <a:gd name="connsiteX2" fmla="*/ 2055495 w 3817620"/>
                  <a:gd name="connsiteY2" fmla="*/ 481438 h 1767790"/>
                  <a:gd name="connsiteX3" fmla="*/ 2583180 w 3817620"/>
                  <a:gd name="connsiteY3" fmla="*/ 586690 h 1767790"/>
                  <a:gd name="connsiteX4" fmla="*/ 3817620 w 3817620"/>
                  <a:gd name="connsiteY4" fmla="*/ 563830 h 1767790"/>
                  <a:gd name="connsiteX5" fmla="*/ 2606040 w 3817620"/>
                  <a:gd name="connsiteY5" fmla="*/ 1165810 h 1767790"/>
                  <a:gd name="connsiteX6" fmla="*/ 1981200 w 3817620"/>
                  <a:gd name="connsiteY6" fmla="*/ 1424890 h 1767790"/>
                  <a:gd name="connsiteX7" fmla="*/ 754380 w 3817620"/>
                  <a:gd name="connsiteY7" fmla="*/ 1767790 h 1767790"/>
                  <a:gd name="connsiteX8" fmla="*/ 0 w 3817620"/>
                  <a:gd name="connsiteY8" fmla="*/ 1158190 h 1767790"/>
                  <a:gd name="connsiteX0" fmla="*/ 0 w 3817620"/>
                  <a:gd name="connsiteY0" fmla="*/ 1138083 h 1747683"/>
                  <a:gd name="connsiteX1" fmla="*/ 1524000 w 3817620"/>
                  <a:gd name="connsiteY1" fmla="*/ 246543 h 1747683"/>
                  <a:gd name="connsiteX2" fmla="*/ 2055495 w 3817620"/>
                  <a:gd name="connsiteY2" fmla="*/ 461331 h 1747683"/>
                  <a:gd name="connsiteX3" fmla="*/ 2583180 w 3817620"/>
                  <a:gd name="connsiteY3" fmla="*/ 566583 h 1747683"/>
                  <a:gd name="connsiteX4" fmla="*/ 3817620 w 3817620"/>
                  <a:gd name="connsiteY4" fmla="*/ 543723 h 1747683"/>
                  <a:gd name="connsiteX5" fmla="*/ 2606040 w 3817620"/>
                  <a:gd name="connsiteY5" fmla="*/ 1145703 h 1747683"/>
                  <a:gd name="connsiteX6" fmla="*/ 1981200 w 3817620"/>
                  <a:gd name="connsiteY6" fmla="*/ 1404783 h 1747683"/>
                  <a:gd name="connsiteX7" fmla="*/ 754380 w 3817620"/>
                  <a:gd name="connsiteY7" fmla="*/ 1747683 h 1747683"/>
                  <a:gd name="connsiteX8" fmla="*/ 0 w 3817620"/>
                  <a:gd name="connsiteY8" fmla="*/ 1138083 h 1747683"/>
                  <a:gd name="connsiteX0" fmla="*/ 0 w 3817620"/>
                  <a:gd name="connsiteY0" fmla="*/ 1075048 h 1684648"/>
                  <a:gd name="connsiteX1" fmla="*/ 1524000 w 3817620"/>
                  <a:gd name="connsiteY1" fmla="*/ 183508 h 1684648"/>
                  <a:gd name="connsiteX2" fmla="*/ 1980724 w 3817620"/>
                  <a:gd name="connsiteY2" fmla="*/ 14439 h 1684648"/>
                  <a:gd name="connsiteX3" fmla="*/ 2055495 w 3817620"/>
                  <a:gd name="connsiteY3" fmla="*/ 398296 h 1684648"/>
                  <a:gd name="connsiteX4" fmla="*/ 2583180 w 3817620"/>
                  <a:gd name="connsiteY4" fmla="*/ 503548 h 1684648"/>
                  <a:gd name="connsiteX5" fmla="*/ 3817620 w 3817620"/>
                  <a:gd name="connsiteY5" fmla="*/ 480688 h 1684648"/>
                  <a:gd name="connsiteX6" fmla="*/ 2606040 w 3817620"/>
                  <a:gd name="connsiteY6" fmla="*/ 1082668 h 1684648"/>
                  <a:gd name="connsiteX7" fmla="*/ 1981200 w 3817620"/>
                  <a:gd name="connsiteY7" fmla="*/ 1341748 h 1684648"/>
                  <a:gd name="connsiteX8" fmla="*/ 754380 w 3817620"/>
                  <a:gd name="connsiteY8" fmla="*/ 1684648 h 1684648"/>
                  <a:gd name="connsiteX9" fmla="*/ 0 w 3817620"/>
                  <a:gd name="connsiteY9" fmla="*/ 1075048 h 1684648"/>
                  <a:gd name="connsiteX0" fmla="*/ 0 w 3817620"/>
                  <a:gd name="connsiteY0" fmla="*/ 1064490 h 1674090"/>
                  <a:gd name="connsiteX1" fmla="*/ 1524000 w 3817620"/>
                  <a:gd name="connsiteY1" fmla="*/ 172950 h 1674090"/>
                  <a:gd name="connsiteX2" fmla="*/ 1980724 w 3817620"/>
                  <a:gd name="connsiteY2" fmla="*/ 3881 h 1674090"/>
                  <a:gd name="connsiteX3" fmla="*/ 2055495 w 3817620"/>
                  <a:gd name="connsiteY3" fmla="*/ 387738 h 1674090"/>
                  <a:gd name="connsiteX4" fmla="*/ 2583180 w 3817620"/>
                  <a:gd name="connsiteY4" fmla="*/ 492990 h 1674090"/>
                  <a:gd name="connsiteX5" fmla="*/ 3817620 w 3817620"/>
                  <a:gd name="connsiteY5" fmla="*/ 470130 h 1674090"/>
                  <a:gd name="connsiteX6" fmla="*/ 2606040 w 3817620"/>
                  <a:gd name="connsiteY6" fmla="*/ 1072110 h 1674090"/>
                  <a:gd name="connsiteX7" fmla="*/ 1981200 w 3817620"/>
                  <a:gd name="connsiteY7" fmla="*/ 1331190 h 1674090"/>
                  <a:gd name="connsiteX8" fmla="*/ 754380 w 3817620"/>
                  <a:gd name="connsiteY8" fmla="*/ 1674090 h 1674090"/>
                  <a:gd name="connsiteX9" fmla="*/ 0 w 3817620"/>
                  <a:gd name="connsiteY9" fmla="*/ 1064490 h 1674090"/>
                  <a:gd name="connsiteX0" fmla="*/ 0 w 3817620"/>
                  <a:gd name="connsiteY0" fmla="*/ 1060609 h 1670209"/>
                  <a:gd name="connsiteX1" fmla="*/ 1524000 w 3817620"/>
                  <a:gd name="connsiteY1" fmla="*/ 169069 h 1670209"/>
                  <a:gd name="connsiteX2" fmla="*/ 1980724 w 3817620"/>
                  <a:gd name="connsiteY2" fmla="*/ 0 h 1670209"/>
                  <a:gd name="connsiteX3" fmla="*/ 2055495 w 3817620"/>
                  <a:gd name="connsiteY3" fmla="*/ 383857 h 1670209"/>
                  <a:gd name="connsiteX4" fmla="*/ 2583180 w 3817620"/>
                  <a:gd name="connsiteY4" fmla="*/ 489109 h 1670209"/>
                  <a:gd name="connsiteX5" fmla="*/ 3817620 w 3817620"/>
                  <a:gd name="connsiteY5" fmla="*/ 466249 h 1670209"/>
                  <a:gd name="connsiteX6" fmla="*/ 2606040 w 3817620"/>
                  <a:gd name="connsiteY6" fmla="*/ 1068229 h 1670209"/>
                  <a:gd name="connsiteX7" fmla="*/ 1981200 w 3817620"/>
                  <a:gd name="connsiteY7" fmla="*/ 1327309 h 1670209"/>
                  <a:gd name="connsiteX8" fmla="*/ 754380 w 3817620"/>
                  <a:gd name="connsiteY8" fmla="*/ 1670209 h 1670209"/>
                  <a:gd name="connsiteX9" fmla="*/ 0 w 3817620"/>
                  <a:gd name="connsiteY9" fmla="*/ 1060609 h 1670209"/>
                  <a:gd name="connsiteX0" fmla="*/ 0 w 3817620"/>
                  <a:gd name="connsiteY0" fmla="*/ 1088220 h 1697820"/>
                  <a:gd name="connsiteX1" fmla="*/ 1524000 w 3817620"/>
                  <a:gd name="connsiteY1" fmla="*/ 196680 h 1697820"/>
                  <a:gd name="connsiteX2" fmla="*/ 1980724 w 3817620"/>
                  <a:gd name="connsiteY2" fmla="*/ 27611 h 1697820"/>
                  <a:gd name="connsiteX3" fmla="*/ 2055495 w 3817620"/>
                  <a:gd name="connsiteY3" fmla="*/ 411468 h 1697820"/>
                  <a:gd name="connsiteX4" fmla="*/ 2583180 w 3817620"/>
                  <a:gd name="connsiteY4" fmla="*/ 516720 h 1697820"/>
                  <a:gd name="connsiteX5" fmla="*/ 3817620 w 3817620"/>
                  <a:gd name="connsiteY5" fmla="*/ 493860 h 1697820"/>
                  <a:gd name="connsiteX6" fmla="*/ 2606040 w 3817620"/>
                  <a:gd name="connsiteY6" fmla="*/ 1095840 h 1697820"/>
                  <a:gd name="connsiteX7" fmla="*/ 1981200 w 3817620"/>
                  <a:gd name="connsiteY7" fmla="*/ 1354920 h 1697820"/>
                  <a:gd name="connsiteX8" fmla="*/ 754380 w 3817620"/>
                  <a:gd name="connsiteY8" fmla="*/ 1697820 h 1697820"/>
                  <a:gd name="connsiteX9" fmla="*/ 0 w 3817620"/>
                  <a:gd name="connsiteY9" fmla="*/ 1088220 h 1697820"/>
                  <a:gd name="connsiteX0" fmla="*/ 0 w 3817620"/>
                  <a:gd name="connsiteY0" fmla="*/ 1093184 h 1702784"/>
                  <a:gd name="connsiteX1" fmla="*/ 1524000 w 3817620"/>
                  <a:gd name="connsiteY1" fmla="*/ 201644 h 1702784"/>
                  <a:gd name="connsiteX2" fmla="*/ 1980724 w 3817620"/>
                  <a:gd name="connsiteY2" fmla="*/ 32575 h 1702784"/>
                  <a:gd name="connsiteX3" fmla="*/ 2055495 w 3817620"/>
                  <a:gd name="connsiteY3" fmla="*/ 416432 h 1702784"/>
                  <a:gd name="connsiteX4" fmla="*/ 2583180 w 3817620"/>
                  <a:gd name="connsiteY4" fmla="*/ 521684 h 1702784"/>
                  <a:gd name="connsiteX5" fmla="*/ 3817620 w 3817620"/>
                  <a:gd name="connsiteY5" fmla="*/ 498824 h 1702784"/>
                  <a:gd name="connsiteX6" fmla="*/ 2606040 w 3817620"/>
                  <a:gd name="connsiteY6" fmla="*/ 1100804 h 1702784"/>
                  <a:gd name="connsiteX7" fmla="*/ 1981200 w 3817620"/>
                  <a:gd name="connsiteY7" fmla="*/ 1359884 h 1702784"/>
                  <a:gd name="connsiteX8" fmla="*/ 754380 w 3817620"/>
                  <a:gd name="connsiteY8" fmla="*/ 1702784 h 1702784"/>
                  <a:gd name="connsiteX9" fmla="*/ 0 w 3817620"/>
                  <a:gd name="connsiteY9" fmla="*/ 1093184 h 1702784"/>
                  <a:gd name="connsiteX0" fmla="*/ 0 w 3817620"/>
                  <a:gd name="connsiteY0" fmla="*/ 1130845 h 1740445"/>
                  <a:gd name="connsiteX1" fmla="*/ 1524000 w 3817620"/>
                  <a:gd name="connsiteY1" fmla="*/ 239305 h 1740445"/>
                  <a:gd name="connsiteX2" fmla="*/ 1980724 w 3817620"/>
                  <a:gd name="connsiteY2" fmla="*/ 70236 h 1740445"/>
                  <a:gd name="connsiteX3" fmla="*/ 2055495 w 3817620"/>
                  <a:gd name="connsiteY3" fmla="*/ 454093 h 1740445"/>
                  <a:gd name="connsiteX4" fmla="*/ 2583180 w 3817620"/>
                  <a:gd name="connsiteY4" fmla="*/ 559345 h 1740445"/>
                  <a:gd name="connsiteX5" fmla="*/ 3817620 w 3817620"/>
                  <a:gd name="connsiteY5" fmla="*/ 536485 h 1740445"/>
                  <a:gd name="connsiteX6" fmla="*/ 2606040 w 3817620"/>
                  <a:gd name="connsiteY6" fmla="*/ 1138465 h 1740445"/>
                  <a:gd name="connsiteX7" fmla="*/ 1981200 w 3817620"/>
                  <a:gd name="connsiteY7" fmla="*/ 1397545 h 1740445"/>
                  <a:gd name="connsiteX8" fmla="*/ 754380 w 3817620"/>
                  <a:gd name="connsiteY8" fmla="*/ 1740445 h 1740445"/>
                  <a:gd name="connsiteX9" fmla="*/ 0 w 3817620"/>
                  <a:gd name="connsiteY9" fmla="*/ 1130845 h 1740445"/>
                  <a:gd name="connsiteX0" fmla="*/ 0 w 3817620"/>
                  <a:gd name="connsiteY0" fmla="*/ 1128083 h 1737683"/>
                  <a:gd name="connsiteX1" fmla="*/ 1524000 w 3817620"/>
                  <a:gd name="connsiteY1" fmla="*/ 236543 h 1737683"/>
                  <a:gd name="connsiteX2" fmla="*/ 1980724 w 3817620"/>
                  <a:gd name="connsiteY2" fmla="*/ 67474 h 1737683"/>
                  <a:gd name="connsiteX3" fmla="*/ 2055495 w 3817620"/>
                  <a:gd name="connsiteY3" fmla="*/ 451331 h 1737683"/>
                  <a:gd name="connsiteX4" fmla="*/ 2583180 w 3817620"/>
                  <a:gd name="connsiteY4" fmla="*/ 556583 h 1737683"/>
                  <a:gd name="connsiteX5" fmla="*/ 3817620 w 3817620"/>
                  <a:gd name="connsiteY5" fmla="*/ 533723 h 1737683"/>
                  <a:gd name="connsiteX6" fmla="*/ 2606040 w 3817620"/>
                  <a:gd name="connsiteY6" fmla="*/ 1135703 h 1737683"/>
                  <a:gd name="connsiteX7" fmla="*/ 1981200 w 3817620"/>
                  <a:gd name="connsiteY7" fmla="*/ 1394783 h 1737683"/>
                  <a:gd name="connsiteX8" fmla="*/ 754380 w 3817620"/>
                  <a:gd name="connsiteY8" fmla="*/ 1737683 h 1737683"/>
                  <a:gd name="connsiteX9" fmla="*/ 0 w 3817620"/>
                  <a:gd name="connsiteY9" fmla="*/ 1128083 h 1737683"/>
                  <a:gd name="connsiteX0" fmla="*/ 0 w 4077177"/>
                  <a:gd name="connsiteY0" fmla="*/ 1128083 h 1737683"/>
                  <a:gd name="connsiteX1" fmla="*/ 1524000 w 4077177"/>
                  <a:gd name="connsiteY1" fmla="*/ 236543 h 1737683"/>
                  <a:gd name="connsiteX2" fmla="*/ 1980724 w 4077177"/>
                  <a:gd name="connsiteY2" fmla="*/ 67474 h 1737683"/>
                  <a:gd name="connsiteX3" fmla="*/ 2055495 w 4077177"/>
                  <a:gd name="connsiteY3" fmla="*/ 451331 h 1737683"/>
                  <a:gd name="connsiteX4" fmla="*/ 2583180 w 4077177"/>
                  <a:gd name="connsiteY4" fmla="*/ 556583 h 1737683"/>
                  <a:gd name="connsiteX5" fmla="*/ 4077177 w 4077177"/>
                  <a:gd name="connsiteY5" fmla="*/ 417042 h 1737683"/>
                  <a:gd name="connsiteX6" fmla="*/ 2606040 w 4077177"/>
                  <a:gd name="connsiteY6" fmla="*/ 1135703 h 1737683"/>
                  <a:gd name="connsiteX7" fmla="*/ 1981200 w 4077177"/>
                  <a:gd name="connsiteY7" fmla="*/ 1394783 h 1737683"/>
                  <a:gd name="connsiteX8" fmla="*/ 754380 w 4077177"/>
                  <a:gd name="connsiteY8" fmla="*/ 1737683 h 1737683"/>
                  <a:gd name="connsiteX9" fmla="*/ 0 w 4077177"/>
                  <a:gd name="connsiteY9" fmla="*/ 1128083 h 1737683"/>
                  <a:gd name="connsiteX0" fmla="*/ 0 w 4077177"/>
                  <a:gd name="connsiteY0" fmla="*/ 1128083 h 1737683"/>
                  <a:gd name="connsiteX1" fmla="*/ 1524000 w 4077177"/>
                  <a:gd name="connsiteY1" fmla="*/ 236543 h 1737683"/>
                  <a:gd name="connsiteX2" fmla="*/ 1980724 w 4077177"/>
                  <a:gd name="connsiteY2" fmla="*/ 67474 h 1737683"/>
                  <a:gd name="connsiteX3" fmla="*/ 2055495 w 4077177"/>
                  <a:gd name="connsiteY3" fmla="*/ 451331 h 1737683"/>
                  <a:gd name="connsiteX4" fmla="*/ 2583180 w 4077177"/>
                  <a:gd name="connsiteY4" fmla="*/ 556583 h 1737683"/>
                  <a:gd name="connsiteX5" fmla="*/ 4077177 w 4077177"/>
                  <a:gd name="connsiteY5" fmla="*/ 417042 h 1737683"/>
                  <a:gd name="connsiteX6" fmla="*/ 2606040 w 4077177"/>
                  <a:gd name="connsiteY6" fmla="*/ 1135703 h 1737683"/>
                  <a:gd name="connsiteX7" fmla="*/ 1981200 w 4077177"/>
                  <a:gd name="connsiteY7" fmla="*/ 1394783 h 1737683"/>
                  <a:gd name="connsiteX8" fmla="*/ 754380 w 4077177"/>
                  <a:gd name="connsiteY8" fmla="*/ 1737683 h 1737683"/>
                  <a:gd name="connsiteX9" fmla="*/ 0 w 4077177"/>
                  <a:gd name="connsiteY9" fmla="*/ 1128083 h 1737683"/>
                  <a:gd name="connsiteX0" fmla="*/ 0 w 4089710"/>
                  <a:gd name="connsiteY0" fmla="*/ 1128083 h 1737683"/>
                  <a:gd name="connsiteX1" fmla="*/ 1524000 w 4089710"/>
                  <a:gd name="connsiteY1" fmla="*/ 236543 h 1737683"/>
                  <a:gd name="connsiteX2" fmla="*/ 1980724 w 4089710"/>
                  <a:gd name="connsiteY2" fmla="*/ 67474 h 1737683"/>
                  <a:gd name="connsiteX3" fmla="*/ 2055495 w 4089710"/>
                  <a:gd name="connsiteY3" fmla="*/ 451331 h 1737683"/>
                  <a:gd name="connsiteX4" fmla="*/ 2583180 w 4089710"/>
                  <a:gd name="connsiteY4" fmla="*/ 556583 h 1737683"/>
                  <a:gd name="connsiteX5" fmla="*/ 4077177 w 4089710"/>
                  <a:gd name="connsiteY5" fmla="*/ 417042 h 1737683"/>
                  <a:gd name="connsiteX6" fmla="*/ 2606040 w 4089710"/>
                  <a:gd name="connsiteY6" fmla="*/ 1135703 h 1737683"/>
                  <a:gd name="connsiteX7" fmla="*/ 1981200 w 4089710"/>
                  <a:gd name="connsiteY7" fmla="*/ 1394783 h 1737683"/>
                  <a:gd name="connsiteX8" fmla="*/ 754380 w 4089710"/>
                  <a:gd name="connsiteY8" fmla="*/ 1737683 h 1737683"/>
                  <a:gd name="connsiteX9" fmla="*/ 0 w 4089710"/>
                  <a:gd name="connsiteY9" fmla="*/ 1128083 h 1737683"/>
                  <a:gd name="connsiteX0" fmla="*/ 0 w 4114560"/>
                  <a:gd name="connsiteY0" fmla="*/ 1128083 h 1737683"/>
                  <a:gd name="connsiteX1" fmla="*/ 1524000 w 4114560"/>
                  <a:gd name="connsiteY1" fmla="*/ 236543 h 1737683"/>
                  <a:gd name="connsiteX2" fmla="*/ 1980724 w 4114560"/>
                  <a:gd name="connsiteY2" fmla="*/ 67474 h 1737683"/>
                  <a:gd name="connsiteX3" fmla="*/ 2055495 w 4114560"/>
                  <a:gd name="connsiteY3" fmla="*/ 451331 h 1737683"/>
                  <a:gd name="connsiteX4" fmla="*/ 2583180 w 4114560"/>
                  <a:gd name="connsiteY4" fmla="*/ 556583 h 1737683"/>
                  <a:gd name="connsiteX5" fmla="*/ 3607117 w 4114560"/>
                  <a:gd name="connsiteY5" fmla="*/ 329412 h 1737683"/>
                  <a:gd name="connsiteX6" fmla="*/ 4077177 w 4114560"/>
                  <a:gd name="connsiteY6" fmla="*/ 417042 h 1737683"/>
                  <a:gd name="connsiteX7" fmla="*/ 2606040 w 4114560"/>
                  <a:gd name="connsiteY7" fmla="*/ 1135703 h 1737683"/>
                  <a:gd name="connsiteX8" fmla="*/ 1981200 w 4114560"/>
                  <a:gd name="connsiteY8" fmla="*/ 1394783 h 1737683"/>
                  <a:gd name="connsiteX9" fmla="*/ 754380 w 4114560"/>
                  <a:gd name="connsiteY9" fmla="*/ 1737683 h 1737683"/>
                  <a:gd name="connsiteX10" fmla="*/ 0 w 4114560"/>
                  <a:gd name="connsiteY10" fmla="*/ 1128083 h 1737683"/>
                  <a:gd name="connsiteX0" fmla="*/ 0 w 4114560"/>
                  <a:gd name="connsiteY0" fmla="*/ 1128083 h 1737683"/>
                  <a:gd name="connsiteX1" fmla="*/ 1524000 w 4114560"/>
                  <a:gd name="connsiteY1" fmla="*/ 236543 h 1737683"/>
                  <a:gd name="connsiteX2" fmla="*/ 1980724 w 4114560"/>
                  <a:gd name="connsiteY2" fmla="*/ 67474 h 1737683"/>
                  <a:gd name="connsiteX3" fmla="*/ 2055495 w 4114560"/>
                  <a:gd name="connsiteY3" fmla="*/ 451331 h 1737683"/>
                  <a:gd name="connsiteX4" fmla="*/ 2583180 w 4114560"/>
                  <a:gd name="connsiteY4" fmla="*/ 556583 h 1737683"/>
                  <a:gd name="connsiteX5" fmla="*/ 3607117 w 4114560"/>
                  <a:gd name="connsiteY5" fmla="*/ 329412 h 1737683"/>
                  <a:gd name="connsiteX6" fmla="*/ 4077177 w 4114560"/>
                  <a:gd name="connsiteY6" fmla="*/ 417042 h 1737683"/>
                  <a:gd name="connsiteX7" fmla="*/ 2606040 w 4114560"/>
                  <a:gd name="connsiteY7" fmla="*/ 1135703 h 1737683"/>
                  <a:gd name="connsiteX8" fmla="*/ 1981200 w 4114560"/>
                  <a:gd name="connsiteY8" fmla="*/ 1394783 h 1737683"/>
                  <a:gd name="connsiteX9" fmla="*/ 754380 w 4114560"/>
                  <a:gd name="connsiteY9" fmla="*/ 1737683 h 1737683"/>
                  <a:gd name="connsiteX10" fmla="*/ 0 w 4114560"/>
                  <a:gd name="connsiteY10" fmla="*/ 1128083 h 1737683"/>
                  <a:gd name="connsiteX0" fmla="*/ 0 w 4114560"/>
                  <a:gd name="connsiteY0" fmla="*/ 1128083 h 1737683"/>
                  <a:gd name="connsiteX1" fmla="*/ 1524000 w 4114560"/>
                  <a:gd name="connsiteY1" fmla="*/ 236543 h 1737683"/>
                  <a:gd name="connsiteX2" fmla="*/ 1980724 w 4114560"/>
                  <a:gd name="connsiteY2" fmla="*/ 67474 h 1737683"/>
                  <a:gd name="connsiteX3" fmla="*/ 2055495 w 4114560"/>
                  <a:gd name="connsiteY3" fmla="*/ 451331 h 1737683"/>
                  <a:gd name="connsiteX4" fmla="*/ 2583180 w 4114560"/>
                  <a:gd name="connsiteY4" fmla="*/ 556583 h 1737683"/>
                  <a:gd name="connsiteX5" fmla="*/ 3607117 w 4114560"/>
                  <a:gd name="connsiteY5" fmla="*/ 329412 h 1737683"/>
                  <a:gd name="connsiteX6" fmla="*/ 4077177 w 4114560"/>
                  <a:gd name="connsiteY6" fmla="*/ 417042 h 1737683"/>
                  <a:gd name="connsiteX7" fmla="*/ 2606040 w 4114560"/>
                  <a:gd name="connsiteY7" fmla="*/ 1135703 h 1737683"/>
                  <a:gd name="connsiteX8" fmla="*/ 1981200 w 4114560"/>
                  <a:gd name="connsiteY8" fmla="*/ 1394783 h 1737683"/>
                  <a:gd name="connsiteX9" fmla="*/ 754380 w 4114560"/>
                  <a:gd name="connsiteY9" fmla="*/ 1737683 h 1737683"/>
                  <a:gd name="connsiteX10" fmla="*/ 0 w 4114560"/>
                  <a:gd name="connsiteY10" fmla="*/ 1128083 h 1737683"/>
                  <a:gd name="connsiteX0" fmla="*/ 0 w 4118785"/>
                  <a:gd name="connsiteY0" fmla="*/ 1128083 h 1737683"/>
                  <a:gd name="connsiteX1" fmla="*/ 1524000 w 4118785"/>
                  <a:gd name="connsiteY1" fmla="*/ 236543 h 1737683"/>
                  <a:gd name="connsiteX2" fmla="*/ 1980724 w 4118785"/>
                  <a:gd name="connsiteY2" fmla="*/ 67474 h 1737683"/>
                  <a:gd name="connsiteX3" fmla="*/ 2055495 w 4118785"/>
                  <a:gd name="connsiteY3" fmla="*/ 451331 h 1737683"/>
                  <a:gd name="connsiteX4" fmla="*/ 2583180 w 4118785"/>
                  <a:gd name="connsiteY4" fmla="*/ 556583 h 1737683"/>
                  <a:gd name="connsiteX5" fmla="*/ 3607117 w 4118785"/>
                  <a:gd name="connsiteY5" fmla="*/ 329412 h 1737683"/>
                  <a:gd name="connsiteX6" fmla="*/ 4077177 w 4118785"/>
                  <a:gd name="connsiteY6" fmla="*/ 417042 h 1737683"/>
                  <a:gd name="connsiteX7" fmla="*/ 2606040 w 4118785"/>
                  <a:gd name="connsiteY7" fmla="*/ 1135703 h 1737683"/>
                  <a:gd name="connsiteX8" fmla="*/ 1981200 w 4118785"/>
                  <a:gd name="connsiteY8" fmla="*/ 1394783 h 1737683"/>
                  <a:gd name="connsiteX9" fmla="*/ 754380 w 4118785"/>
                  <a:gd name="connsiteY9" fmla="*/ 1737683 h 1737683"/>
                  <a:gd name="connsiteX10" fmla="*/ 0 w 4118785"/>
                  <a:gd name="connsiteY10" fmla="*/ 1128083 h 1737683"/>
                  <a:gd name="connsiteX0" fmla="*/ 0 w 4094535"/>
                  <a:gd name="connsiteY0" fmla="*/ 1128083 h 1737683"/>
                  <a:gd name="connsiteX1" fmla="*/ 1524000 w 4094535"/>
                  <a:gd name="connsiteY1" fmla="*/ 236543 h 1737683"/>
                  <a:gd name="connsiteX2" fmla="*/ 1980724 w 4094535"/>
                  <a:gd name="connsiteY2" fmla="*/ 67474 h 1737683"/>
                  <a:gd name="connsiteX3" fmla="*/ 2055495 w 4094535"/>
                  <a:gd name="connsiteY3" fmla="*/ 451331 h 1737683"/>
                  <a:gd name="connsiteX4" fmla="*/ 2583180 w 4094535"/>
                  <a:gd name="connsiteY4" fmla="*/ 556583 h 1737683"/>
                  <a:gd name="connsiteX5" fmla="*/ 3607117 w 4094535"/>
                  <a:gd name="connsiteY5" fmla="*/ 329412 h 1737683"/>
                  <a:gd name="connsiteX6" fmla="*/ 4077177 w 4094535"/>
                  <a:gd name="connsiteY6" fmla="*/ 417042 h 1737683"/>
                  <a:gd name="connsiteX7" fmla="*/ 2606040 w 4094535"/>
                  <a:gd name="connsiteY7" fmla="*/ 1135703 h 1737683"/>
                  <a:gd name="connsiteX8" fmla="*/ 1981200 w 4094535"/>
                  <a:gd name="connsiteY8" fmla="*/ 1394783 h 1737683"/>
                  <a:gd name="connsiteX9" fmla="*/ 754380 w 4094535"/>
                  <a:gd name="connsiteY9" fmla="*/ 1737683 h 1737683"/>
                  <a:gd name="connsiteX10" fmla="*/ 0 w 4094535"/>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2606040 w 4101009"/>
                  <a:gd name="connsiteY7" fmla="*/ 1135703 h 1737683"/>
                  <a:gd name="connsiteX8" fmla="*/ 1981200 w 4101009"/>
                  <a:gd name="connsiteY8" fmla="*/ 1394783 h 1737683"/>
                  <a:gd name="connsiteX9" fmla="*/ 754380 w 4101009"/>
                  <a:gd name="connsiteY9" fmla="*/ 1737683 h 1737683"/>
                  <a:gd name="connsiteX10" fmla="*/ 0 w 4101009"/>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2606040 w 4101009"/>
                  <a:gd name="connsiteY7" fmla="*/ 1135703 h 1737683"/>
                  <a:gd name="connsiteX8" fmla="*/ 1981200 w 4101009"/>
                  <a:gd name="connsiteY8" fmla="*/ 1394783 h 1737683"/>
                  <a:gd name="connsiteX9" fmla="*/ 754380 w 4101009"/>
                  <a:gd name="connsiteY9" fmla="*/ 1737683 h 1737683"/>
                  <a:gd name="connsiteX10" fmla="*/ 0 w 4101009"/>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2606040 w 4101009"/>
                  <a:gd name="connsiteY7" fmla="*/ 1135703 h 1737683"/>
                  <a:gd name="connsiteX8" fmla="*/ 1981200 w 4101009"/>
                  <a:gd name="connsiteY8" fmla="*/ 1394783 h 1737683"/>
                  <a:gd name="connsiteX9" fmla="*/ 754380 w 4101009"/>
                  <a:gd name="connsiteY9" fmla="*/ 1737683 h 1737683"/>
                  <a:gd name="connsiteX10" fmla="*/ 0 w 4101009"/>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28548 w 4101009"/>
                  <a:gd name="connsiteY8" fmla="*/ 674693 h 1737683"/>
                  <a:gd name="connsiteX9" fmla="*/ 2606040 w 4101009"/>
                  <a:gd name="connsiteY9" fmla="*/ 113570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28548 w 4101009"/>
                  <a:gd name="connsiteY8" fmla="*/ 674693 h 1737683"/>
                  <a:gd name="connsiteX9" fmla="*/ 2606040 w 4101009"/>
                  <a:gd name="connsiteY9" fmla="*/ 113570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28548 w 4101009"/>
                  <a:gd name="connsiteY8" fmla="*/ 6746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06323 w 4101009"/>
                  <a:gd name="connsiteY8" fmla="*/ 7000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703954 w 4101009"/>
                  <a:gd name="connsiteY7" fmla="*/ 487368 h 1737683"/>
                  <a:gd name="connsiteX8" fmla="*/ 3606323 w 4101009"/>
                  <a:gd name="connsiteY8" fmla="*/ 7000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606323 w 4101009"/>
                  <a:gd name="connsiteY8" fmla="*/ 7000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786504 w 4101009"/>
                  <a:gd name="connsiteY8" fmla="*/ 588968 h 1737683"/>
                  <a:gd name="connsiteX9" fmla="*/ 3606323 w 4101009"/>
                  <a:gd name="connsiteY9" fmla="*/ 700093 h 1737683"/>
                  <a:gd name="connsiteX10" fmla="*/ 2628265 w 4101009"/>
                  <a:gd name="connsiteY10" fmla="*/ 1142053 h 1737683"/>
                  <a:gd name="connsiteX11" fmla="*/ 1981200 w 4101009"/>
                  <a:gd name="connsiteY11" fmla="*/ 1394783 h 1737683"/>
                  <a:gd name="connsiteX12" fmla="*/ 754380 w 4101009"/>
                  <a:gd name="connsiteY12" fmla="*/ 1737683 h 1737683"/>
                  <a:gd name="connsiteX13" fmla="*/ 0 w 4101009"/>
                  <a:gd name="connsiteY13"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786504 w 4101009"/>
                  <a:gd name="connsiteY8" fmla="*/ 588968 h 1737683"/>
                  <a:gd name="connsiteX9" fmla="*/ 3606323 w 4101009"/>
                  <a:gd name="connsiteY9" fmla="*/ 700093 h 1737683"/>
                  <a:gd name="connsiteX10" fmla="*/ 2628265 w 4101009"/>
                  <a:gd name="connsiteY10" fmla="*/ 1142053 h 1737683"/>
                  <a:gd name="connsiteX11" fmla="*/ 1981200 w 4101009"/>
                  <a:gd name="connsiteY11" fmla="*/ 1394783 h 1737683"/>
                  <a:gd name="connsiteX12" fmla="*/ 754380 w 4101009"/>
                  <a:gd name="connsiteY12" fmla="*/ 1737683 h 1737683"/>
                  <a:gd name="connsiteX13" fmla="*/ 0 w 4101009"/>
                  <a:gd name="connsiteY13"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786504 w 4101009"/>
                  <a:gd name="connsiteY8" fmla="*/ 588968 h 1737683"/>
                  <a:gd name="connsiteX9" fmla="*/ 3606323 w 4101009"/>
                  <a:gd name="connsiteY9" fmla="*/ 700093 h 1737683"/>
                  <a:gd name="connsiteX10" fmla="*/ 2628265 w 4101009"/>
                  <a:gd name="connsiteY10" fmla="*/ 1142053 h 1737683"/>
                  <a:gd name="connsiteX11" fmla="*/ 1981200 w 4101009"/>
                  <a:gd name="connsiteY11" fmla="*/ 1394783 h 1737683"/>
                  <a:gd name="connsiteX12" fmla="*/ 754380 w 4101009"/>
                  <a:gd name="connsiteY12" fmla="*/ 1737683 h 1737683"/>
                  <a:gd name="connsiteX13" fmla="*/ 0 w 4101009"/>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3143" h="1737683">
                    <a:moveTo>
                      <a:pt x="0" y="1128083"/>
                    </a:moveTo>
                    <a:cubicBezTo>
                      <a:pt x="172720" y="1135703"/>
                      <a:pt x="314960" y="228923"/>
                      <a:pt x="1524000" y="236543"/>
                    </a:cubicBezTo>
                    <a:cubicBezTo>
                      <a:pt x="1713626" y="255832"/>
                      <a:pt x="1915953" y="74539"/>
                      <a:pt x="1980724" y="67474"/>
                    </a:cubicBezTo>
                    <a:cubicBezTo>
                      <a:pt x="2536032" y="-168191"/>
                      <a:pt x="2528966" y="275356"/>
                      <a:pt x="2055495" y="451331"/>
                    </a:cubicBezTo>
                    <a:cubicBezTo>
                      <a:pt x="1623854" y="594047"/>
                      <a:pt x="1850866" y="823918"/>
                      <a:pt x="2583180" y="556583"/>
                    </a:cubicBezTo>
                    <a:cubicBezTo>
                      <a:pt x="2928302" y="454111"/>
                      <a:pt x="3093799" y="505068"/>
                      <a:pt x="3607117" y="329412"/>
                    </a:cubicBezTo>
                    <a:cubicBezTo>
                      <a:pt x="4015661" y="191855"/>
                      <a:pt x="4109879" y="317189"/>
                      <a:pt x="4077177" y="417042"/>
                    </a:cubicBezTo>
                    <a:cubicBezTo>
                      <a:pt x="4053629" y="459772"/>
                      <a:pt x="3886675" y="580951"/>
                      <a:pt x="3830954" y="550868"/>
                    </a:cubicBezTo>
                    <a:cubicBezTo>
                      <a:pt x="3815053" y="573966"/>
                      <a:pt x="3804099" y="587116"/>
                      <a:pt x="3786504" y="588968"/>
                    </a:cubicBezTo>
                    <a:cubicBezTo>
                      <a:pt x="3749066" y="613839"/>
                      <a:pt x="3799363" y="607912"/>
                      <a:pt x="3606323" y="700093"/>
                    </a:cubicBezTo>
                    <a:cubicBezTo>
                      <a:pt x="3315890" y="757958"/>
                      <a:pt x="2904410" y="992670"/>
                      <a:pt x="2628265" y="1142053"/>
                    </a:cubicBezTo>
                    <a:cubicBezTo>
                      <a:pt x="2482215" y="1293183"/>
                      <a:pt x="2252980" y="1437963"/>
                      <a:pt x="1981200" y="1394783"/>
                    </a:cubicBezTo>
                    <a:cubicBezTo>
                      <a:pt x="1237517" y="1297011"/>
                      <a:pt x="1009632" y="1490408"/>
                      <a:pt x="754380" y="1737683"/>
                    </a:cubicBezTo>
                    <a:lnTo>
                      <a:pt x="0" y="1128083"/>
                    </a:lnTo>
                    <a:close/>
                  </a:path>
                </a:pathLst>
              </a:custGeom>
              <a:solidFill>
                <a:srgbClr val="E8BA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37" name="Rectangle 8">
                <a:extLst>
                  <a:ext uri="{FF2B5EF4-FFF2-40B4-BE49-F238E27FC236}">
                    <a16:creationId xmlns:a16="http://schemas.microsoft.com/office/drawing/2014/main" id="{7DC9705C-4F80-4331-A7DB-4E63B3F53361}"/>
                  </a:ext>
                </a:extLst>
              </p:cNvPr>
              <p:cNvSpPr/>
              <p:nvPr/>
            </p:nvSpPr>
            <p:spPr>
              <a:xfrm rot="20367111">
                <a:off x="6625967" y="3960585"/>
                <a:ext cx="314372" cy="136242"/>
              </a:xfrm>
              <a:custGeom>
                <a:avLst/>
                <a:gdLst>
                  <a:gd name="connsiteX0" fmla="*/ 0 w 257175"/>
                  <a:gd name="connsiteY0" fmla="*/ 0 h 121444"/>
                  <a:gd name="connsiteX1" fmla="*/ 257175 w 257175"/>
                  <a:gd name="connsiteY1" fmla="*/ 0 h 121444"/>
                  <a:gd name="connsiteX2" fmla="*/ 257175 w 257175"/>
                  <a:gd name="connsiteY2" fmla="*/ 121444 h 121444"/>
                  <a:gd name="connsiteX3" fmla="*/ 0 w 257175"/>
                  <a:gd name="connsiteY3" fmla="*/ 121444 h 121444"/>
                  <a:gd name="connsiteX4" fmla="*/ 0 w 257175"/>
                  <a:gd name="connsiteY4" fmla="*/ 0 h 121444"/>
                  <a:gd name="connsiteX0" fmla="*/ 173832 w 431007"/>
                  <a:gd name="connsiteY0" fmla="*/ 0 h 121444"/>
                  <a:gd name="connsiteX1" fmla="*/ 431007 w 431007"/>
                  <a:gd name="connsiteY1" fmla="*/ 0 h 121444"/>
                  <a:gd name="connsiteX2" fmla="*/ 431007 w 431007"/>
                  <a:gd name="connsiteY2" fmla="*/ 121444 h 121444"/>
                  <a:gd name="connsiteX3" fmla="*/ 0 w 431007"/>
                  <a:gd name="connsiteY3" fmla="*/ 50006 h 121444"/>
                  <a:gd name="connsiteX4" fmla="*/ 173832 w 431007"/>
                  <a:gd name="connsiteY4" fmla="*/ 0 h 121444"/>
                  <a:gd name="connsiteX0" fmla="*/ 0 w 431007"/>
                  <a:gd name="connsiteY0" fmla="*/ 50006 h 121444"/>
                  <a:gd name="connsiteX1" fmla="*/ 431007 w 431007"/>
                  <a:gd name="connsiteY1" fmla="*/ 0 h 121444"/>
                  <a:gd name="connsiteX2" fmla="*/ 431007 w 431007"/>
                  <a:gd name="connsiteY2" fmla="*/ 121444 h 121444"/>
                  <a:gd name="connsiteX3" fmla="*/ 0 w 431007"/>
                  <a:gd name="connsiteY3" fmla="*/ 50006 h 121444"/>
                  <a:gd name="connsiteX0" fmla="*/ 0 w 431007"/>
                  <a:gd name="connsiteY0" fmla="*/ 92869 h 164307"/>
                  <a:gd name="connsiteX1" fmla="*/ 278607 w 431007"/>
                  <a:gd name="connsiteY1" fmla="*/ 0 h 164307"/>
                  <a:gd name="connsiteX2" fmla="*/ 431007 w 431007"/>
                  <a:gd name="connsiteY2" fmla="*/ 164307 h 164307"/>
                  <a:gd name="connsiteX3" fmla="*/ 0 w 431007"/>
                  <a:gd name="connsiteY3" fmla="*/ 92869 h 164307"/>
                  <a:gd name="connsiteX0" fmla="*/ 0 w 431007"/>
                  <a:gd name="connsiteY0" fmla="*/ 106415 h 177853"/>
                  <a:gd name="connsiteX1" fmla="*/ 278607 w 431007"/>
                  <a:gd name="connsiteY1" fmla="*/ 13546 h 177853"/>
                  <a:gd name="connsiteX2" fmla="*/ 431007 w 431007"/>
                  <a:gd name="connsiteY2" fmla="*/ 177853 h 177853"/>
                  <a:gd name="connsiteX3" fmla="*/ 0 w 431007"/>
                  <a:gd name="connsiteY3" fmla="*/ 106415 h 177853"/>
                  <a:gd name="connsiteX0" fmla="*/ 0 w 278607"/>
                  <a:gd name="connsiteY0" fmla="*/ 106415 h 106415"/>
                  <a:gd name="connsiteX1" fmla="*/ 278607 w 278607"/>
                  <a:gd name="connsiteY1" fmla="*/ 13546 h 106415"/>
                  <a:gd name="connsiteX2" fmla="*/ 0 w 278607"/>
                  <a:gd name="connsiteY2" fmla="*/ 106415 h 106415"/>
                  <a:gd name="connsiteX0" fmla="*/ 0 w 278607"/>
                  <a:gd name="connsiteY0" fmla="*/ 106415 h 109893"/>
                  <a:gd name="connsiteX1" fmla="*/ 278607 w 278607"/>
                  <a:gd name="connsiteY1" fmla="*/ 13546 h 109893"/>
                  <a:gd name="connsiteX2" fmla="*/ 0 w 278607"/>
                  <a:gd name="connsiteY2" fmla="*/ 106415 h 109893"/>
                  <a:gd name="connsiteX0" fmla="*/ 0 w 278607"/>
                  <a:gd name="connsiteY0" fmla="*/ 113274 h 116752"/>
                  <a:gd name="connsiteX1" fmla="*/ 278607 w 278607"/>
                  <a:gd name="connsiteY1" fmla="*/ 20405 h 116752"/>
                  <a:gd name="connsiteX2" fmla="*/ 0 w 278607"/>
                  <a:gd name="connsiteY2" fmla="*/ 113274 h 116752"/>
                  <a:gd name="connsiteX0" fmla="*/ 0 w 278607"/>
                  <a:gd name="connsiteY0" fmla="*/ 117393 h 120871"/>
                  <a:gd name="connsiteX1" fmla="*/ 278607 w 278607"/>
                  <a:gd name="connsiteY1" fmla="*/ 24524 h 120871"/>
                  <a:gd name="connsiteX2" fmla="*/ 0 w 278607"/>
                  <a:gd name="connsiteY2" fmla="*/ 117393 h 120871"/>
                  <a:gd name="connsiteX0" fmla="*/ 0 w 281522"/>
                  <a:gd name="connsiteY0" fmla="*/ 117393 h 123737"/>
                  <a:gd name="connsiteX1" fmla="*/ 278607 w 281522"/>
                  <a:gd name="connsiteY1" fmla="*/ 24524 h 123737"/>
                  <a:gd name="connsiteX2" fmla="*/ 0 w 281522"/>
                  <a:gd name="connsiteY2" fmla="*/ 117393 h 123737"/>
                  <a:gd name="connsiteX0" fmla="*/ 0 w 281522"/>
                  <a:gd name="connsiteY0" fmla="*/ 117393 h 123737"/>
                  <a:gd name="connsiteX1" fmla="*/ 278607 w 281522"/>
                  <a:gd name="connsiteY1" fmla="*/ 24524 h 123737"/>
                  <a:gd name="connsiteX2" fmla="*/ 0 w 281522"/>
                  <a:gd name="connsiteY2" fmla="*/ 117393 h 123737"/>
                  <a:gd name="connsiteX0" fmla="*/ 0 w 281665"/>
                  <a:gd name="connsiteY0" fmla="*/ 117393 h 130398"/>
                  <a:gd name="connsiteX1" fmla="*/ 278607 w 281665"/>
                  <a:gd name="connsiteY1" fmla="*/ 24524 h 130398"/>
                  <a:gd name="connsiteX2" fmla="*/ 0 w 281665"/>
                  <a:gd name="connsiteY2" fmla="*/ 117393 h 130398"/>
                  <a:gd name="connsiteX0" fmla="*/ 0 w 281624"/>
                  <a:gd name="connsiteY0" fmla="*/ 117393 h 134057"/>
                  <a:gd name="connsiteX1" fmla="*/ 278607 w 281624"/>
                  <a:gd name="connsiteY1" fmla="*/ 24524 h 134057"/>
                  <a:gd name="connsiteX2" fmla="*/ 0 w 281624"/>
                  <a:gd name="connsiteY2" fmla="*/ 117393 h 134057"/>
                  <a:gd name="connsiteX0" fmla="*/ 0 w 285425"/>
                  <a:gd name="connsiteY0" fmla="*/ 120320 h 136457"/>
                  <a:gd name="connsiteX1" fmla="*/ 282455 w 285425"/>
                  <a:gd name="connsiteY1" fmla="*/ 23877 h 136457"/>
                  <a:gd name="connsiteX2" fmla="*/ 0 w 285425"/>
                  <a:gd name="connsiteY2" fmla="*/ 120320 h 136457"/>
                </a:gdLst>
                <a:ahLst/>
                <a:cxnLst>
                  <a:cxn ang="0">
                    <a:pos x="connsiteX0" y="connsiteY0"/>
                  </a:cxn>
                  <a:cxn ang="0">
                    <a:pos x="connsiteX1" y="connsiteY1"/>
                  </a:cxn>
                  <a:cxn ang="0">
                    <a:pos x="connsiteX2" y="connsiteY2"/>
                  </a:cxn>
                </a:cxnLst>
                <a:rect l="l" t="t" r="r" b="b"/>
                <a:pathLst>
                  <a:path w="285425" h="136457">
                    <a:moveTo>
                      <a:pt x="0" y="120320"/>
                    </a:moveTo>
                    <a:cubicBezTo>
                      <a:pt x="28576" y="29833"/>
                      <a:pt x="215780" y="-38036"/>
                      <a:pt x="282455" y="23877"/>
                    </a:cubicBezTo>
                    <a:cubicBezTo>
                      <a:pt x="313411" y="104840"/>
                      <a:pt x="94333" y="167217"/>
                      <a:pt x="0" y="120320"/>
                    </a:cubicBezTo>
                    <a:close/>
                  </a:path>
                </a:pathLst>
              </a:custGeom>
              <a:solidFill>
                <a:srgbClr val="F7E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38" name="Rectangle 37">
                <a:extLst>
                  <a:ext uri="{FF2B5EF4-FFF2-40B4-BE49-F238E27FC236}">
                    <a16:creationId xmlns:a16="http://schemas.microsoft.com/office/drawing/2014/main" id="{2D7D7D9D-C9E8-43E3-A48D-52A7144D8575}"/>
                  </a:ext>
                </a:extLst>
              </p:cNvPr>
              <p:cNvSpPr/>
              <p:nvPr/>
            </p:nvSpPr>
            <p:spPr>
              <a:xfrm rot="18496317">
                <a:off x="3076137" y="4415408"/>
                <a:ext cx="216171" cy="132654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39" name="Rectangle 1">
                <a:extLst>
                  <a:ext uri="{FF2B5EF4-FFF2-40B4-BE49-F238E27FC236}">
                    <a16:creationId xmlns:a16="http://schemas.microsoft.com/office/drawing/2014/main" id="{AE45E43A-6656-4B8E-88BD-EE164D9265BB}"/>
                  </a:ext>
                </a:extLst>
              </p:cNvPr>
              <p:cNvSpPr/>
              <p:nvPr/>
            </p:nvSpPr>
            <p:spPr>
              <a:xfrm>
                <a:off x="1548758" y="4656329"/>
                <a:ext cx="2207877" cy="2201677"/>
              </a:xfrm>
              <a:custGeom>
                <a:avLst/>
                <a:gdLst>
                  <a:gd name="connsiteX0" fmla="*/ 0 w 1133475"/>
                  <a:gd name="connsiteY0" fmla="*/ 0 h 2076450"/>
                  <a:gd name="connsiteX1" fmla="*/ 1133475 w 1133475"/>
                  <a:gd name="connsiteY1" fmla="*/ 0 h 2076450"/>
                  <a:gd name="connsiteX2" fmla="*/ 1133475 w 1133475"/>
                  <a:gd name="connsiteY2" fmla="*/ 2076450 h 2076450"/>
                  <a:gd name="connsiteX3" fmla="*/ 0 w 1133475"/>
                  <a:gd name="connsiteY3" fmla="*/ 2076450 h 2076450"/>
                  <a:gd name="connsiteX4" fmla="*/ 0 w 1133475"/>
                  <a:gd name="connsiteY4" fmla="*/ 0 h 2076450"/>
                  <a:gd name="connsiteX0" fmla="*/ 937260 w 2070735"/>
                  <a:gd name="connsiteY0" fmla="*/ 0 h 2183130"/>
                  <a:gd name="connsiteX1" fmla="*/ 2070735 w 2070735"/>
                  <a:gd name="connsiteY1" fmla="*/ 0 h 2183130"/>
                  <a:gd name="connsiteX2" fmla="*/ 2070735 w 2070735"/>
                  <a:gd name="connsiteY2" fmla="*/ 2076450 h 2183130"/>
                  <a:gd name="connsiteX3" fmla="*/ 0 w 2070735"/>
                  <a:gd name="connsiteY3" fmla="*/ 2183130 h 2183130"/>
                  <a:gd name="connsiteX4" fmla="*/ 937260 w 2070735"/>
                  <a:gd name="connsiteY4" fmla="*/ 0 h 2183130"/>
                  <a:gd name="connsiteX0" fmla="*/ 0 w 2070735"/>
                  <a:gd name="connsiteY0" fmla="*/ 1219200 h 2183130"/>
                  <a:gd name="connsiteX1" fmla="*/ 2070735 w 2070735"/>
                  <a:gd name="connsiteY1" fmla="*/ 0 h 2183130"/>
                  <a:gd name="connsiteX2" fmla="*/ 2070735 w 2070735"/>
                  <a:gd name="connsiteY2" fmla="*/ 2076450 h 2183130"/>
                  <a:gd name="connsiteX3" fmla="*/ 0 w 2070735"/>
                  <a:gd name="connsiteY3" fmla="*/ 2183130 h 2183130"/>
                  <a:gd name="connsiteX4" fmla="*/ 0 w 2070735"/>
                  <a:gd name="connsiteY4" fmla="*/ 1219200 h 2183130"/>
                  <a:gd name="connsiteX0" fmla="*/ 0 w 2070735"/>
                  <a:gd name="connsiteY0" fmla="*/ 1173480 h 2137410"/>
                  <a:gd name="connsiteX1" fmla="*/ 958215 w 2070735"/>
                  <a:gd name="connsiteY1" fmla="*/ 0 h 2137410"/>
                  <a:gd name="connsiteX2" fmla="*/ 2070735 w 2070735"/>
                  <a:gd name="connsiteY2" fmla="*/ 2030730 h 2137410"/>
                  <a:gd name="connsiteX3" fmla="*/ 0 w 2070735"/>
                  <a:gd name="connsiteY3" fmla="*/ 2137410 h 2137410"/>
                  <a:gd name="connsiteX4" fmla="*/ 0 w 2070735"/>
                  <a:gd name="connsiteY4" fmla="*/ 1173480 h 2137410"/>
                  <a:gd name="connsiteX0" fmla="*/ 0 w 2169795"/>
                  <a:gd name="connsiteY0" fmla="*/ 1173480 h 2137410"/>
                  <a:gd name="connsiteX1" fmla="*/ 958215 w 2169795"/>
                  <a:gd name="connsiteY1" fmla="*/ 0 h 2137410"/>
                  <a:gd name="connsiteX2" fmla="*/ 2169795 w 2169795"/>
                  <a:gd name="connsiteY2" fmla="*/ 971550 h 2137410"/>
                  <a:gd name="connsiteX3" fmla="*/ 0 w 2169795"/>
                  <a:gd name="connsiteY3" fmla="*/ 2137410 h 2137410"/>
                  <a:gd name="connsiteX4" fmla="*/ 0 w 2169795"/>
                  <a:gd name="connsiteY4" fmla="*/ 1173480 h 213741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56460"/>
                  <a:gd name="connsiteX1" fmla="*/ 958215 w 2169795"/>
                  <a:gd name="connsiteY1" fmla="*/ 0 h 2156460"/>
                  <a:gd name="connsiteX2" fmla="*/ 2169795 w 2169795"/>
                  <a:gd name="connsiteY2" fmla="*/ 971550 h 2156460"/>
                  <a:gd name="connsiteX3" fmla="*/ 1377315 w 2169795"/>
                  <a:gd name="connsiteY3" fmla="*/ 2156460 h 2156460"/>
                  <a:gd name="connsiteX4" fmla="*/ 0 w 2169795"/>
                  <a:gd name="connsiteY4" fmla="*/ 2137410 h 2156460"/>
                  <a:gd name="connsiteX5" fmla="*/ 0 w 2169795"/>
                  <a:gd name="connsiteY5" fmla="*/ 1173480 h 2156460"/>
                  <a:gd name="connsiteX0" fmla="*/ 0 w 2169795"/>
                  <a:gd name="connsiteY0" fmla="*/ 1173480 h 2137410"/>
                  <a:gd name="connsiteX1" fmla="*/ 958215 w 2169795"/>
                  <a:gd name="connsiteY1" fmla="*/ 0 h 2137410"/>
                  <a:gd name="connsiteX2" fmla="*/ 2169795 w 2169795"/>
                  <a:gd name="connsiteY2" fmla="*/ 971550 h 2137410"/>
                  <a:gd name="connsiteX3" fmla="*/ 1377315 w 2169795"/>
                  <a:gd name="connsiteY3" fmla="*/ 2087880 h 2137410"/>
                  <a:gd name="connsiteX4" fmla="*/ 0 w 2169795"/>
                  <a:gd name="connsiteY4" fmla="*/ 2137410 h 2137410"/>
                  <a:gd name="connsiteX5" fmla="*/ 0 w 2169795"/>
                  <a:gd name="connsiteY5" fmla="*/ 1173480 h 213741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41220"/>
                  <a:gd name="connsiteX1" fmla="*/ 958215 w 2169795"/>
                  <a:gd name="connsiteY1" fmla="*/ 0 h 2141220"/>
                  <a:gd name="connsiteX2" fmla="*/ 2169795 w 2169795"/>
                  <a:gd name="connsiteY2" fmla="*/ 971550 h 2141220"/>
                  <a:gd name="connsiteX3" fmla="*/ 1362075 w 2169795"/>
                  <a:gd name="connsiteY3" fmla="*/ 2141220 h 2141220"/>
                  <a:gd name="connsiteX4" fmla="*/ 0 w 2169795"/>
                  <a:gd name="connsiteY4" fmla="*/ 2137410 h 2141220"/>
                  <a:gd name="connsiteX5" fmla="*/ 0 w 2169795"/>
                  <a:gd name="connsiteY5" fmla="*/ 1173480 h 2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795" h="2141220">
                    <a:moveTo>
                      <a:pt x="0" y="1173480"/>
                    </a:moveTo>
                    <a:lnTo>
                      <a:pt x="958215" y="0"/>
                    </a:lnTo>
                    <a:lnTo>
                      <a:pt x="2169795" y="971550"/>
                    </a:lnTo>
                    <a:cubicBezTo>
                      <a:pt x="2022475" y="1193800"/>
                      <a:pt x="1859915" y="1393190"/>
                      <a:pt x="1362075" y="2141220"/>
                    </a:cubicBezTo>
                    <a:lnTo>
                      <a:pt x="0" y="2137410"/>
                    </a:lnTo>
                    <a:lnTo>
                      <a:pt x="0" y="1173480"/>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40" name="Oval 39">
                <a:extLst>
                  <a:ext uri="{FF2B5EF4-FFF2-40B4-BE49-F238E27FC236}">
                    <a16:creationId xmlns:a16="http://schemas.microsoft.com/office/drawing/2014/main" id="{6076E6D4-269D-4A2D-AA30-CA34BE136294}"/>
                  </a:ext>
                </a:extLst>
              </p:cNvPr>
              <p:cNvSpPr/>
              <p:nvPr/>
            </p:nvSpPr>
            <p:spPr>
              <a:xfrm>
                <a:off x="2470069" y="4972411"/>
                <a:ext cx="221696" cy="22162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41" name="Oval 40">
                <a:extLst>
                  <a:ext uri="{FF2B5EF4-FFF2-40B4-BE49-F238E27FC236}">
                    <a16:creationId xmlns:a16="http://schemas.microsoft.com/office/drawing/2014/main" id="{FFD3F497-E1DF-486C-BE75-162A08FFACC5}"/>
                  </a:ext>
                </a:extLst>
              </p:cNvPr>
              <p:cNvSpPr/>
              <p:nvPr/>
            </p:nvSpPr>
            <p:spPr>
              <a:xfrm>
                <a:off x="2286534" y="5194032"/>
                <a:ext cx="221696" cy="2234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42" name="Oval 41">
                <a:extLst>
                  <a:ext uri="{FF2B5EF4-FFF2-40B4-BE49-F238E27FC236}">
                    <a16:creationId xmlns:a16="http://schemas.microsoft.com/office/drawing/2014/main" id="{D95F5C6D-1EA3-442B-B5A9-D8FFD6703167}"/>
                  </a:ext>
                </a:extLst>
              </p:cNvPr>
              <p:cNvSpPr/>
              <p:nvPr/>
            </p:nvSpPr>
            <p:spPr>
              <a:xfrm>
                <a:off x="2095730" y="5404754"/>
                <a:ext cx="221696" cy="22162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sp>
        <p:nvSpPr>
          <p:cNvPr id="93" name="TextBox 92">
            <a:extLst>
              <a:ext uri="{FF2B5EF4-FFF2-40B4-BE49-F238E27FC236}">
                <a16:creationId xmlns:a16="http://schemas.microsoft.com/office/drawing/2014/main" id="{794979AB-DD9D-490A-8FAC-A26E878D5262}"/>
              </a:ext>
            </a:extLst>
          </p:cNvPr>
          <p:cNvSpPr txBox="1"/>
          <p:nvPr/>
        </p:nvSpPr>
        <p:spPr>
          <a:xfrm>
            <a:off x="6200775" y="6429375"/>
            <a:ext cx="441146"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1439541983"/>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a:extLst>
              <a:ext uri="{FF2B5EF4-FFF2-40B4-BE49-F238E27FC236}">
                <a16:creationId xmlns:a16="http://schemas.microsoft.com/office/drawing/2014/main" id="{0EDF2265-5279-489F-BAFC-FA7E03BF6309}"/>
              </a:ext>
            </a:extLst>
          </p:cNvPr>
          <p:cNvSpPr>
            <a:spLocks noGrp="1" noChangeArrowheads="1"/>
          </p:cNvSpPr>
          <p:nvPr>
            <p:ph type="body" sz="quarter" idx="13"/>
          </p:nvPr>
        </p:nvSpPr>
        <p:spPr bwMode="auto">
          <a:xfrm>
            <a:off x="915075" y="952822"/>
            <a:ext cx="6768219"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r>
              <a:rPr lang="en-US" altLang="en-US" b="1" dirty="0"/>
              <a:t>Mitigating conduct risks</a:t>
            </a:r>
            <a:endParaRPr lang="en-US" altLang="en-US" dirty="0"/>
          </a:p>
        </p:txBody>
      </p:sp>
      <p:sp>
        <p:nvSpPr>
          <p:cNvPr id="11267" name="Content Placeholder 2">
            <a:extLst>
              <a:ext uri="{FF2B5EF4-FFF2-40B4-BE49-F238E27FC236}">
                <a16:creationId xmlns:a16="http://schemas.microsoft.com/office/drawing/2014/main" id="{4EF426D8-B8E1-405B-8BBF-702BBDB90646}"/>
              </a:ext>
            </a:extLst>
          </p:cNvPr>
          <p:cNvSpPr>
            <a:spLocks noGrp="1" noChangeArrowheads="1"/>
          </p:cNvSpPr>
          <p:nvPr>
            <p:ph sz="quarter" idx="14"/>
          </p:nvPr>
        </p:nvSpPr>
        <p:spPr bwMode="auto">
          <a:xfrm>
            <a:off x="648410" y="2151229"/>
            <a:ext cx="7238058" cy="3771409"/>
          </a:xfrm>
        </p:spPr>
        <p:txBody>
          <a:bodyPr vert="horz" wrap="square" lIns="45714" tIns="22857" rIns="45714" bIns="22857" numCol="1" anchor="t" anchorCtr="0" compatLnSpc="1">
            <a:prstTxWarp prst="textNoShape">
              <a:avLst/>
            </a:prstTxWarp>
          </a:bodyPr>
          <a:lstStyle/>
          <a:p>
            <a:pPr marL="342900" indent="-342900" eaLnBrk="1" hangingPunct="1">
              <a:spcBef>
                <a:spcPct val="0"/>
              </a:spcBef>
              <a:buFont typeface="Arial" panose="020B0604020202020204" pitchFamily="34" charset="0"/>
              <a:buChar char="•"/>
              <a:defRPr/>
            </a:pPr>
            <a:r>
              <a:rPr lang="en-ZA" sz="2000" dirty="0">
                <a:ea typeface="Calibri" panose="020F0502020204030204" pitchFamily="34" charset="0"/>
              </a:rPr>
              <a:t>Agile response to emerging and systemic conduct risks </a:t>
            </a:r>
          </a:p>
          <a:p>
            <a:pPr marL="342900" indent="-342900" eaLnBrk="1" hangingPunct="1">
              <a:spcBef>
                <a:spcPct val="0"/>
              </a:spcBef>
              <a:buFont typeface="Arial" panose="020B0604020202020204" pitchFamily="34" charset="0"/>
              <a:buChar char="•"/>
              <a:defRPr/>
            </a:pPr>
            <a:endParaRPr lang="en-ZA" sz="2000" dirty="0">
              <a:ea typeface="Calibri" panose="020F0502020204030204" pitchFamily="34" charset="0"/>
            </a:endParaRPr>
          </a:p>
          <a:p>
            <a:pPr marL="342900" indent="-342900" eaLnBrk="1" hangingPunct="1">
              <a:spcBef>
                <a:spcPct val="0"/>
              </a:spcBef>
              <a:buFont typeface="Arial" panose="020B0604020202020204" pitchFamily="34" charset="0"/>
              <a:buChar char="•"/>
              <a:defRPr/>
            </a:pPr>
            <a:r>
              <a:rPr lang="en-ZA" sz="2000" dirty="0">
                <a:ea typeface="Calibri" panose="020F0502020204030204" pitchFamily="34" charset="0"/>
              </a:rPr>
              <a:t>Responses include : </a:t>
            </a:r>
          </a:p>
          <a:p>
            <a:pPr marL="342900" lvl="1" indent="-342900" eaLnBrk="1" hangingPunct="1">
              <a:spcBef>
                <a:spcPct val="0"/>
              </a:spcBef>
              <a:buFont typeface="Arial" panose="020B0604020202020204" pitchFamily="34" charset="0"/>
              <a:buChar char="•"/>
              <a:defRPr/>
            </a:pPr>
            <a:r>
              <a:rPr lang="en-ZA" sz="2000" dirty="0">
                <a:ea typeface="Calibri" panose="020F0502020204030204" pitchFamily="34" charset="0"/>
              </a:rPr>
              <a:t>Thematic supervisory initiatives &amp; targeted research </a:t>
            </a:r>
            <a:endParaRPr lang="en-ZA" altLang="en-US" sz="2000" dirty="0"/>
          </a:p>
          <a:p>
            <a:pPr marL="342900" indent="-342900" eaLnBrk="1" hangingPunct="1">
              <a:spcBef>
                <a:spcPct val="0"/>
              </a:spcBef>
              <a:buFont typeface="Arial" panose="020B0604020202020204" pitchFamily="34" charset="0"/>
              <a:buChar char="•"/>
              <a:defRPr/>
            </a:pPr>
            <a:r>
              <a:rPr lang="en-ZA" altLang="en-US" sz="2000" dirty="0"/>
              <a:t>Risks already identified and being addressed:</a:t>
            </a:r>
          </a:p>
          <a:p>
            <a:pPr marL="342900" lvl="1" indent="-342900" eaLnBrk="1" hangingPunct="1">
              <a:spcBef>
                <a:spcPct val="0"/>
              </a:spcBef>
              <a:buFont typeface="Arial" panose="020B0604020202020204" pitchFamily="34" charset="0"/>
              <a:buChar char="•"/>
              <a:defRPr/>
            </a:pPr>
            <a:r>
              <a:rPr lang="en-ZA" altLang="en-US" sz="2000" dirty="0"/>
              <a:t>Crypto-assets; cyber and systems risks; arrear contributions &amp; governance in retirement funds</a:t>
            </a:r>
            <a:endParaRPr lang="en-US" altLang="en-US" sz="2000" dirty="0"/>
          </a:p>
        </p:txBody>
      </p:sp>
      <p:sp>
        <p:nvSpPr>
          <p:cNvPr id="5" name="TextBox 4">
            <a:extLst>
              <a:ext uri="{FF2B5EF4-FFF2-40B4-BE49-F238E27FC236}">
                <a16:creationId xmlns:a16="http://schemas.microsoft.com/office/drawing/2014/main" id="{2D93EB92-06FE-4224-B0CB-769312174417}"/>
              </a:ext>
            </a:extLst>
          </p:cNvPr>
          <p:cNvSpPr txBox="1"/>
          <p:nvPr/>
        </p:nvSpPr>
        <p:spPr>
          <a:xfrm>
            <a:off x="6200775" y="6429375"/>
            <a:ext cx="441146" cy="369332"/>
          </a:xfrm>
          <a:prstGeom prst="rect">
            <a:avLst/>
          </a:prstGeom>
          <a:noFill/>
        </p:spPr>
        <p:txBody>
          <a:bodyPr wrap="none" rtlCol="0">
            <a:spAutoFit/>
          </a:bodyPr>
          <a:lstStyle/>
          <a:p>
            <a:r>
              <a:rPr lang="en-US" dirty="0"/>
              <a:t>18</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a:extLst>
              <a:ext uri="{FF2B5EF4-FFF2-40B4-BE49-F238E27FC236}">
                <a16:creationId xmlns:a16="http://schemas.microsoft.com/office/drawing/2014/main" id="{07FD4B5C-87FC-43CA-A608-ED79F1906D31}"/>
              </a:ext>
            </a:extLst>
          </p:cNvPr>
          <p:cNvSpPr>
            <a:spLocks noGrp="1" noChangeArrowheads="1"/>
          </p:cNvSpPr>
          <p:nvPr>
            <p:ph type="body" sz="quarter" idx="13"/>
          </p:nvPr>
        </p:nvSpPr>
        <p:spPr bwMode="auto">
          <a:xfrm>
            <a:off x="838885" y="876632"/>
            <a:ext cx="9752330"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r>
              <a:rPr lang="en-US" altLang="en-US" b="1"/>
              <a:t>Maintaining trust in financial sector</a:t>
            </a:r>
            <a:endParaRPr lang="en-US" altLang="en-US"/>
          </a:p>
        </p:txBody>
      </p:sp>
      <p:sp>
        <p:nvSpPr>
          <p:cNvPr id="18435" name="Content Placeholder 2">
            <a:extLst>
              <a:ext uri="{FF2B5EF4-FFF2-40B4-BE49-F238E27FC236}">
                <a16:creationId xmlns:a16="http://schemas.microsoft.com/office/drawing/2014/main" id="{48816902-56F0-4A88-A1D1-5B9939A35DA3}"/>
              </a:ext>
            </a:extLst>
          </p:cNvPr>
          <p:cNvSpPr>
            <a:spLocks noGrp="1" noChangeArrowheads="1"/>
          </p:cNvSpPr>
          <p:nvPr>
            <p:ph sz="quarter" idx="14"/>
          </p:nvPr>
        </p:nvSpPr>
        <p:spPr bwMode="auto">
          <a:xfrm>
            <a:off x="610314" y="1857375"/>
            <a:ext cx="11200685" cy="4466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285750" indent="-285750" eaLnBrk="1" hangingPunct="1">
              <a:buFont typeface="Arial" panose="020B0604020202020204" pitchFamily="34" charset="0"/>
              <a:buChar char="•"/>
            </a:pPr>
            <a:r>
              <a:rPr lang="en-ZA" altLang="en-US" sz="2000" dirty="0">
                <a:cs typeface="Calibri" panose="020F0502020204030204" pitchFamily="34" charset="0"/>
              </a:rPr>
              <a:t>FSCA to act decisively and visibly against misconduct</a:t>
            </a:r>
          </a:p>
          <a:p>
            <a:pPr marL="285750" indent="-285750" eaLnBrk="1" hangingPunct="1">
              <a:buFont typeface="Arial" panose="020B0604020202020204" pitchFamily="34" charset="0"/>
              <a:buChar char="•"/>
            </a:pPr>
            <a:r>
              <a:rPr lang="en-ZA" altLang="en-US" sz="2000" dirty="0">
                <a:cs typeface="Calibri" panose="020F0502020204030204" pitchFamily="34" charset="0"/>
              </a:rPr>
              <a:t>Enhancing our ability to proactively detect misconduct through targeted surveillance, enhanced enforcement activity and pro-active reviews of financial information </a:t>
            </a:r>
          </a:p>
          <a:p>
            <a:pPr marL="285750" indent="-285750" eaLnBrk="1" hangingPunct="1">
              <a:buFont typeface="Arial" panose="020B0604020202020204" pitchFamily="34" charset="0"/>
              <a:buChar char="•"/>
            </a:pPr>
            <a:r>
              <a:rPr lang="en-ZA" altLang="en-US" sz="2000" dirty="0">
                <a:cs typeface="Calibri" panose="020F0502020204030204" pitchFamily="34" charset="0"/>
              </a:rPr>
              <a:t>Strengthening regulatory frameworks and the ability of the FSCA to exercise oversight</a:t>
            </a:r>
          </a:p>
          <a:p>
            <a:pPr marL="285750" lvl="1" indent="-285750" eaLnBrk="1" hangingPunct="1">
              <a:buFont typeface="Arial" panose="020B0604020202020204" pitchFamily="34" charset="0"/>
              <a:buChar char="•"/>
            </a:pPr>
            <a:r>
              <a:rPr lang="en-ZA" altLang="en-US" sz="2000" dirty="0">
                <a:cs typeface="Calibri" panose="020F0502020204030204" pitchFamily="34" charset="0"/>
              </a:rPr>
              <a:t>Includes bringing new areas of regulation into the ambit of the FSCA (e.g. payment service providers, financial benchmarks)</a:t>
            </a:r>
          </a:p>
          <a:p>
            <a:pPr marL="285750" indent="-285750" eaLnBrk="1" hangingPunct="1">
              <a:buFont typeface="Arial" panose="020B0604020202020204" pitchFamily="34" charset="0"/>
              <a:buChar char="•"/>
            </a:pPr>
            <a:r>
              <a:rPr lang="en-ZA" altLang="en-US" sz="2000" dirty="0">
                <a:cs typeface="Calibri" panose="020F0502020204030204" pitchFamily="34" charset="0"/>
              </a:rPr>
              <a:t>Financial market regulation - implementation of a roadmap on central clearing of derivative instruments – G20 commitment</a:t>
            </a:r>
          </a:p>
        </p:txBody>
      </p:sp>
      <p:sp>
        <p:nvSpPr>
          <p:cNvPr id="5" name="TextBox 4">
            <a:extLst>
              <a:ext uri="{FF2B5EF4-FFF2-40B4-BE49-F238E27FC236}">
                <a16:creationId xmlns:a16="http://schemas.microsoft.com/office/drawing/2014/main" id="{1A1C9622-D5D2-4E59-BFA8-62C56757B1D8}"/>
              </a:ext>
            </a:extLst>
          </p:cNvPr>
          <p:cNvSpPr txBox="1"/>
          <p:nvPr/>
        </p:nvSpPr>
        <p:spPr>
          <a:xfrm>
            <a:off x="6200775" y="6429375"/>
            <a:ext cx="441146" cy="369332"/>
          </a:xfrm>
          <a:prstGeom prst="rect">
            <a:avLst/>
          </a:prstGeom>
          <a:noFill/>
        </p:spPr>
        <p:txBody>
          <a:bodyPr wrap="none" rtlCol="0">
            <a:spAutoFit/>
          </a:bodyPr>
          <a:lstStyle/>
          <a:p>
            <a:r>
              <a:rPr lang="en-US" dirty="0"/>
              <a:t>19</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1">
            <a:extLst>
              <a:ext uri="{FF2B5EF4-FFF2-40B4-BE49-F238E27FC236}">
                <a16:creationId xmlns:a16="http://schemas.microsoft.com/office/drawing/2014/main" id="{D32D0D4D-D10A-42D1-A71A-E375E2EF1DA8}"/>
              </a:ext>
            </a:extLst>
          </p:cNvPr>
          <p:cNvSpPr>
            <a:spLocks noGrp="1" noChangeArrowheads="1"/>
          </p:cNvSpPr>
          <p:nvPr>
            <p:ph type="body" sz="quarter" idx="13"/>
          </p:nvPr>
        </p:nvSpPr>
        <p:spPr bwMode="auto">
          <a:xfrm>
            <a:off x="915075" y="952822"/>
            <a:ext cx="6768219"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r>
              <a:rPr lang="en-US" altLang="en-US" b="1" dirty="0"/>
              <a:t>Background &amp; context</a:t>
            </a:r>
          </a:p>
        </p:txBody>
      </p:sp>
      <p:sp>
        <p:nvSpPr>
          <p:cNvPr id="11267" name="Content Placeholder 2">
            <a:extLst>
              <a:ext uri="{FF2B5EF4-FFF2-40B4-BE49-F238E27FC236}">
                <a16:creationId xmlns:a16="http://schemas.microsoft.com/office/drawing/2014/main" id="{35AC49B2-6835-4C75-817A-3C39DF4B4EF4}"/>
              </a:ext>
            </a:extLst>
          </p:cNvPr>
          <p:cNvSpPr>
            <a:spLocks noGrp="1" noChangeArrowheads="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457200" indent="-457200">
              <a:buFont typeface="Arial" panose="020B0604020202020204" pitchFamily="34" charset="0"/>
              <a:buChar char="•"/>
            </a:pPr>
            <a:r>
              <a:rPr lang="en-US" altLang="en-US" sz="2400" dirty="0"/>
              <a:t>2008 Global Financial Crisis </a:t>
            </a:r>
          </a:p>
          <a:p>
            <a:pPr marL="457200" indent="-457200">
              <a:buFont typeface="Arial" panose="020B0604020202020204" pitchFamily="34" charset="0"/>
              <a:buChar char="•"/>
            </a:pPr>
            <a:r>
              <a:rPr lang="en-US" altLang="en-US" sz="2400" dirty="0"/>
              <a:t>Historical bank vs non-bank regulatory architecture required reform </a:t>
            </a:r>
          </a:p>
          <a:p>
            <a:pPr marL="457200" indent="-457200">
              <a:buFont typeface="Arial" panose="020B0604020202020204" pitchFamily="34" charset="0"/>
              <a:buChar char="•"/>
            </a:pPr>
            <a:r>
              <a:rPr lang="en-US" altLang="en-US" sz="2400" dirty="0" err="1"/>
              <a:t>Twinpeaks</a:t>
            </a:r>
            <a:r>
              <a:rPr lang="en-US" altLang="en-US" sz="2400" dirty="0"/>
              <a:t> introduced in 2018 – Financial Sector Conduct Authority (FSCA) &amp; Prudential Authority in the SARB </a:t>
            </a:r>
          </a:p>
          <a:p>
            <a:pPr marL="457200" indent="-457200">
              <a:buFont typeface="Arial" panose="020B0604020202020204" pitchFamily="34" charset="0"/>
              <a:buChar char="•"/>
            </a:pPr>
            <a:r>
              <a:rPr lang="en-US" altLang="en-US" sz="2400" dirty="0"/>
              <a:t>Covid 19 – observations and response </a:t>
            </a:r>
          </a:p>
          <a:p>
            <a:pPr marL="457200" indent="-457200">
              <a:buFont typeface="Arial" panose="020B0604020202020204" pitchFamily="34" charset="0"/>
              <a:buChar char="•"/>
            </a:pPr>
            <a:r>
              <a:rPr lang="en-US" altLang="en-US" sz="2400" dirty="0"/>
              <a:t>April 2021 - Permanent Commissioner / 3x Deputy Commissioners appointed</a:t>
            </a:r>
          </a:p>
          <a:p>
            <a:endParaRPr lang="en-US" altLang="en-US" dirty="0"/>
          </a:p>
        </p:txBody>
      </p:sp>
      <p:sp>
        <p:nvSpPr>
          <p:cNvPr id="7" name="TextBox 6">
            <a:extLst>
              <a:ext uri="{FF2B5EF4-FFF2-40B4-BE49-F238E27FC236}">
                <a16:creationId xmlns:a16="http://schemas.microsoft.com/office/drawing/2014/main" id="{C899CD20-CD7F-4C89-A4CD-B3E2696EFE22}"/>
              </a:ext>
            </a:extLst>
          </p:cNvPr>
          <p:cNvSpPr txBox="1"/>
          <p:nvPr/>
        </p:nvSpPr>
        <p:spPr>
          <a:xfrm>
            <a:off x="6200775" y="6429375"/>
            <a:ext cx="312906" cy="369332"/>
          </a:xfrm>
          <a:prstGeom prst="rect">
            <a:avLst/>
          </a:prstGeom>
          <a:noFill/>
        </p:spPr>
        <p:txBody>
          <a:bodyPr wrap="none" rtlCol="0">
            <a:spAutoFit/>
          </a:bodyPr>
          <a:lstStyle/>
          <a:p>
            <a:r>
              <a:rPr lang="en-US" dirty="0"/>
              <a:t>2</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a:extLst>
              <a:ext uri="{FF2B5EF4-FFF2-40B4-BE49-F238E27FC236}">
                <a16:creationId xmlns:a16="http://schemas.microsoft.com/office/drawing/2014/main" id="{022CA565-04D4-4037-9B53-5C10ACBCC0A1}"/>
              </a:ext>
            </a:extLst>
          </p:cNvPr>
          <p:cNvSpPr>
            <a:spLocks noGrp="1" noChangeArrowheads="1"/>
          </p:cNvSpPr>
          <p:nvPr>
            <p:ph type="body" sz="quarter" idx="13"/>
          </p:nvPr>
        </p:nvSpPr>
        <p:spPr bwMode="auto">
          <a:xfrm>
            <a:off x="876980" y="876632"/>
            <a:ext cx="9752330"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lnSpc>
                <a:spcPct val="100000"/>
              </a:lnSpc>
              <a:spcBef>
                <a:spcPts val="0"/>
              </a:spcBef>
            </a:pPr>
            <a:r>
              <a:rPr lang="en-US" altLang="en-US" sz="4000" b="1" dirty="0"/>
              <a:t>Encouraging an innovative, inclusive, and sustainable financial system</a:t>
            </a:r>
            <a:endParaRPr lang="en-US" altLang="en-US" sz="4000" dirty="0"/>
          </a:p>
        </p:txBody>
      </p:sp>
      <p:sp>
        <p:nvSpPr>
          <p:cNvPr id="3" name="Content Placeholder 2">
            <a:extLst>
              <a:ext uri="{FF2B5EF4-FFF2-40B4-BE49-F238E27FC236}">
                <a16:creationId xmlns:a16="http://schemas.microsoft.com/office/drawing/2014/main" id="{F52C1EB8-BF20-4AF7-B32D-51704CD7D650}"/>
              </a:ext>
            </a:extLst>
          </p:cNvPr>
          <p:cNvSpPr>
            <a:spLocks noGrp="1"/>
          </p:cNvSpPr>
          <p:nvPr>
            <p:ph sz="quarter" idx="14"/>
          </p:nvPr>
        </p:nvSpPr>
        <p:spPr>
          <a:xfrm>
            <a:off x="648410" y="2400434"/>
            <a:ext cx="10742801" cy="3733314"/>
          </a:xfrm>
        </p:spPr>
        <p:txBody>
          <a:bodyPr/>
          <a:lstStyle/>
          <a:p>
            <a:pPr marL="408158" indent="-408158" fontAlgn="auto">
              <a:buFont typeface="Arial" panose="020B0604020202020204" pitchFamily="34" charset="0"/>
              <a:buChar char="•"/>
              <a:defRPr/>
            </a:pPr>
            <a:r>
              <a:rPr lang="en-ZA" sz="1800" dirty="0">
                <a:ea typeface="Calibri" panose="020F0502020204030204" pitchFamily="34" charset="0"/>
              </a:rPr>
              <a:t>FSCA will implement ways in which it can collect data on </a:t>
            </a:r>
            <a:r>
              <a:rPr lang="en-ZA" sz="1800" b="1" dirty="0">
                <a:ea typeface="Calibri" panose="020F0502020204030204" pitchFamily="34" charset="0"/>
              </a:rPr>
              <a:t>inclusion and transformation </a:t>
            </a:r>
            <a:r>
              <a:rPr lang="en-ZA" sz="1800" dirty="0">
                <a:ea typeface="Calibri" panose="020F0502020204030204" pitchFamily="34" charset="0"/>
              </a:rPr>
              <a:t>and monitor changes over time</a:t>
            </a:r>
          </a:p>
          <a:p>
            <a:pPr marL="408158" indent="-408158" fontAlgn="auto">
              <a:buFont typeface="Arial" panose="020B0604020202020204" pitchFamily="34" charset="0"/>
              <a:buChar char="•"/>
              <a:defRPr/>
            </a:pPr>
            <a:r>
              <a:rPr lang="en-ZA" sz="1800" dirty="0">
                <a:ea typeface="Calibri" panose="020F0502020204030204" pitchFamily="34" charset="0"/>
              </a:rPr>
              <a:t>Build on and establish close relationships with key stakeholders (FSTC, BBBEE Commission, Financial Inclusion Forum)</a:t>
            </a:r>
          </a:p>
          <a:p>
            <a:pPr marL="285750" indent="-285750" fontAlgn="auto">
              <a:buFont typeface="Arial" panose="020B0604020202020204" pitchFamily="34" charset="0"/>
              <a:buChar char="•"/>
              <a:defRPr/>
            </a:pPr>
            <a:r>
              <a:rPr lang="en-ZA" sz="1800" dirty="0">
                <a:ea typeface="Calibri" panose="020F0502020204030204" pitchFamily="34" charset="0"/>
              </a:rPr>
              <a:t> Encourage </a:t>
            </a:r>
            <a:r>
              <a:rPr lang="en-ZA" sz="1800" b="1" dirty="0">
                <a:ea typeface="Calibri" panose="020F0502020204030204" pitchFamily="34" charset="0"/>
              </a:rPr>
              <a:t>innovation that supports financial inclusion </a:t>
            </a:r>
            <a:r>
              <a:rPr lang="en-ZA" sz="1800" dirty="0">
                <a:ea typeface="Calibri" panose="020F0502020204030204" pitchFamily="34" charset="0"/>
              </a:rPr>
              <a:t>of low-income households and small businesses</a:t>
            </a:r>
          </a:p>
          <a:p>
            <a:pPr marL="408158" indent="-408158" fontAlgn="auto">
              <a:buFont typeface="Arial" panose="020B0604020202020204" pitchFamily="34" charset="0"/>
              <a:buChar char="•"/>
              <a:defRPr/>
            </a:pPr>
            <a:r>
              <a:rPr lang="en-ZA" sz="1800" dirty="0">
                <a:ea typeface="Calibri" panose="020F0502020204030204" pitchFamily="34" charset="0"/>
              </a:rPr>
              <a:t>Ensure </a:t>
            </a:r>
            <a:r>
              <a:rPr lang="en-ZA" sz="1800" b="1" dirty="0">
                <a:ea typeface="Calibri" panose="020F0502020204030204" pitchFamily="34" charset="0"/>
              </a:rPr>
              <a:t>that regulatory frameworks enable new entry</a:t>
            </a:r>
            <a:r>
              <a:rPr lang="en-ZA" sz="1800" dirty="0">
                <a:ea typeface="Calibri" panose="020F0502020204030204" pitchFamily="34" charset="0"/>
              </a:rPr>
              <a:t>, and support the development of new entrants into sectors with established market infrastructure</a:t>
            </a:r>
          </a:p>
          <a:p>
            <a:pPr marL="408158" indent="-408158" fontAlgn="auto">
              <a:buFont typeface="Arial" panose="020B0604020202020204" pitchFamily="34" charset="0"/>
              <a:buChar char="•"/>
              <a:defRPr/>
            </a:pPr>
            <a:r>
              <a:rPr lang="en-ZA" sz="1800" dirty="0">
                <a:ea typeface="Calibri" panose="020F0502020204030204" pitchFamily="34" charset="0"/>
              </a:rPr>
              <a:t>Enabling </a:t>
            </a:r>
            <a:r>
              <a:rPr lang="en-ZA" sz="1800" b="1" dirty="0">
                <a:ea typeface="Calibri" panose="020F0502020204030204" pitchFamily="34" charset="0"/>
              </a:rPr>
              <a:t>sustainable finance</a:t>
            </a:r>
            <a:r>
              <a:rPr lang="en-ZA" sz="1800" dirty="0">
                <a:ea typeface="Calibri" panose="020F0502020204030204" pitchFamily="34" charset="0"/>
              </a:rPr>
              <a:t>, primarily through disclosure but also through enabling regulation</a:t>
            </a:r>
            <a:endParaRPr lang="en-US" sz="1800" dirty="0"/>
          </a:p>
        </p:txBody>
      </p:sp>
      <p:sp>
        <p:nvSpPr>
          <p:cNvPr id="5" name="TextBox 4">
            <a:extLst>
              <a:ext uri="{FF2B5EF4-FFF2-40B4-BE49-F238E27FC236}">
                <a16:creationId xmlns:a16="http://schemas.microsoft.com/office/drawing/2014/main" id="{ED7002E2-2094-41FF-A15C-6B0060FF74DF}"/>
              </a:ext>
            </a:extLst>
          </p:cNvPr>
          <p:cNvSpPr txBox="1"/>
          <p:nvPr/>
        </p:nvSpPr>
        <p:spPr>
          <a:xfrm>
            <a:off x="6200775" y="6429375"/>
            <a:ext cx="441146" cy="369332"/>
          </a:xfrm>
          <a:prstGeom prst="rect">
            <a:avLst/>
          </a:prstGeom>
          <a:noFill/>
        </p:spPr>
        <p:txBody>
          <a:bodyPr wrap="none" rtlCol="0">
            <a:spAutoFit/>
          </a:bodyPr>
          <a:lstStyle/>
          <a:p>
            <a:r>
              <a:rPr lang="en-US" dirty="0"/>
              <a:t>20</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E311DDC5-2AA0-400B-86AF-25B4CFA59EB7}"/>
              </a:ext>
            </a:extLst>
          </p:cNvPr>
          <p:cNvSpPr>
            <a:spLocks noGrp="1" noChangeArrowheads="1"/>
          </p:cNvSpPr>
          <p:nvPr>
            <p:ph type="body" sz="quarter" idx="13"/>
          </p:nvPr>
        </p:nvSpPr>
        <p:spPr bwMode="auto">
          <a:xfrm>
            <a:off x="876980" y="876632"/>
            <a:ext cx="9676140"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lnSpc>
                <a:spcPct val="100000"/>
              </a:lnSpc>
              <a:spcBef>
                <a:spcPts val="0"/>
              </a:spcBef>
            </a:pPr>
            <a:r>
              <a:rPr lang="en-US" altLang="en-US" sz="4000" b="1" dirty="0"/>
              <a:t>Financially resilient households and small businesses </a:t>
            </a:r>
            <a:br>
              <a:rPr lang="fr-FR" altLang="en-US" sz="4000" b="1" dirty="0"/>
            </a:br>
            <a:endParaRPr lang="en-US" altLang="en-US" sz="4000" dirty="0"/>
          </a:p>
        </p:txBody>
      </p:sp>
      <p:sp>
        <p:nvSpPr>
          <p:cNvPr id="20483" name="Content Placeholder 2">
            <a:extLst>
              <a:ext uri="{FF2B5EF4-FFF2-40B4-BE49-F238E27FC236}">
                <a16:creationId xmlns:a16="http://schemas.microsoft.com/office/drawing/2014/main" id="{03618962-F874-4148-A060-E55DF1DBC033}"/>
              </a:ext>
            </a:extLst>
          </p:cNvPr>
          <p:cNvSpPr>
            <a:spLocks noGrp="1" noChangeArrowheads="1"/>
          </p:cNvSpPr>
          <p:nvPr>
            <p:ph sz="quarter" idx="14"/>
          </p:nvPr>
        </p:nvSpPr>
        <p:spPr bwMode="auto">
          <a:xfrm>
            <a:off x="648410" y="2476624"/>
            <a:ext cx="10590421" cy="3733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285750" indent="-285750" eaLnBrk="1" hangingPunct="1">
              <a:lnSpc>
                <a:spcPct val="94000"/>
              </a:lnSpc>
              <a:spcBef>
                <a:spcPts val="500"/>
              </a:spcBef>
              <a:spcAft>
                <a:spcPts val="100"/>
              </a:spcAft>
              <a:buFont typeface="Arial" panose="020B0604020202020204" pitchFamily="34" charset="0"/>
              <a:buChar char="•"/>
            </a:pPr>
            <a:r>
              <a:rPr lang="en-ZA" altLang="en-US" sz="2400" dirty="0">
                <a:cs typeface="Calibri" panose="020F0502020204030204" pitchFamily="34" charset="0"/>
              </a:rPr>
              <a:t>Core mandate of the FSCA is to promote financial literacy </a:t>
            </a:r>
          </a:p>
          <a:p>
            <a:pPr marL="285750" indent="-285750" eaLnBrk="1" hangingPunct="1">
              <a:lnSpc>
                <a:spcPct val="94000"/>
              </a:lnSpc>
              <a:spcBef>
                <a:spcPts val="500"/>
              </a:spcBef>
              <a:spcAft>
                <a:spcPts val="100"/>
              </a:spcAft>
              <a:buFont typeface="Arial" panose="020B0604020202020204" pitchFamily="34" charset="0"/>
              <a:buChar char="•"/>
            </a:pPr>
            <a:endParaRPr lang="en-ZA" altLang="en-US" sz="2400" dirty="0">
              <a:cs typeface="Calibri" panose="020F0502020204030204" pitchFamily="34" charset="0"/>
            </a:endParaRPr>
          </a:p>
          <a:p>
            <a:pPr marL="285750" indent="-285750" eaLnBrk="1" hangingPunct="1">
              <a:lnSpc>
                <a:spcPct val="94000"/>
              </a:lnSpc>
              <a:spcBef>
                <a:spcPts val="500"/>
              </a:spcBef>
              <a:spcAft>
                <a:spcPts val="100"/>
              </a:spcAft>
              <a:buFont typeface="Arial" panose="020B0604020202020204" pitchFamily="34" charset="0"/>
              <a:buChar char="•"/>
            </a:pPr>
            <a:r>
              <a:rPr lang="en-ZA" altLang="en-US" sz="2400" dirty="0">
                <a:cs typeface="Calibri" panose="020F0502020204030204" pitchFamily="34" charset="0"/>
              </a:rPr>
              <a:t>Build on this to more broadly support financial resilience of households and small businesses, primarily by </a:t>
            </a:r>
            <a:r>
              <a:rPr lang="en-ZA" altLang="en-US" sz="2400" b="1" dirty="0">
                <a:cs typeface="Calibri" panose="020F0502020204030204" pitchFamily="34" charset="0"/>
              </a:rPr>
              <a:t>enabling them to make better financial decisions</a:t>
            </a:r>
          </a:p>
          <a:p>
            <a:pPr marL="285750" indent="-285750" eaLnBrk="1" hangingPunct="1">
              <a:lnSpc>
                <a:spcPct val="94000"/>
              </a:lnSpc>
              <a:spcBef>
                <a:spcPts val="500"/>
              </a:spcBef>
              <a:spcAft>
                <a:spcPts val="100"/>
              </a:spcAft>
              <a:buFont typeface="Arial" panose="020B0604020202020204" pitchFamily="34" charset="0"/>
              <a:buChar char="•"/>
            </a:pPr>
            <a:endParaRPr lang="en-ZA" altLang="en-US" sz="2400" dirty="0">
              <a:cs typeface="Calibri" panose="020F0502020204030204" pitchFamily="34" charset="0"/>
            </a:endParaRPr>
          </a:p>
          <a:p>
            <a:pPr marL="285750" indent="-285750" eaLnBrk="1" hangingPunct="1">
              <a:lnSpc>
                <a:spcPct val="94000"/>
              </a:lnSpc>
              <a:spcBef>
                <a:spcPts val="500"/>
              </a:spcBef>
              <a:spcAft>
                <a:spcPts val="100"/>
              </a:spcAft>
              <a:buFont typeface="Arial" panose="020B0604020202020204" pitchFamily="34" charset="0"/>
              <a:buChar char="•"/>
            </a:pPr>
            <a:r>
              <a:rPr lang="en-ZA" altLang="en-US" sz="2400" dirty="0">
                <a:cs typeface="Calibri" panose="020F0502020204030204" pitchFamily="34" charset="0"/>
              </a:rPr>
              <a:t>Making resources and information available and targeted campaigns</a:t>
            </a:r>
          </a:p>
          <a:p>
            <a:pPr marL="285750" indent="-285750" eaLnBrk="1" hangingPunct="1">
              <a:lnSpc>
                <a:spcPct val="94000"/>
              </a:lnSpc>
              <a:spcBef>
                <a:spcPts val="500"/>
              </a:spcBef>
              <a:spcAft>
                <a:spcPts val="100"/>
              </a:spcAft>
              <a:buFont typeface="Arial" panose="020B0604020202020204" pitchFamily="34" charset="0"/>
              <a:buChar char="•"/>
            </a:pPr>
            <a:endParaRPr lang="en-ZA" altLang="en-US" sz="2400" dirty="0">
              <a:cs typeface="Calibri" panose="020F0502020204030204" pitchFamily="34" charset="0"/>
            </a:endParaRPr>
          </a:p>
          <a:p>
            <a:pPr marL="285750" indent="-285750" eaLnBrk="1" hangingPunct="1">
              <a:lnSpc>
                <a:spcPct val="94000"/>
              </a:lnSpc>
              <a:spcBef>
                <a:spcPts val="500"/>
              </a:spcBef>
              <a:spcAft>
                <a:spcPts val="100"/>
              </a:spcAft>
              <a:buFont typeface="Arial" panose="020B0604020202020204" pitchFamily="34" charset="0"/>
              <a:buChar char="•"/>
            </a:pPr>
            <a:r>
              <a:rPr lang="en-ZA" altLang="en-US" sz="2400" dirty="0">
                <a:cs typeface="Calibri" panose="020F0502020204030204" pitchFamily="34" charset="0"/>
              </a:rPr>
              <a:t>Aim to develop a framework to monitor resilience and vulnerability</a:t>
            </a:r>
            <a:endParaRPr lang="en-US" altLang="en-US" sz="2400" dirty="0"/>
          </a:p>
        </p:txBody>
      </p:sp>
      <p:sp>
        <p:nvSpPr>
          <p:cNvPr id="5" name="TextBox 4">
            <a:extLst>
              <a:ext uri="{FF2B5EF4-FFF2-40B4-BE49-F238E27FC236}">
                <a16:creationId xmlns:a16="http://schemas.microsoft.com/office/drawing/2014/main" id="{DE3210EF-A827-4E69-BDB9-0E9886A8B46B}"/>
              </a:ext>
            </a:extLst>
          </p:cNvPr>
          <p:cNvSpPr txBox="1"/>
          <p:nvPr/>
        </p:nvSpPr>
        <p:spPr>
          <a:xfrm>
            <a:off x="6200775" y="6429375"/>
            <a:ext cx="441146" cy="369332"/>
          </a:xfrm>
          <a:prstGeom prst="rect">
            <a:avLst/>
          </a:prstGeom>
          <a:noFill/>
        </p:spPr>
        <p:txBody>
          <a:bodyPr wrap="none" rtlCol="0">
            <a:spAutoFit/>
          </a:bodyPr>
          <a:lstStyle/>
          <a:p>
            <a:r>
              <a:rPr lang="en-US" dirty="0"/>
              <a:t>21</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a:extLst>
              <a:ext uri="{FF2B5EF4-FFF2-40B4-BE49-F238E27FC236}">
                <a16:creationId xmlns:a16="http://schemas.microsoft.com/office/drawing/2014/main" id="{763A190F-215B-4354-92BD-D9D470CC16FE}"/>
              </a:ext>
            </a:extLst>
          </p:cNvPr>
          <p:cNvSpPr>
            <a:spLocks noGrp="1" noChangeArrowheads="1"/>
          </p:cNvSpPr>
          <p:nvPr>
            <p:ph type="body" sz="quarter" idx="13"/>
          </p:nvPr>
        </p:nvSpPr>
        <p:spPr bwMode="auto">
          <a:xfrm>
            <a:off x="876980" y="876632"/>
            <a:ext cx="9828520" cy="13936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lnSpc>
                <a:spcPct val="100000"/>
              </a:lnSpc>
              <a:spcBef>
                <a:spcPts val="0"/>
              </a:spcBef>
            </a:pPr>
            <a:r>
              <a:rPr lang="en-US" altLang="en-US" sz="3600" b="1" dirty="0"/>
              <a:t>Leading a socially responsible, efficient and responsive </a:t>
            </a:r>
            <a:r>
              <a:rPr lang="en-US" altLang="en-US" sz="3600" b="1" dirty="0" err="1"/>
              <a:t>organisation</a:t>
            </a:r>
            <a:br>
              <a:rPr lang="fr-FR" altLang="en-US" sz="3200" b="1" dirty="0"/>
            </a:br>
            <a:endParaRPr lang="en-US" altLang="en-US" sz="3200" dirty="0"/>
          </a:p>
        </p:txBody>
      </p:sp>
      <p:sp>
        <p:nvSpPr>
          <p:cNvPr id="21507" name="Content Placeholder 2">
            <a:extLst>
              <a:ext uri="{FF2B5EF4-FFF2-40B4-BE49-F238E27FC236}">
                <a16:creationId xmlns:a16="http://schemas.microsoft.com/office/drawing/2014/main" id="{295D7F7B-D870-4983-892B-0319484616F7}"/>
              </a:ext>
            </a:extLst>
          </p:cNvPr>
          <p:cNvSpPr>
            <a:spLocks noGrp="1" noChangeArrowheads="1"/>
          </p:cNvSpPr>
          <p:nvPr>
            <p:ph sz="quarter" idx="14"/>
          </p:nvPr>
        </p:nvSpPr>
        <p:spPr bwMode="auto">
          <a:xfrm>
            <a:off x="572220" y="2629004"/>
            <a:ext cx="10590421" cy="37333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marL="285750" indent="-285750" eaLnBrk="1" hangingPunct="1">
              <a:lnSpc>
                <a:spcPct val="94000"/>
              </a:lnSpc>
              <a:spcBef>
                <a:spcPts val="500"/>
              </a:spcBef>
              <a:spcAft>
                <a:spcPts val="100"/>
              </a:spcAft>
              <a:buFont typeface="Arial" panose="020B0604020202020204" pitchFamily="34" charset="0"/>
              <a:buChar char="•"/>
            </a:pPr>
            <a:r>
              <a:rPr lang="en-ZA" altLang="en-US" sz="2000" dirty="0">
                <a:cs typeface="Calibri" panose="020F0502020204030204" pitchFamily="34" charset="0"/>
              </a:rPr>
              <a:t>We are focused on our performance and responsiveness as an institution, including through improvements in service delivery commitments </a:t>
            </a:r>
          </a:p>
          <a:p>
            <a:pPr marL="285750" indent="-285750" eaLnBrk="1" hangingPunct="1">
              <a:lnSpc>
                <a:spcPct val="94000"/>
              </a:lnSpc>
              <a:spcBef>
                <a:spcPts val="500"/>
              </a:spcBef>
              <a:spcAft>
                <a:spcPts val="100"/>
              </a:spcAft>
              <a:buFont typeface="Arial" panose="020B0604020202020204" pitchFamily="34" charset="0"/>
              <a:buChar char="•"/>
            </a:pPr>
            <a:endParaRPr lang="en-ZA" altLang="en-US" sz="2000" dirty="0">
              <a:cs typeface="Calibri" panose="020F0502020204030204" pitchFamily="34" charset="0"/>
            </a:endParaRPr>
          </a:p>
          <a:p>
            <a:pPr marL="285750" indent="-285750" eaLnBrk="1" hangingPunct="1">
              <a:lnSpc>
                <a:spcPct val="94000"/>
              </a:lnSpc>
              <a:spcBef>
                <a:spcPts val="500"/>
              </a:spcBef>
              <a:spcAft>
                <a:spcPts val="100"/>
              </a:spcAft>
              <a:buFont typeface="Arial" panose="020B0604020202020204" pitchFamily="34" charset="0"/>
              <a:buChar char="•"/>
            </a:pPr>
            <a:r>
              <a:rPr lang="en-ZA" altLang="en-US" sz="2000" dirty="0">
                <a:cs typeface="Calibri" panose="020F0502020204030204" pitchFamily="34" charset="0"/>
              </a:rPr>
              <a:t>Improve availability and quality of data to improve regulatory and supervisory outputs </a:t>
            </a:r>
          </a:p>
          <a:p>
            <a:pPr marL="285750" indent="-285750" eaLnBrk="1" hangingPunct="1">
              <a:lnSpc>
                <a:spcPct val="94000"/>
              </a:lnSpc>
              <a:spcBef>
                <a:spcPts val="500"/>
              </a:spcBef>
              <a:spcAft>
                <a:spcPts val="100"/>
              </a:spcAft>
              <a:buFont typeface="Arial" panose="020B0604020202020204" pitchFamily="34" charset="0"/>
              <a:buChar char="•"/>
            </a:pPr>
            <a:endParaRPr lang="en-ZA" altLang="en-US" sz="2000" dirty="0">
              <a:cs typeface="Calibri" panose="020F0502020204030204" pitchFamily="34" charset="0"/>
            </a:endParaRPr>
          </a:p>
          <a:p>
            <a:pPr marL="285750" indent="-285750" eaLnBrk="1" hangingPunct="1">
              <a:lnSpc>
                <a:spcPct val="94000"/>
              </a:lnSpc>
              <a:spcBef>
                <a:spcPts val="500"/>
              </a:spcBef>
              <a:spcAft>
                <a:spcPts val="100"/>
              </a:spcAft>
              <a:buFont typeface="Arial" panose="020B0604020202020204" pitchFamily="34" charset="0"/>
              <a:buChar char="•"/>
            </a:pPr>
            <a:r>
              <a:rPr lang="en-ZA" altLang="en-US" sz="2000" dirty="0">
                <a:cs typeface="Calibri" panose="020F0502020204030204" pitchFamily="34" charset="0"/>
              </a:rPr>
              <a:t>Emphasis on stakeholder management and external communication with a range of stakeholders:</a:t>
            </a:r>
          </a:p>
          <a:p>
            <a:pPr marL="761905" lvl="1" indent="-285750" eaLnBrk="1" hangingPunct="1">
              <a:lnSpc>
                <a:spcPct val="94000"/>
              </a:lnSpc>
              <a:spcAft>
                <a:spcPts val="100"/>
              </a:spcAft>
              <a:buFont typeface="Arial" panose="020B0604020202020204" pitchFamily="34" charset="0"/>
              <a:buChar char="•"/>
            </a:pPr>
            <a:r>
              <a:rPr lang="en-ZA" altLang="en-US" sz="2000" dirty="0">
                <a:cs typeface="Calibri" panose="020F0502020204030204" pitchFamily="34" charset="0"/>
              </a:rPr>
              <a:t>Including building stronger relationships </a:t>
            </a:r>
            <a:r>
              <a:rPr lang="en-ZA" altLang="en-US" sz="2000" dirty="0"/>
              <a:t>with financial customers, regulated entities, policy makers and other regulators, etc.</a:t>
            </a:r>
          </a:p>
          <a:p>
            <a:pPr marL="285750" indent="-285750" eaLnBrk="1" hangingPunct="1">
              <a:lnSpc>
                <a:spcPct val="94000"/>
              </a:lnSpc>
              <a:spcBef>
                <a:spcPts val="500"/>
              </a:spcBef>
              <a:spcAft>
                <a:spcPts val="100"/>
              </a:spcAft>
              <a:buFont typeface="Arial" panose="020B0604020202020204" pitchFamily="34" charset="0"/>
              <a:buChar char="•"/>
            </a:pPr>
            <a:endParaRPr lang="en-ZA" altLang="en-US" sz="2000" dirty="0">
              <a:cs typeface="Calibri" panose="020F0502020204030204" pitchFamily="34" charset="0"/>
            </a:endParaRPr>
          </a:p>
          <a:p>
            <a:pPr marL="285750" indent="-285750" eaLnBrk="1" hangingPunct="1">
              <a:lnSpc>
                <a:spcPct val="94000"/>
              </a:lnSpc>
              <a:spcBef>
                <a:spcPts val="500"/>
              </a:spcBef>
              <a:spcAft>
                <a:spcPts val="100"/>
              </a:spcAft>
              <a:buFont typeface="Arial" panose="020B0604020202020204" pitchFamily="34" charset="0"/>
              <a:buChar char="•"/>
            </a:pPr>
            <a:r>
              <a:rPr lang="en-ZA" altLang="en-US" sz="2000" dirty="0">
                <a:cs typeface="Calibri" panose="020F0502020204030204" pitchFamily="34" charset="0"/>
              </a:rPr>
              <a:t>Thought leadership and broad engagement through policymaking fora, both locally and internationally</a:t>
            </a:r>
            <a:endParaRPr lang="en-US" altLang="en-US" sz="2000" dirty="0"/>
          </a:p>
        </p:txBody>
      </p:sp>
      <p:sp>
        <p:nvSpPr>
          <p:cNvPr id="5" name="TextBox 4">
            <a:extLst>
              <a:ext uri="{FF2B5EF4-FFF2-40B4-BE49-F238E27FC236}">
                <a16:creationId xmlns:a16="http://schemas.microsoft.com/office/drawing/2014/main" id="{5CBAA8A7-6B72-4772-B2CE-9E7E4F742954}"/>
              </a:ext>
            </a:extLst>
          </p:cNvPr>
          <p:cNvSpPr txBox="1"/>
          <p:nvPr/>
        </p:nvSpPr>
        <p:spPr>
          <a:xfrm>
            <a:off x="6200775" y="6429375"/>
            <a:ext cx="441146" cy="369332"/>
          </a:xfrm>
          <a:prstGeom prst="rect">
            <a:avLst/>
          </a:prstGeom>
          <a:noFill/>
        </p:spPr>
        <p:txBody>
          <a:bodyPr wrap="none" rtlCol="0">
            <a:spAutoFit/>
          </a:bodyPr>
          <a:lstStyle/>
          <a:p>
            <a:r>
              <a:rPr lang="en-US" dirty="0"/>
              <a:t>22</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1">
            <a:extLst>
              <a:ext uri="{FF2B5EF4-FFF2-40B4-BE49-F238E27FC236}">
                <a16:creationId xmlns:a16="http://schemas.microsoft.com/office/drawing/2014/main" id="{D0C4129B-DC3E-43FE-915B-7A33D072532E}"/>
              </a:ext>
            </a:extLst>
          </p:cNvPr>
          <p:cNvSpPr>
            <a:spLocks noGrp="1" noChangeArrowheads="1"/>
          </p:cNvSpPr>
          <p:nvPr>
            <p:ph type="body" sz="quarter" idx="13"/>
          </p:nvPr>
        </p:nvSpPr>
        <p:spPr bwMode="auto">
          <a:xfrm>
            <a:off x="747713" y="752475"/>
            <a:ext cx="10560050" cy="110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eaLnBrk="1" hangingPunct="1">
              <a:lnSpc>
                <a:spcPct val="100000"/>
              </a:lnSpc>
            </a:pPr>
            <a:r>
              <a:rPr lang="en-US" altLang="en-US" sz="3200" b="1" dirty="0"/>
              <a:t>FSCA draft strategy for promoting financial sector transformation</a:t>
            </a:r>
          </a:p>
        </p:txBody>
      </p:sp>
      <p:grpSp>
        <p:nvGrpSpPr>
          <p:cNvPr id="31747" name="Group 4">
            <a:extLst>
              <a:ext uri="{FF2B5EF4-FFF2-40B4-BE49-F238E27FC236}">
                <a16:creationId xmlns:a16="http://schemas.microsoft.com/office/drawing/2014/main" id="{34488166-3DB7-4E1D-9284-7CA0D75D72C1}"/>
              </a:ext>
            </a:extLst>
          </p:cNvPr>
          <p:cNvGrpSpPr>
            <a:grpSpLocks/>
          </p:cNvGrpSpPr>
          <p:nvPr/>
        </p:nvGrpSpPr>
        <p:grpSpPr bwMode="auto">
          <a:xfrm>
            <a:off x="5829300" y="2057400"/>
            <a:ext cx="5829300" cy="4267200"/>
            <a:chOff x="1546086" y="2822521"/>
            <a:chExt cx="9610919" cy="10212301"/>
          </a:xfrm>
        </p:grpSpPr>
        <p:grpSp>
          <p:nvGrpSpPr>
            <p:cNvPr id="31750" name="Group 5">
              <a:extLst>
                <a:ext uri="{FF2B5EF4-FFF2-40B4-BE49-F238E27FC236}">
                  <a16:creationId xmlns:a16="http://schemas.microsoft.com/office/drawing/2014/main" id="{99AA51B3-FDB4-42C7-A5CC-43C27E7ED1CB}"/>
                </a:ext>
              </a:extLst>
            </p:cNvPr>
            <p:cNvGrpSpPr>
              <a:grpSpLocks/>
            </p:cNvGrpSpPr>
            <p:nvPr/>
          </p:nvGrpSpPr>
          <p:grpSpPr bwMode="auto">
            <a:xfrm>
              <a:off x="1546086" y="2822521"/>
              <a:ext cx="9610919" cy="9429662"/>
              <a:chOff x="1546086" y="2790946"/>
              <a:chExt cx="9610919" cy="11325482"/>
            </a:xfrm>
          </p:grpSpPr>
          <p:grpSp>
            <p:nvGrpSpPr>
              <p:cNvPr id="31752" name="Group 7">
                <a:extLst>
                  <a:ext uri="{FF2B5EF4-FFF2-40B4-BE49-F238E27FC236}">
                    <a16:creationId xmlns:a16="http://schemas.microsoft.com/office/drawing/2014/main" id="{F6A94378-4147-4674-A5E5-3D38CAFE1606}"/>
                  </a:ext>
                </a:extLst>
              </p:cNvPr>
              <p:cNvGrpSpPr>
                <a:grpSpLocks/>
              </p:cNvGrpSpPr>
              <p:nvPr/>
            </p:nvGrpSpPr>
            <p:grpSpPr bwMode="auto">
              <a:xfrm>
                <a:off x="1546086" y="3142303"/>
                <a:ext cx="5268731" cy="10974125"/>
                <a:chOff x="1546086" y="3162642"/>
                <a:chExt cx="5268731" cy="10359072"/>
              </a:xfrm>
            </p:grpSpPr>
            <p:sp>
              <p:nvSpPr>
                <p:cNvPr id="12" name="Rectangle: Rounded Corners 11">
                  <a:extLst>
                    <a:ext uri="{FF2B5EF4-FFF2-40B4-BE49-F238E27FC236}">
                      <a16:creationId xmlns:a16="http://schemas.microsoft.com/office/drawing/2014/main" id="{FB634906-6649-488F-AD39-3C54101627A3}"/>
                    </a:ext>
                  </a:extLst>
                </p:cNvPr>
                <p:cNvSpPr/>
                <p:nvPr/>
              </p:nvSpPr>
              <p:spPr>
                <a:xfrm>
                  <a:off x="1546086" y="3162642"/>
                  <a:ext cx="5268731" cy="10160936"/>
                </a:xfrm>
                <a:prstGeom prst="roundRect">
                  <a:avLst/>
                </a:prstGeom>
                <a:noFill/>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1088421"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CDD69620-1F1D-45C2-B5A3-05E3CDEE4121}"/>
                    </a:ext>
                  </a:extLst>
                </p:cNvPr>
                <p:cNvSpPr/>
                <p:nvPr/>
              </p:nvSpPr>
              <p:spPr>
                <a:xfrm>
                  <a:off x="3663525" y="12612874"/>
                  <a:ext cx="2640908" cy="908840"/>
                </a:xfrm>
                <a:prstGeom prst="rect">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1088421" eaLnBrk="1" fontAlgn="auto" hangingPunct="1">
                    <a:spcBef>
                      <a:spcPts val="0"/>
                    </a:spcBef>
                    <a:spcAft>
                      <a:spcPts val="0"/>
                    </a:spcAft>
                    <a:defRPr/>
                  </a:pPr>
                  <a:r>
                    <a:rPr lang="en-US" b="1" dirty="0">
                      <a:solidFill>
                        <a:schemeClr val="bg1"/>
                      </a:solidFill>
                      <a:cs typeface="Arial" panose="020B0604020202020204" pitchFamily="34" charset="0"/>
                    </a:rPr>
                    <a:t>Phase 1</a:t>
                  </a:r>
                </a:p>
              </p:txBody>
            </p:sp>
            <p:sp>
              <p:nvSpPr>
                <p:cNvPr id="14" name="TextBox 14">
                  <a:extLst>
                    <a:ext uri="{FF2B5EF4-FFF2-40B4-BE49-F238E27FC236}">
                      <a16:creationId xmlns:a16="http://schemas.microsoft.com/office/drawing/2014/main" id="{8DC47A0A-F406-486A-8C4C-103DA514CABE}"/>
                    </a:ext>
                  </a:extLst>
                </p:cNvPr>
                <p:cNvSpPr txBox="1">
                  <a:spLocks noChangeArrowheads="1"/>
                </p:cNvSpPr>
                <p:nvPr/>
              </p:nvSpPr>
              <p:spPr bwMode="auto">
                <a:xfrm>
                  <a:off x="1703127" y="3774280"/>
                  <a:ext cx="4991292" cy="8412169"/>
                </a:xfrm>
                <a:prstGeom prst="rect">
                  <a:avLst/>
                </a:prstGeom>
                <a:noFill/>
                <a:ln>
                  <a:noFill/>
                </a:ln>
              </p:spPr>
              <p:txBody>
                <a:bodyPr>
                  <a:spAutoFit/>
                </a:bodyPr>
                <a:lstStyle>
                  <a:lvl1pPr marL="342900" indent="-342900">
                    <a:defRPr sz="4300">
                      <a:solidFill>
                        <a:schemeClr val="tx1"/>
                      </a:solidFill>
                      <a:latin typeface="Calibri" panose="020F0502020204030204" pitchFamily="34" charset="0"/>
                      <a:ea typeface="MS PGothic" panose="020B0600070205080204" pitchFamily="34" charset="-128"/>
                    </a:defRPr>
                  </a:lvl1pPr>
                  <a:lvl2pPr>
                    <a:defRPr sz="4300">
                      <a:solidFill>
                        <a:schemeClr val="tx1"/>
                      </a:solidFill>
                      <a:latin typeface="Calibri" panose="020F0502020204030204" pitchFamily="34" charset="0"/>
                      <a:ea typeface="MS PGothic" panose="020B0600070205080204" pitchFamily="34" charset="-128"/>
                    </a:defRPr>
                  </a:lvl2pPr>
                  <a:lvl3pPr>
                    <a:defRPr sz="4300">
                      <a:solidFill>
                        <a:schemeClr val="tx1"/>
                      </a:solidFill>
                      <a:latin typeface="Calibri" panose="020F0502020204030204" pitchFamily="34" charset="0"/>
                      <a:ea typeface="MS PGothic" panose="020B0600070205080204" pitchFamily="34" charset="-128"/>
                    </a:defRPr>
                  </a:lvl3pPr>
                  <a:lvl4pPr>
                    <a:defRPr sz="4300">
                      <a:solidFill>
                        <a:schemeClr val="tx1"/>
                      </a:solidFill>
                      <a:latin typeface="Calibri" panose="020F0502020204030204" pitchFamily="34" charset="0"/>
                      <a:ea typeface="MS PGothic" panose="020B0600070205080204" pitchFamily="34" charset="-128"/>
                    </a:defRPr>
                  </a:lvl4pPr>
                  <a:lvl5pPr>
                    <a:defRPr sz="4300">
                      <a:solidFill>
                        <a:schemeClr val="tx1"/>
                      </a:solidFill>
                      <a:latin typeface="Calibri" panose="020F0502020204030204" pitchFamily="34" charset="0"/>
                      <a:ea typeface="MS PGothic" panose="020B0600070205080204" pitchFamily="34" charset="-128"/>
                    </a:defRPr>
                  </a:lvl5pPr>
                  <a:lvl6pPr marL="48117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52689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57261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61833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defTabSz="1088421" eaLnBrk="1" fontAlgn="auto" hangingPunct="1">
                    <a:spcBef>
                      <a:spcPts val="0"/>
                    </a:spcBef>
                    <a:spcAft>
                      <a:spcPts val="0"/>
                    </a:spcAft>
                    <a:buFont typeface="Arial" panose="020B0604020202020204" pitchFamily="34" charset="0"/>
                    <a:buChar char="•"/>
                    <a:tabLst>
                      <a:tab pos="228554" algn="l"/>
                    </a:tabLst>
                    <a:defRPr/>
                  </a:pPr>
                  <a:r>
                    <a:rPr lang="en-US" sz="850" b="1" dirty="0">
                      <a:latin typeface="Arial" panose="020B0604020202020204" pitchFamily="34" charset="0"/>
                      <a:cs typeface="Arial" panose="020B0604020202020204" pitchFamily="34" charset="0"/>
                    </a:rPr>
                    <a:t>Engaging with financial institutions on existing transformation plans and the extent to which targets identified in the plan are achieved</a:t>
                  </a:r>
                </a:p>
                <a:p>
                  <a:pPr defTabSz="1088421" eaLnBrk="1" fontAlgn="auto" hangingPunct="1">
                    <a:spcBef>
                      <a:spcPts val="0"/>
                    </a:spcBef>
                    <a:spcAft>
                      <a:spcPts val="0"/>
                    </a:spcAft>
                    <a:buFont typeface="Symbol" panose="05050102010706020507" pitchFamily="18" charset="2"/>
                    <a:buChar char=""/>
                    <a:tabLst>
                      <a:tab pos="228554" algn="l"/>
                    </a:tabLst>
                    <a:defRPr/>
                  </a:pP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US" sz="850" b="1" dirty="0">
                      <a:latin typeface="Arial" panose="020B0604020202020204" pitchFamily="34" charset="0"/>
                      <a:cs typeface="Arial" panose="020B0604020202020204" pitchFamily="34" charset="0"/>
                    </a:rPr>
                    <a:t>Improving availability and quality of transformation data, especially in relation to ownership</a:t>
                  </a:r>
                </a:p>
                <a:p>
                  <a:pPr defTabSz="1088421" eaLnBrk="1" fontAlgn="auto" hangingPunct="1">
                    <a:spcBef>
                      <a:spcPts val="0"/>
                    </a:spcBef>
                    <a:spcAft>
                      <a:spcPts val="0"/>
                    </a:spcAft>
                    <a:buFont typeface="Symbol" panose="05050102010706020507" pitchFamily="18" charset="2"/>
                    <a:buChar char=""/>
                    <a:tabLst>
                      <a:tab pos="228554" algn="l"/>
                    </a:tabLst>
                    <a:defRPr/>
                  </a:pP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GB" sz="850" b="1" dirty="0">
                      <a:latin typeface="Arial" panose="020B0604020202020204" pitchFamily="34" charset="0"/>
                      <a:cs typeface="Arial" panose="020B0604020202020204" pitchFamily="34" charset="0"/>
                    </a:rPr>
                    <a:t>Build strong co-operative relationships with the FSTC and the B-BBEE Commission </a:t>
                  </a:r>
                </a:p>
                <a:p>
                  <a:pPr marL="0" indent="0" defTabSz="1088421" eaLnBrk="1" fontAlgn="auto" hangingPunct="1">
                    <a:spcBef>
                      <a:spcPts val="0"/>
                    </a:spcBef>
                    <a:spcAft>
                      <a:spcPts val="0"/>
                    </a:spcAft>
                    <a:tabLst>
                      <a:tab pos="228554" algn="l"/>
                    </a:tabLst>
                    <a:defRPr/>
                  </a:pP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US" sz="850" b="1" dirty="0">
                      <a:latin typeface="Arial" panose="020B0604020202020204" pitchFamily="34" charset="0"/>
                      <a:cs typeface="Arial" panose="020B0604020202020204" pitchFamily="34" charset="0"/>
                    </a:rPr>
                    <a:t>Coordinate supervisory transformation initiatives with the PA</a:t>
                  </a:r>
                </a:p>
                <a:p>
                  <a:pPr defTabSz="1088421" eaLnBrk="1" fontAlgn="auto" hangingPunct="1">
                    <a:spcBef>
                      <a:spcPts val="0"/>
                    </a:spcBef>
                    <a:spcAft>
                      <a:spcPts val="0"/>
                    </a:spcAft>
                    <a:buFont typeface="Arial" panose="020B0604020202020204" pitchFamily="34" charset="0"/>
                    <a:buChar char="•"/>
                    <a:tabLst>
                      <a:tab pos="228554" algn="l"/>
                    </a:tabLst>
                    <a:defRPr/>
                  </a:pP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US" sz="850" b="1" dirty="0">
                      <a:latin typeface="Arial" panose="020B0604020202020204" pitchFamily="34" charset="0"/>
                      <a:cs typeface="Arial" panose="020B0604020202020204" pitchFamily="34" charset="0"/>
                    </a:rPr>
                    <a:t>Support initiatives of Nedlac and the FSTC related to financial sector transformation</a:t>
                  </a:r>
                </a:p>
                <a:p>
                  <a:pPr defTabSz="1088421" eaLnBrk="1" fontAlgn="auto" hangingPunct="1">
                    <a:spcBef>
                      <a:spcPts val="0"/>
                    </a:spcBef>
                    <a:spcAft>
                      <a:spcPts val="0"/>
                    </a:spcAft>
                    <a:buFont typeface="Arial" panose="020B0604020202020204" pitchFamily="34" charset="0"/>
                    <a:buChar char="•"/>
                    <a:tabLst>
                      <a:tab pos="228554" algn="l"/>
                    </a:tabLst>
                    <a:defRPr/>
                  </a:pP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GB" sz="850" b="1" dirty="0">
                      <a:latin typeface="Arial" panose="020B0604020202020204" pitchFamily="34" charset="0"/>
                      <a:cs typeface="Arial" panose="020B0604020202020204" pitchFamily="34" charset="0"/>
                    </a:rPr>
                    <a:t>Support small businesses in the financial sector</a:t>
                  </a:r>
                </a:p>
                <a:p>
                  <a:pPr defTabSz="1088421" eaLnBrk="1" fontAlgn="auto" hangingPunct="1">
                    <a:spcBef>
                      <a:spcPts val="0"/>
                    </a:spcBef>
                    <a:spcAft>
                      <a:spcPts val="0"/>
                    </a:spcAft>
                    <a:buFont typeface="Arial" panose="020B0604020202020204" pitchFamily="34" charset="0"/>
                    <a:buChar char="•"/>
                    <a:tabLst>
                      <a:tab pos="228554" algn="l"/>
                    </a:tabLst>
                    <a:defRPr/>
                  </a:pP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GB" sz="850" b="1" dirty="0">
                      <a:latin typeface="Arial" panose="020B0604020202020204" pitchFamily="34" charset="0"/>
                      <a:cs typeface="Arial" panose="020B0604020202020204" pitchFamily="34" charset="0"/>
                    </a:rPr>
                    <a:t>Developing regulatory frameworks that promote transformation of the financial sector  </a:t>
                  </a:r>
                  <a:endParaRPr lang="en-US" sz="85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tabLst>
                      <a:tab pos="228554" algn="l"/>
                    </a:tabLst>
                    <a:defRPr/>
                  </a:pPr>
                  <a:r>
                    <a:rPr lang="en-GB" sz="850" b="1" dirty="0">
                      <a:latin typeface="Arial" panose="020B0604020202020204" pitchFamily="34" charset="0"/>
                      <a:cs typeface="Arial" panose="020B0604020202020204" pitchFamily="34" charset="0"/>
                    </a:rPr>
                    <a:t>Internal readiness for Phase 2 </a:t>
                  </a:r>
                  <a:endParaRPr lang="en-US" sz="850" b="1" dirty="0">
                    <a:latin typeface="Arial" panose="020B0604020202020204" pitchFamily="34" charset="0"/>
                    <a:cs typeface="Arial" panose="020B0604020202020204" pitchFamily="34" charset="0"/>
                  </a:endParaRPr>
                </a:p>
                <a:p>
                  <a:pPr algn="just" defTabSz="1088421" eaLnBrk="1" fontAlgn="auto" hangingPunct="1">
                    <a:spcBef>
                      <a:spcPts val="0"/>
                    </a:spcBef>
                    <a:spcAft>
                      <a:spcPts val="0"/>
                    </a:spcAft>
                    <a:buFont typeface="Arial" panose="020B0604020202020204" pitchFamily="34" charset="0"/>
                    <a:buChar char="•"/>
                    <a:defRPr/>
                  </a:pPr>
                  <a:endParaRPr lang="en-US" altLang="en-US" sz="850" b="1" dirty="0">
                    <a:latin typeface="Arial" panose="020B0604020202020204" pitchFamily="34" charset="0"/>
                    <a:cs typeface="Arial" panose="020B0604020202020204" pitchFamily="34" charset="0"/>
                  </a:endParaRPr>
                </a:p>
              </p:txBody>
            </p:sp>
          </p:grpSp>
          <p:grpSp>
            <p:nvGrpSpPr>
              <p:cNvPr id="31753" name="Group 8">
                <a:extLst>
                  <a:ext uri="{FF2B5EF4-FFF2-40B4-BE49-F238E27FC236}">
                    <a16:creationId xmlns:a16="http://schemas.microsoft.com/office/drawing/2014/main" id="{6D852F08-573C-46A3-975B-99326A3768AB}"/>
                  </a:ext>
                </a:extLst>
              </p:cNvPr>
              <p:cNvGrpSpPr>
                <a:grpSpLocks/>
              </p:cNvGrpSpPr>
              <p:nvPr/>
            </p:nvGrpSpPr>
            <p:grpSpPr bwMode="auto">
              <a:xfrm>
                <a:off x="7141986" y="2790946"/>
                <a:ext cx="4015019" cy="9221918"/>
                <a:chOff x="-2231408" y="2649118"/>
                <a:chExt cx="4015019" cy="8705069"/>
              </a:xfrm>
            </p:grpSpPr>
            <p:sp>
              <p:nvSpPr>
                <p:cNvPr id="9" name="Rectangle: Rounded Corners 8">
                  <a:extLst>
                    <a:ext uri="{FF2B5EF4-FFF2-40B4-BE49-F238E27FC236}">
                      <a16:creationId xmlns:a16="http://schemas.microsoft.com/office/drawing/2014/main" id="{1B8C6F11-E826-481D-BB2C-7E474777021D}"/>
                    </a:ext>
                  </a:extLst>
                </p:cNvPr>
                <p:cNvSpPr/>
                <p:nvPr/>
              </p:nvSpPr>
              <p:spPr>
                <a:xfrm>
                  <a:off x="-2231408" y="2980782"/>
                  <a:ext cx="4015019" cy="8373405"/>
                </a:xfrm>
                <a:prstGeom prst="roundRect">
                  <a:avLst/>
                </a:prstGeom>
                <a:ln w="57150">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defTabSz="1088421"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C9D3C955-6AF4-458C-A6F2-A0D5440C1DBB}"/>
                    </a:ext>
                  </a:extLst>
                </p:cNvPr>
                <p:cNvSpPr/>
                <p:nvPr/>
              </p:nvSpPr>
              <p:spPr>
                <a:xfrm>
                  <a:off x="-1024808" y="2649118"/>
                  <a:ext cx="2549302" cy="758086"/>
                </a:xfrm>
                <a:prstGeom prst="rect">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anchor="ctr"/>
                <a:lstStyle/>
                <a:p>
                  <a:pPr algn="ctr" defTabSz="1088421" eaLnBrk="1" fontAlgn="auto" hangingPunct="1">
                    <a:spcBef>
                      <a:spcPts val="0"/>
                    </a:spcBef>
                    <a:spcAft>
                      <a:spcPts val="0"/>
                    </a:spcAft>
                    <a:defRPr/>
                  </a:pPr>
                  <a:r>
                    <a:rPr lang="en-US" b="1" dirty="0">
                      <a:solidFill>
                        <a:schemeClr val="bg1"/>
                      </a:solidFill>
                      <a:cs typeface="Arial" panose="020B0604020202020204" pitchFamily="34" charset="0"/>
                    </a:rPr>
                    <a:t>Phase 2</a:t>
                  </a:r>
                </a:p>
              </p:txBody>
            </p:sp>
            <p:sp>
              <p:nvSpPr>
                <p:cNvPr id="11" name="TextBox 11">
                  <a:extLst>
                    <a:ext uri="{FF2B5EF4-FFF2-40B4-BE49-F238E27FC236}">
                      <a16:creationId xmlns:a16="http://schemas.microsoft.com/office/drawing/2014/main" id="{2D0D2331-A57D-420A-9AF0-80459BEAA8C1}"/>
                    </a:ext>
                  </a:extLst>
                </p:cNvPr>
                <p:cNvSpPr txBox="1">
                  <a:spLocks noChangeArrowheads="1"/>
                </p:cNvSpPr>
                <p:nvPr/>
              </p:nvSpPr>
              <p:spPr bwMode="auto">
                <a:xfrm>
                  <a:off x="-2111010" y="3941310"/>
                  <a:ext cx="3852743" cy="5931163"/>
                </a:xfrm>
                <a:prstGeom prst="rect">
                  <a:avLst/>
                </a:prstGeom>
                <a:noFill/>
                <a:ln>
                  <a:noFill/>
                </a:ln>
              </p:spPr>
              <p:txBody>
                <a:bodyPr>
                  <a:spAutoFit/>
                </a:bodyPr>
                <a:lstStyle>
                  <a:lvl1pPr marL="342900" indent="-342900">
                    <a:defRPr sz="4300">
                      <a:solidFill>
                        <a:schemeClr val="tx1"/>
                      </a:solidFill>
                      <a:latin typeface="Calibri" panose="020F0502020204030204" pitchFamily="34" charset="0"/>
                      <a:ea typeface="MS PGothic" panose="020B0600070205080204" pitchFamily="34" charset="-128"/>
                    </a:defRPr>
                  </a:lvl1pPr>
                  <a:lvl2pPr>
                    <a:defRPr sz="4300">
                      <a:solidFill>
                        <a:schemeClr val="tx1"/>
                      </a:solidFill>
                      <a:latin typeface="Calibri" panose="020F0502020204030204" pitchFamily="34" charset="0"/>
                      <a:ea typeface="MS PGothic" panose="020B0600070205080204" pitchFamily="34" charset="-128"/>
                    </a:defRPr>
                  </a:lvl2pPr>
                  <a:lvl3pPr>
                    <a:defRPr sz="4300">
                      <a:solidFill>
                        <a:schemeClr val="tx1"/>
                      </a:solidFill>
                      <a:latin typeface="Calibri" panose="020F0502020204030204" pitchFamily="34" charset="0"/>
                      <a:ea typeface="MS PGothic" panose="020B0600070205080204" pitchFamily="34" charset="-128"/>
                    </a:defRPr>
                  </a:lvl3pPr>
                  <a:lvl4pPr>
                    <a:defRPr sz="4300">
                      <a:solidFill>
                        <a:schemeClr val="tx1"/>
                      </a:solidFill>
                      <a:latin typeface="Calibri" panose="020F0502020204030204" pitchFamily="34" charset="0"/>
                      <a:ea typeface="MS PGothic" panose="020B0600070205080204" pitchFamily="34" charset="-128"/>
                    </a:defRPr>
                  </a:lvl4pPr>
                  <a:lvl5pPr>
                    <a:defRPr sz="4300">
                      <a:solidFill>
                        <a:schemeClr val="tx1"/>
                      </a:solidFill>
                      <a:latin typeface="Calibri" panose="020F0502020204030204" pitchFamily="34" charset="0"/>
                      <a:ea typeface="MS PGothic" panose="020B0600070205080204" pitchFamily="34" charset="-128"/>
                    </a:defRPr>
                  </a:lvl5pPr>
                  <a:lvl6pPr marL="48117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52689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57261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6183313" indent="-2525713" defTabSz="2176463" eaLnBrk="0" fontAlgn="base" hangingPunct="0">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defTabSz="1088421" eaLnBrk="1" fontAlgn="auto" hangingPunct="1">
                    <a:spcBef>
                      <a:spcPts val="0"/>
                    </a:spcBef>
                    <a:spcAft>
                      <a:spcPts val="0"/>
                    </a:spcAft>
                    <a:buFont typeface="Arial" panose="020B0604020202020204" pitchFamily="34" charset="0"/>
                    <a:buChar char="•"/>
                    <a:defRPr/>
                  </a:pPr>
                  <a:r>
                    <a:rPr lang="en-GB" sz="900" b="1" dirty="0">
                      <a:latin typeface="Arial" panose="020B0604020202020204" pitchFamily="34" charset="0"/>
                      <a:cs typeface="Arial" panose="020B0604020202020204" pitchFamily="34" charset="0"/>
                    </a:rPr>
                    <a:t>Subject to the final approved  framework for transformation in financial sector laws, undertake regulatory and supervisory actions to promote transformation</a:t>
                  </a:r>
                </a:p>
                <a:p>
                  <a:pPr defTabSz="1088421" eaLnBrk="1" fontAlgn="auto" hangingPunct="1">
                    <a:spcBef>
                      <a:spcPts val="0"/>
                    </a:spcBef>
                    <a:spcAft>
                      <a:spcPts val="0"/>
                    </a:spcAft>
                    <a:buFont typeface="Arial" panose="020B0604020202020204" pitchFamily="34" charset="0"/>
                    <a:buChar char="•"/>
                    <a:defRPr/>
                  </a:pPr>
                  <a:endParaRPr lang="en-US" sz="90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defRPr/>
                  </a:pPr>
                  <a:r>
                    <a:rPr lang="en-GB" sz="900" b="1" dirty="0">
                      <a:latin typeface="Arial" panose="020B0604020202020204" pitchFamily="34" charset="0"/>
                      <a:cs typeface="Arial" panose="020B0604020202020204" pitchFamily="34" charset="0"/>
                    </a:rPr>
                    <a:t>Regular engagement with the FSTC and B-BBEE Commission</a:t>
                  </a:r>
                </a:p>
                <a:p>
                  <a:pPr marL="0" indent="0" defTabSz="1088421" eaLnBrk="1" fontAlgn="auto" hangingPunct="1">
                    <a:spcBef>
                      <a:spcPts val="0"/>
                    </a:spcBef>
                    <a:spcAft>
                      <a:spcPts val="0"/>
                    </a:spcAft>
                    <a:defRPr/>
                  </a:pPr>
                  <a:endParaRPr lang="en-US" sz="90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defRPr/>
                  </a:pPr>
                  <a:endParaRPr lang="en-US" sz="900" b="1" dirty="0">
                    <a:latin typeface="Arial" panose="020B0604020202020204" pitchFamily="34" charset="0"/>
                    <a:cs typeface="Arial" panose="020B0604020202020204" pitchFamily="34" charset="0"/>
                  </a:endParaRPr>
                </a:p>
                <a:p>
                  <a:pPr defTabSz="1088421" eaLnBrk="1" fontAlgn="auto" hangingPunct="1">
                    <a:spcBef>
                      <a:spcPts val="0"/>
                    </a:spcBef>
                    <a:spcAft>
                      <a:spcPts val="0"/>
                    </a:spcAft>
                    <a:buFont typeface="Arial" panose="020B0604020202020204" pitchFamily="34" charset="0"/>
                    <a:buChar char="•"/>
                    <a:defRPr/>
                  </a:pPr>
                  <a:r>
                    <a:rPr lang="en-GB" sz="900" b="1" dirty="0">
                      <a:latin typeface="Arial" panose="020B0604020202020204" pitchFamily="34" charset="0"/>
                      <a:cs typeface="Arial" panose="020B0604020202020204" pitchFamily="34" charset="0"/>
                    </a:rPr>
                    <a:t>Continual evaluation of the effectiveness of legislative frameworks and their application</a:t>
                  </a:r>
                  <a:endParaRPr lang="en-US" sz="900" b="1" dirty="0">
                    <a:latin typeface="Arial" panose="020B0604020202020204" pitchFamily="34" charset="0"/>
                    <a:cs typeface="Arial" panose="020B0604020202020204" pitchFamily="34" charset="0"/>
                  </a:endParaRPr>
                </a:p>
                <a:p>
                  <a:pPr marL="0" indent="0" defTabSz="1088421" eaLnBrk="1" fontAlgn="auto" hangingPunct="1">
                    <a:spcBef>
                      <a:spcPts val="0"/>
                    </a:spcBef>
                    <a:spcAft>
                      <a:spcPts val="0"/>
                    </a:spcAft>
                    <a:defRPr/>
                  </a:pPr>
                  <a:endParaRPr lang="en-US" altLang="en-US" sz="1000" b="1" dirty="0">
                    <a:latin typeface="Arial" panose="020B0604020202020204" pitchFamily="34" charset="0"/>
                    <a:cs typeface="Arial" panose="020B0604020202020204" pitchFamily="34" charset="0"/>
                  </a:endParaRPr>
                </a:p>
              </p:txBody>
            </p:sp>
          </p:grpSp>
        </p:grpSp>
        <p:sp>
          <p:nvSpPr>
            <p:cNvPr id="6" name="Shape 5">
              <a:extLst>
                <a:ext uri="{FF2B5EF4-FFF2-40B4-BE49-F238E27FC236}">
                  <a16:creationId xmlns:a16="http://schemas.microsoft.com/office/drawing/2014/main" id="{0517E5CA-5FBA-413B-B283-8A01660E75BA}"/>
                </a:ext>
              </a:extLst>
            </p:cNvPr>
            <p:cNvSpPr/>
            <p:nvPr/>
          </p:nvSpPr>
          <p:spPr>
            <a:xfrm>
              <a:off x="4270751" y="6488769"/>
              <a:ext cx="4577749" cy="6546053"/>
            </a:xfrm>
            <a:prstGeom prst="leftCircularArrow">
              <a:avLst>
                <a:gd name="adj1" fmla="val 2833"/>
                <a:gd name="adj2" fmla="val 345956"/>
                <a:gd name="adj3" fmla="val 1343522"/>
                <a:gd name="adj4" fmla="val 7621888"/>
                <a:gd name="adj5" fmla="val 3305"/>
              </a:avLst>
            </a:prstGeom>
            <a:solidFill>
              <a:srgbClr val="FF0000"/>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20" name="Content Placeholder 2">
            <a:extLst>
              <a:ext uri="{FF2B5EF4-FFF2-40B4-BE49-F238E27FC236}">
                <a16:creationId xmlns:a16="http://schemas.microsoft.com/office/drawing/2014/main" id="{CB4F7E1C-AE49-47C3-A3E5-C522BF63494D}"/>
              </a:ext>
            </a:extLst>
          </p:cNvPr>
          <p:cNvSpPr>
            <a:spLocks noGrp="1"/>
          </p:cNvSpPr>
          <p:nvPr>
            <p:ph sz="quarter" idx="14"/>
          </p:nvPr>
        </p:nvSpPr>
        <p:spPr>
          <a:xfrm>
            <a:off x="76200" y="1790700"/>
            <a:ext cx="5554663" cy="4533900"/>
          </a:xfrm>
        </p:spPr>
        <p:txBody>
          <a:bodyPr/>
          <a:lstStyle/>
          <a:p>
            <a:pPr marL="457109" lvl="1" indent="-310294" algn="just" defTabSz="1088421" eaLnBrk="1" fontAlgn="auto" hangingPunct="1">
              <a:spcAft>
                <a:spcPts val="0"/>
              </a:spcAft>
              <a:buFont typeface="Arial" panose="020B0604020202020204" pitchFamily="34" charset="0"/>
              <a:buChar char="•"/>
              <a:defRPr/>
            </a:pPr>
            <a:r>
              <a:rPr lang="en-US" sz="1400" b="1" dirty="0">
                <a:solidFill>
                  <a:srgbClr val="000000"/>
                </a:solidFill>
              </a:rPr>
              <a:t>Phase 1 </a:t>
            </a:r>
            <a:r>
              <a:rPr lang="en-US" sz="1400" dirty="0">
                <a:solidFill>
                  <a:srgbClr val="000000"/>
                </a:solidFill>
              </a:rPr>
              <a:t>will focus on the role that the FSCA will play within the current legislative framework</a:t>
            </a:r>
          </a:p>
          <a:p>
            <a:pPr marL="457109" lvl="1" indent="-310294" algn="just" defTabSz="1088421" eaLnBrk="1" fontAlgn="auto" hangingPunct="1">
              <a:spcAft>
                <a:spcPts val="0"/>
              </a:spcAft>
              <a:buFont typeface="Arial" panose="020B0604020202020204" pitchFamily="34" charset="0"/>
              <a:buChar char="•"/>
              <a:defRPr/>
            </a:pPr>
            <a:r>
              <a:rPr lang="en-US" sz="1400" b="1" dirty="0">
                <a:solidFill>
                  <a:srgbClr val="000000"/>
                </a:solidFill>
              </a:rPr>
              <a:t>Phase 2 </a:t>
            </a:r>
            <a:r>
              <a:rPr lang="en-US" sz="1400" dirty="0">
                <a:solidFill>
                  <a:srgbClr val="000000"/>
                </a:solidFill>
              </a:rPr>
              <a:t>will focus on the role that the FSCA will play within the COFI Act legislative framework once the Act is implemented, amongst others: </a:t>
            </a:r>
          </a:p>
          <a:p>
            <a:pPr marL="853904" lvl="2" indent="-224587" algn="just" defTabSz="1088421" eaLnBrk="1" fontAlgn="auto" hangingPunct="1">
              <a:spcAft>
                <a:spcPts val="0"/>
              </a:spcAft>
              <a:buFont typeface="Courier New" panose="02070309020205020404" pitchFamily="49" charset="0"/>
              <a:buChar char="o"/>
              <a:defRPr/>
            </a:pPr>
            <a:r>
              <a:rPr lang="en-US" sz="1400" dirty="0">
                <a:solidFill>
                  <a:srgbClr val="000000"/>
                </a:solidFill>
              </a:rPr>
              <a:t>Considering transformation plans during the licensing process and supervising the progress of financial institutions against their plans.</a:t>
            </a:r>
          </a:p>
          <a:p>
            <a:pPr marL="853904" lvl="2" indent="-224587" algn="just" defTabSz="1088421" eaLnBrk="1" fontAlgn="auto" hangingPunct="1">
              <a:spcAft>
                <a:spcPts val="0"/>
              </a:spcAft>
              <a:buFont typeface="Courier New" panose="02070309020205020404" pitchFamily="49" charset="0"/>
              <a:buChar char="o"/>
              <a:defRPr/>
            </a:pPr>
            <a:r>
              <a:rPr lang="en-US" sz="1400" dirty="0">
                <a:solidFill>
                  <a:srgbClr val="000000"/>
                </a:solidFill>
              </a:rPr>
              <a:t>Setting minimum B-BBEE levels </a:t>
            </a:r>
            <a:r>
              <a:rPr lang="en-US" sz="1400" b="1" dirty="0">
                <a:solidFill>
                  <a:srgbClr val="000000"/>
                </a:solidFill>
              </a:rPr>
              <a:t>(e.g. Level 4) </a:t>
            </a:r>
            <a:r>
              <a:rPr lang="en-US" sz="1400" dirty="0">
                <a:solidFill>
                  <a:srgbClr val="000000"/>
                </a:solidFill>
              </a:rPr>
              <a:t>that must be targeted by each firm and documented in the transformation plan and requiring progression through the levels of transformation over defined periods of time. </a:t>
            </a:r>
          </a:p>
          <a:p>
            <a:pPr marL="853904" lvl="2" indent="-224587" algn="just" defTabSz="1088421" eaLnBrk="1" fontAlgn="auto" hangingPunct="1">
              <a:spcAft>
                <a:spcPts val="0"/>
              </a:spcAft>
              <a:buFont typeface="Courier New" panose="02070309020205020404" pitchFamily="49" charset="0"/>
              <a:buChar char="o"/>
              <a:defRPr/>
            </a:pPr>
            <a:r>
              <a:rPr lang="en-US" sz="1400" dirty="0">
                <a:solidFill>
                  <a:srgbClr val="000000"/>
                </a:solidFill>
              </a:rPr>
              <a:t>Take action when there is a lack of commitment</a:t>
            </a:r>
          </a:p>
          <a:p>
            <a:pPr marL="629318" lvl="2" algn="just" defTabSz="1088421" eaLnBrk="1" fontAlgn="auto" hangingPunct="1">
              <a:spcAft>
                <a:spcPts val="0"/>
              </a:spcAft>
              <a:defRPr/>
            </a:pPr>
            <a:endParaRPr lang="en-US" sz="1400" dirty="0">
              <a:solidFill>
                <a:srgbClr val="000000"/>
              </a:solidFill>
            </a:endParaRPr>
          </a:p>
        </p:txBody>
      </p:sp>
      <p:sp>
        <p:nvSpPr>
          <p:cNvPr id="3" name="TextBox 2">
            <a:extLst>
              <a:ext uri="{FF2B5EF4-FFF2-40B4-BE49-F238E27FC236}">
                <a16:creationId xmlns:a16="http://schemas.microsoft.com/office/drawing/2014/main" id="{12383F8C-1263-4FCF-93E5-1A192EBC6C18}"/>
              </a:ext>
            </a:extLst>
          </p:cNvPr>
          <p:cNvSpPr txBox="1"/>
          <p:nvPr/>
        </p:nvSpPr>
        <p:spPr>
          <a:xfrm>
            <a:off x="228600" y="6442075"/>
            <a:ext cx="9218613" cy="400050"/>
          </a:xfrm>
          <a:prstGeom prst="rect">
            <a:avLst/>
          </a:prstGeom>
          <a:solidFill>
            <a:schemeClr val="accent6">
              <a:lumMod val="75000"/>
            </a:schemeClr>
          </a:solidFill>
        </p:spPr>
        <p:txBody>
          <a:bodyPr>
            <a:spAutoFit/>
          </a:bodyPr>
          <a:lstStyle/>
          <a:p>
            <a:pPr defTabSz="1088421" eaLnBrk="1" fontAlgn="auto" hangingPunct="1">
              <a:spcBef>
                <a:spcPts val="0"/>
              </a:spcBef>
              <a:spcAft>
                <a:spcPts val="0"/>
              </a:spcAft>
              <a:defRPr/>
            </a:pPr>
            <a:r>
              <a:rPr lang="en-US" sz="2000" dirty="0">
                <a:solidFill>
                  <a:srgbClr val="000000"/>
                </a:solidFill>
              </a:rPr>
              <a:t>Strategy available on </a:t>
            </a:r>
            <a:r>
              <a:rPr lang="en-US" sz="2000" dirty="0">
                <a:solidFill>
                  <a:srgbClr val="000000"/>
                </a:solidFill>
                <a:hlinkClick r:id="rId2"/>
              </a:rPr>
              <a:t>www.fsca.co.za</a:t>
            </a:r>
            <a:r>
              <a:rPr lang="en-US" sz="2000" dirty="0">
                <a:solidFill>
                  <a:srgbClr val="000000"/>
                </a:solidFill>
              </a:rPr>
              <a:t>; for public comment until 29 April 2022 </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75D6-158D-4D6B-856A-B1D066E240B8}"/>
              </a:ext>
            </a:extLst>
          </p:cNvPr>
          <p:cNvSpPr>
            <a:spLocks noGrp="1"/>
          </p:cNvSpPr>
          <p:nvPr>
            <p:ph type="title"/>
          </p:nvPr>
        </p:nvSpPr>
        <p:spPr>
          <a:xfrm>
            <a:off x="2870200" y="2616200"/>
            <a:ext cx="10515600" cy="1325563"/>
          </a:xfrm>
        </p:spPr>
        <p:txBody>
          <a:bodyPr/>
          <a:lstStyle/>
          <a:p>
            <a:pPr algn="l" defTabSz="914318" eaLnBrk="1" fontAlgn="auto" hangingPunct="1">
              <a:spcAft>
                <a:spcPts val="0"/>
              </a:spcAft>
              <a:defRPr/>
            </a:pPr>
            <a:r>
              <a:rPr lang="en-ZA" dirty="0"/>
              <a:t>THANK YOU</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a:extLst>
              <a:ext uri="{FF2B5EF4-FFF2-40B4-BE49-F238E27FC236}">
                <a16:creationId xmlns:a16="http://schemas.microsoft.com/office/drawing/2014/main" id="{2979B663-3F51-45F6-8232-7F3427875760}"/>
              </a:ext>
            </a:extLst>
          </p:cNvPr>
          <p:cNvSpPr>
            <a:spLocks noGrp="1" noChangeArrowheads="1"/>
          </p:cNvSpPr>
          <p:nvPr>
            <p:ph type="body" sz="quarter" idx="13"/>
          </p:nvPr>
        </p:nvSpPr>
        <p:spPr bwMode="auto">
          <a:xfrm>
            <a:off x="915075" y="952822"/>
            <a:ext cx="6768219"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r>
              <a:rPr lang="en-US" altLang="en-US" b="1" dirty="0"/>
              <a:t>The legal mandate </a:t>
            </a:r>
          </a:p>
        </p:txBody>
      </p:sp>
      <p:sp>
        <p:nvSpPr>
          <p:cNvPr id="12291" name="Content Placeholder 2">
            <a:extLst>
              <a:ext uri="{FF2B5EF4-FFF2-40B4-BE49-F238E27FC236}">
                <a16:creationId xmlns:a16="http://schemas.microsoft.com/office/drawing/2014/main" id="{B64C31AF-2DA7-4A03-AB00-9BA3ADEF8BD8}"/>
              </a:ext>
            </a:extLst>
          </p:cNvPr>
          <p:cNvSpPr>
            <a:spLocks noGrp="1" noChangeArrowheads="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r>
              <a:rPr lang="en-US" altLang="en-US" dirty="0">
                <a:ea typeface="Cambria Math" panose="02040503050406030204" pitchFamily="18" charset="0"/>
                <a:cs typeface="Arial" panose="020B0604020202020204" pitchFamily="34" charset="0"/>
              </a:rPr>
              <a:t>The FSCA’s mandate is to: </a:t>
            </a:r>
          </a:p>
          <a:p>
            <a:pPr marL="457200" indent="-457200">
              <a:buFont typeface="Arial" panose="020B0604020202020204" pitchFamily="34" charset="0"/>
              <a:buChar char="•"/>
            </a:pPr>
            <a:r>
              <a:rPr lang="en-US" altLang="en-US" dirty="0">
                <a:ea typeface="Cambria Math" panose="02040503050406030204" pitchFamily="18" charset="0"/>
                <a:cs typeface="Arial" panose="020B0604020202020204" pitchFamily="34" charset="0"/>
              </a:rPr>
              <a:t>enhance the efficiency and integrity of financial markets; promote fair customer treatment by financial institutions; promote financial literacy by providing financial education; and assist in maintaining financial stability – </a:t>
            </a:r>
            <a:r>
              <a:rPr lang="en-US" altLang="en-US" sz="2400" u="sng" dirty="0">
                <a:ea typeface="Cambria Math" panose="02040503050406030204" pitchFamily="18" charset="0"/>
                <a:cs typeface="Arial" panose="020B0604020202020204" pitchFamily="34" charset="0"/>
              </a:rPr>
              <a:t>s57 Financial Sector Regulation Act</a:t>
            </a:r>
          </a:p>
          <a:p>
            <a:endParaRPr lang="en-US" altLang="en-US" sz="3200" dirty="0">
              <a:ea typeface="Cambria Math"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F4BD10D1-DD9F-426B-B4E9-F3C50459EF74}"/>
              </a:ext>
            </a:extLst>
          </p:cNvPr>
          <p:cNvSpPr txBox="1"/>
          <p:nvPr/>
        </p:nvSpPr>
        <p:spPr>
          <a:xfrm>
            <a:off x="6200775" y="6429375"/>
            <a:ext cx="312906" cy="369332"/>
          </a:xfrm>
          <a:prstGeom prst="rect">
            <a:avLst/>
          </a:prstGeom>
          <a:noFill/>
        </p:spPr>
        <p:txBody>
          <a:bodyPr wrap="none" rtlCol="0">
            <a:spAutoFit/>
          </a:bodyPr>
          <a:lstStyle/>
          <a:p>
            <a:r>
              <a:rPr lang="en-US" dirty="0"/>
              <a:t>3</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a:extLst>
              <a:ext uri="{FF2B5EF4-FFF2-40B4-BE49-F238E27FC236}">
                <a16:creationId xmlns:a16="http://schemas.microsoft.com/office/drawing/2014/main" id="{E4CA3DAB-EF02-48B5-8F47-A2DD06D02D0C}"/>
              </a:ext>
            </a:extLst>
          </p:cNvPr>
          <p:cNvSpPr>
            <a:spLocks noGrp="1" noChangeArrowheads="1"/>
          </p:cNvSpPr>
          <p:nvPr>
            <p:ph type="body" sz="quarter" idx="13"/>
          </p:nvPr>
        </p:nvSpPr>
        <p:spPr bwMode="auto">
          <a:xfrm>
            <a:off x="915075" y="537751"/>
            <a:ext cx="6768219" cy="1104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r>
              <a:rPr lang="en-US" altLang="en-US" b="1" dirty="0"/>
              <a:t>Regulatory scope</a:t>
            </a:r>
          </a:p>
        </p:txBody>
      </p:sp>
      <p:sp>
        <p:nvSpPr>
          <p:cNvPr id="5" name="TextBox 4">
            <a:extLst>
              <a:ext uri="{FF2B5EF4-FFF2-40B4-BE49-F238E27FC236}">
                <a16:creationId xmlns:a16="http://schemas.microsoft.com/office/drawing/2014/main" id="{3AFC66D0-1915-4260-A687-D497297F94DE}"/>
              </a:ext>
            </a:extLst>
          </p:cNvPr>
          <p:cNvSpPr txBox="1"/>
          <p:nvPr/>
        </p:nvSpPr>
        <p:spPr>
          <a:xfrm>
            <a:off x="6200775" y="6526768"/>
            <a:ext cx="312906" cy="369332"/>
          </a:xfrm>
          <a:prstGeom prst="rect">
            <a:avLst/>
          </a:prstGeom>
          <a:noFill/>
        </p:spPr>
        <p:txBody>
          <a:bodyPr wrap="none" rtlCol="0">
            <a:spAutoFit/>
          </a:bodyPr>
          <a:lstStyle/>
          <a:p>
            <a:r>
              <a:rPr lang="en-US" dirty="0"/>
              <a:t>4</a:t>
            </a:r>
          </a:p>
        </p:txBody>
      </p:sp>
      <p:pic>
        <p:nvPicPr>
          <p:cNvPr id="8" name="Picture 7">
            <a:extLst>
              <a:ext uri="{FF2B5EF4-FFF2-40B4-BE49-F238E27FC236}">
                <a16:creationId xmlns:a16="http://schemas.microsoft.com/office/drawing/2014/main" id="{8F0417FF-F003-421C-A9F2-C621FC2EC2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31161" y="1457841"/>
            <a:ext cx="6120130" cy="5156200"/>
          </a:xfrm>
          <a:prstGeom prst="rect">
            <a:avLst/>
          </a:prstGeom>
          <a:noFill/>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F54C-E09B-4CC5-8C13-45448B4C5866}"/>
              </a:ext>
            </a:extLst>
          </p:cNvPr>
          <p:cNvSpPr>
            <a:spLocks noGrp="1"/>
          </p:cNvSpPr>
          <p:nvPr>
            <p:ph type="title"/>
          </p:nvPr>
        </p:nvSpPr>
        <p:spPr>
          <a:xfrm>
            <a:off x="347663" y="2819400"/>
            <a:ext cx="3371850" cy="4581525"/>
          </a:xfrm>
        </p:spPr>
        <p:txBody>
          <a:bodyPr/>
          <a:lstStyle/>
          <a:p>
            <a:pPr defTabSz="914318" eaLnBrk="1" fontAlgn="auto" hangingPunct="1">
              <a:spcAft>
                <a:spcPts val="0"/>
              </a:spcAft>
              <a:defRPr/>
            </a:pPr>
            <a:r>
              <a:rPr lang="en-ZA" b="0" dirty="0">
                <a:latin typeface="+mj-lt"/>
              </a:rPr>
              <a:t>Q3,2021/22 </a:t>
            </a:r>
            <a:r>
              <a:rPr lang="en-ZA" dirty="0">
                <a:latin typeface="+mj-lt"/>
              </a:rPr>
              <a:t>Performance </a:t>
            </a:r>
            <a:br>
              <a:rPr lang="en-ZA" dirty="0">
                <a:latin typeface="+mj-lt"/>
              </a:rPr>
            </a:br>
            <a:r>
              <a:rPr lang="en-ZA" dirty="0">
                <a:latin typeface="+mj-lt"/>
              </a:rPr>
              <a:t>Report</a:t>
            </a:r>
            <a:br>
              <a:rPr lang="en-ZA" dirty="0">
                <a:latin typeface="+mj-lt"/>
              </a:rPr>
            </a:br>
            <a:br>
              <a:rPr lang="en-ZA" dirty="0">
                <a:latin typeface="+mj-lt"/>
              </a:rPr>
            </a:br>
            <a:br>
              <a:rPr lang="en-ZA" dirty="0">
                <a:latin typeface="+mj-lt"/>
              </a:rPr>
            </a:br>
            <a:br>
              <a:rPr lang="en-ZA" dirty="0">
                <a:latin typeface="+mj-lt"/>
              </a:rPr>
            </a:br>
            <a:br>
              <a:rPr lang="en-ZA" dirty="0">
                <a:latin typeface="+mj-lt"/>
              </a:rPr>
            </a:br>
            <a:endParaRPr lang="en-ZA" dirty="0">
              <a:latin typeface="+mj-lt"/>
            </a:endParaRPr>
          </a:p>
        </p:txBody>
      </p:sp>
      <p:pic>
        <p:nvPicPr>
          <p:cNvPr id="18435" name="Picture 5" descr="Organisational Performance - Clarity">
            <a:extLst>
              <a:ext uri="{FF2B5EF4-FFF2-40B4-BE49-F238E27FC236}">
                <a16:creationId xmlns:a16="http://schemas.microsoft.com/office/drawing/2014/main" id="{5508867F-B9A6-404C-B5AD-2CD17F2945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5450" y="1455738"/>
            <a:ext cx="6081713"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40C845-C727-4E39-982E-CA8CFA508E55}"/>
              </a:ext>
            </a:extLst>
          </p:cNvPr>
          <p:cNvSpPr/>
          <p:nvPr/>
        </p:nvSpPr>
        <p:spPr>
          <a:xfrm>
            <a:off x="808228" y="227806"/>
            <a:ext cx="9144000" cy="584775"/>
          </a:xfrm>
          <a:prstGeom prst="rect">
            <a:avLst/>
          </a:prstGeom>
        </p:spPr>
        <p:txBody>
          <a:bodyPr>
            <a:spAutoFit/>
          </a:bodyPr>
          <a:lstStyle/>
          <a:p>
            <a:pPr>
              <a:defRPr/>
            </a:pPr>
            <a:r>
              <a:rPr lang="en-US" sz="3200" b="1" dirty="0">
                <a:solidFill>
                  <a:schemeClr val="tx1">
                    <a:lumMod val="75000"/>
                    <a:lumOff val="25000"/>
                  </a:schemeClr>
                </a:solidFill>
                <a:cs typeface="Arial" panose="020B0604020202020204" pitchFamily="34" charset="0"/>
              </a:rPr>
              <a:t>FSCA Objectives 2018 - 21</a:t>
            </a:r>
          </a:p>
        </p:txBody>
      </p:sp>
      <p:grpSp>
        <p:nvGrpSpPr>
          <p:cNvPr id="20483" name="Group 72">
            <a:extLst>
              <a:ext uri="{FF2B5EF4-FFF2-40B4-BE49-F238E27FC236}">
                <a16:creationId xmlns:a16="http://schemas.microsoft.com/office/drawing/2014/main" id="{EBF250F7-6F6D-4CA6-8CA5-3F0E1F1368EA}"/>
              </a:ext>
            </a:extLst>
          </p:cNvPr>
          <p:cNvGrpSpPr>
            <a:grpSpLocks/>
          </p:cNvGrpSpPr>
          <p:nvPr/>
        </p:nvGrpSpPr>
        <p:grpSpPr bwMode="auto">
          <a:xfrm>
            <a:off x="976313" y="731838"/>
            <a:ext cx="9115425" cy="3230562"/>
            <a:chOff x="534933" y="1754158"/>
            <a:chExt cx="9115340" cy="2885284"/>
          </a:xfrm>
        </p:grpSpPr>
        <p:sp>
          <p:nvSpPr>
            <p:cNvPr id="92" name="Freeform 24">
              <a:extLst>
                <a:ext uri="{FF2B5EF4-FFF2-40B4-BE49-F238E27FC236}">
                  <a16:creationId xmlns:a16="http://schemas.microsoft.com/office/drawing/2014/main" id="{E4003A44-B177-4AEE-949A-2DDEB0195311}"/>
                </a:ext>
              </a:extLst>
            </p:cNvPr>
            <p:cNvSpPr/>
            <p:nvPr/>
          </p:nvSpPr>
          <p:spPr>
            <a:xfrm>
              <a:off x="534933" y="3428615"/>
              <a:ext cx="2306615" cy="1210827"/>
            </a:xfrm>
            <a:custGeom>
              <a:avLst/>
              <a:gdLst>
                <a:gd name="connsiteX0" fmla="*/ 1419064 w 2838128"/>
                <a:gd name="connsiteY0" fmla="*/ 370855 h 1348336"/>
                <a:gd name="connsiteX1" fmla="*/ 1480193 w 2838128"/>
                <a:gd name="connsiteY1" fmla="*/ 377017 h 1348336"/>
                <a:gd name="connsiteX2" fmla="*/ 1527193 w 2838128"/>
                <a:gd name="connsiteY2" fmla="*/ 391607 h 1348336"/>
                <a:gd name="connsiteX3" fmla="*/ 1487759 w 2838128"/>
                <a:gd name="connsiteY3" fmla="*/ 400288 h 1348336"/>
                <a:gd name="connsiteX4" fmla="*/ 1400478 w 2838128"/>
                <a:gd name="connsiteY4" fmla="*/ 537089 h 1348336"/>
                <a:gd name="connsiteX5" fmla="*/ 1549811 w 2838128"/>
                <a:gd name="connsiteY5" fmla="*/ 681298 h 1348336"/>
                <a:gd name="connsiteX6" fmla="*/ 1683483 w 2838128"/>
                <a:gd name="connsiteY6" fmla="*/ 589296 h 1348336"/>
                <a:gd name="connsiteX7" fmla="*/ 1691849 w 2838128"/>
                <a:gd name="connsiteY7" fmla="*/ 543775 h 1348336"/>
                <a:gd name="connsiteX8" fmla="*/ 1698542 w 2838128"/>
                <a:gd name="connsiteY8" fmla="*/ 556105 h 1348336"/>
                <a:gd name="connsiteX9" fmla="*/ 1722378 w 2838128"/>
                <a:gd name="connsiteY9" fmla="*/ 674168 h 1348336"/>
                <a:gd name="connsiteX10" fmla="*/ 1419064 w 2838128"/>
                <a:gd name="connsiteY10" fmla="*/ 977481 h 1348336"/>
                <a:gd name="connsiteX11" fmla="*/ 1115750 w 2838128"/>
                <a:gd name="connsiteY11" fmla="*/ 674168 h 1348336"/>
                <a:gd name="connsiteX12" fmla="*/ 1419064 w 2838128"/>
                <a:gd name="connsiteY12" fmla="*/ 370855 h 1348336"/>
                <a:gd name="connsiteX13" fmla="*/ 945967 w 2838128"/>
                <a:gd name="connsiteY13" fmla="*/ 228329 h 1348336"/>
                <a:gd name="connsiteX14" fmla="*/ 890655 w 2838128"/>
                <a:gd name="connsiteY14" fmla="*/ 245325 h 1348336"/>
                <a:gd name="connsiteX15" fmla="*/ 178873 w 2838128"/>
                <a:gd name="connsiteY15" fmla="*/ 678425 h 1348336"/>
                <a:gd name="connsiteX16" fmla="*/ 780562 w 2838128"/>
                <a:gd name="connsiteY16" fmla="*/ 1076427 h 1348336"/>
                <a:gd name="connsiteX17" fmla="*/ 960041 w 2838128"/>
                <a:gd name="connsiteY17" fmla="*/ 1136390 h 1348336"/>
                <a:gd name="connsiteX18" fmla="*/ 958290 w 2838128"/>
                <a:gd name="connsiteY18" fmla="*/ 1134945 h 1348336"/>
                <a:gd name="connsiteX19" fmla="*/ 767430 w 2838128"/>
                <a:gd name="connsiteY19" fmla="*/ 674169 h 1348336"/>
                <a:gd name="connsiteX20" fmla="*/ 878719 w 2838128"/>
                <a:gd name="connsiteY20" fmla="*/ 309834 h 1348336"/>
                <a:gd name="connsiteX21" fmla="*/ 1876239 w 2838128"/>
                <a:gd name="connsiteY21" fmla="*/ 210422 h 1348336"/>
                <a:gd name="connsiteX22" fmla="*/ 1879841 w 2838128"/>
                <a:gd name="connsiteY22" fmla="*/ 213394 h 1348336"/>
                <a:gd name="connsiteX23" fmla="*/ 2070700 w 2838128"/>
                <a:gd name="connsiteY23" fmla="*/ 674169 h 1348336"/>
                <a:gd name="connsiteX24" fmla="*/ 1959411 w 2838128"/>
                <a:gd name="connsiteY24" fmla="*/ 1038504 h 1348336"/>
                <a:gd name="connsiteX25" fmla="*/ 1882466 w 2838128"/>
                <a:gd name="connsiteY25" fmla="*/ 1131763 h 1348336"/>
                <a:gd name="connsiteX26" fmla="*/ 1884212 w 2838128"/>
                <a:gd name="connsiteY26" fmla="*/ 1131363 h 1348336"/>
                <a:gd name="connsiteX27" fmla="*/ 2662058 w 2838128"/>
                <a:gd name="connsiteY27" fmla="*/ 678694 h 1348336"/>
                <a:gd name="connsiteX28" fmla="*/ 2004137 w 2838128"/>
                <a:gd name="connsiteY28" fmla="*/ 253943 h 1348336"/>
                <a:gd name="connsiteX29" fmla="*/ 1419064 w 2838128"/>
                <a:gd name="connsiteY29" fmla="*/ 184948 h 1348336"/>
                <a:gd name="connsiteX30" fmla="*/ 929843 w 2838128"/>
                <a:gd name="connsiteY30" fmla="*/ 674169 h 1348336"/>
                <a:gd name="connsiteX31" fmla="*/ 1419064 w 2838128"/>
                <a:gd name="connsiteY31" fmla="*/ 1163390 h 1348336"/>
                <a:gd name="connsiteX32" fmla="*/ 1908285 w 2838128"/>
                <a:gd name="connsiteY32" fmla="*/ 674169 h 1348336"/>
                <a:gd name="connsiteX33" fmla="*/ 1419064 w 2838128"/>
                <a:gd name="connsiteY33" fmla="*/ 184948 h 1348336"/>
                <a:gd name="connsiteX34" fmla="*/ 1443617 w 2838128"/>
                <a:gd name="connsiteY34" fmla="*/ 4 h 1348336"/>
                <a:gd name="connsiteX35" fmla="*/ 2775012 w 2838128"/>
                <a:gd name="connsiteY35" fmla="*/ 584479 h 1348336"/>
                <a:gd name="connsiteX36" fmla="*/ 2795183 w 2838128"/>
                <a:gd name="connsiteY36" fmla="*/ 744474 h 1348336"/>
                <a:gd name="connsiteX37" fmla="*/ 1458873 w 2838128"/>
                <a:gd name="connsiteY37" fmla="*/ 1348329 h 1348336"/>
                <a:gd name="connsiteX38" fmla="*/ 29940 w 2838128"/>
                <a:gd name="connsiteY38" fmla="*/ 726474 h 1348336"/>
                <a:gd name="connsiteX39" fmla="*/ 70245 w 2838128"/>
                <a:gd name="connsiteY39" fmla="*/ 573259 h 1348336"/>
                <a:gd name="connsiteX40" fmla="*/ 1443617 w 2838128"/>
                <a:gd name="connsiteY40" fmla="*/ 4 h 134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38128" h="1348336">
                  <a:moveTo>
                    <a:pt x="1419064" y="370855"/>
                  </a:moveTo>
                  <a:cubicBezTo>
                    <a:pt x="1440004" y="370855"/>
                    <a:pt x="1460448" y="372977"/>
                    <a:pt x="1480193" y="377017"/>
                  </a:cubicBezTo>
                  <a:lnTo>
                    <a:pt x="1527193" y="391607"/>
                  </a:lnTo>
                  <a:lnTo>
                    <a:pt x="1487759" y="400288"/>
                  </a:lnTo>
                  <a:cubicBezTo>
                    <a:pt x="1435469" y="423488"/>
                    <a:pt x="1399417" y="476294"/>
                    <a:pt x="1400478" y="537089"/>
                  </a:cubicBezTo>
                  <a:cubicBezTo>
                    <a:pt x="1401893" y="618149"/>
                    <a:pt x="1468751" y="682713"/>
                    <a:pt x="1549811" y="681298"/>
                  </a:cubicBezTo>
                  <a:cubicBezTo>
                    <a:pt x="1610606" y="680237"/>
                    <a:pt x="1662122" y="642364"/>
                    <a:pt x="1683483" y="589296"/>
                  </a:cubicBezTo>
                  <a:lnTo>
                    <a:pt x="1691849" y="543775"/>
                  </a:lnTo>
                  <a:lnTo>
                    <a:pt x="1698542" y="556105"/>
                  </a:lnTo>
                  <a:cubicBezTo>
                    <a:pt x="1713891" y="592393"/>
                    <a:pt x="1722378" y="632289"/>
                    <a:pt x="1722378" y="674168"/>
                  </a:cubicBezTo>
                  <a:cubicBezTo>
                    <a:pt x="1722378" y="841683"/>
                    <a:pt x="1586580" y="977481"/>
                    <a:pt x="1419064" y="977481"/>
                  </a:cubicBezTo>
                  <a:cubicBezTo>
                    <a:pt x="1251548" y="977481"/>
                    <a:pt x="1115750" y="841683"/>
                    <a:pt x="1115750" y="674168"/>
                  </a:cubicBezTo>
                  <a:cubicBezTo>
                    <a:pt x="1115750" y="506653"/>
                    <a:pt x="1251548" y="370855"/>
                    <a:pt x="1419064" y="370855"/>
                  </a:cubicBezTo>
                  <a:close/>
                  <a:moveTo>
                    <a:pt x="945967" y="228329"/>
                  </a:moveTo>
                  <a:lnTo>
                    <a:pt x="890655" y="245325"/>
                  </a:lnTo>
                  <a:cubicBezTo>
                    <a:pt x="615430" y="345439"/>
                    <a:pt x="377708" y="508131"/>
                    <a:pt x="178873" y="678425"/>
                  </a:cubicBezTo>
                  <a:cubicBezTo>
                    <a:pt x="315032" y="797363"/>
                    <a:pt x="496214" y="962663"/>
                    <a:pt x="780562" y="1076427"/>
                  </a:cubicBezTo>
                  <a:lnTo>
                    <a:pt x="960041" y="1136390"/>
                  </a:lnTo>
                  <a:lnTo>
                    <a:pt x="958290" y="1134945"/>
                  </a:lnTo>
                  <a:cubicBezTo>
                    <a:pt x="840367" y="1017022"/>
                    <a:pt x="767430" y="854113"/>
                    <a:pt x="767430" y="674169"/>
                  </a:cubicBezTo>
                  <a:cubicBezTo>
                    <a:pt x="767430" y="539211"/>
                    <a:pt x="808457" y="413835"/>
                    <a:pt x="878719" y="309834"/>
                  </a:cubicBezTo>
                  <a:close/>
                  <a:moveTo>
                    <a:pt x="1876239" y="210422"/>
                  </a:moveTo>
                  <a:lnTo>
                    <a:pt x="1879841" y="213394"/>
                  </a:lnTo>
                  <a:cubicBezTo>
                    <a:pt x="1997763" y="331316"/>
                    <a:pt x="2070700" y="494225"/>
                    <a:pt x="2070700" y="674169"/>
                  </a:cubicBezTo>
                  <a:cubicBezTo>
                    <a:pt x="2070700" y="809127"/>
                    <a:pt x="2029673" y="934503"/>
                    <a:pt x="1959411" y="1038504"/>
                  </a:cubicBezTo>
                  <a:lnTo>
                    <a:pt x="1882466" y="1131763"/>
                  </a:lnTo>
                  <a:lnTo>
                    <a:pt x="1884212" y="1131363"/>
                  </a:lnTo>
                  <a:cubicBezTo>
                    <a:pt x="2300305" y="1007110"/>
                    <a:pt x="2560756" y="760950"/>
                    <a:pt x="2662058" y="678694"/>
                  </a:cubicBezTo>
                  <a:cubicBezTo>
                    <a:pt x="2517293" y="555732"/>
                    <a:pt x="2291137" y="370938"/>
                    <a:pt x="2004137" y="253943"/>
                  </a:cubicBezTo>
                  <a:close/>
                  <a:moveTo>
                    <a:pt x="1419064" y="184948"/>
                  </a:moveTo>
                  <a:cubicBezTo>
                    <a:pt x="1148875" y="184948"/>
                    <a:pt x="929843" y="403980"/>
                    <a:pt x="929843" y="674169"/>
                  </a:cubicBezTo>
                  <a:cubicBezTo>
                    <a:pt x="929843" y="944358"/>
                    <a:pt x="1148875" y="1163390"/>
                    <a:pt x="1419064" y="1163390"/>
                  </a:cubicBezTo>
                  <a:cubicBezTo>
                    <a:pt x="1689253" y="1163390"/>
                    <a:pt x="1908285" y="944358"/>
                    <a:pt x="1908285" y="674169"/>
                  </a:cubicBezTo>
                  <a:cubicBezTo>
                    <a:pt x="1908285" y="403980"/>
                    <a:pt x="1689253" y="184948"/>
                    <a:pt x="1419064" y="184948"/>
                  </a:cubicBezTo>
                  <a:close/>
                  <a:moveTo>
                    <a:pt x="1443617" y="4"/>
                  </a:moveTo>
                  <a:cubicBezTo>
                    <a:pt x="2095913" y="-1514"/>
                    <a:pt x="2537843" y="355995"/>
                    <a:pt x="2775012" y="584479"/>
                  </a:cubicBezTo>
                  <a:cubicBezTo>
                    <a:pt x="2872946" y="672853"/>
                    <a:pt x="2838299" y="691963"/>
                    <a:pt x="2795183" y="744474"/>
                  </a:cubicBezTo>
                  <a:cubicBezTo>
                    <a:pt x="2522065" y="1012963"/>
                    <a:pt x="2086934" y="1316091"/>
                    <a:pt x="1458873" y="1348329"/>
                  </a:cubicBezTo>
                  <a:cubicBezTo>
                    <a:pt x="655800" y="1350471"/>
                    <a:pt x="195463" y="888376"/>
                    <a:pt x="29940" y="726474"/>
                  </a:cubicBezTo>
                  <a:cubicBezTo>
                    <a:pt x="-45825" y="654330"/>
                    <a:pt x="42820" y="599262"/>
                    <a:pt x="70245" y="573259"/>
                  </a:cubicBezTo>
                  <a:cubicBezTo>
                    <a:pt x="238195" y="430792"/>
                    <a:pt x="661393" y="13445"/>
                    <a:pt x="1443617" y="4"/>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cs typeface="Arial" panose="020B0604020202020204" pitchFamily="34" charset="0"/>
              </a:endParaRPr>
            </a:p>
          </p:txBody>
        </p:sp>
        <p:grpSp>
          <p:nvGrpSpPr>
            <p:cNvPr id="20558" name="Group 74">
              <a:extLst>
                <a:ext uri="{FF2B5EF4-FFF2-40B4-BE49-F238E27FC236}">
                  <a16:creationId xmlns:a16="http://schemas.microsoft.com/office/drawing/2014/main" id="{082CDA21-DBB4-4709-AC20-EF150F330F04}"/>
                </a:ext>
              </a:extLst>
            </p:cNvPr>
            <p:cNvGrpSpPr>
              <a:grpSpLocks/>
            </p:cNvGrpSpPr>
            <p:nvPr/>
          </p:nvGrpSpPr>
          <p:grpSpPr bwMode="auto">
            <a:xfrm>
              <a:off x="5613126" y="1754158"/>
              <a:ext cx="4037147" cy="2436145"/>
              <a:chOff x="5613126" y="1754158"/>
              <a:chExt cx="4037147" cy="2436145"/>
            </a:xfrm>
          </p:grpSpPr>
          <p:grpSp>
            <p:nvGrpSpPr>
              <p:cNvPr id="20559" name="Group 75">
                <a:extLst>
                  <a:ext uri="{FF2B5EF4-FFF2-40B4-BE49-F238E27FC236}">
                    <a16:creationId xmlns:a16="http://schemas.microsoft.com/office/drawing/2014/main" id="{FA6C069D-2158-47C2-B651-FF26AFCCA066}"/>
                  </a:ext>
                </a:extLst>
              </p:cNvPr>
              <p:cNvGrpSpPr>
                <a:grpSpLocks/>
              </p:cNvGrpSpPr>
              <p:nvPr/>
            </p:nvGrpSpPr>
            <p:grpSpPr bwMode="auto">
              <a:xfrm>
                <a:off x="5613387" y="1754158"/>
                <a:ext cx="3755063" cy="639587"/>
                <a:chOff x="5751494" y="1753307"/>
                <a:chExt cx="3755063" cy="639587"/>
              </a:xfrm>
            </p:grpSpPr>
            <p:sp>
              <p:nvSpPr>
                <p:cNvPr id="20570" name="TextBox 86">
                  <a:extLst>
                    <a:ext uri="{FF2B5EF4-FFF2-40B4-BE49-F238E27FC236}">
                      <a16:creationId xmlns:a16="http://schemas.microsoft.com/office/drawing/2014/main" id="{21EAB9D1-8ADF-472F-ADF2-AE628BD8FD75}"/>
                    </a:ext>
                  </a:extLst>
                </p:cNvPr>
                <p:cNvSpPr txBox="1">
                  <a:spLocks noChangeArrowheads="1"/>
                </p:cNvSpPr>
                <p:nvPr/>
              </p:nvSpPr>
              <p:spPr bwMode="auto">
                <a:xfrm>
                  <a:off x="6112453" y="1871953"/>
                  <a:ext cx="3394104" cy="29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ZA" altLang="en-US" sz="1200">
                      <a:solidFill>
                        <a:srgbClr val="7F7F7F"/>
                      </a:solidFill>
                      <a:cs typeface="Arial" panose="020B0604020202020204" pitchFamily="34" charset="0"/>
                    </a:rPr>
                    <a:t>Building a New Organisation</a:t>
                  </a:r>
                  <a:endParaRPr lang="en-US" altLang="en-US" sz="1200">
                    <a:solidFill>
                      <a:srgbClr val="7F7F7F"/>
                    </a:solidFill>
                    <a:cs typeface="Arial" panose="020B0604020202020204" pitchFamily="34" charset="0"/>
                  </a:endParaRPr>
                </a:p>
              </p:txBody>
            </p:sp>
            <p:grpSp>
              <p:nvGrpSpPr>
                <p:cNvPr id="20571" name="Group 87">
                  <a:extLst>
                    <a:ext uri="{FF2B5EF4-FFF2-40B4-BE49-F238E27FC236}">
                      <a16:creationId xmlns:a16="http://schemas.microsoft.com/office/drawing/2014/main" id="{06699716-D1CD-42E0-A83A-2E1CFFDAC2AD}"/>
                    </a:ext>
                  </a:extLst>
                </p:cNvPr>
                <p:cNvGrpSpPr>
                  <a:grpSpLocks/>
                </p:cNvGrpSpPr>
                <p:nvPr/>
              </p:nvGrpSpPr>
              <p:grpSpPr bwMode="auto">
                <a:xfrm>
                  <a:off x="5751494" y="1753307"/>
                  <a:ext cx="639768" cy="639587"/>
                  <a:chOff x="6047252" y="2284392"/>
                  <a:chExt cx="639768" cy="639587"/>
                </a:xfrm>
              </p:grpSpPr>
              <p:sp>
                <p:nvSpPr>
                  <p:cNvPr id="89" name="Oval 88">
                    <a:extLst>
                      <a:ext uri="{FF2B5EF4-FFF2-40B4-BE49-F238E27FC236}">
                        <a16:creationId xmlns:a16="http://schemas.microsoft.com/office/drawing/2014/main" id="{1D9910C5-49AC-4A37-85E5-39D313D0A155}"/>
                      </a:ext>
                    </a:extLst>
                  </p:cNvPr>
                  <p:cNvSpPr/>
                  <p:nvPr/>
                </p:nvSpPr>
                <p:spPr>
                  <a:xfrm>
                    <a:off x="6047163" y="2284392"/>
                    <a:ext cx="639757" cy="6394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0573" name="TextBox 89">
                    <a:extLst>
                      <a:ext uri="{FF2B5EF4-FFF2-40B4-BE49-F238E27FC236}">
                        <a16:creationId xmlns:a16="http://schemas.microsoft.com/office/drawing/2014/main" id="{501EC650-26EE-4B81-B850-8F2C693C970A}"/>
                      </a:ext>
                    </a:extLst>
                  </p:cNvPr>
                  <p:cNvSpPr txBox="1">
                    <a:spLocks noChangeArrowheads="1"/>
                  </p:cNvSpPr>
                  <p:nvPr/>
                </p:nvSpPr>
                <p:spPr bwMode="auto">
                  <a:xfrm>
                    <a:off x="6139260" y="2403038"/>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a:solidFill>
                          <a:schemeClr val="bg1"/>
                        </a:solidFill>
                        <a:cs typeface="Arial" panose="020B0604020202020204" pitchFamily="34" charset="0"/>
                      </a:rPr>
                      <a:t>01</a:t>
                    </a:r>
                  </a:p>
                </p:txBody>
              </p:sp>
            </p:grpSp>
          </p:grpSp>
          <p:grpSp>
            <p:nvGrpSpPr>
              <p:cNvPr id="20560" name="Group 76">
                <a:extLst>
                  <a:ext uri="{FF2B5EF4-FFF2-40B4-BE49-F238E27FC236}">
                    <a16:creationId xmlns:a16="http://schemas.microsoft.com/office/drawing/2014/main" id="{65579189-F5E3-4637-807A-9642C0570982}"/>
                  </a:ext>
                </a:extLst>
              </p:cNvPr>
              <p:cNvGrpSpPr>
                <a:grpSpLocks/>
              </p:cNvGrpSpPr>
              <p:nvPr/>
            </p:nvGrpSpPr>
            <p:grpSpPr bwMode="auto">
              <a:xfrm>
                <a:off x="5613126" y="2610576"/>
                <a:ext cx="4037147" cy="640080"/>
                <a:chOff x="5751233" y="2657221"/>
                <a:chExt cx="4037147" cy="640080"/>
              </a:xfrm>
            </p:grpSpPr>
            <p:sp>
              <p:nvSpPr>
                <p:cNvPr id="20566" name="TextBox 82">
                  <a:extLst>
                    <a:ext uri="{FF2B5EF4-FFF2-40B4-BE49-F238E27FC236}">
                      <a16:creationId xmlns:a16="http://schemas.microsoft.com/office/drawing/2014/main" id="{3308E221-E57A-4D68-9F4A-9754B22F09BA}"/>
                    </a:ext>
                  </a:extLst>
                </p:cNvPr>
                <p:cNvSpPr txBox="1">
                  <a:spLocks noChangeArrowheads="1"/>
                </p:cNvSpPr>
                <p:nvPr/>
              </p:nvSpPr>
              <p:spPr bwMode="auto">
                <a:xfrm>
                  <a:off x="6119721" y="2730900"/>
                  <a:ext cx="3668659" cy="54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ZA" altLang="en-US" sz="1200">
                      <a:solidFill>
                        <a:srgbClr val="7F7F7F"/>
                      </a:solidFill>
                      <a:cs typeface="Arial" panose="020B0604020202020204" pitchFamily="34" charset="0"/>
                    </a:rPr>
                    <a:t>An inclusive and transformed financial sector</a:t>
                  </a:r>
                  <a:endParaRPr lang="en-US" altLang="en-US" sz="1200">
                    <a:solidFill>
                      <a:srgbClr val="7F7F7F"/>
                    </a:solidFill>
                    <a:cs typeface="Arial" panose="020B0604020202020204" pitchFamily="34" charset="0"/>
                  </a:endParaRPr>
                </a:p>
                <a:p>
                  <a:pPr>
                    <a:lnSpc>
                      <a:spcPct val="150000"/>
                    </a:lnSpc>
                  </a:pPr>
                  <a:endParaRPr lang="en-US" altLang="en-US" sz="1200">
                    <a:solidFill>
                      <a:srgbClr val="7F7F7F"/>
                    </a:solidFill>
                    <a:cs typeface="Arial" panose="020B0604020202020204" pitchFamily="34" charset="0"/>
                  </a:endParaRPr>
                </a:p>
              </p:txBody>
            </p:sp>
            <p:grpSp>
              <p:nvGrpSpPr>
                <p:cNvPr id="20567" name="Group 83">
                  <a:extLst>
                    <a:ext uri="{FF2B5EF4-FFF2-40B4-BE49-F238E27FC236}">
                      <a16:creationId xmlns:a16="http://schemas.microsoft.com/office/drawing/2014/main" id="{EC2A6A8A-554F-4EEB-A303-B8E78DDDFAA4}"/>
                    </a:ext>
                  </a:extLst>
                </p:cNvPr>
                <p:cNvGrpSpPr>
                  <a:grpSpLocks/>
                </p:cNvGrpSpPr>
                <p:nvPr/>
              </p:nvGrpSpPr>
              <p:grpSpPr bwMode="auto">
                <a:xfrm>
                  <a:off x="5751233" y="2657221"/>
                  <a:ext cx="640080" cy="640080"/>
                  <a:chOff x="6046991" y="3111830"/>
                  <a:chExt cx="640080" cy="640080"/>
                </a:xfrm>
              </p:grpSpPr>
              <p:sp>
                <p:nvSpPr>
                  <p:cNvPr id="85" name="Oval 84">
                    <a:extLst>
                      <a:ext uri="{FF2B5EF4-FFF2-40B4-BE49-F238E27FC236}">
                        <a16:creationId xmlns:a16="http://schemas.microsoft.com/office/drawing/2014/main" id="{608A2A17-B442-498F-B6BD-0D332AD93C4A}"/>
                      </a:ext>
                    </a:extLst>
                  </p:cNvPr>
                  <p:cNvSpPr/>
                  <p:nvPr/>
                </p:nvSpPr>
                <p:spPr>
                  <a:xfrm>
                    <a:off x="6047163" y="3111782"/>
                    <a:ext cx="639757" cy="639441"/>
                  </a:xfrm>
                  <a:prstGeom prst="ellipse">
                    <a:avLst/>
                  </a:prstGeom>
                  <a:solidFill>
                    <a:srgbClr val="416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0569" name="TextBox 85">
                    <a:extLst>
                      <a:ext uri="{FF2B5EF4-FFF2-40B4-BE49-F238E27FC236}">
                        <a16:creationId xmlns:a16="http://schemas.microsoft.com/office/drawing/2014/main" id="{96EE64D0-98CE-4999-A175-CD12D7D5B7F3}"/>
                      </a:ext>
                    </a:extLst>
                  </p:cNvPr>
                  <p:cNvSpPr txBox="1">
                    <a:spLocks noChangeArrowheads="1"/>
                  </p:cNvSpPr>
                  <p:nvPr/>
                </p:nvSpPr>
                <p:spPr bwMode="auto">
                  <a:xfrm>
                    <a:off x="6132030" y="3227579"/>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02</a:t>
                    </a:r>
                  </a:p>
                </p:txBody>
              </p:sp>
            </p:grpSp>
          </p:grpSp>
          <p:grpSp>
            <p:nvGrpSpPr>
              <p:cNvPr id="20561" name="Group 77">
                <a:extLst>
                  <a:ext uri="{FF2B5EF4-FFF2-40B4-BE49-F238E27FC236}">
                    <a16:creationId xmlns:a16="http://schemas.microsoft.com/office/drawing/2014/main" id="{6CEB1741-871B-4F49-BDD1-751C58DEB2BD}"/>
                  </a:ext>
                </a:extLst>
              </p:cNvPr>
              <p:cNvGrpSpPr>
                <a:grpSpLocks/>
              </p:cNvGrpSpPr>
              <p:nvPr/>
            </p:nvGrpSpPr>
            <p:grpSpPr bwMode="auto">
              <a:xfrm>
                <a:off x="5613387" y="3550716"/>
                <a:ext cx="3755063" cy="639587"/>
                <a:chOff x="5751495" y="3549865"/>
                <a:chExt cx="3755063" cy="639587"/>
              </a:xfrm>
            </p:grpSpPr>
            <p:sp>
              <p:nvSpPr>
                <p:cNvPr id="20562" name="TextBox 78">
                  <a:extLst>
                    <a:ext uri="{FF2B5EF4-FFF2-40B4-BE49-F238E27FC236}">
                      <a16:creationId xmlns:a16="http://schemas.microsoft.com/office/drawing/2014/main" id="{60631947-CBAF-493F-8DCA-139FCC043670}"/>
                    </a:ext>
                  </a:extLst>
                </p:cNvPr>
                <p:cNvSpPr txBox="1">
                  <a:spLocks noChangeArrowheads="1"/>
                </p:cNvSpPr>
                <p:nvPr/>
              </p:nvSpPr>
              <p:spPr bwMode="auto">
                <a:xfrm>
                  <a:off x="6112532" y="3612778"/>
                  <a:ext cx="3394026" cy="5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ZA" altLang="en-US" sz="1200">
                      <a:solidFill>
                        <a:srgbClr val="7F7F7F"/>
                      </a:solidFill>
                      <a:cs typeface="Arial" panose="020B0604020202020204" pitchFamily="34" charset="0"/>
                    </a:rPr>
                    <a:t>A robust regulatory framework that promotes fair customer treatment</a:t>
                  </a:r>
                  <a:endParaRPr lang="en-US" altLang="en-US" sz="1200">
                    <a:solidFill>
                      <a:srgbClr val="7F7F7F"/>
                    </a:solidFill>
                    <a:cs typeface="Arial" panose="020B0604020202020204" pitchFamily="34" charset="0"/>
                  </a:endParaRPr>
                </a:p>
              </p:txBody>
            </p:sp>
            <p:grpSp>
              <p:nvGrpSpPr>
                <p:cNvPr id="20563" name="Group 79">
                  <a:extLst>
                    <a:ext uri="{FF2B5EF4-FFF2-40B4-BE49-F238E27FC236}">
                      <a16:creationId xmlns:a16="http://schemas.microsoft.com/office/drawing/2014/main" id="{0138CFA4-24FC-4A6E-85C8-60C8172C7CD0}"/>
                    </a:ext>
                  </a:extLst>
                </p:cNvPr>
                <p:cNvGrpSpPr>
                  <a:grpSpLocks/>
                </p:cNvGrpSpPr>
                <p:nvPr/>
              </p:nvGrpSpPr>
              <p:grpSpPr bwMode="auto">
                <a:xfrm>
                  <a:off x="5751495" y="3549865"/>
                  <a:ext cx="639768" cy="639587"/>
                  <a:chOff x="6047253" y="4004474"/>
                  <a:chExt cx="639768" cy="639587"/>
                </a:xfrm>
              </p:grpSpPr>
              <p:sp>
                <p:nvSpPr>
                  <p:cNvPr id="81" name="Oval 80">
                    <a:extLst>
                      <a:ext uri="{FF2B5EF4-FFF2-40B4-BE49-F238E27FC236}">
                        <a16:creationId xmlns:a16="http://schemas.microsoft.com/office/drawing/2014/main" id="{DF84B12D-B764-48A2-9973-492171774C85}"/>
                      </a:ext>
                    </a:extLst>
                  </p:cNvPr>
                  <p:cNvSpPr/>
                  <p:nvPr/>
                </p:nvSpPr>
                <p:spPr>
                  <a:xfrm>
                    <a:off x="6047164" y="4004306"/>
                    <a:ext cx="639757" cy="640860"/>
                  </a:xfrm>
                  <a:prstGeom prst="ellipse">
                    <a:avLst/>
                  </a:prstGeom>
                  <a:solidFill>
                    <a:srgbClr val="8D4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0565" name="TextBox 81">
                    <a:extLst>
                      <a:ext uri="{FF2B5EF4-FFF2-40B4-BE49-F238E27FC236}">
                        <a16:creationId xmlns:a16="http://schemas.microsoft.com/office/drawing/2014/main" id="{480D3133-15BA-4FF6-A968-0F59DCA7D89D}"/>
                      </a:ext>
                    </a:extLst>
                  </p:cNvPr>
                  <p:cNvSpPr txBox="1">
                    <a:spLocks noChangeArrowheads="1"/>
                  </p:cNvSpPr>
                  <p:nvPr/>
                </p:nvSpPr>
                <p:spPr bwMode="auto">
                  <a:xfrm>
                    <a:off x="6132031" y="4123694"/>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03</a:t>
                    </a:r>
                  </a:p>
                </p:txBody>
              </p:sp>
            </p:grpSp>
          </p:grpSp>
        </p:grpSp>
      </p:grpSp>
      <p:sp>
        <p:nvSpPr>
          <p:cNvPr id="20484" name="TextBox 96">
            <a:extLst>
              <a:ext uri="{FF2B5EF4-FFF2-40B4-BE49-F238E27FC236}">
                <a16:creationId xmlns:a16="http://schemas.microsoft.com/office/drawing/2014/main" id="{1AF9668A-C7A6-4609-88D8-F45044DD6659}"/>
              </a:ext>
            </a:extLst>
          </p:cNvPr>
          <p:cNvSpPr txBox="1">
            <a:spLocks noChangeArrowheads="1"/>
          </p:cNvSpPr>
          <p:nvPr/>
        </p:nvSpPr>
        <p:spPr bwMode="auto">
          <a:xfrm>
            <a:off x="6488113" y="3997325"/>
            <a:ext cx="32702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ZA" altLang="en-US" sz="1200">
                <a:solidFill>
                  <a:srgbClr val="7F7F7F"/>
                </a:solidFill>
                <a:cs typeface="Arial" panose="020B0604020202020204" pitchFamily="34" charset="0"/>
              </a:rPr>
              <a:t>Informed financial customers</a:t>
            </a:r>
            <a:endParaRPr lang="en-US" altLang="en-US" sz="1200">
              <a:solidFill>
                <a:srgbClr val="7F7F7F"/>
              </a:solidFill>
              <a:cs typeface="Arial" panose="020B0604020202020204" pitchFamily="34" charset="0"/>
            </a:endParaRPr>
          </a:p>
          <a:p>
            <a:pPr>
              <a:lnSpc>
                <a:spcPct val="150000"/>
              </a:lnSpc>
            </a:pPr>
            <a:r>
              <a:rPr lang="en-US" altLang="en-US" sz="1200">
                <a:solidFill>
                  <a:srgbClr val="7F7F7F"/>
                </a:solidFill>
                <a:cs typeface="Arial" panose="020B0604020202020204" pitchFamily="34" charset="0"/>
              </a:rPr>
              <a:t>.</a:t>
            </a:r>
          </a:p>
        </p:txBody>
      </p:sp>
      <p:sp>
        <p:nvSpPr>
          <p:cNvPr id="98" name="Oval 97">
            <a:extLst>
              <a:ext uri="{FF2B5EF4-FFF2-40B4-BE49-F238E27FC236}">
                <a16:creationId xmlns:a16="http://schemas.microsoft.com/office/drawing/2014/main" id="{6783A0E4-5479-48A9-AC1A-8ED0B88E58B2}"/>
              </a:ext>
            </a:extLst>
          </p:cNvPr>
          <p:cNvSpPr/>
          <p:nvPr/>
        </p:nvSpPr>
        <p:spPr>
          <a:xfrm>
            <a:off x="6064250" y="3884613"/>
            <a:ext cx="641350" cy="639762"/>
          </a:xfrm>
          <a:prstGeom prst="ellipse">
            <a:avLst/>
          </a:prstGeom>
          <a:solidFill>
            <a:srgbClr val="7B8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0486" name="TextBox 98">
            <a:extLst>
              <a:ext uri="{FF2B5EF4-FFF2-40B4-BE49-F238E27FC236}">
                <a16:creationId xmlns:a16="http://schemas.microsoft.com/office/drawing/2014/main" id="{167ECAE9-031C-4A51-A3CB-6BB6D95B4212}"/>
              </a:ext>
            </a:extLst>
          </p:cNvPr>
          <p:cNvSpPr txBox="1">
            <a:spLocks noChangeArrowheads="1"/>
          </p:cNvSpPr>
          <p:nvPr/>
        </p:nvSpPr>
        <p:spPr bwMode="auto">
          <a:xfrm>
            <a:off x="6149975" y="4005263"/>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04</a:t>
            </a:r>
          </a:p>
        </p:txBody>
      </p:sp>
      <p:sp>
        <p:nvSpPr>
          <p:cNvPr id="20487" name="TextBox 99">
            <a:extLst>
              <a:ext uri="{FF2B5EF4-FFF2-40B4-BE49-F238E27FC236}">
                <a16:creationId xmlns:a16="http://schemas.microsoft.com/office/drawing/2014/main" id="{AAAAF127-0743-4097-B930-0939DACCC17C}"/>
              </a:ext>
            </a:extLst>
          </p:cNvPr>
          <p:cNvSpPr txBox="1">
            <a:spLocks noChangeArrowheads="1"/>
          </p:cNvSpPr>
          <p:nvPr/>
        </p:nvSpPr>
        <p:spPr bwMode="auto">
          <a:xfrm>
            <a:off x="6488113" y="4924425"/>
            <a:ext cx="33940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marL="2284413" indent="1588" defTabSz="912813" eaLnBrk="0" fontAlgn="base" hangingPunct="0">
              <a:spcBef>
                <a:spcPct val="0"/>
              </a:spcBef>
              <a:spcAft>
                <a:spcPct val="0"/>
              </a:spcAft>
              <a:defRPr>
                <a:solidFill>
                  <a:schemeClr val="tx1"/>
                </a:solidFill>
                <a:latin typeface="Arial" panose="020B0604020202020204" pitchFamily="34" charset="0"/>
              </a:defRPr>
            </a:lvl6pPr>
            <a:lvl7pPr marL="2741613" indent="1588" defTabSz="912813" eaLnBrk="0" fontAlgn="base" hangingPunct="0">
              <a:spcBef>
                <a:spcPct val="0"/>
              </a:spcBef>
              <a:spcAft>
                <a:spcPct val="0"/>
              </a:spcAft>
              <a:defRPr>
                <a:solidFill>
                  <a:schemeClr val="tx1"/>
                </a:solidFill>
                <a:latin typeface="Arial" panose="020B0604020202020204" pitchFamily="34" charset="0"/>
              </a:defRPr>
            </a:lvl7pPr>
            <a:lvl8pPr marL="3198813" indent="1588" defTabSz="912813" eaLnBrk="0" fontAlgn="base" hangingPunct="0">
              <a:spcBef>
                <a:spcPct val="0"/>
              </a:spcBef>
              <a:spcAft>
                <a:spcPct val="0"/>
              </a:spcAft>
              <a:defRPr>
                <a:solidFill>
                  <a:schemeClr val="tx1"/>
                </a:solidFill>
                <a:latin typeface="Arial" panose="020B0604020202020204" pitchFamily="34" charset="0"/>
              </a:defRPr>
            </a:lvl8pPr>
            <a:lvl9pPr marL="3656013" indent="1588" defTabSz="912813"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ZA" altLang="en-US" sz="1200">
                <a:solidFill>
                  <a:srgbClr val="7F7F7F"/>
                </a:solidFill>
                <a:cs typeface="Arial" panose="020B0604020202020204" pitchFamily="34" charset="0"/>
              </a:rPr>
              <a:t>Strengthening the efficiency and integrity of our financial markets; </a:t>
            </a:r>
            <a:r>
              <a:rPr lang="en-US" altLang="en-US" sz="1200">
                <a:solidFill>
                  <a:srgbClr val="7F7F7F"/>
                </a:solidFill>
                <a:cs typeface="Arial" panose="020B0604020202020204" pitchFamily="34" charset="0"/>
              </a:rPr>
              <a:t>.</a:t>
            </a:r>
          </a:p>
        </p:txBody>
      </p:sp>
      <p:sp>
        <p:nvSpPr>
          <p:cNvPr id="101" name="Oval 100">
            <a:extLst>
              <a:ext uri="{FF2B5EF4-FFF2-40B4-BE49-F238E27FC236}">
                <a16:creationId xmlns:a16="http://schemas.microsoft.com/office/drawing/2014/main" id="{67BC0AF4-F463-436A-A698-BA934BB3C60B}"/>
              </a:ext>
            </a:extLst>
          </p:cNvPr>
          <p:cNvSpPr/>
          <p:nvPr/>
        </p:nvSpPr>
        <p:spPr>
          <a:xfrm>
            <a:off x="6096000" y="4892675"/>
            <a:ext cx="639763" cy="639763"/>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20489" name="TextBox 101">
            <a:extLst>
              <a:ext uri="{FF2B5EF4-FFF2-40B4-BE49-F238E27FC236}">
                <a16:creationId xmlns:a16="http://schemas.microsoft.com/office/drawing/2014/main" id="{8E2DE60F-FFA8-4BAA-A074-98CDCBE3A61F}"/>
              </a:ext>
            </a:extLst>
          </p:cNvPr>
          <p:cNvSpPr txBox="1">
            <a:spLocks noChangeArrowheads="1"/>
          </p:cNvSpPr>
          <p:nvPr/>
        </p:nvSpPr>
        <p:spPr bwMode="auto">
          <a:xfrm>
            <a:off x="6181725" y="50133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chemeClr val="bg1"/>
                </a:solidFill>
                <a:cs typeface="Arial" panose="020B0604020202020204" pitchFamily="34" charset="0"/>
              </a:rPr>
              <a:t>05</a:t>
            </a:r>
          </a:p>
        </p:txBody>
      </p:sp>
      <p:grpSp>
        <p:nvGrpSpPr>
          <p:cNvPr id="20490" name="Group 32">
            <a:extLst>
              <a:ext uri="{FF2B5EF4-FFF2-40B4-BE49-F238E27FC236}">
                <a16:creationId xmlns:a16="http://schemas.microsoft.com/office/drawing/2014/main" id="{2DFCD38E-C0C3-4581-A6BD-25221589E633}"/>
              </a:ext>
            </a:extLst>
          </p:cNvPr>
          <p:cNvGrpSpPr>
            <a:grpSpLocks/>
          </p:cNvGrpSpPr>
          <p:nvPr/>
        </p:nvGrpSpPr>
        <p:grpSpPr bwMode="auto">
          <a:xfrm>
            <a:off x="1588" y="1597025"/>
            <a:ext cx="4846637" cy="5264150"/>
            <a:chOff x="838" y="1597600"/>
            <a:chExt cx="4847197" cy="5262956"/>
          </a:xfrm>
        </p:grpSpPr>
        <p:grpSp>
          <p:nvGrpSpPr>
            <p:cNvPr id="20493" name="Group 33">
              <a:extLst>
                <a:ext uri="{FF2B5EF4-FFF2-40B4-BE49-F238E27FC236}">
                  <a16:creationId xmlns:a16="http://schemas.microsoft.com/office/drawing/2014/main" id="{FD12F731-FAF7-4C0A-95B1-75942EF1F880}"/>
                </a:ext>
              </a:extLst>
            </p:cNvPr>
            <p:cNvGrpSpPr>
              <a:grpSpLocks/>
            </p:cNvGrpSpPr>
            <p:nvPr/>
          </p:nvGrpSpPr>
          <p:grpSpPr bwMode="auto">
            <a:xfrm>
              <a:off x="1747776" y="1597600"/>
              <a:ext cx="3100259" cy="3202493"/>
              <a:chOff x="1733490" y="1502917"/>
              <a:chExt cx="3100259" cy="3202493"/>
            </a:xfrm>
          </p:grpSpPr>
          <p:grpSp>
            <p:nvGrpSpPr>
              <p:cNvPr id="20502" name="Group 42">
                <a:extLst>
                  <a:ext uri="{FF2B5EF4-FFF2-40B4-BE49-F238E27FC236}">
                    <a16:creationId xmlns:a16="http://schemas.microsoft.com/office/drawing/2014/main" id="{D46A5CD5-54AB-4B47-915E-1E9F4D4561C2}"/>
                  </a:ext>
                </a:extLst>
              </p:cNvPr>
              <p:cNvGrpSpPr>
                <a:grpSpLocks/>
              </p:cNvGrpSpPr>
              <p:nvPr/>
            </p:nvGrpSpPr>
            <p:grpSpPr bwMode="auto">
              <a:xfrm>
                <a:off x="2100263" y="2402508"/>
                <a:ext cx="2302901" cy="2302902"/>
                <a:chOff x="404516" y="2635606"/>
                <a:chExt cx="1748950" cy="1748950"/>
              </a:xfrm>
            </p:grpSpPr>
            <p:sp>
              <p:nvSpPr>
                <p:cNvPr id="117" name="Oval 116">
                  <a:extLst>
                    <a:ext uri="{FF2B5EF4-FFF2-40B4-BE49-F238E27FC236}">
                      <a16:creationId xmlns:a16="http://schemas.microsoft.com/office/drawing/2014/main" id="{14B19137-8B7C-4007-80C9-B31CAAE7A81D}"/>
                    </a:ext>
                  </a:extLst>
                </p:cNvPr>
                <p:cNvSpPr>
                  <a:spLocks noEditPoints="1"/>
                </p:cNvSpPr>
                <p:nvPr/>
              </p:nvSpPr>
              <p:spPr bwMode="auto">
                <a:xfrm>
                  <a:off x="404132" y="2635847"/>
                  <a:ext cx="1749579" cy="1748978"/>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0549" name="Oval 117">
                  <a:extLst>
                    <a:ext uri="{FF2B5EF4-FFF2-40B4-BE49-F238E27FC236}">
                      <a16:creationId xmlns:a16="http://schemas.microsoft.com/office/drawing/2014/main" id="{76FD4390-0595-4E7D-83B8-5269143BF62D}"/>
                    </a:ext>
                  </a:extLst>
                </p:cNvPr>
                <p:cNvSpPr>
                  <a:spLocks noEditPoints="1"/>
                </p:cNvSpPr>
                <p:nvPr/>
              </p:nvSpPr>
              <p:spPr bwMode="auto">
                <a:xfrm>
                  <a:off x="515467" y="2745502"/>
                  <a:ext cx="1527048" cy="152915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19" name="Oval 118">
                  <a:extLst>
                    <a:ext uri="{FF2B5EF4-FFF2-40B4-BE49-F238E27FC236}">
                      <a16:creationId xmlns:a16="http://schemas.microsoft.com/office/drawing/2014/main" id="{097EF7F4-AC6E-425F-9D83-BDE2C81C13FE}"/>
                    </a:ext>
                  </a:extLst>
                </p:cNvPr>
                <p:cNvSpPr>
                  <a:spLocks noEditPoints="1"/>
                </p:cNvSpPr>
                <p:nvPr/>
              </p:nvSpPr>
              <p:spPr bwMode="auto">
                <a:xfrm>
                  <a:off x="611526" y="2843170"/>
                  <a:ext cx="1344439" cy="1346388"/>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0551" name="Oval 119">
                  <a:extLst>
                    <a:ext uri="{FF2B5EF4-FFF2-40B4-BE49-F238E27FC236}">
                      <a16:creationId xmlns:a16="http://schemas.microsoft.com/office/drawing/2014/main" id="{0276C004-3D58-499B-B909-46E78B622890}"/>
                    </a:ext>
                  </a:extLst>
                </p:cNvPr>
                <p:cNvSpPr>
                  <a:spLocks noEditPoints="1"/>
                </p:cNvSpPr>
                <p:nvPr/>
              </p:nvSpPr>
              <p:spPr bwMode="auto">
                <a:xfrm>
                  <a:off x="707491" y="2939532"/>
                  <a:ext cx="1143000" cy="114109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21" name="Oval 120">
                  <a:extLst>
                    <a:ext uri="{FF2B5EF4-FFF2-40B4-BE49-F238E27FC236}">
                      <a16:creationId xmlns:a16="http://schemas.microsoft.com/office/drawing/2014/main" id="{655D26E2-ED7C-4195-BB5F-A0AA2C9FF150}"/>
                    </a:ext>
                  </a:extLst>
                </p:cNvPr>
                <p:cNvSpPr>
                  <a:spLocks noEditPoints="1"/>
                </p:cNvSpPr>
                <p:nvPr/>
              </p:nvSpPr>
              <p:spPr bwMode="auto">
                <a:xfrm>
                  <a:off x="785157" y="3017946"/>
                  <a:ext cx="997176" cy="996834"/>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0553" name="Oval 121">
                  <a:extLst>
                    <a:ext uri="{FF2B5EF4-FFF2-40B4-BE49-F238E27FC236}">
                      <a16:creationId xmlns:a16="http://schemas.microsoft.com/office/drawing/2014/main" id="{62FE41FF-F231-42BD-814E-68285A5FCE1F}"/>
                    </a:ext>
                  </a:extLst>
                </p:cNvPr>
                <p:cNvSpPr>
                  <a:spLocks noEditPoints="1"/>
                </p:cNvSpPr>
                <p:nvPr/>
              </p:nvSpPr>
              <p:spPr bwMode="auto">
                <a:xfrm>
                  <a:off x="890371" y="3121300"/>
                  <a:ext cx="777240" cy="7775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23" name="Oval 122">
                  <a:extLst>
                    <a:ext uri="{FF2B5EF4-FFF2-40B4-BE49-F238E27FC236}">
                      <a16:creationId xmlns:a16="http://schemas.microsoft.com/office/drawing/2014/main" id="{EED136F9-9E18-473A-ADE3-677498B43F12}"/>
                    </a:ext>
                  </a:extLst>
                </p:cNvPr>
                <p:cNvSpPr>
                  <a:spLocks noEditPoints="1"/>
                </p:cNvSpPr>
                <p:nvPr/>
              </p:nvSpPr>
              <p:spPr bwMode="auto">
                <a:xfrm>
                  <a:off x="963612" y="3193929"/>
                  <a:ext cx="630620" cy="632815"/>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sp>
              <p:nvSpPr>
                <p:cNvPr id="20555" name="Oval 123">
                  <a:extLst>
                    <a:ext uri="{FF2B5EF4-FFF2-40B4-BE49-F238E27FC236}">
                      <a16:creationId xmlns:a16="http://schemas.microsoft.com/office/drawing/2014/main" id="{C95BF238-39B6-4957-8659-14B744C4B9E5}"/>
                    </a:ext>
                  </a:extLst>
                </p:cNvPr>
                <p:cNvSpPr>
                  <a:spLocks noEditPoints="1"/>
                </p:cNvSpPr>
                <p:nvPr/>
              </p:nvSpPr>
              <p:spPr bwMode="auto">
                <a:xfrm>
                  <a:off x="1054963" y="3284675"/>
                  <a:ext cx="448056" cy="450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en-US">
                    <a:cs typeface="Arial" panose="020B0604020202020204" pitchFamily="34" charset="0"/>
                  </a:endParaRPr>
                </a:p>
              </p:txBody>
            </p:sp>
            <p:sp>
              <p:nvSpPr>
                <p:cNvPr id="125" name="Oval 124">
                  <a:extLst>
                    <a:ext uri="{FF2B5EF4-FFF2-40B4-BE49-F238E27FC236}">
                      <a16:creationId xmlns:a16="http://schemas.microsoft.com/office/drawing/2014/main" id="{77008918-EC5C-483F-B8E9-DBD78D908C66}"/>
                    </a:ext>
                  </a:extLst>
                </p:cNvPr>
                <p:cNvSpPr>
                  <a:spLocks/>
                </p:cNvSpPr>
                <p:nvPr/>
              </p:nvSpPr>
              <p:spPr bwMode="auto">
                <a:xfrm>
                  <a:off x="1150507" y="3381965"/>
                  <a:ext cx="265270" cy="268796"/>
                </a:xfrm>
                <a:prstGeom prst="ellipse">
                  <a:avLst/>
                </a:prstGeom>
                <a:solidFill>
                  <a:schemeClr val="tx1">
                    <a:lumMod val="75000"/>
                    <a:lumOff val="25000"/>
                  </a:schemeClr>
                </a:solidFill>
                <a:ln>
                  <a:noFill/>
                </a:ln>
              </p:spPr>
              <p:txBody>
                <a:bodyPr/>
                <a:lstStyle/>
                <a:p>
                  <a:pPr>
                    <a:defRPr/>
                  </a:pPr>
                  <a:endParaRPr lang="en-US" dirty="0">
                    <a:cs typeface="Arial" panose="020B0604020202020204" pitchFamily="34" charset="0"/>
                  </a:endParaRPr>
                </a:p>
              </p:txBody>
            </p:sp>
          </p:grpSp>
          <p:grpSp>
            <p:nvGrpSpPr>
              <p:cNvPr id="20503" name="Group 43">
                <a:extLst>
                  <a:ext uri="{FF2B5EF4-FFF2-40B4-BE49-F238E27FC236}">
                    <a16:creationId xmlns:a16="http://schemas.microsoft.com/office/drawing/2014/main" id="{258ECECA-06D0-491D-B7E1-D3AA07894C30}"/>
                  </a:ext>
                </a:extLst>
              </p:cNvPr>
              <p:cNvGrpSpPr>
                <a:grpSpLocks/>
              </p:cNvGrpSpPr>
              <p:nvPr/>
            </p:nvGrpSpPr>
            <p:grpSpPr bwMode="auto">
              <a:xfrm>
                <a:off x="1733490" y="1502917"/>
                <a:ext cx="3100259" cy="2582209"/>
                <a:chOff x="1733490" y="1502917"/>
                <a:chExt cx="3100259" cy="2582209"/>
              </a:xfrm>
            </p:grpSpPr>
            <p:grpSp>
              <p:nvGrpSpPr>
                <p:cNvPr id="20504" name="Group 44">
                  <a:extLst>
                    <a:ext uri="{FF2B5EF4-FFF2-40B4-BE49-F238E27FC236}">
                      <a16:creationId xmlns:a16="http://schemas.microsoft.com/office/drawing/2014/main" id="{8A1809B0-11E6-47A1-8293-09070F4E0472}"/>
                    </a:ext>
                  </a:extLst>
                </p:cNvPr>
                <p:cNvGrpSpPr>
                  <a:grpSpLocks/>
                </p:cNvGrpSpPr>
                <p:nvPr/>
              </p:nvGrpSpPr>
              <p:grpSpPr bwMode="auto">
                <a:xfrm rot="2061141" flipH="1">
                  <a:off x="3729013" y="2190800"/>
                  <a:ext cx="1104736" cy="1894326"/>
                  <a:chOff x="2232364" y="240658"/>
                  <a:chExt cx="1759161" cy="3016491"/>
                </a:xfrm>
              </p:grpSpPr>
              <p:grpSp>
                <p:nvGrpSpPr>
                  <p:cNvPr id="20538" name="Group 106">
                    <a:extLst>
                      <a:ext uri="{FF2B5EF4-FFF2-40B4-BE49-F238E27FC236}">
                        <a16:creationId xmlns:a16="http://schemas.microsoft.com/office/drawing/2014/main" id="{2A650740-7BE9-4422-9755-EDBA1606E370}"/>
                      </a:ext>
                    </a:extLst>
                  </p:cNvPr>
                  <p:cNvGrpSpPr>
                    <a:grpSpLocks/>
                  </p:cNvGrpSpPr>
                  <p:nvPr/>
                </p:nvGrpSpPr>
                <p:grpSpPr bwMode="auto">
                  <a:xfrm>
                    <a:off x="3162778" y="1396853"/>
                    <a:ext cx="828747" cy="1860296"/>
                    <a:chOff x="3162778" y="1396853"/>
                    <a:chExt cx="828747" cy="1860296"/>
                  </a:xfrm>
                </p:grpSpPr>
                <p:sp>
                  <p:nvSpPr>
                    <p:cNvPr id="113" name="Rectangle 49">
                      <a:extLst>
                        <a:ext uri="{FF2B5EF4-FFF2-40B4-BE49-F238E27FC236}">
                          <a16:creationId xmlns:a16="http://schemas.microsoft.com/office/drawing/2014/main" id="{913A2AC6-56CC-44F2-9520-9DCF7CD1800A}"/>
                        </a:ext>
                      </a:extLst>
                    </p:cNvPr>
                    <p:cNvSpPr/>
                    <p:nvPr/>
                  </p:nvSpPr>
                  <p:spPr>
                    <a:xfrm rot="9051825" flipV="1">
                      <a:off x="3988641" y="2822689"/>
                      <a:ext cx="58149" cy="45744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4" name="Rectangle 49">
                      <a:extLst>
                        <a:ext uri="{FF2B5EF4-FFF2-40B4-BE49-F238E27FC236}">
                          <a16:creationId xmlns:a16="http://schemas.microsoft.com/office/drawing/2014/main" id="{A1DEFBBD-BBFF-4FCD-B80B-CD755CCBAE25}"/>
                        </a:ext>
                      </a:extLst>
                    </p:cNvPr>
                    <p:cNvSpPr/>
                    <p:nvPr/>
                  </p:nvSpPr>
                  <p:spPr>
                    <a:xfrm rot="9051825" flipV="1">
                      <a:off x="3759643" y="2713237"/>
                      <a:ext cx="194672" cy="15669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5" name="Rectangle 50">
                      <a:extLst>
                        <a:ext uri="{FF2B5EF4-FFF2-40B4-BE49-F238E27FC236}">
                          <a16:creationId xmlns:a16="http://schemas.microsoft.com/office/drawing/2014/main" id="{678E139D-4F39-4E6E-88F1-542678867FDA}"/>
                        </a:ext>
                      </a:extLst>
                    </p:cNvPr>
                    <p:cNvSpPr/>
                    <p:nvPr/>
                  </p:nvSpPr>
                  <p:spPr>
                    <a:xfrm rot="9503861" flipV="1">
                      <a:off x="3571643" y="2273473"/>
                      <a:ext cx="260404" cy="518104"/>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6" name="Rectangle 50">
                      <a:extLst>
                        <a:ext uri="{FF2B5EF4-FFF2-40B4-BE49-F238E27FC236}">
                          <a16:creationId xmlns:a16="http://schemas.microsoft.com/office/drawing/2014/main" id="{EE7A2A2D-1FA3-46F1-8BD1-7C605DE3669A}"/>
                        </a:ext>
                      </a:extLst>
                    </p:cNvPr>
                    <p:cNvSpPr/>
                    <p:nvPr/>
                  </p:nvSpPr>
                  <p:spPr>
                    <a:xfrm rot="9503861" flipV="1">
                      <a:off x="3201606" y="1396062"/>
                      <a:ext cx="300856" cy="98060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586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0539" name="Group 107">
                    <a:extLst>
                      <a:ext uri="{FF2B5EF4-FFF2-40B4-BE49-F238E27FC236}">
                        <a16:creationId xmlns:a16="http://schemas.microsoft.com/office/drawing/2014/main" id="{B9911781-2BF7-4AC2-A6E8-82869CD463F6}"/>
                      </a:ext>
                    </a:extLst>
                  </p:cNvPr>
                  <p:cNvGrpSpPr>
                    <a:grpSpLocks/>
                  </p:cNvGrpSpPr>
                  <p:nvPr/>
                </p:nvGrpSpPr>
                <p:grpSpPr bwMode="auto">
                  <a:xfrm>
                    <a:off x="2232364" y="240658"/>
                    <a:ext cx="1245941" cy="1860161"/>
                    <a:chOff x="2515406" y="664855"/>
                    <a:chExt cx="679293" cy="1014168"/>
                  </a:xfrm>
                </p:grpSpPr>
                <p:sp>
                  <p:nvSpPr>
                    <p:cNvPr id="109" name="Rectangle 56">
                      <a:extLst>
                        <a:ext uri="{FF2B5EF4-FFF2-40B4-BE49-F238E27FC236}">
                          <a16:creationId xmlns:a16="http://schemas.microsoft.com/office/drawing/2014/main" id="{E05BE9D2-7929-47EF-AEC9-AB728D6D99FA}"/>
                        </a:ext>
                      </a:extLst>
                    </p:cNvPr>
                    <p:cNvSpPr/>
                    <p:nvPr/>
                  </p:nvSpPr>
                  <p:spPr>
                    <a:xfrm rot="9503861" flipV="1">
                      <a:off x="2696892" y="783749"/>
                      <a:ext cx="64785" cy="86809"/>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586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0" name="Rectangle 53">
                      <a:extLst>
                        <a:ext uri="{FF2B5EF4-FFF2-40B4-BE49-F238E27FC236}">
                          <a16:creationId xmlns:a16="http://schemas.microsoft.com/office/drawing/2014/main" id="{143C04B8-9BD6-4ED2-BF39-C355ADDA01C2}"/>
                        </a:ext>
                      </a:extLst>
                    </p:cNvPr>
                    <p:cNvSpPr/>
                    <p:nvPr/>
                  </p:nvSpPr>
                  <p:spPr>
                    <a:xfrm rot="9503861" flipV="1">
                      <a:off x="2717641" y="698318"/>
                      <a:ext cx="239839" cy="971429"/>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586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1" name="Rectangle 53">
                      <a:extLst>
                        <a:ext uri="{FF2B5EF4-FFF2-40B4-BE49-F238E27FC236}">
                          <a16:creationId xmlns:a16="http://schemas.microsoft.com/office/drawing/2014/main" id="{D5AF4058-314C-4AB9-9EAE-1F9E30FC2235}"/>
                        </a:ext>
                      </a:extLst>
                    </p:cNvPr>
                    <p:cNvSpPr/>
                    <p:nvPr/>
                  </p:nvSpPr>
                  <p:spPr>
                    <a:xfrm rot="9503861" flipV="1">
                      <a:off x="2531770" y="803731"/>
                      <a:ext cx="406624" cy="862573"/>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7B8C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12" name="Rectangle 53">
                      <a:extLst>
                        <a:ext uri="{FF2B5EF4-FFF2-40B4-BE49-F238E27FC236}">
                          <a16:creationId xmlns:a16="http://schemas.microsoft.com/office/drawing/2014/main" id="{325542F5-B5CF-4B37-AFD0-DBC396582BA5}"/>
                        </a:ext>
                      </a:extLst>
                    </p:cNvPr>
                    <p:cNvSpPr/>
                    <p:nvPr/>
                  </p:nvSpPr>
                  <p:spPr>
                    <a:xfrm rot="8477421" flipH="1" flipV="1">
                      <a:off x="2814535" y="652023"/>
                      <a:ext cx="405246" cy="84879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7B8C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nvGrpSpPr>
                <p:cNvPr id="20505" name="Group 45">
                  <a:extLst>
                    <a:ext uri="{FF2B5EF4-FFF2-40B4-BE49-F238E27FC236}">
                      <a16:creationId xmlns:a16="http://schemas.microsoft.com/office/drawing/2014/main" id="{522D7D23-1698-450D-84F8-EE8BAC5C96E6}"/>
                    </a:ext>
                  </a:extLst>
                </p:cNvPr>
                <p:cNvGrpSpPr>
                  <a:grpSpLocks/>
                </p:cNvGrpSpPr>
                <p:nvPr/>
              </p:nvGrpSpPr>
              <p:grpSpPr bwMode="auto">
                <a:xfrm flipH="1">
                  <a:off x="3314943" y="1685287"/>
                  <a:ext cx="1104736" cy="1894326"/>
                  <a:chOff x="2232364" y="240658"/>
                  <a:chExt cx="1759161" cy="3016491"/>
                </a:xfrm>
              </p:grpSpPr>
              <p:grpSp>
                <p:nvGrpSpPr>
                  <p:cNvPr id="20528" name="Group 68">
                    <a:extLst>
                      <a:ext uri="{FF2B5EF4-FFF2-40B4-BE49-F238E27FC236}">
                        <a16:creationId xmlns:a16="http://schemas.microsoft.com/office/drawing/2014/main" id="{8CCFD9E0-57FA-455A-8ACE-CD03979EDCD2}"/>
                      </a:ext>
                    </a:extLst>
                  </p:cNvPr>
                  <p:cNvGrpSpPr>
                    <a:grpSpLocks/>
                  </p:cNvGrpSpPr>
                  <p:nvPr/>
                </p:nvGrpSpPr>
                <p:grpSpPr bwMode="auto">
                  <a:xfrm>
                    <a:off x="3162778" y="1396853"/>
                    <a:ext cx="828747" cy="1860296"/>
                    <a:chOff x="3162778" y="1396853"/>
                    <a:chExt cx="828747" cy="1860296"/>
                  </a:xfrm>
                </p:grpSpPr>
                <p:sp>
                  <p:nvSpPr>
                    <p:cNvPr id="103" name="Rectangle 49">
                      <a:extLst>
                        <a:ext uri="{FF2B5EF4-FFF2-40B4-BE49-F238E27FC236}">
                          <a16:creationId xmlns:a16="http://schemas.microsoft.com/office/drawing/2014/main" id="{3C7CF421-73F3-452B-8220-B5ECDDB77E08}"/>
                        </a:ext>
                      </a:extLst>
                    </p:cNvPr>
                    <p:cNvSpPr/>
                    <p:nvPr/>
                  </p:nvSpPr>
                  <p:spPr>
                    <a:xfrm rot="9051825" flipV="1">
                      <a:off x="3934342" y="2798561"/>
                      <a:ext cx="58148" cy="45744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04" name="Rectangle 49">
                      <a:extLst>
                        <a:ext uri="{FF2B5EF4-FFF2-40B4-BE49-F238E27FC236}">
                          <a16:creationId xmlns:a16="http://schemas.microsoft.com/office/drawing/2014/main" id="{84CD948E-8237-43E0-98DE-99F218859B48}"/>
                        </a:ext>
                      </a:extLst>
                    </p:cNvPr>
                    <p:cNvSpPr/>
                    <p:nvPr/>
                  </p:nvSpPr>
                  <p:spPr>
                    <a:xfrm rot="9051825" flipV="1">
                      <a:off x="3721974" y="2712632"/>
                      <a:ext cx="194670" cy="15669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05" name="Rectangle 50">
                      <a:extLst>
                        <a:ext uri="{FF2B5EF4-FFF2-40B4-BE49-F238E27FC236}">
                          <a16:creationId xmlns:a16="http://schemas.microsoft.com/office/drawing/2014/main" id="{481DDE78-D6E5-4AB9-B104-BCFA54F88A69}"/>
                        </a:ext>
                      </a:extLst>
                    </p:cNvPr>
                    <p:cNvSpPr/>
                    <p:nvPr/>
                  </p:nvSpPr>
                  <p:spPr>
                    <a:xfrm rot="9503861" flipV="1">
                      <a:off x="3522245" y="2255183"/>
                      <a:ext cx="260405" cy="518104"/>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106" name="Rectangle 50">
                      <a:extLst>
                        <a:ext uri="{FF2B5EF4-FFF2-40B4-BE49-F238E27FC236}">
                          <a16:creationId xmlns:a16="http://schemas.microsoft.com/office/drawing/2014/main" id="{84FFB43C-18DA-4961-95FF-AB777888E3F6}"/>
                        </a:ext>
                      </a:extLst>
                    </p:cNvPr>
                    <p:cNvSpPr/>
                    <p:nvPr/>
                  </p:nvSpPr>
                  <p:spPr>
                    <a:xfrm rot="9503861" flipV="1">
                      <a:off x="3163241" y="1395890"/>
                      <a:ext cx="300856" cy="98060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6530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0529" name="Group 69">
                    <a:extLst>
                      <a:ext uri="{FF2B5EF4-FFF2-40B4-BE49-F238E27FC236}">
                        <a16:creationId xmlns:a16="http://schemas.microsoft.com/office/drawing/2014/main" id="{7EB9811F-C394-4072-A997-D1C2559B9CAE}"/>
                      </a:ext>
                    </a:extLst>
                  </p:cNvPr>
                  <p:cNvGrpSpPr>
                    <a:grpSpLocks/>
                  </p:cNvGrpSpPr>
                  <p:nvPr/>
                </p:nvGrpSpPr>
                <p:grpSpPr bwMode="auto">
                  <a:xfrm>
                    <a:off x="2232364" y="240658"/>
                    <a:ext cx="1245941" cy="1860161"/>
                    <a:chOff x="2515406" y="664855"/>
                    <a:chExt cx="679293" cy="1014168"/>
                  </a:xfrm>
                </p:grpSpPr>
                <p:sp>
                  <p:nvSpPr>
                    <p:cNvPr id="71" name="Rectangle 56">
                      <a:extLst>
                        <a:ext uri="{FF2B5EF4-FFF2-40B4-BE49-F238E27FC236}">
                          <a16:creationId xmlns:a16="http://schemas.microsoft.com/office/drawing/2014/main" id="{2CCEEDD5-51B3-4110-A840-B9A34A26842D}"/>
                        </a:ext>
                      </a:extLst>
                    </p:cNvPr>
                    <p:cNvSpPr/>
                    <p:nvPr/>
                  </p:nvSpPr>
                  <p:spPr>
                    <a:xfrm rot="9503861" flipV="1">
                      <a:off x="2672815" y="786243"/>
                      <a:ext cx="64785" cy="86808"/>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6530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72" name="Rectangle 53">
                      <a:extLst>
                        <a:ext uri="{FF2B5EF4-FFF2-40B4-BE49-F238E27FC236}">
                          <a16:creationId xmlns:a16="http://schemas.microsoft.com/office/drawing/2014/main" id="{0A4A0C77-88D2-4AAD-B524-BD9D5E9A369F}"/>
                        </a:ext>
                      </a:extLst>
                    </p:cNvPr>
                    <p:cNvSpPr/>
                    <p:nvPr/>
                  </p:nvSpPr>
                  <p:spPr>
                    <a:xfrm rot="9503861" flipV="1">
                      <a:off x="2692112" y="696678"/>
                      <a:ext cx="239839" cy="971429"/>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6530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95" name="Rectangle 53">
                      <a:extLst>
                        <a:ext uri="{FF2B5EF4-FFF2-40B4-BE49-F238E27FC236}">
                          <a16:creationId xmlns:a16="http://schemas.microsoft.com/office/drawing/2014/main" id="{9809771B-A507-4FCF-9FCD-54E13E32F947}"/>
                        </a:ext>
                      </a:extLst>
                    </p:cNvPr>
                    <p:cNvSpPr/>
                    <p:nvPr/>
                  </p:nvSpPr>
                  <p:spPr>
                    <a:xfrm rot="9503861" flipV="1">
                      <a:off x="2515679" y="816557"/>
                      <a:ext cx="403868" cy="862573"/>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8D4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96" name="Rectangle 53">
                      <a:extLst>
                        <a:ext uri="{FF2B5EF4-FFF2-40B4-BE49-F238E27FC236}">
                          <a16:creationId xmlns:a16="http://schemas.microsoft.com/office/drawing/2014/main" id="{A5B0AE15-434A-4206-B7C9-EF41D0AFDC67}"/>
                        </a:ext>
                      </a:extLst>
                    </p:cNvPr>
                    <p:cNvSpPr/>
                    <p:nvPr/>
                  </p:nvSpPr>
                  <p:spPr>
                    <a:xfrm rot="8477421" flipH="1" flipV="1">
                      <a:off x="2792735" y="664987"/>
                      <a:ext cx="402489" cy="84879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8D43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nvGrpSpPr>
                <p:cNvPr id="20506" name="Group 46">
                  <a:extLst>
                    <a:ext uri="{FF2B5EF4-FFF2-40B4-BE49-F238E27FC236}">
                      <a16:creationId xmlns:a16="http://schemas.microsoft.com/office/drawing/2014/main" id="{3522505E-A3BE-4878-8E64-7196820B29FC}"/>
                    </a:ext>
                  </a:extLst>
                </p:cNvPr>
                <p:cNvGrpSpPr>
                  <a:grpSpLocks/>
                </p:cNvGrpSpPr>
                <p:nvPr/>
              </p:nvGrpSpPr>
              <p:grpSpPr bwMode="auto">
                <a:xfrm rot="19687888" flipH="1">
                  <a:off x="2720383" y="1502917"/>
                  <a:ext cx="1104736" cy="1894326"/>
                  <a:chOff x="2232364" y="240658"/>
                  <a:chExt cx="1759161" cy="3016491"/>
                </a:xfrm>
              </p:grpSpPr>
              <p:grpSp>
                <p:nvGrpSpPr>
                  <p:cNvPr id="20518" name="Group 58">
                    <a:extLst>
                      <a:ext uri="{FF2B5EF4-FFF2-40B4-BE49-F238E27FC236}">
                        <a16:creationId xmlns:a16="http://schemas.microsoft.com/office/drawing/2014/main" id="{ED9469AF-FCEE-44B6-BCFB-E5B26AD8AEB0}"/>
                      </a:ext>
                    </a:extLst>
                  </p:cNvPr>
                  <p:cNvGrpSpPr>
                    <a:grpSpLocks/>
                  </p:cNvGrpSpPr>
                  <p:nvPr/>
                </p:nvGrpSpPr>
                <p:grpSpPr bwMode="auto">
                  <a:xfrm>
                    <a:off x="3162778" y="1396853"/>
                    <a:ext cx="828747" cy="1860296"/>
                    <a:chOff x="3162778" y="1396853"/>
                    <a:chExt cx="828747" cy="1860296"/>
                  </a:xfrm>
                </p:grpSpPr>
                <p:sp>
                  <p:nvSpPr>
                    <p:cNvPr id="65" name="Rectangle 49">
                      <a:extLst>
                        <a:ext uri="{FF2B5EF4-FFF2-40B4-BE49-F238E27FC236}">
                          <a16:creationId xmlns:a16="http://schemas.microsoft.com/office/drawing/2014/main" id="{DF12498A-6618-4A37-8785-0246931D204F}"/>
                        </a:ext>
                      </a:extLst>
                    </p:cNvPr>
                    <p:cNvSpPr/>
                    <p:nvPr/>
                  </p:nvSpPr>
                  <p:spPr>
                    <a:xfrm rot="9051825" flipV="1">
                      <a:off x="3936399" y="2771498"/>
                      <a:ext cx="58149" cy="457447"/>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6" name="Rectangle 49">
                      <a:extLst>
                        <a:ext uri="{FF2B5EF4-FFF2-40B4-BE49-F238E27FC236}">
                          <a16:creationId xmlns:a16="http://schemas.microsoft.com/office/drawing/2014/main" id="{714ED19F-7FDA-469A-8645-9CA3F575BE9F}"/>
                        </a:ext>
                      </a:extLst>
                    </p:cNvPr>
                    <p:cNvSpPr/>
                    <p:nvPr/>
                  </p:nvSpPr>
                  <p:spPr>
                    <a:xfrm rot="9051825" flipV="1">
                      <a:off x="3727082" y="2680697"/>
                      <a:ext cx="194672" cy="15669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7" name="Rectangle 50">
                      <a:extLst>
                        <a:ext uri="{FF2B5EF4-FFF2-40B4-BE49-F238E27FC236}">
                          <a16:creationId xmlns:a16="http://schemas.microsoft.com/office/drawing/2014/main" id="{20F2C6CA-2B3E-4CAD-9692-05A5331669D8}"/>
                        </a:ext>
                      </a:extLst>
                    </p:cNvPr>
                    <p:cNvSpPr/>
                    <p:nvPr/>
                  </p:nvSpPr>
                  <p:spPr>
                    <a:xfrm rot="9503861" flipV="1">
                      <a:off x="3521879" y="2227666"/>
                      <a:ext cx="260405" cy="518103"/>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8" name="Rectangle 50">
                      <a:extLst>
                        <a:ext uri="{FF2B5EF4-FFF2-40B4-BE49-F238E27FC236}">
                          <a16:creationId xmlns:a16="http://schemas.microsoft.com/office/drawing/2014/main" id="{5DDC4DEC-0331-400B-AB5F-819BB49E860C}"/>
                        </a:ext>
                      </a:extLst>
                    </p:cNvPr>
                    <p:cNvSpPr/>
                    <p:nvPr/>
                  </p:nvSpPr>
                  <p:spPr>
                    <a:xfrm rot="9503861" flipV="1">
                      <a:off x="3169989" y="1367004"/>
                      <a:ext cx="303384" cy="980606"/>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3152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0519" name="Group 59">
                    <a:extLst>
                      <a:ext uri="{FF2B5EF4-FFF2-40B4-BE49-F238E27FC236}">
                        <a16:creationId xmlns:a16="http://schemas.microsoft.com/office/drawing/2014/main" id="{3B3F0B37-738A-4D68-8ACC-8FF397DE8994}"/>
                      </a:ext>
                    </a:extLst>
                  </p:cNvPr>
                  <p:cNvGrpSpPr>
                    <a:grpSpLocks/>
                  </p:cNvGrpSpPr>
                  <p:nvPr/>
                </p:nvGrpSpPr>
                <p:grpSpPr bwMode="auto">
                  <a:xfrm>
                    <a:off x="2232364" y="240658"/>
                    <a:ext cx="1245941" cy="1860161"/>
                    <a:chOff x="2515406" y="664855"/>
                    <a:chExt cx="679293" cy="1014168"/>
                  </a:xfrm>
                </p:grpSpPr>
                <p:sp>
                  <p:nvSpPr>
                    <p:cNvPr id="61" name="Rectangle 56">
                      <a:extLst>
                        <a:ext uri="{FF2B5EF4-FFF2-40B4-BE49-F238E27FC236}">
                          <a16:creationId xmlns:a16="http://schemas.microsoft.com/office/drawing/2014/main" id="{F1EF6FF5-74C0-434F-BFE0-00D493DDCB37}"/>
                        </a:ext>
                      </a:extLst>
                    </p:cNvPr>
                    <p:cNvSpPr/>
                    <p:nvPr/>
                  </p:nvSpPr>
                  <p:spPr>
                    <a:xfrm rot="9503861" flipV="1">
                      <a:off x="2673009" y="763343"/>
                      <a:ext cx="64784" cy="86808"/>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3152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2" name="Rectangle 53">
                      <a:extLst>
                        <a:ext uri="{FF2B5EF4-FFF2-40B4-BE49-F238E27FC236}">
                          <a16:creationId xmlns:a16="http://schemas.microsoft.com/office/drawing/2014/main" id="{417836FE-66A7-4FE0-AF98-9B2009A1D4AA}"/>
                        </a:ext>
                      </a:extLst>
                    </p:cNvPr>
                    <p:cNvSpPr/>
                    <p:nvPr/>
                  </p:nvSpPr>
                  <p:spPr>
                    <a:xfrm rot="9503861" flipV="1">
                      <a:off x="2694794" y="678189"/>
                      <a:ext cx="239839" cy="971429"/>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3152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3" name="Rectangle 53">
                      <a:extLst>
                        <a:ext uri="{FF2B5EF4-FFF2-40B4-BE49-F238E27FC236}">
                          <a16:creationId xmlns:a16="http://schemas.microsoft.com/office/drawing/2014/main" id="{4E0F28C8-883B-49B9-845C-9CBDA7EEA92C}"/>
                        </a:ext>
                      </a:extLst>
                    </p:cNvPr>
                    <p:cNvSpPr/>
                    <p:nvPr/>
                  </p:nvSpPr>
                  <p:spPr>
                    <a:xfrm rot="9503861" flipV="1">
                      <a:off x="2520081" y="791038"/>
                      <a:ext cx="403867" cy="862573"/>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416E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64" name="Rectangle 53">
                      <a:extLst>
                        <a:ext uri="{FF2B5EF4-FFF2-40B4-BE49-F238E27FC236}">
                          <a16:creationId xmlns:a16="http://schemas.microsoft.com/office/drawing/2014/main" id="{2757A72C-65AE-453C-8B31-A2E56DB9C350}"/>
                        </a:ext>
                      </a:extLst>
                    </p:cNvPr>
                    <p:cNvSpPr/>
                    <p:nvPr/>
                  </p:nvSpPr>
                  <p:spPr>
                    <a:xfrm rot="8477421" flipH="1" flipV="1">
                      <a:off x="2796495" y="641941"/>
                      <a:ext cx="405246" cy="84879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416E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nvGrpSpPr>
                <p:cNvPr id="20507" name="Group 47">
                  <a:extLst>
                    <a:ext uri="{FF2B5EF4-FFF2-40B4-BE49-F238E27FC236}">
                      <a16:creationId xmlns:a16="http://schemas.microsoft.com/office/drawing/2014/main" id="{5CDCE293-6C72-4279-8D83-458D28E6A339}"/>
                    </a:ext>
                  </a:extLst>
                </p:cNvPr>
                <p:cNvGrpSpPr>
                  <a:grpSpLocks/>
                </p:cNvGrpSpPr>
                <p:nvPr/>
              </p:nvGrpSpPr>
              <p:grpSpPr bwMode="auto">
                <a:xfrm rot="17789630" flipH="1">
                  <a:off x="2128285" y="1660333"/>
                  <a:ext cx="1104736" cy="1894326"/>
                  <a:chOff x="2232364" y="240658"/>
                  <a:chExt cx="1759161" cy="3016491"/>
                </a:xfrm>
              </p:grpSpPr>
              <p:grpSp>
                <p:nvGrpSpPr>
                  <p:cNvPr id="20508" name="Group 48">
                    <a:extLst>
                      <a:ext uri="{FF2B5EF4-FFF2-40B4-BE49-F238E27FC236}">
                        <a16:creationId xmlns:a16="http://schemas.microsoft.com/office/drawing/2014/main" id="{19A586CD-0A38-49A0-8F49-35D481E283B3}"/>
                      </a:ext>
                    </a:extLst>
                  </p:cNvPr>
                  <p:cNvGrpSpPr>
                    <a:grpSpLocks/>
                  </p:cNvGrpSpPr>
                  <p:nvPr/>
                </p:nvGrpSpPr>
                <p:grpSpPr bwMode="auto">
                  <a:xfrm>
                    <a:off x="3162778" y="1396853"/>
                    <a:ext cx="828747" cy="1860296"/>
                    <a:chOff x="3162778" y="1396853"/>
                    <a:chExt cx="828747" cy="1860296"/>
                  </a:xfrm>
                </p:grpSpPr>
                <p:sp>
                  <p:nvSpPr>
                    <p:cNvPr id="55" name="Rectangle 49">
                      <a:extLst>
                        <a:ext uri="{FF2B5EF4-FFF2-40B4-BE49-F238E27FC236}">
                          <a16:creationId xmlns:a16="http://schemas.microsoft.com/office/drawing/2014/main" id="{3CBE7A36-DB5E-4954-8B65-6741BBA23067}"/>
                        </a:ext>
                      </a:extLst>
                    </p:cNvPr>
                    <p:cNvSpPr/>
                    <p:nvPr/>
                  </p:nvSpPr>
                  <p:spPr>
                    <a:xfrm rot="9051825" flipV="1">
                      <a:off x="3912267" y="2737673"/>
                      <a:ext cx="58128" cy="457605"/>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474665"/>
                        <a:gd name="connsiteX1" fmla="*/ 226345 w 226345"/>
                        <a:gd name="connsiteY1" fmla="*/ 0 h 474665"/>
                        <a:gd name="connsiteX2" fmla="*/ 207147 w 226345"/>
                        <a:gd name="connsiteY2" fmla="*/ 152538 h 474665"/>
                        <a:gd name="connsiteX3" fmla="*/ 16156 w 226345"/>
                        <a:gd name="connsiteY3" fmla="*/ 474665 h 474665"/>
                        <a:gd name="connsiteX4" fmla="*/ 0 w 226345"/>
                        <a:gd name="connsiteY4" fmla="*/ 450 h 474665"/>
                        <a:gd name="connsiteX0" fmla="*/ 0 w 226345"/>
                        <a:gd name="connsiteY0" fmla="*/ 450 h 478374"/>
                        <a:gd name="connsiteX1" fmla="*/ 226345 w 226345"/>
                        <a:gd name="connsiteY1" fmla="*/ 0 h 478374"/>
                        <a:gd name="connsiteX2" fmla="*/ 40013 w 226345"/>
                        <a:gd name="connsiteY2" fmla="*/ 478374 h 478374"/>
                        <a:gd name="connsiteX3" fmla="*/ 16156 w 226345"/>
                        <a:gd name="connsiteY3" fmla="*/ 474665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57102 w 226345"/>
                        <a:gd name="connsiteY3" fmla="*/ 473104 h 478374"/>
                        <a:gd name="connsiteX4" fmla="*/ 0 w 226345"/>
                        <a:gd name="connsiteY4" fmla="*/ 450 h 478374"/>
                        <a:gd name="connsiteX0" fmla="*/ 0 w 226345"/>
                        <a:gd name="connsiteY0" fmla="*/ 450 h 478374"/>
                        <a:gd name="connsiteX1" fmla="*/ 226345 w 226345"/>
                        <a:gd name="connsiteY1" fmla="*/ 0 h 478374"/>
                        <a:gd name="connsiteX2" fmla="*/ 40013 w 226345"/>
                        <a:gd name="connsiteY2" fmla="*/ 478374 h 478374"/>
                        <a:gd name="connsiteX3" fmla="*/ 39639 w 226345"/>
                        <a:gd name="connsiteY3" fmla="*/ 471368 h 478374"/>
                        <a:gd name="connsiteX4" fmla="*/ 0 w 226345"/>
                        <a:gd name="connsiteY4" fmla="*/ 450 h 478374"/>
                        <a:gd name="connsiteX0" fmla="*/ 24102 w 250447"/>
                        <a:gd name="connsiteY0" fmla="*/ 450 h 478374"/>
                        <a:gd name="connsiteX1" fmla="*/ 250447 w 250447"/>
                        <a:gd name="connsiteY1" fmla="*/ 0 h 478374"/>
                        <a:gd name="connsiteX2" fmla="*/ 64115 w 250447"/>
                        <a:gd name="connsiteY2" fmla="*/ 478374 h 478374"/>
                        <a:gd name="connsiteX3" fmla="*/ 5334 w 250447"/>
                        <a:gd name="connsiteY3" fmla="*/ 471193 h 478374"/>
                        <a:gd name="connsiteX4" fmla="*/ 24102 w 250447"/>
                        <a:gd name="connsiteY4" fmla="*/ 450 h 478374"/>
                        <a:gd name="connsiteX0" fmla="*/ 24102 w 250447"/>
                        <a:gd name="connsiteY0" fmla="*/ 450 h 475565"/>
                        <a:gd name="connsiteX1" fmla="*/ 250447 w 250447"/>
                        <a:gd name="connsiteY1" fmla="*/ 0 h 475565"/>
                        <a:gd name="connsiteX2" fmla="*/ 137814 w 250447"/>
                        <a:gd name="connsiteY2" fmla="*/ 475565 h 475565"/>
                        <a:gd name="connsiteX3" fmla="*/ 5334 w 250447"/>
                        <a:gd name="connsiteY3" fmla="*/ 471193 h 475565"/>
                        <a:gd name="connsiteX4" fmla="*/ 24102 w 250447"/>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5565"/>
                        <a:gd name="connsiteX1" fmla="*/ 226345 w 226345"/>
                        <a:gd name="connsiteY1" fmla="*/ 0 h 475565"/>
                        <a:gd name="connsiteX2" fmla="*/ 113712 w 226345"/>
                        <a:gd name="connsiteY2" fmla="*/ 475565 h 475565"/>
                        <a:gd name="connsiteX3" fmla="*/ 54933 w 226345"/>
                        <a:gd name="connsiteY3" fmla="*/ 468383 h 475565"/>
                        <a:gd name="connsiteX4" fmla="*/ 0 w 226345"/>
                        <a:gd name="connsiteY4" fmla="*/ 450 h 475565"/>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450 h 473829"/>
                        <a:gd name="connsiteX1" fmla="*/ 226345 w 226345"/>
                        <a:gd name="connsiteY1" fmla="*/ 0 h 473829"/>
                        <a:gd name="connsiteX2" fmla="*/ 96250 w 226345"/>
                        <a:gd name="connsiteY2" fmla="*/ 473829 h 473829"/>
                        <a:gd name="connsiteX3" fmla="*/ 54933 w 226345"/>
                        <a:gd name="connsiteY3" fmla="*/ 468383 h 473829"/>
                        <a:gd name="connsiteX4" fmla="*/ 0 w 226345"/>
                        <a:gd name="connsiteY4" fmla="*/ 450 h 473829"/>
                        <a:gd name="connsiteX0" fmla="*/ 0 w 226345"/>
                        <a:gd name="connsiteY0" fmla="*/ 3449 h 476828"/>
                        <a:gd name="connsiteX1" fmla="*/ 226345 w 226345"/>
                        <a:gd name="connsiteY1" fmla="*/ 2999 h 476828"/>
                        <a:gd name="connsiteX2" fmla="*/ 96250 w 226345"/>
                        <a:gd name="connsiteY2" fmla="*/ 476828 h 476828"/>
                        <a:gd name="connsiteX3" fmla="*/ 54933 w 226345"/>
                        <a:gd name="connsiteY3" fmla="*/ 471382 h 476828"/>
                        <a:gd name="connsiteX4" fmla="*/ 0 w 226345"/>
                        <a:gd name="connsiteY4" fmla="*/ 3449 h 476828"/>
                        <a:gd name="connsiteX0" fmla="*/ 0 w 226345"/>
                        <a:gd name="connsiteY0" fmla="*/ 6562 h 479941"/>
                        <a:gd name="connsiteX1" fmla="*/ 226345 w 226345"/>
                        <a:gd name="connsiteY1" fmla="*/ 6112 h 479941"/>
                        <a:gd name="connsiteX2" fmla="*/ 96250 w 226345"/>
                        <a:gd name="connsiteY2" fmla="*/ 479941 h 479941"/>
                        <a:gd name="connsiteX3" fmla="*/ 54933 w 226345"/>
                        <a:gd name="connsiteY3" fmla="*/ 474495 h 479941"/>
                        <a:gd name="connsiteX4" fmla="*/ 0 w 226345"/>
                        <a:gd name="connsiteY4" fmla="*/ 6562 h 479941"/>
                        <a:gd name="connsiteX0" fmla="*/ 3656 w 230001"/>
                        <a:gd name="connsiteY0" fmla="*/ 6562 h 479941"/>
                        <a:gd name="connsiteX1" fmla="*/ 230001 w 230001"/>
                        <a:gd name="connsiteY1" fmla="*/ 6112 h 479941"/>
                        <a:gd name="connsiteX2" fmla="*/ 99906 w 230001"/>
                        <a:gd name="connsiteY2" fmla="*/ 479941 h 479941"/>
                        <a:gd name="connsiteX3" fmla="*/ 3656 w 230001"/>
                        <a:gd name="connsiteY3" fmla="*/ 6562 h 479941"/>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5168 w 231513"/>
                        <a:gd name="connsiteY0" fmla="*/ 6562 h 507470"/>
                        <a:gd name="connsiteX1" fmla="*/ 231513 w 231513"/>
                        <a:gd name="connsiteY1" fmla="*/ 6112 h 507470"/>
                        <a:gd name="connsiteX2" fmla="*/ 72388 w 231513"/>
                        <a:gd name="connsiteY2" fmla="*/ 507470 h 507470"/>
                        <a:gd name="connsiteX3" fmla="*/ 5168 w 231513"/>
                        <a:gd name="connsiteY3" fmla="*/ 6562 h 507470"/>
                        <a:gd name="connsiteX0" fmla="*/ 3937 w 230282"/>
                        <a:gd name="connsiteY0" fmla="*/ 6562 h 507470"/>
                        <a:gd name="connsiteX1" fmla="*/ 230282 w 230282"/>
                        <a:gd name="connsiteY1" fmla="*/ 6112 h 507470"/>
                        <a:gd name="connsiteX2" fmla="*/ 71157 w 230282"/>
                        <a:gd name="connsiteY2" fmla="*/ 507470 h 507470"/>
                        <a:gd name="connsiteX3" fmla="*/ 3937 w 230282"/>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 name="connsiteX0" fmla="*/ 0 w 226345"/>
                        <a:gd name="connsiteY0" fmla="*/ 6562 h 507470"/>
                        <a:gd name="connsiteX1" fmla="*/ 226345 w 226345"/>
                        <a:gd name="connsiteY1" fmla="*/ 6112 h 507470"/>
                        <a:gd name="connsiteX2" fmla="*/ 67220 w 226345"/>
                        <a:gd name="connsiteY2" fmla="*/ 507470 h 507470"/>
                        <a:gd name="connsiteX3" fmla="*/ 0 w 226345"/>
                        <a:gd name="connsiteY3" fmla="*/ 6562 h 507470"/>
                      </a:gdLst>
                      <a:ahLst/>
                      <a:cxnLst>
                        <a:cxn ang="0">
                          <a:pos x="connsiteX0" y="connsiteY0"/>
                        </a:cxn>
                        <a:cxn ang="0">
                          <a:pos x="connsiteX1" y="connsiteY1"/>
                        </a:cxn>
                        <a:cxn ang="0">
                          <a:pos x="connsiteX2" y="connsiteY2"/>
                        </a:cxn>
                        <a:cxn ang="0">
                          <a:pos x="connsiteX3" y="connsiteY3"/>
                        </a:cxn>
                      </a:cxnLst>
                      <a:rect l="l" t="t" r="r" b="b"/>
                      <a:pathLst>
                        <a:path w="226345" h="507470">
                          <a:moveTo>
                            <a:pt x="0" y="6562"/>
                          </a:moveTo>
                          <a:cubicBezTo>
                            <a:pt x="79309" y="-3343"/>
                            <a:pt x="147648" y="-819"/>
                            <a:pt x="226345" y="6112"/>
                          </a:cubicBezTo>
                          <a:cubicBezTo>
                            <a:pt x="162191" y="92713"/>
                            <a:pt x="89592" y="460201"/>
                            <a:pt x="67220" y="507470"/>
                          </a:cubicBezTo>
                          <a:cubicBezTo>
                            <a:pt x="52636" y="449015"/>
                            <a:pt x="35506" y="119384"/>
                            <a:pt x="0" y="6562"/>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6" name="Rectangle 49">
                      <a:extLst>
                        <a:ext uri="{FF2B5EF4-FFF2-40B4-BE49-F238E27FC236}">
                          <a16:creationId xmlns:a16="http://schemas.microsoft.com/office/drawing/2014/main" id="{D8F85162-CE7E-4821-B8DC-8724F01937D6}"/>
                        </a:ext>
                      </a:extLst>
                    </p:cNvPr>
                    <p:cNvSpPr/>
                    <p:nvPr/>
                  </p:nvSpPr>
                  <p:spPr>
                    <a:xfrm rot="9051825" flipV="1">
                      <a:off x="3712616" y="2644610"/>
                      <a:ext cx="194604" cy="156748"/>
                    </a:xfrm>
                    <a:custGeom>
                      <a:avLst/>
                      <a:gdLst>
                        <a:gd name="connsiteX0" fmla="*/ 0 w 204787"/>
                        <a:gd name="connsiteY0" fmla="*/ 0 h 152400"/>
                        <a:gd name="connsiteX1" fmla="*/ 204787 w 204787"/>
                        <a:gd name="connsiteY1" fmla="*/ 0 h 152400"/>
                        <a:gd name="connsiteX2" fmla="*/ 204787 w 204787"/>
                        <a:gd name="connsiteY2" fmla="*/ 152400 h 152400"/>
                        <a:gd name="connsiteX3" fmla="*/ 0 w 204787"/>
                        <a:gd name="connsiteY3" fmla="*/ 152400 h 152400"/>
                        <a:gd name="connsiteX4" fmla="*/ 0 w 204787"/>
                        <a:gd name="connsiteY4" fmla="*/ 0 h 152400"/>
                        <a:gd name="connsiteX0" fmla="*/ 0 w 214542"/>
                        <a:gd name="connsiteY0" fmla="*/ 0 h 153511"/>
                        <a:gd name="connsiteX1" fmla="*/ 214542 w 214542"/>
                        <a:gd name="connsiteY1" fmla="*/ 1111 h 153511"/>
                        <a:gd name="connsiteX2" fmla="*/ 214542 w 214542"/>
                        <a:gd name="connsiteY2" fmla="*/ 153511 h 153511"/>
                        <a:gd name="connsiteX3" fmla="*/ 9755 w 214542"/>
                        <a:gd name="connsiteY3" fmla="*/ 153511 h 153511"/>
                        <a:gd name="connsiteX4" fmla="*/ 0 w 214542"/>
                        <a:gd name="connsiteY4" fmla="*/ 0 h 153511"/>
                        <a:gd name="connsiteX0" fmla="*/ 0 w 221625"/>
                        <a:gd name="connsiteY0" fmla="*/ 0 h 153511"/>
                        <a:gd name="connsiteX1" fmla="*/ 221625 w 221625"/>
                        <a:gd name="connsiteY1" fmla="*/ 175 h 153511"/>
                        <a:gd name="connsiteX2" fmla="*/ 214542 w 221625"/>
                        <a:gd name="connsiteY2" fmla="*/ 153511 h 153511"/>
                        <a:gd name="connsiteX3" fmla="*/ 9755 w 221625"/>
                        <a:gd name="connsiteY3" fmla="*/ 153511 h 153511"/>
                        <a:gd name="connsiteX4" fmla="*/ 0 w 221625"/>
                        <a:gd name="connsiteY4" fmla="*/ 0 h 153511"/>
                        <a:gd name="connsiteX0" fmla="*/ 0 w 221625"/>
                        <a:gd name="connsiteY0" fmla="*/ 0 h 153511"/>
                        <a:gd name="connsiteX1" fmla="*/ 221625 w 221625"/>
                        <a:gd name="connsiteY1" fmla="*/ 175 h 153511"/>
                        <a:gd name="connsiteX2" fmla="*/ 204787 w 221625"/>
                        <a:gd name="connsiteY2" fmla="*/ 152400 h 153511"/>
                        <a:gd name="connsiteX3" fmla="*/ 9755 w 221625"/>
                        <a:gd name="connsiteY3" fmla="*/ 153511 h 153511"/>
                        <a:gd name="connsiteX4" fmla="*/ 0 w 221625"/>
                        <a:gd name="connsiteY4" fmla="*/ 0 h 153511"/>
                        <a:gd name="connsiteX0" fmla="*/ 0 w 221625"/>
                        <a:gd name="connsiteY0" fmla="*/ 0 h 154935"/>
                        <a:gd name="connsiteX1" fmla="*/ 221625 w 221625"/>
                        <a:gd name="connsiteY1" fmla="*/ 175 h 154935"/>
                        <a:gd name="connsiteX2" fmla="*/ 204787 w 221625"/>
                        <a:gd name="connsiteY2" fmla="*/ 152400 h 154935"/>
                        <a:gd name="connsiteX3" fmla="*/ 17149 w 221625"/>
                        <a:gd name="connsiteY3" fmla="*/ 154935 h 154935"/>
                        <a:gd name="connsiteX4" fmla="*/ 0 w 221625"/>
                        <a:gd name="connsiteY4" fmla="*/ 0 h 154935"/>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3985"/>
                        <a:gd name="connsiteY0" fmla="*/ 137 h 154760"/>
                        <a:gd name="connsiteX1" fmla="*/ 223985 w 223985"/>
                        <a:gd name="connsiteY1" fmla="*/ 0 h 154760"/>
                        <a:gd name="connsiteX2" fmla="*/ 207147 w 223985"/>
                        <a:gd name="connsiteY2" fmla="*/ 152225 h 154760"/>
                        <a:gd name="connsiteX3" fmla="*/ 19509 w 223985"/>
                        <a:gd name="connsiteY3" fmla="*/ 154760 h 154760"/>
                        <a:gd name="connsiteX4" fmla="*/ 0 w 223985"/>
                        <a:gd name="connsiteY4" fmla="*/ 137 h 154760"/>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0 w 226345"/>
                        <a:gd name="connsiteY0" fmla="*/ 450 h 155073"/>
                        <a:gd name="connsiteX1" fmla="*/ 226345 w 226345"/>
                        <a:gd name="connsiteY1" fmla="*/ 0 h 155073"/>
                        <a:gd name="connsiteX2" fmla="*/ 207147 w 226345"/>
                        <a:gd name="connsiteY2" fmla="*/ 152538 h 155073"/>
                        <a:gd name="connsiteX3" fmla="*/ 19509 w 226345"/>
                        <a:gd name="connsiteY3" fmla="*/ 155073 h 155073"/>
                        <a:gd name="connsiteX4" fmla="*/ 0 w 226345"/>
                        <a:gd name="connsiteY4" fmla="*/ 450 h 155073"/>
                        <a:gd name="connsiteX0" fmla="*/ 25307 w 206836"/>
                        <a:gd name="connsiteY0" fmla="*/ 30552 h 155073"/>
                        <a:gd name="connsiteX1" fmla="*/ 206836 w 206836"/>
                        <a:gd name="connsiteY1" fmla="*/ 0 h 155073"/>
                        <a:gd name="connsiteX2" fmla="*/ 187638 w 206836"/>
                        <a:gd name="connsiteY2" fmla="*/ 152538 h 155073"/>
                        <a:gd name="connsiteX3" fmla="*/ 0 w 206836"/>
                        <a:gd name="connsiteY3" fmla="*/ 155073 h 155073"/>
                        <a:gd name="connsiteX4" fmla="*/ 25307 w 206836"/>
                        <a:gd name="connsiteY4" fmla="*/ 30552 h 155073"/>
                        <a:gd name="connsiteX0" fmla="*/ 5836 w 206836"/>
                        <a:gd name="connsiteY0" fmla="*/ 0 h 162779"/>
                        <a:gd name="connsiteX1" fmla="*/ 206836 w 206836"/>
                        <a:gd name="connsiteY1" fmla="*/ 7706 h 162779"/>
                        <a:gd name="connsiteX2" fmla="*/ 187638 w 206836"/>
                        <a:gd name="connsiteY2" fmla="*/ 160244 h 162779"/>
                        <a:gd name="connsiteX3" fmla="*/ 0 w 206836"/>
                        <a:gd name="connsiteY3" fmla="*/ 162779 h 162779"/>
                        <a:gd name="connsiteX4" fmla="*/ 5836 w 206836"/>
                        <a:gd name="connsiteY4" fmla="*/ 0 h 162779"/>
                        <a:gd name="connsiteX0" fmla="*/ 0 w 201000"/>
                        <a:gd name="connsiteY0" fmla="*/ 0 h 160244"/>
                        <a:gd name="connsiteX1" fmla="*/ 201000 w 201000"/>
                        <a:gd name="connsiteY1" fmla="*/ 7706 h 160244"/>
                        <a:gd name="connsiteX2" fmla="*/ 181802 w 201000"/>
                        <a:gd name="connsiteY2" fmla="*/ 160244 h 160244"/>
                        <a:gd name="connsiteX3" fmla="*/ 2983 w 201000"/>
                        <a:gd name="connsiteY3" fmla="*/ 156809 h 160244"/>
                        <a:gd name="connsiteX4" fmla="*/ 0 w 201000"/>
                        <a:gd name="connsiteY4" fmla="*/ 0 h 160244"/>
                        <a:gd name="connsiteX0" fmla="*/ 5126 w 206126"/>
                        <a:gd name="connsiteY0" fmla="*/ 0 h 160244"/>
                        <a:gd name="connsiteX1" fmla="*/ 206126 w 206126"/>
                        <a:gd name="connsiteY1" fmla="*/ 7706 h 160244"/>
                        <a:gd name="connsiteX2" fmla="*/ 186928 w 206126"/>
                        <a:gd name="connsiteY2" fmla="*/ 160244 h 160244"/>
                        <a:gd name="connsiteX3" fmla="*/ 8109 w 206126"/>
                        <a:gd name="connsiteY3" fmla="*/ 156809 h 160244"/>
                        <a:gd name="connsiteX4" fmla="*/ 5126 w 206126"/>
                        <a:gd name="connsiteY4" fmla="*/ 0 h 160244"/>
                        <a:gd name="connsiteX0" fmla="*/ 10042 w 211042"/>
                        <a:gd name="connsiteY0" fmla="*/ 0 h 160244"/>
                        <a:gd name="connsiteX1" fmla="*/ 211042 w 211042"/>
                        <a:gd name="connsiteY1" fmla="*/ 7706 h 160244"/>
                        <a:gd name="connsiteX2" fmla="*/ 191844 w 211042"/>
                        <a:gd name="connsiteY2" fmla="*/ 160244 h 160244"/>
                        <a:gd name="connsiteX3" fmla="*/ 13025 w 211042"/>
                        <a:gd name="connsiteY3" fmla="*/ 156809 h 160244"/>
                        <a:gd name="connsiteX4" fmla="*/ 10042 w 211042"/>
                        <a:gd name="connsiteY4" fmla="*/ 0 h 160244"/>
                        <a:gd name="connsiteX0" fmla="*/ 10042 w 214193"/>
                        <a:gd name="connsiteY0" fmla="*/ 0 h 160244"/>
                        <a:gd name="connsiteX1" fmla="*/ 211042 w 214193"/>
                        <a:gd name="connsiteY1" fmla="*/ 7706 h 160244"/>
                        <a:gd name="connsiteX2" fmla="*/ 191844 w 214193"/>
                        <a:gd name="connsiteY2" fmla="*/ 160244 h 160244"/>
                        <a:gd name="connsiteX3" fmla="*/ 13025 w 214193"/>
                        <a:gd name="connsiteY3" fmla="*/ 156809 h 160244"/>
                        <a:gd name="connsiteX4" fmla="*/ 10042 w 214193"/>
                        <a:gd name="connsiteY4" fmla="*/ 0 h 160244"/>
                        <a:gd name="connsiteX0" fmla="*/ 10042 w 214515"/>
                        <a:gd name="connsiteY0" fmla="*/ 0 h 160244"/>
                        <a:gd name="connsiteX1" fmla="*/ 211042 w 214515"/>
                        <a:gd name="connsiteY1" fmla="*/ 7706 h 160244"/>
                        <a:gd name="connsiteX2" fmla="*/ 191844 w 214515"/>
                        <a:gd name="connsiteY2" fmla="*/ 160244 h 160244"/>
                        <a:gd name="connsiteX3" fmla="*/ 13025 w 214515"/>
                        <a:gd name="connsiteY3" fmla="*/ 156809 h 160244"/>
                        <a:gd name="connsiteX4" fmla="*/ 10042 w 214515"/>
                        <a:gd name="connsiteY4" fmla="*/ 0 h 160244"/>
                        <a:gd name="connsiteX0" fmla="*/ 10042 w 214515"/>
                        <a:gd name="connsiteY0" fmla="*/ 0 h 166539"/>
                        <a:gd name="connsiteX1" fmla="*/ 211042 w 214515"/>
                        <a:gd name="connsiteY1" fmla="*/ 7706 h 166539"/>
                        <a:gd name="connsiteX2" fmla="*/ 191844 w 214515"/>
                        <a:gd name="connsiteY2" fmla="*/ 160244 h 166539"/>
                        <a:gd name="connsiteX3" fmla="*/ 13025 w 214515"/>
                        <a:gd name="connsiteY3" fmla="*/ 156809 h 166539"/>
                        <a:gd name="connsiteX4" fmla="*/ 10042 w 214515"/>
                        <a:gd name="connsiteY4" fmla="*/ 0 h 166539"/>
                        <a:gd name="connsiteX0" fmla="*/ 10042 w 214515"/>
                        <a:gd name="connsiteY0" fmla="*/ 0 h 174427"/>
                        <a:gd name="connsiteX1" fmla="*/ 211042 w 214515"/>
                        <a:gd name="connsiteY1" fmla="*/ 7706 h 174427"/>
                        <a:gd name="connsiteX2" fmla="*/ 191844 w 214515"/>
                        <a:gd name="connsiteY2" fmla="*/ 160244 h 174427"/>
                        <a:gd name="connsiteX3" fmla="*/ 13025 w 214515"/>
                        <a:gd name="connsiteY3" fmla="*/ 156809 h 174427"/>
                        <a:gd name="connsiteX4" fmla="*/ 10042 w 214515"/>
                        <a:gd name="connsiteY4" fmla="*/ 0 h 1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515" h="174427">
                          <a:moveTo>
                            <a:pt x="10042" y="0"/>
                          </a:moveTo>
                          <a:lnTo>
                            <a:pt x="211042" y="7706"/>
                          </a:lnTo>
                          <a:cubicBezTo>
                            <a:pt x="221155" y="68378"/>
                            <a:pt x="207486" y="149009"/>
                            <a:pt x="191844" y="160244"/>
                          </a:cubicBezTo>
                          <a:cubicBezTo>
                            <a:pt x="123244" y="181907"/>
                            <a:pt x="72768" y="177152"/>
                            <a:pt x="13025" y="156809"/>
                          </a:cubicBezTo>
                          <a:cubicBezTo>
                            <a:pt x="-3870" y="111446"/>
                            <a:pt x="-3753" y="49421"/>
                            <a:pt x="10042" y="0"/>
                          </a:cubicBezTo>
                          <a:close/>
                        </a:path>
                      </a:pathLst>
                    </a:custGeom>
                    <a:solidFill>
                      <a:srgbClr val="76717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7" name="Rectangle 50">
                      <a:extLst>
                        <a:ext uri="{FF2B5EF4-FFF2-40B4-BE49-F238E27FC236}">
                          <a16:creationId xmlns:a16="http://schemas.microsoft.com/office/drawing/2014/main" id="{6D27C296-6E13-4A7D-AE19-63C774C7E212}"/>
                        </a:ext>
                      </a:extLst>
                    </p:cNvPr>
                    <p:cNvSpPr/>
                    <p:nvPr/>
                  </p:nvSpPr>
                  <p:spPr>
                    <a:xfrm rot="9503861" flipV="1">
                      <a:off x="3496324" y="2194413"/>
                      <a:ext cx="260314" cy="518282"/>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32" h="574452">
                          <a:moveTo>
                            <a:pt x="69056" y="571"/>
                          </a:moveTo>
                          <a:cubicBezTo>
                            <a:pt x="143669" y="-3398"/>
                            <a:pt x="237332" y="14064"/>
                            <a:pt x="288132" y="29146"/>
                          </a:cubicBezTo>
                          <a:lnTo>
                            <a:pt x="195262" y="574452"/>
                          </a:lnTo>
                          <a:lnTo>
                            <a:pt x="0" y="545877"/>
                          </a:lnTo>
                          <a:lnTo>
                            <a:pt x="69056" y="571"/>
                          </a:lnTo>
                          <a:close/>
                        </a:path>
                      </a:pathLst>
                    </a:cu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8" name="Rectangle 50">
                      <a:extLst>
                        <a:ext uri="{FF2B5EF4-FFF2-40B4-BE49-F238E27FC236}">
                          <a16:creationId xmlns:a16="http://schemas.microsoft.com/office/drawing/2014/main" id="{0B417B67-9F9E-4883-B2BC-01EE6D63EF92}"/>
                        </a:ext>
                      </a:extLst>
                    </p:cNvPr>
                    <p:cNvSpPr/>
                    <p:nvPr/>
                  </p:nvSpPr>
                  <p:spPr>
                    <a:xfrm rot="9503861" flipV="1">
                      <a:off x="3154768" y="1336270"/>
                      <a:ext cx="303280" cy="985998"/>
                    </a:xfrm>
                    <a:custGeom>
                      <a:avLst/>
                      <a:gdLst>
                        <a:gd name="connsiteX0" fmla="*/ 0 w 209550"/>
                        <a:gd name="connsiteY0" fmla="*/ 0 h 519112"/>
                        <a:gd name="connsiteX1" fmla="*/ 209550 w 209550"/>
                        <a:gd name="connsiteY1" fmla="*/ 0 h 519112"/>
                        <a:gd name="connsiteX2" fmla="*/ 209550 w 209550"/>
                        <a:gd name="connsiteY2" fmla="*/ 519112 h 519112"/>
                        <a:gd name="connsiteX3" fmla="*/ 0 w 209550"/>
                        <a:gd name="connsiteY3" fmla="*/ 519112 h 519112"/>
                        <a:gd name="connsiteX4" fmla="*/ 0 w 209550"/>
                        <a:gd name="connsiteY4" fmla="*/ 0 h 519112"/>
                        <a:gd name="connsiteX0" fmla="*/ 0 w 278607"/>
                        <a:gd name="connsiteY0" fmla="*/ 0 h 519112"/>
                        <a:gd name="connsiteX1" fmla="*/ 278607 w 278607"/>
                        <a:gd name="connsiteY1" fmla="*/ 4762 h 519112"/>
                        <a:gd name="connsiteX2" fmla="*/ 209550 w 278607"/>
                        <a:gd name="connsiteY2" fmla="*/ 519112 h 519112"/>
                        <a:gd name="connsiteX3" fmla="*/ 0 w 278607"/>
                        <a:gd name="connsiteY3" fmla="*/ 519112 h 519112"/>
                        <a:gd name="connsiteX4" fmla="*/ 0 w 278607"/>
                        <a:gd name="connsiteY4" fmla="*/ 0 h 519112"/>
                        <a:gd name="connsiteX0" fmla="*/ 69056 w 278607"/>
                        <a:gd name="connsiteY0" fmla="*/ 0 h 545306"/>
                        <a:gd name="connsiteX1" fmla="*/ 278607 w 278607"/>
                        <a:gd name="connsiteY1" fmla="*/ 30956 h 545306"/>
                        <a:gd name="connsiteX2" fmla="*/ 209550 w 278607"/>
                        <a:gd name="connsiteY2" fmla="*/ 545306 h 545306"/>
                        <a:gd name="connsiteX3" fmla="*/ 0 w 278607"/>
                        <a:gd name="connsiteY3" fmla="*/ 545306 h 545306"/>
                        <a:gd name="connsiteX4" fmla="*/ 69056 w 278607"/>
                        <a:gd name="connsiteY4" fmla="*/ 0 h 545306"/>
                        <a:gd name="connsiteX0" fmla="*/ 69056 w 278607"/>
                        <a:gd name="connsiteY0" fmla="*/ 429 h 545735"/>
                        <a:gd name="connsiteX1" fmla="*/ 278607 w 278607"/>
                        <a:gd name="connsiteY1" fmla="*/ 31385 h 545735"/>
                        <a:gd name="connsiteX2" fmla="*/ 209550 w 278607"/>
                        <a:gd name="connsiteY2" fmla="*/ 545735 h 545735"/>
                        <a:gd name="connsiteX3" fmla="*/ 0 w 278607"/>
                        <a:gd name="connsiteY3" fmla="*/ 545735 h 545735"/>
                        <a:gd name="connsiteX4" fmla="*/ 69056 w 278607"/>
                        <a:gd name="connsiteY4" fmla="*/ 429 h 545735"/>
                        <a:gd name="connsiteX0" fmla="*/ 69056 w 278607"/>
                        <a:gd name="connsiteY0" fmla="*/ 514 h 545820"/>
                        <a:gd name="connsiteX1" fmla="*/ 278607 w 278607"/>
                        <a:gd name="connsiteY1" fmla="*/ 31470 h 545820"/>
                        <a:gd name="connsiteX2" fmla="*/ 209550 w 278607"/>
                        <a:gd name="connsiteY2" fmla="*/ 545820 h 545820"/>
                        <a:gd name="connsiteX3" fmla="*/ 0 w 278607"/>
                        <a:gd name="connsiteY3" fmla="*/ 545820 h 545820"/>
                        <a:gd name="connsiteX4" fmla="*/ 69056 w 278607"/>
                        <a:gd name="connsiteY4" fmla="*/ 514 h 545820"/>
                        <a:gd name="connsiteX0" fmla="*/ 69056 w 278607"/>
                        <a:gd name="connsiteY0" fmla="*/ 514 h 574395"/>
                        <a:gd name="connsiteX1" fmla="*/ 278607 w 278607"/>
                        <a:gd name="connsiteY1" fmla="*/ 31470 h 574395"/>
                        <a:gd name="connsiteX2" fmla="*/ 195262 w 278607"/>
                        <a:gd name="connsiteY2" fmla="*/ 574395 h 574395"/>
                        <a:gd name="connsiteX3" fmla="*/ 0 w 278607"/>
                        <a:gd name="connsiteY3" fmla="*/ 545820 h 574395"/>
                        <a:gd name="connsiteX4" fmla="*/ 69056 w 278607"/>
                        <a:gd name="connsiteY4" fmla="*/ 514 h 574395"/>
                        <a:gd name="connsiteX0" fmla="*/ 69056 w 288132"/>
                        <a:gd name="connsiteY0" fmla="*/ 571 h 574452"/>
                        <a:gd name="connsiteX1" fmla="*/ 288132 w 288132"/>
                        <a:gd name="connsiteY1" fmla="*/ 29146 h 574452"/>
                        <a:gd name="connsiteX2" fmla="*/ 195262 w 288132"/>
                        <a:gd name="connsiteY2" fmla="*/ 574452 h 574452"/>
                        <a:gd name="connsiteX3" fmla="*/ 0 w 288132"/>
                        <a:gd name="connsiteY3" fmla="*/ 545877 h 574452"/>
                        <a:gd name="connsiteX4" fmla="*/ 69056 w 288132"/>
                        <a:gd name="connsiteY4" fmla="*/ 571 h 574452"/>
                        <a:gd name="connsiteX0" fmla="*/ 90488 w 309564"/>
                        <a:gd name="connsiteY0" fmla="*/ 571 h 574452"/>
                        <a:gd name="connsiteX1" fmla="*/ 309564 w 309564"/>
                        <a:gd name="connsiteY1" fmla="*/ 29146 h 574452"/>
                        <a:gd name="connsiteX2" fmla="*/ 216694 w 309564"/>
                        <a:gd name="connsiteY2" fmla="*/ 574452 h 574452"/>
                        <a:gd name="connsiteX3" fmla="*/ 0 w 309564"/>
                        <a:gd name="connsiteY3" fmla="*/ 550639 h 574452"/>
                        <a:gd name="connsiteX4" fmla="*/ 90488 w 309564"/>
                        <a:gd name="connsiteY4" fmla="*/ 571 h 574452"/>
                        <a:gd name="connsiteX0" fmla="*/ 90488 w 309564"/>
                        <a:gd name="connsiteY0" fmla="*/ 571 h 581595"/>
                        <a:gd name="connsiteX1" fmla="*/ 309564 w 309564"/>
                        <a:gd name="connsiteY1" fmla="*/ 29146 h 581595"/>
                        <a:gd name="connsiteX2" fmla="*/ 200026 w 309564"/>
                        <a:gd name="connsiteY2" fmla="*/ 581595 h 581595"/>
                        <a:gd name="connsiteX3" fmla="*/ 0 w 309564"/>
                        <a:gd name="connsiteY3" fmla="*/ 550639 h 581595"/>
                        <a:gd name="connsiteX4" fmla="*/ 90488 w 309564"/>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0639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11946"/>
                        <a:gd name="connsiteY0" fmla="*/ 571 h 581595"/>
                        <a:gd name="connsiteX1" fmla="*/ 311946 w 311946"/>
                        <a:gd name="connsiteY1" fmla="*/ 29146 h 581595"/>
                        <a:gd name="connsiteX2" fmla="*/ 202408 w 311946"/>
                        <a:gd name="connsiteY2" fmla="*/ 581595 h 581595"/>
                        <a:gd name="connsiteX3" fmla="*/ 0 w 311946"/>
                        <a:gd name="connsiteY3" fmla="*/ 555402 h 581595"/>
                        <a:gd name="connsiteX4" fmla="*/ 92870 w 311946"/>
                        <a:gd name="connsiteY4" fmla="*/ 571 h 581595"/>
                        <a:gd name="connsiteX0" fmla="*/ 92870 w 323852"/>
                        <a:gd name="connsiteY0" fmla="*/ 481352 h 1062376"/>
                        <a:gd name="connsiteX1" fmla="*/ 323852 w 323852"/>
                        <a:gd name="connsiteY1" fmla="*/ 339 h 1062376"/>
                        <a:gd name="connsiteX2" fmla="*/ 202408 w 323852"/>
                        <a:gd name="connsiteY2" fmla="*/ 1062376 h 1062376"/>
                        <a:gd name="connsiteX3" fmla="*/ 0 w 323852"/>
                        <a:gd name="connsiteY3" fmla="*/ 1036183 h 1062376"/>
                        <a:gd name="connsiteX4" fmla="*/ 92870 w 323852"/>
                        <a:gd name="connsiteY4" fmla="*/ 481352 h 1062376"/>
                        <a:gd name="connsiteX0" fmla="*/ 219076 w 323852"/>
                        <a:gd name="connsiteY0" fmla="*/ 9352 h 1069007"/>
                        <a:gd name="connsiteX1" fmla="*/ 323852 w 323852"/>
                        <a:gd name="connsiteY1" fmla="*/ 6970 h 1069007"/>
                        <a:gd name="connsiteX2" fmla="*/ 202408 w 323852"/>
                        <a:gd name="connsiteY2" fmla="*/ 1069007 h 1069007"/>
                        <a:gd name="connsiteX3" fmla="*/ 0 w 323852"/>
                        <a:gd name="connsiteY3" fmla="*/ 1042814 h 1069007"/>
                        <a:gd name="connsiteX4" fmla="*/ 219076 w 323852"/>
                        <a:gd name="connsiteY4" fmla="*/ 9352 h 1069007"/>
                        <a:gd name="connsiteX0" fmla="*/ 230982 w 335758"/>
                        <a:gd name="connsiteY0" fmla="*/ 9352 h 1069007"/>
                        <a:gd name="connsiteX1" fmla="*/ 335758 w 335758"/>
                        <a:gd name="connsiteY1" fmla="*/ 6970 h 1069007"/>
                        <a:gd name="connsiteX2" fmla="*/ 214314 w 335758"/>
                        <a:gd name="connsiteY2" fmla="*/ 1069007 h 1069007"/>
                        <a:gd name="connsiteX3" fmla="*/ 0 w 335758"/>
                        <a:gd name="connsiteY3" fmla="*/ 1047577 h 1069007"/>
                        <a:gd name="connsiteX4" fmla="*/ 230982 w 335758"/>
                        <a:gd name="connsiteY4" fmla="*/ 9352 h 1069007"/>
                        <a:gd name="connsiteX0" fmla="*/ 230982 w 335758"/>
                        <a:gd name="connsiteY0" fmla="*/ 9352 h 1073769"/>
                        <a:gd name="connsiteX1" fmla="*/ 335758 w 335758"/>
                        <a:gd name="connsiteY1" fmla="*/ 6970 h 1073769"/>
                        <a:gd name="connsiteX2" fmla="*/ 219077 w 335758"/>
                        <a:gd name="connsiteY2" fmla="*/ 1073769 h 1073769"/>
                        <a:gd name="connsiteX3" fmla="*/ 0 w 335758"/>
                        <a:gd name="connsiteY3" fmla="*/ 1047577 h 1073769"/>
                        <a:gd name="connsiteX4" fmla="*/ 230982 w 335758"/>
                        <a:gd name="connsiteY4" fmla="*/ 9352 h 1073769"/>
                        <a:gd name="connsiteX0" fmla="*/ 223838 w 328614"/>
                        <a:gd name="connsiteY0" fmla="*/ 9352 h 1073769"/>
                        <a:gd name="connsiteX1" fmla="*/ 328614 w 328614"/>
                        <a:gd name="connsiteY1" fmla="*/ 6970 h 1073769"/>
                        <a:gd name="connsiteX2" fmla="*/ 211933 w 328614"/>
                        <a:gd name="connsiteY2" fmla="*/ 1073769 h 1073769"/>
                        <a:gd name="connsiteX3" fmla="*/ 0 w 328614"/>
                        <a:gd name="connsiteY3" fmla="*/ 1047577 h 1073769"/>
                        <a:gd name="connsiteX4" fmla="*/ 223838 w 328614"/>
                        <a:gd name="connsiteY4" fmla="*/ 9352 h 1073769"/>
                        <a:gd name="connsiteX0" fmla="*/ 223838 w 328614"/>
                        <a:gd name="connsiteY0" fmla="*/ 9352 h 1088056"/>
                        <a:gd name="connsiteX1" fmla="*/ 328614 w 328614"/>
                        <a:gd name="connsiteY1" fmla="*/ 6970 h 1088056"/>
                        <a:gd name="connsiteX2" fmla="*/ 211933 w 328614"/>
                        <a:gd name="connsiteY2" fmla="*/ 1088056 h 1088056"/>
                        <a:gd name="connsiteX3" fmla="*/ 0 w 328614"/>
                        <a:gd name="connsiteY3" fmla="*/ 1047577 h 1088056"/>
                        <a:gd name="connsiteX4" fmla="*/ 223838 w 328614"/>
                        <a:gd name="connsiteY4" fmla="*/ 9352 h 1088056"/>
                        <a:gd name="connsiteX0" fmla="*/ 230982 w 335758"/>
                        <a:gd name="connsiteY0" fmla="*/ 9352 h 1088056"/>
                        <a:gd name="connsiteX1" fmla="*/ 335758 w 335758"/>
                        <a:gd name="connsiteY1" fmla="*/ 6970 h 1088056"/>
                        <a:gd name="connsiteX2" fmla="*/ 219077 w 335758"/>
                        <a:gd name="connsiteY2" fmla="*/ 1088056 h 1088056"/>
                        <a:gd name="connsiteX3" fmla="*/ 0 w 335758"/>
                        <a:gd name="connsiteY3" fmla="*/ 1052339 h 1088056"/>
                        <a:gd name="connsiteX4" fmla="*/ 230982 w 335758"/>
                        <a:gd name="connsiteY4" fmla="*/ 9352 h 1088056"/>
                        <a:gd name="connsiteX0" fmla="*/ 228601 w 333377"/>
                        <a:gd name="connsiteY0" fmla="*/ 9352 h 1088056"/>
                        <a:gd name="connsiteX1" fmla="*/ 333377 w 333377"/>
                        <a:gd name="connsiteY1" fmla="*/ 6970 h 1088056"/>
                        <a:gd name="connsiteX2" fmla="*/ 216696 w 333377"/>
                        <a:gd name="connsiteY2" fmla="*/ 1088056 h 1088056"/>
                        <a:gd name="connsiteX3" fmla="*/ 0 w 333377"/>
                        <a:gd name="connsiteY3" fmla="*/ 1052339 h 1088056"/>
                        <a:gd name="connsiteX4" fmla="*/ 228601 w 333377"/>
                        <a:gd name="connsiteY4" fmla="*/ 9352 h 10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7" h="1088056">
                          <a:moveTo>
                            <a:pt x="228601" y="9352"/>
                          </a:moveTo>
                          <a:cubicBezTo>
                            <a:pt x="303214" y="5383"/>
                            <a:pt x="282577" y="-8112"/>
                            <a:pt x="333377" y="6970"/>
                          </a:cubicBezTo>
                          <a:lnTo>
                            <a:pt x="216696" y="1088056"/>
                          </a:lnTo>
                          <a:cubicBezTo>
                            <a:pt x="158752" y="1072181"/>
                            <a:pt x="65087" y="1051545"/>
                            <a:pt x="0" y="1052339"/>
                          </a:cubicBezTo>
                          <a:lnTo>
                            <a:pt x="228601" y="9352"/>
                          </a:lnTo>
                          <a:close/>
                        </a:path>
                      </a:pathLst>
                    </a:custGeom>
                    <a:solidFill>
                      <a:srgbClr val="E39A0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nvGrpSpPr>
                  <p:cNvPr id="20509" name="Group 49">
                    <a:extLst>
                      <a:ext uri="{FF2B5EF4-FFF2-40B4-BE49-F238E27FC236}">
                        <a16:creationId xmlns:a16="http://schemas.microsoft.com/office/drawing/2014/main" id="{D1832E79-8FAF-40DA-B60B-6B6D1F18F28C}"/>
                      </a:ext>
                    </a:extLst>
                  </p:cNvPr>
                  <p:cNvGrpSpPr>
                    <a:grpSpLocks/>
                  </p:cNvGrpSpPr>
                  <p:nvPr/>
                </p:nvGrpSpPr>
                <p:grpSpPr bwMode="auto">
                  <a:xfrm>
                    <a:off x="2232364" y="240658"/>
                    <a:ext cx="1245941" cy="1860161"/>
                    <a:chOff x="2515406" y="664855"/>
                    <a:chExt cx="679293" cy="1014168"/>
                  </a:xfrm>
                </p:grpSpPr>
                <p:sp>
                  <p:nvSpPr>
                    <p:cNvPr id="51" name="Rectangle 56">
                      <a:extLst>
                        <a:ext uri="{FF2B5EF4-FFF2-40B4-BE49-F238E27FC236}">
                          <a16:creationId xmlns:a16="http://schemas.microsoft.com/office/drawing/2014/main" id="{D7DAE67F-7FC5-49F5-A206-8AF84779DE72}"/>
                        </a:ext>
                      </a:extLst>
                    </p:cNvPr>
                    <p:cNvSpPr/>
                    <p:nvPr/>
                  </p:nvSpPr>
                  <p:spPr>
                    <a:xfrm rot="9503861" flipV="1">
                      <a:off x="2656985" y="760983"/>
                      <a:ext cx="64762" cy="86838"/>
                    </a:xfrm>
                    <a:custGeom>
                      <a:avLst/>
                      <a:gdLst>
                        <a:gd name="connsiteX0" fmla="*/ 0 w 92868"/>
                        <a:gd name="connsiteY0" fmla="*/ 0 h 169069"/>
                        <a:gd name="connsiteX1" fmla="*/ 92868 w 92868"/>
                        <a:gd name="connsiteY1" fmla="*/ 0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0 h 169069"/>
                        <a:gd name="connsiteX1" fmla="*/ 38099 w 92868"/>
                        <a:gd name="connsiteY1" fmla="*/ 2381 h 169069"/>
                        <a:gd name="connsiteX2" fmla="*/ 92868 w 92868"/>
                        <a:gd name="connsiteY2" fmla="*/ 169069 h 169069"/>
                        <a:gd name="connsiteX3" fmla="*/ 0 w 92868"/>
                        <a:gd name="connsiteY3" fmla="*/ 169069 h 169069"/>
                        <a:gd name="connsiteX4" fmla="*/ 0 w 92868"/>
                        <a:gd name="connsiteY4" fmla="*/ 0 h 169069"/>
                        <a:gd name="connsiteX0" fmla="*/ 0 w 92868"/>
                        <a:gd name="connsiteY0" fmla="*/ 166688 h 166688"/>
                        <a:gd name="connsiteX1" fmla="*/ 38099 w 92868"/>
                        <a:gd name="connsiteY1" fmla="*/ 0 h 166688"/>
                        <a:gd name="connsiteX2" fmla="*/ 92868 w 92868"/>
                        <a:gd name="connsiteY2" fmla="*/ 166688 h 166688"/>
                        <a:gd name="connsiteX3" fmla="*/ 0 w 92868"/>
                        <a:gd name="connsiteY3" fmla="*/ 166688 h 166688"/>
                        <a:gd name="connsiteX0" fmla="*/ 0 w 80962"/>
                        <a:gd name="connsiteY0" fmla="*/ 42863 h 166688"/>
                        <a:gd name="connsiteX1" fmla="*/ 26193 w 80962"/>
                        <a:gd name="connsiteY1" fmla="*/ 0 h 166688"/>
                        <a:gd name="connsiteX2" fmla="*/ 80962 w 80962"/>
                        <a:gd name="connsiteY2" fmla="*/ 166688 h 166688"/>
                        <a:gd name="connsiteX3" fmla="*/ 0 w 80962"/>
                        <a:gd name="connsiteY3" fmla="*/ 42863 h 166688"/>
                        <a:gd name="connsiteX0" fmla="*/ 0 w 57149"/>
                        <a:gd name="connsiteY0" fmla="*/ 42863 h 59532"/>
                        <a:gd name="connsiteX1" fmla="*/ 26193 w 57149"/>
                        <a:gd name="connsiteY1" fmla="*/ 0 h 59532"/>
                        <a:gd name="connsiteX2" fmla="*/ 57149 w 57149"/>
                        <a:gd name="connsiteY2" fmla="*/ 59532 h 59532"/>
                        <a:gd name="connsiteX3" fmla="*/ 0 w 57149"/>
                        <a:gd name="connsiteY3" fmla="*/ 42863 h 59532"/>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42863 h 79763"/>
                        <a:gd name="connsiteX1" fmla="*/ 26193 w 57515"/>
                        <a:gd name="connsiteY1" fmla="*/ 0 h 79763"/>
                        <a:gd name="connsiteX2" fmla="*/ 57149 w 57515"/>
                        <a:gd name="connsiteY2" fmla="*/ 59532 h 79763"/>
                        <a:gd name="connsiteX3" fmla="*/ 0 w 57515"/>
                        <a:gd name="connsiteY3" fmla="*/ 42863 h 79763"/>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57515"/>
                        <a:gd name="connsiteY0" fmla="*/ 52388 h 89288"/>
                        <a:gd name="connsiteX1" fmla="*/ 16668 w 57515"/>
                        <a:gd name="connsiteY1" fmla="*/ 0 h 89288"/>
                        <a:gd name="connsiteX2" fmla="*/ 57149 w 57515"/>
                        <a:gd name="connsiteY2" fmla="*/ 69057 h 89288"/>
                        <a:gd name="connsiteX3" fmla="*/ 0 w 57515"/>
                        <a:gd name="connsiteY3" fmla="*/ 52388 h 89288"/>
                        <a:gd name="connsiteX0" fmla="*/ 0 w 66978"/>
                        <a:gd name="connsiteY0" fmla="*/ 52388 h 87396"/>
                        <a:gd name="connsiteX1" fmla="*/ 16668 w 66978"/>
                        <a:gd name="connsiteY1" fmla="*/ 0 h 87396"/>
                        <a:gd name="connsiteX2" fmla="*/ 66674 w 66978"/>
                        <a:gd name="connsiteY2" fmla="*/ 66676 h 87396"/>
                        <a:gd name="connsiteX3" fmla="*/ 0 w 66978"/>
                        <a:gd name="connsiteY3" fmla="*/ 52388 h 87396"/>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978"/>
                        <a:gd name="connsiteY0" fmla="*/ 52388 h 96852"/>
                        <a:gd name="connsiteX1" fmla="*/ 16668 w 66978"/>
                        <a:gd name="connsiteY1" fmla="*/ 0 h 96852"/>
                        <a:gd name="connsiteX2" fmla="*/ 66674 w 66978"/>
                        <a:gd name="connsiteY2" fmla="*/ 66676 h 96852"/>
                        <a:gd name="connsiteX3" fmla="*/ 0 w 66978"/>
                        <a:gd name="connsiteY3" fmla="*/ 52388 h 96852"/>
                        <a:gd name="connsiteX0" fmla="*/ 0 w 66674"/>
                        <a:gd name="connsiteY0" fmla="*/ 52388 h 92644"/>
                        <a:gd name="connsiteX1" fmla="*/ 16668 w 66674"/>
                        <a:gd name="connsiteY1" fmla="*/ 0 h 92644"/>
                        <a:gd name="connsiteX2" fmla="*/ 66674 w 66674"/>
                        <a:gd name="connsiteY2" fmla="*/ 66676 h 92644"/>
                        <a:gd name="connsiteX3" fmla="*/ 0 w 66674"/>
                        <a:gd name="connsiteY3" fmla="*/ 52388 h 92644"/>
                        <a:gd name="connsiteX0" fmla="*/ 0 w 71437"/>
                        <a:gd name="connsiteY0" fmla="*/ 52388 h 96405"/>
                        <a:gd name="connsiteX1" fmla="*/ 16668 w 71437"/>
                        <a:gd name="connsiteY1" fmla="*/ 0 h 96405"/>
                        <a:gd name="connsiteX2" fmla="*/ 71437 w 71437"/>
                        <a:gd name="connsiteY2" fmla="*/ 71438 h 96405"/>
                        <a:gd name="connsiteX3" fmla="*/ 0 w 71437"/>
                        <a:gd name="connsiteY3" fmla="*/ 52388 h 96405"/>
                      </a:gdLst>
                      <a:ahLst/>
                      <a:cxnLst>
                        <a:cxn ang="0">
                          <a:pos x="connsiteX0" y="connsiteY0"/>
                        </a:cxn>
                        <a:cxn ang="0">
                          <a:pos x="connsiteX1" y="connsiteY1"/>
                        </a:cxn>
                        <a:cxn ang="0">
                          <a:pos x="connsiteX2" y="connsiteY2"/>
                        </a:cxn>
                        <a:cxn ang="0">
                          <a:pos x="connsiteX3" y="connsiteY3"/>
                        </a:cxn>
                      </a:cxnLst>
                      <a:rect l="l" t="t" r="r" b="b"/>
                      <a:pathLst>
                        <a:path w="71437" h="96405">
                          <a:moveTo>
                            <a:pt x="0" y="52388"/>
                          </a:moveTo>
                          <a:cubicBezTo>
                            <a:pt x="5556" y="34925"/>
                            <a:pt x="1587" y="12701"/>
                            <a:pt x="16668" y="0"/>
                          </a:cubicBezTo>
                          <a:cubicBezTo>
                            <a:pt x="31749" y="3175"/>
                            <a:pt x="61118" y="51594"/>
                            <a:pt x="71437" y="71438"/>
                          </a:cubicBezTo>
                          <a:cubicBezTo>
                            <a:pt x="47624" y="134939"/>
                            <a:pt x="19050" y="57944"/>
                            <a:pt x="0" y="52388"/>
                          </a:cubicBezTo>
                          <a:close/>
                        </a:path>
                      </a:pathLst>
                    </a:custGeom>
                    <a:solidFill>
                      <a:srgbClr val="E39A0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2" name="Rectangle 53">
                      <a:extLst>
                        <a:ext uri="{FF2B5EF4-FFF2-40B4-BE49-F238E27FC236}">
                          <a16:creationId xmlns:a16="http://schemas.microsoft.com/office/drawing/2014/main" id="{E50E1A63-EE2E-420E-8248-EEE74013490B}"/>
                        </a:ext>
                      </a:extLst>
                    </p:cNvPr>
                    <p:cNvSpPr/>
                    <p:nvPr/>
                  </p:nvSpPr>
                  <p:spPr>
                    <a:xfrm rot="9503861" flipV="1">
                      <a:off x="2684856" y="674911"/>
                      <a:ext cx="239757" cy="973140"/>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76" h="1078705">
                          <a:moveTo>
                            <a:pt x="121444" y="154781"/>
                          </a:moveTo>
                          <a:cubicBezTo>
                            <a:pt x="138906" y="110331"/>
                            <a:pt x="196850" y="11113"/>
                            <a:pt x="223838" y="0"/>
                          </a:cubicBezTo>
                          <a:cubicBezTo>
                            <a:pt x="244475" y="19050"/>
                            <a:pt x="277018" y="228600"/>
                            <a:pt x="264319" y="261938"/>
                          </a:cubicBezTo>
                          <a:cubicBezTo>
                            <a:pt x="254001" y="327819"/>
                            <a:pt x="119856" y="729456"/>
                            <a:pt x="40482" y="969168"/>
                          </a:cubicBezTo>
                          <a:lnTo>
                            <a:pt x="0" y="1078705"/>
                          </a:lnTo>
                          <a:cubicBezTo>
                            <a:pt x="9525" y="782636"/>
                            <a:pt x="80963" y="462756"/>
                            <a:pt x="121444" y="154781"/>
                          </a:cubicBezTo>
                          <a:close/>
                        </a:path>
                      </a:pathLst>
                    </a:custGeom>
                    <a:solidFill>
                      <a:srgbClr val="E39A0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3" name="Rectangle 53">
                      <a:extLst>
                        <a:ext uri="{FF2B5EF4-FFF2-40B4-BE49-F238E27FC236}">
                          <a16:creationId xmlns:a16="http://schemas.microsoft.com/office/drawing/2014/main" id="{70A02B09-AED1-4F38-AF32-906B723442D6}"/>
                        </a:ext>
                      </a:extLst>
                    </p:cNvPr>
                    <p:cNvSpPr/>
                    <p:nvPr/>
                  </p:nvSpPr>
                  <p:spPr>
                    <a:xfrm rot="9503861" flipV="1">
                      <a:off x="2500962" y="788824"/>
                      <a:ext cx="403729" cy="867005"/>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197880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197880 w 429847"/>
                        <a:gd name="connsiteY7" fmla="*/ 48022 h 957658"/>
                        <a:gd name="connsiteX0" fmla="*/ 212167 w 429847"/>
                        <a:gd name="connsiteY0" fmla="*/ 48022 h 957658"/>
                        <a:gd name="connsiteX1" fmla="*/ 312181 w 429847"/>
                        <a:gd name="connsiteY1" fmla="*/ 397 h 957658"/>
                        <a:gd name="connsiteX2" fmla="*/ 424100 w 429847"/>
                        <a:gd name="connsiteY2" fmla="*/ 412354 h 957658"/>
                        <a:gd name="connsiteX3" fmla="*/ 83581 w 429847"/>
                        <a:gd name="connsiteY3" fmla="*/ 874315 h 957658"/>
                        <a:gd name="connsiteX4" fmla="*/ 7380 w 429847"/>
                        <a:gd name="connsiteY4" fmla="*/ 957658 h 957658"/>
                        <a:gd name="connsiteX5" fmla="*/ 0 w 429847"/>
                        <a:gd name="connsiteY5" fmla="*/ 840980 h 957658"/>
                        <a:gd name="connsiteX6" fmla="*/ 209550 w 429847"/>
                        <a:gd name="connsiteY6" fmla="*/ 176612 h 957658"/>
                        <a:gd name="connsiteX7" fmla="*/ 212167 w 429847"/>
                        <a:gd name="connsiteY7" fmla="*/ 48022 h 957658"/>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205023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205023 w 429847"/>
                        <a:gd name="connsiteY7" fmla="*/ 50361 h 957616"/>
                        <a:gd name="connsiteX0" fmla="*/ 197879 w 429847"/>
                        <a:gd name="connsiteY0" fmla="*/ 50361 h 957616"/>
                        <a:gd name="connsiteX1" fmla="*/ 312181 w 429847"/>
                        <a:gd name="connsiteY1" fmla="*/ 355 h 957616"/>
                        <a:gd name="connsiteX2" fmla="*/ 424100 w 429847"/>
                        <a:gd name="connsiteY2" fmla="*/ 412312 h 957616"/>
                        <a:gd name="connsiteX3" fmla="*/ 83581 w 429847"/>
                        <a:gd name="connsiteY3" fmla="*/ 874273 h 957616"/>
                        <a:gd name="connsiteX4" fmla="*/ 7380 w 429847"/>
                        <a:gd name="connsiteY4" fmla="*/ 957616 h 957616"/>
                        <a:gd name="connsiteX5" fmla="*/ 0 w 429847"/>
                        <a:gd name="connsiteY5" fmla="*/ 840938 h 957616"/>
                        <a:gd name="connsiteX6" fmla="*/ 209550 w 429847"/>
                        <a:gd name="connsiteY6" fmla="*/ 176570 h 957616"/>
                        <a:gd name="connsiteX7" fmla="*/ 197879 w 429847"/>
                        <a:gd name="connsiteY7" fmla="*/ 50361 h 957616"/>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2642 w 429847"/>
                        <a:gd name="connsiteY0" fmla="*/ 52708 h 957582"/>
                        <a:gd name="connsiteX1" fmla="*/ 312181 w 429847"/>
                        <a:gd name="connsiteY1" fmla="*/ 321 h 957582"/>
                        <a:gd name="connsiteX2" fmla="*/ 424100 w 429847"/>
                        <a:gd name="connsiteY2" fmla="*/ 412278 h 957582"/>
                        <a:gd name="connsiteX3" fmla="*/ 83581 w 429847"/>
                        <a:gd name="connsiteY3" fmla="*/ 874239 h 957582"/>
                        <a:gd name="connsiteX4" fmla="*/ 7380 w 429847"/>
                        <a:gd name="connsiteY4" fmla="*/ 957582 h 957582"/>
                        <a:gd name="connsiteX5" fmla="*/ 0 w 429847"/>
                        <a:gd name="connsiteY5" fmla="*/ 840904 h 957582"/>
                        <a:gd name="connsiteX6" fmla="*/ 209550 w 429847"/>
                        <a:gd name="connsiteY6" fmla="*/ 176536 h 957582"/>
                        <a:gd name="connsiteX7" fmla="*/ 202642 w 429847"/>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4313 w 434610"/>
                        <a:gd name="connsiteY6" fmla="*/ 176536 h 957582"/>
                        <a:gd name="connsiteX7" fmla="*/ 207405 w 434610"/>
                        <a:gd name="connsiteY7" fmla="*/ 52708 h 957582"/>
                        <a:gd name="connsiteX0" fmla="*/ 207405 w 434610"/>
                        <a:gd name="connsiteY0" fmla="*/ 52708 h 957582"/>
                        <a:gd name="connsiteX1" fmla="*/ 316944 w 434610"/>
                        <a:gd name="connsiteY1" fmla="*/ 321 h 957582"/>
                        <a:gd name="connsiteX2" fmla="*/ 428863 w 434610"/>
                        <a:gd name="connsiteY2" fmla="*/ 412278 h 957582"/>
                        <a:gd name="connsiteX3" fmla="*/ 88344 w 434610"/>
                        <a:gd name="connsiteY3" fmla="*/ 874239 h 957582"/>
                        <a:gd name="connsiteX4" fmla="*/ 12143 w 434610"/>
                        <a:gd name="connsiteY4" fmla="*/ 957582 h 957582"/>
                        <a:gd name="connsiteX5" fmla="*/ 0 w 434610"/>
                        <a:gd name="connsiteY5" fmla="*/ 840904 h 957582"/>
                        <a:gd name="connsiteX6" fmla="*/ 211932 w 434610"/>
                        <a:gd name="connsiteY6" fmla="*/ 176536 h 957582"/>
                        <a:gd name="connsiteX7" fmla="*/ 207405 w 434610"/>
                        <a:gd name="connsiteY7" fmla="*/ 52708 h 957582"/>
                        <a:gd name="connsiteX0" fmla="*/ 221846 w 449051"/>
                        <a:gd name="connsiteY0" fmla="*/ 52708 h 957498"/>
                        <a:gd name="connsiteX1" fmla="*/ 331385 w 449051"/>
                        <a:gd name="connsiteY1" fmla="*/ 321 h 957498"/>
                        <a:gd name="connsiteX2" fmla="*/ 443304 w 449051"/>
                        <a:gd name="connsiteY2" fmla="*/ 412278 h 957498"/>
                        <a:gd name="connsiteX3" fmla="*/ 102785 w 449051"/>
                        <a:gd name="connsiteY3" fmla="*/ 874239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 name="connsiteX0" fmla="*/ 221846 w 449051"/>
                        <a:gd name="connsiteY0" fmla="*/ 52708 h 957498"/>
                        <a:gd name="connsiteX1" fmla="*/ 331385 w 449051"/>
                        <a:gd name="connsiteY1" fmla="*/ 321 h 957498"/>
                        <a:gd name="connsiteX2" fmla="*/ 443304 w 449051"/>
                        <a:gd name="connsiteY2" fmla="*/ 412278 h 957498"/>
                        <a:gd name="connsiteX3" fmla="*/ 91288 w 449051"/>
                        <a:gd name="connsiteY3" fmla="*/ 869265 h 957498"/>
                        <a:gd name="connsiteX4" fmla="*/ 2734 w 449051"/>
                        <a:gd name="connsiteY4" fmla="*/ 957498 h 957498"/>
                        <a:gd name="connsiteX5" fmla="*/ 14441 w 449051"/>
                        <a:gd name="connsiteY5" fmla="*/ 840904 h 957498"/>
                        <a:gd name="connsiteX6" fmla="*/ 226373 w 449051"/>
                        <a:gd name="connsiteY6" fmla="*/ 176536 h 957498"/>
                        <a:gd name="connsiteX7" fmla="*/ 221846 w 449051"/>
                        <a:gd name="connsiteY7" fmla="*/ 52708 h 95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051" h="957498">
                          <a:moveTo>
                            <a:pt x="221846" y="52708"/>
                          </a:moveTo>
                          <a:cubicBezTo>
                            <a:pt x="253596" y="17783"/>
                            <a:pt x="311541" y="-2854"/>
                            <a:pt x="331385" y="321"/>
                          </a:cubicBezTo>
                          <a:cubicBezTo>
                            <a:pt x="432984" y="100334"/>
                            <a:pt x="463147" y="312265"/>
                            <a:pt x="443304" y="412278"/>
                          </a:cubicBezTo>
                          <a:cubicBezTo>
                            <a:pt x="432986" y="478159"/>
                            <a:pt x="201619" y="720041"/>
                            <a:pt x="91288" y="869265"/>
                          </a:cubicBezTo>
                          <a:cubicBezTo>
                            <a:pt x="65888" y="897046"/>
                            <a:pt x="28134" y="929717"/>
                            <a:pt x="2734" y="957498"/>
                          </a:cubicBezTo>
                          <a:cubicBezTo>
                            <a:pt x="-8418" y="954324"/>
                            <a:pt x="18409" y="871464"/>
                            <a:pt x="14441" y="840904"/>
                          </a:cubicBezTo>
                          <a:cubicBezTo>
                            <a:pt x="52898" y="711127"/>
                            <a:pt x="191012" y="309092"/>
                            <a:pt x="226373" y="176536"/>
                          </a:cubicBezTo>
                          <a:cubicBezTo>
                            <a:pt x="226015" y="113036"/>
                            <a:pt x="228554" y="111050"/>
                            <a:pt x="221846" y="52708"/>
                          </a:cubicBezTo>
                          <a:close/>
                        </a:path>
                      </a:pathLst>
                    </a:custGeom>
                    <a:solidFill>
                      <a:srgbClr val="F9B9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54" name="Rectangle 53">
                      <a:extLst>
                        <a:ext uri="{FF2B5EF4-FFF2-40B4-BE49-F238E27FC236}">
                          <a16:creationId xmlns:a16="http://schemas.microsoft.com/office/drawing/2014/main" id="{27C5167C-9A7E-4E01-B108-D3B7A09B2E39}"/>
                        </a:ext>
                      </a:extLst>
                    </p:cNvPr>
                    <p:cNvSpPr/>
                    <p:nvPr/>
                  </p:nvSpPr>
                  <p:spPr>
                    <a:xfrm rot="8477421" flipH="1" flipV="1">
                      <a:off x="2781533" y="639120"/>
                      <a:ext cx="402350" cy="858734"/>
                    </a:xfrm>
                    <a:custGeom>
                      <a:avLst/>
                      <a:gdLst>
                        <a:gd name="connsiteX0" fmla="*/ 0 w 166688"/>
                        <a:gd name="connsiteY0" fmla="*/ 0 h 797718"/>
                        <a:gd name="connsiteX1" fmla="*/ 166688 w 166688"/>
                        <a:gd name="connsiteY1" fmla="*/ 0 h 797718"/>
                        <a:gd name="connsiteX2" fmla="*/ 166688 w 166688"/>
                        <a:gd name="connsiteY2" fmla="*/ 797718 h 797718"/>
                        <a:gd name="connsiteX3" fmla="*/ 0 w 166688"/>
                        <a:gd name="connsiteY3" fmla="*/ 797718 h 797718"/>
                        <a:gd name="connsiteX4" fmla="*/ 0 w 166688"/>
                        <a:gd name="connsiteY4" fmla="*/ 0 h 797718"/>
                        <a:gd name="connsiteX0" fmla="*/ 0 w 166688"/>
                        <a:gd name="connsiteY0" fmla="*/ 154781 h 952499"/>
                        <a:gd name="connsiteX1" fmla="*/ 102394 w 166688"/>
                        <a:gd name="connsiteY1" fmla="*/ 0 h 952499"/>
                        <a:gd name="connsiteX2" fmla="*/ 166688 w 166688"/>
                        <a:gd name="connsiteY2" fmla="*/ 952499 h 952499"/>
                        <a:gd name="connsiteX3" fmla="*/ 0 w 166688"/>
                        <a:gd name="connsiteY3" fmla="*/ 952499 h 952499"/>
                        <a:gd name="connsiteX4" fmla="*/ 0 w 166688"/>
                        <a:gd name="connsiteY4" fmla="*/ 154781 h 952499"/>
                        <a:gd name="connsiteX0" fmla="*/ 0 w 166688"/>
                        <a:gd name="connsiteY0" fmla="*/ 154781 h 952499"/>
                        <a:gd name="connsiteX1" fmla="*/ 102394 w 166688"/>
                        <a:gd name="connsiteY1" fmla="*/ 0 h 952499"/>
                        <a:gd name="connsiteX2" fmla="*/ 119063 w 166688"/>
                        <a:gd name="connsiteY2" fmla="*/ 252413 h 952499"/>
                        <a:gd name="connsiteX3" fmla="*/ 166688 w 166688"/>
                        <a:gd name="connsiteY3" fmla="*/ 952499 h 952499"/>
                        <a:gd name="connsiteX4" fmla="*/ 0 w 166688"/>
                        <a:gd name="connsiteY4" fmla="*/ 952499 h 952499"/>
                        <a:gd name="connsiteX5" fmla="*/ 0 w 166688"/>
                        <a:gd name="connsiteY5" fmla="*/ 154781 h 952499"/>
                        <a:gd name="connsiteX0" fmla="*/ 0 w 166688"/>
                        <a:gd name="connsiteY0" fmla="*/ 154781 h 952499"/>
                        <a:gd name="connsiteX1" fmla="*/ 102394 w 166688"/>
                        <a:gd name="connsiteY1" fmla="*/ 0 h 952499"/>
                        <a:gd name="connsiteX2" fmla="*/ 142875 w 166688"/>
                        <a:gd name="connsiteY2" fmla="*/ 250031 h 952499"/>
                        <a:gd name="connsiteX3" fmla="*/ 166688 w 166688"/>
                        <a:gd name="connsiteY3" fmla="*/ 952499 h 952499"/>
                        <a:gd name="connsiteX4" fmla="*/ 0 w 166688"/>
                        <a:gd name="connsiteY4" fmla="*/ 952499 h 952499"/>
                        <a:gd name="connsiteX5" fmla="*/ 0 w 166688"/>
                        <a:gd name="connsiteY5" fmla="*/ 154781 h 952499"/>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88132"/>
                        <a:gd name="connsiteY0" fmla="*/ 154781 h 1078705"/>
                        <a:gd name="connsiteX1" fmla="*/ 223838 w 288132"/>
                        <a:gd name="connsiteY1" fmla="*/ 0 h 1078705"/>
                        <a:gd name="connsiteX2" fmla="*/ 264319 w 288132"/>
                        <a:gd name="connsiteY2" fmla="*/ 250031 h 1078705"/>
                        <a:gd name="connsiteX3" fmla="*/ 288132 w 288132"/>
                        <a:gd name="connsiteY3" fmla="*/ 952499 h 1078705"/>
                        <a:gd name="connsiteX4" fmla="*/ 0 w 288132"/>
                        <a:gd name="connsiteY4" fmla="*/ 1078705 h 1078705"/>
                        <a:gd name="connsiteX5" fmla="*/ 121444 w 288132"/>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50031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319"/>
                        <a:gd name="connsiteY0" fmla="*/ 154781 h 1078705"/>
                        <a:gd name="connsiteX1" fmla="*/ 223838 w 264319"/>
                        <a:gd name="connsiteY1" fmla="*/ 0 h 1078705"/>
                        <a:gd name="connsiteX2" fmla="*/ 264319 w 264319"/>
                        <a:gd name="connsiteY2" fmla="*/ 261938 h 1078705"/>
                        <a:gd name="connsiteX3" fmla="*/ 40482 w 264319"/>
                        <a:gd name="connsiteY3" fmla="*/ 969168 h 1078705"/>
                        <a:gd name="connsiteX4" fmla="*/ 0 w 264319"/>
                        <a:gd name="connsiteY4" fmla="*/ 1078705 h 1078705"/>
                        <a:gd name="connsiteX5" fmla="*/ 121444 w 264319"/>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4614"/>
                        <a:gd name="connsiteY0" fmla="*/ 154781 h 1078705"/>
                        <a:gd name="connsiteX1" fmla="*/ 223838 w 264614"/>
                        <a:gd name="connsiteY1" fmla="*/ 0 h 1078705"/>
                        <a:gd name="connsiteX2" fmla="*/ 264319 w 264614"/>
                        <a:gd name="connsiteY2" fmla="*/ 261938 h 1078705"/>
                        <a:gd name="connsiteX3" fmla="*/ 40482 w 264614"/>
                        <a:gd name="connsiteY3" fmla="*/ 969168 h 1078705"/>
                        <a:gd name="connsiteX4" fmla="*/ 0 w 264614"/>
                        <a:gd name="connsiteY4" fmla="*/ 1078705 h 1078705"/>
                        <a:gd name="connsiteX5" fmla="*/ 121444 w 264614"/>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21444 w 267176"/>
                        <a:gd name="connsiteY0" fmla="*/ 15478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21444 w 267176"/>
                        <a:gd name="connsiteY5" fmla="*/ 154781 h 1078705"/>
                        <a:gd name="connsiteX0" fmla="*/ 130969 w 267176"/>
                        <a:gd name="connsiteY0" fmla="*/ 135731 h 1078705"/>
                        <a:gd name="connsiteX1" fmla="*/ 223838 w 267176"/>
                        <a:gd name="connsiteY1" fmla="*/ 0 h 1078705"/>
                        <a:gd name="connsiteX2" fmla="*/ 264319 w 267176"/>
                        <a:gd name="connsiteY2" fmla="*/ 261938 h 1078705"/>
                        <a:gd name="connsiteX3" fmla="*/ 40482 w 267176"/>
                        <a:gd name="connsiteY3" fmla="*/ 969168 h 1078705"/>
                        <a:gd name="connsiteX4" fmla="*/ 0 w 267176"/>
                        <a:gd name="connsiteY4" fmla="*/ 1078705 h 1078705"/>
                        <a:gd name="connsiteX5" fmla="*/ 130969 w 267176"/>
                        <a:gd name="connsiteY5" fmla="*/ 135731 h 1078705"/>
                        <a:gd name="connsiteX0" fmla="*/ 130969 w 343908"/>
                        <a:gd name="connsiteY0" fmla="*/ 135731 h 1078705"/>
                        <a:gd name="connsiteX1" fmla="*/ 223838 w 343908"/>
                        <a:gd name="connsiteY1" fmla="*/ 0 h 1078705"/>
                        <a:gd name="connsiteX2" fmla="*/ 342901 w 343908"/>
                        <a:gd name="connsiteY2" fmla="*/ 502444 h 1078705"/>
                        <a:gd name="connsiteX3" fmla="*/ 40482 w 343908"/>
                        <a:gd name="connsiteY3" fmla="*/ 969168 h 1078705"/>
                        <a:gd name="connsiteX4" fmla="*/ 0 w 343908"/>
                        <a:gd name="connsiteY4" fmla="*/ 1078705 h 1078705"/>
                        <a:gd name="connsiteX5" fmla="*/ 130969 w 343908"/>
                        <a:gd name="connsiteY5" fmla="*/ 135731 h 1078705"/>
                        <a:gd name="connsiteX0" fmla="*/ 204788 w 417727"/>
                        <a:gd name="connsiteY0" fmla="*/ 135731 h 1047748"/>
                        <a:gd name="connsiteX1" fmla="*/ 297657 w 417727"/>
                        <a:gd name="connsiteY1" fmla="*/ 0 h 1047748"/>
                        <a:gd name="connsiteX2" fmla="*/ 416720 w 417727"/>
                        <a:gd name="connsiteY2" fmla="*/ 502444 h 1047748"/>
                        <a:gd name="connsiteX3" fmla="*/ 114301 w 417727"/>
                        <a:gd name="connsiteY3" fmla="*/ 969168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27"/>
                        <a:gd name="connsiteY0" fmla="*/ 135731 h 1047748"/>
                        <a:gd name="connsiteX1" fmla="*/ 297657 w 417727"/>
                        <a:gd name="connsiteY1" fmla="*/ 0 h 1047748"/>
                        <a:gd name="connsiteX2" fmla="*/ 416720 w 417727"/>
                        <a:gd name="connsiteY2" fmla="*/ 502444 h 1047748"/>
                        <a:gd name="connsiteX3" fmla="*/ 76201 w 417727"/>
                        <a:gd name="connsiteY3" fmla="*/ 964405 h 1047748"/>
                        <a:gd name="connsiteX4" fmla="*/ 0 w 417727"/>
                        <a:gd name="connsiteY4" fmla="*/ 1047748 h 1047748"/>
                        <a:gd name="connsiteX5" fmla="*/ 204788 w 417727"/>
                        <a:gd name="connsiteY5" fmla="*/ 135731 h 1047748"/>
                        <a:gd name="connsiteX0" fmla="*/ 204788 w 417791"/>
                        <a:gd name="connsiteY0" fmla="*/ 45244 h 957261"/>
                        <a:gd name="connsiteX1" fmla="*/ 304801 w 417791"/>
                        <a:gd name="connsiteY1" fmla="*/ 0 h 957261"/>
                        <a:gd name="connsiteX2" fmla="*/ 416720 w 417791"/>
                        <a:gd name="connsiteY2" fmla="*/ 411957 h 957261"/>
                        <a:gd name="connsiteX3" fmla="*/ 76201 w 417791"/>
                        <a:gd name="connsiteY3" fmla="*/ 873918 h 957261"/>
                        <a:gd name="connsiteX4" fmla="*/ 0 w 417791"/>
                        <a:gd name="connsiteY4" fmla="*/ 957261 h 957261"/>
                        <a:gd name="connsiteX5" fmla="*/ 204788 w 417791"/>
                        <a:gd name="connsiteY5" fmla="*/ 45244 h 957261"/>
                        <a:gd name="connsiteX0" fmla="*/ 204788 w 419897"/>
                        <a:gd name="connsiteY0" fmla="*/ 45244 h 957261"/>
                        <a:gd name="connsiteX1" fmla="*/ 304801 w 419897"/>
                        <a:gd name="connsiteY1" fmla="*/ 0 h 957261"/>
                        <a:gd name="connsiteX2" fmla="*/ 416720 w 419897"/>
                        <a:gd name="connsiteY2" fmla="*/ 411957 h 957261"/>
                        <a:gd name="connsiteX3" fmla="*/ 76201 w 419897"/>
                        <a:gd name="connsiteY3" fmla="*/ 873918 h 957261"/>
                        <a:gd name="connsiteX4" fmla="*/ 0 w 419897"/>
                        <a:gd name="connsiteY4" fmla="*/ 957261 h 957261"/>
                        <a:gd name="connsiteX5" fmla="*/ 204788 w 41989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244 h 957261"/>
                        <a:gd name="connsiteX1" fmla="*/ 304801 w 422467"/>
                        <a:gd name="connsiteY1" fmla="*/ 0 h 957261"/>
                        <a:gd name="connsiteX2" fmla="*/ 416720 w 422467"/>
                        <a:gd name="connsiteY2" fmla="*/ 411957 h 957261"/>
                        <a:gd name="connsiteX3" fmla="*/ 76201 w 422467"/>
                        <a:gd name="connsiteY3" fmla="*/ 873918 h 957261"/>
                        <a:gd name="connsiteX4" fmla="*/ 0 w 422467"/>
                        <a:gd name="connsiteY4" fmla="*/ 957261 h 957261"/>
                        <a:gd name="connsiteX5" fmla="*/ 204788 w 422467"/>
                        <a:gd name="connsiteY5" fmla="*/ 45244 h 957261"/>
                        <a:gd name="connsiteX0" fmla="*/ 204788 w 422467"/>
                        <a:gd name="connsiteY0" fmla="*/ 45693 h 957710"/>
                        <a:gd name="connsiteX1" fmla="*/ 304801 w 422467"/>
                        <a:gd name="connsiteY1" fmla="*/ 449 h 957710"/>
                        <a:gd name="connsiteX2" fmla="*/ 416720 w 422467"/>
                        <a:gd name="connsiteY2" fmla="*/ 412406 h 957710"/>
                        <a:gd name="connsiteX3" fmla="*/ 76201 w 422467"/>
                        <a:gd name="connsiteY3" fmla="*/ 874367 h 957710"/>
                        <a:gd name="connsiteX4" fmla="*/ 0 w 422467"/>
                        <a:gd name="connsiteY4" fmla="*/ 957710 h 957710"/>
                        <a:gd name="connsiteX5" fmla="*/ 204788 w 422467"/>
                        <a:gd name="connsiteY5" fmla="*/ 45693 h 957710"/>
                        <a:gd name="connsiteX0" fmla="*/ 217164 w 434843"/>
                        <a:gd name="connsiteY0" fmla="*/ 45693 h 964074"/>
                        <a:gd name="connsiteX1" fmla="*/ 317177 w 434843"/>
                        <a:gd name="connsiteY1" fmla="*/ 449 h 964074"/>
                        <a:gd name="connsiteX2" fmla="*/ 429096 w 434843"/>
                        <a:gd name="connsiteY2" fmla="*/ 412406 h 964074"/>
                        <a:gd name="connsiteX3" fmla="*/ 88577 w 434843"/>
                        <a:gd name="connsiteY3" fmla="*/ 874367 h 964074"/>
                        <a:gd name="connsiteX4" fmla="*/ 12376 w 434843"/>
                        <a:gd name="connsiteY4" fmla="*/ 957710 h 964074"/>
                        <a:gd name="connsiteX5" fmla="*/ 21665 w 434843"/>
                        <a:gd name="connsiteY5" fmla="*/ 855320 h 964074"/>
                        <a:gd name="connsiteX6" fmla="*/ 217164 w 434843"/>
                        <a:gd name="connsiteY6" fmla="*/ 45693 h 964074"/>
                        <a:gd name="connsiteX0" fmla="*/ 227906 w 445585"/>
                        <a:gd name="connsiteY0" fmla="*/ 45693 h 959858"/>
                        <a:gd name="connsiteX1" fmla="*/ 327919 w 445585"/>
                        <a:gd name="connsiteY1" fmla="*/ 449 h 959858"/>
                        <a:gd name="connsiteX2" fmla="*/ 439838 w 445585"/>
                        <a:gd name="connsiteY2" fmla="*/ 412406 h 959858"/>
                        <a:gd name="connsiteX3" fmla="*/ 99319 w 445585"/>
                        <a:gd name="connsiteY3" fmla="*/ 874367 h 959858"/>
                        <a:gd name="connsiteX4" fmla="*/ 23118 w 445585"/>
                        <a:gd name="connsiteY4" fmla="*/ 957710 h 959858"/>
                        <a:gd name="connsiteX5" fmla="*/ 15738 w 445585"/>
                        <a:gd name="connsiteY5" fmla="*/ 841032 h 959858"/>
                        <a:gd name="connsiteX6" fmla="*/ 227906 w 445585"/>
                        <a:gd name="connsiteY6" fmla="*/ 45693 h 959858"/>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12168 w 429847"/>
                        <a:gd name="connsiteY6"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166688 w 429847"/>
                        <a:gd name="connsiteY6" fmla="*/ 179045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12168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12168 w 429847"/>
                        <a:gd name="connsiteY7" fmla="*/ 45693 h 957710"/>
                        <a:gd name="connsiteX0" fmla="*/ 209786 w 429847"/>
                        <a:gd name="connsiteY0" fmla="*/ 45693 h 957710"/>
                        <a:gd name="connsiteX1" fmla="*/ 312181 w 429847"/>
                        <a:gd name="connsiteY1" fmla="*/ 449 h 957710"/>
                        <a:gd name="connsiteX2" fmla="*/ 424100 w 429847"/>
                        <a:gd name="connsiteY2" fmla="*/ 412406 h 957710"/>
                        <a:gd name="connsiteX3" fmla="*/ 83581 w 429847"/>
                        <a:gd name="connsiteY3" fmla="*/ 874367 h 957710"/>
                        <a:gd name="connsiteX4" fmla="*/ 7380 w 429847"/>
                        <a:gd name="connsiteY4" fmla="*/ 957710 h 957710"/>
                        <a:gd name="connsiteX5" fmla="*/ 0 w 429847"/>
                        <a:gd name="connsiteY5" fmla="*/ 841032 h 957710"/>
                        <a:gd name="connsiteX6" fmla="*/ 209550 w 429847"/>
                        <a:gd name="connsiteY6" fmla="*/ 176664 h 957710"/>
                        <a:gd name="connsiteX7" fmla="*/ 209786 w 429847"/>
                        <a:gd name="connsiteY7" fmla="*/ 45693 h 957710"/>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209550 w 429847"/>
                        <a:gd name="connsiteY6" fmla="*/ 176346 h 957392"/>
                        <a:gd name="connsiteX7" fmla="*/ 94759 w 429847"/>
                        <a:gd name="connsiteY7" fmla="*/ 87208 h 957392"/>
                        <a:gd name="connsiteX0" fmla="*/ 94759 w 429847"/>
                        <a:gd name="connsiteY0" fmla="*/ 87208 h 957392"/>
                        <a:gd name="connsiteX1" fmla="*/ 312181 w 429847"/>
                        <a:gd name="connsiteY1" fmla="*/ 131 h 957392"/>
                        <a:gd name="connsiteX2" fmla="*/ 424100 w 429847"/>
                        <a:gd name="connsiteY2" fmla="*/ 412088 h 957392"/>
                        <a:gd name="connsiteX3" fmla="*/ 83581 w 429847"/>
                        <a:gd name="connsiteY3" fmla="*/ 874049 h 957392"/>
                        <a:gd name="connsiteX4" fmla="*/ 7380 w 429847"/>
                        <a:gd name="connsiteY4" fmla="*/ 957392 h 957392"/>
                        <a:gd name="connsiteX5" fmla="*/ 0 w 429847"/>
                        <a:gd name="connsiteY5" fmla="*/ 840714 h 957392"/>
                        <a:gd name="connsiteX6" fmla="*/ 85252 w 429847"/>
                        <a:gd name="connsiteY6" fmla="*/ 143073 h 957392"/>
                        <a:gd name="connsiteX7" fmla="*/ 94759 w 429847"/>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81050 w 425645"/>
                        <a:gd name="connsiteY6" fmla="*/ 143073 h 957392"/>
                        <a:gd name="connsiteX7" fmla="*/ 90557 w 425645"/>
                        <a:gd name="connsiteY7" fmla="*/ 87208 h 957392"/>
                        <a:gd name="connsiteX0" fmla="*/ 90557 w 425645"/>
                        <a:gd name="connsiteY0" fmla="*/ 87208 h 957392"/>
                        <a:gd name="connsiteX1" fmla="*/ 307979 w 425645"/>
                        <a:gd name="connsiteY1" fmla="*/ 131 h 957392"/>
                        <a:gd name="connsiteX2" fmla="*/ 419898 w 425645"/>
                        <a:gd name="connsiteY2" fmla="*/ 412088 h 957392"/>
                        <a:gd name="connsiteX3" fmla="*/ 79379 w 425645"/>
                        <a:gd name="connsiteY3" fmla="*/ 874049 h 957392"/>
                        <a:gd name="connsiteX4" fmla="*/ 3178 w 425645"/>
                        <a:gd name="connsiteY4" fmla="*/ 957392 h 957392"/>
                        <a:gd name="connsiteX5" fmla="*/ 10152 w 425645"/>
                        <a:gd name="connsiteY5" fmla="*/ 875027 h 957392"/>
                        <a:gd name="connsiteX6" fmla="*/ 39361 w 425645"/>
                        <a:gd name="connsiteY6" fmla="*/ 691646 h 957392"/>
                        <a:gd name="connsiteX7" fmla="*/ 81050 w 425645"/>
                        <a:gd name="connsiteY7" fmla="*/ 143073 h 957392"/>
                        <a:gd name="connsiteX8" fmla="*/ 90557 w 425645"/>
                        <a:gd name="connsiteY8" fmla="*/ 87208 h 957392"/>
                        <a:gd name="connsiteX0" fmla="*/ 119059 w 454147"/>
                        <a:gd name="connsiteY0" fmla="*/ 87208 h 957392"/>
                        <a:gd name="connsiteX1" fmla="*/ 336481 w 454147"/>
                        <a:gd name="connsiteY1" fmla="*/ 131 h 957392"/>
                        <a:gd name="connsiteX2" fmla="*/ 448400 w 454147"/>
                        <a:gd name="connsiteY2" fmla="*/ 412088 h 957392"/>
                        <a:gd name="connsiteX3" fmla="*/ 107881 w 454147"/>
                        <a:gd name="connsiteY3" fmla="*/ 874049 h 957392"/>
                        <a:gd name="connsiteX4" fmla="*/ 31680 w 454147"/>
                        <a:gd name="connsiteY4" fmla="*/ 957392 h 957392"/>
                        <a:gd name="connsiteX5" fmla="*/ 38654 w 454147"/>
                        <a:gd name="connsiteY5" fmla="*/ 875027 h 957392"/>
                        <a:gd name="connsiteX6" fmla="*/ 1673 w 454147"/>
                        <a:gd name="connsiteY6" fmla="*/ 858136 h 957392"/>
                        <a:gd name="connsiteX7" fmla="*/ 109552 w 454147"/>
                        <a:gd name="connsiteY7" fmla="*/ 143073 h 957392"/>
                        <a:gd name="connsiteX8" fmla="*/ 119059 w 454147"/>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7386 w 452474"/>
                        <a:gd name="connsiteY0" fmla="*/ 87208 h 957392"/>
                        <a:gd name="connsiteX1" fmla="*/ 334808 w 452474"/>
                        <a:gd name="connsiteY1" fmla="*/ 131 h 957392"/>
                        <a:gd name="connsiteX2" fmla="*/ 446727 w 452474"/>
                        <a:gd name="connsiteY2" fmla="*/ 412088 h 957392"/>
                        <a:gd name="connsiteX3" fmla="*/ 106208 w 452474"/>
                        <a:gd name="connsiteY3" fmla="*/ 874049 h 957392"/>
                        <a:gd name="connsiteX4" fmla="*/ 30007 w 452474"/>
                        <a:gd name="connsiteY4" fmla="*/ 957392 h 957392"/>
                        <a:gd name="connsiteX5" fmla="*/ 36981 w 452474"/>
                        <a:gd name="connsiteY5" fmla="*/ 875027 h 957392"/>
                        <a:gd name="connsiteX6" fmla="*/ 0 w 452474"/>
                        <a:gd name="connsiteY6" fmla="*/ 858136 h 957392"/>
                        <a:gd name="connsiteX7" fmla="*/ 107879 w 452474"/>
                        <a:gd name="connsiteY7" fmla="*/ 143073 h 957392"/>
                        <a:gd name="connsiteX8" fmla="*/ 117386 w 452474"/>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9982 w 454577"/>
                        <a:gd name="connsiteY7" fmla="*/ 143073 h 957392"/>
                        <a:gd name="connsiteX8" fmla="*/ 119489 w 454577"/>
                        <a:gd name="connsiteY8" fmla="*/ 87208 h 957392"/>
                        <a:gd name="connsiteX0" fmla="*/ 119489 w 454577"/>
                        <a:gd name="connsiteY0" fmla="*/ 87208 h 957392"/>
                        <a:gd name="connsiteX1" fmla="*/ 336911 w 454577"/>
                        <a:gd name="connsiteY1" fmla="*/ 131 h 957392"/>
                        <a:gd name="connsiteX2" fmla="*/ 448830 w 454577"/>
                        <a:gd name="connsiteY2" fmla="*/ 412088 h 957392"/>
                        <a:gd name="connsiteX3" fmla="*/ 108311 w 454577"/>
                        <a:gd name="connsiteY3" fmla="*/ 874049 h 957392"/>
                        <a:gd name="connsiteX4" fmla="*/ 32110 w 454577"/>
                        <a:gd name="connsiteY4" fmla="*/ 957392 h 957392"/>
                        <a:gd name="connsiteX5" fmla="*/ 39084 w 454577"/>
                        <a:gd name="connsiteY5" fmla="*/ 875027 h 957392"/>
                        <a:gd name="connsiteX6" fmla="*/ 0 w 454577"/>
                        <a:gd name="connsiteY6" fmla="*/ 864964 h 957392"/>
                        <a:gd name="connsiteX7" fmla="*/ 104730 w 454577"/>
                        <a:gd name="connsiteY7" fmla="*/ 143948 h 957392"/>
                        <a:gd name="connsiteX8" fmla="*/ 119489 w 454577"/>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5454"/>
                        <a:gd name="connsiteY0" fmla="*/ 87208 h 957392"/>
                        <a:gd name="connsiteX1" fmla="*/ 337788 w 455454"/>
                        <a:gd name="connsiteY1" fmla="*/ 131 h 957392"/>
                        <a:gd name="connsiteX2" fmla="*/ 449707 w 455454"/>
                        <a:gd name="connsiteY2" fmla="*/ 412088 h 957392"/>
                        <a:gd name="connsiteX3" fmla="*/ 109188 w 455454"/>
                        <a:gd name="connsiteY3" fmla="*/ 874049 h 957392"/>
                        <a:gd name="connsiteX4" fmla="*/ 32987 w 455454"/>
                        <a:gd name="connsiteY4" fmla="*/ 957392 h 957392"/>
                        <a:gd name="connsiteX5" fmla="*/ 39961 w 455454"/>
                        <a:gd name="connsiteY5" fmla="*/ 875027 h 957392"/>
                        <a:gd name="connsiteX6" fmla="*/ 0 w 455454"/>
                        <a:gd name="connsiteY6" fmla="*/ 859711 h 957392"/>
                        <a:gd name="connsiteX7" fmla="*/ 105607 w 455454"/>
                        <a:gd name="connsiteY7" fmla="*/ 143948 h 957392"/>
                        <a:gd name="connsiteX8" fmla="*/ 120366 w 455454"/>
                        <a:gd name="connsiteY8" fmla="*/ 87208 h 957392"/>
                        <a:gd name="connsiteX0" fmla="*/ 120366 w 454848"/>
                        <a:gd name="connsiteY0" fmla="*/ 64533 h 934717"/>
                        <a:gd name="connsiteX1" fmla="*/ 330783 w 454848"/>
                        <a:gd name="connsiteY1" fmla="*/ 215 h 934717"/>
                        <a:gd name="connsiteX2" fmla="*/ 449707 w 454848"/>
                        <a:gd name="connsiteY2" fmla="*/ 389413 h 934717"/>
                        <a:gd name="connsiteX3" fmla="*/ 109188 w 454848"/>
                        <a:gd name="connsiteY3" fmla="*/ 851374 h 934717"/>
                        <a:gd name="connsiteX4" fmla="*/ 32987 w 454848"/>
                        <a:gd name="connsiteY4" fmla="*/ 934717 h 934717"/>
                        <a:gd name="connsiteX5" fmla="*/ 39961 w 454848"/>
                        <a:gd name="connsiteY5" fmla="*/ 852352 h 934717"/>
                        <a:gd name="connsiteX6" fmla="*/ 0 w 454848"/>
                        <a:gd name="connsiteY6" fmla="*/ 837036 h 934717"/>
                        <a:gd name="connsiteX7" fmla="*/ 105607 w 454848"/>
                        <a:gd name="connsiteY7" fmla="*/ 121273 h 934717"/>
                        <a:gd name="connsiteX8" fmla="*/ 120366 w 454848"/>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188 w 440489"/>
                        <a:gd name="connsiteY3" fmla="*/ 851374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96058 w 440489"/>
                        <a:gd name="connsiteY3" fmla="*/ 837367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0489"/>
                        <a:gd name="connsiteY0" fmla="*/ 64533 h 934717"/>
                        <a:gd name="connsiteX1" fmla="*/ 330783 w 440489"/>
                        <a:gd name="connsiteY1" fmla="*/ 215 h 934717"/>
                        <a:gd name="connsiteX2" fmla="*/ 433776 w 440489"/>
                        <a:gd name="connsiteY2" fmla="*/ 384510 h 934717"/>
                        <a:gd name="connsiteX3" fmla="*/ 109714 w 440489"/>
                        <a:gd name="connsiteY3" fmla="*/ 841570 h 934717"/>
                        <a:gd name="connsiteX4" fmla="*/ 32987 w 440489"/>
                        <a:gd name="connsiteY4" fmla="*/ 934717 h 934717"/>
                        <a:gd name="connsiteX5" fmla="*/ 39961 w 440489"/>
                        <a:gd name="connsiteY5" fmla="*/ 852352 h 934717"/>
                        <a:gd name="connsiteX6" fmla="*/ 0 w 440489"/>
                        <a:gd name="connsiteY6" fmla="*/ 837036 h 934717"/>
                        <a:gd name="connsiteX7" fmla="*/ 105607 w 440489"/>
                        <a:gd name="connsiteY7" fmla="*/ 121273 h 934717"/>
                        <a:gd name="connsiteX8" fmla="*/ 120366 w 440489"/>
                        <a:gd name="connsiteY8" fmla="*/ 64533 h 934717"/>
                        <a:gd name="connsiteX0" fmla="*/ 120366 w 441012"/>
                        <a:gd name="connsiteY0" fmla="*/ 53425 h 923609"/>
                        <a:gd name="connsiteX1" fmla="*/ 334809 w 441012"/>
                        <a:gd name="connsiteY1" fmla="*/ 312 h 923609"/>
                        <a:gd name="connsiteX2" fmla="*/ 433776 w 441012"/>
                        <a:gd name="connsiteY2" fmla="*/ 373402 h 923609"/>
                        <a:gd name="connsiteX3" fmla="*/ 109714 w 441012"/>
                        <a:gd name="connsiteY3" fmla="*/ 830462 h 923609"/>
                        <a:gd name="connsiteX4" fmla="*/ 32987 w 441012"/>
                        <a:gd name="connsiteY4" fmla="*/ 923609 h 923609"/>
                        <a:gd name="connsiteX5" fmla="*/ 39961 w 441012"/>
                        <a:gd name="connsiteY5" fmla="*/ 841244 h 923609"/>
                        <a:gd name="connsiteX6" fmla="*/ 0 w 441012"/>
                        <a:gd name="connsiteY6" fmla="*/ 825928 h 923609"/>
                        <a:gd name="connsiteX7" fmla="*/ 105607 w 441012"/>
                        <a:gd name="connsiteY7" fmla="*/ 110165 h 923609"/>
                        <a:gd name="connsiteX8" fmla="*/ 120366 w 441012"/>
                        <a:gd name="connsiteY8" fmla="*/ 53425 h 923609"/>
                        <a:gd name="connsiteX0" fmla="*/ 119841 w 441012"/>
                        <a:gd name="connsiteY0" fmla="*/ 63142 h 923521"/>
                        <a:gd name="connsiteX1" fmla="*/ 334809 w 441012"/>
                        <a:gd name="connsiteY1" fmla="*/ 224 h 923521"/>
                        <a:gd name="connsiteX2" fmla="*/ 433776 w 441012"/>
                        <a:gd name="connsiteY2" fmla="*/ 373314 h 923521"/>
                        <a:gd name="connsiteX3" fmla="*/ 109714 w 441012"/>
                        <a:gd name="connsiteY3" fmla="*/ 830374 h 923521"/>
                        <a:gd name="connsiteX4" fmla="*/ 32987 w 441012"/>
                        <a:gd name="connsiteY4" fmla="*/ 923521 h 923521"/>
                        <a:gd name="connsiteX5" fmla="*/ 39961 w 441012"/>
                        <a:gd name="connsiteY5" fmla="*/ 841156 h 923521"/>
                        <a:gd name="connsiteX6" fmla="*/ 0 w 441012"/>
                        <a:gd name="connsiteY6" fmla="*/ 825840 h 923521"/>
                        <a:gd name="connsiteX7" fmla="*/ 105607 w 441012"/>
                        <a:gd name="connsiteY7" fmla="*/ 110077 h 923521"/>
                        <a:gd name="connsiteX8" fmla="*/ 119841 w 441012"/>
                        <a:gd name="connsiteY8" fmla="*/ 63142 h 923521"/>
                        <a:gd name="connsiteX0" fmla="*/ 119841 w 441012"/>
                        <a:gd name="connsiteY0" fmla="*/ 63078 h 923457"/>
                        <a:gd name="connsiteX1" fmla="*/ 334809 w 441012"/>
                        <a:gd name="connsiteY1" fmla="*/ 160 h 923457"/>
                        <a:gd name="connsiteX2" fmla="*/ 433776 w 441012"/>
                        <a:gd name="connsiteY2" fmla="*/ 373250 h 923457"/>
                        <a:gd name="connsiteX3" fmla="*/ 109714 w 441012"/>
                        <a:gd name="connsiteY3" fmla="*/ 830310 h 923457"/>
                        <a:gd name="connsiteX4" fmla="*/ 32987 w 441012"/>
                        <a:gd name="connsiteY4" fmla="*/ 923457 h 923457"/>
                        <a:gd name="connsiteX5" fmla="*/ 39961 w 441012"/>
                        <a:gd name="connsiteY5" fmla="*/ 841092 h 923457"/>
                        <a:gd name="connsiteX6" fmla="*/ 0 w 441012"/>
                        <a:gd name="connsiteY6" fmla="*/ 825776 h 923457"/>
                        <a:gd name="connsiteX7" fmla="*/ 105607 w 441012"/>
                        <a:gd name="connsiteY7" fmla="*/ 110013 h 923457"/>
                        <a:gd name="connsiteX8" fmla="*/ 119841 w 441012"/>
                        <a:gd name="connsiteY8" fmla="*/ 63078 h 923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39961 w 439659"/>
                        <a:gd name="connsiteY5" fmla="*/ 852092 h 934457"/>
                        <a:gd name="connsiteX6" fmla="*/ 0 w 439659"/>
                        <a:gd name="connsiteY6" fmla="*/ 836776 h 934457"/>
                        <a:gd name="connsiteX7" fmla="*/ 105607 w 439659"/>
                        <a:gd name="connsiteY7" fmla="*/ 121013 h 934457"/>
                        <a:gd name="connsiteX8" fmla="*/ 119841 w 439659"/>
                        <a:gd name="connsiteY8" fmla="*/ 74078 h 934457"/>
                        <a:gd name="connsiteX0" fmla="*/ 119841 w 439659"/>
                        <a:gd name="connsiteY0" fmla="*/ 74078 h 934457"/>
                        <a:gd name="connsiteX1" fmla="*/ 323255 w 439659"/>
                        <a:gd name="connsiteY1" fmla="*/ 129 h 934457"/>
                        <a:gd name="connsiteX2" fmla="*/ 433776 w 439659"/>
                        <a:gd name="connsiteY2" fmla="*/ 384250 h 934457"/>
                        <a:gd name="connsiteX3" fmla="*/ 109714 w 439659"/>
                        <a:gd name="connsiteY3" fmla="*/ 841310 h 934457"/>
                        <a:gd name="connsiteX4" fmla="*/ 32987 w 439659"/>
                        <a:gd name="connsiteY4" fmla="*/ 934457 h 934457"/>
                        <a:gd name="connsiteX5" fmla="*/ 41011 w 439659"/>
                        <a:gd name="connsiteY5" fmla="*/ 864872 h 934457"/>
                        <a:gd name="connsiteX6" fmla="*/ 0 w 439659"/>
                        <a:gd name="connsiteY6" fmla="*/ 836776 h 934457"/>
                        <a:gd name="connsiteX7" fmla="*/ 105607 w 439659"/>
                        <a:gd name="connsiteY7" fmla="*/ 121013 h 934457"/>
                        <a:gd name="connsiteX8" fmla="*/ 119841 w 439659"/>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47489 w 446137"/>
                        <a:gd name="connsiteY5" fmla="*/ 864872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4457"/>
                        <a:gd name="connsiteX1" fmla="*/ 329733 w 446137"/>
                        <a:gd name="connsiteY1" fmla="*/ 129 h 934457"/>
                        <a:gd name="connsiteX2" fmla="*/ 440254 w 446137"/>
                        <a:gd name="connsiteY2" fmla="*/ 384250 h 934457"/>
                        <a:gd name="connsiteX3" fmla="*/ 116192 w 446137"/>
                        <a:gd name="connsiteY3" fmla="*/ 841310 h 934457"/>
                        <a:gd name="connsiteX4" fmla="*/ 39465 w 446137"/>
                        <a:gd name="connsiteY4" fmla="*/ 934457 h 934457"/>
                        <a:gd name="connsiteX5" fmla="*/ 33833 w 446137"/>
                        <a:gd name="connsiteY5" fmla="*/ 860669 h 934457"/>
                        <a:gd name="connsiteX6" fmla="*/ 0 w 446137"/>
                        <a:gd name="connsiteY6" fmla="*/ 849731 h 934457"/>
                        <a:gd name="connsiteX7" fmla="*/ 112085 w 446137"/>
                        <a:gd name="connsiteY7" fmla="*/ 121013 h 934457"/>
                        <a:gd name="connsiteX8" fmla="*/ 126319 w 446137"/>
                        <a:gd name="connsiteY8" fmla="*/ 74078 h 934457"/>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6319 w 446137"/>
                        <a:gd name="connsiteY0" fmla="*/ 74078 h 939884"/>
                        <a:gd name="connsiteX1" fmla="*/ 329733 w 446137"/>
                        <a:gd name="connsiteY1" fmla="*/ 129 h 939884"/>
                        <a:gd name="connsiteX2" fmla="*/ 440254 w 446137"/>
                        <a:gd name="connsiteY2" fmla="*/ 384250 h 939884"/>
                        <a:gd name="connsiteX3" fmla="*/ 116192 w 446137"/>
                        <a:gd name="connsiteY3" fmla="*/ 841310 h 939884"/>
                        <a:gd name="connsiteX4" fmla="*/ 32812 w 446137"/>
                        <a:gd name="connsiteY4" fmla="*/ 939884 h 939884"/>
                        <a:gd name="connsiteX5" fmla="*/ 33833 w 446137"/>
                        <a:gd name="connsiteY5" fmla="*/ 860669 h 939884"/>
                        <a:gd name="connsiteX6" fmla="*/ 0 w 446137"/>
                        <a:gd name="connsiteY6" fmla="*/ 849731 h 939884"/>
                        <a:gd name="connsiteX7" fmla="*/ 112085 w 446137"/>
                        <a:gd name="connsiteY7" fmla="*/ 121013 h 939884"/>
                        <a:gd name="connsiteX8" fmla="*/ 126319 w 446137"/>
                        <a:gd name="connsiteY8" fmla="*/ 74078 h 939884"/>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12085 w 446137"/>
                        <a:gd name="connsiteY7" fmla="*/ 121015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9810 w 446137"/>
                        <a:gd name="connsiteY7" fmla="*/ 120314 h 939886"/>
                        <a:gd name="connsiteX8" fmla="*/ 124043 w 446137"/>
                        <a:gd name="connsiteY8" fmla="*/ 73380 h 939886"/>
                        <a:gd name="connsiteX0" fmla="*/ 124043 w 446137"/>
                        <a:gd name="connsiteY0" fmla="*/ 73380 h 939886"/>
                        <a:gd name="connsiteX1" fmla="*/ 329733 w 446137"/>
                        <a:gd name="connsiteY1" fmla="*/ 131 h 939886"/>
                        <a:gd name="connsiteX2" fmla="*/ 440254 w 446137"/>
                        <a:gd name="connsiteY2" fmla="*/ 384252 h 939886"/>
                        <a:gd name="connsiteX3" fmla="*/ 116192 w 446137"/>
                        <a:gd name="connsiteY3" fmla="*/ 841312 h 939886"/>
                        <a:gd name="connsiteX4" fmla="*/ 32812 w 446137"/>
                        <a:gd name="connsiteY4" fmla="*/ 939886 h 939886"/>
                        <a:gd name="connsiteX5" fmla="*/ 33833 w 446137"/>
                        <a:gd name="connsiteY5" fmla="*/ 860671 h 939886"/>
                        <a:gd name="connsiteX6" fmla="*/ 0 w 446137"/>
                        <a:gd name="connsiteY6" fmla="*/ 849733 h 939886"/>
                        <a:gd name="connsiteX7" fmla="*/ 107534 w 446137"/>
                        <a:gd name="connsiteY7" fmla="*/ 119614 h 939886"/>
                        <a:gd name="connsiteX8" fmla="*/ 124043 w 446137"/>
                        <a:gd name="connsiteY8" fmla="*/ 73380 h 939886"/>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3833 w 446137"/>
                        <a:gd name="connsiteY5" fmla="*/ 860671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31557 w 446137"/>
                        <a:gd name="connsiteY5" fmla="*/ 859970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38485"/>
                        <a:gd name="connsiteX1" fmla="*/ 329733 w 446137"/>
                        <a:gd name="connsiteY1" fmla="*/ 131 h 938485"/>
                        <a:gd name="connsiteX2" fmla="*/ 440254 w 446137"/>
                        <a:gd name="connsiteY2" fmla="*/ 384252 h 938485"/>
                        <a:gd name="connsiteX3" fmla="*/ 116192 w 446137"/>
                        <a:gd name="connsiteY3" fmla="*/ 841312 h 938485"/>
                        <a:gd name="connsiteX4" fmla="*/ 28260 w 446137"/>
                        <a:gd name="connsiteY4" fmla="*/ 938485 h 938485"/>
                        <a:gd name="connsiteX5" fmla="*/ 15649 w 446137"/>
                        <a:gd name="connsiteY5" fmla="*/ 858573 h 938485"/>
                        <a:gd name="connsiteX6" fmla="*/ 0 w 446137"/>
                        <a:gd name="connsiteY6" fmla="*/ 849733 h 938485"/>
                        <a:gd name="connsiteX7" fmla="*/ 107534 w 446137"/>
                        <a:gd name="connsiteY7" fmla="*/ 119614 h 938485"/>
                        <a:gd name="connsiteX8" fmla="*/ 124043 w 446137"/>
                        <a:gd name="connsiteY8" fmla="*/ 73380 h 938485"/>
                        <a:gd name="connsiteX0" fmla="*/ 124043 w 446137"/>
                        <a:gd name="connsiteY0" fmla="*/ 73380 h 942627"/>
                        <a:gd name="connsiteX1" fmla="*/ 329733 w 446137"/>
                        <a:gd name="connsiteY1" fmla="*/ 131 h 942627"/>
                        <a:gd name="connsiteX2" fmla="*/ 440254 w 446137"/>
                        <a:gd name="connsiteY2" fmla="*/ 384252 h 942627"/>
                        <a:gd name="connsiteX3" fmla="*/ 116192 w 446137"/>
                        <a:gd name="connsiteY3" fmla="*/ 841312 h 942627"/>
                        <a:gd name="connsiteX4" fmla="*/ 19264 w 446137"/>
                        <a:gd name="connsiteY4" fmla="*/ 942627 h 942627"/>
                        <a:gd name="connsiteX5" fmla="*/ 15649 w 446137"/>
                        <a:gd name="connsiteY5" fmla="*/ 858573 h 942627"/>
                        <a:gd name="connsiteX6" fmla="*/ 0 w 446137"/>
                        <a:gd name="connsiteY6" fmla="*/ 849733 h 942627"/>
                        <a:gd name="connsiteX7" fmla="*/ 107534 w 446137"/>
                        <a:gd name="connsiteY7" fmla="*/ 119614 h 942627"/>
                        <a:gd name="connsiteX8" fmla="*/ 124043 w 446137"/>
                        <a:gd name="connsiteY8" fmla="*/ 73380 h 94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137" h="942627">
                          <a:moveTo>
                            <a:pt x="124043" y="73380"/>
                          </a:moveTo>
                          <a:cubicBezTo>
                            <a:pt x="176450" y="52287"/>
                            <a:pt x="309889" y="-3044"/>
                            <a:pt x="329733" y="131"/>
                          </a:cubicBezTo>
                          <a:cubicBezTo>
                            <a:pt x="431332" y="100144"/>
                            <a:pt x="460097" y="284239"/>
                            <a:pt x="440254" y="384252"/>
                          </a:cubicBezTo>
                          <a:cubicBezTo>
                            <a:pt x="429936" y="450133"/>
                            <a:pt x="226523" y="692088"/>
                            <a:pt x="116192" y="841312"/>
                          </a:cubicBezTo>
                          <a:cubicBezTo>
                            <a:pt x="88399" y="874170"/>
                            <a:pt x="47057" y="909769"/>
                            <a:pt x="19264" y="942627"/>
                          </a:cubicBezTo>
                          <a:cubicBezTo>
                            <a:pt x="25447" y="907415"/>
                            <a:pt x="12162" y="899755"/>
                            <a:pt x="15649" y="858573"/>
                          </a:cubicBezTo>
                          <a:cubicBezTo>
                            <a:pt x="-14389" y="850520"/>
                            <a:pt x="25483" y="858631"/>
                            <a:pt x="0" y="849733"/>
                          </a:cubicBezTo>
                          <a:cubicBezTo>
                            <a:pt x="14091" y="728442"/>
                            <a:pt x="99001" y="220354"/>
                            <a:pt x="107534" y="119614"/>
                          </a:cubicBezTo>
                          <a:cubicBezTo>
                            <a:pt x="121464" y="44208"/>
                            <a:pt x="123607" y="107909"/>
                            <a:pt x="124043" y="73380"/>
                          </a:cubicBezTo>
                          <a:close/>
                        </a:path>
                      </a:pathLst>
                    </a:custGeom>
                    <a:solidFill>
                      <a:srgbClr val="F9B9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grpSp>
        </p:grpSp>
        <p:grpSp>
          <p:nvGrpSpPr>
            <p:cNvPr id="20494" name="Group 34">
              <a:extLst>
                <a:ext uri="{FF2B5EF4-FFF2-40B4-BE49-F238E27FC236}">
                  <a16:creationId xmlns:a16="http://schemas.microsoft.com/office/drawing/2014/main" id="{62234F4C-DE1C-4555-AEED-A9CC0ACBC0D5}"/>
                </a:ext>
              </a:extLst>
            </p:cNvPr>
            <p:cNvGrpSpPr>
              <a:grpSpLocks/>
            </p:cNvGrpSpPr>
            <p:nvPr/>
          </p:nvGrpSpPr>
          <p:grpSpPr bwMode="auto">
            <a:xfrm>
              <a:off x="838" y="3990836"/>
              <a:ext cx="4710348" cy="2869720"/>
              <a:chOff x="1548758" y="3573460"/>
              <a:chExt cx="5391229" cy="3284546"/>
            </a:xfrm>
          </p:grpSpPr>
          <p:sp>
            <p:nvSpPr>
              <p:cNvPr id="36" name="Rectangle 3">
                <a:extLst>
                  <a:ext uri="{FF2B5EF4-FFF2-40B4-BE49-F238E27FC236}">
                    <a16:creationId xmlns:a16="http://schemas.microsoft.com/office/drawing/2014/main" id="{29CF751B-EFCA-456C-9EB3-D7BBABC9358E}"/>
                  </a:ext>
                </a:extLst>
              </p:cNvPr>
              <p:cNvSpPr/>
              <p:nvPr/>
            </p:nvSpPr>
            <p:spPr>
              <a:xfrm>
                <a:off x="2826237" y="3573656"/>
                <a:ext cx="4085028" cy="1738454"/>
              </a:xfrm>
              <a:custGeom>
                <a:avLst/>
                <a:gdLst>
                  <a:gd name="connsiteX0" fmla="*/ 0 w 655320"/>
                  <a:gd name="connsiteY0" fmla="*/ 0 h 1219200"/>
                  <a:gd name="connsiteX1" fmla="*/ 655320 w 655320"/>
                  <a:gd name="connsiteY1" fmla="*/ 0 h 1219200"/>
                  <a:gd name="connsiteX2" fmla="*/ 655320 w 655320"/>
                  <a:gd name="connsiteY2" fmla="*/ 1219200 h 1219200"/>
                  <a:gd name="connsiteX3" fmla="*/ 0 w 655320"/>
                  <a:gd name="connsiteY3" fmla="*/ 1219200 h 1219200"/>
                  <a:gd name="connsiteX4" fmla="*/ 0 w 655320"/>
                  <a:gd name="connsiteY4" fmla="*/ 0 h 1219200"/>
                  <a:gd name="connsiteX0" fmla="*/ 0 w 1897380"/>
                  <a:gd name="connsiteY0" fmla="*/ 701040 h 1219200"/>
                  <a:gd name="connsiteX1" fmla="*/ 1897380 w 1897380"/>
                  <a:gd name="connsiteY1" fmla="*/ 0 h 1219200"/>
                  <a:gd name="connsiteX2" fmla="*/ 1897380 w 1897380"/>
                  <a:gd name="connsiteY2" fmla="*/ 1219200 h 1219200"/>
                  <a:gd name="connsiteX3" fmla="*/ 1242060 w 1897380"/>
                  <a:gd name="connsiteY3" fmla="*/ 1219200 h 1219200"/>
                  <a:gd name="connsiteX4" fmla="*/ 0 w 1897380"/>
                  <a:gd name="connsiteY4" fmla="*/ 701040 h 1219200"/>
                  <a:gd name="connsiteX0" fmla="*/ 0 w 1897380"/>
                  <a:gd name="connsiteY0" fmla="*/ 701040 h 1310640"/>
                  <a:gd name="connsiteX1" fmla="*/ 1897380 w 1897380"/>
                  <a:gd name="connsiteY1" fmla="*/ 0 h 1310640"/>
                  <a:gd name="connsiteX2" fmla="*/ 1897380 w 1897380"/>
                  <a:gd name="connsiteY2" fmla="*/ 1219200 h 1310640"/>
                  <a:gd name="connsiteX3" fmla="*/ 754380 w 1897380"/>
                  <a:gd name="connsiteY3" fmla="*/ 1310640 h 1310640"/>
                  <a:gd name="connsiteX4" fmla="*/ 0 w 1897380"/>
                  <a:gd name="connsiteY4" fmla="*/ 701040 h 1310640"/>
                  <a:gd name="connsiteX0" fmla="*/ 0 w 1981200"/>
                  <a:gd name="connsiteY0" fmla="*/ 701040 h 1310640"/>
                  <a:gd name="connsiteX1" fmla="*/ 1897380 w 1981200"/>
                  <a:gd name="connsiteY1" fmla="*/ 0 h 1310640"/>
                  <a:gd name="connsiteX2" fmla="*/ 1981200 w 1981200"/>
                  <a:gd name="connsiteY2" fmla="*/ 967740 h 1310640"/>
                  <a:gd name="connsiteX3" fmla="*/ 754380 w 1981200"/>
                  <a:gd name="connsiteY3" fmla="*/ 1310640 h 1310640"/>
                  <a:gd name="connsiteX4" fmla="*/ 0 w 1981200"/>
                  <a:gd name="connsiteY4" fmla="*/ 701040 h 1310640"/>
                  <a:gd name="connsiteX0" fmla="*/ 0 w 1981200"/>
                  <a:gd name="connsiteY0" fmla="*/ 701040 h 1310640"/>
                  <a:gd name="connsiteX1" fmla="*/ 1897380 w 1981200"/>
                  <a:gd name="connsiteY1" fmla="*/ 0 h 1310640"/>
                  <a:gd name="connsiteX2" fmla="*/ 1981200 w 1981200"/>
                  <a:gd name="connsiteY2" fmla="*/ 967740 h 1310640"/>
                  <a:gd name="connsiteX3" fmla="*/ 754380 w 1981200"/>
                  <a:gd name="connsiteY3" fmla="*/ 1310640 h 1310640"/>
                  <a:gd name="connsiteX4" fmla="*/ 0 w 1981200"/>
                  <a:gd name="connsiteY4" fmla="*/ 701040 h 1310640"/>
                  <a:gd name="connsiteX0" fmla="*/ 0 w 1981200"/>
                  <a:gd name="connsiteY0" fmla="*/ 701040 h 1310640"/>
                  <a:gd name="connsiteX1" fmla="*/ 1897380 w 1981200"/>
                  <a:gd name="connsiteY1" fmla="*/ 0 h 1310640"/>
                  <a:gd name="connsiteX2" fmla="*/ 1981200 w 1981200"/>
                  <a:gd name="connsiteY2" fmla="*/ 967740 h 1310640"/>
                  <a:gd name="connsiteX3" fmla="*/ 754380 w 1981200"/>
                  <a:gd name="connsiteY3" fmla="*/ 1310640 h 1310640"/>
                  <a:gd name="connsiteX4" fmla="*/ 0 w 1981200"/>
                  <a:gd name="connsiteY4" fmla="*/ 701040 h 1310640"/>
                  <a:gd name="connsiteX0" fmla="*/ 0 w 3817620"/>
                  <a:gd name="connsiteY0" fmla="*/ 701040 h 1310640"/>
                  <a:gd name="connsiteX1" fmla="*/ 1897380 w 3817620"/>
                  <a:gd name="connsiteY1" fmla="*/ 0 h 1310640"/>
                  <a:gd name="connsiteX2" fmla="*/ 3817620 w 3817620"/>
                  <a:gd name="connsiteY2" fmla="*/ 106680 h 1310640"/>
                  <a:gd name="connsiteX3" fmla="*/ 1981200 w 3817620"/>
                  <a:gd name="connsiteY3" fmla="*/ 967740 h 1310640"/>
                  <a:gd name="connsiteX4" fmla="*/ 754380 w 3817620"/>
                  <a:gd name="connsiteY4" fmla="*/ 1310640 h 1310640"/>
                  <a:gd name="connsiteX5" fmla="*/ 0 w 3817620"/>
                  <a:gd name="connsiteY5" fmla="*/ 701040 h 1310640"/>
                  <a:gd name="connsiteX0" fmla="*/ 0 w 3817620"/>
                  <a:gd name="connsiteY0" fmla="*/ 701040 h 1310640"/>
                  <a:gd name="connsiteX1" fmla="*/ 1897380 w 3817620"/>
                  <a:gd name="connsiteY1" fmla="*/ 0 h 1310640"/>
                  <a:gd name="connsiteX2" fmla="*/ 3817620 w 3817620"/>
                  <a:gd name="connsiteY2" fmla="*/ 106680 h 1310640"/>
                  <a:gd name="connsiteX3" fmla="*/ 1981200 w 3817620"/>
                  <a:gd name="connsiteY3" fmla="*/ 967740 h 1310640"/>
                  <a:gd name="connsiteX4" fmla="*/ 754380 w 3817620"/>
                  <a:gd name="connsiteY4" fmla="*/ 1310640 h 1310640"/>
                  <a:gd name="connsiteX5" fmla="*/ 0 w 3817620"/>
                  <a:gd name="connsiteY5" fmla="*/ 701040 h 1310640"/>
                  <a:gd name="connsiteX0" fmla="*/ 0 w 3875865"/>
                  <a:gd name="connsiteY0" fmla="*/ 701040 h 1310640"/>
                  <a:gd name="connsiteX1" fmla="*/ 1897380 w 3875865"/>
                  <a:gd name="connsiteY1" fmla="*/ 0 h 1310640"/>
                  <a:gd name="connsiteX2" fmla="*/ 3817620 w 3875865"/>
                  <a:gd name="connsiteY2" fmla="*/ 106680 h 1310640"/>
                  <a:gd name="connsiteX3" fmla="*/ 3253740 w 3875865"/>
                  <a:gd name="connsiteY3" fmla="*/ 373380 h 1310640"/>
                  <a:gd name="connsiteX4" fmla="*/ 1981200 w 3875865"/>
                  <a:gd name="connsiteY4" fmla="*/ 967740 h 1310640"/>
                  <a:gd name="connsiteX5" fmla="*/ 754380 w 3875865"/>
                  <a:gd name="connsiteY5" fmla="*/ 1310640 h 1310640"/>
                  <a:gd name="connsiteX6" fmla="*/ 0 w 3875865"/>
                  <a:gd name="connsiteY6" fmla="*/ 701040 h 1310640"/>
                  <a:gd name="connsiteX0" fmla="*/ 0 w 3875865"/>
                  <a:gd name="connsiteY0" fmla="*/ 701040 h 1310640"/>
                  <a:gd name="connsiteX1" fmla="*/ 1897380 w 3875865"/>
                  <a:gd name="connsiteY1" fmla="*/ 0 h 1310640"/>
                  <a:gd name="connsiteX2" fmla="*/ 3817620 w 3875865"/>
                  <a:gd name="connsiteY2" fmla="*/ 106680 h 1310640"/>
                  <a:gd name="connsiteX3" fmla="*/ 3253740 w 3875865"/>
                  <a:gd name="connsiteY3" fmla="*/ 373380 h 1310640"/>
                  <a:gd name="connsiteX4" fmla="*/ 1981200 w 3875865"/>
                  <a:gd name="connsiteY4" fmla="*/ 967740 h 1310640"/>
                  <a:gd name="connsiteX5" fmla="*/ 754380 w 3875865"/>
                  <a:gd name="connsiteY5" fmla="*/ 1310640 h 1310640"/>
                  <a:gd name="connsiteX6" fmla="*/ 0 w 3875865"/>
                  <a:gd name="connsiteY6" fmla="*/ 701040 h 1310640"/>
                  <a:gd name="connsiteX0" fmla="*/ 0 w 3847257"/>
                  <a:gd name="connsiteY0" fmla="*/ 701040 h 1310640"/>
                  <a:gd name="connsiteX1" fmla="*/ 1897380 w 3847257"/>
                  <a:gd name="connsiteY1" fmla="*/ 0 h 1310640"/>
                  <a:gd name="connsiteX2" fmla="*/ 3817620 w 3847257"/>
                  <a:gd name="connsiteY2" fmla="*/ 106680 h 1310640"/>
                  <a:gd name="connsiteX3" fmla="*/ 2606040 w 3847257"/>
                  <a:gd name="connsiteY3" fmla="*/ 708660 h 1310640"/>
                  <a:gd name="connsiteX4" fmla="*/ 1981200 w 3847257"/>
                  <a:gd name="connsiteY4" fmla="*/ 967740 h 1310640"/>
                  <a:gd name="connsiteX5" fmla="*/ 754380 w 3847257"/>
                  <a:gd name="connsiteY5" fmla="*/ 1310640 h 1310640"/>
                  <a:gd name="connsiteX6" fmla="*/ 0 w 3847257"/>
                  <a:gd name="connsiteY6" fmla="*/ 701040 h 1310640"/>
                  <a:gd name="connsiteX0" fmla="*/ 0 w 3847257"/>
                  <a:gd name="connsiteY0" fmla="*/ 701040 h 1310640"/>
                  <a:gd name="connsiteX1" fmla="*/ 1897380 w 3847257"/>
                  <a:gd name="connsiteY1" fmla="*/ 0 h 1310640"/>
                  <a:gd name="connsiteX2" fmla="*/ 3817620 w 3847257"/>
                  <a:gd name="connsiteY2" fmla="*/ 106680 h 1310640"/>
                  <a:gd name="connsiteX3" fmla="*/ 2606040 w 3847257"/>
                  <a:gd name="connsiteY3" fmla="*/ 708660 h 1310640"/>
                  <a:gd name="connsiteX4" fmla="*/ 1981200 w 3847257"/>
                  <a:gd name="connsiteY4" fmla="*/ 967740 h 1310640"/>
                  <a:gd name="connsiteX5" fmla="*/ 754380 w 3847257"/>
                  <a:gd name="connsiteY5" fmla="*/ 1310640 h 1310640"/>
                  <a:gd name="connsiteX6" fmla="*/ 0 w 3847257"/>
                  <a:gd name="connsiteY6" fmla="*/ 701040 h 1310640"/>
                  <a:gd name="connsiteX0" fmla="*/ 0 w 3847257"/>
                  <a:gd name="connsiteY0" fmla="*/ 701040 h 1310640"/>
                  <a:gd name="connsiteX1" fmla="*/ 1897380 w 3847257"/>
                  <a:gd name="connsiteY1" fmla="*/ 0 h 1310640"/>
                  <a:gd name="connsiteX2" fmla="*/ 3817620 w 3847257"/>
                  <a:gd name="connsiteY2" fmla="*/ 106680 h 1310640"/>
                  <a:gd name="connsiteX3" fmla="*/ 2606040 w 3847257"/>
                  <a:gd name="connsiteY3" fmla="*/ 708660 h 1310640"/>
                  <a:gd name="connsiteX4" fmla="*/ 1981200 w 3847257"/>
                  <a:gd name="connsiteY4" fmla="*/ 967740 h 1310640"/>
                  <a:gd name="connsiteX5" fmla="*/ 754380 w 3847257"/>
                  <a:gd name="connsiteY5" fmla="*/ 1310640 h 1310640"/>
                  <a:gd name="connsiteX6" fmla="*/ 0 w 3847257"/>
                  <a:gd name="connsiteY6" fmla="*/ 701040 h 1310640"/>
                  <a:gd name="connsiteX0" fmla="*/ 0 w 3817620"/>
                  <a:gd name="connsiteY0" fmla="*/ 701040 h 1310640"/>
                  <a:gd name="connsiteX1" fmla="*/ 1897380 w 3817620"/>
                  <a:gd name="connsiteY1" fmla="*/ 0 h 1310640"/>
                  <a:gd name="connsiteX2" fmla="*/ 3817620 w 3817620"/>
                  <a:gd name="connsiteY2" fmla="*/ 106680 h 1310640"/>
                  <a:gd name="connsiteX3" fmla="*/ 2606040 w 3817620"/>
                  <a:gd name="connsiteY3" fmla="*/ 708660 h 1310640"/>
                  <a:gd name="connsiteX4" fmla="*/ 1981200 w 3817620"/>
                  <a:gd name="connsiteY4" fmla="*/ 967740 h 1310640"/>
                  <a:gd name="connsiteX5" fmla="*/ 754380 w 3817620"/>
                  <a:gd name="connsiteY5" fmla="*/ 1310640 h 1310640"/>
                  <a:gd name="connsiteX6" fmla="*/ 0 w 3817620"/>
                  <a:gd name="connsiteY6" fmla="*/ 701040 h 1310640"/>
                  <a:gd name="connsiteX0" fmla="*/ 0 w 3817620"/>
                  <a:gd name="connsiteY0" fmla="*/ 891540 h 1501140"/>
                  <a:gd name="connsiteX1" fmla="*/ 1524000 w 3817620"/>
                  <a:gd name="connsiteY1" fmla="*/ 0 h 1501140"/>
                  <a:gd name="connsiteX2" fmla="*/ 3817620 w 3817620"/>
                  <a:gd name="connsiteY2" fmla="*/ 297180 h 1501140"/>
                  <a:gd name="connsiteX3" fmla="*/ 2606040 w 3817620"/>
                  <a:gd name="connsiteY3" fmla="*/ 899160 h 1501140"/>
                  <a:gd name="connsiteX4" fmla="*/ 1981200 w 3817620"/>
                  <a:gd name="connsiteY4" fmla="*/ 1158240 h 1501140"/>
                  <a:gd name="connsiteX5" fmla="*/ 754380 w 3817620"/>
                  <a:gd name="connsiteY5" fmla="*/ 1501140 h 1501140"/>
                  <a:gd name="connsiteX6" fmla="*/ 0 w 3817620"/>
                  <a:gd name="connsiteY6" fmla="*/ 891540 h 1501140"/>
                  <a:gd name="connsiteX0" fmla="*/ 0 w 3817620"/>
                  <a:gd name="connsiteY0" fmla="*/ 891611 h 1501211"/>
                  <a:gd name="connsiteX1" fmla="*/ 1524000 w 3817620"/>
                  <a:gd name="connsiteY1" fmla="*/ 71 h 1501211"/>
                  <a:gd name="connsiteX2" fmla="*/ 3817620 w 3817620"/>
                  <a:gd name="connsiteY2" fmla="*/ 297251 h 1501211"/>
                  <a:gd name="connsiteX3" fmla="*/ 2606040 w 3817620"/>
                  <a:gd name="connsiteY3" fmla="*/ 899231 h 1501211"/>
                  <a:gd name="connsiteX4" fmla="*/ 1981200 w 3817620"/>
                  <a:gd name="connsiteY4" fmla="*/ 1158311 h 1501211"/>
                  <a:gd name="connsiteX5" fmla="*/ 754380 w 3817620"/>
                  <a:gd name="connsiteY5" fmla="*/ 1501211 h 1501211"/>
                  <a:gd name="connsiteX6" fmla="*/ 0 w 3817620"/>
                  <a:gd name="connsiteY6" fmla="*/ 891611 h 1501211"/>
                  <a:gd name="connsiteX0" fmla="*/ 0 w 3817620"/>
                  <a:gd name="connsiteY0" fmla="*/ 891588 h 1501188"/>
                  <a:gd name="connsiteX1" fmla="*/ 1524000 w 3817620"/>
                  <a:gd name="connsiteY1" fmla="*/ 48 h 1501188"/>
                  <a:gd name="connsiteX2" fmla="*/ 3817620 w 3817620"/>
                  <a:gd name="connsiteY2" fmla="*/ 297228 h 1501188"/>
                  <a:gd name="connsiteX3" fmla="*/ 2606040 w 3817620"/>
                  <a:gd name="connsiteY3" fmla="*/ 899208 h 1501188"/>
                  <a:gd name="connsiteX4" fmla="*/ 1981200 w 3817620"/>
                  <a:gd name="connsiteY4" fmla="*/ 1158288 h 1501188"/>
                  <a:gd name="connsiteX5" fmla="*/ 754380 w 3817620"/>
                  <a:gd name="connsiteY5" fmla="*/ 1501188 h 1501188"/>
                  <a:gd name="connsiteX6" fmla="*/ 0 w 3817620"/>
                  <a:gd name="connsiteY6" fmla="*/ 891588 h 1501188"/>
                  <a:gd name="connsiteX0" fmla="*/ 0 w 3817620"/>
                  <a:gd name="connsiteY0" fmla="*/ 926076 h 1535676"/>
                  <a:gd name="connsiteX1" fmla="*/ 1524000 w 3817620"/>
                  <a:gd name="connsiteY1" fmla="*/ 34536 h 1535676"/>
                  <a:gd name="connsiteX2" fmla="*/ 2026920 w 3817620"/>
                  <a:gd name="connsiteY2" fmla="*/ 232656 h 1535676"/>
                  <a:gd name="connsiteX3" fmla="*/ 3817620 w 3817620"/>
                  <a:gd name="connsiteY3" fmla="*/ 331716 h 1535676"/>
                  <a:gd name="connsiteX4" fmla="*/ 2606040 w 3817620"/>
                  <a:gd name="connsiteY4" fmla="*/ 933696 h 1535676"/>
                  <a:gd name="connsiteX5" fmla="*/ 1981200 w 3817620"/>
                  <a:gd name="connsiteY5" fmla="*/ 1192776 h 1535676"/>
                  <a:gd name="connsiteX6" fmla="*/ 754380 w 3817620"/>
                  <a:gd name="connsiteY6" fmla="*/ 1535676 h 1535676"/>
                  <a:gd name="connsiteX7" fmla="*/ 0 w 3817620"/>
                  <a:gd name="connsiteY7" fmla="*/ 926076 h 1535676"/>
                  <a:gd name="connsiteX0" fmla="*/ 0 w 3817620"/>
                  <a:gd name="connsiteY0" fmla="*/ 926076 h 1535676"/>
                  <a:gd name="connsiteX1" fmla="*/ 1524000 w 3817620"/>
                  <a:gd name="connsiteY1" fmla="*/ 34536 h 1535676"/>
                  <a:gd name="connsiteX2" fmla="*/ 2026920 w 3817620"/>
                  <a:gd name="connsiteY2" fmla="*/ 232656 h 1535676"/>
                  <a:gd name="connsiteX3" fmla="*/ 2583180 w 3817620"/>
                  <a:gd name="connsiteY3" fmla="*/ 354576 h 1535676"/>
                  <a:gd name="connsiteX4" fmla="*/ 3817620 w 3817620"/>
                  <a:gd name="connsiteY4" fmla="*/ 331716 h 1535676"/>
                  <a:gd name="connsiteX5" fmla="*/ 2606040 w 3817620"/>
                  <a:gd name="connsiteY5" fmla="*/ 933696 h 1535676"/>
                  <a:gd name="connsiteX6" fmla="*/ 1981200 w 3817620"/>
                  <a:gd name="connsiteY6" fmla="*/ 1192776 h 1535676"/>
                  <a:gd name="connsiteX7" fmla="*/ 754380 w 3817620"/>
                  <a:gd name="connsiteY7" fmla="*/ 1535676 h 1535676"/>
                  <a:gd name="connsiteX8" fmla="*/ 0 w 3817620"/>
                  <a:gd name="connsiteY8" fmla="*/ 926076 h 1535676"/>
                  <a:gd name="connsiteX0" fmla="*/ 0 w 3817620"/>
                  <a:gd name="connsiteY0" fmla="*/ 926076 h 1535676"/>
                  <a:gd name="connsiteX1" fmla="*/ 1524000 w 3817620"/>
                  <a:gd name="connsiteY1" fmla="*/ 34536 h 1535676"/>
                  <a:gd name="connsiteX2" fmla="*/ 2026920 w 3817620"/>
                  <a:gd name="connsiteY2" fmla="*/ 232656 h 1535676"/>
                  <a:gd name="connsiteX3" fmla="*/ 2583180 w 3817620"/>
                  <a:gd name="connsiteY3" fmla="*/ 354576 h 1535676"/>
                  <a:gd name="connsiteX4" fmla="*/ 3817620 w 3817620"/>
                  <a:gd name="connsiteY4" fmla="*/ 331716 h 1535676"/>
                  <a:gd name="connsiteX5" fmla="*/ 2606040 w 3817620"/>
                  <a:gd name="connsiteY5" fmla="*/ 933696 h 1535676"/>
                  <a:gd name="connsiteX6" fmla="*/ 1981200 w 3817620"/>
                  <a:gd name="connsiteY6" fmla="*/ 1192776 h 1535676"/>
                  <a:gd name="connsiteX7" fmla="*/ 754380 w 3817620"/>
                  <a:gd name="connsiteY7" fmla="*/ 1535676 h 1535676"/>
                  <a:gd name="connsiteX8" fmla="*/ 0 w 3817620"/>
                  <a:gd name="connsiteY8" fmla="*/ 926076 h 1535676"/>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924615 h 1534215"/>
                  <a:gd name="connsiteX1" fmla="*/ 1524000 w 3817620"/>
                  <a:gd name="connsiteY1" fmla="*/ 33075 h 1534215"/>
                  <a:gd name="connsiteX2" fmla="*/ 2055495 w 3817620"/>
                  <a:gd name="connsiteY2" fmla="*/ 247863 h 1534215"/>
                  <a:gd name="connsiteX3" fmla="*/ 2583180 w 3817620"/>
                  <a:gd name="connsiteY3" fmla="*/ 353115 h 1534215"/>
                  <a:gd name="connsiteX4" fmla="*/ 3817620 w 3817620"/>
                  <a:gd name="connsiteY4" fmla="*/ 330255 h 1534215"/>
                  <a:gd name="connsiteX5" fmla="*/ 2606040 w 3817620"/>
                  <a:gd name="connsiteY5" fmla="*/ 932235 h 1534215"/>
                  <a:gd name="connsiteX6" fmla="*/ 1981200 w 3817620"/>
                  <a:gd name="connsiteY6" fmla="*/ 1191315 h 1534215"/>
                  <a:gd name="connsiteX7" fmla="*/ 754380 w 3817620"/>
                  <a:gd name="connsiteY7" fmla="*/ 1534215 h 1534215"/>
                  <a:gd name="connsiteX8" fmla="*/ 0 w 3817620"/>
                  <a:gd name="connsiteY8" fmla="*/ 924615 h 1534215"/>
                  <a:gd name="connsiteX0" fmla="*/ 0 w 3817620"/>
                  <a:gd name="connsiteY0" fmla="*/ 1083335 h 1692935"/>
                  <a:gd name="connsiteX1" fmla="*/ 1524000 w 3817620"/>
                  <a:gd name="connsiteY1" fmla="*/ 191795 h 1692935"/>
                  <a:gd name="connsiteX2" fmla="*/ 2371249 w 3817620"/>
                  <a:gd name="connsiteY2" fmla="*/ 8439 h 1692935"/>
                  <a:gd name="connsiteX3" fmla="*/ 2055495 w 3817620"/>
                  <a:gd name="connsiteY3" fmla="*/ 406583 h 1692935"/>
                  <a:gd name="connsiteX4" fmla="*/ 2583180 w 3817620"/>
                  <a:gd name="connsiteY4" fmla="*/ 511835 h 1692935"/>
                  <a:gd name="connsiteX5" fmla="*/ 3817620 w 3817620"/>
                  <a:gd name="connsiteY5" fmla="*/ 488975 h 1692935"/>
                  <a:gd name="connsiteX6" fmla="*/ 2606040 w 3817620"/>
                  <a:gd name="connsiteY6" fmla="*/ 1090955 h 1692935"/>
                  <a:gd name="connsiteX7" fmla="*/ 1981200 w 3817620"/>
                  <a:gd name="connsiteY7" fmla="*/ 1350035 h 1692935"/>
                  <a:gd name="connsiteX8" fmla="*/ 754380 w 3817620"/>
                  <a:gd name="connsiteY8" fmla="*/ 1692935 h 1692935"/>
                  <a:gd name="connsiteX9" fmla="*/ 0 w 3817620"/>
                  <a:gd name="connsiteY9" fmla="*/ 1083335 h 1692935"/>
                  <a:gd name="connsiteX0" fmla="*/ 0 w 3817620"/>
                  <a:gd name="connsiteY0" fmla="*/ 1083335 h 1692935"/>
                  <a:gd name="connsiteX1" fmla="*/ 1524000 w 3817620"/>
                  <a:gd name="connsiteY1" fmla="*/ 191795 h 1692935"/>
                  <a:gd name="connsiteX2" fmla="*/ 2371249 w 3817620"/>
                  <a:gd name="connsiteY2" fmla="*/ 8439 h 1692935"/>
                  <a:gd name="connsiteX3" fmla="*/ 2055495 w 3817620"/>
                  <a:gd name="connsiteY3" fmla="*/ 406583 h 1692935"/>
                  <a:gd name="connsiteX4" fmla="*/ 2583180 w 3817620"/>
                  <a:gd name="connsiteY4" fmla="*/ 511835 h 1692935"/>
                  <a:gd name="connsiteX5" fmla="*/ 3817620 w 3817620"/>
                  <a:gd name="connsiteY5" fmla="*/ 488975 h 1692935"/>
                  <a:gd name="connsiteX6" fmla="*/ 2606040 w 3817620"/>
                  <a:gd name="connsiteY6" fmla="*/ 1090955 h 1692935"/>
                  <a:gd name="connsiteX7" fmla="*/ 1981200 w 3817620"/>
                  <a:gd name="connsiteY7" fmla="*/ 1350035 h 1692935"/>
                  <a:gd name="connsiteX8" fmla="*/ 754380 w 3817620"/>
                  <a:gd name="connsiteY8" fmla="*/ 1692935 h 1692935"/>
                  <a:gd name="connsiteX9" fmla="*/ 0 w 3817620"/>
                  <a:gd name="connsiteY9" fmla="*/ 1083335 h 1692935"/>
                  <a:gd name="connsiteX0" fmla="*/ 0 w 3817620"/>
                  <a:gd name="connsiteY0" fmla="*/ 1136943 h 1746543"/>
                  <a:gd name="connsiteX1" fmla="*/ 1524000 w 3817620"/>
                  <a:gd name="connsiteY1" fmla="*/ 245403 h 1746543"/>
                  <a:gd name="connsiteX2" fmla="*/ 2371249 w 3817620"/>
                  <a:gd name="connsiteY2" fmla="*/ 62047 h 1746543"/>
                  <a:gd name="connsiteX3" fmla="*/ 2055495 w 3817620"/>
                  <a:gd name="connsiteY3" fmla="*/ 460191 h 1746543"/>
                  <a:gd name="connsiteX4" fmla="*/ 2583180 w 3817620"/>
                  <a:gd name="connsiteY4" fmla="*/ 565443 h 1746543"/>
                  <a:gd name="connsiteX5" fmla="*/ 3817620 w 3817620"/>
                  <a:gd name="connsiteY5" fmla="*/ 542583 h 1746543"/>
                  <a:gd name="connsiteX6" fmla="*/ 2606040 w 3817620"/>
                  <a:gd name="connsiteY6" fmla="*/ 1144563 h 1746543"/>
                  <a:gd name="connsiteX7" fmla="*/ 1981200 w 3817620"/>
                  <a:gd name="connsiteY7" fmla="*/ 1403643 h 1746543"/>
                  <a:gd name="connsiteX8" fmla="*/ 754380 w 3817620"/>
                  <a:gd name="connsiteY8" fmla="*/ 1746543 h 1746543"/>
                  <a:gd name="connsiteX9" fmla="*/ 0 w 3817620"/>
                  <a:gd name="connsiteY9" fmla="*/ 1136943 h 1746543"/>
                  <a:gd name="connsiteX0" fmla="*/ 0 w 3817620"/>
                  <a:gd name="connsiteY0" fmla="*/ 1131847 h 1741447"/>
                  <a:gd name="connsiteX1" fmla="*/ 1524000 w 3817620"/>
                  <a:gd name="connsiteY1" fmla="*/ 240307 h 1741447"/>
                  <a:gd name="connsiteX2" fmla="*/ 2371249 w 3817620"/>
                  <a:gd name="connsiteY2" fmla="*/ 56951 h 1741447"/>
                  <a:gd name="connsiteX3" fmla="*/ 2055495 w 3817620"/>
                  <a:gd name="connsiteY3" fmla="*/ 455095 h 1741447"/>
                  <a:gd name="connsiteX4" fmla="*/ 2583180 w 3817620"/>
                  <a:gd name="connsiteY4" fmla="*/ 560347 h 1741447"/>
                  <a:gd name="connsiteX5" fmla="*/ 3817620 w 3817620"/>
                  <a:gd name="connsiteY5" fmla="*/ 537487 h 1741447"/>
                  <a:gd name="connsiteX6" fmla="*/ 2606040 w 3817620"/>
                  <a:gd name="connsiteY6" fmla="*/ 1139467 h 1741447"/>
                  <a:gd name="connsiteX7" fmla="*/ 1981200 w 3817620"/>
                  <a:gd name="connsiteY7" fmla="*/ 1398547 h 1741447"/>
                  <a:gd name="connsiteX8" fmla="*/ 754380 w 3817620"/>
                  <a:gd name="connsiteY8" fmla="*/ 1741447 h 1741447"/>
                  <a:gd name="connsiteX9" fmla="*/ 0 w 3817620"/>
                  <a:gd name="connsiteY9" fmla="*/ 1131847 h 1741447"/>
                  <a:gd name="connsiteX0" fmla="*/ 0 w 3817620"/>
                  <a:gd name="connsiteY0" fmla="*/ 1135627 h 1745227"/>
                  <a:gd name="connsiteX1" fmla="*/ 1524000 w 3817620"/>
                  <a:gd name="connsiteY1" fmla="*/ 244087 h 1745227"/>
                  <a:gd name="connsiteX2" fmla="*/ 2371249 w 3817620"/>
                  <a:gd name="connsiteY2" fmla="*/ 60731 h 1745227"/>
                  <a:gd name="connsiteX3" fmla="*/ 2055495 w 3817620"/>
                  <a:gd name="connsiteY3" fmla="*/ 458875 h 1745227"/>
                  <a:gd name="connsiteX4" fmla="*/ 2583180 w 3817620"/>
                  <a:gd name="connsiteY4" fmla="*/ 564127 h 1745227"/>
                  <a:gd name="connsiteX5" fmla="*/ 3817620 w 3817620"/>
                  <a:gd name="connsiteY5" fmla="*/ 541267 h 1745227"/>
                  <a:gd name="connsiteX6" fmla="*/ 2606040 w 3817620"/>
                  <a:gd name="connsiteY6" fmla="*/ 1143247 h 1745227"/>
                  <a:gd name="connsiteX7" fmla="*/ 1981200 w 3817620"/>
                  <a:gd name="connsiteY7" fmla="*/ 1402327 h 1745227"/>
                  <a:gd name="connsiteX8" fmla="*/ 754380 w 3817620"/>
                  <a:gd name="connsiteY8" fmla="*/ 1745227 h 1745227"/>
                  <a:gd name="connsiteX9" fmla="*/ 0 w 3817620"/>
                  <a:gd name="connsiteY9" fmla="*/ 1135627 h 1745227"/>
                  <a:gd name="connsiteX0" fmla="*/ 0 w 3817620"/>
                  <a:gd name="connsiteY0" fmla="*/ 918500 h 1528100"/>
                  <a:gd name="connsiteX1" fmla="*/ 1524000 w 3817620"/>
                  <a:gd name="connsiteY1" fmla="*/ 26960 h 1528100"/>
                  <a:gd name="connsiteX2" fmla="*/ 2055495 w 3817620"/>
                  <a:gd name="connsiteY2" fmla="*/ 241748 h 1528100"/>
                  <a:gd name="connsiteX3" fmla="*/ 2583180 w 3817620"/>
                  <a:gd name="connsiteY3" fmla="*/ 347000 h 1528100"/>
                  <a:gd name="connsiteX4" fmla="*/ 3817620 w 3817620"/>
                  <a:gd name="connsiteY4" fmla="*/ 324140 h 1528100"/>
                  <a:gd name="connsiteX5" fmla="*/ 2606040 w 3817620"/>
                  <a:gd name="connsiteY5" fmla="*/ 926120 h 1528100"/>
                  <a:gd name="connsiteX6" fmla="*/ 1981200 w 3817620"/>
                  <a:gd name="connsiteY6" fmla="*/ 1185200 h 1528100"/>
                  <a:gd name="connsiteX7" fmla="*/ 754380 w 3817620"/>
                  <a:gd name="connsiteY7" fmla="*/ 1528100 h 1528100"/>
                  <a:gd name="connsiteX8" fmla="*/ 0 w 3817620"/>
                  <a:gd name="connsiteY8" fmla="*/ 918500 h 1528100"/>
                  <a:gd name="connsiteX0" fmla="*/ 0 w 3817620"/>
                  <a:gd name="connsiteY0" fmla="*/ 950765 h 1560365"/>
                  <a:gd name="connsiteX1" fmla="*/ 1524000 w 3817620"/>
                  <a:gd name="connsiteY1" fmla="*/ 59225 h 1560365"/>
                  <a:gd name="connsiteX2" fmla="*/ 2055495 w 3817620"/>
                  <a:gd name="connsiteY2" fmla="*/ 274013 h 1560365"/>
                  <a:gd name="connsiteX3" fmla="*/ 2583180 w 3817620"/>
                  <a:gd name="connsiteY3" fmla="*/ 379265 h 1560365"/>
                  <a:gd name="connsiteX4" fmla="*/ 3817620 w 3817620"/>
                  <a:gd name="connsiteY4" fmla="*/ 356405 h 1560365"/>
                  <a:gd name="connsiteX5" fmla="*/ 2606040 w 3817620"/>
                  <a:gd name="connsiteY5" fmla="*/ 958385 h 1560365"/>
                  <a:gd name="connsiteX6" fmla="*/ 1981200 w 3817620"/>
                  <a:gd name="connsiteY6" fmla="*/ 1217465 h 1560365"/>
                  <a:gd name="connsiteX7" fmla="*/ 754380 w 3817620"/>
                  <a:gd name="connsiteY7" fmla="*/ 1560365 h 1560365"/>
                  <a:gd name="connsiteX8" fmla="*/ 0 w 3817620"/>
                  <a:gd name="connsiteY8" fmla="*/ 950765 h 1560365"/>
                  <a:gd name="connsiteX0" fmla="*/ 0 w 3817620"/>
                  <a:gd name="connsiteY0" fmla="*/ 1158190 h 1767790"/>
                  <a:gd name="connsiteX1" fmla="*/ 1524000 w 3817620"/>
                  <a:gd name="connsiteY1" fmla="*/ 266650 h 1767790"/>
                  <a:gd name="connsiteX2" fmla="*/ 2055495 w 3817620"/>
                  <a:gd name="connsiteY2" fmla="*/ 481438 h 1767790"/>
                  <a:gd name="connsiteX3" fmla="*/ 2583180 w 3817620"/>
                  <a:gd name="connsiteY3" fmla="*/ 586690 h 1767790"/>
                  <a:gd name="connsiteX4" fmla="*/ 3817620 w 3817620"/>
                  <a:gd name="connsiteY4" fmla="*/ 563830 h 1767790"/>
                  <a:gd name="connsiteX5" fmla="*/ 2606040 w 3817620"/>
                  <a:gd name="connsiteY5" fmla="*/ 1165810 h 1767790"/>
                  <a:gd name="connsiteX6" fmla="*/ 1981200 w 3817620"/>
                  <a:gd name="connsiteY6" fmla="*/ 1424890 h 1767790"/>
                  <a:gd name="connsiteX7" fmla="*/ 754380 w 3817620"/>
                  <a:gd name="connsiteY7" fmla="*/ 1767790 h 1767790"/>
                  <a:gd name="connsiteX8" fmla="*/ 0 w 3817620"/>
                  <a:gd name="connsiteY8" fmla="*/ 1158190 h 1767790"/>
                  <a:gd name="connsiteX0" fmla="*/ 0 w 3817620"/>
                  <a:gd name="connsiteY0" fmla="*/ 1138083 h 1747683"/>
                  <a:gd name="connsiteX1" fmla="*/ 1524000 w 3817620"/>
                  <a:gd name="connsiteY1" fmla="*/ 246543 h 1747683"/>
                  <a:gd name="connsiteX2" fmla="*/ 2055495 w 3817620"/>
                  <a:gd name="connsiteY2" fmla="*/ 461331 h 1747683"/>
                  <a:gd name="connsiteX3" fmla="*/ 2583180 w 3817620"/>
                  <a:gd name="connsiteY3" fmla="*/ 566583 h 1747683"/>
                  <a:gd name="connsiteX4" fmla="*/ 3817620 w 3817620"/>
                  <a:gd name="connsiteY4" fmla="*/ 543723 h 1747683"/>
                  <a:gd name="connsiteX5" fmla="*/ 2606040 w 3817620"/>
                  <a:gd name="connsiteY5" fmla="*/ 1145703 h 1747683"/>
                  <a:gd name="connsiteX6" fmla="*/ 1981200 w 3817620"/>
                  <a:gd name="connsiteY6" fmla="*/ 1404783 h 1747683"/>
                  <a:gd name="connsiteX7" fmla="*/ 754380 w 3817620"/>
                  <a:gd name="connsiteY7" fmla="*/ 1747683 h 1747683"/>
                  <a:gd name="connsiteX8" fmla="*/ 0 w 3817620"/>
                  <a:gd name="connsiteY8" fmla="*/ 1138083 h 1747683"/>
                  <a:gd name="connsiteX0" fmla="*/ 0 w 3817620"/>
                  <a:gd name="connsiteY0" fmla="*/ 1075048 h 1684648"/>
                  <a:gd name="connsiteX1" fmla="*/ 1524000 w 3817620"/>
                  <a:gd name="connsiteY1" fmla="*/ 183508 h 1684648"/>
                  <a:gd name="connsiteX2" fmla="*/ 1980724 w 3817620"/>
                  <a:gd name="connsiteY2" fmla="*/ 14439 h 1684648"/>
                  <a:gd name="connsiteX3" fmla="*/ 2055495 w 3817620"/>
                  <a:gd name="connsiteY3" fmla="*/ 398296 h 1684648"/>
                  <a:gd name="connsiteX4" fmla="*/ 2583180 w 3817620"/>
                  <a:gd name="connsiteY4" fmla="*/ 503548 h 1684648"/>
                  <a:gd name="connsiteX5" fmla="*/ 3817620 w 3817620"/>
                  <a:gd name="connsiteY5" fmla="*/ 480688 h 1684648"/>
                  <a:gd name="connsiteX6" fmla="*/ 2606040 w 3817620"/>
                  <a:gd name="connsiteY6" fmla="*/ 1082668 h 1684648"/>
                  <a:gd name="connsiteX7" fmla="*/ 1981200 w 3817620"/>
                  <a:gd name="connsiteY7" fmla="*/ 1341748 h 1684648"/>
                  <a:gd name="connsiteX8" fmla="*/ 754380 w 3817620"/>
                  <a:gd name="connsiteY8" fmla="*/ 1684648 h 1684648"/>
                  <a:gd name="connsiteX9" fmla="*/ 0 w 3817620"/>
                  <a:gd name="connsiteY9" fmla="*/ 1075048 h 1684648"/>
                  <a:gd name="connsiteX0" fmla="*/ 0 w 3817620"/>
                  <a:gd name="connsiteY0" fmla="*/ 1064490 h 1674090"/>
                  <a:gd name="connsiteX1" fmla="*/ 1524000 w 3817620"/>
                  <a:gd name="connsiteY1" fmla="*/ 172950 h 1674090"/>
                  <a:gd name="connsiteX2" fmla="*/ 1980724 w 3817620"/>
                  <a:gd name="connsiteY2" fmla="*/ 3881 h 1674090"/>
                  <a:gd name="connsiteX3" fmla="*/ 2055495 w 3817620"/>
                  <a:gd name="connsiteY3" fmla="*/ 387738 h 1674090"/>
                  <a:gd name="connsiteX4" fmla="*/ 2583180 w 3817620"/>
                  <a:gd name="connsiteY4" fmla="*/ 492990 h 1674090"/>
                  <a:gd name="connsiteX5" fmla="*/ 3817620 w 3817620"/>
                  <a:gd name="connsiteY5" fmla="*/ 470130 h 1674090"/>
                  <a:gd name="connsiteX6" fmla="*/ 2606040 w 3817620"/>
                  <a:gd name="connsiteY6" fmla="*/ 1072110 h 1674090"/>
                  <a:gd name="connsiteX7" fmla="*/ 1981200 w 3817620"/>
                  <a:gd name="connsiteY7" fmla="*/ 1331190 h 1674090"/>
                  <a:gd name="connsiteX8" fmla="*/ 754380 w 3817620"/>
                  <a:gd name="connsiteY8" fmla="*/ 1674090 h 1674090"/>
                  <a:gd name="connsiteX9" fmla="*/ 0 w 3817620"/>
                  <a:gd name="connsiteY9" fmla="*/ 1064490 h 1674090"/>
                  <a:gd name="connsiteX0" fmla="*/ 0 w 3817620"/>
                  <a:gd name="connsiteY0" fmla="*/ 1060609 h 1670209"/>
                  <a:gd name="connsiteX1" fmla="*/ 1524000 w 3817620"/>
                  <a:gd name="connsiteY1" fmla="*/ 169069 h 1670209"/>
                  <a:gd name="connsiteX2" fmla="*/ 1980724 w 3817620"/>
                  <a:gd name="connsiteY2" fmla="*/ 0 h 1670209"/>
                  <a:gd name="connsiteX3" fmla="*/ 2055495 w 3817620"/>
                  <a:gd name="connsiteY3" fmla="*/ 383857 h 1670209"/>
                  <a:gd name="connsiteX4" fmla="*/ 2583180 w 3817620"/>
                  <a:gd name="connsiteY4" fmla="*/ 489109 h 1670209"/>
                  <a:gd name="connsiteX5" fmla="*/ 3817620 w 3817620"/>
                  <a:gd name="connsiteY5" fmla="*/ 466249 h 1670209"/>
                  <a:gd name="connsiteX6" fmla="*/ 2606040 w 3817620"/>
                  <a:gd name="connsiteY6" fmla="*/ 1068229 h 1670209"/>
                  <a:gd name="connsiteX7" fmla="*/ 1981200 w 3817620"/>
                  <a:gd name="connsiteY7" fmla="*/ 1327309 h 1670209"/>
                  <a:gd name="connsiteX8" fmla="*/ 754380 w 3817620"/>
                  <a:gd name="connsiteY8" fmla="*/ 1670209 h 1670209"/>
                  <a:gd name="connsiteX9" fmla="*/ 0 w 3817620"/>
                  <a:gd name="connsiteY9" fmla="*/ 1060609 h 1670209"/>
                  <a:gd name="connsiteX0" fmla="*/ 0 w 3817620"/>
                  <a:gd name="connsiteY0" fmla="*/ 1088220 h 1697820"/>
                  <a:gd name="connsiteX1" fmla="*/ 1524000 w 3817620"/>
                  <a:gd name="connsiteY1" fmla="*/ 196680 h 1697820"/>
                  <a:gd name="connsiteX2" fmla="*/ 1980724 w 3817620"/>
                  <a:gd name="connsiteY2" fmla="*/ 27611 h 1697820"/>
                  <a:gd name="connsiteX3" fmla="*/ 2055495 w 3817620"/>
                  <a:gd name="connsiteY3" fmla="*/ 411468 h 1697820"/>
                  <a:gd name="connsiteX4" fmla="*/ 2583180 w 3817620"/>
                  <a:gd name="connsiteY4" fmla="*/ 516720 h 1697820"/>
                  <a:gd name="connsiteX5" fmla="*/ 3817620 w 3817620"/>
                  <a:gd name="connsiteY5" fmla="*/ 493860 h 1697820"/>
                  <a:gd name="connsiteX6" fmla="*/ 2606040 w 3817620"/>
                  <a:gd name="connsiteY6" fmla="*/ 1095840 h 1697820"/>
                  <a:gd name="connsiteX7" fmla="*/ 1981200 w 3817620"/>
                  <a:gd name="connsiteY7" fmla="*/ 1354920 h 1697820"/>
                  <a:gd name="connsiteX8" fmla="*/ 754380 w 3817620"/>
                  <a:gd name="connsiteY8" fmla="*/ 1697820 h 1697820"/>
                  <a:gd name="connsiteX9" fmla="*/ 0 w 3817620"/>
                  <a:gd name="connsiteY9" fmla="*/ 1088220 h 1697820"/>
                  <a:gd name="connsiteX0" fmla="*/ 0 w 3817620"/>
                  <a:gd name="connsiteY0" fmla="*/ 1093184 h 1702784"/>
                  <a:gd name="connsiteX1" fmla="*/ 1524000 w 3817620"/>
                  <a:gd name="connsiteY1" fmla="*/ 201644 h 1702784"/>
                  <a:gd name="connsiteX2" fmla="*/ 1980724 w 3817620"/>
                  <a:gd name="connsiteY2" fmla="*/ 32575 h 1702784"/>
                  <a:gd name="connsiteX3" fmla="*/ 2055495 w 3817620"/>
                  <a:gd name="connsiteY3" fmla="*/ 416432 h 1702784"/>
                  <a:gd name="connsiteX4" fmla="*/ 2583180 w 3817620"/>
                  <a:gd name="connsiteY4" fmla="*/ 521684 h 1702784"/>
                  <a:gd name="connsiteX5" fmla="*/ 3817620 w 3817620"/>
                  <a:gd name="connsiteY5" fmla="*/ 498824 h 1702784"/>
                  <a:gd name="connsiteX6" fmla="*/ 2606040 w 3817620"/>
                  <a:gd name="connsiteY6" fmla="*/ 1100804 h 1702784"/>
                  <a:gd name="connsiteX7" fmla="*/ 1981200 w 3817620"/>
                  <a:gd name="connsiteY7" fmla="*/ 1359884 h 1702784"/>
                  <a:gd name="connsiteX8" fmla="*/ 754380 w 3817620"/>
                  <a:gd name="connsiteY8" fmla="*/ 1702784 h 1702784"/>
                  <a:gd name="connsiteX9" fmla="*/ 0 w 3817620"/>
                  <a:gd name="connsiteY9" fmla="*/ 1093184 h 1702784"/>
                  <a:gd name="connsiteX0" fmla="*/ 0 w 3817620"/>
                  <a:gd name="connsiteY0" fmla="*/ 1130845 h 1740445"/>
                  <a:gd name="connsiteX1" fmla="*/ 1524000 w 3817620"/>
                  <a:gd name="connsiteY1" fmla="*/ 239305 h 1740445"/>
                  <a:gd name="connsiteX2" fmla="*/ 1980724 w 3817620"/>
                  <a:gd name="connsiteY2" fmla="*/ 70236 h 1740445"/>
                  <a:gd name="connsiteX3" fmla="*/ 2055495 w 3817620"/>
                  <a:gd name="connsiteY3" fmla="*/ 454093 h 1740445"/>
                  <a:gd name="connsiteX4" fmla="*/ 2583180 w 3817620"/>
                  <a:gd name="connsiteY4" fmla="*/ 559345 h 1740445"/>
                  <a:gd name="connsiteX5" fmla="*/ 3817620 w 3817620"/>
                  <a:gd name="connsiteY5" fmla="*/ 536485 h 1740445"/>
                  <a:gd name="connsiteX6" fmla="*/ 2606040 w 3817620"/>
                  <a:gd name="connsiteY6" fmla="*/ 1138465 h 1740445"/>
                  <a:gd name="connsiteX7" fmla="*/ 1981200 w 3817620"/>
                  <a:gd name="connsiteY7" fmla="*/ 1397545 h 1740445"/>
                  <a:gd name="connsiteX8" fmla="*/ 754380 w 3817620"/>
                  <a:gd name="connsiteY8" fmla="*/ 1740445 h 1740445"/>
                  <a:gd name="connsiteX9" fmla="*/ 0 w 3817620"/>
                  <a:gd name="connsiteY9" fmla="*/ 1130845 h 1740445"/>
                  <a:gd name="connsiteX0" fmla="*/ 0 w 3817620"/>
                  <a:gd name="connsiteY0" fmla="*/ 1128083 h 1737683"/>
                  <a:gd name="connsiteX1" fmla="*/ 1524000 w 3817620"/>
                  <a:gd name="connsiteY1" fmla="*/ 236543 h 1737683"/>
                  <a:gd name="connsiteX2" fmla="*/ 1980724 w 3817620"/>
                  <a:gd name="connsiteY2" fmla="*/ 67474 h 1737683"/>
                  <a:gd name="connsiteX3" fmla="*/ 2055495 w 3817620"/>
                  <a:gd name="connsiteY3" fmla="*/ 451331 h 1737683"/>
                  <a:gd name="connsiteX4" fmla="*/ 2583180 w 3817620"/>
                  <a:gd name="connsiteY4" fmla="*/ 556583 h 1737683"/>
                  <a:gd name="connsiteX5" fmla="*/ 3817620 w 3817620"/>
                  <a:gd name="connsiteY5" fmla="*/ 533723 h 1737683"/>
                  <a:gd name="connsiteX6" fmla="*/ 2606040 w 3817620"/>
                  <a:gd name="connsiteY6" fmla="*/ 1135703 h 1737683"/>
                  <a:gd name="connsiteX7" fmla="*/ 1981200 w 3817620"/>
                  <a:gd name="connsiteY7" fmla="*/ 1394783 h 1737683"/>
                  <a:gd name="connsiteX8" fmla="*/ 754380 w 3817620"/>
                  <a:gd name="connsiteY8" fmla="*/ 1737683 h 1737683"/>
                  <a:gd name="connsiteX9" fmla="*/ 0 w 3817620"/>
                  <a:gd name="connsiteY9" fmla="*/ 1128083 h 1737683"/>
                  <a:gd name="connsiteX0" fmla="*/ 0 w 4077177"/>
                  <a:gd name="connsiteY0" fmla="*/ 1128083 h 1737683"/>
                  <a:gd name="connsiteX1" fmla="*/ 1524000 w 4077177"/>
                  <a:gd name="connsiteY1" fmla="*/ 236543 h 1737683"/>
                  <a:gd name="connsiteX2" fmla="*/ 1980724 w 4077177"/>
                  <a:gd name="connsiteY2" fmla="*/ 67474 h 1737683"/>
                  <a:gd name="connsiteX3" fmla="*/ 2055495 w 4077177"/>
                  <a:gd name="connsiteY3" fmla="*/ 451331 h 1737683"/>
                  <a:gd name="connsiteX4" fmla="*/ 2583180 w 4077177"/>
                  <a:gd name="connsiteY4" fmla="*/ 556583 h 1737683"/>
                  <a:gd name="connsiteX5" fmla="*/ 4077177 w 4077177"/>
                  <a:gd name="connsiteY5" fmla="*/ 417042 h 1737683"/>
                  <a:gd name="connsiteX6" fmla="*/ 2606040 w 4077177"/>
                  <a:gd name="connsiteY6" fmla="*/ 1135703 h 1737683"/>
                  <a:gd name="connsiteX7" fmla="*/ 1981200 w 4077177"/>
                  <a:gd name="connsiteY7" fmla="*/ 1394783 h 1737683"/>
                  <a:gd name="connsiteX8" fmla="*/ 754380 w 4077177"/>
                  <a:gd name="connsiteY8" fmla="*/ 1737683 h 1737683"/>
                  <a:gd name="connsiteX9" fmla="*/ 0 w 4077177"/>
                  <a:gd name="connsiteY9" fmla="*/ 1128083 h 1737683"/>
                  <a:gd name="connsiteX0" fmla="*/ 0 w 4077177"/>
                  <a:gd name="connsiteY0" fmla="*/ 1128083 h 1737683"/>
                  <a:gd name="connsiteX1" fmla="*/ 1524000 w 4077177"/>
                  <a:gd name="connsiteY1" fmla="*/ 236543 h 1737683"/>
                  <a:gd name="connsiteX2" fmla="*/ 1980724 w 4077177"/>
                  <a:gd name="connsiteY2" fmla="*/ 67474 h 1737683"/>
                  <a:gd name="connsiteX3" fmla="*/ 2055495 w 4077177"/>
                  <a:gd name="connsiteY3" fmla="*/ 451331 h 1737683"/>
                  <a:gd name="connsiteX4" fmla="*/ 2583180 w 4077177"/>
                  <a:gd name="connsiteY4" fmla="*/ 556583 h 1737683"/>
                  <a:gd name="connsiteX5" fmla="*/ 4077177 w 4077177"/>
                  <a:gd name="connsiteY5" fmla="*/ 417042 h 1737683"/>
                  <a:gd name="connsiteX6" fmla="*/ 2606040 w 4077177"/>
                  <a:gd name="connsiteY6" fmla="*/ 1135703 h 1737683"/>
                  <a:gd name="connsiteX7" fmla="*/ 1981200 w 4077177"/>
                  <a:gd name="connsiteY7" fmla="*/ 1394783 h 1737683"/>
                  <a:gd name="connsiteX8" fmla="*/ 754380 w 4077177"/>
                  <a:gd name="connsiteY8" fmla="*/ 1737683 h 1737683"/>
                  <a:gd name="connsiteX9" fmla="*/ 0 w 4077177"/>
                  <a:gd name="connsiteY9" fmla="*/ 1128083 h 1737683"/>
                  <a:gd name="connsiteX0" fmla="*/ 0 w 4089710"/>
                  <a:gd name="connsiteY0" fmla="*/ 1128083 h 1737683"/>
                  <a:gd name="connsiteX1" fmla="*/ 1524000 w 4089710"/>
                  <a:gd name="connsiteY1" fmla="*/ 236543 h 1737683"/>
                  <a:gd name="connsiteX2" fmla="*/ 1980724 w 4089710"/>
                  <a:gd name="connsiteY2" fmla="*/ 67474 h 1737683"/>
                  <a:gd name="connsiteX3" fmla="*/ 2055495 w 4089710"/>
                  <a:gd name="connsiteY3" fmla="*/ 451331 h 1737683"/>
                  <a:gd name="connsiteX4" fmla="*/ 2583180 w 4089710"/>
                  <a:gd name="connsiteY4" fmla="*/ 556583 h 1737683"/>
                  <a:gd name="connsiteX5" fmla="*/ 4077177 w 4089710"/>
                  <a:gd name="connsiteY5" fmla="*/ 417042 h 1737683"/>
                  <a:gd name="connsiteX6" fmla="*/ 2606040 w 4089710"/>
                  <a:gd name="connsiteY6" fmla="*/ 1135703 h 1737683"/>
                  <a:gd name="connsiteX7" fmla="*/ 1981200 w 4089710"/>
                  <a:gd name="connsiteY7" fmla="*/ 1394783 h 1737683"/>
                  <a:gd name="connsiteX8" fmla="*/ 754380 w 4089710"/>
                  <a:gd name="connsiteY8" fmla="*/ 1737683 h 1737683"/>
                  <a:gd name="connsiteX9" fmla="*/ 0 w 4089710"/>
                  <a:gd name="connsiteY9" fmla="*/ 1128083 h 1737683"/>
                  <a:gd name="connsiteX0" fmla="*/ 0 w 4114560"/>
                  <a:gd name="connsiteY0" fmla="*/ 1128083 h 1737683"/>
                  <a:gd name="connsiteX1" fmla="*/ 1524000 w 4114560"/>
                  <a:gd name="connsiteY1" fmla="*/ 236543 h 1737683"/>
                  <a:gd name="connsiteX2" fmla="*/ 1980724 w 4114560"/>
                  <a:gd name="connsiteY2" fmla="*/ 67474 h 1737683"/>
                  <a:gd name="connsiteX3" fmla="*/ 2055495 w 4114560"/>
                  <a:gd name="connsiteY3" fmla="*/ 451331 h 1737683"/>
                  <a:gd name="connsiteX4" fmla="*/ 2583180 w 4114560"/>
                  <a:gd name="connsiteY4" fmla="*/ 556583 h 1737683"/>
                  <a:gd name="connsiteX5" fmla="*/ 3607117 w 4114560"/>
                  <a:gd name="connsiteY5" fmla="*/ 329412 h 1737683"/>
                  <a:gd name="connsiteX6" fmla="*/ 4077177 w 4114560"/>
                  <a:gd name="connsiteY6" fmla="*/ 417042 h 1737683"/>
                  <a:gd name="connsiteX7" fmla="*/ 2606040 w 4114560"/>
                  <a:gd name="connsiteY7" fmla="*/ 1135703 h 1737683"/>
                  <a:gd name="connsiteX8" fmla="*/ 1981200 w 4114560"/>
                  <a:gd name="connsiteY8" fmla="*/ 1394783 h 1737683"/>
                  <a:gd name="connsiteX9" fmla="*/ 754380 w 4114560"/>
                  <a:gd name="connsiteY9" fmla="*/ 1737683 h 1737683"/>
                  <a:gd name="connsiteX10" fmla="*/ 0 w 4114560"/>
                  <a:gd name="connsiteY10" fmla="*/ 1128083 h 1737683"/>
                  <a:gd name="connsiteX0" fmla="*/ 0 w 4114560"/>
                  <a:gd name="connsiteY0" fmla="*/ 1128083 h 1737683"/>
                  <a:gd name="connsiteX1" fmla="*/ 1524000 w 4114560"/>
                  <a:gd name="connsiteY1" fmla="*/ 236543 h 1737683"/>
                  <a:gd name="connsiteX2" fmla="*/ 1980724 w 4114560"/>
                  <a:gd name="connsiteY2" fmla="*/ 67474 h 1737683"/>
                  <a:gd name="connsiteX3" fmla="*/ 2055495 w 4114560"/>
                  <a:gd name="connsiteY3" fmla="*/ 451331 h 1737683"/>
                  <a:gd name="connsiteX4" fmla="*/ 2583180 w 4114560"/>
                  <a:gd name="connsiteY4" fmla="*/ 556583 h 1737683"/>
                  <a:gd name="connsiteX5" fmla="*/ 3607117 w 4114560"/>
                  <a:gd name="connsiteY5" fmla="*/ 329412 h 1737683"/>
                  <a:gd name="connsiteX6" fmla="*/ 4077177 w 4114560"/>
                  <a:gd name="connsiteY6" fmla="*/ 417042 h 1737683"/>
                  <a:gd name="connsiteX7" fmla="*/ 2606040 w 4114560"/>
                  <a:gd name="connsiteY7" fmla="*/ 1135703 h 1737683"/>
                  <a:gd name="connsiteX8" fmla="*/ 1981200 w 4114560"/>
                  <a:gd name="connsiteY8" fmla="*/ 1394783 h 1737683"/>
                  <a:gd name="connsiteX9" fmla="*/ 754380 w 4114560"/>
                  <a:gd name="connsiteY9" fmla="*/ 1737683 h 1737683"/>
                  <a:gd name="connsiteX10" fmla="*/ 0 w 4114560"/>
                  <a:gd name="connsiteY10" fmla="*/ 1128083 h 1737683"/>
                  <a:gd name="connsiteX0" fmla="*/ 0 w 4114560"/>
                  <a:gd name="connsiteY0" fmla="*/ 1128083 h 1737683"/>
                  <a:gd name="connsiteX1" fmla="*/ 1524000 w 4114560"/>
                  <a:gd name="connsiteY1" fmla="*/ 236543 h 1737683"/>
                  <a:gd name="connsiteX2" fmla="*/ 1980724 w 4114560"/>
                  <a:gd name="connsiteY2" fmla="*/ 67474 h 1737683"/>
                  <a:gd name="connsiteX3" fmla="*/ 2055495 w 4114560"/>
                  <a:gd name="connsiteY3" fmla="*/ 451331 h 1737683"/>
                  <a:gd name="connsiteX4" fmla="*/ 2583180 w 4114560"/>
                  <a:gd name="connsiteY4" fmla="*/ 556583 h 1737683"/>
                  <a:gd name="connsiteX5" fmla="*/ 3607117 w 4114560"/>
                  <a:gd name="connsiteY5" fmla="*/ 329412 h 1737683"/>
                  <a:gd name="connsiteX6" fmla="*/ 4077177 w 4114560"/>
                  <a:gd name="connsiteY6" fmla="*/ 417042 h 1737683"/>
                  <a:gd name="connsiteX7" fmla="*/ 2606040 w 4114560"/>
                  <a:gd name="connsiteY7" fmla="*/ 1135703 h 1737683"/>
                  <a:gd name="connsiteX8" fmla="*/ 1981200 w 4114560"/>
                  <a:gd name="connsiteY8" fmla="*/ 1394783 h 1737683"/>
                  <a:gd name="connsiteX9" fmla="*/ 754380 w 4114560"/>
                  <a:gd name="connsiteY9" fmla="*/ 1737683 h 1737683"/>
                  <a:gd name="connsiteX10" fmla="*/ 0 w 4114560"/>
                  <a:gd name="connsiteY10" fmla="*/ 1128083 h 1737683"/>
                  <a:gd name="connsiteX0" fmla="*/ 0 w 4118785"/>
                  <a:gd name="connsiteY0" fmla="*/ 1128083 h 1737683"/>
                  <a:gd name="connsiteX1" fmla="*/ 1524000 w 4118785"/>
                  <a:gd name="connsiteY1" fmla="*/ 236543 h 1737683"/>
                  <a:gd name="connsiteX2" fmla="*/ 1980724 w 4118785"/>
                  <a:gd name="connsiteY2" fmla="*/ 67474 h 1737683"/>
                  <a:gd name="connsiteX3" fmla="*/ 2055495 w 4118785"/>
                  <a:gd name="connsiteY3" fmla="*/ 451331 h 1737683"/>
                  <a:gd name="connsiteX4" fmla="*/ 2583180 w 4118785"/>
                  <a:gd name="connsiteY4" fmla="*/ 556583 h 1737683"/>
                  <a:gd name="connsiteX5" fmla="*/ 3607117 w 4118785"/>
                  <a:gd name="connsiteY5" fmla="*/ 329412 h 1737683"/>
                  <a:gd name="connsiteX6" fmla="*/ 4077177 w 4118785"/>
                  <a:gd name="connsiteY6" fmla="*/ 417042 h 1737683"/>
                  <a:gd name="connsiteX7" fmla="*/ 2606040 w 4118785"/>
                  <a:gd name="connsiteY7" fmla="*/ 1135703 h 1737683"/>
                  <a:gd name="connsiteX8" fmla="*/ 1981200 w 4118785"/>
                  <a:gd name="connsiteY8" fmla="*/ 1394783 h 1737683"/>
                  <a:gd name="connsiteX9" fmla="*/ 754380 w 4118785"/>
                  <a:gd name="connsiteY9" fmla="*/ 1737683 h 1737683"/>
                  <a:gd name="connsiteX10" fmla="*/ 0 w 4118785"/>
                  <a:gd name="connsiteY10" fmla="*/ 1128083 h 1737683"/>
                  <a:gd name="connsiteX0" fmla="*/ 0 w 4094535"/>
                  <a:gd name="connsiteY0" fmla="*/ 1128083 h 1737683"/>
                  <a:gd name="connsiteX1" fmla="*/ 1524000 w 4094535"/>
                  <a:gd name="connsiteY1" fmla="*/ 236543 h 1737683"/>
                  <a:gd name="connsiteX2" fmla="*/ 1980724 w 4094535"/>
                  <a:gd name="connsiteY2" fmla="*/ 67474 h 1737683"/>
                  <a:gd name="connsiteX3" fmla="*/ 2055495 w 4094535"/>
                  <a:gd name="connsiteY3" fmla="*/ 451331 h 1737683"/>
                  <a:gd name="connsiteX4" fmla="*/ 2583180 w 4094535"/>
                  <a:gd name="connsiteY4" fmla="*/ 556583 h 1737683"/>
                  <a:gd name="connsiteX5" fmla="*/ 3607117 w 4094535"/>
                  <a:gd name="connsiteY5" fmla="*/ 329412 h 1737683"/>
                  <a:gd name="connsiteX6" fmla="*/ 4077177 w 4094535"/>
                  <a:gd name="connsiteY6" fmla="*/ 417042 h 1737683"/>
                  <a:gd name="connsiteX7" fmla="*/ 2606040 w 4094535"/>
                  <a:gd name="connsiteY7" fmla="*/ 1135703 h 1737683"/>
                  <a:gd name="connsiteX8" fmla="*/ 1981200 w 4094535"/>
                  <a:gd name="connsiteY8" fmla="*/ 1394783 h 1737683"/>
                  <a:gd name="connsiteX9" fmla="*/ 754380 w 4094535"/>
                  <a:gd name="connsiteY9" fmla="*/ 1737683 h 1737683"/>
                  <a:gd name="connsiteX10" fmla="*/ 0 w 4094535"/>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2606040 w 4101009"/>
                  <a:gd name="connsiteY7" fmla="*/ 1135703 h 1737683"/>
                  <a:gd name="connsiteX8" fmla="*/ 1981200 w 4101009"/>
                  <a:gd name="connsiteY8" fmla="*/ 1394783 h 1737683"/>
                  <a:gd name="connsiteX9" fmla="*/ 754380 w 4101009"/>
                  <a:gd name="connsiteY9" fmla="*/ 1737683 h 1737683"/>
                  <a:gd name="connsiteX10" fmla="*/ 0 w 4101009"/>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2606040 w 4101009"/>
                  <a:gd name="connsiteY7" fmla="*/ 1135703 h 1737683"/>
                  <a:gd name="connsiteX8" fmla="*/ 1981200 w 4101009"/>
                  <a:gd name="connsiteY8" fmla="*/ 1394783 h 1737683"/>
                  <a:gd name="connsiteX9" fmla="*/ 754380 w 4101009"/>
                  <a:gd name="connsiteY9" fmla="*/ 1737683 h 1737683"/>
                  <a:gd name="connsiteX10" fmla="*/ 0 w 4101009"/>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2606040 w 4101009"/>
                  <a:gd name="connsiteY7" fmla="*/ 1135703 h 1737683"/>
                  <a:gd name="connsiteX8" fmla="*/ 1981200 w 4101009"/>
                  <a:gd name="connsiteY8" fmla="*/ 1394783 h 1737683"/>
                  <a:gd name="connsiteX9" fmla="*/ 754380 w 4101009"/>
                  <a:gd name="connsiteY9" fmla="*/ 1737683 h 1737683"/>
                  <a:gd name="connsiteX10" fmla="*/ 0 w 4101009"/>
                  <a:gd name="connsiteY10"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628548 w 4101009"/>
                  <a:gd name="connsiteY7" fmla="*/ 674693 h 1737683"/>
                  <a:gd name="connsiteX8" fmla="*/ 2606040 w 4101009"/>
                  <a:gd name="connsiteY8" fmla="*/ 1135703 h 1737683"/>
                  <a:gd name="connsiteX9" fmla="*/ 1981200 w 4101009"/>
                  <a:gd name="connsiteY9" fmla="*/ 1394783 h 1737683"/>
                  <a:gd name="connsiteX10" fmla="*/ 754380 w 4101009"/>
                  <a:gd name="connsiteY10" fmla="*/ 1737683 h 1737683"/>
                  <a:gd name="connsiteX11" fmla="*/ 0 w 4101009"/>
                  <a:gd name="connsiteY11"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28548 w 4101009"/>
                  <a:gd name="connsiteY8" fmla="*/ 674693 h 1737683"/>
                  <a:gd name="connsiteX9" fmla="*/ 2606040 w 4101009"/>
                  <a:gd name="connsiteY9" fmla="*/ 113570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28548 w 4101009"/>
                  <a:gd name="connsiteY8" fmla="*/ 674693 h 1737683"/>
                  <a:gd name="connsiteX9" fmla="*/ 2606040 w 4101009"/>
                  <a:gd name="connsiteY9" fmla="*/ 113570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28548 w 4101009"/>
                  <a:gd name="connsiteY8" fmla="*/ 6746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08729 w 4101009"/>
                  <a:gd name="connsiteY7" fmla="*/ 566743 h 1737683"/>
                  <a:gd name="connsiteX8" fmla="*/ 3606323 w 4101009"/>
                  <a:gd name="connsiteY8" fmla="*/ 7000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703954 w 4101009"/>
                  <a:gd name="connsiteY7" fmla="*/ 487368 h 1737683"/>
                  <a:gd name="connsiteX8" fmla="*/ 3606323 w 4101009"/>
                  <a:gd name="connsiteY8" fmla="*/ 7000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606323 w 4101009"/>
                  <a:gd name="connsiteY8" fmla="*/ 700093 h 1737683"/>
                  <a:gd name="connsiteX9" fmla="*/ 2628265 w 4101009"/>
                  <a:gd name="connsiteY9" fmla="*/ 1142053 h 1737683"/>
                  <a:gd name="connsiteX10" fmla="*/ 1981200 w 4101009"/>
                  <a:gd name="connsiteY10" fmla="*/ 1394783 h 1737683"/>
                  <a:gd name="connsiteX11" fmla="*/ 754380 w 4101009"/>
                  <a:gd name="connsiteY11" fmla="*/ 1737683 h 1737683"/>
                  <a:gd name="connsiteX12" fmla="*/ 0 w 4101009"/>
                  <a:gd name="connsiteY12"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786504 w 4101009"/>
                  <a:gd name="connsiteY8" fmla="*/ 588968 h 1737683"/>
                  <a:gd name="connsiteX9" fmla="*/ 3606323 w 4101009"/>
                  <a:gd name="connsiteY9" fmla="*/ 700093 h 1737683"/>
                  <a:gd name="connsiteX10" fmla="*/ 2628265 w 4101009"/>
                  <a:gd name="connsiteY10" fmla="*/ 1142053 h 1737683"/>
                  <a:gd name="connsiteX11" fmla="*/ 1981200 w 4101009"/>
                  <a:gd name="connsiteY11" fmla="*/ 1394783 h 1737683"/>
                  <a:gd name="connsiteX12" fmla="*/ 754380 w 4101009"/>
                  <a:gd name="connsiteY12" fmla="*/ 1737683 h 1737683"/>
                  <a:gd name="connsiteX13" fmla="*/ 0 w 4101009"/>
                  <a:gd name="connsiteY13"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786504 w 4101009"/>
                  <a:gd name="connsiteY8" fmla="*/ 588968 h 1737683"/>
                  <a:gd name="connsiteX9" fmla="*/ 3606323 w 4101009"/>
                  <a:gd name="connsiteY9" fmla="*/ 700093 h 1737683"/>
                  <a:gd name="connsiteX10" fmla="*/ 2628265 w 4101009"/>
                  <a:gd name="connsiteY10" fmla="*/ 1142053 h 1737683"/>
                  <a:gd name="connsiteX11" fmla="*/ 1981200 w 4101009"/>
                  <a:gd name="connsiteY11" fmla="*/ 1394783 h 1737683"/>
                  <a:gd name="connsiteX12" fmla="*/ 754380 w 4101009"/>
                  <a:gd name="connsiteY12" fmla="*/ 1737683 h 1737683"/>
                  <a:gd name="connsiteX13" fmla="*/ 0 w 4101009"/>
                  <a:gd name="connsiteY13" fmla="*/ 1128083 h 1737683"/>
                  <a:gd name="connsiteX0" fmla="*/ 0 w 4101009"/>
                  <a:gd name="connsiteY0" fmla="*/ 1128083 h 1737683"/>
                  <a:gd name="connsiteX1" fmla="*/ 1524000 w 4101009"/>
                  <a:gd name="connsiteY1" fmla="*/ 236543 h 1737683"/>
                  <a:gd name="connsiteX2" fmla="*/ 1980724 w 4101009"/>
                  <a:gd name="connsiteY2" fmla="*/ 67474 h 1737683"/>
                  <a:gd name="connsiteX3" fmla="*/ 2055495 w 4101009"/>
                  <a:gd name="connsiteY3" fmla="*/ 451331 h 1737683"/>
                  <a:gd name="connsiteX4" fmla="*/ 2583180 w 4101009"/>
                  <a:gd name="connsiteY4" fmla="*/ 556583 h 1737683"/>
                  <a:gd name="connsiteX5" fmla="*/ 3607117 w 4101009"/>
                  <a:gd name="connsiteY5" fmla="*/ 329412 h 1737683"/>
                  <a:gd name="connsiteX6" fmla="*/ 4077177 w 4101009"/>
                  <a:gd name="connsiteY6" fmla="*/ 417042 h 1737683"/>
                  <a:gd name="connsiteX7" fmla="*/ 3830954 w 4101009"/>
                  <a:gd name="connsiteY7" fmla="*/ 550868 h 1737683"/>
                  <a:gd name="connsiteX8" fmla="*/ 3786504 w 4101009"/>
                  <a:gd name="connsiteY8" fmla="*/ 588968 h 1737683"/>
                  <a:gd name="connsiteX9" fmla="*/ 3606323 w 4101009"/>
                  <a:gd name="connsiteY9" fmla="*/ 700093 h 1737683"/>
                  <a:gd name="connsiteX10" fmla="*/ 2628265 w 4101009"/>
                  <a:gd name="connsiteY10" fmla="*/ 1142053 h 1737683"/>
                  <a:gd name="connsiteX11" fmla="*/ 1981200 w 4101009"/>
                  <a:gd name="connsiteY11" fmla="*/ 1394783 h 1737683"/>
                  <a:gd name="connsiteX12" fmla="*/ 754380 w 4101009"/>
                  <a:gd name="connsiteY12" fmla="*/ 1737683 h 1737683"/>
                  <a:gd name="connsiteX13" fmla="*/ 0 w 4101009"/>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 name="connsiteX0" fmla="*/ 0 w 4083143"/>
                  <a:gd name="connsiteY0" fmla="*/ 1128083 h 1737683"/>
                  <a:gd name="connsiteX1" fmla="*/ 1524000 w 4083143"/>
                  <a:gd name="connsiteY1" fmla="*/ 236543 h 1737683"/>
                  <a:gd name="connsiteX2" fmla="*/ 1980724 w 4083143"/>
                  <a:gd name="connsiteY2" fmla="*/ 67474 h 1737683"/>
                  <a:gd name="connsiteX3" fmla="*/ 2055495 w 4083143"/>
                  <a:gd name="connsiteY3" fmla="*/ 451331 h 1737683"/>
                  <a:gd name="connsiteX4" fmla="*/ 2583180 w 4083143"/>
                  <a:gd name="connsiteY4" fmla="*/ 556583 h 1737683"/>
                  <a:gd name="connsiteX5" fmla="*/ 3607117 w 4083143"/>
                  <a:gd name="connsiteY5" fmla="*/ 329412 h 1737683"/>
                  <a:gd name="connsiteX6" fmla="*/ 4077177 w 4083143"/>
                  <a:gd name="connsiteY6" fmla="*/ 417042 h 1737683"/>
                  <a:gd name="connsiteX7" fmla="*/ 3830954 w 4083143"/>
                  <a:gd name="connsiteY7" fmla="*/ 550868 h 1737683"/>
                  <a:gd name="connsiteX8" fmla="*/ 3786504 w 4083143"/>
                  <a:gd name="connsiteY8" fmla="*/ 588968 h 1737683"/>
                  <a:gd name="connsiteX9" fmla="*/ 3606323 w 4083143"/>
                  <a:gd name="connsiteY9" fmla="*/ 700093 h 1737683"/>
                  <a:gd name="connsiteX10" fmla="*/ 2628265 w 4083143"/>
                  <a:gd name="connsiteY10" fmla="*/ 1142053 h 1737683"/>
                  <a:gd name="connsiteX11" fmla="*/ 1981200 w 4083143"/>
                  <a:gd name="connsiteY11" fmla="*/ 1394783 h 1737683"/>
                  <a:gd name="connsiteX12" fmla="*/ 754380 w 4083143"/>
                  <a:gd name="connsiteY12" fmla="*/ 1737683 h 1737683"/>
                  <a:gd name="connsiteX13" fmla="*/ 0 w 4083143"/>
                  <a:gd name="connsiteY13" fmla="*/ 1128083 h 173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3143" h="1737683">
                    <a:moveTo>
                      <a:pt x="0" y="1128083"/>
                    </a:moveTo>
                    <a:cubicBezTo>
                      <a:pt x="172720" y="1135703"/>
                      <a:pt x="314960" y="228923"/>
                      <a:pt x="1524000" y="236543"/>
                    </a:cubicBezTo>
                    <a:cubicBezTo>
                      <a:pt x="1713626" y="255832"/>
                      <a:pt x="1915953" y="74539"/>
                      <a:pt x="1980724" y="67474"/>
                    </a:cubicBezTo>
                    <a:cubicBezTo>
                      <a:pt x="2536032" y="-168191"/>
                      <a:pt x="2528966" y="275356"/>
                      <a:pt x="2055495" y="451331"/>
                    </a:cubicBezTo>
                    <a:cubicBezTo>
                      <a:pt x="1623854" y="594047"/>
                      <a:pt x="1850866" y="823918"/>
                      <a:pt x="2583180" y="556583"/>
                    </a:cubicBezTo>
                    <a:cubicBezTo>
                      <a:pt x="2928302" y="454111"/>
                      <a:pt x="3093799" y="505068"/>
                      <a:pt x="3607117" y="329412"/>
                    </a:cubicBezTo>
                    <a:cubicBezTo>
                      <a:pt x="4015661" y="191855"/>
                      <a:pt x="4109879" y="317189"/>
                      <a:pt x="4077177" y="417042"/>
                    </a:cubicBezTo>
                    <a:cubicBezTo>
                      <a:pt x="4053629" y="459772"/>
                      <a:pt x="3886675" y="580951"/>
                      <a:pt x="3830954" y="550868"/>
                    </a:cubicBezTo>
                    <a:cubicBezTo>
                      <a:pt x="3815053" y="573966"/>
                      <a:pt x="3804099" y="587116"/>
                      <a:pt x="3786504" y="588968"/>
                    </a:cubicBezTo>
                    <a:cubicBezTo>
                      <a:pt x="3749066" y="613839"/>
                      <a:pt x="3799363" y="607912"/>
                      <a:pt x="3606323" y="700093"/>
                    </a:cubicBezTo>
                    <a:cubicBezTo>
                      <a:pt x="3315890" y="757958"/>
                      <a:pt x="2904410" y="992670"/>
                      <a:pt x="2628265" y="1142053"/>
                    </a:cubicBezTo>
                    <a:cubicBezTo>
                      <a:pt x="2482215" y="1293183"/>
                      <a:pt x="2252980" y="1437963"/>
                      <a:pt x="1981200" y="1394783"/>
                    </a:cubicBezTo>
                    <a:cubicBezTo>
                      <a:pt x="1237517" y="1297011"/>
                      <a:pt x="1009632" y="1490408"/>
                      <a:pt x="754380" y="1737683"/>
                    </a:cubicBezTo>
                    <a:lnTo>
                      <a:pt x="0" y="1128083"/>
                    </a:lnTo>
                    <a:close/>
                  </a:path>
                </a:pathLst>
              </a:custGeom>
              <a:solidFill>
                <a:srgbClr val="E8BA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37" name="Rectangle 8">
                <a:extLst>
                  <a:ext uri="{FF2B5EF4-FFF2-40B4-BE49-F238E27FC236}">
                    <a16:creationId xmlns:a16="http://schemas.microsoft.com/office/drawing/2014/main" id="{BEB7C77B-D758-442A-B9B4-08D9FC886CC8}"/>
                  </a:ext>
                </a:extLst>
              </p:cNvPr>
              <p:cNvSpPr/>
              <p:nvPr/>
            </p:nvSpPr>
            <p:spPr>
              <a:xfrm rot="20367111">
                <a:off x="6625967" y="3960585"/>
                <a:ext cx="314372" cy="136242"/>
              </a:xfrm>
              <a:custGeom>
                <a:avLst/>
                <a:gdLst>
                  <a:gd name="connsiteX0" fmla="*/ 0 w 257175"/>
                  <a:gd name="connsiteY0" fmla="*/ 0 h 121444"/>
                  <a:gd name="connsiteX1" fmla="*/ 257175 w 257175"/>
                  <a:gd name="connsiteY1" fmla="*/ 0 h 121444"/>
                  <a:gd name="connsiteX2" fmla="*/ 257175 w 257175"/>
                  <a:gd name="connsiteY2" fmla="*/ 121444 h 121444"/>
                  <a:gd name="connsiteX3" fmla="*/ 0 w 257175"/>
                  <a:gd name="connsiteY3" fmla="*/ 121444 h 121444"/>
                  <a:gd name="connsiteX4" fmla="*/ 0 w 257175"/>
                  <a:gd name="connsiteY4" fmla="*/ 0 h 121444"/>
                  <a:gd name="connsiteX0" fmla="*/ 173832 w 431007"/>
                  <a:gd name="connsiteY0" fmla="*/ 0 h 121444"/>
                  <a:gd name="connsiteX1" fmla="*/ 431007 w 431007"/>
                  <a:gd name="connsiteY1" fmla="*/ 0 h 121444"/>
                  <a:gd name="connsiteX2" fmla="*/ 431007 w 431007"/>
                  <a:gd name="connsiteY2" fmla="*/ 121444 h 121444"/>
                  <a:gd name="connsiteX3" fmla="*/ 0 w 431007"/>
                  <a:gd name="connsiteY3" fmla="*/ 50006 h 121444"/>
                  <a:gd name="connsiteX4" fmla="*/ 173832 w 431007"/>
                  <a:gd name="connsiteY4" fmla="*/ 0 h 121444"/>
                  <a:gd name="connsiteX0" fmla="*/ 0 w 431007"/>
                  <a:gd name="connsiteY0" fmla="*/ 50006 h 121444"/>
                  <a:gd name="connsiteX1" fmla="*/ 431007 w 431007"/>
                  <a:gd name="connsiteY1" fmla="*/ 0 h 121444"/>
                  <a:gd name="connsiteX2" fmla="*/ 431007 w 431007"/>
                  <a:gd name="connsiteY2" fmla="*/ 121444 h 121444"/>
                  <a:gd name="connsiteX3" fmla="*/ 0 w 431007"/>
                  <a:gd name="connsiteY3" fmla="*/ 50006 h 121444"/>
                  <a:gd name="connsiteX0" fmla="*/ 0 w 431007"/>
                  <a:gd name="connsiteY0" fmla="*/ 92869 h 164307"/>
                  <a:gd name="connsiteX1" fmla="*/ 278607 w 431007"/>
                  <a:gd name="connsiteY1" fmla="*/ 0 h 164307"/>
                  <a:gd name="connsiteX2" fmla="*/ 431007 w 431007"/>
                  <a:gd name="connsiteY2" fmla="*/ 164307 h 164307"/>
                  <a:gd name="connsiteX3" fmla="*/ 0 w 431007"/>
                  <a:gd name="connsiteY3" fmla="*/ 92869 h 164307"/>
                  <a:gd name="connsiteX0" fmla="*/ 0 w 431007"/>
                  <a:gd name="connsiteY0" fmla="*/ 106415 h 177853"/>
                  <a:gd name="connsiteX1" fmla="*/ 278607 w 431007"/>
                  <a:gd name="connsiteY1" fmla="*/ 13546 h 177853"/>
                  <a:gd name="connsiteX2" fmla="*/ 431007 w 431007"/>
                  <a:gd name="connsiteY2" fmla="*/ 177853 h 177853"/>
                  <a:gd name="connsiteX3" fmla="*/ 0 w 431007"/>
                  <a:gd name="connsiteY3" fmla="*/ 106415 h 177853"/>
                  <a:gd name="connsiteX0" fmla="*/ 0 w 278607"/>
                  <a:gd name="connsiteY0" fmla="*/ 106415 h 106415"/>
                  <a:gd name="connsiteX1" fmla="*/ 278607 w 278607"/>
                  <a:gd name="connsiteY1" fmla="*/ 13546 h 106415"/>
                  <a:gd name="connsiteX2" fmla="*/ 0 w 278607"/>
                  <a:gd name="connsiteY2" fmla="*/ 106415 h 106415"/>
                  <a:gd name="connsiteX0" fmla="*/ 0 w 278607"/>
                  <a:gd name="connsiteY0" fmla="*/ 106415 h 109893"/>
                  <a:gd name="connsiteX1" fmla="*/ 278607 w 278607"/>
                  <a:gd name="connsiteY1" fmla="*/ 13546 h 109893"/>
                  <a:gd name="connsiteX2" fmla="*/ 0 w 278607"/>
                  <a:gd name="connsiteY2" fmla="*/ 106415 h 109893"/>
                  <a:gd name="connsiteX0" fmla="*/ 0 w 278607"/>
                  <a:gd name="connsiteY0" fmla="*/ 113274 h 116752"/>
                  <a:gd name="connsiteX1" fmla="*/ 278607 w 278607"/>
                  <a:gd name="connsiteY1" fmla="*/ 20405 h 116752"/>
                  <a:gd name="connsiteX2" fmla="*/ 0 w 278607"/>
                  <a:gd name="connsiteY2" fmla="*/ 113274 h 116752"/>
                  <a:gd name="connsiteX0" fmla="*/ 0 w 278607"/>
                  <a:gd name="connsiteY0" fmla="*/ 117393 h 120871"/>
                  <a:gd name="connsiteX1" fmla="*/ 278607 w 278607"/>
                  <a:gd name="connsiteY1" fmla="*/ 24524 h 120871"/>
                  <a:gd name="connsiteX2" fmla="*/ 0 w 278607"/>
                  <a:gd name="connsiteY2" fmla="*/ 117393 h 120871"/>
                  <a:gd name="connsiteX0" fmla="*/ 0 w 281522"/>
                  <a:gd name="connsiteY0" fmla="*/ 117393 h 123737"/>
                  <a:gd name="connsiteX1" fmla="*/ 278607 w 281522"/>
                  <a:gd name="connsiteY1" fmla="*/ 24524 h 123737"/>
                  <a:gd name="connsiteX2" fmla="*/ 0 w 281522"/>
                  <a:gd name="connsiteY2" fmla="*/ 117393 h 123737"/>
                  <a:gd name="connsiteX0" fmla="*/ 0 w 281522"/>
                  <a:gd name="connsiteY0" fmla="*/ 117393 h 123737"/>
                  <a:gd name="connsiteX1" fmla="*/ 278607 w 281522"/>
                  <a:gd name="connsiteY1" fmla="*/ 24524 h 123737"/>
                  <a:gd name="connsiteX2" fmla="*/ 0 w 281522"/>
                  <a:gd name="connsiteY2" fmla="*/ 117393 h 123737"/>
                  <a:gd name="connsiteX0" fmla="*/ 0 w 281665"/>
                  <a:gd name="connsiteY0" fmla="*/ 117393 h 130398"/>
                  <a:gd name="connsiteX1" fmla="*/ 278607 w 281665"/>
                  <a:gd name="connsiteY1" fmla="*/ 24524 h 130398"/>
                  <a:gd name="connsiteX2" fmla="*/ 0 w 281665"/>
                  <a:gd name="connsiteY2" fmla="*/ 117393 h 130398"/>
                  <a:gd name="connsiteX0" fmla="*/ 0 w 281624"/>
                  <a:gd name="connsiteY0" fmla="*/ 117393 h 134057"/>
                  <a:gd name="connsiteX1" fmla="*/ 278607 w 281624"/>
                  <a:gd name="connsiteY1" fmla="*/ 24524 h 134057"/>
                  <a:gd name="connsiteX2" fmla="*/ 0 w 281624"/>
                  <a:gd name="connsiteY2" fmla="*/ 117393 h 134057"/>
                  <a:gd name="connsiteX0" fmla="*/ 0 w 285425"/>
                  <a:gd name="connsiteY0" fmla="*/ 120320 h 136457"/>
                  <a:gd name="connsiteX1" fmla="*/ 282455 w 285425"/>
                  <a:gd name="connsiteY1" fmla="*/ 23877 h 136457"/>
                  <a:gd name="connsiteX2" fmla="*/ 0 w 285425"/>
                  <a:gd name="connsiteY2" fmla="*/ 120320 h 136457"/>
                </a:gdLst>
                <a:ahLst/>
                <a:cxnLst>
                  <a:cxn ang="0">
                    <a:pos x="connsiteX0" y="connsiteY0"/>
                  </a:cxn>
                  <a:cxn ang="0">
                    <a:pos x="connsiteX1" y="connsiteY1"/>
                  </a:cxn>
                  <a:cxn ang="0">
                    <a:pos x="connsiteX2" y="connsiteY2"/>
                  </a:cxn>
                </a:cxnLst>
                <a:rect l="l" t="t" r="r" b="b"/>
                <a:pathLst>
                  <a:path w="285425" h="136457">
                    <a:moveTo>
                      <a:pt x="0" y="120320"/>
                    </a:moveTo>
                    <a:cubicBezTo>
                      <a:pt x="28576" y="29833"/>
                      <a:pt x="215780" y="-38036"/>
                      <a:pt x="282455" y="23877"/>
                    </a:cubicBezTo>
                    <a:cubicBezTo>
                      <a:pt x="313411" y="104840"/>
                      <a:pt x="94333" y="167217"/>
                      <a:pt x="0" y="120320"/>
                    </a:cubicBezTo>
                    <a:close/>
                  </a:path>
                </a:pathLst>
              </a:custGeom>
              <a:solidFill>
                <a:srgbClr val="F7E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38" name="Rectangle 37">
                <a:extLst>
                  <a:ext uri="{FF2B5EF4-FFF2-40B4-BE49-F238E27FC236}">
                    <a16:creationId xmlns:a16="http://schemas.microsoft.com/office/drawing/2014/main" id="{223FA8BA-A820-4AC9-AEBE-52989C618B89}"/>
                  </a:ext>
                </a:extLst>
              </p:cNvPr>
              <p:cNvSpPr/>
              <p:nvPr/>
            </p:nvSpPr>
            <p:spPr>
              <a:xfrm rot="18496317">
                <a:off x="3076137" y="4415408"/>
                <a:ext cx="216171" cy="132654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39" name="Rectangle 1">
                <a:extLst>
                  <a:ext uri="{FF2B5EF4-FFF2-40B4-BE49-F238E27FC236}">
                    <a16:creationId xmlns:a16="http://schemas.microsoft.com/office/drawing/2014/main" id="{16336ABA-9595-466E-9001-56F436640EB4}"/>
                  </a:ext>
                </a:extLst>
              </p:cNvPr>
              <p:cNvSpPr/>
              <p:nvPr/>
            </p:nvSpPr>
            <p:spPr>
              <a:xfrm>
                <a:off x="1548758" y="4656329"/>
                <a:ext cx="2207877" cy="2201677"/>
              </a:xfrm>
              <a:custGeom>
                <a:avLst/>
                <a:gdLst>
                  <a:gd name="connsiteX0" fmla="*/ 0 w 1133475"/>
                  <a:gd name="connsiteY0" fmla="*/ 0 h 2076450"/>
                  <a:gd name="connsiteX1" fmla="*/ 1133475 w 1133475"/>
                  <a:gd name="connsiteY1" fmla="*/ 0 h 2076450"/>
                  <a:gd name="connsiteX2" fmla="*/ 1133475 w 1133475"/>
                  <a:gd name="connsiteY2" fmla="*/ 2076450 h 2076450"/>
                  <a:gd name="connsiteX3" fmla="*/ 0 w 1133475"/>
                  <a:gd name="connsiteY3" fmla="*/ 2076450 h 2076450"/>
                  <a:gd name="connsiteX4" fmla="*/ 0 w 1133475"/>
                  <a:gd name="connsiteY4" fmla="*/ 0 h 2076450"/>
                  <a:gd name="connsiteX0" fmla="*/ 937260 w 2070735"/>
                  <a:gd name="connsiteY0" fmla="*/ 0 h 2183130"/>
                  <a:gd name="connsiteX1" fmla="*/ 2070735 w 2070735"/>
                  <a:gd name="connsiteY1" fmla="*/ 0 h 2183130"/>
                  <a:gd name="connsiteX2" fmla="*/ 2070735 w 2070735"/>
                  <a:gd name="connsiteY2" fmla="*/ 2076450 h 2183130"/>
                  <a:gd name="connsiteX3" fmla="*/ 0 w 2070735"/>
                  <a:gd name="connsiteY3" fmla="*/ 2183130 h 2183130"/>
                  <a:gd name="connsiteX4" fmla="*/ 937260 w 2070735"/>
                  <a:gd name="connsiteY4" fmla="*/ 0 h 2183130"/>
                  <a:gd name="connsiteX0" fmla="*/ 0 w 2070735"/>
                  <a:gd name="connsiteY0" fmla="*/ 1219200 h 2183130"/>
                  <a:gd name="connsiteX1" fmla="*/ 2070735 w 2070735"/>
                  <a:gd name="connsiteY1" fmla="*/ 0 h 2183130"/>
                  <a:gd name="connsiteX2" fmla="*/ 2070735 w 2070735"/>
                  <a:gd name="connsiteY2" fmla="*/ 2076450 h 2183130"/>
                  <a:gd name="connsiteX3" fmla="*/ 0 w 2070735"/>
                  <a:gd name="connsiteY3" fmla="*/ 2183130 h 2183130"/>
                  <a:gd name="connsiteX4" fmla="*/ 0 w 2070735"/>
                  <a:gd name="connsiteY4" fmla="*/ 1219200 h 2183130"/>
                  <a:gd name="connsiteX0" fmla="*/ 0 w 2070735"/>
                  <a:gd name="connsiteY0" fmla="*/ 1173480 h 2137410"/>
                  <a:gd name="connsiteX1" fmla="*/ 958215 w 2070735"/>
                  <a:gd name="connsiteY1" fmla="*/ 0 h 2137410"/>
                  <a:gd name="connsiteX2" fmla="*/ 2070735 w 2070735"/>
                  <a:gd name="connsiteY2" fmla="*/ 2030730 h 2137410"/>
                  <a:gd name="connsiteX3" fmla="*/ 0 w 2070735"/>
                  <a:gd name="connsiteY3" fmla="*/ 2137410 h 2137410"/>
                  <a:gd name="connsiteX4" fmla="*/ 0 w 2070735"/>
                  <a:gd name="connsiteY4" fmla="*/ 1173480 h 2137410"/>
                  <a:gd name="connsiteX0" fmla="*/ 0 w 2169795"/>
                  <a:gd name="connsiteY0" fmla="*/ 1173480 h 2137410"/>
                  <a:gd name="connsiteX1" fmla="*/ 958215 w 2169795"/>
                  <a:gd name="connsiteY1" fmla="*/ 0 h 2137410"/>
                  <a:gd name="connsiteX2" fmla="*/ 2169795 w 2169795"/>
                  <a:gd name="connsiteY2" fmla="*/ 971550 h 2137410"/>
                  <a:gd name="connsiteX3" fmla="*/ 0 w 2169795"/>
                  <a:gd name="connsiteY3" fmla="*/ 2137410 h 2137410"/>
                  <a:gd name="connsiteX4" fmla="*/ 0 w 2169795"/>
                  <a:gd name="connsiteY4" fmla="*/ 1173480 h 213741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56460"/>
                  <a:gd name="connsiteX1" fmla="*/ 958215 w 2169795"/>
                  <a:gd name="connsiteY1" fmla="*/ 0 h 2156460"/>
                  <a:gd name="connsiteX2" fmla="*/ 2169795 w 2169795"/>
                  <a:gd name="connsiteY2" fmla="*/ 971550 h 2156460"/>
                  <a:gd name="connsiteX3" fmla="*/ 1377315 w 2169795"/>
                  <a:gd name="connsiteY3" fmla="*/ 2156460 h 2156460"/>
                  <a:gd name="connsiteX4" fmla="*/ 0 w 2169795"/>
                  <a:gd name="connsiteY4" fmla="*/ 2137410 h 2156460"/>
                  <a:gd name="connsiteX5" fmla="*/ 0 w 2169795"/>
                  <a:gd name="connsiteY5" fmla="*/ 1173480 h 2156460"/>
                  <a:gd name="connsiteX0" fmla="*/ 0 w 2169795"/>
                  <a:gd name="connsiteY0" fmla="*/ 1173480 h 2137410"/>
                  <a:gd name="connsiteX1" fmla="*/ 958215 w 2169795"/>
                  <a:gd name="connsiteY1" fmla="*/ 0 h 2137410"/>
                  <a:gd name="connsiteX2" fmla="*/ 2169795 w 2169795"/>
                  <a:gd name="connsiteY2" fmla="*/ 971550 h 2137410"/>
                  <a:gd name="connsiteX3" fmla="*/ 1377315 w 2169795"/>
                  <a:gd name="connsiteY3" fmla="*/ 2087880 h 2137410"/>
                  <a:gd name="connsiteX4" fmla="*/ 0 w 2169795"/>
                  <a:gd name="connsiteY4" fmla="*/ 2137410 h 2137410"/>
                  <a:gd name="connsiteX5" fmla="*/ 0 w 2169795"/>
                  <a:gd name="connsiteY5" fmla="*/ 1173480 h 2137410"/>
                  <a:gd name="connsiteX0" fmla="*/ 0 w 2169795"/>
                  <a:gd name="connsiteY0" fmla="*/ 1173480 h 2148840"/>
                  <a:gd name="connsiteX1" fmla="*/ 958215 w 2169795"/>
                  <a:gd name="connsiteY1" fmla="*/ 0 h 2148840"/>
                  <a:gd name="connsiteX2" fmla="*/ 2169795 w 2169795"/>
                  <a:gd name="connsiteY2" fmla="*/ 971550 h 2148840"/>
                  <a:gd name="connsiteX3" fmla="*/ 1354455 w 2169795"/>
                  <a:gd name="connsiteY3" fmla="*/ 2148840 h 2148840"/>
                  <a:gd name="connsiteX4" fmla="*/ 0 w 2169795"/>
                  <a:gd name="connsiteY4" fmla="*/ 2137410 h 2148840"/>
                  <a:gd name="connsiteX5" fmla="*/ 0 w 2169795"/>
                  <a:gd name="connsiteY5" fmla="*/ 1173480 h 2148840"/>
                  <a:gd name="connsiteX0" fmla="*/ 0 w 2169795"/>
                  <a:gd name="connsiteY0" fmla="*/ 1173480 h 2141220"/>
                  <a:gd name="connsiteX1" fmla="*/ 958215 w 2169795"/>
                  <a:gd name="connsiteY1" fmla="*/ 0 h 2141220"/>
                  <a:gd name="connsiteX2" fmla="*/ 2169795 w 2169795"/>
                  <a:gd name="connsiteY2" fmla="*/ 971550 h 2141220"/>
                  <a:gd name="connsiteX3" fmla="*/ 1362075 w 2169795"/>
                  <a:gd name="connsiteY3" fmla="*/ 2141220 h 2141220"/>
                  <a:gd name="connsiteX4" fmla="*/ 0 w 2169795"/>
                  <a:gd name="connsiteY4" fmla="*/ 2137410 h 2141220"/>
                  <a:gd name="connsiteX5" fmla="*/ 0 w 2169795"/>
                  <a:gd name="connsiteY5" fmla="*/ 1173480 h 214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795" h="2141220">
                    <a:moveTo>
                      <a:pt x="0" y="1173480"/>
                    </a:moveTo>
                    <a:lnTo>
                      <a:pt x="958215" y="0"/>
                    </a:lnTo>
                    <a:lnTo>
                      <a:pt x="2169795" y="971550"/>
                    </a:lnTo>
                    <a:cubicBezTo>
                      <a:pt x="2022475" y="1193800"/>
                      <a:pt x="1859915" y="1393190"/>
                      <a:pt x="1362075" y="2141220"/>
                    </a:cubicBezTo>
                    <a:lnTo>
                      <a:pt x="0" y="2137410"/>
                    </a:lnTo>
                    <a:lnTo>
                      <a:pt x="0" y="1173480"/>
                    </a:lnTo>
                    <a:close/>
                  </a:path>
                </a:pathLst>
              </a:cu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40" name="Oval 39">
                <a:extLst>
                  <a:ext uri="{FF2B5EF4-FFF2-40B4-BE49-F238E27FC236}">
                    <a16:creationId xmlns:a16="http://schemas.microsoft.com/office/drawing/2014/main" id="{70E147E5-1B22-49BD-8A1F-B04636B98A7F}"/>
                  </a:ext>
                </a:extLst>
              </p:cNvPr>
              <p:cNvSpPr/>
              <p:nvPr/>
            </p:nvSpPr>
            <p:spPr>
              <a:xfrm>
                <a:off x="2470069" y="4972411"/>
                <a:ext cx="221696" cy="22162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41" name="Oval 40">
                <a:extLst>
                  <a:ext uri="{FF2B5EF4-FFF2-40B4-BE49-F238E27FC236}">
                    <a16:creationId xmlns:a16="http://schemas.microsoft.com/office/drawing/2014/main" id="{228EF841-C875-4948-80AA-994BA4F03E93}"/>
                  </a:ext>
                </a:extLst>
              </p:cNvPr>
              <p:cNvSpPr/>
              <p:nvPr/>
            </p:nvSpPr>
            <p:spPr>
              <a:xfrm>
                <a:off x="2286534" y="5194032"/>
                <a:ext cx="221696" cy="22343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sp>
            <p:nvSpPr>
              <p:cNvPr id="42" name="Oval 41">
                <a:extLst>
                  <a:ext uri="{FF2B5EF4-FFF2-40B4-BE49-F238E27FC236}">
                    <a16:creationId xmlns:a16="http://schemas.microsoft.com/office/drawing/2014/main" id="{035B24D2-BAFC-453D-AEF3-BFFAAF4E1C91}"/>
                  </a:ext>
                </a:extLst>
              </p:cNvPr>
              <p:cNvSpPr/>
              <p:nvPr/>
            </p:nvSpPr>
            <p:spPr>
              <a:xfrm>
                <a:off x="2095730" y="5404754"/>
                <a:ext cx="221696" cy="22162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cs typeface="Arial" panose="020B0604020202020204" pitchFamily="34" charset="0"/>
                </a:endParaRPr>
              </a:p>
            </p:txBody>
          </p:sp>
        </p:grpSp>
      </p:grpSp>
      <p:sp>
        <p:nvSpPr>
          <p:cNvPr id="94" name="Oval 93">
            <a:extLst>
              <a:ext uri="{FF2B5EF4-FFF2-40B4-BE49-F238E27FC236}">
                <a16:creationId xmlns:a16="http://schemas.microsoft.com/office/drawing/2014/main" id="{AA5F5008-F3FA-40FB-9451-B6B5F9698E94}"/>
              </a:ext>
            </a:extLst>
          </p:cNvPr>
          <p:cNvSpPr/>
          <p:nvPr/>
        </p:nvSpPr>
        <p:spPr>
          <a:xfrm>
            <a:off x="6096000" y="5918200"/>
            <a:ext cx="639763" cy="639763"/>
          </a:xfrm>
          <a:prstGeom prst="ellipse">
            <a:avLst/>
          </a:prstGeom>
          <a:solidFill>
            <a:srgbClr val="000050"/>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Arial" panose="020B0604020202020204" pitchFamily="34" charset="0"/>
              </a:rPr>
              <a:t>06</a:t>
            </a:r>
          </a:p>
        </p:txBody>
      </p:sp>
      <p:sp>
        <p:nvSpPr>
          <p:cNvPr id="102" name="TextBox 101">
            <a:extLst>
              <a:ext uri="{FF2B5EF4-FFF2-40B4-BE49-F238E27FC236}">
                <a16:creationId xmlns:a16="http://schemas.microsoft.com/office/drawing/2014/main" id="{7172669B-1ACC-4306-8EC0-8738D36C7898}"/>
              </a:ext>
            </a:extLst>
          </p:cNvPr>
          <p:cNvSpPr txBox="1"/>
          <p:nvPr/>
        </p:nvSpPr>
        <p:spPr>
          <a:xfrm>
            <a:off x="6488113" y="5892800"/>
            <a:ext cx="6181725" cy="612775"/>
          </a:xfrm>
          <a:prstGeom prst="rect">
            <a:avLst/>
          </a:prstGeom>
          <a:noFill/>
        </p:spPr>
        <p:txBody>
          <a:bodyPr>
            <a:spAutoFit/>
          </a:bodyPr>
          <a:lstStyle/>
          <a:p>
            <a:pPr marL="355600">
              <a:lnSpc>
                <a:spcPct val="150000"/>
              </a:lnSpc>
              <a:defRPr/>
            </a:pPr>
            <a:r>
              <a:rPr lang="en-ZA" sz="1200" dirty="0">
                <a:solidFill>
                  <a:schemeClr val="tx1">
                    <a:lumMod val="50000"/>
                    <a:lumOff val="50000"/>
                  </a:schemeClr>
                </a:solidFill>
                <a:cs typeface="Arial" panose="020B0604020202020204" pitchFamily="34" charset="0"/>
              </a:rPr>
              <a:t>Understanding new ways of doing business </a:t>
            </a:r>
          </a:p>
          <a:p>
            <a:pPr marL="630238" indent="-274638">
              <a:lnSpc>
                <a:spcPct val="150000"/>
              </a:lnSpc>
              <a:defRPr/>
            </a:pPr>
            <a:r>
              <a:rPr lang="en-ZA" sz="1200" dirty="0">
                <a:solidFill>
                  <a:schemeClr val="tx1">
                    <a:lumMod val="50000"/>
                    <a:lumOff val="50000"/>
                  </a:schemeClr>
                </a:solidFill>
                <a:cs typeface="Arial" panose="020B0604020202020204" pitchFamily="34" charset="0"/>
              </a:rPr>
              <a:t>and disruptive technologies.</a:t>
            </a:r>
            <a:endParaRPr lang="en-US" sz="1200" dirty="0">
              <a:solidFill>
                <a:schemeClr val="tx1">
                  <a:lumMod val="50000"/>
                  <a:lumOff val="50000"/>
                </a:schemeClr>
              </a:solidFill>
              <a:cs typeface="Arial" panose="020B0604020202020204" pitchFamily="34" charset="0"/>
            </a:endParaRPr>
          </a:p>
        </p:txBody>
      </p:sp>
      <p:sp>
        <p:nvSpPr>
          <p:cNvPr id="97" name="TextBox 96">
            <a:extLst>
              <a:ext uri="{FF2B5EF4-FFF2-40B4-BE49-F238E27FC236}">
                <a16:creationId xmlns:a16="http://schemas.microsoft.com/office/drawing/2014/main" id="{CACAA355-6D09-4C55-9589-1AB6DBC9A537}"/>
              </a:ext>
            </a:extLst>
          </p:cNvPr>
          <p:cNvSpPr txBox="1"/>
          <p:nvPr/>
        </p:nvSpPr>
        <p:spPr>
          <a:xfrm>
            <a:off x="6259323" y="6530975"/>
            <a:ext cx="312906" cy="369332"/>
          </a:xfrm>
          <a:prstGeom prst="rect">
            <a:avLst/>
          </a:prstGeom>
          <a:noFill/>
        </p:spPr>
        <p:txBody>
          <a:bodyPr wrap="none" rtlCol="0">
            <a:spAutoFit/>
          </a:bodyPr>
          <a:lstStyle/>
          <a:p>
            <a:r>
              <a:rPr lang="en-US" dirty="0"/>
              <a:t>6</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538705-1E6F-4307-8596-EAFA740094CB}"/>
              </a:ext>
            </a:extLst>
          </p:cNvPr>
          <p:cNvSpPr/>
          <p:nvPr/>
        </p:nvSpPr>
        <p:spPr>
          <a:xfrm>
            <a:off x="1104900" y="256454"/>
            <a:ext cx="9144000" cy="646331"/>
          </a:xfrm>
          <a:prstGeom prst="rect">
            <a:avLst/>
          </a:prstGeom>
        </p:spPr>
        <p:txBody>
          <a:bodyPr>
            <a:spAutoFit/>
          </a:bodyPr>
          <a:lstStyle/>
          <a:p>
            <a:pPr>
              <a:defRPr/>
            </a:pPr>
            <a:r>
              <a:rPr lang="en-US" sz="3600" b="1" dirty="0">
                <a:solidFill>
                  <a:schemeClr val="tx1">
                    <a:lumMod val="75000"/>
                    <a:lumOff val="25000"/>
                  </a:schemeClr>
                </a:solidFill>
                <a:cs typeface="Arial" panose="020B0604020202020204" pitchFamily="34" charset="0"/>
              </a:rPr>
              <a:t>Q3 Performance</a:t>
            </a:r>
          </a:p>
        </p:txBody>
      </p:sp>
      <p:graphicFrame>
        <p:nvGraphicFramePr>
          <p:cNvPr id="73" name="Chart 72">
            <a:extLst>
              <a:ext uri="{FF2B5EF4-FFF2-40B4-BE49-F238E27FC236}">
                <a16:creationId xmlns:a16="http://schemas.microsoft.com/office/drawing/2014/main" id="{268522F3-4EC7-406F-B51C-B05EA456A193}"/>
              </a:ext>
            </a:extLst>
          </p:cNvPr>
          <p:cNvGraphicFramePr>
            <a:graphicFrameLocks/>
          </p:cNvGraphicFramePr>
          <p:nvPr/>
        </p:nvGraphicFramePr>
        <p:xfrm>
          <a:off x="3069021" y="954616"/>
          <a:ext cx="6148551" cy="44372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6" name="Table 75">
            <a:extLst>
              <a:ext uri="{FF2B5EF4-FFF2-40B4-BE49-F238E27FC236}">
                <a16:creationId xmlns:a16="http://schemas.microsoft.com/office/drawing/2014/main" id="{8C481B43-AF5F-4A8F-8AD1-C4B6E1A46311}"/>
              </a:ext>
            </a:extLst>
          </p:cNvPr>
          <p:cNvGraphicFramePr>
            <a:graphicFrameLocks noGrp="1"/>
          </p:cNvGraphicFramePr>
          <p:nvPr/>
        </p:nvGraphicFramePr>
        <p:xfrm>
          <a:off x="2417763" y="5743575"/>
          <a:ext cx="8250237" cy="536576"/>
        </p:xfrm>
        <a:graphic>
          <a:graphicData uri="http://schemas.openxmlformats.org/drawingml/2006/table">
            <a:tbl>
              <a:tblPr>
                <a:tableStyleId>{5C22544A-7EE6-4342-B048-85BDC9FD1C3A}</a:tableStyleId>
              </a:tblPr>
              <a:tblGrid>
                <a:gridCol w="1685890">
                  <a:extLst>
                    <a:ext uri="{9D8B030D-6E8A-4147-A177-3AD203B41FA5}">
                      <a16:colId xmlns:a16="http://schemas.microsoft.com/office/drawing/2014/main" val="20000"/>
                    </a:ext>
                  </a:extLst>
                </a:gridCol>
                <a:gridCol w="1810548">
                  <a:extLst>
                    <a:ext uri="{9D8B030D-6E8A-4147-A177-3AD203B41FA5}">
                      <a16:colId xmlns:a16="http://schemas.microsoft.com/office/drawing/2014/main" val="20001"/>
                    </a:ext>
                  </a:extLst>
                </a:gridCol>
                <a:gridCol w="1801627">
                  <a:extLst>
                    <a:ext uri="{9D8B030D-6E8A-4147-A177-3AD203B41FA5}">
                      <a16:colId xmlns:a16="http://schemas.microsoft.com/office/drawing/2014/main" val="20002"/>
                    </a:ext>
                  </a:extLst>
                </a:gridCol>
                <a:gridCol w="2952172">
                  <a:extLst>
                    <a:ext uri="{9D8B030D-6E8A-4147-A177-3AD203B41FA5}">
                      <a16:colId xmlns:a16="http://schemas.microsoft.com/office/drawing/2014/main" val="20003"/>
                    </a:ext>
                  </a:extLst>
                </a:gridCol>
              </a:tblGrid>
              <a:tr h="268288">
                <a:tc>
                  <a:txBody>
                    <a:bodyPr/>
                    <a:lstStyle/>
                    <a:p>
                      <a:pPr algn="ctr" fontAlgn="b"/>
                      <a:r>
                        <a:rPr lang="en-ZA" sz="1200" b="1" u="none" strike="noStrike" dirty="0">
                          <a:effectLst/>
                          <a:latin typeface="+mj-lt"/>
                        </a:rPr>
                        <a:t>Achieved</a:t>
                      </a:r>
                      <a:endParaRPr lang="en-ZA" sz="1200" b="1" i="0" u="none" strike="noStrike" dirty="0">
                        <a:solidFill>
                          <a:srgbClr val="000000"/>
                        </a:solidFill>
                        <a:effectLst/>
                        <a:latin typeface="+mj-lt"/>
                      </a:endParaRPr>
                    </a:p>
                  </a:txBody>
                  <a:tcPr marL="6351" marR="6351" marT="6343" marB="0" anchor="b"/>
                </a:tc>
                <a:tc>
                  <a:txBody>
                    <a:bodyPr/>
                    <a:lstStyle/>
                    <a:p>
                      <a:pPr algn="ctr" fontAlgn="b"/>
                      <a:r>
                        <a:rPr lang="en-ZA" sz="1200" b="1" u="none" strike="noStrike" dirty="0">
                          <a:effectLst/>
                          <a:latin typeface="+mj-lt"/>
                        </a:rPr>
                        <a:t>Not Achieved </a:t>
                      </a:r>
                      <a:endParaRPr lang="en-ZA" sz="1200" b="1" i="0" u="none" strike="noStrike" dirty="0">
                        <a:solidFill>
                          <a:srgbClr val="000000"/>
                        </a:solidFill>
                        <a:effectLst/>
                        <a:latin typeface="+mj-lt"/>
                      </a:endParaRPr>
                    </a:p>
                  </a:txBody>
                  <a:tcPr marL="6351" marR="6351" marT="6343" marB="0" anchor="b"/>
                </a:tc>
                <a:tc>
                  <a:txBody>
                    <a:bodyPr/>
                    <a:lstStyle/>
                    <a:p>
                      <a:pPr algn="ctr" fontAlgn="b"/>
                      <a:r>
                        <a:rPr lang="en-ZA" sz="1200" b="1" u="none" strike="noStrike" dirty="0">
                          <a:effectLst/>
                          <a:latin typeface="+mj-lt"/>
                        </a:rPr>
                        <a:t>Exclusion</a:t>
                      </a:r>
                      <a:endParaRPr lang="en-ZA" sz="1200" b="1" i="0" u="none" strike="noStrike" dirty="0">
                        <a:solidFill>
                          <a:srgbClr val="000000"/>
                        </a:solidFill>
                        <a:effectLst/>
                        <a:latin typeface="+mj-lt"/>
                      </a:endParaRPr>
                    </a:p>
                  </a:txBody>
                  <a:tcPr marL="6351" marR="6351" marT="6343" marB="0" anchor="b"/>
                </a:tc>
                <a:tc>
                  <a:txBody>
                    <a:bodyPr/>
                    <a:lstStyle/>
                    <a:p>
                      <a:pPr algn="ctr" fontAlgn="b"/>
                      <a:r>
                        <a:rPr lang="en-ZA" sz="1200" b="1" i="0" u="none" strike="noStrike" dirty="0">
                          <a:solidFill>
                            <a:srgbClr val="000000"/>
                          </a:solidFill>
                          <a:effectLst/>
                          <a:latin typeface="+mj-lt"/>
                        </a:rPr>
                        <a:t>Reason for the Exclusion</a:t>
                      </a:r>
                    </a:p>
                  </a:txBody>
                  <a:tcPr marL="6351" marR="6351" marT="6343" marB="0" anchor="b"/>
                </a:tc>
                <a:extLst>
                  <a:ext uri="{0D108BD9-81ED-4DB2-BD59-A6C34878D82A}">
                    <a16:rowId xmlns:a16="http://schemas.microsoft.com/office/drawing/2014/main" val="10000"/>
                  </a:ext>
                </a:extLst>
              </a:tr>
              <a:tr h="268288">
                <a:tc>
                  <a:txBody>
                    <a:bodyPr/>
                    <a:lstStyle/>
                    <a:p>
                      <a:pPr algn="ctr" fontAlgn="b"/>
                      <a:r>
                        <a:rPr lang="en-ZA" sz="1200" u="none" strike="noStrike" dirty="0">
                          <a:effectLst/>
                          <a:latin typeface="+mj-lt"/>
                        </a:rPr>
                        <a:t>23</a:t>
                      </a:r>
                      <a:endParaRPr lang="en-ZA" sz="1200" b="0" i="0" u="none" strike="noStrike" dirty="0">
                        <a:solidFill>
                          <a:srgbClr val="000000"/>
                        </a:solidFill>
                        <a:effectLst/>
                        <a:latin typeface="+mj-lt"/>
                      </a:endParaRPr>
                    </a:p>
                  </a:txBody>
                  <a:tcPr marL="6351" marR="6351" marT="6343" marB="0" anchor="b">
                    <a:noFill/>
                  </a:tcPr>
                </a:tc>
                <a:tc>
                  <a:txBody>
                    <a:bodyPr/>
                    <a:lstStyle/>
                    <a:p>
                      <a:pPr algn="ctr" fontAlgn="b"/>
                      <a:r>
                        <a:rPr lang="en-ZA" sz="1200" u="none" strike="noStrike" dirty="0">
                          <a:effectLst/>
                          <a:latin typeface="+mj-lt"/>
                        </a:rPr>
                        <a:t>7</a:t>
                      </a:r>
                      <a:endParaRPr lang="en-ZA" sz="1200" b="0" i="0" u="none" strike="noStrike" dirty="0">
                        <a:solidFill>
                          <a:srgbClr val="000000"/>
                        </a:solidFill>
                        <a:effectLst/>
                        <a:latin typeface="+mj-lt"/>
                      </a:endParaRPr>
                    </a:p>
                  </a:txBody>
                  <a:tcPr marL="6351" marR="6351" marT="6343" marB="0" anchor="b">
                    <a:noFill/>
                  </a:tcPr>
                </a:tc>
                <a:tc>
                  <a:txBody>
                    <a:bodyPr/>
                    <a:lstStyle/>
                    <a:p>
                      <a:pPr algn="ctr" fontAlgn="b"/>
                      <a:r>
                        <a:rPr lang="en-ZA" sz="1200" u="none" strike="noStrike" dirty="0">
                          <a:effectLst/>
                          <a:latin typeface="+mj-lt"/>
                        </a:rPr>
                        <a:t>1</a:t>
                      </a:r>
                      <a:endParaRPr lang="en-ZA" sz="1200" b="0" i="0" u="none" strike="noStrike" dirty="0">
                        <a:solidFill>
                          <a:srgbClr val="000000"/>
                        </a:solidFill>
                        <a:effectLst/>
                        <a:latin typeface="+mj-lt"/>
                      </a:endParaRPr>
                    </a:p>
                  </a:txBody>
                  <a:tcPr marL="6351" marR="6351" marT="6343" marB="0" anchor="b">
                    <a:noFill/>
                  </a:tcPr>
                </a:tc>
                <a:tc>
                  <a:txBody>
                    <a:bodyPr/>
                    <a:lstStyle/>
                    <a:p>
                      <a:pPr algn="ctr" fontAlgn="b"/>
                      <a:r>
                        <a:rPr lang="en-ZA" sz="1200" b="0" i="0" u="none" strike="noStrike" dirty="0">
                          <a:solidFill>
                            <a:srgbClr val="000000"/>
                          </a:solidFill>
                          <a:effectLst/>
                          <a:latin typeface="+mj-lt"/>
                        </a:rPr>
                        <a:t>Dependency on warrants being issued.</a:t>
                      </a:r>
                    </a:p>
                  </a:txBody>
                  <a:tcPr marL="6351" marR="6351" marT="6343" marB="0" anchor="b">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F137849B-3320-47A3-925D-CF05133943D7}"/>
              </a:ext>
            </a:extLst>
          </p:cNvPr>
          <p:cNvSpPr txBox="1"/>
          <p:nvPr/>
        </p:nvSpPr>
        <p:spPr>
          <a:xfrm>
            <a:off x="6200775" y="6429375"/>
            <a:ext cx="312906" cy="369332"/>
          </a:xfrm>
          <a:prstGeom prst="rect">
            <a:avLst/>
          </a:prstGeom>
          <a:noFill/>
        </p:spPr>
        <p:txBody>
          <a:bodyPr wrap="none" rtlCol="0">
            <a:spAutoFit/>
          </a:bodyPr>
          <a:lstStyle/>
          <a:p>
            <a:r>
              <a:rPr lang="en-US" dirty="0"/>
              <a:t>7</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BA50-C284-4397-81CA-3E5B869DCD9F}"/>
              </a:ext>
            </a:extLst>
          </p:cNvPr>
          <p:cNvSpPr>
            <a:spLocks noGrp="1"/>
          </p:cNvSpPr>
          <p:nvPr>
            <p:ph type="title"/>
          </p:nvPr>
        </p:nvSpPr>
        <p:spPr>
          <a:xfrm>
            <a:off x="409575" y="609600"/>
            <a:ext cx="11372850" cy="1019175"/>
          </a:xfrm>
        </p:spPr>
        <p:txBody>
          <a:bodyPr/>
          <a:lstStyle/>
          <a:p>
            <a:pPr>
              <a:defRPr/>
            </a:pPr>
            <a:r>
              <a:rPr lang="en-US" dirty="0"/>
              <a:t>Achieved Targets</a:t>
            </a:r>
          </a:p>
        </p:txBody>
      </p:sp>
      <p:graphicFrame>
        <p:nvGraphicFramePr>
          <p:cNvPr id="4" name="Table 4">
            <a:extLst>
              <a:ext uri="{FF2B5EF4-FFF2-40B4-BE49-F238E27FC236}">
                <a16:creationId xmlns:a16="http://schemas.microsoft.com/office/drawing/2014/main" id="{5CB64861-276A-494A-99F3-1D9DA38D0893}"/>
              </a:ext>
            </a:extLst>
          </p:cNvPr>
          <p:cNvGraphicFramePr>
            <a:graphicFrameLocks noGrp="1"/>
          </p:cNvGraphicFramePr>
          <p:nvPr>
            <p:ph sz="quarter" idx="10"/>
            <p:extLst>
              <p:ext uri="{D42A27DB-BD31-4B8C-83A1-F6EECF244321}">
                <p14:modId xmlns:p14="http://schemas.microsoft.com/office/powerpoint/2010/main" val="2809678586"/>
              </p:ext>
            </p:extLst>
          </p:nvPr>
        </p:nvGraphicFramePr>
        <p:xfrm>
          <a:off x="409575" y="1504950"/>
          <a:ext cx="11372850" cy="4373681"/>
        </p:xfrm>
        <a:graphic>
          <a:graphicData uri="http://schemas.openxmlformats.org/drawingml/2006/table">
            <a:tbl>
              <a:tblPr firstRow="1" bandRow="1">
                <a:tableStyleId>{5C22544A-7EE6-4342-B048-85BDC9FD1C3A}</a:tableStyleId>
              </a:tblPr>
              <a:tblGrid>
                <a:gridCol w="2274570">
                  <a:extLst>
                    <a:ext uri="{9D8B030D-6E8A-4147-A177-3AD203B41FA5}">
                      <a16:colId xmlns:a16="http://schemas.microsoft.com/office/drawing/2014/main" val="20000"/>
                    </a:ext>
                  </a:extLst>
                </a:gridCol>
                <a:gridCol w="2274570">
                  <a:extLst>
                    <a:ext uri="{9D8B030D-6E8A-4147-A177-3AD203B41FA5}">
                      <a16:colId xmlns:a16="http://schemas.microsoft.com/office/drawing/2014/main" val="20001"/>
                    </a:ext>
                  </a:extLst>
                </a:gridCol>
                <a:gridCol w="1218565">
                  <a:extLst>
                    <a:ext uri="{9D8B030D-6E8A-4147-A177-3AD203B41FA5}">
                      <a16:colId xmlns:a16="http://schemas.microsoft.com/office/drawing/2014/main" val="20002"/>
                    </a:ext>
                  </a:extLst>
                </a:gridCol>
                <a:gridCol w="2458720">
                  <a:extLst>
                    <a:ext uri="{9D8B030D-6E8A-4147-A177-3AD203B41FA5}">
                      <a16:colId xmlns:a16="http://schemas.microsoft.com/office/drawing/2014/main" val="20003"/>
                    </a:ext>
                  </a:extLst>
                </a:gridCol>
                <a:gridCol w="3146425">
                  <a:extLst>
                    <a:ext uri="{9D8B030D-6E8A-4147-A177-3AD203B41FA5}">
                      <a16:colId xmlns:a16="http://schemas.microsoft.com/office/drawing/2014/main" val="20004"/>
                    </a:ext>
                  </a:extLst>
                </a:gridCol>
              </a:tblGrid>
              <a:tr h="640034">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Programme</a:t>
                      </a:r>
                    </a:p>
                    <a:p>
                      <a:endParaRPr lang="en-US" sz="1800" dirty="0"/>
                    </a:p>
                  </a:txBody>
                  <a:tcPr marT="45717" marB="45717"/>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Outcome</a:t>
                      </a:r>
                    </a:p>
                    <a:p>
                      <a:endParaRPr lang="en-US" sz="1800" dirty="0"/>
                    </a:p>
                  </a:txBody>
                  <a:tcPr marT="45717" marB="45717"/>
                </a:tc>
                <a:tc>
                  <a:txBody>
                    <a:bodyPr/>
                    <a:lstStyle/>
                    <a:p>
                      <a:r>
                        <a:rPr lang="en-US" sz="1800" dirty="0"/>
                        <a:t>#</a:t>
                      </a:r>
                    </a:p>
                  </a:txBody>
                  <a:tcPr marT="45717" marB="45717"/>
                </a:tc>
                <a:tc>
                  <a:txBody>
                    <a:bodyPr/>
                    <a:lstStyle/>
                    <a:p>
                      <a:r>
                        <a:rPr lang="en-US" sz="1800" dirty="0"/>
                        <a:t>Target</a:t>
                      </a:r>
                    </a:p>
                  </a:txBody>
                  <a:tcPr marT="45717" marB="45717"/>
                </a:tc>
                <a:tc>
                  <a:txBody>
                    <a:bodyPr/>
                    <a:lstStyle/>
                    <a:p>
                      <a:r>
                        <a:rPr lang="en-US" sz="1800" dirty="0"/>
                        <a:t>Achievement</a:t>
                      </a:r>
                    </a:p>
                  </a:txBody>
                  <a:tcPr marT="45717" marB="45717"/>
                </a:tc>
                <a:extLst>
                  <a:ext uri="{0D108BD9-81ED-4DB2-BD59-A6C34878D82A}">
                    <a16:rowId xmlns:a16="http://schemas.microsoft.com/office/drawing/2014/main" val="10000"/>
                  </a:ext>
                </a:extLst>
              </a:tr>
              <a:tr h="661368">
                <a:tc rowSpan="5">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Administration</a:t>
                      </a:r>
                    </a:p>
                    <a:p>
                      <a:endParaRPr lang="en-US" sz="1800" dirty="0"/>
                    </a:p>
                  </a:txBody>
                  <a:tcPr marT="45717" marB="45717"/>
                </a:tc>
                <a:tc rowSpan="5">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400" kern="1200" dirty="0">
                          <a:solidFill>
                            <a:srgbClr val="000000"/>
                          </a:solidFill>
                          <a:effectLst/>
                          <a:latin typeface="Arial" panose="020B0604020202020204" pitchFamily="34" charset="0"/>
                          <a:ea typeface="+mn-ea"/>
                          <a:cs typeface="+mn-cs"/>
                        </a:rPr>
                        <a:t>A</a:t>
                      </a:r>
                      <a:r>
                        <a:rPr lang="en-ZA" sz="1400" kern="1200" dirty="0">
                          <a:solidFill>
                            <a:schemeClr val="dk1"/>
                          </a:solidFill>
                          <a:effectLst/>
                          <a:latin typeface="+mn-lt"/>
                          <a:ea typeface="+mn-ea"/>
                          <a:cs typeface="+mn-cs"/>
                        </a:rPr>
                        <a:t> </a:t>
                      </a:r>
                      <a:r>
                        <a:rPr lang="en-ZA" sz="1400" kern="1200" dirty="0">
                          <a:solidFill>
                            <a:srgbClr val="000000"/>
                          </a:solidFill>
                          <a:effectLst/>
                          <a:latin typeface="Arial" panose="020B0604020202020204" pitchFamily="34" charset="0"/>
                          <a:ea typeface="+mn-ea"/>
                          <a:cs typeface="+mn-cs"/>
                        </a:rPr>
                        <a:t>modern organisation that is financially sustainable and efficient.</a:t>
                      </a:r>
                      <a:endParaRPr lang="en-US" sz="1400" kern="1200" dirty="0">
                        <a:solidFill>
                          <a:srgbClr val="000000"/>
                        </a:solidFill>
                        <a:effectLst/>
                        <a:latin typeface="Arial" panose="020B0604020202020204" pitchFamily="34" charset="0"/>
                        <a:ea typeface="+mn-ea"/>
                        <a:cs typeface="+mn-cs"/>
                      </a:endParaRPr>
                    </a:p>
                    <a:p>
                      <a:endParaRPr lang="en-US" sz="1400" dirty="0"/>
                    </a:p>
                  </a:txBody>
                  <a:tcPr marT="45717" marB="45717"/>
                </a:tc>
                <a:tc>
                  <a:txBody>
                    <a:bodyPr/>
                    <a:lstStyle/>
                    <a:p>
                      <a:r>
                        <a:rPr lang="en-US" sz="1200" dirty="0"/>
                        <a:t>1</a:t>
                      </a:r>
                    </a:p>
                  </a:txBody>
                  <a:tcPr marT="45717" marB="45717"/>
                </a:tc>
                <a:tc>
                  <a:txBody>
                    <a:bodyPr/>
                    <a:lstStyle/>
                    <a:p>
                      <a:pPr marL="0" marR="0">
                        <a:spcBef>
                          <a:spcPts val="0"/>
                        </a:spcBef>
                        <a:spcAft>
                          <a:spcPts val="0"/>
                        </a:spcAft>
                      </a:pPr>
                      <a:r>
                        <a:rPr lang="en-ZA" sz="1200" dirty="0">
                          <a:effectLst/>
                          <a:latin typeface="Arial" panose="020B0604020202020204" pitchFamily="34" charset="0"/>
                          <a:ea typeface="Times New Roman" panose="02020603050405020304" pitchFamily="18" charset="0"/>
                        </a:rPr>
                        <a:t>2 broadcast media interviews</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rPr>
                        <a:t>2 broadcast media interviews.</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200" dirty="0">
                          <a:effectLst/>
                          <a:latin typeface="Arial" panose="020B0604020202020204" pitchFamily="34" charset="0"/>
                          <a:ea typeface="Calibri" panose="020F0502020204030204" pitchFamily="34" charset="0"/>
                        </a:rPr>
                        <a:t> </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28282">
                <a:tc vMerge="1">
                  <a:txBody>
                    <a:bodyPr/>
                    <a:lstStyle/>
                    <a:p>
                      <a:endParaRPr lang="en-US"/>
                    </a:p>
                  </a:txBody>
                  <a:tcPr/>
                </a:tc>
                <a:tc vMerge="1">
                  <a:txBody>
                    <a:bodyPr/>
                    <a:lstStyle/>
                    <a:p>
                      <a:endParaRPr lang="en-US"/>
                    </a:p>
                  </a:txBody>
                  <a:tcPr/>
                </a:tc>
                <a:tc>
                  <a:txBody>
                    <a:bodyPr/>
                    <a:lstStyle/>
                    <a:p>
                      <a:r>
                        <a:rPr lang="en-US" sz="1200" dirty="0"/>
                        <a:t>2</a:t>
                      </a:r>
                    </a:p>
                  </a:txBody>
                  <a:tcPr marT="45717" marB="45717"/>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rPr>
                        <a:t>2 community radio interviews.</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200" dirty="0">
                          <a:effectLst/>
                          <a:latin typeface="Arial" panose="020B0604020202020204" pitchFamily="34" charset="0"/>
                          <a:ea typeface="Calibri" panose="020F0502020204030204" pitchFamily="34" charset="0"/>
                        </a:rPr>
                        <a:t> </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rPr>
                        <a:t> 2 community radio interviews.</a:t>
                      </a:r>
                      <a:endParaRPr lang="en-US" sz="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200" dirty="0">
                          <a:effectLst/>
                          <a:latin typeface="Arial" panose="020B0604020202020204" pitchFamily="34" charset="0"/>
                          <a:ea typeface="Calibri" panose="020F0502020204030204" pitchFamily="34" charset="0"/>
                        </a:rPr>
                        <a:t> </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65733">
                <a:tc vMerge="1">
                  <a:txBody>
                    <a:bodyPr/>
                    <a:lstStyle/>
                    <a:p>
                      <a:endParaRPr lang="en-US"/>
                    </a:p>
                  </a:txBody>
                  <a:tcPr/>
                </a:tc>
                <a:tc vMerge="1">
                  <a:txBody>
                    <a:bodyPr/>
                    <a:lstStyle/>
                    <a:p>
                      <a:endParaRPr lang="en-US"/>
                    </a:p>
                  </a:txBody>
                  <a:tcPr/>
                </a:tc>
                <a:tc>
                  <a:txBody>
                    <a:bodyPr/>
                    <a:lstStyle/>
                    <a:p>
                      <a:r>
                        <a:rPr lang="en-US" sz="1200" dirty="0"/>
                        <a:t>3</a:t>
                      </a:r>
                    </a:p>
                  </a:txBody>
                  <a:tcPr marT="45717" marB="45717"/>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1 media monitoring report.</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1 media monitoring report.</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57167">
                <a:tc vMerge="1">
                  <a:txBody>
                    <a:bodyPr/>
                    <a:lstStyle/>
                    <a:p>
                      <a:endParaRPr lang="en-US"/>
                    </a:p>
                  </a:txBody>
                  <a:tcPr/>
                </a:tc>
                <a:tc vMerge="1">
                  <a:txBody>
                    <a:bodyPr/>
                    <a:lstStyle/>
                    <a:p>
                      <a:endParaRPr lang="en-US"/>
                    </a:p>
                  </a:txBody>
                  <a:tcPr/>
                </a:tc>
                <a:tc>
                  <a:txBody>
                    <a:bodyPr/>
                    <a:lstStyle/>
                    <a:p>
                      <a:r>
                        <a:rPr lang="en-US" sz="1200" dirty="0"/>
                        <a:t>4</a:t>
                      </a:r>
                    </a:p>
                  </a:txBody>
                  <a:tcPr marT="45717" marB="45717"/>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1 FSCA newsletter.</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1 FSCA newsletter</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54257">
                <a:tc vMerge="1">
                  <a:txBody>
                    <a:bodyPr/>
                    <a:lstStyle/>
                    <a:p>
                      <a:endParaRPr lang="en-US"/>
                    </a:p>
                  </a:txBody>
                  <a:tcPr/>
                </a:tc>
                <a:tc vMerge="1">
                  <a:txBody>
                    <a:bodyPr/>
                    <a:lstStyle/>
                    <a:p>
                      <a:endParaRPr lang="en-US"/>
                    </a:p>
                  </a:txBody>
                  <a:tcPr/>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200" dirty="0"/>
                        <a:t>5</a:t>
                      </a:r>
                    </a:p>
                    <a:p>
                      <a:endParaRPr lang="en-US" sz="1200" dirty="0"/>
                    </a:p>
                  </a:txBody>
                  <a:tcPr marT="45717" marB="45717"/>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1 “Our Voice.</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 1 FSCA “Our Voice”.</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066723">
                <a:tc>
                  <a:txBody>
                    <a:bodyPr/>
                    <a:lstStyle/>
                    <a:p>
                      <a:r>
                        <a:rPr lang="en-ZA" sz="1800" b="1" kern="1200" dirty="0">
                          <a:solidFill>
                            <a:schemeClr val="dk1"/>
                          </a:solidFill>
                          <a:effectLst/>
                          <a:latin typeface="+mn-lt"/>
                          <a:ea typeface="+mn-ea"/>
                          <a:cs typeface="+mn-cs"/>
                        </a:rPr>
                        <a:t>Licensing and Business Centre</a:t>
                      </a:r>
                      <a:endParaRPr lang="en-US" sz="1800" dirty="0"/>
                    </a:p>
                  </a:txBody>
                  <a:tcPr marT="45717" marB="45717"/>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400" kern="1200" dirty="0">
                          <a:solidFill>
                            <a:srgbClr val="000000"/>
                          </a:solidFill>
                          <a:effectLst/>
                          <a:latin typeface="Arial" panose="020B0604020202020204" pitchFamily="34" charset="0"/>
                          <a:ea typeface="+mn-ea"/>
                          <a:cs typeface="+mn-cs"/>
                        </a:rPr>
                        <a:t>Effective and efficient licensing processes that ensures fair treatment of customers by financial institutions.</a:t>
                      </a:r>
                      <a:endParaRPr lang="en-US" sz="1400" kern="1200" dirty="0">
                        <a:solidFill>
                          <a:srgbClr val="000000"/>
                        </a:solidFill>
                        <a:effectLst/>
                        <a:latin typeface="Arial" panose="020B0604020202020204" pitchFamily="34" charset="0"/>
                        <a:ea typeface="+mn-ea"/>
                        <a:cs typeface="+mn-cs"/>
                      </a:endParaRPr>
                    </a:p>
                  </a:txBody>
                  <a:tcPr marL="68580" marR="68580" marT="0" marB="0"/>
                </a:tc>
                <a:tc>
                  <a:txBody>
                    <a:bodyPr/>
                    <a:lstStyle/>
                    <a:p>
                      <a:r>
                        <a:rPr lang="en-US" sz="1200" dirty="0"/>
                        <a:t>6</a:t>
                      </a:r>
                    </a:p>
                  </a:txBody>
                  <a:tcPr marT="45717" marB="45717"/>
                </a:tc>
                <a:tc>
                  <a:txBody>
                    <a:bodyPr/>
                    <a:lstStyle/>
                    <a:p>
                      <a:pPr marL="0" marR="0">
                        <a:spcBef>
                          <a:spcPts val="0"/>
                        </a:spcBef>
                        <a:spcAft>
                          <a:spcPts val="0"/>
                        </a:spcAft>
                      </a:pPr>
                      <a:r>
                        <a:rPr lang="en-ZA" sz="1200" dirty="0">
                          <a:effectLst/>
                          <a:latin typeface="Arial" panose="020B0604020202020204" pitchFamily="34" charset="0"/>
                          <a:ea typeface="Calibri" panose="020F0502020204030204" pitchFamily="34" charset="0"/>
                        </a:rPr>
                        <a:t>Licence 80% of all received appl</a:t>
                      </a:r>
                      <a:r>
                        <a:rPr lang="en-ZA" sz="1200" dirty="0">
                          <a:solidFill>
                            <a:srgbClr val="000000"/>
                          </a:solidFill>
                          <a:effectLst/>
                          <a:latin typeface="Arial" panose="020B0604020202020204" pitchFamily="34" charset="0"/>
                          <a:ea typeface="Calibri" panose="020F0502020204030204" pitchFamily="34" charset="0"/>
                        </a:rPr>
                        <a:t>ications within 90 days.</a:t>
                      </a:r>
                      <a:endParaRPr lang="en-US" sz="12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ZA" sz="1200" dirty="0">
                          <a:solidFill>
                            <a:srgbClr val="000000"/>
                          </a:solidFill>
                          <a:effectLst/>
                          <a:latin typeface="Arial" panose="020B0604020202020204" pitchFamily="34" charset="0"/>
                          <a:ea typeface="Calibri" panose="020F0502020204030204" pitchFamily="34" charset="0"/>
                        </a:rPr>
                        <a:t>80.13%.</a:t>
                      </a:r>
                      <a:endParaRPr lang="en-US" sz="12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9FA74161-537B-4A8C-B9F4-ED6142EDBE03}"/>
              </a:ext>
            </a:extLst>
          </p:cNvPr>
          <p:cNvSpPr txBox="1"/>
          <p:nvPr/>
        </p:nvSpPr>
        <p:spPr>
          <a:xfrm>
            <a:off x="6200775" y="6429375"/>
            <a:ext cx="312906" cy="369332"/>
          </a:xfrm>
          <a:prstGeom prst="rect">
            <a:avLst/>
          </a:prstGeom>
          <a:noFill/>
        </p:spPr>
        <p:txBody>
          <a:bodyPr wrap="none" rtlCol="0">
            <a:spAutoFit/>
          </a:bodyPr>
          <a:lstStyle/>
          <a:p>
            <a:r>
              <a:rPr lang="en-US" dirty="0"/>
              <a:t>8</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132D-72BA-4ACB-BA17-3A21561A5CD4}"/>
              </a:ext>
            </a:extLst>
          </p:cNvPr>
          <p:cNvSpPr>
            <a:spLocks noGrp="1"/>
          </p:cNvSpPr>
          <p:nvPr>
            <p:ph type="title"/>
          </p:nvPr>
        </p:nvSpPr>
        <p:spPr>
          <a:xfrm>
            <a:off x="304800" y="152400"/>
            <a:ext cx="11372850" cy="1019175"/>
          </a:xfrm>
        </p:spPr>
        <p:txBody>
          <a:bodyPr/>
          <a:lstStyle/>
          <a:p>
            <a:pPr>
              <a:defRPr/>
            </a:pPr>
            <a:r>
              <a:rPr lang="en-US" dirty="0"/>
              <a:t>Achieved Targets – </a:t>
            </a:r>
            <a:r>
              <a:rPr lang="en-US" dirty="0" err="1"/>
              <a:t>cont</a:t>
            </a:r>
            <a:r>
              <a:rPr lang="en-US" dirty="0"/>
              <a:t>…</a:t>
            </a:r>
          </a:p>
        </p:txBody>
      </p:sp>
      <p:graphicFrame>
        <p:nvGraphicFramePr>
          <p:cNvPr id="4" name="Table 4">
            <a:extLst>
              <a:ext uri="{FF2B5EF4-FFF2-40B4-BE49-F238E27FC236}">
                <a16:creationId xmlns:a16="http://schemas.microsoft.com/office/drawing/2014/main" id="{1CFD30E6-1458-4289-AAA8-8165D9D8490F}"/>
              </a:ext>
            </a:extLst>
          </p:cNvPr>
          <p:cNvGraphicFramePr>
            <a:graphicFrameLocks noGrp="1"/>
          </p:cNvGraphicFramePr>
          <p:nvPr>
            <p:ph sz="quarter" idx="10"/>
            <p:extLst>
              <p:ext uri="{D42A27DB-BD31-4B8C-83A1-F6EECF244321}">
                <p14:modId xmlns:p14="http://schemas.microsoft.com/office/powerpoint/2010/main" val="2419856794"/>
              </p:ext>
            </p:extLst>
          </p:nvPr>
        </p:nvGraphicFramePr>
        <p:xfrm>
          <a:off x="409575" y="822325"/>
          <a:ext cx="10837863" cy="5719946"/>
        </p:xfrm>
        <a:graphic>
          <a:graphicData uri="http://schemas.openxmlformats.org/drawingml/2006/table">
            <a:tbl>
              <a:tblPr firstRow="1" bandRow="1">
                <a:tableStyleId>{5C22544A-7EE6-4342-B048-85BDC9FD1C3A}</a:tableStyleId>
              </a:tblPr>
              <a:tblGrid>
                <a:gridCol w="1895530">
                  <a:extLst>
                    <a:ext uri="{9D8B030D-6E8A-4147-A177-3AD203B41FA5}">
                      <a16:colId xmlns:a16="http://schemas.microsoft.com/office/drawing/2014/main" val="20000"/>
                    </a:ext>
                  </a:extLst>
                </a:gridCol>
                <a:gridCol w="3201765">
                  <a:extLst>
                    <a:ext uri="{9D8B030D-6E8A-4147-A177-3AD203B41FA5}">
                      <a16:colId xmlns:a16="http://schemas.microsoft.com/office/drawing/2014/main" val="20001"/>
                    </a:ext>
                  </a:extLst>
                </a:gridCol>
                <a:gridCol w="731541">
                  <a:extLst>
                    <a:ext uri="{9D8B030D-6E8A-4147-A177-3AD203B41FA5}">
                      <a16:colId xmlns:a16="http://schemas.microsoft.com/office/drawing/2014/main" val="20002"/>
                    </a:ext>
                  </a:extLst>
                </a:gridCol>
                <a:gridCol w="2712800">
                  <a:extLst>
                    <a:ext uri="{9D8B030D-6E8A-4147-A177-3AD203B41FA5}">
                      <a16:colId xmlns:a16="http://schemas.microsoft.com/office/drawing/2014/main" val="20003"/>
                    </a:ext>
                  </a:extLst>
                </a:gridCol>
                <a:gridCol w="2296227">
                  <a:extLst>
                    <a:ext uri="{9D8B030D-6E8A-4147-A177-3AD203B41FA5}">
                      <a16:colId xmlns:a16="http://schemas.microsoft.com/office/drawing/2014/main" val="20004"/>
                    </a:ext>
                  </a:extLst>
                </a:gridCol>
              </a:tblGrid>
              <a:tr h="406377">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Programme</a:t>
                      </a:r>
                    </a:p>
                  </a:txBody>
                  <a:tcPr marL="91443" marR="91443" marT="45717" marB="45717"/>
                </a:tc>
                <a:tc>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US" sz="1800" dirty="0"/>
                        <a:t>Outcome</a:t>
                      </a:r>
                    </a:p>
                  </a:txBody>
                  <a:tcPr marL="91443" marR="91443" marT="45717" marB="45717"/>
                </a:tc>
                <a:tc>
                  <a:txBody>
                    <a:bodyPr/>
                    <a:lstStyle/>
                    <a:p>
                      <a:r>
                        <a:rPr lang="en-US" sz="1800" dirty="0"/>
                        <a:t>#</a:t>
                      </a:r>
                    </a:p>
                  </a:txBody>
                  <a:tcPr marL="91443" marR="91443" marT="45717" marB="45717"/>
                </a:tc>
                <a:tc>
                  <a:txBody>
                    <a:bodyPr/>
                    <a:lstStyle/>
                    <a:p>
                      <a:r>
                        <a:rPr lang="en-US" sz="1800" dirty="0"/>
                        <a:t>Target</a:t>
                      </a:r>
                    </a:p>
                  </a:txBody>
                  <a:tcPr marL="91443" marR="91443" marT="45717" marB="45717"/>
                </a:tc>
                <a:tc>
                  <a:txBody>
                    <a:bodyPr/>
                    <a:lstStyle/>
                    <a:p>
                      <a:r>
                        <a:rPr lang="en-US" sz="1800" dirty="0"/>
                        <a:t>Achievement</a:t>
                      </a:r>
                    </a:p>
                  </a:txBody>
                  <a:tcPr marL="91443" marR="91443" marT="45717" marB="45717"/>
                </a:tc>
                <a:extLst>
                  <a:ext uri="{0D108BD9-81ED-4DB2-BD59-A6C34878D82A}">
                    <a16:rowId xmlns:a16="http://schemas.microsoft.com/office/drawing/2014/main" val="10000"/>
                  </a:ext>
                </a:extLst>
              </a:tr>
              <a:tr h="370819">
                <a:tc rowSpan="7">
                  <a:txBody>
                    <a:bodyPr/>
                    <a:lstStyle/>
                    <a:p>
                      <a:r>
                        <a:rPr lang="en-ZA" sz="1800" b="1" kern="1200" dirty="0">
                          <a:solidFill>
                            <a:schemeClr val="dk1"/>
                          </a:solidFill>
                          <a:effectLst/>
                          <a:latin typeface="+mn-lt"/>
                          <a:ea typeface="+mn-ea"/>
                          <a:cs typeface="+mn-cs"/>
                        </a:rPr>
                        <a:t>Regulatory Policy</a:t>
                      </a:r>
                      <a:endParaRPr lang="en-US" sz="1800" dirty="0"/>
                    </a:p>
                  </a:txBody>
                  <a:tcPr marL="91443" marR="91443" marT="45717" marB="45717"/>
                </a:tc>
                <a:tc rowSpan="7">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mn-lt"/>
                          <a:ea typeface="+mn-ea"/>
                          <a:cs typeface="+mn-cs"/>
                        </a:rPr>
                        <a:t>Improved brand awareness, financial literacy, customer awareness and understanding of their rights and responsibilities when making financial decisions.</a:t>
                      </a:r>
                      <a:endParaRPr lang="en-US" sz="1600" kern="1200" dirty="0">
                        <a:solidFill>
                          <a:schemeClr val="dk1"/>
                        </a:solidFill>
                        <a:effectLst/>
                        <a:latin typeface="+mn-lt"/>
                        <a:ea typeface="+mn-ea"/>
                        <a:cs typeface="+mn-cs"/>
                      </a:endParaRPr>
                    </a:p>
                    <a:p>
                      <a:endParaRPr lang="en-US" sz="1600" dirty="0"/>
                    </a:p>
                  </a:txBody>
                  <a:tcPr marL="91443" marR="91443" marT="45717" marB="45717"/>
                </a:tc>
                <a:tc>
                  <a:txBody>
                    <a:bodyPr/>
                    <a:lstStyle/>
                    <a:p>
                      <a:r>
                        <a:rPr lang="en-US" sz="1100" dirty="0"/>
                        <a:t>7</a:t>
                      </a:r>
                    </a:p>
                  </a:txBody>
                  <a:tcPr marL="91443" marR="91443" marT="45717" marB="45717"/>
                </a:tc>
                <a:tc>
                  <a:txBody>
                    <a:bodyPr/>
                    <a:lstStyle/>
                    <a:p>
                      <a:pPr marL="0" marR="0">
                        <a:spcBef>
                          <a:spcPts val="0"/>
                        </a:spcBef>
                        <a:spcAft>
                          <a:spcPts val="0"/>
                        </a:spcAft>
                      </a:pPr>
                      <a:r>
                        <a:rPr lang="en-ZA" sz="1100" dirty="0">
                          <a:effectLst/>
                          <a:latin typeface="Arial" panose="020B0604020202020204" pitchFamily="34" charset="0"/>
                          <a:ea typeface="Calibri" panose="020F0502020204030204" pitchFamily="34" charset="0"/>
                        </a:rPr>
                        <a:t>14</a:t>
                      </a:r>
                      <a:r>
                        <a:rPr lang="en-ZA" sz="1100" dirty="0">
                          <a:solidFill>
                            <a:srgbClr val="000000"/>
                          </a:solidFill>
                          <a:effectLst/>
                          <a:latin typeface="Arial" panose="020B0604020202020204" pitchFamily="34" charset="0"/>
                          <a:ea typeface="Calibri" panose="020F0502020204030204" pitchFamily="34" charset="0"/>
                        </a:rPr>
                        <a:t> workshops conducted.</a:t>
                      </a:r>
                      <a:endParaRPr lang="en-US" sz="11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dirty="0">
                          <a:effectLst/>
                          <a:latin typeface="Arial" panose="020B0604020202020204" pitchFamily="34" charset="0"/>
                          <a:ea typeface="Calibri" panose="020F0502020204030204" pitchFamily="34" charset="0"/>
                        </a:rPr>
                        <a:t> </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60 workshops conducted</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1"/>
                  </a:ext>
                </a:extLst>
              </a:tr>
              <a:tr h="370819">
                <a:tc vMerge="1">
                  <a:txBody>
                    <a:bodyPr/>
                    <a:lstStyle/>
                    <a:p>
                      <a:endParaRPr lang="en-US" dirty="0"/>
                    </a:p>
                  </a:txBody>
                  <a:tcPr/>
                </a:tc>
                <a:tc vMerge="1">
                  <a:txBody>
                    <a:bodyPr/>
                    <a:lstStyle/>
                    <a:p>
                      <a:endParaRPr lang="en-US" dirty="0"/>
                    </a:p>
                  </a:txBody>
                  <a:tcPr/>
                </a:tc>
                <a:tc>
                  <a:txBody>
                    <a:bodyPr/>
                    <a:lstStyle/>
                    <a:p>
                      <a:r>
                        <a:rPr lang="en-US" sz="1100" dirty="0"/>
                        <a:t>8</a:t>
                      </a:r>
                    </a:p>
                  </a:txBody>
                  <a:tcPr marL="91443" marR="91443" marT="45717" marB="45717"/>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2 exhibitions</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8 exhibitions. </a:t>
                      </a:r>
                      <a:endParaRPr lang="en-US" sz="11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dirty="0">
                          <a:effectLst/>
                          <a:latin typeface="Arial" panose="020B0604020202020204" pitchFamily="34" charset="0"/>
                          <a:ea typeface="Calibri" panose="020F0502020204030204" pitchFamily="34" charset="0"/>
                        </a:rPr>
                        <a:t> </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2"/>
                  </a:ext>
                </a:extLst>
              </a:tr>
              <a:tr h="370819">
                <a:tc vMerge="1">
                  <a:txBody>
                    <a:bodyPr/>
                    <a:lstStyle/>
                    <a:p>
                      <a:endParaRPr lang="en-US" dirty="0"/>
                    </a:p>
                  </a:txBody>
                  <a:tcPr/>
                </a:tc>
                <a:tc vMerge="1">
                  <a:txBody>
                    <a:bodyPr/>
                    <a:lstStyle/>
                    <a:p>
                      <a:endParaRPr lang="en-US" dirty="0"/>
                    </a:p>
                  </a:txBody>
                  <a:tcPr/>
                </a:tc>
                <a:tc>
                  <a:txBody>
                    <a:bodyPr/>
                    <a:lstStyle/>
                    <a:p>
                      <a:r>
                        <a:rPr lang="en-US" sz="1100" dirty="0"/>
                        <a:t>9</a:t>
                      </a:r>
                    </a:p>
                  </a:txBody>
                  <a:tcPr marL="91443" marR="91443" marT="45717" marB="45717"/>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 1</a:t>
                      </a:r>
                      <a:r>
                        <a:rPr lang="en-ZA" sz="1100" dirty="0">
                          <a:solidFill>
                            <a:srgbClr val="000000"/>
                          </a:solidFill>
                          <a:effectLst/>
                          <a:latin typeface="Arial" panose="020B0604020202020204" pitchFamily="34" charset="0"/>
                          <a:ea typeface="Times New Roman" panose="02020603050405020304" pitchFamily="18" charset="0"/>
                        </a:rPr>
                        <a:t> Speech Competition activities.</a:t>
                      </a:r>
                      <a:endParaRPr lang="en-US" sz="11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dirty="0">
                          <a:effectLst/>
                          <a:latin typeface="Arial" panose="020B0604020202020204" pitchFamily="34" charset="0"/>
                          <a:ea typeface="Calibri" panose="020F0502020204030204" pitchFamily="34" charset="0"/>
                        </a:rPr>
                        <a:t> </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a:solidFill>
                            <a:srgbClr val="000000"/>
                          </a:solidFill>
                          <a:effectLst/>
                          <a:latin typeface="Arial" panose="020B0604020202020204" pitchFamily="34" charset="0"/>
                          <a:ea typeface="Calibri" panose="020F0502020204030204" pitchFamily="34" charset="0"/>
                        </a:rPr>
                        <a:t>83 Speech Competition activities.</a:t>
                      </a:r>
                      <a:endParaRPr lang="en-US" sz="110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a:effectLst/>
                          <a:latin typeface="Arial" panose="020B0604020202020204" pitchFamily="34" charset="0"/>
                          <a:ea typeface="Calibri" panose="020F0502020204030204" pitchFamily="34" charset="0"/>
                        </a:rPr>
                        <a:t> </a:t>
                      </a:r>
                      <a:endParaRPr lang="en-US" sz="110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3"/>
                  </a:ext>
                </a:extLst>
              </a:tr>
              <a:tr h="370819">
                <a:tc vMerge="1">
                  <a:txBody>
                    <a:bodyPr/>
                    <a:lstStyle/>
                    <a:p>
                      <a:endParaRPr lang="en-US" dirty="0"/>
                    </a:p>
                  </a:txBody>
                  <a:tcPr/>
                </a:tc>
                <a:tc vMerge="1">
                  <a:txBody>
                    <a:bodyPr/>
                    <a:lstStyle/>
                    <a:p>
                      <a:endParaRPr lang="en-US" dirty="0"/>
                    </a:p>
                  </a:txBody>
                  <a:tcPr/>
                </a:tc>
                <a:tc>
                  <a:txBody>
                    <a:bodyPr/>
                    <a:lstStyle/>
                    <a:p>
                      <a:r>
                        <a:rPr lang="en-US" sz="1100" dirty="0"/>
                        <a:t>10</a:t>
                      </a:r>
                    </a:p>
                  </a:txBody>
                  <a:tcPr marL="91443" marR="91443" marT="45717" marB="45717"/>
                </a:tc>
                <a:tc>
                  <a:txBody>
                    <a:bodyPr/>
                    <a:lstStyle/>
                    <a:p>
                      <a:pPr marL="0" marR="0">
                        <a:spcBef>
                          <a:spcPts val="0"/>
                        </a:spcBef>
                        <a:spcAft>
                          <a:spcPts val="0"/>
                        </a:spcAft>
                      </a:pPr>
                      <a:r>
                        <a:rPr lang="en-ZA" sz="1100" b="1" dirty="0">
                          <a:solidFill>
                            <a:srgbClr val="000000"/>
                          </a:solidFill>
                          <a:effectLst/>
                          <a:latin typeface="Arial" panose="020B0604020202020204" pitchFamily="34" charset="0"/>
                          <a:ea typeface="Calibri" panose="020F0502020204030204" pitchFamily="34" charset="0"/>
                        </a:rPr>
                        <a:t>1 </a:t>
                      </a:r>
                      <a:r>
                        <a:rPr lang="en-ZA" sz="1100" dirty="0">
                          <a:solidFill>
                            <a:srgbClr val="000000"/>
                          </a:solidFill>
                          <a:effectLst/>
                          <a:latin typeface="Arial" panose="020B0604020202020204" pitchFamily="34" charset="0"/>
                          <a:ea typeface="Calibri" panose="020F0502020204030204" pitchFamily="34" charset="0"/>
                        </a:rPr>
                        <a:t>Resources developed</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2 Resources developed</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4"/>
                  </a:ext>
                </a:extLst>
              </a:tr>
              <a:tr h="502892">
                <a:tc vMerge="1">
                  <a:txBody>
                    <a:bodyPr/>
                    <a:lstStyle/>
                    <a:p>
                      <a:endParaRPr lang="en-US" dirty="0"/>
                    </a:p>
                  </a:txBody>
                  <a:tcPr/>
                </a:tc>
                <a:tc vMerge="1">
                  <a:txBody>
                    <a:bodyPr/>
                    <a:lstStyle/>
                    <a:p>
                      <a:endParaRPr lang="en-US" dirty="0"/>
                    </a:p>
                  </a:txBody>
                  <a:tcPr/>
                </a:tc>
                <a:tc>
                  <a:txBody>
                    <a:bodyPr/>
                    <a:lstStyle/>
                    <a:p>
                      <a:r>
                        <a:rPr lang="en-US" sz="1100" dirty="0"/>
                        <a:t>11</a:t>
                      </a:r>
                    </a:p>
                  </a:txBody>
                  <a:tcPr marL="91443" marR="91443" marT="45717" marB="45717"/>
                </a:tc>
                <a:tc>
                  <a:txBody>
                    <a:bodyPr/>
                    <a:lstStyle/>
                    <a:p>
                      <a:pPr marL="0" marR="0">
                        <a:spcBef>
                          <a:spcPts val="0"/>
                        </a:spcBef>
                        <a:spcAft>
                          <a:spcPts val="0"/>
                        </a:spcAft>
                      </a:pPr>
                      <a:r>
                        <a:rPr lang="en-ZA" sz="1100" dirty="0">
                          <a:effectLst/>
                          <a:latin typeface="Arial" panose="020B0604020202020204" pitchFamily="34" charset="0"/>
                          <a:ea typeface="Calibri" panose="020F0502020204030204" pitchFamily="34" charset="0"/>
                        </a:rPr>
                        <a:t>1 research and M&amp;E reports/case studies.</a:t>
                      </a:r>
                      <a:endParaRPr lang="en-US" sz="11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dirty="0">
                          <a:effectLst/>
                          <a:latin typeface="Arial" panose="020B0604020202020204" pitchFamily="34" charset="0"/>
                          <a:ea typeface="Calibri" panose="020F0502020204030204" pitchFamily="34" charset="0"/>
                        </a:rPr>
                        <a:t> </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1 research and M&amp;E reports/case studies.</a:t>
                      </a:r>
                      <a:endParaRPr lang="en-US" sz="11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ZA" sz="1100" b="1" dirty="0">
                          <a:effectLst/>
                          <a:latin typeface="Arial" panose="020B0604020202020204" pitchFamily="34" charset="0"/>
                          <a:ea typeface="Calibri" panose="020F0502020204030204" pitchFamily="34" charset="0"/>
                        </a:rPr>
                        <a:t> </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5"/>
                  </a:ext>
                </a:extLst>
              </a:tr>
              <a:tr h="370819">
                <a:tc vMerge="1">
                  <a:txBody>
                    <a:bodyPr/>
                    <a:lstStyle/>
                    <a:p>
                      <a:endParaRPr lang="en-US" dirty="0"/>
                    </a:p>
                  </a:txBody>
                  <a:tcPr/>
                </a:tc>
                <a:tc vMerge="1">
                  <a:txBody>
                    <a:bodyPr/>
                    <a:lstStyle/>
                    <a:p>
                      <a:endParaRPr lang="en-US" dirty="0"/>
                    </a:p>
                  </a:txBody>
                  <a:tcPr/>
                </a:tc>
                <a:tc>
                  <a:txBody>
                    <a:bodyPr/>
                    <a:lstStyle/>
                    <a:p>
                      <a:r>
                        <a:rPr lang="en-US" sz="1100" dirty="0"/>
                        <a:t>12</a:t>
                      </a:r>
                    </a:p>
                  </a:txBody>
                  <a:tcPr marL="91443" marR="91443" marT="45717" marB="45717"/>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1 report on online activities.</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1 report on online activities.</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6"/>
                  </a:ext>
                </a:extLst>
              </a:tr>
              <a:tr h="670523">
                <a:tc vMerge="1">
                  <a:txBody>
                    <a:bodyPr/>
                    <a:lstStyle/>
                    <a:p>
                      <a:endParaRPr lang="en-US" dirty="0"/>
                    </a:p>
                  </a:txBody>
                  <a:tcPr/>
                </a:tc>
                <a:tc vMerge="1">
                  <a:txBody>
                    <a:bodyPr/>
                    <a:lstStyle/>
                    <a:p>
                      <a:endParaRPr lang="en-US" dirty="0"/>
                    </a:p>
                  </a:txBody>
                  <a:tcPr/>
                </a:tc>
                <a:tc>
                  <a:txBody>
                    <a:bodyPr/>
                    <a:lstStyle/>
                    <a:p>
                      <a:r>
                        <a:rPr lang="en-US" sz="1100" dirty="0"/>
                        <a:t>13</a:t>
                      </a:r>
                    </a:p>
                  </a:txBody>
                  <a:tcPr marL="91443" marR="91443" marT="45717" marB="45717"/>
                </a:tc>
                <a:tc>
                  <a:txBody>
                    <a:bodyPr/>
                    <a:lstStyle/>
                    <a:p>
                      <a:pPr marL="0" marR="0">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mn-cs"/>
                        </a:rPr>
                        <a:t>Respond to 90% of queries received by the FSCA within 28 days of receipt</a:t>
                      </a:r>
                      <a:endParaRPr lang="en-US" sz="1100" kern="1200" dirty="0">
                        <a:solidFill>
                          <a:srgbClr val="000000"/>
                        </a:solidFill>
                        <a:effectLst/>
                        <a:latin typeface="Arial" panose="020B0604020202020204" pitchFamily="34" charset="0"/>
                        <a:ea typeface="Times New Roman" panose="02020603050405020304" pitchFamily="18" charset="0"/>
                        <a:cs typeface="+mn-cs"/>
                      </a:endParaRPr>
                    </a:p>
                  </a:txBody>
                  <a:tcPr marL="68582" marR="68582" marT="0" marB="0"/>
                </a:tc>
                <a:tc>
                  <a:txBody>
                    <a:bodyPr/>
                    <a:lstStyle/>
                    <a:p>
                      <a:pPr marL="0" marR="0">
                        <a:spcBef>
                          <a:spcPts val="0"/>
                        </a:spcBef>
                        <a:spcAft>
                          <a:spcPts val="0"/>
                        </a:spcAft>
                      </a:pPr>
                      <a:r>
                        <a:rPr lang="en-ZA" sz="1100" kern="1200" dirty="0">
                          <a:solidFill>
                            <a:srgbClr val="000000"/>
                          </a:solidFill>
                          <a:effectLst/>
                          <a:latin typeface="Arial" panose="020B0604020202020204" pitchFamily="34" charset="0"/>
                          <a:ea typeface="Calibri" panose="020F0502020204030204" pitchFamily="34" charset="0"/>
                          <a:cs typeface="+mn-cs"/>
                        </a:rPr>
                        <a:t>Responded to 98% of queries received by the FSCA within 28 days of receipt.</a:t>
                      </a:r>
                      <a:endParaRPr lang="en-US" sz="1100" kern="1200" dirty="0">
                        <a:solidFill>
                          <a:srgbClr val="000000"/>
                        </a:solidFill>
                        <a:effectLst/>
                        <a:latin typeface="Arial" panose="020B0604020202020204" pitchFamily="34" charset="0"/>
                        <a:ea typeface="Times New Roman" panose="02020603050405020304" pitchFamily="18" charset="0"/>
                        <a:cs typeface="+mn-cs"/>
                      </a:endParaRPr>
                    </a:p>
                    <a:p>
                      <a:pPr marL="0" marR="0">
                        <a:spcBef>
                          <a:spcPts val="0"/>
                        </a:spcBef>
                        <a:spcAft>
                          <a:spcPts val="0"/>
                        </a:spcAft>
                      </a:pPr>
                      <a:endParaRPr lang="en-US" sz="1100" kern="1200" dirty="0">
                        <a:solidFill>
                          <a:srgbClr val="000000"/>
                        </a:solidFill>
                        <a:effectLst/>
                        <a:latin typeface="Arial" panose="020B0604020202020204" pitchFamily="34" charset="0"/>
                        <a:ea typeface="Times New Roman" panose="02020603050405020304" pitchFamily="18" charset="0"/>
                        <a:cs typeface="+mn-cs"/>
                      </a:endParaRPr>
                    </a:p>
                  </a:txBody>
                  <a:tcPr marL="68582" marR="68582" marT="0" marB="0"/>
                </a:tc>
                <a:extLst>
                  <a:ext uri="{0D108BD9-81ED-4DB2-BD59-A6C34878D82A}">
                    <a16:rowId xmlns:a16="http://schemas.microsoft.com/office/drawing/2014/main" val="10007"/>
                  </a:ext>
                </a:extLst>
              </a:tr>
              <a:tr h="975306">
                <a:tc>
                  <a:txBody>
                    <a:bodyPr/>
                    <a:lstStyle/>
                    <a:p>
                      <a:r>
                        <a:rPr lang="en-ZA" sz="1800" b="1" kern="1200" dirty="0">
                          <a:solidFill>
                            <a:schemeClr val="dk1"/>
                          </a:solidFill>
                          <a:effectLst/>
                          <a:latin typeface="+mn-lt"/>
                          <a:ea typeface="+mn-ea"/>
                          <a:cs typeface="+mn-cs"/>
                        </a:rPr>
                        <a:t>Market Integrity Supervision</a:t>
                      </a:r>
                      <a:endParaRPr lang="en-US" sz="1800" dirty="0"/>
                    </a:p>
                  </a:txBody>
                  <a:tcPr marL="91443" marR="91443" marT="45717" marB="45717"/>
                </a:tc>
                <a:tc>
                  <a:txBody>
                    <a:bodyPr/>
                    <a:lstStyle/>
                    <a:p>
                      <a:pPr marL="0" marR="0">
                        <a:spcBef>
                          <a:spcPts val="0"/>
                        </a:spcBef>
                        <a:spcAft>
                          <a:spcPts val="0"/>
                        </a:spcAft>
                      </a:pPr>
                      <a:r>
                        <a:rPr lang="en-ZA" sz="1600" kern="1200" dirty="0">
                          <a:solidFill>
                            <a:schemeClr val="dk1"/>
                          </a:solidFill>
                          <a:effectLst/>
                          <a:latin typeface="+mn-lt"/>
                          <a:ea typeface="+mn-ea"/>
                          <a:cs typeface="+mn-cs"/>
                        </a:rPr>
                        <a:t>Improved regulation and supervision processes to strengthen the efficiency and integrity of our financial markets.</a:t>
                      </a:r>
                      <a:endParaRPr lang="en-US" sz="1600" kern="1200" dirty="0">
                        <a:solidFill>
                          <a:schemeClr val="dk1"/>
                        </a:solidFill>
                        <a:effectLst/>
                        <a:latin typeface="+mn-lt"/>
                        <a:ea typeface="+mn-ea"/>
                        <a:cs typeface="+mn-cs"/>
                      </a:endParaRPr>
                    </a:p>
                  </a:txBody>
                  <a:tcPr marL="68582" marR="68582" marT="0" marB="0"/>
                </a:tc>
                <a:tc>
                  <a:txBody>
                    <a:bodyPr/>
                    <a:lstStyle/>
                    <a:p>
                      <a:r>
                        <a:rPr lang="en-US" sz="1100" dirty="0"/>
                        <a:t>14</a:t>
                      </a:r>
                    </a:p>
                  </a:txBody>
                  <a:tcPr marL="91443" marR="91443" marT="45717" marB="45717"/>
                </a:tc>
                <a:tc>
                  <a:txBody>
                    <a:bodyPr/>
                    <a:lstStyle/>
                    <a:p>
                      <a:pPr marL="0" marR="0">
                        <a:spcBef>
                          <a:spcPts val="0"/>
                        </a:spcBef>
                        <a:spcAft>
                          <a:spcPts val="0"/>
                        </a:spcAft>
                      </a:pPr>
                      <a:r>
                        <a:rPr lang="en-ZA" sz="1100" dirty="0">
                          <a:effectLst/>
                          <a:latin typeface="Arial" panose="020B0604020202020204" pitchFamily="34" charset="0"/>
                          <a:ea typeface="Times New Roman" panose="02020603050405020304" pitchFamily="18" charset="0"/>
                        </a:rPr>
                        <a:t>Conduct 1 inspection for Market Infrastructures and SROs (virtual or physical).</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1 inspections conducted for Market Infrastructures.</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8"/>
                  </a:ext>
                </a:extLst>
              </a:tr>
              <a:tr h="502892">
                <a:tc rowSpan="2">
                  <a:txBody>
                    <a:bodyPr/>
                    <a:lstStyle/>
                    <a:p>
                      <a:r>
                        <a:rPr lang="en-ZA" sz="1800" b="1" kern="1200" dirty="0">
                          <a:solidFill>
                            <a:schemeClr val="dk1"/>
                          </a:solidFill>
                          <a:effectLst/>
                          <a:latin typeface="+mn-lt"/>
                          <a:ea typeface="+mn-ea"/>
                          <a:cs typeface="+mn-cs"/>
                        </a:rPr>
                        <a:t>Retirement Funds Supervision</a:t>
                      </a:r>
                      <a:endParaRPr lang="en-US" sz="1800" dirty="0"/>
                    </a:p>
                  </a:txBody>
                  <a:tcPr marL="91443" marR="91443" marT="45717" marB="45717"/>
                </a:tc>
                <a:tc rowSpan="2">
                  <a:txBody>
                    <a:bodyPr/>
                    <a:lstStyle/>
                    <a:p>
                      <a:r>
                        <a:rPr lang="en-ZA" sz="1600" kern="1200" dirty="0">
                          <a:solidFill>
                            <a:schemeClr val="dk1"/>
                          </a:solidFill>
                          <a:effectLst/>
                          <a:latin typeface="+mn-lt"/>
                          <a:ea typeface="+mn-ea"/>
                          <a:cs typeface="+mn-cs"/>
                        </a:rPr>
                        <a:t>Enhanced supervision to promote sound management of retirement funds thereby protecting and safeguarding retirement benefits. </a:t>
                      </a:r>
                      <a:endParaRPr lang="en-US" sz="1600" kern="1200" dirty="0">
                        <a:solidFill>
                          <a:schemeClr val="dk1"/>
                        </a:solidFill>
                        <a:effectLst/>
                        <a:latin typeface="+mn-lt"/>
                        <a:ea typeface="+mn-ea"/>
                        <a:cs typeface="+mn-cs"/>
                      </a:endParaRPr>
                    </a:p>
                  </a:txBody>
                  <a:tcPr marL="91443" marR="91443" marT="45717" marB="45717"/>
                </a:tc>
                <a:tc>
                  <a:txBody>
                    <a:bodyPr/>
                    <a:lstStyle/>
                    <a:p>
                      <a:r>
                        <a:rPr lang="en-US" sz="1100" dirty="0"/>
                        <a:t>15</a:t>
                      </a:r>
                    </a:p>
                  </a:txBody>
                  <a:tcPr marL="91443" marR="91443" marT="45717" marB="45717"/>
                </a:tc>
                <a:tc>
                  <a:txBody>
                    <a:bodyPr/>
                    <a:lstStyle/>
                    <a:p>
                      <a:pPr marL="0" marR="0">
                        <a:spcBef>
                          <a:spcPts val="0"/>
                        </a:spcBef>
                        <a:spcAft>
                          <a:spcPts val="0"/>
                        </a:spcAft>
                      </a:pPr>
                      <a:r>
                        <a:rPr lang="en-ZA" sz="1100" dirty="0">
                          <a:effectLst/>
                          <a:latin typeface="Arial" panose="020B0604020202020204" pitchFamily="34" charset="0"/>
                          <a:ea typeface="Times New Roman" panose="02020603050405020304" pitchFamily="18" charset="0"/>
                        </a:rPr>
                        <a:t>80% of inspections conducted as per the risk-based </a:t>
                      </a:r>
                      <a:r>
                        <a:rPr lang="en-ZA" sz="1100" dirty="0">
                          <a:solidFill>
                            <a:srgbClr val="000000"/>
                          </a:solidFill>
                          <a:effectLst/>
                          <a:latin typeface="Arial" panose="020B0604020202020204" pitchFamily="34" charset="0"/>
                          <a:ea typeface="Calibri" panose="020F0502020204030204" pitchFamily="34" charset="0"/>
                        </a:rPr>
                        <a:t>supervisory </a:t>
                      </a:r>
                      <a:r>
                        <a:rPr lang="en-ZA" sz="1100" dirty="0">
                          <a:solidFill>
                            <a:srgbClr val="000000"/>
                          </a:solidFill>
                          <a:effectLst/>
                          <a:latin typeface="Arial" panose="020B0604020202020204" pitchFamily="34" charset="0"/>
                          <a:ea typeface="Times New Roman" panose="02020603050405020304" pitchFamily="18" charset="0"/>
                        </a:rPr>
                        <a:t>plan (on-site, desktop or virtual).</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82.35% of virtual or desktops on-site inspections conducted.</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09"/>
                  </a:ext>
                </a:extLst>
              </a:tr>
              <a:tr h="807675">
                <a:tc vMerge="1">
                  <a:txBody>
                    <a:bodyPr/>
                    <a:lstStyle/>
                    <a:p>
                      <a:endParaRPr lang="en-US" dirty="0"/>
                    </a:p>
                  </a:txBody>
                  <a:tcPr/>
                </a:tc>
                <a:tc vMerge="1">
                  <a:txBody>
                    <a:bodyPr/>
                    <a:lstStyle/>
                    <a:p>
                      <a:endParaRPr lang="en-US" dirty="0"/>
                    </a:p>
                  </a:txBody>
                  <a:tcPr/>
                </a:tc>
                <a:tc>
                  <a:txBody>
                    <a:bodyPr/>
                    <a:lstStyle/>
                    <a:p>
                      <a:r>
                        <a:rPr lang="en-US" sz="1100" dirty="0"/>
                        <a:t>16</a:t>
                      </a:r>
                    </a:p>
                  </a:txBody>
                  <a:tcPr marL="91443" marR="91443" marT="45717" marB="45717"/>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Times New Roman" panose="02020603050405020304" pitchFamily="18" charset="0"/>
                        </a:rPr>
                        <a:t>80% of returns received from registered funds analysed (off-site reviews) within agreed timeframes.</a:t>
                      </a:r>
                      <a:endParaRPr lang="en-US" sz="1100" dirty="0">
                        <a:effectLst/>
                        <a:latin typeface="Arial" panose="020B0604020202020204" pitchFamily="34" charset="0"/>
                        <a:ea typeface="Times New Roman" panose="02020603050405020304" pitchFamily="18" charset="0"/>
                      </a:endParaRPr>
                    </a:p>
                  </a:txBody>
                  <a:tcPr marL="68582" marR="68582" marT="0" marB="0"/>
                </a:tc>
                <a:tc>
                  <a:txBody>
                    <a:bodyPr/>
                    <a:lstStyle/>
                    <a:p>
                      <a:pPr marL="0" marR="0">
                        <a:spcBef>
                          <a:spcPts val="0"/>
                        </a:spcBef>
                        <a:spcAft>
                          <a:spcPts val="0"/>
                        </a:spcAft>
                      </a:pPr>
                      <a:r>
                        <a:rPr lang="en-ZA" sz="1100" dirty="0">
                          <a:solidFill>
                            <a:srgbClr val="000000"/>
                          </a:solidFill>
                          <a:effectLst/>
                          <a:latin typeface="Arial" panose="020B0604020202020204" pitchFamily="34" charset="0"/>
                          <a:ea typeface="Calibri" panose="020F0502020204030204" pitchFamily="34" charset="0"/>
                        </a:rPr>
                        <a:t>100% of returns received from registered funds analysed (off-site reviews).</a:t>
                      </a:r>
                      <a:endParaRPr lang="en-US" sz="1100" dirty="0">
                        <a:effectLst/>
                        <a:latin typeface="Arial" panose="020B0604020202020204" pitchFamily="34" charset="0"/>
                        <a:ea typeface="Times New Roman" panose="02020603050405020304" pitchFamily="18" charset="0"/>
                      </a:endParaRPr>
                    </a:p>
                  </a:txBody>
                  <a:tcPr marL="68582" marR="68582" marT="0" marB="0"/>
                </a:tc>
                <a:extLst>
                  <a:ext uri="{0D108BD9-81ED-4DB2-BD59-A6C34878D82A}">
                    <a16:rowId xmlns:a16="http://schemas.microsoft.com/office/drawing/2014/main" val="10010"/>
                  </a:ext>
                </a:extLst>
              </a:tr>
            </a:tbl>
          </a:graphicData>
        </a:graphic>
      </p:graphicFrame>
      <p:sp>
        <p:nvSpPr>
          <p:cNvPr id="5" name="TextBox 4">
            <a:extLst>
              <a:ext uri="{FF2B5EF4-FFF2-40B4-BE49-F238E27FC236}">
                <a16:creationId xmlns:a16="http://schemas.microsoft.com/office/drawing/2014/main" id="{4D9B304E-279D-426A-9C74-80B3EAA9DB2F}"/>
              </a:ext>
            </a:extLst>
          </p:cNvPr>
          <p:cNvSpPr txBox="1"/>
          <p:nvPr/>
        </p:nvSpPr>
        <p:spPr>
          <a:xfrm>
            <a:off x="6200775" y="6429375"/>
            <a:ext cx="312906" cy="369332"/>
          </a:xfrm>
          <a:prstGeom prst="rect">
            <a:avLst/>
          </a:prstGeom>
          <a:noFill/>
        </p:spPr>
        <p:txBody>
          <a:bodyPr wrap="none" rtlCol="0">
            <a:spAutoFit/>
          </a:bodyPr>
          <a:lstStyle/>
          <a:p>
            <a:r>
              <a:rPr lang="en-US" dirty="0"/>
              <a:t>9</a:t>
            </a:r>
          </a:p>
        </p:txBody>
      </p:sp>
    </p:spTree>
  </p:cSld>
  <p:clrMapOvr>
    <a:masterClrMapping/>
  </p:clrMapOvr>
  <p:transition spd="slow">
    <p:fade/>
  </p:transition>
</p:sld>
</file>

<file path=ppt/theme/theme1.xml><?xml version="1.0" encoding="utf-8"?>
<a:theme xmlns:a="http://schemas.openxmlformats.org/drawingml/2006/main" name="FSCA Powerpoint Template">
  <a:themeElements>
    <a:clrScheme name="FSCA Theme Color Pallete">
      <a:dk1>
        <a:srgbClr val="000000"/>
      </a:dk1>
      <a:lt1>
        <a:srgbClr val="FFFFFF"/>
      </a:lt1>
      <a:dk2>
        <a:srgbClr val="000000"/>
      </a:dk2>
      <a:lt2>
        <a:srgbClr val="FEFCFF"/>
      </a:lt2>
      <a:accent1>
        <a:srgbClr val="002060"/>
      </a:accent1>
      <a:accent2>
        <a:srgbClr val="FFFFFF"/>
      </a:accent2>
      <a:accent3>
        <a:srgbClr val="FFFF00"/>
      </a:accent3>
      <a:accent4>
        <a:srgbClr val="002060"/>
      </a:accent4>
      <a:accent5>
        <a:srgbClr val="FFFFFF"/>
      </a:accent5>
      <a:accent6>
        <a:srgbClr val="FFFF00"/>
      </a:accent6>
      <a:hlink>
        <a:srgbClr val="00B0F0"/>
      </a:hlink>
      <a:folHlink>
        <a:srgbClr val="BFBFBF"/>
      </a:folHlink>
    </a:clrScheme>
    <a:fontScheme name="FSCA Theme Font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pptx" id="{95E1B981-4C1D-4C50-8A65-3798FD307D2A}" vid="{C899FE7C-D4B4-41DD-9EB8-331E5267BD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64192DD9E3EE4A806322593A3A8E03" ma:contentTypeVersion="0" ma:contentTypeDescription="Create a new document." ma:contentTypeScope="" ma:versionID="291af526e33bff922b1f2d5602944702">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78EC32-7E64-41F0-8A8F-58104AFC92F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FBF25C-C624-4CE2-A8BD-860FD5E1EF4C}">
  <ds:schemaRefs>
    <ds:schemaRef ds:uri="http://schemas.microsoft.com/sharepoint/v3/contenttype/forms"/>
  </ds:schemaRefs>
</ds:datastoreItem>
</file>

<file path=customXml/itemProps3.xml><?xml version="1.0" encoding="utf-8"?>
<ds:datastoreItem xmlns:ds="http://schemas.openxmlformats.org/officeDocument/2006/customXml" ds:itemID="{6361948F-E89A-4F6C-874C-690C29C63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FSCA Powerpoint Presentation Template (NEW) (1)</Template>
  <TotalTime>5364</TotalTime>
  <Words>3845</Words>
  <Application>Microsoft Office PowerPoint</Application>
  <PresentationFormat>Widescreen</PresentationFormat>
  <Paragraphs>430</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Montserrat SemiBold</vt:lpstr>
      <vt:lpstr>Calibri</vt:lpstr>
      <vt:lpstr>Times New Roman</vt:lpstr>
      <vt:lpstr>Cambria Math</vt:lpstr>
      <vt:lpstr>Wingdings</vt:lpstr>
      <vt:lpstr>Symbol</vt:lpstr>
      <vt:lpstr>Cambria</vt:lpstr>
      <vt:lpstr>MS PGothic</vt:lpstr>
      <vt:lpstr>Courier New</vt:lpstr>
      <vt:lpstr>FSCA Powerpoint Template</vt:lpstr>
      <vt:lpstr>PowerPoint Presentation</vt:lpstr>
      <vt:lpstr>PowerPoint Presentation</vt:lpstr>
      <vt:lpstr>PowerPoint Presentation</vt:lpstr>
      <vt:lpstr>PowerPoint Presentation</vt:lpstr>
      <vt:lpstr>Q3,2021/22 Performance  Report     </vt:lpstr>
      <vt:lpstr>PowerPoint Presentation</vt:lpstr>
      <vt:lpstr>PowerPoint Presentation</vt:lpstr>
      <vt:lpstr>Achieved Targets</vt:lpstr>
      <vt:lpstr>Achieved Targets – cont…</vt:lpstr>
      <vt:lpstr>Achieved Targets – cont…</vt:lpstr>
      <vt:lpstr>Unachieved Targets</vt:lpstr>
      <vt:lpstr>Unachieved Targets -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Katlego Bolsiek</dc:creator>
  <cp:keywords/>
  <dc:description/>
  <cp:lastModifiedBy>Unathi Kamlana</cp:lastModifiedBy>
  <cp:revision>111</cp:revision>
  <dcterms:created xsi:type="dcterms:W3CDTF">2021-11-10T18:12:03Z</dcterms:created>
  <dcterms:modified xsi:type="dcterms:W3CDTF">2022-04-18T07:23:41Z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0x010100EE64192DD9E3EE4A806322593A3A8E03</vt:lpwstr>
  </property>
</Properties>
</file>