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6"/>
  </p:notesMasterIdLst>
  <p:sldIdLst>
    <p:sldId id="257" r:id="rId2"/>
    <p:sldId id="652" r:id="rId3"/>
    <p:sldId id="653" r:id="rId4"/>
    <p:sldId id="430" r:id="rId5"/>
    <p:sldId id="639" r:id="rId6"/>
    <p:sldId id="642" r:id="rId7"/>
    <p:sldId id="643" r:id="rId8"/>
    <p:sldId id="606" r:id="rId9"/>
    <p:sldId id="644" r:id="rId10"/>
    <p:sldId id="604" r:id="rId11"/>
    <p:sldId id="645" r:id="rId12"/>
    <p:sldId id="539" r:id="rId13"/>
    <p:sldId id="548" r:id="rId14"/>
    <p:sldId id="647" r:id="rId15"/>
    <p:sldId id="648" r:id="rId16"/>
    <p:sldId id="649" r:id="rId17"/>
    <p:sldId id="650" r:id="rId18"/>
    <p:sldId id="651" r:id="rId19"/>
    <p:sldId id="609" r:id="rId20"/>
    <p:sldId id="610" r:id="rId21"/>
    <p:sldId id="654" r:id="rId22"/>
    <p:sldId id="659" r:id="rId23"/>
    <p:sldId id="655" r:id="rId24"/>
    <p:sldId id="615" r:id="rId25"/>
    <p:sldId id="618" r:id="rId26"/>
    <p:sldId id="656" r:id="rId27"/>
    <p:sldId id="657" r:id="rId28"/>
    <p:sldId id="658" r:id="rId29"/>
    <p:sldId id="620" r:id="rId30"/>
    <p:sldId id="621" r:id="rId31"/>
    <p:sldId id="660" r:id="rId32"/>
    <p:sldId id="622" r:id="rId33"/>
    <p:sldId id="623" r:id="rId34"/>
    <p:sldId id="624" r:id="rId35"/>
    <p:sldId id="625" r:id="rId36"/>
    <p:sldId id="627" r:id="rId37"/>
    <p:sldId id="661" r:id="rId38"/>
    <p:sldId id="626" r:id="rId39"/>
    <p:sldId id="628" r:id="rId40"/>
    <p:sldId id="629" r:id="rId41"/>
    <p:sldId id="603" r:id="rId42"/>
    <p:sldId id="605" r:id="rId43"/>
    <p:sldId id="630" r:id="rId44"/>
    <p:sldId id="454" r:id="rId45"/>
  </p:sldIdLst>
  <p:sldSz cx="9906000" cy="6858000" type="A4"/>
  <p:notesSz cx="6797675" cy="9926638"/>
  <p:defaultTextStyle>
    <a:defPPr>
      <a:defRPr lang="en-US"/>
    </a:defPPr>
    <a:lvl1pPr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112" charset="-128"/>
        <a:cs typeface="MS PGothic" panose="020B0600070205080204" pitchFamily="-112" charset="-128"/>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112" charset="-128"/>
        <a:cs typeface="MS PGothic" panose="020B0600070205080204" pitchFamily="-112" charset="-128"/>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112" charset="-128"/>
        <a:cs typeface="MS PGothic" panose="020B0600070205080204" pitchFamily="-112" charset="-128"/>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112" charset="-128"/>
        <a:cs typeface="MS PGothic" panose="020B0600070205080204" pitchFamily="-112" charset="-128"/>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112" charset="-128"/>
        <a:cs typeface="MS PGothic" panose="020B0600070205080204" pitchFamily="-112" charset="-128"/>
      </a:defRPr>
    </a:lvl5pPr>
    <a:lvl6pPr marL="2286000" algn="l" defTabSz="457200" rtl="0" eaLnBrk="1" latinLnBrk="0" hangingPunct="1">
      <a:defRPr sz="2400" kern="1200">
        <a:solidFill>
          <a:schemeClr val="tx1"/>
        </a:solidFill>
        <a:latin typeface="Arial" panose="020B0604020202020204" pitchFamily="34" charset="0"/>
        <a:ea typeface="MS PGothic" panose="020B0600070205080204" pitchFamily="-112" charset="-128"/>
        <a:cs typeface="MS PGothic" panose="020B0600070205080204" pitchFamily="-112" charset="-128"/>
      </a:defRPr>
    </a:lvl6pPr>
    <a:lvl7pPr marL="2743200" algn="l" defTabSz="457200" rtl="0" eaLnBrk="1" latinLnBrk="0" hangingPunct="1">
      <a:defRPr sz="2400" kern="1200">
        <a:solidFill>
          <a:schemeClr val="tx1"/>
        </a:solidFill>
        <a:latin typeface="Arial" panose="020B0604020202020204" pitchFamily="34" charset="0"/>
        <a:ea typeface="MS PGothic" panose="020B0600070205080204" pitchFamily="-112" charset="-128"/>
        <a:cs typeface="MS PGothic" panose="020B0600070205080204" pitchFamily="-112" charset="-128"/>
      </a:defRPr>
    </a:lvl7pPr>
    <a:lvl8pPr marL="3200400" algn="l" defTabSz="457200" rtl="0" eaLnBrk="1" latinLnBrk="0" hangingPunct="1">
      <a:defRPr sz="2400" kern="1200">
        <a:solidFill>
          <a:schemeClr val="tx1"/>
        </a:solidFill>
        <a:latin typeface="Arial" panose="020B0604020202020204" pitchFamily="34" charset="0"/>
        <a:ea typeface="MS PGothic" panose="020B0600070205080204" pitchFamily="-112" charset="-128"/>
        <a:cs typeface="MS PGothic" panose="020B0600070205080204" pitchFamily="-112" charset="-128"/>
      </a:defRPr>
    </a:lvl8pPr>
    <a:lvl9pPr marL="3657600" algn="l" defTabSz="457200" rtl="0" eaLnBrk="1" latinLnBrk="0" hangingPunct="1">
      <a:defRPr sz="2400" kern="1200">
        <a:solidFill>
          <a:schemeClr val="tx1"/>
        </a:solidFill>
        <a:latin typeface="Arial" panose="020B0604020202020204" pitchFamily="34" charset="0"/>
        <a:ea typeface="MS PGothic" panose="020B0600070205080204" pitchFamily="-112" charset="-128"/>
        <a:cs typeface="MS PGothic" panose="020B0600070205080204" pitchFamily="-112" charset="-128"/>
      </a:defRPr>
    </a:lvl9pPr>
  </p:defaultTextStyle>
  <p:extLst>
    <p:ext uri="{EFAFB233-063F-42B5-8137-9DF3F51BA10A}">
      <p15:sldGuideLst xmlns:p15="http://schemas.microsoft.com/office/powerpoint/2012/main">
        <p15:guide id="1" orient="horz" pos="2162">
          <p15:clr>
            <a:srgbClr val="A4A3A4"/>
          </p15:clr>
        </p15:guide>
        <p15:guide id="2" pos="2955">
          <p15:clr>
            <a:srgbClr val="A4A3A4"/>
          </p15:clr>
        </p15:guide>
        <p15:guide id="3" orient="horz" pos="754">
          <p15:clr>
            <a:srgbClr val="A4A3A4"/>
          </p15:clr>
        </p15:guide>
        <p15:guide id="4" pos="1441">
          <p15:clr>
            <a:srgbClr val="A4A3A4"/>
          </p15:clr>
        </p15:guide>
        <p15:guide id="5" pos="398">
          <p15:clr>
            <a:srgbClr val="A4A3A4"/>
          </p15:clr>
        </p15:guide>
        <p15:guide id="6" pos="14">
          <p15:clr>
            <a:srgbClr val="A4A3A4"/>
          </p15:clr>
        </p15:guide>
        <p15:guide id="7" pos="1296">
          <p15:clr>
            <a:srgbClr val="A4A3A4"/>
          </p15:clr>
        </p15:guide>
        <p15:guide id="8" orient="horz" pos="1523">
          <p15:clr>
            <a:srgbClr val="A4A3A4"/>
          </p15:clr>
        </p15:guide>
        <p15:guide id="9" pos="4026">
          <p15:clr>
            <a:srgbClr val="A4A3A4"/>
          </p15:clr>
        </p15:guide>
        <p15:guide id="10" pos="353">
          <p15:clr>
            <a:srgbClr val="A4A3A4"/>
          </p15:clr>
        </p15:guide>
        <p15:guide id="11" pos="4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zimasi Gcukumana" initials="MG"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C02F"/>
    <a:srgbClr val="3366CC"/>
    <a:srgbClr val="DDA29F"/>
    <a:srgbClr val="003300"/>
    <a:srgbClr val="CCFF33"/>
    <a:srgbClr val="FFFF00"/>
    <a:srgbClr val="663300"/>
    <a:srgbClr val="000099"/>
    <a:srgbClr val="99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81055" autoAdjust="0"/>
  </p:normalViewPr>
  <p:slideViewPr>
    <p:cSldViewPr snapToObjects="1" showGuides="1">
      <p:cViewPr varScale="1">
        <p:scale>
          <a:sx n="59" d="100"/>
          <a:sy n="59" d="100"/>
        </p:scale>
        <p:origin x="1278" y="72"/>
      </p:cViewPr>
      <p:guideLst>
        <p:guide orient="horz" pos="2162"/>
        <p:guide pos="2955"/>
        <p:guide orient="horz" pos="754"/>
        <p:guide pos="1441"/>
        <p:guide pos="398"/>
        <p:guide pos="14"/>
        <p:guide pos="1296"/>
        <p:guide orient="horz" pos="1523"/>
        <p:guide pos="4026"/>
        <p:guide pos="353"/>
        <p:guide pos="4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431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E2171136-0631-4F3E-8A47-D316828CACCE}" type="doc">
      <dgm:prSet loTypeId="urn:microsoft.com/office/officeart/2005/8/layout/pyramid1#1" loCatId="pyramid" qsTypeId="urn:microsoft.com/office/officeart/2005/8/quickstyle/simple1#1" qsCatId="simple" csTypeId="urn:microsoft.com/office/officeart/2005/8/colors/accent1_2#1" csCatId="accent1" phldr="1"/>
      <dgm:spPr/>
      <dgm:t>
        <a:bodyPr/>
        <a:lstStyle/>
        <a:p>
          <a:endParaRPr lang="en-ZA"/>
        </a:p>
      </dgm:t>
    </dgm:pt>
    <dgm:pt modelId="{39FA305D-45E3-4BDA-AC90-EE3F2CCA1A68}">
      <dgm:prSet phldrT="[Text]" custT="1"/>
      <dgm:spPr>
        <a:xfrm>
          <a:off x="2385060" y="0"/>
          <a:ext cx="1192530" cy="747857"/>
        </a:xfrm>
        <a:prstGeom prst="trapezoid">
          <a:avLst>
            <a:gd name="adj" fmla="val 79730"/>
          </a:avLst>
        </a:prstGeom>
        <a:solidFill>
          <a:srgbClr val="92D050"/>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ZA" sz="1400" b="0" dirty="0">
              <a:solidFill>
                <a:sysClr val="windowText" lastClr="000000">
                  <a:hueOff val="0"/>
                  <a:satOff val="0"/>
                  <a:lumOff val="0"/>
                  <a:alphaOff val="0"/>
                </a:sysClr>
              </a:solidFill>
              <a:latin typeface="Arial" panose="020B0604020202020204" pitchFamily="2" charset="0"/>
              <a:ea typeface="+mn-ea"/>
              <a:cs typeface="Arial" panose="020B0604020202020204" pitchFamily="2" charset="0"/>
            </a:rPr>
            <a:t>National Central</a:t>
          </a:r>
        </a:p>
      </dgm:t>
    </dgm:pt>
    <dgm:pt modelId="{56D10359-E1C4-46D5-8774-4715D664C68E}" type="parTrans" cxnId="{F9073AA4-8CA3-48AE-827D-03B4235E8F66}">
      <dgm:prSet/>
      <dgm:spPr/>
      <dgm:t>
        <a:bodyPr/>
        <a:lstStyle/>
        <a:p>
          <a:endParaRPr lang="en-ZA"/>
        </a:p>
      </dgm:t>
    </dgm:pt>
    <dgm:pt modelId="{32BB27CF-AE5D-4808-B665-68A540D116C7}" type="sibTrans" cxnId="{F9073AA4-8CA3-48AE-827D-03B4235E8F66}">
      <dgm:prSet/>
      <dgm:spPr/>
      <dgm:t>
        <a:bodyPr/>
        <a:lstStyle/>
        <a:p>
          <a:endParaRPr lang="en-ZA"/>
        </a:p>
      </dgm:t>
    </dgm:pt>
    <dgm:pt modelId="{F512FC5D-B387-405A-8A66-BA3DF5452B90}">
      <dgm:prSet phldrT="[Text]" custT="1"/>
      <dgm:spPr>
        <a:xfrm>
          <a:off x="1788794" y="747857"/>
          <a:ext cx="2385060" cy="747857"/>
        </a:xfrm>
        <a:prstGeom prst="trapezoid">
          <a:avLst>
            <a:gd name="adj" fmla="val 79730"/>
          </a:avLst>
        </a:prstGeom>
        <a:solidFill>
          <a:schemeClr val="accent6">
            <a:lumMod val="40000"/>
            <a:lumOff val="60000"/>
          </a:scheme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ZA" sz="1400" dirty="0">
              <a:solidFill>
                <a:sysClr val="windowText" lastClr="000000">
                  <a:hueOff val="0"/>
                  <a:satOff val="0"/>
                  <a:lumOff val="0"/>
                  <a:alphaOff val="0"/>
                </a:sysClr>
              </a:solidFill>
              <a:latin typeface="Arial" panose="020B0604020202020204" pitchFamily="2" charset="0"/>
              <a:ea typeface="+mn-ea"/>
              <a:cs typeface="Arial" panose="020B0604020202020204" pitchFamily="2" charset="0"/>
            </a:rPr>
            <a:t>Provincial tertiary</a:t>
          </a:r>
        </a:p>
      </dgm:t>
    </dgm:pt>
    <dgm:pt modelId="{61644EE9-E66E-423B-BCE5-FA9763D11874}" type="parTrans" cxnId="{B391EF3F-F6F7-42C1-A3BF-3C8B65DA41A5}">
      <dgm:prSet/>
      <dgm:spPr/>
      <dgm:t>
        <a:bodyPr/>
        <a:lstStyle/>
        <a:p>
          <a:endParaRPr lang="en-ZA"/>
        </a:p>
      </dgm:t>
    </dgm:pt>
    <dgm:pt modelId="{1048355A-51CD-4570-A8AA-AA4E1CABE2A8}" type="sibTrans" cxnId="{B391EF3F-F6F7-42C1-A3BF-3C8B65DA41A5}">
      <dgm:prSet/>
      <dgm:spPr/>
      <dgm:t>
        <a:bodyPr/>
        <a:lstStyle/>
        <a:p>
          <a:endParaRPr lang="en-ZA"/>
        </a:p>
      </dgm:t>
    </dgm:pt>
    <dgm:pt modelId="{7FA722C2-2702-4BE5-B6C8-7554494091DF}">
      <dgm:prSet phldrT="[Text]" custT="1"/>
      <dgm:spPr>
        <a:xfrm>
          <a:off x="1192529" y="1495715"/>
          <a:ext cx="3577590" cy="747857"/>
        </a:xfrm>
        <a:prstGeom prst="trapezoid">
          <a:avLst>
            <a:gd name="adj" fmla="val 79730"/>
          </a:avLst>
        </a:prstGeom>
        <a:solidFill>
          <a:schemeClr val="accent6">
            <a:lumMod val="20000"/>
            <a:lumOff val="80000"/>
          </a:scheme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ZA" sz="1400" dirty="0">
              <a:solidFill>
                <a:sysClr val="windowText" lastClr="000000">
                  <a:hueOff val="0"/>
                  <a:satOff val="0"/>
                  <a:lumOff val="0"/>
                  <a:alphaOff val="0"/>
                </a:sysClr>
              </a:solidFill>
              <a:latin typeface="Arial" panose="020B0604020202020204" pitchFamily="2" charset="0"/>
              <a:ea typeface="+mn-ea"/>
              <a:cs typeface="Arial" panose="020B0604020202020204" pitchFamily="2" charset="0"/>
            </a:rPr>
            <a:t>Regional</a:t>
          </a:r>
        </a:p>
      </dgm:t>
    </dgm:pt>
    <dgm:pt modelId="{624B34AF-14DD-4FD2-9B85-53C34B9DB4DE}" type="parTrans" cxnId="{9FA39817-98D3-41B4-80D6-B7C4D2942899}">
      <dgm:prSet/>
      <dgm:spPr/>
      <dgm:t>
        <a:bodyPr/>
        <a:lstStyle/>
        <a:p>
          <a:endParaRPr lang="en-ZA"/>
        </a:p>
      </dgm:t>
    </dgm:pt>
    <dgm:pt modelId="{AC17D586-C673-494D-8535-A02B5678353B}" type="sibTrans" cxnId="{9FA39817-98D3-41B4-80D6-B7C4D2942899}">
      <dgm:prSet/>
      <dgm:spPr/>
      <dgm:t>
        <a:bodyPr/>
        <a:lstStyle/>
        <a:p>
          <a:endParaRPr lang="en-ZA"/>
        </a:p>
      </dgm:t>
    </dgm:pt>
    <dgm:pt modelId="{8D120E96-962C-475F-A75B-A618016E018D}">
      <dgm:prSet phldrT="[Text]" custT="1"/>
      <dgm:spPr>
        <a:xfrm>
          <a:off x="596264" y="2243573"/>
          <a:ext cx="4770120" cy="747857"/>
        </a:xfrm>
        <a:prstGeom prst="trapezoid">
          <a:avLst>
            <a:gd name="adj" fmla="val 79730"/>
          </a:avLst>
        </a:prstGeom>
        <a:solidFill>
          <a:schemeClr val="bg1">
            <a:lumMod val="85000"/>
          </a:scheme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ZA" sz="1400" dirty="0">
              <a:solidFill>
                <a:sysClr val="windowText" lastClr="000000">
                  <a:hueOff val="0"/>
                  <a:satOff val="0"/>
                  <a:lumOff val="0"/>
                  <a:alphaOff val="0"/>
                </a:sysClr>
              </a:solidFill>
              <a:latin typeface="Arial" panose="020B0604020202020204" pitchFamily="2" charset="0"/>
              <a:ea typeface="+mn-ea"/>
              <a:cs typeface="Arial" panose="020B0604020202020204" pitchFamily="2" charset="0"/>
            </a:rPr>
            <a:t>District laboratories</a:t>
          </a:r>
        </a:p>
      </dgm:t>
    </dgm:pt>
    <dgm:pt modelId="{6AAE0B49-57D4-4199-9537-605C765C5637}" type="parTrans" cxnId="{F4706287-DE4D-4444-AD22-A52BBBECFE3F}">
      <dgm:prSet/>
      <dgm:spPr/>
      <dgm:t>
        <a:bodyPr/>
        <a:lstStyle/>
        <a:p>
          <a:endParaRPr lang="en-ZA"/>
        </a:p>
      </dgm:t>
    </dgm:pt>
    <dgm:pt modelId="{DD043969-7F2B-42FA-8603-7C3C02C663BA}" type="sibTrans" cxnId="{F4706287-DE4D-4444-AD22-A52BBBECFE3F}">
      <dgm:prSet/>
      <dgm:spPr/>
      <dgm:t>
        <a:bodyPr/>
        <a:lstStyle/>
        <a:p>
          <a:endParaRPr lang="en-ZA"/>
        </a:p>
      </dgm:t>
    </dgm:pt>
    <dgm:pt modelId="{924E8B14-4246-426D-B3C2-14B74CB93622}">
      <dgm:prSet phldrT="[Text]" custT="1"/>
      <dgm:spPr>
        <a:xfrm>
          <a:off x="0" y="2991431"/>
          <a:ext cx="5962650" cy="747857"/>
        </a:xfrm>
        <a:prstGeom prst="trapezoid">
          <a:avLst>
            <a:gd name="adj" fmla="val 79730"/>
          </a:avLst>
        </a:prstGeom>
        <a:solidFill>
          <a:schemeClr val="accent1">
            <a:lumMod val="40000"/>
            <a:lumOff val="60000"/>
          </a:schemeClr>
        </a:solidFill>
        <a:ln w="12700" cap="flat" cmpd="sng" algn="ctr">
          <a:solidFill>
            <a:sysClr val="window" lastClr="FFFFFF">
              <a:hueOff val="0"/>
              <a:satOff val="0"/>
              <a:lumOff val="0"/>
              <a:alphaOff val="0"/>
            </a:sysClr>
          </a:solidFill>
          <a:prstDash val="solid"/>
          <a:miter lim="800000"/>
        </a:ln>
        <a:effectLst/>
      </dgm:spPr>
      <dgm:t>
        <a:bodyPr/>
        <a:lstStyle/>
        <a:p>
          <a:pPr>
            <a:buNone/>
          </a:pPr>
          <a:endParaRPr lang="en-ZA" sz="1800" dirty="0">
            <a:solidFill>
              <a:sysClr val="windowText" lastClr="000000">
                <a:hueOff val="0"/>
                <a:satOff val="0"/>
                <a:lumOff val="0"/>
                <a:alphaOff val="0"/>
              </a:sysClr>
            </a:solidFill>
            <a:latin typeface="Arial" panose="020B0604020202020204" pitchFamily="2" charset="0"/>
            <a:ea typeface="+mn-ea"/>
            <a:cs typeface="Arial" panose="020B0604020202020204" pitchFamily="2" charset="0"/>
          </a:endParaRPr>
        </a:p>
        <a:p>
          <a:pPr>
            <a:buNone/>
          </a:pPr>
          <a:r>
            <a:rPr lang="en-ZA" sz="1400" dirty="0">
              <a:solidFill>
                <a:sysClr val="windowText" lastClr="000000">
                  <a:hueOff val="0"/>
                  <a:satOff val="0"/>
                  <a:lumOff val="0"/>
                  <a:alphaOff val="0"/>
                </a:sysClr>
              </a:solidFill>
              <a:latin typeface="Arial" panose="020B0604020202020204" pitchFamily="2" charset="0"/>
              <a:ea typeface="+mn-ea"/>
              <a:cs typeface="Arial" panose="020B0604020202020204" pitchFamily="2" charset="0"/>
            </a:rPr>
            <a:t>Service depots</a:t>
          </a:r>
        </a:p>
        <a:p>
          <a:pPr>
            <a:buNone/>
          </a:pPr>
          <a:endParaRPr lang="en-ZA" sz="1800" dirty="0">
            <a:solidFill>
              <a:sysClr val="windowText" lastClr="000000">
                <a:hueOff val="0"/>
                <a:satOff val="0"/>
                <a:lumOff val="0"/>
                <a:alphaOff val="0"/>
              </a:sysClr>
            </a:solidFill>
            <a:latin typeface="Calibri" panose="020F0502020204030204"/>
            <a:ea typeface="+mn-ea"/>
            <a:cs typeface="+mn-cs"/>
          </a:endParaRPr>
        </a:p>
      </dgm:t>
    </dgm:pt>
    <dgm:pt modelId="{4A855C07-B3E9-4F2F-90B0-3BB929B856FC}" type="parTrans" cxnId="{3DA427DD-282F-4383-93BF-F4E9F66C554B}">
      <dgm:prSet/>
      <dgm:spPr/>
      <dgm:t>
        <a:bodyPr/>
        <a:lstStyle/>
        <a:p>
          <a:endParaRPr lang="en-ZA"/>
        </a:p>
      </dgm:t>
    </dgm:pt>
    <dgm:pt modelId="{97B52A9E-E9BB-4315-863F-2E69DF2EF232}" type="sibTrans" cxnId="{3DA427DD-282F-4383-93BF-F4E9F66C554B}">
      <dgm:prSet/>
      <dgm:spPr/>
      <dgm:t>
        <a:bodyPr/>
        <a:lstStyle/>
        <a:p>
          <a:endParaRPr lang="en-ZA"/>
        </a:p>
      </dgm:t>
    </dgm:pt>
    <dgm:pt modelId="{FAC13553-C8C6-4587-839A-A24F536901D3}" type="pres">
      <dgm:prSet presAssocID="{E2171136-0631-4F3E-8A47-D316828CACCE}" presName="Name0" presStyleCnt="0">
        <dgm:presLayoutVars>
          <dgm:dir/>
          <dgm:animLvl val="lvl"/>
          <dgm:resizeHandles val="exact"/>
        </dgm:presLayoutVars>
      </dgm:prSet>
      <dgm:spPr/>
      <dgm:t>
        <a:bodyPr/>
        <a:lstStyle/>
        <a:p>
          <a:endParaRPr lang="en-US"/>
        </a:p>
      </dgm:t>
    </dgm:pt>
    <dgm:pt modelId="{669F10B0-1FC1-40D4-BC51-72FE3F62825B}" type="pres">
      <dgm:prSet presAssocID="{39FA305D-45E3-4BDA-AC90-EE3F2CCA1A68}" presName="Name8" presStyleCnt="0"/>
      <dgm:spPr/>
    </dgm:pt>
    <dgm:pt modelId="{C0E44AF7-D005-4255-8769-E382E9579E93}" type="pres">
      <dgm:prSet presAssocID="{39FA305D-45E3-4BDA-AC90-EE3F2CCA1A68}" presName="level" presStyleLbl="node1" presStyleIdx="0" presStyleCnt="5" custScaleX="147093" custScaleY="158687">
        <dgm:presLayoutVars>
          <dgm:chMax val="1"/>
          <dgm:bulletEnabled val="1"/>
        </dgm:presLayoutVars>
      </dgm:prSet>
      <dgm:spPr/>
      <dgm:t>
        <a:bodyPr/>
        <a:lstStyle/>
        <a:p>
          <a:endParaRPr lang="en-US"/>
        </a:p>
      </dgm:t>
    </dgm:pt>
    <dgm:pt modelId="{8EE0A56F-2B95-4EF1-9203-55A107E622DB}" type="pres">
      <dgm:prSet presAssocID="{39FA305D-45E3-4BDA-AC90-EE3F2CCA1A68}" presName="levelTx" presStyleLbl="revTx" presStyleIdx="0" presStyleCnt="0">
        <dgm:presLayoutVars>
          <dgm:chMax val="1"/>
          <dgm:bulletEnabled val="1"/>
        </dgm:presLayoutVars>
      </dgm:prSet>
      <dgm:spPr/>
      <dgm:t>
        <a:bodyPr/>
        <a:lstStyle/>
        <a:p>
          <a:endParaRPr lang="en-US"/>
        </a:p>
      </dgm:t>
    </dgm:pt>
    <dgm:pt modelId="{53C8815F-D849-4D89-96FD-103F63216FB7}" type="pres">
      <dgm:prSet presAssocID="{F512FC5D-B387-405A-8A66-BA3DF5452B90}" presName="Name8" presStyleCnt="0"/>
      <dgm:spPr/>
    </dgm:pt>
    <dgm:pt modelId="{185D2DA7-682D-45E9-9D53-481073FE4590}" type="pres">
      <dgm:prSet presAssocID="{F512FC5D-B387-405A-8A66-BA3DF5452B90}" presName="level" presStyleLbl="node1" presStyleIdx="1" presStyleCnt="5" custScaleX="118951">
        <dgm:presLayoutVars>
          <dgm:chMax val="1"/>
          <dgm:bulletEnabled val="1"/>
        </dgm:presLayoutVars>
      </dgm:prSet>
      <dgm:spPr/>
      <dgm:t>
        <a:bodyPr/>
        <a:lstStyle/>
        <a:p>
          <a:endParaRPr lang="en-US"/>
        </a:p>
      </dgm:t>
    </dgm:pt>
    <dgm:pt modelId="{B6BD4412-FA5F-4F3D-ACDF-8B6EB2108FD1}" type="pres">
      <dgm:prSet presAssocID="{F512FC5D-B387-405A-8A66-BA3DF5452B90}" presName="levelTx" presStyleLbl="revTx" presStyleIdx="0" presStyleCnt="0">
        <dgm:presLayoutVars>
          <dgm:chMax val="1"/>
          <dgm:bulletEnabled val="1"/>
        </dgm:presLayoutVars>
      </dgm:prSet>
      <dgm:spPr/>
      <dgm:t>
        <a:bodyPr/>
        <a:lstStyle/>
        <a:p>
          <a:endParaRPr lang="en-US"/>
        </a:p>
      </dgm:t>
    </dgm:pt>
    <dgm:pt modelId="{F3838F03-FD03-4B7C-A64A-778D8F975F1C}" type="pres">
      <dgm:prSet presAssocID="{7FA722C2-2702-4BE5-B6C8-7554494091DF}" presName="Name8" presStyleCnt="0"/>
      <dgm:spPr/>
    </dgm:pt>
    <dgm:pt modelId="{24EBF007-1906-4FE6-9DB3-790523C639CC}" type="pres">
      <dgm:prSet presAssocID="{7FA722C2-2702-4BE5-B6C8-7554494091DF}" presName="level" presStyleLbl="node1" presStyleIdx="2" presStyleCnt="5" custScaleX="104348" custScaleY="126587">
        <dgm:presLayoutVars>
          <dgm:chMax val="1"/>
          <dgm:bulletEnabled val="1"/>
        </dgm:presLayoutVars>
      </dgm:prSet>
      <dgm:spPr/>
      <dgm:t>
        <a:bodyPr/>
        <a:lstStyle/>
        <a:p>
          <a:endParaRPr lang="en-US"/>
        </a:p>
      </dgm:t>
    </dgm:pt>
    <dgm:pt modelId="{9AE70BF1-1635-4DE9-B459-566C0C6DE2FC}" type="pres">
      <dgm:prSet presAssocID="{7FA722C2-2702-4BE5-B6C8-7554494091DF}" presName="levelTx" presStyleLbl="revTx" presStyleIdx="0" presStyleCnt="0">
        <dgm:presLayoutVars>
          <dgm:chMax val="1"/>
          <dgm:bulletEnabled val="1"/>
        </dgm:presLayoutVars>
      </dgm:prSet>
      <dgm:spPr/>
      <dgm:t>
        <a:bodyPr/>
        <a:lstStyle/>
        <a:p>
          <a:endParaRPr lang="en-US"/>
        </a:p>
      </dgm:t>
    </dgm:pt>
    <dgm:pt modelId="{8BAA616F-101E-47A0-8D1B-7276509DB186}" type="pres">
      <dgm:prSet presAssocID="{8D120E96-962C-475F-A75B-A618016E018D}" presName="Name8" presStyleCnt="0"/>
      <dgm:spPr/>
    </dgm:pt>
    <dgm:pt modelId="{FFC40E93-A6D6-41D8-A99A-C93F7A3F6D61}" type="pres">
      <dgm:prSet presAssocID="{8D120E96-962C-475F-A75B-A618016E018D}" presName="level" presStyleLbl="node1" presStyleIdx="3" presStyleCnt="5" custScaleX="102367">
        <dgm:presLayoutVars>
          <dgm:chMax val="1"/>
          <dgm:bulletEnabled val="1"/>
        </dgm:presLayoutVars>
      </dgm:prSet>
      <dgm:spPr/>
      <dgm:t>
        <a:bodyPr/>
        <a:lstStyle/>
        <a:p>
          <a:endParaRPr lang="en-US"/>
        </a:p>
      </dgm:t>
    </dgm:pt>
    <dgm:pt modelId="{7DF3AC08-5AB1-41AF-BD80-FDC44B499391}" type="pres">
      <dgm:prSet presAssocID="{8D120E96-962C-475F-A75B-A618016E018D}" presName="levelTx" presStyleLbl="revTx" presStyleIdx="0" presStyleCnt="0">
        <dgm:presLayoutVars>
          <dgm:chMax val="1"/>
          <dgm:bulletEnabled val="1"/>
        </dgm:presLayoutVars>
      </dgm:prSet>
      <dgm:spPr/>
      <dgm:t>
        <a:bodyPr/>
        <a:lstStyle/>
        <a:p>
          <a:endParaRPr lang="en-US"/>
        </a:p>
      </dgm:t>
    </dgm:pt>
    <dgm:pt modelId="{05775A62-E4E1-4FDB-A9F0-B2A0D0EAC2B4}" type="pres">
      <dgm:prSet presAssocID="{924E8B14-4246-426D-B3C2-14B74CB93622}" presName="Name8" presStyleCnt="0"/>
      <dgm:spPr/>
    </dgm:pt>
    <dgm:pt modelId="{E928F8A3-25F6-4997-BCB0-4E90C5685847}" type="pres">
      <dgm:prSet presAssocID="{924E8B14-4246-426D-B3C2-14B74CB93622}" presName="level" presStyleLbl="node1" presStyleIdx="4" presStyleCnt="5">
        <dgm:presLayoutVars>
          <dgm:chMax val="1"/>
          <dgm:bulletEnabled val="1"/>
        </dgm:presLayoutVars>
      </dgm:prSet>
      <dgm:spPr/>
      <dgm:t>
        <a:bodyPr/>
        <a:lstStyle/>
        <a:p>
          <a:endParaRPr lang="en-US"/>
        </a:p>
      </dgm:t>
    </dgm:pt>
    <dgm:pt modelId="{A1B7DE61-6830-4DD1-9B1A-520A360AC2A6}" type="pres">
      <dgm:prSet presAssocID="{924E8B14-4246-426D-B3C2-14B74CB93622}" presName="levelTx" presStyleLbl="revTx" presStyleIdx="0" presStyleCnt="0">
        <dgm:presLayoutVars>
          <dgm:chMax val="1"/>
          <dgm:bulletEnabled val="1"/>
        </dgm:presLayoutVars>
      </dgm:prSet>
      <dgm:spPr/>
      <dgm:t>
        <a:bodyPr/>
        <a:lstStyle/>
        <a:p>
          <a:endParaRPr lang="en-US"/>
        </a:p>
      </dgm:t>
    </dgm:pt>
  </dgm:ptLst>
  <dgm:cxnLst>
    <dgm:cxn modelId="{74718D1D-BF73-4D4A-B293-7C27DAAAE918}" type="presOf" srcId="{F512FC5D-B387-405A-8A66-BA3DF5452B90}" destId="{B6BD4412-FA5F-4F3D-ACDF-8B6EB2108FD1}" srcOrd="1" destOrd="0" presId="urn:microsoft.com/office/officeart/2005/8/layout/pyramid1#1"/>
    <dgm:cxn modelId="{9FA39817-98D3-41B4-80D6-B7C4D2942899}" srcId="{E2171136-0631-4F3E-8A47-D316828CACCE}" destId="{7FA722C2-2702-4BE5-B6C8-7554494091DF}" srcOrd="2" destOrd="0" parTransId="{624B34AF-14DD-4FD2-9B85-53C34B9DB4DE}" sibTransId="{AC17D586-C673-494D-8535-A02B5678353B}"/>
    <dgm:cxn modelId="{566CE115-DC19-42B5-9C4F-3F0E2EE2FC77}" type="presOf" srcId="{8D120E96-962C-475F-A75B-A618016E018D}" destId="{FFC40E93-A6D6-41D8-A99A-C93F7A3F6D61}" srcOrd="0" destOrd="0" presId="urn:microsoft.com/office/officeart/2005/8/layout/pyramid1#1"/>
    <dgm:cxn modelId="{39673498-23D2-4723-B479-32A76173C4C1}" type="presOf" srcId="{924E8B14-4246-426D-B3C2-14B74CB93622}" destId="{E928F8A3-25F6-4997-BCB0-4E90C5685847}" srcOrd="0" destOrd="0" presId="urn:microsoft.com/office/officeart/2005/8/layout/pyramid1#1"/>
    <dgm:cxn modelId="{4EAC8957-7C66-4CF3-A988-2FC671898A6E}" type="presOf" srcId="{F512FC5D-B387-405A-8A66-BA3DF5452B90}" destId="{185D2DA7-682D-45E9-9D53-481073FE4590}" srcOrd="0" destOrd="0" presId="urn:microsoft.com/office/officeart/2005/8/layout/pyramid1#1"/>
    <dgm:cxn modelId="{AFB9DF28-950C-440A-B650-52A7ADCADF07}" type="presOf" srcId="{39FA305D-45E3-4BDA-AC90-EE3F2CCA1A68}" destId="{C0E44AF7-D005-4255-8769-E382E9579E93}" srcOrd="0" destOrd="0" presId="urn:microsoft.com/office/officeart/2005/8/layout/pyramid1#1"/>
    <dgm:cxn modelId="{911F5BC3-A2AD-44EC-84D2-48B48F6F0D63}" type="presOf" srcId="{7FA722C2-2702-4BE5-B6C8-7554494091DF}" destId="{24EBF007-1906-4FE6-9DB3-790523C639CC}" srcOrd="0" destOrd="0" presId="urn:microsoft.com/office/officeart/2005/8/layout/pyramid1#1"/>
    <dgm:cxn modelId="{3DA427DD-282F-4383-93BF-F4E9F66C554B}" srcId="{E2171136-0631-4F3E-8A47-D316828CACCE}" destId="{924E8B14-4246-426D-B3C2-14B74CB93622}" srcOrd="4" destOrd="0" parTransId="{4A855C07-B3E9-4F2F-90B0-3BB929B856FC}" sibTransId="{97B52A9E-E9BB-4315-863F-2E69DF2EF232}"/>
    <dgm:cxn modelId="{1F937E3A-D7C2-4C54-A14A-0158AF442A96}" type="presOf" srcId="{8D120E96-962C-475F-A75B-A618016E018D}" destId="{7DF3AC08-5AB1-41AF-BD80-FDC44B499391}" srcOrd="1" destOrd="0" presId="urn:microsoft.com/office/officeart/2005/8/layout/pyramid1#1"/>
    <dgm:cxn modelId="{F9073AA4-8CA3-48AE-827D-03B4235E8F66}" srcId="{E2171136-0631-4F3E-8A47-D316828CACCE}" destId="{39FA305D-45E3-4BDA-AC90-EE3F2CCA1A68}" srcOrd="0" destOrd="0" parTransId="{56D10359-E1C4-46D5-8774-4715D664C68E}" sibTransId="{32BB27CF-AE5D-4808-B665-68A540D116C7}"/>
    <dgm:cxn modelId="{B391EF3F-F6F7-42C1-A3BF-3C8B65DA41A5}" srcId="{E2171136-0631-4F3E-8A47-D316828CACCE}" destId="{F512FC5D-B387-405A-8A66-BA3DF5452B90}" srcOrd="1" destOrd="0" parTransId="{61644EE9-E66E-423B-BCE5-FA9763D11874}" sibTransId="{1048355A-51CD-4570-A8AA-AA4E1CABE2A8}"/>
    <dgm:cxn modelId="{AA547478-BDB9-45D3-9675-D4EBDAE9C27E}" type="presOf" srcId="{924E8B14-4246-426D-B3C2-14B74CB93622}" destId="{A1B7DE61-6830-4DD1-9B1A-520A360AC2A6}" srcOrd="1" destOrd="0" presId="urn:microsoft.com/office/officeart/2005/8/layout/pyramid1#1"/>
    <dgm:cxn modelId="{F4706287-DE4D-4444-AD22-A52BBBECFE3F}" srcId="{E2171136-0631-4F3E-8A47-D316828CACCE}" destId="{8D120E96-962C-475F-A75B-A618016E018D}" srcOrd="3" destOrd="0" parTransId="{6AAE0B49-57D4-4199-9537-605C765C5637}" sibTransId="{DD043969-7F2B-42FA-8603-7C3C02C663BA}"/>
    <dgm:cxn modelId="{03BF8FB1-3A5F-4DA6-93CC-ED9EB6372674}" type="presOf" srcId="{39FA305D-45E3-4BDA-AC90-EE3F2CCA1A68}" destId="{8EE0A56F-2B95-4EF1-9203-55A107E622DB}" srcOrd="1" destOrd="0" presId="urn:microsoft.com/office/officeart/2005/8/layout/pyramid1#1"/>
    <dgm:cxn modelId="{46FC6E6F-64D7-4584-BC01-7B4250375F8D}" type="presOf" srcId="{7FA722C2-2702-4BE5-B6C8-7554494091DF}" destId="{9AE70BF1-1635-4DE9-B459-566C0C6DE2FC}" srcOrd="1" destOrd="0" presId="urn:microsoft.com/office/officeart/2005/8/layout/pyramid1#1"/>
    <dgm:cxn modelId="{A805B431-FCEA-4CCA-B3C5-EF072E68C737}" type="presOf" srcId="{E2171136-0631-4F3E-8A47-D316828CACCE}" destId="{FAC13553-C8C6-4587-839A-A24F536901D3}" srcOrd="0" destOrd="0" presId="urn:microsoft.com/office/officeart/2005/8/layout/pyramid1#1"/>
    <dgm:cxn modelId="{8F14BF2F-FF97-46FD-AD56-B2D6E1FBBBEF}" type="presParOf" srcId="{FAC13553-C8C6-4587-839A-A24F536901D3}" destId="{669F10B0-1FC1-40D4-BC51-72FE3F62825B}" srcOrd="0" destOrd="0" presId="urn:microsoft.com/office/officeart/2005/8/layout/pyramid1#1"/>
    <dgm:cxn modelId="{4304026A-DFF0-4CF7-8BED-7EB69B0EFFAC}" type="presParOf" srcId="{669F10B0-1FC1-40D4-BC51-72FE3F62825B}" destId="{C0E44AF7-D005-4255-8769-E382E9579E93}" srcOrd="0" destOrd="0" presId="urn:microsoft.com/office/officeart/2005/8/layout/pyramid1#1"/>
    <dgm:cxn modelId="{AC1F2CC3-861D-4CB8-B09B-74104B07368A}" type="presParOf" srcId="{669F10B0-1FC1-40D4-BC51-72FE3F62825B}" destId="{8EE0A56F-2B95-4EF1-9203-55A107E622DB}" srcOrd="1" destOrd="0" presId="urn:microsoft.com/office/officeart/2005/8/layout/pyramid1#1"/>
    <dgm:cxn modelId="{9C5783F1-8E1A-479E-9B2D-C4E797E7622B}" type="presParOf" srcId="{FAC13553-C8C6-4587-839A-A24F536901D3}" destId="{53C8815F-D849-4D89-96FD-103F63216FB7}" srcOrd="1" destOrd="0" presId="urn:microsoft.com/office/officeart/2005/8/layout/pyramid1#1"/>
    <dgm:cxn modelId="{A5290D67-D55D-4F62-ADD5-592E1EEA0BB9}" type="presParOf" srcId="{53C8815F-D849-4D89-96FD-103F63216FB7}" destId="{185D2DA7-682D-45E9-9D53-481073FE4590}" srcOrd="0" destOrd="0" presId="urn:microsoft.com/office/officeart/2005/8/layout/pyramid1#1"/>
    <dgm:cxn modelId="{085EA607-B9C7-47D4-BB16-D83BE9E230C5}" type="presParOf" srcId="{53C8815F-D849-4D89-96FD-103F63216FB7}" destId="{B6BD4412-FA5F-4F3D-ACDF-8B6EB2108FD1}" srcOrd="1" destOrd="0" presId="urn:microsoft.com/office/officeart/2005/8/layout/pyramid1#1"/>
    <dgm:cxn modelId="{1CDA9B69-05EB-4C55-AD22-ADAA852CA635}" type="presParOf" srcId="{FAC13553-C8C6-4587-839A-A24F536901D3}" destId="{F3838F03-FD03-4B7C-A64A-778D8F975F1C}" srcOrd="2" destOrd="0" presId="urn:microsoft.com/office/officeart/2005/8/layout/pyramid1#1"/>
    <dgm:cxn modelId="{1C47DBEC-676E-4BE9-8A45-6BC391C4D009}" type="presParOf" srcId="{F3838F03-FD03-4B7C-A64A-778D8F975F1C}" destId="{24EBF007-1906-4FE6-9DB3-790523C639CC}" srcOrd="0" destOrd="0" presId="urn:microsoft.com/office/officeart/2005/8/layout/pyramid1#1"/>
    <dgm:cxn modelId="{0A72BC61-3B68-4D11-B7FD-EC42487FD681}" type="presParOf" srcId="{F3838F03-FD03-4B7C-A64A-778D8F975F1C}" destId="{9AE70BF1-1635-4DE9-B459-566C0C6DE2FC}" srcOrd="1" destOrd="0" presId="urn:microsoft.com/office/officeart/2005/8/layout/pyramid1#1"/>
    <dgm:cxn modelId="{06BBA6DF-FD5E-4775-B56E-63B60289DD96}" type="presParOf" srcId="{FAC13553-C8C6-4587-839A-A24F536901D3}" destId="{8BAA616F-101E-47A0-8D1B-7276509DB186}" srcOrd="3" destOrd="0" presId="urn:microsoft.com/office/officeart/2005/8/layout/pyramid1#1"/>
    <dgm:cxn modelId="{24D0D38C-6FBC-4067-BFCA-6DCD47B1256C}" type="presParOf" srcId="{8BAA616F-101E-47A0-8D1B-7276509DB186}" destId="{FFC40E93-A6D6-41D8-A99A-C93F7A3F6D61}" srcOrd="0" destOrd="0" presId="urn:microsoft.com/office/officeart/2005/8/layout/pyramid1#1"/>
    <dgm:cxn modelId="{D879E597-B6DD-43BA-97B3-FFBF395AB54B}" type="presParOf" srcId="{8BAA616F-101E-47A0-8D1B-7276509DB186}" destId="{7DF3AC08-5AB1-41AF-BD80-FDC44B499391}" srcOrd="1" destOrd="0" presId="urn:microsoft.com/office/officeart/2005/8/layout/pyramid1#1"/>
    <dgm:cxn modelId="{1AC6CCA6-7E2E-4961-A237-B6141EEA73B8}" type="presParOf" srcId="{FAC13553-C8C6-4587-839A-A24F536901D3}" destId="{05775A62-E4E1-4FDB-A9F0-B2A0D0EAC2B4}" srcOrd="4" destOrd="0" presId="urn:microsoft.com/office/officeart/2005/8/layout/pyramid1#1"/>
    <dgm:cxn modelId="{815FB885-C87B-420D-B378-8BB806E7E139}" type="presParOf" srcId="{05775A62-E4E1-4FDB-A9F0-B2A0D0EAC2B4}" destId="{E928F8A3-25F6-4997-BCB0-4E90C5685847}" srcOrd="0" destOrd="0" presId="urn:microsoft.com/office/officeart/2005/8/layout/pyramid1#1"/>
    <dgm:cxn modelId="{5AB3F527-1C38-486A-800A-461F0B189193}" type="presParOf" srcId="{05775A62-E4E1-4FDB-A9F0-B2A0D0EAC2B4}" destId="{A1B7DE61-6830-4DD1-9B1A-520A360AC2A6}" srcOrd="1" destOrd="0" presId="urn:microsoft.com/office/officeart/2005/8/layout/pyramid1#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4AF7-D005-4255-8769-E382E9579E93}">
      <dsp:nvSpPr>
        <dsp:cNvPr id="0" name=""/>
        <dsp:cNvSpPr/>
      </dsp:nvSpPr>
      <dsp:spPr>
        <a:xfrm>
          <a:off x="1264184" y="0"/>
          <a:ext cx="1677290" cy="906801"/>
        </a:xfrm>
        <a:prstGeom prst="trapezoid">
          <a:avLst>
            <a:gd name="adj" fmla="val 79730"/>
          </a:avLst>
        </a:prstGeom>
        <a:solidFill>
          <a:srgbClr val="92D05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buNone/>
          </a:pPr>
          <a:r>
            <a:rPr lang="en-ZA" sz="1400" b="0" kern="1200" dirty="0">
              <a:solidFill>
                <a:sysClr val="windowText" lastClr="000000">
                  <a:hueOff val="0"/>
                  <a:satOff val="0"/>
                  <a:lumOff val="0"/>
                  <a:alphaOff val="0"/>
                </a:sysClr>
              </a:solidFill>
              <a:latin typeface="Arial" panose="020B0604020202020204" pitchFamily="2" charset="0"/>
              <a:ea typeface="+mn-ea"/>
              <a:cs typeface="Arial" panose="020B0604020202020204" pitchFamily="2" charset="0"/>
            </a:rPr>
            <a:t>National Central</a:t>
          </a:r>
        </a:p>
      </dsp:txBody>
      <dsp:txXfrm>
        <a:off x="1746179" y="260583"/>
        <a:ext cx="713300" cy="646218"/>
      </dsp:txXfrm>
    </dsp:sp>
    <dsp:sp modelId="{185D2DA7-682D-45E9-9D53-481073FE4590}">
      <dsp:nvSpPr>
        <dsp:cNvPr id="0" name=""/>
        <dsp:cNvSpPr/>
      </dsp:nvSpPr>
      <dsp:spPr>
        <a:xfrm>
          <a:off x="997256" y="906801"/>
          <a:ext cx="2211146" cy="571440"/>
        </a:xfrm>
        <a:prstGeom prst="trapezoid">
          <a:avLst>
            <a:gd name="adj" fmla="val 79730"/>
          </a:avLst>
        </a:prstGeom>
        <a:solidFill>
          <a:schemeClr val="accent6">
            <a:lumMod val="40000"/>
            <a:lumOff val="6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buNone/>
          </a:pPr>
          <a:r>
            <a:rPr lang="en-ZA" sz="1400" kern="1200" dirty="0">
              <a:solidFill>
                <a:sysClr val="windowText" lastClr="000000">
                  <a:hueOff val="0"/>
                  <a:satOff val="0"/>
                  <a:lumOff val="0"/>
                  <a:alphaOff val="0"/>
                </a:sysClr>
              </a:solidFill>
              <a:latin typeface="Arial" panose="020B0604020202020204" pitchFamily="2" charset="0"/>
              <a:ea typeface="+mn-ea"/>
              <a:cs typeface="Arial" panose="020B0604020202020204" pitchFamily="2" charset="0"/>
            </a:rPr>
            <a:t>Provincial tertiary</a:t>
          </a:r>
        </a:p>
      </dsp:txBody>
      <dsp:txXfrm>
        <a:off x="1687945" y="1027566"/>
        <a:ext cx="829767" cy="450675"/>
      </dsp:txXfrm>
    </dsp:sp>
    <dsp:sp modelId="{24EBF007-1906-4FE6-9DB3-790523C639CC}">
      <dsp:nvSpPr>
        <dsp:cNvPr id="0" name=""/>
        <dsp:cNvSpPr/>
      </dsp:nvSpPr>
      <dsp:spPr>
        <a:xfrm>
          <a:off x="658392" y="1478241"/>
          <a:ext cx="2888874" cy="723369"/>
        </a:xfrm>
        <a:prstGeom prst="trapezoid">
          <a:avLst>
            <a:gd name="adj" fmla="val 79730"/>
          </a:avLst>
        </a:prstGeom>
        <a:solidFill>
          <a:schemeClr val="accent6">
            <a:lumMod val="20000"/>
            <a:lumOff val="8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buNone/>
          </a:pPr>
          <a:r>
            <a:rPr lang="en-ZA" sz="1400" kern="1200" dirty="0">
              <a:solidFill>
                <a:sysClr val="windowText" lastClr="000000">
                  <a:hueOff val="0"/>
                  <a:satOff val="0"/>
                  <a:lumOff val="0"/>
                  <a:alphaOff val="0"/>
                </a:sysClr>
              </a:solidFill>
              <a:latin typeface="Arial" panose="020B0604020202020204" pitchFamily="2" charset="0"/>
              <a:ea typeface="+mn-ea"/>
              <a:cs typeface="Arial" panose="020B0604020202020204" pitchFamily="2" charset="0"/>
            </a:rPr>
            <a:t>Regional</a:t>
          </a:r>
        </a:p>
      </dsp:txBody>
      <dsp:txXfrm>
        <a:off x="1548440" y="1626359"/>
        <a:ext cx="1108778" cy="575251"/>
      </dsp:txXfrm>
    </dsp:sp>
    <dsp:sp modelId="{FFC40E93-A6D6-41D8-A99A-C93F7A3F6D61}">
      <dsp:nvSpPr>
        <dsp:cNvPr id="0" name=""/>
        <dsp:cNvSpPr/>
      </dsp:nvSpPr>
      <dsp:spPr>
        <a:xfrm>
          <a:off x="318020" y="2201611"/>
          <a:ext cx="3569618" cy="571440"/>
        </a:xfrm>
        <a:prstGeom prst="trapezoid">
          <a:avLst>
            <a:gd name="adj" fmla="val 79730"/>
          </a:avLst>
        </a:prstGeom>
        <a:solidFill>
          <a:schemeClr val="bg1">
            <a:lumMod val="85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buNone/>
          </a:pPr>
          <a:r>
            <a:rPr lang="en-ZA" sz="1400" kern="1200" dirty="0">
              <a:solidFill>
                <a:sysClr val="windowText" lastClr="000000">
                  <a:hueOff val="0"/>
                  <a:satOff val="0"/>
                  <a:lumOff val="0"/>
                  <a:alphaOff val="0"/>
                </a:sysClr>
              </a:solidFill>
              <a:latin typeface="Arial" panose="020B0604020202020204" pitchFamily="2" charset="0"/>
              <a:ea typeface="+mn-ea"/>
              <a:cs typeface="Arial" panose="020B0604020202020204" pitchFamily="2" charset="0"/>
            </a:rPr>
            <a:t>District laboratories</a:t>
          </a:r>
        </a:p>
      </dsp:txBody>
      <dsp:txXfrm>
        <a:off x="1246442" y="2276417"/>
        <a:ext cx="1712774" cy="496634"/>
      </dsp:txXfrm>
    </dsp:sp>
    <dsp:sp modelId="{E928F8A3-25F6-4997-BCB0-4E90C5685847}">
      <dsp:nvSpPr>
        <dsp:cNvPr id="0" name=""/>
        <dsp:cNvSpPr/>
      </dsp:nvSpPr>
      <dsp:spPr>
        <a:xfrm>
          <a:off x="0" y="2773051"/>
          <a:ext cx="4205659" cy="571440"/>
        </a:xfrm>
        <a:prstGeom prst="trapezoid">
          <a:avLst>
            <a:gd name="adj" fmla="val 79730"/>
          </a:avLst>
        </a:prstGeom>
        <a:solidFill>
          <a:schemeClr val="accent1">
            <a:lumMod val="40000"/>
            <a:lumOff val="6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buNone/>
          </a:pPr>
          <a:endParaRPr lang="en-ZA" sz="1800" kern="1200" dirty="0">
            <a:solidFill>
              <a:sysClr val="windowText" lastClr="000000">
                <a:hueOff val="0"/>
                <a:satOff val="0"/>
                <a:lumOff val="0"/>
                <a:alphaOff val="0"/>
              </a:sysClr>
            </a:solidFill>
            <a:latin typeface="Arial" panose="020B0604020202020204" pitchFamily="2" charset="0"/>
            <a:ea typeface="+mn-ea"/>
            <a:cs typeface="Arial" panose="020B0604020202020204" pitchFamily="2" charset="0"/>
          </a:endParaRPr>
        </a:p>
        <a:p>
          <a:pPr lvl="0" algn="ctr" defTabSz="800100">
            <a:lnSpc>
              <a:spcPct val="90000"/>
            </a:lnSpc>
            <a:spcBef>
              <a:spcPct val="0"/>
            </a:spcBef>
            <a:spcAft>
              <a:spcPct val="35000"/>
            </a:spcAft>
            <a:buNone/>
          </a:pPr>
          <a:r>
            <a:rPr lang="en-ZA" sz="1400" kern="1200" dirty="0">
              <a:solidFill>
                <a:sysClr val="windowText" lastClr="000000">
                  <a:hueOff val="0"/>
                  <a:satOff val="0"/>
                  <a:lumOff val="0"/>
                  <a:alphaOff val="0"/>
                </a:sysClr>
              </a:solidFill>
              <a:latin typeface="Arial" panose="020B0604020202020204" pitchFamily="2" charset="0"/>
              <a:ea typeface="+mn-ea"/>
              <a:cs typeface="Arial" panose="020B0604020202020204" pitchFamily="2" charset="0"/>
            </a:rPr>
            <a:t>Service depots</a:t>
          </a:r>
        </a:p>
        <a:p>
          <a:pPr lvl="0" algn="ctr" defTabSz="800100">
            <a:lnSpc>
              <a:spcPct val="90000"/>
            </a:lnSpc>
            <a:spcBef>
              <a:spcPct val="0"/>
            </a:spcBef>
            <a:spcAft>
              <a:spcPct val="35000"/>
            </a:spcAft>
            <a:buNone/>
          </a:pPr>
          <a:endParaRPr lang="en-ZA" sz="1800" kern="1200" dirty="0">
            <a:solidFill>
              <a:sysClr val="windowText" lastClr="000000">
                <a:hueOff val="0"/>
                <a:satOff val="0"/>
                <a:lumOff val="0"/>
                <a:alphaOff val="0"/>
              </a:sysClr>
            </a:solidFill>
            <a:latin typeface="Calibri" panose="020F0502020204030204"/>
            <a:ea typeface="+mn-ea"/>
            <a:cs typeface="+mn-cs"/>
          </a:endParaRPr>
        </a:p>
      </dsp:txBody>
      <dsp:txXfrm>
        <a:off x="1039729" y="2836544"/>
        <a:ext cx="2126200" cy="50794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pyraLvlNode" val="level"/>
          <dgm:param type="pyraAcctTxNode" val="acctTx"/>
          <dgm:param type="pyraAcctBkgdNode" val="acctBkgd"/>
          <dgm:param type="linDir" val="fromB"/>
          <dgm:param type="txDir" val="fromT"/>
          <dgm:param type="pyraAcctPos" val="aft"/>
          <dgm:param type="pyraAcctTxMar" val="step"/>
        </dgm:alg>
      </dgm:if>
      <dgm:else name="Name3">
        <dgm:alg type="pyra">
          <dgm:param type="pyraLvlNode" val="level"/>
          <dgm:param type="pyraAcctTxNode" val="acctTx"/>
          <dgm:param type="pyraAcctBkgdNode" val="acctBkgd"/>
          <dgm:param type="linDir" val="fromB"/>
          <dgm:param type="txDir" val="fromT"/>
          <dgm:param type="pyraAcctPos" val="bef"/>
          <dgm:param type="pyraAcctTxMar" val="step"/>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dirty="0">
                <a:latin typeface="Arial" panose="020B0604020202020204" pitchFamily="34" charset="0"/>
                <a:ea typeface="MS PGothic" panose="020B0600070205080204" pitchFamily="-112" charset="-128"/>
                <a:cs typeface="+mn-cs"/>
              </a:defRPr>
            </a:lvl1pPr>
          </a:lstStyle>
          <a:p>
            <a:pPr>
              <a:defRPr/>
            </a:pPr>
            <a:endParaRPr lang="en-GB"/>
          </a:p>
        </p:txBody>
      </p:sp>
      <p:sp>
        <p:nvSpPr>
          <p:cNvPr id="3" name="Date Placeholder 2"/>
          <p:cNvSpPr>
            <a:spLocks noGrp="1"/>
          </p:cNvSpPr>
          <p:nvPr>
            <p:ph type="dt" idx="1"/>
          </p:nvPr>
        </p:nvSpPr>
        <p:spPr>
          <a:xfrm>
            <a:off x="3850443" y="1"/>
            <a:ext cx="2945659" cy="498056"/>
          </a:xfrm>
          <a:prstGeom prst="rect">
            <a:avLst/>
          </a:prstGeom>
        </p:spPr>
        <p:txBody>
          <a:bodyPr vert="horz" wrap="square" lIns="91440" tIns="45720" rIns="91440" bIns="45720" numCol="1" anchor="t" anchorCtr="0" compatLnSpc="1"/>
          <a:lstStyle>
            <a:lvl1pPr algn="r">
              <a:defRPr sz="1200"/>
            </a:lvl1pPr>
          </a:lstStyle>
          <a:p>
            <a:fld id="{9EBDB1F9-7F40-0F44-96E7-B085EB2F6728}" type="datetimeFigureOut">
              <a:rPr lang="en-GB"/>
              <a:t>14/04/2022</a:t>
            </a:fld>
            <a:endParaRPr lang="en-GB"/>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wrap="square" lIns="91440" tIns="45720" rIns="91440" bIns="45720" numCol="1" anchor="t" anchorCtr="0" compatLnSpc="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dirty="0">
                <a:latin typeface="Arial" panose="020B0604020202020204" pitchFamily="34" charset="0"/>
                <a:ea typeface="MS PGothic" panose="020B0600070205080204" pitchFamily="-112" charset="-128"/>
                <a:cs typeface="+mn-cs"/>
              </a:defRPr>
            </a:lvl1pPr>
          </a:lstStyle>
          <a:p>
            <a:pPr>
              <a:defRPr/>
            </a:pPr>
            <a:endParaRPr lang="en-GB"/>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wrap="square" lIns="91440" tIns="45720" rIns="91440" bIns="45720" numCol="1" anchor="b" anchorCtr="0" compatLnSpc="1"/>
          <a:lstStyle>
            <a:lvl1pPr algn="r">
              <a:defRPr sz="1200"/>
            </a:lvl1pPr>
          </a:lstStyle>
          <a:p>
            <a:fld id="{4BE683D1-C184-5E43-9E2F-C91C0EBC5B8B}" type="slidenum">
              <a:rPr lang="en-GB"/>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S PGothic" panose="020B0600070205080204" pitchFamily="-112" charset="-128"/>
        <a:cs typeface="MS PGothic" panose="020B0600070205080204" pitchFamily="-112" charset="-128"/>
      </a:defRPr>
    </a:lvl1pPr>
    <a:lvl2pPr marL="457200" algn="l" rtl="0" fontAlgn="base">
      <a:spcBef>
        <a:spcPct val="30000"/>
      </a:spcBef>
      <a:spcAft>
        <a:spcPct val="0"/>
      </a:spcAft>
      <a:defRPr sz="1200" kern="1200">
        <a:solidFill>
          <a:schemeClr val="tx1"/>
        </a:solidFill>
        <a:latin typeface="+mn-lt"/>
        <a:ea typeface="MS PGothic" panose="020B0600070205080204" pitchFamily="-112" charset="-128"/>
        <a:cs typeface="+mn-cs"/>
      </a:defRPr>
    </a:lvl2pPr>
    <a:lvl3pPr marL="914400" algn="l" rtl="0" fontAlgn="base">
      <a:spcBef>
        <a:spcPct val="30000"/>
      </a:spcBef>
      <a:spcAft>
        <a:spcPct val="0"/>
      </a:spcAft>
      <a:defRPr sz="1200" kern="1200">
        <a:solidFill>
          <a:schemeClr val="tx1"/>
        </a:solidFill>
        <a:latin typeface="+mn-lt"/>
        <a:ea typeface="MS PGothic" panose="020B0600070205080204" pitchFamily="-112" charset="-128"/>
        <a:cs typeface="+mn-cs"/>
      </a:defRPr>
    </a:lvl3pPr>
    <a:lvl4pPr marL="1371600" algn="l" rtl="0" fontAlgn="base">
      <a:spcBef>
        <a:spcPct val="30000"/>
      </a:spcBef>
      <a:spcAft>
        <a:spcPct val="0"/>
      </a:spcAft>
      <a:defRPr sz="1200" kern="1200">
        <a:solidFill>
          <a:schemeClr val="tx1"/>
        </a:solidFill>
        <a:latin typeface="+mn-lt"/>
        <a:ea typeface="MS PGothic" panose="020B0600070205080204" pitchFamily="-112" charset="-128"/>
        <a:cs typeface="+mn-cs"/>
      </a:defRPr>
    </a:lvl4pPr>
    <a:lvl5pPr marL="1828800" algn="l" rtl="0" fontAlgn="base">
      <a:spcBef>
        <a:spcPct val="30000"/>
      </a:spcBef>
      <a:spcAft>
        <a:spcPct val="0"/>
      </a:spcAft>
      <a:defRPr sz="1200" kern="1200">
        <a:solidFill>
          <a:schemeClr val="tx1"/>
        </a:solidFill>
        <a:latin typeface="+mn-lt"/>
        <a:ea typeface="MS PGothic" panose="020B0600070205080204"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13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22</a:t>
            </a:fld>
            <a:endParaRPr lang="en-GB"/>
          </a:p>
        </p:txBody>
      </p:sp>
    </p:spTree>
    <p:extLst>
      <p:ext uri="{BB962C8B-B14F-4D97-AF65-F5344CB8AC3E}">
        <p14:creationId xmlns:p14="http://schemas.microsoft.com/office/powerpoint/2010/main" val="22250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23</a:t>
            </a:fld>
            <a:endParaRPr lang="en-GB"/>
          </a:p>
        </p:txBody>
      </p:sp>
    </p:spTree>
    <p:extLst>
      <p:ext uri="{BB962C8B-B14F-4D97-AF65-F5344CB8AC3E}">
        <p14:creationId xmlns:p14="http://schemas.microsoft.com/office/powerpoint/2010/main" val="2878965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24</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25</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26</a:t>
            </a:fld>
            <a:endParaRPr lang="en-GB"/>
          </a:p>
        </p:txBody>
      </p:sp>
    </p:spTree>
    <p:extLst>
      <p:ext uri="{BB962C8B-B14F-4D97-AF65-F5344CB8AC3E}">
        <p14:creationId xmlns:p14="http://schemas.microsoft.com/office/powerpoint/2010/main" val="1132040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27</a:t>
            </a:fld>
            <a:endParaRPr lang="en-GB"/>
          </a:p>
        </p:txBody>
      </p:sp>
    </p:spTree>
    <p:extLst>
      <p:ext uri="{BB962C8B-B14F-4D97-AF65-F5344CB8AC3E}">
        <p14:creationId xmlns:p14="http://schemas.microsoft.com/office/powerpoint/2010/main" val="223291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28</a:t>
            </a:fld>
            <a:endParaRPr lang="en-GB"/>
          </a:p>
        </p:txBody>
      </p:sp>
    </p:spTree>
    <p:extLst>
      <p:ext uri="{BB962C8B-B14F-4D97-AF65-F5344CB8AC3E}">
        <p14:creationId xmlns:p14="http://schemas.microsoft.com/office/powerpoint/2010/main" val="29634822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29</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30</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31</a:t>
            </a:fld>
            <a:endParaRPr lang="en-GB"/>
          </a:p>
        </p:txBody>
      </p:sp>
    </p:spTree>
    <p:extLst>
      <p:ext uri="{BB962C8B-B14F-4D97-AF65-F5344CB8AC3E}">
        <p14:creationId xmlns:p14="http://schemas.microsoft.com/office/powerpoint/2010/main" val="830583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14</a:t>
            </a:fld>
            <a:endParaRPr lang="en-GB"/>
          </a:p>
        </p:txBody>
      </p:sp>
    </p:spTree>
    <p:extLst>
      <p:ext uri="{BB962C8B-B14F-4D97-AF65-F5344CB8AC3E}">
        <p14:creationId xmlns:p14="http://schemas.microsoft.com/office/powerpoint/2010/main" val="31261006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32</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33</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34</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35</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36</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37</a:t>
            </a:fld>
            <a:endParaRPr lang="en-GB"/>
          </a:p>
        </p:txBody>
      </p:sp>
    </p:spTree>
    <p:extLst>
      <p:ext uri="{BB962C8B-B14F-4D97-AF65-F5344CB8AC3E}">
        <p14:creationId xmlns:p14="http://schemas.microsoft.com/office/powerpoint/2010/main" val="16892863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38</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39</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40</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42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15</a:t>
            </a:fld>
            <a:endParaRPr lang="en-GB"/>
          </a:p>
        </p:txBody>
      </p:sp>
    </p:spTree>
    <p:extLst>
      <p:ext uri="{BB962C8B-B14F-4D97-AF65-F5344CB8AC3E}">
        <p14:creationId xmlns:p14="http://schemas.microsoft.com/office/powerpoint/2010/main" val="11468302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43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16</a:t>
            </a:fld>
            <a:endParaRPr lang="en-GB"/>
          </a:p>
        </p:txBody>
      </p:sp>
    </p:spTree>
    <p:extLst>
      <p:ext uri="{BB962C8B-B14F-4D97-AF65-F5344CB8AC3E}">
        <p14:creationId xmlns:p14="http://schemas.microsoft.com/office/powerpoint/2010/main" val="392366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17</a:t>
            </a:fld>
            <a:endParaRPr lang="en-GB"/>
          </a:p>
        </p:txBody>
      </p:sp>
    </p:spTree>
    <p:extLst>
      <p:ext uri="{BB962C8B-B14F-4D97-AF65-F5344CB8AC3E}">
        <p14:creationId xmlns:p14="http://schemas.microsoft.com/office/powerpoint/2010/main" val="28896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18</a:t>
            </a:fld>
            <a:endParaRPr lang="en-GB"/>
          </a:p>
        </p:txBody>
      </p:sp>
    </p:spTree>
    <p:extLst>
      <p:ext uri="{BB962C8B-B14F-4D97-AF65-F5344CB8AC3E}">
        <p14:creationId xmlns:p14="http://schemas.microsoft.com/office/powerpoint/2010/main" val="899124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19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20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E683D1-C184-5E43-9E2F-C91C0EBC5B8B}" type="slidenum">
              <a:rPr lang="en-GB" smtClean="0"/>
              <a:t>21</a:t>
            </a:fld>
            <a:endParaRPr lang="en-GB"/>
          </a:p>
        </p:txBody>
      </p:sp>
    </p:spTree>
    <p:extLst>
      <p:ext uri="{BB962C8B-B14F-4D97-AF65-F5344CB8AC3E}">
        <p14:creationId xmlns:p14="http://schemas.microsoft.com/office/powerpoint/2010/main" val="1707935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24ED587-9E9E-B244-A664-F91AB0A90892}" type="datetime1">
              <a:rPr lang="en-US"/>
              <a:t>4/14/2022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46010C5-0EEE-CC4E-8E27-1E2C290F5802}"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059E51C-DBFA-1E45-B15B-17087C51EEB8}" type="datetime1">
              <a:rPr lang="en-US"/>
              <a:t>4/14/2022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5BE1B6C-4729-AA46-952D-75385F84A93A}"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E48CDA7-ABAB-D44A-AD0F-31DE9B31C14D}" type="datetime1">
              <a:rPr lang="en-US"/>
              <a:t>4/14/2022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4517F6C-264B-3B44-844D-DACDEC209683}"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8DCCD14-1E1C-EA4B-95F6-63471946C7FA}" type="datetime1">
              <a:rPr lang="en-US"/>
              <a:t>4/14/2022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14C568C-B8AB-0442-8D42-FB084974AD96}"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D877975-6960-584A-B131-0021079B6B64}" type="datetime1">
              <a:rPr lang="en-US"/>
              <a:t>4/14/2022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0BE887-CC5B-874E-AEB3-55DC3899B29A}"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553F96DB-F323-8640-8AF0-4CD7F0980E6F}" type="datetime1">
              <a:rPr lang="en-US"/>
              <a:t>4/14/2022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4871292-3452-0C44-935E-0BB544132C07}"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83B981A5-ADB1-2346-AD45-5B5A6CA33B95}" type="datetime1">
              <a:rPr lang="en-US"/>
              <a:t>4/14/2022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F476A29-E48C-8140-AF7E-4D4BC093A33F}"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FE22AEEB-7587-9146-A2BC-41E93945896C}" type="datetime1">
              <a:rPr lang="en-US"/>
              <a:t>4/14/2022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5AED5D8-9607-744F-8B63-1B9F6B1A396A}"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9B6C321-6B6F-9B4C-BB35-847F640AE74F}" type="datetime1">
              <a:rPr lang="en-US"/>
              <a:t>4/14/2022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7ABD334-3D89-854D-9492-250A063FE77D}"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4B639FE-894E-E443-A32E-3BF20BB55D5F}" type="datetime1">
              <a:rPr lang="en-US"/>
              <a:t>4/14/2022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5B1EEFB-FCA6-5F4A-98B0-DF641C777281}"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hasCustomPrompt="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B9A20BB8-DF5D-D94E-A8E2-DEA6077DE38A}" type="datetime1">
              <a:rPr lang="en-US"/>
              <a:t>4/14/2022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3BE805A-A7B6-1E49-867E-FA8878088BBD}"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p>
        </p:txBody>
      </p:sp>
      <p:sp>
        <p:nvSpPr>
          <p:cNvPr id="1027" name="Text Placeholder 2"/>
          <p:cNvSpPr>
            <a:spLocks noGrp="1"/>
          </p:cNvSpPr>
          <p:nvPr>
            <p:ph type="body" idx="1"/>
          </p:nvPr>
        </p:nvSpPr>
        <p:spPr bwMode="auto">
          <a:xfrm>
            <a:off x="495300" y="1600201"/>
            <a:ext cx="8915400" cy="4525963"/>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wrap="square" lIns="91440" tIns="45720" rIns="91440" bIns="45720" numCol="1" anchor="ctr" anchorCtr="0" compatLnSpc="1"/>
          <a:lstStyle>
            <a:lvl1pPr>
              <a:defRPr sz="1200">
                <a:solidFill>
                  <a:srgbClr val="898989"/>
                </a:solidFill>
                <a:latin typeface="Calibri" panose="020F0502020204030204" pitchFamily="-112" charset="0"/>
              </a:defRPr>
            </a:lvl1pPr>
          </a:lstStyle>
          <a:p>
            <a:fld id="{7E76EFA7-9BCC-EC4F-A09B-994E4D179A84}" type="datetime1">
              <a:rPr lang="en-US"/>
              <a:t>4/14/2022</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112" charset="0"/>
              </a:defRPr>
            </a:lvl1pPr>
          </a:lstStyle>
          <a:p>
            <a:fld id="{CF0157F4-3347-BD40-BE06-2E1330422588}"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112" charset="-128"/>
          <a:cs typeface="MS PGothic" panose="020B0600070205080204" pitchFamily="-112" charset="-128"/>
        </a:defRPr>
      </a:lvl1pPr>
      <a:lvl2pPr algn="ctr" defTabSz="457200" rtl="0" eaLnBrk="0" fontAlgn="base" hangingPunct="0">
        <a:spcBef>
          <a:spcPct val="0"/>
        </a:spcBef>
        <a:spcAft>
          <a:spcPct val="0"/>
        </a:spcAft>
        <a:defRPr sz="4400">
          <a:solidFill>
            <a:schemeClr val="tx1"/>
          </a:solidFill>
          <a:latin typeface="Calibri" panose="020F0502020204030204" pitchFamily="-112" charset="0"/>
          <a:ea typeface="MS PGothic" panose="020B0600070205080204" pitchFamily="-112" charset="-128"/>
          <a:cs typeface="MS PGothic" panose="020B0600070205080204" pitchFamily="-112" charset="-128"/>
        </a:defRPr>
      </a:lvl2pPr>
      <a:lvl3pPr algn="ctr" defTabSz="457200" rtl="0" eaLnBrk="0" fontAlgn="base" hangingPunct="0">
        <a:spcBef>
          <a:spcPct val="0"/>
        </a:spcBef>
        <a:spcAft>
          <a:spcPct val="0"/>
        </a:spcAft>
        <a:defRPr sz="4400">
          <a:solidFill>
            <a:schemeClr val="tx1"/>
          </a:solidFill>
          <a:latin typeface="Calibri" panose="020F0502020204030204" pitchFamily="-112" charset="0"/>
          <a:ea typeface="MS PGothic" panose="020B0600070205080204" pitchFamily="-112" charset="-128"/>
          <a:cs typeface="MS PGothic" panose="020B0600070205080204" pitchFamily="-112" charset="-128"/>
        </a:defRPr>
      </a:lvl3pPr>
      <a:lvl4pPr algn="ctr" defTabSz="457200" rtl="0" eaLnBrk="0" fontAlgn="base" hangingPunct="0">
        <a:spcBef>
          <a:spcPct val="0"/>
        </a:spcBef>
        <a:spcAft>
          <a:spcPct val="0"/>
        </a:spcAft>
        <a:defRPr sz="4400">
          <a:solidFill>
            <a:schemeClr val="tx1"/>
          </a:solidFill>
          <a:latin typeface="Calibri" panose="020F0502020204030204" pitchFamily="-112" charset="0"/>
          <a:ea typeface="MS PGothic" panose="020B0600070205080204" pitchFamily="-112" charset="-128"/>
          <a:cs typeface="MS PGothic" panose="020B0600070205080204" pitchFamily="-112" charset="-128"/>
        </a:defRPr>
      </a:lvl4pPr>
      <a:lvl5pPr algn="ctr" defTabSz="457200" rtl="0" eaLnBrk="0" fontAlgn="base" hangingPunct="0">
        <a:spcBef>
          <a:spcPct val="0"/>
        </a:spcBef>
        <a:spcAft>
          <a:spcPct val="0"/>
        </a:spcAft>
        <a:defRPr sz="4400">
          <a:solidFill>
            <a:schemeClr val="tx1"/>
          </a:solidFill>
          <a:latin typeface="Calibri" panose="020F0502020204030204" pitchFamily="-112" charset="0"/>
          <a:ea typeface="MS PGothic" panose="020B0600070205080204" pitchFamily="-112" charset="-128"/>
          <a:cs typeface="MS PGothic" panose="020B0600070205080204" pitchFamily="-112"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112" charset="0"/>
          <a:ea typeface="MS PGothic" panose="020B0600070205080204" pitchFamily="-112" charset="-128"/>
          <a:cs typeface="MS PGothic" panose="020B0600070205080204" pitchFamily="-112"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112" charset="0"/>
          <a:ea typeface="MS PGothic" panose="020B0600070205080204" pitchFamily="-112" charset="-128"/>
          <a:cs typeface="MS PGothic" panose="020B0600070205080204" pitchFamily="-112"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112" charset="0"/>
          <a:ea typeface="MS PGothic" panose="020B0600070205080204" pitchFamily="-112" charset="-128"/>
          <a:cs typeface="MS PGothic" panose="020B0600070205080204" pitchFamily="-112"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112" charset="0"/>
          <a:ea typeface="MS PGothic" panose="020B0600070205080204" pitchFamily="-112" charset="-128"/>
          <a:cs typeface="MS PGothic" panose="020B0600070205080204" pitchFamily="-112"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112" charset="-128"/>
          <a:cs typeface="MS PGothic" panose="020B0600070205080204" pitchFamily="-112"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112"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112"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112"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112" charset="-128"/>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jpeg"/><Relationship Id="rId9" Type="http://schemas.microsoft.com/office/2007/relationships/diagramDrawing" Target="../diagrams/drawing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074" name="Title 1"/>
          <p:cNvSpPr txBox="1"/>
          <p:nvPr/>
        </p:nvSpPr>
        <p:spPr bwMode="auto">
          <a:xfrm>
            <a:off x="4088130" y="5374005"/>
            <a:ext cx="6744335" cy="1036320"/>
          </a:xfrm>
          <a:prstGeom prst="rect">
            <a:avLst/>
          </a:prstGeom>
          <a:noFill/>
          <a:ln w="9525">
            <a:noFill/>
            <a:miter lim="800000"/>
          </a:ln>
        </p:spPr>
        <p:txBody>
          <a:bodyPr/>
          <a:lstStyle/>
          <a:p>
            <a:pPr algn="l">
              <a:lnSpc>
                <a:spcPct val="110000"/>
              </a:lnSpc>
              <a:spcAft>
                <a:spcPts val="0"/>
              </a:spcAft>
            </a:pPr>
            <a:r>
              <a:rPr lang="en-US" sz="2600" b="1" dirty="0">
                <a:ea typeface="Arial" panose="020B0604020202020204" pitchFamily="34" charset="0"/>
                <a:cs typeface="Arial" panose="020B0604020202020204" pitchFamily="34" charset="0"/>
              </a:rPr>
              <a:t>ANNUAL PERFORMANCE PLAN</a:t>
            </a:r>
            <a:r>
              <a:rPr lang="en-ZA" altLang="en-US" sz="2600" b="1" dirty="0">
                <a:ea typeface="Arial" panose="020B0604020202020204" pitchFamily="34" charset="0"/>
                <a:cs typeface="Arial" panose="020B0604020202020204" pitchFamily="34" charset="0"/>
              </a:rPr>
              <a:t> </a:t>
            </a:r>
          </a:p>
          <a:p>
            <a:pPr algn="l">
              <a:lnSpc>
                <a:spcPct val="110000"/>
              </a:lnSpc>
              <a:spcAft>
                <a:spcPts val="0"/>
              </a:spcAft>
            </a:pPr>
            <a:r>
              <a:rPr lang="en-US" sz="2600" b="1" dirty="0">
                <a:ea typeface="Arial" panose="020B0604020202020204" pitchFamily="34" charset="0"/>
                <a:cs typeface="Arial" panose="020B0604020202020204" pitchFamily="34" charset="0"/>
              </a:rPr>
              <a:t>2022/2023</a:t>
            </a:r>
          </a:p>
        </p:txBody>
      </p:sp>
      <p:sp>
        <p:nvSpPr>
          <p:cNvPr id="2" name="Title 1"/>
          <p:cNvSpPr txBox="1"/>
          <p:nvPr/>
        </p:nvSpPr>
        <p:spPr bwMode="auto">
          <a:xfrm>
            <a:off x="4057015" y="4652010"/>
            <a:ext cx="1791335" cy="793750"/>
          </a:xfrm>
          <a:prstGeom prst="rect">
            <a:avLst/>
          </a:prstGeom>
          <a:noFill/>
          <a:ln w="9525">
            <a:noFill/>
            <a:miter lim="800000"/>
          </a:ln>
        </p:spPr>
        <p:txBody>
          <a:bodyPr/>
          <a:lstStyle/>
          <a:p>
            <a:pPr algn="l">
              <a:lnSpc>
                <a:spcPct val="110000"/>
              </a:lnSpc>
              <a:spcAft>
                <a:spcPts val="0"/>
              </a:spcAft>
            </a:pPr>
            <a:r>
              <a:rPr lang="en-ZA" sz="3600" b="1" dirty="0">
                <a:ea typeface="Arial" panose="020B0604020202020204" pitchFamily="34" charset="0"/>
                <a:cs typeface="Arial" panose="020B0604020202020204" pitchFamily="34" charset="0"/>
              </a:rPr>
              <a:t>NHLS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
          <p:cNvSpPr>
            <a:spLocks noGrp="1"/>
          </p:cNvSpPr>
          <p:nvPr>
            <p:ph type="sldNum" sz="quarter" idx="12"/>
          </p:nvPr>
        </p:nvSpPr>
        <p:spPr bwMode="auto">
          <a:xfrm>
            <a:off x="8913440" y="6021705"/>
            <a:ext cx="406455"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10</a:t>
            </a:fld>
            <a:endParaRPr lang="en-US" sz="1600" dirty="0">
              <a:solidFill>
                <a:schemeClr val="accent3"/>
              </a:solidFill>
            </a:endParaRPr>
          </a:p>
        </p:txBody>
      </p:sp>
      <p:pic>
        <p:nvPicPr>
          <p:cNvPr id="12" name="Picture 11"/>
          <p:cNvPicPr>
            <a:picLocks noChangeAspect="1"/>
          </p:cNvPicPr>
          <p:nvPr/>
        </p:nvPicPr>
        <p:blipFill>
          <a:blip r:embed="rId2">
            <a:alphaModFix amt="53000"/>
          </a:blip>
          <a:stretch>
            <a:fillRect/>
          </a:stretch>
        </p:blipFill>
        <p:spPr>
          <a:xfrm>
            <a:off x="-18107" y="1306557"/>
            <a:ext cx="7163268" cy="114602"/>
          </a:xfrm>
          <a:prstGeom prst="rect">
            <a:avLst/>
          </a:prstGeom>
        </p:spPr>
      </p:pic>
      <p:sp>
        <p:nvSpPr>
          <p:cNvPr id="2" name="TextBox 1"/>
          <p:cNvSpPr txBox="1"/>
          <p:nvPr/>
        </p:nvSpPr>
        <p:spPr>
          <a:xfrm>
            <a:off x="139305" y="2060848"/>
            <a:ext cx="8640960" cy="4247317"/>
          </a:xfrm>
          <a:prstGeom prst="rect">
            <a:avLst/>
          </a:prstGeom>
          <a:noFill/>
        </p:spPr>
        <p:txBody>
          <a:bodyPr wrap="square" rtlCol="0">
            <a:spAutoFit/>
          </a:bodyPr>
          <a:lstStyle/>
          <a:p>
            <a:pPr algn="just">
              <a:lnSpc>
                <a:spcPct val="150000"/>
              </a:lnSpc>
            </a:pPr>
            <a:r>
              <a:rPr lang="en-ZA" sz="2000" dirty="0"/>
              <a:t>Future policies that will impact on the NHLS are:</a:t>
            </a:r>
          </a:p>
          <a:p>
            <a:pPr marL="342900" indent="-342900" algn="just">
              <a:lnSpc>
                <a:spcPct val="150000"/>
              </a:lnSpc>
              <a:buClr>
                <a:srgbClr val="92D050"/>
              </a:buClr>
              <a:buFont typeface="Wingdings" panose="05000000000000000000" pitchFamily="2" charset="2"/>
              <a:buChar char="Ø"/>
            </a:pPr>
            <a:r>
              <a:rPr lang="en-ZA" sz="2000" b="1" dirty="0"/>
              <a:t>National Health Insurance (NHI) Bill </a:t>
            </a:r>
            <a:r>
              <a:rPr lang="en-ZA" sz="2000" dirty="0"/>
              <a:t>which provided for the establishment of the NHI Fund as a legally defined organ of state. The Fund aims to achieve sustainable and affordable universal access to quality health care services. The NHLS provided inputs into the Bill and will be playing a pivotal role in the provision of the diagnostic services and the implementation of the NHI.</a:t>
            </a:r>
          </a:p>
          <a:p>
            <a:pPr marL="342900" indent="-342900">
              <a:lnSpc>
                <a:spcPct val="150000"/>
              </a:lnSpc>
              <a:buFont typeface="Arial" panose="020B0604020202020204" pitchFamily="34" charset="0"/>
              <a:buChar char="•"/>
            </a:pPr>
            <a:endParaRPr lang="en-ZA" dirty="0"/>
          </a:p>
          <a:p>
            <a:endParaRPr lang="en-ZA" dirty="0"/>
          </a:p>
        </p:txBody>
      </p:sp>
      <p:sp>
        <p:nvSpPr>
          <p:cNvPr id="3" name="TextBox 7"/>
          <p:cNvSpPr txBox="1"/>
          <p:nvPr/>
        </p:nvSpPr>
        <p:spPr>
          <a:xfrm>
            <a:off x="-7620" y="574040"/>
            <a:ext cx="930783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1.</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MANDATE</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
          <p:cNvSpPr>
            <a:spLocks noGrp="1"/>
          </p:cNvSpPr>
          <p:nvPr>
            <p:ph type="sldNum" sz="quarter" idx="12"/>
          </p:nvPr>
        </p:nvSpPr>
        <p:spPr bwMode="auto">
          <a:xfrm>
            <a:off x="8913440" y="6021705"/>
            <a:ext cx="406455"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11</a:t>
            </a:fld>
            <a:endParaRPr lang="en-US" sz="1600" dirty="0">
              <a:solidFill>
                <a:schemeClr val="accent3"/>
              </a:solidFill>
            </a:endParaRPr>
          </a:p>
        </p:txBody>
      </p:sp>
      <p:pic>
        <p:nvPicPr>
          <p:cNvPr id="12" name="Picture 11"/>
          <p:cNvPicPr>
            <a:picLocks noChangeAspect="1"/>
          </p:cNvPicPr>
          <p:nvPr/>
        </p:nvPicPr>
        <p:blipFill>
          <a:blip r:embed="rId2">
            <a:alphaModFix amt="53000"/>
          </a:blip>
          <a:stretch>
            <a:fillRect/>
          </a:stretch>
        </p:blipFill>
        <p:spPr>
          <a:xfrm>
            <a:off x="-18107" y="1306557"/>
            <a:ext cx="7163268" cy="114602"/>
          </a:xfrm>
          <a:prstGeom prst="rect">
            <a:avLst/>
          </a:prstGeom>
        </p:spPr>
      </p:pic>
      <p:sp>
        <p:nvSpPr>
          <p:cNvPr id="2" name="TextBox 1"/>
          <p:cNvSpPr txBox="1"/>
          <p:nvPr/>
        </p:nvSpPr>
        <p:spPr>
          <a:xfrm>
            <a:off x="139304" y="1700808"/>
            <a:ext cx="8918335" cy="6617196"/>
          </a:xfrm>
          <a:prstGeom prst="rect">
            <a:avLst/>
          </a:prstGeom>
          <a:noFill/>
        </p:spPr>
        <p:txBody>
          <a:bodyPr wrap="square" rtlCol="0">
            <a:spAutoFit/>
          </a:bodyPr>
          <a:lstStyle/>
          <a:p>
            <a:pPr marL="342900" indent="-342900" algn="just">
              <a:lnSpc>
                <a:spcPct val="200000"/>
              </a:lnSpc>
              <a:buClr>
                <a:srgbClr val="92D050"/>
              </a:buClr>
              <a:buFont typeface="Wingdings" panose="05000000000000000000" pitchFamily="2" charset="2"/>
              <a:buChar char="Ø"/>
            </a:pPr>
            <a:r>
              <a:rPr lang="en-ZA" sz="2000" b="1" dirty="0"/>
              <a:t>National Public Health Institute of South Africa (NAPHISA) Bill</a:t>
            </a:r>
          </a:p>
          <a:p>
            <a:pPr algn="just">
              <a:lnSpc>
                <a:spcPct val="200000"/>
              </a:lnSpc>
              <a:buClr>
                <a:srgbClr val="92D050"/>
              </a:buClr>
            </a:pPr>
            <a:r>
              <a:rPr lang="en-ZA" sz="2000" dirty="0"/>
              <a:t>	NAPHISA</a:t>
            </a:r>
            <a:r>
              <a:rPr lang="en-ZA" sz="2000" b="1" dirty="0"/>
              <a:t> </a:t>
            </a:r>
            <a:r>
              <a:rPr lang="en-ZA" sz="2000" dirty="0"/>
              <a:t>as a single public entity will provide evidence, expertise, and 	advice to the government to improve population health. NAPHISA will 	play a pivotal role in surveillance of communicable and non-	communicable diseases. The 	outbreak of COVID-19 highlighted the 	important role that NAPHISA can play.</a:t>
            </a:r>
          </a:p>
          <a:p>
            <a:pPr marL="342900" indent="-342900" algn="just">
              <a:lnSpc>
                <a:spcPct val="200000"/>
              </a:lnSpc>
              <a:buClr>
                <a:srgbClr val="92D050"/>
              </a:buClr>
              <a:buFont typeface="Wingdings" panose="05000000000000000000" pitchFamily="2" charset="2"/>
              <a:buChar char="Ø"/>
            </a:pPr>
            <a:r>
              <a:rPr lang="en-ZA" sz="2000" dirty="0">
                <a:solidFill>
                  <a:prstClr val="black"/>
                </a:solidFill>
              </a:rPr>
              <a:t>The Bill was assented by the President and awaiting finalisation </a:t>
            </a:r>
          </a:p>
          <a:p>
            <a:pPr algn="just">
              <a:lnSpc>
                <a:spcPct val="200000"/>
              </a:lnSpc>
              <a:buClr>
                <a:srgbClr val="92D050"/>
              </a:buClr>
            </a:pPr>
            <a:r>
              <a:rPr lang="en-ZA" sz="2000" dirty="0">
                <a:solidFill>
                  <a:prstClr val="black"/>
                </a:solidFill>
              </a:rPr>
              <a:t>	of the regulations before the Act is implemented.</a:t>
            </a:r>
          </a:p>
          <a:p>
            <a:pPr marL="342900" indent="-342900" algn="just">
              <a:lnSpc>
                <a:spcPct val="200000"/>
              </a:lnSpc>
              <a:buClr>
                <a:srgbClr val="92D050"/>
              </a:buClr>
              <a:buFont typeface="Wingdings" panose="05000000000000000000" pitchFamily="2" charset="2"/>
              <a:buChar char="Ø"/>
            </a:pPr>
            <a:endParaRPr lang="en-ZA" sz="2000" dirty="0"/>
          </a:p>
          <a:p>
            <a:pPr marL="342900" indent="-342900" algn="just">
              <a:lnSpc>
                <a:spcPct val="200000"/>
              </a:lnSpc>
              <a:buClr>
                <a:srgbClr val="92D050"/>
              </a:buClr>
              <a:buFont typeface="Wingdings" panose="05000000000000000000" pitchFamily="2" charset="2"/>
              <a:buChar char="Ø"/>
            </a:pPr>
            <a:endParaRPr lang="en-ZA" sz="2000" dirty="0"/>
          </a:p>
          <a:p>
            <a:endParaRPr lang="en-ZA" dirty="0"/>
          </a:p>
        </p:txBody>
      </p:sp>
      <p:sp>
        <p:nvSpPr>
          <p:cNvPr id="3" name="TextBox 7"/>
          <p:cNvSpPr txBox="1"/>
          <p:nvPr/>
        </p:nvSpPr>
        <p:spPr>
          <a:xfrm>
            <a:off x="-7620" y="574040"/>
            <a:ext cx="930783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1.</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MANDATE</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6447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6924" y="49725"/>
            <a:ext cx="9321165"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2.</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STRATEGIC FOCUS</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844010" y="6021705"/>
            <a:ext cx="503872"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12</a:t>
            </a:fld>
            <a:endParaRPr lang="en-US" sz="1600" dirty="0">
              <a:solidFill>
                <a:schemeClr val="accent3"/>
              </a:solidFill>
            </a:endParaRPr>
          </a:p>
        </p:txBody>
      </p:sp>
      <p:pic>
        <p:nvPicPr>
          <p:cNvPr id="12" name="Picture 11"/>
          <p:cNvPicPr>
            <a:picLocks noChangeAspect="1"/>
          </p:cNvPicPr>
          <p:nvPr/>
        </p:nvPicPr>
        <p:blipFill>
          <a:blip r:embed="rId2">
            <a:alphaModFix amt="53000"/>
          </a:blip>
          <a:stretch>
            <a:fillRect/>
          </a:stretch>
        </p:blipFill>
        <p:spPr>
          <a:xfrm>
            <a:off x="0" y="708960"/>
            <a:ext cx="7163268" cy="114602"/>
          </a:xfrm>
          <a:prstGeom prst="rect">
            <a:avLst/>
          </a:prstGeom>
        </p:spPr>
      </p:pic>
      <p:sp>
        <p:nvSpPr>
          <p:cNvPr id="3" name="TextBox 2"/>
          <p:cNvSpPr txBox="1"/>
          <p:nvPr/>
        </p:nvSpPr>
        <p:spPr>
          <a:xfrm>
            <a:off x="341091" y="763959"/>
            <a:ext cx="8223164" cy="460375"/>
          </a:xfrm>
          <a:prstGeom prst="rect">
            <a:avLst/>
          </a:prstGeom>
          <a:noFill/>
        </p:spPr>
        <p:txBody>
          <a:bodyPr wrap="square" rtlCol="0">
            <a:spAutoFit/>
          </a:bodyPr>
          <a:lstStyle/>
          <a:p>
            <a:r>
              <a:rPr lang="en-ZA" b="1" dirty="0"/>
              <a:t>SITUATIONAL ANALYSIS: External Factors</a:t>
            </a:r>
          </a:p>
        </p:txBody>
      </p:sp>
      <p:sp>
        <p:nvSpPr>
          <p:cNvPr id="4" name="TextBox 3"/>
          <p:cNvSpPr txBox="1"/>
          <p:nvPr/>
        </p:nvSpPr>
        <p:spPr>
          <a:xfrm>
            <a:off x="0" y="1164731"/>
            <a:ext cx="9095946" cy="6898748"/>
          </a:xfrm>
          <a:prstGeom prst="rect">
            <a:avLst/>
          </a:prstGeom>
          <a:noFill/>
        </p:spPr>
        <p:txBody>
          <a:bodyPr wrap="square" rtlCol="0">
            <a:spAutoFit/>
          </a:bodyPr>
          <a:lstStyle/>
          <a:p>
            <a:pPr marL="342900" indent="-342900" algn="just">
              <a:lnSpc>
                <a:spcPct val="150000"/>
              </a:lnSpc>
              <a:buClr>
                <a:srgbClr val="92D050"/>
              </a:buClr>
              <a:buFont typeface="Wingdings" panose="05000000000000000000" pitchFamily="2" charset="2"/>
              <a:buChar char="Ø"/>
            </a:pPr>
            <a:r>
              <a:rPr lang="en-GB" sz="2000" b="1" dirty="0"/>
              <a:t>Role of pathology and laboratory service in health care</a:t>
            </a:r>
            <a:r>
              <a:rPr lang="en-GB" sz="2000" dirty="0"/>
              <a:t>.</a:t>
            </a:r>
          </a:p>
          <a:p>
            <a:pPr lvl="1" algn="just">
              <a:lnSpc>
                <a:spcPct val="150000"/>
              </a:lnSpc>
              <a:buClr>
                <a:srgbClr val="92D050"/>
              </a:buClr>
            </a:pPr>
            <a:r>
              <a:rPr lang="en-GB" sz="2000" dirty="0"/>
              <a:t>Pathology and laboratory service is core of health sector as more than 90% of clinical diagnosis are based on laboratory test results. It underpins every aspect of patient care; from screening, diagnostic testing, and treatment advise.</a:t>
            </a:r>
          </a:p>
          <a:p>
            <a:pPr marL="342900" indent="-342900">
              <a:lnSpc>
                <a:spcPct val="140000"/>
              </a:lnSpc>
              <a:buClr>
                <a:srgbClr val="92D050"/>
              </a:buClr>
              <a:buFont typeface="Wingdings" panose="05000000000000000000" pitchFamily="2" charset="2"/>
              <a:buChar char="Ø"/>
            </a:pPr>
            <a:r>
              <a:rPr lang="en-ZA" sz="2000" b="1" dirty="0"/>
              <a:t>Population Size, Burden of Disease and emerging communicable disease and potential pandemics.</a:t>
            </a:r>
          </a:p>
          <a:p>
            <a:pPr lvl="1" algn="just">
              <a:lnSpc>
                <a:spcPct val="150000"/>
              </a:lnSpc>
              <a:buClr>
                <a:srgbClr val="92D050"/>
              </a:buClr>
            </a:pPr>
            <a:r>
              <a:rPr lang="en-ZA" sz="2000" dirty="0"/>
              <a:t>The laboratory plays an important role in communicable diseases like the Listeriosis epidemic and COVID-19 pandemic. The NHLS also plays </a:t>
            </a:r>
          </a:p>
          <a:p>
            <a:pPr lvl="1" algn="just">
              <a:lnSpc>
                <a:spcPct val="150000"/>
              </a:lnSpc>
              <a:buClr>
                <a:srgbClr val="92D050"/>
              </a:buClr>
            </a:pPr>
            <a:r>
              <a:rPr lang="en-ZA" sz="2000" dirty="0"/>
              <a:t>an important in the diagnosis and management of then silent epidemic </a:t>
            </a:r>
          </a:p>
          <a:p>
            <a:pPr lvl="1" algn="just">
              <a:lnSpc>
                <a:spcPct val="150000"/>
              </a:lnSpc>
              <a:buClr>
                <a:srgbClr val="92D050"/>
              </a:buClr>
            </a:pPr>
            <a:r>
              <a:rPr lang="en-ZA" sz="2000" dirty="0"/>
              <a:t>of non-communicable disease and continues to caution the government and the communities of the emerging and re-emerging diseases. </a:t>
            </a:r>
          </a:p>
          <a:p>
            <a:pPr lvl="1" algn="just">
              <a:lnSpc>
                <a:spcPct val="150000"/>
              </a:lnSpc>
              <a:buClr>
                <a:srgbClr val="92D050"/>
              </a:buClr>
            </a:pPr>
            <a:endParaRPr lang="en-GB" sz="2000" dirty="0"/>
          </a:p>
          <a:p>
            <a:pPr lvl="1" algn="just">
              <a:lnSpc>
                <a:spcPct val="150000"/>
              </a:lnSpc>
              <a:buClr>
                <a:srgbClr val="92D050"/>
              </a:buClr>
            </a:pPr>
            <a:endParaRPr lang="en-GB" sz="2000" dirty="0"/>
          </a:p>
          <a:p>
            <a:pPr algn="just">
              <a:lnSpc>
                <a:spcPct val="150000"/>
              </a:lnSpc>
              <a:buClr>
                <a:srgbClr val="92D050"/>
              </a:buClr>
            </a:pPr>
            <a:endParaRPr lang="en-ZA"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225" y="117475"/>
            <a:ext cx="929894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2.</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STRATEGIC FOCUS</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913440" y="6013480"/>
            <a:ext cx="450680"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13</a:t>
            </a:fld>
            <a:endParaRPr lang="en-US" sz="1600" dirty="0">
              <a:solidFill>
                <a:schemeClr val="accent3"/>
              </a:solidFill>
            </a:endParaRPr>
          </a:p>
        </p:txBody>
      </p:sp>
      <p:pic>
        <p:nvPicPr>
          <p:cNvPr id="12" name="Picture 11"/>
          <p:cNvPicPr>
            <a:picLocks noChangeAspect="1"/>
          </p:cNvPicPr>
          <p:nvPr/>
        </p:nvPicPr>
        <p:blipFill>
          <a:blip r:embed="rId3">
            <a:alphaModFix amt="53000"/>
          </a:blip>
          <a:stretch>
            <a:fillRect/>
          </a:stretch>
        </p:blipFill>
        <p:spPr>
          <a:xfrm>
            <a:off x="-18107" y="755150"/>
            <a:ext cx="7163268" cy="114602"/>
          </a:xfrm>
          <a:prstGeom prst="rect">
            <a:avLst/>
          </a:prstGeom>
        </p:spPr>
      </p:pic>
      <p:sp>
        <p:nvSpPr>
          <p:cNvPr id="3" name="TextBox 2"/>
          <p:cNvSpPr txBox="1"/>
          <p:nvPr/>
        </p:nvSpPr>
        <p:spPr>
          <a:xfrm>
            <a:off x="218905" y="995836"/>
            <a:ext cx="9217025" cy="460375"/>
          </a:xfrm>
          <a:prstGeom prst="rect">
            <a:avLst/>
          </a:prstGeom>
          <a:noFill/>
        </p:spPr>
        <p:txBody>
          <a:bodyPr wrap="square" rtlCol="0">
            <a:spAutoFit/>
          </a:bodyPr>
          <a:lstStyle/>
          <a:p>
            <a:r>
              <a:rPr lang="en-ZA" b="1" dirty="0"/>
              <a:t>SITUATIONAL ANALYSIS: Internal Environment Analysis</a:t>
            </a:r>
          </a:p>
        </p:txBody>
      </p:sp>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4" name="TextBox 3"/>
          <p:cNvSpPr txBox="1"/>
          <p:nvPr/>
        </p:nvSpPr>
        <p:spPr>
          <a:xfrm>
            <a:off x="218905" y="1689412"/>
            <a:ext cx="8694535" cy="4099584"/>
          </a:xfrm>
          <a:prstGeom prst="rect">
            <a:avLst/>
          </a:prstGeom>
          <a:noFill/>
        </p:spPr>
        <p:txBody>
          <a:bodyPr wrap="square" rtlCol="0">
            <a:spAutoFit/>
          </a:bodyPr>
          <a:lstStyle/>
          <a:p>
            <a:pPr marL="342900" indent="-342900" algn="just">
              <a:lnSpc>
                <a:spcPct val="150000"/>
              </a:lnSpc>
              <a:buClr>
                <a:srgbClr val="92D050"/>
              </a:buClr>
              <a:buFont typeface="Wingdings" panose="05000000000000000000" pitchFamily="2" charset="2"/>
              <a:buChar char="Ø"/>
            </a:pPr>
            <a:r>
              <a:rPr lang="en-GB" sz="2000" dirty="0"/>
              <a:t>The NHLS through its network of laboratories is able to provide equitable laboratory service to all nine provinces. </a:t>
            </a:r>
          </a:p>
          <a:p>
            <a:pPr marL="342900" indent="-342900" algn="just">
              <a:lnSpc>
                <a:spcPct val="150000"/>
              </a:lnSpc>
              <a:buClr>
                <a:srgbClr val="92D050"/>
              </a:buClr>
              <a:buFont typeface="Wingdings" panose="05000000000000000000" pitchFamily="2" charset="2"/>
              <a:buChar char="Ø"/>
            </a:pPr>
            <a:r>
              <a:rPr lang="en-GB" sz="2000" dirty="0"/>
              <a:t>The laboratories are predominantly based in the health facilities with the diagnostic offering appropriate to the level of care through the tiered service delivery model.</a:t>
            </a:r>
          </a:p>
          <a:p>
            <a:pPr marL="342900" indent="-342900" algn="just">
              <a:lnSpc>
                <a:spcPct val="150000"/>
              </a:lnSpc>
              <a:buClr>
                <a:srgbClr val="92D050"/>
              </a:buClr>
              <a:buFont typeface="Wingdings" panose="05000000000000000000" pitchFamily="2" charset="2"/>
              <a:buChar char="Ø"/>
            </a:pPr>
            <a:r>
              <a:rPr lang="en-GB" sz="2000" dirty="0"/>
              <a:t>The NHLS laboratories have continued to  provide clinically effective and efficient service through modernisation and digitisation of its services.</a:t>
            </a:r>
          </a:p>
          <a:p>
            <a:pPr>
              <a:lnSpc>
                <a:spcPct val="110000"/>
              </a:lnSpc>
            </a:pPr>
            <a:endParaRPr lang="en-GB" dirty="0"/>
          </a:p>
          <a:p>
            <a:endParaRPr lang="en-Z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225" y="117475"/>
            <a:ext cx="929894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2.</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STRATEGIC FOCUS</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697416" y="5877272"/>
            <a:ext cx="618669" cy="508923"/>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14</a:t>
            </a:fld>
            <a:endParaRPr lang="en-US" sz="1600" dirty="0">
              <a:solidFill>
                <a:schemeClr val="accent3"/>
              </a:solidFill>
            </a:endParaRPr>
          </a:p>
        </p:txBody>
      </p:sp>
      <p:pic>
        <p:nvPicPr>
          <p:cNvPr id="12" name="Picture 11"/>
          <p:cNvPicPr>
            <a:picLocks noChangeAspect="1"/>
          </p:cNvPicPr>
          <p:nvPr/>
        </p:nvPicPr>
        <p:blipFill>
          <a:blip r:embed="rId3">
            <a:alphaModFix amt="53000"/>
          </a:blip>
          <a:stretch>
            <a:fillRect/>
          </a:stretch>
        </p:blipFill>
        <p:spPr>
          <a:xfrm>
            <a:off x="-18107" y="755150"/>
            <a:ext cx="7163268" cy="114602"/>
          </a:xfrm>
          <a:prstGeom prst="rect">
            <a:avLst/>
          </a:prstGeom>
        </p:spPr>
      </p:pic>
      <p:sp>
        <p:nvSpPr>
          <p:cNvPr id="3" name="TextBox 2"/>
          <p:cNvSpPr txBox="1"/>
          <p:nvPr/>
        </p:nvSpPr>
        <p:spPr>
          <a:xfrm>
            <a:off x="218905" y="995836"/>
            <a:ext cx="9217025" cy="460375"/>
          </a:xfrm>
          <a:prstGeom prst="rect">
            <a:avLst/>
          </a:prstGeom>
          <a:noFill/>
        </p:spPr>
        <p:txBody>
          <a:bodyPr wrap="square" rtlCol="0">
            <a:spAutoFit/>
          </a:bodyPr>
          <a:lstStyle/>
          <a:p>
            <a:r>
              <a:rPr lang="en-ZA" b="1" dirty="0"/>
              <a:t>SITUATIONAL ANALYSIS: Internal Environment Analysis</a:t>
            </a:r>
          </a:p>
        </p:txBody>
      </p:sp>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4" name="TextBox 3"/>
          <p:cNvSpPr txBox="1"/>
          <p:nvPr/>
        </p:nvSpPr>
        <p:spPr>
          <a:xfrm>
            <a:off x="324427" y="1339787"/>
            <a:ext cx="8694535" cy="461665"/>
          </a:xfrm>
          <a:prstGeom prst="rect">
            <a:avLst/>
          </a:prstGeom>
          <a:noFill/>
        </p:spPr>
        <p:txBody>
          <a:bodyPr wrap="square" rtlCol="0">
            <a:spAutoFit/>
          </a:bodyPr>
          <a:lstStyle/>
          <a:p>
            <a:r>
              <a:rPr lang="en-GB" dirty="0"/>
              <a:t>Laboratory Service</a:t>
            </a:r>
            <a:endParaRPr lang="en-ZA" dirty="0"/>
          </a:p>
        </p:txBody>
      </p:sp>
      <p:pic>
        <p:nvPicPr>
          <p:cNvPr id="9" name="Picture 8">
            <a:extLst>
              <a:ext uri="{FF2B5EF4-FFF2-40B4-BE49-F238E27FC236}">
                <a16:creationId xmlns:a16="http://schemas.microsoft.com/office/drawing/2014/main" id="{E02E57F0-1CE7-47F0-8E4E-6F6C417BED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89" y="2157079"/>
            <a:ext cx="4302047" cy="27956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11" name="Diagram 10">
            <a:extLst>
              <a:ext uri="{FF2B5EF4-FFF2-40B4-BE49-F238E27FC236}">
                <a16:creationId xmlns:a16="http://schemas.microsoft.com/office/drawing/2014/main" id="{6AC76B71-9C57-4A3D-A5F4-2450CA3D7EDC}"/>
              </a:ext>
            </a:extLst>
          </p:cNvPr>
          <p:cNvGraphicFramePr/>
          <p:nvPr>
            <p:extLst>
              <p:ext uri="{D42A27DB-BD31-4B8C-83A1-F6EECF244321}">
                <p14:modId xmlns:p14="http://schemas.microsoft.com/office/powerpoint/2010/main" val="1376866421"/>
              </p:ext>
            </p:extLst>
          </p:nvPr>
        </p:nvGraphicFramePr>
        <p:xfrm>
          <a:off x="4747829" y="1701407"/>
          <a:ext cx="4205659" cy="33444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TextBox 6">
            <a:extLst>
              <a:ext uri="{FF2B5EF4-FFF2-40B4-BE49-F238E27FC236}">
                <a16:creationId xmlns:a16="http://schemas.microsoft.com/office/drawing/2014/main" id="{BB061D5B-58EE-4574-BDF3-B316399ED3BF}"/>
              </a:ext>
            </a:extLst>
          </p:cNvPr>
          <p:cNvSpPr txBox="1"/>
          <p:nvPr/>
        </p:nvSpPr>
        <p:spPr>
          <a:xfrm>
            <a:off x="218905" y="5199895"/>
            <a:ext cx="8262487" cy="1287532"/>
          </a:xfrm>
          <a:prstGeom prst="rect">
            <a:avLst/>
          </a:prstGeom>
          <a:noFill/>
        </p:spPr>
        <p:txBody>
          <a:bodyPr wrap="square" rtlCol="0">
            <a:spAutoFit/>
          </a:bodyPr>
          <a:lstStyle/>
          <a:p>
            <a:pPr algn="just">
              <a:lnSpc>
                <a:spcPct val="150000"/>
              </a:lnSpc>
              <a:buClr>
                <a:srgbClr val="92D050"/>
              </a:buClr>
            </a:pPr>
            <a:r>
              <a:rPr lang="en-GB" sz="1800" dirty="0"/>
              <a:t>Provide clinically effective and efficient equitable service through a network of laboratories in nine provinces with diagnostic offerings appropriate to the level of care (Tiered Service Delivery Model). </a:t>
            </a:r>
          </a:p>
        </p:txBody>
      </p:sp>
      <p:sp>
        <p:nvSpPr>
          <p:cNvPr id="2" name="Arrow: Down 1">
            <a:extLst>
              <a:ext uri="{FF2B5EF4-FFF2-40B4-BE49-F238E27FC236}">
                <a16:creationId xmlns:a16="http://schemas.microsoft.com/office/drawing/2014/main" id="{70D2B88B-1744-4BD3-B5EB-82F3C7A68ACD}"/>
              </a:ext>
            </a:extLst>
          </p:cNvPr>
          <p:cNvSpPr/>
          <p:nvPr/>
        </p:nvSpPr>
        <p:spPr>
          <a:xfrm>
            <a:off x="8481392" y="1800162"/>
            <a:ext cx="216024" cy="1943159"/>
          </a:xfrm>
          <a:prstGeom prst="downArrow">
            <a:avLst/>
          </a:prstGeom>
          <a:solidFill>
            <a:srgbClr val="8EC0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13" name="Arrow: Down 12">
            <a:extLst>
              <a:ext uri="{FF2B5EF4-FFF2-40B4-BE49-F238E27FC236}">
                <a16:creationId xmlns:a16="http://schemas.microsoft.com/office/drawing/2014/main" id="{FEF45C71-C5B3-4FF2-A808-BF454E82616A}"/>
              </a:ext>
            </a:extLst>
          </p:cNvPr>
          <p:cNvSpPr/>
          <p:nvPr/>
        </p:nvSpPr>
        <p:spPr>
          <a:xfrm rot="10800000">
            <a:off x="4953000" y="1801452"/>
            <a:ext cx="216024" cy="1941869"/>
          </a:xfrm>
          <a:prstGeom prst="downArrow">
            <a:avLst/>
          </a:prstGeom>
          <a:solidFill>
            <a:srgbClr val="8EC0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solidFill>
                <a:srgbClr val="92D050"/>
              </a:solidFill>
            </a:endParaRPr>
          </a:p>
        </p:txBody>
      </p:sp>
    </p:spTree>
    <p:extLst>
      <p:ext uri="{BB962C8B-B14F-4D97-AF65-F5344CB8AC3E}">
        <p14:creationId xmlns:p14="http://schemas.microsoft.com/office/powerpoint/2010/main" val="1211354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225" y="117475"/>
            <a:ext cx="929894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2.</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STRATEGIC FOCUS</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941434" y="6021069"/>
            <a:ext cx="450680"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15</a:t>
            </a:fld>
            <a:endParaRPr lang="en-US" sz="1600" dirty="0">
              <a:solidFill>
                <a:schemeClr val="accent3"/>
              </a:solidFill>
            </a:endParaRPr>
          </a:p>
        </p:txBody>
      </p:sp>
      <p:pic>
        <p:nvPicPr>
          <p:cNvPr id="12" name="Picture 11"/>
          <p:cNvPicPr>
            <a:picLocks noChangeAspect="1"/>
          </p:cNvPicPr>
          <p:nvPr/>
        </p:nvPicPr>
        <p:blipFill>
          <a:blip r:embed="rId3">
            <a:alphaModFix amt="53000"/>
          </a:blip>
          <a:stretch>
            <a:fillRect/>
          </a:stretch>
        </p:blipFill>
        <p:spPr>
          <a:xfrm>
            <a:off x="-18107" y="755150"/>
            <a:ext cx="7163268" cy="114602"/>
          </a:xfrm>
          <a:prstGeom prst="rect">
            <a:avLst/>
          </a:prstGeom>
        </p:spPr>
      </p:pic>
      <p:sp>
        <p:nvSpPr>
          <p:cNvPr id="3" name="TextBox 2"/>
          <p:cNvSpPr txBox="1"/>
          <p:nvPr/>
        </p:nvSpPr>
        <p:spPr>
          <a:xfrm>
            <a:off x="218905" y="995836"/>
            <a:ext cx="9217025" cy="460375"/>
          </a:xfrm>
          <a:prstGeom prst="rect">
            <a:avLst/>
          </a:prstGeom>
          <a:noFill/>
        </p:spPr>
        <p:txBody>
          <a:bodyPr wrap="square" rtlCol="0">
            <a:spAutoFit/>
          </a:bodyPr>
          <a:lstStyle/>
          <a:p>
            <a:r>
              <a:rPr lang="en-ZA" b="1" dirty="0"/>
              <a:t>SITUATIONAL ANALYSIS: Internal Environment Analysis</a:t>
            </a:r>
          </a:p>
        </p:txBody>
      </p:sp>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4" name="TextBox 3"/>
          <p:cNvSpPr txBox="1"/>
          <p:nvPr/>
        </p:nvSpPr>
        <p:spPr>
          <a:xfrm>
            <a:off x="218905" y="1586984"/>
            <a:ext cx="8694535" cy="4616648"/>
          </a:xfrm>
          <a:prstGeom prst="rect">
            <a:avLst/>
          </a:prstGeom>
          <a:noFill/>
        </p:spPr>
        <p:txBody>
          <a:bodyPr wrap="square" rtlCol="0">
            <a:spAutoFit/>
          </a:bodyPr>
          <a:lstStyle/>
          <a:p>
            <a:pPr marL="342900" indent="-342900" algn="just">
              <a:lnSpc>
                <a:spcPct val="150000"/>
              </a:lnSpc>
              <a:buClr>
                <a:srgbClr val="92D050"/>
              </a:buClr>
              <a:buFont typeface="Wingdings" panose="05000000000000000000" pitchFamily="2" charset="2"/>
              <a:buChar char="Ø"/>
            </a:pPr>
            <a:r>
              <a:rPr lang="en-GB" sz="2000" dirty="0"/>
              <a:t>To provide high quality service, the Academic Affairs, Research and Quality Assurance (AARQA)</a:t>
            </a:r>
            <a:r>
              <a:rPr lang="en-GB" sz="2000" b="1" dirty="0"/>
              <a:t>, </a:t>
            </a:r>
            <a:r>
              <a:rPr lang="en-GB" sz="2000" dirty="0"/>
              <a:t>continues to </a:t>
            </a:r>
            <a:r>
              <a:rPr lang="en-ZA" sz="2000" dirty="0">
                <a:ea typeface="DengXian" panose="02010600030101010101" pitchFamily="2" charset="-122"/>
              </a:rPr>
              <a:t>s</a:t>
            </a:r>
            <a:r>
              <a:rPr lang="en-ZA" sz="2000" dirty="0">
                <a:effectLst/>
                <a:latin typeface="Arial" panose="020B0604020202020204" pitchFamily="34" charset="0"/>
                <a:ea typeface="DengXian" panose="02010600030101010101" pitchFamily="2" charset="-122"/>
              </a:rPr>
              <a:t>trengthen the quality assurance and provision of NHLS’ accredited laboratory medicine mandate through training, research, and implementation of total quality management in all the laboratories. </a:t>
            </a:r>
            <a:endParaRPr lang="en-ZA" sz="2000" dirty="0">
              <a:ea typeface="DengXian" panose="02010600030101010101" pitchFamily="2" charset="-122"/>
            </a:endParaRPr>
          </a:p>
          <a:p>
            <a:pPr marL="342900" indent="-342900" algn="just">
              <a:lnSpc>
                <a:spcPct val="150000"/>
              </a:lnSpc>
              <a:buClr>
                <a:srgbClr val="92D050"/>
              </a:buClr>
              <a:buFont typeface="Wingdings" panose="05000000000000000000" pitchFamily="2" charset="2"/>
              <a:buChar char="Ø"/>
            </a:pPr>
            <a:r>
              <a:rPr lang="en-ZA" sz="2000" dirty="0">
                <a:effectLst/>
                <a:latin typeface="Arial" panose="020B0604020202020204" pitchFamily="34" charset="0"/>
                <a:ea typeface="DengXian" panose="02010600030101010101" pitchFamily="2" charset="-122"/>
              </a:rPr>
              <a:t>The National Institute for Communicable Diseases (NICD) provided robust surveillance and efficient communicable disease surveillance and outbreak response. It continue to play a pivotal role </a:t>
            </a:r>
            <a:r>
              <a:rPr lang="en-ZA" sz="2000" dirty="0">
                <a:ea typeface="DengXian" panose="02010600030101010101" pitchFamily="2" charset="-122"/>
              </a:rPr>
              <a:t>in supporting the government’s response to communicable diseases.</a:t>
            </a:r>
          </a:p>
          <a:p>
            <a:endParaRPr lang="en-ZA" dirty="0"/>
          </a:p>
        </p:txBody>
      </p:sp>
    </p:spTree>
    <p:extLst>
      <p:ext uri="{BB962C8B-B14F-4D97-AF65-F5344CB8AC3E}">
        <p14:creationId xmlns:p14="http://schemas.microsoft.com/office/powerpoint/2010/main" val="2339119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225" y="117475"/>
            <a:ext cx="929894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2.</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STRATEGIC FOCUS</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951869" y="6013480"/>
            <a:ext cx="450680"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16</a:t>
            </a:fld>
            <a:endParaRPr lang="en-US" sz="1600" dirty="0">
              <a:solidFill>
                <a:schemeClr val="accent3"/>
              </a:solidFill>
            </a:endParaRPr>
          </a:p>
        </p:txBody>
      </p:sp>
      <p:pic>
        <p:nvPicPr>
          <p:cNvPr id="12" name="Picture 11"/>
          <p:cNvPicPr>
            <a:picLocks noChangeAspect="1"/>
          </p:cNvPicPr>
          <p:nvPr/>
        </p:nvPicPr>
        <p:blipFill>
          <a:blip r:embed="rId3">
            <a:alphaModFix amt="53000"/>
          </a:blip>
          <a:stretch>
            <a:fillRect/>
          </a:stretch>
        </p:blipFill>
        <p:spPr>
          <a:xfrm>
            <a:off x="-18107" y="755150"/>
            <a:ext cx="7163268" cy="114602"/>
          </a:xfrm>
          <a:prstGeom prst="rect">
            <a:avLst/>
          </a:prstGeom>
        </p:spPr>
      </p:pic>
      <p:sp>
        <p:nvSpPr>
          <p:cNvPr id="3" name="TextBox 2"/>
          <p:cNvSpPr txBox="1"/>
          <p:nvPr/>
        </p:nvSpPr>
        <p:spPr>
          <a:xfrm>
            <a:off x="218905" y="852561"/>
            <a:ext cx="9217025" cy="460375"/>
          </a:xfrm>
          <a:prstGeom prst="rect">
            <a:avLst/>
          </a:prstGeom>
          <a:noFill/>
        </p:spPr>
        <p:txBody>
          <a:bodyPr wrap="square" rtlCol="0">
            <a:spAutoFit/>
          </a:bodyPr>
          <a:lstStyle/>
          <a:p>
            <a:r>
              <a:rPr lang="en-ZA" b="1" dirty="0"/>
              <a:t>SITUATIONAL ANALYSIS: Internal Environment Analysis</a:t>
            </a:r>
          </a:p>
        </p:txBody>
      </p:sp>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4" name="TextBox 3"/>
          <p:cNvSpPr txBox="1"/>
          <p:nvPr/>
        </p:nvSpPr>
        <p:spPr>
          <a:xfrm>
            <a:off x="188169" y="1196752"/>
            <a:ext cx="8694535" cy="8771632"/>
          </a:xfrm>
          <a:prstGeom prst="rect">
            <a:avLst/>
          </a:prstGeom>
          <a:noFill/>
        </p:spPr>
        <p:txBody>
          <a:bodyPr wrap="square" rtlCol="0">
            <a:spAutoFit/>
          </a:bodyPr>
          <a:lstStyle/>
          <a:p>
            <a:pPr marL="342900" indent="-342900" algn="just">
              <a:lnSpc>
                <a:spcPct val="150000"/>
              </a:lnSpc>
              <a:buClr>
                <a:srgbClr val="92D050"/>
              </a:buClr>
              <a:buFont typeface="Wingdings" panose="05000000000000000000" pitchFamily="2" charset="2"/>
              <a:buChar char="Ø"/>
            </a:pPr>
            <a:r>
              <a:rPr lang="en-ZA" sz="2000" dirty="0">
                <a:ea typeface="DengXian" panose="02010600030101010101" pitchFamily="2" charset="-122"/>
              </a:rPr>
              <a:t>The National Institute for Occupational Health provides occupational and environmental health and safety support across all sectors of the economy to improve and promote workers’ health and safety.</a:t>
            </a:r>
          </a:p>
          <a:p>
            <a:pPr marL="342900" indent="-342900" algn="just">
              <a:lnSpc>
                <a:spcPct val="150000"/>
              </a:lnSpc>
              <a:buClr>
                <a:srgbClr val="92D050"/>
              </a:buClr>
              <a:buFont typeface="Wingdings" panose="05000000000000000000" pitchFamily="2" charset="2"/>
              <a:buChar char="Ø"/>
            </a:pPr>
            <a:r>
              <a:rPr lang="en-ZA" sz="2000" dirty="0"/>
              <a:t>The NHLS is the only Southern African producer of equine anti-venoms for snake bites, spider and scorpion stings.</a:t>
            </a:r>
          </a:p>
          <a:p>
            <a:pPr marL="342900" indent="-342900" algn="just">
              <a:lnSpc>
                <a:spcPct val="150000"/>
              </a:lnSpc>
              <a:buClr>
                <a:srgbClr val="92D050"/>
              </a:buClr>
              <a:buFont typeface="Wingdings" panose="05000000000000000000" pitchFamily="2" charset="2"/>
              <a:buChar char="Ø"/>
            </a:pPr>
            <a:r>
              <a:rPr lang="en-ZA" sz="2000" dirty="0"/>
              <a:t>It also produces microbiological culture and reagents to the NHLS laboratories, some private laboratories and some African countries.</a:t>
            </a:r>
            <a:r>
              <a:rPr lang="en-GB" sz="1800" dirty="0">
                <a:effectLst/>
                <a:latin typeface="Arial" panose="020B0604020202020204" pitchFamily="34" charset="0"/>
                <a:ea typeface="DengXian" panose="02010600030101010101" pitchFamily="2" charset="-122"/>
                <a:cs typeface="Courier New" panose="02070309020205020404" pitchFamily="49" charset="0"/>
              </a:rPr>
              <a:t> </a:t>
            </a:r>
          </a:p>
          <a:p>
            <a:pPr marL="342900" indent="-342900" algn="just">
              <a:lnSpc>
                <a:spcPct val="150000"/>
              </a:lnSpc>
              <a:buClr>
                <a:srgbClr val="92D050"/>
              </a:buClr>
              <a:buFont typeface="Wingdings" panose="05000000000000000000" pitchFamily="2" charset="2"/>
              <a:buChar char="Ø"/>
            </a:pPr>
            <a:r>
              <a:rPr lang="en-GB" sz="2000" dirty="0">
                <a:effectLst/>
                <a:latin typeface="Arial" panose="020B0604020202020204" pitchFamily="34" charset="0"/>
                <a:ea typeface="DengXian" panose="02010600030101010101" pitchFamily="2" charset="-122"/>
                <a:cs typeface="Courier New" panose="02070309020205020404" pitchFamily="49" charset="0"/>
              </a:rPr>
              <a:t>A robust IT and skilled workforce are crucial in the effective and efficient functioning of the NHLS. The NHLS continues to prioritise strengthening of IT infrastructure.</a:t>
            </a:r>
          </a:p>
          <a:p>
            <a:pPr marL="342900" indent="-342900" algn="just">
              <a:lnSpc>
                <a:spcPct val="150000"/>
              </a:lnSpc>
              <a:buClr>
                <a:srgbClr val="92D050"/>
              </a:buClr>
              <a:buFont typeface="Wingdings" panose="05000000000000000000" pitchFamily="2" charset="2"/>
              <a:buChar char="Ø"/>
            </a:pPr>
            <a:r>
              <a:rPr lang="en-GB" sz="2000" dirty="0">
                <a:effectLst/>
                <a:latin typeface="Arial" panose="020B0604020202020204" pitchFamily="34" charset="0"/>
                <a:ea typeface="DengXian" panose="02010600030101010101" pitchFamily="2" charset="-122"/>
              </a:rPr>
              <a:t>Generating sufficient revenue remains a critical focus area for the NHLS to ensure financial viability and sustainability.</a:t>
            </a:r>
            <a:endParaRPr lang="en-ZA" sz="2000" dirty="0">
              <a:effectLst/>
              <a:latin typeface="Calibri" panose="020F0502020204030204" pitchFamily="34" charset="0"/>
              <a:ea typeface="DengXian" panose="02010600030101010101" pitchFamily="2" charset="-122"/>
              <a:cs typeface="Courier New" panose="02070309020205020404" pitchFamily="49" charset="0"/>
            </a:endParaRPr>
          </a:p>
          <a:p>
            <a:pPr marL="342900" indent="-342900" algn="just">
              <a:lnSpc>
                <a:spcPct val="150000"/>
              </a:lnSpc>
              <a:buClr>
                <a:srgbClr val="92D050"/>
              </a:buClr>
              <a:buFont typeface="Wingdings" panose="05000000000000000000" pitchFamily="2" charset="2"/>
              <a:buChar char="Ø"/>
            </a:pPr>
            <a:endParaRPr lang="en-ZA" sz="2000" dirty="0"/>
          </a:p>
          <a:p>
            <a:pPr marL="342900" indent="-342900" algn="just">
              <a:lnSpc>
                <a:spcPct val="150000"/>
              </a:lnSpc>
              <a:buClr>
                <a:srgbClr val="92D050"/>
              </a:buClr>
              <a:buFont typeface="Wingdings" panose="05000000000000000000" pitchFamily="2" charset="2"/>
              <a:buChar char="Ø"/>
            </a:pPr>
            <a:endParaRPr lang="en-ZA" sz="2000" dirty="0"/>
          </a:p>
          <a:p>
            <a:pPr marL="342900" indent="-342900" algn="just">
              <a:lnSpc>
                <a:spcPct val="150000"/>
              </a:lnSpc>
              <a:buClr>
                <a:srgbClr val="92D050"/>
              </a:buClr>
              <a:buFont typeface="Wingdings" panose="05000000000000000000" pitchFamily="2" charset="2"/>
              <a:buChar char="Ø"/>
            </a:pPr>
            <a:endParaRPr lang="en-ZA" sz="2000" dirty="0"/>
          </a:p>
          <a:p>
            <a:pPr marL="342900" indent="-342900" algn="just">
              <a:lnSpc>
                <a:spcPct val="150000"/>
              </a:lnSpc>
              <a:buClr>
                <a:srgbClr val="92D050"/>
              </a:buClr>
              <a:buFont typeface="Wingdings" panose="05000000000000000000" pitchFamily="2" charset="2"/>
              <a:buChar char="Ø"/>
            </a:pPr>
            <a:endParaRPr lang="en-ZA" sz="2000" dirty="0">
              <a:ea typeface="DengXian" panose="02010600030101010101" pitchFamily="2" charset="-122"/>
            </a:endParaRPr>
          </a:p>
          <a:p>
            <a:pPr marL="342900" indent="-342900" algn="just">
              <a:lnSpc>
                <a:spcPct val="150000"/>
              </a:lnSpc>
              <a:buClr>
                <a:srgbClr val="92D050"/>
              </a:buClr>
              <a:buFont typeface="Wingdings" panose="05000000000000000000" pitchFamily="2" charset="2"/>
              <a:buChar char="Ø"/>
            </a:pPr>
            <a:endParaRPr lang="en-ZA" sz="2000" dirty="0">
              <a:ea typeface="DengXian" panose="02010600030101010101" pitchFamily="2" charset="-122"/>
            </a:endParaRPr>
          </a:p>
          <a:p>
            <a:pPr marL="342900" indent="-342900" algn="just">
              <a:lnSpc>
                <a:spcPct val="150000"/>
              </a:lnSpc>
              <a:buClr>
                <a:srgbClr val="92D050"/>
              </a:buClr>
              <a:buFont typeface="Wingdings" panose="05000000000000000000" pitchFamily="2" charset="2"/>
              <a:buChar char="Ø"/>
            </a:pPr>
            <a:endParaRPr lang="en-ZA" sz="2000" dirty="0">
              <a:effectLst/>
              <a:latin typeface="Arial" panose="020B0604020202020204" pitchFamily="34" charset="0"/>
              <a:ea typeface="DengXian" panose="02010600030101010101" pitchFamily="2" charset="-122"/>
            </a:endParaRPr>
          </a:p>
          <a:p>
            <a:endParaRPr lang="en-ZA" dirty="0"/>
          </a:p>
        </p:txBody>
      </p:sp>
    </p:spTree>
    <p:extLst>
      <p:ext uri="{BB962C8B-B14F-4D97-AF65-F5344CB8AC3E}">
        <p14:creationId xmlns:p14="http://schemas.microsoft.com/office/powerpoint/2010/main" val="2475105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225" y="117475"/>
            <a:ext cx="929894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2.</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STRATEGIC FOCUS</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823867" y="6021070"/>
            <a:ext cx="576262"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17</a:t>
            </a:fld>
            <a:endParaRPr lang="en-US" sz="1600" dirty="0">
              <a:solidFill>
                <a:schemeClr val="accent3"/>
              </a:solidFill>
            </a:endParaRPr>
          </a:p>
        </p:txBody>
      </p:sp>
      <p:pic>
        <p:nvPicPr>
          <p:cNvPr id="12" name="Picture 11"/>
          <p:cNvPicPr>
            <a:picLocks noChangeAspect="1"/>
          </p:cNvPicPr>
          <p:nvPr/>
        </p:nvPicPr>
        <p:blipFill>
          <a:blip r:embed="rId3">
            <a:alphaModFix amt="53000"/>
          </a:blip>
          <a:stretch>
            <a:fillRect/>
          </a:stretch>
        </p:blipFill>
        <p:spPr>
          <a:xfrm>
            <a:off x="-18107" y="755150"/>
            <a:ext cx="7163268" cy="114602"/>
          </a:xfrm>
          <a:prstGeom prst="rect">
            <a:avLst/>
          </a:prstGeom>
        </p:spPr>
      </p:pic>
      <p:sp>
        <p:nvSpPr>
          <p:cNvPr id="3" name="TextBox 2"/>
          <p:cNvSpPr txBox="1"/>
          <p:nvPr/>
        </p:nvSpPr>
        <p:spPr>
          <a:xfrm>
            <a:off x="218905" y="995836"/>
            <a:ext cx="9217025" cy="460375"/>
          </a:xfrm>
          <a:prstGeom prst="rect">
            <a:avLst/>
          </a:prstGeom>
          <a:noFill/>
        </p:spPr>
        <p:txBody>
          <a:bodyPr wrap="square" rtlCol="0">
            <a:spAutoFit/>
          </a:bodyPr>
          <a:lstStyle/>
          <a:p>
            <a:r>
              <a:rPr lang="en-ZA" b="1" dirty="0"/>
              <a:t>SITUATIONAL ANALYSIS: Internal Environment Analysis</a:t>
            </a:r>
          </a:p>
        </p:txBody>
      </p:sp>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4" name="TextBox 3"/>
          <p:cNvSpPr txBox="1"/>
          <p:nvPr/>
        </p:nvSpPr>
        <p:spPr>
          <a:xfrm>
            <a:off x="218905" y="1456211"/>
            <a:ext cx="8694535" cy="6463308"/>
          </a:xfrm>
          <a:prstGeom prst="rect">
            <a:avLst/>
          </a:prstGeom>
          <a:noFill/>
        </p:spPr>
        <p:txBody>
          <a:bodyPr wrap="square" rtlCol="0">
            <a:spAutoFit/>
          </a:bodyPr>
          <a:lstStyle/>
          <a:p>
            <a:pPr marL="342900" indent="-342900" algn="just">
              <a:lnSpc>
                <a:spcPct val="150000"/>
              </a:lnSpc>
              <a:buClr>
                <a:srgbClr val="92D050"/>
              </a:buClr>
              <a:buFont typeface="Wingdings" panose="05000000000000000000" pitchFamily="2" charset="2"/>
              <a:buChar char="Ø"/>
            </a:pPr>
            <a:r>
              <a:rPr lang="en-ZA" sz="2000" dirty="0">
                <a:ea typeface="DengXian" panose="02010600030101010101" pitchFamily="2" charset="-122"/>
              </a:rPr>
              <a:t>As of the 1</a:t>
            </a:r>
            <a:r>
              <a:rPr lang="en-ZA" sz="2000" baseline="30000" dirty="0">
                <a:ea typeface="DengXian" panose="02010600030101010101" pitchFamily="2" charset="-122"/>
              </a:rPr>
              <a:t>st</a:t>
            </a:r>
            <a:r>
              <a:rPr lang="en-ZA" sz="2000" dirty="0">
                <a:ea typeface="DengXian" panose="02010600030101010101" pitchFamily="2" charset="-122"/>
              </a:rPr>
              <a:t> of April, the Forensic Chemistry Laboratories (FCL) have been integrated into the NHLS. The FCLs have been funded through a transfer payment from National Treasury.</a:t>
            </a:r>
          </a:p>
          <a:p>
            <a:pPr marL="342900" indent="-342900" algn="just">
              <a:lnSpc>
                <a:spcPct val="150000"/>
              </a:lnSpc>
              <a:buClr>
                <a:srgbClr val="92D050"/>
              </a:buClr>
              <a:buFont typeface="Wingdings" panose="05000000000000000000" pitchFamily="2" charset="2"/>
              <a:buChar char="Ø"/>
            </a:pPr>
            <a:r>
              <a:rPr lang="en-ZA" sz="2000" dirty="0">
                <a:ea typeface="DengXian" panose="02010600030101010101" pitchFamily="2" charset="-122"/>
              </a:rPr>
              <a:t>The main functions of the FCL are:</a:t>
            </a:r>
          </a:p>
          <a:p>
            <a:pPr marL="800100" lvl="1" indent="-342900" algn="just">
              <a:lnSpc>
                <a:spcPct val="150000"/>
              </a:lnSpc>
              <a:buClr>
                <a:srgbClr val="92D050"/>
              </a:buClr>
              <a:buSzPct val="130000"/>
              <a:buFont typeface="Wingdings" panose="05000000000000000000" pitchFamily="2" charset="2"/>
              <a:buChar char="§"/>
              <a:defRPr/>
            </a:pPr>
            <a:r>
              <a:rPr lang="en-ZA" sz="2000" dirty="0">
                <a:ea typeface="ＭＳ Ｐゴシック" pitchFamily="-112" charset="-128"/>
                <a:cs typeface="Arial" panose="020B0604020202020204" pitchFamily="34" charset="0"/>
              </a:rPr>
              <a:t>Testing of biological tissues and fluids for the presence of poisons and/or drugs in instances of unnatural deaths (toxicology analysis)</a:t>
            </a:r>
          </a:p>
          <a:p>
            <a:pPr marL="800100" lvl="1" indent="-342900" algn="just">
              <a:lnSpc>
                <a:spcPct val="150000"/>
              </a:lnSpc>
              <a:buClr>
                <a:srgbClr val="92D050"/>
              </a:buClr>
              <a:buSzPct val="130000"/>
              <a:buFont typeface="Wingdings" panose="05000000000000000000" pitchFamily="2" charset="2"/>
              <a:buChar char="§"/>
              <a:defRPr/>
            </a:pPr>
            <a:r>
              <a:rPr lang="en-ZA" sz="2000" dirty="0">
                <a:ea typeface="ＭＳ Ｐゴシック" pitchFamily="-112" charset="-128"/>
                <a:cs typeface="Arial" panose="020B0604020202020204" pitchFamily="34" charset="0"/>
              </a:rPr>
              <a:t>Testing of ante and post-mortem blood for alcohol analysis.</a:t>
            </a:r>
          </a:p>
          <a:p>
            <a:pPr marL="800100" lvl="1" indent="-342900" algn="just">
              <a:lnSpc>
                <a:spcPct val="150000"/>
              </a:lnSpc>
              <a:buClr>
                <a:srgbClr val="92D050"/>
              </a:buClr>
              <a:buSzPct val="130000"/>
              <a:buFont typeface="Wingdings" panose="05000000000000000000" pitchFamily="2" charset="2"/>
              <a:buChar char="§"/>
              <a:defRPr/>
            </a:pPr>
            <a:r>
              <a:rPr lang="en-ZA" sz="2000" dirty="0">
                <a:ea typeface="ＭＳ Ｐゴシック" pitchFamily="-112" charset="-128"/>
                <a:cs typeface="Arial" panose="020B0604020202020204" pitchFamily="34" charset="0"/>
              </a:rPr>
              <a:t>Food testing in terms of the Foodstuffs Act.</a:t>
            </a:r>
          </a:p>
          <a:p>
            <a:pPr marL="342900" indent="-342900" algn="just">
              <a:lnSpc>
                <a:spcPct val="150000"/>
              </a:lnSpc>
              <a:buClr>
                <a:srgbClr val="92D050"/>
              </a:buClr>
              <a:buSzPct val="130000"/>
              <a:buFont typeface="Wingdings" panose="05000000000000000000" pitchFamily="2" charset="2"/>
              <a:buChar char="Ø"/>
              <a:defRPr/>
            </a:pPr>
            <a:r>
              <a:rPr lang="en-ZA" sz="2000" dirty="0">
                <a:ea typeface="ＭＳ Ｐゴシック" pitchFamily="-112" charset="-128"/>
                <a:cs typeface="Arial" panose="020B0604020202020204" pitchFamily="34" charset="0"/>
              </a:rPr>
              <a:t>The strengthening and capacitating of the FCLs will be a key focus </a:t>
            </a:r>
          </a:p>
          <a:p>
            <a:pPr algn="just">
              <a:lnSpc>
                <a:spcPct val="150000"/>
              </a:lnSpc>
              <a:buClr>
                <a:srgbClr val="92D050"/>
              </a:buClr>
              <a:buSzPct val="130000"/>
              <a:defRPr/>
            </a:pPr>
            <a:r>
              <a:rPr lang="en-ZA" sz="2000" dirty="0">
                <a:ea typeface="ＭＳ Ｐゴシック" pitchFamily="-112" charset="-128"/>
                <a:cs typeface="Arial" panose="020B0604020202020204" pitchFamily="34" charset="0"/>
              </a:rPr>
              <a:t>	for the NHLS.</a:t>
            </a:r>
          </a:p>
          <a:p>
            <a:pPr marL="342900" indent="-342900" algn="just">
              <a:lnSpc>
                <a:spcPct val="150000"/>
              </a:lnSpc>
              <a:buClr>
                <a:srgbClr val="92D050"/>
              </a:buClr>
              <a:buFont typeface="Wingdings" panose="05000000000000000000" pitchFamily="2" charset="2"/>
              <a:buChar char="Ø"/>
            </a:pPr>
            <a:endParaRPr lang="en-ZA" sz="2000" dirty="0">
              <a:ea typeface="DengXian" panose="02010600030101010101" pitchFamily="2" charset="-122"/>
            </a:endParaRPr>
          </a:p>
          <a:p>
            <a:pPr marL="342900" indent="-342900" algn="just">
              <a:lnSpc>
                <a:spcPct val="150000"/>
              </a:lnSpc>
              <a:buClr>
                <a:srgbClr val="92D050"/>
              </a:buClr>
              <a:buFont typeface="Wingdings" panose="05000000000000000000" pitchFamily="2" charset="2"/>
              <a:buChar char="Ø"/>
            </a:pPr>
            <a:endParaRPr lang="en-ZA" sz="2000" dirty="0">
              <a:ea typeface="DengXian" panose="02010600030101010101" pitchFamily="2" charset="-122"/>
            </a:endParaRPr>
          </a:p>
          <a:p>
            <a:pPr marL="342900" indent="-342900" algn="just">
              <a:lnSpc>
                <a:spcPct val="150000"/>
              </a:lnSpc>
              <a:buClr>
                <a:srgbClr val="92D050"/>
              </a:buClr>
              <a:buFont typeface="Wingdings" panose="05000000000000000000" pitchFamily="2" charset="2"/>
              <a:buChar char="Ø"/>
            </a:pPr>
            <a:endParaRPr lang="en-ZA" sz="2000" dirty="0">
              <a:effectLst/>
              <a:latin typeface="Arial" panose="020B0604020202020204" pitchFamily="34" charset="0"/>
              <a:ea typeface="DengXian" panose="02010600030101010101" pitchFamily="2" charset="-122"/>
            </a:endParaRPr>
          </a:p>
          <a:p>
            <a:endParaRPr lang="en-ZA" dirty="0"/>
          </a:p>
        </p:txBody>
      </p:sp>
    </p:spTree>
    <p:extLst>
      <p:ext uri="{BB962C8B-B14F-4D97-AF65-F5344CB8AC3E}">
        <p14:creationId xmlns:p14="http://schemas.microsoft.com/office/powerpoint/2010/main" val="734881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225" y="117475"/>
            <a:ext cx="929894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2.</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STRATEGIC FOCUS </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816911" y="5975477"/>
            <a:ext cx="504254"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18</a:t>
            </a:fld>
            <a:endParaRPr lang="en-US" sz="1600" dirty="0">
              <a:solidFill>
                <a:schemeClr val="accent3"/>
              </a:solidFill>
            </a:endParaRPr>
          </a:p>
        </p:txBody>
      </p:sp>
      <p:pic>
        <p:nvPicPr>
          <p:cNvPr id="12" name="Picture 11"/>
          <p:cNvPicPr>
            <a:picLocks noChangeAspect="1"/>
          </p:cNvPicPr>
          <p:nvPr/>
        </p:nvPicPr>
        <p:blipFill>
          <a:blip r:embed="rId3">
            <a:alphaModFix amt="53000"/>
          </a:blip>
          <a:stretch>
            <a:fillRect/>
          </a:stretch>
        </p:blipFill>
        <p:spPr>
          <a:xfrm>
            <a:off x="-18107" y="755150"/>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2" name="TextBox 1">
            <a:extLst>
              <a:ext uri="{FF2B5EF4-FFF2-40B4-BE49-F238E27FC236}">
                <a16:creationId xmlns:a16="http://schemas.microsoft.com/office/drawing/2014/main" id="{A876E327-84D9-4889-8D01-8A29F1BE52C4}"/>
              </a:ext>
            </a:extLst>
          </p:cNvPr>
          <p:cNvSpPr txBox="1"/>
          <p:nvPr/>
        </p:nvSpPr>
        <p:spPr>
          <a:xfrm>
            <a:off x="560512" y="882523"/>
            <a:ext cx="8424738" cy="461665"/>
          </a:xfrm>
          <a:prstGeom prst="rect">
            <a:avLst/>
          </a:prstGeom>
          <a:noFill/>
        </p:spPr>
        <p:txBody>
          <a:bodyPr wrap="square" rtlCol="0">
            <a:spAutoFit/>
          </a:bodyPr>
          <a:lstStyle/>
          <a:p>
            <a:pPr algn="ctr"/>
            <a:r>
              <a:rPr lang="en-GB" b="1" dirty="0"/>
              <a:t>SWOT ANALYSIS</a:t>
            </a:r>
            <a:endParaRPr lang="en-ZA" b="1" dirty="0"/>
          </a:p>
        </p:txBody>
      </p:sp>
      <p:sp>
        <p:nvSpPr>
          <p:cNvPr id="5" name="TextBox 4">
            <a:extLst>
              <a:ext uri="{FF2B5EF4-FFF2-40B4-BE49-F238E27FC236}">
                <a16:creationId xmlns:a16="http://schemas.microsoft.com/office/drawing/2014/main" id="{244F3AD4-1FD7-4C70-BAB1-C946B70F223B}"/>
              </a:ext>
            </a:extLst>
          </p:cNvPr>
          <p:cNvSpPr txBox="1"/>
          <p:nvPr/>
        </p:nvSpPr>
        <p:spPr>
          <a:xfrm>
            <a:off x="22225" y="1268760"/>
            <a:ext cx="9107239" cy="6832640"/>
          </a:xfrm>
          <a:prstGeom prst="rect">
            <a:avLst/>
          </a:prstGeom>
          <a:noFill/>
        </p:spPr>
        <p:txBody>
          <a:bodyPr wrap="square" rtlCol="0">
            <a:spAutoFit/>
          </a:bodyPr>
          <a:lstStyle/>
          <a:p>
            <a:pPr marL="342900" indent="-342900" algn="just">
              <a:lnSpc>
                <a:spcPct val="150000"/>
              </a:lnSpc>
              <a:buClr>
                <a:srgbClr val="92D050"/>
              </a:buClr>
              <a:buFont typeface="Wingdings" panose="05000000000000000000" pitchFamily="2" charset="2"/>
              <a:buChar char="Ø"/>
            </a:pPr>
            <a:r>
              <a:rPr lang="en-GB" sz="2000" dirty="0"/>
              <a:t>The APP has a detailed SWOT analysis</a:t>
            </a:r>
          </a:p>
          <a:p>
            <a:pPr marL="342900" indent="-342900" algn="just">
              <a:lnSpc>
                <a:spcPct val="150000"/>
              </a:lnSpc>
              <a:buClr>
                <a:srgbClr val="92D050"/>
              </a:buClr>
              <a:buFont typeface="Wingdings" panose="05000000000000000000" pitchFamily="2" charset="2"/>
              <a:buChar char="Ø"/>
            </a:pPr>
            <a:r>
              <a:rPr lang="en-GB" sz="2000" dirty="0"/>
              <a:t>Below are the highlights of the key issues from the SWOT analysis:</a:t>
            </a:r>
          </a:p>
          <a:p>
            <a:pPr marL="800100" lvl="1" indent="-342900" algn="just">
              <a:lnSpc>
                <a:spcPct val="150000"/>
              </a:lnSpc>
              <a:buClr>
                <a:srgbClr val="92D050"/>
              </a:buClr>
              <a:buFont typeface="Wingdings" panose="05000000000000000000" pitchFamily="2" charset="2"/>
              <a:buChar char="§"/>
            </a:pPr>
            <a:r>
              <a:rPr lang="en-GB" sz="2000" dirty="0"/>
              <a:t>A unique feature of the NHLS is that all the laboratories are networked using a single laboratory information system (LIS) facilitating a standardised reporting, monitoring and evaluation. We acknowledge that  a lot of work is necessary to strengthen the IT infrastructure capacity and this is a key focus of the NHLS.</a:t>
            </a:r>
          </a:p>
          <a:p>
            <a:pPr marL="800100" lvl="1" indent="-342900" algn="just">
              <a:lnSpc>
                <a:spcPct val="150000"/>
              </a:lnSpc>
              <a:buClr>
                <a:srgbClr val="92D050"/>
              </a:buClr>
              <a:buFont typeface="Wingdings" panose="05000000000000000000" pitchFamily="2" charset="2"/>
              <a:buChar char="§"/>
            </a:pPr>
            <a:r>
              <a:rPr lang="en-GB" sz="2000" dirty="0"/>
              <a:t>There is an opportunity to leverage the current capacity to expand research and innovation, however, the challenge regarding </a:t>
            </a:r>
          </a:p>
          <a:p>
            <a:pPr lvl="1" algn="just">
              <a:lnSpc>
                <a:spcPct val="150000"/>
              </a:lnSpc>
              <a:buClr>
                <a:srgbClr val="92D050"/>
              </a:buClr>
            </a:pPr>
            <a:r>
              <a:rPr lang="en-GB" sz="2000" dirty="0"/>
              <a:t>	the retention of the professional staff poses a threat.</a:t>
            </a:r>
          </a:p>
          <a:p>
            <a:pPr marL="800100" lvl="1" indent="-342900" algn="just">
              <a:lnSpc>
                <a:spcPct val="150000"/>
              </a:lnSpc>
              <a:buClr>
                <a:srgbClr val="92D050"/>
              </a:buClr>
              <a:buFont typeface="Wingdings" panose="05000000000000000000" pitchFamily="2" charset="2"/>
              <a:buChar char="§"/>
            </a:pPr>
            <a:r>
              <a:rPr lang="en-GB" sz="2000" dirty="0"/>
              <a:t>Energy and water challenges pose major challenge to </a:t>
            </a:r>
          </a:p>
          <a:p>
            <a:pPr lvl="1" algn="just">
              <a:lnSpc>
                <a:spcPct val="150000"/>
              </a:lnSpc>
              <a:buClr>
                <a:srgbClr val="92D050"/>
              </a:buClr>
            </a:pPr>
            <a:r>
              <a:rPr lang="en-GB" sz="2000" dirty="0"/>
              <a:t>	service delivery.</a:t>
            </a:r>
          </a:p>
          <a:p>
            <a:pPr marL="342900" indent="-342900" algn="just">
              <a:lnSpc>
                <a:spcPct val="150000"/>
              </a:lnSpc>
              <a:buClr>
                <a:srgbClr val="92D050"/>
              </a:buClr>
              <a:buFont typeface="Wingdings" panose="05000000000000000000" pitchFamily="2" charset="2"/>
              <a:buChar char="Ø"/>
            </a:pPr>
            <a:endParaRPr lang="en-GB" sz="2000" dirty="0"/>
          </a:p>
          <a:p>
            <a:endParaRPr lang="en-GB" dirty="0"/>
          </a:p>
          <a:p>
            <a:r>
              <a:rPr lang="en-GB" dirty="0"/>
              <a:t> </a:t>
            </a:r>
            <a:endParaRPr lang="en-ZA" dirty="0"/>
          </a:p>
        </p:txBody>
      </p:sp>
    </p:spTree>
    <p:extLst>
      <p:ext uri="{BB962C8B-B14F-4D97-AF65-F5344CB8AC3E}">
        <p14:creationId xmlns:p14="http://schemas.microsoft.com/office/powerpoint/2010/main" val="1318334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40" y="188595"/>
            <a:ext cx="9286875" cy="53721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2900" b="1" dirty="0">
                <a:solidFill>
                  <a:srgbClr val="0D0D0D"/>
                </a:solidFill>
                <a:latin typeface="Arial" panose="020B0604020202020204" pitchFamily="34" charset="0"/>
                <a:ea typeface="Arial" panose="020B0604020202020204" pitchFamily="34" charset="0"/>
                <a:cs typeface="Arial" panose="020B0604020202020204" pitchFamily="34" charset="0"/>
              </a:rPr>
              <a:t>3. </a:t>
            </a:r>
            <a:r>
              <a:rPr lang="en-ZA" sz="2900" b="1" dirty="0">
                <a:solidFill>
                  <a:srgbClr val="0D0D0D"/>
                </a:solidFill>
                <a:latin typeface="Arial" panose="020B0604020202020204" pitchFamily="34" charset="0"/>
                <a:ea typeface="Arial" panose="020B0604020202020204" pitchFamily="34" charset="0"/>
                <a:cs typeface="Arial" panose="020B0604020202020204" pitchFamily="34" charset="0"/>
              </a:rPr>
              <a:t>EXPENDITURE ESTIMATES(2022/2023 BUDGET)</a:t>
            </a:r>
            <a:endParaRPr lang="en-GB" sz="29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985250" y="6021070"/>
            <a:ext cx="415925"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19</a:t>
            </a:fld>
            <a:endParaRPr lang="en-US" sz="1600" dirty="0">
              <a:solidFill>
                <a:schemeClr val="accent3"/>
              </a:solidFill>
            </a:endParaRPr>
          </a:p>
        </p:txBody>
      </p:sp>
      <p:pic>
        <p:nvPicPr>
          <p:cNvPr id="12" name="Picture 11"/>
          <p:cNvPicPr>
            <a:picLocks noChangeAspect="1"/>
          </p:cNvPicPr>
          <p:nvPr/>
        </p:nvPicPr>
        <p:blipFill>
          <a:blip r:embed="rId3">
            <a:alphaModFix amt="53000"/>
          </a:blip>
          <a:stretch>
            <a:fillRect/>
          </a:stretch>
        </p:blipFill>
        <p:spPr>
          <a:xfrm>
            <a:off x="-18107" y="965417"/>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272415" y="1268730"/>
            <a:ext cx="8497570" cy="386905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
          <p:cNvSpPr>
            <a:spLocks noGrp="1"/>
          </p:cNvSpPr>
          <p:nvPr>
            <p:ph type="sldNum" sz="quarter" idx="12"/>
          </p:nvPr>
        </p:nvSpPr>
        <p:spPr bwMode="auto">
          <a:xfrm>
            <a:off x="9057640" y="6021070"/>
            <a:ext cx="252730"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2</a:t>
            </a:fld>
            <a:endParaRPr lang="en-US" sz="1600" dirty="0">
              <a:solidFill>
                <a:schemeClr val="accent3"/>
              </a:solidFill>
            </a:endParaRPr>
          </a:p>
        </p:txBody>
      </p:sp>
      <p:pic>
        <p:nvPicPr>
          <p:cNvPr id="12" name="Picture 11"/>
          <p:cNvPicPr>
            <a:picLocks noChangeAspect="1"/>
          </p:cNvPicPr>
          <p:nvPr/>
        </p:nvPicPr>
        <p:blipFill>
          <a:blip r:embed="rId2">
            <a:alphaModFix amt="53000"/>
          </a:blip>
          <a:stretch>
            <a:fillRect/>
          </a:stretch>
        </p:blipFill>
        <p:spPr>
          <a:xfrm>
            <a:off x="-18107" y="663600"/>
            <a:ext cx="7163268" cy="114602"/>
          </a:xfrm>
          <a:prstGeom prst="rect">
            <a:avLst/>
          </a:prstGeom>
        </p:spPr>
      </p:pic>
      <p:sp>
        <p:nvSpPr>
          <p:cNvPr id="18" name="TextBox 7"/>
          <p:cNvSpPr txBox="1"/>
          <p:nvPr/>
        </p:nvSpPr>
        <p:spPr>
          <a:xfrm>
            <a:off x="-18415" y="-20593"/>
            <a:ext cx="936752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NHLS TEAM </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9" name="Rectangle 18"/>
          <p:cNvSpPr/>
          <p:nvPr/>
        </p:nvSpPr>
        <p:spPr>
          <a:xfrm>
            <a:off x="564130" y="1829880"/>
            <a:ext cx="8784975" cy="3810210"/>
          </a:xfrm>
          <a:prstGeom prst="rect">
            <a:avLst/>
          </a:prstGeom>
        </p:spPr>
        <p:txBody>
          <a:bodyPr wrap="square">
            <a:spAutoFit/>
          </a:bodyPr>
          <a:lstStyle/>
          <a:p>
            <a:pPr>
              <a:lnSpc>
                <a:spcPct val="120000"/>
              </a:lnSpc>
              <a:spcAft>
                <a:spcPts val="600"/>
              </a:spcAft>
            </a:pPr>
            <a:r>
              <a:rPr lang="en-ZA" sz="2000" b="1" dirty="0">
                <a:cs typeface="Arial" panose="020B0604020202020204" pitchFamily="34" charset="0"/>
              </a:rPr>
              <a:t>Prof Eric Buch						Board Chairperson</a:t>
            </a:r>
          </a:p>
          <a:p>
            <a:pPr>
              <a:lnSpc>
                <a:spcPct val="120000"/>
              </a:lnSpc>
              <a:spcAft>
                <a:spcPts val="600"/>
              </a:spcAft>
            </a:pPr>
            <a:r>
              <a:rPr lang="en-ZA" sz="2000" b="1" dirty="0">
                <a:cs typeface="Arial" panose="020B0604020202020204" pitchFamily="34" charset="0"/>
              </a:rPr>
              <a:t>Dr Balekile Mzangwa				Chairperson of RHRC</a:t>
            </a:r>
          </a:p>
          <a:p>
            <a:pPr>
              <a:lnSpc>
                <a:spcPct val="120000"/>
              </a:lnSpc>
              <a:spcAft>
                <a:spcPts val="600"/>
              </a:spcAft>
            </a:pPr>
            <a:r>
              <a:rPr lang="en-ZA" sz="2000" b="1" dirty="0">
                <a:cs typeface="Arial" panose="020B0604020202020204" pitchFamily="34" charset="0"/>
              </a:rPr>
              <a:t>Mr  Michael Sachs					Chairperson of FINCOM</a:t>
            </a:r>
          </a:p>
          <a:p>
            <a:pPr>
              <a:lnSpc>
                <a:spcPct val="120000"/>
              </a:lnSpc>
              <a:spcAft>
                <a:spcPts val="600"/>
              </a:spcAft>
            </a:pPr>
            <a:r>
              <a:rPr lang="en-ZA" sz="2000" b="1" dirty="0">
                <a:cs typeface="Arial" panose="020B0604020202020204" pitchFamily="34" charset="0"/>
              </a:rPr>
              <a:t>Prof Thanyani Mariba				Chairperson of NAPC</a:t>
            </a:r>
          </a:p>
          <a:p>
            <a:pPr>
              <a:lnSpc>
                <a:spcPct val="120000"/>
              </a:lnSpc>
              <a:spcAft>
                <a:spcPts val="600"/>
              </a:spcAft>
            </a:pPr>
            <a:r>
              <a:rPr lang="en-ZA" sz="2000" b="1" dirty="0">
                <a:cs typeface="Arial" panose="020B0604020202020204" pitchFamily="34" charset="0"/>
              </a:rPr>
              <a:t>Prof Jeffrey Mphahlele				Chairperson of RIC</a:t>
            </a:r>
          </a:p>
          <a:p>
            <a:pPr>
              <a:lnSpc>
                <a:spcPct val="120000"/>
              </a:lnSpc>
              <a:spcAft>
                <a:spcPts val="600"/>
              </a:spcAft>
            </a:pPr>
            <a:r>
              <a:rPr lang="en-ZA" sz="2000" b="1" dirty="0">
                <a:cs typeface="Arial" panose="020B0604020202020204" pitchFamily="34" charset="0"/>
              </a:rPr>
              <a:t>Adv. Mpho Mphelo					Company Secretary</a:t>
            </a:r>
          </a:p>
          <a:p>
            <a:pPr>
              <a:lnSpc>
                <a:spcPct val="120000"/>
              </a:lnSpc>
              <a:spcAft>
                <a:spcPts val="600"/>
              </a:spcAft>
            </a:pPr>
            <a:r>
              <a:rPr lang="en-ZA" sz="2000" b="1" dirty="0">
                <a:cs typeface="Arial" panose="020B0604020202020204" pitchFamily="34" charset="0"/>
              </a:rPr>
              <a:t>Dr Karmani Chetty					CEO</a:t>
            </a:r>
          </a:p>
          <a:p>
            <a:pPr>
              <a:lnSpc>
                <a:spcPct val="120000"/>
              </a:lnSpc>
            </a:pPr>
            <a:endParaRPr lang="en-ZA" sz="1400" b="1" dirty="0">
              <a:cs typeface="Arial" panose="020B0604020202020204" pitchFamily="34" charset="0"/>
            </a:endParaRPr>
          </a:p>
          <a:p>
            <a:pPr>
              <a:lnSpc>
                <a:spcPct val="120000"/>
              </a:lnSpc>
            </a:pPr>
            <a:endParaRPr lang="en-ZA" sz="2000" b="1" dirty="0">
              <a:cs typeface="Arial" panose="020B0604020202020204" pitchFamily="34" charset="0"/>
            </a:endParaRPr>
          </a:p>
        </p:txBody>
      </p:sp>
      <p:sp>
        <p:nvSpPr>
          <p:cNvPr id="2" name="TextBox 1">
            <a:extLst>
              <a:ext uri="{FF2B5EF4-FFF2-40B4-BE49-F238E27FC236}">
                <a16:creationId xmlns:a16="http://schemas.microsoft.com/office/drawing/2014/main" id="{CFA3BF97-6FB2-472A-8E92-2512A38C5DC5}"/>
              </a:ext>
            </a:extLst>
          </p:cNvPr>
          <p:cNvSpPr txBox="1"/>
          <p:nvPr/>
        </p:nvSpPr>
        <p:spPr>
          <a:xfrm>
            <a:off x="776536" y="908720"/>
            <a:ext cx="7992888" cy="461665"/>
          </a:xfrm>
          <a:prstGeom prst="rect">
            <a:avLst/>
          </a:prstGeom>
          <a:noFill/>
        </p:spPr>
        <p:txBody>
          <a:bodyPr wrap="square" rtlCol="0">
            <a:spAutoFit/>
          </a:bodyPr>
          <a:lstStyle/>
          <a:p>
            <a:pPr algn="ctr"/>
            <a:r>
              <a:rPr lang="en-GB" b="1" dirty="0"/>
              <a:t>NHLS BOARD MEMBERS</a:t>
            </a:r>
            <a:endParaRPr lang="en-ZA"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193040"/>
            <a:ext cx="9337040"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881110" y="6021070"/>
            <a:ext cx="464185"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20</a:t>
            </a:fld>
            <a:endParaRPr lang="en-US" sz="1600" dirty="0">
              <a:solidFill>
                <a:schemeClr val="accent3"/>
              </a:solidFill>
            </a:endParaRPr>
          </a:p>
        </p:txBody>
      </p:sp>
      <p:pic>
        <p:nvPicPr>
          <p:cNvPr id="12" name="Picture 11"/>
          <p:cNvPicPr>
            <a:picLocks noChangeAspect="1"/>
          </p:cNvPicPr>
          <p:nvPr/>
        </p:nvPicPr>
        <p:blipFill>
          <a:blip r:embed="rId3">
            <a:alphaModFix amt="53000"/>
          </a:blip>
          <a:stretch>
            <a:fillRect/>
          </a:stretch>
        </p:blipFill>
        <p:spPr>
          <a:xfrm>
            <a:off x="-18107" y="965417"/>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2" name="TextBox 1"/>
          <p:cNvSpPr txBox="1"/>
          <p:nvPr/>
        </p:nvSpPr>
        <p:spPr>
          <a:xfrm>
            <a:off x="218904" y="1080886"/>
            <a:ext cx="9126583" cy="460375"/>
          </a:xfrm>
          <a:prstGeom prst="rect">
            <a:avLst/>
          </a:prstGeom>
          <a:noFill/>
        </p:spPr>
        <p:txBody>
          <a:bodyPr wrap="square" rtlCol="0">
            <a:spAutoFit/>
          </a:bodyPr>
          <a:lstStyle/>
          <a:p>
            <a:r>
              <a:rPr lang="en-GB" b="1" dirty="0"/>
              <a:t>PROGRAMME 1: LABORATORY SERVICE</a:t>
            </a:r>
            <a:endParaRPr lang="en-ZA" b="1" dirty="0"/>
          </a:p>
        </p:txBody>
      </p:sp>
      <p:sp>
        <p:nvSpPr>
          <p:cNvPr id="9" name="TextBox 8"/>
          <p:cNvSpPr txBox="1"/>
          <p:nvPr/>
        </p:nvSpPr>
        <p:spPr>
          <a:xfrm>
            <a:off x="200661" y="1551316"/>
            <a:ext cx="8856796" cy="4190314"/>
          </a:xfrm>
          <a:prstGeom prst="rect">
            <a:avLst/>
          </a:prstGeom>
          <a:noFill/>
        </p:spPr>
        <p:txBody>
          <a:bodyPr wrap="square">
            <a:spAutoFit/>
          </a:bodyPr>
          <a:lstStyle/>
          <a:p>
            <a:pPr algn="just">
              <a:lnSpc>
                <a:spcPct val="150000"/>
              </a:lnSpc>
            </a:pPr>
            <a:r>
              <a:rPr lang="en-GB" sz="2000" dirty="0">
                <a:solidFill>
                  <a:srgbClr val="000000"/>
                </a:solidFill>
                <a:effectLst/>
                <a:ea typeface="DengXian" panose="02010600030101010101" pitchFamily="2" charset="-122"/>
                <a:cs typeface="Arial" panose="020B0604020202020204" pitchFamily="34" charset="0"/>
              </a:rPr>
              <a:t>The mandate of this programme is to provide equitable, comprehensive, high-quality, timely and cost-effective pathology services that will improve patient care.</a:t>
            </a:r>
            <a:r>
              <a:rPr lang="en-GB" sz="2000" dirty="0">
                <a:solidFill>
                  <a:srgbClr val="FF0000"/>
                </a:solidFill>
                <a:effectLst/>
                <a:ea typeface="DengXian" panose="02010600030101010101" pitchFamily="2" charset="-122"/>
                <a:cs typeface="Arial" panose="020B0604020202020204" pitchFamily="34" charset="0"/>
              </a:rPr>
              <a:t> </a:t>
            </a:r>
          </a:p>
          <a:p>
            <a:pPr algn="just">
              <a:lnSpc>
                <a:spcPct val="150000"/>
              </a:lnSpc>
            </a:pPr>
            <a:r>
              <a:rPr lang="en-GB" sz="2000" dirty="0">
                <a:ea typeface="DengXian" panose="02010600030101010101" pitchFamily="2" charset="-122"/>
                <a:cs typeface="Arial" panose="020B0604020202020204" pitchFamily="34" charset="0"/>
              </a:rPr>
              <a:t>The KPIs selected for this programme are aimed at monitoring the provision of timely service by measuring the turnaround times of the test results and systems to provide clinically effective and efficient services. </a:t>
            </a:r>
          </a:p>
          <a:p>
            <a:pPr algn="just">
              <a:lnSpc>
                <a:spcPct val="150000"/>
              </a:lnSpc>
            </a:pPr>
            <a:r>
              <a:rPr lang="en-GB" sz="2000" dirty="0">
                <a:effectLst/>
                <a:ea typeface="DengXian" panose="02010600030101010101" pitchFamily="2" charset="-122"/>
                <a:cs typeface="Arial" panose="020B0604020202020204" pitchFamily="34" charset="0"/>
              </a:rPr>
              <a:t>The measure of</a:t>
            </a:r>
            <a:r>
              <a:rPr lang="en-GB" sz="2000" dirty="0">
                <a:ea typeface="DengXian" panose="02010600030101010101" pitchFamily="2" charset="-122"/>
                <a:cs typeface="Arial" panose="020B0604020202020204" pitchFamily="34" charset="0"/>
              </a:rPr>
              <a:t> the turnaround times are limited to the in-lab (registration of the specimen in the laboratory to the time results are authorised).</a:t>
            </a:r>
          </a:p>
          <a:p>
            <a:pPr algn="just">
              <a:lnSpc>
                <a:spcPct val="150000"/>
              </a:lnSpc>
            </a:pPr>
            <a:r>
              <a:rPr lang="en-GB" sz="2000" dirty="0">
                <a:ea typeface="DengXian" panose="02010600030101010101" pitchFamily="2" charset="-122"/>
                <a:cs typeface="Arial" panose="020B0604020202020204" pitchFamily="34" charset="0"/>
              </a:rPr>
              <a:t>The KPIs that have been selected focus on the key and priority tests.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0" y="-7405"/>
            <a:ext cx="9364345"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29395" y="6237605"/>
            <a:ext cx="426720" cy="365125"/>
          </a:xfrm>
          <a:solidFill>
            <a:schemeClr val="accent3"/>
          </a:solidFill>
          <a:ln>
            <a:miter lim="800000"/>
          </a:ln>
        </p:spPr>
        <p:txBody>
          <a:bodyPr/>
          <a:lstStyle/>
          <a:p>
            <a:fld id="{7005066E-11D2-3649-9021-E6FFC8BCA7C9}" type="slidenum">
              <a:rPr lang="en-US" sz="1600">
                <a:solidFill>
                  <a:schemeClr val="bg1"/>
                </a:solidFill>
              </a:rPr>
              <a:t>21</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127324" y="571416"/>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2" name="TextBox 1"/>
          <p:cNvSpPr txBox="1"/>
          <p:nvPr/>
        </p:nvSpPr>
        <p:spPr>
          <a:xfrm>
            <a:off x="177144" y="634735"/>
            <a:ext cx="9126583" cy="369332"/>
          </a:xfrm>
          <a:prstGeom prst="rect">
            <a:avLst/>
          </a:prstGeom>
          <a:noFill/>
        </p:spPr>
        <p:txBody>
          <a:bodyPr wrap="square" rtlCol="0">
            <a:spAutoFit/>
          </a:bodyPr>
          <a:lstStyle/>
          <a:p>
            <a:pPr algn="ctr"/>
            <a:r>
              <a:rPr lang="en-GB" sz="1800" dirty="0"/>
              <a:t>PROGRAMME 1: LABORATORY SERVICE </a:t>
            </a:r>
          </a:p>
        </p:txBody>
      </p:sp>
      <p:sp>
        <p:nvSpPr>
          <p:cNvPr id="10" name="TextBox 9"/>
          <p:cNvSpPr txBox="1"/>
          <p:nvPr/>
        </p:nvSpPr>
        <p:spPr>
          <a:xfrm>
            <a:off x="560512" y="6106800"/>
            <a:ext cx="7704379" cy="261610"/>
          </a:xfrm>
          <a:prstGeom prst="rect">
            <a:avLst/>
          </a:prstGeom>
          <a:noFill/>
        </p:spPr>
        <p:txBody>
          <a:bodyPr wrap="square">
            <a:spAutoFit/>
          </a:bodyPr>
          <a:lstStyle/>
          <a:p>
            <a:pPr algn="just"/>
            <a:r>
              <a:rPr lang="en-GB" sz="1100" b="1" dirty="0">
                <a:effectLst/>
                <a:latin typeface="Arial" panose="020B0604020202020204" pitchFamily="34" charset="0"/>
                <a:ea typeface="DengXian" panose="02010600030101010101" pitchFamily="2" charset="-122"/>
                <a:cs typeface="Courier New" panose="02070309020205020404" pitchFamily="49" charset="0"/>
              </a:rPr>
              <a:t>The turnaround time is measured from the time of registration in the laboratory until the results are authorised</a:t>
            </a:r>
            <a:r>
              <a:rPr lang="en-GB" sz="900" dirty="0">
                <a:effectLst/>
                <a:latin typeface="Arial" panose="020B0604020202020204" pitchFamily="34" charset="0"/>
                <a:ea typeface="DengXian" panose="02010600030101010101" pitchFamily="2" charset="-122"/>
                <a:cs typeface="Courier New" panose="02070309020205020404" pitchFamily="49" charset="0"/>
              </a:rPr>
              <a:t>.</a:t>
            </a:r>
            <a:endParaRPr lang="en-ZA" sz="900" dirty="0">
              <a:effectLst/>
              <a:latin typeface="Calibri" panose="020F0502020204030204" pitchFamily="-112" charset="0"/>
              <a:ea typeface="DengXian" panose="02010600030101010101" pitchFamily="2" charset="-122"/>
              <a:cs typeface="Courier New" panose="02070309020205020404" pitchFamily="49" charset="0"/>
            </a:endParaRPr>
          </a:p>
        </p:txBody>
      </p:sp>
      <p:graphicFrame>
        <p:nvGraphicFramePr>
          <p:cNvPr id="3" name="Table 2">
            <a:extLst>
              <a:ext uri="{FF2B5EF4-FFF2-40B4-BE49-F238E27FC236}">
                <a16:creationId xmlns:a16="http://schemas.microsoft.com/office/drawing/2014/main" id="{6D8961AD-44E8-42B7-9327-013CD3E39633}"/>
              </a:ext>
            </a:extLst>
          </p:cNvPr>
          <p:cNvGraphicFramePr>
            <a:graphicFrameLocks noGrp="1"/>
          </p:cNvGraphicFramePr>
          <p:nvPr>
            <p:extLst>
              <p:ext uri="{D42A27DB-BD31-4B8C-83A1-F6EECF244321}">
                <p14:modId xmlns:p14="http://schemas.microsoft.com/office/powerpoint/2010/main" val="2775614640"/>
              </p:ext>
            </p:extLst>
          </p:nvPr>
        </p:nvGraphicFramePr>
        <p:xfrm>
          <a:off x="250648" y="1264839"/>
          <a:ext cx="8979573" cy="4693920"/>
        </p:xfrm>
        <a:graphic>
          <a:graphicData uri="http://schemas.openxmlformats.org/drawingml/2006/table">
            <a:tbl>
              <a:tblPr firstRow="1" firstCol="1" bandRow="1">
                <a:tableStyleId>{5940675A-B579-460E-94D1-54222C63F5DA}</a:tableStyleId>
              </a:tblPr>
              <a:tblGrid>
                <a:gridCol w="1918139">
                  <a:extLst>
                    <a:ext uri="{9D8B030D-6E8A-4147-A177-3AD203B41FA5}">
                      <a16:colId xmlns:a16="http://schemas.microsoft.com/office/drawing/2014/main" val="1979159209"/>
                    </a:ext>
                  </a:extLst>
                </a:gridCol>
                <a:gridCol w="781261">
                  <a:extLst>
                    <a:ext uri="{9D8B030D-6E8A-4147-A177-3AD203B41FA5}">
                      <a16:colId xmlns:a16="http://schemas.microsoft.com/office/drawing/2014/main" val="1305346405"/>
                    </a:ext>
                  </a:extLst>
                </a:gridCol>
                <a:gridCol w="781261">
                  <a:extLst>
                    <a:ext uri="{9D8B030D-6E8A-4147-A177-3AD203B41FA5}">
                      <a16:colId xmlns:a16="http://schemas.microsoft.com/office/drawing/2014/main" val="1392850006"/>
                    </a:ext>
                  </a:extLst>
                </a:gridCol>
                <a:gridCol w="993790">
                  <a:extLst>
                    <a:ext uri="{9D8B030D-6E8A-4147-A177-3AD203B41FA5}">
                      <a16:colId xmlns:a16="http://schemas.microsoft.com/office/drawing/2014/main" val="4283346626"/>
                    </a:ext>
                  </a:extLst>
                </a:gridCol>
                <a:gridCol w="1123740">
                  <a:extLst>
                    <a:ext uri="{9D8B030D-6E8A-4147-A177-3AD203B41FA5}">
                      <a16:colId xmlns:a16="http://schemas.microsoft.com/office/drawing/2014/main" val="3905525787"/>
                    </a:ext>
                  </a:extLst>
                </a:gridCol>
                <a:gridCol w="731335">
                  <a:extLst>
                    <a:ext uri="{9D8B030D-6E8A-4147-A177-3AD203B41FA5}">
                      <a16:colId xmlns:a16="http://schemas.microsoft.com/office/drawing/2014/main" val="1405332039"/>
                    </a:ext>
                  </a:extLst>
                </a:gridCol>
                <a:gridCol w="993864">
                  <a:extLst>
                    <a:ext uri="{9D8B030D-6E8A-4147-A177-3AD203B41FA5}">
                      <a16:colId xmlns:a16="http://schemas.microsoft.com/office/drawing/2014/main" val="3354698774"/>
                    </a:ext>
                  </a:extLst>
                </a:gridCol>
                <a:gridCol w="1656183">
                  <a:extLst>
                    <a:ext uri="{9D8B030D-6E8A-4147-A177-3AD203B41FA5}">
                      <a16:colId xmlns:a16="http://schemas.microsoft.com/office/drawing/2014/main" val="2188983115"/>
                    </a:ext>
                  </a:extLst>
                </a:gridCol>
              </a:tblGrid>
              <a:tr h="0">
                <a:tc>
                  <a:txBody>
                    <a:bodyPr/>
                    <a:lstStyle/>
                    <a:p>
                      <a:pPr algn="ctr"/>
                      <a:r>
                        <a:rPr lang="en-GB" sz="1400" dirty="0">
                          <a:effectLst/>
                        </a:rPr>
                        <a:t>Output indicator</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dirty="0">
                          <a:effectLst/>
                        </a:rPr>
                        <a:t>Audited/actual/planned performance</a:t>
                      </a:r>
                      <a:endParaRPr lang="en-ZA" sz="1400" dirty="0">
                        <a:effectLst/>
                      </a:endParaRPr>
                    </a:p>
                  </a:txBody>
                  <a:tcPr marL="44372" marR="44372" marT="0" marB="0">
                    <a:solidFill>
                      <a:srgbClr val="8EC02F"/>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dirty="0">
                          <a:effectLst/>
                        </a:rPr>
                        <a:t>Audited/actual/planned performance</a:t>
                      </a:r>
                      <a:endParaRPr lang="en-ZA" sz="1400" dirty="0">
                        <a:effectLst/>
                      </a:endParaRPr>
                    </a:p>
                    <a:p>
                      <a:endParaRPr lang="en-ZA" sz="1400" dirty="0">
                        <a:latin typeface="+mn-lt"/>
                      </a:endParaRPr>
                    </a:p>
                  </a:txBody>
                  <a:tcPr marL="44372" marR="44372" marT="0" marB="0">
                    <a:solidFill>
                      <a:srgbClr val="8EC02F"/>
                    </a:solidFill>
                  </a:tcPr>
                </a:tc>
                <a:tc hMerge="1">
                  <a:txBody>
                    <a:bodyPr/>
                    <a:lstStyle/>
                    <a:p>
                      <a:endParaRPr lang="en-ZA" dirty="0"/>
                    </a:p>
                  </a:txBody>
                  <a:tcPr marL="44372" marR="44372" marT="0" marB="0">
                    <a:solidFill>
                      <a:srgbClr val="8EC02F"/>
                    </a:solidFill>
                  </a:tcPr>
                </a:tc>
                <a:tc>
                  <a:txBody>
                    <a:bodyPr/>
                    <a:lstStyle/>
                    <a:p>
                      <a:pPr algn="ctr"/>
                      <a:r>
                        <a:rPr lang="en-GB" sz="1400" spc="-15" dirty="0">
                          <a:effectLst/>
                        </a:rPr>
                        <a:t>Estimated performance</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chemeClr val="accent3">
                        <a:lumMod val="20000"/>
                        <a:lumOff val="80000"/>
                      </a:schemeClr>
                    </a:solidFill>
                  </a:tcPr>
                </a:tc>
                <a:tc gridSpan="2">
                  <a:txBody>
                    <a:bodyPr/>
                    <a:lstStyle/>
                    <a:p>
                      <a:pPr algn="ctr"/>
                      <a:r>
                        <a:rPr lang="en-GB" sz="1400" dirty="0">
                          <a:effectLst/>
                        </a:rPr>
                        <a:t>Medium-term targets</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hMerge="1">
                  <a:txBody>
                    <a:bodyPr/>
                    <a:lstStyle/>
                    <a:p>
                      <a:pPr algn="ctr"/>
                      <a:endParaRPr lang="en-ZA" sz="800" dirty="0">
                        <a:effectLst/>
                        <a:latin typeface="Calibri" panose="020F0502020204030204" pitchFamily="34" charset="0"/>
                        <a:ea typeface="DengXian" panose="02010600030101010101" pitchFamily="2" charset="-122"/>
                        <a:cs typeface="Courier New" panose="02070309020205020404" pitchFamily="49" charset="0"/>
                      </a:endParaRPr>
                    </a:p>
                  </a:txBody>
                  <a:tcPr marL="44372" marR="44372" marT="0" marB="0"/>
                </a:tc>
                <a:tc>
                  <a:txBody>
                    <a:bodyPr/>
                    <a:lstStyle/>
                    <a:p>
                      <a:pPr algn="ctr"/>
                      <a:r>
                        <a:rPr lang="en-GB" sz="1400" dirty="0">
                          <a:effectLst/>
                        </a:rPr>
                        <a:t>Comments</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extLst>
                  <a:ext uri="{0D108BD9-81ED-4DB2-BD59-A6C34878D82A}">
                    <a16:rowId xmlns:a16="http://schemas.microsoft.com/office/drawing/2014/main" val="3989915036"/>
                  </a:ext>
                </a:extLst>
              </a:tr>
              <a:tr h="177489">
                <a:tc>
                  <a:txBody>
                    <a:bodyPr/>
                    <a:lstStyle/>
                    <a:p>
                      <a:pPr algn="just"/>
                      <a:r>
                        <a:rPr lang="en-GB" sz="1400" dirty="0">
                          <a:effectLst/>
                        </a:rPr>
                        <a:t> </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just"/>
                      <a:r>
                        <a:rPr lang="en-GB" sz="1400" dirty="0">
                          <a:effectLst/>
                          <a:latin typeface="+mn-lt"/>
                          <a:ea typeface="DengXian" panose="02010600030101010101" pitchFamily="2" charset="-122"/>
                          <a:cs typeface="Courier New" panose="02070309020205020404" pitchFamily="49" charset="0"/>
                        </a:rPr>
                        <a:t>2019/20</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just"/>
                      <a:r>
                        <a:rPr lang="en-GB" sz="1400" dirty="0">
                          <a:effectLst/>
                        </a:rPr>
                        <a:t>2020/21 Audited</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just"/>
                      <a:r>
                        <a:rPr lang="en-GB" sz="1400" dirty="0">
                          <a:effectLst/>
                        </a:rPr>
                        <a:t>2021/22 </a:t>
                      </a:r>
                      <a:endParaRPr lang="en-ZA" sz="1400" dirty="0">
                        <a:effectLst/>
                      </a:endParaRPr>
                    </a:p>
                    <a:p>
                      <a:pPr algn="just"/>
                      <a:r>
                        <a:rPr lang="en-GB" sz="1400" dirty="0">
                          <a:effectLst/>
                        </a:rPr>
                        <a:t>Planned</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ctr"/>
                      <a:r>
                        <a:rPr lang="en-GB" sz="1400" dirty="0">
                          <a:effectLst/>
                        </a:rPr>
                        <a:t>2022/23 </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chemeClr val="accent3">
                        <a:lumMod val="20000"/>
                        <a:lumOff val="80000"/>
                      </a:schemeClr>
                    </a:solidFill>
                  </a:tcPr>
                </a:tc>
                <a:tc>
                  <a:txBody>
                    <a:bodyPr/>
                    <a:lstStyle/>
                    <a:p>
                      <a:pPr algn="ctr"/>
                      <a:r>
                        <a:rPr lang="en-GB" sz="1400" dirty="0">
                          <a:effectLst/>
                        </a:rPr>
                        <a:t>2023/24 </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ctr"/>
                      <a:r>
                        <a:rPr lang="en-GB" sz="1400" dirty="0">
                          <a:effectLst/>
                        </a:rPr>
                        <a:t>2024/25</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extLst>
                  <a:ext uri="{0D108BD9-81ED-4DB2-BD59-A6C34878D82A}">
                    <a16:rowId xmlns:a16="http://schemas.microsoft.com/office/drawing/2014/main" val="3894964237"/>
                  </a:ext>
                </a:extLst>
              </a:tr>
              <a:tr h="354977">
                <a:tc>
                  <a:txBody>
                    <a:bodyPr/>
                    <a:lstStyle/>
                    <a:p>
                      <a:pPr algn="l"/>
                      <a:r>
                        <a:rPr lang="en-ZA" sz="1400">
                          <a:effectLst/>
                        </a:rPr>
                        <a:t>Percentage of TB GeneXpert tests performed within 40 hours </a:t>
                      </a:r>
                      <a:endParaRPr lang="en-ZA" sz="1400">
                        <a:effectLst/>
                        <a:latin typeface="+mn-lt"/>
                        <a:ea typeface="DengXian" panose="02010600030101010101" pitchFamily="2" charset="-122"/>
                        <a:cs typeface="Courier New" panose="02070309020205020404" pitchFamily="49" charset="0"/>
                      </a:endParaRPr>
                    </a:p>
                  </a:txBody>
                  <a:tcPr marL="44372" marR="44372" marT="0" marB="0"/>
                </a:tc>
                <a:tc>
                  <a:txBody>
                    <a:bodyPr/>
                    <a:lstStyle/>
                    <a:p>
                      <a:pPr algn="ctr"/>
                      <a:r>
                        <a:rPr lang="en-GB" sz="1400" dirty="0">
                          <a:effectLst/>
                          <a:latin typeface="+mn-lt"/>
                          <a:ea typeface="DengXian" panose="02010600030101010101" pitchFamily="2" charset="-122"/>
                          <a:cs typeface="Courier New" panose="02070309020205020404" pitchFamily="49" charset="0"/>
                        </a:rPr>
                        <a:t>94%</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95%*</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92%</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93%</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solidFill>
                      <a:schemeClr val="accent3">
                        <a:lumMod val="20000"/>
                        <a:lumOff val="80000"/>
                      </a:schemeClr>
                    </a:solidFill>
                  </a:tcPr>
                </a:tc>
                <a:tc>
                  <a:txBody>
                    <a:bodyPr/>
                    <a:lstStyle/>
                    <a:p>
                      <a:pPr algn="ctr"/>
                      <a:r>
                        <a:rPr lang="en-GB" sz="1400" dirty="0">
                          <a:effectLst/>
                        </a:rPr>
                        <a:t>94%</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95%</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rowSpan="2">
                  <a:txBody>
                    <a:bodyPr/>
                    <a:lstStyle/>
                    <a:p>
                      <a:pPr algn="l"/>
                      <a:r>
                        <a:rPr lang="en-GB" sz="1400" kern="1200" dirty="0">
                          <a:solidFill>
                            <a:schemeClr val="tx1"/>
                          </a:solidFill>
                          <a:effectLst/>
                          <a:latin typeface="+mn-lt"/>
                          <a:ea typeface="+mn-ea"/>
                          <a:cs typeface="+mn-cs"/>
                        </a:rPr>
                        <a:t>The 2020/21 audited performance is higher than the 2022/23 targets because the test volumes were lower in 2020/21 due to COVID-19.  Hence, it is expected that test volumes will normalise in the next financial year; and hence, the targets have been set to be more realistic. </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extLst>
                  <a:ext uri="{0D108BD9-81ED-4DB2-BD59-A6C34878D82A}">
                    <a16:rowId xmlns:a16="http://schemas.microsoft.com/office/drawing/2014/main" val="1853620843"/>
                  </a:ext>
                </a:extLst>
              </a:tr>
              <a:tr h="266233">
                <a:tc>
                  <a:txBody>
                    <a:bodyPr/>
                    <a:lstStyle/>
                    <a:p>
                      <a:pPr algn="l"/>
                      <a:r>
                        <a:rPr lang="en-ZA" sz="1400">
                          <a:effectLst/>
                        </a:rPr>
                        <a:t>Percentage of CD4 tests performed within 40 hours </a:t>
                      </a:r>
                      <a:endParaRPr lang="en-ZA" sz="1400">
                        <a:effectLst/>
                        <a:latin typeface="+mn-lt"/>
                        <a:ea typeface="DengXian" panose="02010600030101010101" pitchFamily="2" charset="-122"/>
                        <a:cs typeface="Courier New" panose="02070309020205020404" pitchFamily="49" charset="0"/>
                      </a:endParaRPr>
                    </a:p>
                  </a:txBody>
                  <a:tcPr marL="44372" marR="44372" marT="0" marB="0"/>
                </a:tc>
                <a:tc>
                  <a:txBody>
                    <a:bodyPr/>
                    <a:lstStyle/>
                    <a:p>
                      <a:pPr algn="ctr"/>
                      <a:r>
                        <a:rPr lang="en-GB" sz="1400" dirty="0">
                          <a:effectLst/>
                          <a:latin typeface="+mn-lt"/>
                          <a:ea typeface="DengXian" panose="02010600030101010101" pitchFamily="2" charset="-122"/>
                          <a:cs typeface="Courier New" panose="02070309020205020404" pitchFamily="49" charset="0"/>
                        </a:rPr>
                        <a:t>94%</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95%*</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93%</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94%</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solidFill>
                      <a:schemeClr val="accent3">
                        <a:lumMod val="20000"/>
                        <a:lumOff val="80000"/>
                      </a:schemeClr>
                    </a:solidFill>
                  </a:tcPr>
                </a:tc>
                <a:tc>
                  <a:txBody>
                    <a:bodyPr/>
                    <a:lstStyle/>
                    <a:p>
                      <a:pPr algn="ctr"/>
                      <a:r>
                        <a:rPr lang="en-GB" sz="1400" dirty="0">
                          <a:effectLst/>
                        </a:rPr>
                        <a:t>95%</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95%</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vMerge="1">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extLst>
                  <a:ext uri="{0D108BD9-81ED-4DB2-BD59-A6C34878D82A}">
                    <a16:rowId xmlns:a16="http://schemas.microsoft.com/office/drawing/2014/main" val="2061518856"/>
                  </a:ext>
                </a:extLst>
              </a:tr>
              <a:tr h="354977">
                <a:tc>
                  <a:txBody>
                    <a:bodyPr/>
                    <a:lstStyle/>
                    <a:p>
                      <a:pPr algn="l"/>
                      <a:r>
                        <a:rPr lang="en-ZA" sz="1400">
                          <a:effectLst/>
                        </a:rPr>
                        <a:t>Percentage of HIV viral load tests performed within 96 hours </a:t>
                      </a:r>
                      <a:endParaRPr lang="en-ZA" sz="1400">
                        <a:effectLst/>
                        <a:latin typeface="+mn-lt"/>
                        <a:ea typeface="DengXian" panose="02010600030101010101" pitchFamily="2" charset="-122"/>
                        <a:cs typeface="Courier New" panose="02070309020205020404" pitchFamily="49" charset="0"/>
                      </a:endParaRPr>
                    </a:p>
                  </a:txBody>
                  <a:tcPr marL="44372" marR="44372" marT="0" marB="0"/>
                </a:tc>
                <a:tc>
                  <a:txBody>
                    <a:bodyPr/>
                    <a:lstStyle/>
                    <a:p>
                      <a:pPr algn="ctr"/>
                      <a:r>
                        <a:rPr lang="en-GB" sz="1400" dirty="0">
                          <a:effectLst/>
                          <a:latin typeface="+mn-lt"/>
                          <a:ea typeface="DengXian" panose="02010600030101010101" pitchFamily="2" charset="-122"/>
                          <a:cs typeface="Courier New" panose="02070309020205020404" pitchFamily="49" charset="0"/>
                        </a:rPr>
                        <a:t>79%</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80%</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80%</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82%</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solidFill>
                      <a:schemeClr val="accent3">
                        <a:lumMod val="20000"/>
                        <a:lumOff val="80000"/>
                      </a:schemeClr>
                    </a:solidFill>
                  </a:tcPr>
                </a:tc>
                <a:tc>
                  <a:txBody>
                    <a:bodyPr/>
                    <a:lstStyle/>
                    <a:p>
                      <a:pPr algn="ctr"/>
                      <a:r>
                        <a:rPr lang="en-GB" sz="1400" dirty="0">
                          <a:effectLst/>
                        </a:rPr>
                        <a:t>84%</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86%</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extLst>
                  <a:ext uri="{0D108BD9-81ED-4DB2-BD59-A6C34878D82A}">
                    <a16:rowId xmlns:a16="http://schemas.microsoft.com/office/drawing/2014/main" val="2636927853"/>
                  </a:ext>
                </a:extLst>
              </a:tr>
            </a:tbl>
          </a:graphicData>
        </a:graphic>
      </p:graphicFrame>
    </p:spTree>
    <p:extLst>
      <p:ext uri="{BB962C8B-B14F-4D97-AF65-F5344CB8AC3E}">
        <p14:creationId xmlns:p14="http://schemas.microsoft.com/office/powerpoint/2010/main" val="561365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0" y="-7405"/>
            <a:ext cx="9364345"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29395" y="6237605"/>
            <a:ext cx="426720" cy="365125"/>
          </a:xfrm>
          <a:solidFill>
            <a:schemeClr val="accent3"/>
          </a:solidFill>
          <a:ln>
            <a:miter lim="800000"/>
          </a:ln>
        </p:spPr>
        <p:txBody>
          <a:bodyPr/>
          <a:lstStyle/>
          <a:p>
            <a:fld id="{7005066E-11D2-3649-9021-E6FFC8BCA7C9}" type="slidenum">
              <a:rPr lang="en-US" sz="1600">
                <a:solidFill>
                  <a:schemeClr val="bg1"/>
                </a:solidFill>
              </a:rPr>
              <a:t>22</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127324" y="571416"/>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2" name="TextBox 1"/>
          <p:cNvSpPr txBox="1"/>
          <p:nvPr/>
        </p:nvSpPr>
        <p:spPr>
          <a:xfrm>
            <a:off x="177144" y="634735"/>
            <a:ext cx="9126583" cy="369332"/>
          </a:xfrm>
          <a:prstGeom prst="rect">
            <a:avLst/>
          </a:prstGeom>
          <a:noFill/>
        </p:spPr>
        <p:txBody>
          <a:bodyPr wrap="square" rtlCol="0">
            <a:spAutoFit/>
          </a:bodyPr>
          <a:lstStyle/>
          <a:p>
            <a:pPr algn="ctr"/>
            <a:r>
              <a:rPr lang="en-GB" sz="1800" dirty="0"/>
              <a:t>PROGRAMME 1: LABORATORY SERVICE </a:t>
            </a:r>
          </a:p>
        </p:txBody>
      </p:sp>
      <p:sp>
        <p:nvSpPr>
          <p:cNvPr id="10" name="TextBox 9"/>
          <p:cNvSpPr txBox="1"/>
          <p:nvPr/>
        </p:nvSpPr>
        <p:spPr>
          <a:xfrm>
            <a:off x="317162" y="5847098"/>
            <a:ext cx="7704379" cy="261610"/>
          </a:xfrm>
          <a:prstGeom prst="rect">
            <a:avLst/>
          </a:prstGeom>
          <a:noFill/>
        </p:spPr>
        <p:txBody>
          <a:bodyPr wrap="square">
            <a:spAutoFit/>
          </a:bodyPr>
          <a:lstStyle/>
          <a:p>
            <a:pPr algn="just"/>
            <a:r>
              <a:rPr lang="en-GB" sz="1100" b="1" dirty="0">
                <a:effectLst/>
                <a:latin typeface="Arial" panose="020B0604020202020204" pitchFamily="34" charset="0"/>
                <a:ea typeface="DengXian" panose="02010600030101010101" pitchFamily="2" charset="-122"/>
                <a:cs typeface="Courier New" panose="02070309020205020404" pitchFamily="49" charset="0"/>
              </a:rPr>
              <a:t>The turnaround time is measured from the time of registration in the laboratory until the results are authorised</a:t>
            </a:r>
            <a:r>
              <a:rPr lang="en-GB" sz="900" dirty="0">
                <a:effectLst/>
                <a:latin typeface="Arial" panose="020B0604020202020204" pitchFamily="34" charset="0"/>
                <a:ea typeface="DengXian" panose="02010600030101010101" pitchFamily="2" charset="-122"/>
                <a:cs typeface="Courier New" panose="02070309020205020404" pitchFamily="49" charset="0"/>
              </a:rPr>
              <a:t>.</a:t>
            </a:r>
            <a:endParaRPr lang="en-ZA" sz="900" dirty="0">
              <a:effectLst/>
              <a:latin typeface="Calibri" panose="020F0502020204030204" pitchFamily="-112" charset="0"/>
              <a:ea typeface="DengXian" panose="02010600030101010101" pitchFamily="2" charset="-122"/>
              <a:cs typeface="Courier New" panose="02070309020205020404" pitchFamily="49" charset="0"/>
            </a:endParaRPr>
          </a:p>
        </p:txBody>
      </p:sp>
      <p:graphicFrame>
        <p:nvGraphicFramePr>
          <p:cNvPr id="3" name="Table 2">
            <a:extLst>
              <a:ext uri="{FF2B5EF4-FFF2-40B4-BE49-F238E27FC236}">
                <a16:creationId xmlns:a16="http://schemas.microsoft.com/office/drawing/2014/main" id="{6D8961AD-44E8-42B7-9327-013CD3E39633}"/>
              </a:ext>
            </a:extLst>
          </p:cNvPr>
          <p:cNvGraphicFramePr>
            <a:graphicFrameLocks noGrp="1"/>
          </p:cNvGraphicFramePr>
          <p:nvPr>
            <p:extLst>
              <p:ext uri="{D42A27DB-BD31-4B8C-83A1-F6EECF244321}">
                <p14:modId xmlns:p14="http://schemas.microsoft.com/office/powerpoint/2010/main" val="399002129"/>
              </p:ext>
            </p:extLst>
          </p:nvPr>
        </p:nvGraphicFramePr>
        <p:xfrm>
          <a:off x="218905" y="1412776"/>
          <a:ext cx="8979573" cy="4053840"/>
        </p:xfrm>
        <a:graphic>
          <a:graphicData uri="http://schemas.openxmlformats.org/drawingml/2006/table">
            <a:tbl>
              <a:tblPr firstRow="1" firstCol="1" bandRow="1">
                <a:tableStyleId>{5940675A-B579-460E-94D1-54222C63F5DA}</a:tableStyleId>
              </a:tblPr>
              <a:tblGrid>
                <a:gridCol w="1918139">
                  <a:extLst>
                    <a:ext uri="{9D8B030D-6E8A-4147-A177-3AD203B41FA5}">
                      <a16:colId xmlns:a16="http://schemas.microsoft.com/office/drawing/2014/main" val="1979159209"/>
                    </a:ext>
                  </a:extLst>
                </a:gridCol>
                <a:gridCol w="781261">
                  <a:extLst>
                    <a:ext uri="{9D8B030D-6E8A-4147-A177-3AD203B41FA5}">
                      <a16:colId xmlns:a16="http://schemas.microsoft.com/office/drawing/2014/main" val="1305346405"/>
                    </a:ext>
                  </a:extLst>
                </a:gridCol>
                <a:gridCol w="781261">
                  <a:extLst>
                    <a:ext uri="{9D8B030D-6E8A-4147-A177-3AD203B41FA5}">
                      <a16:colId xmlns:a16="http://schemas.microsoft.com/office/drawing/2014/main" val="1392850006"/>
                    </a:ext>
                  </a:extLst>
                </a:gridCol>
                <a:gridCol w="993790">
                  <a:extLst>
                    <a:ext uri="{9D8B030D-6E8A-4147-A177-3AD203B41FA5}">
                      <a16:colId xmlns:a16="http://schemas.microsoft.com/office/drawing/2014/main" val="4283346626"/>
                    </a:ext>
                  </a:extLst>
                </a:gridCol>
                <a:gridCol w="1123740">
                  <a:extLst>
                    <a:ext uri="{9D8B030D-6E8A-4147-A177-3AD203B41FA5}">
                      <a16:colId xmlns:a16="http://schemas.microsoft.com/office/drawing/2014/main" val="3905525787"/>
                    </a:ext>
                  </a:extLst>
                </a:gridCol>
                <a:gridCol w="731335">
                  <a:extLst>
                    <a:ext uri="{9D8B030D-6E8A-4147-A177-3AD203B41FA5}">
                      <a16:colId xmlns:a16="http://schemas.microsoft.com/office/drawing/2014/main" val="1405332039"/>
                    </a:ext>
                  </a:extLst>
                </a:gridCol>
                <a:gridCol w="993864">
                  <a:extLst>
                    <a:ext uri="{9D8B030D-6E8A-4147-A177-3AD203B41FA5}">
                      <a16:colId xmlns:a16="http://schemas.microsoft.com/office/drawing/2014/main" val="3354698774"/>
                    </a:ext>
                  </a:extLst>
                </a:gridCol>
                <a:gridCol w="1656183">
                  <a:extLst>
                    <a:ext uri="{9D8B030D-6E8A-4147-A177-3AD203B41FA5}">
                      <a16:colId xmlns:a16="http://schemas.microsoft.com/office/drawing/2014/main" val="2188983115"/>
                    </a:ext>
                  </a:extLst>
                </a:gridCol>
              </a:tblGrid>
              <a:tr h="0">
                <a:tc>
                  <a:txBody>
                    <a:bodyPr/>
                    <a:lstStyle/>
                    <a:p>
                      <a:pPr algn="ctr"/>
                      <a:r>
                        <a:rPr lang="en-GB" sz="1400" dirty="0">
                          <a:effectLst/>
                        </a:rPr>
                        <a:t>Output indicator</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dirty="0">
                          <a:effectLst/>
                        </a:rPr>
                        <a:t>Audited/actual/planned performance</a:t>
                      </a:r>
                      <a:endParaRPr lang="en-ZA" sz="1400" dirty="0">
                        <a:effectLst/>
                      </a:endParaRPr>
                    </a:p>
                  </a:txBody>
                  <a:tcPr marL="44372" marR="44372" marT="0" marB="0">
                    <a:solidFill>
                      <a:srgbClr val="8EC02F"/>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dirty="0">
                          <a:effectLst/>
                        </a:rPr>
                        <a:t>Audited/actual/planned performance</a:t>
                      </a:r>
                      <a:endParaRPr lang="en-ZA" sz="1400" dirty="0">
                        <a:effectLst/>
                      </a:endParaRPr>
                    </a:p>
                    <a:p>
                      <a:endParaRPr lang="en-ZA" sz="1400" dirty="0">
                        <a:latin typeface="+mn-lt"/>
                      </a:endParaRPr>
                    </a:p>
                  </a:txBody>
                  <a:tcPr marL="44372" marR="44372" marT="0" marB="0">
                    <a:solidFill>
                      <a:srgbClr val="8EC02F"/>
                    </a:solidFill>
                  </a:tcPr>
                </a:tc>
                <a:tc hMerge="1">
                  <a:txBody>
                    <a:bodyPr/>
                    <a:lstStyle/>
                    <a:p>
                      <a:endParaRPr lang="en-ZA" dirty="0"/>
                    </a:p>
                  </a:txBody>
                  <a:tcPr marL="44372" marR="44372" marT="0" marB="0">
                    <a:solidFill>
                      <a:srgbClr val="8EC02F"/>
                    </a:solidFill>
                  </a:tcPr>
                </a:tc>
                <a:tc>
                  <a:txBody>
                    <a:bodyPr/>
                    <a:lstStyle/>
                    <a:p>
                      <a:pPr algn="ctr"/>
                      <a:r>
                        <a:rPr lang="en-GB" sz="1400" spc="-15" dirty="0">
                          <a:effectLst/>
                        </a:rPr>
                        <a:t>Estimated performance</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chemeClr val="accent3">
                        <a:lumMod val="20000"/>
                        <a:lumOff val="80000"/>
                      </a:schemeClr>
                    </a:solidFill>
                  </a:tcPr>
                </a:tc>
                <a:tc gridSpan="2">
                  <a:txBody>
                    <a:bodyPr/>
                    <a:lstStyle/>
                    <a:p>
                      <a:pPr algn="ctr"/>
                      <a:r>
                        <a:rPr lang="en-GB" sz="1400" dirty="0">
                          <a:effectLst/>
                        </a:rPr>
                        <a:t>Medium-term targets</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hMerge="1">
                  <a:txBody>
                    <a:bodyPr/>
                    <a:lstStyle/>
                    <a:p>
                      <a:pPr algn="ctr"/>
                      <a:endParaRPr lang="en-ZA" sz="800" dirty="0">
                        <a:effectLst/>
                        <a:latin typeface="Calibri" panose="020F0502020204030204" pitchFamily="34" charset="0"/>
                        <a:ea typeface="DengXian" panose="02010600030101010101" pitchFamily="2" charset="-122"/>
                        <a:cs typeface="Courier New" panose="02070309020205020404" pitchFamily="49" charset="0"/>
                      </a:endParaRPr>
                    </a:p>
                  </a:txBody>
                  <a:tcPr marL="44372" marR="44372" marT="0" marB="0"/>
                </a:tc>
                <a:tc>
                  <a:txBody>
                    <a:bodyPr/>
                    <a:lstStyle/>
                    <a:p>
                      <a:pPr algn="ctr"/>
                      <a:r>
                        <a:rPr lang="en-GB" sz="1400" dirty="0">
                          <a:effectLst/>
                        </a:rPr>
                        <a:t>Comments</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extLst>
                  <a:ext uri="{0D108BD9-81ED-4DB2-BD59-A6C34878D82A}">
                    <a16:rowId xmlns:a16="http://schemas.microsoft.com/office/drawing/2014/main" val="3989915036"/>
                  </a:ext>
                </a:extLst>
              </a:tr>
              <a:tr h="177489">
                <a:tc>
                  <a:txBody>
                    <a:bodyPr/>
                    <a:lstStyle/>
                    <a:p>
                      <a:pPr algn="just"/>
                      <a:r>
                        <a:rPr lang="en-GB" sz="1400" dirty="0">
                          <a:effectLst/>
                        </a:rPr>
                        <a:t> </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just"/>
                      <a:r>
                        <a:rPr lang="en-GB" sz="1400" dirty="0">
                          <a:effectLst/>
                          <a:latin typeface="+mn-lt"/>
                          <a:ea typeface="DengXian" panose="02010600030101010101" pitchFamily="2" charset="-122"/>
                          <a:cs typeface="Courier New" panose="02070309020205020404" pitchFamily="49" charset="0"/>
                        </a:rPr>
                        <a:t>2019/20</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just"/>
                      <a:r>
                        <a:rPr lang="en-GB" sz="1400" dirty="0">
                          <a:effectLst/>
                        </a:rPr>
                        <a:t>2020/21 Audited</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just"/>
                      <a:r>
                        <a:rPr lang="en-GB" sz="1400" dirty="0">
                          <a:effectLst/>
                        </a:rPr>
                        <a:t>2021/22 </a:t>
                      </a:r>
                      <a:endParaRPr lang="en-ZA" sz="1400" dirty="0">
                        <a:effectLst/>
                      </a:endParaRPr>
                    </a:p>
                    <a:p>
                      <a:pPr algn="just"/>
                      <a:r>
                        <a:rPr lang="en-GB" sz="1400" dirty="0">
                          <a:effectLst/>
                        </a:rPr>
                        <a:t>Planned</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ctr"/>
                      <a:r>
                        <a:rPr lang="en-GB" sz="1400" dirty="0">
                          <a:effectLst/>
                        </a:rPr>
                        <a:t>2022/23 </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chemeClr val="accent3">
                        <a:lumMod val="20000"/>
                        <a:lumOff val="80000"/>
                      </a:schemeClr>
                    </a:solidFill>
                  </a:tcPr>
                </a:tc>
                <a:tc>
                  <a:txBody>
                    <a:bodyPr/>
                    <a:lstStyle/>
                    <a:p>
                      <a:pPr algn="ctr"/>
                      <a:r>
                        <a:rPr lang="en-GB" sz="1400" dirty="0">
                          <a:effectLst/>
                        </a:rPr>
                        <a:t>2023/24 </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ctr"/>
                      <a:r>
                        <a:rPr lang="en-GB" sz="1400" dirty="0">
                          <a:effectLst/>
                        </a:rPr>
                        <a:t>2024/25</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extLst>
                  <a:ext uri="{0D108BD9-81ED-4DB2-BD59-A6C34878D82A}">
                    <a16:rowId xmlns:a16="http://schemas.microsoft.com/office/drawing/2014/main" val="3894964237"/>
                  </a:ext>
                </a:extLst>
              </a:tr>
              <a:tr h="266233">
                <a:tc>
                  <a:txBody>
                    <a:bodyPr/>
                    <a:lstStyle/>
                    <a:p>
                      <a:pPr algn="l"/>
                      <a:r>
                        <a:rPr lang="en-ZA" sz="1400">
                          <a:effectLst/>
                        </a:rPr>
                        <a:t>Percentage of HIV PCR tests performed within 96 hours </a:t>
                      </a:r>
                      <a:endParaRPr lang="en-ZA" sz="1400">
                        <a:effectLst/>
                        <a:latin typeface="+mn-lt"/>
                        <a:ea typeface="DengXian" panose="02010600030101010101" pitchFamily="2" charset="-122"/>
                        <a:cs typeface="Courier New" panose="02070309020205020404" pitchFamily="49" charset="0"/>
                      </a:endParaRPr>
                    </a:p>
                  </a:txBody>
                  <a:tcPr marL="44372" marR="44372" marT="0" marB="0"/>
                </a:tc>
                <a:tc>
                  <a:txBody>
                    <a:bodyPr/>
                    <a:lstStyle/>
                    <a:p>
                      <a:pPr algn="ctr"/>
                      <a:r>
                        <a:rPr lang="en-GB" sz="1400" dirty="0">
                          <a:effectLst/>
                          <a:latin typeface="+mn-lt"/>
                          <a:ea typeface="DengXian" panose="02010600030101010101" pitchFamily="2" charset="-122"/>
                          <a:cs typeface="Courier New" panose="02070309020205020404" pitchFamily="49" charset="0"/>
                        </a:rPr>
                        <a:t>72%</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a:effectLst/>
                        </a:rPr>
                        <a:t>83%*</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a:effectLst/>
                        </a:rPr>
                        <a:t>80%</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81%</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solidFill>
                      <a:schemeClr val="accent3">
                        <a:lumMod val="20000"/>
                        <a:lumOff val="80000"/>
                      </a:schemeClr>
                    </a:solidFill>
                  </a:tcPr>
                </a:tc>
                <a:tc>
                  <a:txBody>
                    <a:bodyPr/>
                    <a:lstStyle/>
                    <a:p>
                      <a:pPr algn="ctr"/>
                      <a:r>
                        <a:rPr lang="en-GB" sz="1400">
                          <a:effectLst/>
                        </a:rPr>
                        <a:t>82%</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83%</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rowSpan="3">
                  <a:txBody>
                    <a:bodyPr/>
                    <a:lstStyle/>
                    <a:p>
                      <a:pPr algn="l"/>
                      <a:r>
                        <a:rPr lang="en-GB" sz="1400" kern="1200" dirty="0">
                          <a:solidFill>
                            <a:schemeClr val="tx1"/>
                          </a:solidFill>
                          <a:effectLst/>
                          <a:latin typeface="+mn-lt"/>
                          <a:ea typeface="+mn-ea"/>
                          <a:cs typeface="+mn-cs"/>
                        </a:rPr>
                        <a:t>The 2020/21 audited performance is higher than the 2022/23 targets because the test volumes were lower in 2020/21 due to COVID-19.  Hence, it is expected that test volumes will normalise in the next financial year; and hence, the targets have been set to be more realistic. </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extLst>
                  <a:ext uri="{0D108BD9-81ED-4DB2-BD59-A6C34878D82A}">
                    <a16:rowId xmlns:a16="http://schemas.microsoft.com/office/drawing/2014/main" val="2541891939"/>
                  </a:ext>
                </a:extLst>
              </a:tr>
              <a:tr h="354977">
                <a:tc>
                  <a:txBody>
                    <a:bodyPr/>
                    <a:lstStyle/>
                    <a:p>
                      <a:pPr algn="l"/>
                      <a:r>
                        <a:rPr lang="en-ZA" sz="1400">
                          <a:effectLst/>
                        </a:rPr>
                        <a:t>Percentage of cervical smear screening performed within five weeks </a:t>
                      </a:r>
                      <a:endParaRPr lang="en-ZA" sz="1400">
                        <a:effectLst/>
                        <a:latin typeface="+mn-lt"/>
                        <a:ea typeface="DengXian" panose="02010600030101010101" pitchFamily="2" charset="-122"/>
                        <a:cs typeface="Courier New" panose="02070309020205020404" pitchFamily="49" charset="0"/>
                      </a:endParaRPr>
                    </a:p>
                  </a:txBody>
                  <a:tcPr marL="44372" marR="44372" marT="0" marB="0"/>
                </a:tc>
                <a:tc>
                  <a:txBody>
                    <a:bodyPr/>
                    <a:lstStyle/>
                    <a:p>
                      <a:pPr algn="ctr"/>
                      <a:r>
                        <a:rPr lang="en-GB" sz="1400" dirty="0">
                          <a:effectLst/>
                          <a:latin typeface="+mn-lt"/>
                          <a:ea typeface="DengXian" panose="02010600030101010101" pitchFamily="2" charset="-122"/>
                          <a:cs typeface="Courier New" panose="02070309020205020404" pitchFamily="49" charset="0"/>
                        </a:rPr>
                        <a:t>86%</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a:effectLst/>
                        </a:rPr>
                        <a:t>95%*</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a:effectLst/>
                        </a:rPr>
                        <a:t>90%</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91%</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solidFill>
                      <a:schemeClr val="accent3">
                        <a:lumMod val="20000"/>
                        <a:lumOff val="80000"/>
                      </a:schemeClr>
                    </a:solidFill>
                  </a:tcPr>
                </a:tc>
                <a:tc>
                  <a:txBody>
                    <a:bodyPr/>
                    <a:lstStyle/>
                    <a:p>
                      <a:pPr algn="ctr"/>
                      <a:r>
                        <a:rPr lang="en-GB" sz="1400">
                          <a:effectLst/>
                        </a:rPr>
                        <a:t>92%</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93%</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vMerge="1">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extLst>
                  <a:ext uri="{0D108BD9-81ED-4DB2-BD59-A6C34878D82A}">
                    <a16:rowId xmlns:a16="http://schemas.microsoft.com/office/drawing/2014/main" val="3929798974"/>
                  </a:ext>
                </a:extLst>
              </a:tr>
              <a:tr h="443722">
                <a:tc>
                  <a:txBody>
                    <a:bodyPr/>
                    <a:lstStyle/>
                    <a:p>
                      <a:pPr algn="l"/>
                      <a:r>
                        <a:rPr lang="en-ZA" sz="1400">
                          <a:effectLst/>
                        </a:rPr>
                        <a:t>Percentage of laboratory tests (full blood count) performed within eight hours</a:t>
                      </a:r>
                      <a:endParaRPr lang="en-ZA" sz="1400">
                        <a:effectLst/>
                        <a:latin typeface="+mn-lt"/>
                        <a:ea typeface="DengXian" panose="02010600030101010101" pitchFamily="2" charset="-122"/>
                        <a:cs typeface="Courier New" panose="02070309020205020404" pitchFamily="49" charset="0"/>
                      </a:endParaRPr>
                    </a:p>
                  </a:txBody>
                  <a:tcPr marL="44372" marR="44372" marT="0" marB="0"/>
                </a:tc>
                <a:tc>
                  <a:txBody>
                    <a:bodyPr/>
                    <a:lstStyle/>
                    <a:p>
                      <a:pPr algn="ctr"/>
                      <a:r>
                        <a:rPr lang="en-GB" sz="1400" dirty="0">
                          <a:effectLst/>
                          <a:latin typeface="+mn-lt"/>
                          <a:ea typeface="DengXian" panose="02010600030101010101" pitchFamily="2" charset="-122"/>
                          <a:cs typeface="Courier New" panose="02070309020205020404" pitchFamily="49" charset="0"/>
                        </a:rPr>
                        <a:t>95%</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95%*</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93%</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94%</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solidFill>
                      <a:schemeClr val="accent3">
                        <a:lumMod val="20000"/>
                        <a:lumOff val="80000"/>
                      </a:schemeClr>
                    </a:solidFill>
                  </a:tcPr>
                </a:tc>
                <a:tc>
                  <a:txBody>
                    <a:bodyPr/>
                    <a:lstStyle/>
                    <a:p>
                      <a:pPr algn="ctr"/>
                      <a:r>
                        <a:rPr lang="en-GB" sz="1400">
                          <a:effectLst/>
                        </a:rPr>
                        <a:t>95%</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95%</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vMerge="1">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extLst>
                  <a:ext uri="{0D108BD9-81ED-4DB2-BD59-A6C34878D82A}">
                    <a16:rowId xmlns:a16="http://schemas.microsoft.com/office/drawing/2014/main" val="2006972769"/>
                  </a:ext>
                </a:extLst>
              </a:tr>
            </a:tbl>
          </a:graphicData>
        </a:graphic>
      </p:graphicFrame>
    </p:spTree>
    <p:extLst>
      <p:ext uri="{BB962C8B-B14F-4D97-AF65-F5344CB8AC3E}">
        <p14:creationId xmlns:p14="http://schemas.microsoft.com/office/powerpoint/2010/main" val="1918080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0" y="67287"/>
            <a:ext cx="9364345"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29395" y="6237605"/>
            <a:ext cx="426720" cy="365125"/>
          </a:xfrm>
          <a:solidFill>
            <a:schemeClr val="accent3"/>
          </a:solidFill>
          <a:ln>
            <a:miter lim="800000"/>
          </a:ln>
        </p:spPr>
        <p:txBody>
          <a:bodyPr/>
          <a:lstStyle/>
          <a:p>
            <a:fld id="{7005066E-11D2-3649-9021-E6FFC8BCA7C9}" type="slidenum">
              <a:rPr lang="en-US" sz="1600">
                <a:solidFill>
                  <a:schemeClr val="bg1"/>
                </a:solidFill>
              </a:rPr>
              <a:t>23</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70923" y="613510"/>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2" name="TextBox 1"/>
          <p:cNvSpPr txBox="1"/>
          <p:nvPr/>
        </p:nvSpPr>
        <p:spPr>
          <a:xfrm>
            <a:off x="73039" y="653936"/>
            <a:ext cx="9126583" cy="369332"/>
          </a:xfrm>
          <a:prstGeom prst="rect">
            <a:avLst/>
          </a:prstGeom>
          <a:noFill/>
        </p:spPr>
        <p:txBody>
          <a:bodyPr wrap="square" rtlCol="0">
            <a:spAutoFit/>
          </a:bodyPr>
          <a:lstStyle/>
          <a:p>
            <a:pPr algn="ctr"/>
            <a:r>
              <a:rPr lang="en-GB" sz="1800" dirty="0"/>
              <a:t>PROGRAMME 1: LABORATORY SERVICE  </a:t>
            </a:r>
          </a:p>
        </p:txBody>
      </p:sp>
      <p:sp>
        <p:nvSpPr>
          <p:cNvPr id="10" name="TextBox 9"/>
          <p:cNvSpPr txBox="1"/>
          <p:nvPr/>
        </p:nvSpPr>
        <p:spPr>
          <a:xfrm>
            <a:off x="344964" y="6345749"/>
            <a:ext cx="7704380" cy="261610"/>
          </a:xfrm>
          <a:prstGeom prst="rect">
            <a:avLst/>
          </a:prstGeom>
          <a:noFill/>
        </p:spPr>
        <p:txBody>
          <a:bodyPr wrap="square">
            <a:spAutoFit/>
          </a:bodyPr>
          <a:lstStyle/>
          <a:p>
            <a:pPr algn="just"/>
            <a:r>
              <a:rPr lang="en-GB" sz="1100" b="1" dirty="0">
                <a:effectLst/>
                <a:latin typeface="Arial" panose="020B0604020202020204" pitchFamily="34" charset="0"/>
                <a:ea typeface="DengXian" panose="02010600030101010101" pitchFamily="2" charset="-122"/>
                <a:cs typeface="Courier New" panose="02070309020205020404" pitchFamily="49" charset="0"/>
              </a:rPr>
              <a:t>The turnaround time is measured from the time of registration in the laboratory until the results are authorised.</a:t>
            </a:r>
            <a:endParaRPr lang="en-ZA" sz="1100" b="1" dirty="0">
              <a:effectLst/>
              <a:latin typeface="Calibri" panose="020F0502020204030204" pitchFamily="-112" charset="0"/>
              <a:ea typeface="DengXian" panose="02010600030101010101" pitchFamily="2" charset="-122"/>
              <a:cs typeface="Courier New" panose="02070309020205020404" pitchFamily="49" charset="0"/>
            </a:endParaRPr>
          </a:p>
        </p:txBody>
      </p:sp>
      <p:graphicFrame>
        <p:nvGraphicFramePr>
          <p:cNvPr id="3" name="Table 2">
            <a:extLst>
              <a:ext uri="{FF2B5EF4-FFF2-40B4-BE49-F238E27FC236}">
                <a16:creationId xmlns:a16="http://schemas.microsoft.com/office/drawing/2014/main" id="{6D8961AD-44E8-42B7-9327-013CD3E39633}"/>
              </a:ext>
            </a:extLst>
          </p:cNvPr>
          <p:cNvGraphicFramePr>
            <a:graphicFrameLocks noGrp="1"/>
          </p:cNvGraphicFramePr>
          <p:nvPr>
            <p:extLst>
              <p:ext uri="{D42A27DB-BD31-4B8C-83A1-F6EECF244321}">
                <p14:modId xmlns:p14="http://schemas.microsoft.com/office/powerpoint/2010/main" val="2249366831"/>
              </p:ext>
            </p:extLst>
          </p:nvPr>
        </p:nvGraphicFramePr>
        <p:xfrm>
          <a:off x="68712" y="1007377"/>
          <a:ext cx="9245411" cy="5334000"/>
        </p:xfrm>
        <a:graphic>
          <a:graphicData uri="http://schemas.openxmlformats.org/drawingml/2006/table">
            <a:tbl>
              <a:tblPr firstRow="1" firstCol="1" bandRow="1">
                <a:tableStyleId>{5940675A-B579-460E-94D1-54222C63F5DA}</a:tableStyleId>
              </a:tblPr>
              <a:tblGrid>
                <a:gridCol w="1934444">
                  <a:extLst>
                    <a:ext uri="{9D8B030D-6E8A-4147-A177-3AD203B41FA5}">
                      <a16:colId xmlns:a16="http://schemas.microsoft.com/office/drawing/2014/main" val="1979159209"/>
                    </a:ext>
                  </a:extLst>
                </a:gridCol>
                <a:gridCol w="921534">
                  <a:extLst>
                    <a:ext uri="{9D8B030D-6E8A-4147-A177-3AD203B41FA5}">
                      <a16:colId xmlns:a16="http://schemas.microsoft.com/office/drawing/2014/main" val="1883046980"/>
                    </a:ext>
                  </a:extLst>
                </a:gridCol>
                <a:gridCol w="921534">
                  <a:extLst>
                    <a:ext uri="{9D8B030D-6E8A-4147-A177-3AD203B41FA5}">
                      <a16:colId xmlns:a16="http://schemas.microsoft.com/office/drawing/2014/main" val="1392850006"/>
                    </a:ext>
                  </a:extLst>
                </a:gridCol>
                <a:gridCol w="991296">
                  <a:extLst>
                    <a:ext uri="{9D8B030D-6E8A-4147-A177-3AD203B41FA5}">
                      <a16:colId xmlns:a16="http://schemas.microsoft.com/office/drawing/2014/main" val="4283346626"/>
                    </a:ext>
                  </a:extLst>
                </a:gridCol>
                <a:gridCol w="1051584">
                  <a:extLst>
                    <a:ext uri="{9D8B030D-6E8A-4147-A177-3AD203B41FA5}">
                      <a16:colId xmlns:a16="http://schemas.microsoft.com/office/drawing/2014/main" val="3905525787"/>
                    </a:ext>
                  </a:extLst>
                </a:gridCol>
                <a:gridCol w="752445">
                  <a:extLst>
                    <a:ext uri="{9D8B030D-6E8A-4147-A177-3AD203B41FA5}">
                      <a16:colId xmlns:a16="http://schemas.microsoft.com/office/drawing/2014/main" val="1405332039"/>
                    </a:ext>
                  </a:extLst>
                </a:gridCol>
                <a:gridCol w="975747">
                  <a:extLst>
                    <a:ext uri="{9D8B030D-6E8A-4147-A177-3AD203B41FA5}">
                      <a16:colId xmlns:a16="http://schemas.microsoft.com/office/drawing/2014/main" val="3354698774"/>
                    </a:ext>
                  </a:extLst>
                </a:gridCol>
                <a:gridCol w="1696827">
                  <a:extLst>
                    <a:ext uri="{9D8B030D-6E8A-4147-A177-3AD203B41FA5}">
                      <a16:colId xmlns:a16="http://schemas.microsoft.com/office/drawing/2014/main" val="2188983115"/>
                    </a:ext>
                  </a:extLst>
                </a:gridCol>
              </a:tblGrid>
              <a:tr h="266233">
                <a:tc>
                  <a:txBody>
                    <a:bodyPr/>
                    <a:lstStyle/>
                    <a:p>
                      <a:pPr algn="ctr"/>
                      <a:r>
                        <a:rPr lang="en-GB" sz="1400" dirty="0">
                          <a:effectLst/>
                        </a:rPr>
                        <a:t>Output indicator</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dirty="0">
                          <a:effectLst/>
                        </a:rPr>
                        <a:t>Audited/actual/planned performance</a:t>
                      </a:r>
                      <a:endParaRPr lang="en-ZA" sz="1400" dirty="0">
                        <a:effectLst/>
                      </a:endParaRPr>
                    </a:p>
                    <a:p>
                      <a:endParaRPr lang="en-ZA" sz="1400" dirty="0">
                        <a:latin typeface="+mn-lt"/>
                      </a:endParaRPr>
                    </a:p>
                  </a:txBody>
                  <a:tcPr marL="44372" marR="44372" marT="0" marB="0">
                    <a:solidFill>
                      <a:srgbClr val="8EC02F"/>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dirty="0">
                          <a:effectLst/>
                        </a:rPr>
                        <a:t>Audited/actual/planned performance</a:t>
                      </a:r>
                      <a:endParaRPr lang="en-ZA" sz="1400" dirty="0">
                        <a:effectLst/>
                      </a:endParaRPr>
                    </a:p>
                    <a:p>
                      <a:endParaRPr lang="en-ZA" sz="1400" dirty="0">
                        <a:latin typeface="+mn-lt"/>
                      </a:endParaRPr>
                    </a:p>
                  </a:txBody>
                  <a:tcPr marL="44372" marR="44372" marT="0" marB="0">
                    <a:solidFill>
                      <a:srgbClr val="8EC02F"/>
                    </a:solidFill>
                  </a:tcPr>
                </a:tc>
                <a:tc hMerge="1">
                  <a:txBody>
                    <a:bodyPr/>
                    <a:lstStyle/>
                    <a:p>
                      <a:endParaRPr lang="en-ZA" dirty="0"/>
                    </a:p>
                  </a:txBody>
                  <a:tcPr marL="44372" marR="44372" marT="0" marB="0">
                    <a:solidFill>
                      <a:srgbClr val="8EC02F"/>
                    </a:solidFill>
                  </a:tcPr>
                </a:tc>
                <a:tc>
                  <a:txBody>
                    <a:bodyPr/>
                    <a:lstStyle/>
                    <a:p>
                      <a:pPr algn="ctr"/>
                      <a:r>
                        <a:rPr lang="en-GB" sz="1400" spc="-15" dirty="0">
                          <a:effectLst/>
                        </a:rPr>
                        <a:t>Estimated performance</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chemeClr val="accent3">
                        <a:lumMod val="20000"/>
                        <a:lumOff val="80000"/>
                      </a:schemeClr>
                    </a:solidFill>
                  </a:tcPr>
                </a:tc>
                <a:tc gridSpan="2">
                  <a:txBody>
                    <a:bodyPr/>
                    <a:lstStyle/>
                    <a:p>
                      <a:pPr algn="ctr"/>
                      <a:r>
                        <a:rPr lang="en-GB" sz="1400" dirty="0">
                          <a:effectLst/>
                        </a:rPr>
                        <a:t>Medium-term targets</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hMerge="1">
                  <a:txBody>
                    <a:bodyPr/>
                    <a:lstStyle/>
                    <a:p>
                      <a:pPr algn="ctr"/>
                      <a:endParaRPr lang="en-ZA" sz="800" dirty="0">
                        <a:effectLst/>
                        <a:latin typeface="Calibri" panose="020F0502020204030204" pitchFamily="34" charset="0"/>
                        <a:ea typeface="DengXian" panose="02010600030101010101" pitchFamily="2" charset="-122"/>
                        <a:cs typeface="Courier New" panose="02070309020205020404" pitchFamily="49" charset="0"/>
                      </a:endParaRPr>
                    </a:p>
                  </a:txBody>
                  <a:tcPr marL="44372" marR="44372" marT="0" marB="0"/>
                </a:tc>
                <a:tc>
                  <a:txBody>
                    <a:bodyPr/>
                    <a:lstStyle/>
                    <a:p>
                      <a:pPr algn="ctr"/>
                      <a:r>
                        <a:rPr lang="en-GB" sz="1400" dirty="0">
                          <a:effectLst/>
                        </a:rPr>
                        <a:t>Comments</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extLst>
                  <a:ext uri="{0D108BD9-81ED-4DB2-BD59-A6C34878D82A}">
                    <a16:rowId xmlns:a16="http://schemas.microsoft.com/office/drawing/2014/main" val="3989915036"/>
                  </a:ext>
                </a:extLst>
              </a:tr>
              <a:tr h="177489">
                <a:tc>
                  <a:txBody>
                    <a:bodyPr/>
                    <a:lstStyle/>
                    <a:p>
                      <a:pPr algn="just"/>
                      <a:r>
                        <a:rPr lang="en-GB" sz="1400">
                          <a:effectLst/>
                        </a:rPr>
                        <a:t> </a:t>
                      </a:r>
                      <a:endParaRPr lang="en-ZA" sz="140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just"/>
                      <a:r>
                        <a:rPr lang="en-GB" sz="1400" dirty="0">
                          <a:effectLst/>
                          <a:latin typeface="+mn-lt"/>
                          <a:ea typeface="DengXian" panose="02010600030101010101" pitchFamily="2" charset="-122"/>
                          <a:cs typeface="Courier New" panose="02070309020205020404" pitchFamily="49" charset="0"/>
                        </a:rPr>
                        <a:t>2019/20</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just"/>
                      <a:r>
                        <a:rPr lang="en-GB" sz="1400" dirty="0">
                          <a:effectLst/>
                        </a:rPr>
                        <a:t>2020/21 Audited</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just"/>
                      <a:r>
                        <a:rPr lang="en-GB" sz="1400" dirty="0">
                          <a:effectLst/>
                        </a:rPr>
                        <a:t>2021/22 </a:t>
                      </a:r>
                      <a:endParaRPr lang="en-ZA" sz="1400" dirty="0">
                        <a:effectLst/>
                      </a:endParaRPr>
                    </a:p>
                    <a:p>
                      <a:pPr algn="just"/>
                      <a:r>
                        <a:rPr lang="en-GB" sz="1400" dirty="0">
                          <a:effectLst/>
                        </a:rPr>
                        <a:t>Planned</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ctr"/>
                      <a:r>
                        <a:rPr lang="en-GB" sz="1400" dirty="0">
                          <a:effectLst/>
                        </a:rPr>
                        <a:t>2022/23 </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chemeClr val="accent3">
                        <a:lumMod val="20000"/>
                        <a:lumOff val="80000"/>
                      </a:schemeClr>
                    </a:solidFill>
                  </a:tcPr>
                </a:tc>
                <a:tc>
                  <a:txBody>
                    <a:bodyPr/>
                    <a:lstStyle/>
                    <a:p>
                      <a:pPr algn="ctr"/>
                      <a:r>
                        <a:rPr lang="en-GB" sz="1400" dirty="0">
                          <a:effectLst/>
                        </a:rPr>
                        <a:t>2023/24 </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ctr"/>
                      <a:r>
                        <a:rPr lang="en-GB" sz="1400" dirty="0">
                          <a:effectLst/>
                        </a:rPr>
                        <a:t>2024/25</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tc>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44372" marR="44372" marT="0" marB="0">
                    <a:solidFill>
                      <a:srgbClr val="8EC02F"/>
                    </a:solidFill>
                  </a:tcPr>
                </a:tc>
                <a:extLst>
                  <a:ext uri="{0D108BD9-81ED-4DB2-BD59-A6C34878D82A}">
                    <a16:rowId xmlns:a16="http://schemas.microsoft.com/office/drawing/2014/main" val="3894964237"/>
                  </a:ext>
                </a:extLst>
              </a:tr>
              <a:tr h="443722">
                <a:tc>
                  <a:txBody>
                    <a:bodyPr/>
                    <a:lstStyle/>
                    <a:p>
                      <a:pPr algn="l"/>
                      <a:r>
                        <a:rPr lang="en-ZA" sz="1400">
                          <a:effectLst/>
                        </a:rPr>
                        <a:t>Percentage of laboratory tests (urea and electrolytes) performed within eight hours</a:t>
                      </a:r>
                      <a:endParaRPr lang="en-ZA" sz="1400">
                        <a:effectLst/>
                        <a:latin typeface="+mn-lt"/>
                        <a:ea typeface="DengXian" panose="02010600030101010101" pitchFamily="2" charset="-122"/>
                        <a:cs typeface="Courier New" panose="02070309020205020404" pitchFamily="49" charset="0"/>
                      </a:endParaRPr>
                    </a:p>
                  </a:txBody>
                  <a:tcPr marL="44372" marR="44372" marT="0" marB="0"/>
                </a:tc>
                <a:tc>
                  <a:txBody>
                    <a:bodyPr/>
                    <a:lstStyle/>
                    <a:p>
                      <a:pPr algn="ctr"/>
                      <a:r>
                        <a:rPr lang="en-GB" sz="1400" dirty="0">
                          <a:effectLst/>
                          <a:latin typeface="+mn-lt"/>
                          <a:ea typeface="DengXian" panose="02010600030101010101" pitchFamily="2" charset="-122"/>
                          <a:cs typeface="Courier New" panose="02070309020205020404" pitchFamily="49" charset="0"/>
                        </a:rPr>
                        <a:t>94%</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94%</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a:effectLst/>
                        </a:rPr>
                        <a:t>93%</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94%</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solidFill>
                      <a:schemeClr val="accent3">
                        <a:lumMod val="20000"/>
                        <a:lumOff val="80000"/>
                      </a:schemeClr>
                    </a:solidFill>
                  </a:tcPr>
                </a:tc>
                <a:tc>
                  <a:txBody>
                    <a:bodyPr/>
                    <a:lstStyle/>
                    <a:p>
                      <a:pPr algn="ctr"/>
                      <a:r>
                        <a:rPr lang="en-GB" sz="1400">
                          <a:effectLst/>
                        </a:rPr>
                        <a:t>95%</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95%</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extLst>
                  <a:ext uri="{0D108BD9-81ED-4DB2-BD59-A6C34878D82A}">
                    <a16:rowId xmlns:a16="http://schemas.microsoft.com/office/drawing/2014/main" val="4021162723"/>
                  </a:ext>
                </a:extLst>
              </a:tr>
              <a:tr h="354977">
                <a:tc>
                  <a:txBody>
                    <a:bodyPr/>
                    <a:lstStyle/>
                    <a:p>
                      <a:pPr algn="l"/>
                      <a:r>
                        <a:rPr lang="en-ZA" sz="1400">
                          <a:effectLst/>
                        </a:rPr>
                        <a:t>Percentage of SARS-CoV-2 PCR tests performed within 48 hours</a:t>
                      </a:r>
                      <a:endParaRPr lang="en-ZA" sz="1400">
                        <a:effectLst/>
                        <a:latin typeface="+mn-lt"/>
                        <a:ea typeface="DengXian" panose="02010600030101010101" pitchFamily="2" charset="-122"/>
                        <a:cs typeface="Courier New" panose="02070309020205020404" pitchFamily="49" charset="0"/>
                      </a:endParaRPr>
                    </a:p>
                  </a:txBody>
                  <a:tcPr marL="44372" marR="44372" marT="0" marB="0"/>
                </a:tc>
                <a:tc>
                  <a:txBody>
                    <a:bodyPr/>
                    <a:lstStyle/>
                    <a:p>
                      <a:pPr algn="ctr"/>
                      <a:r>
                        <a:rPr lang="en-GB" sz="1400" dirty="0">
                          <a:effectLst/>
                          <a:latin typeface="+mn-lt"/>
                          <a:ea typeface="DengXian" panose="02010600030101010101" pitchFamily="2" charset="-122"/>
                          <a:cs typeface="Courier New" panose="02070309020205020404" pitchFamily="49" charset="0"/>
                        </a:rPr>
                        <a:t>New</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New</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a:effectLst/>
                        </a:rPr>
                        <a:t>New</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85%</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solidFill>
                      <a:schemeClr val="accent3">
                        <a:lumMod val="20000"/>
                        <a:lumOff val="80000"/>
                      </a:schemeClr>
                    </a:solidFill>
                  </a:tcPr>
                </a:tc>
                <a:tc>
                  <a:txBody>
                    <a:bodyPr/>
                    <a:lstStyle/>
                    <a:p>
                      <a:pPr algn="ctr"/>
                      <a:r>
                        <a:rPr lang="en-GB" sz="1400">
                          <a:effectLst/>
                        </a:rPr>
                        <a:t>86%</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87%</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extLst>
                  <a:ext uri="{0D108BD9-81ED-4DB2-BD59-A6C34878D82A}">
                    <a16:rowId xmlns:a16="http://schemas.microsoft.com/office/drawing/2014/main" val="965101719"/>
                  </a:ext>
                </a:extLst>
              </a:tr>
              <a:tr h="621211">
                <a:tc>
                  <a:txBody>
                    <a:bodyPr/>
                    <a:lstStyle/>
                    <a:p>
                      <a:pPr algn="l"/>
                      <a:r>
                        <a:rPr lang="en-GB" sz="1400" dirty="0">
                          <a:effectLst/>
                        </a:rPr>
                        <a:t>Develop and implement a POCT plan</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tc>
                <a:tc>
                  <a:txBody>
                    <a:bodyPr/>
                    <a:lstStyle/>
                    <a:p>
                      <a:pPr algn="ctr"/>
                      <a:r>
                        <a:rPr lang="en-GB" sz="1400" dirty="0">
                          <a:effectLst/>
                          <a:latin typeface="+mn-lt"/>
                          <a:ea typeface="DengXian" panose="02010600030101010101" pitchFamily="2" charset="-122"/>
                          <a:cs typeface="Courier New" panose="02070309020205020404" pitchFamily="49" charset="0"/>
                        </a:rPr>
                        <a:t>New</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l"/>
                      <a:r>
                        <a:rPr lang="en-GB" sz="1400" dirty="0">
                          <a:effectLst/>
                        </a:rPr>
                        <a:t>POCT plan developed </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l"/>
                      <a:r>
                        <a:rPr lang="en-GB" sz="1400">
                          <a:effectLst/>
                        </a:rPr>
                        <a:t>POCT plan developed</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l"/>
                      <a:r>
                        <a:rPr lang="en-GB" sz="1400" dirty="0">
                          <a:effectLst/>
                        </a:rPr>
                        <a:t>Implement the pilot to assess feasibility and cost benefit</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solidFill>
                      <a:schemeClr val="accent3">
                        <a:lumMod val="20000"/>
                        <a:lumOff val="80000"/>
                      </a:schemeClr>
                    </a:solidFill>
                  </a:tcPr>
                </a:tc>
                <a:tc>
                  <a:txBody>
                    <a:bodyPr/>
                    <a:lstStyle/>
                    <a:p>
                      <a:pPr algn="l"/>
                      <a:r>
                        <a:rPr lang="en-GB" sz="1400">
                          <a:effectLst/>
                        </a:rPr>
                        <a:t>20% </a:t>
                      </a:r>
                      <a:r>
                        <a:rPr lang="en-GB" sz="1400" spc="-10">
                          <a:effectLst/>
                        </a:rPr>
                        <a:t>implementation</a:t>
                      </a:r>
                      <a:r>
                        <a:rPr lang="en-GB" sz="1400">
                          <a:effectLst/>
                        </a:rPr>
                        <a:t> of the POCT plan based on the pilot</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l"/>
                      <a:r>
                        <a:rPr lang="en-GB" sz="1400">
                          <a:effectLst/>
                        </a:rPr>
                        <a:t>30% implementation of the POCT plan based on the pilot</a:t>
                      </a:r>
                      <a:endParaRPr lang="en-ZA" sz="140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l"/>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extLst>
                  <a:ext uri="{0D108BD9-81ED-4DB2-BD59-A6C34878D82A}">
                    <a16:rowId xmlns:a16="http://schemas.microsoft.com/office/drawing/2014/main" val="2348591780"/>
                  </a:ext>
                </a:extLst>
              </a:tr>
              <a:tr h="621211">
                <a:tc>
                  <a:txBody>
                    <a:bodyPr/>
                    <a:lstStyle/>
                    <a:p>
                      <a:pPr algn="l"/>
                      <a:r>
                        <a:rPr lang="en-ZA" sz="1400" dirty="0">
                          <a:effectLst/>
                        </a:rPr>
                        <a:t>Implement digital pathology</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tc>
                <a:tc>
                  <a:txBody>
                    <a:bodyPr/>
                    <a:lstStyle/>
                    <a:p>
                      <a:pPr algn="ctr"/>
                      <a:r>
                        <a:rPr lang="en-GB" sz="1400" dirty="0">
                          <a:effectLst/>
                          <a:latin typeface="+mn-lt"/>
                          <a:ea typeface="DengXian" panose="02010600030101010101" pitchFamily="2" charset="-122"/>
                          <a:cs typeface="Courier New" panose="02070309020205020404" pitchFamily="49" charset="0"/>
                        </a:rPr>
                        <a:t>New</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ctr"/>
                      <a:r>
                        <a:rPr lang="en-GB" sz="1400" dirty="0">
                          <a:effectLst/>
                        </a:rPr>
                        <a:t>0%</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l"/>
                      <a:r>
                        <a:rPr lang="en-GB" sz="1400" dirty="0">
                          <a:effectLst/>
                        </a:rPr>
                        <a:t>Develop the implementation plan </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l"/>
                      <a:r>
                        <a:rPr lang="en-GB" sz="1400" dirty="0">
                          <a:effectLst/>
                        </a:rPr>
                        <a:t>Prepare for implementation of the digital pathology</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solidFill>
                      <a:schemeClr val="accent3">
                        <a:lumMod val="20000"/>
                        <a:lumOff val="80000"/>
                      </a:schemeClr>
                    </a:solidFill>
                  </a:tcPr>
                </a:tc>
                <a:tc>
                  <a:txBody>
                    <a:bodyPr/>
                    <a:lstStyle/>
                    <a:p>
                      <a:pPr algn="l"/>
                      <a:r>
                        <a:rPr lang="en-GB" sz="1400" spc="-15" dirty="0">
                          <a:effectLst/>
                        </a:rPr>
                        <a:t>Implement</a:t>
                      </a:r>
                      <a:r>
                        <a:rPr lang="en-GB" sz="1400" dirty="0">
                          <a:effectLst/>
                        </a:rPr>
                        <a:t> the pilot</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l"/>
                      <a:r>
                        <a:rPr lang="en-GB" sz="1400" dirty="0">
                          <a:effectLst/>
                        </a:rPr>
                        <a:t>Roll out 10% of identified laboratories based on the pilot</a:t>
                      </a:r>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tc>
                  <a:txBody>
                    <a:bodyPr/>
                    <a:lstStyle/>
                    <a:p>
                      <a:pPr algn="l"/>
                      <a:endParaRPr lang="en-ZA" sz="1400" dirty="0">
                        <a:effectLst/>
                        <a:latin typeface="+mn-lt"/>
                        <a:ea typeface="DengXian" panose="02010600030101010101" pitchFamily="2" charset="-122"/>
                        <a:cs typeface="Courier New" panose="02070309020205020404" pitchFamily="49" charset="0"/>
                      </a:endParaRPr>
                    </a:p>
                  </a:txBody>
                  <a:tcPr marL="44372" marR="44372" marT="0" marB="0" anchor="ctr"/>
                </a:tc>
                <a:extLst>
                  <a:ext uri="{0D108BD9-81ED-4DB2-BD59-A6C34878D82A}">
                    <a16:rowId xmlns:a16="http://schemas.microsoft.com/office/drawing/2014/main" val="3782954035"/>
                  </a:ext>
                </a:extLst>
              </a:tr>
            </a:tbl>
          </a:graphicData>
        </a:graphic>
      </p:graphicFrame>
    </p:spTree>
    <p:extLst>
      <p:ext uri="{BB962C8B-B14F-4D97-AF65-F5344CB8AC3E}">
        <p14:creationId xmlns:p14="http://schemas.microsoft.com/office/powerpoint/2010/main" val="2063401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445" y="188595"/>
            <a:ext cx="9352280"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913495" y="6021070"/>
            <a:ext cx="436880"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24</a:t>
            </a:fld>
            <a:endParaRPr lang="en-US" sz="1600" dirty="0">
              <a:solidFill>
                <a:schemeClr val="accent3"/>
              </a:solidFill>
            </a:endParaRPr>
          </a:p>
        </p:txBody>
      </p:sp>
      <p:pic>
        <p:nvPicPr>
          <p:cNvPr id="12" name="Picture 11"/>
          <p:cNvPicPr>
            <a:picLocks noChangeAspect="1"/>
          </p:cNvPicPr>
          <p:nvPr/>
        </p:nvPicPr>
        <p:blipFill>
          <a:blip r:embed="rId3">
            <a:alphaModFix amt="53000"/>
          </a:blip>
          <a:stretch>
            <a:fillRect/>
          </a:stretch>
        </p:blipFill>
        <p:spPr>
          <a:xfrm>
            <a:off x="-18107" y="965417"/>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168907" y="1166392"/>
            <a:ext cx="8961757" cy="369332"/>
          </a:xfrm>
          <a:prstGeom prst="rect">
            <a:avLst/>
          </a:prstGeom>
          <a:noFill/>
        </p:spPr>
        <p:txBody>
          <a:bodyPr wrap="square" rtlCol="0">
            <a:spAutoFit/>
          </a:bodyPr>
          <a:lstStyle/>
          <a:p>
            <a:pPr algn="l"/>
            <a:r>
              <a:rPr lang="en-GB" sz="1800" b="1" dirty="0"/>
              <a:t>PROGRAMME 2: ACADEMIC AFFAIRS, RESEARCH AND QUALITY ASSURANCE.</a:t>
            </a:r>
          </a:p>
        </p:txBody>
      </p:sp>
      <p:sp>
        <p:nvSpPr>
          <p:cNvPr id="9" name="TextBox 8"/>
          <p:cNvSpPr txBox="1"/>
          <p:nvPr/>
        </p:nvSpPr>
        <p:spPr>
          <a:xfrm>
            <a:off x="159436" y="1830756"/>
            <a:ext cx="8527415" cy="4190314"/>
          </a:xfrm>
          <a:prstGeom prst="rect">
            <a:avLst/>
          </a:prstGeom>
          <a:noFill/>
        </p:spPr>
        <p:txBody>
          <a:bodyPr wrap="square">
            <a:spAutoFit/>
          </a:bodyPr>
          <a:lstStyle/>
          <a:p>
            <a:pPr algn="just">
              <a:lnSpc>
                <a:spcPct val="150000"/>
              </a:lnSpc>
              <a:buClr>
                <a:srgbClr val="92D050"/>
              </a:buClr>
            </a:pPr>
            <a:r>
              <a:rPr lang="en-GB" sz="2000" dirty="0"/>
              <a:t>The purpose of this programme is to provide high quality service, the Academic Affairs, Research and Quality Assurance (AARQA)</a:t>
            </a:r>
            <a:r>
              <a:rPr lang="en-GB" sz="2000" b="1" dirty="0"/>
              <a:t>, </a:t>
            </a:r>
            <a:r>
              <a:rPr lang="en-GB" sz="2000" dirty="0"/>
              <a:t>continues to </a:t>
            </a:r>
            <a:r>
              <a:rPr lang="en-ZA" sz="2000" dirty="0">
                <a:ea typeface="DengXian" panose="02010600030101010101" pitchFamily="2" charset="-122"/>
              </a:rPr>
              <a:t>s</a:t>
            </a:r>
            <a:r>
              <a:rPr lang="en-ZA" sz="2000" dirty="0">
                <a:effectLst/>
                <a:latin typeface="Arial" panose="020B0604020202020204" pitchFamily="34" charset="0"/>
                <a:ea typeface="DengXian" panose="02010600030101010101" pitchFamily="2" charset="-122"/>
              </a:rPr>
              <a:t>trengthen the quality assurance and provision of NHLS’ accredited laboratory medicine mandate through training, research, and implementation of total quality management in all the laboratories. </a:t>
            </a:r>
          </a:p>
          <a:p>
            <a:pPr algn="just">
              <a:lnSpc>
                <a:spcPct val="150000"/>
              </a:lnSpc>
              <a:buClr>
                <a:srgbClr val="92D050"/>
              </a:buClr>
            </a:pPr>
            <a:r>
              <a:rPr lang="en-ZA" sz="2000" dirty="0">
                <a:ea typeface="DengXian" panose="02010600030101010101" pitchFamily="2" charset="-122"/>
              </a:rPr>
              <a:t>The NHLS manages the proficiency testing schemes (PTSs) for all NHLS laboratories, private pathology laboratories and 24 other African laboratories. </a:t>
            </a:r>
            <a:r>
              <a:rPr lang="en-GB" sz="2000" b="0" i="0" dirty="0">
                <a:solidFill>
                  <a:srgbClr val="202124"/>
                </a:solidFill>
                <a:effectLst/>
                <a:latin typeface="arial" panose="020B0604020202020204" pitchFamily="34" charset="0"/>
              </a:rPr>
              <a:t>Proficiency testing (PT) schemes are </a:t>
            </a:r>
            <a:r>
              <a:rPr lang="en-GB" sz="2000" b="1" i="0" dirty="0">
                <a:solidFill>
                  <a:srgbClr val="202124"/>
                </a:solidFill>
                <a:effectLst/>
                <a:latin typeface="arial" panose="020B0604020202020204" pitchFamily="34" charset="0"/>
              </a:rPr>
              <a:t>one means of assessing the quality of routine measurements</a:t>
            </a:r>
            <a:r>
              <a:rPr lang="en-GB" sz="2000" b="0" i="0" dirty="0">
                <a:solidFill>
                  <a:srgbClr val="202124"/>
                </a:solidFill>
                <a:effectLst/>
                <a:latin typeface="arial" panose="020B0604020202020204" pitchFamily="34" charset="0"/>
              </a:rPr>
              <a:t>. </a:t>
            </a:r>
            <a:endParaRPr lang="en-ZA" sz="2000" dirty="0">
              <a:ea typeface="DengXian"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2540" y="188595"/>
            <a:ext cx="9341485"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17965" y="6165215"/>
            <a:ext cx="464185" cy="365125"/>
          </a:xfrm>
          <a:solidFill>
            <a:schemeClr val="accent3"/>
          </a:solidFill>
          <a:ln>
            <a:miter lim="800000"/>
          </a:ln>
        </p:spPr>
        <p:txBody>
          <a:bodyPr/>
          <a:lstStyle/>
          <a:p>
            <a:pPr algn="ctr"/>
            <a:fld id="{7005066E-11D2-3649-9021-E6FFC8BCA7C9}" type="slidenum">
              <a:rPr lang="en-US" sz="1600">
                <a:solidFill>
                  <a:schemeClr val="bg1"/>
                </a:solidFill>
              </a:rPr>
              <a:t>25</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18107" y="965417"/>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344488" y="1072762"/>
            <a:ext cx="8424936" cy="338554"/>
          </a:xfrm>
          <a:prstGeom prst="rect">
            <a:avLst/>
          </a:prstGeom>
          <a:noFill/>
        </p:spPr>
        <p:txBody>
          <a:bodyPr wrap="square" rtlCol="0">
            <a:spAutoFit/>
          </a:bodyPr>
          <a:lstStyle/>
          <a:p>
            <a:pPr algn="ctr"/>
            <a:r>
              <a:rPr lang="en-GB" sz="1600" dirty="0"/>
              <a:t>PROGRAMME 2: ACADEMIC AFFAIRS, RESEARCH AND QUALITY ASSURANCE.</a:t>
            </a:r>
          </a:p>
        </p:txBody>
      </p:sp>
      <p:graphicFrame>
        <p:nvGraphicFramePr>
          <p:cNvPr id="3" name="Table 2">
            <a:extLst>
              <a:ext uri="{FF2B5EF4-FFF2-40B4-BE49-F238E27FC236}">
                <a16:creationId xmlns:a16="http://schemas.microsoft.com/office/drawing/2014/main" id="{8A1ECE51-D4B7-4DC5-B982-43BAC840FB6A}"/>
              </a:ext>
            </a:extLst>
          </p:cNvPr>
          <p:cNvGraphicFramePr>
            <a:graphicFrameLocks noGrp="1"/>
          </p:cNvGraphicFramePr>
          <p:nvPr>
            <p:extLst>
              <p:ext uri="{D42A27DB-BD31-4B8C-83A1-F6EECF244321}">
                <p14:modId xmlns:p14="http://schemas.microsoft.com/office/powerpoint/2010/main" val="2573729118"/>
              </p:ext>
            </p:extLst>
          </p:nvPr>
        </p:nvGraphicFramePr>
        <p:xfrm>
          <a:off x="128464" y="1518661"/>
          <a:ext cx="9145017" cy="4705720"/>
        </p:xfrm>
        <a:graphic>
          <a:graphicData uri="http://schemas.openxmlformats.org/drawingml/2006/table">
            <a:tbl>
              <a:tblPr firstRow="1" firstCol="1" bandRow="1">
                <a:tableStyleId>{5940675A-B579-460E-94D1-54222C63F5DA}</a:tableStyleId>
              </a:tblPr>
              <a:tblGrid>
                <a:gridCol w="1395768">
                  <a:extLst>
                    <a:ext uri="{9D8B030D-6E8A-4147-A177-3AD203B41FA5}">
                      <a16:colId xmlns:a16="http://schemas.microsoft.com/office/drawing/2014/main" val="1608775625"/>
                    </a:ext>
                  </a:extLst>
                </a:gridCol>
                <a:gridCol w="837068">
                  <a:extLst>
                    <a:ext uri="{9D8B030D-6E8A-4147-A177-3AD203B41FA5}">
                      <a16:colId xmlns:a16="http://schemas.microsoft.com/office/drawing/2014/main" val="3534103978"/>
                    </a:ext>
                  </a:extLst>
                </a:gridCol>
                <a:gridCol w="837725">
                  <a:extLst>
                    <a:ext uri="{9D8B030D-6E8A-4147-A177-3AD203B41FA5}">
                      <a16:colId xmlns:a16="http://schemas.microsoft.com/office/drawing/2014/main" val="2418124699"/>
                    </a:ext>
                  </a:extLst>
                </a:gridCol>
                <a:gridCol w="837725">
                  <a:extLst>
                    <a:ext uri="{9D8B030D-6E8A-4147-A177-3AD203B41FA5}">
                      <a16:colId xmlns:a16="http://schemas.microsoft.com/office/drawing/2014/main" val="1788734521"/>
                    </a:ext>
                  </a:extLst>
                </a:gridCol>
                <a:gridCol w="1069998">
                  <a:extLst>
                    <a:ext uri="{9D8B030D-6E8A-4147-A177-3AD203B41FA5}">
                      <a16:colId xmlns:a16="http://schemas.microsoft.com/office/drawing/2014/main" val="3814554720"/>
                    </a:ext>
                  </a:extLst>
                </a:gridCol>
                <a:gridCol w="791158">
                  <a:extLst>
                    <a:ext uri="{9D8B030D-6E8A-4147-A177-3AD203B41FA5}">
                      <a16:colId xmlns:a16="http://schemas.microsoft.com/office/drawing/2014/main" val="2453282339"/>
                    </a:ext>
                  </a:extLst>
                </a:gridCol>
                <a:gridCol w="862402">
                  <a:extLst>
                    <a:ext uri="{9D8B030D-6E8A-4147-A177-3AD203B41FA5}">
                      <a16:colId xmlns:a16="http://schemas.microsoft.com/office/drawing/2014/main" val="1734240106"/>
                    </a:ext>
                  </a:extLst>
                </a:gridCol>
                <a:gridCol w="2513173">
                  <a:extLst>
                    <a:ext uri="{9D8B030D-6E8A-4147-A177-3AD203B41FA5}">
                      <a16:colId xmlns:a16="http://schemas.microsoft.com/office/drawing/2014/main" val="225512054"/>
                    </a:ext>
                  </a:extLst>
                </a:gridCol>
              </a:tblGrid>
              <a:tr h="449795">
                <a:tc>
                  <a:txBody>
                    <a:bodyPr/>
                    <a:lstStyle/>
                    <a:p>
                      <a:pPr algn="ctr"/>
                      <a:r>
                        <a:rPr lang="en-GB" sz="1200" dirty="0">
                          <a:effectLst/>
                        </a:rPr>
                        <a:t> </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gridSpan="3">
                  <a:txBody>
                    <a:bodyPr/>
                    <a:lstStyle/>
                    <a:p>
                      <a:pPr algn="ctr"/>
                      <a:r>
                        <a:rPr lang="en-GB" sz="1200" dirty="0">
                          <a:effectLst/>
                        </a:rPr>
                        <a:t>Audited/Actual/planned performance</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hMerge="1">
                  <a:txBody>
                    <a:bodyPr/>
                    <a:lstStyle/>
                    <a:p>
                      <a:endParaRPr lang="en-ZA"/>
                    </a:p>
                  </a:txBody>
                  <a:tcPr/>
                </a:tc>
                <a:tc hMerge="1">
                  <a:txBody>
                    <a:bodyPr/>
                    <a:lstStyle/>
                    <a:p>
                      <a:endParaRPr lang="en-ZA"/>
                    </a:p>
                  </a:txBody>
                  <a:tcPr/>
                </a:tc>
                <a:tc>
                  <a:txBody>
                    <a:bodyPr/>
                    <a:lstStyle/>
                    <a:p>
                      <a:pPr algn="ctr"/>
                      <a:r>
                        <a:rPr lang="en-GB" sz="1200" dirty="0">
                          <a:effectLst/>
                        </a:rPr>
                        <a:t>Estimated Performance</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chemeClr val="accent3">
                        <a:lumMod val="20000"/>
                        <a:lumOff val="80000"/>
                      </a:schemeClr>
                    </a:solidFill>
                  </a:tcPr>
                </a:tc>
                <a:tc gridSpan="2">
                  <a:txBody>
                    <a:bodyPr/>
                    <a:lstStyle/>
                    <a:p>
                      <a:pPr algn="ctr"/>
                      <a:r>
                        <a:rPr lang="en-GB" sz="1200" dirty="0">
                          <a:effectLst/>
                        </a:rPr>
                        <a:t>Medium-term targets</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hMerge="1">
                  <a:txBody>
                    <a:bodyPr/>
                    <a:lstStyle/>
                    <a:p>
                      <a:pPr algn="ct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tc>
                <a:tc>
                  <a:txBody>
                    <a:bodyPr/>
                    <a:lstStyle/>
                    <a:p>
                      <a:pPr algn="ctr"/>
                      <a:r>
                        <a:rPr lang="en-GB" sz="1200" dirty="0">
                          <a:effectLst/>
                        </a:rPr>
                        <a:t>Comments</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extLst>
                  <a:ext uri="{0D108BD9-81ED-4DB2-BD59-A6C34878D82A}">
                    <a16:rowId xmlns:a16="http://schemas.microsoft.com/office/drawing/2014/main" val="2071682529"/>
                  </a:ext>
                </a:extLst>
              </a:tr>
              <a:tr h="460909">
                <a:tc>
                  <a:txBody>
                    <a:bodyPr/>
                    <a:lstStyle/>
                    <a:p>
                      <a:pPr algn="just"/>
                      <a:r>
                        <a:rPr lang="en-GB" sz="1200">
                          <a:effectLst/>
                        </a:rPr>
                        <a:t>Output Indicators</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a:effectLst/>
                        </a:rPr>
                        <a:t>2019/20 Audited</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a:effectLst/>
                        </a:rPr>
                        <a:t>2020/21 Audited</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2021/22</a:t>
                      </a:r>
                      <a:endParaRPr lang="en-ZA" sz="1200" dirty="0">
                        <a:effectLst/>
                      </a:endParaRPr>
                    </a:p>
                    <a:p>
                      <a:pPr algn="ctr"/>
                      <a:r>
                        <a:rPr lang="en-GB" sz="1200" dirty="0">
                          <a:effectLst/>
                        </a:rPr>
                        <a:t>Planned</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2022/23</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chemeClr val="accent3">
                        <a:lumMod val="20000"/>
                        <a:lumOff val="80000"/>
                      </a:schemeClr>
                    </a:solidFill>
                  </a:tcPr>
                </a:tc>
                <a:tc>
                  <a:txBody>
                    <a:bodyPr/>
                    <a:lstStyle/>
                    <a:p>
                      <a:pPr algn="ctr"/>
                      <a:r>
                        <a:rPr lang="en-GB" sz="1200" dirty="0">
                          <a:effectLst/>
                        </a:rPr>
                        <a:t>2023/24</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r>
                        <a:rPr lang="en-GB" sz="1200" dirty="0">
                          <a:effectLst/>
                        </a:rPr>
                        <a:t>2024/25</a:t>
                      </a:r>
                      <a:endParaRPr lang="en-ZA" sz="1200" dirty="0"/>
                    </a:p>
                  </a:txBody>
                  <a:tcPr marL="41907" marR="41907" marT="0" marB="0">
                    <a:solidFill>
                      <a:srgbClr val="8EC02F"/>
                    </a:solidFill>
                  </a:tcPr>
                </a:tc>
                <a:tc>
                  <a:txBody>
                    <a:bodyPr/>
                    <a:lstStyle/>
                    <a:p>
                      <a:pPr algn="ctr"/>
                      <a:r>
                        <a:rPr lang="en-GB" sz="1200" dirty="0">
                          <a:effectLst/>
                        </a:rPr>
                        <a:t> </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extLst>
                  <a:ext uri="{0D108BD9-81ED-4DB2-BD59-A6C34878D82A}">
                    <a16:rowId xmlns:a16="http://schemas.microsoft.com/office/drawing/2014/main" val="2611767430"/>
                  </a:ext>
                </a:extLst>
              </a:tr>
              <a:tr h="1897508">
                <a:tc>
                  <a:txBody>
                    <a:bodyPr/>
                    <a:lstStyle/>
                    <a:p>
                      <a:pPr algn="l"/>
                      <a:r>
                        <a:rPr lang="en-ZA" sz="1200" dirty="0">
                          <a:effectLst/>
                        </a:rPr>
                        <a:t>Percentage compliance achieved by laboratories during annual quality compliance audits</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86%</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100%*</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92%</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93%</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solidFill>
                      <a:schemeClr val="accent3">
                        <a:lumMod val="20000"/>
                        <a:lumOff val="80000"/>
                      </a:schemeClr>
                    </a:solidFill>
                  </a:tcPr>
                </a:tc>
                <a:tc>
                  <a:txBody>
                    <a:bodyPr/>
                    <a:lstStyle/>
                    <a:p>
                      <a:pPr algn="ctr"/>
                      <a:r>
                        <a:rPr lang="en-GB" sz="1200" dirty="0">
                          <a:effectLst/>
                        </a:rPr>
                        <a:t>94%</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r>
                        <a:rPr lang="en-GB" sz="1200" dirty="0">
                          <a:effectLst/>
                        </a:rPr>
                        <a:t>95%</a:t>
                      </a:r>
                      <a:endParaRPr lang="en-ZA" sz="1200" dirty="0"/>
                    </a:p>
                  </a:txBody>
                  <a:tcPr marL="41907" marR="41907" marT="0" marB="0" anchor="ctr"/>
                </a:tc>
                <a:tc rowSpan="2">
                  <a:txBody>
                    <a:bodyPr/>
                    <a:lstStyle/>
                    <a:p>
                      <a:pPr algn="l"/>
                      <a:r>
                        <a:rPr lang="en-GB" sz="1600" dirty="0">
                          <a:effectLst/>
                        </a:rPr>
                        <a:t>The NHLS overachieved in 2020/21 because assessments were conducted virtually </a:t>
                      </a:r>
                      <a:r>
                        <a:rPr lang="en-US" sz="1600" kern="1200" dirty="0">
                          <a:solidFill>
                            <a:schemeClr val="tx1"/>
                          </a:solidFill>
                          <a:effectLst/>
                          <a:latin typeface="+mn-lt"/>
                          <a:ea typeface="+mn-ea"/>
                          <a:cs typeface="+mn-cs"/>
                        </a:rPr>
                        <a:t>due to COVID-19. This method of assessment is not as intense as on-site assessments. The targets for 2022/23 have been adjusted to be more realistic because we will resume the onsite assessments.</a:t>
                      </a:r>
                      <a:r>
                        <a:rPr lang="en-GB" sz="1600" dirty="0">
                          <a:effectLst/>
                        </a:rPr>
                        <a:t>  </a:t>
                      </a:r>
                      <a:endParaRPr lang="en-ZA" sz="16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extLst>
                  <a:ext uri="{0D108BD9-81ED-4DB2-BD59-A6C34878D82A}">
                    <a16:rowId xmlns:a16="http://schemas.microsoft.com/office/drawing/2014/main" val="4136762073"/>
                  </a:ext>
                </a:extLst>
              </a:tr>
              <a:tr h="1897508">
                <a:tc>
                  <a:txBody>
                    <a:bodyPr/>
                    <a:lstStyle/>
                    <a:p>
                      <a:pPr algn="l"/>
                      <a:r>
                        <a:rPr lang="en-ZA" sz="1200" dirty="0">
                          <a:effectLst/>
                        </a:rPr>
                        <a:t>Percentage of laboratories achieving proficiency testing scheme performance standards of 80%</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a:effectLst/>
                        </a:rPr>
                        <a:t>99%</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99%*</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90%</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92%</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solidFill>
                      <a:schemeClr val="accent3">
                        <a:lumMod val="20000"/>
                        <a:lumOff val="80000"/>
                      </a:schemeClr>
                    </a:solidFill>
                  </a:tcPr>
                </a:tc>
                <a:tc>
                  <a:txBody>
                    <a:bodyPr/>
                    <a:lstStyle/>
                    <a:p>
                      <a:pPr algn="ctr"/>
                      <a:r>
                        <a:rPr lang="en-GB" sz="1200" dirty="0">
                          <a:effectLst/>
                        </a:rPr>
                        <a:t>94%</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r>
                        <a:rPr lang="en-GB" sz="1200" dirty="0">
                          <a:effectLst/>
                        </a:rPr>
                        <a:t>96%</a:t>
                      </a:r>
                      <a:endParaRPr lang="en-ZA" sz="1200" dirty="0"/>
                    </a:p>
                  </a:txBody>
                  <a:tcPr marL="41907" marR="41907" marT="0" marB="0" anchor="ctr"/>
                </a:tc>
                <a:tc vMerge="1">
                  <a:txBody>
                    <a:bodyPr/>
                    <a:lstStyle/>
                    <a:p>
                      <a:pPr algn="l"/>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extLst>
                  <a:ext uri="{0D108BD9-81ED-4DB2-BD59-A6C34878D82A}">
                    <a16:rowId xmlns:a16="http://schemas.microsoft.com/office/drawing/2014/main" val="107984174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2540" y="188595"/>
            <a:ext cx="9341485"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17965" y="6165215"/>
            <a:ext cx="464185" cy="365125"/>
          </a:xfrm>
          <a:solidFill>
            <a:schemeClr val="accent3"/>
          </a:solidFill>
          <a:ln>
            <a:miter lim="800000"/>
          </a:ln>
        </p:spPr>
        <p:txBody>
          <a:bodyPr/>
          <a:lstStyle/>
          <a:p>
            <a:pPr algn="ctr"/>
            <a:fld id="{7005066E-11D2-3649-9021-E6FFC8BCA7C9}" type="slidenum">
              <a:rPr lang="en-US" sz="1600">
                <a:solidFill>
                  <a:schemeClr val="bg1"/>
                </a:solidFill>
              </a:rPr>
              <a:t>26</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18107" y="965417"/>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344488" y="1072762"/>
            <a:ext cx="8424936" cy="338554"/>
          </a:xfrm>
          <a:prstGeom prst="rect">
            <a:avLst/>
          </a:prstGeom>
          <a:noFill/>
        </p:spPr>
        <p:txBody>
          <a:bodyPr wrap="square" rtlCol="0">
            <a:spAutoFit/>
          </a:bodyPr>
          <a:lstStyle/>
          <a:p>
            <a:pPr algn="ctr"/>
            <a:r>
              <a:rPr lang="en-GB" sz="1600" dirty="0"/>
              <a:t>PROGRAMME 2: ACADEMIC AFFAIRS, RESEARCH AND QUALITY ASSURANCE.</a:t>
            </a:r>
          </a:p>
        </p:txBody>
      </p:sp>
      <p:graphicFrame>
        <p:nvGraphicFramePr>
          <p:cNvPr id="3" name="Table 2">
            <a:extLst>
              <a:ext uri="{FF2B5EF4-FFF2-40B4-BE49-F238E27FC236}">
                <a16:creationId xmlns:a16="http://schemas.microsoft.com/office/drawing/2014/main" id="{8A1ECE51-D4B7-4DC5-B982-43BAC840FB6A}"/>
              </a:ext>
            </a:extLst>
          </p:cNvPr>
          <p:cNvGraphicFramePr>
            <a:graphicFrameLocks noGrp="1"/>
          </p:cNvGraphicFramePr>
          <p:nvPr>
            <p:extLst>
              <p:ext uri="{D42A27DB-BD31-4B8C-83A1-F6EECF244321}">
                <p14:modId xmlns:p14="http://schemas.microsoft.com/office/powerpoint/2010/main" val="3249416540"/>
              </p:ext>
            </p:extLst>
          </p:nvPr>
        </p:nvGraphicFramePr>
        <p:xfrm>
          <a:off x="157558" y="1518661"/>
          <a:ext cx="9043913" cy="4492698"/>
        </p:xfrm>
        <a:graphic>
          <a:graphicData uri="http://schemas.openxmlformats.org/drawingml/2006/table">
            <a:tbl>
              <a:tblPr firstRow="1" firstCol="1" bandRow="1">
                <a:tableStyleId>{5940675A-B579-460E-94D1-54222C63F5DA}</a:tableStyleId>
              </a:tblPr>
              <a:tblGrid>
                <a:gridCol w="1483074">
                  <a:extLst>
                    <a:ext uri="{9D8B030D-6E8A-4147-A177-3AD203B41FA5}">
                      <a16:colId xmlns:a16="http://schemas.microsoft.com/office/drawing/2014/main" val="1608775625"/>
                    </a:ext>
                  </a:extLst>
                </a:gridCol>
                <a:gridCol w="1008112">
                  <a:extLst>
                    <a:ext uri="{9D8B030D-6E8A-4147-A177-3AD203B41FA5}">
                      <a16:colId xmlns:a16="http://schemas.microsoft.com/office/drawing/2014/main" val="3534103978"/>
                    </a:ext>
                  </a:extLst>
                </a:gridCol>
                <a:gridCol w="1008112">
                  <a:extLst>
                    <a:ext uri="{9D8B030D-6E8A-4147-A177-3AD203B41FA5}">
                      <a16:colId xmlns:a16="http://schemas.microsoft.com/office/drawing/2014/main" val="2418124699"/>
                    </a:ext>
                  </a:extLst>
                </a:gridCol>
                <a:gridCol w="936104">
                  <a:extLst>
                    <a:ext uri="{9D8B030D-6E8A-4147-A177-3AD203B41FA5}">
                      <a16:colId xmlns:a16="http://schemas.microsoft.com/office/drawing/2014/main" val="1788734521"/>
                    </a:ext>
                  </a:extLst>
                </a:gridCol>
                <a:gridCol w="936104">
                  <a:extLst>
                    <a:ext uri="{9D8B030D-6E8A-4147-A177-3AD203B41FA5}">
                      <a16:colId xmlns:a16="http://schemas.microsoft.com/office/drawing/2014/main" val="3814554720"/>
                    </a:ext>
                  </a:extLst>
                </a:gridCol>
                <a:gridCol w="936104">
                  <a:extLst>
                    <a:ext uri="{9D8B030D-6E8A-4147-A177-3AD203B41FA5}">
                      <a16:colId xmlns:a16="http://schemas.microsoft.com/office/drawing/2014/main" val="2453282339"/>
                    </a:ext>
                  </a:extLst>
                </a:gridCol>
                <a:gridCol w="936104">
                  <a:extLst>
                    <a:ext uri="{9D8B030D-6E8A-4147-A177-3AD203B41FA5}">
                      <a16:colId xmlns:a16="http://schemas.microsoft.com/office/drawing/2014/main" val="3856845905"/>
                    </a:ext>
                  </a:extLst>
                </a:gridCol>
                <a:gridCol w="1800199">
                  <a:extLst>
                    <a:ext uri="{9D8B030D-6E8A-4147-A177-3AD203B41FA5}">
                      <a16:colId xmlns:a16="http://schemas.microsoft.com/office/drawing/2014/main" val="225512054"/>
                    </a:ext>
                  </a:extLst>
                </a:gridCol>
              </a:tblGrid>
              <a:tr h="382357">
                <a:tc>
                  <a:txBody>
                    <a:bodyPr/>
                    <a:lstStyle/>
                    <a:p>
                      <a:pPr algn="ctr"/>
                      <a:r>
                        <a:rPr lang="en-GB" sz="1200" dirty="0">
                          <a:effectLst/>
                        </a:rPr>
                        <a:t> </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gridSpan="3">
                  <a:txBody>
                    <a:bodyPr/>
                    <a:lstStyle/>
                    <a:p>
                      <a:pPr algn="ctr"/>
                      <a:r>
                        <a:rPr lang="en-GB" sz="1200" dirty="0">
                          <a:effectLst/>
                        </a:rPr>
                        <a:t>Audited/Actual/planned performance</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hMerge="1">
                  <a:txBody>
                    <a:bodyPr/>
                    <a:lstStyle/>
                    <a:p>
                      <a:endParaRPr lang="en-ZA"/>
                    </a:p>
                  </a:txBody>
                  <a:tcPr/>
                </a:tc>
                <a:tc hMerge="1">
                  <a:txBody>
                    <a:bodyPr/>
                    <a:lstStyle/>
                    <a:p>
                      <a:endParaRPr lang="en-ZA"/>
                    </a:p>
                  </a:txBody>
                  <a:tcPr/>
                </a:tc>
                <a:tc>
                  <a:txBody>
                    <a:bodyPr/>
                    <a:lstStyle/>
                    <a:p>
                      <a:pPr algn="ctr"/>
                      <a:r>
                        <a:rPr lang="en-GB" sz="1200" dirty="0">
                          <a:effectLst/>
                        </a:rPr>
                        <a:t>Estimated Performance</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chemeClr val="accent3">
                        <a:lumMod val="20000"/>
                        <a:lumOff val="80000"/>
                      </a:schemeClr>
                    </a:solidFill>
                  </a:tcPr>
                </a:tc>
                <a:tc>
                  <a:txBody>
                    <a:bodyPr/>
                    <a:lstStyle/>
                    <a:p>
                      <a:pPr algn="ctr"/>
                      <a:r>
                        <a:rPr lang="en-GB" sz="1200" dirty="0">
                          <a:effectLst/>
                        </a:rPr>
                        <a:t>Medium-term targets</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Comments</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extLst>
                  <a:ext uri="{0D108BD9-81ED-4DB2-BD59-A6C34878D82A}">
                    <a16:rowId xmlns:a16="http://schemas.microsoft.com/office/drawing/2014/main" val="2071682529"/>
                  </a:ext>
                </a:extLst>
              </a:tr>
              <a:tr h="382357">
                <a:tc>
                  <a:txBody>
                    <a:bodyPr/>
                    <a:lstStyle/>
                    <a:p>
                      <a:pPr algn="just"/>
                      <a:r>
                        <a:rPr lang="en-GB" sz="1200">
                          <a:effectLst/>
                        </a:rPr>
                        <a:t>Output Indicators</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2019/20 Audited</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2020/21 Audited</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2021/22</a:t>
                      </a:r>
                      <a:endParaRPr lang="en-ZA" sz="1200" dirty="0">
                        <a:effectLst/>
                      </a:endParaRPr>
                    </a:p>
                    <a:p>
                      <a:pPr algn="ctr"/>
                      <a:r>
                        <a:rPr lang="en-GB" sz="1200" dirty="0">
                          <a:effectLst/>
                        </a:rPr>
                        <a:t>Planned</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2022/23</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chemeClr val="accent3">
                        <a:lumMod val="20000"/>
                        <a:lumOff val="80000"/>
                      </a:schemeClr>
                    </a:solidFill>
                  </a:tcPr>
                </a:tc>
                <a:tc>
                  <a:txBody>
                    <a:bodyPr/>
                    <a:lstStyle/>
                    <a:p>
                      <a:pPr algn="ctr"/>
                      <a:r>
                        <a:rPr lang="en-GB" sz="1200">
                          <a:effectLst/>
                        </a:rPr>
                        <a:t>2023/24</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2024/25</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 </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rgbClr val="8EC02F"/>
                    </a:solidFill>
                  </a:tcPr>
                </a:tc>
                <a:extLst>
                  <a:ext uri="{0D108BD9-81ED-4DB2-BD59-A6C34878D82A}">
                    <a16:rowId xmlns:a16="http://schemas.microsoft.com/office/drawing/2014/main" val="2611767430"/>
                  </a:ext>
                </a:extLst>
              </a:tr>
              <a:tr h="764715">
                <a:tc>
                  <a:txBody>
                    <a:bodyPr/>
                    <a:lstStyle/>
                    <a:p>
                      <a:pPr algn="l"/>
                      <a:r>
                        <a:rPr lang="en-GB" sz="1200" dirty="0">
                          <a:effectLst/>
                        </a:rPr>
                        <a:t>Number of National Central laboratories that are SANAS accredited</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tc>
                <a:tc>
                  <a:txBody>
                    <a:bodyPr/>
                    <a:lstStyle/>
                    <a:p>
                      <a:pPr algn="ctr"/>
                      <a:r>
                        <a:rPr lang="en-GB" sz="1200">
                          <a:effectLst/>
                        </a:rPr>
                        <a:t>51</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53</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52</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53</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solidFill>
                      <a:schemeClr val="accent3">
                        <a:lumMod val="20000"/>
                        <a:lumOff val="80000"/>
                      </a:schemeClr>
                    </a:solidFill>
                  </a:tcPr>
                </a:tc>
                <a:tc>
                  <a:txBody>
                    <a:bodyPr/>
                    <a:lstStyle/>
                    <a:p>
                      <a:pPr algn="ctr"/>
                      <a:r>
                        <a:rPr lang="en-GB" sz="1200" dirty="0">
                          <a:effectLst/>
                        </a:rPr>
                        <a:t>53</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53</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l"/>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extLst>
                  <a:ext uri="{0D108BD9-81ED-4DB2-BD59-A6C34878D82A}">
                    <a16:rowId xmlns:a16="http://schemas.microsoft.com/office/drawing/2014/main" val="2372675069"/>
                  </a:ext>
                </a:extLst>
              </a:tr>
              <a:tr h="764715">
                <a:tc>
                  <a:txBody>
                    <a:bodyPr/>
                    <a:lstStyle/>
                    <a:p>
                      <a:pPr algn="l"/>
                      <a:r>
                        <a:rPr lang="en-GB" sz="1200">
                          <a:effectLst/>
                        </a:rPr>
                        <a:t>Number of Provincial Tertiary laboratories that are SANAS accredited</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tc>
                <a:tc>
                  <a:txBody>
                    <a:bodyPr/>
                    <a:lstStyle/>
                    <a:p>
                      <a:pPr algn="ctr"/>
                      <a:r>
                        <a:rPr lang="en-GB" sz="1200">
                          <a:effectLst/>
                        </a:rPr>
                        <a:t>13</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14</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a:effectLst/>
                        </a:rPr>
                        <a:t>15</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16</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solidFill>
                      <a:schemeClr val="accent3">
                        <a:lumMod val="20000"/>
                        <a:lumOff val="80000"/>
                      </a:schemeClr>
                    </a:solidFill>
                  </a:tcPr>
                </a:tc>
                <a:tc>
                  <a:txBody>
                    <a:bodyPr/>
                    <a:lstStyle/>
                    <a:p>
                      <a:pPr algn="ctr"/>
                      <a:r>
                        <a:rPr lang="en-GB" sz="1200" dirty="0">
                          <a:effectLst/>
                        </a:rPr>
                        <a:t>17</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17</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l"/>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extLst>
                  <a:ext uri="{0D108BD9-81ED-4DB2-BD59-A6C34878D82A}">
                    <a16:rowId xmlns:a16="http://schemas.microsoft.com/office/drawing/2014/main" val="4150192113"/>
                  </a:ext>
                </a:extLst>
              </a:tr>
              <a:tr h="573536">
                <a:tc>
                  <a:txBody>
                    <a:bodyPr/>
                    <a:lstStyle/>
                    <a:p>
                      <a:pPr algn="l"/>
                      <a:r>
                        <a:rPr lang="en-GB" sz="1200">
                          <a:effectLst/>
                        </a:rPr>
                        <a:t>Number of Regional laboratories that are SANAS accredited</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tc>
                <a:tc>
                  <a:txBody>
                    <a:bodyPr/>
                    <a:lstStyle/>
                    <a:p>
                      <a:pPr algn="ctr"/>
                      <a:r>
                        <a:rPr lang="en-GB" sz="1200">
                          <a:effectLst/>
                        </a:rPr>
                        <a:t>25</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a:effectLst/>
                        </a:rPr>
                        <a:t>21</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a:effectLst/>
                        </a:rPr>
                        <a:t>28</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35</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solidFill>
                      <a:schemeClr val="accent3">
                        <a:lumMod val="20000"/>
                        <a:lumOff val="80000"/>
                      </a:schemeClr>
                    </a:solidFill>
                  </a:tcPr>
                </a:tc>
                <a:tc>
                  <a:txBody>
                    <a:bodyPr/>
                    <a:lstStyle/>
                    <a:p>
                      <a:pPr algn="ctr"/>
                      <a:r>
                        <a:rPr lang="en-GB" sz="1200" dirty="0">
                          <a:effectLst/>
                        </a:rPr>
                        <a:t>40</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44</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l"/>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extLst>
                  <a:ext uri="{0D108BD9-81ED-4DB2-BD59-A6C34878D82A}">
                    <a16:rowId xmlns:a16="http://schemas.microsoft.com/office/drawing/2014/main" val="300452773"/>
                  </a:ext>
                </a:extLst>
              </a:tr>
              <a:tr h="955893">
                <a:tc>
                  <a:txBody>
                    <a:bodyPr/>
                    <a:lstStyle/>
                    <a:p>
                      <a:pPr algn="l"/>
                      <a:r>
                        <a:rPr lang="en-GB" sz="1200">
                          <a:effectLst/>
                        </a:rPr>
                        <a:t>Number of District laboratories that are SANAS Accredited</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tc>
                <a:tc>
                  <a:txBody>
                    <a:bodyPr/>
                    <a:lstStyle/>
                    <a:p>
                      <a:pPr algn="ctr"/>
                      <a:r>
                        <a:rPr lang="en-GB" sz="1200">
                          <a:effectLst/>
                        </a:rPr>
                        <a:t>25</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35</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a:effectLst/>
                        </a:rPr>
                        <a:t>28</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40</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solidFill>
                      <a:schemeClr val="accent3">
                        <a:lumMod val="20000"/>
                        <a:lumOff val="80000"/>
                      </a:schemeClr>
                    </a:solidFill>
                  </a:tcPr>
                </a:tc>
                <a:tc>
                  <a:txBody>
                    <a:bodyPr/>
                    <a:lstStyle/>
                    <a:p>
                      <a:pPr algn="ctr"/>
                      <a:r>
                        <a:rPr lang="en-GB" sz="1200">
                          <a:effectLst/>
                        </a:rPr>
                        <a:t>45</a:t>
                      </a:r>
                      <a:endParaRPr lang="en-ZA" sz="12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50</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l"/>
                      <a:r>
                        <a:rPr lang="en-GB" sz="1200" dirty="0">
                          <a:effectLst/>
                        </a:rPr>
                        <a:t>The NHLS has already accredited more than 30 district laboratories, hence the target is adjusted to 40 for 2022/2023.</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extLst>
                  <a:ext uri="{0D108BD9-81ED-4DB2-BD59-A6C34878D82A}">
                    <a16:rowId xmlns:a16="http://schemas.microsoft.com/office/drawing/2014/main" val="1760318531"/>
                  </a:ext>
                </a:extLst>
              </a:tr>
              <a:tr h="669125">
                <a:tc>
                  <a:txBody>
                    <a:bodyPr/>
                    <a:lstStyle/>
                    <a:p>
                      <a:pPr algn="l"/>
                      <a:r>
                        <a:rPr lang="en-GB" sz="1200" dirty="0">
                          <a:effectLst/>
                        </a:rPr>
                        <a:t>Number of ISO 9001* certified departments</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tc>
                <a:tc>
                  <a:txBody>
                    <a:bodyPr/>
                    <a:lstStyle/>
                    <a:p>
                      <a:pPr algn="ctr"/>
                      <a:r>
                        <a:rPr lang="en-GB" sz="1400" dirty="0">
                          <a:effectLst/>
                        </a:rPr>
                        <a:t>3 </a:t>
                      </a:r>
                      <a:r>
                        <a:rPr lang="en-GB" sz="1200" dirty="0">
                          <a:effectLst/>
                        </a:rPr>
                        <a:t>departments</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tc>
                <a:tc>
                  <a:txBody>
                    <a:bodyPr/>
                    <a:lstStyle/>
                    <a:p>
                      <a:pPr algn="ctr"/>
                      <a:r>
                        <a:rPr lang="en-GB" sz="1400" dirty="0">
                          <a:effectLst/>
                        </a:rPr>
                        <a:t>4 </a:t>
                      </a:r>
                      <a:r>
                        <a:rPr lang="en-GB" sz="1200" dirty="0">
                          <a:effectLst/>
                        </a:rPr>
                        <a:t>departments</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tc>
                <a:tc>
                  <a:txBody>
                    <a:bodyPr/>
                    <a:lstStyle/>
                    <a:p>
                      <a:pPr algn="ctr"/>
                      <a:r>
                        <a:rPr lang="en-GB" sz="1400" dirty="0">
                          <a:effectLst/>
                        </a:rPr>
                        <a:t>4 </a:t>
                      </a:r>
                      <a:r>
                        <a:rPr lang="en-GB" sz="1200" dirty="0">
                          <a:effectLst/>
                        </a:rPr>
                        <a:t>departments</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tc>
                <a:tc>
                  <a:txBody>
                    <a:bodyPr/>
                    <a:lstStyle/>
                    <a:p>
                      <a:pPr algn="ctr"/>
                      <a:r>
                        <a:rPr lang="en-GB" sz="1400" dirty="0">
                          <a:effectLst/>
                        </a:rPr>
                        <a:t>5 </a:t>
                      </a:r>
                      <a:r>
                        <a:rPr lang="en-GB" sz="1200" dirty="0">
                          <a:effectLst/>
                        </a:rPr>
                        <a:t>departments</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solidFill>
                      <a:schemeClr val="accent3">
                        <a:lumMod val="20000"/>
                        <a:lumOff val="80000"/>
                      </a:schemeClr>
                    </a:solidFill>
                  </a:tcPr>
                </a:tc>
                <a:tc>
                  <a:txBody>
                    <a:bodyPr/>
                    <a:lstStyle/>
                    <a:p>
                      <a:pPr algn="ctr"/>
                      <a:r>
                        <a:rPr lang="en-GB" sz="1400" dirty="0">
                          <a:effectLst/>
                        </a:rPr>
                        <a:t>6 </a:t>
                      </a:r>
                      <a:r>
                        <a:rPr lang="en-GB" sz="1200" dirty="0">
                          <a:effectLst/>
                        </a:rPr>
                        <a:t>departments</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tc>
                <a:tc>
                  <a:txBody>
                    <a:bodyPr/>
                    <a:lstStyle/>
                    <a:p>
                      <a:pPr algn="ctr"/>
                      <a:r>
                        <a:rPr lang="en-GB" sz="1400" dirty="0">
                          <a:effectLst/>
                        </a:rPr>
                        <a:t>7 </a:t>
                      </a:r>
                      <a:r>
                        <a:rPr lang="en-GB" sz="1200" dirty="0">
                          <a:effectLst/>
                        </a:rPr>
                        <a:t>departments</a:t>
                      </a: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tc>
                <a:tc>
                  <a:txBody>
                    <a:bodyPr/>
                    <a:lstStyle/>
                    <a:p>
                      <a:pPr algn="l"/>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extLst>
                  <a:ext uri="{0D108BD9-81ED-4DB2-BD59-A6C34878D82A}">
                    <a16:rowId xmlns:a16="http://schemas.microsoft.com/office/drawing/2014/main" val="2736405859"/>
                  </a:ext>
                </a:extLst>
              </a:tr>
            </a:tbl>
          </a:graphicData>
        </a:graphic>
      </p:graphicFrame>
      <p:sp>
        <p:nvSpPr>
          <p:cNvPr id="2" name="TextBox 1">
            <a:extLst>
              <a:ext uri="{FF2B5EF4-FFF2-40B4-BE49-F238E27FC236}">
                <a16:creationId xmlns:a16="http://schemas.microsoft.com/office/drawing/2014/main" id="{A1B181B9-304D-4127-9961-6EE09D16A2C2}"/>
              </a:ext>
            </a:extLst>
          </p:cNvPr>
          <p:cNvSpPr txBox="1"/>
          <p:nvPr/>
        </p:nvSpPr>
        <p:spPr>
          <a:xfrm>
            <a:off x="218905" y="6077639"/>
            <a:ext cx="8550519" cy="461665"/>
          </a:xfrm>
          <a:prstGeom prst="rect">
            <a:avLst/>
          </a:prstGeom>
          <a:noFill/>
        </p:spPr>
        <p:txBody>
          <a:bodyPr wrap="square" rtlCol="0">
            <a:spAutoFit/>
          </a:bodyPr>
          <a:lstStyle/>
          <a:p>
            <a:r>
              <a:rPr lang="en-GB" dirty="0"/>
              <a:t>*</a:t>
            </a:r>
            <a:r>
              <a:rPr lang="en-GB" sz="1200" b="1" dirty="0"/>
              <a:t>ISO 9001 is a global benchmark for quality management and a critical tool for boosting company’s success.</a:t>
            </a:r>
            <a:endParaRPr lang="en-ZA" sz="1200" b="1" dirty="0"/>
          </a:p>
        </p:txBody>
      </p:sp>
    </p:spTree>
    <p:extLst>
      <p:ext uri="{BB962C8B-B14F-4D97-AF65-F5344CB8AC3E}">
        <p14:creationId xmlns:p14="http://schemas.microsoft.com/office/powerpoint/2010/main" val="664801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2540" y="188595"/>
            <a:ext cx="9341485"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17965" y="6165215"/>
            <a:ext cx="464185" cy="365125"/>
          </a:xfrm>
          <a:solidFill>
            <a:schemeClr val="accent3"/>
          </a:solidFill>
          <a:ln>
            <a:miter lim="800000"/>
          </a:ln>
        </p:spPr>
        <p:txBody>
          <a:bodyPr/>
          <a:lstStyle/>
          <a:p>
            <a:pPr algn="ctr"/>
            <a:fld id="{7005066E-11D2-3649-9021-E6FFC8BCA7C9}" type="slidenum">
              <a:rPr lang="en-US" sz="1600">
                <a:solidFill>
                  <a:schemeClr val="bg1"/>
                </a:solidFill>
              </a:rPr>
              <a:t>27</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51188" y="710615"/>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344488" y="825924"/>
            <a:ext cx="8424936" cy="338554"/>
          </a:xfrm>
          <a:prstGeom prst="rect">
            <a:avLst/>
          </a:prstGeom>
          <a:noFill/>
        </p:spPr>
        <p:txBody>
          <a:bodyPr wrap="square" rtlCol="0">
            <a:spAutoFit/>
          </a:bodyPr>
          <a:lstStyle/>
          <a:p>
            <a:pPr algn="ctr"/>
            <a:r>
              <a:rPr lang="en-GB" sz="1600" dirty="0"/>
              <a:t>PROGRAMME 2: ACADEMIC AFFAIRS, RESEARCH AND QUALITY ASSURANCE.</a:t>
            </a:r>
          </a:p>
        </p:txBody>
      </p:sp>
      <p:graphicFrame>
        <p:nvGraphicFramePr>
          <p:cNvPr id="3" name="Table 2">
            <a:extLst>
              <a:ext uri="{FF2B5EF4-FFF2-40B4-BE49-F238E27FC236}">
                <a16:creationId xmlns:a16="http://schemas.microsoft.com/office/drawing/2014/main" id="{8A1ECE51-D4B7-4DC5-B982-43BAC840FB6A}"/>
              </a:ext>
            </a:extLst>
          </p:cNvPr>
          <p:cNvGraphicFramePr>
            <a:graphicFrameLocks noGrp="1"/>
          </p:cNvGraphicFramePr>
          <p:nvPr>
            <p:extLst>
              <p:ext uri="{D42A27DB-BD31-4B8C-83A1-F6EECF244321}">
                <p14:modId xmlns:p14="http://schemas.microsoft.com/office/powerpoint/2010/main" val="1283615573"/>
              </p:ext>
            </p:extLst>
          </p:nvPr>
        </p:nvGraphicFramePr>
        <p:xfrm>
          <a:off x="137510" y="1347237"/>
          <a:ext cx="9135969" cy="4846320"/>
        </p:xfrm>
        <a:graphic>
          <a:graphicData uri="http://schemas.openxmlformats.org/drawingml/2006/table">
            <a:tbl>
              <a:tblPr firstRow="1" firstCol="1" bandRow="1">
                <a:tableStyleId>{5940675A-B579-460E-94D1-54222C63F5DA}</a:tableStyleId>
              </a:tblPr>
              <a:tblGrid>
                <a:gridCol w="1501849">
                  <a:extLst>
                    <a:ext uri="{9D8B030D-6E8A-4147-A177-3AD203B41FA5}">
                      <a16:colId xmlns:a16="http://schemas.microsoft.com/office/drawing/2014/main" val="1608775625"/>
                    </a:ext>
                  </a:extLst>
                </a:gridCol>
                <a:gridCol w="793726">
                  <a:extLst>
                    <a:ext uri="{9D8B030D-6E8A-4147-A177-3AD203B41FA5}">
                      <a16:colId xmlns:a16="http://schemas.microsoft.com/office/drawing/2014/main" val="3534103978"/>
                    </a:ext>
                  </a:extLst>
                </a:gridCol>
                <a:gridCol w="892225">
                  <a:extLst>
                    <a:ext uri="{9D8B030D-6E8A-4147-A177-3AD203B41FA5}">
                      <a16:colId xmlns:a16="http://schemas.microsoft.com/office/drawing/2014/main" val="2418124699"/>
                    </a:ext>
                  </a:extLst>
                </a:gridCol>
                <a:gridCol w="1040929">
                  <a:extLst>
                    <a:ext uri="{9D8B030D-6E8A-4147-A177-3AD203B41FA5}">
                      <a16:colId xmlns:a16="http://schemas.microsoft.com/office/drawing/2014/main" val="1788734521"/>
                    </a:ext>
                  </a:extLst>
                </a:gridCol>
                <a:gridCol w="1040929">
                  <a:extLst>
                    <a:ext uri="{9D8B030D-6E8A-4147-A177-3AD203B41FA5}">
                      <a16:colId xmlns:a16="http://schemas.microsoft.com/office/drawing/2014/main" val="3814554720"/>
                    </a:ext>
                  </a:extLst>
                </a:gridCol>
                <a:gridCol w="1130008">
                  <a:extLst>
                    <a:ext uri="{9D8B030D-6E8A-4147-A177-3AD203B41FA5}">
                      <a16:colId xmlns:a16="http://schemas.microsoft.com/office/drawing/2014/main" val="2453282339"/>
                    </a:ext>
                  </a:extLst>
                </a:gridCol>
                <a:gridCol w="1152128">
                  <a:extLst>
                    <a:ext uri="{9D8B030D-6E8A-4147-A177-3AD203B41FA5}">
                      <a16:colId xmlns:a16="http://schemas.microsoft.com/office/drawing/2014/main" val="3856845905"/>
                    </a:ext>
                  </a:extLst>
                </a:gridCol>
                <a:gridCol w="1584175">
                  <a:extLst>
                    <a:ext uri="{9D8B030D-6E8A-4147-A177-3AD203B41FA5}">
                      <a16:colId xmlns:a16="http://schemas.microsoft.com/office/drawing/2014/main" val="225512054"/>
                    </a:ext>
                  </a:extLst>
                </a:gridCol>
              </a:tblGrid>
              <a:tr h="167628">
                <a:tc>
                  <a:txBody>
                    <a:bodyPr/>
                    <a:lstStyle/>
                    <a:p>
                      <a:pPr algn="ctr"/>
                      <a:r>
                        <a:rPr lang="en-GB" sz="1400" dirty="0">
                          <a:effectLst/>
                        </a:rPr>
                        <a:t> </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gridSpan="3">
                  <a:txBody>
                    <a:bodyPr/>
                    <a:lstStyle/>
                    <a:p>
                      <a:pPr algn="ctr"/>
                      <a:r>
                        <a:rPr lang="en-GB" sz="1400" dirty="0">
                          <a:effectLst/>
                        </a:rPr>
                        <a:t>Audited/Actual/planned performance</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hMerge="1">
                  <a:txBody>
                    <a:bodyPr/>
                    <a:lstStyle/>
                    <a:p>
                      <a:endParaRPr lang="en-ZA"/>
                    </a:p>
                  </a:txBody>
                  <a:tcPr/>
                </a:tc>
                <a:tc hMerge="1">
                  <a:txBody>
                    <a:bodyPr/>
                    <a:lstStyle/>
                    <a:p>
                      <a:endParaRPr lang="en-ZA"/>
                    </a:p>
                  </a:txBody>
                  <a:tcPr/>
                </a:tc>
                <a:tc>
                  <a:txBody>
                    <a:bodyPr/>
                    <a:lstStyle/>
                    <a:p>
                      <a:pPr algn="ctr"/>
                      <a:r>
                        <a:rPr lang="en-GB" sz="1400" dirty="0">
                          <a:effectLst/>
                        </a:rPr>
                        <a:t>Estimated Performance</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chemeClr val="accent3">
                        <a:lumMod val="20000"/>
                        <a:lumOff val="80000"/>
                      </a:schemeClr>
                    </a:solidFill>
                  </a:tcPr>
                </a:tc>
                <a:tc gridSpan="2">
                  <a:txBody>
                    <a:bodyPr/>
                    <a:lstStyle/>
                    <a:p>
                      <a:pPr algn="ctr"/>
                      <a:r>
                        <a:rPr lang="en-GB" sz="1400" dirty="0">
                          <a:effectLst/>
                        </a:rPr>
                        <a:t>Medium-term targets</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hMerge="1">
                  <a:txBody>
                    <a:bodyPr/>
                    <a:lstStyle/>
                    <a:p>
                      <a:endParaRPr lang="en-ZA"/>
                    </a:p>
                  </a:txBody>
                  <a:tcPr/>
                </a:tc>
                <a:tc>
                  <a:txBody>
                    <a:bodyPr/>
                    <a:lstStyle/>
                    <a:p>
                      <a:pPr algn="ctr"/>
                      <a:r>
                        <a:rPr lang="en-GB" sz="1400" dirty="0">
                          <a:effectLst/>
                        </a:rPr>
                        <a:t>Comments</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extLst>
                  <a:ext uri="{0D108BD9-81ED-4DB2-BD59-A6C34878D82A}">
                    <a16:rowId xmlns:a16="http://schemas.microsoft.com/office/drawing/2014/main" val="2071682529"/>
                  </a:ext>
                </a:extLst>
              </a:tr>
              <a:tr h="167628">
                <a:tc>
                  <a:txBody>
                    <a:bodyPr/>
                    <a:lstStyle/>
                    <a:p>
                      <a:pPr algn="just"/>
                      <a:r>
                        <a:rPr lang="en-GB" sz="1200">
                          <a:effectLst/>
                        </a:rPr>
                        <a:t>Output Indicators</a:t>
                      </a:r>
                      <a:endParaRPr lang="en-ZA" sz="120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a:effectLst/>
                        </a:rPr>
                        <a:t>2019/20 Audited</a:t>
                      </a:r>
                      <a:endParaRPr lang="en-ZA" sz="120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2020/21 Audited</a:t>
                      </a:r>
                      <a:endParaRPr lang="en-ZA" sz="12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2021/22</a:t>
                      </a:r>
                      <a:endParaRPr lang="en-ZA" sz="1200" dirty="0">
                        <a:effectLst/>
                      </a:endParaRPr>
                    </a:p>
                    <a:p>
                      <a:pPr algn="ctr"/>
                      <a:r>
                        <a:rPr lang="en-GB" sz="1200" dirty="0">
                          <a:effectLst/>
                        </a:rPr>
                        <a:t>Planned</a:t>
                      </a:r>
                      <a:endParaRPr lang="en-ZA" sz="12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2022/23</a:t>
                      </a:r>
                      <a:endParaRPr lang="en-ZA" sz="1200" dirty="0">
                        <a:effectLst/>
                        <a:latin typeface="+mn-lt"/>
                        <a:ea typeface="DengXian" panose="02010600030101010101" pitchFamily="2" charset="-122"/>
                        <a:cs typeface="Courier New" panose="02070309020205020404" pitchFamily="49" charset="0"/>
                      </a:endParaRPr>
                    </a:p>
                  </a:txBody>
                  <a:tcPr marL="41907" marR="41907" marT="0" marB="0">
                    <a:solidFill>
                      <a:schemeClr val="accent3">
                        <a:lumMod val="20000"/>
                        <a:lumOff val="80000"/>
                      </a:schemeClr>
                    </a:solidFill>
                  </a:tcPr>
                </a:tc>
                <a:tc>
                  <a:txBody>
                    <a:bodyPr/>
                    <a:lstStyle/>
                    <a:p>
                      <a:pPr algn="ctr"/>
                      <a:r>
                        <a:rPr lang="en-GB" sz="1200" dirty="0">
                          <a:effectLst/>
                        </a:rPr>
                        <a:t>2023/24</a:t>
                      </a:r>
                      <a:endParaRPr lang="en-ZA" sz="12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2024/25</a:t>
                      </a:r>
                      <a:endParaRPr lang="en-ZA" sz="12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200" dirty="0">
                          <a:effectLst/>
                        </a:rPr>
                        <a:t> </a:t>
                      </a:r>
                      <a:endParaRPr lang="en-ZA" sz="12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extLst>
                  <a:ext uri="{0D108BD9-81ED-4DB2-BD59-A6C34878D82A}">
                    <a16:rowId xmlns:a16="http://schemas.microsoft.com/office/drawing/2014/main" val="2611767430"/>
                  </a:ext>
                </a:extLst>
              </a:tr>
              <a:tr h="586699">
                <a:tc>
                  <a:txBody>
                    <a:bodyPr/>
                    <a:lstStyle/>
                    <a:p>
                      <a:pPr algn="l"/>
                      <a:r>
                        <a:rPr lang="en-GB" sz="1400">
                          <a:effectLst/>
                        </a:rPr>
                        <a:t>Develop and implement the pathologists’ national coverage plan</a:t>
                      </a:r>
                      <a:endParaRPr lang="en-ZA" sz="1400">
                        <a:effectLst/>
                        <a:latin typeface="+mn-lt"/>
                        <a:ea typeface="DengXian" panose="02010600030101010101" pitchFamily="2" charset="-122"/>
                        <a:cs typeface="Courier New" panose="02070309020205020404" pitchFamily="49" charset="0"/>
                      </a:endParaRPr>
                    </a:p>
                  </a:txBody>
                  <a:tcPr marL="41907" marR="41907" marT="0" marB="0"/>
                </a:tc>
                <a:tc>
                  <a:txBody>
                    <a:bodyPr/>
                    <a:lstStyle/>
                    <a:p>
                      <a:pPr algn="ctr"/>
                      <a:r>
                        <a:rPr lang="en-GB" sz="1200">
                          <a:effectLst/>
                        </a:rPr>
                        <a:t>New</a:t>
                      </a:r>
                      <a:endParaRPr lang="en-ZA" sz="1200">
                        <a:effectLst/>
                        <a:latin typeface="+mn-lt"/>
                        <a:ea typeface="DengXian" panose="02010600030101010101" pitchFamily="2" charset="-122"/>
                        <a:cs typeface="Courier New" panose="02070309020205020404" pitchFamily="49" charset="0"/>
                      </a:endParaRPr>
                    </a:p>
                  </a:txBody>
                  <a:tcPr marL="41907" marR="41907" marT="0" marB="0"/>
                </a:tc>
                <a:tc>
                  <a:txBody>
                    <a:bodyPr/>
                    <a:lstStyle/>
                    <a:p>
                      <a:pPr algn="ctr"/>
                      <a:r>
                        <a:rPr lang="en-GB" sz="1100" dirty="0">
                          <a:effectLst/>
                        </a:rPr>
                        <a:t>Approved pathologists’ national coverage plan</a:t>
                      </a:r>
                      <a:endParaRPr lang="en-ZA" sz="1100" dirty="0">
                        <a:effectLst/>
                        <a:latin typeface="+mn-lt"/>
                        <a:ea typeface="DengXian" panose="02010600030101010101" pitchFamily="2" charset="-122"/>
                        <a:cs typeface="Courier New" panose="02070309020205020404" pitchFamily="49" charset="0"/>
                      </a:endParaRPr>
                    </a:p>
                  </a:txBody>
                  <a:tcPr marL="41907" marR="41907" marT="0" marB="0"/>
                </a:tc>
                <a:tc>
                  <a:txBody>
                    <a:bodyPr/>
                    <a:lstStyle/>
                    <a:p>
                      <a:pPr algn="ctr"/>
                      <a:r>
                        <a:rPr lang="en-GB" sz="1100" dirty="0">
                          <a:effectLst/>
                        </a:rPr>
                        <a:t>20% implementation of the pathologists’ national coverage plan</a:t>
                      </a:r>
                      <a:endParaRPr lang="en-ZA" sz="1100" dirty="0">
                        <a:effectLst/>
                        <a:latin typeface="+mn-lt"/>
                        <a:ea typeface="DengXian" panose="02010600030101010101" pitchFamily="2" charset="-122"/>
                        <a:cs typeface="Courier New" panose="02070309020205020404" pitchFamily="49" charset="0"/>
                      </a:endParaRPr>
                    </a:p>
                  </a:txBody>
                  <a:tcPr marL="41907" marR="41907" marT="0" marB="0"/>
                </a:tc>
                <a:tc>
                  <a:txBody>
                    <a:bodyPr/>
                    <a:lstStyle/>
                    <a:p>
                      <a:pPr algn="ctr"/>
                      <a:r>
                        <a:rPr lang="en-GB" sz="1100" dirty="0">
                          <a:effectLst/>
                        </a:rPr>
                        <a:t>30% implementation of the pathologists’ national coverage plan</a:t>
                      </a:r>
                      <a:endParaRPr lang="en-ZA" sz="1100" dirty="0">
                        <a:effectLst/>
                        <a:latin typeface="+mn-lt"/>
                        <a:ea typeface="DengXian" panose="02010600030101010101" pitchFamily="2" charset="-122"/>
                        <a:cs typeface="Courier New" panose="02070309020205020404" pitchFamily="49" charset="0"/>
                      </a:endParaRPr>
                    </a:p>
                  </a:txBody>
                  <a:tcPr marL="41907" marR="41907" marT="0" marB="0">
                    <a:solidFill>
                      <a:schemeClr val="accent3">
                        <a:lumMod val="20000"/>
                        <a:lumOff val="80000"/>
                      </a:schemeClr>
                    </a:solidFill>
                  </a:tcPr>
                </a:tc>
                <a:tc>
                  <a:txBody>
                    <a:bodyPr/>
                    <a:lstStyle/>
                    <a:p>
                      <a:pPr algn="ctr"/>
                      <a:r>
                        <a:rPr lang="en-GB" sz="1100" dirty="0">
                          <a:effectLst/>
                        </a:rPr>
                        <a:t>40% </a:t>
                      </a:r>
                    </a:p>
                    <a:p>
                      <a:pPr algn="ctr"/>
                      <a:r>
                        <a:rPr lang="en-GB" sz="1100" dirty="0">
                          <a:effectLst/>
                        </a:rPr>
                        <a:t>implementation of the pathologists’ national coverage plan</a:t>
                      </a:r>
                      <a:endParaRPr lang="en-ZA" sz="1100" dirty="0">
                        <a:effectLst/>
                        <a:latin typeface="+mn-lt"/>
                        <a:ea typeface="DengXian" panose="02010600030101010101" pitchFamily="2" charset="-122"/>
                        <a:cs typeface="Courier New" panose="02070309020205020404" pitchFamily="49" charset="0"/>
                      </a:endParaRPr>
                    </a:p>
                  </a:txBody>
                  <a:tcPr marL="41907" marR="41907" marT="0" marB="0"/>
                </a:tc>
                <a:tc>
                  <a:txBody>
                    <a:bodyPr/>
                    <a:lstStyle/>
                    <a:p>
                      <a:pPr algn="ctr"/>
                      <a:r>
                        <a:rPr lang="en-GB" sz="1100" dirty="0">
                          <a:effectLst/>
                        </a:rPr>
                        <a:t>50% implementation of the pathologists’ national coverage plan</a:t>
                      </a:r>
                      <a:endParaRPr lang="en-ZA" sz="1100" dirty="0">
                        <a:effectLst/>
                        <a:latin typeface="+mn-lt"/>
                        <a:ea typeface="DengXian" panose="02010600030101010101" pitchFamily="2" charset="-122"/>
                        <a:cs typeface="Courier New" panose="02070309020205020404" pitchFamily="49" charset="0"/>
                      </a:endParaRPr>
                    </a:p>
                  </a:txBody>
                  <a:tcPr marL="41907" marR="41907" marT="0" marB="0"/>
                </a:tc>
                <a:tc>
                  <a:txBody>
                    <a:bodyPr/>
                    <a:lstStyle/>
                    <a:p>
                      <a:pPr algn="l"/>
                      <a:endParaRPr lang="en-ZA" sz="1200" dirty="0">
                        <a:effectLst/>
                        <a:latin typeface="+mn-lt"/>
                        <a:ea typeface="DengXian" panose="02010600030101010101" pitchFamily="2" charset="-122"/>
                        <a:cs typeface="Courier New" panose="02070309020205020404" pitchFamily="49" charset="0"/>
                      </a:endParaRPr>
                    </a:p>
                  </a:txBody>
                  <a:tcPr marL="41907" marR="41907" marT="0" marB="0" anchor="ctr"/>
                </a:tc>
                <a:extLst>
                  <a:ext uri="{0D108BD9-81ED-4DB2-BD59-A6C34878D82A}">
                    <a16:rowId xmlns:a16="http://schemas.microsoft.com/office/drawing/2014/main" val="636714575"/>
                  </a:ext>
                </a:extLst>
              </a:tr>
              <a:tr h="80409">
                <a:tc>
                  <a:txBody>
                    <a:bodyPr/>
                    <a:lstStyle/>
                    <a:p>
                      <a:pPr algn="l"/>
                      <a:r>
                        <a:rPr lang="en-ZA" sz="1400" dirty="0">
                          <a:effectLst/>
                        </a:rPr>
                        <a:t>Number of articles published in the peer-reviewed journals</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tc>
                <a:tc>
                  <a:txBody>
                    <a:bodyPr/>
                    <a:lstStyle/>
                    <a:p>
                      <a:pPr algn="ctr"/>
                      <a:r>
                        <a:rPr lang="en-GB" sz="1200" dirty="0">
                          <a:effectLst/>
                        </a:rPr>
                        <a:t>600</a:t>
                      </a:r>
                      <a:endParaRPr lang="en-ZA" sz="1200" dirty="0">
                        <a:effectLst/>
                        <a:latin typeface="+mn-lt"/>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a:effectLst/>
                        </a:rPr>
                        <a:t>620</a:t>
                      </a:r>
                      <a:endParaRPr lang="en-ZA" sz="1200">
                        <a:effectLst/>
                        <a:latin typeface="+mn-lt"/>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673</a:t>
                      </a:r>
                      <a:endParaRPr lang="en-ZA" sz="1200" dirty="0">
                        <a:effectLst/>
                        <a:latin typeface="+mn-lt"/>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dirty="0">
                          <a:effectLst/>
                        </a:rPr>
                        <a:t>660</a:t>
                      </a:r>
                      <a:endParaRPr lang="en-ZA" sz="1200" dirty="0">
                        <a:effectLst/>
                        <a:latin typeface="+mn-lt"/>
                        <a:ea typeface="DengXian" panose="02010600030101010101" pitchFamily="2" charset="-122"/>
                        <a:cs typeface="Courier New" panose="02070309020205020404" pitchFamily="49" charset="0"/>
                      </a:endParaRPr>
                    </a:p>
                  </a:txBody>
                  <a:tcPr marL="41907" marR="41907" marT="0" marB="0" anchor="ctr">
                    <a:solidFill>
                      <a:schemeClr val="accent3">
                        <a:lumMod val="20000"/>
                        <a:lumOff val="80000"/>
                      </a:schemeClr>
                    </a:solidFill>
                  </a:tcPr>
                </a:tc>
                <a:tc>
                  <a:txBody>
                    <a:bodyPr/>
                    <a:lstStyle/>
                    <a:p>
                      <a:pPr algn="ctr"/>
                      <a:r>
                        <a:rPr lang="en-GB" sz="1200" dirty="0">
                          <a:effectLst/>
                        </a:rPr>
                        <a:t>680</a:t>
                      </a:r>
                      <a:endParaRPr lang="en-ZA" sz="1200" dirty="0">
                        <a:effectLst/>
                        <a:latin typeface="+mn-lt"/>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200">
                          <a:effectLst/>
                        </a:rPr>
                        <a:t>700</a:t>
                      </a:r>
                      <a:endParaRPr lang="en-ZA" sz="1200">
                        <a:effectLst/>
                        <a:latin typeface="+mn-lt"/>
                        <a:ea typeface="DengXian" panose="02010600030101010101" pitchFamily="2" charset="-122"/>
                        <a:cs typeface="Courier New" panose="02070309020205020404" pitchFamily="49" charset="0"/>
                      </a:endParaRPr>
                    </a:p>
                  </a:txBody>
                  <a:tcPr marL="41907" marR="41907"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mn-ea"/>
                          <a:cs typeface="+mn-cs"/>
                        </a:rPr>
                        <a:t>The increased number of research publications was due to the increased COVID-19 related research output. The targets have been adjusted to be realistic going forward (the total number of publications is a combination of NHLS and NICD).  </a:t>
                      </a:r>
                      <a:endParaRPr lang="en-ZA" sz="1400" kern="1200" dirty="0">
                        <a:solidFill>
                          <a:schemeClr val="tx1"/>
                        </a:solidFill>
                        <a:effectLst/>
                        <a:latin typeface="+mn-lt"/>
                        <a:ea typeface="+mn-ea"/>
                        <a:cs typeface="+mn-cs"/>
                      </a:endParaRPr>
                    </a:p>
                  </a:txBody>
                  <a:tcPr marL="41907" marR="41907" marT="0" marB="0" anchor="ctr"/>
                </a:tc>
                <a:extLst>
                  <a:ext uri="{0D108BD9-81ED-4DB2-BD59-A6C34878D82A}">
                    <a16:rowId xmlns:a16="http://schemas.microsoft.com/office/drawing/2014/main" val="100503418"/>
                  </a:ext>
                </a:extLst>
              </a:tr>
            </a:tbl>
          </a:graphicData>
        </a:graphic>
      </p:graphicFrame>
    </p:spTree>
    <p:extLst>
      <p:ext uri="{BB962C8B-B14F-4D97-AF65-F5344CB8AC3E}">
        <p14:creationId xmlns:p14="http://schemas.microsoft.com/office/powerpoint/2010/main" val="730942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2540" y="188595"/>
            <a:ext cx="9341485"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17965" y="6165215"/>
            <a:ext cx="464185" cy="365125"/>
          </a:xfrm>
          <a:solidFill>
            <a:schemeClr val="accent3"/>
          </a:solidFill>
          <a:ln>
            <a:miter lim="800000"/>
          </a:ln>
        </p:spPr>
        <p:txBody>
          <a:bodyPr/>
          <a:lstStyle/>
          <a:p>
            <a:pPr algn="ctr"/>
            <a:fld id="{7005066E-11D2-3649-9021-E6FFC8BCA7C9}" type="slidenum">
              <a:rPr lang="en-US" sz="1600">
                <a:solidFill>
                  <a:schemeClr val="bg1"/>
                </a:solidFill>
              </a:rPr>
              <a:t>28</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51188" y="710615"/>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344488" y="825924"/>
            <a:ext cx="8424936" cy="338554"/>
          </a:xfrm>
          <a:prstGeom prst="rect">
            <a:avLst/>
          </a:prstGeom>
          <a:noFill/>
        </p:spPr>
        <p:txBody>
          <a:bodyPr wrap="square" rtlCol="0">
            <a:spAutoFit/>
          </a:bodyPr>
          <a:lstStyle/>
          <a:p>
            <a:pPr algn="ctr"/>
            <a:r>
              <a:rPr lang="en-GB" sz="1600" dirty="0"/>
              <a:t>PROGRAMME 2: ACADEMIC AFFAIRS, RESEARCH AND QUALITY ASSURANCE.</a:t>
            </a:r>
          </a:p>
        </p:txBody>
      </p:sp>
      <p:graphicFrame>
        <p:nvGraphicFramePr>
          <p:cNvPr id="3" name="Table 2">
            <a:extLst>
              <a:ext uri="{FF2B5EF4-FFF2-40B4-BE49-F238E27FC236}">
                <a16:creationId xmlns:a16="http://schemas.microsoft.com/office/drawing/2014/main" id="{8A1ECE51-D4B7-4DC5-B982-43BAC840FB6A}"/>
              </a:ext>
            </a:extLst>
          </p:cNvPr>
          <p:cNvGraphicFramePr>
            <a:graphicFrameLocks noGrp="1"/>
          </p:cNvGraphicFramePr>
          <p:nvPr>
            <p:extLst>
              <p:ext uri="{D42A27DB-BD31-4B8C-83A1-F6EECF244321}">
                <p14:modId xmlns:p14="http://schemas.microsoft.com/office/powerpoint/2010/main" val="3184421942"/>
              </p:ext>
            </p:extLst>
          </p:nvPr>
        </p:nvGraphicFramePr>
        <p:xfrm>
          <a:off x="134002" y="1772816"/>
          <a:ext cx="8983963" cy="3949028"/>
        </p:xfrm>
        <a:graphic>
          <a:graphicData uri="http://schemas.openxmlformats.org/drawingml/2006/table">
            <a:tbl>
              <a:tblPr firstRow="1" firstCol="1" bandRow="1">
                <a:tableStyleId>{5940675A-B579-460E-94D1-54222C63F5DA}</a:tableStyleId>
              </a:tblPr>
              <a:tblGrid>
                <a:gridCol w="1417160">
                  <a:extLst>
                    <a:ext uri="{9D8B030D-6E8A-4147-A177-3AD203B41FA5}">
                      <a16:colId xmlns:a16="http://schemas.microsoft.com/office/drawing/2014/main" val="1608775625"/>
                    </a:ext>
                  </a:extLst>
                </a:gridCol>
                <a:gridCol w="849897">
                  <a:extLst>
                    <a:ext uri="{9D8B030D-6E8A-4147-A177-3AD203B41FA5}">
                      <a16:colId xmlns:a16="http://schemas.microsoft.com/office/drawing/2014/main" val="3534103978"/>
                    </a:ext>
                  </a:extLst>
                </a:gridCol>
                <a:gridCol w="850563">
                  <a:extLst>
                    <a:ext uri="{9D8B030D-6E8A-4147-A177-3AD203B41FA5}">
                      <a16:colId xmlns:a16="http://schemas.microsoft.com/office/drawing/2014/main" val="2418124699"/>
                    </a:ext>
                  </a:extLst>
                </a:gridCol>
                <a:gridCol w="850563">
                  <a:extLst>
                    <a:ext uri="{9D8B030D-6E8A-4147-A177-3AD203B41FA5}">
                      <a16:colId xmlns:a16="http://schemas.microsoft.com/office/drawing/2014/main" val="1788734521"/>
                    </a:ext>
                  </a:extLst>
                </a:gridCol>
                <a:gridCol w="1138845">
                  <a:extLst>
                    <a:ext uri="{9D8B030D-6E8A-4147-A177-3AD203B41FA5}">
                      <a16:colId xmlns:a16="http://schemas.microsoft.com/office/drawing/2014/main" val="3814554720"/>
                    </a:ext>
                  </a:extLst>
                </a:gridCol>
                <a:gridCol w="1008112">
                  <a:extLst>
                    <a:ext uri="{9D8B030D-6E8A-4147-A177-3AD203B41FA5}">
                      <a16:colId xmlns:a16="http://schemas.microsoft.com/office/drawing/2014/main" val="2453282339"/>
                    </a:ext>
                  </a:extLst>
                </a:gridCol>
                <a:gridCol w="861889">
                  <a:extLst>
                    <a:ext uri="{9D8B030D-6E8A-4147-A177-3AD203B41FA5}">
                      <a16:colId xmlns:a16="http://schemas.microsoft.com/office/drawing/2014/main" val="2796348277"/>
                    </a:ext>
                  </a:extLst>
                </a:gridCol>
                <a:gridCol w="2006934">
                  <a:extLst>
                    <a:ext uri="{9D8B030D-6E8A-4147-A177-3AD203B41FA5}">
                      <a16:colId xmlns:a16="http://schemas.microsoft.com/office/drawing/2014/main" val="225512054"/>
                    </a:ext>
                  </a:extLst>
                </a:gridCol>
              </a:tblGrid>
              <a:tr h="504788">
                <a:tc>
                  <a:txBody>
                    <a:bodyPr/>
                    <a:lstStyle/>
                    <a:p>
                      <a:pPr algn="ctr"/>
                      <a:r>
                        <a:rPr lang="en-GB" sz="1400" dirty="0">
                          <a:effectLst/>
                        </a:rPr>
                        <a:t> </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gridSpan="3">
                  <a:txBody>
                    <a:bodyPr/>
                    <a:lstStyle/>
                    <a:p>
                      <a:pPr algn="ctr"/>
                      <a:r>
                        <a:rPr lang="en-GB" sz="1400" dirty="0">
                          <a:effectLst/>
                        </a:rPr>
                        <a:t>Audited/Actual/planned performance</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hMerge="1">
                  <a:txBody>
                    <a:bodyPr/>
                    <a:lstStyle/>
                    <a:p>
                      <a:endParaRPr lang="en-ZA"/>
                    </a:p>
                  </a:txBody>
                  <a:tcPr/>
                </a:tc>
                <a:tc hMerge="1">
                  <a:txBody>
                    <a:bodyPr/>
                    <a:lstStyle/>
                    <a:p>
                      <a:endParaRPr lang="en-ZA"/>
                    </a:p>
                  </a:txBody>
                  <a:tcPr/>
                </a:tc>
                <a:tc>
                  <a:txBody>
                    <a:bodyPr/>
                    <a:lstStyle/>
                    <a:p>
                      <a:pPr algn="ctr"/>
                      <a:r>
                        <a:rPr lang="en-GB" sz="1400" dirty="0">
                          <a:effectLst/>
                        </a:rPr>
                        <a:t>Estimated Performance</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chemeClr val="accent3">
                        <a:lumMod val="20000"/>
                        <a:lumOff val="80000"/>
                      </a:schemeClr>
                    </a:solidFill>
                  </a:tcPr>
                </a:tc>
                <a:tc gridSpan="2">
                  <a:txBody>
                    <a:bodyPr/>
                    <a:lstStyle/>
                    <a:p>
                      <a:pPr algn="ctr"/>
                      <a:r>
                        <a:rPr lang="en-GB" sz="1400" dirty="0">
                          <a:effectLst/>
                        </a:rPr>
                        <a:t>Medium-term targets</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hMerge="1">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400" dirty="0">
                          <a:effectLst/>
                        </a:rPr>
                        <a:t>Comments</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extLst>
                  <a:ext uri="{0D108BD9-81ED-4DB2-BD59-A6C34878D82A}">
                    <a16:rowId xmlns:a16="http://schemas.microsoft.com/office/drawing/2014/main" val="2071682529"/>
                  </a:ext>
                </a:extLst>
              </a:tr>
              <a:tr h="167628">
                <a:tc>
                  <a:txBody>
                    <a:bodyPr/>
                    <a:lstStyle/>
                    <a:p>
                      <a:pPr algn="just"/>
                      <a:r>
                        <a:rPr lang="en-GB" sz="1400" dirty="0">
                          <a:effectLst/>
                        </a:rPr>
                        <a:t>Output Indicators</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400">
                          <a:effectLst/>
                        </a:rPr>
                        <a:t>2019/20 Audited</a:t>
                      </a:r>
                      <a:endParaRPr lang="en-ZA" sz="140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400">
                          <a:effectLst/>
                        </a:rPr>
                        <a:t>2020/21 Audited</a:t>
                      </a:r>
                      <a:endParaRPr lang="en-ZA" sz="140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400" dirty="0">
                          <a:effectLst/>
                        </a:rPr>
                        <a:t>2021/22</a:t>
                      </a:r>
                      <a:endParaRPr lang="en-ZA" sz="1400" dirty="0">
                        <a:effectLst/>
                      </a:endParaRPr>
                    </a:p>
                    <a:p>
                      <a:pPr algn="ctr"/>
                      <a:r>
                        <a:rPr lang="en-GB" sz="1400" dirty="0">
                          <a:effectLst/>
                        </a:rPr>
                        <a:t>Planned</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pPr algn="ctr"/>
                      <a:r>
                        <a:rPr lang="en-GB" sz="1400" dirty="0">
                          <a:effectLst/>
                        </a:rPr>
                        <a:t>2022/23</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chemeClr val="accent3">
                        <a:lumMod val="20000"/>
                        <a:lumOff val="80000"/>
                      </a:schemeClr>
                    </a:solidFill>
                  </a:tcPr>
                </a:tc>
                <a:tc>
                  <a:txBody>
                    <a:bodyPr/>
                    <a:lstStyle/>
                    <a:p>
                      <a:pPr algn="ctr"/>
                      <a:r>
                        <a:rPr lang="en-GB" sz="1400" dirty="0">
                          <a:effectLst/>
                        </a:rPr>
                        <a:t>2023/24</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tc>
                  <a:txBody>
                    <a:bodyPr/>
                    <a:lstStyle/>
                    <a:p>
                      <a:r>
                        <a:rPr lang="en-GB" sz="1400">
                          <a:effectLst/>
                        </a:rPr>
                        <a:t>2024/25</a:t>
                      </a:r>
                      <a:endParaRPr lang="en-ZA"/>
                    </a:p>
                  </a:txBody>
                  <a:tcPr marL="41907" marR="41907" marT="0" marB="0">
                    <a:solidFill>
                      <a:srgbClr val="8EC02F"/>
                    </a:solidFill>
                  </a:tcPr>
                </a:tc>
                <a:tc>
                  <a:txBody>
                    <a:bodyPr/>
                    <a:lstStyle/>
                    <a:p>
                      <a:pPr algn="ctr"/>
                      <a:r>
                        <a:rPr lang="en-GB" sz="1400" dirty="0">
                          <a:effectLst/>
                        </a:rPr>
                        <a:t> </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solidFill>
                      <a:srgbClr val="8EC02F"/>
                    </a:solidFill>
                  </a:tcPr>
                </a:tc>
                <a:extLst>
                  <a:ext uri="{0D108BD9-81ED-4DB2-BD59-A6C34878D82A}">
                    <a16:rowId xmlns:a16="http://schemas.microsoft.com/office/drawing/2014/main" val="2611767430"/>
                  </a:ext>
                </a:extLst>
              </a:tr>
              <a:tr h="335256">
                <a:tc>
                  <a:txBody>
                    <a:bodyPr/>
                    <a:lstStyle/>
                    <a:p>
                      <a:pPr algn="l"/>
                      <a:r>
                        <a:rPr lang="en-GB" sz="1400" dirty="0">
                          <a:effectLst/>
                        </a:rPr>
                        <a:t>Number of pathology registrars admitted and trained in the NHLS </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tc>
                <a:tc>
                  <a:txBody>
                    <a:bodyPr/>
                    <a:lstStyle/>
                    <a:p>
                      <a:pPr algn="ctr"/>
                      <a:r>
                        <a:rPr lang="en-GB" sz="1400">
                          <a:effectLst/>
                        </a:rPr>
                        <a:t>30</a:t>
                      </a:r>
                      <a:endParaRPr lang="en-ZA" sz="1400">
                        <a:effectLst/>
                        <a:latin typeface="+mn-lt"/>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400" dirty="0">
                          <a:effectLst/>
                        </a:rPr>
                        <a:t>46</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400" dirty="0">
                          <a:effectLst/>
                        </a:rPr>
                        <a:t>30</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400" dirty="0">
                          <a:effectLst/>
                        </a:rPr>
                        <a:t>40</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nchor="ctr">
                    <a:solidFill>
                      <a:schemeClr val="accent3">
                        <a:lumMod val="20000"/>
                        <a:lumOff val="80000"/>
                      </a:schemeClr>
                    </a:solidFill>
                  </a:tcPr>
                </a:tc>
                <a:tc>
                  <a:txBody>
                    <a:bodyPr/>
                    <a:lstStyle/>
                    <a:p>
                      <a:pPr algn="ctr"/>
                      <a:r>
                        <a:rPr lang="en-GB" sz="1400" dirty="0">
                          <a:effectLst/>
                        </a:rPr>
                        <a:t>40</a:t>
                      </a:r>
                      <a:endParaRPr lang="en-ZA" sz="1400" dirty="0">
                        <a:effectLst/>
                        <a:latin typeface="+mn-lt"/>
                        <a:ea typeface="DengXian" panose="02010600030101010101" pitchFamily="2" charset="-122"/>
                        <a:cs typeface="Courier New" panose="02070309020205020404" pitchFamily="49" charset="0"/>
                      </a:endParaRPr>
                    </a:p>
                  </a:txBody>
                  <a:tcPr marL="41907" marR="41907" marT="0" marB="0" anchor="ctr"/>
                </a:tc>
                <a:tc>
                  <a:txBody>
                    <a:bodyPr/>
                    <a:lstStyle/>
                    <a:p>
                      <a:r>
                        <a:rPr lang="en-GB" sz="1400">
                          <a:effectLst/>
                        </a:rPr>
                        <a:t>40</a:t>
                      </a:r>
                      <a:endParaRPr lang="en-ZA"/>
                    </a:p>
                  </a:txBody>
                  <a:tcPr marL="41907" marR="41907" marT="0" marB="0" anchor="ctr"/>
                </a:tc>
                <a:tc>
                  <a:txBody>
                    <a:bodyPr/>
                    <a:lstStyle/>
                    <a:p>
                      <a:pPr algn="l"/>
                      <a:r>
                        <a:rPr lang="en-GB" sz="1600" dirty="0">
                          <a:effectLst/>
                        </a:rPr>
                        <a:t>There is a shortage of pathologists in South Africa and the NHLS as the only institute that trains them must increase the number of trainees to respond to the countries need.</a:t>
                      </a:r>
                      <a:endParaRPr lang="en-ZA" sz="1600" dirty="0">
                        <a:effectLst/>
                        <a:latin typeface="+mn-lt"/>
                        <a:ea typeface="DengXian" panose="02010600030101010101" pitchFamily="2" charset="-122"/>
                        <a:cs typeface="Courier New" panose="02070309020205020404" pitchFamily="49" charset="0"/>
                      </a:endParaRPr>
                    </a:p>
                  </a:txBody>
                  <a:tcPr marL="41907" marR="41907" marT="0" marB="0" anchor="ctr"/>
                </a:tc>
                <a:extLst>
                  <a:ext uri="{0D108BD9-81ED-4DB2-BD59-A6C34878D82A}">
                    <a16:rowId xmlns:a16="http://schemas.microsoft.com/office/drawing/2014/main" val="1896354655"/>
                  </a:ext>
                </a:extLst>
              </a:tr>
              <a:tr h="335256">
                <a:tc>
                  <a:txBody>
                    <a:bodyPr/>
                    <a:lstStyle/>
                    <a:p>
                      <a:pPr algn="l"/>
                      <a:r>
                        <a:rPr lang="en-GB" sz="1400" dirty="0">
                          <a:effectLst/>
                        </a:rPr>
                        <a:t>Number of intern medical scientists admitted and trained in the NHLS</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tc>
                <a:tc>
                  <a:txBody>
                    <a:bodyPr/>
                    <a:lstStyle/>
                    <a:p>
                      <a:pPr algn="ctr"/>
                      <a:r>
                        <a:rPr lang="en-GB" sz="1400" dirty="0">
                          <a:effectLst/>
                        </a:rPr>
                        <a:t>50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400" dirty="0">
                          <a:effectLst/>
                        </a:rPr>
                        <a:t>55</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400">
                          <a:effectLst/>
                        </a:rPr>
                        <a:t>50</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pPr algn="ctr"/>
                      <a:r>
                        <a:rPr lang="en-GB" sz="1400" dirty="0">
                          <a:effectLst/>
                        </a:rPr>
                        <a:t>50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solidFill>
                      <a:schemeClr val="accent3">
                        <a:lumMod val="20000"/>
                        <a:lumOff val="80000"/>
                      </a:schemeClr>
                    </a:solidFill>
                  </a:tcPr>
                </a:tc>
                <a:tc>
                  <a:txBody>
                    <a:bodyPr/>
                    <a:lstStyle/>
                    <a:p>
                      <a:pPr algn="ctr"/>
                      <a:r>
                        <a:rPr lang="en-GB" sz="1400" dirty="0">
                          <a:effectLst/>
                        </a:rPr>
                        <a:t>50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tc>
                  <a:txBody>
                    <a:bodyPr/>
                    <a:lstStyle/>
                    <a:p>
                      <a:r>
                        <a:rPr lang="en-GB" sz="1400" dirty="0">
                          <a:effectLst/>
                        </a:rPr>
                        <a:t>50</a:t>
                      </a:r>
                      <a:endParaRPr lang="en-ZA" dirty="0"/>
                    </a:p>
                  </a:txBody>
                  <a:tcPr marL="41907" marR="41907" marT="0" marB="0" anchor="ctr"/>
                </a:tc>
                <a:tc>
                  <a:txBody>
                    <a:bodyPr/>
                    <a:lstStyle/>
                    <a:p>
                      <a:pPr algn="l"/>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41907" marR="41907" marT="0" marB="0" anchor="ctr"/>
                </a:tc>
                <a:extLst>
                  <a:ext uri="{0D108BD9-81ED-4DB2-BD59-A6C34878D82A}">
                    <a16:rowId xmlns:a16="http://schemas.microsoft.com/office/drawing/2014/main" val="318022517"/>
                  </a:ext>
                </a:extLst>
              </a:tr>
            </a:tbl>
          </a:graphicData>
        </a:graphic>
      </p:graphicFrame>
    </p:spTree>
    <p:extLst>
      <p:ext uri="{BB962C8B-B14F-4D97-AF65-F5344CB8AC3E}">
        <p14:creationId xmlns:p14="http://schemas.microsoft.com/office/powerpoint/2010/main" val="401317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080" y="189230"/>
            <a:ext cx="9344025"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902701" y="5993384"/>
            <a:ext cx="546259" cy="365125"/>
          </a:xfrm>
          <a:solidFill>
            <a:schemeClr val="accent3"/>
          </a:solidFill>
          <a:ln>
            <a:miter lim="800000"/>
          </a:ln>
        </p:spPr>
        <p:txBody>
          <a:bodyPr/>
          <a:lstStyle/>
          <a:p>
            <a:fld id="{7005066E-11D2-3649-9021-E6FFC8BCA7C9}" type="slidenum">
              <a:rPr lang="en-US" sz="1600">
                <a:solidFill>
                  <a:schemeClr val="bg1"/>
                </a:solidFill>
              </a:rPr>
              <a:t>29</a:t>
            </a:fld>
            <a:endParaRPr lang="en-US" sz="1600" dirty="0">
              <a:solidFill>
                <a:schemeClr val="bg1"/>
              </a:solidFill>
            </a:endParaRPr>
          </a:p>
        </p:txBody>
      </p:sp>
      <p:pic>
        <p:nvPicPr>
          <p:cNvPr id="12" name="Picture 11"/>
          <p:cNvPicPr>
            <a:picLocks noChangeAspect="1"/>
          </p:cNvPicPr>
          <p:nvPr/>
        </p:nvPicPr>
        <p:blipFill>
          <a:blip r:embed="rId3">
            <a:alphaModFix amt="53000"/>
          </a:blip>
          <a:stretch>
            <a:fillRect/>
          </a:stretch>
        </p:blipFill>
        <p:spPr>
          <a:xfrm>
            <a:off x="-18107" y="965417"/>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593898" y="1058377"/>
            <a:ext cx="9126583" cy="369332"/>
          </a:xfrm>
          <a:prstGeom prst="rect">
            <a:avLst/>
          </a:prstGeom>
          <a:noFill/>
        </p:spPr>
        <p:txBody>
          <a:bodyPr wrap="square" rtlCol="0">
            <a:spAutoFit/>
          </a:bodyPr>
          <a:lstStyle/>
          <a:p>
            <a:pPr algn="l"/>
            <a:r>
              <a:rPr lang="en-GB" sz="1800" dirty="0"/>
              <a:t>PROGRAMME 3: SURVEILLANCE OF COMMUNICABLE DISEASES</a:t>
            </a:r>
            <a:r>
              <a:rPr lang="en-GB" sz="1400" dirty="0"/>
              <a:t>.</a:t>
            </a:r>
          </a:p>
        </p:txBody>
      </p:sp>
      <p:sp>
        <p:nvSpPr>
          <p:cNvPr id="9" name="TextBox 8"/>
          <p:cNvSpPr txBox="1"/>
          <p:nvPr/>
        </p:nvSpPr>
        <p:spPr>
          <a:xfrm>
            <a:off x="128464" y="1610369"/>
            <a:ext cx="8993141" cy="4916474"/>
          </a:xfrm>
          <a:prstGeom prst="rect">
            <a:avLst/>
          </a:prstGeom>
          <a:noFill/>
        </p:spPr>
        <p:txBody>
          <a:bodyPr wrap="square">
            <a:spAutoFit/>
          </a:bodyPr>
          <a:lstStyle/>
          <a:p>
            <a:pPr algn="just">
              <a:lnSpc>
                <a:spcPct val="115000"/>
              </a:lnSpc>
              <a:spcBef>
                <a:spcPts val="600"/>
              </a:spcBef>
              <a:spcAft>
                <a:spcPts val="1600"/>
              </a:spcAft>
            </a:pPr>
            <a:r>
              <a:rPr lang="en-ZA" sz="1800" dirty="0">
                <a:effectLst/>
                <a:latin typeface="Arial" panose="020B0604020202020204" pitchFamily="34" charset="0"/>
                <a:ea typeface="DengXian" panose="02010600030101010101" pitchFamily="2" charset="-122"/>
                <a:cs typeface="Courier New" panose="02070309020205020404" pitchFamily="49" charset="0"/>
              </a:rPr>
              <a:t>The National Institute for Communicable Diseases (NICD) is a national public health institute for South Africa providing reference microbiology, virology, epidemiology, surveillance, and public health research to support the government’s response to communicable disease. </a:t>
            </a:r>
          </a:p>
          <a:p>
            <a:pPr algn="just">
              <a:lnSpc>
                <a:spcPct val="115000"/>
              </a:lnSpc>
              <a:spcBef>
                <a:spcPts val="600"/>
              </a:spcBef>
              <a:spcAft>
                <a:spcPts val="1600"/>
              </a:spcAft>
            </a:pPr>
            <a:r>
              <a:rPr lang="en-ZA" sz="1800" dirty="0">
                <a:effectLst/>
                <a:latin typeface="Arial" panose="020B0604020202020204" pitchFamily="34" charset="0"/>
                <a:ea typeface="DengXian" panose="02010600030101010101" pitchFamily="2" charset="-122"/>
              </a:rPr>
              <a:t>Several NICD laboratories are WHO collaborating partners, providing reference diagnostic services and surveillance for communicable diseases such as TB and HIV, among others</a:t>
            </a:r>
            <a:r>
              <a:rPr lang="en-ZA" sz="1800" dirty="0">
                <a:effectLst/>
                <a:latin typeface="Arial" panose="020B0604020202020204" pitchFamily="34" charset="0"/>
                <a:ea typeface="DengXian" panose="02010600030101010101" pitchFamily="2" charset="-122"/>
                <a:cs typeface="Courier New" panose="02070309020205020404" pitchFamily="49" charset="0"/>
              </a:rPr>
              <a:t>. </a:t>
            </a:r>
          </a:p>
          <a:p>
            <a:pPr algn="just">
              <a:lnSpc>
                <a:spcPct val="115000"/>
              </a:lnSpc>
              <a:spcBef>
                <a:spcPts val="600"/>
              </a:spcBef>
              <a:spcAft>
                <a:spcPts val="1600"/>
              </a:spcAft>
            </a:pPr>
            <a:r>
              <a:rPr lang="en-US" sz="1800" dirty="0">
                <a:effectLst/>
                <a:latin typeface="Arial" panose="020B0604020202020204" pitchFamily="34" charset="0"/>
                <a:ea typeface="DengXian" panose="02010600030101010101" pitchFamily="2" charset="-122"/>
              </a:rPr>
              <a:t>Epidemiologists are deployed to provincial health departments to help with outbreak investigations. Currently epidemiologists are deployed in eight of nine provinces.</a:t>
            </a:r>
          </a:p>
          <a:p>
            <a:pPr algn="just">
              <a:lnSpc>
                <a:spcPct val="115000"/>
              </a:lnSpc>
              <a:spcBef>
                <a:spcPts val="600"/>
              </a:spcBef>
              <a:spcAft>
                <a:spcPts val="1600"/>
              </a:spcAft>
            </a:pPr>
            <a:r>
              <a:rPr lang="en-US" sz="1800" dirty="0">
                <a:ea typeface="DengXian" panose="02010600030101010101" pitchFamily="2" charset="-122"/>
              </a:rPr>
              <a:t>The KPIs selected are aimed at serving the purpose of the </a:t>
            </a:r>
            <a:r>
              <a:rPr lang="en-US" sz="1800" dirty="0" err="1">
                <a:ea typeface="DengXian" panose="02010600030101010101" pitchFamily="2" charset="-122"/>
              </a:rPr>
              <a:t>programme</a:t>
            </a:r>
            <a:r>
              <a:rPr lang="en-US" sz="1800" dirty="0">
                <a:ea typeface="DengXian" panose="02010600030101010101" pitchFamily="2" charset="-122"/>
              </a:rPr>
              <a:t>.</a:t>
            </a:r>
            <a:endParaRPr lang="en-US" sz="1800" dirty="0">
              <a:effectLst/>
              <a:latin typeface="Arial" panose="020B0604020202020204" pitchFamily="34" charset="0"/>
              <a:ea typeface="DengXian" panose="02010600030101010101" pitchFamily="2" charset="-122"/>
            </a:endParaRPr>
          </a:p>
          <a:p>
            <a:pPr algn="just">
              <a:lnSpc>
                <a:spcPct val="115000"/>
              </a:lnSpc>
              <a:spcBef>
                <a:spcPts val="600"/>
              </a:spcBef>
              <a:spcAft>
                <a:spcPts val="1600"/>
              </a:spcAft>
            </a:pPr>
            <a:endParaRPr lang="en-ZA" sz="2000" dirty="0">
              <a:effectLst/>
              <a:latin typeface="Calibri" panose="020F0502020204030204" pitchFamily="-112" charset="0"/>
              <a:ea typeface="DengXian" panose="02010600030101010101" pitchFamily="2" charset="-122"/>
              <a:cs typeface="Courier New" panose="02070309020205020404"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
          <p:cNvSpPr>
            <a:spLocks noGrp="1"/>
          </p:cNvSpPr>
          <p:nvPr>
            <p:ph type="sldNum" sz="quarter" idx="12"/>
          </p:nvPr>
        </p:nvSpPr>
        <p:spPr bwMode="auto">
          <a:xfrm>
            <a:off x="9057640" y="6021070"/>
            <a:ext cx="252730"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3</a:t>
            </a:fld>
            <a:endParaRPr lang="en-US" sz="1600" dirty="0">
              <a:solidFill>
                <a:schemeClr val="accent3"/>
              </a:solidFill>
            </a:endParaRPr>
          </a:p>
        </p:txBody>
      </p:sp>
      <p:pic>
        <p:nvPicPr>
          <p:cNvPr id="12" name="Picture 11"/>
          <p:cNvPicPr>
            <a:picLocks noChangeAspect="1"/>
          </p:cNvPicPr>
          <p:nvPr/>
        </p:nvPicPr>
        <p:blipFill>
          <a:blip r:embed="rId2">
            <a:alphaModFix amt="53000"/>
          </a:blip>
          <a:stretch>
            <a:fillRect/>
          </a:stretch>
        </p:blipFill>
        <p:spPr>
          <a:xfrm>
            <a:off x="-18107" y="663600"/>
            <a:ext cx="7163268" cy="114602"/>
          </a:xfrm>
          <a:prstGeom prst="rect">
            <a:avLst/>
          </a:prstGeom>
        </p:spPr>
      </p:pic>
      <p:sp>
        <p:nvSpPr>
          <p:cNvPr id="18" name="TextBox 7"/>
          <p:cNvSpPr txBox="1"/>
          <p:nvPr/>
        </p:nvSpPr>
        <p:spPr>
          <a:xfrm>
            <a:off x="-18415" y="-20593"/>
            <a:ext cx="936752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NHLS TEAM </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9" name="Rectangle 18"/>
          <p:cNvSpPr/>
          <p:nvPr/>
        </p:nvSpPr>
        <p:spPr>
          <a:xfrm>
            <a:off x="525395" y="1500903"/>
            <a:ext cx="8784975" cy="5259838"/>
          </a:xfrm>
          <a:prstGeom prst="rect">
            <a:avLst/>
          </a:prstGeom>
        </p:spPr>
        <p:txBody>
          <a:bodyPr wrap="square">
            <a:spAutoFit/>
          </a:bodyPr>
          <a:lstStyle/>
          <a:p>
            <a:pPr>
              <a:lnSpc>
                <a:spcPct val="120000"/>
              </a:lnSpc>
              <a:spcAft>
                <a:spcPts val="600"/>
              </a:spcAft>
            </a:pPr>
            <a:r>
              <a:rPr lang="en-ZA" sz="2000" b="1" dirty="0">
                <a:cs typeface="Arial" panose="020B0604020202020204" pitchFamily="34" charset="0"/>
              </a:rPr>
              <a:t>Mr Jonas Shai 					Acting CFO</a:t>
            </a:r>
          </a:p>
          <a:p>
            <a:pPr>
              <a:lnSpc>
                <a:spcPct val="120000"/>
              </a:lnSpc>
              <a:spcAft>
                <a:spcPts val="600"/>
              </a:spcAft>
            </a:pPr>
            <a:r>
              <a:rPr lang="en-ZA" sz="2000" b="1" dirty="0">
                <a:cs typeface="Arial" panose="020B0604020202020204" pitchFamily="34" charset="0"/>
              </a:rPr>
              <a:t>Prof Koleka Mlisana				Executive Manager: AARQA</a:t>
            </a:r>
          </a:p>
          <a:p>
            <a:pPr>
              <a:lnSpc>
                <a:spcPct val="120000"/>
              </a:lnSpc>
              <a:spcAft>
                <a:spcPts val="600"/>
              </a:spcAft>
            </a:pPr>
            <a:r>
              <a:rPr lang="en-ZA" sz="2000" b="1" dirty="0">
                <a:cs typeface="Arial" panose="020B0604020202020204" pitchFamily="34" charset="0"/>
              </a:rPr>
              <a:t>Ms Makgopelo </a:t>
            </a:r>
            <a:r>
              <a:rPr lang="en-ZA" sz="2000" b="1" dirty="0" err="1">
                <a:cs typeface="Arial" panose="020B0604020202020204" pitchFamily="34" charset="0"/>
              </a:rPr>
              <a:t>Mkhwanazi</a:t>
            </a:r>
            <a:r>
              <a:rPr lang="en-ZA" sz="2000" b="1" dirty="0">
                <a:cs typeface="Arial" panose="020B0604020202020204" pitchFamily="34" charset="0"/>
              </a:rPr>
              <a:t>			Executive Manager: HR</a:t>
            </a:r>
          </a:p>
          <a:p>
            <a:pPr>
              <a:lnSpc>
                <a:spcPct val="120000"/>
              </a:lnSpc>
              <a:spcAft>
                <a:spcPts val="600"/>
              </a:spcAft>
            </a:pPr>
            <a:r>
              <a:rPr lang="en-ZA" sz="2000" b="1" dirty="0">
                <a:cs typeface="Arial" panose="020B0604020202020204" pitchFamily="34" charset="0"/>
              </a:rPr>
              <a:t>Mr Seni Hlongwane				Executive Manager: IT</a:t>
            </a:r>
          </a:p>
          <a:p>
            <a:pPr>
              <a:lnSpc>
                <a:spcPct val="120000"/>
              </a:lnSpc>
              <a:spcAft>
                <a:spcPts val="600"/>
              </a:spcAft>
            </a:pPr>
            <a:r>
              <a:rPr lang="en-ZA" sz="2000" b="1" dirty="0">
                <a:cs typeface="Arial" panose="020B0604020202020204" pitchFamily="34" charset="0"/>
              </a:rPr>
              <a:t>Prof Adrian Puren					Director: NICD</a:t>
            </a:r>
          </a:p>
          <a:p>
            <a:pPr>
              <a:lnSpc>
                <a:spcPct val="120000"/>
              </a:lnSpc>
              <a:spcAft>
                <a:spcPts val="600"/>
              </a:spcAft>
            </a:pPr>
            <a:r>
              <a:rPr lang="en-ZA" sz="2000" b="1" dirty="0">
                <a:cs typeface="Arial" panose="020B0604020202020204" pitchFamily="34" charset="0"/>
              </a:rPr>
              <a:t>Dr Spo Kgalamono					Director: NIOH</a:t>
            </a:r>
          </a:p>
          <a:p>
            <a:pPr>
              <a:lnSpc>
                <a:spcPct val="120000"/>
              </a:lnSpc>
              <a:spcAft>
                <a:spcPts val="600"/>
              </a:spcAft>
            </a:pPr>
            <a:endParaRPr lang="en-ZA" sz="2000" b="1" dirty="0">
              <a:cs typeface="Arial" panose="020B0604020202020204" pitchFamily="34" charset="0"/>
            </a:endParaRPr>
          </a:p>
          <a:p>
            <a:pPr>
              <a:lnSpc>
                <a:spcPct val="120000"/>
              </a:lnSpc>
              <a:spcAft>
                <a:spcPts val="600"/>
              </a:spcAft>
            </a:pPr>
            <a:endParaRPr lang="en-ZA" sz="2000" b="1" dirty="0">
              <a:cs typeface="Arial" panose="020B0604020202020204" pitchFamily="34" charset="0"/>
            </a:endParaRPr>
          </a:p>
          <a:p>
            <a:pPr>
              <a:lnSpc>
                <a:spcPct val="120000"/>
              </a:lnSpc>
              <a:spcAft>
                <a:spcPts val="600"/>
              </a:spcAft>
            </a:pPr>
            <a:r>
              <a:rPr lang="en-ZA" sz="2000" b="1" dirty="0">
                <a:cs typeface="Arial" panose="020B0604020202020204" pitchFamily="34" charset="0"/>
              </a:rPr>
              <a:t>Ms Violet Gabashane				Senior Manager: M&amp;E</a:t>
            </a:r>
          </a:p>
          <a:p>
            <a:pPr>
              <a:lnSpc>
                <a:spcPct val="120000"/>
              </a:lnSpc>
              <a:spcAft>
                <a:spcPts val="600"/>
              </a:spcAft>
            </a:pPr>
            <a:r>
              <a:rPr lang="en-ZA" sz="2000" b="1" dirty="0">
                <a:cs typeface="Arial" panose="020B0604020202020204" pitchFamily="34" charset="0"/>
              </a:rPr>
              <a:t>Mr Mzimasi Gcukumana			Senior Manager: Communications</a:t>
            </a:r>
          </a:p>
          <a:p>
            <a:pPr>
              <a:lnSpc>
                <a:spcPct val="120000"/>
              </a:lnSpc>
            </a:pPr>
            <a:endParaRPr lang="en-ZA" sz="2000" b="1" dirty="0">
              <a:cs typeface="Arial" panose="020B0604020202020204" pitchFamily="34" charset="0"/>
            </a:endParaRPr>
          </a:p>
          <a:p>
            <a:pPr>
              <a:lnSpc>
                <a:spcPct val="120000"/>
              </a:lnSpc>
            </a:pPr>
            <a:endParaRPr lang="en-ZA" sz="2000" b="1" dirty="0">
              <a:cs typeface="Arial" panose="020B0604020202020204" pitchFamily="34" charset="0"/>
            </a:endParaRPr>
          </a:p>
        </p:txBody>
      </p:sp>
      <p:sp>
        <p:nvSpPr>
          <p:cNvPr id="2" name="TextBox 1">
            <a:extLst>
              <a:ext uri="{FF2B5EF4-FFF2-40B4-BE49-F238E27FC236}">
                <a16:creationId xmlns:a16="http://schemas.microsoft.com/office/drawing/2014/main" id="{C5370AF0-1721-4AD8-8C4E-997F625703C4}"/>
              </a:ext>
            </a:extLst>
          </p:cNvPr>
          <p:cNvSpPr txBox="1"/>
          <p:nvPr/>
        </p:nvSpPr>
        <p:spPr>
          <a:xfrm>
            <a:off x="1064568" y="908720"/>
            <a:ext cx="6984776" cy="461665"/>
          </a:xfrm>
          <a:prstGeom prst="rect">
            <a:avLst/>
          </a:prstGeom>
          <a:noFill/>
        </p:spPr>
        <p:txBody>
          <a:bodyPr wrap="square" rtlCol="0">
            <a:spAutoFit/>
          </a:bodyPr>
          <a:lstStyle/>
          <a:p>
            <a:pPr algn="ctr"/>
            <a:r>
              <a:rPr lang="en-GB" b="1" dirty="0"/>
              <a:t>NHLS EXECUTIVE MEMBERS</a:t>
            </a:r>
            <a:endParaRPr lang="en-ZA" b="1" dirty="0"/>
          </a:p>
        </p:txBody>
      </p:sp>
      <p:sp>
        <p:nvSpPr>
          <p:cNvPr id="3" name="TextBox 2">
            <a:extLst>
              <a:ext uri="{FF2B5EF4-FFF2-40B4-BE49-F238E27FC236}">
                <a16:creationId xmlns:a16="http://schemas.microsoft.com/office/drawing/2014/main" id="{07CE7D58-976E-422A-806E-692E1A12EE3E}"/>
              </a:ext>
            </a:extLst>
          </p:cNvPr>
          <p:cNvSpPr txBox="1"/>
          <p:nvPr/>
        </p:nvSpPr>
        <p:spPr>
          <a:xfrm>
            <a:off x="1640632" y="4365104"/>
            <a:ext cx="6264696" cy="461665"/>
          </a:xfrm>
          <a:prstGeom prst="rect">
            <a:avLst/>
          </a:prstGeom>
          <a:noFill/>
        </p:spPr>
        <p:txBody>
          <a:bodyPr wrap="square" rtlCol="0">
            <a:spAutoFit/>
          </a:bodyPr>
          <a:lstStyle/>
          <a:p>
            <a:pPr algn="ctr"/>
            <a:r>
              <a:rPr lang="en-GB" b="1" dirty="0"/>
              <a:t>SENIOR MANAGERS</a:t>
            </a:r>
            <a:endParaRPr lang="en-ZA" b="1" dirty="0"/>
          </a:p>
        </p:txBody>
      </p:sp>
    </p:spTree>
    <p:extLst>
      <p:ext uri="{BB962C8B-B14F-4D97-AF65-F5344CB8AC3E}">
        <p14:creationId xmlns:p14="http://schemas.microsoft.com/office/powerpoint/2010/main" val="2836629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 y="201930"/>
            <a:ext cx="9333230"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913440" y="6191775"/>
            <a:ext cx="546259" cy="365125"/>
          </a:xfrm>
          <a:solidFill>
            <a:schemeClr val="accent3"/>
          </a:solidFill>
          <a:ln>
            <a:miter lim="800000"/>
          </a:ln>
        </p:spPr>
        <p:txBody>
          <a:bodyPr/>
          <a:lstStyle/>
          <a:p>
            <a:fld id="{7005066E-11D2-3649-9021-E6FFC8BCA7C9}" type="slidenum">
              <a:rPr lang="en-US" sz="1600">
                <a:solidFill>
                  <a:schemeClr val="bg1"/>
                </a:solidFill>
              </a:rPr>
              <a:t>30</a:t>
            </a:fld>
            <a:endParaRPr lang="en-US" sz="1600" dirty="0">
              <a:solidFill>
                <a:schemeClr val="bg1"/>
              </a:solidFill>
            </a:endParaRPr>
          </a:p>
        </p:txBody>
      </p:sp>
      <p:pic>
        <p:nvPicPr>
          <p:cNvPr id="12" name="Picture 11"/>
          <p:cNvPicPr>
            <a:picLocks noChangeAspect="1"/>
          </p:cNvPicPr>
          <p:nvPr/>
        </p:nvPicPr>
        <p:blipFill>
          <a:blip r:embed="rId3">
            <a:alphaModFix amt="53000"/>
          </a:blip>
          <a:stretch>
            <a:fillRect/>
          </a:stretch>
        </p:blipFill>
        <p:spPr>
          <a:xfrm>
            <a:off x="-25672" y="738974"/>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25672" y="873014"/>
            <a:ext cx="9126583" cy="369332"/>
          </a:xfrm>
          <a:prstGeom prst="rect">
            <a:avLst/>
          </a:prstGeom>
          <a:noFill/>
        </p:spPr>
        <p:txBody>
          <a:bodyPr wrap="square" rtlCol="0">
            <a:spAutoFit/>
          </a:bodyPr>
          <a:lstStyle/>
          <a:p>
            <a:pPr algn="ctr"/>
            <a:r>
              <a:rPr lang="en-GB" sz="1800" dirty="0"/>
              <a:t>PROGRAMME 3: SURVEILLANCE OF COMMUNICABLE DISEASES</a:t>
            </a:r>
            <a:r>
              <a:rPr lang="en-GB" sz="1400" dirty="0"/>
              <a:t>.</a:t>
            </a:r>
          </a:p>
        </p:txBody>
      </p:sp>
      <p:graphicFrame>
        <p:nvGraphicFramePr>
          <p:cNvPr id="4" name="Table 3">
            <a:extLst>
              <a:ext uri="{FF2B5EF4-FFF2-40B4-BE49-F238E27FC236}">
                <a16:creationId xmlns:a16="http://schemas.microsoft.com/office/drawing/2014/main" id="{85453CA4-6734-4DEF-9C80-D9D62A7543F3}"/>
              </a:ext>
            </a:extLst>
          </p:cNvPr>
          <p:cNvGraphicFramePr>
            <a:graphicFrameLocks noGrp="1"/>
          </p:cNvGraphicFramePr>
          <p:nvPr>
            <p:extLst>
              <p:ext uri="{D42A27DB-BD31-4B8C-83A1-F6EECF244321}">
                <p14:modId xmlns:p14="http://schemas.microsoft.com/office/powerpoint/2010/main" val="3300021732"/>
              </p:ext>
            </p:extLst>
          </p:nvPr>
        </p:nvGraphicFramePr>
        <p:xfrm>
          <a:off x="43290" y="1728797"/>
          <a:ext cx="9269509" cy="3281998"/>
        </p:xfrm>
        <a:graphic>
          <a:graphicData uri="http://schemas.openxmlformats.org/drawingml/2006/table">
            <a:tbl>
              <a:tblPr firstRow="1" firstCol="1" bandRow="1">
                <a:tableStyleId>{5940675A-B579-460E-94D1-54222C63F5DA}</a:tableStyleId>
              </a:tblPr>
              <a:tblGrid>
                <a:gridCol w="1958257">
                  <a:extLst>
                    <a:ext uri="{9D8B030D-6E8A-4147-A177-3AD203B41FA5}">
                      <a16:colId xmlns:a16="http://schemas.microsoft.com/office/drawing/2014/main" val="2564312333"/>
                    </a:ext>
                  </a:extLst>
                </a:gridCol>
                <a:gridCol w="872364">
                  <a:extLst>
                    <a:ext uri="{9D8B030D-6E8A-4147-A177-3AD203B41FA5}">
                      <a16:colId xmlns:a16="http://schemas.microsoft.com/office/drawing/2014/main" val="1620417419"/>
                    </a:ext>
                  </a:extLst>
                </a:gridCol>
                <a:gridCol w="888123">
                  <a:extLst>
                    <a:ext uri="{9D8B030D-6E8A-4147-A177-3AD203B41FA5}">
                      <a16:colId xmlns:a16="http://schemas.microsoft.com/office/drawing/2014/main" val="3209415609"/>
                    </a:ext>
                  </a:extLst>
                </a:gridCol>
                <a:gridCol w="962133">
                  <a:extLst>
                    <a:ext uri="{9D8B030D-6E8A-4147-A177-3AD203B41FA5}">
                      <a16:colId xmlns:a16="http://schemas.microsoft.com/office/drawing/2014/main" val="3266592299"/>
                    </a:ext>
                  </a:extLst>
                </a:gridCol>
                <a:gridCol w="1184163">
                  <a:extLst>
                    <a:ext uri="{9D8B030D-6E8A-4147-A177-3AD203B41FA5}">
                      <a16:colId xmlns:a16="http://schemas.microsoft.com/office/drawing/2014/main" val="1726652471"/>
                    </a:ext>
                  </a:extLst>
                </a:gridCol>
                <a:gridCol w="1036143">
                  <a:extLst>
                    <a:ext uri="{9D8B030D-6E8A-4147-A177-3AD203B41FA5}">
                      <a16:colId xmlns:a16="http://schemas.microsoft.com/office/drawing/2014/main" val="1199945918"/>
                    </a:ext>
                  </a:extLst>
                </a:gridCol>
                <a:gridCol w="888123">
                  <a:extLst>
                    <a:ext uri="{9D8B030D-6E8A-4147-A177-3AD203B41FA5}">
                      <a16:colId xmlns:a16="http://schemas.microsoft.com/office/drawing/2014/main" val="4082199304"/>
                    </a:ext>
                  </a:extLst>
                </a:gridCol>
                <a:gridCol w="1480203">
                  <a:extLst>
                    <a:ext uri="{9D8B030D-6E8A-4147-A177-3AD203B41FA5}">
                      <a16:colId xmlns:a16="http://schemas.microsoft.com/office/drawing/2014/main" val="273848783"/>
                    </a:ext>
                  </a:extLst>
                </a:gridCol>
              </a:tblGrid>
              <a:tr h="0">
                <a:tc>
                  <a:txBody>
                    <a:bodyPr/>
                    <a:lstStyle/>
                    <a:p>
                      <a:endParaRPr lang="en-ZA" sz="1400" dirty="0"/>
                    </a:p>
                  </a:txBody>
                  <a:tcPr marL="68580" marR="68580" marT="0" marB="0">
                    <a:solidFill>
                      <a:srgbClr val="8EC02F"/>
                    </a:solidFill>
                  </a:tcPr>
                </a:tc>
                <a:tc gridSpan="3">
                  <a:txBody>
                    <a:bodyPr/>
                    <a:lstStyle/>
                    <a:p>
                      <a:pPr algn="ctr"/>
                      <a:r>
                        <a:rPr lang="en-GB" sz="1400" dirty="0">
                          <a:effectLst/>
                        </a:rPr>
                        <a:t>Audited/actual/planned performance</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hMerge="1">
                  <a:txBody>
                    <a:bodyPr/>
                    <a:lstStyle/>
                    <a:p>
                      <a:endParaRPr lang="en-ZA"/>
                    </a:p>
                  </a:txBody>
                  <a:tcPr/>
                </a:tc>
                <a:tc hMerge="1">
                  <a:txBody>
                    <a:bodyPr/>
                    <a:lstStyle/>
                    <a:p>
                      <a:endParaRPr lang="en-ZA"/>
                    </a:p>
                  </a:txBody>
                  <a:tcPr/>
                </a:tc>
                <a:tc>
                  <a:txBody>
                    <a:bodyPr/>
                    <a:lstStyle/>
                    <a:p>
                      <a:pPr algn="ctr"/>
                      <a:r>
                        <a:rPr lang="en-GB" sz="1400" dirty="0">
                          <a:effectLst/>
                        </a:rPr>
                        <a:t>Estimated performance</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chemeClr val="accent3">
                        <a:lumMod val="20000"/>
                        <a:lumOff val="80000"/>
                      </a:schemeClr>
                    </a:solidFill>
                  </a:tcPr>
                </a:tc>
                <a:tc gridSpan="2">
                  <a:txBody>
                    <a:bodyPr/>
                    <a:lstStyle/>
                    <a:p>
                      <a:pPr algn="ctr"/>
                      <a:r>
                        <a:rPr lang="en-GB" sz="1400" dirty="0">
                          <a:effectLst/>
                        </a:rPr>
                        <a:t>Medium-term targets</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hMerge="1">
                  <a:txBody>
                    <a:bodyPr/>
                    <a:lstStyle/>
                    <a:p>
                      <a:endParaRPr lang="en-ZA" dirty="0"/>
                    </a:p>
                  </a:txBody>
                  <a:tcPr marL="68580" marR="68580" marT="0" marB="0"/>
                </a:tc>
                <a:tc>
                  <a:txBody>
                    <a:bodyPr/>
                    <a:lstStyle/>
                    <a:p>
                      <a:r>
                        <a:rPr lang="en-GB" sz="1400" dirty="0"/>
                        <a:t>Comments</a:t>
                      </a:r>
                      <a:endParaRPr lang="en-ZA" sz="1400" dirty="0"/>
                    </a:p>
                  </a:txBody>
                  <a:tcPr marL="68580" marR="68580" marT="0" marB="0">
                    <a:solidFill>
                      <a:srgbClr val="8EC02F"/>
                    </a:solidFill>
                  </a:tcPr>
                </a:tc>
                <a:extLst>
                  <a:ext uri="{0D108BD9-81ED-4DB2-BD59-A6C34878D82A}">
                    <a16:rowId xmlns:a16="http://schemas.microsoft.com/office/drawing/2014/main" val="1909443011"/>
                  </a:ext>
                </a:extLst>
              </a:tr>
              <a:tr h="0">
                <a:tc>
                  <a:txBody>
                    <a:bodyPr/>
                    <a:lstStyle/>
                    <a:p>
                      <a:pPr algn="just"/>
                      <a:r>
                        <a:rPr lang="en-GB" sz="1400">
                          <a:effectLst/>
                        </a:rPr>
                        <a:t>Output indicator</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just"/>
                      <a:r>
                        <a:rPr lang="en-GB" sz="1400" dirty="0">
                          <a:effectLst/>
                        </a:rPr>
                        <a:t>2019/20</a:t>
                      </a:r>
                      <a:endParaRPr lang="en-ZA" sz="1400" dirty="0">
                        <a:effectLst/>
                      </a:endParaRPr>
                    </a:p>
                    <a:p>
                      <a:pPr algn="just"/>
                      <a:r>
                        <a:rPr lang="en-GB" sz="1400" dirty="0">
                          <a:effectLst/>
                        </a:rPr>
                        <a:t>Audited</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just"/>
                      <a:r>
                        <a:rPr lang="en-GB" sz="1400" dirty="0">
                          <a:effectLst/>
                        </a:rPr>
                        <a:t>2020/21 </a:t>
                      </a:r>
                      <a:endParaRPr lang="en-ZA" sz="1400" dirty="0">
                        <a:effectLst/>
                      </a:endParaRPr>
                    </a:p>
                    <a:p>
                      <a:pPr algn="just"/>
                      <a:r>
                        <a:rPr lang="en-GB" sz="1400" dirty="0">
                          <a:effectLst/>
                        </a:rPr>
                        <a:t>Audited</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just"/>
                      <a:r>
                        <a:rPr lang="en-GB" sz="1400" dirty="0">
                          <a:effectLst/>
                        </a:rPr>
                        <a:t>2021/22</a:t>
                      </a:r>
                      <a:endParaRPr lang="en-ZA" sz="1400" dirty="0">
                        <a:effectLst/>
                      </a:endParaRPr>
                    </a:p>
                    <a:p>
                      <a:pPr algn="just"/>
                      <a:r>
                        <a:rPr lang="en-GB" sz="1400" dirty="0">
                          <a:effectLst/>
                        </a:rPr>
                        <a:t>Planned</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400" dirty="0">
                          <a:effectLst/>
                        </a:rPr>
                        <a:t>2022/23</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chemeClr val="accent3">
                        <a:lumMod val="20000"/>
                        <a:lumOff val="80000"/>
                      </a:schemeClr>
                    </a:solidFill>
                  </a:tcPr>
                </a:tc>
                <a:tc>
                  <a:txBody>
                    <a:bodyPr/>
                    <a:lstStyle/>
                    <a:p>
                      <a:pPr algn="ctr"/>
                      <a:r>
                        <a:rPr lang="en-GB" sz="1400" dirty="0">
                          <a:effectLst/>
                        </a:rPr>
                        <a:t>2023/24</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400" dirty="0">
                          <a:effectLst/>
                        </a:rPr>
                        <a:t>2024/25</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extLst>
                  <a:ext uri="{0D108BD9-81ED-4DB2-BD59-A6C34878D82A}">
                    <a16:rowId xmlns:a16="http://schemas.microsoft.com/office/drawing/2014/main" val="3797679809"/>
                  </a:ext>
                </a:extLst>
              </a:tr>
              <a:tr h="0">
                <a:tc>
                  <a:txBody>
                    <a:bodyPr/>
                    <a:lstStyle/>
                    <a:p>
                      <a:pPr algn="l">
                        <a:lnSpc>
                          <a:spcPct val="115000"/>
                        </a:lnSpc>
                        <a:spcBef>
                          <a:spcPts val="600"/>
                        </a:spcBef>
                        <a:spcAft>
                          <a:spcPts val="1600"/>
                        </a:spcAft>
                      </a:pPr>
                      <a:r>
                        <a:rPr lang="en-US" sz="1400" dirty="0">
                          <a:effectLst/>
                        </a:rPr>
                        <a:t>Percentage of identified </a:t>
                      </a:r>
                      <a:r>
                        <a:rPr lang="en-US" sz="1400" dirty="0" err="1">
                          <a:effectLst/>
                        </a:rPr>
                        <a:t>prioritised</a:t>
                      </a:r>
                      <a:r>
                        <a:rPr lang="en-US" sz="1400" dirty="0">
                          <a:effectLst/>
                        </a:rPr>
                        <a:t> diseases under surveillance</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tc>
                <a:tc>
                  <a:txBody>
                    <a:bodyPr/>
                    <a:lstStyle/>
                    <a:p>
                      <a:pPr algn="ctr"/>
                      <a:r>
                        <a:rPr lang="en-GB" sz="1400">
                          <a:effectLst/>
                        </a:rPr>
                        <a:t>90%</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90%</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90%</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90%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400" dirty="0">
                          <a:effectLst/>
                        </a:rPr>
                        <a:t>90%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90%</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3103298852"/>
                  </a:ext>
                </a:extLst>
              </a:tr>
              <a:tr h="0">
                <a:tc>
                  <a:txBody>
                    <a:bodyPr/>
                    <a:lstStyle/>
                    <a:p>
                      <a:pPr algn="l"/>
                      <a:r>
                        <a:rPr lang="en-GB" sz="1400">
                          <a:effectLst/>
                        </a:rPr>
                        <a:t>Percentage of outbreaks of Category 1 notifiable medical conditions responded to within 24 hours after notification</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tc>
                <a:tc>
                  <a:txBody>
                    <a:bodyPr/>
                    <a:lstStyle/>
                    <a:p>
                      <a:pPr algn="ctr"/>
                      <a:r>
                        <a:rPr lang="en-GB" sz="1400">
                          <a:effectLst/>
                        </a:rPr>
                        <a:t>100%</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100%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100%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100%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400" dirty="0">
                          <a:effectLst/>
                        </a:rPr>
                        <a:t>100%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100%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2190610438"/>
                  </a:ext>
                </a:extLst>
              </a:tr>
              <a:tr h="0">
                <a:tc>
                  <a:txBody>
                    <a:bodyPr/>
                    <a:lstStyle/>
                    <a:p>
                      <a:pPr algn="l"/>
                      <a:r>
                        <a:rPr lang="en-GB" sz="1400">
                          <a:effectLst/>
                        </a:rPr>
                        <a:t>Percentage of NICD laboratories that are SANAS accredited </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tc>
                <a:tc>
                  <a:txBody>
                    <a:bodyPr/>
                    <a:lstStyle/>
                    <a:p>
                      <a:pPr algn="ctr"/>
                      <a:r>
                        <a:rPr lang="en-GB" sz="1400">
                          <a:effectLst/>
                        </a:rPr>
                        <a:t>100%</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100%</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100%</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100%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400" dirty="0">
                          <a:effectLst/>
                        </a:rPr>
                        <a:t>100%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100%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47737285"/>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 y="201930"/>
            <a:ext cx="9333230"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913440" y="6191775"/>
            <a:ext cx="546259" cy="365125"/>
          </a:xfrm>
          <a:solidFill>
            <a:schemeClr val="accent3"/>
          </a:solidFill>
          <a:ln>
            <a:miter lim="800000"/>
          </a:ln>
        </p:spPr>
        <p:txBody>
          <a:bodyPr/>
          <a:lstStyle/>
          <a:p>
            <a:fld id="{7005066E-11D2-3649-9021-E6FFC8BCA7C9}" type="slidenum">
              <a:rPr lang="en-US" sz="1600">
                <a:solidFill>
                  <a:schemeClr val="bg1"/>
                </a:solidFill>
              </a:rPr>
              <a:t>31</a:t>
            </a:fld>
            <a:endParaRPr lang="en-US" sz="1600" dirty="0">
              <a:solidFill>
                <a:schemeClr val="bg1"/>
              </a:solidFill>
            </a:endParaRPr>
          </a:p>
        </p:txBody>
      </p:sp>
      <p:pic>
        <p:nvPicPr>
          <p:cNvPr id="12" name="Picture 11"/>
          <p:cNvPicPr>
            <a:picLocks noChangeAspect="1"/>
          </p:cNvPicPr>
          <p:nvPr/>
        </p:nvPicPr>
        <p:blipFill>
          <a:blip r:embed="rId3">
            <a:alphaModFix amt="53000"/>
          </a:blip>
          <a:stretch>
            <a:fillRect/>
          </a:stretch>
        </p:blipFill>
        <p:spPr>
          <a:xfrm>
            <a:off x="-25672" y="738974"/>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25672" y="873014"/>
            <a:ext cx="9126583" cy="369332"/>
          </a:xfrm>
          <a:prstGeom prst="rect">
            <a:avLst/>
          </a:prstGeom>
          <a:noFill/>
        </p:spPr>
        <p:txBody>
          <a:bodyPr wrap="square" rtlCol="0">
            <a:spAutoFit/>
          </a:bodyPr>
          <a:lstStyle/>
          <a:p>
            <a:pPr algn="ctr"/>
            <a:r>
              <a:rPr lang="en-GB" sz="1800" dirty="0"/>
              <a:t>PROGRAMME 3: SURVEILLANCE OF COMMUNICABLE DISEASES</a:t>
            </a:r>
            <a:r>
              <a:rPr lang="en-GB" sz="1400" dirty="0"/>
              <a:t>.</a:t>
            </a:r>
          </a:p>
        </p:txBody>
      </p:sp>
      <p:graphicFrame>
        <p:nvGraphicFramePr>
          <p:cNvPr id="4" name="Table 3">
            <a:extLst>
              <a:ext uri="{FF2B5EF4-FFF2-40B4-BE49-F238E27FC236}">
                <a16:creationId xmlns:a16="http://schemas.microsoft.com/office/drawing/2014/main" id="{85453CA4-6734-4DEF-9C80-D9D62A7543F3}"/>
              </a:ext>
            </a:extLst>
          </p:cNvPr>
          <p:cNvGraphicFramePr>
            <a:graphicFrameLocks noGrp="1"/>
          </p:cNvGraphicFramePr>
          <p:nvPr>
            <p:extLst>
              <p:ext uri="{D42A27DB-BD31-4B8C-83A1-F6EECF244321}">
                <p14:modId xmlns:p14="http://schemas.microsoft.com/office/powerpoint/2010/main" val="3860244662"/>
              </p:ext>
            </p:extLst>
          </p:nvPr>
        </p:nvGraphicFramePr>
        <p:xfrm>
          <a:off x="154356" y="1484784"/>
          <a:ext cx="9126583" cy="4907280"/>
        </p:xfrm>
        <a:graphic>
          <a:graphicData uri="http://schemas.openxmlformats.org/drawingml/2006/table">
            <a:tbl>
              <a:tblPr firstRow="1" firstCol="1" bandRow="1">
                <a:tableStyleId>{5940675A-B579-460E-94D1-54222C63F5DA}</a:tableStyleId>
              </a:tblPr>
              <a:tblGrid>
                <a:gridCol w="1928063">
                  <a:extLst>
                    <a:ext uri="{9D8B030D-6E8A-4147-A177-3AD203B41FA5}">
                      <a16:colId xmlns:a16="http://schemas.microsoft.com/office/drawing/2014/main" val="2564312333"/>
                    </a:ext>
                  </a:extLst>
                </a:gridCol>
                <a:gridCol w="858913">
                  <a:extLst>
                    <a:ext uri="{9D8B030D-6E8A-4147-A177-3AD203B41FA5}">
                      <a16:colId xmlns:a16="http://schemas.microsoft.com/office/drawing/2014/main" val="1620417419"/>
                    </a:ext>
                  </a:extLst>
                </a:gridCol>
                <a:gridCol w="874429">
                  <a:extLst>
                    <a:ext uri="{9D8B030D-6E8A-4147-A177-3AD203B41FA5}">
                      <a16:colId xmlns:a16="http://schemas.microsoft.com/office/drawing/2014/main" val="3209415609"/>
                    </a:ext>
                  </a:extLst>
                </a:gridCol>
                <a:gridCol w="947298">
                  <a:extLst>
                    <a:ext uri="{9D8B030D-6E8A-4147-A177-3AD203B41FA5}">
                      <a16:colId xmlns:a16="http://schemas.microsoft.com/office/drawing/2014/main" val="3266592299"/>
                    </a:ext>
                  </a:extLst>
                </a:gridCol>
                <a:gridCol w="1165904">
                  <a:extLst>
                    <a:ext uri="{9D8B030D-6E8A-4147-A177-3AD203B41FA5}">
                      <a16:colId xmlns:a16="http://schemas.microsoft.com/office/drawing/2014/main" val="1726652471"/>
                    </a:ext>
                  </a:extLst>
                </a:gridCol>
                <a:gridCol w="1020167">
                  <a:extLst>
                    <a:ext uri="{9D8B030D-6E8A-4147-A177-3AD203B41FA5}">
                      <a16:colId xmlns:a16="http://schemas.microsoft.com/office/drawing/2014/main" val="1199945918"/>
                    </a:ext>
                  </a:extLst>
                </a:gridCol>
                <a:gridCol w="874429">
                  <a:extLst>
                    <a:ext uri="{9D8B030D-6E8A-4147-A177-3AD203B41FA5}">
                      <a16:colId xmlns:a16="http://schemas.microsoft.com/office/drawing/2014/main" val="4082199304"/>
                    </a:ext>
                  </a:extLst>
                </a:gridCol>
                <a:gridCol w="1457380">
                  <a:extLst>
                    <a:ext uri="{9D8B030D-6E8A-4147-A177-3AD203B41FA5}">
                      <a16:colId xmlns:a16="http://schemas.microsoft.com/office/drawing/2014/main" val="273848783"/>
                    </a:ext>
                  </a:extLst>
                </a:gridCol>
              </a:tblGrid>
              <a:tr h="0">
                <a:tc>
                  <a:txBody>
                    <a:bodyPr/>
                    <a:lstStyle/>
                    <a:p>
                      <a:endParaRPr lang="en-ZA" sz="1400" dirty="0"/>
                    </a:p>
                  </a:txBody>
                  <a:tcPr marL="68580" marR="68580" marT="0" marB="0">
                    <a:solidFill>
                      <a:srgbClr val="8EC02F"/>
                    </a:solidFill>
                  </a:tcPr>
                </a:tc>
                <a:tc gridSpan="3">
                  <a:txBody>
                    <a:bodyPr/>
                    <a:lstStyle/>
                    <a:p>
                      <a:pPr algn="ctr"/>
                      <a:r>
                        <a:rPr lang="en-GB" sz="1400" dirty="0">
                          <a:effectLst/>
                        </a:rPr>
                        <a:t>Audited/actual/planned performance</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hMerge="1">
                  <a:txBody>
                    <a:bodyPr/>
                    <a:lstStyle/>
                    <a:p>
                      <a:endParaRPr lang="en-ZA"/>
                    </a:p>
                  </a:txBody>
                  <a:tcPr/>
                </a:tc>
                <a:tc hMerge="1">
                  <a:txBody>
                    <a:bodyPr/>
                    <a:lstStyle/>
                    <a:p>
                      <a:endParaRPr lang="en-ZA"/>
                    </a:p>
                  </a:txBody>
                  <a:tcPr/>
                </a:tc>
                <a:tc>
                  <a:txBody>
                    <a:bodyPr/>
                    <a:lstStyle/>
                    <a:p>
                      <a:pPr algn="ctr"/>
                      <a:r>
                        <a:rPr lang="en-GB" sz="1400" dirty="0">
                          <a:effectLst/>
                        </a:rPr>
                        <a:t>Estimated performance</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chemeClr val="accent3">
                        <a:lumMod val="20000"/>
                        <a:lumOff val="80000"/>
                      </a:schemeClr>
                    </a:solidFill>
                  </a:tcPr>
                </a:tc>
                <a:tc gridSpan="2">
                  <a:txBody>
                    <a:bodyPr/>
                    <a:lstStyle/>
                    <a:p>
                      <a:pPr algn="ctr"/>
                      <a:r>
                        <a:rPr lang="en-GB" sz="1400" dirty="0">
                          <a:effectLst/>
                        </a:rPr>
                        <a:t>Medium-term targets</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hMerge="1">
                  <a:txBody>
                    <a:bodyPr/>
                    <a:lstStyle/>
                    <a:p>
                      <a:endParaRPr lang="en-ZA" dirty="0"/>
                    </a:p>
                  </a:txBody>
                  <a:tcPr marL="68580" marR="68580" marT="0" marB="0"/>
                </a:tc>
                <a:tc>
                  <a:txBody>
                    <a:bodyPr/>
                    <a:lstStyle/>
                    <a:p>
                      <a:r>
                        <a:rPr lang="en-GB" sz="1400" dirty="0"/>
                        <a:t>Comments</a:t>
                      </a:r>
                      <a:endParaRPr lang="en-ZA" sz="1400" dirty="0"/>
                    </a:p>
                  </a:txBody>
                  <a:tcPr marL="68580" marR="68580" marT="0" marB="0">
                    <a:solidFill>
                      <a:srgbClr val="8EC02F"/>
                    </a:solidFill>
                  </a:tcPr>
                </a:tc>
                <a:extLst>
                  <a:ext uri="{0D108BD9-81ED-4DB2-BD59-A6C34878D82A}">
                    <a16:rowId xmlns:a16="http://schemas.microsoft.com/office/drawing/2014/main" val="1909443011"/>
                  </a:ext>
                </a:extLst>
              </a:tr>
              <a:tr h="0">
                <a:tc>
                  <a:txBody>
                    <a:bodyPr/>
                    <a:lstStyle/>
                    <a:p>
                      <a:pPr algn="just"/>
                      <a:r>
                        <a:rPr lang="en-GB" sz="1400">
                          <a:effectLst/>
                        </a:rPr>
                        <a:t>Output indicator</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just"/>
                      <a:r>
                        <a:rPr lang="en-GB" sz="1400" dirty="0">
                          <a:effectLst/>
                        </a:rPr>
                        <a:t>2019/20</a:t>
                      </a:r>
                      <a:endParaRPr lang="en-ZA" sz="1400" dirty="0">
                        <a:effectLst/>
                      </a:endParaRPr>
                    </a:p>
                    <a:p>
                      <a:pPr algn="just"/>
                      <a:r>
                        <a:rPr lang="en-GB" sz="1400" dirty="0">
                          <a:effectLst/>
                        </a:rPr>
                        <a:t>Audited</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just"/>
                      <a:r>
                        <a:rPr lang="en-GB" sz="1400" dirty="0">
                          <a:effectLst/>
                        </a:rPr>
                        <a:t>2020/21 </a:t>
                      </a:r>
                      <a:endParaRPr lang="en-ZA" sz="1400" dirty="0">
                        <a:effectLst/>
                      </a:endParaRPr>
                    </a:p>
                    <a:p>
                      <a:pPr algn="just"/>
                      <a:r>
                        <a:rPr lang="en-GB" sz="1400" dirty="0">
                          <a:effectLst/>
                        </a:rPr>
                        <a:t>Audited</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just"/>
                      <a:r>
                        <a:rPr lang="en-GB" sz="1400" dirty="0">
                          <a:effectLst/>
                        </a:rPr>
                        <a:t>2021/22</a:t>
                      </a:r>
                      <a:endParaRPr lang="en-ZA" sz="1400" dirty="0">
                        <a:effectLst/>
                      </a:endParaRPr>
                    </a:p>
                    <a:p>
                      <a:pPr algn="just"/>
                      <a:r>
                        <a:rPr lang="en-GB" sz="1400" dirty="0">
                          <a:effectLst/>
                        </a:rPr>
                        <a:t>Planned</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400" dirty="0">
                          <a:effectLst/>
                        </a:rPr>
                        <a:t>2022/23</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chemeClr val="accent3">
                        <a:lumMod val="20000"/>
                        <a:lumOff val="80000"/>
                      </a:schemeClr>
                    </a:solidFill>
                  </a:tcPr>
                </a:tc>
                <a:tc>
                  <a:txBody>
                    <a:bodyPr/>
                    <a:lstStyle/>
                    <a:p>
                      <a:pPr algn="ctr"/>
                      <a:r>
                        <a:rPr lang="en-GB" sz="1400" dirty="0">
                          <a:effectLst/>
                        </a:rPr>
                        <a:t>2023/24</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400">
                          <a:effectLst/>
                        </a:rPr>
                        <a:t>2024/25</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solidFill>
                      <a:srgbClr val="8EC02F"/>
                    </a:solidFill>
                  </a:tcPr>
                </a:tc>
                <a:extLst>
                  <a:ext uri="{0D108BD9-81ED-4DB2-BD59-A6C34878D82A}">
                    <a16:rowId xmlns:a16="http://schemas.microsoft.com/office/drawing/2014/main" val="3797679809"/>
                  </a:ext>
                </a:extLst>
              </a:tr>
              <a:tr h="0">
                <a:tc>
                  <a:txBody>
                    <a:bodyPr/>
                    <a:lstStyle/>
                    <a:p>
                      <a:pPr algn="l"/>
                      <a:r>
                        <a:rPr lang="en-ZA" sz="1400">
                          <a:effectLst/>
                        </a:rPr>
                        <a:t>National HIV surveillance reporting </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tc>
                <a:tc>
                  <a:txBody>
                    <a:bodyPr/>
                    <a:lstStyle/>
                    <a:p>
                      <a:pPr algn="ctr"/>
                      <a:r>
                        <a:rPr lang="en-GB" sz="1400">
                          <a:effectLst/>
                        </a:rPr>
                        <a:t>N/A</a:t>
                      </a:r>
                      <a:endParaRPr lang="en-ZA" sz="1400">
                        <a:effectLst/>
                      </a:endParaRPr>
                    </a:p>
                    <a:p>
                      <a:pPr algn="ctr"/>
                      <a:r>
                        <a:rPr lang="en-GB" sz="1400">
                          <a:effectLst/>
                        </a:rPr>
                        <a:t> </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N/A</a:t>
                      </a:r>
                      <a:endParaRPr lang="en-ZA" sz="1400" dirty="0">
                        <a:effectLst/>
                      </a:endParaRPr>
                    </a:p>
                    <a:p>
                      <a:pPr algn="ctr"/>
                      <a:r>
                        <a:rPr lang="en-GB" sz="1400" dirty="0">
                          <a:effectLst/>
                        </a:rPr>
                        <a:t> </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N/A</a:t>
                      </a:r>
                      <a:endParaRPr lang="en-ZA" sz="1400">
                        <a:effectLst/>
                      </a:endParaRPr>
                    </a:p>
                    <a:p>
                      <a:pPr algn="ctr"/>
                      <a:r>
                        <a:rPr lang="en-GB" sz="1400">
                          <a:effectLst/>
                        </a:rPr>
                        <a:t> </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90%</a:t>
                      </a:r>
                      <a:endParaRPr lang="en-ZA" sz="1400" dirty="0">
                        <a:effectLst/>
                      </a:endParaRPr>
                    </a:p>
                    <a:p>
                      <a:pPr algn="ctr"/>
                      <a:r>
                        <a:rPr lang="en-GB" sz="1400" dirty="0">
                          <a:effectLst/>
                        </a:rPr>
                        <a:t> </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400" dirty="0">
                          <a:effectLst/>
                        </a:rPr>
                        <a:t>90%</a:t>
                      </a:r>
                      <a:endParaRPr lang="en-ZA" sz="1400" dirty="0">
                        <a:effectLst/>
                      </a:endParaRPr>
                    </a:p>
                    <a:p>
                      <a:pPr algn="ctr"/>
                      <a:r>
                        <a:rPr lang="en-GB" sz="1400" dirty="0">
                          <a:effectLst/>
                        </a:rPr>
                        <a:t> </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90%</a:t>
                      </a:r>
                      <a:endParaRPr lang="en-ZA" sz="1400" dirty="0">
                        <a:effectLst/>
                      </a:endParaRPr>
                    </a:p>
                    <a:p>
                      <a:pPr algn="ctr"/>
                      <a:r>
                        <a:rPr lang="en-GB" sz="1400" dirty="0">
                          <a:effectLst/>
                        </a:rPr>
                        <a:t> </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rowSpan="2">
                  <a:txBody>
                    <a:bodyPr/>
                    <a:lstStyle/>
                    <a:p>
                      <a:pPr algn="l"/>
                      <a:r>
                        <a:rPr lang="en-GB" sz="1400" dirty="0">
                          <a:effectLst/>
                          <a:latin typeface="Calibri" panose="020F0502020204030204" pitchFamily="34" charset="0"/>
                          <a:ea typeface="DengXian" panose="02010600030101010101" pitchFamily="2" charset="-122"/>
                          <a:cs typeface="Courier New" panose="02070309020205020404" pitchFamily="49" charset="0"/>
                        </a:rPr>
                        <a:t>Included the KPIs to strengthen monitoring of the programmes.</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1307921037"/>
                  </a:ext>
                </a:extLst>
              </a:tr>
              <a:tr h="0">
                <a:tc>
                  <a:txBody>
                    <a:bodyPr/>
                    <a:lstStyle/>
                    <a:p>
                      <a:pPr algn="l"/>
                      <a:r>
                        <a:rPr lang="en-GB" sz="1400">
                          <a:effectLst/>
                        </a:rPr>
                        <a:t>National TB surveillance reporting</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tc>
                <a:tc>
                  <a:txBody>
                    <a:bodyPr/>
                    <a:lstStyle/>
                    <a:p>
                      <a:pPr algn="ctr"/>
                      <a:r>
                        <a:rPr lang="en-GB" sz="1400">
                          <a:effectLst/>
                        </a:rPr>
                        <a:t>N/A</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N/A</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N/A</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85%</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400" dirty="0">
                          <a:effectLst/>
                        </a:rPr>
                        <a:t>85%</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85%</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vMerge="1">
                  <a:txBody>
                    <a:bodyPr/>
                    <a:lstStyle/>
                    <a:p>
                      <a:pPr algn="ct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25447927"/>
                  </a:ext>
                </a:extLst>
              </a:tr>
              <a:tr h="0">
                <a:tc>
                  <a:txBody>
                    <a:bodyPr/>
                    <a:lstStyle/>
                    <a:p>
                      <a:pPr algn="l"/>
                      <a:r>
                        <a:rPr lang="en-GB" sz="1400" dirty="0">
                          <a:effectLst/>
                        </a:rPr>
                        <a:t>Number of articles published in peer-reviewed journals</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181</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200*</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150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160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400" dirty="0">
                          <a:effectLst/>
                        </a:rPr>
                        <a:t>170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180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l"/>
                      <a:r>
                        <a:rPr lang="en-GB" sz="1400" kern="1200" dirty="0">
                          <a:solidFill>
                            <a:schemeClr val="dk1"/>
                          </a:solidFill>
                          <a:effectLst/>
                        </a:rPr>
                        <a:t>The increased number of research publications was due to the increased COVID-19 related research output. The targets have been adjusted to be realistic going forward</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1749327169"/>
                  </a:ext>
                </a:extLst>
              </a:tr>
              <a:tr h="0">
                <a:tc>
                  <a:txBody>
                    <a:bodyPr/>
                    <a:lstStyle/>
                    <a:p>
                      <a:pPr algn="l"/>
                      <a:r>
                        <a:rPr lang="en-GB" sz="1400" dirty="0">
                          <a:effectLst/>
                        </a:rPr>
                        <a:t>Number of field epidemiologists qualified	</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tc>
                <a:tc>
                  <a:txBody>
                    <a:bodyPr/>
                    <a:lstStyle/>
                    <a:p>
                      <a:pPr algn="ctr"/>
                      <a:r>
                        <a:rPr lang="en-GB" sz="1400" dirty="0">
                          <a:effectLst/>
                        </a:rPr>
                        <a:t>6</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7</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7</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8</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400">
                          <a:effectLst/>
                        </a:rPr>
                        <a:t>8</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9</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tc>
                  <a:txBody>
                    <a:bodyPr/>
                    <a:lstStyle/>
                    <a:p>
                      <a:pPr algn="ct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1775595572"/>
                  </a:ext>
                </a:extLst>
              </a:tr>
            </a:tbl>
          </a:graphicData>
        </a:graphic>
      </p:graphicFrame>
    </p:spTree>
    <p:extLst>
      <p:ext uri="{BB962C8B-B14F-4D97-AF65-F5344CB8AC3E}">
        <p14:creationId xmlns:p14="http://schemas.microsoft.com/office/powerpoint/2010/main" val="27238005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188595"/>
            <a:ext cx="9363075"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913495" y="6021070"/>
            <a:ext cx="449580" cy="365125"/>
          </a:xfrm>
          <a:noFill/>
          <a:ln>
            <a:miter lim="800000"/>
          </a:ln>
          <a:extLst>
            <a:ext uri="{909E8E84-426E-40DD-AFC4-6F175D3DCCD1}">
              <a14:hiddenFill xmlns:a14="http://schemas.microsoft.com/office/drawing/2010/main">
                <a:solidFill>
                  <a:schemeClr val="accent3"/>
                </a:solidFill>
              </a14:hiddenFill>
            </a:ext>
          </a:extLst>
        </p:spPr>
        <p:txBody>
          <a:bodyPr/>
          <a:lstStyle/>
          <a:p>
            <a:pPr algn="ctr"/>
            <a:fld id="{7005066E-11D2-3649-9021-E6FFC8BCA7C9}" type="slidenum">
              <a:rPr lang="en-US" sz="1600">
                <a:solidFill>
                  <a:schemeClr val="accent3"/>
                </a:solidFill>
              </a:rPr>
              <a:t>32</a:t>
            </a:fld>
            <a:endParaRPr lang="en-US" sz="1600" dirty="0">
              <a:solidFill>
                <a:schemeClr val="accent3"/>
              </a:solidFill>
            </a:endParaRPr>
          </a:p>
        </p:txBody>
      </p:sp>
      <p:pic>
        <p:nvPicPr>
          <p:cNvPr id="12" name="Picture 11"/>
          <p:cNvPicPr>
            <a:picLocks noChangeAspect="1"/>
          </p:cNvPicPr>
          <p:nvPr/>
        </p:nvPicPr>
        <p:blipFill>
          <a:blip r:embed="rId3">
            <a:alphaModFix amt="53000"/>
          </a:blip>
          <a:stretch>
            <a:fillRect/>
          </a:stretch>
        </p:blipFill>
        <p:spPr>
          <a:xfrm>
            <a:off x="-18107" y="965417"/>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56344" y="1267979"/>
            <a:ext cx="9126583" cy="369332"/>
          </a:xfrm>
          <a:prstGeom prst="rect">
            <a:avLst/>
          </a:prstGeom>
          <a:noFill/>
        </p:spPr>
        <p:txBody>
          <a:bodyPr wrap="square" rtlCol="0">
            <a:spAutoFit/>
          </a:bodyPr>
          <a:lstStyle/>
          <a:p>
            <a:pPr algn="ctr"/>
            <a:r>
              <a:rPr lang="en-GB" sz="1800" dirty="0"/>
              <a:t>PROGRAMME 4: OCCUPATIONAL AND ENVIRONMENTAL HEALTH AND SAFETY.</a:t>
            </a:r>
          </a:p>
        </p:txBody>
      </p:sp>
      <p:sp>
        <p:nvSpPr>
          <p:cNvPr id="9" name="TextBox 8"/>
          <p:cNvSpPr txBox="1"/>
          <p:nvPr/>
        </p:nvSpPr>
        <p:spPr>
          <a:xfrm>
            <a:off x="218905" y="1825271"/>
            <a:ext cx="9126582" cy="4635243"/>
          </a:xfrm>
          <a:prstGeom prst="rect">
            <a:avLst/>
          </a:prstGeom>
          <a:noFill/>
        </p:spPr>
        <p:txBody>
          <a:bodyPr wrap="square">
            <a:spAutoFit/>
          </a:bodyPr>
          <a:lstStyle/>
          <a:p>
            <a:pPr marR="582930" algn="just">
              <a:lnSpc>
                <a:spcPct val="150000"/>
              </a:lnSpc>
              <a:spcBef>
                <a:spcPts val="600"/>
              </a:spcBef>
              <a:spcAft>
                <a:spcPts val="1600"/>
              </a:spcAft>
            </a:pPr>
            <a:r>
              <a:rPr lang="en-ZA" sz="1800" dirty="0">
                <a:effectLst/>
                <a:latin typeface="Arial" panose="020B0604020202020204" pitchFamily="34" charset="0"/>
                <a:ea typeface="DengXian" panose="02010600030101010101" pitchFamily="2" charset="-122"/>
                <a:cs typeface="Courier New" panose="02070309020205020404" pitchFamily="49" charset="0"/>
              </a:rPr>
              <a:t>T</a:t>
            </a:r>
            <a:r>
              <a:rPr lang="en-GB" sz="1800" dirty="0">
                <a:effectLst/>
                <a:latin typeface="Arial" panose="020B0604020202020204" pitchFamily="34" charset="0"/>
                <a:ea typeface="DengXian" panose="02010600030101010101" pitchFamily="2" charset="-122"/>
                <a:cs typeface="Courier New" panose="02070309020205020404" pitchFamily="49" charset="0"/>
              </a:rPr>
              <a:t>he National Institute for Occupational Health is a national public health institute that provides occupational and environmental health and </a:t>
            </a:r>
            <a:r>
              <a:rPr lang="en-GB" sz="1800" dirty="0">
                <a:solidFill>
                  <a:srgbClr val="000000"/>
                </a:solidFill>
                <a:effectLst/>
                <a:latin typeface="Arial" panose="020B0604020202020204" pitchFamily="34" charset="0"/>
                <a:ea typeface="DengXian" panose="02010600030101010101" pitchFamily="2" charset="-122"/>
                <a:cs typeface="Courier New" panose="02070309020205020404" pitchFamily="49" charset="0"/>
              </a:rPr>
              <a:t>safety support</a:t>
            </a:r>
            <a:r>
              <a:rPr lang="en-GB" sz="1800" dirty="0">
                <a:effectLst/>
                <a:latin typeface="Arial" panose="020B0604020202020204" pitchFamily="34" charset="0"/>
                <a:ea typeface="DengXian" panose="02010600030101010101" pitchFamily="2" charset="-122"/>
                <a:cs typeface="Courier New" panose="02070309020205020404" pitchFamily="49" charset="0"/>
              </a:rPr>
              <a:t> across all sectors of the economy to improve and promote workers’ health and safety. </a:t>
            </a:r>
          </a:p>
          <a:p>
            <a:pPr marR="582930" algn="just">
              <a:lnSpc>
                <a:spcPct val="150000"/>
              </a:lnSpc>
              <a:spcBef>
                <a:spcPts val="600"/>
              </a:spcBef>
              <a:spcAft>
                <a:spcPts val="1600"/>
              </a:spcAft>
            </a:pPr>
            <a:r>
              <a:rPr lang="en-GB" sz="1800" dirty="0">
                <a:effectLst/>
                <a:latin typeface="Arial" panose="020B0604020202020204" pitchFamily="34" charset="0"/>
                <a:ea typeface="DengXian" panose="02010600030101010101" pitchFamily="2" charset="-122"/>
                <a:cs typeface="Courier New" panose="02070309020205020404" pitchFamily="49" charset="0"/>
              </a:rPr>
              <a:t>The Institute achieves this by providing occupational medicine, hygiene, advisory, </a:t>
            </a:r>
            <a:r>
              <a:rPr lang="en-GB" sz="1800" dirty="0">
                <a:solidFill>
                  <a:srgbClr val="000000"/>
                </a:solidFill>
                <a:effectLst/>
                <a:latin typeface="Arial" panose="020B0604020202020204" pitchFamily="34" charset="0"/>
                <a:ea typeface="DengXian" panose="02010600030101010101" pitchFamily="2" charset="-122"/>
                <a:cs typeface="Courier New" panose="02070309020205020404" pitchFamily="49" charset="0"/>
              </a:rPr>
              <a:t>statutory pathology,</a:t>
            </a:r>
            <a:r>
              <a:rPr lang="en-GB" sz="1800" dirty="0">
                <a:effectLst/>
                <a:latin typeface="Arial" panose="020B0604020202020204" pitchFamily="34" charset="0"/>
                <a:ea typeface="DengXian" panose="02010600030101010101" pitchFamily="2" charset="-122"/>
                <a:cs typeface="Courier New" panose="02070309020205020404" pitchFamily="49" charset="0"/>
              </a:rPr>
              <a:t> and laboratory services, conducting research, and providing teaching and training in occupational and </a:t>
            </a:r>
            <a:r>
              <a:rPr lang="en-GB" sz="1800" dirty="0">
                <a:solidFill>
                  <a:srgbClr val="000000"/>
                </a:solidFill>
                <a:effectLst/>
                <a:latin typeface="Arial" panose="020B0604020202020204" pitchFamily="34" charset="0"/>
                <a:ea typeface="DengXian" panose="02010600030101010101" pitchFamily="2" charset="-122"/>
                <a:cs typeface="Courier New" panose="02070309020205020404" pitchFamily="49" charset="0"/>
              </a:rPr>
              <a:t>environmental</a:t>
            </a:r>
            <a:r>
              <a:rPr lang="en-GB" sz="1800" dirty="0">
                <a:effectLst/>
                <a:latin typeface="Arial" panose="020B0604020202020204" pitchFamily="34" charset="0"/>
                <a:ea typeface="DengXian" panose="02010600030101010101" pitchFamily="2" charset="-122"/>
                <a:cs typeface="Courier New" panose="02070309020205020404" pitchFamily="49" charset="0"/>
              </a:rPr>
              <a:t> health and safety.  </a:t>
            </a:r>
          </a:p>
          <a:p>
            <a:pPr marR="582930" algn="just">
              <a:lnSpc>
                <a:spcPct val="150000"/>
              </a:lnSpc>
              <a:spcBef>
                <a:spcPts val="600"/>
              </a:spcBef>
              <a:spcAft>
                <a:spcPts val="1600"/>
              </a:spcAft>
            </a:pPr>
            <a:r>
              <a:rPr lang="en-GB" sz="1800" dirty="0">
                <a:ea typeface="DengXian" panose="02010600030101010101" pitchFamily="2" charset="-122"/>
                <a:cs typeface="Courier New" panose="02070309020205020404" pitchFamily="49" charset="0"/>
              </a:rPr>
              <a:t>The KPIs selected aims at monitoring the programme.</a:t>
            </a:r>
          </a:p>
          <a:p>
            <a:pPr marR="582930" algn="just">
              <a:lnSpc>
                <a:spcPct val="150000"/>
              </a:lnSpc>
              <a:spcBef>
                <a:spcPts val="600"/>
              </a:spcBef>
              <a:spcAft>
                <a:spcPts val="1600"/>
              </a:spcAft>
            </a:pPr>
            <a:r>
              <a:rPr lang="en-GB" sz="1800" dirty="0">
                <a:effectLst/>
                <a:ea typeface="DengXian" panose="02010600030101010101" pitchFamily="2" charset="-122"/>
                <a:cs typeface="Arial" panose="020B0604020202020204" pitchFamily="34" charset="0"/>
              </a:rPr>
              <a:t>The research KPI is incorporated in the overall research </a:t>
            </a:r>
            <a:r>
              <a:rPr lang="en-GB" sz="1800" dirty="0">
                <a:ea typeface="DengXian" panose="02010600030101010101" pitchFamily="2" charset="-122"/>
                <a:cs typeface="Arial" panose="020B0604020202020204" pitchFamily="34" charset="0"/>
              </a:rPr>
              <a:t>section under programme 2 (AARQA).</a:t>
            </a:r>
            <a:endParaRPr lang="en-ZA" sz="1800" dirty="0">
              <a:effectLst/>
              <a:ea typeface="DengXian" panose="02010600030101010101" pitchFamily="2" charset="-122"/>
              <a:cs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3335" y="56179"/>
            <a:ext cx="9284335"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29395" y="6237605"/>
            <a:ext cx="465455" cy="365125"/>
          </a:xfrm>
          <a:solidFill>
            <a:schemeClr val="accent3"/>
          </a:solidFill>
          <a:ln>
            <a:miter lim="800000"/>
          </a:ln>
        </p:spPr>
        <p:txBody>
          <a:bodyPr/>
          <a:lstStyle/>
          <a:p>
            <a:pPr algn="ctr"/>
            <a:fld id="{7005066E-11D2-3649-9021-E6FFC8BCA7C9}" type="slidenum">
              <a:rPr lang="en-US" sz="1600">
                <a:solidFill>
                  <a:schemeClr val="bg1"/>
                </a:solidFill>
              </a:rPr>
              <a:t>33</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18107" y="605473"/>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128097" y="662774"/>
            <a:ext cx="9126583" cy="369332"/>
          </a:xfrm>
          <a:prstGeom prst="rect">
            <a:avLst/>
          </a:prstGeom>
          <a:noFill/>
        </p:spPr>
        <p:txBody>
          <a:bodyPr wrap="square" rtlCol="0">
            <a:spAutoFit/>
          </a:bodyPr>
          <a:lstStyle/>
          <a:p>
            <a:pPr algn="ctr"/>
            <a:r>
              <a:rPr lang="en-GB" sz="1800" dirty="0"/>
              <a:t>PROGRAMME 4: OCCUPATIONAL AND ENVIRONMENTAL HEALTH AND SAFETY</a:t>
            </a:r>
            <a:r>
              <a:rPr lang="en-GB" sz="1400" dirty="0"/>
              <a:t>.</a:t>
            </a:r>
          </a:p>
        </p:txBody>
      </p:sp>
      <p:graphicFrame>
        <p:nvGraphicFramePr>
          <p:cNvPr id="3" name="Table 2">
            <a:extLst>
              <a:ext uri="{FF2B5EF4-FFF2-40B4-BE49-F238E27FC236}">
                <a16:creationId xmlns:a16="http://schemas.microsoft.com/office/drawing/2014/main" id="{D557C4FF-695E-4D93-BDB6-DBBBD7D895D3}"/>
              </a:ext>
            </a:extLst>
          </p:cNvPr>
          <p:cNvGraphicFramePr>
            <a:graphicFrameLocks noGrp="1"/>
          </p:cNvGraphicFramePr>
          <p:nvPr>
            <p:extLst>
              <p:ext uri="{D42A27DB-BD31-4B8C-83A1-F6EECF244321}">
                <p14:modId xmlns:p14="http://schemas.microsoft.com/office/powerpoint/2010/main" val="1468581603"/>
              </p:ext>
            </p:extLst>
          </p:nvPr>
        </p:nvGraphicFramePr>
        <p:xfrm>
          <a:off x="128097" y="1020875"/>
          <a:ext cx="9126582" cy="5669280"/>
        </p:xfrm>
        <a:graphic>
          <a:graphicData uri="http://schemas.openxmlformats.org/drawingml/2006/table">
            <a:tbl>
              <a:tblPr firstRow="1" firstCol="1" bandRow="1">
                <a:tableStyleId>{5940675A-B579-460E-94D1-54222C63F5DA}</a:tableStyleId>
              </a:tblPr>
              <a:tblGrid>
                <a:gridCol w="1819838">
                  <a:extLst>
                    <a:ext uri="{9D8B030D-6E8A-4147-A177-3AD203B41FA5}">
                      <a16:colId xmlns:a16="http://schemas.microsoft.com/office/drawing/2014/main" val="3563407345"/>
                    </a:ext>
                  </a:extLst>
                </a:gridCol>
                <a:gridCol w="975830">
                  <a:extLst>
                    <a:ext uri="{9D8B030D-6E8A-4147-A177-3AD203B41FA5}">
                      <a16:colId xmlns:a16="http://schemas.microsoft.com/office/drawing/2014/main" val="851292364"/>
                    </a:ext>
                  </a:extLst>
                </a:gridCol>
                <a:gridCol w="756554">
                  <a:extLst>
                    <a:ext uri="{9D8B030D-6E8A-4147-A177-3AD203B41FA5}">
                      <a16:colId xmlns:a16="http://schemas.microsoft.com/office/drawing/2014/main" val="2340237594"/>
                    </a:ext>
                  </a:extLst>
                </a:gridCol>
                <a:gridCol w="1020657">
                  <a:extLst>
                    <a:ext uri="{9D8B030D-6E8A-4147-A177-3AD203B41FA5}">
                      <a16:colId xmlns:a16="http://schemas.microsoft.com/office/drawing/2014/main" val="579871944"/>
                    </a:ext>
                  </a:extLst>
                </a:gridCol>
                <a:gridCol w="1099169">
                  <a:extLst>
                    <a:ext uri="{9D8B030D-6E8A-4147-A177-3AD203B41FA5}">
                      <a16:colId xmlns:a16="http://schemas.microsoft.com/office/drawing/2014/main" val="1509957979"/>
                    </a:ext>
                  </a:extLst>
                </a:gridCol>
                <a:gridCol w="1020657">
                  <a:extLst>
                    <a:ext uri="{9D8B030D-6E8A-4147-A177-3AD203B41FA5}">
                      <a16:colId xmlns:a16="http://schemas.microsoft.com/office/drawing/2014/main" val="2788473206"/>
                    </a:ext>
                  </a:extLst>
                </a:gridCol>
                <a:gridCol w="863633">
                  <a:extLst>
                    <a:ext uri="{9D8B030D-6E8A-4147-A177-3AD203B41FA5}">
                      <a16:colId xmlns:a16="http://schemas.microsoft.com/office/drawing/2014/main" val="2023011175"/>
                    </a:ext>
                  </a:extLst>
                </a:gridCol>
                <a:gridCol w="1570244">
                  <a:extLst>
                    <a:ext uri="{9D8B030D-6E8A-4147-A177-3AD203B41FA5}">
                      <a16:colId xmlns:a16="http://schemas.microsoft.com/office/drawing/2014/main" val="1452864243"/>
                    </a:ext>
                  </a:extLst>
                </a:gridCol>
              </a:tblGrid>
              <a:tr h="314960">
                <a:tc>
                  <a:txBody>
                    <a:bodyPr/>
                    <a:lstStyle/>
                    <a:p>
                      <a:endParaRPr lang="en-ZA" sz="1400" dirty="0">
                        <a:latin typeface="+mn-lt"/>
                      </a:endParaRPr>
                    </a:p>
                  </a:txBody>
                  <a:tcPr marL="68580" marR="68580" marT="0" marB="0">
                    <a:solidFill>
                      <a:srgbClr val="8EC02F"/>
                    </a:solidFill>
                  </a:tcPr>
                </a:tc>
                <a:tc gridSpan="3">
                  <a:txBody>
                    <a:bodyPr/>
                    <a:lstStyle/>
                    <a:p>
                      <a:pPr algn="ctr"/>
                      <a:r>
                        <a:rPr lang="en-GB" sz="1400" dirty="0">
                          <a:effectLst/>
                        </a:rPr>
                        <a:t>Audited/actual/planned performance</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hMerge="1">
                  <a:txBody>
                    <a:bodyPr/>
                    <a:lstStyle/>
                    <a:p>
                      <a:endParaRPr lang="en-ZA"/>
                    </a:p>
                  </a:txBody>
                  <a:tcPr/>
                </a:tc>
                <a:tc hMerge="1">
                  <a:txBody>
                    <a:bodyPr/>
                    <a:lstStyle/>
                    <a:p>
                      <a:endParaRPr lang="en-ZA"/>
                    </a:p>
                  </a:txBody>
                  <a:tcPr/>
                </a:tc>
                <a:tc>
                  <a:txBody>
                    <a:bodyPr/>
                    <a:lstStyle/>
                    <a:p>
                      <a:pPr algn="ctr"/>
                      <a:r>
                        <a:rPr lang="en-GB" sz="1400" dirty="0">
                          <a:effectLst/>
                        </a:rPr>
                        <a:t>Estimated performance</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solidFill>
                      <a:schemeClr val="accent3">
                        <a:lumMod val="20000"/>
                        <a:lumOff val="80000"/>
                      </a:schemeClr>
                    </a:solidFill>
                  </a:tcPr>
                </a:tc>
                <a:tc gridSpan="2">
                  <a:txBody>
                    <a:bodyPr/>
                    <a:lstStyle/>
                    <a:p>
                      <a:pPr algn="ctr"/>
                      <a:r>
                        <a:rPr lang="en-GB" sz="1400" dirty="0">
                          <a:effectLst/>
                        </a:rPr>
                        <a:t>Medium-term targets</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hMerge="1">
                  <a:txBody>
                    <a:bodyPr/>
                    <a:lstStyle/>
                    <a:p>
                      <a:pPr algn="ctr"/>
                      <a:endParaRPr lang="en-ZA" sz="1200" dirty="0">
                        <a:effectLst/>
                        <a:latin typeface="Calibri" panose="020F0502020204030204" pitchFamily="34" charset="0"/>
                        <a:ea typeface="DengXian" panose="02010600030101010101" pitchFamily="2" charset="-122"/>
                        <a:cs typeface="Courier New" panose="02070309020205020404" pitchFamily="49" charset="0"/>
                      </a:endParaRPr>
                    </a:p>
                  </a:txBody>
                  <a:tcPr marL="68580" marR="68580" marT="0" marB="0"/>
                </a:tc>
                <a:tc>
                  <a:txBody>
                    <a:bodyPr/>
                    <a:lstStyle/>
                    <a:p>
                      <a:pPr algn="ctr"/>
                      <a:r>
                        <a:rPr lang="en-GB" sz="1400" dirty="0">
                          <a:effectLst/>
                        </a:rPr>
                        <a:t>Comments</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extLst>
                  <a:ext uri="{0D108BD9-81ED-4DB2-BD59-A6C34878D82A}">
                    <a16:rowId xmlns:a16="http://schemas.microsoft.com/office/drawing/2014/main" val="1918848102"/>
                  </a:ext>
                </a:extLst>
              </a:tr>
              <a:tr h="297180">
                <a:tc>
                  <a:txBody>
                    <a:bodyPr/>
                    <a:lstStyle/>
                    <a:p>
                      <a:pPr algn="just"/>
                      <a:r>
                        <a:rPr lang="en-GB" sz="1400">
                          <a:effectLst/>
                        </a:rPr>
                        <a:t>Output indicator</a:t>
                      </a:r>
                      <a:endParaRPr lang="en-ZA" sz="140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just"/>
                      <a:r>
                        <a:rPr lang="en-GB" sz="1400" dirty="0">
                          <a:effectLst/>
                        </a:rPr>
                        <a:t>2019/20</a:t>
                      </a:r>
                      <a:endParaRPr lang="en-ZA" sz="1400" dirty="0">
                        <a:effectLst/>
                      </a:endParaRPr>
                    </a:p>
                    <a:p>
                      <a:pPr algn="just"/>
                      <a:r>
                        <a:rPr lang="en-GB" sz="1400" dirty="0">
                          <a:effectLst/>
                        </a:rPr>
                        <a:t>Audited</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just"/>
                      <a:r>
                        <a:rPr lang="en-GB" sz="1400" dirty="0">
                          <a:effectLst/>
                        </a:rPr>
                        <a:t>2020/21</a:t>
                      </a:r>
                      <a:endParaRPr lang="en-ZA" sz="1400" dirty="0">
                        <a:effectLst/>
                      </a:endParaRPr>
                    </a:p>
                    <a:p>
                      <a:pPr algn="just"/>
                      <a:r>
                        <a:rPr lang="en-GB" sz="1400" dirty="0">
                          <a:effectLst/>
                        </a:rPr>
                        <a:t>Audited</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just"/>
                      <a:r>
                        <a:rPr lang="en-GB" sz="1400" dirty="0">
                          <a:effectLst/>
                        </a:rPr>
                        <a:t>2021/22</a:t>
                      </a:r>
                      <a:endParaRPr lang="en-ZA" sz="1400" dirty="0">
                        <a:effectLst/>
                      </a:endParaRPr>
                    </a:p>
                    <a:p>
                      <a:pPr algn="just"/>
                      <a:r>
                        <a:rPr lang="en-GB" sz="1400" dirty="0">
                          <a:effectLst/>
                        </a:rPr>
                        <a:t>Planned</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400" dirty="0">
                          <a:effectLst/>
                        </a:rPr>
                        <a:t>2022/23</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solidFill>
                      <a:schemeClr val="accent3">
                        <a:lumMod val="20000"/>
                        <a:lumOff val="80000"/>
                      </a:schemeClr>
                    </a:solidFill>
                  </a:tcPr>
                </a:tc>
                <a:tc>
                  <a:txBody>
                    <a:bodyPr/>
                    <a:lstStyle/>
                    <a:p>
                      <a:pPr algn="ctr"/>
                      <a:r>
                        <a:rPr lang="en-GB" sz="1400" dirty="0">
                          <a:effectLst/>
                        </a:rPr>
                        <a:t>2023/24</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400" dirty="0">
                          <a:effectLst/>
                        </a:rPr>
                        <a:t>2024/25</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rPr>
                        <a:t>The 2020/21 audited performance are higher than 2022/23 targets because the test volumes were lower in 2020/21 due to COVID-19. It is expected that test volumes will normalise in the next financial year; hence, the targets have been set to a more realistic</a:t>
                      </a:r>
                      <a:r>
                        <a:rPr lang="en-GB" sz="1800" kern="1200" dirty="0">
                          <a:solidFill>
                            <a:schemeClr val="dk1"/>
                          </a:solidFill>
                          <a:effectLst/>
                        </a:rPr>
                        <a:t>.</a:t>
                      </a:r>
                      <a:endParaRPr lang="en-ZA" sz="18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671127835"/>
                  </a:ext>
                </a:extLst>
              </a:tr>
              <a:tr h="688340">
                <a:tc>
                  <a:txBody>
                    <a:bodyPr/>
                    <a:lstStyle/>
                    <a:p>
                      <a:pPr algn="l"/>
                      <a:r>
                        <a:rPr lang="en-ZA" sz="1400">
                          <a:effectLst/>
                        </a:rPr>
                        <a:t>Percentage of occupational and environmental health laboratory tests conducted within the predefined turnaround time</a:t>
                      </a:r>
                      <a:endParaRPr lang="en-ZA" sz="1400">
                        <a:effectLst/>
                        <a:latin typeface="+mn-lt"/>
                        <a:ea typeface="DengXian" panose="02010600030101010101" pitchFamily="2" charset="-122"/>
                        <a:cs typeface="Courier New" panose="02070309020205020404" pitchFamily="49" charset="0"/>
                      </a:endParaRPr>
                    </a:p>
                  </a:txBody>
                  <a:tcPr marL="68580" marR="68580" marT="0" marB="0"/>
                </a:tc>
                <a:tc>
                  <a:txBody>
                    <a:bodyPr/>
                    <a:lstStyle/>
                    <a:p>
                      <a:pPr algn="ctr"/>
                      <a:r>
                        <a:rPr lang="en-GB" sz="1400" dirty="0">
                          <a:effectLst/>
                        </a:rPr>
                        <a:t>93%</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97%*</a:t>
                      </a:r>
                      <a:endParaRPr lang="en-ZA" sz="14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90%</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90%</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400" dirty="0">
                          <a:effectLst/>
                        </a:rPr>
                        <a:t>90%</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90%</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The 2020/21 audited performance are higher than 2022/23 targets because the test volumes were lower in 2020/21 due to COVID-19. It is expected that test volumes will normalise in the next financial year; hence, the targets have been set to a more realistic</a:t>
                      </a:r>
                      <a:r>
                        <a:rPr lang="en-GB" sz="1800" kern="1200" dirty="0">
                          <a:solidFill>
                            <a:schemeClr val="dk1"/>
                          </a:solidFill>
                          <a:effectLst/>
                          <a:latin typeface="+mn-lt"/>
                          <a:ea typeface="+mn-ea"/>
                          <a:cs typeface="+mn-cs"/>
                        </a:rPr>
                        <a:t>.</a:t>
                      </a:r>
                      <a:endParaRPr lang="en-ZA" sz="1800" kern="1200" dirty="0">
                        <a:solidFill>
                          <a:schemeClr val="dk1"/>
                        </a:solidFill>
                        <a:effectLst/>
                        <a:latin typeface="+mn-lt"/>
                        <a:ea typeface="+mn-ea"/>
                        <a:cs typeface="+mn-cs"/>
                      </a:endParaRPr>
                    </a:p>
                    <a:p>
                      <a:pPr algn="ct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3363560568"/>
                  </a:ext>
                </a:extLst>
              </a:tr>
              <a:tr h="763905">
                <a:tc>
                  <a:txBody>
                    <a:bodyPr/>
                    <a:lstStyle/>
                    <a:p>
                      <a:pPr algn="l"/>
                      <a:r>
                        <a:rPr lang="en-ZA" sz="1400">
                          <a:effectLst/>
                        </a:rPr>
                        <a:t>Number of occupational, environmental health and safety assessments completed</a:t>
                      </a:r>
                      <a:endParaRPr lang="en-ZA" sz="1400">
                        <a:effectLst/>
                        <a:latin typeface="+mn-lt"/>
                        <a:ea typeface="DengXian" panose="02010600030101010101" pitchFamily="2" charset="-122"/>
                        <a:cs typeface="Courier New" panose="02070309020205020404" pitchFamily="49" charset="0"/>
                      </a:endParaRPr>
                    </a:p>
                  </a:txBody>
                  <a:tcPr marL="68580" marR="68580" marT="0" marB="0"/>
                </a:tc>
                <a:tc>
                  <a:txBody>
                    <a:bodyPr/>
                    <a:lstStyle/>
                    <a:p>
                      <a:pPr algn="ctr"/>
                      <a:r>
                        <a:rPr lang="en-GB" sz="1400" dirty="0">
                          <a:effectLst/>
                        </a:rPr>
                        <a:t>30</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15</a:t>
                      </a:r>
                      <a:endParaRPr lang="en-ZA" sz="14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15</a:t>
                      </a:r>
                      <a:endParaRPr lang="en-ZA" sz="14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15</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400">
                          <a:effectLst/>
                        </a:rPr>
                        <a:t>15</a:t>
                      </a:r>
                      <a:endParaRPr lang="en-ZA" sz="14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15</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3659803332"/>
                  </a:ext>
                </a:extLst>
              </a:tr>
              <a:tr h="297180">
                <a:tc>
                  <a:txBody>
                    <a:bodyPr/>
                    <a:lstStyle/>
                    <a:p>
                      <a:pPr algn="l"/>
                      <a:r>
                        <a:rPr lang="en-ZA" sz="1400">
                          <a:effectLst/>
                        </a:rPr>
                        <a:t>Number of occupational health surveillance reports produced</a:t>
                      </a:r>
                      <a:endParaRPr lang="en-ZA" sz="1400">
                        <a:effectLst/>
                        <a:latin typeface="+mn-lt"/>
                        <a:ea typeface="DengXian" panose="02010600030101010101" pitchFamily="2" charset="-122"/>
                        <a:cs typeface="Courier New" panose="02070309020205020404" pitchFamily="49" charset="0"/>
                      </a:endParaRPr>
                    </a:p>
                  </a:txBody>
                  <a:tcPr marL="68580" marR="68580" marT="0" marB="0"/>
                </a:tc>
                <a:tc>
                  <a:txBody>
                    <a:bodyPr/>
                    <a:lstStyle/>
                    <a:p>
                      <a:pPr algn="ctr"/>
                      <a:r>
                        <a:rPr lang="en-GB" sz="1400">
                          <a:effectLst/>
                        </a:rPr>
                        <a:t>4</a:t>
                      </a:r>
                      <a:endParaRPr lang="en-ZA" sz="14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4</a:t>
                      </a:r>
                      <a:endParaRPr lang="en-ZA" sz="14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4</a:t>
                      </a:r>
                      <a:endParaRPr lang="en-ZA" sz="14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4</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400">
                          <a:effectLst/>
                        </a:rPr>
                        <a:t>4</a:t>
                      </a:r>
                      <a:endParaRPr lang="en-ZA" sz="14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4</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1789979071"/>
                  </a:ext>
                </a:extLst>
              </a:tr>
              <a:tr h="348615">
                <a:tc>
                  <a:txBody>
                    <a:bodyPr/>
                    <a:lstStyle/>
                    <a:p>
                      <a:pPr algn="l"/>
                      <a:r>
                        <a:rPr lang="en-GB" sz="1400" dirty="0">
                          <a:effectLst/>
                        </a:rPr>
                        <a:t>Percentage of NIOH laboratories that are SANAS accredited </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tc>
                <a:tc>
                  <a:txBody>
                    <a:bodyPr/>
                    <a:lstStyle/>
                    <a:p>
                      <a:pPr algn="ctr"/>
                      <a:r>
                        <a:rPr lang="en-GB" sz="1400">
                          <a:effectLst/>
                        </a:rPr>
                        <a:t>New</a:t>
                      </a:r>
                      <a:endParaRPr lang="en-ZA" sz="14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100%</a:t>
                      </a:r>
                      <a:endParaRPr lang="en-ZA" sz="14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100%</a:t>
                      </a:r>
                      <a:endParaRPr lang="en-ZA" sz="14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dirty="0">
                          <a:effectLst/>
                        </a:rPr>
                        <a:t>100%</a:t>
                      </a: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400">
                          <a:effectLst/>
                        </a:rPr>
                        <a:t>100%</a:t>
                      </a:r>
                      <a:endParaRPr lang="en-ZA" sz="14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400">
                          <a:effectLst/>
                        </a:rPr>
                        <a:t>100%</a:t>
                      </a:r>
                      <a:endParaRPr lang="en-ZA" sz="14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3108598158"/>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2700" y="188595"/>
            <a:ext cx="9316085"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8913495" y="6021070"/>
            <a:ext cx="465455"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34</a:t>
            </a:fld>
            <a:endParaRPr lang="en-US" sz="1600" dirty="0">
              <a:solidFill>
                <a:schemeClr val="accent3"/>
              </a:solidFill>
            </a:endParaRPr>
          </a:p>
        </p:txBody>
      </p:sp>
      <p:pic>
        <p:nvPicPr>
          <p:cNvPr id="12" name="Picture 11"/>
          <p:cNvPicPr>
            <a:picLocks noChangeAspect="1"/>
          </p:cNvPicPr>
          <p:nvPr/>
        </p:nvPicPr>
        <p:blipFill>
          <a:blip r:embed="rId3">
            <a:alphaModFix amt="53000"/>
          </a:blip>
          <a:stretch>
            <a:fillRect/>
          </a:stretch>
        </p:blipFill>
        <p:spPr>
          <a:xfrm>
            <a:off x="-18107" y="928281"/>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107450" y="1010096"/>
            <a:ext cx="9126583" cy="369332"/>
          </a:xfrm>
          <a:prstGeom prst="rect">
            <a:avLst/>
          </a:prstGeom>
          <a:noFill/>
        </p:spPr>
        <p:txBody>
          <a:bodyPr wrap="square" rtlCol="0">
            <a:spAutoFit/>
          </a:bodyPr>
          <a:lstStyle/>
          <a:p>
            <a:pPr algn="ctr"/>
            <a:r>
              <a:rPr lang="en-GB" sz="1800" dirty="0"/>
              <a:t>PROGRAMME 5: FORENSIC CHEMISTRY LABORATORY SERVICE</a:t>
            </a:r>
          </a:p>
        </p:txBody>
      </p:sp>
      <p:sp>
        <p:nvSpPr>
          <p:cNvPr id="9" name="TextBox 8"/>
          <p:cNvSpPr txBox="1"/>
          <p:nvPr/>
        </p:nvSpPr>
        <p:spPr>
          <a:xfrm>
            <a:off x="107450" y="1375986"/>
            <a:ext cx="8961618" cy="5068054"/>
          </a:xfrm>
          <a:prstGeom prst="rect">
            <a:avLst/>
          </a:prstGeom>
          <a:noFill/>
        </p:spPr>
        <p:txBody>
          <a:bodyPr wrap="square">
            <a:spAutoFit/>
          </a:bodyPr>
          <a:lstStyle/>
          <a:p>
            <a:pPr marL="342900" indent="-342900" algn="just">
              <a:lnSpc>
                <a:spcPct val="150000"/>
              </a:lnSpc>
              <a:buClr>
                <a:srgbClr val="92D050"/>
              </a:buClr>
              <a:buFont typeface="Wingdings" panose="05000000000000000000" pitchFamily="2" charset="2"/>
              <a:buChar char="Ø"/>
            </a:pPr>
            <a:r>
              <a:rPr lang="en-ZA" sz="2000" dirty="0">
                <a:ea typeface="DengXian" panose="02010600030101010101" pitchFamily="2" charset="-122"/>
              </a:rPr>
              <a:t>As of the 1</a:t>
            </a:r>
            <a:r>
              <a:rPr lang="en-ZA" sz="2000" baseline="30000" dirty="0">
                <a:ea typeface="DengXian" panose="02010600030101010101" pitchFamily="2" charset="-122"/>
              </a:rPr>
              <a:t>st</a:t>
            </a:r>
            <a:r>
              <a:rPr lang="en-ZA" sz="2000" dirty="0">
                <a:ea typeface="DengXian" panose="02010600030101010101" pitchFamily="2" charset="-122"/>
              </a:rPr>
              <a:t> of April, the Forensic Chemistry Laboratories (FCL) have been integrated into the NHLS. The FCLs have been funded through a transfer payment from National Treasury.</a:t>
            </a:r>
          </a:p>
          <a:p>
            <a:pPr marL="342900" indent="-342900" algn="just">
              <a:lnSpc>
                <a:spcPct val="150000"/>
              </a:lnSpc>
              <a:buClr>
                <a:srgbClr val="92D050"/>
              </a:buClr>
              <a:buFont typeface="Wingdings" panose="05000000000000000000" pitchFamily="2" charset="2"/>
              <a:buChar char="Ø"/>
            </a:pPr>
            <a:r>
              <a:rPr lang="en-ZA" sz="2000" dirty="0">
                <a:ea typeface="DengXian" panose="02010600030101010101" pitchFamily="2" charset="-122"/>
              </a:rPr>
              <a:t>The main functions of the FCL are:</a:t>
            </a:r>
          </a:p>
          <a:p>
            <a:pPr marL="800100" lvl="1" indent="-342900" algn="just">
              <a:lnSpc>
                <a:spcPct val="150000"/>
              </a:lnSpc>
              <a:buClr>
                <a:srgbClr val="92D050"/>
              </a:buClr>
              <a:buSzPct val="130000"/>
              <a:buFont typeface="Wingdings" panose="05000000000000000000" pitchFamily="2" charset="2"/>
              <a:buChar char="§"/>
              <a:defRPr/>
            </a:pPr>
            <a:r>
              <a:rPr lang="en-ZA" sz="2000" dirty="0">
                <a:ea typeface="ＭＳ Ｐゴシック" pitchFamily="-112" charset="-128"/>
                <a:cs typeface="Arial" panose="020B0604020202020204" pitchFamily="34" charset="0"/>
              </a:rPr>
              <a:t>Testing of biological tissues and fluids for the presence of poisons and/or drugs in instances of unnatural deaths (toxicology analysis)</a:t>
            </a:r>
          </a:p>
          <a:p>
            <a:pPr marL="800100" lvl="1" indent="-342900" algn="just">
              <a:lnSpc>
                <a:spcPct val="150000"/>
              </a:lnSpc>
              <a:buClr>
                <a:srgbClr val="92D050"/>
              </a:buClr>
              <a:buSzPct val="130000"/>
              <a:buFont typeface="Wingdings" panose="05000000000000000000" pitchFamily="2" charset="2"/>
              <a:buChar char="§"/>
              <a:defRPr/>
            </a:pPr>
            <a:r>
              <a:rPr lang="en-ZA" sz="2000" dirty="0">
                <a:ea typeface="ＭＳ Ｐゴシック" pitchFamily="-112" charset="-128"/>
                <a:cs typeface="Arial" panose="020B0604020202020204" pitchFamily="34" charset="0"/>
              </a:rPr>
              <a:t>Testing of ante and post-mortem blood for alcohol analysis.</a:t>
            </a:r>
          </a:p>
          <a:p>
            <a:pPr marL="800100" lvl="1" indent="-342900" algn="just">
              <a:lnSpc>
                <a:spcPct val="150000"/>
              </a:lnSpc>
              <a:buClr>
                <a:srgbClr val="92D050"/>
              </a:buClr>
              <a:buSzPct val="130000"/>
              <a:buFont typeface="Wingdings" panose="05000000000000000000" pitchFamily="2" charset="2"/>
              <a:buChar char="§"/>
              <a:defRPr/>
            </a:pPr>
            <a:r>
              <a:rPr lang="en-ZA" sz="2000" dirty="0">
                <a:ea typeface="ＭＳ Ｐゴシック" pitchFamily="-112" charset="-128"/>
                <a:cs typeface="Arial" panose="020B0604020202020204" pitchFamily="34" charset="0"/>
              </a:rPr>
              <a:t>Food testing in terms of the Foodstuffs Act.</a:t>
            </a:r>
          </a:p>
          <a:p>
            <a:pPr marL="342900" marR="582930" indent="-342900" algn="just">
              <a:spcBef>
                <a:spcPts val="600"/>
              </a:spcBef>
              <a:spcAft>
                <a:spcPts val="1600"/>
              </a:spcAft>
              <a:buClr>
                <a:srgbClr val="92D050"/>
              </a:buClr>
              <a:buFont typeface="Wingdings" panose="05000000000000000000" pitchFamily="2" charset="2"/>
              <a:buChar char="Ø"/>
            </a:pPr>
            <a:r>
              <a:rPr lang="en-ZA" sz="2000" dirty="0">
                <a:effectLst/>
                <a:ea typeface="DengXian" panose="02010600030101010101" pitchFamily="2" charset="-122"/>
                <a:cs typeface="Arial" panose="020B0604020202020204" pitchFamily="34" charset="0"/>
              </a:rPr>
              <a:t>The KPIs are in line with the purpose of this programme.</a:t>
            </a:r>
          </a:p>
          <a:p>
            <a:pPr marL="342900" marR="582930" indent="-342900" algn="just">
              <a:spcBef>
                <a:spcPts val="600"/>
              </a:spcBef>
              <a:spcAft>
                <a:spcPts val="1600"/>
              </a:spcAft>
              <a:buClr>
                <a:srgbClr val="92D050"/>
              </a:buClr>
              <a:buFont typeface="Wingdings" panose="05000000000000000000" pitchFamily="2" charset="2"/>
              <a:buChar char="Ø"/>
            </a:pPr>
            <a:r>
              <a:rPr lang="en-ZA" sz="2000" dirty="0">
                <a:ea typeface="DengXian" panose="02010600030101010101" pitchFamily="2" charset="-122"/>
                <a:cs typeface="Arial" panose="020B0604020202020204" pitchFamily="34" charset="0"/>
              </a:rPr>
              <a:t>The main focus is to reduce backlog of toxicology cases and improve the turnaround time of all test results.</a:t>
            </a:r>
            <a:endParaRPr lang="en-ZA" sz="2000" dirty="0">
              <a:effectLst/>
              <a:ea typeface="DengXian" panose="02010600030101010101" pitchFamily="2" charset="-122"/>
              <a:cs typeface="Arial" panose="020B060402020202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3810" y="188595"/>
            <a:ext cx="9378950"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29395" y="6237605"/>
            <a:ext cx="415925" cy="365125"/>
          </a:xfrm>
          <a:solidFill>
            <a:schemeClr val="accent3"/>
          </a:solidFill>
          <a:ln>
            <a:miter lim="800000"/>
          </a:ln>
        </p:spPr>
        <p:txBody>
          <a:bodyPr/>
          <a:lstStyle/>
          <a:p>
            <a:fld id="{7005066E-11D2-3649-9021-E6FFC8BCA7C9}" type="slidenum">
              <a:rPr lang="en-US" sz="1600">
                <a:solidFill>
                  <a:schemeClr val="bg1"/>
                </a:solidFill>
              </a:rPr>
              <a:t>35</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18107" y="965417"/>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218904" y="1080019"/>
            <a:ext cx="9126583" cy="369332"/>
          </a:xfrm>
          <a:prstGeom prst="rect">
            <a:avLst/>
          </a:prstGeom>
          <a:noFill/>
        </p:spPr>
        <p:txBody>
          <a:bodyPr wrap="square" rtlCol="0">
            <a:spAutoFit/>
          </a:bodyPr>
          <a:lstStyle/>
          <a:p>
            <a:pPr algn="ctr"/>
            <a:r>
              <a:rPr lang="en-GB" sz="1800" dirty="0"/>
              <a:t>PROGRAMME 5: FORENSIC CHEMISTRY LABORATORY SERVICE</a:t>
            </a:r>
          </a:p>
        </p:txBody>
      </p:sp>
      <p:graphicFrame>
        <p:nvGraphicFramePr>
          <p:cNvPr id="2" name="Table 1">
            <a:extLst>
              <a:ext uri="{FF2B5EF4-FFF2-40B4-BE49-F238E27FC236}">
                <a16:creationId xmlns:a16="http://schemas.microsoft.com/office/drawing/2014/main" id="{A37EECE0-FE0F-4579-ADD6-B0554C241550}"/>
              </a:ext>
            </a:extLst>
          </p:cNvPr>
          <p:cNvGraphicFramePr>
            <a:graphicFrameLocks noGrp="1"/>
          </p:cNvGraphicFramePr>
          <p:nvPr>
            <p:extLst>
              <p:ext uri="{D42A27DB-BD31-4B8C-83A1-F6EECF244321}">
                <p14:modId xmlns:p14="http://schemas.microsoft.com/office/powerpoint/2010/main" val="3192800266"/>
              </p:ext>
            </p:extLst>
          </p:nvPr>
        </p:nvGraphicFramePr>
        <p:xfrm>
          <a:off x="130580" y="1586223"/>
          <a:ext cx="9217023" cy="4783292"/>
        </p:xfrm>
        <a:graphic>
          <a:graphicData uri="http://schemas.openxmlformats.org/drawingml/2006/table">
            <a:tbl>
              <a:tblPr firstRow="1" firstCol="1" bandRow="1">
                <a:tableStyleId>{5940675A-B579-460E-94D1-54222C63F5DA}</a:tableStyleId>
              </a:tblPr>
              <a:tblGrid>
                <a:gridCol w="1856517">
                  <a:extLst>
                    <a:ext uri="{9D8B030D-6E8A-4147-A177-3AD203B41FA5}">
                      <a16:colId xmlns:a16="http://schemas.microsoft.com/office/drawing/2014/main" val="1423206837"/>
                    </a:ext>
                  </a:extLst>
                </a:gridCol>
                <a:gridCol w="867133">
                  <a:extLst>
                    <a:ext uri="{9D8B030D-6E8A-4147-A177-3AD203B41FA5}">
                      <a16:colId xmlns:a16="http://schemas.microsoft.com/office/drawing/2014/main" val="533090575"/>
                    </a:ext>
                  </a:extLst>
                </a:gridCol>
                <a:gridCol w="867133">
                  <a:extLst>
                    <a:ext uri="{9D8B030D-6E8A-4147-A177-3AD203B41FA5}">
                      <a16:colId xmlns:a16="http://schemas.microsoft.com/office/drawing/2014/main" val="619476324"/>
                    </a:ext>
                  </a:extLst>
                </a:gridCol>
                <a:gridCol w="1064289">
                  <a:extLst>
                    <a:ext uri="{9D8B030D-6E8A-4147-A177-3AD203B41FA5}">
                      <a16:colId xmlns:a16="http://schemas.microsoft.com/office/drawing/2014/main" val="812774770"/>
                    </a:ext>
                  </a:extLst>
                </a:gridCol>
                <a:gridCol w="1196596">
                  <a:extLst>
                    <a:ext uri="{9D8B030D-6E8A-4147-A177-3AD203B41FA5}">
                      <a16:colId xmlns:a16="http://schemas.microsoft.com/office/drawing/2014/main" val="2421346052"/>
                    </a:ext>
                  </a:extLst>
                </a:gridCol>
                <a:gridCol w="972234">
                  <a:extLst>
                    <a:ext uri="{9D8B030D-6E8A-4147-A177-3AD203B41FA5}">
                      <a16:colId xmlns:a16="http://schemas.microsoft.com/office/drawing/2014/main" val="843172333"/>
                    </a:ext>
                  </a:extLst>
                </a:gridCol>
                <a:gridCol w="972234">
                  <a:extLst>
                    <a:ext uri="{9D8B030D-6E8A-4147-A177-3AD203B41FA5}">
                      <a16:colId xmlns:a16="http://schemas.microsoft.com/office/drawing/2014/main" val="1093776014"/>
                    </a:ext>
                  </a:extLst>
                </a:gridCol>
                <a:gridCol w="1420887">
                  <a:extLst>
                    <a:ext uri="{9D8B030D-6E8A-4147-A177-3AD203B41FA5}">
                      <a16:colId xmlns:a16="http://schemas.microsoft.com/office/drawing/2014/main" val="668729272"/>
                    </a:ext>
                  </a:extLst>
                </a:gridCol>
              </a:tblGrid>
              <a:tr h="510584">
                <a:tc>
                  <a:txBody>
                    <a:bodyPr/>
                    <a:lstStyle/>
                    <a:p>
                      <a:pPr algn="ctr">
                        <a:lnSpc>
                          <a:spcPct val="115000"/>
                        </a:lnSpc>
                        <a:spcBef>
                          <a:spcPts val="600"/>
                        </a:spcBef>
                        <a:spcAft>
                          <a:spcPts val="1600"/>
                        </a:spcAft>
                      </a:pPr>
                      <a:r>
                        <a:rPr lang="en-GB" sz="1400" dirty="0">
                          <a:effectLst/>
                        </a:rPr>
                        <a:t>Output Indicator</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solidFill>
                      <a:srgbClr val="8EC02F"/>
                    </a:solidFill>
                  </a:tcPr>
                </a:tc>
                <a:tc gridSpan="3">
                  <a:txBody>
                    <a:bodyPr/>
                    <a:lstStyle/>
                    <a:p>
                      <a:pPr algn="ctr">
                        <a:lnSpc>
                          <a:spcPct val="115000"/>
                        </a:lnSpc>
                        <a:spcBef>
                          <a:spcPts val="600"/>
                        </a:spcBef>
                        <a:spcAft>
                          <a:spcPts val="1600"/>
                        </a:spcAft>
                      </a:pPr>
                      <a:r>
                        <a:rPr lang="en-GB" sz="1400" dirty="0">
                          <a:effectLst/>
                        </a:rPr>
                        <a:t>Audited/Actual/planned performance</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solidFill>
                      <a:srgbClr val="8EC02F"/>
                    </a:solidFill>
                  </a:tcPr>
                </a:tc>
                <a:tc hMerge="1">
                  <a:txBody>
                    <a:bodyPr/>
                    <a:lstStyle/>
                    <a:p>
                      <a:endParaRPr lang="en-ZA"/>
                    </a:p>
                  </a:txBody>
                  <a:tcPr/>
                </a:tc>
                <a:tc hMerge="1">
                  <a:txBody>
                    <a:bodyPr/>
                    <a:lstStyle/>
                    <a:p>
                      <a:endParaRPr lang="en-ZA"/>
                    </a:p>
                  </a:txBody>
                  <a:tcPr/>
                </a:tc>
                <a:tc>
                  <a:txBody>
                    <a:bodyPr/>
                    <a:lstStyle/>
                    <a:p>
                      <a:pPr algn="ctr">
                        <a:lnSpc>
                          <a:spcPct val="115000"/>
                        </a:lnSpc>
                        <a:spcBef>
                          <a:spcPts val="600"/>
                        </a:spcBef>
                        <a:spcAft>
                          <a:spcPts val="1600"/>
                        </a:spcAft>
                      </a:pPr>
                      <a:r>
                        <a:rPr lang="en-GB" sz="1400" dirty="0">
                          <a:effectLst/>
                        </a:rPr>
                        <a:t>Estimated Performance</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solidFill>
                      <a:schemeClr val="accent3">
                        <a:lumMod val="20000"/>
                        <a:lumOff val="80000"/>
                      </a:schemeClr>
                    </a:solidFill>
                  </a:tcPr>
                </a:tc>
                <a:tc>
                  <a:txBody>
                    <a:bodyPr/>
                    <a:lstStyle/>
                    <a:p>
                      <a:pPr algn="ctr">
                        <a:lnSpc>
                          <a:spcPct val="115000"/>
                        </a:lnSpc>
                        <a:spcBef>
                          <a:spcPts val="600"/>
                        </a:spcBef>
                        <a:spcAft>
                          <a:spcPts val="1600"/>
                        </a:spcAft>
                      </a:pPr>
                      <a:r>
                        <a:rPr lang="en-GB" sz="1400" dirty="0">
                          <a:effectLst/>
                        </a:rPr>
                        <a:t>Medium-term targets</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solidFill>
                      <a:srgbClr val="8EC02F"/>
                    </a:solidFill>
                  </a:tcPr>
                </a:tc>
                <a:tc>
                  <a:txBody>
                    <a:bodyPr/>
                    <a:lstStyle/>
                    <a:p>
                      <a:endParaRPr lang="en-ZA" sz="1400" dirty="0"/>
                    </a:p>
                  </a:txBody>
                  <a:tcPr marL="67927" marR="67927" marT="0" marB="0">
                    <a:solidFill>
                      <a:srgbClr val="8EC02F"/>
                    </a:solidFill>
                  </a:tcPr>
                </a:tc>
                <a:tc>
                  <a:txBody>
                    <a:bodyPr/>
                    <a:lstStyle/>
                    <a:p>
                      <a:r>
                        <a:rPr lang="en-GB" sz="1400" dirty="0"/>
                        <a:t>Comments</a:t>
                      </a:r>
                      <a:endParaRPr lang="en-ZA" sz="1400" dirty="0"/>
                    </a:p>
                  </a:txBody>
                  <a:tcPr marL="67927" marR="67927" marT="0" marB="0">
                    <a:solidFill>
                      <a:srgbClr val="8EC02F"/>
                    </a:solidFill>
                  </a:tcPr>
                </a:tc>
                <a:extLst>
                  <a:ext uri="{0D108BD9-81ED-4DB2-BD59-A6C34878D82A}">
                    <a16:rowId xmlns:a16="http://schemas.microsoft.com/office/drawing/2014/main" val="416286706"/>
                  </a:ext>
                </a:extLst>
              </a:tr>
              <a:tr h="684174">
                <a:tc>
                  <a:txBody>
                    <a:bodyPr/>
                    <a:lstStyle/>
                    <a:p>
                      <a:pPr algn="just">
                        <a:lnSpc>
                          <a:spcPct val="115000"/>
                        </a:lnSpc>
                        <a:spcBef>
                          <a:spcPts val="600"/>
                        </a:spcBef>
                        <a:spcAft>
                          <a:spcPts val="1600"/>
                        </a:spcAft>
                      </a:pPr>
                      <a:r>
                        <a:rPr lang="en-GB" sz="1400">
                          <a:effectLst/>
                        </a:rPr>
                        <a:t> </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solidFill>
                      <a:srgbClr val="8EC02F"/>
                    </a:solidFill>
                  </a:tcPr>
                </a:tc>
                <a:tc>
                  <a:txBody>
                    <a:bodyPr/>
                    <a:lstStyle/>
                    <a:p>
                      <a:pPr algn="just">
                        <a:lnSpc>
                          <a:spcPct val="115000"/>
                        </a:lnSpc>
                        <a:spcBef>
                          <a:spcPts val="600"/>
                        </a:spcBef>
                        <a:spcAft>
                          <a:spcPts val="1600"/>
                        </a:spcAft>
                      </a:pPr>
                      <a:r>
                        <a:rPr lang="en-GB" sz="1400">
                          <a:effectLst/>
                        </a:rPr>
                        <a:t>2019/20 Audited</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solidFill>
                      <a:srgbClr val="8EC02F"/>
                    </a:solidFill>
                  </a:tcPr>
                </a:tc>
                <a:tc>
                  <a:txBody>
                    <a:bodyPr/>
                    <a:lstStyle/>
                    <a:p>
                      <a:pPr algn="just">
                        <a:lnSpc>
                          <a:spcPct val="115000"/>
                        </a:lnSpc>
                        <a:spcBef>
                          <a:spcPts val="600"/>
                        </a:spcBef>
                        <a:spcAft>
                          <a:spcPts val="1600"/>
                        </a:spcAft>
                      </a:pPr>
                      <a:r>
                        <a:rPr lang="en-GB" sz="1400">
                          <a:effectLst/>
                        </a:rPr>
                        <a:t>2020/21 Audited</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solidFill>
                      <a:srgbClr val="8EC02F"/>
                    </a:solidFill>
                  </a:tcPr>
                </a:tc>
                <a:tc>
                  <a:txBody>
                    <a:bodyPr/>
                    <a:lstStyle/>
                    <a:p>
                      <a:pPr algn="just">
                        <a:lnSpc>
                          <a:spcPct val="115000"/>
                        </a:lnSpc>
                        <a:spcBef>
                          <a:spcPts val="600"/>
                        </a:spcBef>
                        <a:spcAft>
                          <a:spcPts val="1600"/>
                        </a:spcAft>
                      </a:pPr>
                      <a:r>
                        <a:rPr lang="en-GB" sz="1400" dirty="0">
                          <a:effectLst/>
                        </a:rPr>
                        <a:t>2021/22 Planned</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solidFill>
                      <a:srgbClr val="8EC02F"/>
                    </a:solidFill>
                  </a:tcPr>
                </a:tc>
                <a:tc>
                  <a:txBody>
                    <a:bodyPr/>
                    <a:lstStyle/>
                    <a:p>
                      <a:pPr algn="ctr">
                        <a:lnSpc>
                          <a:spcPct val="115000"/>
                        </a:lnSpc>
                        <a:spcBef>
                          <a:spcPts val="600"/>
                        </a:spcBef>
                        <a:spcAft>
                          <a:spcPts val="1600"/>
                        </a:spcAft>
                      </a:pPr>
                      <a:r>
                        <a:rPr lang="en-GB" sz="1400" dirty="0">
                          <a:effectLst/>
                        </a:rPr>
                        <a:t>2022/23 </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solidFill>
                      <a:schemeClr val="accent3">
                        <a:lumMod val="20000"/>
                        <a:lumOff val="80000"/>
                      </a:schemeClr>
                    </a:solidFill>
                  </a:tcPr>
                </a:tc>
                <a:tc>
                  <a:txBody>
                    <a:bodyPr/>
                    <a:lstStyle/>
                    <a:p>
                      <a:pPr algn="ctr">
                        <a:lnSpc>
                          <a:spcPct val="115000"/>
                        </a:lnSpc>
                        <a:spcBef>
                          <a:spcPts val="600"/>
                        </a:spcBef>
                        <a:spcAft>
                          <a:spcPts val="1600"/>
                        </a:spcAft>
                      </a:pPr>
                      <a:r>
                        <a:rPr lang="en-GB" sz="1400" dirty="0">
                          <a:effectLst/>
                        </a:rPr>
                        <a:t>2023/24 </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solidFill>
                      <a:srgbClr val="8EC02F"/>
                    </a:solidFill>
                  </a:tcPr>
                </a:tc>
                <a:tc>
                  <a:txBody>
                    <a:bodyPr/>
                    <a:lstStyle/>
                    <a:p>
                      <a:pPr algn="ctr">
                        <a:lnSpc>
                          <a:spcPct val="115000"/>
                        </a:lnSpc>
                        <a:spcBef>
                          <a:spcPts val="600"/>
                        </a:spcBef>
                        <a:spcAft>
                          <a:spcPts val="1600"/>
                        </a:spcAft>
                      </a:pPr>
                      <a:r>
                        <a:rPr lang="en-GB" sz="1400" dirty="0">
                          <a:effectLst/>
                        </a:rPr>
                        <a:t>2024/25 </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solidFill>
                      <a:srgbClr val="8EC02F"/>
                    </a:solidFill>
                  </a:tcPr>
                </a:tc>
                <a:tc>
                  <a:txBody>
                    <a:bodyPr/>
                    <a:lstStyle/>
                    <a:p>
                      <a:pPr algn="ctr">
                        <a:lnSpc>
                          <a:spcPct val="115000"/>
                        </a:lnSpc>
                        <a:spcBef>
                          <a:spcPts val="600"/>
                        </a:spcBef>
                        <a:spcAft>
                          <a:spcPts val="1600"/>
                        </a:spcAft>
                      </a:pP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solidFill>
                      <a:srgbClr val="8EC02F"/>
                    </a:solidFill>
                  </a:tcPr>
                </a:tc>
                <a:extLst>
                  <a:ext uri="{0D108BD9-81ED-4DB2-BD59-A6C34878D82A}">
                    <a16:rowId xmlns:a16="http://schemas.microsoft.com/office/drawing/2014/main" val="801455942"/>
                  </a:ext>
                </a:extLst>
              </a:tr>
              <a:tr h="771096">
                <a:tc>
                  <a:txBody>
                    <a:bodyPr/>
                    <a:lstStyle/>
                    <a:p>
                      <a:pPr algn="l">
                        <a:lnSpc>
                          <a:spcPct val="115000"/>
                        </a:lnSpc>
                        <a:spcBef>
                          <a:spcPts val="600"/>
                        </a:spcBef>
                        <a:spcAft>
                          <a:spcPts val="1600"/>
                        </a:spcAft>
                      </a:pPr>
                      <a:r>
                        <a:rPr lang="en-ZA" sz="1400">
                          <a:effectLst/>
                        </a:rPr>
                        <a:t>Percentage of blood alcohol tests completed within normative period of 90 days</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a:effectLst/>
                        </a:rPr>
                        <a:t>New</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a:effectLst/>
                        </a:rPr>
                        <a:t>New</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a:effectLst/>
                        </a:rPr>
                        <a:t>New</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dirty="0">
                          <a:effectLst/>
                        </a:rPr>
                        <a:t>60%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solidFill>
                      <a:schemeClr val="accent3">
                        <a:lumMod val="20000"/>
                        <a:lumOff val="80000"/>
                      </a:schemeClr>
                    </a:solidFill>
                  </a:tcPr>
                </a:tc>
                <a:tc>
                  <a:txBody>
                    <a:bodyPr/>
                    <a:lstStyle/>
                    <a:p>
                      <a:pPr algn="ctr">
                        <a:lnSpc>
                          <a:spcPct val="115000"/>
                        </a:lnSpc>
                        <a:spcBef>
                          <a:spcPts val="600"/>
                        </a:spcBef>
                        <a:spcAft>
                          <a:spcPts val="1600"/>
                        </a:spcAft>
                      </a:pPr>
                      <a:r>
                        <a:rPr lang="en-GB" sz="1400" dirty="0">
                          <a:effectLst/>
                        </a:rPr>
                        <a:t>75%</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dirty="0">
                          <a:effectLst/>
                        </a:rPr>
                        <a:t>80%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extLst>
                  <a:ext uri="{0D108BD9-81ED-4DB2-BD59-A6C34878D82A}">
                    <a16:rowId xmlns:a16="http://schemas.microsoft.com/office/drawing/2014/main" val="4248707962"/>
                  </a:ext>
                </a:extLst>
              </a:tr>
              <a:tr h="458632">
                <a:tc>
                  <a:txBody>
                    <a:bodyPr/>
                    <a:lstStyle/>
                    <a:p>
                      <a:pPr algn="l">
                        <a:lnSpc>
                          <a:spcPct val="115000"/>
                        </a:lnSpc>
                        <a:spcBef>
                          <a:spcPts val="600"/>
                        </a:spcBef>
                        <a:spcAft>
                          <a:spcPts val="1600"/>
                        </a:spcAft>
                      </a:pPr>
                      <a:r>
                        <a:rPr lang="en-ZA" sz="1400">
                          <a:effectLst/>
                        </a:rPr>
                        <a:t>Percentage reduction of backlogged cases </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a:effectLst/>
                        </a:rPr>
                        <a:t>New</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a:effectLst/>
                        </a:rPr>
                        <a:t>New</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dirty="0">
                          <a:effectLst/>
                        </a:rPr>
                        <a:t>New</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dirty="0">
                          <a:effectLst/>
                        </a:rPr>
                        <a:t>20%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solidFill>
                      <a:schemeClr val="accent3">
                        <a:lumMod val="20000"/>
                        <a:lumOff val="80000"/>
                      </a:schemeClr>
                    </a:solidFill>
                  </a:tcPr>
                </a:tc>
                <a:tc>
                  <a:txBody>
                    <a:bodyPr/>
                    <a:lstStyle/>
                    <a:p>
                      <a:pPr algn="ctr">
                        <a:lnSpc>
                          <a:spcPct val="115000"/>
                        </a:lnSpc>
                        <a:spcBef>
                          <a:spcPts val="600"/>
                        </a:spcBef>
                        <a:spcAft>
                          <a:spcPts val="1600"/>
                        </a:spcAft>
                      </a:pPr>
                      <a:r>
                        <a:rPr lang="en-GB" sz="1400">
                          <a:effectLst/>
                        </a:rPr>
                        <a:t>40%</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dirty="0">
                          <a:effectLst/>
                        </a:rPr>
                        <a:t>60%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extLst>
                  <a:ext uri="{0D108BD9-81ED-4DB2-BD59-A6C34878D82A}">
                    <a16:rowId xmlns:a16="http://schemas.microsoft.com/office/drawing/2014/main" val="1080374838"/>
                  </a:ext>
                </a:extLst>
              </a:tr>
              <a:tr h="771096">
                <a:tc>
                  <a:txBody>
                    <a:bodyPr/>
                    <a:lstStyle/>
                    <a:p>
                      <a:pPr algn="l">
                        <a:lnSpc>
                          <a:spcPct val="115000"/>
                        </a:lnSpc>
                        <a:spcBef>
                          <a:spcPts val="600"/>
                        </a:spcBef>
                        <a:spcAft>
                          <a:spcPts val="1600"/>
                        </a:spcAft>
                      </a:pPr>
                      <a:r>
                        <a:rPr lang="en-ZA" sz="1400">
                          <a:effectLst/>
                        </a:rPr>
                        <a:t>Percentage of perishable food samples tested within 30 days of sampling </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a:effectLst/>
                        </a:rPr>
                        <a:t>New</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a:effectLst/>
                        </a:rPr>
                        <a:t>New</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a:effectLst/>
                        </a:rPr>
                        <a:t>New</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dirty="0">
                          <a:effectLst/>
                        </a:rPr>
                        <a:t>50%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solidFill>
                      <a:schemeClr val="accent3">
                        <a:lumMod val="20000"/>
                        <a:lumOff val="80000"/>
                      </a:schemeClr>
                    </a:solidFill>
                  </a:tcPr>
                </a:tc>
                <a:tc>
                  <a:txBody>
                    <a:bodyPr/>
                    <a:lstStyle/>
                    <a:p>
                      <a:pPr algn="ctr">
                        <a:lnSpc>
                          <a:spcPct val="115000"/>
                        </a:lnSpc>
                        <a:spcBef>
                          <a:spcPts val="600"/>
                        </a:spcBef>
                        <a:spcAft>
                          <a:spcPts val="1600"/>
                        </a:spcAft>
                      </a:pPr>
                      <a:r>
                        <a:rPr lang="en-GB" sz="1400">
                          <a:effectLst/>
                        </a:rPr>
                        <a:t>75%</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a:effectLst/>
                        </a:rPr>
                        <a:t>80%</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extLst>
                  <a:ext uri="{0D108BD9-81ED-4DB2-BD59-A6C34878D82A}">
                    <a16:rowId xmlns:a16="http://schemas.microsoft.com/office/drawing/2014/main" val="3862067665"/>
                  </a:ext>
                </a:extLst>
              </a:tr>
              <a:tr h="771096">
                <a:tc>
                  <a:txBody>
                    <a:bodyPr/>
                    <a:lstStyle/>
                    <a:p>
                      <a:pPr algn="l">
                        <a:lnSpc>
                          <a:spcPct val="115000"/>
                        </a:lnSpc>
                        <a:spcBef>
                          <a:spcPts val="600"/>
                        </a:spcBef>
                        <a:spcAft>
                          <a:spcPts val="1600"/>
                        </a:spcAft>
                      </a:pPr>
                      <a:r>
                        <a:rPr lang="en-ZA" sz="1400" dirty="0">
                          <a:effectLst/>
                        </a:rPr>
                        <a:t>Percentage of non-perishable food samples tested within 60 days of sampling.</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dirty="0">
                          <a:effectLst/>
                        </a:rPr>
                        <a:t>New</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a:effectLst/>
                        </a:rPr>
                        <a:t>New</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a:effectLst/>
                        </a:rPr>
                        <a:t>New</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dirty="0">
                          <a:effectLst/>
                        </a:rPr>
                        <a:t>50%</a:t>
                      </a: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solidFill>
                      <a:schemeClr val="accent3">
                        <a:lumMod val="20000"/>
                        <a:lumOff val="80000"/>
                      </a:schemeClr>
                    </a:solidFill>
                  </a:tcPr>
                </a:tc>
                <a:tc>
                  <a:txBody>
                    <a:bodyPr/>
                    <a:lstStyle/>
                    <a:p>
                      <a:pPr algn="ctr">
                        <a:lnSpc>
                          <a:spcPct val="115000"/>
                        </a:lnSpc>
                        <a:spcBef>
                          <a:spcPts val="600"/>
                        </a:spcBef>
                        <a:spcAft>
                          <a:spcPts val="1600"/>
                        </a:spcAft>
                      </a:pPr>
                      <a:r>
                        <a:rPr lang="en-GB" sz="1400">
                          <a:effectLst/>
                        </a:rPr>
                        <a:t>75%</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r>
                        <a:rPr lang="en-GB" sz="1400">
                          <a:effectLst/>
                        </a:rPr>
                        <a:t>80%</a:t>
                      </a:r>
                      <a:endParaRPr lang="en-ZA" sz="140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tc>
                  <a:txBody>
                    <a:bodyPr/>
                    <a:lstStyle/>
                    <a:p>
                      <a:pPr algn="ctr">
                        <a:lnSpc>
                          <a:spcPct val="115000"/>
                        </a:lnSpc>
                        <a:spcBef>
                          <a:spcPts val="600"/>
                        </a:spcBef>
                        <a:spcAft>
                          <a:spcPts val="1600"/>
                        </a:spcAft>
                      </a:pPr>
                      <a:endParaRPr lang="en-ZA" sz="1400" dirty="0">
                        <a:effectLst/>
                        <a:latin typeface="Calibri" panose="020F0502020204030204" pitchFamily="34" charset="0"/>
                        <a:ea typeface="DengXian" panose="02010600030101010101" pitchFamily="2" charset="-122"/>
                        <a:cs typeface="Courier New" panose="02070309020205020404" pitchFamily="49" charset="0"/>
                      </a:endParaRPr>
                    </a:p>
                  </a:txBody>
                  <a:tcPr marL="67927" marR="67927" marT="0" marB="0" anchor="ctr"/>
                </a:tc>
                <a:extLst>
                  <a:ext uri="{0D108BD9-81ED-4DB2-BD59-A6C34878D82A}">
                    <a16:rowId xmlns:a16="http://schemas.microsoft.com/office/drawing/2014/main" val="2804186545"/>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116205"/>
            <a:ext cx="9345295"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alphaModFix amt="53000"/>
          </a:blip>
          <a:stretch>
            <a:fillRect/>
          </a:stretch>
        </p:blipFill>
        <p:spPr>
          <a:xfrm>
            <a:off x="-18107" y="965417"/>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185079" y="1036529"/>
            <a:ext cx="9126583" cy="369332"/>
          </a:xfrm>
          <a:prstGeom prst="rect">
            <a:avLst/>
          </a:prstGeom>
          <a:noFill/>
        </p:spPr>
        <p:txBody>
          <a:bodyPr wrap="square" rtlCol="0">
            <a:spAutoFit/>
          </a:bodyPr>
          <a:lstStyle/>
          <a:p>
            <a:pPr algn="ctr"/>
            <a:r>
              <a:rPr lang="en-GB" sz="1800" dirty="0"/>
              <a:t>PROGRAMME 6: ADMINISTRATION</a:t>
            </a:r>
          </a:p>
        </p:txBody>
      </p:sp>
      <p:sp>
        <p:nvSpPr>
          <p:cNvPr id="9" name="TextBox 8"/>
          <p:cNvSpPr txBox="1"/>
          <p:nvPr/>
        </p:nvSpPr>
        <p:spPr>
          <a:xfrm>
            <a:off x="211928" y="1483140"/>
            <a:ext cx="8840005" cy="5010602"/>
          </a:xfrm>
          <a:prstGeom prst="rect">
            <a:avLst/>
          </a:prstGeom>
          <a:noFill/>
        </p:spPr>
        <p:txBody>
          <a:bodyPr wrap="square">
            <a:spAutoFit/>
          </a:bodyPr>
          <a:lstStyle/>
          <a:p>
            <a:pPr marR="582930" algn="just">
              <a:lnSpc>
                <a:spcPct val="130000"/>
              </a:lnSpc>
              <a:spcBef>
                <a:spcPts val="600"/>
              </a:spcBef>
              <a:spcAft>
                <a:spcPts val="1600"/>
              </a:spcAft>
            </a:pPr>
            <a:r>
              <a:rPr lang="en-GB" sz="1800" dirty="0">
                <a:effectLst/>
                <a:latin typeface="Arial" panose="020B0604020202020204" pitchFamily="34" charset="0"/>
                <a:ea typeface="DengXian" panose="02010600030101010101" pitchFamily="2" charset="-122"/>
                <a:cs typeface="Courier New" panose="02070309020205020404" pitchFamily="49" charset="0"/>
              </a:rPr>
              <a:t>The Administration programme plays a crucial role in the delivery of the NHLS’ services through the provision of a range of support services, such as organisational development, HR and labour relations, information technology, property management, security services, legal services, communication, and integrated planning. The NHLS depends highly on the effective management of financial resources and the procurement process as administered by the financial department. Generating sufficient revenue remains a critical focus area for the NHLS to ensure financial viability and sustainability. There are three sub-programmes:</a:t>
            </a:r>
          </a:p>
          <a:p>
            <a:pPr marL="742950" marR="582930" lvl="1" indent="-285750" algn="just">
              <a:spcBef>
                <a:spcPts val="600"/>
              </a:spcBef>
              <a:spcAft>
                <a:spcPts val="1600"/>
              </a:spcAft>
              <a:buFont typeface="Arial" panose="020B0604020202020204" pitchFamily="34" charset="0"/>
              <a:buChar char="•"/>
            </a:pPr>
            <a:r>
              <a:rPr lang="en-GB" sz="1800" dirty="0">
                <a:effectLst/>
                <a:latin typeface="Arial" panose="020B0604020202020204" pitchFamily="34" charset="0"/>
                <a:ea typeface="DengXian" panose="02010600030101010101" pitchFamily="2" charset="-122"/>
                <a:cs typeface="Courier New" panose="02070309020205020404" pitchFamily="49" charset="0"/>
              </a:rPr>
              <a:t>Financial management,</a:t>
            </a:r>
          </a:p>
          <a:p>
            <a:pPr marL="742950" marR="582930" lvl="1" indent="-285750" algn="just">
              <a:spcBef>
                <a:spcPts val="600"/>
              </a:spcBef>
              <a:spcAft>
                <a:spcPts val="1600"/>
              </a:spcAft>
              <a:buFont typeface="Arial" panose="020B0604020202020204" pitchFamily="34" charset="0"/>
              <a:buChar char="•"/>
            </a:pPr>
            <a:r>
              <a:rPr lang="en-GB" sz="1800" dirty="0">
                <a:latin typeface="Arial" panose="020B0604020202020204" pitchFamily="34" charset="0"/>
                <a:ea typeface="DengXian" panose="02010600030101010101" pitchFamily="2" charset="-122"/>
                <a:cs typeface="Courier New" panose="02070309020205020404" pitchFamily="49" charset="0"/>
              </a:rPr>
              <a:t>Information and Communication Technology</a:t>
            </a:r>
          </a:p>
          <a:p>
            <a:pPr marL="742950" marR="582930" lvl="1" indent="-285750" algn="just">
              <a:spcBef>
                <a:spcPts val="600"/>
              </a:spcBef>
              <a:spcAft>
                <a:spcPts val="1600"/>
              </a:spcAft>
              <a:buFont typeface="Arial" panose="020B0604020202020204" pitchFamily="34" charset="0"/>
              <a:buChar char="•"/>
            </a:pPr>
            <a:r>
              <a:rPr lang="en-GB" sz="1800" dirty="0">
                <a:effectLst/>
                <a:latin typeface="Arial" panose="020B0604020202020204" pitchFamily="34" charset="0"/>
                <a:ea typeface="DengXian" panose="02010600030101010101" pitchFamily="2" charset="-122"/>
                <a:cs typeface="Courier New" panose="02070309020205020404" pitchFamily="49" charset="0"/>
              </a:rPr>
              <a:t>Human Resources</a:t>
            </a:r>
            <a:endParaRPr lang="en-ZA" sz="1800" dirty="0">
              <a:effectLst/>
              <a:latin typeface="Calibri" panose="020F0502020204030204" pitchFamily="-112" charset="0"/>
              <a:ea typeface="DengXian" panose="02010600030101010101" pitchFamily="2" charset="-122"/>
              <a:cs typeface="Courier New" panose="02070309020205020404" pitchFamily="49" charset="0"/>
            </a:endParaRPr>
          </a:p>
        </p:txBody>
      </p:sp>
      <p:sp>
        <p:nvSpPr>
          <p:cNvPr id="14" name="Slide Number Placeholder 1"/>
          <p:cNvSpPr>
            <a:spLocks noGrp="1"/>
          </p:cNvSpPr>
          <p:nvPr>
            <p:ph type="sldNum" sz="quarter" idx="12"/>
          </p:nvPr>
        </p:nvSpPr>
        <p:spPr bwMode="auto">
          <a:xfrm>
            <a:off x="8913495" y="6021070"/>
            <a:ext cx="464185" cy="365125"/>
          </a:xfrm>
          <a:noFill/>
          <a:ln>
            <a:miter lim="800000"/>
          </a:ln>
          <a:extLst>
            <a:ext uri="{909E8E84-426E-40DD-AFC4-6F175D3DCCD1}">
              <a14:hiddenFill xmlns:a14="http://schemas.microsoft.com/office/drawing/2010/main">
                <a:solidFill>
                  <a:schemeClr val="accent3"/>
                </a:solidFill>
              </a14:hiddenFill>
            </a:ext>
          </a:extLst>
        </p:spPr>
        <p:txBody>
          <a:bodyPr/>
          <a:lstStyle/>
          <a:p>
            <a:pPr algn="ctr"/>
            <a:fld id="{7005066E-11D2-3649-9021-E6FFC8BCA7C9}" type="slidenum">
              <a:rPr lang="en-US" sz="1600">
                <a:solidFill>
                  <a:schemeClr val="accent3"/>
                </a:solidFill>
              </a:rPr>
              <a:t>36</a:t>
            </a:fld>
            <a:endParaRPr lang="en-US" sz="1600" dirty="0">
              <a:solidFill>
                <a:schemeClr val="accent3"/>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0" y="32769"/>
            <a:ext cx="9377680"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29395" y="6381115"/>
            <a:ext cx="464185" cy="365125"/>
          </a:xfrm>
          <a:solidFill>
            <a:schemeClr val="accent3"/>
          </a:solidFill>
          <a:ln>
            <a:miter lim="800000"/>
          </a:ln>
        </p:spPr>
        <p:txBody>
          <a:bodyPr/>
          <a:lstStyle/>
          <a:p>
            <a:pPr algn="ctr"/>
            <a:fld id="{7005066E-11D2-3649-9021-E6FFC8BCA7C9}" type="slidenum">
              <a:rPr lang="en-US" sz="1600">
                <a:solidFill>
                  <a:schemeClr val="bg1"/>
                </a:solidFill>
              </a:rPr>
              <a:t>37</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0" y="584700"/>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218903" y="706679"/>
            <a:ext cx="9126583" cy="400110"/>
          </a:xfrm>
          <a:prstGeom prst="rect">
            <a:avLst/>
          </a:prstGeom>
          <a:noFill/>
        </p:spPr>
        <p:txBody>
          <a:bodyPr wrap="square" rtlCol="0">
            <a:spAutoFit/>
          </a:bodyPr>
          <a:lstStyle/>
          <a:p>
            <a:pPr algn="ctr"/>
            <a:r>
              <a:rPr lang="en-GB" sz="2000" dirty="0"/>
              <a:t>SUB-PROGRAMME: FINANCIAL MANAGEMENT</a:t>
            </a:r>
          </a:p>
        </p:txBody>
      </p:sp>
      <p:graphicFrame>
        <p:nvGraphicFramePr>
          <p:cNvPr id="2" name="Table 1">
            <a:extLst>
              <a:ext uri="{FF2B5EF4-FFF2-40B4-BE49-F238E27FC236}">
                <a16:creationId xmlns:a16="http://schemas.microsoft.com/office/drawing/2014/main" id="{7A2042C6-351D-45C2-BBC1-7D31EE7D3AD4}"/>
              </a:ext>
            </a:extLst>
          </p:cNvPr>
          <p:cNvGraphicFramePr>
            <a:graphicFrameLocks noGrp="1"/>
          </p:cNvGraphicFramePr>
          <p:nvPr>
            <p:extLst>
              <p:ext uri="{D42A27DB-BD31-4B8C-83A1-F6EECF244321}">
                <p14:modId xmlns:p14="http://schemas.microsoft.com/office/powerpoint/2010/main" val="3671466144"/>
              </p:ext>
            </p:extLst>
          </p:nvPr>
        </p:nvGraphicFramePr>
        <p:xfrm>
          <a:off x="233594" y="1262869"/>
          <a:ext cx="8910492" cy="5090160"/>
        </p:xfrm>
        <a:graphic>
          <a:graphicData uri="http://schemas.openxmlformats.org/drawingml/2006/table">
            <a:tbl>
              <a:tblPr firstRow="1" firstCol="1" bandRow="1">
                <a:tableStyleId>{5940675A-B579-460E-94D1-54222C63F5DA}</a:tableStyleId>
              </a:tblPr>
              <a:tblGrid>
                <a:gridCol w="1516725">
                  <a:extLst>
                    <a:ext uri="{9D8B030D-6E8A-4147-A177-3AD203B41FA5}">
                      <a16:colId xmlns:a16="http://schemas.microsoft.com/office/drawing/2014/main" val="4042965767"/>
                    </a:ext>
                  </a:extLst>
                </a:gridCol>
                <a:gridCol w="808682">
                  <a:extLst>
                    <a:ext uri="{9D8B030D-6E8A-4147-A177-3AD203B41FA5}">
                      <a16:colId xmlns:a16="http://schemas.microsoft.com/office/drawing/2014/main" val="1938384220"/>
                    </a:ext>
                  </a:extLst>
                </a:gridCol>
                <a:gridCol w="808682">
                  <a:extLst>
                    <a:ext uri="{9D8B030D-6E8A-4147-A177-3AD203B41FA5}">
                      <a16:colId xmlns:a16="http://schemas.microsoft.com/office/drawing/2014/main" val="2817723134"/>
                    </a:ext>
                  </a:extLst>
                </a:gridCol>
                <a:gridCol w="708044">
                  <a:extLst>
                    <a:ext uri="{9D8B030D-6E8A-4147-A177-3AD203B41FA5}">
                      <a16:colId xmlns:a16="http://schemas.microsoft.com/office/drawing/2014/main" val="580668492"/>
                    </a:ext>
                  </a:extLst>
                </a:gridCol>
                <a:gridCol w="1010674">
                  <a:extLst>
                    <a:ext uri="{9D8B030D-6E8A-4147-A177-3AD203B41FA5}">
                      <a16:colId xmlns:a16="http://schemas.microsoft.com/office/drawing/2014/main" val="737777446"/>
                    </a:ext>
                  </a:extLst>
                </a:gridCol>
                <a:gridCol w="813678">
                  <a:extLst>
                    <a:ext uri="{9D8B030D-6E8A-4147-A177-3AD203B41FA5}">
                      <a16:colId xmlns:a16="http://schemas.microsoft.com/office/drawing/2014/main" val="303450462"/>
                    </a:ext>
                  </a:extLst>
                </a:gridCol>
                <a:gridCol w="813678">
                  <a:extLst>
                    <a:ext uri="{9D8B030D-6E8A-4147-A177-3AD203B41FA5}">
                      <a16:colId xmlns:a16="http://schemas.microsoft.com/office/drawing/2014/main" val="2300003504"/>
                    </a:ext>
                  </a:extLst>
                </a:gridCol>
                <a:gridCol w="2430329">
                  <a:extLst>
                    <a:ext uri="{9D8B030D-6E8A-4147-A177-3AD203B41FA5}">
                      <a16:colId xmlns:a16="http://schemas.microsoft.com/office/drawing/2014/main" val="1096710351"/>
                    </a:ext>
                  </a:extLst>
                </a:gridCol>
              </a:tblGrid>
              <a:tr h="266233">
                <a:tc>
                  <a:txBody>
                    <a:bodyPr/>
                    <a:lstStyle/>
                    <a:p>
                      <a:pPr algn="ctr"/>
                      <a:r>
                        <a:rPr lang="en-GB" sz="1200" dirty="0">
                          <a:effectLst/>
                        </a:rPr>
                        <a:t> </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gridSpan="3">
                  <a:txBody>
                    <a:bodyPr/>
                    <a:lstStyle/>
                    <a:p>
                      <a:pPr algn="ctr"/>
                      <a:r>
                        <a:rPr lang="en-GB" sz="1200" dirty="0">
                          <a:effectLst/>
                        </a:rPr>
                        <a:t>Audited/Actual/planned performance</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hMerge="1">
                  <a:txBody>
                    <a:bodyPr/>
                    <a:lstStyle/>
                    <a:p>
                      <a:endParaRPr lang="en-ZA"/>
                    </a:p>
                  </a:txBody>
                  <a:tcPr/>
                </a:tc>
                <a:tc hMerge="1">
                  <a:txBody>
                    <a:bodyPr/>
                    <a:lstStyle/>
                    <a:p>
                      <a:endParaRPr lang="en-ZA"/>
                    </a:p>
                  </a:txBody>
                  <a:tcPr/>
                </a:tc>
                <a:tc>
                  <a:txBody>
                    <a:bodyPr/>
                    <a:lstStyle/>
                    <a:p>
                      <a:pPr algn="ctr"/>
                      <a:r>
                        <a:rPr lang="en-GB" sz="1200" dirty="0">
                          <a:effectLst/>
                        </a:rPr>
                        <a:t>Estimated performance</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solidFill>
                      <a:schemeClr val="accent3">
                        <a:lumMod val="20000"/>
                        <a:lumOff val="80000"/>
                      </a:schemeClr>
                    </a:solidFill>
                  </a:tcPr>
                </a:tc>
                <a:tc>
                  <a:txBody>
                    <a:bodyPr/>
                    <a:lstStyle/>
                    <a:p>
                      <a:pPr algn="ctr"/>
                      <a:r>
                        <a:rPr lang="en-GB" sz="1200" dirty="0">
                          <a:effectLst/>
                        </a:rPr>
                        <a:t>Medium-term targets</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endParaRPr lang="en-ZA" sz="12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r>
                        <a:rPr lang="en-GB" sz="1200" dirty="0">
                          <a:effectLst/>
                        </a:rPr>
                        <a:t>Comments</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extLst>
                  <a:ext uri="{0D108BD9-81ED-4DB2-BD59-A6C34878D82A}">
                    <a16:rowId xmlns:a16="http://schemas.microsoft.com/office/drawing/2014/main" val="2918242548"/>
                  </a:ext>
                </a:extLst>
              </a:tr>
              <a:tr h="266233">
                <a:tc>
                  <a:txBody>
                    <a:bodyPr/>
                    <a:lstStyle/>
                    <a:p>
                      <a:pPr algn="just"/>
                      <a:r>
                        <a:rPr lang="en-GB" sz="1200">
                          <a:effectLst/>
                        </a:rPr>
                        <a:t>Output indicator</a:t>
                      </a:r>
                      <a:endParaRPr lang="en-ZA" sz="120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r>
                        <a:rPr lang="en-GB" sz="1200" dirty="0">
                          <a:effectLst/>
                        </a:rPr>
                        <a:t>2019/20</a:t>
                      </a:r>
                      <a:endParaRPr lang="en-ZA" sz="1200" dirty="0">
                        <a:effectLst/>
                      </a:endParaRPr>
                    </a:p>
                    <a:p>
                      <a:pPr algn="ctr"/>
                      <a:r>
                        <a:rPr lang="en-GB" sz="1200" dirty="0">
                          <a:effectLst/>
                        </a:rPr>
                        <a:t>Audited</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r>
                        <a:rPr lang="en-GB" sz="1200">
                          <a:effectLst/>
                        </a:rPr>
                        <a:t>20120/21</a:t>
                      </a:r>
                      <a:endParaRPr lang="en-ZA" sz="1200">
                        <a:effectLst/>
                      </a:endParaRPr>
                    </a:p>
                    <a:p>
                      <a:pPr algn="ctr"/>
                      <a:r>
                        <a:rPr lang="en-GB" sz="1200">
                          <a:effectLst/>
                        </a:rPr>
                        <a:t>Audited</a:t>
                      </a:r>
                      <a:endParaRPr lang="en-ZA" sz="120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r>
                        <a:rPr lang="en-GB" sz="1200" dirty="0">
                          <a:effectLst/>
                        </a:rPr>
                        <a:t>2021/22</a:t>
                      </a:r>
                      <a:endParaRPr lang="en-ZA" sz="1200" dirty="0">
                        <a:effectLst/>
                      </a:endParaRPr>
                    </a:p>
                    <a:p>
                      <a:pPr algn="ctr"/>
                      <a:r>
                        <a:rPr lang="en-GB" sz="1200" dirty="0">
                          <a:effectLst/>
                        </a:rPr>
                        <a:t>Planned</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r>
                        <a:rPr lang="en-GB" sz="1200" dirty="0">
                          <a:effectLst/>
                        </a:rPr>
                        <a:t>2022/23</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solidFill>
                      <a:schemeClr val="accent3">
                        <a:lumMod val="20000"/>
                        <a:lumOff val="80000"/>
                      </a:schemeClr>
                    </a:solidFill>
                  </a:tcPr>
                </a:tc>
                <a:tc>
                  <a:txBody>
                    <a:bodyPr/>
                    <a:lstStyle/>
                    <a:p>
                      <a:pPr algn="ctr"/>
                      <a:r>
                        <a:rPr lang="en-GB" sz="1200" dirty="0">
                          <a:effectLst/>
                        </a:rPr>
                        <a:t>2023/24</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r>
                        <a:rPr lang="en-GB" sz="1200" dirty="0">
                          <a:effectLst/>
                        </a:rPr>
                        <a:t>2024/25</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r>
                        <a:rPr lang="en-GB" sz="1200" dirty="0">
                          <a:effectLst/>
                        </a:rPr>
                        <a:t> </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extLst>
                  <a:ext uri="{0D108BD9-81ED-4DB2-BD59-A6C34878D82A}">
                    <a16:rowId xmlns:a16="http://schemas.microsoft.com/office/drawing/2014/main" val="2567879261"/>
                  </a:ext>
                </a:extLst>
              </a:tr>
              <a:tr h="266233">
                <a:tc>
                  <a:txBody>
                    <a:bodyPr/>
                    <a:lstStyle/>
                    <a:p>
                      <a:pPr algn="l"/>
                      <a:r>
                        <a:rPr lang="en-GB" sz="1200">
                          <a:effectLst/>
                        </a:rPr>
                        <a:t>Ratio of current assets to current liabilities</a:t>
                      </a:r>
                      <a:endParaRPr lang="en-ZA" sz="1200">
                        <a:effectLst/>
                        <a:latin typeface="+mn-lt"/>
                        <a:ea typeface="DengXian" panose="02010600030101010101" pitchFamily="2" charset="-122"/>
                        <a:cs typeface="Courier New" panose="02070309020205020404" pitchFamily="49" charset="0"/>
                      </a:endParaRPr>
                    </a:p>
                  </a:txBody>
                  <a:tcPr marL="66558" marR="66558" marT="0" marB="0"/>
                </a:tc>
                <a:tc>
                  <a:txBody>
                    <a:bodyPr/>
                    <a:lstStyle/>
                    <a:p>
                      <a:pPr algn="ctr"/>
                      <a:r>
                        <a:rPr lang="en-GB" sz="1200">
                          <a:effectLst/>
                        </a:rPr>
                        <a:t>2:1</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2:1</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2:1</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dirty="0">
                          <a:effectLst/>
                        </a:rPr>
                        <a:t>2:1</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solidFill>
                      <a:schemeClr val="accent3">
                        <a:lumMod val="20000"/>
                        <a:lumOff val="80000"/>
                      </a:schemeClr>
                    </a:solidFill>
                  </a:tcPr>
                </a:tc>
                <a:tc>
                  <a:txBody>
                    <a:bodyPr/>
                    <a:lstStyle/>
                    <a:p>
                      <a:pPr algn="ctr"/>
                      <a:r>
                        <a:rPr lang="en-GB" sz="1200" dirty="0">
                          <a:effectLst/>
                        </a:rPr>
                        <a:t>2:1</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dirty="0">
                          <a:effectLst/>
                        </a:rPr>
                        <a:t>2:1</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l"/>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tc>
                <a:extLst>
                  <a:ext uri="{0D108BD9-81ED-4DB2-BD59-A6C34878D82A}">
                    <a16:rowId xmlns:a16="http://schemas.microsoft.com/office/drawing/2014/main" val="3178016634"/>
                  </a:ext>
                </a:extLst>
              </a:tr>
              <a:tr h="399350">
                <a:tc>
                  <a:txBody>
                    <a:bodyPr/>
                    <a:lstStyle/>
                    <a:p>
                      <a:pPr algn="l"/>
                      <a:r>
                        <a:rPr lang="en-GB" sz="1200">
                          <a:effectLst/>
                        </a:rPr>
                        <a:t>Cash flow coverage ratio (Operating cash in-flows / total debt)</a:t>
                      </a:r>
                      <a:endParaRPr lang="en-ZA" sz="1200">
                        <a:effectLst/>
                        <a:latin typeface="+mn-lt"/>
                        <a:ea typeface="DengXian" panose="02010600030101010101" pitchFamily="2" charset="-122"/>
                        <a:cs typeface="Courier New" panose="02070309020205020404" pitchFamily="49" charset="0"/>
                      </a:endParaRPr>
                    </a:p>
                  </a:txBody>
                  <a:tcPr marL="66558" marR="66558" marT="0" marB="0"/>
                </a:tc>
                <a:tc>
                  <a:txBody>
                    <a:bodyPr/>
                    <a:lstStyle/>
                    <a:p>
                      <a:pPr algn="ctr"/>
                      <a:r>
                        <a:rPr lang="en-GB" sz="1200">
                          <a:effectLst/>
                        </a:rPr>
                        <a:t>1.5:1</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2:1</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2:1</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dirty="0">
                          <a:effectLst/>
                        </a:rPr>
                        <a:t>2:1</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solidFill>
                      <a:schemeClr val="accent3">
                        <a:lumMod val="20000"/>
                        <a:lumOff val="80000"/>
                      </a:schemeClr>
                    </a:solidFill>
                  </a:tcPr>
                </a:tc>
                <a:tc>
                  <a:txBody>
                    <a:bodyPr/>
                    <a:lstStyle/>
                    <a:p>
                      <a:pPr algn="ctr"/>
                      <a:r>
                        <a:rPr lang="en-GB" sz="1200">
                          <a:effectLst/>
                        </a:rPr>
                        <a:t>2:1</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dirty="0">
                          <a:effectLst/>
                        </a:rPr>
                        <a:t>2:1</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l"/>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tc>
                <a:extLst>
                  <a:ext uri="{0D108BD9-81ED-4DB2-BD59-A6C34878D82A}">
                    <a16:rowId xmlns:a16="http://schemas.microsoft.com/office/drawing/2014/main" val="209913349"/>
                  </a:ext>
                </a:extLst>
              </a:tr>
              <a:tr h="266233">
                <a:tc>
                  <a:txBody>
                    <a:bodyPr/>
                    <a:lstStyle/>
                    <a:p>
                      <a:pPr algn="l"/>
                      <a:r>
                        <a:rPr lang="en-GB" sz="1200">
                          <a:effectLst/>
                        </a:rPr>
                        <a:t>Number of creditor days</a:t>
                      </a:r>
                      <a:endParaRPr lang="en-ZA" sz="1200">
                        <a:effectLst/>
                        <a:latin typeface="+mn-lt"/>
                        <a:ea typeface="DengXian" panose="02010600030101010101" pitchFamily="2" charset="-122"/>
                        <a:cs typeface="Courier New" panose="02070309020205020404" pitchFamily="49" charset="0"/>
                      </a:endParaRPr>
                    </a:p>
                  </a:txBody>
                  <a:tcPr marL="66558" marR="66558" marT="0" marB="0"/>
                </a:tc>
                <a:tc>
                  <a:txBody>
                    <a:bodyPr/>
                    <a:lstStyle/>
                    <a:p>
                      <a:pPr algn="ctr"/>
                      <a:r>
                        <a:rPr lang="en-GB" sz="1200">
                          <a:effectLst/>
                        </a:rPr>
                        <a:t>30 days</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30 days</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30 days</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dirty="0">
                          <a:effectLst/>
                        </a:rPr>
                        <a:t>30 days</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solidFill>
                      <a:schemeClr val="accent3">
                        <a:lumMod val="20000"/>
                        <a:lumOff val="80000"/>
                      </a:schemeClr>
                    </a:solidFill>
                  </a:tcPr>
                </a:tc>
                <a:tc>
                  <a:txBody>
                    <a:bodyPr/>
                    <a:lstStyle/>
                    <a:p>
                      <a:pPr algn="ctr"/>
                      <a:r>
                        <a:rPr lang="en-GB" sz="1200">
                          <a:effectLst/>
                        </a:rPr>
                        <a:t>30 days</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dirty="0">
                          <a:effectLst/>
                        </a:rPr>
                        <a:t>30 days</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l"/>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tc>
                <a:extLst>
                  <a:ext uri="{0D108BD9-81ED-4DB2-BD59-A6C34878D82A}">
                    <a16:rowId xmlns:a16="http://schemas.microsoft.com/office/drawing/2014/main" val="3654220047"/>
                  </a:ext>
                </a:extLst>
              </a:tr>
              <a:tr h="266233">
                <a:tc>
                  <a:txBody>
                    <a:bodyPr/>
                    <a:lstStyle/>
                    <a:p>
                      <a:pPr algn="l"/>
                      <a:r>
                        <a:rPr lang="en-GB" sz="1200">
                          <a:effectLst/>
                        </a:rPr>
                        <a:t>Number of debtors days</a:t>
                      </a:r>
                      <a:endParaRPr lang="en-ZA" sz="1200">
                        <a:effectLst/>
                        <a:latin typeface="+mn-lt"/>
                        <a:ea typeface="DengXian" panose="02010600030101010101" pitchFamily="2" charset="-122"/>
                        <a:cs typeface="Courier New" panose="02070309020205020404" pitchFamily="49" charset="0"/>
                      </a:endParaRPr>
                    </a:p>
                  </a:txBody>
                  <a:tcPr marL="66558" marR="66558" marT="0" marB="0"/>
                </a:tc>
                <a:tc>
                  <a:txBody>
                    <a:bodyPr/>
                    <a:lstStyle/>
                    <a:p>
                      <a:pPr algn="ctr"/>
                      <a:r>
                        <a:rPr lang="en-GB" sz="1200">
                          <a:effectLst/>
                        </a:rPr>
                        <a:t>250 days</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120 days</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115 days</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dirty="0">
                          <a:effectLst/>
                        </a:rPr>
                        <a:t>100 days</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solidFill>
                      <a:schemeClr val="accent3">
                        <a:lumMod val="20000"/>
                        <a:lumOff val="80000"/>
                      </a:schemeClr>
                    </a:solidFill>
                  </a:tcPr>
                </a:tc>
                <a:tc>
                  <a:txBody>
                    <a:bodyPr/>
                    <a:lstStyle/>
                    <a:p>
                      <a:pPr algn="ctr"/>
                      <a:r>
                        <a:rPr lang="en-GB" sz="1200">
                          <a:effectLst/>
                        </a:rPr>
                        <a:t>90 days</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90 days</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l"/>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tc>
                <a:extLst>
                  <a:ext uri="{0D108BD9-81ED-4DB2-BD59-A6C34878D82A}">
                    <a16:rowId xmlns:a16="http://schemas.microsoft.com/office/drawing/2014/main" val="2275745850"/>
                  </a:ext>
                </a:extLst>
              </a:tr>
              <a:tr h="665583">
                <a:tc>
                  <a:txBody>
                    <a:bodyPr/>
                    <a:lstStyle/>
                    <a:p>
                      <a:pPr algn="l"/>
                      <a:r>
                        <a:rPr lang="en-GB" sz="1200">
                          <a:effectLst/>
                        </a:rPr>
                        <a:t>Percentage turnaround time for awarding tenders that are below R10million within 180 days</a:t>
                      </a:r>
                      <a:endParaRPr lang="en-ZA" sz="1200">
                        <a:effectLst/>
                        <a:latin typeface="+mn-lt"/>
                        <a:ea typeface="DengXian" panose="02010600030101010101" pitchFamily="2" charset="-122"/>
                        <a:cs typeface="Courier New" panose="02070309020205020404" pitchFamily="49" charset="0"/>
                      </a:endParaRPr>
                    </a:p>
                  </a:txBody>
                  <a:tcPr marL="66558" marR="66558" marT="0" marB="0"/>
                </a:tc>
                <a:tc>
                  <a:txBody>
                    <a:bodyPr/>
                    <a:lstStyle/>
                    <a:p>
                      <a:pPr algn="ctr"/>
                      <a:r>
                        <a:rPr lang="en-GB" sz="1200" dirty="0">
                          <a:effectLst/>
                        </a:rPr>
                        <a:t>80%</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85%</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90%</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dirty="0">
                          <a:effectLst/>
                        </a:rPr>
                        <a:t>75%</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solidFill>
                      <a:schemeClr val="accent3">
                        <a:lumMod val="20000"/>
                        <a:lumOff val="80000"/>
                      </a:schemeClr>
                    </a:solidFill>
                  </a:tcPr>
                </a:tc>
                <a:tc>
                  <a:txBody>
                    <a:bodyPr/>
                    <a:lstStyle/>
                    <a:p>
                      <a:pPr algn="ctr"/>
                      <a:r>
                        <a:rPr lang="en-GB" sz="1200" dirty="0">
                          <a:effectLst/>
                        </a:rPr>
                        <a:t>80%</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85%</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rowSpan="2">
                  <a:txBody>
                    <a:bodyPr/>
                    <a:lstStyle/>
                    <a:p>
                      <a:pPr algn="l"/>
                      <a:r>
                        <a:rPr lang="en-GB" sz="1400" dirty="0">
                          <a:effectLst/>
                        </a:rPr>
                        <a:t>After proper analysis of the processes the KPI has been split to the tenders that are below R10million and tenders that are above R10million. The reason being that the tenders that are above R10million must be tabled to the Board and this process takes longer. The KPIs targets are then set to be more realistic.</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nchor="ctr"/>
                </a:tc>
                <a:extLst>
                  <a:ext uri="{0D108BD9-81ED-4DB2-BD59-A6C34878D82A}">
                    <a16:rowId xmlns:a16="http://schemas.microsoft.com/office/drawing/2014/main" val="2590429770"/>
                  </a:ext>
                </a:extLst>
              </a:tr>
              <a:tr h="665583">
                <a:tc>
                  <a:txBody>
                    <a:bodyPr/>
                    <a:lstStyle/>
                    <a:p>
                      <a:pPr algn="l"/>
                      <a:r>
                        <a:rPr lang="en-GB" sz="1200">
                          <a:effectLst/>
                        </a:rPr>
                        <a:t>Percentage turnaround time for awarding tenders that are above R10million within 180 days</a:t>
                      </a:r>
                      <a:endParaRPr lang="en-ZA" sz="1200">
                        <a:effectLst/>
                        <a:latin typeface="+mn-lt"/>
                        <a:ea typeface="DengXian" panose="02010600030101010101" pitchFamily="2" charset="-122"/>
                        <a:cs typeface="Courier New" panose="02070309020205020404" pitchFamily="49" charset="0"/>
                      </a:endParaRPr>
                    </a:p>
                  </a:txBody>
                  <a:tcPr marL="66558" marR="66558" marT="0" marB="0"/>
                </a:tc>
                <a:tc>
                  <a:txBody>
                    <a:bodyPr/>
                    <a:lstStyle/>
                    <a:p>
                      <a:pPr algn="ctr"/>
                      <a:r>
                        <a:rPr lang="en-GB" sz="1200">
                          <a:effectLst/>
                        </a:rPr>
                        <a:t>New</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New</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a:effectLst/>
                        </a:rPr>
                        <a:t>New</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dirty="0">
                          <a:effectLst/>
                        </a:rPr>
                        <a:t>70%</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solidFill>
                      <a:schemeClr val="accent3">
                        <a:lumMod val="20000"/>
                        <a:lumOff val="80000"/>
                      </a:schemeClr>
                    </a:solidFill>
                  </a:tcPr>
                </a:tc>
                <a:tc>
                  <a:txBody>
                    <a:bodyPr/>
                    <a:lstStyle/>
                    <a:p>
                      <a:pPr algn="ctr"/>
                      <a:r>
                        <a:rPr lang="en-GB" sz="1200">
                          <a:effectLst/>
                        </a:rPr>
                        <a:t>75%</a:t>
                      </a:r>
                      <a:endParaRPr lang="en-ZA" sz="12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200" dirty="0">
                          <a:effectLst/>
                        </a:rPr>
                        <a:t>80%</a:t>
                      </a:r>
                      <a:endParaRPr lang="en-ZA" sz="1200" dirty="0">
                        <a:effectLst/>
                        <a:latin typeface="+mn-lt"/>
                        <a:ea typeface="DengXian" panose="02010600030101010101" pitchFamily="2" charset="-122"/>
                        <a:cs typeface="Courier New" panose="02070309020205020404" pitchFamily="49" charset="0"/>
                      </a:endParaRPr>
                    </a:p>
                  </a:txBody>
                  <a:tcPr marL="66558" marR="66558" marT="0" marB="0" anchor="ctr"/>
                </a:tc>
                <a:tc vMerge="1">
                  <a:txBody>
                    <a:bodyPr/>
                    <a:lstStyle/>
                    <a:p>
                      <a:endParaRPr lang="en-ZA"/>
                    </a:p>
                  </a:txBody>
                  <a:tcPr/>
                </a:tc>
                <a:extLst>
                  <a:ext uri="{0D108BD9-81ED-4DB2-BD59-A6C34878D82A}">
                    <a16:rowId xmlns:a16="http://schemas.microsoft.com/office/drawing/2014/main" val="889571508"/>
                  </a:ext>
                </a:extLst>
              </a:tr>
            </a:tbl>
          </a:graphicData>
        </a:graphic>
      </p:graphicFrame>
    </p:spTree>
    <p:extLst>
      <p:ext uri="{BB962C8B-B14F-4D97-AF65-F5344CB8AC3E}">
        <p14:creationId xmlns:p14="http://schemas.microsoft.com/office/powerpoint/2010/main" val="35602353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0" y="32769"/>
            <a:ext cx="9377680"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29395" y="6381115"/>
            <a:ext cx="464185" cy="365125"/>
          </a:xfrm>
          <a:solidFill>
            <a:schemeClr val="accent3"/>
          </a:solidFill>
          <a:ln>
            <a:miter lim="800000"/>
          </a:ln>
        </p:spPr>
        <p:txBody>
          <a:bodyPr/>
          <a:lstStyle/>
          <a:p>
            <a:pPr algn="ctr"/>
            <a:fld id="{7005066E-11D2-3649-9021-E6FFC8BCA7C9}" type="slidenum">
              <a:rPr lang="en-US" sz="1600">
                <a:solidFill>
                  <a:schemeClr val="bg1"/>
                </a:solidFill>
              </a:rPr>
              <a:t>38</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0" y="584700"/>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218903" y="706679"/>
            <a:ext cx="9126583" cy="400110"/>
          </a:xfrm>
          <a:prstGeom prst="rect">
            <a:avLst/>
          </a:prstGeom>
          <a:noFill/>
        </p:spPr>
        <p:txBody>
          <a:bodyPr wrap="square" rtlCol="0">
            <a:spAutoFit/>
          </a:bodyPr>
          <a:lstStyle/>
          <a:p>
            <a:pPr algn="ctr"/>
            <a:r>
              <a:rPr lang="en-GB" sz="2000" dirty="0"/>
              <a:t>SUB-PROGRAMME: FINANCIAL MANAGEMENT</a:t>
            </a:r>
          </a:p>
        </p:txBody>
      </p:sp>
      <p:graphicFrame>
        <p:nvGraphicFramePr>
          <p:cNvPr id="2" name="Table 1">
            <a:extLst>
              <a:ext uri="{FF2B5EF4-FFF2-40B4-BE49-F238E27FC236}">
                <a16:creationId xmlns:a16="http://schemas.microsoft.com/office/drawing/2014/main" id="{7A2042C6-351D-45C2-BBC1-7D31EE7D3AD4}"/>
              </a:ext>
            </a:extLst>
          </p:cNvPr>
          <p:cNvGraphicFramePr>
            <a:graphicFrameLocks noGrp="1"/>
          </p:cNvGraphicFramePr>
          <p:nvPr>
            <p:extLst>
              <p:ext uri="{D42A27DB-BD31-4B8C-83A1-F6EECF244321}">
                <p14:modId xmlns:p14="http://schemas.microsoft.com/office/powerpoint/2010/main" val="1162968906"/>
              </p:ext>
            </p:extLst>
          </p:nvPr>
        </p:nvGraphicFramePr>
        <p:xfrm>
          <a:off x="56456" y="1700808"/>
          <a:ext cx="9289030" cy="3627120"/>
        </p:xfrm>
        <a:graphic>
          <a:graphicData uri="http://schemas.openxmlformats.org/drawingml/2006/table">
            <a:tbl>
              <a:tblPr firstRow="1" firstCol="1" bandRow="1">
                <a:tableStyleId>{5940675A-B579-460E-94D1-54222C63F5DA}</a:tableStyleId>
              </a:tblPr>
              <a:tblGrid>
                <a:gridCol w="1440160">
                  <a:extLst>
                    <a:ext uri="{9D8B030D-6E8A-4147-A177-3AD203B41FA5}">
                      <a16:colId xmlns:a16="http://schemas.microsoft.com/office/drawing/2014/main" val="4042965767"/>
                    </a:ext>
                  </a:extLst>
                </a:gridCol>
                <a:gridCol w="1021941">
                  <a:extLst>
                    <a:ext uri="{9D8B030D-6E8A-4147-A177-3AD203B41FA5}">
                      <a16:colId xmlns:a16="http://schemas.microsoft.com/office/drawing/2014/main" val="1938384220"/>
                    </a:ext>
                  </a:extLst>
                </a:gridCol>
                <a:gridCol w="1066291">
                  <a:extLst>
                    <a:ext uri="{9D8B030D-6E8A-4147-A177-3AD203B41FA5}">
                      <a16:colId xmlns:a16="http://schemas.microsoft.com/office/drawing/2014/main" val="2817723134"/>
                    </a:ext>
                  </a:extLst>
                </a:gridCol>
                <a:gridCol w="989129">
                  <a:extLst>
                    <a:ext uri="{9D8B030D-6E8A-4147-A177-3AD203B41FA5}">
                      <a16:colId xmlns:a16="http://schemas.microsoft.com/office/drawing/2014/main" val="580668492"/>
                    </a:ext>
                  </a:extLst>
                </a:gridCol>
                <a:gridCol w="1247934">
                  <a:extLst>
                    <a:ext uri="{9D8B030D-6E8A-4147-A177-3AD203B41FA5}">
                      <a16:colId xmlns:a16="http://schemas.microsoft.com/office/drawing/2014/main" val="737777446"/>
                    </a:ext>
                  </a:extLst>
                </a:gridCol>
                <a:gridCol w="734079">
                  <a:extLst>
                    <a:ext uri="{9D8B030D-6E8A-4147-A177-3AD203B41FA5}">
                      <a16:colId xmlns:a16="http://schemas.microsoft.com/office/drawing/2014/main" val="303450462"/>
                    </a:ext>
                  </a:extLst>
                </a:gridCol>
                <a:gridCol w="807486">
                  <a:extLst>
                    <a:ext uri="{9D8B030D-6E8A-4147-A177-3AD203B41FA5}">
                      <a16:colId xmlns:a16="http://schemas.microsoft.com/office/drawing/2014/main" val="2300003504"/>
                    </a:ext>
                  </a:extLst>
                </a:gridCol>
                <a:gridCol w="1982010">
                  <a:extLst>
                    <a:ext uri="{9D8B030D-6E8A-4147-A177-3AD203B41FA5}">
                      <a16:colId xmlns:a16="http://schemas.microsoft.com/office/drawing/2014/main" val="1096710351"/>
                    </a:ext>
                  </a:extLst>
                </a:gridCol>
              </a:tblGrid>
              <a:tr h="266233">
                <a:tc>
                  <a:txBody>
                    <a:bodyPr/>
                    <a:lstStyle/>
                    <a:p>
                      <a:pPr algn="ctr"/>
                      <a:r>
                        <a:rPr lang="en-GB" sz="1400" dirty="0">
                          <a:effectLst/>
                        </a:rPr>
                        <a:t> </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gridSpan="3">
                  <a:txBody>
                    <a:bodyPr/>
                    <a:lstStyle/>
                    <a:p>
                      <a:pPr algn="ctr"/>
                      <a:r>
                        <a:rPr lang="en-GB" sz="1400" dirty="0">
                          <a:effectLst/>
                        </a:rPr>
                        <a:t>Audited/Actual/planned performance</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hMerge="1">
                  <a:txBody>
                    <a:bodyPr/>
                    <a:lstStyle/>
                    <a:p>
                      <a:endParaRPr lang="en-ZA"/>
                    </a:p>
                  </a:txBody>
                  <a:tcPr/>
                </a:tc>
                <a:tc hMerge="1">
                  <a:txBody>
                    <a:bodyPr/>
                    <a:lstStyle/>
                    <a:p>
                      <a:endParaRPr lang="en-ZA"/>
                    </a:p>
                  </a:txBody>
                  <a:tcPr/>
                </a:tc>
                <a:tc>
                  <a:txBody>
                    <a:bodyPr/>
                    <a:lstStyle/>
                    <a:p>
                      <a:pPr algn="ctr"/>
                      <a:r>
                        <a:rPr lang="en-GB" sz="1400" dirty="0">
                          <a:effectLst/>
                        </a:rPr>
                        <a:t>Estimated performance</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solidFill>
                      <a:schemeClr val="accent3">
                        <a:lumMod val="20000"/>
                        <a:lumOff val="80000"/>
                      </a:schemeClr>
                    </a:solidFill>
                  </a:tcPr>
                </a:tc>
                <a:tc gridSpan="2">
                  <a:txBody>
                    <a:bodyPr/>
                    <a:lstStyle/>
                    <a:p>
                      <a:pPr algn="ctr"/>
                      <a:r>
                        <a:rPr lang="en-GB" sz="1400" dirty="0">
                          <a:effectLst/>
                        </a:rPr>
                        <a:t>Medium-term targets</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hMerge="1">
                  <a:txBody>
                    <a:bodyPr/>
                    <a:lstStyle/>
                    <a:p>
                      <a:pPr algn="ctr"/>
                      <a:endParaRPr lang="en-ZA" sz="1400" dirty="0">
                        <a:effectLst/>
                        <a:latin typeface="+mn-lt"/>
                        <a:ea typeface="DengXian" panose="02010600030101010101" pitchFamily="2" charset="-122"/>
                        <a:cs typeface="Courier New" panose="02070309020205020404" pitchFamily="49" charset="0"/>
                      </a:endParaRPr>
                    </a:p>
                  </a:txBody>
                  <a:tcPr marL="66558" marR="66558" marT="0" marB="0"/>
                </a:tc>
                <a:tc>
                  <a:txBody>
                    <a:bodyPr/>
                    <a:lstStyle/>
                    <a:p>
                      <a:pPr algn="ctr"/>
                      <a:r>
                        <a:rPr lang="en-GB" sz="1400" dirty="0">
                          <a:effectLst/>
                        </a:rPr>
                        <a:t>Comments</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extLst>
                  <a:ext uri="{0D108BD9-81ED-4DB2-BD59-A6C34878D82A}">
                    <a16:rowId xmlns:a16="http://schemas.microsoft.com/office/drawing/2014/main" val="2918242548"/>
                  </a:ext>
                </a:extLst>
              </a:tr>
              <a:tr h="266233">
                <a:tc>
                  <a:txBody>
                    <a:bodyPr/>
                    <a:lstStyle/>
                    <a:p>
                      <a:pPr algn="just"/>
                      <a:r>
                        <a:rPr lang="en-GB" sz="1400">
                          <a:effectLst/>
                        </a:rPr>
                        <a:t>Output indicator</a:t>
                      </a:r>
                      <a:endParaRPr lang="en-ZA" sz="140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r>
                        <a:rPr lang="en-GB" sz="1400" dirty="0">
                          <a:effectLst/>
                        </a:rPr>
                        <a:t>2019/20</a:t>
                      </a:r>
                      <a:endParaRPr lang="en-ZA" sz="1400" dirty="0">
                        <a:effectLst/>
                      </a:endParaRPr>
                    </a:p>
                    <a:p>
                      <a:pPr algn="ctr"/>
                      <a:r>
                        <a:rPr lang="en-GB" sz="1400" dirty="0">
                          <a:effectLst/>
                        </a:rPr>
                        <a:t>Audited</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r>
                        <a:rPr lang="en-GB" sz="1400" dirty="0">
                          <a:effectLst/>
                        </a:rPr>
                        <a:t>20120/21</a:t>
                      </a:r>
                      <a:endParaRPr lang="en-ZA" sz="1400" dirty="0">
                        <a:effectLst/>
                      </a:endParaRPr>
                    </a:p>
                    <a:p>
                      <a:pPr algn="ctr"/>
                      <a:r>
                        <a:rPr lang="en-GB" sz="1400" dirty="0">
                          <a:effectLst/>
                        </a:rPr>
                        <a:t>Audited</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r>
                        <a:rPr lang="en-GB" sz="1400" dirty="0">
                          <a:effectLst/>
                        </a:rPr>
                        <a:t>2021/22</a:t>
                      </a:r>
                      <a:endParaRPr lang="en-ZA" sz="1400" dirty="0">
                        <a:effectLst/>
                      </a:endParaRPr>
                    </a:p>
                    <a:p>
                      <a:pPr algn="ctr"/>
                      <a:r>
                        <a:rPr lang="en-GB" sz="1400" dirty="0">
                          <a:effectLst/>
                        </a:rPr>
                        <a:t>Planned</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r>
                        <a:rPr lang="en-GB" sz="1400" dirty="0">
                          <a:effectLst/>
                        </a:rPr>
                        <a:t>2022/23</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solidFill>
                      <a:schemeClr val="accent3">
                        <a:lumMod val="20000"/>
                        <a:lumOff val="80000"/>
                      </a:schemeClr>
                    </a:solidFill>
                  </a:tcPr>
                </a:tc>
                <a:tc>
                  <a:txBody>
                    <a:bodyPr/>
                    <a:lstStyle/>
                    <a:p>
                      <a:pPr algn="ctr"/>
                      <a:r>
                        <a:rPr lang="en-GB" sz="1400" dirty="0">
                          <a:effectLst/>
                        </a:rPr>
                        <a:t>2023/24</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r>
                        <a:rPr lang="en-GB" sz="1400" dirty="0">
                          <a:effectLst/>
                        </a:rPr>
                        <a:t>2024/25</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tc>
                  <a:txBody>
                    <a:bodyPr/>
                    <a:lstStyle/>
                    <a:p>
                      <a:pPr algn="ctr"/>
                      <a:r>
                        <a:rPr lang="en-GB" sz="1400" dirty="0">
                          <a:effectLst/>
                        </a:rPr>
                        <a:t> </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solidFill>
                      <a:srgbClr val="8EC02F"/>
                    </a:solidFill>
                  </a:tcPr>
                </a:tc>
                <a:extLst>
                  <a:ext uri="{0D108BD9-81ED-4DB2-BD59-A6C34878D82A}">
                    <a16:rowId xmlns:a16="http://schemas.microsoft.com/office/drawing/2014/main" val="2567879261"/>
                  </a:ext>
                </a:extLst>
              </a:tr>
              <a:tr h="532466">
                <a:tc>
                  <a:txBody>
                    <a:bodyPr/>
                    <a:lstStyle/>
                    <a:p>
                      <a:pPr algn="just"/>
                      <a:r>
                        <a:rPr lang="en-GB" sz="1400">
                          <a:effectLst/>
                        </a:rPr>
                        <a:t>Audit opinion of the Auditor General</a:t>
                      </a:r>
                      <a:endParaRPr lang="en-ZA" sz="1400">
                        <a:effectLst/>
                        <a:latin typeface="+mn-lt"/>
                        <a:ea typeface="DengXian" panose="02010600030101010101" pitchFamily="2" charset="-122"/>
                        <a:cs typeface="Courier New" panose="02070309020205020404" pitchFamily="49" charset="0"/>
                      </a:endParaRPr>
                    </a:p>
                  </a:txBody>
                  <a:tcPr marL="66558" marR="66558" marT="0" marB="0"/>
                </a:tc>
                <a:tc>
                  <a:txBody>
                    <a:bodyPr/>
                    <a:lstStyle/>
                    <a:p>
                      <a:pPr algn="ctr"/>
                      <a:r>
                        <a:rPr lang="en-GB" sz="1400">
                          <a:effectLst/>
                        </a:rPr>
                        <a:t>Unqualified</a:t>
                      </a:r>
                      <a:endParaRPr lang="en-ZA" sz="14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400">
                          <a:effectLst/>
                        </a:rPr>
                        <a:t>Unqualified</a:t>
                      </a:r>
                      <a:endParaRPr lang="en-ZA" sz="14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400">
                          <a:effectLst/>
                        </a:rPr>
                        <a:t>Unqualified</a:t>
                      </a:r>
                      <a:endParaRPr lang="en-ZA" sz="14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400" dirty="0">
                          <a:effectLst/>
                        </a:rPr>
                        <a:t>Unqualified</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nchor="ctr">
                    <a:solidFill>
                      <a:schemeClr val="accent3">
                        <a:lumMod val="20000"/>
                        <a:lumOff val="80000"/>
                      </a:schemeClr>
                    </a:solidFill>
                  </a:tcPr>
                </a:tc>
                <a:tc>
                  <a:txBody>
                    <a:bodyPr/>
                    <a:lstStyle/>
                    <a:p>
                      <a:pPr algn="ctr"/>
                      <a:r>
                        <a:rPr lang="en-GB" sz="1400" dirty="0">
                          <a:effectLst/>
                        </a:rPr>
                        <a:t>Clean</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400" dirty="0">
                          <a:effectLst/>
                        </a:rPr>
                        <a:t>Clean</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l"/>
                      <a:r>
                        <a:rPr lang="en-GB" sz="1400" dirty="0">
                          <a:effectLst/>
                        </a:rPr>
                        <a:t>Changed the KPI from “Clean audit opinion of the Auditor General” to “Audit opinion of the Auditor General”</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nchor="ctr"/>
                </a:tc>
                <a:extLst>
                  <a:ext uri="{0D108BD9-81ED-4DB2-BD59-A6C34878D82A}">
                    <a16:rowId xmlns:a16="http://schemas.microsoft.com/office/drawing/2014/main" val="99136836"/>
                  </a:ext>
                </a:extLst>
              </a:tr>
              <a:tr h="931816">
                <a:tc>
                  <a:txBody>
                    <a:bodyPr/>
                    <a:lstStyle/>
                    <a:p>
                      <a:pPr algn="l"/>
                      <a:r>
                        <a:rPr lang="en-GB" sz="1400">
                          <a:effectLst/>
                        </a:rPr>
                        <a:t>Percentage of allegations reported through the NHLS tipoff platform that are investigated and completed within 180 days</a:t>
                      </a:r>
                      <a:endParaRPr lang="en-ZA" sz="1400">
                        <a:effectLst/>
                        <a:latin typeface="+mn-lt"/>
                        <a:ea typeface="DengXian" panose="02010600030101010101" pitchFamily="2" charset="-122"/>
                        <a:cs typeface="Courier New" panose="02070309020205020404" pitchFamily="49" charset="0"/>
                      </a:endParaRPr>
                    </a:p>
                  </a:txBody>
                  <a:tcPr marL="66558" marR="66558" marT="0" marB="0"/>
                </a:tc>
                <a:tc>
                  <a:txBody>
                    <a:bodyPr/>
                    <a:lstStyle/>
                    <a:p>
                      <a:pPr algn="ctr"/>
                      <a:r>
                        <a:rPr lang="en-GB" sz="1400">
                          <a:effectLst/>
                        </a:rPr>
                        <a:t>New</a:t>
                      </a:r>
                      <a:endParaRPr lang="en-ZA" sz="14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400">
                          <a:effectLst/>
                        </a:rPr>
                        <a:t>90%</a:t>
                      </a:r>
                      <a:endParaRPr lang="en-ZA" sz="14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400">
                          <a:effectLst/>
                        </a:rPr>
                        <a:t>90%</a:t>
                      </a:r>
                      <a:endParaRPr lang="en-ZA" sz="14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400" dirty="0">
                          <a:effectLst/>
                        </a:rPr>
                        <a:t>90%</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nchor="ctr">
                    <a:solidFill>
                      <a:schemeClr val="accent3">
                        <a:lumMod val="20000"/>
                        <a:lumOff val="80000"/>
                      </a:schemeClr>
                    </a:solidFill>
                  </a:tcPr>
                </a:tc>
                <a:tc>
                  <a:txBody>
                    <a:bodyPr/>
                    <a:lstStyle/>
                    <a:p>
                      <a:pPr algn="ctr"/>
                      <a:r>
                        <a:rPr lang="en-GB" sz="1400">
                          <a:effectLst/>
                        </a:rPr>
                        <a:t>90%</a:t>
                      </a:r>
                      <a:endParaRPr lang="en-ZA" sz="140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ctr"/>
                      <a:r>
                        <a:rPr lang="en-GB" sz="1400" dirty="0">
                          <a:effectLst/>
                        </a:rPr>
                        <a:t>90%</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nchor="ctr"/>
                </a:tc>
                <a:tc>
                  <a:txBody>
                    <a:bodyPr/>
                    <a:lstStyle/>
                    <a:p>
                      <a:pPr algn="l"/>
                      <a:r>
                        <a:rPr lang="en-GB" sz="1400" dirty="0">
                          <a:effectLst/>
                        </a:rPr>
                        <a:t>Rephrased the KPI to Percentage of allegations reported through the NHLS tipoff platform that are investigated and completed with 180 days</a:t>
                      </a:r>
                      <a:endParaRPr lang="en-ZA" sz="1400" dirty="0">
                        <a:effectLst/>
                        <a:latin typeface="+mn-lt"/>
                        <a:ea typeface="DengXian" panose="02010600030101010101" pitchFamily="2" charset="-122"/>
                        <a:cs typeface="Courier New" panose="02070309020205020404" pitchFamily="49" charset="0"/>
                      </a:endParaRPr>
                    </a:p>
                  </a:txBody>
                  <a:tcPr marL="66558" marR="66558" marT="0" marB="0" anchor="ctr"/>
                </a:tc>
                <a:extLst>
                  <a:ext uri="{0D108BD9-81ED-4DB2-BD59-A6C34878D82A}">
                    <a16:rowId xmlns:a16="http://schemas.microsoft.com/office/drawing/2014/main" val="3988082652"/>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0" y="188595"/>
            <a:ext cx="9342120"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29395" y="6237605"/>
            <a:ext cx="436880" cy="365125"/>
          </a:xfrm>
          <a:solidFill>
            <a:schemeClr val="accent3"/>
          </a:solidFill>
          <a:ln>
            <a:miter lim="800000"/>
          </a:ln>
        </p:spPr>
        <p:txBody>
          <a:bodyPr/>
          <a:lstStyle/>
          <a:p>
            <a:pPr algn="ctr"/>
            <a:fld id="{7005066E-11D2-3649-9021-E6FFC8BCA7C9}" type="slidenum">
              <a:rPr lang="en-US" sz="1600">
                <a:solidFill>
                  <a:schemeClr val="bg1"/>
                </a:solidFill>
              </a:rPr>
              <a:t>39</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18107" y="965417"/>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218904" y="1080019"/>
            <a:ext cx="9126583" cy="369332"/>
          </a:xfrm>
          <a:prstGeom prst="rect">
            <a:avLst/>
          </a:prstGeom>
          <a:noFill/>
        </p:spPr>
        <p:txBody>
          <a:bodyPr wrap="square" rtlCol="0">
            <a:spAutoFit/>
          </a:bodyPr>
          <a:lstStyle/>
          <a:p>
            <a:pPr algn="ctr"/>
            <a:r>
              <a:rPr lang="en-GB" sz="1800" dirty="0"/>
              <a:t>SUB-PROGRAMME: INFORMATION AND COMMUNICATION TECHNOLOGY</a:t>
            </a:r>
          </a:p>
        </p:txBody>
      </p:sp>
      <p:graphicFrame>
        <p:nvGraphicFramePr>
          <p:cNvPr id="3" name="Table 2">
            <a:extLst>
              <a:ext uri="{FF2B5EF4-FFF2-40B4-BE49-F238E27FC236}">
                <a16:creationId xmlns:a16="http://schemas.microsoft.com/office/drawing/2014/main" id="{A2E3DB9F-5467-4905-90C7-9307ACEC717E}"/>
              </a:ext>
            </a:extLst>
          </p:cNvPr>
          <p:cNvGraphicFramePr>
            <a:graphicFrameLocks noGrp="1"/>
          </p:cNvGraphicFramePr>
          <p:nvPr>
            <p:extLst>
              <p:ext uri="{D42A27DB-BD31-4B8C-83A1-F6EECF244321}">
                <p14:modId xmlns:p14="http://schemas.microsoft.com/office/powerpoint/2010/main" val="2056297924"/>
              </p:ext>
            </p:extLst>
          </p:nvPr>
        </p:nvGraphicFramePr>
        <p:xfrm>
          <a:off x="64231" y="1563953"/>
          <a:ext cx="9213658" cy="4754880"/>
        </p:xfrm>
        <a:graphic>
          <a:graphicData uri="http://schemas.openxmlformats.org/drawingml/2006/table">
            <a:tbl>
              <a:tblPr firstRow="1" firstCol="1" bandRow="1">
                <a:tableStyleId>{5940675A-B579-460E-94D1-54222C63F5DA}</a:tableStyleId>
              </a:tblPr>
              <a:tblGrid>
                <a:gridCol w="1434869">
                  <a:extLst>
                    <a:ext uri="{9D8B030D-6E8A-4147-A177-3AD203B41FA5}">
                      <a16:colId xmlns:a16="http://schemas.microsoft.com/office/drawing/2014/main" val="4161392654"/>
                    </a:ext>
                  </a:extLst>
                </a:gridCol>
                <a:gridCol w="717435">
                  <a:extLst>
                    <a:ext uri="{9D8B030D-6E8A-4147-A177-3AD203B41FA5}">
                      <a16:colId xmlns:a16="http://schemas.microsoft.com/office/drawing/2014/main" val="1532078338"/>
                    </a:ext>
                  </a:extLst>
                </a:gridCol>
                <a:gridCol w="864257">
                  <a:extLst>
                    <a:ext uri="{9D8B030D-6E8A-4147-A177-3AD203B41FA5}">
                      <a16:colId xmlns:a16="http://schemas.microsoft.com/office/drawing/2014/main" val="3442271065"/>
                    </a:ext>
                  </a:extLst>
                </a:gridCol>
                <a:gridCol w="720080">
                  <a:extLst>
                    <a:ext uri="{9D8B030D-6E8A-4147-A177-3AD203B41FA5}">
                      <a16:colId xmlns:a16="http://schemas.microsoft.com/office/drawing/2014/main" val="3978381296"/>
                    </a:ext>
                  </a:extLst>
                </a:gridCol>
                <a:gridCol w="1008112">
                  <a:extLst>
                    <a:ext uri="{9D8B030D-6E8A-4147-A177-3AD203B41FA5}">
                      <a16:colId xmlns:a16="http://schemas.microsoft.com/office/drawing/2014/main" val="1762481085"/>
                    </a:ext>
                  </a:extLst>
                </a:gridCol>
                <a:gridCol w="1008112">
                  <a:extLst>
                    <a:ext uri="{9D8B030D-6E8A-4147-A177-3AD203B41FA5}">
                      <a16:colId xmlns:a16="http://schemas.microsoft.com/office/drawing/2014/main" val="3657588157"/>
                    </a:ext>
                  </a:extLst>
                </a:gridCol>
                <a:gridCol w="936104">
                  <a:extLst>
                    <a:ext uri="{9D8B030D-6E8A-4147-A177-3AD203B41FA5}">
                      <a16:colId xmlns:a16="http://schemas.microsoft.com/office/drawing/2014/main" val="1695970956"/>
                    </a:ext>
                  </a:extLst>
                </a:gridCol>
                <a:gridCol w="2524689">
                  <a:extLst>
                    <a:ext uri="{9D8B030D-6E8A-4147-A177-3AD203B41FA5}">
                      <a16:colId xmlns:a16="http://schemas.microsoft.com/office/drawing/2014/main" val="2066637159"/>
                    </a:ext>
                  </a:extLst>
                </a:gridCol>
              </a:tblGrid>
              <a:tr h="0">
                <a:tc>
                  <a:txBody>
                    <a:bodyPr/>
                    <a:lstStyle/>
                    <a:p>
                      <a:pPr algn="ctr"/>
                      <a:r>
                        <a:rPr lang="en-GB" sz="1200" dirty="0">
                          <a:effectLst/>
                        </a:rPr>
                        <a:t> </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gridSpan="3">
                  <a:txBody>
                    <a:bodyPr/>
                    <a:lstStyle/>
                    <a:p>
                      <a:pPr algn="ctr"/>
                      <a:r>
                        <a:rPr lang="en-GB" sz="1200" dirty="0">
                          <a:effectLst/>
                        </a:rPr>
                        <a:t>Audited/Actual/planned performance</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hMerge="1">
                  <a:txBody>
                    <a:bodyPr/>
                    <a:lstStyle/>
                    <a:p>
                      <a:endParaRPr lang="en-ZA"/>
                    </a:p>
                  </a:txBody>
                  <a:tcPr/>
                </a:tc>
                <a:tc hMerge="1">
                  <a:txBody>
                    <a:bodyPr/>
                    <a:lstStyle/>
                    <a:p>
                      <a:endParaRPr lang="en-ZA"/>
                    </a:p>
                  </a:txBody>
                  <a:tcPr/>
                </a:tc>
                <a:tc>
                  <a:txBody>
                    <a:bodyPr/>
                    <a:lstStyle/>
                    <a:p>
                      <a:pPr algn="ctr"/>
                      <a:r>
                        <a:rPr lang="en-GB" sz="1200" dirty="0">
                          <a:effectLst/>
                        </a:rPr>
                        <a:t>Estimated Performance</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chemeClr val="accent3">
                        <a:lumMod val="20000"/>
                        <a:lumOff val="80000"/>
                      </a:schemeClr>
                    </a:solidFill>
                  </a:tcPr>
                </a:tc>
                <a:tc gridSpan="2">
                  <a:txBody>
                    <a:bodyPr/>
                    <a:lstStyle/>
                    <a:p>
                      <a:pPr algn="ctr"/>
                      <a:r>
                        <a:rPr lang="en-GB" sz="1200" dirty="0">
                          <a:effectLst/>
                        </a:rPr>
                        <a:t>Medium-term targets</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hMerge="1">
                  <a:txBody>
                    <a:bodyPr/>
                    <a:lstStyle/>
                    <a:p>
                      <a:endParaRPr lang="en-ZA" sz="1200" dirty="0">
                        <a:latin typeface="+mn-lt"/>
                      </a:endParaRPr>
                    </a:p>
                  </a:txBody>
                  <a:tcPr marL="68580" marR="68580" marT="0" marB="0">
                    <a:solidFill>
                      <a:srgbClr val="8EC02F"/>
                    </a:solidFill>
                  </a:tcPr>
                </a:tc>
                <a:tc>
                  <a:txBody>
                    <a:bodyPr/>
                    <a:lstStyle/>
                    <a:p>
                      <a:pPr algn="ctr"/>
                      <a:r>
                        <a:rPr lang="en-GB" sz="1200" dirty="0">
                          <a:effectLst/>
                        </a:rPr>
                        <a:t>Comments</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extLst>
                  <a:ext uri="{0D108BD9-81ED-4DB2-BD59-A6C34878D82A}">
                    <a16:rowId xmlns:a16="http://schemas.microsoft.com/office/drawing/2014/main" val="3019086682"/>
                  </a:ext>
                </a:extLst>
              </a:tr>
              <a:tr h="0">
                <a:tc>
                  <a:txBody>
                    <a:bodyPr/>
                    <a:lstStyle/>
                    <a:p>
                      <a:pPr algn="just"/>
                      <a:r>
                        <a:rPr lang="en-GB" sz="1200">
                          <a:effectLst/>
                        </a:rPr>
                        <a:t>Output Indicator</a:t>
                      </a:r>
                      <a:endParaRPr lang="en-ZA" sz="120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just"/>
                      <a:r>
                        <a:rPr lang="en-GB" sz="1200" dirty="0">
                          <a:effectLst/>
                        </a:rPr>
                        <a:t>2019/20</a:t>
                      </a:r>
                      <a:endParaRPr lang="en-ZA" sz="1200" dirty="0">
                        <a:effectLst/>
                      </a:endParaRPr>
                    </a:p>
                    <a:p>
                      <a:pPr algn="just"/>
                      <a:r>
                        <a:rPr lang="en-GB" sz="1200" dirty="0">
                          <a:effectLst/>
                        </a:rPr>
                        <a:t>Audited</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just"/>
                      <a:r>
                        <a:rPr lang="en-GB" sz="1200" dirty="0">
                          <a:effectLst/>
                        </a:rPr>
                        <a:t>20120/21</a:t>
                      </a:r>
                      <a:endParaRPr lang="en-ZA" sz="1200" dirty="0">
                        <a:effectLst/>
                      </a:endParaRPr>
                    </a:p>
                    <a:p>
                      <a:pPr algn="just"/>
                      <a:r>
                        <a:rPr lang="en-GB" sz="1200" dirty="0">
                          <a:effectLst/>
                        </a:rPr>
                        <a:t>Audited</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just"/>
                      <a:r>
                        <a:rPr lang="en-GB" sz="1200" dirty="0">
                          <a:effectLst/>
                        </a:rPr>
                        <a:t>2021/22</a:t>
                      </a:r>
                      <a:endParaRPr lang="en-ZA" sz="1200" dirty="0">
                        <a:effectLst/>
                      </a:endParaRPr>
                    </a:p>
                    <a:p>
                      <a:pPr algn="just"/>
                      <a:r>
                        <a:rPr lang="en-GB" sz="1200" dirty="0">
                          <a:effectLst/>
                        </a:rPr>
                        <a:t>Planned</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200" dirty="0">
                          <a:effectLst/>
                        </a:rPr>
                        <a:t>2022/23</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chemeClr val="accent3">
                        <a:lumMod val="20000"/>
                        <a:lumOff val="80000"/>
                      </a:schemeClr>
                    </a:solidFill>
                  </a:tcPr>
                </a:tc>
                <a:tc>
                  <a:txBody>
                    <a:bodyPr/>
                    <a:lstStyle/>
                    <a:p>
                      <a:pPr algn="ctr"/>
                      <a:r>
                        <a:rPr lang="en-GB" sz="1200" dirty="0">
                          <a:effectLst/>
                        </a:rPr>
                        <a:t>2023/24</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200" dirty="0">
                          <a:effectLst/>
                        </a:rPr>
                        <a:t>2024/25</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200" dirty="0">
                          <a:effectLst/>
                        </a:rPr>
                        <a:t> </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extLst>
                  <a:ext uri="{0D108BD9-81ED-4DB2-BD59-A6C34878D82A}">
                    <a16:rowId xmlns:a16="http://schemas.microsoft.com/office/drawing/2014/main" val="2934509705"/>
                  </a:ext>
                </a:extLst>
              </a:tr>
              <a:tr h="0">
                <a:tc>
                  <a:txBody>
                    <a:bodyPr/>
                    <a:lstStyle/>
                    <a:p>
                      <a:pPr algn="l"/>
                      <a:r>
                        <a:rPr lang="en-ZA" sz="1200">
                          <a:effectLst/>
                        </a:rPr>
                        <a:t>High-Capacity bandwidth rollout (new MPLS)</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rPr>
                        <a:t>New</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rPr>
                        <a:t>New</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rPr>
                        <a:t>New</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rPr>
                        <a:t>Implement to 80% of the NHLS sites</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200" dirty="0">
                          <a:effectLst/>
                        </a:rPr>
                        <a:t>Implement to 85% of the NHLS sites</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rPr>
                        <a:t>Implement to 90% of the NHLS sites</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l"/>
                      <a:r>
                        <a:rPr lang="en-GB" sz="1200" dirty="0">
                          <a:effectLst/>
                        </a:rPr>
                        <a:t>The KPI has been added to replace “</a:t>
                      </a:r>
                      <a:r>
                        <a:rPr lang="en-ZA" sz="1200" dirty="0">
                          <a:effectLst/>
                        </a:rPr>
                        <a:t>Develop and implement a real-time communication system with patients” KPI because this KPI was achieved in 2020/2021 and implemented to COVID-19 results.</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2671088237"/>
                  </a:ext>
                </a:extLst>
              </a:tr>
              <a:tr h="0">
                <a:tc>
                  <a:txBody>
                    <a:bodyPr/>
                    <a:lstStyle/>
                    <a:p>
                      <a:pPr algn="l"/>
                      <a:r>
                        <a:rPr lang="en-ZA" sz="1200">
                          <a:effectLst/>
                        </a:rPr>
                        <a:t>Distribution of CDW summary reports to provinces</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rPr>
                        <a:t>New</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rPr>
                        <a:t>New</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rPr>
                        <a:t>New</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rPr>
                        <a:t>80% of the public hospitals serviced by the NHLS receive monthly reports</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200">
                          <a:effectLst/>
                        </a:rPr>
                        <a:t>85% of the public hospitals serviced by the NHLS receive monthly reports</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rPr>
                        <a:t>90% of the public hospitals serviced by the NHLS receive monthly reports</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l"/>
                      <a:r>
                        <a:rPr lang="en-ZA" sz="1200" dirty="0">
                          <a:effectLst/>
                        </a:rPr>
                        <a:t>The KPI has been added to replace “Implement the interface between NHLS LIS and the HPRS” because this KPI depends entirely on the National Department of Health roll out of the HPRS to the health facilities.</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1953487520"/>
                  </a:ext>
                </a:extLst>
              </a:tr>
              <a:tr h="0">
                <a:tc>
                  <a:txBody>
                    <a:bodyPr/>
                    <a:lstStyle/>
                    <a:p>
                      <a:pPr algn="l"/>
                      <a:r>
                        <a:rPr lang="en-GB" sz="1200">
                          <a:effectLst/>
                        </a:rPr>
                        <a:t>Implementation of stock management system and analytics</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rPr>
                        <a:t>New</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rPr>
                        <a:t>New</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rPr>
                        <a:t>New</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rPr>
                        <a:t>Implement to 80% of the NHLS laboratories</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200">
                          <a:effectLst/>
                        </a:rPr>
                        <a:t>Implement to 85% of the NHLS laboratories</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rPr>
                        <a:t>Implement to 90% of the NHLS laboratories</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l"/>
                      <a:r>
                        <a:rPr lang="en-GB" sz="1200" dirty="0">
                          <a:effectLst/>
                        </a:rPr>
                        <a:t>The KPI has been added to replace “Develop and implement the order entry system” KPI because this KPI depend entirely on the health facilities having access to internet. </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1971540706"/>
                  </a:ext>
                </a:extLst>
              </a:tr>
              <a:tr h="31750">
                <a:tc>
                  <a:txBody>
                    <a:bodyPr/>
                    <a:lstStyle/>
                    <a:p>
                      <a:pPr algn="l"/>
                      <a:r>
                        <a:rPr lang="en-ZA" sz="1200">
                          <a:effectLst/>
                        </a:rPr>
                        <a:t>Percentage System Uptime for Critical Systems</a:t>
                      </a:r>
                      <a:endParaRPr lang="en-ZA" sz="1200">
                        <a:effectLst/>
                        <a:latin typeface="+mn-lt"/>
                        <a:ea typeface="DengXian" panose="02010600030101010101" pitchFamily="2" charset="-122"/>
                        <a:cs typeface="Courier New" panose="02070309020205020404" pitchFamily="49" charset="0"/>
                      </a:endParaRPr>
                    </a:p>
                  </a:txBody>
                  <a:tcPr marL="68580" marR="68580" marT="0" marB="0"/>
                </a:tc>
                <a:tc>
                  <a:txBody>
                    <a:bodyPr/>
                    <a:lstStyle/>
                    <a:p>
                      <a:pPr algn="ctr"/>
                      <a:r>
                        <a:rPr lang="en-GB" sz="1200">
                          <a:effectLst/>
                        </a:rPr>
                        <a:t>99%</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rPr>
                        <a:t>99%</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rPr>
                        <a:t>99%</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rPr>
                        <a:t>99%</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200">
                          <a:effectLst/>
                        </a:rPr>
                        <a:t>99%</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rPr>
                        <a:t>99%</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l"/>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1985032217"/>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
          <p:cNvSpPr>
            <a:spLocks noGrp="1"/>
          </p:cNvSpPr>
          <p:nvPr>
            <p:ph type="sldNum" sz="quarter" idx="12"/>
          </p:nvPr>
        </p:nvSpPr>
        <p:spPr bwMode="auto">
          <a:xfrm>
            <a:off x="9057640" y="6021070"/>
            <a:ext cx="252730"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4</a:t>
            </a:fld>
            <a:endParaRPr lang="en-US" sz="1600" dirty="0">
              <a:solidFill>
                <a:schemeClr val="accent3"/>
              </a:solidFill>
            </a:endParaRPr>
          </a:p>
        </p:txBody>
      </p:sp>
      <p:pic>
        <p:nvPicPr>
          <p:cNvPr id="12" name="Picture 11"/>
          <p:cNvPicPr>
            <a:picLocks noChangeAspect="1"/>
          </p:cNvPicPr>
          <p:nvPr/>
        </p:nvPicPr>
        <p:blipFill>
          <a:blip r:embed="rId2">
            <a:alphaModFix amt="53000"/>
          </a:blip>
          <a:stretch>
            <a:fillRect/>
          </a:stretch>
        </p:blipFill>
        <p:spPr>
          <a:xfrm>
            <a:off x="-18107" y="1306557"/>
            <a:ext cx="7163268" cy="114602"/>
          </a:xfrm>
          <a:prstGeom prst="rect">
            <a:avLst/>
          </a:prstGeom>
        </p:spPr>
      </p:pic>
      <p:sp>
        <p:nvSpPr>
          <p:cNvPr id="3" name="TextBox 7"/>
          <p:cNvSpPr txBox="1"/>
          <p:nvPr/>
        </p:nvSpPr>
        <p:spPr>
          <a:xfrm>
            <a:off x="-18415" y="549275"/>
            <a:ext cx="936752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ZA" altLang="en-GB" sz="3600" b="1" dirty="0">
                <a:solidFill>
                  <a:srgbClr val="0D0D0D"/>
                </a:solidFill>
                <a:latin typeface="Arial" panose="020B0604020202020204" pitchFamily="34" charset="0"/>
                <a:ea typeface="Arial" panose="020B0604020202020204" pitchFamily="34" charset="0"/>
                <a:cs typeface="Arial" panose="020B0604020202020204" pitchFamily="34" charset="0"/>
              </a:rPr>
              <a:t>TABLE OF CONTENT</a:t>
            </a:r>
          </a:p>
        </p:txBody>
      </p:sp>
      <p:pic>
        <p:nvPicPr>
          <p:cNvPr id="10" name="Picture 9"/>
          <p:cNvPicPr>
            <a:picLocks noChangeAspect="1"/>
          </p:cNvPicPr>
          <p:nvPr/>
        </p:nvPicPr>
        <p:blipFill>
          <a:blip r:embed="rId2">
            <a:alphaModFix amt="38000"/>
          </a:blip>
          <a:stretch>
            <a:fillRect/>
          </a:stretch>
        </p:blipFill>
        <p:spPr>
          <a:xfrm>
            <a:off x="920750" y="2334895"/>
            <a:ext cx="323850" cy="167005"/>
          </a:xfrm>
          <a:prstGeom prst="rect">
            <a:avLst/>
          </a:prstGeom>
        </p:spPr>
      </p:pic>
      <p:sp>
        <p:nvSpPr>
          <p:cNvPr id="7" name="TextBox 6"/>
          <p:cNvSpPr txBox="1"/>
          <p:nvPr/>
        </p:nvSpPr>
        <p:spPr>
          <a:xfrm>
            <a:off x="1358840" y="2234755"/>
            <a:ext cx="4278312" cy="368300"/>
          </a:xfrm>
          <a:prstGeom prst="rect">
            <a:avLst/>
          </a:prstGeom>
          <a:noFill/>
        </p:spPr>
        <p:txBody>
          <a:bodyPr>
            <a:spAutoFit/>
          </a:bodyPr>
          <a:lstStyle/>
          <a:p>
            <a:pPr algn="just">
              <a:defRPr/>
            </a:pPr>
            <a:r>
              <a:rPr lang="en-ZA" sz="1800" dirty="0">
                <a:latin typeface="Arial" panose="020B0604020202020204"/>
                <a:ea typeface="MS PGothic" panose="020B0600070205080204" pitchFamily="-112" charset="-128"/>
                <a:cs typeface="Arial" panose="020B0604020202020204"/>
              </a:rPr>
              <a:t> 1</a:t>
            </a:r>
            <a:r>
              <a:rPr lang="en-GB" altLang="en-ZA" sz="1800" dirty="0">
                <a:latin typeface="Arial" panose="020B0604020202020204"/>
                <a:ea typeface="MS PGothic" panose="020B0600070205080204" pitchFamily="-112" charset="-128"/>
                <a:cs typeface="Arial" panose="020B0604020202020204"/>
              </a:rPr>
              <a:t>.</a:t>
            </a:r>
            <a:r>
              <a:rPr lang="en-ZA" sz="1800" dirty="0">
                <a:latin typeface="Arial" panose="020B0604020202020204"/>
                <a:ea typeface="MS PGothic" panose="020B0600070205080204" pitchFamily="-112" charset="-128"/>
                <a:cs typeface="Arial" panose="020B0604020202020204"/>
              </a:rPr>
              <a:t>  </a:t>
            </a:r>
            <a:r>
              <a:rPr lang="en-ZA" sz="1800" b="1" dirty="0">
                <a:latin typeface="Arial" panose="020B0604020202020204"/>
                <a:ea typeface="MS PGothic" panose="020B0600070205080204" pitchFamily="-112" charset="-128"/>
                <a:cs typeface="Arial" panose="020B0604020202020204"/>
              </a:rPr>
              <a:t>OUR MANDATE</a:t>
            </a:r>
          </a:p>
        </p:txBody>
      </p:sp>
      <p:pic>
        <p:nvPicPr>
          <p:cNvPr id="8" name="Picture 7"/>
          <p:cNvPicPr>
            <a:picLocks noChangeAspect="1"/>
          </p:cNvPicPr>
          <p:nvPr/>
        </p:nvPicPr>
        <p:blipFill>
          <a:blip r:embed="rId2">
            <a:alphaModFix amt="38000"/>
          </a:blip>
          <a:stretch>
            <a:fillRect/>
          </a:stretch>
        </p:blipFill>
        <p:spPr>
          <a:xfrm>
            <a:off x="914400" y="2774950"/>
            <a:ext cx="323850" cy="167005"/>
          </a:xfrm>
          <a:prstGeom prst="rect">
            <a:avLst/>
          </a:prstGeom>
        </p:spPr>
      </p:pic>
      <p:sp>
        <p:nvSpPr>
          <p:cNvPr id="9" name="TextBox 6"/>
          <p:cNvSpPr txBox="1"/>
          <p:nvPr/>
        </p:nvSpPr>
        <p:spPr>
          <a:xfrm>
            <a:off x="1352490" y="2674810"/>
            <a:ext cx="4278312" cy="368300"/>
          </a:xfrm>
          <a:prstGeom prst="rect">
            <a:avLst/>
          </a:prstGeom>
          <a:noFill/>
        </p:spPr>
        <p:txBody>
          <a:bodyPr>
            <a:spAutoFit/>
          </a:bodyPr>
          <a:lstStyle/>
          <a:p>
            <a:pPr algn="just">
              <a:defRPr/>
            </a:pPr>
            <a:r>
              <a:rPr lang="en-ZA" sz="1800" dirty="0">
                <a:latin typeface="Arial" panose="020B0604020202020204"/>
                <a:ea typeface="MS PGothic" panose="020B0600070205080204" pitchFamily="-112" charset="-128"/>
                <a:cs typeface="Arial" panose="020B0604020202020204"/>
              </a:rPr>
              <a:t> </a:t>
            </a:r>
            <a:r>
              <a:rPr lang="en-GB" altLang="en-ZA" sz="1800" dirty="0">
                <a:latin typeface="Arial" panose="020B0604020202020204"/>
                <a:ea typeface="MS PGothic" panose="020B0600070205080204" pitchFamily="-112" charset="-128"/>
                <a:cs typeface="Arial" panose="020B0604020202020204"/>
              </a:rPr>
              <a:t>2.</a:t>
            </a:r>
            <a:r>
              <a:rPr lang="en-ZA" sz="1800" dirty="0">
                <a:latin typeface="Arial" panose="020B0604020202020204"/>
                <a:ea typeface="MS PGothic" panose="020B0600070205080204" pitchFamily="-112" charset="-128"/>
                <a:cs typeface="Arial" panose="020B0604020202020204"/>
              </a:rPr>
              <a:t>  </a:t>
            </a:r>
            <a:r>
              <a:rPr lang="en-ZA" sz="1800" dirty="0">
                <a:ea typeface="Arial" panose="020B0604020202020204" pitchFamily="34" charset="0"/>
                <a:cs typeface="Arial" panose="020B0604020202020204" pitchFamily="34" charset="0"/>
                <a:sym typeface="+mn-ea"/>
              </a:rPr>
              <a:t> </a:t>
            </a:r>
            <a:r>
              <a:rPr lang="en-ZA" sz="1800" b="1" dirty="0">
                <a:cs typeface="Arial" panose="020B0604020202020204" pitchFamily="34" charset="0"/>
                <a:sym typeface="+mn-ea"/>
              </a:rPr>
              <a:t>OUR STRATEGIC FOCUS</a:t>
            </a:r>
            <a:endParaRPr lang="en-ZA" sz="1800" b="1" dirty="0">
              <a:latin typeface="Arial" panose="020B0604020202020204"/>
              <a:ea typeface="MS PGothic" panose="020B0600070205080204" pitchFamily="-112" charset="-128"/>
              <a:cs typeface="Arial" panose="020B0604020202020204"/>
            </a:endParaRPr>
          </a:p>
        </p:txBody>
      </p:sp>
      <p:pic>
        <p:nvPicPr>
          <p:cNvPr id="13" name="Picture 12"/>
          <p:cNvPicPr>
            <a:picLocks noChangeAspect="1"/>
          </p:cNvPicPr>
          <p:nvPr/>
        </p:nvPicPr>
        <p:blipFill>
          <a:blip r:embed="rId2">
            <a:alphaModFix amt="38000"/>
          </a:blip>
          <a:stretch>
            <a:fillRect/>
          </a:stretch>
        </p:blipFill>
        <p:spPr>
          <a:xfrm>
            <a:off x="914400" y="3183890"/>
            <a:ext cx="323850" cy="167005"/>
          </a:xfrm>
          <a:prstGeom prst="rect">
            <a:avLst/>
          </a:prstGeom>
        </p:spPr>
      </p:pic>
      <p:sp>
        <p:nvSpPr>
          <p:cNvPr id="15" name="TextBox 6"/>
          <p:cNvSpPr txBox="1"/>
          <p:nvPr/>
        </p:nvSpPr>
        <p:spPr>
          <a:xfrm>
            <a:off x="1352550" y="3083560"/>
            <a:ext cx="5792470" cy="368300"/>
          </a:xfrm>
          <a:prstGeom prst="rect">
            <a:avLst/>
          </a:prstGeom>
          <a:noFill/>
        </p:spPr>
        <p:txBody>
          <a:bodyPr wrap="square">
            <a:spAutoFit/>
          </a:bodyPr>
          <a:lstStyle/>
          <a:p>
            <a:pPr algn="just">
              <a:defRPr/>
            </a:pPr>
            <a:r>
              <a:rPr lang="en-ZA" sz="1800" dirty="0">
                <a:latin typeface="Arial" panose="020B0604020202020204"/>
                <a:ea typeface="MS PGothic" panose="020B0600070205080204" pitchFamily="-112" charset="-128"/>
                <a:cs typeface="Arial" panose="020B0604020202020204"/>
              </a:rPr>
              <a:t> </a:t>
            </a:r>
            <a:r>
              <a:rPr lang="en-GB" altLang="en-ZA" sz="1800" dirty="0">
                <a:latin typeface="Arial" panose="020B0604020202020204"/>
                <a:ea typeface="MS PGothic" panose="020B0600070205080204" pitchFamily="-112" charset="-128"/>
                <a:cs typeface="Arial" panose="020B0604020202020204"/>
              </a:rPr>
              <a:t>3.</a:t>
            </a:r>
            <a:r>
              <a:rPr lang="en-ZA" sz="1800" dirty="0">
                <a:latin typeface="Arial" panose="020B0604020202020204"/>
                <a:ea typeface="MS PGothic" panose="020B0600070205080204" pitchFamily="-112" charset="-128"/>
                <a:cs typeface="Arial" panose="020B0604020202020204"/>
              </a:rPr>
              <a:t>  </a:t>
            </a:r>
            <a:r>
              <a:rPr lang="en-ZA" sz="1800" dirty="0">
                <a:ea typeface="Arial" panose="020B0604020202020204" pitchFamily="34" charset="0"/>
                <a:cs typeface="Arial" panose="020B0604020202020204" pitchFamily="34" charset="0"/>
                <a:sym typeface="+mn-ea"/>
              </a:rPr>
              <a:t> </a:t>
            </a:r>
            <a:r>
              <a:rPr lang="en-GB" sz="1800" b="1" dirty="0">
                <a:sym typeface="+mn-ea"/>
              </a:rPr>
              <a:t>EXPENDITURE ESTIMATES (2022/23 BUDGET)</a:t>
            </a:r>
            <a:endParaRPr lang="en-ZA" sz="1800" b="1" dirty="0">
              <a:latin typeface="Arial" panose="020B0604020202020204"/>
              <a:ea typeface="MS PGothic" panose="020B0600070205080204" pitchFamily="-112" charset="-128"/>
              <a:cs typeface="Arial" panose="020B0604020202020204"/>
            </a:endParaRPr>
          </a:p>
        </p:txBody>
      </p:sp>
      <p:pic>
        <p:nvPicPr>
          <p:cNvPr id="16" name="Picture 15"/>
          <p:cNvPicPr>
            <a:picLocks noChangeAspect="1"/>
          </p:cNvPicPr>
          <p:nvPr/>
        </p:nvPicPr>
        <p:blipFill>
          <a:blip r:embed="rId2">
            <a:alphaModFix amt="38000"/>
          </a:blip>
          <a:stretch>
            <a:fillRect/>
          </a:stretch>
        </p:blipFill>
        <p:spPr>
          <a:xfrm>
            <a:off x="914400" y="3608705"/>
            <a:ext cx="323850" cy="167005"/>
          </a:xfrm>
          <a:prstGeom prst="rect">
            <a:avLst/>
          </a:prstGeom>
        </p:spPr>
      </p:pic>
      <p:sp>
        <p:nvSpPr>
          <p:cNvPr id="17" name="TextBox 6"/>
          <p:cNvSpPr txBox="1"/>
          <p:nvPr/>
        </p:nvSpPr>
        <p:spPr>
          <a:xfrm>
            <a:off x="1352550" y="3508375"/>
            <a:ext cx="5792470" cy="368300"/>
          </a:xfrm>
          <a:prstGeom prst="rect">
            <a:avLst/>
          </a:prstGeom>
          <a:noFill/>
        </p:spPr>
        <p:txBody>
          <a:bodyPr wrap="square">
            <a:spAutoFit/>
          </a:bodyPr>
          <a:lstStyle/>
          <a:p>
            <a:pPr algn="just">
              <a:defRPr/>
            </a:pPr>
            <a:r>
              <a:rPr lang="en-ZA" sz="1800" dirty="0">
                <a:latin typeface="Arial" panose="020B0604020202020204"/>
                <a:ea typeface="MS PGothic" panose="020B0600070205080204" pitchFamily="-112" charset="-128"/>
                <a:cs typeface="Arial" panose="020B0604020202020204"/>
              </a:rPr>
              <a:t> </a:t>
            </a:r>
            <a:r>
              <a:rPr lang="en-GB" altLang="en-ZA" sz="1800" dirty="0">
                <a:latin typeface="Arial" panose="020B0604020202020204"/>
                <a:ea typeface="MS PGothic" panose="020B0600070205080204" pitchFamily="-112" charset="-128"/>
                <a:cs typeface="Arial" panose="020B0604020202020204"/>
              </a:rPr>
              <a:t>4.</a:t>
            </a:r>
            <a:r>
              <a:rPr lang="en-ZA" sz="1800" dirty="0">
                <a:latin typeface="Arial" panose="020B0604020202020204"/>
                <a:ea typeface="MS PGothic" panose="020B0600070205080204" pitchFamily="-112" charset="-128"/>
                <a:cs typeface="Arial" panose="020B0604020202020204"/>
              </a:rPr>
              <a:t>  </a:t>
            </a:r>
            <a:r>
              <a:rPr lang="en-ZA" sz="1800" dirty="0">
                <a:ea typeface="Arial" panose="020B0604020202020204" pitchFamily="34" charset="0"/>
                <a:cs typeface="Arial" panose="020B0604020202020204" pitchFamily="34" charset="0"/>
                <a:sym typeface="+mn-ea"/>
              </a:rPr>
              <a:t> </a:t>
            </a:r>
            <a:r>
              <a:rPr lang="en-ZA" sz="1800" b="1" dirty="0">
                <a:ea typeface="Arial" panose="020B0604020202020204" pitchFamily="34" charset="0"/>
                <a:cs typeface="Arial" panose="020B0604020202020204" pitchFamily="34" charset="0"/>
                <a:sym typeface="+mn-ea"/>
              </a:rPr>
              <a:t>MEASURING PERFORMANCE </a:t>
            </a:r>
            <a:endParaRPr lang="en-ZA" sz="1800" b="1" dirty="0">
              <a:latin typeface="Arial" panose="020B0604020202020204"/>
              <a:ea typeface="MS PGothic" panose="020B0600070205080204" pitchFamily="-112" charset="-128"/>
              <a:cs typeface="Arial" panose="020B0604020202020204"/>
            </a:endParaRPr>
          </a:p>
        </p:txBody>
      </p:sp>
      <p:pic>
        <p:nvPicPr>
          <p:cNvPr id="20" name="Picture 19"/>
          <p:cNvPicPr>
            <a:picLocks noChangeAspect="1"/>
          </p:cNvPicPr>
          <p:nvPr/>
        </p:nvPicPr>
        <p:blipFill>
          <a:blip r:embed="rId2">
            <a:alphaModFix amt="38000"/>
          </a:blip>
          <a:stretch>
            <a:fillRect/>
          </a:stretch>
        </p:blipFill>
        <p:spPr>
          <a:xfrm>
            <a:off x="920750" y="4033520"/>
            <a:ext cx="323850" cy="167005"/>
          </a:xfrm>
          <a:prstGeom prst="rect">
            <a:avLst/>
          </a:prstGeom>
        </p:spPr>
      </p:pic>
      <p:sp>
        <p:nvSpPr>
          <p:cNvPr id="21" name="TextBox 6"/>
          <p:cNvSpPr txBox="1"/>
          <p:nvPr/>
        </p:nvSpPr>
        <p:spPr>
          <a:xfrm>
            <a:off x="1358900" y="3933190"/>
            <a:ext cx="5792470" cy="368300"/>
          </a:xfrm>
          <a:prstGeom prst="rect">
            <a:avLst/>
          </a:prstGeom>
          <a:noFill/>
        </p:spPr>
        <p:txBody>
          <a:bodyPr wrap="square">
            <a:spAutoFit/>
          </a:bodyPr>
          <a:lstStyle/>
          <a:p>
            <a:pPr algn="just">
              <a:defRPr/>
            </a:pPr>
            <a:r>
              <a:rPr lang="en-ZA" sz="1800" dirty="0">
                <a:latin typeface="Arial" panose="020B0604020202020204"/>
                <a:ea typeface="MS PGothic" panose="020B0600070205080204" pitchFamily="-112" charset="-128"/>
                <a:cs typeface="Arial" panose="020B0604020202020204"/>
              </a:rPr>
              <a:t> </a:t>
            </a:r>
            <a:r>
              <a:rPr lang="en-GB" altLang="en-ZA" sz="1800" dirty="0">
                <a:latin typeface="Arial" panose="020B0604020202020204"/>
                <a:ea typeface="MS PGothic" panose="020B0600070205080204" pitchFamily="-112" charset="-128"/>
                <a:cs typeface="Arial" panose="020B0604020202020204"/>
              </a:rPr>
              <a:t>5.</a:t>
            </a:r>
            <a:r>
              <a:rPr lang="en-ZA" sz="1800" dirty="0">
                <a:latin typeface="Arial" panose="020B0604020202020204"/>
                <a:ea typeface="MS PGothic" panose="020B0600070205080204" pitchFamily="-112" charset="-128"/>
                <a:cs typeface="Arial" panose="020B0604020202020204"/>
              </a:rPr>
              <a:t>  </a:t>
            </a:r>
            <a:r>
              <a:rPr lang="en-ZA" sz="1800" dirty="0">
                <a:ea typeface="Arial" panose="020B0604020202020204" pitchFamily="34" charset="0"/>
                <a:cs typeface="Arial" panose="020B0604020202020204" pitchFamily="34" charset="0"/>
                <a:sym typeface="+mn-ea"/>
              </a:rPr>
              <a:t> </a:t>
            </a:r>
            <a:r>
              <a:rPr lang="en-GB" sz="1800" b="1" dirty="0">
                <a:sym typeface="+mn-ea"/>
              </a:rPr>
              <a:t>KEY RISKS</a:t>
            </a:r>
            <a:endParaRPr lang="en-ZA" sz="1800" b="1" dirty="0">
              <a:latin typeface="Arial" panose="020B0604020202020204"/>
              <a:ea typeface="MS PGothic" panose="020B0600070205080204" pitchFamily="-112" charset="-128"/>
              <a:cs typeface="Arial" panose="020B0604020202020204"/>
            </a:endParaRPr>
          </a:p>
        </p:txBody>
      </p:sp>
      <p:pic>
        <p:nvPicPr>
          <p:cNvPr id="22" name="Picture 21"/>
          <p:cNvPicPr>
            <a:picLocks noChangeAspect="1"/>
          </p:cNvPicPr>
          <p:nvPr/>
        </p:nvPicPr>
        <p:blipFill>
          <a:blip r:embed="rId2">
            <a:alphaModFix amt="38000"/>
          </a:blip>
          <a:stretch>
            <a:fillRect/>
          </a:stretch>
        </p:blipFill>
        <p:spPr>
          <a:xfrm>
            <a:off x="914400" y="4392930"/>
            <a:ext cx="323850" cy="167005"/>
          </a:xfrm>
          <a:prstGeom prst="rect">
            <a:avLst/>
          </a:prstGeom>
        </p:spPr>
      </p:pic>
      <p:sp>
        <p:nvSpPr>
          <p:cNvPr id="23" name="TextBox 6"/>
          <p:cNvSpPr txBox="1"/>
          <p:nvPr/>
        </p:nvSpPr>
        <p:spPr>
          <a:xfrm>
            <a:off x="1352550" y="4292600"/>
            <a:ext cx="5792470" cy="368300"/>
          </a:xfrm>
          <a:prstGeom prst="rect">
            <a:avLst/>
          </a:prstGeom>
          <a:noFill/>
        </p:spPr>
        <p:txBody>
          <a:bodyPr wrap="square">
            <a:spAutoFit/>
          </a:bodyPr>
          <a:lstStyle/>
          <a:p>
            <a:pPr algn="just">
              <a:defRPr/>
            </a:pPr>
            <a:r>
              <a:rPr lang="en-ZA" sz="1800" dirty="0">
                <a:latin typeface="Arial" panose="020B0604020202020204"/>
                <a:ea typeface="MS PGothic" panose="020B0600070205080204" pitchFamily="-112" charset="-128"/>
                <a:cs typeface="Arial" panose="020B0604020202020204"/>
              </a:rPr>
              <a:t> </a:t>
            </a:r>
            <a:r>
              <a:rPr lang="en-GB" altLang="en-ZA" sz="1800" dirty="0">
                <a:latin typeface="Arial" panose="020B0604020202020204"/>
                <a:ea typeface="MS PGothic" panose="020B0600070205080204" pitchFamily="-112" charset="-128"/>
                <a:cs typeface="Arial" panose="020B0604020202020204"/>
              </a:rPr>
              <a:t>6.</a:t>
            </a:r>
            <a:r>
              <a:rPr lang="en-ZA" sz="1800" dirty="0">
                <a:latin typeface="Arial" panose="020B0604020202020204"/>
                <a:ea typeface="MS PGothic" panose="020B0600070205080204" pitchFamily="-112" charset="-128"/>
                <a:cs typeface="Arial" panose="020B0604020202020204"/>
              </a:rPr>
              <a:t>  </a:t>
            </a:r>
            <a:r>
              <a:rPr lang="en-ZA" sz="1800" dirty="0">
                <a:ea typeface="Arial" panose="020B0604020202020204" pitchFamily="34" charset="0"/>
                <a:cs typeface="Arial" panose="020B0604020202020204" pitchFamily="34" charset="0"/>
                <a:sym typeface="+mn-ea"/>
              </a:rPr>
              <a:t> </a:t>
            </a:r>
            <a:r>
              <a:rPr lang="en-GB" sz="1800" b="1" dirty="0">
                <a:sym typeface="+mn-ea"/>
              </a:rPr>
              <a:t>CHANGES MADE TO THE SP AND APP</a:t>
            </a:r>
            <a:endParaRPr lang="en-ZA" sz="1800" b="1" dirty="0">
              <a:latin typeface="Arial" panose="020B0604020202020204"/>
              <a:ea typeface="MS PGothic" panose="020B0600070205080204" pitchFamily="-112" charset="-128"/>
              <a:cs typeface="Arial" panose="020B0604020202020204"/>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0160" y="0"/>
            <a:ext cx="9352915"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4.</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sym typeface="+mn-ea"/>
              </a:rPr>
              <a:t> MEASURING PERFORMANCE</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29395" y="6066790"/>
            <a:ext cx="426720" cy="365125"/>
          </a:xfrm>
          <a:solidFill>
            <a:schemeClr val="accent3"/>
          </a:solidFill>
          <a:ln>
            <a:miter lim="800000"/>
          </a:ln>
        </p:spPr>
        <p:txBody>
          <a:bodyPr/>
          <a:lstStyle/>
          <a:p>
            <a:pPr algn="ctr"/>
            <a:fld id="{7005066E-11D2-3649-9021-E6FFC8BCA7C9}" type="slidenum">
              <a:rPr lang="en-US" sz="1600">
                <a:solidFill>
                  <a:schemeClr val="bg1"/>
                </a:solidFill>
              </a:rPr>
              <a:t>40</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18107" y="528457"/>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10" name="TextBox 9"/>
          <p:cNvSpPr txBox="1"/>
          <p:nvPr/>
        </p:nvSpPr>
        <p:spPr>
          <a:xfrm>
            <a:off x="216172" y="555950"/>
            <a:ext cx="9126583" cy="369332"/>
          </a:xfrm>
          <a:prstGeom prst="rect">
            <a:avLst/>
          </a:prstGeom>
          <a:noFill/>
        </p:spPr>
        <p:txBody>
          <a:bodyPr wrap="square" rtlCol="0">
            <a:spAutoFit/>
          </a:bodyPr>
          <a:lstStyle/>
          <a:p>
            <a:pPr algn="ctr"/>
            <a:r>
              <a:rPr lang="en-GB" sz="1800" dirty="0"/>
              <a:t>SUB-PROGRAMME: HUMAN RESOURCES</a:t>
            </a:r>
          </a:p>
        </p:txBody>
      </p:sp>
      <p:graphicFrame>
        <p:nvGraphicFramePr>
          <p:cNvPr id="2" name="Table 1">
            <a:extLst>
              <a:ext uri="{FF2B5EF4-FFF2-40B4-BE49-F238E27FC236}">
                <a16:creationId xmlns:a16="http://schemas.microsoft.com/office/drawing/2014/main" id="{7EB5911F-5FE2-42F1-9ECA-3E1F65E78636}"/>
              </a:ext>
            </a:extLst>
          </p:cNvPr>
          <p:cNvGraphicFramePr>
            <a:graphicFrameLocks noGrp="1"/>
          </p:cNvGraphicFramePr>
          <p:nvPr>
            <p:extLst>
              <p:ext uri="{D42A27DB-BD31-4B8C-83A1-F6EECF244321}">
                <p14:modId xmlns:p14="http://schemas.microsoft.com/office/powerpoint/2010/main" val="3058479198"/>
              </p:ext>
            </p:extLst>
          </p:nvPr>
        </p:nvGraphicFramePr>
        <p:xfrm>
          <a:off x="128464" y="953024"/>
          <a:ext cx="9126583" cy="5572125"/>
        </p:xfrm>
        <a:graphic>
          <a:graphicData uri="http://schemas.openxmlformats.org/drawingml/2006/table">
            <a:tbl>
              <a:tblPr firstRow="1" firstCol="1" bandRow="1">
                <a:tableStyleId>{5940675A-B579-460E-94D1-54222C63F5DA}</a:tableStyleId>
              </a:tblPr>
              <a:tblGrid>
                <a:gridCol w="1784080">
                  <a:extLst>
                    <a:ext uri="{9D8B030D-6E8A-4147-A177-3AD203B41FA5}">
                      <a16:colId xmlns:a16="http://schemas.microsoft.com/office/drawing/2014/main" val="3599699825"/>
                    </a:ext>
                  </a:extLst>
                </a:gridCol>
                <a:gridCol w="734229">
                  <a:extLst>
                    <a:ext uri="{9D8B030D-6E8A-4147-A177-3AD203B41FA5}">
                      <a16:colId xmlns:a16="http://schemas.microsoft.com/office/drawing/2014/main" val="590976907"/>
                    </a:ext>
                  </a:extLst>
                </a:gridCol>
                <a:gridCol w="839437">
                  <a:extLst>
                    <a:ext uri="{9D8B030D-6E8A-4147-A177-3AD203B41FA5}">
                      <a16:colId xmlns:a16="http://schemas.microsoft.com/office/drawing/2014/main" val="3403188741"/>
                    </a:ext>
                  </a:extLst>
                </a:gridCol>
                <a:gridCol w="844622">
                  <a:extLst>
                    <a:ext uri="{9D8B030D-6E8A-4147-A177-3AD203B41FA5}">
                      <a16:colId xmlns:a16="http://schemas.microsoft.com/office/drawing/2014/main" val="755771908"/>
                    </a:ext>
                  </a:extLst>
                </a:gridCol>
                <a:gridCol w="1049851">
                  <a:extLst>
                    <a:ext uri="{9D8B030D-6E8A-4147-A177-3AD203B41FA5}">
                      <a16:colId xmlns:a16="http://schemas.microsoft.com/office/drawing/2014/main" val="2085637835"/>
                    </a:ext>
                  </a:extLst>
                </a:gridCol>
                <a:gridCol w="834480">
                  <a:extLst>
                    <a:ext uri="{9D8B030D-6E8A-4147-A177-3AD203B41FA5}">
                      <a16:colId xmlns:a16="http://schemas.microsoft.com/office/drawing/2014/main" val="315998088"/>
                    </a:ext>
                  </a:extLst>
                </a:gridCol>
                <a:gridCol w="834233">
                  <a:extLst>
                    <a:ext uri="{9D8B030D-6E8A-4147-A177-3AD203B41FA5}">
                      <a16:colId xmlns:a16="http://schemas.microsoft.com/office/drawing/2014/main" val="3047037641"/>
                    </a:ext>
                  </a:extLst>
                </a:gridCol>
                <a:gridCol w="2205651">
                  <a:extLst>
                    <a:ext uri="{9D8B030D-6E8A-4147-A177-3AD203B41FA5}">
                      <a16:colId xmlns:a16="http://schemas.microsoft.com/office/drawing/2014/main" val="1266389421"/>
                    </a:ext>
                  </a:extLst>
                </a:gridCol>
              </a:tblGrid>
              <a:tr h="0">
                <a:tc>
                  <a:txBody>
                    <a:bodyPr/>
                    <a:lstStyle/>
                    <a:p>
                      <a:pPr algn="ctr"/>
                      <a:r>
                        <a:rPr lang="en-GB" sz="1200" dirty="0">
                          <a:effectLst/>
                          <a:latin typeface="+mn-lt"/>
                        </a:rPr>
                        <a:t> </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gridSpan="3">
                  <a:txBody>
                    <a:bodyPr/>
                    <a:lstStyle/>
                    <a:p>
                      <a:pPr algn="ctr"/>
                      <a:r>
                        <a:rPr lang="en-GB" sz="1200" dirty="0">
                          <a:effectLst/>
                          <a:latin typeface="+mn-lt"/>
                        </a:rPr>
                        <a:t>Audited/Actual/planned performance</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hMerge="1">
                  <a:txBody>
                    <a:bodyPr/>
                    <a:lstStyle/>
                    <a:p>
                      <a:endParaRPr lang="en-ZA"/>
                    </a:p>
                  </a:txBody>
                  <a:tcPr/>
                </a:tc>
                <a:tc hMerge="1">
                  <a:txBody>
                    <a:bodyPr/>
                    <a:lstStyle/>
                    <a:p>
                      <a:endParaRPr lang="en-ZA"/>
                    </a:p>
                  </a:txBody>
                  <a:tcPr/>
                </a:tc>
                <a:tc>
                  <a:txBody>
                    <a:bodyPr/>
                    <a:lstStyle/>
                    <a:p>
                      <a:pPr algn="ctr"/>
                      <a:r>
                        <a:rPr lang="en-GB" sz="1200" dirty="0">
                          <a:effectLst/>
                          <a:latin typeface="+mn-lt"/>
                        </a:rPr>
                        <a:t>Estimated performance</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chemeClr val="accent3">
                        <a:lumMod val="20000"/>
                        <a:lumOff val="80000"/>
                      </a:schemeClr>
                    </a:solidFill>
                  </a:tcPr>
                </a:tc>
                <a:tc gridSpan="2">
                  <a:txBody>
                    <a:bodyPr/>
                    <a:lstStyle/>
                    <a:p>
                      <a:pPr algn="ctr"/>
                      <a:r>
                        <a:rPr lang="en-GB" sz="1200" dirty="0">
                          <a:effectLst/>
                          <a:latin typeface="+mn-lt"/>
                        </a:rPr>
                        <a:t>Medium-term targets</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hMerge="1">
                  <a:txBody>
                    <a:bodyPr/>
                    <a:lstStyle/>
                    <a:p>
                      <a:pPr algn="ct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200" dirty="0">
                          <a:effectLst/>
                          <a:latin typeface="+mn-lt"/>
                        </a:rPr>
                        <a:t>Reasons for change</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extLst>
                  <a:ext uri="{0D108BD9-81ED-4DB2-BD59-A6C34878D82A}">
                    <a16:rowId xmlns:a16="http://schemas.microsoft.com/office/drawing/2014/main" val="1775532671"/>
                  </a:ext>
                </a:extLst>
              </a:tr>
              <a:tr h="0">
                <a:tc>
                  <a:txBody>
                    <a:bodyPr/>
                    <a:lstStyle/>
                    <a:p>
                      <a:pPr algn="just"/>
                      <a:r>
                        <a:rPr lang="en-GB" sz="1200" dirty="0">
                          <a:effectLst/>
                          <a:latin typeface="+mn-lt"/>
                        </a:rPr>
                        <a:t>Output indicators</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200">
                          <a:effectLst/>
                          <a:latin typeface="+mn-lt"/>
                        </a:rPr>
                        <a:t>2019/20</a:t>
                      </a:r>
                      <a:endParaRPr lang="en-ZA" sz="1200">
                        <a:effectLst/>
                        <a:latin typeface="+mn-lt"/>
                      </a:endParaRPr>
                    </a:p>
                    <a:p>
                      <a:pPr algn="ctr"/>
                      <a:r>
                        <a:rPr lang="en-GB" sz="1200">
                          <a:effectLst/>
                          <a:latin typeface="+mn-lt"/>
                        </a:rPr>
                        <a:t>Audited</a:t>
                      </a:r>
                      <a:endParaRPr lang="en-ZA" sz="120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200" dirty="0">
                          <a:effectLst/>
                          <a:latin typeface="+mn-lt"/>
                        </a:rPr>
                        <a:t>2020/21</a:t>
                      </a:r>
                      <a:endParaRPr lang="en-ZA" sz="1200" dirty="0">
                        <a:effectLst/>
                        <a:latin typeface="+mn-lt"/>
                      </a:endParaRPr>
                    </a:p>
                    <a:p>
                      <a:pPr algn="ctr"/>
                      <a:r>
                        <a:rPr lang="en-GB" sz="1200" dirty="0">
                          <a:effectLst/>
                          <a:latin typeface="+mn-lt"/>
                        </a:rPr>
                        <a:t>Audited</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200" dirty="0">
                          <a:effectLst/>
                          <a:latin typeface="+mn-lt"/>
                        </a:rPr>
                        <a:t>2021/22</a:t>
                      </a:r>
                      <a:endParaRPr lang="en-ZA" sz="1200" dirty="0">
                        <a:effectLst/>
                        <a:latin typeface="+mn-lt"/>
                      </a:endParaRPr>
                    </a:p>
                    <a:p>
                      <a:pPr algn="ctr"/>
                      <a:r>
                        <a:rPr lang="en-GB" sz="1200" dirty="0">
                          <a:effectLst/>
                          <a:latin typeface="+mn-lt"/>
                        </a:rPr>
                        <a:t>Planned</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pPr algn="ctr"/>
                      <a:r>
                        <a:rPr lang="en-GB" sz="1200" dirty="0">
                          <a:effectLst/>
                          <a:latin typeface="+mn-lt"/>
                        </a:rPr>
                        <a:t>2022/23</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chemeClr val="accent3">
                        <a:lumMod val="20000"/>
                        <a:lumOff val="80000"/>
                      </a:schemeClr>
                    </a:solidFill>
                  </a:tcPr>
                </a:tc>
                <a:tc>
                  <a:txBody>
                    <a:bodyPr/>
                    <a:lstStyle/>
                    <a:p>
                      <a:pPr algn="ctr"/>
                      <a:r>
                        <a:rPr lang="en-GB" sz="1200" dirty="0">
                          <a:effectLst/>
                          <a:latin typeface="+mn-lt"/>
                        </a:rPr>
                        <a:t>2023/24</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tc>
                  <a:txBody>
                    <a:bodyPr/>
                    <a:lstStyle/>
                    <a:p>
                      <a:r>
                        <a:rPr lang="en-GB" sz="1200">
                          <a:effectLst/>
                          <a:latin typeface="+mn-lt"/>
                        </a:rPr>
                        <a:t>2024/25</a:t>
                      </a:r>
                      <a:endParaRPr lang="en-ZA" sz="1200">
                        <a:latin typeface="+mn-lt"/>
                      </a:endParaRPr>
                    </a:p>
                  </a:txBody>
                  <a:tcPr marL="68580" marR="68580" marT="0" marB="0">
                    <a:solidFill>
                      <a:srgbClr val="8EC02F"/>
                    </a:solidFill>
                  </a:tcPr>
                </a:tc>
                <a:tc>
                  <a:txBody>
                    <a:bodyPr/>
                    <a:lstStyle/>
                    <a:p>
                      <a:pPr algn="ctr"/>
                      <a:r>
                        <a:rPr lang="en-GB" sz="1200" dirty="0">
                          <a:effectLst/>
                          <a:latin typeface="+mn-lt"/>
                        </a:rPr>
                        <a:t> </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solidFill>
                      <a:srgbClr val="8EC02F"/>
                    </a:solidFill>
                  </a:tcPr>
                </a:tc>
                <a:extLst>
                  <a:ext uri="{0D108BD9-81ED-4DB2-BD59-A6C34878D82A}">
                    <a16:rowId xmlns:a16="http://schemas.microsoft.com/office/drawing/2014/main" val="786971154"/>
                  </a:ext>
                </a:extLst>
              </a:tr>
              <a:tr h="268605">
                <a:tc>
                  <a:txBody>
                    <a:bodyPr/>
                    <a:lstStyle/>
                    <a:p>
                      <a:pPr algn="just"/>
                      <a:r>
                        <a:rPr lang="en-ZA" sz="1200">
                          <a:effectLst/>
                          <a:latin typeface="+mn-lt"/>
                        </a:rPr>
                        <a:t>Staff turnover ratio </a:t>
                      </a:r>
                      <a:endParaRPr lang="en-ZA" sz="1200">
                        <a:effectLst/>
                        <a:latin typeface="+mn-lt"/>
                        <a:ea typeface="DengXian" panose="02010600030101010101" pitchFamily="2" charset="-122"/>
                        <a:cs typeface="Courier New" panose="02070309020205020404" pitchFamily="49" charset="0"/>
                      </a:endParaRPr>
                    </a:p>
                  </a:txBody>
                  <a:tcPr marL="68580" marR="68580" marT="0" marB="0"/>
                </a:tc>
                <a:tc>
                  <a:txBody>
                    <a:bodyPr/>
                    <a:lstStyle/>
                    <a:p>
                      <a:pPr algn="ctr"/>
                      <a:r>
                        <a:rPr lang="en-GB" sz="1200">
                          <a:effectLst/>
                          <a:latin typeface="+mn-lt"/>
                        </a:rPr>
                        <a:t>5%</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latin typeface="+mn-lt"/>
                        </a:rPr>
                        <a:t>5%</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latin typeface="+mn-lt"/>
                        </a:rPr>
                        <a:t>5%</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latin typeface="+mn-lt"/>
                        </a:rPr>
                        <a:t>5%</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200">
                          <a:effectLst/>
                          <a:latin typeface="+mn-lt"/>
                        </a:rPr>
                        <a:t>5%</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r>
                        <a:rPr lang="en-GB" sz="1200">
                          <a:effectLst/>
                          <a:latin typeface="+mn-lt"/>
                        </a:rPr>
                        <a:t>5%</a:t>
                      </a:r>
                      <a:endParaRPr lang="en-ZA" sz="1200">
                        <a:latin typeface="+mn-lt"/>
                      </a:endParaRPr>
                    </a:p>
                  </a:txBody>
                  <a:tcPr marL="68580" marR="68580" marT="0" marB="0" anchor="ctr"/>
                </a:tc>
                <a:tc>
                  <a:txBody>
                    <a:bodyPr/>
                    <a:lstStyle/>
                    <a:p>
                      <a:pPr algn="l"/>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592396511"/>
                  </a:ext>
                </a:extLst>
              </a:tr>
              <a:tr h="0">
                <a:tc>
                  <a:txBody>
                    <a:bodyPr/>
                    <a:lstStyle/>
                    <a:p>
                      <a:pPr algn="l"/>
                      <a:r>
                        <a:rPr lang="en-ZA" sz="1200">
                          <a:effectLst/>
                          <a:latin typeface="+mn-lt"/>
                        </a:rPr>
                        <a:t>Average staff recruitment turnaround within 90 days</a:t>
                      </a:r>
                      <a:endParaRPr lang="en-ZA" sz="1200">
                        <a:effectLst/>
                        <a:latin typeface="+mn-lt"/>
                        <a:ea typeface="DengXian" panose="02010600030101010101" pitchFamily="2" charset="-122"/>
                        <a:cs typeface="Courier New" panose="02070309020205020404" pitchFamily="49" charset="0"/>
                      </a:endParaRPr>
                    </a:p>
                  </a:txBody>
                  <a:tcPr marL="68580" marR="68580" marT="0" marB="0"/>
                </a:tc>
                <a:tc>
                  <a:txBody>
                    <a:bodyPr/>
                    <a:lstStyle/>
                    <a:p>
                      <a:pPr algn="ctr"/>
                      <a:r>
                        <a:rPr lang="en-GB" sz="1200">
                          <a:effectLst/>
                          <a:latin typeface="+mn-lt"/>
                        </a:rPr>
                        <a:t>80%</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latin typeface="+mn-lt"/>
                        </a:rPr>
                        <a:t>90%</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latin typeface="+mn-lt"/>
                        </a:rPr>
                        <a:t>90%</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latin typeface="+mn-lt"/>
                        </a:rPr>
                        <a:t>-</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200" dirty="0">
                          <a:effectLst/>
                          <a:latin typeface="+mn-lt"/>
                        </a:rPr>
                        <a:t>-</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r>
                        <a:rPr lang="en-GB" sz="1200">
                          <a:effectLst/>
                          <a:latin typeface="+mn-lt"/>
                        </a:rPr>
                        <a:t>-</a:t>
                      </a:r>
                      <a:endParaRPr lang="en-ZA" sz="1200">
                        <a:latin typeface="+mn-lt"/>
                      </a:endParaRPr>
                    </a:p>
                  </a:txBody>
                  <a:tcPr marL="68580" marR="68580" marT="0" marB="0" anchor="ctr"/>
                </a:tc>
                <a:tc>
                  <a:txBody>
                    <a:bodyPr/>
                    <a:lstStyle/>
                    <a:p>
                      <a:pPr algn="l"/>
                      <a:r>
                        <a:rPr lang="en-GB" sz="1200">
                          <a:effectLst/>
                          <a:latin typeface="+mn-lt"/>
                        </a:rPr>
                        <a:t>KPI has been discontinued on the APP, however, will be included in the operational plan for monitoring.</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3694071310"/>
                  </a:ext>
                </a:extLst>
              </a:tr>
              <a:tr h="0">
                <a:tc>
                  <a:txBody>
                    <a:bodyPr/>
                    <a:lstStyle/>
                    <a:p>
                      <a:pPr algn="l"/>
                      <a:r>
                        <a:rPr lang="en-ZA" sz="1200">
                          <a:effectLst/>
                          <a:latin typeface="+mn-lt"/>
                        </a:rPr>
                        <a:t>BBBEE compliance</a:t>
                      </a:r>
                      <a:endParaRPr lang="en-ZA" sz="1200">
                        <a:effectLst/>
                        <a:latin typeface="+mn-lt"/>
                        <a:ea typeface="DengXian" panose="02010600030101010101" pitchFamily="2" charset="-122"/>
                        <a:cs typeface="Courier New" panose="02070309020205020404" pitchFamily="49" charset="0"/>
                      </a:endParaRPr>
                    </a:p>
                  </a:txBody>
                  <a:tcPr marL="68580" marR="68580" marT="0" marB="0"/>
                </a:tc>
                <a:tc>
                  <a:txBody>
                    <a:bodyPr/>
                    <a:lstStyle/>
                    <a:p>
                      <a:pPr algn="ctr"/>
                      <a:r>
                        <a:rPr lang="en-GB" sz="1200">
                          <a:effectLst/>
                          <a:latin typeface="+mn-lt"/>
                        </a:rPr>
                        <a:t>New</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latin typeface="+mn-lt"/>
                        </a:rPr>
                        <a:t>Level 6</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latin typeface="+mn-lt"/>
                        </a:rPr>
                        <a:t>Level 5</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latin typeface="+mn-lt"/>
                        </a:rPr>
                        <a:t>Level 5</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200" dirty="0">
                          <a:effectLst/>
                          <a:latin typeface="+mn-lt"/>
                        </a:rPr>
                        <a:t>Level 4</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r>
                        <a:rPr lang="en-GB" sz="1200" dirty="0">
                          <a:effectLst/>
                          <a:latin typeface="+mn-lt"/>
                        </a:rPr>
                        <a:t>Level 4</a:t>
                      </a:r>
                      <a:endParaRPr lang="en-ZA" sz="1200" dirty="0">
                        <a:latin typeface="+mn-lt"/>
                      </a:endParaRPr>
                    </a:p>
                  </a:txBody>
                  <a:tcPr marL="68580" marR="68580" marT="0" marB="0" anchor="ctr"/>
                </a:tc>
                <a:tc>
                  <a:txBody>
                    <a:bodyPr/>
                    <a:lstStyle/>
                    <a:p>
                      <a:pPr algn="l"/>
                      <a:r>
                        <a:rPr lang="en-GB" sz="1200">
                          <a:effectLst/>
                          <a:latin typeface="+mn-lt"/>
                        </a:rPr>
                        <a:t>The target has been kept the same with the one for 2021/2022 because the NHLS is currently working towards establishing the baseline.</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3924995002"/>
                  </a:ext>
                </a:extLst>
              </a:tr>
              <a:tr h="0">
                <a:tc>
                  <a:txBody>
                    <a:bodyPr/>
                    <a:lstStyle/>
                    <a:p>
                      <a:pPr algn="l"/>
                      <a:r>
                        <a:rPr lang="en-GB" sz="1200">
                          <a:effectLst/>
                          <a:latin typeface="+mn-lt"/>
                        </a:rPr>
                        <a:t>Number of intern medical technologists and student medical technicians admitted and trained in the NHLS </a:t>
                      </a:r>
                      <a:endParaRPr lang="en-ZA" sz="1200">
                        <a:effectLst/>
                        <a:latin typeface="+mn-lt"/>
                        <a:ea typeface="DengXian" panose="02010600030101010101" pitchFamily="2" charset="-122"/>
                        <a:cs typeface="Courier New" panose="02070309020205020404" pitchFamily="49" charset="0"/>
                      </a:endParaRPr>
                    </a:p>
                  </a:txBody>
                  <a:tcPr marL="68580" marR="68580" marT="0" marB="0"/>
                </a:tc>
                <a:tc>
                  <a:txBody>
                    <a:bodyPr/>
                    <a:lstStyle/>
                    <a:p>
                      <a:pPr algn="ctr"/>
                      <a:r>
                        <a:rPr lang="en-GB" sz="1200">
                          <a:effectLst/>
                          <a:latin typeface="+mn-lt"/>
                        </a:rPr>
                        <a:t>200</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latin typeface="+mn-lt"/>
                        </a:rPr>
                        <a:t>250</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latin typeface="+mn-lt"/>
                        </a:rPr>
                        <a:t>250</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latin typeface="+mn-lt"/>
                        </a:rPr>
                        <a:t>250</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200">
                          <a:effectLst/>
                          <a:latin typeface="+mn-lt"/>
                        </a:rPr>
                        <a:t>250</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r>
                        <a:rPr lang="en-GB" sz="1200" dirty="0">
                          <a:effectLst/>
                          <a:latin typeface="+mn-lt"/>
                        </a:rPr>
                        <a:t>250</a:t>
                      </a:r>
                      <a:endParaRPr lang="en-ZA" sz="1200" dirty="0">
                        <a:latin typeface="+mn-lt"/>
                      </a:endParaRPr>
                    </a:p>
                  </a:txBody>
                  <a:tcPr marL="68580" marR="68580" marT="0" marB="0" anchor="ctr"/>
                </a:tc>
                <a:tc>
                  <a:txBody>
                    <a:bodyPr/>
                    <a:lstStyle/>
                    <a:p>
                      <a:pPr algn="l"/>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3274626740"/>
                  </a:ext>
                </a:extLst>
              </a:tr>
              <a:tr h="0">
                <a:tc>
                  <a:txBody>
                    <a:bodyPr/>
                    <a:lstStyle/>
                    <a:p>
                      <a:pPr algn="l"/>
                      <a:r>
                        <a:rPr lang="en-ZA" sz="1200">
                          <a:effectLst/>
                          <a:latin typeface="+mn-lt"/>
                        </a:rPr>
                        <a:t>Percentage of employees trained as per the approved training plan (WSP) </a:t>
                      </a:r>
                      <a:endParaRPr lang="en-ZA" sz="1200">
                        <a:effectLst/>
                        <a:latin typeface="+mn-lt"/>
                        <a:ea typeface="DengXian" panose="02010600030101010101" pitchFamily="2" charset="-122"/>
                        <a:cs typeface="Courier New" panose="02070309020205020404" pitchFamily="49" charset="0"/>
                      </a:endParaRPr>
                    </a:p>
                  </a:txBody>
                  <a:tcPr marL="68580" marR="68580" marT="0" marB="0"/>
                </a:tc>
                <a:tc>
                  <a:txBody>
                    <a:bodyPr/>
                    <a:lstStyle/>
                    <a:p>
                      <a:pPr algn="ctr"/>
                      <a:r>
                        <a:rPr lang="en-GB" sz="1200" dirty="0">
                          <a:effectLst/>
                          <a:latin typeface="+mn-lt"/>
                        </a:rPr>
                        <a:t>90%</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latin typeface="+mn-lt"/>
                        </a:rPr>
                        <a:t>Not measured </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latin typeface="+mn-lt"/>
                        </a:rPr>
                        <a:t>Not measured </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latin typeface="+mn-lt"/>
                        </a:rPr>
                        <a:t>70%</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200">
                          <a:effectLst/>
                          <a:latin typeface="+mn-lt"/>
                        </a:rPr>
                        <a:t>75%</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r>
                        <a:rPr lang="en-GB" sz="1200">
                          <a:effectLst/>
                          <a:latin typeface="+mn-lt"/>
                        </a:rPr>
                        <a:t>80%</a:t>
                      </a:r>
                      <a:endParaRPr lang="en-ZA" sz="1200">
                        <a:latin typeface="+mn-lt"/>
                      </a:endParaRPr>
                    </a:p>
                  </a:txBody>
                  <a:tcPr marL="68580" marR="68580" marT="0" marB="0" anchor="ctr"/>
                </a:tc>
                <a:tc>
                  <a:txBody>
                    <a:bodyPr/>
                    <a:lstStyle/>
                    <a:p>
                      <a:pPr algn="l"/>
                      <a:r>
                        <a:rPr lang="en-GB" sz="1200" dirty="0">
                          <a:effectLst/>
                          <a:latin typeface="+mn-lt"/>
                        </a:rPr>
                        <a:t>This KPI has been added to strengthen the monitoring of training and development of employees.</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3441465900"/>
                  </a:ext>
                </a:extLst>
              </a:tr>
              <a:tr h="0">
                <a:tc>
                  <a:txBody>
                    <a:bodyPr/>
                    <a:lstStyle/>
                    <a:p>
                      <a:pPr algn="l"/>
                      <a:r>
                        <a:rPr lang="en-ZA" sz="1200">
                          <a:effectLst/>
                          <a:latin typeface="+mn-lt"/>
                        </a:rPr>
                        <a:t>Percentage of employees with approved and evaluated performance agreements</a:t>
                      </a:r>
                      <a:endParaRPr lang="en-ZA" sz="1200">
                        <a:effectLst/>
                        <a:latin typeface="+mn-lt"/>
                        <a:ea typeface="DengXian" panose="02010600030101010101" pitchFamily="2" charset="-122"/>
                        <a:cs typeface="Courier New" panose="02070309020205020404" pitchFamily="49" charset="0"/>
                      </a:endParaRPr>
                    </a:p>
                  </a:txBody>
                  <a:tcPr marL="68580" marR="68580" marT="0" marB="0"/>
                </a:tc>
                <a:tc>
                  <a:txBody>
                    <a:bodyPr/>
                    <a:lstStyle/>
                    <a:p>
                      <a:pPr algn="ctr"/>
                      <a:r>
                        <a:rPr lang="en-GB" sz="1200">
                          <a:effectLst/>
                          <a:latin typeface="+mn-lt"/>
                        </a:rPr>
                        <a:t>95%</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latin typeface="+mn-lt"/>
                        </a:rPr>
                        <a:t>95%</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a:effectLst/>
                          <a:latin typeface="+mn-lt"/>
                        </a:rPr>
                        <a:t>98%</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pPr algn="ctr"/>
                      <a:r>
                        <a:rPr lang="en-GB" sz="1200" dirty="0">
                          <a:effectLst/>
                          <a:latin typeface="+mn-lt"/>
                        </a:rPr>
                        <a:t>98%</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solidFill>
                      <a:schemeClr val="accent3">
                        <a:lumMod val="20000"/>
                        <a:lumOff val="80000"/>
                      </a:schemeClr>
                    </a:solidFill>
                  </a:tcPr>
                </a:tc>
                <a:tc>
                  <a:txBody>
                    <a:bodyPr/>
                    <a:lstStyle/>
                    <a:p>
                      <a:pPr algn="ctr"/>
                      <a:r>
                        <a:rPr lang="en-GB" sz="1200">
                          <a:effectLst/>
                          <a:latin typeface="+mn-lt"/>
                        </a:rPr>
                        <a:t>98%</a:t>
                      </a:r>
                      <a:endParaRPr lang="en-ZA" sz="1200">
                        <a:effectLst/>
                        <a:latin typeface="+mn-lt"/>
                        <a:ea typeface="DengXian" panose="02010600030101010101" pitchFamily="2" charset="-122"/>
                        <a:cs typeface="Courier New" panose="02070309020205020404" pitchFamily="49" charset="0"/>
                      </a:endParaRPr>
                    </a:p>
                  </a:txBody>
                  <a:tcPr marL="68580" marR="68580" marT="0" marB="0" anchor="ctr"/>
                </a:tc>
                <a:tc>
                  <a:txBody>
                    <a:bodyPr/>
                    <a:lstStyle/>
                    <a:p>
                      <a:r>
                        <a:rPr lang="en-GB" sz="1200" dirty="0">
                          <a:effectLst/>
                          <a:latin typeface="+mn-lt"/>
                        </a:rPr>
                        <a:t>98%</a:t>
                      </a:r>
                      <a:endParaRPr lang="en-ZA" sz="1200" dirty="0">
                        <a:latin typeface="+mn-lt"/>
                      </a:endParaRPr>
                    </a:p>
                  </a:txBody>
                  <a:tcPr marL="68580" marR="68580" marT="0" marB="0" anchor="ctr"/>
                </a:tc>
                <a:tc>
                  <a:txBody>
                    <a:bodyPr/>
                    <a:lstStyle/>
                    <a:p>
                      <a:pPr algn="l"/>
                      <a:r>
                        <a:rPr lang="en-GB" sz="1200" dirty="0">
                          <a:effectLst/>
                          <a:latin typeface="+mn-lt"/>
                        </a:rPr>
                        <a:t>The target will be maintained at 98% to make provision for employee who will be on maternity leave, suspended etc. when the performance agreements and assessments are performed.</a:t>
                      </a:r>
                      <a:endParaRPr lang="en-ZA" sz="1200" dirty="0">
                        <a:effectLst/>
                        <a:latin typeface="+mn-lt"/>
                        <a:ea typeface="DengXian" panose="02010600030101010101" pitchFamily="2" charset="-122"/>
                        <a:cs typeface="Courier New" panose="02070309020205020404" pitchFamily="49" charset="0"/>
                      </a:endParaRPr>
                    </a:p>
                  </a:txBody>
                  <a:tcPr marL="68580" marR="68580" marT="0" marB="0" anchor="ctr"/>
                </a:tc>
                <a:extLst>
                  <a:ext uri="{0D108BD9-81ED-4DB2-BD59-A6C34878D82A}">
                    <a16:rowId xmlns:a16="http://schemas.microsoft.com/office/drawing/2014/main" val="1306029012"/>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4" name="Slide Number Placeholder 1"/>
          <p:cNvSpPr>
            <a:spLocks noGrp="1"/>
          </p:cNvSpPr>
          <p:nvPr>
            <p:ph type="sldNum" sz="quarter" idx="12"/>
          </p:nvPr>
        </p:nvSpPr>
        <p:spPr bwMode="auto">
          <a:xfrm>
            <a:off x="9129395" y="6237605"/>
            <a:ext cx="426085" cy="365125"/>
          </a:xfrm>
          <a:solidFill>
            <a:schemeClr val="accent3"/>
          </a:solidFill>
          <a:ln>
            <a:miter lim="800000"/>
          </a:ln>
        </p:spPr>
        <p:txBody>
          <a:bodyPr/>
          <a:lstStyle/>
          <a:p>
            <a:pPr marL="0" marR="0" lvl="0" indent="0" algn="r" defTabSz="457200" rtl="0" eaLnBrk="1" fontAlgn="base" latinLnBrk="0" hangingPunct="1">
              <a:lnSpc>
                <a:spcPct val="100000"/>
              </a:lnSpc>
              <a:spcBef>
                <a:spcPct val="0"/>
              </a:spcBef>
              <a:spcAft>
                <a:spcPct val="0"/>
              </a:spcAft>
              <a:buClrTx/>
              <a:buSzTx/>
              <a:buFontTx/>
              <a:buNone/>
              <a:defRPr/>
            </a:pPr>
            <a:fld id="{7005066E-11D2-3649-9021-E6FFC8BCA7C9}" type="slidenum">
              <a:rPr kumimoji="0" lang="en-US" sz="1600" b="0" i="0" u="none" strike="noStrike" kern="1200" cap="none" spc="0" normalizeH="0" baseline="0" noProof="0">
                <a:ln>
                  <a:noFill/>
                </a:ln>
                <a:solidFill>
                  <a:prstClr val="white"/>
                </a:solidFill>
                <a:effectLst/>
                <a:uLnTx/>
                <a:uFillTx/>
                <a:latin typeface="Calibri" panose="020F0502020204030204" pitchFamily="-112" charset="0"/>
                <a:ea typeface="MS PGothic" panose="020B0600070205080204" pitchFamily="-112" charset="-128"/>
              </a:rPr>
              <a:t>41</a:t>
            </a:fld>
            <a:endParaRPr kumimoji="0" lang="en-US" sz="1600" b="0" i="0" u="none" strike="noStrike" kern="1200" cap="none" spc="0" normalizeH="0" baseline="0" noProof="0" dirty="0">
              <a:ln>
                <a:noFill/>
              </a:ln>
              <a:solidFill>
                <a:prstClr val="white"/>
              </a:solidFill>
              <a:effectLst/>
              <a:uLnTx/>
              <a:uFillTx/>
              <a:latin typeface="Calibri" panose="020F0502020204030204" pitchFamily="-112" charset="0"/>
              <a:ea typeface="MS PGothic" panose="020B0600070205080204" pitchFamily="-112" charset="-128"/>
            </a:endParaRPr>
          </a:p>
        </p:txBody>
      </p:sp>
      <p:sp>
        <p:nvSpPr>
          <p:cNvPr id="6" name="Rectangle 5"/>
          <p:cNvSpPr/>
          <p:nvPr/>
        </p:nvSpPr>
        <p:spPr>
          <a:xfrm>
            <a:off x="-9889" y="-784830"/>
            <a:ext cx="8458200" cy="1938992"/>
          </a:xfrm>
          <a:prstGeom prst="rect">
            <a:avLst/>
          </a:prstGeom>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defRPr/>
            </a:pPr>
            <a:endParaRPr kumimoji="0" lang="en-GB" sz="2400" b="1" i="1"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112" charset="-128"/>
            </a:endParaRPr>
          </a:p>
          <a:p>
            <a:pPr marL="0" marR="0" lvl="0" indent="0" algn="ctr" defTabSz="457200" rtl="0" eaLnBrk="1" fontAlgn="base" latinLnBrk="0" hangingPunct="1">
              <a:lnSpc>
                <a:spcPct val="100000"/>
              </a:lnSpc>
              <a:spcBef>
                <a:spcPct val="0"/>
              </a:spcBef>
              <a:spcAft>
                <a:spcPct val="0"/>
              </a:spcAft>
              <a:buClrTx/>
              <a:buSzTx/>
              <a:buFontTx/>
              <a:buNone/>
              <a:defRPr/>
            </a:pPr>
            <a:endParaRPr kumimoji="0" lang="en-GB" sz="2400" b="1" i="1"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112" charset="-128"/>
            </a:endParaRPr>
          </a:p>
          <a:p>
            <a:pPr marL="0" marR="0" lvl="0" indent="0" algn="ctr" defTabSz="457200" rtl="0" eaLnBrk="1" fontAlgn="base" latinLnBrk="0" hangingPunct="1">
              <a:lnSpc>
                <a:spcPct val="100000"/>
              </a:lnSpc>
              <a:spcBef>
                <a:spcPct val="0"/>
              </a:spcBef>
              <a:spcAft>
                <a:spcPct val="0"/>
              </a:spcAft>
              <a:buClrTx/>
              <a:buSzTx/>
              <a:buFontTx/>
              <a:buNone/>
              <a:defRPr/>
            </a:pPr>
            <a:endParaRPr kumimoji="0" lang="en-GB" sz="2400" b="1" i="1"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112" charset="-128"/>
            </a:endParaRPr>
          </a:p>
          <a:p>
            <a:pPr marL="0" marR="0" lvl="0" indent="0" algn="ctr" defTabSz="457200" rtl="0" eaLnBrk="1" fontAlgn="base" latinLnBrk="0" hangingPunct="1">
              <a:lnSpc>
                <a:spcPct val="100000"/>
              </a:lnSpc>
              <a:spcBef>
                <a:spcPct val="0"/>
              </a:spcBef>
              <a:spcAft>
                <a:spcPct val="0"/>
              </a:spcAft>
              <a:buClrTx/>
              <a:buSzTx/>
              <a:buFontTx/>
              <a:buNone/>
              <a:defRPr/>
            </a:pPr>
            <a:endParaRPr kumimoji="0" lang="en-GB" sz="2400" b="1" i="1"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112" charset="-128"/>
            </a:endParaRPr>
          </a:p>
          <a:p>
            <a:pPr marL="0" marR="0" lvl="0" indent="0" algn="ctr" defTabSz="457200" rtl="0" eaLnBrk="1" fontAlgn="base" latinLnBrk="0" hangingPunct="1">
              <a:lnSpc>
                <a:spcPct val="100000"/>
              </a:lnSpc>
              <a:spcBef>
                <a:spcPct val="0"/>
              </a:spcBef>
              <a:spcAft>
                <a:spcPct val="0"/>
              </a:spcAft>
              <a:buClrTx/>
              <a:buSzTx/>
              <a:buFontTx/>
              <a:buNone/>
              <a:defRPr/>
            </a:pPr>
            <a:r>
              <a:rPr kumimoji="0" lang="en-GB" sz="2400" b="1" i="1"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112" charset="-128"/>
              </a:rPr>
              <a:t> </a:t>
            </a:r>
          </a:p>
        </p:txBody>
      </p:sp>
      <p:sp>
        <p:nvSpPr>
          <p:cNvPr id="8" name="Rectangle 7"/>
          <p:cNvSpPr/>
          <p:nvPr/>
        </p:nvSpPr>
        <p:spPr>
          <a:xfrm>
            <a:off x="0" y="188595"/>
            <a:ext cx="9358630" cy="583565"/>
          </a:xfrm>
          <a:prstGeom prst="rect">
            <a:avLst/>
          </a:prstGeom>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defRPr/>
            </a:pPr>
            <a:r>
              <a:rPr kumimoji="0" lang="en-GB" sz="3200" b="1" i="0" u="none" strike="noStrike" kern="1200" cap="none" spc="0" normalizeH="0" noProof="0" dirty="0">
                <a:ln>
                  <a:noFill/>
                </a:ln>
                <a:solidFill>
                  <a:prstClr val="black"/>
                </a:solidFill>
                <a:effectLst>
                  <a:outerShdw blurRad="50800" dist="38100" dir="5400000">
                    <a:srgbClr val="000000">
                      <a:alpha val="43000"/>
                    </a:srgbClr>
                  </a:outerShdw>
                </a:effectLst>
                <a:uLnTx/>
                <a:uFillTx/>
                <a:latin typeface="Arial" panose="020B0604020202020204" pitchFamily="34" charset="0"/>
                <a:ea typeface="MS PGothic" panose="020B0600070205080204" pitchFamily="-112" charset="-128"/>
              </a:rPr>
              <a:t>5. KEY RISKS</a:t>
            </a:r>
            <a:endParaRPr kumimoji="0" lang="en-GB" sz="3200" b="1" i="1"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112" charset="-128"/>
            </a:endParaRPr>
          </a:p>
        </p:txBody>
      </p:sp>
      <p:sp>
        <p:nvSpPr>
          <p:cNvPr id="2" name="TextBox 1">
            <a:extLst>
              <a:ext uri="{FF2B5EF4-FFF2-40B4-BE49-F238E27FC236}">
                <a16:creationId xmlns:a16="http://schemas.microsoft.com/office/drawing/2014/main" id="{ECE60457-0CA9-4F00-8C59-1ACEEB620D7D}"/>
              </a:ext>
            </a:extLst>
          </p:cNvPr>
          <p:cNvSpPr txBox="1"/>
          <p:nvPr/>
        </p:nvSpPr>
        <p:spPr>
          <a:xfrm>
            <a:off x="560512" y="1412776"/>
            <a:ext cx="8458200" cy="3693319"/>
          </a:xfrm>
          <a:prstGeom prst="rect">
            <a:avLst/>
          </a:prstGeom>
          <a:noFill/>
        </p:spPr>
        <p:txBody>
          <a:bodyPr wrap="square" rtlCol="0">
            <a:spAutoFit/>
          </a:bodyPr>
          <a:lstStyle/>
          <a:p>
            <a:pPr marL="342900" indent="-342900" algn="just">
              <a:lnSpc>
                <a:spcPct val="150000"/>
              </a:lnSpc>
              <a:buClr>
                <a:srgbClr val="92D050"/>
              </a:buClr>
              <a:buFont typeface="Wingdings" panose="05000000000000000000" pitchFamily="2" charset="2"/>
              <a:buChar char="Ø"/>
            </a:pPr>
            <a:r>
              <a:rPr lang="en-GB" sz="2000" dirty="0"/>
              <a:t>The key risks are detailed in the APP.</a:t>
            </a:r>
          </a:p>
          <a:p>
            <a:pPr marL="342900" indent="-342900" algn="just">
              <a:lnSpc>
                <a:spcPct val="150000"/>
              </a:lnSpc>
              <a:buClr>
                <a:srgbClr val="92D050"/>
              </a:buClr>
              <a:buFont typeface="Wingdings" panose="05000000000000000000" pitchFamily="2" charset="2"/>
              <a:buChar char="Ø"/>
            </a:pPr>
            <a:r>
              <a:rPr lang="en-GB" sz="2000" dirty="0"/>
              <a:t>The following are the major risks for the NHLS:</a:t>
            </a:r>
          </a:p>
          <a:p>
            <a:pPr marL="800100" lvl="1" indent="-342900" algn="just">
              <a:lnSpc>
                <a:spcPct val="150000"/>
              </a:lnSpc>
              <a:buClr>
                <a:srgbClr val="92D050"/>
              </a:buClr>
              <a:buFont typeface="Wingdings" panose="05000000000000000000" pitchFamily="2" charset="2"/>
              <a:buChar char="§"/>
            </a:pPr>
            <a:r>
              <a:rPr lang="en-GB" sz="2000" dirty="0"/>
              <a:t>Skills shortage</a:t>
            </a:r>
          </a:p>
          <a:p>
            <a:pPr marL="800100" lvl="1" indent="-342900" algn="just">
              <a:lnSpc>
                <a:spcPct val="150000"/>
              </a:lnSpc>
              <a:buClr>
                <a:srgbClr val="92D050"/>
              </a:buClr>
              <a:buFont typeface="Wingdings" panose="05000000000000000000" pitchFamily="2" charset="2"/>
              <a:buChar char="§"/>
            </a:pPr>
            <a:r>
              <a:rPr lang="en-GB" sz="2000" dirty="0"/>
              <a:t>Rising cost of employee compensation</a:t>
            </a:r>
          </a:p>
          <a:p>
            <a:pPr marL="800100" lvl="1" indent="-342900" algn="just">
              <a:lnSpc>
                <a:spcPct val="150000"/>
              </a:lnSpc>
              <a:buClr>
                <a:srgbClr val="92D050"/>
              </a:buClr>
              <a:buFont typeface="Wingdings" panose="05000000000000000000" pitchFamily="2" charset="2"/>
              <a:buChar char="§"/>
            </a:pPr>
            <a:r>
              <a:rPr lang="en-GB" sz="2000" dirty="0"/>
              <a:t>Supply Chain Management</a:t>
            </a:r>
          </a:p>
          <a:p>
            <a:pPr marL="800100" lvl="1" indent="-342900" algn="just">
              <a:lnSpc>
                <a:spcPct val="150000"/>
              </a:lnSpc>
              <a:buClr>
                <a:srgbClr val="92D050"/>
              </a:buClr>
              <a:buFont typeface="Wingdings" panose="05000000000000000000" pitchFamily="2" charset="2"/>
              <a:buChar char="§"/>
            </a:pPr>
            <a:r>
              <a:rPr lang="en-GB" sz="2000" dirty="0"/>
              <a:t>Inadequate ICT infrastructure capacity.</a:t>
            </a:r>
          </a:p>
          <a:p>
            <a:pPr marL="800100" lvl="1" indent="-342900" algn="just">
              <a:lnSpc>
                <a:spcPct val="150000"/>
              </a:lnSpc>
              <a:buClr>
                <a:srgbClr val="92D050"/>
              </a:buClr>
              <a:buFont typeface="Wingdings" panose="05000000000000000000" pitchFamily="2" charset="2"/>
              <a:buChar char="§"/>
            </a:pPr>
            <a:r>
              <a:rPr lang="en-GB" sz="2000" dirty="0"/>
              <a:t>Insufficient budget allocated by </a:t>
            </a:r>
            <a:r>
              <a:rPr lang="en-GB" sz="2000" dirty="0" err="1"/>
              <a:t>NDoH</a:t>
            </a:r>
            <a:r>
              <a:rPr lang="en-GB" sz="2000" dirty="0"/>
              <a:t> to provinces.</a:t>
            </a:r>
          </a:p>
          <a:p>
            <a:endParaRPr lang="en-Z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63878" y="73041"/>
            <a:ext cx="9065586" cy="107632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rPr>
              <a:t>6. </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rPr>
              <a:t>Changes made to the Strategic Plan (SP) and  Annual Performance Plan (APP)</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057005" y="6381115"/>
            <a:ext cx="461645" cy="365125"/>
          </a:xfrm>
          <a:solidFill>
            <a:schemeClr val="accent3"/>
          </a:solidFill>
          <a:ln>
            <a:miter lim="800000"/>
          </a:ln>
        </p:spPr>
        <p:txBody>
          <a:bodyPr/>
          <a:lstStyle/>
          <a:p>
            <a:pPr algn="ctr"/>
            <a:fld id="{7005066E-11D2-3649-9021-E6FFC8BCA7C9}" type="slidenum">
              <a:rPr lang="en-US" sz="1600">
                <a:solidFill>
                  <a:schemeClr val="bg1"/>
                </a:solidFill>
              </a:rPr>
              <a:t>42</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18107" y="1306557"/>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graphicFrame>
        <p:nvGraphicFramePr>
          <p:cNvPr id="4" name="Table 3"/>
          <p:cNvGraphicFramePr>
            <a:graphicFrameLocks noGrp="1"/>
          </p:cNvGraphicFramePr>
          <p:nvPr>
            <p:extLst>
              <p:ext uri="{D42A27DB-BD31-4B8C-83A1-F6EECF244321}">
                <p14:modId xmlns:p14="http://schemas.microsoft.com/office/powerpoint/2010/main" val="1091786999"/>
              </p:ext>
            </p:extLst>
          </p:nvPr>
        </p:nvGraphicFramePr>
        <p:xfrm>
          <a:off x="71347" y="1555837"/>
          <a:ext cx="9065586" cy="4931855"/>
        </p:xfrm>
        <a:graphic>
          <a:graphicData uri="http://schemas.openxmlformats.org/drawingml/2006/table">
            <a:tbl>
              <a:tblPr firstRow="1" firstCol="1" bandRow="1">
                <a:tableStyleId>{5940675A-B579-460E-94D1-54222C63F5DA}</a:tableStyleId>
              </a:tblPr>
              <a:tblGrid>
                <a:gridCol w="1904573">
                  <a:extLst>
                    <a:ext uri="{9D8B030D-6E8A-4147-A177-3AD203B41FA5}">
                      <a16:colId xmlns:a16="http://schemas.microsoft.com/office/drawing/2014/main" val="20000"/>
                    </a:ext>
                  </a:extLst>
                </a:gridCol>
                <a:gridCol w="3343993">
                  <a:extLst>
                    <a:ext uri="{9D8B030D-6E8A-4147-A177-3AD203B41FA5}">
                      <a16:colId xmlns:a16="http://schemas.microsoft.com/office/drawing/2014/main" val="20001"/>
                    </a:ext>
                  </a:extLst>
                </a:gridCol>
                <a:gridCol w="3817020">
                  <a:extLst>
                    <a:ext uri="{9D8B030D-6E8A-4147-A177-3AD203B41FA5}">
                      <a16:colId xmlns:a16="http://schemas.microsoft.com/office/drawing/2014/main" val="20002"/>
                    </a:ext>
                  </a:extLst>
                </a:gridCol>
              </a:tblGrid>
              <a:tr h="417195">
                <a:tc gridSpan="3">
                  <a:txBody>
                    <a:bodyPr/>
                    <a:lstStyle/>
                    <a:p>
                      <a:pPr algn="ctr">
                        <a:lnSpc>
                          <a:spcPct val="150000"/>
                        </a:lnSpc>
                        <a:spcBef>
                          <a:spcPts val="600"/>
                        </a:spcBef>
                        <a:spcAft>
                          <a:spcPts val="1600"/>
                        </a:spcAft>
                      </a:pPr>
                      <a:r>
                        <a:rPr lang="en-ZA" sz="1400" b="1" dirty="0">
                          <a:effectLst/>
                          <a:latin typeface="Arial" panose="020B0604020202020204" pitchFamily="34" charset="0"/>
                          <a:cs typeface="Arial" panose="020B0604020202020204" pitchFamily="34" charset="0"/>
                        </a:rPr>
                        <a:t>Changes made to the Strategic Plan</a:t>
                      </a:r>
                      <a:endParaRPr lang="en-ZA" sz="1400" b="1"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solidFill>
                      <a:srgbClr val="8EC02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0040">
                <a:tc>
                  <a:txBody>
                    <a:bodyPr/>
                    <a:lstStyle/>
                    <a:p>
                      <a:pPr algn="l">
                        <a:lnSpc>
                          <a:spcPct val="150000"/>
                        </a:lnSpc>
                        <a:spcBef>
                          <a:spcPts val="600"/>
                        </a:spcBef>
                        <a:spcAft>
                          <a:spcPts val="1600"/>
                        </a:spcAft>
                      </a:pPr>
                      <a:r>
                        <a:rPr lang="en-ZA" sz="1400" b="1" dirty="0">
                          <a:effectLst/>
                          <a:latin typeface="Arial" panose="020B0604020202020204" pitchFamily="34" charset="0"/>
                          <a:cs typeface="Arial" panose="020B0604020202020204" pitchFamily="34" charset="0"/>
                        </a:rPr>
                        <a:t>Output</a:t>
                      </a:r>
                      <a:endParaRPr lang="en-ZA" sz="1400" b="1"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solidFill>
                      <a:srgbClr val="8EC02F"/>
                    </a:solidFill>
                  </a:tcPr>
                </a:tc>
                <a:tc>
                  <a:txBody>
                    <a:bodyPr/>
                    <a:lstStyle/>
                    <a:p>
                      <a:pPr algn="just">
                        <a:lnSpc>
                          <a:spcPct val="150000"/>
                        </a:lnSpc>
                        <a:spcBef>
                          <a:spcPts val="600"/>
                        </a:spcBef>
                        <a:spcAft>
                          <a:spcPts val="1600"/>
                        </a:spcAft>
                      </a:pPr>
                      <a:r>
                        <a:rPr lang="en-ZA" sz="1400" b="1" dirty="0">
                          <a:effectLst/>
                          <a:latin typeface="Arial" panose="020B0604020202020204" pitchFamily="34" charset="0"/>
                          <a:cs typeface="Arial" panose="020B0604020202020204" pitchFamily="34" charset="0"/>
                        </a:rPr>
                        <a:t>Output Indicator</a:t>
                      </a:r>
                      <a:endParaRPr lang="en-ZA" sz="1400" b="1"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solidFill>
                      <a:srgbClr val="8EC02F"/>
                    </a:solidFill>
                  </a:tcPr>
                </a:tc>
                <a:tc>
                  <a:txBody>
                    <a:bodyPr/>
                    <a:lstStyle/>
                    <a:p>
                      <a:pPr algn="just">
                        <a:lnSpc>
                          <a:spcPct val="150000"/>
                        </a:lnSpc>
                        <a:spcBef>
                          <a:spcPts val="600"/>
                        </a:spcBef>
                        <a:spcAft>
                          <a:spcPts val="1600"/>
                        </a:spcAft>
                      </a:pPr>
                      <a:r>
                        <a:rPr lang="en-ZA" sz="1400" b="1" dirty="0">
                          <a:effectLst/>
                          <a:latin typeface="Arial" panose="020B0604020202020204" pitchFamily="34" charset="0"/>
                          <a:cs typeface="Arial" panose="020B0604020202020204" pitchFamily="34" charset="0"/>
                        </a:rPr>
                        <a:t>Reason for changes</a:t>
                      </a:r>
                      <a:endParaRPr lang="en-ZA" sz="1400" b="1"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solidFill>
                      <a:srgbClr val="8EC02F"/>
                    </a:solidFill>
                  </a:tcPr>
                </a:tc>
                <a:extLst>
                  <a:ext uri="{0D108BD9-81ED-4DB2-BD59-A6C34878D82A}">
                    <a16:rowId xmlns:a16="http://schemas.microsoft.com/office/drawing/2014/main" val="10001"/>
                  </a:ext>
                </a:extLst>
              </a:tr>
              <a:tr h="1600200">
                <a:tc rowSpan="2">
                  <a:txBody>
                    <a:bodyPr/>
                    <a:lstStyle/>
                    <a:p>
                      <a:pPr algn="l">
                        <a:lnSpc>
                          <a:spcPct val="150000"/>
                        </a:lnSpc>
                        <a:spcBef>
                          <a:spcPts val="600"/>
                        </a:spcBef>
                        <a:spcAft>
                          <a:spcPts val="1600"/>
                        </a:spcAft>
                      </a:pPr>
                      <a:r>
                        <a:rPr lang="en-ZA" sz="1400" dirty="0">
                          <a:effectLst/>
                          <a:latin typeface="Arial" panose="020B0604020202020204" pitchFamily="34" charset="0"/>
                          <a:cs typeface="Arial" panose="020B0604020202020204" pitchFamily="34" charset="0"/>
                        </a:rPr>
                        <a:t>Modernised laboratory services</a:t>
                      </a:r>
                      <a:endParaRPr lang="en-ZA" sz="140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tc>
                <a:tc>
                  <a:txBody>
                    <a:bodyPr/>
                    <a:lstStyle/>
                    <a:p>
                      <a:pPr algn="l">
                        <a:lnSpc>
                          <a:spcPct val="150000"/>
                        </a:lnSpc>
                        <a:spcBef>
                          <a:spcPts val="600"/>
                        </a:spcBef>
                        <a:spcAft>
                          <a:spcPts val="1600"/>
                        </a:spcAft>
                      </a:pPr>
                      <a:r>
                        <a:rPr lang="en-GB" sz="1400" dirty="0">
                          <a:effectLst/>
                          <a:latin typeface="Arial" panose="020B0604020202020204" pitchFamily="34" charset="0"/>
                          <a:cs typeface="Arial" panose="020B0604020202020204" pitchFamily="34" charset="0"/>
                        </a:rPr>
                        <a:t>Service delivery model developed</a:t>
                      </a:r>
                      <a:endParaRPr lang="en-GB" sz="140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tc>
                  <a:txBody>
                    <a:bodyPr/>
                    <a:lstStyle/>
                    <a:p>
                      <a:pPr algn="just">
                        <a:lnSpc>
                          <a:spcPct val="150000"/>
                        </a:lnSpc>
                        <a:spcBef>
                          <a:spcPts val="600"/>
                        </a:spcBef>
                        <a:spcAft>
                          <a:spcPts val="1600"/>
                        </a:spcAft>
                      </a:pPr>
                      <a:r>
                        <a:rPr lang="en-GB" sz="1400" dirty="0">
                          <a:effectLst/>
                          <a:latin typeface="Arial" panose="020B0604020202020204" pitchFamily="34" charset="0"/>
                          <a:cs typeface="Arial" panose="020B0604020202020204" pitchFamily="34" charset="0"/>
                        </a:rPr>
                        <a:t>The service delivery model was developed in 2020/2021 and the implementation will be monitored at the operational level. It will therefore be removed from the APP for operationalisation.</a:t>
                      </a:r>
                      <a:endParaRPr lang="en-GB" sz="140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10002"/>
                  </a:ext>
                </a:extLst>
              </a:tr>
              <a:tr h="1280160">
                <a:tc vMerge="1">
                  <a:txBody>
                    <a:bodyPr/>
                    <a:lstStyle/>
                    <a:p>
                      <a:endParaRPr lang="en-US"/>
                    </a:p>
                  </a:txBody>
                  <a:tcPr/>
                </a:tc>
                <a:tc>
                  <a:txBody>
                    <a:bodyPr/>
                    <a:lstStyle/>
                    <a:p>
                      <a:pPr algn="just">
                        <a:lnSpc>
                          <a:spcPct val="150000"/>
                        </a:lnSpc>
                        <a:spcBef>
                          <a:spcPts val="600"/>
                        </a:spcBef>
                        <a:spcAft>
                          <a:spcPts val="1600"/>
                        </a:spcAft>
                      </a:pPr>
                      <a:r>
                        <a:rPr lang="en-GB" sz="1400" dirty="0">
                          <a:effectLst/>
                          <a:latin typeface="Arial" panose="020B0604020202020204" pitchFamily="34" charset="0"/>
                          <a:cs typeface="Arial" panose="020B0604020202020204" pitchFamily="34" charset="0"/>
                        </a:rPr>
                        <a:t>Specimen tracking system developed</a:t>
                      </a:r>
                      <a:endParaRPr lang="en-GB" sz="140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tc>
                  <a:txBody>
                    <a:bodyPr/>
                    <a:lstStyle/>
                    <a:p>
                      <a:pPr algn="just">
                        <a:lnSpc>
                          <a:spcPct val="150000"/>
                        </a:lnSpc>
                        <a:spcBef>
                          <a:spcPts val="600"/>
                        </a:spcBef>
                        <a:spcAft>
                          <a:spcPts val="1600"/>
                        </a:spcAft>
                      </a:pPr>
                      <a:r>
                        <a:rPr lang="en-GB" sz="1400" dirty="0">
                          <a:effectLst/>
                          <a:latin typeface="Arial" panose="020B0604020202020204" pitchFamily="34" charset="0"/>
                          <a:cs typeface="Arial" panose="020B0604020202020204" pitchFamily="34" charset="0"/>
                        </a:rPr>
                        <a:t>The KPI has been removed from the 2022/2023 APP because the specimen tracking system has been developed and implemented for the national priority tests. It will be rolled out to cover other tests.</a:t>
                      </a:r>
                      <a:endParaRPr lang="en-GB" sz="140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10003"/>
                  </a:ext>
                </a:extLst>
              </a:tr>
              <a:tr h="1033780">
                <a:tc>
                  <a:txBody>
                    <a:bodyPr/>
                    <a:lstStyle/>
                    <a:p>
                      <a:pPr algn="l">
                        <a:lnSpc>
                          <a:spcPct val="150000"/>
                        </a:lnSpc>
                        <a:spcBef>
                          <a:spcPts val="600"/>
                        </a:spcBef>
                        <a:spcAft>
                          <a:spcPts val="1600"/>
                        </a:spcAft>
                      </a:pPr>
                      <a:r>
                        <a:rPr lang="en-ZA" sz="1400">
                          <a:effectLst/>
                          <a:latin typeface="Arial" panose="020B0604020202020204" pitchFamily="34" charset="0"/>
                          <a:cs typeface="Arial" panose="020B0604020202020204" pitchFamily="34" charset="0"/>
                        </a:rPr>
                        <a:t>Reduced cost of pathology services to the clients</a:t>
                      </a:r>
                      <a:endParaRPr lang="en-ZA" sz="140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tc>
                <a:tc>
                  <a:txBody>
                    <a:bodyPr/>
                    <a:lstStyle/>
                    <a:p>
                      <a:pPr algn="l">
                        <a:lnSpc>
                          <a:spcPct val="150000"/>
                        </a:lnSpc>
                        <a:spcBef>
                          <a:spcPts val="600"/>
                        </a:spcBef>
                        <a:spcAft>
                          <a:spcPts val="1600"/>
                        </a:spcAft>
                      </a:pPr>
                      <a:r>
                        <a:rPr lang="en-GB" sz="1400">
                          <a:effectLst/>
                          <a:latin typeface="Arial" panose="020B0604020202020204" pitchFamily="34" charset="0"/>
                          <a:cs typeface="Arial" panose="020B0604020202020204" pitchFamily="34" charset="0"/>
                        </a:rPr>
                        <a:t>Develop and implement a revenue and costing strategy</a:t>
                      </a:r>
                      <a:endParaRPr lang="en-GB" sz="140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tc>
                <a:tc>
                  <a:txBody>
                    <a:bodyPr/>
                    <a:lstStyle/>
                    <a:p>
                      <a:pPr algn="l">
                        <a:lnSpc>
                          <a:spcPct val="150000"/>
                        </a:lnSpc>
                        <a:spcBef>
                          <a:spcPts val="600"/>
                        </a:spcBef>
                        <a:spcAft>
                          <a:spcPts val="1600"/>
                        </a:spcAft>
                      </a:pPr>
                      <a:r>
                        <a:rPr lang="en-GB" sz="1400" dirty="0">
                          <a:effectLst/>
                          <a:latin typeface="Arial" panose="020B0604020202020204" pitchFamily="34" charset="0"/>
                          <a:cs typeface="Arial" panose="020B0604020202020204" pitchFamily="34" charset="0"/>
                        </a:rPr>
                        <a:t>The strategy was developed in 2020/2021 and the implementation will be monitored at the operational level.</a:t>
                      </a:r>
                      <a:endParaRPr lang="en-GB" sz="140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20955" y="137795"/>
            <a:ext cx="9284970" cy="583565"/>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200" b="1" dirty="0">
                <a:solidFill>
                  <a:srgbClr val="0D0D0D"/>
                </a:solidFill>
                <a:latin typeface="Arial" panose="020B0604020202020204" pitchFamily="34" charset="0"/>
                <a:ea typeface="Arial" panose="020B0604020202020204" pitchFamily="34" charset="0"/>
                <a:cs typeface="Arial" panose="020B0604020202020204" pitchFamily="34" charset="0"/>
              </a:rPr>
              <a:t>6. </a:t>
            </a:r>
            <a:r>
              <a:rPr lang="en-ZA" sz="3200" b="1" dirty="0">
                <a:solidFill>
                  <a:srgbClr val="0D0D0D"/>
                </a:solidFill>
                <a:latin typeface="Arial" panose="020B0604020202020204" pitchFamily="34" charset="0"/>
                <a:ea typeface="Arial" panose="020B0604020202020204" pitchFamily="34" charset="0"/>
                <a:cs typeface="Arial" panose="020B0604020202020204" pitchFamily="34" charset="0"/>
              </a:rPr>
              <a:t>Changes made to the APP</a:t>
            </a:r>
            <a:endParaRPr lang="en-GB" sz="32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124315" y="6237605"/>
            <a:ext cx="484505" cy="365125"/>
          </a:xfrm>
          <a:solidFill>
            <a:schemeClr val="accent3"/>
          </a:solidFill>
          <a:ln>
            <a:miter lim="800000"/>
          </a:ln>
        </p:spPr>
        <p:txBody>
          <a:bodyPr/>
          <a:lstStyle/>
          <a:p>
            <a:pPr algn="ctr"/>
            <a:fld id="{7005066E-11D2-3649-9021-E6FFC8BCA7C9}" type="slidenum">
              <a:rPr lang="en-US" sz="1600">
                <a:solidFill>
                  <a:schemeClr val="bg1"/>
                </a:solidFill>
              </a:rPr>
              <a:t>43</a:t>
            </a:fld>
            <a:endParaRPr lang="en-US" sz="1600" dirty="0">
              <a:solidFill>
                <a:schemeClr val="bg1"/>
              </a:solidFill>
            </a:endParaRPr>
          </a:p>
        </p:txBody>
      </p:sp>
      <p:pic>
        <p:nvPicPr>
          <p:cNvPr id="12" name="Picture 11"/>
          <p:cNvPicPr>
            <a:picLocks noChangeAspect="1"/>
          </p:cNvPicPr>
          <p:nvPr/>
        </p:nvPicPr>
        <p:blipFill>
          <a:blip r:embed="rId4">
            <a:alphaModFix amt="53000"/>
          </a:blip>
          <a:stretch>
            <a:fillRect/>
          </a:stretch>
        </p:blipFill>
        <p:spPr>
          <a:xfrm>
            <a:off x="20961" y="869497"/>
            <a:ext cx="7163268" cy="114602"/>
          </a:xfrm>
          <a:prstGeom prst="rect">
            <a:avLst/>
          </a:prstGeom>
        </p:spPr>
      </p:pic>
      <p:sp>
        <p:nvSpPr>
          <p:cNvPr id="6" name="Rectangle 2"/>
          <p:cNvSpPr>
            <a:spLocks noChangeArrowheads="1"/>
          </p:cNvSpPr>
          <p:nvPr/>
        </p:nvSpPr>
        <p:spPr bwMode="auto">
          <a:xfrm flipV="1">
            <a:off x="218905" y="1988837"/>
            <a:ext cx="128254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en-ZA"/>
          </a:p>
        </p:txBody>
      </p:sp>
      <p:sp>
        <p:nvSpPr>
          <p:cNvPr id="2" name="TextBox 1"/>
          <p:cNvSpPr txBox="1"/>
          <p:nvPr/>
        </p:nvSpPr>
        <p:spPr>
          <a:xfrm>
            <a:off x="1712595" y="1052830"/>
            <a:ext cx="4839335" cy="460375"/>
          </a:xfrm>
          <a:prstGeom prst="rect">
            <a:avLst/>
          </a:prstGeom>
          <a:noFill/>
        </p:spPr>
        <p:txBody>
          <a:bodyPr wrap="square" rtlCol="0">
            <a:spAutoFit/>
          </a:bodyPr>
          <a:lstStyle/>
          <a:p>
            <a:r>
              <a:rPr lang="en-GB" dirty="0"/>
              <a:t>Programme 1: Laboratory Service</a:t>
            </a:r>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val="4137072400"/>
              </p:ext>
            </p:extLst>
          </p:nvPr>
        </p:nvGraphicFramePr>
        <p:xfrm>
          <a:off x="218904" y="1916832"/>
          <a:ext cx="8905412" cy="3085358"/>
        </p:xfrm>
        <a:graphic>
          <a:graphicData uri="http://schemas.openxmlformats.org/drawingml/2006/table">
            <a:tbl>
              <a:tblPr firstRow="1" firstCol="1" bandRow="1">
                <a:tableStyleId>{5940675A-B579-460E-94D1-54222C63F5DA}</a:tableStyleId>
              </a:tblPr>
              <a:tblGrid>
                <a:gridCol w="1595672">
                  <a:extLst>
                    <a:ext uri="{9D8B030D-6E8A-4147-A177-3AD203B41FA5}">
                      <a16:colId xmlns:a16="http://schemas.microsoft.com/office/drawing/2014/main" val="20000"/>
                    </a:ext>
                  </a:extLst>
                </a:gridCol>
                <a:gridCol w="1071390">
                  <a:extLst>
                    <a:ext uri="{9D8B030D-6E8A-4147-A177-3AD203B41FA5}">
                      <a16:colId xmlns:a16="http://schemas.microsoft.com/office/drawing/2014/main" val="20001"/>
                    </a:ext>
                  </a:extLst>
                </a:gridCol>
                <a:gridCol w="1088952">
                  <a:extLst>
                    <a:ext uri="{9D8B030D-6E8A-4147-A177-3AD203B41FA5}">
                      <a16:colId xmlns:a16="http://schemas.microsoft.com/office/drawing/2014/main" val="20002"/>
                    </a:ext>
                  </a:extLst>
                </a:gridCol>
                <a:gridCol w="884773">
                  <a:extLst>
                    <a:ext uri="{9D8B030D-6E8A-4147-A177-3AD203B41FA5}">
                      <a16:colId xmlns:a16="http://schemas.microsoft.com/office/drawing/2014/main" val="20003"/>
                    </a:ext>
                  </a:extLst>
                </a:gridCol>
                <a:gridCol w="680594">
                  <a:extLst>
                    <a:ext uri="{9D8B030D-6E8A-4147-A177-3AD203B41FA5}">
                      <a16:colId xmlns:a16="http://schemas.microsoft.com/office/drawing/2014/main" val="20004"/>
                    </a:ext>
                  </a:extLst>
                </a:gridCol>
                <a:gridCol w="884773">
                  <a:extLst>
                    <a:ext uri="{9D8B030D-6E8A-4147-A177-3AD203B41FA5}">
                      <a16:colId xmlns:a16="http://schemas.microsoft.com/office/drawing/2014/main" val="20005"/>
                    </a:ext>
                  </a:extLst>
                </a:gridCol>
                <a:gridCol w="680960">
                  <a:extLst>
                    <a:ext uri="{9D8B030D-6E8A-4147-A177-3AD203B41FA5}">
                      <a16:colId xmlns:a16="http://schemas.microsoft.com/office/drawing/2014/main" val="20006"/>
                    </a:ext>
                  </a:extLst>
                </a:gridCol>
                <a:gridCol w="2018298">
                  <a:extLst>
                    <a:ext uri="{9D8B030D-6E8A-4147-A177-3AD203B41FA5}">
                      <a16:colId xmlns:a16="http://schemas.microsoft.com/office/drawing/2014/main" val="20007"/>
                    </a:ext>
                  </a:extLst>
                </a:gridCol>
              </a:tblGrid>
              <a:tr h="525038">
                <a:tc gridSpan="8">
                  <a:txBody>
                    <a:bodyPr/>
                    <a:lstStyle/>
                    <a:p>
                      <a:pPr algn="ctr"/>
                      <a:r>
                        <a:rPr lang="en-GB" sz="1400" b="1" dirty="0">
                          <a:effectLst/>
                          <a:latin typeface="Arial" panose="020B0604020202020204" pitchFamily="34" charset="0"/>
                          <a:cs typeface="Arial" panose="020B0604020202020204" pitchFamily="34" charset="0"/>
                        </a:rPr>
                        <a:t>CHANGES MADE TO THE ANNUAL PERFORMANCE PLAN</a:t>
                      </a:r>
                      <a:endParaRPr lang="en-GB" sz="1400" b="1"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6064">
                <a:tc>
                  <a:txBody>
                    <a:bodyPr/>
                    <a:lstStyle/>
                    <a:p>
                      <a:pPr algn="l"/>
                      <a:r>
                        <a:rPr lang="en-GB" sz="1400" b="1" dirty="0">
                          <a:effectLst/>
                          <a:latin typeface="Arial" panose="020B0604020202020204" pitchFamily="34" charset="0"/>
                          <a:cs typeface="Arial" panose="020B0604020202020204" pitchFamily="34" charset="0"/>
                        </a:rPr>
                        <a:t>Output Indicator</a:t>
                      </a:r>
                      <a:endParaRPr lang="en-GB" sz="1400" b="1"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tc>
                  <a:txBody>
                    <a:bodyPr/>
                    <a:lstStyle/>
                    <a:p>
                      <a:pPr algn="ctr"/>
                      <a:r>
                        <a:rPr lang="en-GB" sz="1400" b="1" dirty="0">
                          <a:effectLst/>
                          <a:latin typeface="Arial" panose="020B0604020202020204" pitchFamily="34" charset="0"/>
                          <a:cs typeface="Arial" panose="020B0604020202020204" pitchFamily="34" charset="0"/>
                        </a:rPr>
                        <a:t>Audited Performance</a:t>
                      </a:r>
                      <a:endParaRPr lang="en-GB" sz="1400" b="1"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tc>
                  <a:txBody>
                    <a:bodyPr/>
                    <a:lstStyle/>
                    <a:p>
                      <a:pPr algn="ctr"/>
                      <a:r>
                        <a:rPr lang="en-GB" sz="1400" b="1" dirty="0">
                          <a:effectLst/>
                          <a:latin typeface="Arial" panose="020B0604020202020204" pitchFamily="34" charset="0"/>
                          <a:cs typeface="Arial" panose="020B0604020202020204" pitchFamily="34" charset="0"/>
                        </a:rPr>
                        <a:t>Planned</a:t>
                      </a:r>
                      <a:endParaRPr lang="en-ZA" sz="1400" b="1" dirty="0">
                        <a:effectLst/>
                        <a:latin typeface="Arial" panose="020B0604020202020204" pitchFamily="34" charset="0"/>
                        <a:cs typeface="Arial" panose="020B0604020202020204" pitchFamily="34" charset="0"/>
                      </a:endParaRPr>
                    </a:p>
                    <a:p>
                      <a:pPr algn="ctr"/>
                      <a:r>
                        <a:rPr lang="en-GB" sz="1400" b="1" dirty="0">
                          <a:effectLst/>
                          <a:latin typeface="Arial" panose="020B0604020202020204" pitchFamily="34" charset="0"/>
                          <a:cs typeface="Arial" panose="020B0604020202020204" pitchFamily="34" charset="0"/>
                        </a:rPr>
                        <a:t>Performance</a:t>
                      </a:r>
                      <a:endParaRPr lang="en-ZA" sz="1400" b="1"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tc>
                  <a:txBody>
                    <a:bodyPr/>
                    <a:lstStyle/>
                    <a:p>
                      <a:pPr algn="ctr"/>
                      <a:r>
                        <a:rPr lang="en-GB" sz="1400" b="1" dirty="0">
                          <a:effectLst/>
                          <a:latin typeface="Arial" panose="020B0604020202020204" pitchFamily="34" charset="0"/>
                          <a:cs typeface="Arial" panose="020B0604020202020204" pitchFamily="34" charset="0"/>
                        </a:rPr>
                        <a:t>Estimated</a:t>
                      </a:r>
                      <a:endParaRPr lang="en-ZA" sz="1400" b="1" dirty="0">
                        <a:effectLst/>
                        <a:latin typeface="Arial" panose="020B0604020202020204" pitchFamily="34" charset="0"/>
                        <a:cs typeface="Arial" panose="020B0604020202020204" pitchFamily="34" charset="0"/>
                      </a:endParaRPr>
                    </a:p>
                    <a:p>
                      <a:pPr algn="ctr"/>
                      <a:r>
                        <a:rPr lang="en-GB" sz="1400" b="1" dirty="0">
                          <a:effectLst/>
                          <a:latin typeface="Arial" panose="020B0604020202020204" pitchFamily="34" charset="0"/>
                          <a:cs typeface="Arial" panose="020B0604020202020204" pitchFamily="34" charset="0"/>
                        </a:rPr>
                        <a:t> targets</a:t>
                      </a:r>
                      <a:endParaRPr lang="en-ZA" sz="1400" b="1"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tc gridSpan="3">
                  <a:txBody>
                    <a:bodyPr/>
                    <a:lstStyle/>
                    <a:p>
                      <a:pPr algn="ctr"/>
                      <a:r>
                        <a:rPr lang="en-GB" sz="1400" b="1" dirty="0">
                          <a:effectLst/>
                          <a:latin typeface="Arial" panose="020B0604020202020204" pitchFamily="34" charset="0"/>
                          <a:cs typeface="Arial" panose="020B0604020202020204" pitchFamily="34" charset="0"/>
                        </a:rPr>
                        <a:t>Medium-term targets</a:t>
                      </a:r>
                      <a:endParaRPr lang="en-GB" sz="1400" b="1"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tc hMerge="1">
                  <a:txBody>
                    <a:bodyPr/>
                    <a:lstStyle/>
                    <a:p>
                      <a:endParaRPr lang="en-US"/>
                    </a:p>
                  </a:txBody>
                  <a:tcPr/>
                </a:tc>
                <a:tc hMerge="1">
                  <a:txBody>
                    <a:bodyPr/>
                    <a:lstStyle/>
                    <a:p>
                      <a:endParaRPr lang="en-US"/>
                    </a:p>
                  </a:txBody>
                  <a:tcPr/>
                </a:tc>
                <a:tc>
                  <a:txBody>
                    <a:bodyPr/>
                    <a:lstStyle/>
                    <a:p>
                      <a:pPr algn="ctr"/>
                      <a:r>
                        <a:rPr lang="en-GB" sz="1400" b="1">
                          <a:effectLst/>
                          <a:latin typeface="Arial" panose="020B0604020202020204" pitchFamily="34" charset="0"/>
                          <a:cs typeface="Arial" panose="020B0604020202020204" pitchFamily="34" charset="0"/>
                        </a:rPr>
                        <a:t>Reasons for change</a:t>
                      </a:r>
                      <a:endParaRPr lang="en-GB" sz="1400" b="1">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extLst>
                  <a:ext uri="{0D108BD9-81ED-4DB2-BD59-A6C34878D82A}">
                    <a16:rowId xmlns:a16="http://schemas.microsoft.com/office/drawing/2014/main" val="10001"/>
                  </a:ext>
                </a:extLst>
              </a:tr>
              <a:tr h="326330">
                <a:tc>
                  <a:txBody>
                    <a:bodyPr/>
                    <a:lstStyle/>
                    <a:p>
                      <a:pPr algn="l"/>
                      <a:r>
                        <a:rPr lang="en-GB" sz="1400" dirty="0">
                          <a:effectLst/>
                          <a:latin typeface="Arial" panose="020B0604020202020204" pitchFamily="34" charset="0"/>
                          <a:cs typeface="Arial" panose="020B0604020202020204" pitchFamily="34" charset="0"/>
                        </a:rPr>
                        <a:t> </a:t>
                      </a:r>
                      <a:endParaRPr lang="en-GB" sz="1400"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tc>
                  <a:txBody>
                    <a:bodyPr/>
                    <a:lstStyle/>
                    <a:p>
                      <a:pPr algn="just"/>
                      <a:r>
                        <a:rPr lang="en-GB" sz="1400" b="1" dirty="0">
                          <a:effectLst/>
                          <a:latin typeface="Arial" panose="020B0604020202020204" pitchFamily="34" charset="0"/>
                          <a:cs typeface="Arial" panose="020B0604020202020204" pitchFamily="34" charset="0"/>
                        </a:rPr>
                        <a:t>2020/21 </a:t>
                      </a:r>
                      <a:endParaRPr lang="en-GB" sz="1400" b="1"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tc>
                  <a:txBody>
                    <a:bodyPr/>
                    <a:lstStyle/>
                    <a:p>
                      <a:pPr algn="ctr"/>
                      <a:r>
                        <a:rPr lang="en-GB" sz="1400" b="1">
                          <a:effectLst/>
                          <a:latin typeface="Arial" panose="020B0604020202020204" pitchFamily="34" charset="0"/>
                          <a:cs typeface="Arial" panose="020B0604020202020204" pitchFamily="34" charset="0"/>
                        </a:rPr>
                        <a:t>2021/22 </a:t>
                      </a:r>
                      <a:endParaRPr lang="en-GB" sz="1400" b="1">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tc>
                  <a:txBody>
                    <a:bodyPr/>
                    <a:lstStyle/>
                    <a:p>
                      <a:pPr algn="ctr"/>
                      <a:r>
                        <a:rPr lang="en-GB" sz="1400" b="1" dirty="0">
                          <a:effectLst/>
                          <a:latin typeface="Arial" panose="020B0604020202020204" pitchFamily="34" charset="0"/>
                          <a:cs typeface="Arial" panose="020B0604020202020204" pitchFamily="34" charset="0"/>
                        </a:rPr>
                        <a:t>2022/23 </a:t>
                      </a:r>
                      <a:endParaRPr lang="en-GB" sz="1400" b="1"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tc>
                  <a:txBody>
                    <a:bodyPr/>
                    <a:lstStyle/>
                    <a:p>
                      <a:pPr algn="ctr"/>
                      <a:r>
                        <a:rPr lang="en-GB" sz="1400" b="1">
                          <a:effectLst/>
                          <a:latin typeface="Arial" panose="020B0604020202020204" pitchFamily="34" charset="0"/>
                          <a:cs typeface="Arial" panose="020B0604020202020204" pitchFamily="34" charset="0"/>
                        </a:rPr>
                        <a:t>2023/24 </a:t>
                      </a:r>
                      <a:endParaRPr lang="en-GB" sz="1400" b="1">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tc>
                  <a:txBody>
                    <a:bodyPr/>
                    <a:lstStyle/>
                    <a:p>
                      <a:pPr algn="ctr"/>
                      <a:r>
                        <a:rPr lang="en-GB" sz="1400" b="1" dirty="0">
                          <a:effectLst/>
                          <a:latin typeface="Arial" panose="020B0604020202020204" pitchFamily="34" charset="0"/>
                          <a:cs typeface="Arial" panose="020B0604020202020204" pitchFamily="34" charset="0"/>
                        </a:rPr>
                        <a:t>2024/25</a:t>
                      </a:r>
                      <a:endParaRPr lang="en-GB" sz="1400" b="1"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tc>
                  <a:txBody>
                    <a:bodyPr/>
                    <a:lstStyle/>
                    <a:p>
                      <a:pPr algn="ctr"/>
                      <a:r>
                        <a:rPr lang="en-GB" sz="1400" b="1" dirty="0">
                          <a:effectLst/>
                          <a:latin typeface="Arial" panose="020B0604020202020204" pitchFamily="34" charset="0"/>
                          <a:cs typeface="Arial" panose="020B0604020202020204" pitchFamily="34" charset="0"/>
                        </a:rPr>
                        <a:t>2025/26</a:t>
                      </a:r>
                      <a:endParaRPr lang="en-GB" sz="1400" b="1"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tc>
                  <a:txBody>
                    <a:bodyPr/>
                    <a:lstStyle/>
                    <a:p>
                      <a:pPr algn="ctr"/>
                      <a:r>
                        <a:rPr lang="en-GB" sz="1400" b="1" dirty="0">
                          <a:effectLst/>
                          <a:latin typeface="Arial" panose="020B0604020202020204" pitchFamily="34" charset="0"/>
                          <a:cs typeface="Arial" panose="020B0604020202020204" pitchFamily="34" charset="0"/>
                        </a:rPr>
                        <a:t> </a:t>
                      </a:r>
                      <a:endParaRPr lang="en-GB" sz="1400" b="1"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solidFill>
                      <a:srgbClr val="8EC02F"/>
                    </a:solidFill>
                  </a:tcPr>
                </a:tc>
                <a:extLst>
                  <a:ext uri="{0D108BD9-81ED-4DB2-BD59-A6C34878D82A}">
                    <a16:rowId xmlns:a16="http://schemas.microsoft.com/office/drawing/2014/main" val="10002"/>
                  </a:ext>
                </a:extLst>
              </a:tr>
              <a:tr h="1397273">
                <a:tc>
                  <a:txBody>
                    <a:bodyPr/>
                    <a:lstStyle/>
                    <a:p>
                      <a:pPr algn="l"/>
                      <a:r>
                        <a:rPr lang="en-ZA" sz="1400" dirty="0">
                          <a:effectLst/>
                          <a:latin typeface="Arial" panose="020B0604020202020204" pitchFamily="34" charset="0"/>
                          <a:cs typeface="Arial" panose="020B0604020202020204" pitchFamily="34" charset="0"/>
                        </a:rPr>
                        <a:t>Percentage of TB Microscopy tests performed within 40 hours </a:t>
                      </a:r>
                      <a:endParaRPr lang="en-ZA" sz="1400"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tc>
                <a:tc>
                  <a:txBody>
                    <a:bodyPr/>
                    <a:lstStyle/>
                    <a:p>
                      <a:pPr algn="ctr"/>
                      <a:r>
                        <a:rPr lang="en-GB" sz="1400" dirty="0">
                          <a:effectLst/>
                          <a:latin typeface="Arial" panose="020B0604020202020204" pitchFamily="34" charset="0"/>
                          <a:cs typeface="Arial" panose="020B0604020202020204" pitchFamily="34" charset="0"/>
                        </a:rPr>
                        <a:t>95%</a:t>
                      </a:r>
                      <a:endParaRPr lang="en-GB" sz="1400"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tc>
                <a:tc>
                  <a:txBody>
                    <a:bodyPr/>
                    <a:lstStyle/>
                    <a:p>
                      <a:pPr algn="ctr"/>
                      <a:r>
                        <a:rPr lang="en-GB" sz="1400" dirty="0">
                          <a:effectLst/>
                          <a:latin typeface="Arial" panose="020B0604020202020204" pitchFamily="34" charset="0"/>
                          <a:cs typeface="Arial" panose="020B0604020202020204" pitchFamily="34" charset="0"/>
                        </a:rPr>
                        <a:t>92%</a:t>
                      </a:r>
                      <a:endParaRPr lang="en-GB" sz="1400"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tc>
                <a:tc>
                  <a:txBody>
                    <a:bodyPr/>
                    <a:lstStyle/>
                    <a:p>
                      <a:pPr algn="ctr"/>
                      <a:r>
                        <a:rPr lang="en-GB" sz="1400" dirty="0">
                          <a:effectLst/>
                          <a:latin typeface="Arial" panose="020B0604020202020204" pitchFamily="34" charset="0"/>
                          <a:cs typeface="Arial" panose="020B0604020202020204" pitchFamily="34" charset="0"/>
                        </a:rPr>
                        <a:t>-</a:t>
                      </a:r>
                      <a:endParaRPr lang="en-GB" sz="1400"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tc>
                <a:tc>
                  <a:txBody>
                    <a:bodyPr/>
                    <a:lstStyle/>
                    <a:p>
                      <a:pPr algn="ctr"/>
                      <a:r>
                        <a:rPr lang="en-GB" sz="1400" dirty="0">
                          <a:effectLst/>
                          <a:latin typeface="Arial" panose="020B0604020202020204" pitchFamily="34" charset="0"/>
                          <a:cs typeface="Arial" panose="020B0604020202020204" pitchFamily="34" charset="0"/>
                        </a:rPr>
                        <a:t>-</a:t>
                      </a:r>
                      <a:endParaRPr lang="en-GB" sz="1400"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tc>
                <a:tc>
                  <a:txBody>
                    <a:bodyPr/>
                    <a:lstStyle/>
                    <a:p>
                      <a:pPr algn="ctr"/>
                      <a:r>
                        <a:rPr lang="en-GB" sz="1400" dirty="0">
                          <a:effectLst/>
                          <a:latin typeface="Arial" panose="020B0604020202020204" pitchFamily="34" charset="0"/>
                          <a:cs typeface="Arial" panose="020B0604020202020204" pitchFamily="34" charset="0"/>
                        </a:rPr>
                        <a:t>-</a:t>
                      </a:r>
                      <a:endParaRPr lang="en-GB" sz="1400"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tc>
                <a:tc>
                  <a:txBody>
                    <a:bodyPr/>
                    <a:lstStyle/>
                    <a:p>
                      <a:pPr algn="ctr"/>
                      <a:r>
                        <a:rPr lang="en-GB" sz="1400" dirty="0">
                          <a:effectLst/>
                          <a:latin typeface="Arial" panose="020B0604020202020204" pitchFamily="34" charset="0"/>
                          <a:cs typeface="Arial" panose="020B0604020202020204" pitchFamily="34" charset="0"/>
                        </a:rPr>
                        <a:t>-</a:t>
                      </a:r>
                      <a:endParaRPr lang="en-GB" sz="1400"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tc>
                <a:tc>
                  <a:txBody>
                    <a:bodyPr/>
                    <a:lstStyle/>
                    <a:p>
                      <a:pPr algn="l"/>
                      <a:r>
                        <a:rPr lang="en-GB" sz="1400" dirty="0">
                          <a:effectLst/>
                          <a:latin typeface="Arial" panose="020B0604020202020204" pitchFamily="34" charset="0"/>
                          <a:cs typeface="Arial" panose="020B0604020202020204" pitchFamily="34" charset="0"/>
                        </a:rPr>
                        <a:t>The KPI has been discontinued from the APP with effect from 2022/2023 financial year because it is no longer considered as a diagnostic test. </a:t>
                      </a:r>
                      <a:endParaRPr lang="en-GB" sz="1400" dirty="0">
                        <a:effectLst/>
                        <a:latin typeface="Arial" panose="020B0604020202020204" pitchFamily="34" charset="0"/>
                        <a:ea typeface="DengXian" panose="02010600030101010101" pitchFamily="2" charset="-122"/>
                        <a:cs typeface="Arial" panose="020B0604020202020204" pitchFamily="34" charset="0"/>
                      </a:endParaRPr>
                    </a:p>
                  </a:txBody>
                  <a:tcPr marL="46798" marR="46798" marT="0" marB="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txBox="1"/>
          <p:nvPr/>
        </p:nvSpPr>
        <p:spPr bwMode="auto">
          <a:xfrm>
            <a:off x="776536" y="764704"/>
            <a:ext cx="7797535" cy="5328592"/>
          </a:xfrm>
          <a:prstGeom prst="rect">
            <a:avLst/>
          </a:prstGeom>
          <a:noFill/>
          <a:ln w="28575">
            <a:noFill/>
            <a:miter lim="800000"/>
          </a:ln>
        </p:spPr>
        <p:txBody>
          <a:bodyPr/>
          <a:lstStyle/>
          <a:p>
            <a:pPr algn="ctr">
              <a:lnSpc>
                <a:spcPct val="150000"/>
              </a:lnSpc>
            </a:pPr>
            <a:r>
              <a:rPr lang="en-US" sz="7200" b="1" dirty="0">
                <a:solidFill>
                  <a:schemeClr val="accent3"/>
                </a:solidFill>
                <a:effectLst>
                  <a:outerShdw blurRad="50800" dist="38100" dir="5400000">
                    <a:srgbClr val="000000">
                      <a:alpha val="43000"/>
                    </a:srgbClr>
                  </a:outerShdw>
                </a:effectLst>
                <a:latin typeface="Arial" panose="020B0604020202020204"/>
                <a:ea typeface="Myriad Pro" panose="020B0503030403020204" pitchFamily="-112" charset="0"/>
                <a:cs typeface="Arial" panose="020B0604020202020204"/>
              </a:rPr>
              <a:t>THANK YOU</a:t>
            </a:r>
          </a:p>
          <a:p>
            <a:pPr algn="ctr">
              <a:lnSpc>
                <a:spcPct val="150000"/>
              </a:lnSpc>
            </a:pPr>
            <a:r>
              <a:rPr lang="en-US" sz="4000" b="1" dirty="0">
                <a:solidFill>
                  <a:schemeClr val="accent3"/>
                </a:solidFill>
                <a:effectLst>
                  <a:outerShdw blurRad="50800" dist="38100" dir="5400000">
                    <a:srgbClr val="000000">
                      <a:alpha val="43000"/>
                    </a:srgbClr>
                  </a:outerShdw>
                </a:effectLst>
                <a:latin typeface="Arial" panose="020B0604020202020204"/>
                <a:ea typeface="Myriad Pro" panose="020B0503030403020204" pitchFamily="-112" charset="0"/>
                <a:cs typeface="Arial" panose="020B0604020202020204"/>
              </a:rPr>
              <a:t>TO THE PORTFOLIO COMMITTEE FOR THE GUIDANCE PROVIDED TO THE NHLS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3691" y="251460"/>
            <a:ext cx="930783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1.</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MANDATE</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057640" y="6021705"/>
            <a:ext cx="242570"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5</a:t>
            </a:fld>
            <a:endParaRPr lang="en-US" sz="1600" dirty="0">
              <a:solidFill>
                <a:schemeClr val="accent3"/>
              </a:solidFill>
            </a:endParaRPr>
          </a:p>
        </p:txBody>
      </p:sp>
      <p:pic>
        <p:nvPicPr>
          <p:cNvPr id="12" name="Picture 11"/>
          <p:cNvPicPr>
            <a:picLocks noChangeAspect="1"/>
          </p:cNvPicPr>
          <p:nvPr/>
        </p:nvPicPr>
        <p:blipFill>
          <a:blip r:embed="rId2">
            <a:alphaModFix amt="53000"/>
          </a:blip>
          <a:stretch>
            <a:fillRect/>
          </a:stretch>
        </p:blipFill>
        <p:spPr>
          <a:xfrm>
            <a:off x="-48120" y="899481"/>
            <a:ext cx="7163268" cy="114602"/>
          </a:xfrm>
          <a:prstGeom prst="rect">
            <a:avLst/>
          </a:prstGeom>
        </p:spPr>
      </p:pic>
      <p:sp>
        <p:nvSpPr>
          <p:cNvPr id="2" name="TextBox 1"/>
          <p:cNvSpPr txBox="1"/>
          <p:nvPr/>
        </p:nvSpPr>
        <p:spPr>
          <a:xfrm>
            <a:off x="128464" y="1027091"/>
            <a:ext cx="8640960" cy="5656164"/>
          </a:xfrm>
          <a:prstGeom prst="rect">
            <a:avLst/>
          </a:prstGeom>
          <a:noFill/>
        </p:spPr>
        <p:txBody>
          <a:bodyPr wrap="square" rtlCol="0">
            <a:spAutoFit/>
          </a:bodyPr>
          <a:lstStyle/>
          <a:p>
            <a:pPr algn="just">
              <a:lnSpc>
                <a:spcPct val="150000"/>
              </a:lnSpc>
            </a:pPr>
            <a:r>
              <a:rPr lang="en-ZA" sz="2000" dirty="0"/>
              <a:t>Our mandate stems from the policies that govern the health sector. Most important are:</a:t>
            </a:r>
          </a:p>
          <a:p>
            <a:pPr marL="342900" indent="-342900" algn="just">
              <a:lnSpc>
                <a:spcPct val="150000"/>
              </a:lnSpc>
              <a:buClr>
                <a:srgbClr val="92D050"/>
              </a:buClr>
              <a:buFont typeface="Wingdings" panose="05000000000000000000" pitchFamily="2" charset="2"/>
              <a:buChar char="Ø"/>
            </a:pPr>
            <a:r>
              <a:rPr lang="en-ZA" sz="2000" b="1" dirty="0"/>
              <a:t>Constitutional Mandate</a:t>
            </a:r>
          </a:p>
          <a:p>
            <a:pPr marL="800100" lvl="1" indent="-342900" algn="just">
              <a:lnSpc>
                <a:spcPct val="150000"/>
              </a:lnSpc>
              <a:buClr>
                <a:srgbClr val="8EC02F"/>
              </a:buClr>
              <a:buFont typeface="Wingdings" panose="05000000000000000000" pitchFamily="2" charset="2"/>
              <a:buChar char="§"/>
            </a:pPr>
            <a:r>
              <a:rPr lang="en-ZA" sz="2000" dirty="0"/>
              <a:t>The NHLS plays a critical role in contributing towards Section 27 of the Constitution which state that everyone has the right to healthcare. </a:t>
            </a:r>
          </a:p>
          <a:p>
            <a:pPr marL="800100" lvl="1" indent="-342900" algn="just">
              <a:lnSpc>
                <a:spcPct val="150000"/>
              </a:lnSpc>
              <a:buClr>
                <a:srgbClr val="8EC02F"/>
              </a:buClr>
              <a:buFont typeface="Wingdings" panose="05000000000000000000" pitchFamily="2" charset="2"/>
              <a:buChar char="§"/>
            </a:pPr>
            <a:r>
              <a:rPr lang="en-ZA" sz="2000" dirty="0"/>
              <a:t>This is achieved by providing diagnostic services to 80% of the South African population, training of laboratory health professionals, research and providing technical support and expertise through continual surveillance of communicable diseases and supporting the government’s efforts in occupational heath.</a:t>
            </a:r>
          </a:p>
          <a:p>
            <a:pPr>
              <a:lnSpc>
                <a:spcPct val="150000"/>
              </a:lnSpc>
            </a:pPr>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620" y="574040"/>
            <a:ext cx="930783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1.</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MANDATE</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057640" y="6021705"/>
            <a:ext cx="242570"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6</a:t>
            </a:fld>
            <a:endParaRPr lang="en-US" sz="1600" dirty="0">
              <a:solidFill>
                <a:schemeClr val="accent3"/>
              </a:solidFill>
            </a:endParaRPr>
          </a:p>
        </p:txBody>
      </p:sp>
      <p:pic>
        <p:nvPicPr>
          <p:cNvPr id="12" name="Picture 11"/>
          <p:cNvPicPr>
            <a:picLocks noChangeAspect="1"/>
          </p:cNvPicPr>
          <p:nvPr/>
        </p:nvPicPr>
        <p:blipFill>
          <a:blip r:embed="rId2">
            <a:alphaModFix amt="53000"/>
          </a:blip>
          <a:stretch>
            <a:fillRect/>
          </a:stretch>
        </p:blipFill>
        <p:spPr>
          <a:xfrm>
            <a:off x="-18107" y="1306557"/>
            <a:ext cx="7163268" cy="114602"/>
          </a:xfrm>
          <a:prstGeom prst="rect">
            <a:avLst/>
          </a:prstGeom>
        </p:spPr>
      </p:pic>
      <p:sp>
        <p:nvSpPr>
          <p:cNvPr id="2" name="TextBox 1"/>
          <p:cNvSpPr txBox="1"/>
          <p:nvPr/>
        </p:nvSpPr>
        <p:spPr>
          <a:xfrm>
            <a:off x="112705" y="1628800"/>
            <a:ext cx="9099738" cy="4271169"/>
          </a:xfrm>
          <a:prstGeom prst="rect">
            <a:avLst/>
          </a:prstGeom>
          <a:noFill/>
        </p:spPr>
        <p:txBody>
          <a:bodyPr wrap="square" rtlCol="0">
            <a:spAutoFit/>
          </a:bodyPr>
          <a:lstStyle/>
          <a:p>
            <a:pPr marL="342900" indent="-342900" algn="just">
              <a:lnSpc>
                <a:spcPct val="150000"/>
              </a:lnSpc>
              <a:buClr>
                <a:srgbClr val="92D050"/>
              </a:buClr>
              <a:buFont typeface="Wingdings" panose="05000000000000000000" pitchFamily="2" charset="2"/>
              <a:buChar char="Ø"/>
            </a:pPr>
            <a:r>
              <a:rPr lang="en-ZA" sz="2000" b="1" dirty="0"/>
              <a:t>NHLS Act, 37 of 2000 which requires the NHLS to:</a:t>
            </a:r>
          </a:p>
          <a:p>
            <a:pPr marL="800100" lvl="1" indent="-342900" algn="just">
              <a:lnSpc>
                <a:spcPct val="150000"/>
              </a:lnSpc>
              <a:buClr>
                <a:srgbClr val="92D050"/>
              </a:buClr>
              <a:buFont typeface="Wingdings" panose="05000000000000000000" pitchFamily="2" charset="2"/>
              <a:buChar char="§"/>
            </a:pPr>
            <a:r>
              <a:rPr lang="en-ZA" sz="2000" dirty="0"/>
              <a:t>provide cost-effective and efficient laboratory services to all public healthcare providers and well as other government institutions and private healthcare that may require such services; and </a:t>
            </a:r>
          </a:p>
          <a:p>
            <a:pPr marL="800100" lvl="1" indent="-342900" algn="just">
              <a:lnSpc>
                <a:spcPct val="150000"/>
              </a:lnSpc>
              <a:buClr>
                <a:srgbClr val="92D050"/>
              </a:buClr>
              <a:buFont typeface="Wingdings" panose="05000000000000000000" pitchFamily="2" charset="2"/>
              <a:buChar char="§"/>
            </a:pPr>
            <a:r>
              <a:rPr lang="en-ZA" sz="2000" dirty="0"/>
              <a:t>promote health research and provide training for health science professionals.</a:t>
            </a:r>
          </a:p>
          <a:p>
            <a:pPr marL="342900" indent="-342900" algn="just">
              <a:lnSpc>
                <a:spcPct val="150000"/>
              </a:lnSpc>
              <a:buClr>
                <a:srgbClr val="92D050"/>
              </a:buClr>
              <a:buFont typeface="Wingdings" panose="05000000000000000000" pitchFamily="2" charset="2"/>
              <a:buChar char="Ø"/>
            </a:pPr>
            <a:r>
              <a:rPr lang="en-ZA" sz="2000" dirty="0">
                <a:solidFill>
                  <a:prstClr val="black"/>
                </a:solidFill>
              </a:rPr>
              <a:t>The NHLS Amendment Bill was assented to by the President and awaiting finalisation of the regulations before the Act is implemented.</a:t>
            </a:r>
          </a:p>
          <a:p>
            <a:pPr>
              <a:lnSpc>
                <a:spcPct val="150000"/>
              </a:lnSpc>
            </a:pPr>
            <a:endParaRPr lang="en-ZA" dirty="0"/>
          </a:p>
        </p:txBody>
      </p:sp>
    </p:spTree>
    <p:extLst>
      <p:ext uri="{BB962C8B-B14F-4D97-AF65-F5344CB8AC3E}">
        <p14:creationId xmlns:p14="http://schemas.microsoft.com/office/powerpoint/2010/main" val="80545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620" y="148590"/>
            <a:ext cx="930783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1.</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MANDATE</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bwMode="auto">
          <a:xfrm>
            <a:off x="9057640" y="6021705"/>
            <a:ext cx="242570"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7</a:t>
            </a:fld>
            <a:endParaRPr lang="en-US" sz="1600" dirty="0">
              <a:solidFill>
                <a:schemeClr val="accent3"/>
              </a:solidFill>
            </a:endParaRPr>
          </a:p>
        </p:txBody>
      </p:sp>
      <p:pic>
        <p:nvPicPr>
          <p:cNvPr id="12" name="Picture 11"/>
          <p:cNvPicPr>
            <a:picLocks noChangeAspect="1"/>
          </p:cNvPicPr>
          <p:nvPr/>
        </p:nvPicPr>
        <p:blipFill>
          <a:blip r:embed="rId2">
            <a:alphaModFix amt="53000"/>
          </a:blip>
          <a:stretch>
            <a:fillRect/>
          </a:stretch>
        </p:blipFill>
        <p:spPr>
          <a:xfrm>
            <a:off x="-18107" y="793750"/>
            <a:ext cx="7163268" cy="114602"/>
          </a:xfrm>
          <a:prstGeom prst="rect">
            <a:avLst/>
          </a:prstGeom>
        </p:spPr>
      </p:pic>
      <p:sp>
        <p:nvSpPr>
          <p:cNvPr id="2" name="TextBox 1"/>
          <p:cNvSpPr txBox="1"/>
          <p:nvPr/>
        </p:nvSpPr>
        <p:spPr>
          <a:xfrm>
            <a:off x="96426" y="1052736"/>
            <a:ext cx="9099738" cy="7559249"/>
          </a:xfrm>
          <a:prstGeom prst="rect">
            <a:avLst/>
          </a:prstGeom>
          <a:noFill/>
        </p:spPr>
        <p:txBody>
          <a:bodyPr wrap="square" rtlCol="0">
            <a:spAutoFit/>
          </a:bodyPr>
          <a:lstStyle/>
          <a:p>
            <a:pPr marL="342900" indent="-342900" algn="just">
              <a:lnSpc>
                <a:spcPct val="150000"/>
              </a:lnSpc>
              <a:buClr>
                <a:srgbClr val="92D050"/>
              </a:buClr>
              <a:buFont typeface="Wingdings" panose="05000000000000000000" pitchFamily="2" charset="2"/>
              <a:buChar char="Ø"/>
            </a:pPr>
            <a:r>
              <a:rPr lang="en-ZA" sz="2000" b="1" dirty="0"/>
              <a:t>The National Health Act, 61 of 2003 </a:t>
            </a:r>
            <a:r>
              <a:rPr lang="en-ZA" sz="2000" dirty="0"/>
              <a:t>provides for a structured uniform health system within the Republic. </a:t>
            </a:r>
          </a:p>
          <a:p>
            <a:pPr algn="just">
              <a:lnSpc>
                <a:spcPct val="150000"/>
              </a:lnSpc>
              <a:buClr>
                <a:srgbClr val="92D050"/>
              </a:buClr>
            </a:pPr>
            <a:endParaRPr lang="en-ZA" sz="2000" dirty="0"/>
          </a:p>
          <a:p>
            <a:pPr marL="342900" indent="-342900" algn="just">
              <a:lnSpc>
                <a:spcPct val="150000"/>
              </a:lnSpc>
              <a:buClr>
                <a:srgbClr val="92D050"/>
              </a:buClr>
              <a:buFont typeface="Wingdings" panose="05000000000000000000" pitchFamily="2" charset="2"/>
              <a:buChar char="Ø"/>
            </a:pPr>
            <a:r>
              <a:rPr lang="en-ZA" sz="2000" b="1" dirty="0"/>
              <a:t>Public Finance Management Act (PFMA), 1999 as amended:</a:t>
            </a:r>
          </a:p>
          <a:p>
            <a:pPr marL="800100" lvl="1" indent="-342900" algn="just">
              <a:lnSpc>
                <a:spcPct val="150000"/>
              </a:lnSpc>
              <a:buClr>
                <a:srgbClr val="92D050"/>
              </a:buClr>
              <a:buFont typeface="Wingdings" panose="05000000000000000000" pitchFamily="2" charset="2"/>
              <a:buChar char="§"/>
            </a:pPr>
            <a:r>
              <a:rPr lang="en-ZA" sz="2000" dirty="0"/>
              <a:t>regulates financial management in the national and provincial governments.</a:t>
            </a:r>
          </a:p>
          <a:p>
            <a:pPr marL="800100" lvl="1" indent="-342900" algn="just">
              <a:lnSpc>
                <a:spcPct val="150000"/>
              </a:lnSpc>
              <a:spcBef>
                <a:spcPts val="600"/>
              </a:spcBef>
              <a:spcAft>
                <a:spcPts val="1200"/>
              </a:spcAft>
              <a:buClr>
                <a:srgbClr val="92D050"/>
              </a:buClr>
              <a:buFont typeface="Wingdings" panose="05000000000000000000" pitchFamily="2" charset="2"/>
              <a:buChar char="§"/>
            </a:pPr>
            <a:r>
              <a:rPr lang="en-ZA" sz="2000" dirty="0">
                <a:ea typeface="DengXian" panose="02010600030101010101" pitchFamily="2" charset="-122"/>
                <a:cs typeface="Courier New" panose="02070309020205020404" pitchFamily="49" charset="0"/>
              </a:rPr>
              <a:t>t</a:t>
            </a:r>
            <a:r>
              <a:rPr lang="en-ZA" sz="2000" dirty="0">
                <a:effectLst/>
                <a:latin typeface="Arial" panose="020B0604020202020204" pitchFamily="34" charset="0"/>
                <a:ea typeface="DengXian" panose="02010600030101010101" pitchFamily="2" charset="-122"/>
                <a:cs typeface="Courier New" panose="02070309020205020404" pitchFamily="49" charset="0"/>
              </a:rPr>
              <a:t>o ensure that all revenue, expenditure, assets, and liabilities of those governments are managed efficiently and effectively.</a:t>
            </a:r>
            <a:endParaRPr lang="en-ZA" sz="2000" dirty="0">
              <a:effectLst/>
              <a:latin typeface="Calibri" panose="020F0502020204030204" pitchFamily="34" charset="0"/>
              <a:ea typeface="DengXian" panose="02010600030101010101" pitchFamily="2" charset="-122"/>
              <a:cs typeface="Courier New" panose="02070309020205020404" pitchFamily="49" charset="0"/>
            </a:endParaRPr>
          </a:p>
          <a:p>
            <a:pPr marL="800100" lvl="1" indent="-342900" algn="just">
              <a:lnSpc>
                <a:spcPct val="150000"/>
              </a:lnSpc>
              <a:spcBef>
                <a:spcPts val="600"/>
              </a:spcBef>
              <a:spcAft>
                <a:spcPts val="1600"/>
              </a:spcAft>
              <a:buClr>
                <a:srgbClr val="92D050"/>
              </a:buClr>
              <a:buFont typeface="Wingdings" panose="05000000000000000000" pitchFamily="2" charset="2"/>
              <a:buChar char="§"/>
            </a:pPr>
            <a:r>
              <a:rPr lang="en-ZA" sz="2000" dirty="0">
                <a:ea typeface="DengXian" panose="02010600030101010101" pitchFamily="2" charset="-122"/>
                <a:cs typeface="Courier New" panose="02070309020205020404" pitchFamily="49" charset="0"/>
              </a:rPr>
              <a:t>t</a:t>
            </a:r>
            <a:r>
              <a:rPr lang="en-ZA" sz="2000" dirty="0">
                <a:effectLst/>
                <a:latin typeface="Arial" panose="020B0604020202020204" pitchFamily="34" charset="0"/>
                <a:ea typeface="DengXian" panose="02010600030101010101" pitchFamily="2" charset="-122"/>
                <a:cs typeface="Courier New" panose="02070309020205020404" pitchFamily="49" charset="0"/>
              </a:rPr>
              <a:t>o provide for the responsibilities of persons entrusted with financial management in those governments.</a:t>
            </a:r>
            <a:endParaRPr lang="en-ZA" sz="2000" dirty="0">
              <a:effectLst/>
              <a:latin typeface="Calibri" panose="020F0502020204030204" pitchFamily="34" charset="0"/>
              <a:ea typeface="DengXian" panose="02010600030101010101" pitchFamily="2" charset="-122"/>
              <a:cs typeface="Courier New" panose="02070309020205020404" pitchFamily="49" charset="0"/>
            </a:endParaRPr>
          </a:p>
          <a:p>
            <a:pPr lvl="1" algn="just">
              <a:lnSpc>
                <a:spcPct val="150000"/>
              </a:lnSpc>
              <a:buClr>
                <a:srgbClr val="92D050"/>
              </a:buClr>
            </a:pPr>
            <a:endParaRPr lang="en-ZA" sz="2000" dirty="0"/>
          </a:p>
          <a:p>
            <a:pPr marL="342900" indent="-342900" algn="just">
              <a:lnSpc>
                <a:spcPct val="150000"/>
              </a:lnSpc>
              <a:buClr>
                <a:srgbClr val="92D050"/>
              </a:buClr>
              <a:buFont typeface="Wingdings" panose="05000000000000000000" pitchFamily="2" charset="2"/>
              <a:buChar char="Ø"/>
            </a:pPr>
            <a:endParaRPr lang="en-ZA" dirty="0"/>
          </a:p>
          <a:p>
            <a:pPr marL="342900" indent="-342900">
              <a:lnSpc>
                <a:spcPct val="150000"/>
              </a:lnSpc>
              <a:buClr>
                <a:srgbClr val="92D050"/>
              </a:buClr>
              <a:buFont typeface="Wingdings" panose="05000000000000000000" pitchFamily="2" charset="2"/>
              <a:buChar char="Ø"/>
            </a:pPr>
            <a:endParaRPr lang="en-ZA" dirty="0"/>
          </a:p>
          <a:p>
            <a:pPr>
              <a:lnSpc>
                <a:spcPct val="150000"/>
              </a:lnSpc>
            </a:pPr>
            <a:endParaRPr lang="en-ZA" dirty="0"/>
          </a:p>
        </p:txBody>
      </p:sp>
    </p:spTree>
    <p:extLst>
      <p:ext uri="{BB962C8B-B14F-4D97-AF65-F5344CB8AC3E}">
        <p14:creationId xmlns:p14="http://schemas.microsoft.com/office/powerpoint/2010/main" val="692930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
          <p:cNvSpPr>
            <a:spLocks noGrp="1"/>
          </p:cNvSpPr>
          <p:nvPr>
            <p:ph type="sldNum" sz="quarter" idx="12"/>
          </p:nvPr>
        </p:nvSpPr>
        <p:spPr bwMode="auto">
          <a:xfrm>
            <a:off x="9057640" y="6021705"/>
            <a:ext cx="233045"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8</a:t>
            </a:fld>
            <a:endParaRPr lang="en-US" sz="1600" dirty="0">
              <a:solidFill>
                <a:schemeClr val="accent3"/>
              </a:solidFill>
            </a:endParaRPr>
          </a:p>
        </p:txBody>
      </p:sp>
      <p:pic>
        <p:nvPicPr>
          <p:cNvPr id="12" name="Picture 11"/>
          <p:cNvPicPr>
            <a:picLocks noChangeAspect="1"/>
          </p:cNvPicPr>
          <p:nvPr/>
        </p:nvPicPr>
        <p:blipFill>
          <a:blip r:embed="rId2">
            <a:alphaModFix amt="53000"/>
          </a:blip>
          <a:stretch>
            <a:fillRect/>
          </a:stretch>
        </p:blipFill>
        <p:spPr>
          <a:xfrm>
            <a:off x="-18107" y="793750"/>
            <a:ext cx="7163268" cy="114602"/>
          </a:xfrm>
          <a:prstGeom prst="rect">
            <a:avLst/>
          </a:prstGeom>
        </p:spPr>
      </p:pic>
      <p:sp>
        <p:nvSpPr>
          <p:cNvPr id="2" name="TextBox 1"/>
          <p:cNvSpPr txBox="1"/>
          <p:nvPr/>
        </p:nvSpPr>
        <p:spPr>
          <a:xfrm>
            <a:off x="32971" y="1330990"/>
            <a:ext cx="9027298" cy="4611519"/>
          </a:xfrm>
          <a:prstGeom prst="rect">
            <a:avLst/>
          </a:prstGeom>
          <a:noFill/>
        </p:spPr>
        <p:txBody>
          <a:bodyPr wrap="square" rtlCol="0">
            <a:spAutoFit/>
          </a:bodyPr>
          <a:lstStyle/>
          <a:p>
            <a:pPr algn="just">
              <a:lnSpc>
                <a:spcPct val="150000"/>
              </a:lnSpc>
            </a:pPr>
            <a:r>
              <a:rPr lang="en-ZA" sz="1800" dirty="0"/>
              <a:t>The NHLS aligns itself to the policies that govern its mandate. The most important, amongst others, are:</a:t>
            </a:r>
          </a:p>
          <a:p>
            <a:pPr algn="just">
              <a:lnSpc>
                <a:spcPct val="150000"/>
              </a:lnSpc>
            </a:pPr>
            <a:endParaRPr lang="en-ZA" sz="1800" dirty="0"/>
          </a:p>
          <a:p>
            <a:pPr marL="800100" lvl="1" indent="-342900" algn="just">
              <a:lnSpc>
                <a:spcPct val="150000"/>
              </a:lnSpc>
              <a:buClr>
                <a:srgbClr val="92D050"/>
              </a:buClr>
              <a:buFont typeface="Wingdings" panose="05000000000000000000" pitchFamily="2" charset="2"/>
              <a:buChar char="Ø"/>
            </a:pPr>
            <a:r>
              <a:rPr lang="en-ZA" sz="1800" b="1" dirty="0"/>
              <a:t>National Development Plan (NDP): Vision 2030 </a:t>
            </a:r>
            <a:r>
              <a:rPr lang="en-ZA" sz="1800" dirty="0"/>
              <a:t>which lays out nine long-term health goals five of which are focused on enhancing population and wellbeing, while the other four are focused on strengthening health systems. The NHLS’ role is to contribute to these goals and match its services to the NDP.</a:t>
            </a:r>
          </a:p>
          <a:p>
            <a:pPr marL="800100" lvl="1" indent="-342900" algn="just">
              <a:lnSpc>
                <a:spcPct val="150000"/>
              </a:lnSpc>
              <a:buClr>
                <a:srgbClr val="92D050"/>
              </a:buClr>
              <a:buFont typeface="Wingdings" panose="05000000000000000000" pitchFamily="2" charset="2"/>
              <a:buChar char="Ø"/>
            </a:pPr>
            <a:r>
              <a:rPr lang="en-GB" sz="1800" b="1" dirty="0"/>
              <a:t>Sustainable Development Goals (SDGs) 2030 </a:t>
            </a:r>
            <a:r>
              <a:rPr lang="en-GB" sz="1800" dirty="0"/>
              <a:t>which are built on the Millennium Development Goals 2015. The NHLS contributes to Goal 3 of the SDGs – “Ensuring healthy lifestyles and promote wellbeing of all ages”.</a:t>
            </a:r>
            <a:endParaRPr lang="en-ZA" sz="1800" dirty="0"/>
          </a:p>
        </p:txBody>
      </p:sp>
      <p:sp>
        <p:nvSpPr>
          <p:cNvPr id="3" name="TextBox 7"/>
          <p:cNvSpPr txBox="1"/>
          <p:nvPr/>
        </p:nvSpPr>
        <p:spPr>
          <a:xfrm>
            <a:off x="-7620" y="148590"/>
            <a:ext cx="930783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1.</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MANDATE</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
          <p:cNvSpPr>
            <a:spLocks noGrp="1"/>
          </p:cNvSpPr>
          <p:nvPr>
            <p:ph type="sldNum" sz="quarter" idx="12"/>
          </p:nvPr>
        </p:nvSpPr>
        <p:spPr bwMode="auto">
          <a:xfrm>
            <a:off x="9057640" y="6021705"/>
            <a:ext cx="233045" cy="365125"/>
          </a:xfrm>
          <a:noFill/>
          <a:ln>
            <a:miter lim="800000"/>
          </a:ln>
          <a:extLst>
            <a:ext uri="{909E8E84-426E-40DD-AFC4-6F175D3DCCD1}">
              <a14:hiddenFill xmlns:a14="http://schemas.microsoft.com/office/drawing/2010/main">
                <a:solidFill>
                  <a:schemeClr val="accent3"/>
                </a:solidFill>
              </a14:hiddenFill>
            </a:ext>
          </a:extLst>
        </p:spPr>
        <p:txBody>
          <a:bodyPr/>
          <a:lstStyle/>
          <a:p>
            <a:fld id="{7005066E-11D2-3649-9021-E6FFC8BCA7C9}" type="slidenum">
              <a:rPr lang="en-US" sz="1600">
                <a:solidFill>
                  <a:schemeClr val="accent3"/>
                </a:solidFill>
              </a:rPr>
              <a:t>9</a:t>
            </a:fld>
            <a:endParaRPr lang="en-US" sz="1600" dirty="0">
              <a:solidFill>
                <a:schemeClr val="accent3"/>
              </a:solidFill>
            </a:endParaRPr>
          </a:p>
        </p:txBody>
      </p:sp>
      <p:pic>
        <p:nvPicPr>
          <p:cNvPr id="12" name="Picture 11"/>
          <p:cNvPicPr>
            <a:picLocks noChangeAspect="1"/>
          </p:cNvPicPr>
          <p:nvPr/>
        </p:nvPicPr>
        <p:blipFill>
          <a:blip r:embed="rId2">
            <a:alphaModFix amt="53000"/>
          </a:blip>
          <a:stretch>
            <a:fillRect/>
          </a:stretch>
        </p:blipFill>
        <p:spPr>
          <a:xfrm>
            <a:off x="-18107" y="793750"/>
            <a:ext cx="7163268" cy="114602"/>
          </a:xfrm>
          <a:prstGeom prst="rect">
            <a:avLst/>
          </a:prstGeom>
        </p:spPr>
      </p:pic>
      <p:sp>
        <p:nvSpPr>
          <p:cNvPr id="2" name="TextBox 1"/>
          <p:cNvSpPr txBox="1"/>
          <p:nvPr/>
        </p:nvSpPr>
        <p:spPr>
          <a:xfrm>
            <a:off x="146864" y="2005067"/>
            <a:ext cx="9027298" cy="3266985"/>
          </a:xfrm>
          <a:prstGeom prst="rect">
            <a:avLst/>
          </a:prstGeom>
          <a:noFill/>
        </p:spPr>
        <p:txBody>
          <a:bodyPr wrap="square" rtlCol="0">
            <a:spAutoFit/>
          </a:bodyPr>
          <a:lstStyle/>
          <a:p>
            <a:pPr algn="just">
              <a:lnSpc>
                <a:spcPct val="150000"/>
              </a:lnSpc>
            </a:pPr>
            <a:r>
              <a:rPr lang="en-ZA" sz="2000" dirty="0"/>
              <a:t>The NHLS is also guided by the </a:t>
            </a:r>
            <a:r>
              <a:rPr lang="en-ZA" sz="2000" b="1" dirty="0"/>
              <a:t>Framework for Managing Performance Information (2007)</a:t>
            </a:r>
            <a:r>
              <a:rPr lang="en-ZA" sz="2000" dirty="0"/>
              <a:t> and the </a:t>
            </a:r>
            <a:r>
              <a:rPr lang="en-ZA" sz="2000" b="1" dirty="0"/>
              <a:t>Policy Framework for the Government-wide Monitoring and Evaluation System (2005) </a:t>
            </a:r>
            <a:r>
              <a:rPr lang="en-ZA" sz="2000" dirty="0"/>
              <a:t>in designing the performance management systems.</a:t>
            </a:r>
          </a:p>
          <a:p>
            <a:pPr algn="just">
              <a:lnSpc>
                <a:spcPct val="150000"/>
              </a:lnSpc>
            </a:pPr>
            <a:endParaRPr lang="en-ZA" sz="2000" dirty="0"/>
          </a:p>
          <a:p>
            <a:pPr algn="just">
              <a:lnSpc>
                <a:spcPct val="150000"/>
              </a:lnSpc>
            </a:pPr>
            <a:r>
              <a:rPr lang="en-ZA" sz="2000" dirty="0"/>
              <a:t>Furthermore, the NHLS APP is in line with the </a:t>
            </a:r>
            <a:r>
              <a:rPr lang="en-ZA" sz="2000" b="1" dirty="0" err="1"/>
              <a:t>NDoH</a:t>
            </a:r>
            <a:r>
              <a:rPr lang="en-ZA" sz="2000" b="1" dirty="0"/>
              <a:t> plan </a:t>
            </a:r>
            <a:r>
              <a:rPr lang="en-ZA" sz="2000" dirty="0"/>
              <a:t>as embodied in the Medium Term Strategy Framework (MTSF) for the period 2019-2024.</a:t>
            </a:r>
          </a:p>
        </p:txBody>
      </p:sp>
      <p:sp>
        <p:nvSpPr>
          <p:cNvPr id="3" name="TextBox 7"/>
          <p:cNvSpPr txBox="1"/>
          <p:nvPr/>
        </p:nvSpPr>
        <p:spPr>
          <a:xfrm>
            <a:off x="-7620" y="148590"/>
            <a:ext cx="9307830" cy="645160"/>
          </a:xfrm>
          <a:prstGeom prst="rect">
            <a:avLst/>
          </a:prstGeom>
          <a:noFill/>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alt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1.</a:t>
            </a:r>
            <a:r>
              <a:rPr lang="en-ZA" sz="3600" b="1" dirty="0">
                <a:solidFill>
                  <a:srgbClr val="0D0D0D"/>
                </a:solidFill>
                <a:latin typeface="Arial" panose="020B0604020202020204" pitchFamily="34" charset="0"/>
                <a:ea typeface="Arial" panose="020B0604020202020204" pitchFamily="34" charset="0"/>
                <a:cs typeface="Arial" panose="020B0604020202020204" pitchFamily="34" charset="0"/>
              </a:rPr>
              <a:t> OUR MANDATE</a:t>
            </a:r>
            <a:endParaRPr lang="en-GB" sz="3600" b="1" dirty="0">
              <a:solidFill>
                <a:srgbClr val="0D0D0D"/>
              </a:solid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2424071"/>
      </p:ext>
    </p:extLst>
  </p:cSld>
  <p:clrMapOvr>
    <a:masterClrMapping/>
  </p:clrMapOvr>
</p:sld>
</file>

<file path=ppt/theme/theme1.xml><?xml version="1.0" encoding="utf-8"?>
<a:theme xmlns:a="http://schemas.openxmlformats.org/drawingml/2006/main" name="Comms PPT Template _Mr T. Seate_Oct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689</TotalTime>
  <Words>4587</Words>
  <Application>Microsoft Office PowerPoint</Application>
  <PresentationFormat>A4 Paper (210x297 mm)</PresentationFormat>
  <Paragraphs>948</Paragraphs>
  <Slides>44</Slides>
  <Notes>30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44</vt:i4>
      </vt:variant>
    </vt:vector>
  </HeadingPairs>
  <TitlesOfParts>
    <vt:vector size="54" baseType="lpstr">
      <vt:lpstr>ＭＳ Ｐゴシック</vt:lpstr>
      <vt:lpstr>ＭＳ Ｐゴシック</vt:lpstr>
      <vt:lpstr>Arial</vt:lpstr>
      <vt:lpstr>Arial</vt:lpstr>
      <vt:lpstr>Calibri</vt:lpstr>
      <vt:lpstr>Courier New</vt:lpstr>
      <vt:lpstr>DengXian</vt:lpstr>
      <vt:lpstr>Myriad Pro</vt:lpstr>
      <vt:lpstr>Wingdings</vt:lpstr>
      <vt:lpstr>Comms PPT Template _Mr T. Seate_Oct2016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NHLS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YY-COMMSMAC</dc:creator>
  <cp:lastModifiedBy>Vuyokazi Majalamba</cp:lastModifiedBy>
  <cp:revision>701</cp:revision>
  <cp:lastPrinted>2022-04-14T11:53:39Z</cp:lastPrinted>
  <dcterms:created xsi:type="dcterms:W3CDTF">2019-10-21T13:04:00Z</dcterms:created>
  <dcterms:modified xsi:type="dcterms:W3CDTF">2022-04-14T14:20:31Z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71FF8A266C3A431F9E82F48794EF3B68</vt:lpwstr>
  </property>
  <property fmtid="{D5CDD505-2E9C-101B-9397-08002B2CF9AE}" pid="3" name="KSOProductBuildVer">
    <vt:lpwstr>1033-11.2.0.11042</vt:lpwstr>
  </property>
</Properties>
</file>