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9" r:id="rId1"/>
    <p:sldMasterId id="2147483757" r:id="rId2"/>
    <p:sldMasterId id="2147483889" r:id="rId3"/>
    <p:sldMasterId id="2147483902" r:id="rId4"/>
  </p:sldMasterIdLst>
  <p:notesMasterIdLst>
    <p:notesMasterId r:id="rId30"/>
  </p:notesMasterIdLst>
  <p:sldIdLst>
    <p:sldId id="1003" r:id="rId5"/>
    <p:sldId id="3357" r:id="rId6"/>
    <p:sldId id="261" r:id="rId7"/>
    <p:sldId id="3317" r:id="rId8"/>
    <p:sldId id="260" r:id="rId9"/>
    <p:sldId id="4131" r:id="rId10"/>
    <p:sldId id="3320" r:id="rId11"/>
    <p:sldId id="4125" r:id="rId12"/>
    <p:sldId id="1177" r:id="rId13"/>
    <p:sldId id="1183" r:id="rId14"/>
    <p:sldId id="331" r:id="rId15"/>
    <p:sldId id="1181" r:id="rId16"/>
    <p:sldId id="4138" r:id="rId17"/>
    <p:sldId id="1143" r:id="rId18"/>
    <p:sldId id="4136" r:id="rId19"/>
    <p:sldId id="4137" r:id="rId20"/>
    <p:sldId id="1202" r:id="rId21"/>
    <p:sldId id="1203" r:id="rId22"/>
    <p:sldId id="1208" r:id="rId23"/>
    <p:sldId id="1211" r:id="rId24"/>
    <p:sldId id="1212" r:id="rId25"/>
    <p:sldId id="1142" r:id="rId26"/>
    <p:sldId id="4132" r:id="rId27"/>
    <p:sldId id="1187" r:id="rId28"/>
    <p:sldId id="4139" r:id="rId29"/>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8BF61"/>
    <a:srgbClr val="92D050"/>
    <a:srgbClr val="CC0000"/>
    <a:srgbClr val="FCDDCF"/>
    <a:srgbClr val="FFFF00"/>
    <a:srgbClr val="FFFFFF"/>
    <a:srgbClr val="FFFF80"/>
    <a:srgbClr val="DBCFCA"/>
    <a:srgbClr val="FE9C9E"/>
    <a:srgbClr val="FDEF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FFDCE-2D27-4A42-AE89-FF86100E76A3}" v="114" dt="2022-03-18T11:25:08.377"/>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3792" autoAdjust="0"/>
  </p:normalViewPr>
  <p:slideViewPr>
    <p:cSldViewPr snapToGrid="0">
      <p:cViewPr varScale="1">
        <p:scale>
          <a:sx n="73" d="100"/>
          <a:sy n="73" d="100"/>
        </p:scale>
        <p:origin x="-1242" y="-102"/>
      </p:cViewPr>
      <p:guideLst>
        <p:guide orient="horz" pos="2160"/>
        <p:guide pos="2880"/>
      </p:guideLst>
    </p:cSldViewPr>
  </p:slideViewPr>
  <p:outlineViewPr>
    <p:cViewPr>
      <p:scale>
        <a:sx n="33" d="100"/>
        <a:sy n="33" d="100"/>
      </p:scale>
      <p:origin x="0" y="-116"/>
    </p:cViewPr>
  </p:outlineViewPr>
  <p:notesTextViewPr>
    <p:cViewPr>
      <p:scale>
        <a:sx n="300" d="100"/>
        <a:sy n="300" d="100"/>
      </p:scale>
      <p:origin x="0" y="0"/>
    </p:cViewPr>
  </p:notesTextViewPr>
  <p:sorterViewPr>
    <p:cViewPr>
      <p:scale>
        <a:sx n="110" d="100"/>
        <a:sy n="110" d="100"/>
      </p:scale>
      <p:origin x="0" y="-46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85558" cy="502835"/>
          </a:xfrm>
          <a:prstGeom prst="rect">
            <a:avLst/>
          </a:prstGeom>
        </p:spPr>
        <p:txBody>
          <a:bodyPr vert="horz" lIns="92453" tIns="46226" rIns="92453" bIns="46226" rtlCol="0"/>
          <a:lstStyle>
            <a:lvl1pPr algn="l">
              <a:defRPr sz="1200"/>
            </a:lvl1pPr>
          </a:lstStyle>
          <a:p>
            <a:endParaRPr lang="en-US" dirty="0"/>
          </a:p>
        </p:txBody>
      </p:sp>
      <p:sp>
        <p:nvSpPr>
          <p:cNvPr id="3" name="Date Placeholder 2"/>
          <p:cNvSpPr>
            <a:spLocks noGrp="1"/>
          </p:cNvSpPr>
          <p:nvPr>
            <p:ph type="dt" idx="1"/>
          </p:nvPr>
        </p:nvSpPr>
        <p:spPr>
          <a:xfrm>
            <a:off x="3902598" y="2"/>
            <a:ext cx="2985558" cy="502835"/>
          </a:xfrm>
          <a:prstGeom prst="rect">
            <a:avLst/>
          </a:prstGeom>
        </p:spPr>
        <p:txBody>
          <a:bodyPr vert="horz" lIns="92453" tIns="46226" rIns="92453" bIns="46226" rtlCol="0"/>
          <a:lstStyle>
            <a:lvl1pPr algn="r">
              <a:defRPr sz="1200"/>
            </a:lvl1pPr>
          </a:lstStyle>
          <a:p>
            <a:fld id="{D378F3CB-CCF2-482A-95B6-43A91ED0A857}" type="datetimeFigureOut">
              <a:rPr lang="en-US" smtClean="0"/>
              <a:pPr/>
              <a:t>4/22/2022</a:t>
            </a:fld>
            <a:endParaRPr lang="en-US" dirty="0"/>
          </a:p>
        </p:txBody>
      </p:sp>
      <p:sp>
        <p:nvSpPr>
          <p:cNvPr id="4" name="Slide Image Placeholder 3"/>
          <p:cNvSpPr>
            <a:spLocks noGrp="1" noRot="1" noChangeAspect="1"/>
          </p:cNvSpPr>
          <p:nvPr>
            <p:ph type="sldImg" idx="2"/>
          </p:nvPr>
        </p:nvSpPr>
        <p:spPr>
          <a:xfrm>
            <a:off x="1190625" y="1252538"/>
            <a:ext cx="4508500" cy="3381375"/>
          </a:xfrm>
          <a:prstGeom prst="rect">
            <a:avLst/>
          </a:prstGeom>
          <a:noFill/>
          <a:ln w="12700">
            <a:solidFill>
              <a:prstClr val="black"/>
            </a:solidFill>
          </a:ln>
        </p:spPr>
        <p:txBody>
          <a:bodyPr vert="horz" lIns="92453" tIns="46226" rIns="92453" bIns="46226" rtlCol="0" anchor="ctr"/>
          <a:lstStyle/>
          <a:p>
            <a:endParaRPr lang="en-US" dirty="0"/>
          </a:p>
        </p:txBody>
      </p:sp>
      <p:sp>
        <p:nvSpPr>
          <p:cNvPr id="5" name="Notes Placeholder 4"/>
          <p:cNvSpPr>
            <a:spLocks noGrp="1"/>
          </p:cNvSpPr>
          <p:nvPr>
            <p:ph type="body" sz="quarter" idx="3"/>
          </p:nvPr>
        </p:nvSpPr>
        <p:spPr>
          <a:xfrm>
            <a:off x="688975" y="4823035"/>
            <a:ext cx="5511800" cy="3946119"/>
          </a:xfrm>
          <a:prstGeom prst="rect">
            <a:avLst/>
          </a:prstGeom>
        </p:spPr>
        <p:txBody>
          <a:bodyPr vert="horz" lIns="92453" tIns="46226" rIns="92453" bIns="462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519055"/>
            <a:ext cx="2985558" cy="502834"/>
          </a:xfrm>
          <a:prstGeom prst="rect">
            <a:avLst/>
          </a:prstGeom>
        </p:spPr>
        <p:txBody>
          <a:bodyPr vert="horz" lIns="92453" tIns="46226" rIns="92453" bIns="462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2598" y="9519055"/>
            <a:ext cx="2985558" cy="502834"/>
          </a:xfrm>
          <a:prstGeom prst="rect">
            <a:avLst/>
          </a:prstGeom>
        </p:spPr>
        <p:txBody>
          <a:bodyPr vert="horz" lIns="92453" tIns="46226" rIns="92453" bIns="46226" rtlCol="0" anchor="b"/>
          <a:lstStyle>
            <a:lvl1pPr algn="r">
              <a:defRPr sz="1200"/>
            </a:lvl1pPr>
          </a:lstStyle>
          <a:p>
            <a:fld id="{4CE27C9F-5E75-495F-AA36-4E9C4A666DF5}" type="slidenum">
              <a:rPr lang="en-US" smtClean="0"/>
              <a:pPr/>
              <a:t>‹#›</a:t>
            </a:fld>
            <a:endParaRPr lang="en-US" dirty="0"/>
          </a:p>
        </p:txBody>
      </p:sp>
    </p:spTree>
    <p:extLst>
      <p:ext uri="{BB962C8B-B14F-4D97-AF65-F5344CB8AC3E}">
        <p14:creationId xmlns:p14="http://schemas.microsoft.com/office/powerpoint/2010/main" xmlns="" val="422193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CE27C9F-5E75-495F-AA36-4E9C4A666DF5}" type="slidenum">
              <a:rPr lang="en-US" smtClean="0"/>
              <a:pPr/>
              <a:t>1</a:t>
            </a:fld>
            <a:endParaRPr lang="en-US" dirty="0"/>
          </a:p>
        </p:txBody>
      </p:sp>
    </p:spTree>
    <p:extLst>
      <p:ext uri="{BB962C8B-B14F-4D97-AF65-F5344CB8AC3E}">
        <p14:creationId xmlns:p14="http://schemas.microsoft.com/office/powerpoint/2010/main" xmlns="" val="425743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CFD47821-B40A-5F49-A7C4-BA9AF07EF0C9}"/>
              </a:ext>
            </a:extLst>
          </p:cNvPr>
          <p:cNvSpPr>
            <a:spLocks noGrp="1" noChangeArrowheads="1"/>
          </p:cNvSpPr>
          <p:nvPr>
            <p:ph type="sldNum"/>
          </p:nvPr>
        </p:nvSpPr>
        <p:spPr>
          <a:ln/>
        </p:spPr>
        <p:txBody>
          <a:bodyPr/>
          <a:lstStyle/>
          <a:p>
            <a:fld id="{6C88C6AC-F145-BF47-9A0E-5122EEF85FAD}" type="slidenum">
              <a:rPr lang="en-US" altLang="en-US"/>
              <a:pPr/>
              <a:t>3</a:t>
            </a:fld>
            <a:endParaRPr lang="en-US" altLang="en-US" dirty="0"/>
          </a:p>
        </p:txBody>
      </p:sp>
      <p:sp>
        <p:nvSpPr>
          <p:cNvPr id="14337" name="Text Box 1">
            <a:extLst>
              <a:ext uri="{FF2B5EF4-FFF2-40B4-BE49-F238E27FC236}">
                <a16:creationId xmlns:a16="http://schemas.microsoft.com/office/drawing/2014/main" xmlns="" id="{BF5E72F6-5277-7247-8D9A-F3F1B12BE47F}"/>
              </a:ext>
            </a:extLst>
          </p:cNvPr>
          <p:cNvSpPr txBox="1">
            <a:spLocks noGrp="1" noRot="1" noChangeAspect="1" noChangeArrowheads="1"/>
          </p:cNvSpPr>
          <p:nvPr>
            <p:ph type="sldImg"/>
          </p:nvPr>
        </p:nvSpPr>
        <p:spPr bwMode="auto">
          <a:xfrm>
            <a:off x="1403350" y="769938"/>
            <a:ext cx="5073650" cy="38052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4338" name="Text Box 2">
            <a:extLst>
              <a:ext uri="{FF2B5EF4-FFF2-40B4-BE49-F238E27FC236}">
                <a16:creationId xmlns:a16="http://schemas.microsoft.com/office/drawing/2014/main" xmlns="" id="{D22B6023-C707-D74E-87A9-53822F62B533}"/>
              </a:ext>
            </a:extLst>
          </p:cNvPr>
          <p:cNvSpPr txBox="1">
            <a:spLocks noGrp="1" noChangeArrowheads="1"/>
          </p:cNvSpPr>
          <p:nvPr>
            <p:ph type="body" idx="1"/>
          </p:nvPr>
        </p:nvSpPr>
        <p:spPr bwMode="auto">
          <a:xfrm>
            <a:off x="788780" y="4820311"/>
            <a:ext cx="6303799" cy="456559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xmlns="" val="208949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CE27C9F-5E75-495F-AA36-4E9C4A666DF5}" type="slidenum">
              <a:rPr lang="en-US" smtClean="0"/>
              <a:pPr/>
              <a:t>4</a:t>
            </a:fld>
            <a:endParaRPr lang="en-US" dirty="0"/>
          </a:p>
        </p:txBody>
      </p:sp>
    </p:spTree>
    <p:extLst>
      <p:ext uri="{BB962C8B-B14F-4D97-AF65-F5344CB8AC3E}">
        <p14:creationId xmlns:p14="http://schemas.microsoft.com/office/powerpoint/2010/main" xmlns="" val="325469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BB14C16-6140-B243-A5F5-5A860F94E0F5}"/>
              </a:ext>
            </a:extLst>
          </p:cNvPr>
          <p:cNvSpPr>
            <a:spLocks noGrp="1" noChangeArrowheads="1"/>
          </p:cNvSpPr>
          <p:nvPr>
            <p:ph type="sldNum"/>
          </p:nvPr>
        </p:nvSpPr>
        <p:spPr>
          <a:ln/>
        </p:spPr>
        <p:txBody>
          <a:bodyPr/>
          <a:lstStyle/>
          <a:p>
            <a:fld id="{8B409927-6BEC-864F-BAE1-F24EED2F74D3}" type="slidenum">
              <a:rPr lang="en-US" altLang="en-US"/>
              <a:pPr/>
              <a:t>5</a:t>
            </a:fld>
            <a:endParaRPr lang="en-US" altLang="en-US" dirty="0"/>
          </a:p>
        </p:txBody>
      </p:sp>
      <p:sp>
        <p:nvSpPr>
          <p:cNvPr id="12289" name="Text Box 1">
            <a:extLst>
              <a:ext uri="{FF2B5EF4-FFF2-40B4-BE49-F238E27FC236}">
                <a16:creationId xmlns:a16="http://schemas.microsoft.com/office/drawing/2014/main" xmlns="" id="{E400859A-B1FE-4F4A-AACE-05FFF753C50B}"/>
              </a:ext>
            </a:extLst>
          </p:cNvPr>
          <p:cNvSpPr txBox="1">
            <a:spLocks noGrp="1" noRot="1" noChangeAspect="1" noChangeArrowheads="1"/>
          </p:cNvSpPr>
          <p:nvPr>
            <p:ph type="sldImg"/>
          </p:nvPr>
        </p:nvSpPr>
        <p:spPr bwMode="auto">
          <a:xfrm>
            <a:off x="1403350" y="769938"/>
            <a:ext cx="5075238" cy="3806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2290" name="Text Box 2">
            <a:extLst>
              <a:ext uri="{FF2B5EF4-FFF2-40B4-BE49-F238E27FC236}">
                <a16:creationId xmlns:a16="http://schemas.microsoft.com/office/drawing/2014/main" xmlns="" id="{83C279D9-C346-A346-BF6E-67F3790C6ED5}"/>
              </a:ext>
            </a:extLst>
          </p:cNvPr>
          <p:cNvSpPr txBox="1">
            <a:spLocks noGrp="1" noChangeArrowheads="1"/>
          </p:cNvSpPr>
          <p:nvPr>
            <p:ph type="body" idx="1"/>
          </p:nvPr>
        </p:nvSpPr>
        <p:spPr bwMode="auto">
          <a:xfrm>
            <a:off x="788780" y="4820311"/>
            <a:ext cx="6305410" cy="456719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xmlns="" val="117383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BB14C16-6140-B243-A5F5-5A860F94E0F5}"/>
              </a:ext>
            </a:extLst>
          </p:cNvPr>
          <p:cNvSpPr>
            <a:spLocks noGrp="1" noChangeArrowheads="1"/>
          </p:cNvSpPr>
          <p:nvPr>
            <p:ph type="sldNum"/>
          </p:nvPr>
        </p:nvSpPr>
        <p:spPr>
          <a:ln/>
        </p:spPr>
        <p:txBody>
          <a:bodyPr/>
          <a:lstStyle/>
          <a:p>
            <a:fld id="{8B409927-6BEC-864F-BAE1-F24EED2F74D3}" type="slidenum">
              <a:rPr lang="en-US" altLang="en-US"/>
              <a:pPr/>
              <a:t>6</a:t>
            </a:fld>
            <a:endParaRPr lang="en-US" altLang="en-US" dirty="0"/>
          </a:p>
        </p:txBody>
      </p:sp>
      <p:sp>
        <p:nvSpPr>
          <p:cNvPr id="12289" name="Text Box 1">
            <a:extLst>
              <a:ext uri="{FF2B5EF4-FFF2-40B4-BE49-F238E27FC236}">
                <a16:creationId xmlns:a16="http://schemas.microsoft.com/office/drawing/2014/main" xmlns="" id="{E400859A-B1FE-4F4A-AACE-05FFF753C50B}"/>
              </a:ext>
            </a:extLst>
          </p:cNvPr>
          <p:cNvSpPr txBox="1">
            <a:spLocks noGrp="1" noRot="1" noChangeAspect="1" noChangeArrowheads="1"/>
          </p:cNvSpPr>
          <p:nvPr>
            <p:ph type="sldImg"/>
          </p:nvPr>
        </p:nvSpPr>
        <p:spPr bwMode="auto">
          <a:xfrm>
            <a:off x="1403350" y="769938"/>
            <a:ext cx="5075238" cy="3806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2290" name="Text Box 2">
            <a:extLst>
              <a:ext uri="{FF2B5EF4-FFF2-40B4-BE49-F238E27FC236}">
                <a16:creationId xmlns:a16="http://schemas.microsoft.com/office/drawing/2014/main" xmlns="" id="{83C279D9-C346-A346-BF6E-67F3790C6ED5}"/>
              </a:ext>
            </a:extLst>
          </p:cNvPr>
          <p:cNvSpPr txBox="1">
            <a:spLocks noGrp="1" noChangeArrowheads="1"/>
          </p:cNvSpPr>
          <p:nvPr>
            <p:ph type="body" idx="1"/>
          </p:nvPr>
        </p:nvSpPr>
        <p:spPr bwMode="auto">
          <a:xfrm>
            <a:off x="788780" y="4820311"/>
            <a:ext cx="6305410" cy="456719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xmlns="" val="391846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xmlns="" val="2177563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
        <p:nvSpPr>
          <p:cNvPr id="9"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10"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itle 1"/>
          <p:cNvSpPr txBox="1">
            <a:spLocks/>
          </p:cNvSpPr>
          <p:nvPr userDrawn="1"/>
        </p:nvSpPr>
        <p:spPr bwMode="auto">
          <a:xfrm>
            <a:off x="493712"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License Conditions</a:t>
            </a:r>
          </a:p>
        </p:txBody>
      </p:sp>
    </p:spTree>
    <p:extLst>
      <p:ext uri="{BB962C8B-B14F-4D97-AF65-F5344CB8AC3E}">
        <p14:creationId xmlns:p14="http://schemas.microsoft.com/office/powerpoint/2010/main" xmlns="" val="175870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3336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70034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2400" dirty="0">
              <a:solidFill>
                <a:prstClr val="white"/>
              </a:solidFill>
            </a:endParaRPr>
          </a:p>
          <a:p>
            <a:pPr fontAlgn="auto">
              <a:spcAft>
                <a:spcPts val="0"/>
              </a:spcAft>
              <a:defRPr/>
            </a:pPr>
            <a:endParaRPr lang="en-US" sz="2250" b="1" i="1" dirty="0">
              <a:solidFill>
                <a:prstClr val="black"/>
              </a:solidFill>
            </a:endParaRP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6" y="233364"/>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27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424798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9"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3" name="Content Placeholder 2"/>
          <p:cNvSpPr>
            <a:spLocks noGrp="1"/>
          </p:cNvSpPr>
          <p:nvPr>
            <p:ph sz="half" idx="1"/>
          </p:nvPr>
        </p:nvSpPr>
        <p:spPr>
          <a:xfrm>
            <a:off x="457199" y="1600200"/>
            <a:ext cx="8266113" cy="4525963"/>
          </a:xfrm>
          <a:prstGeom prst="rect">
            <a:avLst/>
          </a:prstGeom>
        </p:spPr>
        <p:txBody>
          <a:bodyPr/>
          <a:lstStyle>
            <a:lvl1pPr>
              <a:defRPr sz="2800">
                <a:latin typeface="Arial Unicode MS" pitchFamily="34" charset="-128"/>
                <a:ea typeface="Arial Unicode MS" pitchFamily="34" charset="-128"/>
                <a:cs typeface="Arial Unicode MS" pitchFamily="34" charset="-128"/>
              </a:defRPr>
            </a:lvl1pPr>
            <a:lvl2pPr>
              <a:defRPr sz="2400">
                <a:latin typeface="Arial Unicode MS" pitchFamily="34" charset="-128"/>
                <a:ea typeface="Arial Unicode MS" pitchFamily="34" charset="-128"/>
                <a:cs typeface="Arial Unicode MS" pitchFamily="34" charset="-128"/>
              </a:defRPr>
            </a:lvl2pPr>
            <a:lvl3pPr>
              <a:defRPr sz="2000">
                <a:latin typeface="Arial Unicode MS" pitchFamily="34" charset="-128"/>
                <a:ea typeface="Arial Unicode MS" pitchFamily="34" charset="-128"/>
                <a:cs typeface="Arial Unicode MS" pitchFamily="34" charset="-128"/>
              </a:defRPr>
            </a:lvl3pPr>
            <a:lvl4pPr>
              <a:defRPr sz="1800">
                <a:latin typeface="Arial Unicode MS" pitchFamily="34" charset="-128"/>
                <a:ea typeface="Arial Unicode MS" pitchFamily="34" charset="-128"/>
                <a:cs typeface="Arial Unicode MS" pitchFamily="34" charset="-128"/>
              </a:defRPr>
            </a:lvl4pPr>
            <a:lvl5pPr>
              <a:defRPr sz="1800">
                <a:latin typeface="Arial Unicode MS" pitchFamily="34" charset="-128"/>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pic>
        <p:nvPicPr>
          <p:cNvPr id="10"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2"/>
          <p:cNvSpPr>
            <a:spLocks noGrp="1"/>
          </p:cNvSpPr>
          <p:nvPr>
            <p:ph sz="half" idx="13"/>
          </p:nvPr>
        </p:nvSpPr>
        <p:spPr>
          <a:xfrm>
            <a:off x="179512" y="264294"/>
            <a:ext cx="7512868" cy="788442"/>
          </a:xfrm>
          <a:prstGeom prst="rect">
            <a:avLst/>
          </a:prstGeom>
        </p:spPr>
        <p:txBody>
          <a:bodyPr/>
          <a:lstStyle>
            <a:lvl1pPr marL="0" indent="0">
              <a:buNone/>
              <a:defRPr sz="3600" b="0">
                <a:solidFill>
                  <a:schemeClr val="bg1"/>
                </a:solidFill>
                <a:latin typeface="Arial Unicode MS" pitchFamily="34" charset="-128"/>
                <a:ea typeface="Arial Unicode MS" pitchFamily="34" charset="-128"/>
                <a:cs typeface="Arial Unicode MS" pitchFamily="34" charset="-128"/>
              </a:defRPr>
            </a:lvl1pPr>
            <a:lvl2pPr>
              <a:defRPr sz="2400">
                <a:latin typeface="Arial Unicode MS" pitchFamily="34" charset="-128"/>
                <a:ea typeface="Arial Unicode MS" pitchFamily="34" charset="-128"/>
                <a:cs typeface="Arial Unicode MS" pitchFamily="34" charset="-128"/>
              </a:defRPr>
            </a:lvl2pPr>
            <a:lvl3pPr>
              <a:defRPr sz="2000">
                <a:latin typeface="Arial Unicode MS" pitchFamily="34" charset="-128"/>
                <a:ea typeface="Arial Unicode MS" pitchFamily="34" charset="-128"/>
                <a:cs typeface="Arial Unicode MS" pitchFamily="34" charset="-128"/>
              </a:defRPr>
            </a:lvl3pPr>
            <a:lvl4pPr>
              <a:defRPr sz="1800">
                <a:latin typeface="Arial Unicode MS" pitchFamily="34" charset="-128"/>
                <a:ea typeface="Arial Unicode MS" pitchFamily="34" charset="-128"/>
                <a:cs typeface="Arial Unicode MS" pitchFamily="34" charset="-128"/>
              </a:defRPr>
            </a:lvl4pPr>
            <a:lvl5pPr>
              <a:defRPr sz="1800">
                <a:latin typeface="Arial Unicode MS" pitchFamily="34" charset="-128"/>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a:t>Click to edit Master text style</a:t>
            </a:r>
          </a:p>
        </p:txBody>
      </p:sp>
    </p:spTree>
    <p:extLst>
      <p:ext uri="{BB962C8B-B14F-4D97-AF65-F5344CB8AC3E}">
        <p14:creationId xmlns:p14="http://schemas.microsoft.com/office/powerpoint/2010/main" xmlns="" val="1166348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742582"/>
            <a:ext cx="5486400" cy="566738"/>
          </a:xfrm>
          <a:prstGeom prst="rect">
            <a:avLst/>
          </a:prstGeom>
        </p:spPr>
        <p:txBody>
          <a:bodyPr anchor="b"/>
          <a:lstStyle>
            <a:lvl1pPr algn="l">
              <a:defRPr sz="2000" b="0">
                <a:latin typeface="Arial Unicode MS" pitchFamily="34" charset="-128"/>
                <a:ea typeface="Arial Unicode MS" pitchFamily="34" charset="-128"/>
                <a:cs typeface="Arial Unicode MS" pitchFamily="34" charset="-128"/>
              </a:defRPr>
            </a:lvl1pPr>
          </a:lstStyle>
          <a:p>
            <a:r>
              <a:rPr lang="en-US" dirty="0"/>
              <a:t>Click to edit Master title style</a:t>
            </a:r>
            <a:endParaRPr lang="en-ZA" dirty="0"/>
          </a:p>
        </p:txBody>
      </p:sp>
      <p:sp>
        <p:nvSpPr>
          <p:cNvPr id="3" name="Picture Placeholder 2"/>
          <p:cNvSpPr>
            <a:spLocks noGrp="1"/>
          </p:cNvSpPr>
          <p:nvPr>
            <p:ph type="pic" idx="1"/>
          </p:nvPr>
        </p:nvSpPr>
        <p:spPr>
          <a:xfrm>
            <a:off x="251520" y="1268759"/>
            <a:ext cx="8640960" cy="432048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5" name="Date Placeholder 4"/>
          <p:cNvSpPr>
            <a:spLocks noGrp="1"/>
          </p:cNvSpPr>
          <p:nvPr>
            <p:ph type="dt" sz="half" idx="10"/>
          </p:nvPr>
        </p:nvSpPr>
        <p:spPr/>
        <p:txBody>
          <a:bodyPr/>
          <a:lstStyle/>
          <a:p>
            <a:fld id="{05395A48-0575-4F7C-A799-1E54E3409D18}" type="datetimeFigureOut">
              <a:rPr lang="en-ZA" smtClean="0"/>
              <a:pPr/>
              <a:t>2022/04/22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0041FFA-EFC0-4380-93E3-58329460D46A}" type="slidenum">
              <a:rPr lang="en-ZA" smtClean="0"/>
              <a:pPr/>
              <a:t>‹#›</a:t>
            </a:fld>
            <a:endParaRPr lang="en-ZA" dirty="0"/>
          </a:p>
        </p:txBody>
      </p:sp>
      <p:sp>
        <p:nvSpPr>
          <p:cNvPr id="8" name="Rectangle 2"/>
          <p:cNvSpPr txBox="1">
            <a:spLocks noChangeArrowheads="1"/>
          </p:cNvSpPr>
          <p:nvPr userDrawn="1"/>
        </p:nvSpPr>
        <p:spPr bwMode="auto">
          <a:xfrm>
            <a:off x="-75828" y="-1417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02997" y="915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Content Placeholder 2"/>
          <p:cNvSpPr>
            <a:spLocks noGrp="1"/>
          </p:cNvSpPr>
          <p:nvPr>
            <p:ph sz="half" idx="13"/>
          </p:nvPr>
        </p:nvSpPr>
        <p:spPr>
          <a:xfrm>
            <a:off x="103684" y="149894"/>
            <a:ext cx="7512868" cy="788442"/>
          </a:xfrm>
          <a:prstGeom prst="rect">
            <a:avLst/>
          </a:prstGeom>
        </p:spPr>
        <p:txBody>
          <a:bodyPr/>
          <a:lstStyle>
            <a:lvl1pPr marL="0" indent="0">
              <a:buNone/>
              <a:defRPr sz="3600" b="0">
                <a:solidFill>
                  <a:schemeClr val="bg1"/>
                </a:solidFill>
                <a:latin typeface="Arial Unicode MS" pitchFamily="34" charset="-128"/>
                <a:ea typeface="Arial Unicode MS" pitchFamily="34" charset="-128"/>
                <a:cs typeface="Arial Unicode MS" pitchFamily="34" charset="-128"/>
              </a:defRPr>
            </a:lvl1pPr>
            <a:lvl2pPr>
              <a:defRPr sz="2400">
                <a:latin typeface="Arial Unicode MS" pitchFamily="34" charset="-128"/>
                <a:ea typeface="Arial Unicode MS" pitchFamily="34" charset="-128"/>
                <a:cs typeface="Arial Unicode MS" pitchFamily="34" charset="-128"/>
              </a:defRPr>
            </a:lvl2pPr>
            <a:lvl3pPr>
              <a:defRPr sz="2000">
                <a:latin typeface="Arial Unicode MS" pitchFamily="34" charset="-128"/>
                <a:ea typeface="Arial Unicode MS" pitchFamily="34" charset="-128"/>
                <a:cs typeface="Arial Unicode MS" pitchFamily="34" charset="-128"/>
              </a:defRPr>
            </a:lvl3pPr>
            <a:lvl4pPr>
              <a:defRPr sz="1800">
                <a:latin typeface="Arial Unicode MS" pitchFamily="34" charset="-128"/>
                <a:ea typeface="Arial Unicode MS" pitchFamily="34" charset="-128"/>
                <a:cs typeface="Arial Unicode MS" pitchFamily="34" charset="-128"/>
              </a:defRPr>
            </a:lvl4pPr>
            <a:lvl5pPr>
              <a:defRPr sz="1800">
                <a:latin typeface="Arial Unicode MS" pitchFamily="34" charset="-128"/>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a:t>Click to edit Master text style</a:t>
            </a:r>
          </a:p>
        </p:txBody>
      </p:sp>
    </p:spTree>
    <p:extLst>
      <p:ext uri="{BB962C8B-B14F-4D97-AF65-F5344CB8AC3E}">
        <p14:creationId xmlns:p14="http://schemas.microsoft.com/office/powerpoint/2010/main" xmlns="" val="958150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break and final thank you">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95A48-0575-4F7C-A799-1E54E3409D18}" type="datetimeFigureOut">
              <a:rPr lang="en-ZA" smtClean="0"/>
              <a:pPr/>
              <a:t>2022/04/22</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0041FFA-EFC0-4380-93E3-58329460D46A}" type="slidenum">
              <a:rPr lang="en-ZA" smtClean="0"/>
              <a:pPr/>
              <a:t>‹#›</a:t>
            </a:fld>
            <a:endParaRPr lang="en-ZA" dirty="0"/>
          </a:p>
        </p:txBody>
      </p:sp>
      <p:sp>
        <p:nvSpPr>
          <p:cNvPr id="5" name="Rectangle 2"/>
          <p:cNvSpPr txBox="1">
            <a:spLocks noChangeArrowheads="1"/>
          </p:cNvSpPr>
          <p:nvPr userDrawn="1"/>
        </p:nvSpPr>
        <p:spPr bwMode="auto">
          <a:xfrm>
            <a:off x="-36512" y="300608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6"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42313" y="323944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a:spLocks noGrp="1"/>
          </p:cNvSpPr>
          <p:nvPr>
            <p:ph sz="half" idx="13"/>
          </p:nvPr>
        </p:nvSpPr>
        <p:spPr>
          <a:xfrm>
            <a:off x="143000" y="3216622"/>
            <a:ext cx="8029400" cy="788442"/>
          </a:xfrm>
          <a:prstGeom prst="rect">
            <a:avLst/>
          </a:prstGeom>
        </p:spPr>
        <p:txBody>
          <a:bodyPr/>
          <a:lstStyle>
            <a:lvl1pPr marL="0" indent="0">
              <a:buNone/>
              <a:defRPr sz="3600" b="0">
                <a:solidFill>
                  <a:schemeClr val="bg1"/>
                </a:solidFill>
                <a:latin typeface="Arial Unicode MS" pitchFamily="34" charset="-128"/>
                <a:ea typeface="Arial Unicode MS" pitchFamily="34" charset="-128"/>
                <a:cs typeface="Arial Unicode MS" pitchFamily="34" charset="-128"/>
              </a:defRPr>
            </a:lvl1pPr>
            <a:lvl2pPr>
              <a:defRPr sz="2400">
                <a:latin typeface="Arial Unicode MS" pitchFamily="34" charset="-128"/>
                <a:ea typeface="Arial Unicode MS" pitchFamily="34" charset="-128"/>
                <a:cs typeface="Arial Unicode MS" pitchFamily="34" charset="-128"/>
              </a:defRPr>
            </a:lvl2pPr>
            <a:lvl3pPr>
              <a:defRPr sz="2000">
                <a:latin typeface="Arial Unicode MS" pitchFamily="34" charset="-128"/>
                <a:ea typeface="Arial Unicode MS" pitchFamily="34" charset="-128"/>
                <a:cs typeface="Arial Unicode MS" pitchFamily="34" charset="-128"/>
              </a:defRPr>
            </a:lvl3pPr>
            <a:lvl4pPr>
              <a:defRPr sz="1800">
                <a:latin typeface="Arial Unicode MS" pitchFamily="34" charset="-128"/>
                <a:ea typeface="Arial Unicode MS" pitchFamily="34" charset="-128"/>
                <a:cs typeface="Arial Unicode MS" pitchFamily="34" charset="-128"/>
              </a:defRPr>
            </a:lvl4pPr>
            <a:lvl5pPr>
              <a:defRPr sz="1800">
                <a:latin typeface="Arial Unicode MS" pitchFamily="34" charset="-128"/>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a:t>Click to edit Master text style</a:t>
            </a:r>
          </a:p>
        </p:txBody>
      </p:sp>
    </p:spTree>
    <p:extLst>
      <p:ext uri="{BB962C8B-B14F-4D97-AF65-F5344CB8AC3E}">
        <p14:creationId xmlns:p14="http://schemas.microsoft.com/office/powerpoint/2010/main" xmlns="" val="477164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66401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066203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87968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49283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64115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5166319"/>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8"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5399681"/>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467544" y="5166320"/>
            <a:ext cx="7772400" cy="1143000"/>
          </a:xfrm>
        </p:spPr>
        <p:txBody>
          <a:bodyPr anchor="ctr"/>
          <a:lstStyle>
            <a:lvl1pPr algn="ctr">
              <a:defRPr sz="3600" b="1" cap="none">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93111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63214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539982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207276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95254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007240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769827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2" name="Date Placeholder 3"/>
          <p:cNvSpPr>
            <a:spLocks noGrp="1"/>
          </p:cNvSpPr>
          <p:nvPr>
            <p:ph type="dt" sz="half" idx="10"/>
          </p:nvPr>
        </p:nvSpPr>
        <p:spPr>
          <a:xfrm>
            <a:off x="457200" y="6356354"/>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20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245155" y="302342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1831908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22339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extLst>
      <p:ext uri="{BB962C8B-B14F-4D97-AF65-F5344CB8AC3E}">
        <p14:creationId xmlns:p14="http://schemas.microsoft.com/office/powerpoint/2010/main" xmlns="" val="3584877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extLst>
      <p:ext uri="{BB962C8B-B14F-4D97-AF65-F5344CB8AC3E}">
        <p14:creationId xmlns:p14="http://schemas.microsoft.com/office/powerpoint/2010/main" xmlns="" val="148806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txBox="1">
            <a:spLocks/>
          </p:cNvSpPr>
          <p:nvPr userDrawn="1"/>
        </p:nvSpPr>
        <p:spPr bwMode="auto">
          <a:xfrm>
            <a:off x="493712"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dirty="0">
                <a:solidFill>
                  <a:prstClr val="white"/>
                </a:solidFill>
              </a:rPr>
              <a:t>Ownership and Control/Contribution </a:t>
            </a:r>
            <a:br>
              <a:rPr lang="en-ZA" dirty="0">
                <a:solidFill>
                  <a:prstClr val="white"/>
                </a:solidFill>
              </a:rPr>
            </a:br>
            <a:r>
              <a:rPr lang="en-ZA" dirty="0">
                <a:solidFill>
                  <a:prstClr val="white"/>
                </a:solidFill>
              </a:rPr>
              <a:t>to Media Diversity </a:t>
            </a:r>
            <a:endParaRPr lang="en-US" dirty="0">
              <a:solidFill>
                <a:prstClr val="white"/>
              </a:solidFill>
            </a:endParaRPr>
          </a:p>
        </p:txBody>
      </p:sp>
    </p:spTree>
    <p:extLst>
      <p:ext uri="{BB962C8B-B14F-4D97-AF65-F5344CB8AC3E}">
        <p14:creationId xmlns:p14="http://schemas.microsoft.com/office/powerpoint/2010/main" xmlns="" val="4253195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extLst>
      <p:ext uri="{BB962C8B-B14F-4D97-AF65-F5344CB8AC3E}">
        <p14:creationId xmlns:p14="http://schemas.microsoft.com/office/powerpoint/2010/main" xmlns="" val="2777117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extLst>
      <p:ext uri="{BB962C8B-B14F-4D97-AF65-F5344CB8AC3E}">
        <p14:creationId xmlns:p14="http://schemas.microsoft.com/office/powerpoint/2010/main" xmlns="" val="3879690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Tree>
    <p:extLst>
      <p:ext uri="{BB962C8B-B14F-4D97-AF65-F5344CB8AC3E}">
        <p14:creationId xmlns:p14="http://schemas.microsoft.com/office/powerpoint/2010/main" xmlns="" val="651472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spTree>
    <p:extLst>
      <p:ext uri="{BB962C8B-B14F-4D97-AF65-F5344CB8AC3E}">
        <p14:creationId xmlns:p14="http://schemas.microsoft.com/office/powerpoint/2010/main" xmlns="" val="672203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pPr>
                <a:defRPr/>
              </a:pPr>
              <a:t>‹#›</a:t>
            </a:fld>
            <a:endParaRPr lang="en-US" dirty="0"/>
          </a:p>
        </p:txBody>
      </p:sp>
    </p:spTree>
    <p:extLst>
      <p:ext uri="{BB962C8B-B14F-4D97-AF65-F5344CB8AC3E}">
        <p14:creationId xmlns:p14="http://schemas.microsoft.com/office/powerpoint/2010/main" xmlns="" val="364658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xmlns="" val="3622236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pPr>
                <a:defRPr/>
              </a:pPr>
              <a:t>‹#›</a:t>
            </a:fld>
            <a:endParaRPr lang="en-US" dirty="0"/>
          </a:p>
        </p:txBody>
      </p:sp>
    </p:spTree>
    <p:extLst>
      <p:ext uri="{BB962C8B-B14F-4D97-AF65-F5344CB8AC3E}">
        <p14:creationId xmlns:p14="http://schemas.microsoft.com/office/powerpoint/2010/main" xmlns="" val="21471681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Tree>
    <p:extLst>
      <p:ext uri="{BB962C8B-B14F-4D97-AF65-F5344CB8AC3E}">
        <p14:creationId xmlns:p14="http://schemas.microsoft.com/office/powerpoint/2010/main" xmlns="" val="59015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xmlns="" val="2065540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cxnSp>
        <p:nvCxnSpPr>
          <p:cNvPr id="4" name="Straight Connector 3">
            <a:extLst>
              <a:ext uri="{FF2B5EF4-FFF2-40B4-BE49-F238E27FC236}">
                <a16:creationId xmlns:a16="http://schemas.microsoft.com/office/drawing/2014/main" xmlns="" id="{3EFBE6C2-04BD-4EE7-A36B-66D0343DEDAA}"/>
              </a:ext>
            </a:extLst>
          </p:cNvPr>
          <p:cNvCxnSpPr/>
          <p:nvPr userDrawn="1"/>
        </p:nvCxnSpPr>
        <p:spPr>
          <a:xfrm>
            <a:off x="0" y="11430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6003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ZA" dirty="0">
                <a:solidFill>
                  <a:prstClr val="black">
                    <a:tint val="75000"/>
                  </a:prstClr>
                </a:solidFill>
              </a:rPr>
              <a:t>Strategic and Business Plan 2014/19</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707086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extLst>
      <p:ext uri="{BB962C8B-B14F-4D97-AF65-F5344CB8AC3E}">
        <p14:creationId xmlns:p14="http://schemas.microsoft.com/office/powerpoint/2010/main" xmlns="" val="864400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518"/>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extLst>
      <p:ext uri="{BB962C8B-B14F-4D97-AF65-F5344CB8AC3E}">
        <p14:creationId xmlns:p14="http://schemas.microsoft.com/office/powerpoint/2010/main" xmlns="" val="3921497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extLst>
      <p:ext uri="{BB962C8B-B14F-4D97-AF65-F5344CB8AC3E}">
        <p14:creationId xmlns:p14="http://schemas.microsoft.com/office/powerpoint/2010/main" xmlns="" val="2194331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extLst>
      <p:ext uri="{BB962C8B-B14F-4D97-AF65-F5344CB8AC3E}">
        <p14:creationId xmlns:p14="http://schemas.microsoft.com/office/powerpoint/2010/main" xmlns="" val="347885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Tree>
    <p:extLst>
      <p:ext uri="{BB962C8B-B14F-4D97-AF65-F5344CB8AC3E}">
        <p14:creationId xmlns:p14="http://schemas.microsoft.com/office/powerpoint/2010/main" xmlns="" val="1593469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spTree>
    <p:extLst>
      <p:ext uri="{BB962C8B-B14F-4D97-AF65-F5344CB8AC3E}">
        <p14:creationId xmlns:p14="http://schemas.microsoft.com/office/powerpoint/2010/main" xmlns="" val="105420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pPr>
                <a:defRPr/>
              </a:pPr>
              <a:t>‹#›</a:t>
            </a:fld>
            <a:endParaRPr lang="en-US" dirty="0"/>
          </a:p>
        </p:txBody>
      </p:sp>
    </p:spTree>
    <p:extLst>
      <p:ext uri="{BB962C8B-B14F-4D97-AF65-F5344CB8AC3E}">
        <p14:creationId xmlns:p14="http://schemas.microsoft.com/office/powerpoint/2010/main" xmlns="" val="4199386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xmlns="" val="117941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pPr>
                <a:defRPr/>
              </a:pPr>
              <a:t>‹#›</a:t>
            </a:fld>
            <a:endParaRPr lang="en-US" dirty="0"/>
          </a:p>
        </p:txBody>
      </p:sp>
    </p:spTree>
    <p:extLst>
      <p:ext uri="{BB962C8B-B14F-4D97-AF65-F5344CB8AC3E}">
        <p14:creationId xmlns:p14="http://schemas.microsoft.com/office/powerpoint/2010/main" xmlns="" val="760978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Tree>
    <p:extLst>
      <p:ext uri="{BB962C8B-B14F-4D97-AF65-F5344CB8AC3E}">
        <p14:creationId xmlns:p14="http://schemas.microsoft.com/office/powerpoint/2010/main" xmlns="" val="405062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
        <p:nvSpPr>
          <p:cNvPr id="7"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8"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0" y="0"/>
            <a:ext cx="8723312"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ZA" dirty="0"/>
              <a:t>Ownership and Control/Contribution </a:t>
            </a:r>
            <a:br>
              <a:rPr lang="en-ZA" dirty="0"/>
            </a:br>
            <a:r>
              <a:rPr lang="en-ZA" dirty="0"/>
              <a:t>to Media Diversity </a:t>
            </a:r>
            <a:endParaRPr lang="en-US" dirty="0"/>
          </a:p>
        </p:txBody>
      </p:sp>
    </p:spTree>
    <p:extLst>
      <p:ext uri="{BB962C8B-B14F-4D97-AF65-F5344CB8AC3E}">
        <p14:creationId xmlns:p14="http://schemas.microsoft.com/office/powerpoint/2010/main" xmlns="" val="6499023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xmlns="" val="3437192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2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Tree>
    <p:extLst>
      <p:ext uri="{BB962C8B-B14F-4D97-AF65-F5344CB8AC3E}">
        <p14:creationId xmlns:p14="http://schemas.microsoft.com/office/powerpoint/2010/main" xmlns="" val="249878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
        <p:nvSpPr>
          <p:cNvPr id="5" name="Rectangle 2"/>
          <p:cNvSpPr txBox="1">
            <a:spLocks noChangeArrowheads="1"/>
          </p:cNvSpPr>
          <p:nvPr userDrawn="1"/>
        </p:nvSpPr>
        <p:spPr bwMode="auto">
          <a:xfrm>
            <a:off x="0" y="5166319"/>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6"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5399681"/>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a:spLocks noGrp="1"/>
          </p:cNvSpPr>
          <p:nvPr>
            <p:ph type="title" hasCustomPrompt="1"/>
          </p:nvPr>
        </p:nvSpPr>
        <p:spPr>
          <a:xfrm>
            <a:off x="467544" y="5166320"/>
            <a:ext cx="7772400" cy="1143000"/>
          </a:xfrm>
        </p:spPr>
        <p:txBody>
          <a:bodyPr anchor="ctr"/>
          <a:lstStyle>
            <a:lvl1pPr algn="ctr">
              <a:defRPr sz="3600" b="1" cap="none">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247734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txBox="1">
            <a:spLocks/>
          </p:cNvSpPr>
          <p:nvPr userDrawn="1"/>
        </p:nvSpPr>
        <p:spPr bwMode="auto">
          <a:xfrm>
            <a:off x="0" y="0"/>
            <a:ext cx="87233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dirty="0">
                <a:solidFill>
                  <a:prstClr val="white"/>
                </a:solidFill>
              </a:rPr>
              <a:t>Summary of Monitoring and </a:t>
            </a:r>
          </a:p>
          <a:p>
            <a:r>
              <a:rPr lang="en-ZA" dirty="0">
                <a:solidFill>
                  <a:prstClr val="white"/>
                </a:solidFill>
              </a:rPr>
              <a:t>Evaluation/ Environmental Scan</a:t>
            </a:r>
            <a:endParaRPr lang="en-US" dirty="0">
              <a:solidFill>
                <a:prstClr val="white"/>
              </a:solidFill>
            </a:endParaRPr>
          </a:p>
        </p:txBody>
      </p:sp>
    </p:spTree>
    <p:extLst>
      <p:ext uri="{BB962C8B-B14F-4D97-AF65-F5344CB8AC3E}">
        <p14:creationId xmlns:p14="http://schemas.microsoft.com/office/powerpoint/2010/main" xmlns="" val="417196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txBox="1">
            <a:spLocks/>
          </p:cNvSpPr>
          <p:nvPr userDrawn="1"/>
        </p:nvSpPr>
        <p:spPr bwMode="auto">
          <a:xfrm>
            <a:off x="0" y="0"/>
            <a:ext cx="87233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dirty="0">
                <a:solidFill>
                  <a:prstClr val="white"/>
                </a:solidFill>
              </a:rPr>
              <a:t>The Proposed Budget</a:t>
            </a:r>
            <a:endParaRPr lang="en-US" dirty="0">
              <a:solidFill>
                <a:prstClr val="white"/>
              </a:solidFill>
            </a:endParaRPr>
          </a:p>
        </p:txBody>
      </p:sp>
    </p:spTree>
    <p:extLst>
      <p:ext uri="{BB962C8B-B14F-4D97-AF65-F5344CB8AC3E}">
        <p14:creationId xmlns:p14="http://schemas.microsoft.com/office/powerpoint/2010/main" xmlns="" val="30133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A82FFDEF-1375-46DB-9E3D-5E44AD8C4D2C}" type="datetimeFigureOut">
              <a:rPr lang="en-US"/>
              <a:pPr>
                <a:defRPr/>
              </a:pPr>
              <a:t>4/22/2022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F198874-C6B9-4136-B3C0-B06D841BFC97}" type="slidenum">
              <a:rPr lang="en-US"/>
              <a:pPr>
                <a:defRPr/>
              </a:pPr>
              <a:t>‹#›</a:t>
            </a:fld>
            <a:endParaRPr lang="en-US" dirty="0"/>
          </a:p>
        </p:txBody>
      </p:sp>
    </p:spTree>
    <p:extLst>
      <p:ext uri="{BB962C8B-B14F-4D97-AF65-F5344CB8AC3E}">
        <p14:creationId xmlns:p14="http://schemas.microsoft.com/office/powerpoint/2010/main" xmlns="" val="281365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r>
              <a:rPr lang="en-ZA" dirty="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4509512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2891720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70" r:id="rId12"/>
    <p:sldLayoutId id="214748388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extLst>
      <p:ext uri="{BB962C8B-B14F-4D97-AF65-F5344CB8AC3E}">
        <p14:creationId xmlns:p14="http://schemas.microsoft.com/office/powerpoint/2010/main" xmlns="" val="331892869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pic>
        <p:nvPicPr>
          <p:cNvPr id="2" name="Picture 1">
            <a:extLst>
              <a:ext uri="{FF2B5EF4-FFF2-40B4-BE49-F238E27FC236}">
                <a16:creationId xmlns:a16="http://schemas.microsoft.com/office/drawing/2014/main" xmlns="" id="{F09271FF-CD95-43FC-A9C3-7E49F970FBF7}"/>
              </a:ext>
            </a:extLst>
          </p:cNvPr>
          <p:cNvPicPr>
            <a:picLocks noChangeAspect="1"/>
          </p:cNvPicPr>
          <p:nvPr userDrawn="1"/>
        </p:nvPicPr>
        <p:blipFill>
          <a:blip r:embed="rId14" cstate="print"/>
          <a:stretch>
            <a:fillRect/>
          </a:stretch>
        </p:blipFill>
        <p:spPr>
          <a:xfrm>
            <a:off x="91440" y="1360885"/>
            <a:ext cx="9144000" cy="18264"/>
          </a:xfrm>
          <a:prstGeom prst="rect">
            <a:avLst/>
          </a:prstGeom>
        </p:spPr>
      </p:pic>
    </p:spTree>
    <p:extLst>
      <p:ext uri="{BB962C8B-B14F-4D97-AF65-F5344CB8AC3E}">
        <p14:creationId xmlns:p14="http://schemas.microsoft.com/office/powerpoint/2010/main" xmlns="" val="424600737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FCF23A0-4E01-4932-882D-63FD92901205}"/>
              </a:ext>
            </a:extLst>
          </p:cNvPr>
          <p:cNvPicPr>
            <a:picLocks noChangeAspect="1"/>
          </p:cNvPicPr>
          <p:nvPr/>
        </p:nvPicPr>
        <p:blipFill rotWithShape="1">
          <a:blip r:embed="rId3" cstate="print"/>
          <a:srcRect l="3216" t="8851"/>
          <a:stretch/>
        </p:blipFill>
        <p:spPr>
          <a:xfrm>
            <a:off x="223195" y="-123838"/>
            <a:ext cx="8697610" cy="6477692"/>
          </a:xfrm>
          <a:prstGeom prst="rect">
            <a:avLst/>
          </a:prstGeom>
        </p:spPr>
      </p:pic>
      <p:sp>
        <p:nvSpPr>
          <p:cNvPr id="6" name="TextBox 5">
            <a:extLst>
              <a:ext uri="{FF2B5EF4-FFF2-40B4-BE49-F238E27FC236}">
                <a16:creationId xmlns:a16="http://schemas.microsoft.com/office/drawing/2014/main" xmlns="" id="{22139824-3448-4169-B9A7-E4D4D853FC55}"/>
              </a:ext>
            </a:extLst>
          </p:cNvPr>
          <p:cNvSpPr txBox="1"/>
          <p:nvPr/>
        </p:nvSpPr>
        <p:spPr>
          <a:xfrm>
            <a:off x="4145972" y="3358990"/>
            <a:ext cx="499802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79646"/>
                </a:solidFill>
                <a:effectLst/>
                <a:uLnTx/>
                <a:uFillTx/>
                <a:latin typeface="Arial" pitchFamily="34" charset="0"/>
                <a:ea typeface="+mn-ea"/>
                <a:cs typeface="Arial" pitchFamily="34" charset="0"/>
              </a:rPr>
              <a:t>Annual Performance Plan 2022/23 Presentation</a:t>
            </a:r>
          </a:p>
        </p:txBody>
      </p:sp>
      <p:sp>
        <p:nvSpPr>
          <p:cNvPr id="7" name="TextBox 6">
            <a:extLst>
              <a:ext uri="{FF2B5EF4-FFF2-40B4-BE49-F238E27FC236}">
                <a16:creationId xmlns:a16="http://schemas.microsoft.com/office/drawing/2014/main" xmlns="" id="{678EBA6A-C8EF-4C71-B0C1-9B628C7F8EF9}"/>
              </a:ext>
            </a:extLst>
          </p:cNvPr>
          <p:cNvSpPr txBox="1"/>
          <p:nvPr/>
        </p:nvSpPr>
        <p:spPr>
          <a:xfrm>
            <a:off x="4998029" y="2638861"/>
            <a:ext cx="3922776" cy="584775"/>
          </a:xfrm>
          <a:prstGeom prst="rect">
            <a:avLst/>
          </a:prstGeom>
          <a:solidFill>
            <a:schemeClr val="bg1"/>
          </a:solidFill>
        </p:spPr>
        <p:txBody>
          <a:bodyPr wrap="square" rtlCol="0">
            <a:spAutoFit/>
          </a:bodyPr>
          <a:lstStyle/>
          <a:p>
            <a:pPr algn="ctr"/>
            <a:r>
              <a:rPr lang="en-GB" sz="1600" b="1" i="1" dirty="0">
                <a:latin typeface="Arial" pitchFamily="34" charset="0"/>
                <a:cs typeface="Arial" pitchFamily="34" charset="0"/>
              </a:rPr>
              <a:t>Access to diversified media for all</a:t>
            </a:r>
            <a:r>
              <a:rPr lang="en-ZA" sz="1600" b="1" dirty="0">
                <a:solidFill>
                  <a:schemeClr val="bg1"/>
                </a:solidFill>
                <a:latin typeface="Arial" pitchFamily="34" charset="0"/>
              </a:rPr>
              <a:t>a</a:t>
            </a:r>
          </a:p>
          <a:p>
            <a:pPr algn="ctr"/>
            <a:endParaRPr lang="en-ZA" sz="1600" b="1" dirty="0">
              <a:latin typeface="Arial" pitchFamily="34" charset="0"/>
            </a:endParaRPr>
          </a:p>
        </p:txBody>
      </p:sp>
      <p:sp>
        <p:nvSpPr>
          <p:cNvPr id="8" name="Title 1">
            <a:extLst>
              <a:ext uri="{FF2B5EF4-FFF2-40B4-BE49-F238E27FC236}">
                <a16:creationId xmlns:a16="http://schemas.microsoft.com/office/drawing/2014/main" xmlns="" id="{6D597CB2-00CD-46B0-86C6-60851FC50DC1}"/>
              </a:ext>
            </a:extLst>
          </p:cNvPr>
          <p:cNvSpPr txBox="1">
            <a:spLocks/>
          </p:cNvSpPr>
          <p:nvPr/>
        </p:nvSpPr>
        <p:spPr>
          <a:xfrm>
            <a:off x="5394798" y="5168581"/>
            <a:ext cx="2633725" cy="67198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latin typeface="Arial" panose="020B0604020202020204" pitchFamily="34" charset="0"/>
                <a:cs typeface="Arial" panose="020B0604020202020204" pitchFamily="34" charset="0"/>
              </a:rPr>
              <a:t>11 April 2022</a:t>
            </a:r>
          </a:p>
          <a:p>
            <a:pPr algn="l"/>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8842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2E732B4-BFC5-41AC-9A6D-5EC51650B0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961816F5-0F10-422F-A648-54E5B296842E}"/>
              </a:ext>
            </a:extLst>
          </p:cNvPr>
          <p:cNvSpPr>
            <a:spLocks noGrp="1"/>
          </p:cNvSpPr>
          <p:nvPr>
            <p:ph type="title"/>
          </p:nvPr>
        </p:nvSpPr>
        <p:spPr/>
        <p:txBody>
          <a:bodyPr/>
          <a:lstStyle/>
          <a:p>
            <a:pPr marL="457200" lvl="1">
              <a:spcBef>
                <a:spcPts val="200"/>
              </a:spcBef>
              <a:spcAft>
                <a:spcPts val="0"/>
              </a:spcAft>
            </a:pPr>
            <a:r>
              <a:rPr lang="en-ZA" sz="3200" dirty="0">
                <a:effectLst/>
                <a:latin typeface="Arial" panose="020B0604020202020204" pitchFamily="34" charset="0"/>
                <a:ea typeface="Calibri" panose="020F0502020204030204" pitchFamily="34" charset="0"/>
              </a:rPr>
              <a:t>MDDA SOAR analysis</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CB02667D-A8F1-4FD8-8B31-C9BA7B2567C2}"/>
              </a:ext>
            </a:extLst>
          </p:cNvPr>
          <p:cNvGraphicFramePr>
            <a:graphicFrameLocks noGrp="1"/>
          </p:cNvGraphicFramePr>
          <p:nvPr>
            <p:extLst>
              <p:ext uri="{D42A27DB-BD31-4B8C-83A1-F6EECF244321}">
                <p14:modId xmlns:p14="http://schemas.microsoft.com/office/powerpoint/2010/main" xmlns="" val="198566725"/>
              </p:ext>
            </p:extLst>
          </p:nvPr>
        </p:nvGraphicFramePr>
        <p:xfrm>
          <a:off x="223520" y="1118585"/>
          <a:ext cx="8605520" cy="5603876"/>
        </p:xfrm>
        <a:graphic>
          <a:graphicData uri="http://schemas.openxmlformats.org/drawingml/2006/table">
            <a:tbl>
              <a:tblPr firstRow="1" firstCol="1" bandRow="1"/>
              <a:tblGrid>
                <a:gridCol w="4129547">
                  <a:extLst>
                    <a:ext uri="{9D8B030D-6E8A-4147-A177-3AD203B41FA5}">
                      <a16:colId xmlns:a16="http://schemas.microsoft.com/office/drawing/2014/main" xmlns="" val="362861318"/>
                    </a:ext>
                  </a:extLst>
                </a:gridCol>
                <a:gridCol w="4475973">
                  <a:extLst>
                    <a:ext uri="{9D8B030D-6E8A-4147-A177-3AD203B41FA5}">
                      <a16:colId xmlns:a16="http://schemas.microsoft.com/office/drawing/2014/main" xmlns="" val="4256923409"/>
                    </a:ext>
                  </a:extLst>
                </a:gridCol>
              </a:tblGrid>
              <a:tr h="132541">
                <a:tc>
                  <a:txBody>
                    <a:bodyPr/>
                    <a:lstStyle/>
                    <a:p>
                      <a:pPr algn="ctr">
                        <a:lnSpc>
                          <a:spcPct val="115000"/>
                        </a:lnSpc>
                        <a:spcAft>
                          <a:spcPts val="40"/>
                        </a:spcAft>
                      </a:pPr>
                      <a:r>
                        <a:rPr lang="en-ZA" sz="12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STRENGTHS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45713" marR="4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40"/>
                        </a:spcAft>
                      </a:pPr>
                      <a:r>
                        <a:rPr lang="en-ZA" sz="12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OPPORTUNITIES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45713" marR="4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411824767"/>
                  </a:ext>
                </a:extLst>
              </a:tr>
              <a:tr h="3093243">
                <a:tc>
                  <a:txBody>
                    <a:bodyPr/>
                    <a:lstStyle/>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First in the global context to embark on a study and development of a community media sustainability model; a project supported by UNESCO</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Recognised as the voice of community radio</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 clear mandate as the only development agency for community media in the country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Committed and passionate team</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Organisational leadership stability</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Strong partnerships with opportunity to harness them for greater mutual benefit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45713" marR="4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Partnerships to advance the MDDA mandate execution with among others, the National Electronic Media Institute of South Africa (NEMISA), Film and Publication Board (FPB), Media, Information and Communication Technologies Sector Education and Training Authority (MICSETA), Small Enterprise Development Agency (SEDA), institutions of higher learning, Pan African Language Board (PanSALB), National Lotteries Commission (NLC) and Statistics South Africa (StatsSA)</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Playing a key role in the developing space of digital media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 resilient and sustainable organisation</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Strengthening of enabling Act – structure and systems review</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 shift from being an ‘ATM’ to being a development partner for community media</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Improve collection of insights using scientific tools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Capacity building (reduce outsourcing)</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Reimagining print in the era of digitisation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45713" marR="4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9878349"/>
                  </a:ext>
                </a:extLst>
              </a:tr>
              <a:tr h="132541">
                <a:tc>
                  <a:txBody>
                    <a:bodyPr/>
                    <a:lstStyle/>
                    <a:p>
                      <a:pPr marL="198755" algn="ctr">
                        <a:lnSpc>
                          <a:spcPct val="115000"/>
                        </a:lnSpc>
                        <a:spcAft>
                          <a:spcPts val="40"/>
                        </a:spcAft>
                      </a:pPr>
                      <a:r>
                        <a:rPr lang="en-ZA" sz="12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ASPIRATIONS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45713" marR="4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98755" algn="ctr">
                        <a:lnSpc>
                          <a:spcPct val="115000"/>
                        </a:lnSpc>
                        <a:spcAft>
                          <a:spcPts val="40"/>
                        </a:spcAft>
                      </a:pPr>
                      <a:r>
                        <a:rPr lang="en-ZA" sz="12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RESULTS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45713" marR="4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638173155"/>
                  </a:ext>
                </a:extLst>
              </a:tr>
              <a:tr h="1879441">
                <a:tc>
                  <a:txBody>
                    <a:bodyPr/>
                    <a:lstStyle/>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An agile, efficient, well-structured organisation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The community have access to media in a highly simplified manner – community media to challenge mainstream media in rural areas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 self-sustaining community media</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MDDA is still in existence as a Schedule 3A, not a Non-Profit Company (NPC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United, collaborative, well-coordinated, depoliticised organisation, committed to delivering on its mandate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p>
                      <a:pPr marL="198755" indent="-198755" algn="l">
                        <a:lnSpc>
                          <a:spcPct val="115000"/>
                        </a:lnSpc>
                        <a:spcAft>
                          <a:spcPts val="40"/>
                        </a:spcAft>
                      </a:pPr>
                      <a:r>
                        <a:rPr lang="en-ZA" sz="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45713" marR="4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40"/>
                        </a:spcAft>
                        <a:buSzPts val="1000"/>
                        <a:buFont typeface="Symbol" panose="05050102010706020507" pitchFamily="18" charset="2"/>
                        <a:buBlip>
                          <a:blip r:embed="rId2"/>
                        </a:buBlip>
                      </a:pP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The decline in repeat funding requests for operational costs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MDDA support extended to more districts that it has not serviced</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Staff morale is high, stable leadership, high performing organisation that values people and their contribution </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Financially sound and sustainable organisation</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 strong brand and organisational reputation – respected by industry partners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 central repository of sector intelligence </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
                        </a:spcAft>
                        <a:buSzPts val="1000"/>
                        <a:buFont typeface="Symbol" panose="05050102010706020507" pitchFamily="18" charset="2"/>
                        <a:buBlip>
                          <a:blip r:embed="rId2"/>
                        </a:buBlip>
                      </a:pP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 sector innovation hub</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98755" indent="-198755" algn="l">
                        <a:lnSpc>
                          <a:spcPct val="115000"/>
                        </a:lnSpc>
                        <a:spcAft>
                          <a:spcPts val="40"/>
                        </a:spcAft>
                      </a:pP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713" marR="4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4071300"/>
                  </a:ext>
                </a:extLst>
              </a:tr>
            </a:tbl>
          </a:graphicData>
        </a:graphic>
      </p:graphicFrame>
    </p:spTree>
    <p:extLst>
      <p:ext uri="{BB962C8B-B14F-4D97-AF65-F5344CB8AC3E}">
        <p14:creationId xmlns:p14="http://schemas.microsoft.com/office/powerpoint/2010/main" xmlns="" val="21280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7943" rIns="0" bIns="0" rtlCol="0">
            <a:spAutoFit/>
          </a:bodyPr>
          <a:lstStyle/>
          <a:p>
            <a:pPr marR="5080" lvl="0" indent="12700" algn="ctr" defTabSz="914400" rtl="0" eaLnBrk="1" fontAlgn="auto" latinLnBrk="0" hangingPunct="1">
              <a:lnSpc>
                <a:spcPct val="100000"/>
              </a:lnSpc>
              <a:spcBef>
                <a:spcPts val="0"/>
              </a:spcBef>
              <a:spcAft>
                <a:spcPts val="0"/>
              </a:spcAft>
              <a:buClrTx/>
              <a:buSzTx/>
              <a:buFontTx/>
              <a:buNone/>
              <a:tabLst/>
              <a:defRPr/>
            </a:pPr>
            <a:r>
              <a:rPr lang="en-GB" sz="3200" b="0" kern="1200" spc="-5" dirty="0">
                <a:solidFill>
                  <a:prstClr val="black"/>
                </a:solidFill>
                <a:latin typeface="Arial" panose="020B0604020202020204" pitchFamily="34" charset="0"/>
                <a:ea typeface="+mn-ea"/>
                <a:cs typeface="Arial" panose="020B0604020202020204" pitchFamily="34" charset="0"/>
              </a:rPr>
              <a:t>Revised</a:t>
            </a:r>
            <a:r>
              <a:rPr lang="en-GB" sz="3200" b="0" kern="1200" spc="15" dirty="0">
                <a:solidFill>
                  <a:prstClr val="black"/>
                </a:solidFill>
                <a:latin typeface="Arial" panose="020B0604020202020204" pitchFamily="34" charset="0"/>
                <a:ea typeface="+mn-ea"/>
                <a:cs typeface="Arial" panose="020B0604020202020204" pitchFamily="34" charset="0"/>
              </a:rPr>
              <a:t> </a:t>
            </a:r>
            <a:r>
              <a:rPr lang="en-GB" sz="3200" b="0" kern="1200" dirty="0">
                <a:solidFill>
                  <a:prstClr val="black"/>
                </a:solidFill>
                <a:latin typeface="Arial" panose="020B0604020202020204" pitchFamily="34" charset="0"/>
                <a:ea typeface="+mn-ea"/>
                <a:cs typeface="Arial" panose="020B0604020202020204" pitchFamily="34" charset="0"/>
              </a:rPr>
              <a:t>F</a:t>
            </a:r>
            <a:r>
              <a:rPr lang="en-GB" sz="3200" b="0" kern="1200" spc="-5" dirty="0">
                <a:solidFill>
                  <a:prstClr val="black"/>
                </a:solidFill>
                <a:latin typeface="Arial" panose="020B0604020202020204" pitchFamily="34" charset="0"/>
                <a:ea typeface="+mn-ea"/>
                <a:cs typeface="Arial" panose="020B0604020202020204" pitchFamily="34" charset="0"/>
              </a:rPr>
              <a:t>ram</a:t>
            </a:r>
            <a:r>
              <a:rPr lang="en-GB" sz="3200" b="0" kern="1200" dirty="0">
                <a:solidFill>
                  <a:prstClr val="black"/>
                </a:solidFill>
                <a:latin typeface="Arial" panose="020B0604020202020204" pitchFamily="34" charset="0"/>
                <a:ea typeface="+mn-ea"/>
                <a:cs typeface="Arial" panose="020B0604020202020204" pitchFamily="34" charset="0"/>
              </a:rPr>
              <a:t>ewo</a:t>
            </a:r>
            <a:r>
              <a:rPr lang="en-GB" sz="3200" b="0" kern="1200" spc="-5" dirty="0">
                <a:solidFill>
                  <a:prstClr val="black"/>
                </a:solidFill>
                <a:latin typeface="Arial" panose="020B0604020202020204" pitchFamily="34" charset="0"/>
                <a:ea typeface="+mn-ea"/>
                <a:cs typeface="Arial" panose="020B0604020202020204" pitchFamily="34" charset="0"/>
              </a:rPr>
              <a:t>r</a:t>
            </a:r>
            <a:r>
              <a:rPr lang="en-GB" sz="3200" b="0" kern="1200" dirty="0">
                <a:solidFill>
                  <a:prstClr val="black"/>
                </a:solidFill>
                <a:latin typeface="Arial" panose="020B0604020202020204" pitchFamily="34" charset="0"/>
                <a:ea typeface="+mn-ea"/>
                <a:cs typeface="Arial" panose="020B0604020202020204" pitchFamily="34" charset="0"/>
              </a:rPr>
              <a:t>k for </a:t>
            </a:r>
            <a:br>
              <a:rPr lang="en-GB" sz="3200" b="0" kern="1200" dirty="0">
                <a:solidFill>
                  <a:prstClr val="black"/>
                </a:solidFill>
                <a:latin typeface="Arial" panose="020B0604020202020204" pitchFamily="34" charset="0"/>
                <a:ea typeface="+mn-ea"/>
                <a:cs typeface="Arial" panose="020B0604020202020204" pitchFamily="34" charset="0"/>
              </a:rPr>
            </a:br>
            <a:r>
              <a:rPr lang="en-GB" sz="3200" b="0" kern="1200" spc="5" dirty="0">
                <a:solidFill>
                  <a:prstClr val="black"/>
                </a:solidFill>
                <a:latin typeface="Arial" panose="020B0604020202020204" pitchFamily="34" charset="0"/>
                <a:ea typeface="+mn-ea"/>
                <a:cs typeface="Arial" panose="020B0604020202020204" pitchFamily="34" charset="0"/>
              </a:rPr>
              <a:t>Strategic Plans &amp; Annual Performance Plans</a:t>
            </a:r>
            <a:endParaRPr lang="en-GB" sz="3200" b="0" kern="1200" dirty="0">
              <a:solidFill>
                <a:prstClr val="black"/>
              </a:solidFill>
              <a:latin typeface="Arial" panose="020B0604020202020204" pitchFamily="34" charset="0"/>
              <a:ea typeface="+mn-ea"/>
              <a:cs typeface="Arial" panose="020B0604020202020204" pitchFamily="34" charset="0"/>
            </a:endParaRP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17859" marR="0" lvl="0" indent="0" algn="r" defTabSz="642915" rtl="0" eaLnBrk="1" fontAlgn="auto" latinLnBrk="0" hangingPunct="1">
              <a:lnSpc>
                <a:spcPct val="100000"/>
              </a:lnSpc>
              <a:spcBef>
                <a:spcPts val="0"/>
              </a:spcBef>
              <a:spcAft>
                <a:spcPts val="0"/>
              </a:spcAft>
              <a:buClrTx/>
              <a:buSzTx/>
              <a:buFontTx/>
              <a:buNone/>
              <a:tabLst/>
              <a:defRPr/>
            </a:pPr>
            <a:fld id="{81D60167-4931-47E6-BA6A-407CBD079E47}" type="slidenum">
              <a:rPr kumimoji="0" sz="2000" b="0" i="0" u="none" strike="noStrike" kern="1200" cap="none" spc="-7"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pPr marL="17859" marR="0" lvl="0" indent="0" algn="r" defTabSz="642915" rtl="0" eaLnBrk="1" fontAlgn="auto" latinLnBrk="0" hangingPunct="1">
                <a:lnSpc>
                  <a:spcPct val="100000"/>
                </a:lnSpc>
                <a:spcBef>
                  <a:spcPts val="0"/>
                </a:spcBef>
                <a:spcAft>
                  <a:spcPts val="0"/>
                </a:spcAft>
                <a:buClrTx/>
                <a:buSzTx/>
                <a:buFontTx/>
                <a:buNone/>
                <a:tabLst/>
                <a:defRPr/>
              </a:pPr>
              <a:t>11</a:t>
            </a:fld>
            <a:endParaRPr kumimoji="0" sz="2000" b="0" i="0" u="none" strike="noStrike" kern="1200" cap="none" spc="-7"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p:cNvPicPr/>
          <p:nvPr/>
        </p:nvPicPr>
        <p:blipFill rotWithShape="1">
          <a:blip r:embed="rId3" cstate="print">
            <a:extLst>
              <a:ext uri="{28A0092B-C50C-407E-A947-70E740481C1C}">
                <a14:useLocalDpi xmlns:a14="http://schemas.microsoft.com/office/drawing/2010/main" xmlns="" val="0"/>
              </a:ext>
            </a:extLst>
          </a:blip>
          <a:srcRect r="16129" b="2324"/>
          <a:stretch/>
        </p:blipFill>
        <p:spPr>
          <a:xfrm>
            <a:off x="1077932" y="1691992"/>
            <a:ext cx="7500938" cy="4664362"/>
          </a:xfrm>
          <a:prstGeom prst="rect">
            <a:avLst/>
          </a:prstGeom>
          <a:noFill/>
          <a:ln/>
        </p:spPr>
      </p:pic>
      <p:sp>
        <p:nvSpPr>
          <p:cNvPr id="6" name="Rectangle 5"/>
          <p:cNvSpPr/>
          <p:nvPr/>
        </p:nvSpPr>
        <p:spPr>
          <a:xfrm>
            <a:off x="3330192" y="1275083"/>
            <a:ext cx="3433953" cy="416909"/>
          </a:xfrm>
          <a:prstGeom prst="rect">
            <a:avLst/>
          </a:prstGeom>
        </p:spPr>
        <p:txBody>
          <a:bodyPr wrap="none">
            <a:sp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r>
              <a:rPr kumimoji="0" lang="en-GB" sz="2109"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Results Based Concepts </a:t>
            </a:r>
            <a:endParaRPr kumimoji="0" lang="en-US" sz="2109"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21500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A6D68-BEF9-4126-AEC2-0C5F6DC1056B}"/>
              </a:ext>
            </a:extLst>
          </p:cNvPr>
          <p:cNvSpPr>
            <a:spLocks noGrp="1"/>
          </p:cNvSpPr>
          <p:nvPr>
            <p:ph type="title"/>
          </p:nvPr>
        </p:nvSpPr>
        <p:spPr/>
        <p:txBody>
          <a:bodyPr/>
          <a:lstStyle/>
          <a:p>
            <a:pPr lvl="0"/>
            <a:r>
              <a:rPr lang="en-GB" altLang="en-US" sz="3200" b="0" dirty="0">
                <a:latin typeface="Arial" panose="020B0604020202020204" pitchFamily="34" charset="0"/>
                <a:ea typeface="Times New Roman" panose="02020603050405020304" pitchFamily="18" charset="0"/>
                <a:cs typeface="Arial" panose="020B0604020202020204" pitchFamily="34" charset="0"/>
              </a:rPr>
              <a:t>Strategic Plan: Measuring the Impact</a:t>
            </a:r>
            <a:endParaRPr lang="en-ZA" sz="3200" b="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2E77A6FE-A209-4565-B0C0-1513A6D601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xmlns="" id="{1AF0522F-A1B1-4F8A-B67A-56E8BC8A3B47}"/>
              </a:ext>
            </a:extLst>
          </p:cNvPr>
          <p:cNvGraphicFramePr>
            <a:graphicFrameLocks noGrp="1"/>
          </p:cNvGraphicFramePr>
          <p:nvPr>
            <p:extLst>
              <p:ext uri="{D42A27DB-BD31-4B8C-83A1-F6EECF244321}">
                <p14:modId xmlns:p14="http://schemas.microsoft.com/office/powerpoint/2010/main" xmlns="" val="2598168686"/>
              </p:ext>
            </p:extLst>
          </p:nvPr>
        </p:nvGraphicFramePr>
        <p:xfrm>
          <a:off x="558675" y="1292982"/>
          <a:ext cx="8382125" cy="1021779"/>
        </p:xfrm>
        <a:graphic>
          <a:graphicData uri="http://schemas.openxmlformats.org/drawingml/2006/table">
            <a:tbl>
              <a:tblPr firstRow="1" firstCol="1" bandRow="1"/>
              <a:tblGrid>
                <a:gridCol w="2061264">
                  <a:extLst>
                    <a:ext uri="{9D8B030D-6E8A-4147-A177-3AD203B41FA5}">
                      <a16:colId xmlns:a16="http://schemas.microsoft.com/office/drawing/2014/main" xmlns="" val="677759372"/>
                    </a:ext>
                  </a:extLst>
                </a:gridCol>
                <a:gridCol w="6320861">
                  <a:extLst>
                    <a:ext uri="{9D8B030D-6E8A-4147-A177-3AD203B41FA5}">
                      <a16:colId xmlns:a16="http://schemas.microsoft.com/office/drawing/2014/main" xmlns="" val="3068816958"/>
                    </a:ext>
                  </a:extLst>
                </a:gridCol>
              </a:tblGrid>
              <a:tr h="0">
                <a:tc>
                  <a:txBody>
                    <a:bodyPr/>
                    <a:lstStyle/>
                    <a:p>
                      <a:pPr algn="just">
                        <a:lnSpc>
                          <a:spcPct val="115000"/>
                        </a:lnSpc>
                        <a:spcAft>
                          <a:spcPts val="0"/>
                        </a:spcAft>
                      </a:pPr>
                      <a:r>
                        <a:rPr lang="en-GB" sz="2000" b="1">
                          <a:effectLst/>
                          <a:latin typeface="Arial" panose="020B0604020202020204" pitchFamily="34" charset="0"/>
                          <a:ea typeface="Times New Roman" panose="02020603050405020304" pitchFamily="18" charset="0"/>
                        </a:rPr>
                        <a:t>Impact Statemen</a:t>
                      </a:r>
                      <a:r>
                        <a:rPr lang="en-GB" sz="2000" b="1">
                          <a:solidFill>
                            <a:srgbClr val="000000"/>
                          </a:solidFill>
                          <a:effectLst/>
                          <a:latin typeface="Arial" panose="020B0604020202020204" pitchFamily="34" charset="0"/>
                          <a:ea typeface="Times New Roman" panose="02020603050405020304" pitchFamily="18" charset="0"/>
                        </a:rPr>
                        <a:t>t</a:t>
                      </a:r>
                      <a:endParaRPr lang="en-ZA" sz="20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l">
                        <a:lnSpc>
                          <a:spcPct val="115000"/>
                        </a:lnSpc>
                        <a:spcAft>
                          <a:spcPts val="0"/>
                        </a:spcAft>
                      </a:pPr>
                      <a:r>
                        <a:rPr lang="en-ZA" sz="2000" b="1" dirty="0">
                          <a:effectLst/>
                          <a:latin typeface="Arial" panose="020B0604020202020204" pitchFamily="34" charset="0"/>
                          <a:ea typeface="Calibri" panose="020F0502020204030204" pitchFamily="34" charset="0"/>
                        </a:rPr>
                        <a:t>A developed and diversified media landscape that empowers the citizenry to access information at a community level in the language of choice.</a:t>
                      </a:r>
                      <a:r>
                        <a:rPr lang="en-ZA" sz="2000" b="1" dirty="0">
                          <a:solidFill>
                            <a:srgbClr val="FF0000"/>
                          </a:solidFill>
                          <a:effectLst/>
                          <a:latin typeface="Arial" panose="020B0604020202020204" pitchFamily="34" charset="0"/>
                          <a:ea typeface="Calibri" panose="020F0502020204030204" pitchFamily="34" charset="0"/>
                        </a:rPr>
                        <a:t> </a:t>
                      </a:r>
                      <a:endParaRPr lang="en-ZA" sz="2000" b="1"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963712"/>
                  </a:ext>
                </a:extLst>
              </a:tr>
            </a:tbl>
          </a:graphicData>
        </a:graphic>
      </p:graphicFrame>
      <p:pic>
        <p:nvPicPr>
          <p:cNvPr id="5" name="Picture 4">
            <a:extLst>
              <a:ext uri="{FF2B5EF4-FFF2-40B4-BE49-F238E27FC236}">
                <a16:creationId xmlns:a16="http://schemas.microsoft.com/office/drawing/2014/main" xmlns="" id="{727A9950-15B3-4853-BE1C-A954A6E3EB27}"/>
              </a:ext>
            </a:extLst>
          </p:cNvPr>
          <p:cNvPicPr>
            <a:picLocks noChangeAspect="1"/>
          </p:cNvPicPr>
          <p:nvPr/>
        </p:nvPicPr>
        <p:blipFill>
          <a:blip r:embed="rId2" cstate="print"/>
          <a:stretch>
            <a:fillRect/>
          </a:stretch>
        </p:blipFill>
        <p:spPr>
          <a:xfrm>
            <a:off x="668846" y="2559912"/>
            <a:ext cx="3525359" cy="2652576"/>
          </a:xfrm>
          <a:prstGeom prst="rect">
            <a:avLst/>
          </a:prstGeom>
        </p:spPr>
      </p:pic>
      <p:pic>
        <p:nvPicPr>
          <p:cNvPr id="6" name="Picture 5">
            <a:extLst>
              <a:ext uri="{FF2B5EF4-FFF2-40B4-BE49-F238E27FC236}">
                <a16:creationId xmlns:a16="http://schemas.microsoft.com/office/drawing/2014/main" xmlns="" id="{6983DB4A-87BD-4C94-9A11-4A84B420E145}"/>
              </a:ext>
            </a:extLst>
          </p:cNvPr>
          <p:cNvPicPr>
            <a:picLocks noChangeAspect="1"/>
          </p:cNvPicPr>
          <p:nvPr/>
        </p:nvPicPr>
        <p:blipFill>
          <a:blip r:embed="rId3" cstate="print"/>
          <a:stretch>
            <a:fillRect/>
          </a:stretch>
        </p:blipFill>
        <p:spPr>
          <a:xfrm>
            <a:off x="4949797" y="2410384"/>
            <a:ext cx="3635528" cy="2735470"/>
          </a:xfrm>
          <a:prstGeom prst="rect">
            <a:avLst/>
          </a:prstGeom>
        </p:spPr>
      </p:pic>
      <p:pic>
        <p:nvPicPr>
          <p:cNvPr id="7" name="Picture 6">
            <a:extLst>
              <a:ext uri="{FF2B5EF4-FFF2-40B4-BE49-F238E27FC236}">
                <a16:creationId xmlns:a16="http://schemas.microsoft.com/office/drawing/2014/main" xmlns="" id="{19078733-E996-4CBB-9470-C2F71011EF9B}"/>
              </a:ext>
            </a:extLst>
          </p:cNvPr>
          <p:cNvPicPr>
            <a:picLocks noChangeAspect="1"/>
          </p:cNvPicPr>
          <p:nvPr/>
        </p:nvPicPr>
        <p:blipFill>
          <a:blip r:embed="rId4" cstate="print"/>
          <a:stretch>
            <a:fillRect/>
          </a:stretch>
        </p:blipFill>
        <p:spPr>
          <a:xfrm>
            <a:off x="1809342" y="4709342"/>
            <a:ext cx="5371042" cy="2030144"/>
          </a:xfrm>
          <a:prstGeom prst="rect">
            <a:avLst/>
          </a:prstGeom>
        </p:spPr>
      </p:pic>
    </p:spTree>
    <p:extLst>
      <p:ext uri="{BB962C8B-B14F-4D97-AF65-F5344CB8AC3E}">
        <p14:creationId xmlns:p14="http://schemas.microsoft.com/office/powerpoint/2010/main" xmlns="" val="196559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2E732B4-BFC5-41AC-9A6D-5EC51650B0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961816F5-0F10-422F-A648-54E5B296842E}"/>
              </a:ext>
            </a:extLst>
          </p:cNvPr>
          <p:cNvSpPr>
            <a:spLocks noGrp="1"/>
          </p:cNvSpPr>
          <p:nvPr>
            <p:ph type="title"/>
          </p:nvPr>
        </p:nvSpPr>
        <p:spPr/>
        <p:txBody>
          <a:bodyPr/>
          <a:lstStyle/>
          <a:p>
            <a:pPr marL="457200" lvl="1">
              <a:spcBef>
                <a:spcPts val="200"/>
              </a:spcBef>
              <a:spcAft>
                <a:spcPts val="0"/>
              </a:spcAft>
            </a:pPr>
            <a:r>
              <a:rPr lang="en-ZA" sz="3200" dirty="0">
                <a:effectLst/>
                <a:latin typeface="Arial" panose="020B0604020202020204" pitchFamily="34" charset="0"/>
                <a:ea typeface="Calibri" panose="020F0502020204030204" pitchFamily="34" charset="0"/>
                <a:cs typeface="Times New Roman" panose="02020603050405020304" pitchFamily="18" charset="0"/>
              </a:rPr>
              <a:t>Measuring Outcomes</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584185CE-8C72-4889-98F7-AF19192E0F07}"/>
              </a:ext>
            </a:extLst>
          </p:cNvPr>
          <p:cNvGraphicFramePr>
            <a:graphicFrameLocks noGrp="1"/>
          </p:cNvGraphicFramePr>
          <p:nvPr/>
        </p:nvGraphicFramePr>
        <p:xfrm>
          <a:off x="243840" y="1158082"/>
          <a:ext cx="8625838" cy="5225009"/>
        </p:xfrm>
        <a:graphic>
          <a:graphicData uri="http://schemas.openxmlformats.org/drawingml/2006/table">
            <a:tbl>
              <a:tblPr firstRow="1" firstCol="1" bandRow="1"/>
              <a:tblGrid>
                <a:gridCol w="330941">
                  <a:extLst>
                    <a:ext uri="{9D8B030D-6E8A-4147-A177-3AD203B41FA5}">
                      <a16:colId xmlns:a16="http://schemas.microsoft.com/office/drawing/2014/main" xmlns="" val="1956456904"/>
                    </a:ext>
                  </a:extLst>
                </a:gridCol>
                <a:gridCol w="1228826">
                  <a:extLst>
                    <a:ext uri="{9D8B030D-6E8A-4147-A177-3AD203B41FA5}">
                      <a16:colId xmlns:a16="http://schemas.microsoft.com/office/drawing/2014/main" xmlns="" val="1735269426"/>
                    </a:ext>
                  </a:extLst>
                </a:gridCol>
                <a:gridCol w="411273">
                  <a:extLst>
                    <a:ext uri="{9D8B030D-6E8A-4147-A177-3AD203B41FA5}">
                      <a16:colId xmlns:a16="http://schemas.microsoft.com/office/drawing/2014/main" xmlns="" val="2005656409"/>
                    </a:ext>
                  </a:extLst>
                </a:gridCol>
                <a:gridCol w="2692400">
                  <a:extLst>
                    <a:ext uri="{9D8B030D-6E8A-4147-A177-3AD203B41FA5}">
                      <a16:colId xmlns:a16="http://schemas.microsoft.com/office/drawing/2014/main" xmlns="" val="3600195040"/>
                    </a:ext>
                  </a:extLst>
                </a:gridCol>
                <a:gridCol w="1920240">
                  <a:extLst>
                    <a:ext uri="{9D8B030D-6E8A-4147-A177-3AD203B41FA5}">
                      <a16:colId xmlns:a16="http://schemas.microsoft.com/office/drawing/2014/main" xmlns="" val="2370831609"/>
                    </a:ext>
                  </a:extLst>
                </a:gridCol>
                <a:gridCol w="2042158">
                  <a:extLst>
                    <a:ext uri="{9D8B030D-6E8A-4147-A177-3AD203B41FA5}">
                      <a16:colId xmlns:a16="http://schemas.microsoft.com/office/drawing/2014/main" xmlns="" val="1079445220"/>
                    </a:ext>
                  </a:extLst>
                </a:gridCol>
              </a:tblGrid>
              <a:tr h="255254">
                <a:tc gridSpan="2">
                  <a:txBody>
                    <a:bodyPr/>
                    <a:lstStyle/>
                    <a:p>
                      <a:pPr algn="ct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OUTCOME</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OUTCOME INDICATOR</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000"/>
                    </a:solidFill>
                  </a:tcPr>
                </a:tc>
                <a:tc hMerge="1">
                  <a:txBody>
                    <a:bodyPr/>
                    <a:lstStyle/>
                    <a:p>
                      <a:endParaRPr lang="en-ZA"/>
                    </a:p>
                  </a:txBody>
                  <a:tcPr/>
                </a:tc>
                <a:tc>
                  <a:txBody>
                    <a:bodyPr/>
                    <a:lstStyle/>
                    <a:p>
                      <a:pPr algn="ct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OUTCOME INDICATOR BASELINE</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000"/>
                    </a:solidFill>
                  </a:tcPr>
                </a:tc>
                <a:tc>
                  <a:txBody>
                    <a:bodyPr/>
                    <a:lstStyle/>
                    <a:p>
                      <a:pPr algn="ct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MARCH 2024</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1264903700"/>
                  </a:ext>
                </a:extLst>
              </a:tr>
              <a:tr h="324132">
                <a:tc rowSpan="3">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966"/>
                    </a:solidFill>
                  </a:tcPr>
                </a:tc>
                <a:tc rowSpan="3">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Capable, effective and efficient organisation in support of the delivery of the MDDA mandate</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966"/>
                    </a:solidFill>
                  </a:tcPr>
                </a:tc>
                <a:tc>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1.1</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Percentage improvement in staff satisfaction </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Results of an internal survey on staff satisfaction conducted in February 2020 </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Minimum 75% staff satisfaction </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xmlns="" val="805682182"/>
                  </a:ext>
                </a:extLst>
              </a:tr>
              <a:tr h="324132">
                <a:tc vMerge="1">
                  <a:txBody>
                    <a:bodyPr/>
                    <a:lstStyle/>
                    <a:p>
                      <a:endParaRPr lang="en-ZA"/>
                    </a:p>
                  </a:txBody>
                  <a:tcPr/>
                </a:tc>
                <a:tc vMerge="1">
                  <a:txBody>
                    <a:bodyPr/>
                    <a:lstStyle/>
                    <a:p>
                      <a:endParaRPr lang="en-ZA"/>
                    </a:p>
                  </a:txBody>
                  <a:tcPr/>
                </a:tc>
                <a:tc>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1.2</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Percentage of positive stakeholder satisfaction achieved</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Approved stakeholder engagement policy</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1590"/>
                      <a:r>
                        <a:rPr lang="en-ZA" sz="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Min 70% of stakeholder satisfaction </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p>
                      <a:r>
                        <a:rPr lang="en-ZA" sz="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3377924886"/>
                  </a:ext>
                </a:extLst>
              </a:tr>
              <a:tr h="1053430">
                <a:tc vMerge="1">
                  <a:txBody>
                    <a:bodyPr/>
                    <a:lstStyle/>
                    <a:p>
                      <a:endParaRPr lang="en-ZA"/>
                    </a:p>
                  </a:txBody>
                  <a:tcPr/>
                </a:tc>
                <a:tc vMerge="1">
                  <a:txBody>
                    <a:bodyPr/>
                    <a:lstStyle/>
                    <a:p>
                      <a:endParaRPr lang="en-ZA"/>
                    </a:p>
                  </a:txBody>
                  <a:tcPr/>
                </a:tc>
                <a:tc>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1.3</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Level of organisation-wide risk maturity achieved as per the MDDA Risk Maturity Assessment Framework, comprising the following four maturity levels:</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p>
                      <a:pPr indent="76200"/>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Level 1:</a:t>
                      </a:r>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Basic</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p>
                      <a:pPr indent="76200"/>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Level 2:</a:t>
                      </a:r>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Emerging</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p>
                      <a:pPr indent="76200"/>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Level 3:</a:t>
                      </a:r>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Mature</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p>
                      <a:pPr indent="76200"/>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Level 4:</a:t>
                      </a:r>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Advanced</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Unqualified audit report with no major findings in 2020/21</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Level 3:</a:t>
                      </a:r>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Mature (including Unqualified audit)</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693935154"/>
                  </a:ext>
                </a:extLst>
              </a:tr>
              <a:tr h="405165">
                <a:tc rowSpan="3">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966"/>
                    </a:solidFill>
                  </a:tcPr>
                </a:tc>
                <a:tc rowSpan="3">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Media diversity promoted through the growth of sustainable community-based and small commercial media nationally </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966"/>
                    </a:solidFill>
                  </a:tcPr>
                </a:tc>
                <a:tc>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2.1</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ZA" sz="1000">
                          <a:effectLst/>
                          <a:latin typeface="Arial Narrow" panose="020B0606020202030204" pitchFamily="34" charset="0"/>
                          <a:ea typeface="Calibri" panose="020F0502020204030204" pitchFamily="34" charset="0"/>
                          <a:cs typeface="Times New Roman" panose="02020603050405020304" pitchFamily="18" charset="0"/>
                        </a:rPr>
                        <a:t>Percentage of five-year capacity-building strategy implementation targets achieved </a:t>
                      </a: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ZA" sz="1000">
                          <a:effectLst/>
                          <a:latin typeface="Arial Narrow" panose="020B0606020202030204" pitchFamily="34" charset="0"/>
                          <a:ea typeface="Calibri" panose="020F0502020204030204" pitchFamily="34" charset="0"/>
                          <a:cs typeface="Times New Roman" panose="02020603050405020304" pitchFamily="18" charset="0"/>
                        </a:rPr>
                        <a:t>Approved capacity-building strategy targets </a:t>
                      </a: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ZA" sz="1000">
                          <a:effectLst/>
                          <a:latin typeface="Arial Narrow" panose="020B0606020202030204" pitchFamily="34" charset="0"/>
                          <a:ea typeface="Calibri" panose="020F0502020204030204" pitchFamily="34" charset="0"/>
                          <a:cs typeface="Times New Roman" panose="02020603050405020304" pitchFamily="18" charset="0"/>
                        </a:rPr>
                        <a:t>80% of five-year capacity-building strategy implementation targets met  </a:t>
                      </a: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48266091"/>
                  </a:ext>
                </a:extLst>
              </a:tr>
              <a:tr h="648264">
                <a:tc vMerge="1">
                  <a:txBody>
                    <a:bodyPr/>
                    <a:lstStyle/>
                    <a:p>
                      <a:endParaRPr lang="en-ZA"/>
                    </a:p>
                  </a:txBody>
                  <a:tcPr/>
                </a:tc>
                <a:tc vMerge="1">
                  <a:txBody>
                    <a:bodyPr/>
                    <a:lstStyle/>
                    <a:p>
                      <a:endParaRPr lang="en-ZA"/>
                    </a:p>
                  </a:txBody>
                  <a:tcPr/>
                </a:tc>
                <a:tc>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2.2</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Percentage improvement in historically disadvantaged communities participating in ownership and control of CSCM</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rowSpan="2">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Study on ownership and control in the media in South Africa undertaken in 2009</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 improvement in district municipalities with operational community and small commercial media projects </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001922764"/>
                  </a:ext>
                </a:extLst>
              </a:tr>
              <a:tr h="648264">
                <a:tc vMerge="1">
                  <a:txBody>
                    <a:bodyPr/>
                    <a:lstStyle/>
                    <a:p>
                      <a:endParaRPr lang="en-ZA"/>
                    </a:p>
                  </a:txBody>
                  <a:tcPr/>
                </a:tc>
                <a:tc vMerge="1">
                  <a:txBody>
                    <a:bodyPr/>
                    <a:lstStyle/>
                    <a:p>
                      <a:endParaRPr lang="en-ZA"/>
                    </a:p>
                  </a:txBody>
                  <a:tcPr/>
                </a:tc>
                <a:tc>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2.3</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ZA" sz="1000">
                          <a:effectLst/>
                          <a:latin typeface="Arial Narrow" panose="020B0606020202030204" pitchFamily="34" charset="0"/>
                          <a:ea typeface="Calibri" panose="020F0502020204030204" pitchFamily="34" charset="0"/>
                          <a:cs typeface="Times New Roman" panose="02020603050405020304" pitchFamily="18" charset="0"/>
                        </a:rPr>
                        <a:t>Percentage improvement in historically disadvantaged communities with ownership of community broadcast projects </a:t>
                      </a: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vMerge="1">
                  <a:txBody>
                    <a:bodyPr/>
                    <a:lstStyle/>
                    <a:p>
                      <a:endParaRPr lang="en-ZA"/>
                    </a:p>
                  </a:txBody>
                  <a:tcPr/>
                </a:tc>
                <a:tc>
                  <a:txBody>
                    <a:bodyPr/>
                    <a:lstStyle/>
                    <a:p>
                      <a:r>
                        <a:rPr lang="en-ZA" sz="1000">
                          <a:effectLst/>
                          <a:latin typeface="Arial Narrow" panose="020B0606020202030204" pitchFamily="34" charset="0"/>
                          <a:ea typeface="Calibri" panose="020F0502020204030204" pitchFamily="34" charset="0"/>
                          <a:cs typeface="Times New Roman" panose="02020603050405020304" pitchFamily="18" charset="0"/>
                        </a:rPr>
                        <a:t>10% improvement in district municipalities with on-air community broadcast projects </a:t>
                      </a: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2921349073"/>
                  </a:ext>
                </a:extLst>
              </a:tr>
              <a:tr h="486198">
                <a:tc>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966"/>
                    </a:solidFill>
                  </a:tcPr>
                </a:tc>
                <a:tc>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Capacitated, digitally responsive community-based media sector</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966"/>
                    </a:solidFill>
                  </a:tcPr>
                </a:tc>
                <a:tc>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3.1</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Number of community and small commercial media supported to digitise operations</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13 community media operations </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19 community media operations</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634484190"/>
                  </a:ext>
                </a:extLst>
              </a:tr>
              <a:tr h="324132">
                <a:tc rowSpan="2">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 </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966"/>
                    </a:solidFill>
                  </a:tcPr>
                </a:tc>
                <a:tc rowSpan="2">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Increase in HDI communities accessing media opportunities and information through community and small commercial media</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966"/>
                    </a:solidFill>
                  </a:tcPr>
                </a:tc>
                <a:tc>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4.1</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Number of HDIs trained in community and small commercial media management</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167</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220</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925058930"/>
                  </a:ext>
                </a:extLst>
              </a:tr>
              <a:tr h="729297">
                <a:tc vMerge="1">
                  <a:txBody>
                    <a:bodyPr/>
                    <a:lstStyle/>
                    <a:p>
                      <a:endParaRPr lang="en-ZA"/>
                    </a:p>
                  </a:txBody>
                  <a:tcPr/>
                </a:tc>
                <a:tc vMerge="1">
                  <a:txBody>
                    <a:bodyPr/>
                    <a:lstStyle/>
                    <a:p>
                      <a:endParaRPr lang="en-ZA"/>
                    </a:p>
                  </a:txBody>
                  <a:tcPr/>
                </a:tc>
                <a:tc>
                  <a:txBody>
                    <a:bodyPr/>
                    <a:lstStyle/>
                    <a:p>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4.2</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Number of community media education outreach events</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lvl="0" indent="-342900" fontAlgn="base">
                        <a:spcAft>
                          <a:spcPts val="0"/>
                        </a:spcAft>
                        <a:buFont typeface="Symbol" panose="05050102010706020507" pitchFamily="18" charset="2"/>
                        <a:buChar char=""/>
                      </a:pPr>
                      <a:r>
                        <a:rPr lang="en-ZA" sz="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 media literacy outreach training programmes </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fontAlgn="base">
                        <a:spcAft>
                          <a:spcPts val="0"/>
                        </a:spcAft>
                        <a:buFont typeface="Symbol" panose="05050102010706020507" pitchFamily="18" charset="2"/>
                        <a:buChar char=""/>
                      </a:pPr>
                      <a:r>
                        <a:rPr lang="en-ZA" sz="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 culture of reading training webinar </a:t>
                      </a:r>
                      <a:endParaRPr lang="en-ZA" sz="100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ZA"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 media literacy outreach training programmes </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A"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 culture of reading training webinar</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749" marR="3174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87934623"/>
                  </a:ext>
                </a:extLst>
              </a:tr>
            </a:tbl>
          </a:graphicData>
        </a:graphic>
      </p:graphicFrame>
    </p:spTree>
    <p:extLst>
      <p:ext uri="{BB962C8B-B14F-4D97-AF65-F5344CB8AC3E}">
        <p14:creationId xmlns:p14="http://schemas.microsoft.com/office/powerpoint/2010/main" xmlns="" val="155978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7BB2A49-D9C4-487B-839E-C182EBEC12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C4E7F86C-F6D5-4791-B67C-8630DDC99FB1}"/>
              </a:ext>
            </a:extLst>
          </p:cNvPr>
          <p:cNvSpPr>
            <a:spLocks noGrp="1"/>
          </p:cNvSpPr>
          <p:nvPr>
            <p:ph type="title"/>
          </p:nvPr>
        </p:nvSpPr>
        <p:spPr/>
        <p:txBody>
          <a:bodyPr/>
          <a:lstStyle/>
          <a:p>
            <a:pPr>
              <a:spcBef>
                <a:spcPts val="1000"/>
              </a:spcBef>
              <a:spcAft>
                <a:spcPts val="0"/>
              </a:spcAft>
            </a:pPr>
            <a:r>
              <a:rPr lang="en-ZA" sz="3200" b="0" dirty="0">
                <a:latin typeface="Arial" panose="020B0604020202020204" pitchFamily="34" charset="0"/>
                <a:ea typeface="MS Gothic" panose="020B0609070205080204" pitchFamily="49" charset="-128"/>
                <a:cs typeface="Arial" panose="020B0604020202020204" pitchFamily="34" charset="0"/>
              </a:rPr>
              <a:t>MDDA Programme Structure</a:t>
            </a:r>
          </a:p>
        </p:txBody>
      </p:sp>
      <p:grpSp>
        <p:nvGrpSpPr>
          <p:cNvPr id="4" name="Group 3">
            <a:extLst>
              <a:ext uri="{FF2B5EF4-FFF2-40B4-BE49-F238E27FC236}">
                <a16:creationId xmlns:a16="http://schemas.microsoft.com/office/drawing/2014/main" xmlns="" id="{AD7096EC-BB27-4151-8338-5487FBC6F764}"/>
              </a:ext>
            </a:extLst>
          </p:cNvPr>
          <p:cNvGrpSpPr/>
          <p:nvPr/>
        </p:nvGrpSpPr>
        <p:grpSpPr>
          <a:xfrm>
            <a:off x="98676" y="1492200"/>
            <a:ext cx="9131932" cy="3873599"/>
            <a:chOff x="89051" y="1492199"/>
            <a:chExt cx="9131932" cy="3873599"/>
          </a:xfrm>
        </p:grpSpPr>
        <p:sp>
          <p:nvSpPr>
            <p:cNvPr id="5" name="Freeform: Shape 4">
              <a:extLst>
                <a:ext uri="{FF2B5EF4-FFF2-40B4-BE49-F238E27FC236}">
                  <a16:creationId xmlns:a16="http://schemas.microsoft.com/office/drawing/2014/main" xmlns="" id="{89945D21-BB0F-47D7-A344-DADA71FDAE00}"/>
                </a:ext>
              </a:extLst>
            </p:cNvPr>
            <p:cNvSpPr/>
            <p:nvPr/>
          </p:nvSpPr>
          <p:spPr>
            <a:xfrm>
              <a:off x="5568211" y="3793204"/>
              <a:ext cx="3652772" cy="434596"/>
            </a:xfrm>
            <a:custGeom>
              <a:avLst/>
              <a:gdLst/>
              <a:ahLst/>
              <a:cxnLst/>
              <a:rect l="0" t="0" r="0" b="0"/>
              <a:pathLst>
                <a:path>
                  <a:moveTo>
                    <a:pt x="0" y="0"/>
                  </a:moveTo>
                  <a:lnTo>
                    <a:pt x="0" y="202401"/>
                  </a:lnTo>
                  <a:lnTo>
                    <a:pt x="2496335" y="202401"/>
                  </a:lnTo>
                  <a:lnTo>
                    <a:pt x="2496335" y="297007"/>
                  </a:lnTo>
                </a:path>
              </a:pathLst>
            </a:custGeom>
            <a:noFill/>
            <a:ln>
              <a:solidFill>
                <a:srgbClr val="0070C0"/>
              </a:solidFill>
            </a:ln>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xmlns="" id="{B2FED4FB-50DF-457D-89A0-B5E9CAFB4310}"/>
                </a:ext>
              </a:extLst>
            </p:cNvPr>
            <p:cNvSpPr/>
            <p:nvPr/>
          </p:nvSpPr>
          <p:spPr>
            <a:xfrm>
              <a:off x="4984073" y="3872071"/>
              <a:ext cx="1826386" cy="434596"/>
            </a:xfrm>
            <a:custGeom>
              <a:avLst/>
              <a:gdLst/>
              <a:ahLst/>
              <a:cxnLst/>
              <a:rect l="0" t="0" r="0" b="0"/>
              <a:pathLst>
                <a:path>
                  <a:moveTo>
                    <a:pt x="0" y="0"/>
                  </a:moveTo>
                  <a:lnTo>
                    <a:pt x="0" y="202401"/>
                  </a:lnTo>
                  <a:lnTo>
                    <a:pt x="1248167" y="202401"/>
                  </a:lnTo>
                  <a:lnTo>
                    <a:pt x="1248167" y="297007"/>
                  </a:lnTo>
                </a:path>
              </a:pathLst>
            </a:custGeom>
            <a:noFill/>
            <a:ln>
              <a:solidFill>
                <a:srgbClr val="0070C0"/>
              </a:solidFill>
            </a:ln>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xmlns="" id="{A677FE24-4961-4D69-B2EC-F2C7340F74DB}"/>
                </a:ext>
              </a:extLst>
            </p:cNvPr>
            <p:cNvSpPr/>
            <p:nvPr/>
          </p:nvSpPr>
          <p:spPr>
            <a:xfrm>
              <a:off x="4443262" y="4007459"/>
              <a:ext cx="91440" cy="434596"/>
            </a:xfrm>
            <a:custGeom>
              <a:avLst/>
              <a:gdLst/>
              <a:ahLst/>
              <a:cxnLst/>
              <a:rect l="0" t="0" r="0" b="0"/>
              <a:pathLst>
                <a:path>
                  <a:moveTo>
                    <a:pt x="45720" y="0"/>
                  </a:moveTo>
                  <a:lnTo>
                    <a:pt x="45720" y="297007"/>
                  </a:lnTo>
                </a:path>
              </a:pathLst>
            </a:custGeom>
            <a:noFill/>
            <a:ln>
              <a:solidFill>
                <a:srgbClr val="0070C0"/>
              </a:solidFill>
            </a:ln>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xmlns="" id="{FEEC6F49-7E7E-41D7-B243-FE9F4FC7F69F}"/>
                </a:ext>
              </a:extLst>
            </p:cNvPr>
            <p:cNvSpPr/>
            <p:nvPr/>
          </p:nvSpPr>
          <p:spPr>
            <a:xfrm>
              <a:off x="2692385" y="3884057"/>
              <a:ext cx="1826386" cy="434596"/>
            </a:xfrm>
            <a:custGeom>
              <a:avLst/>
              <a:gdLst/>
              <a:ahLst/>
              <a:cxnLst/>
              <a:rect l="0" t="0" r="0" b="0"/>
              <a:pathLst>
                <a:path>
                  <a:moveTo>
                    <a:pt x="1248167" y="0"/>
                  </a:moveTo>
                  <a:lnTo>
                    <a:pt x="1248167" y="202401"/>
                  </a:lnTo>
                  <a:lnTo>
                    <a:pt x="0" y="202401"/>
                  </a:lnTo>
                  <a:lnTo>
                    <a:pt x="0" y="297007"/>
                  </a:lnTo>
                </a:path>
              </a:pathLst>
            </a:custGeom>
            <a:noFill/>
            <a:ln>
              <a:solidFill>
                <a:srgbClr val="0070C0"/>
              </a:solidFill>
            </a:ln>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xmlns="" id="{F6A4C22B-393D-4087-B5D8-38BEFAE6BB0F}"/>
                </a:ext>
              </a:extLst>
            </p:cNvPr>
            <p:cNvSpPr/>
            <p:nvPr/>
          </p:nvSpPr>
          <p:spPr>
            <a:xfrm>
              <a:off x="782982" y="3793204"/>
              <a:ext cx="3652772" cy="434596"/>
            </a:xfrm>
            <a:custGeom>
              <a:avLst/>
              <a:gdLst/>
              <a:ahLst/>
              <a:cxnLst/>
              <a:rect l="0" t="0" r="0" b="0"/>
              <a:pathLst>
                <a:path>
                  <a:moveTo>
                    <a:pt x="2496335" y="0"/>
                  </a:moveTo>
                  <a:lnTo>
                    <a:pt x="2496335" y="202401"/>
                  </a:lnTo>
                  <a:lnTo>
                    <a:pt x="0" y="202401"/>
                  </a:lnTo>
                  <a:lnTo>
                    <a:pt x="0" y="297007"/>
                  </a:lnTo>
                </a:path>
              </a:pathLst>
            </a:custGeom>
            <a:noFill/>
            <a:ln>
              <a:solidFill>
                <a:srgbClr val="0070C0"/>
              </a:solidFill>
            </a:ln>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xmlns="" id="{98B749EC-C657-4742-BD19-6A9626C2263B}"/>
                </a:ext>
              </a:extLst>
            </p:cNvPr>
            <p:cNvSpPr/>
            <p:nvPr/>
          </p:nvSpPr>
          <p:spPr>
            <a:xfrm>
              <a:off x="4467325" y="2604364"/>
              <a:ext cx="91440" cy="434596"/>
            </a:xfrm>
            <a:custGeom>
              <a:avLst/>
              <a:gdLst/>
              <a:ahLst/>
              <a:cxnLst/>
              <a:rect l="0" t="0" r="0" b="0"/>
              <a:pathLst>
                <a:path>
                  <a:moveTo>
                    <a:pt x="45720" y="0"/>
                  </a:moveTo>
                  <a:lnTo>
                    <a:pt x="45720" y="297007"/>
                  </a:lnTo>
                </a:path>
              </a:pathLst>
            </a:custGeom>
            <a:noFill/>
            <a:ln>
              <a:solidFill>
                <a:srgbClr val="0070C0"/>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2" name="Rectangle: Rounded Corners 11">
              <a:extLst>
                <a:ext uri="{FF2B5EF4-FFF2-40B4-BE49-F238E27FC236}">
                  <a16:creationId xmlns:a16="http://schemas.microsoft.com/office/drawing/2014/main" xmlns="" id="{46C011DA-D04F-4E7B-A83B-C4EDC80E3597}"/>
                </a:ext>
              </a:extLst>
            </p:cNvPr>
            <p:cNvSpPr/>
            <p:nvPr/>
          </p:nvSpPr>
          <p:spPr>
            <a:xfrm>
              <a:off x="3741824" y="1492199"/>
              <a:ext cx="1494316" cy="948890"/>
            </a:xfrm>
            <a:prstGeom prst="roundRect">
              <a:avLst>
                <a:gd name="adj" fmla="val 10000"/>
              </a:avLst>
            </a:prstGeom>
            <a:solidFill>
              <a:schemeClr val="accent6">
                <a:lumMod val="20000"/>
                <a:lumOff val="80000"/>
              </a:schemeClr>
            </a:solidFill>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xmlns="" id="{6E826F7B-6CBC-4B7E-821E-47671759AB9B}"/>
                </a:ext>
              </a:extLst>
            </p:cNvPr>
            <p:cNvSpPr/>
            <p:nvPr/>
          </p:nvSpPr>
          <p:spPr>
            <a:xfrm>
              <a:off x="3907859" y="1649933"/>
              <a:ext cx="1494316" cy="948890"/>
            </a:xfrm>
            <a:custGeom>
              <a:avLst/>
              <a:gdLst>
                <a:gd name="connsiteX0" fmla="*/ 0 w 1494316"/>
                <a:gd name="connsiteY0" fmla="*/ 94889 h 948890"/>
                <a:gd name="connsiteX1" fmla="*/ 94889 w 1494316"/>
                <a:gd name="connsiteY1" fmla="*/ 0 h 948890"/>
                <a:gd name="connsiteX2" fmla="*/ 1399427 w 1494316"/>
                <a:gd name="connsiteY2" fmla="*/ 0 h 948890"/>
                <a:gd name="connsiteX3" fmla="*/ 1494316 w 1494316"/>
                <a:gd name="connsiteY3" fmla="*/ 94889 h 948890"/>
                <a:gd name="connsiteX4" fmla="*/ 1494316 w 1494316"/>
                <a:gd name="connsiteY4" fmla="*/ 854001 h 948890"/>
                <a:gd name="connsiteX5" fmla="*/ 1399427 w 1494316"/>
                <a:gd name="connsiteY5" fmla="*/ 948890 h 948890"/>
                <a:gd name="connsiteX6" fmla="*/ 94889 w 1494316"/>
                <a:gd name="connsiteY6" fmla="*/ 948890 h 948890"/>
                <a:gd name="connsiteX7" fmla="*/ 0 w 1494316"/>
                <a:gd name="connsiteY7" fmla="*/ 854001 h 948890"/>
                <a:gd name="connsiteX8" fmla="*/ 0 w 1494316"/>
                <a:gd name="connsiteY8" fmla="*/ 94889 h 94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4316" h="948890">
                  <a:moveTo>
                    <a:pt x="0" y="94889"/>
                  </a:moveTo>
                  <a:cubicBezTo>
                    <a:pt x="0" y="42483"/>
                    <a:pt x="42483" y="0"/>
                    <a:pt x="94889" y="0"/>
                  </a:cubicBezTo>
                  <a:lnTo>
                    <a:pt x="1399427" y="0"/>
                  </a:lnTo>
                  <a:cubicBezTo>
                    <a:pt x="1451833" y="0"/>
                    <a:pt x="1494316" y="42483"/>
                    <a:pt x="1494316" y="94889"/>
                  </a:cubicBezTo>
                  <a:lnTo>
                    <a:pt x="1494316" y="854001"/>
                  </a:lnTo>
                  <a:cubicBezTo>
                    <a:pt x="1494316" y="906407"/>
                    <a:pt x="1451833" y="948890"/>
                    <a:pt x="1399427" y="948890"/>
                  </a:cubicBezTo>
                  <a:lnTo>
                    <a:pt x="94889" y="948890"/>
                  </a:lnTo>
                  <a:cubicBezTo>
                    <a:pt x="42483" y="948890"/>
                    <a:pt x="0" y="906407"/>
                    <a:pt x="0" y="854001"/>
                  </a:cubicBezTo>
                  <a:lnTo>
                    <a:pt x="0" y="94889"/>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3992" tIns="103992" rIns="103992" bIns="103992"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Board</a:t>
              </a: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mbria"/>
                <a:ea typeface="+mn-ea"/>
                <a:cs typeface="+mn-cs"/>
              </a:endParaRPr>
            </a:p>
          </p:txBody>
        </p:sp>
        <p:sp>
          <p:nvSpPr>
            <p:cNvPr id="14" name="Rectangle: Rounded Corners 13">
              <a:extLst>
                <a:ext uri="{FF2B5EF4-FFF2-40B4-BE49-F238E27FC236}">
                  <a16:creationId xmlns:a16="http://schemas.microsoft.com/office/drawing/2014/main" xmlns="" id="{B57D40A6-711F-418D-8CA8-DF65145A4190}"/>
                </a:ext>
              </a:extLst>
            </p:cNvPr>
            <p:cNvSpPr/>
            <p:nvPr/>
          </p:nvSpPr>
          <p:spPr>
            <a:xfrm>
              <a:off x="3093724" y="2875687"/>
              <a:ext cx="2790515" cy="948890"/>
            </a:xfrm>
            <a:prstGeom prst="roundRect">
              <a:avLst>
                <a:gd name="adj" fmla="val 10000"/>
              </a:avLst>
            </a:prstGeom>
            <a:solidFill>
              <a:schemeClr val="accent6">
                <a:lumMod val="20000"/>
                <a:lumOff val="80000"/>
              </a:schemeClr>
            </a:solidFill>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xmlns="" id="{D0C4A62E-66E1-4C1A-B407-6A8C932512CC}"/>
                </a:ext>
              </a:extLst>
            </p:cNvPr>
            <p:cNvSpPr/>
            <p:nvPr/>
          </p:nvSpPr>
          <p:spPr>
            <a:xfrm>
              <a:off x="3259759" y="3033420"/>
              <a:ext cx="2790515" cy="948890"/>
            </a:xfrm>
            <a:custGeom>
              <a:avLst/>
              <a:gdLst>
                <a:gd name="connsiteX0" fmla="*/ 0 w 2790515"/>
                <a:gd name="connsiteY0" fmla="*/ 94889 h 948890"/>
                <a:gd name="connsiteX1" fmla="*/ 94889 w 2790515"/>
                <a:gd name="connsiteY1" fmla="*/ 0 h 948890"/>
                <a:gd name="connsiteX2" fmla="*/ 2695626 w 2790515"/>
                <a:gd name="connsiteY2" fmla="*/ 0 h 948890"/>
                <a:gd name="connsiteX3" fmla="*/ 2790515 w 2790515"/>
                <a:gd name="connsiteY3" fmla="*/ 94889 h 948890"/>
                <a:gd name="connsiteX4" fmla="*/ 2790515 w 2790515"/>
                <a:gd name="connsiteY4" fmla="*/ 854001 h 948890"/>
                <a:gd name="connsiteX5" fmla="*/ 2695626 w 2790515"/>
                <a:gd name="connsiteY5" fmla="*/ 948890 h 948890"/>
                <a:gd name="connsiteX6" fmla="*/ 94889 w 2790515"/>
                <a:gd name="connsiteY6" fmla="*/ 948890 h 948890"/>
                <a:gd name="connsiteX7" fmla="*/ 0 w 2790515"/>
                <a:gd name="connsiteY7" fmla="*/ 854001 h 948890"/>
                <a:gd name="connsiteX8" fmla="*/ 0 w 2790515"/>
                <a:gd name="connsiteY8" fmla="*/ 94889 h 94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0515" h="948890">
                  <a:moveTo>
                    <a:pt x="0" y="94889"/>
                  </a:moveTo>
                  <a:cubicBezTo>
                    <a:pt x="0" y="42483"/>
                    <a:pt x="42483" y="0"/>
                    <a:pt x="94889" y="0"/>
                  </a:cubicBezTo>
                  <a:lnTo>
                    <a:pt x="2695626" y="0"/>
                  </a:lnTo>
                  <a:cubicBezTo>
                    <a:pt x="2748032" y="0"/>
                    <a:pt x="2790515" y="42483"/>
                    <a:pt x="2790515" y="94889"/>
                  </a:cubicBezTo>
                  <a:lnTo>
                    <a:pt x="2790515" y="854001"/>
                  </a:lnTo>
                  <a:cubicBezTo>
                    <a:pt x="2790515" y="906407"/>
                    <a:pt x="2748032" y="948890"/>
                    <a:pt x="2695626" y="948890"/>
                  </a:cubicBezTo>
                  <a:lnTo>
                    <a:pt x="94889" y="948890"/>
                  </a:lnTo>
                  <a:cubicBezTo>
                    <a:pt x="42483" y="948890"/>
                    <a:pt x="0" y="906407"/>
                    <a:pt x="0" y="854001"/>
                  </a:cubicBezTo>
                  <a:lnTo>
                    <a:pt x="0" y="94889"/>
                  </a:lnTo>
                  <a:close/>
                </a:path>
              </a:pathLst>
            </a:custGeom>
            <a:solidFill>
              <a:schemeClr val="accent6">
                <a:lumMod val="60000"/>
                <a:lumOff val="40000"/>
                <a:alpha val="90000"/>
              </a:scheme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3992" tIns="103992" rIns="103992" bIns="103992"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Chief Executive Officer</a:t>
              </a: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mbria"/>
                <a:ea typeface="+mn-ea"/>
                <a:cs typeface="+mn-cs"/>
              </a:endParaRPr>
            </a:p>
          </p:txBody>
        </p:sp>
        <p:sp>
          <p:nvSpPr>
            <p:cNvPr id="16" name="Rectangle: Rounded Corners 15">
              <a:extLst>
                <a:ext uri="{FF2B5EF4-FFF2-40B4-BE49-F238E27FC236}">
                  <a16:creationId xmlns:a16="http://schemas.microsoft.com/office/drawing/2014/main" xmlns="" id="{51875650-5B02-4AA5-AC4E-C4D42A2191F1}"/>
                </a:ext>
              </a:extLst>
            </p:cNvPr>
            <p:cNvSpPr/>
            <p:nvPr/>
          </p:nvSpPr>
          <p:spPr>
            <a:xfrm>
              <a:off x="89051" y="4259175"/>
              <a:ext cx="1494316" cy="948890"/>
            </a:xfrm>
            <a:prstGeom prst="roundRect">
              <a:avLst>
                <a:gd name="adj" fmla="val 10000"/>
              </a:avLst>
            </a:prstGeom>
            <a:solidFill>
              <a:schemeClr val="accent6">
                <a:lumMod val="20000"/>
                <a:lumOff val="80000"/>
              </a:schemeClr>
            </a:solidFill>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xmlns="" id="{DAB75B2E-1FBD-487D-BA2C-E6D85A29935A}"/>
                </a:ext>
              </a:extLst>
            </p:cNvPr>
            <p:cNvSpPr/>
            <p:nvPr/>
          </p:nvSpPr>
          <p:spPr>
            <a:xfrm>
              <a:off x="255086" y="4416908"/>
              <a:ext cx="1494316" cy="948890"/>
            </a:xfrm>
            <a:custGeom>
              <a:avLst/>
              <a:gdLst>
                <a:gd name="connsiteX0" fmla="*/ 0 w 1494316"/>
                <a:gd name="connsiteY0" fmla="*/ 94889 h 948890"/>
                <a:gd name="connsiteX1" fmla="*/ 94889 w 1494316"/>
                <a:gd name="connsiteY1" fmla="*/ 0 h 948890"/>
                <a:gd name="connsiteX2" fmla="*/ 1399427 w 1494316"/>
                <a:gd name="connsiteY2" fmla="*/ 0 h 948890"/>
                <a:gd name="connsiteX3" fmla="*/ 1494316 w 1494316"/>
                <a:gd name="connsiteY3" fmla="*/ 94889 h 948890"/>
                <a:gd name="connsiteX4" fmla="*/ 1494316 w 1494316"/>
                <a:gd name="connsiteY4" fmla="*/ 854001 h 948890"/>
                <a:gd name="connsiteX5" fmla="*/ 1399427 w 1494316"/>
                <a:gd name="connsiteY5" fmla="*/ 948890 h 948890"/>
                <a:gd name="connsiteX6" fmla="*/ 94889 w 1494316"/>
                <a:gd name="connsiteY6" fmla="*/ 948890 h 948890"/>
                <a:gd name="connsiteX7" fmla="*/ 0 w 1494316"/>
                <a:gd name="connsiteY7" fmla="*/ 854001 h 948890"/>
                <a:gd name="connsiteX8" fmla="*/ 0 w 1494316"/>
                <a:gd name="connsiteY8" fmla="*/ 94889 h 94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4316" h="948890">
                  <a:moveTo>
                    <a:pt x="0" y="94889"/>
                  </a:moveTo>
                  <a:cubicBezTo>
                    <a:pt x="0" y="42483"/>
                    <a:pt x="42483" y="0"/>
                    <a:pt x="94889" y="0"/>
                  </a:cubicBezTo>
                  <a:lnTo>
                    <a:pt x="1399427" y="0"/>
                  </a:lnTo>
                  <a:cubicBezTo>
                    <a:pt x="1451833" y="0"/>
                    <a:pt x="1494316" y="42483"/>
                    <a:pt x="1494316" y="94889"/>
                  </a:cubicBezTo>
                  <a:lnTo>
                    <a:pt x="1494316" y="854001"/>
                  </a:lnTo>
                  <a:cubicBezTo>
                    <a:pt x="1494316" y="906407"/>
                    <a:pt x="1451833" y="948890"/>
                    <a:pt x="1399427" y="948890"/>
                  </a:cubicBezTo>
                  <a:lnTo>
                    <a:pt x="94889" y="948890"/>
                  </a:lnTo>
                  <a:cubicBezTo>
                    <a:pt x="42483" y="948890"/>
                    <a:pt x="0" y="906407"/>
                    <a:pt x="0" y="854001"/>
                  </a:cubicBezTo>
                  <a:lnTo>
                    <a:pt x="0" y="94889"/>
                  </a:lnTo>
                  <a:close/>
                </a:path>
              </a:pathLst>
            </a:custGeom>
            <a:solidFill>
              <a:schemeClr val="accent6">
                <a:lumMod val="60000"/>
                <a:lumOff val="40000"/>
                <a:alpha val="90000"/>
              </a:scheme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1132" tIns="81132" rIns="81132" bIns="81132"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err="1">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Programme</a:t>
              </a: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 1 - Governance and Administration</a:t>
              </a: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mbria"/>
                <a:ea typeface="+mn-ea"/>
                <a:cs typeface="+mn-cs"/>
              </a:endParaRPr>
            </a:p>
          </p:txBody>
        </p:sp>
        <p:sp>
          <p:nvSpPr>
            <p:cNvPr id="18" name="Rectangle: Rounded Corners 17">
              <a:extLst>
                <a:ext uri="{FF2B5EF4-FFF2-40B4-BE49-F238E27FC236}">
                  <a16:creationId xmlns:a16="http://schemas.microsoft.com/office/drawing/2014/main" xmlns="" id="{217378B5-F538-4F6F-94F1-1090F8969F96}"/>
                </a:ext>
              </a:extLst>
            </p:cNvPr>
            <p:cNvSpPr/>
            <p:nvPr/>
          </p:nvSpPr>
          <p:spPr>
            <a:xfrm>
              <a:off x="1915437" y="4259175"/>
              <a:ext cx="1494316" cy="948890"/>
            </a:xfrm>
            <a:prstGeom prst="roundRect">
              <a:avLst>
                <a:gd name="adj" fmla="val 10000"/>
              </a:avLst>
            </a:prstGeom>
            <a:solidFill>
              <a:schemeClr val="accent6">
                <a:lumMod val="20000"/>
                <a:lumOff val="80000"/>
              </a:schemeClr>
            </a:solidFill>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Shape 18">
              <a:extLst>
                <a:ext uri="{FF2B5EF4-FFF2-40B4-BE49-F238E27FC236}">
                  <a16:creationId xmlns:a16="http://schemas.microsoft.com/office/drawing/2014/main" xmlns="" id="{0DEE89A0-8BBE-4039-80FA-33F328F02888}"/>
                </a:ext>
              </a:extLst>
            </p:cNvPr>
            <p:cNvSpPr/>
            <p:nvPr/>
          </p:nvSpPr>
          <p:spPr>
            <a:xfrm>
              <a:off x="2081473" y="4416908"/>
              <a:ext cx="1494316" cy="948890"/>
            </a:xfrm>
            <a:custGeom>
              <a:avLst/>
              <a:gdLst>
                <a:gd name="connsiteX0" fmla="*/ 0 w 1494316"/>
                <a:gd name="connsiteY0" fmla="*/ 94889 h 948890"/>
                <a:gd name="connsiteX1" fmla="*/ 94889 w 1494316"/>
                <a:gd name="connsiteY1" fmla="*/ 0 h 948890"/>
                <a:gd name="connsiteX2" fmla="*/ 1399427 w 1494316"/>
                <a:gd name="connsiteY2" fmla="*/ 0 h 948890"/>
                <a:gd name="connsiteX3" fmla="*/ 1494316 w 1494316"/>
                <a:gd name="connsiteY3" fmla="*/ 94889 h 948890"/>
                <a:gd name="connsiteX4" fmla="*/ 1494316 w 1494316"/>
                <a:gd name="connsiteY4" fmla="*/ 854001 h 948890"/>
                <a:gd name="connsiteX5" fmla="*/ 1399427 w 1494316"/>
                <a:gd name="connsiteY5" fmla="*/ 948890 h 948890"/>
                <a:gd name="connsiteX6" fmla="*/ 94889 w 1494316"/>
                <a:gd name="connsiteY6" fmla="*/ 948890 h 948890"/>
                <a:gd name="connsiteX7" fmla="*/ 0 w 1494316"/>
                <a:gd name="connsiteY7" fmla="*/ 854001 h 948890"/>
                <a:gd name="connsiteX8" fmla="*/ 0 w 1494316"/>
                <a:gd name="connsiteY8" fmla="*/ 94889 h 94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4316" h="948890">
                  <a:moveTo>
                    <a:pt x="0" y="94889"/>
                  </a:moveTo>
                  <a:cubicBezTo>
                    <a:pt x="0" y="42483"/>
                    <a:pt x="42483" y="0"/>
                    <a:pt x="94889" y="0"/>
                  </a:cubicBezTo>
                  <a:lnTo>
                    <a:pt x="1399427" y="0"/>
                  </a:lnTo>
                  <a:cubicBezTo>
                    <a:pt x="1451833" y="0"/>
                    <a:pt x="1494316" y="42483"/>
                    <a:pt x="1494316" y="94889"/>
                  </a:cubicBezTo>
                  <a:lnTo>
                    <a:pt x="1494316" y="854001"/>
                  </a:lnTo>
                  <a:cubicBezTo>
                    <a:pt x="1494316" y="906407"/>
                    <a:pt x="1451833" y="948890"/>
                    <a:pt x="1399427" y="948890"/>
                  </a:cubicBezTo>
                  <a:lnTo>
                    <a:pt x="94889" y="948890"/>
                  </a:lnTo>
                  <a:cubicBezTo>
                    <a:pt x="42483" y="948890"/>
                    <a:pt x="0" y="906407"/>
                    <a:pt x="0" y="854001"/>
                  </a:cubicBezTo>
                  <a:lnTo>
                    <a:pt x="0" y="94889"/>
                  </a:lnTo>
                  <a:close/>
                </a:path>
              </a:pathLst>
            </a:custGeom>
            <a:solidFill>
              <a:schemeClr val="accent6">
                <a:lumMod val="60000"/>
                <a:lumOff val="40000"/>
                <a:alpha val="90000"/>
              </a:scheme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1132" tIns="81132" rIns="81132" bIns="81132"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err="1">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Programme</a:t>
              </a: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 2 - Grant and Seed Funding</a:t>
              </a: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mbria"/>
                <a:ea typeface="+mn-ea"/>
                <a:cs typeface="+mn-cs"/>
              </a:endParaRPr>
            </a:p>
          </p:txBody>
        </p:sp>
        <p:sp>
          <p:nvSpPr>
            <p:cNvPr id="20" name="Rectangle: Rounded Corners 19">
              <a:extLst>
                <a:ext uri="{FF2B5EF4-FFF2-40B4-BE49-F238E27FC236}">
                  <a16:creationId xmlns:a16="http://schemas.microsoft.com/office/drawing/2014/main" xmlns="" id="{FF016E22-1A0C-435F-B24B-C0F1249FC533}"/>
                </a:ext>
              </a:extLst>
            </p:cNvPr>
            <p:cNvSpPr/>
            <p:nvPr/>
          </p:nvSpPr>
          <p:spPr>
            <a:xfrm>
              <a:off x="3741824" y="4259175"/>
              <a:ext cx="1494316" cy="948890"/>
            </a:xfrm>
            <a:prstGeom prst="roundRect">
              <a:avLst>
                <a:gd name="adj" fmla="val 10000"/>
              </a:avLst>
            </a:prstGeom>
            <a:solidFill>
              <a:schemeClr val="accent6">
                <a:lumMod val="20000"/>
                <a:lumOff val="80000"/>
              </a:schemeClr>
            </a:solidFill>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Shape 20">
              <a:extLst>
                <a:ext uri="{FF2B5EF4-FFF2-40B4-BE49-F238E27FC236}">
                  <a16:creationId xmlns:a16="http://schemas.microsoft.com/office/drawing/2014/main" xmlns="" id="{635ADD6E-8F5E-46B5-B590-237874854408}"/>
                </a:ext>
              </a:extLst>
            </p:cNvPr>
            <p:cNvSpPr/>
            <p:nvPr/>
          </p:nvSpPr>
          <p:spPr>
            <a:xfrm>
              <a:off x="3907859" y="4416908"/>
              <a:ext cx="1494316" cy="948890"/>
            </a:xfrm>
            <a:custGeom>
              <a:avLst/>
              <a:gdLst>
                <a:gd name="connsiteX0" fmla="*/ 0 w 1494316"/>
                <a:gd name="connsiteY0" fmla="*/ 94889 h 948890"/>
                <a:gd name="connsiteX1" fmla="*/ 94889 w 1494316"/>
                <a:gd name="connsiteY1" fmla="*/ 0 h 948890"/>
                <a:gd name="connsiteX2" fmla="*/ 1399427 w 1494316"/>
                <a:gd name="connsiteY2" fmla="*/ 0 h 948890"/>
                <a:gd name="connsiteX3" fmla="*/ 1494316 w 1494316"/>
                <a:gd name="connsiteY3" fmla="*/ 94889 h 948890"/>
                <a:gd name="connsiteX4" fmla="*/ 1494316 w 1494316"/>
                <a:gd name="connsiteY4" fmla="*/ 854001 h 948890"/>
                <a:gd name="connsiteX5" fmla="*/ 1399427 w 1494316"/>
                <a:gd name="connsiteY5" fmla="*/ 948890 h 948890"/>
                <a:gd name="connsiteX6" fmla="*/ 94889 w 1494316"/>
                <a:gd name="connsiteY6" fmla="*/ 948890 h 948890"/>
                <a:gd name="connsiteX7" fmla="*/ 0 w 1494316"/>
                <a:gd name="connsiteY7" fmla="*/ 854001 h 948890"/>
                <a:gd name="connsiteX8" fmla="*/ 0 w 1494316"/>
                <a:gd name="connsiteY8" fmla="*/ 94889 h 94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4316" h="948890">
                  <a:moveTo>
                    <a:pt x="0" y="94889"/>
                  </a:moveTo>
                  <a:cubicBezTo>
                    <a:pt x="0" y="42483"/>
                    <a:pt x="42483" y="0"/>
                    <a:pt x="94889" y="0"/>
                  </a:cubicBezTo>
                  <a:lnTo>
                    <a:pt x="1399427" y="0"/>
                  </a:lnTo>
                  <a:cubicBezTo>
                    <a:pt x="1451833" y="0"/>
                    <a:pt x="1494316" y="42483"/>
                    <a:pt x="1494316" y="94889"/>
                  </a:cubicBezTo>
                  <a:lnTo>
                    <a:pt x="1494316" y="854001"/>
                  </a:lnTo>
                  <a:cubicBezTo>
                    <a:pt x="1494316" y="906407"/>
                    <a:pt x="1451833" y="948890"/>
                    <a:pt x="1399427" y="948890"/>
                  </a:cubicBezTo>
                  <a:lnTo>
                    <a:pt x="94889" y="948890"/>
                  </a:lnTo>
                  <a:cubicBezTo>
                    <a:pt x="42483" y="948890"/>
                    <a:pt x="0" y="906407"/>
                    <a:pt x="0" y="854001"/>
                  </a:cubicBezTo>
                  <a:lnTo>
                    <a:pt x="0" y="94889"/>
                  </a:lnTo>
                  <a:close/>
                </a:path>
              </a:pathLst>
            </a:custGeom>
            <a:solidFill>
              <a:schemeClr val="accent6">
                <a:lumMod val="60000"/>
                <a:lumOff val="40000"/>
                <a:alpha val="90000"/>
              </a:scheme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1132" tIns="81132" rIns="81132" bIns="81132"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err="1">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Programme</a:t>
              </a: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 3 - Partnerships, Public Awareness and Advocacy</a:t>
              </a: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mbria"/>
                <a:ea typeface="+mn-ea"/>
                <a:cs typeface="+mn-cs"/>
              </a:endParaRPr>
            </a:p>
          </p:txBody>
        </p:sp>
        <p:sp>
          <p:nvSpPr>
            <p:cNvPr id="22" name="Rectangle: Rounded Corners 21">
              <a:extLst>
                <a:ext uri="{FF2B5EF4-FFF2-40B4-BE49-F238E27FC236}">
                  <a16:creationId xmlns:a16="http://schemas.microsoft.com/office/drawing/2014/main" xmlns="" id="{D8D7CFEA-29FA-404B-AABE-4E38CDC141C2}"/>
                </a:ext>
              </a:extLst>
            </p:cNvPr>
            <p:cNvSpPr/>
            <p:nvPr/>
          </p:nvSpPr>
          <p:spPr>
            <a:xfrm>
              <a:off x="5568210" y="4259175"/>
              <a:ext cx="1494316" cy="948890"/>
            </a:xfrm>
            <a:prstGeom prst="roundRect">
              <a:avLst>
                <a:gd name="adj" fmla="val 10000"/>
              </a:avLst>
            </a:prstGeom>
            <a:solidFill>
              <a:schemeClr val="accent6">
                <a:lumMod val="20000"/>
                <a:lumOff val="80000"/>
              </a:schemeClr>
            </a:solidFill>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Freeform: Shape 22">
              <a:extLst>
                <a:ext uri="{FF2B5EF4-FFF2-40B4-BE49-F238E27FC236}">
                  <a16:creationId xmlns:a16="http://schemas.microsoft.com/office/drawing/2014/main" xmlns="" id="{B4B4F048-F01A-4380-A001-5E6779909F9B}"/>
                </a:ext>
              </a:extLst>
            </p:cNvPr>
            <p:cNvSpPr/>
            <p:nvPr/>
          </p:nvSpPr>
          <p:spPr>
            <a:xfrm>
              <a:off x="5734245" y="4416908"/>
              <a:ext cx="1494316" cy="948890"/>
            </a:xfrm>
            <a:custGeom>
              <a:avLst/>
              <a:gdLst>
                <a:gd name="connsiteX0" fmla="*/ 0 w 1494316"/>
                <a:gd name="connsiteY0" fmla="*/ 94889 h 948890"/>
                <a:gd name="connsiteX1" fmla="*/ 94889 w 1494316"/>
                <a:gd name="connsiteY1" fmla="*/ 0 h 948890"/>
                <a:gd name="connsiteX2" fmla="*/ 1399427 w 1494316"/>
                <a:gd name="connsiteY2" fmla="*/ 0 h 948890"/>
                <a:gd name="connsiteX3" fmla="*/ 1494316 w 1494316"/>
                <a:gd name="connsiteY3" fmla="*/ 94889 h 948890"/>
                <a:gd name="connsiteX4" fmla="*/ 1494316 w 1494316"/>
                <a:gd name="connsiteY4" fmla="*/ 854001 h 948890"/>
                <a:gd name="connsiteX5" fmla="*/ 1399427 w 1494316"/>
                <a:gd name="connsiteY5" fmla="*/ 948890 h 948890"/>
                <a:gd name="connsiteX6" fmla="*/ 94889 w 1494316"/>
                <a:gd name="connsiteY6" fmla="*/ 948890 h 948890"/>
                <a:gd name="connsiteX7" fmla="*/ 0 w 1494316"/>
                <a:gd name="connsiteY7" fmla="*/ 854001 h 948890"/>
                <a:gd name="connsiteX8" fmla="*/ 0 w 1494316"/>
                <a:gd name="connsiteY8" fmla="*/ 94889 h 94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4316" h="948890">
                  <a:moveTo>
                    <a:pt x="0" y="94889"/>
                  </a:moveTo>
                  <a:cubicBezTo>
                    <a:pt x="0" y="42483"/>
                    <a:pt x="42483" y="0"/>
                    <a:pt x="94889" y="0"/>
                  </a:cubicBezTo>
                  <a:lnTo>
                    <a:pt x="1399427" y="0"/>
                  </a:lnTo>
                  <a:cubicBezTo>
                    <a:pt x="1451833" y="0"/>
                    <a:pt x="1494316" y="42483"/>
                    <a:pt x="1494316" y="94889"/>
                  </a:cubicBezTo>
                  <a:lnTo>
                    <a:pt x="1494316" y="854001"/>
                  </a:lnTo>
                  <a:cubicBezTo>
                    <a:pt x="1494316" y="906407"/>
                    <a:pt x="1451833" y="948890"/>
                    <a:pt x="1399427" y="948890"/>
                  </a:cubicBezTo>
                  <a:lnTo>
                    <a:pt x="94889" y="948890"/>
                  </a:lnTo>
                  <a:cubicBezTo>
                    <a:pt x="42483" y="948890"/>
                    <a:pt x="0" y="906407"/>
                    <a:pt x="0" y="854001"/>
                  </a:cubicBezTo>
                  <a:lnTo>
                    <a:pt x="0" y="94889"/>
                  </a:lnTo>
                  <a:close/>
                </a:path>
              </a:pathLst>
            </a:custGeom>
            <a:solidFill>
              <a:schemeClr val="accent6">
                <a:lumMod val="60000"/>
                <a:lumOff val="40000"/>
                <a:alpha val="90000"/>
              </a:scheme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1132" tIns="81132" rIns="81132" bIns="81132"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err="1">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Programme</a:t>
              </a: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 4 - Capacity Building and Sector Development</a:t>
              </a:r>
            </a:p>
          </p:txBody>
        </p:sp>
        <p:sp>
          <p:nvSpPr>
            <p:cNvPr id="24" name="Rectangle: Rounded Corners 23">
              <a:extLst>
                <a:ext uri="{FF2B5EF4-FFF2-40B4-BE49-F238E27FC236}">
                  <a16:creationId xmlns:a16="http://schemas.microsoft.com/office/drawing/2014/main" xmlns="" id="{76B83C9E-4E26-47B7-B573-4D3769394B6A}"/>
                </a:ext>
              </a:extLst>
            </p:cNvPr>
            <p:cNvSpPr/>
            <p:nvPr/>
          </p:nvSpPr>
          <p:spPr>
            <a:xfrm>
              <a:off x="7394597" y="4259175"/>
              <a:ext cx="1494316" cy="948890"/>
            </a:xfrm>
            <a:prstGeom prst="roundRect">
              <a:avLst>
                <a:gd name="adj" fmla="val 10000"/>
              </a:avLst>
            </a:prstGeom>
            <a:solidFill>
              <a:schemeClr val="accent6">
                <a:lumMod val="20000"/>
                <a:lumOff val="80000"/>
              </a:schemeClr>
            </a:solidFill>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Freeform: Shape 24">
              <a:extLst>
                <a:ext uri="{FF2B5EF4-FFF2-40B4-BE49-F238E27FC236}">
                  <a16:creationId xmlns:a16="http://schemas.microsoft.com/office/drawing/2014/main" xmlns="" id="{06AA0EB2-DC4F-46A6-8991-0CFA9393A0AB}"/>
                </a:ext>
              </a:extLst>
            </p:cNvPr>
            <p:cNvSpPr/>
            <p:nvPr/>
          </p:nvSpPr>
          <p:spPr>
            <a:xfrm>
              <a:off x="7560632" y="4416908"/>
              <a:ext cx="1494316" cy="948890"/>
            </a:xfrm>
            <a:custGeom>
              <a:avLst/>
              <a:gdLst>
                <a:gd name="connsiteX0" fmla="*/ 0 w 1494316"/>
                <a:gd name="connsiteY0" fmla="*/ 94889 h 948890"/>
                <a:gd name="connsiteX1" fmla="*/ 94889 w 1494316"/>
                <a:gd name="connsiteY1" fmla="*/ 0 h 948890"/>
                <a:gd name="connsiteX2" fmla="*/ 1399427 w 1494316"/>
                <a:gd name="connsiteY2" fmla="*/ 0 h 948890"/>
                <a:gd name="connsiteX3" fmla="*/ 1494316 w 1494316"/>
                <a:gd name="connsiteY3" fmla="*/ 94889 h 948890"/>
                <a:gd name="connsiteX4" fmla="*/ 1494316 w 1494316"/>
                <a:gd name="connsiteY4" fmla="*/ 854001 h 948890"/>
                <a:gd name="connsiteX5" fmla="*/ 1399427 w 1494316"/>
                <a:gd name="connsiteY5" fmla="*/ 948890 h 948890"/>
                <a:gd name="connsiteX6" fmla="*/ 94889 w 1494316"/>
                <a:gd name="connsiteY6" fmla="*/ 948890 h 948890"/>
                <a:gd name="connsiteX7" fmla="*/ 0 w 1494316"/>
                <a:gd name="connsiteY7" fmla="*/ 854001 h 948890"/>
                <a:gd name="connsiteX8" fmla="*/ 0 w 1494316"/>
                <a:gd name="connsiteY8" fmla="*/ 94889 h 94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4316" h="948890">
                  <a:moveTo>
                    <a:pt x="0" y="94889"/>
                  </a:moveTo>
                  <a:cubicBezTo>
                    <a:pt x="0" y="42483"/>
                    <a:pt x="42483" y="0"/>
                    <a:pt x="94889" y="0"/>
                  </a:cubicBezTo>
                  <a:lnTo>
                    <a:pt x="1399427" y="0"/>
                  </a:lnTo>
                  <a:cubicBezTo>
                    <a:pt x="1451833" y="0"/>
                    <a:pt x="1494316" y="42483"/>
                    <a:pt x="1494316" y="94889"/>
                  </a:cubicBezTo>
                  <a:lnTo>
                    <a:pt x="1494316" y="854001"/>
                  </a:lnTo>
                  <a:cubicBezTo>
                    <a:pt x="1494316" y="906407"/>
                    <a:pt x="1451833" y="948890"/>
                    <a:pt x="1399427" y="948890"/>
                  </a:cubicBezTo>
                  <a:lnTo>
                    <a:pt x="94889" y="948890"/>
                  </a:lnTo>
                  <a:cubicBezTo>
                    <a:pt x="42483" y="948890"/>
                    <a:pt x="0" y="906407"/>
                    <a:pt x="0" y="854001"/>
                  </a:cubicBezTo>
                  <a:lnTo>
                    <a:pt x="0" y="94889"/>
                  </a:lnTo>
                  <a:close/>
                </a:path>
              </a:pathLst>
            </a:custGeom>
            <a:solidFill>
              <a:schemeClr val="accent6">
                <a:lumMod val="60000"/>
                <a:lumOff val="40000"/>
                <a:alpha val="90000"/>
              </a:scheme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1132" tIns="81132" rIns="81132" bIns="81132"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err="1">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Programme</a:t>
              </a: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 5 - Innovation, </a:t>
              </a:r>
              <a:r>
                <a:rPr kumimoji="0" lang="en-US" sz="1400" b="1" i="0" u="none" strike="noStrike" kern="1200" cap="none" spc="0" normalizeH="0" baseline="0" noProof="0" dirty="0" err="1">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Reseach</a:t>
              </a: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 and Development</a:t>
              </a: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mbria"/>
                <a:ea typeface="+mn-ea"/>
                <a:cs typeface="+mn-cs"/>
              </a:endParaRPr>
            </a:p>
          </p:txBody>
        </p:sp>
      </p:grpSp>
    </p:spTree>
    <p:extLst>
      <p:ext uri="{BB962C8B-B14F-4D97-AF65-F5344CB8AC3E}">
        <p14:creationId xmlns:p14="http://schemas.microsoft.com/office/powerpoint/2010/main" xmlns="" val="2318064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E4089BC-4CCB-4800-9167-3F550930E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C6A43E0C-5280-4B09-A1A7-ED95C6A14EBD}"/>
              </a:ext>
            </a:extLst>
          </p:cNvPr>
          <p:cNvSpPr>
            <a:spLocks noGrp="1"/>
          </p:cNvSpPr>
          <p:nvPr>
            <p:ph type="title"/>
          </p:nvPr>
        </p:nvSpPr>
        <p:spPr/>
        <p:txBody>
          <a:bodyPr/>
          <a:lstStyle/>
          <a:p>
            <a:r>
              <a:rPr lang="en-ZA" sz="3200" b="0" dirty="0">
                <a:solidFill>
                  <a:schemeClr val="tx1"/>
                </a:solidFill>
              </a:rPr>
              <a:t>Programme 1 Governance &amp; Administration</a:t>
            </a:r>
          </a:p>
        </p:txBody>
      </p:sp>
      <p:sp>
        <p:nvSpPr>
          <p:cNvPr id="8" name="Rectangle 1">
            <a:extLst>
              <a:ext uri="{FF2B5EF4-FFF2-40B4-BE49-F238E27FC236}">
                <a16:creationId xmlns:a16="http://schemas.microsoft.com/office/drawing/2014/main" xmlns="" id="{8F9D43D6-01FA-47F3-AF29-8C92BFBB305A}"/>
              </a:ext>
            </a:extLst>
          </p:cNvPr>
          <p:cNvSpPr>
            <a:spLocks noChangeArrowheads="1"/>
          </p:cNvSpPr>
          <p:nvPr/>
        </p:nvSpPr>
        <p:spPr bwMode="auto">
          <a:xfrm>
            <a:off x="1022350" y="1405288"/>
            <a:ext cx="3980577"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ZA" altLang="en-US" sz="1100" b="1" i="0" u="none" strike="noStrike" kern="1200" cap="none" spc="0" normalizeH="0" baseline="0" noProof="0" dirty="0" bmk="">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utcomes, Outputs, Performance Indicators and Targets</a:t>
            </a:r>
            <a:endParaRPr kumimoji="0" lang="en-ZA"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7" name="Table 6">
            <a:extLst>
              <a:ext uri="{FF2B5EF4-FFF2-40B4-BE49-F238E27FC236}">
                <a16:creationId xmlns:a16="http://schemas.microsoft.com/office/drawing/2014/main" xmlns="" id="{E7520D8D-99E1-4585-AC22-131BC2A361FB}"/>
              </a:ext>
            </a:extLst>
          </p:cNvPr>
          <p:cNvGraphicFramePr>
            <a:graphicFrameLocks noGrp="1"/>
          </p:cNvGraphicFramePr>
          <p:nvPr>
            <p:extLst>
              <p:ext uri="{D42A27DB-BD31-4B8C-83A1-F6EECF244321}">
                <p14:modId xmlns:p14="http://schemas.microsoft.com/office/powerpoint/2010/main" xmlns="" val="1837438356"/>
              </p:ext>
            </p:extLst>
          </p:nvPr>
        </p:nvGraphicFramePr>
        <p:xfrm>
          <a:off x="284480" y="1674592"/>
          <a:ext cx="8723312" cy="3694451"/>
        </p:xfrm>
        <a:graphic>
          <a:graphicData uri="http://schemas.openxmlformats.org/drawingml/2006/table">
            <a:tbl>
              <a:tblPr firstRow="1" firstCol="1" bandRow="1"/>
              <a:tblGrid>
                <a:gridCol w="985735">
                  <a:extLst>
                    <a:ext uri="{9D8B030D-6E8A-4147-A177-3AD203B41FA5}">
                      <a16:colId xmlns:a16="http://schemas.microsoft.com/office/drawing/2014/main" xmlns="" val="76748362"/>
                    </a:ext>
                  </a:extLst>
                </a:gridCol>
                <a:gridCol w="985735">
                  <a:extLst>
                    <a:ext uri="{9D8B030D-6E8A-4147-A177-3AD203B41FA5}">
                      <a16:colId xmlns:a16="http://schemas.microsoft.com/office/drawing/2014/main" xmlns="" val="2188518818"/>
                    </a:ext>
                  </a:extLst>
                </a:gridCol>
                <a:gridCol w="985735">
                  <a:extLst>
                    <a:ext uri="{9D8B030D-6E8A-4147-A177-3AD203B41FA5}">
                      <a16:colId xmlns:a16="http://schemas.microsoft.com/office/drawing/2014/main" xmlns="" val="2512317404"/>
                    </a:ext>
                  </a:extLst>
                </a:gridCol>
                <a:gridCol w="790333">
                  <a:extLst>
                    <a:ext uri="{9D8B030D-6E8A-4147-A177-3AD203B41FA5}">
                      <a16:colId xmlns:a16="http://schemas.microsoft.com/office/drawing/2014/main" xmlns="" val="774818073"/>
                    </a:ext>
                  </a:extLst>
                </a:gridCol>
                <a:gridCol w="790333">
                  <a:extLst>
                    <a:ext uri="{9D8B030D-6E8A-4147-A177-3AD203B41FA5}">
                      <a16:colId xmlns:a16="http://schemas.microsoft.com/office/drawing/2014/main" xmlns="" val="2921056124"/>
                    </a:ext>
                  </a:extLst>
                </a:gridCol>
                <a:gridCol w="816449">
                  <a:extLst>
                    <a:ext uri="{9D8B030D-6E8A-4147-A177-3AD203B41FA5}">
                      <a16:colId xmlns:a16="http://schemas.microsoft.com/office/drawing/2014/main" xmlns="" val="2725654186"/>
                    </a:ext>
                  </a:extLst>
                </a:gridCol>
                <a:gridCol w="1168400">
                  <a:extLst>
                    <a:ext uri="{9D8B030D-6E8A-4147-A177-3AD203B41FA5}">
                      <a16:colId xmlns:a16="http://schemas.microsoft.com/office/drawing/2014/main" xmlns="" val="918263411"/>
                    </a:ext>
                  </a:extLst>
                </a:gridCol>
                <a:gridCol w="731520">
                  <a:extLst>
                    <a:ext uri="{9D8B030D-6E8A-4147-A177-3AD203B41FA5}">
                      <a16:colId xmlns:a16="http://schemas.microsoft.com/office/drawing/2014/main" xmlns="" val="2980731889"/>
                    </a:ext>
                  </a:extLst>
                </a:gridCol>
                <a:gridCol w="731520">
                  <a:extLst>
                    <a:ext uri="{9D8B030D-6E8A-4147-A177-3AD203B41FA5}">
                      <a16:colId xmlns:a16="http://schemas.microsoft.com/office/drawing/2014/main" xmlns="" val="1537379529"/>
                    </a:ext>
                  </a:extLst>
                </a:gridCol>
                <a:gridCol w="737552">
                  <a:extLst>
                    <a:ext uri="{9D8B030D-6E8A-4147-A177-3AD203B41FA5}">
                      <a16:colId xmlns:a16="http://schemas.microsoft.com/office/drawing/2014/main" xmlns="" val="3467812728"/>
                    </a:ext>
                  </a:extLst>
                </a:gridCol>
              </a:tblGrid>
              <a:tr h="77345">
                <a:tc rowSpan="2">
                  <a:txBody>
                    <a:bodyPr/>
                    <a:lstStyle/>
                    <a:p>
                      <a:pPr algn="ctr">
                        <a:lnSpc>
                          <a:spcPct val="107000"/>
                        </a:lnSpc>
                      </a:pPr>
                      <a:r>
                        <a:rPr lang="en-ZA" sz="800" b="1">
                          <a:effectLst/>
                          <a:latin typeface="Arial Narrow" panose="020B0606020202030204" pitchFamily="34" charset="0"/>
                          <a:ea typeface="Calibri" panose="020F0502020204030204" pitchFamily="34" charset="0"/>
                          <a:cs typeface="Arial" panose="020B0604020202020204" pitchFamily="34" charset="0"/>
                        </a:rPr>
                        <a:t>Outcome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Outputs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Output Indicators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Audited/actual performance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Estimated Performance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MTEF Period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29304622"/>
                  </a:ext>
                </a:extLst>
              </a:tr>
              <a:tr h="39709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2018/19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2019/20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2020/21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vMerge="1">
                  <a:txBody>
                    <a:bodyPr/>
                    <a:lstStyle/>
                    <a:p>
                      <a:endParaRPr lang="en-ZA"/>
                    </a:p>
                  </a:txBody>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2022/23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2023/24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2024/25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824698105"/>
                  </a:ext>
                </a:extLst>
              </a:tr>
              <a:tr h="761113">
                <a:tc rowSpan="6">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Capable, effective and efficient organisation in support of the delivery of the MDDA mandate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Unqualified audit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 Unqualified audit with no significant findings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Unqualified audit opinion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Unqualified audit opinion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Unqualified audit opinion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Unqualified audit with no significant findings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Unqualified audit with no significant findings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Unqualified audit with no significant findings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Unqualified audit with no significant findings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8245108"/>
                  </a:ext>
                </a:extLst>
              </a:tr>
              <a:tr h="730880">
                <a:tc vMerge="1">
                  <a:txBody>
                    <a:bodyPr/>
                    <a:lstStyle/>
                    <a:p>
                      <a:endParaRPr lang="en-ZA"/>
                    </a:p>
                  </a:txBody>
                  <a:tcPr/>
                </a:tc>
                <a:tc vMerge="1">
                  <a:txBody>
                    <a:bodyPr/>
                    <a:lstStyle/>
                    <a:p>
                      <a:endParaRPr lang="en-ZA"/>
                    </a:p>
                  </a:txBody>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2. Percentage of fraud detected or prevented through effective risk management mechanisms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New indicator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Fraud prevention and risk management strategies implemented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2057834"/>
                  </a:ext>
                </a:extLst>
              </a:tr>
              <a:tr h="0">
                <a:tc vMerge="1">
                  <a:txBody>
                    <a:bodyPr/>
                    <a:lstStyle/>
                    <a:p>
                      <a:endParaRPr lang="en-ZA"/>
                    </a:p>
                  </a:txBody>
                  <a:tcPr/>
                </a:tc>
                <a:tc rowSpan="3">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Financial Performance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Efficiency</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3. Percentage of invoices processed for payment within 30 days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New indicator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6449349"/>
                  </a:ext>
                </a:extLst>
              </a:tr>
              <a:tr h="397125">
                <a:tc vMerge="1">
                  <a:txBody>
                    <a:bodyPr/>
                    <a:lstStyle/>
                    <a:p>
                      <a:endParaRPr lang="en-ZA"/>
                    </a:p>
                  </a:txBody>
                  <a:tcPr/>
                </a:tc>
                <a:tc vMerge="1">
                  <a:txBody>
                    <a:bodyPr/>
                    <a:lstStyle/>
                    <a:p>
                      <a:endParaRPr lang="en-ZA"/>
                    </a:p>
                  </a:txBody>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4. Percentage of Fruitless and Wasteful Expenditure incurred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New indicator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5583003"/>
                  </a:ext>
                </a:extLst>
              </a:tr>
              <a:tr h="263624">
                <a:tc vMerge="1">
                  <a:txBody>
                    <a:bodyPr/>
                    <a:lstStyle/>
                    <a:p>
                      <a:endParaRPr lang="en-ZA"/>
                    </a:p>
                  </a:txBody>
                  <a:tcPr/>
                </a:tc>
                <a:tc vMerge="1">
                  <a:txBody>
                    <a:bodyPr/>
                    <a:lstStyle/>
                    <a:p>
                      <a:endParaRPr lang="en-ZA"/>
                    </a:p>
                  </a:txBody>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5. Percentage of Irregular Expenditure incurred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New indicator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030040"/>
                  </a:ext>
                </a:extLst>
              </a:tr>
              <a:tr h="463876">
                <a:tc vMerge="1">
                  <a:txBody>
                    <a:bodyPr/>
                    <a:lstStyle/>
                    <a:p>
                      <a:endParaRPr lang="en-ZA"/>
                    </a:p>
                  </a:txBody>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Human Resources Strategy</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6. Percentage of Human Resources Strategy implementation targets achieved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New indicator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Human Resources Strategy submitted to Board for approval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60%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70%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dirty="0">
                          <a:effectLst/>
                          <a:latin typeface="Arial Narrow" panose="020B0606020202030204" pitchFamily="34" charset="0"/>
                          <a:ea typeface="Calibri" panose="020F0502020204030204" pitchFamily="34" charset="0"/>
                          <a:cs typeface="Arial" panose="020B0604020202020204" pitchFamily="34" charset="0"/>
                        </a:rPr>
                        <a:t>90%</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2268142"/>
                  </a:ext>
                </a:extLst>
              </a:tr>
            </a:tbl>
          </a:graphicData>
        </a:graphic>
      </p:graphicFrame>
    </p:spTree>
    <p:extLst>
      <p:ext uri="{BB962C8B-B14F-4D97-AF65-F5344CB8AC3E}">
        <p14:creationId xmlns:p14="http://schemas.microsoft.com/office/powerpoint/2010/main" xmlns="" val="372440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E4089BC-4CCB-4800-9167-3F550930E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C6A43E0C-5280-4B09-A1A7-ED95C6A14EBD}"/>
              </a:ext>
            </a:extLst>
          </p:cNvPr>
          <p:cNvSpPr>
            <a:spLocks noGrp="1"/>
          </p:cNvSpPr>
          <p:nvPr>
            <p:ph type="title"/>
          </p:nvPr>
        </p:nvSpPr>
        <p:spPr/>
        <p:txBody>
          <a:bodyPr/>
          <a:lstStyle/>
          <a:p>
            <a:r>
              <a:rPr lang="en-ZA" sz="3200" b="0" dirty="0">
                <a:solidFill>
                  <a:schemeClr val="tx1"/>
                </a:solidFill>
              </a:rPr>
              <a:t>Programme 1 Governance &amp; Administration</a:t>
            </a:r>
          </a:p>
        </p:txBody>
      </p:sp>
      <p:sp>
        <p:nvSpPr>
          <p:cNvPr id="6" name="Rectangle 1">
            <a:extLst>
              <a:ext uri="{FF2B5EF4-FFF2-40B4-BE49-F238E27FC236}">
                <a16:creationId xmlns:a16="http://schemas.microsoft.com/office/drawing/2014/main" xmlns="" id="{9C5EA3D9-1027-45DE-AA34-C6F47A39935C}"/>
              </a:ext>
            </a:extLst>
          </p:cNvPr>
          <p:cNvSpPr>
            <a:spLocks noChangeArrowheads="1"/>
          </p:cNvSpPr>
          <p:nvPr/>
        </p:nvSpPr>
        <p:spPr bwMode="auto">
          <a:xfrm>
            <a:off x="426720" y="1338610"/>
            <a:ext cx="2916183"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Indicators, Annual and Quarterly Targets</a:t>
            </a:r>
            <a:endParaRPr kumimoji="0" lang="en-ZA"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xmlns="" id="{C18DDDD0-144F-478E-88D0-A4262D3F67A9}"/>
              </a:ext>
            </a:extLst>
          </p:cNvPr>
          <p:cNvGraphicFramePr>
            <a:graphicFrameLocks noGrp="1"/>
          </p:cNvGraphicFramePr>
          <p:nvPr>
            <p:extLst>
              <p:ext uri="{D42A27DB-BD31-4B8C-83A1-F6EECF244321}">
                <p14:modId xmlns:p14="http://schemas.microsoft.com/office/powerpoint/2010/main" xmlns="" val="30974455"/>
              </p:ext>
            </p:extLst>
          </p:nvPr>
        </p:nvGraphicFramePr>
        <p:xfrm>
          <a:off x="457200" y="2032000"/>
          <a:ext cx="8229599" cy="3126359"/>
        </p:xfrm>
        <a:graphic>
          <a:graphicData uri="http://schemas.openxmlformats.org/drawingml/2006/table">
            <a:tbl>
              <a:tblPr firstRow="1" firstCol="1" bandRow="1"/>
              <a:tblGrid>
                <a:gridCol w="2243389">
                  <a:extLst>
                    <a:ext uri="{9D8B030D-6E8A-4147-A177-3AD203B41FA5}">
                      <a16:colId xmlns:a16="http://schemas.microsoft.com/office/drawing/2014/main" xmlns="" val="3102494176"/>
                    </a:ext>
                  </a:extLst>
                </a:gridCol>
                <a:gridCol w="1247607">
                  <a:extLst>
                    <a:ext uri="{9D8B030D-6E8A-4147-A177-3AD203B41FA5}">
                      <a16:colId xmlns:a16="http://schemas.microsoft.com/office/drawing/2014/main" xmlns="" val="1099142939"/>
                    </a:ext>
                  </a:extLst>
                </a:gridCol>
                <a:gridCol w="1413845">
                  <a:extLst>
                    <a:ext uri="{9D8B030D-6E8A-4147-A177-3AD203B41FA5}">
                      <a16:colId xmlns:a16="http://schemas.microsoft.com/office/drawing/2014/main" xmlns="" val="3388559924"/>
                    </a:ext>
                  </a:extLst>
                </a:gridCol>
                <a:gridCol w="1163665">
                  <a:extLst>
                    <a:ext uri="{9D8B030D-6E8A-4147-A177-3AD203B41FA5}">
                      <a16:colId xmlns:a16="http://schemas.microsoft.com/office/drawing/2014/main" xmlns="" val="606679085"/>
                    </a:ext>
                  </a:extLst>
                </a:gridCol>
                <a:gridCol w="1163665">
                  <a:extLst>
                    <a:ext uri="{9D8B030D-6E8A-4147-A177-3AD203B41FA5}">
                      <a16:colId xmlns:a16="http://schemas.microsoft.com/office/drawing/2014/main" xmlns="" val="2419151205"/>
                    </a:ext>
                  </a:extLst>
                </a:gridCol>
                <a:gridCol w="997428">
                  <a:extLst>
                    <a:ext uri="{9D8B030D-6E8A-4147-A177-3AD203B41FA5}">
                      <a16:colId xmlns:a16="http://schemas.microsoft.com/office/drawing/2014/main" xmlns="" val="1459058112"/>
                    </a:ext>
                  </a:extLst>
                </a:gridCol>
              </a:tblGrid>
              <a:tr h="149371">
                <a:tc>
                  <a:txBody>
                    <a:bodyPr/>
                    <a:lstStyle/>
                    <a:p>
                      <a:pPr algn="ctr">
                        <a:lnSpc>
                          <a:spcPct val="107000"/>
                        </a:lnSpc>
                      </a:pPr>
                      <a:r>
                        <a:rPr lang="en-US" sz="800" b="1">
                          <a:effectLst/>
                          <a:latin typeface="Arial Narrow" panose="020B0606020202030204" pitchFamily="34" charset="0"/>
                          <a:ea typeface="MS Mincho" panose="02020609040205080304" pitchFamily="49" charset="-128"/>
                          <a:cs typeface="Arial" panose="020B0604020202020204" pitchFamily="34" charset="0"/>
                        </a:rPr>
                        <a:t>OUTPUT INDICATOR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ANNUAL TARGET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Q1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Q2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Q3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Q4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2272457829"/>
                  </a:ext>
                </a:extLst>
              </a:tr>
              <a:tr h="621700">
                <a:tc>
                  <a:txBody>
                    <a:bodyPr/>
                    <a:lstStyle/>
                    <a:p>
                      <a:pPr marL="0" lvl="0" indent="0">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 Unqualified audit with no significant findings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Unqualified audit opinion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Submission of unaudited annual financial statements and performance information to National Treasury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Unqualified audit opinion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Development of Audit Action Plan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Audit Action Plan submitted to Audit &amp; Risk Committee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45309273"/>
                  </a:ext>
                </a:extLst>
              </a:tr>
              <a:tr h="621700">
                <a:tc rowSpan="2">
                  <a:txBody>
                    <a:bodyPr/>
                    <a:lstStyle/>
                    <a:p>
                      <a:pPr marL="0" lvl="0" indent="0">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2. Percentage of fraud detected or prevented through effective risk management mechanisms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r>
                        <a:rPr lang="en-US" sz="800">
                          <a:effectLst/>
                          <a:latin typeface="Arial Narrow" panose="020B0606020202030204" pitchFamily="34" charset="0"/>
                          <a:ea typeface="MS Mincho" panose="02020609040205080304" pitchFamily="49" charset="-128"/>
                          <a:cs typeface="Arial" panose="020B0604020202020204" pitchFamily="34" charset="0"/>
                        </a:rPr>
                        <a:t>Annual Fraud Prevention Plan submitted to the Board for approval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800">
                          <a:effectLst/>
                          <a:latin typeface="Arial Narrow" panose="020B0606020202030204" pitchFamily="34" charset="0"/>
                          <a:ea typeface="MS Mincho" panose="02020609040205080304" pitchFamily="49" charset="-128"/>
                          <a:cs typeface="Arial" panose="020B0604020202020204" pitchFamily="34" charset="0"/>
                        </a:rPr>
                        <a:t>Quarterly risk mitigations review report submitted to ARC for recommendation to the Board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800">
                          <a:effectLst/>
                          <a:latin typeface="Arial Narrow" panose="020B0606020202030204" pitchFamily="34" charset="0"/>
                          <a:ea typeface="MS Mincho" panose="02020609040205080304" pitchFamily="49" charset="-128"/>
                          <a:cs typeface="Arial" panose="020B0604020202020204" pitchFamily="34" charset="0"/>
                        </a:rPr>
                        <a:t>Quarterly risk mitigations review report submitted to ARC for recommendation to the Board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pPr>
                      <a:r>
                        <a:rPr lang="en-US" sz="800">
                          <a:effectLst/>
                          <a:latin typeface="Arial Narrow" panose="020B0606020202030204" pitchFamily="34" charset="0"/>
                          <a:ea typeface="MS Mincho" panose="02020609040205080304" pitchFamily="49" charset="-128"/>
                          <a:cs typeface="Arial" panose="020B0604020202020204" pitchFamily="34" charset="0"/>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0317641"/>
                  </a:ext>
                </a:extLst>
              </a:tr>
              <a:tr h="464283">
                <a:tc vMerge="1">
                  <a:txBody>
                    <a:bodyPr/>
                    <a:lstStyle/>
                    <a:p>
                      <a:endParaRPr lang="en-ZA"/>
                    </a:p>
                  </a:txBody>
                  <a:tcPr/>
                </a:tc>
                <a:tc vMerge="1">
                  <a:txBody>
                    <a:bodyPr/>
                    <a:lstStyle/>
                    <a:p>
                      <a:endParaRPr lang="en-ZA"/>
                    </a:p>
                  </a:txBody>
                  <a:tcPr/>
                </a:tc>
                <a:tc>
                  <a:txBody>
                    <a:bodyPr/>
                    <a:lstStyle/>
                    <a:p>
                      <a:pPr>
                        <a:lnSpc>
                          <a:spcPct val="107000"/>
                        </a:lnSpc>
                      </a:pPr>
                      <a:r>
                        <a:rPr lang="en-US" sz="800">
                          <a:effectLst/>
                          <a:latin typeface="Arial Narrow" panose="020B0606020202030204" pitchFamily="34" charset="0"/>
                          <a:ea typeface="MS Mincho" panose="02020609040205080304" pitchFamily="49" charset="-128"/>
                          <a:cs typeface="Arial" panose="020B0604020202020204" pitchFamily="34" charset="0"/>
                        </a:rPr>
                        <a:t>Annual risk register submitted to ARC for recommendation to the Board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800">
                          <a:effectLst/>
                          <a:latin typeface="Arial Narrow" panose="020B0606020202030204" pitchFamily="34" charset="0"/>
                          <a:ea typeface="MS Mincho" panose="02020609040205080304" pitchFamily="49" charset="-128"/>
                          <a:cs typeface="Arial" panose="020B0604020202020204" pitchFamily="34" charset="0"/>
                        </a:rPr>
                        <a:t>Fraud hotline reports submitted to ARC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800">
                          <a:effectLst/>
                          <a:latin typeface="Arial Narrow" panose="020B0606020202030204" pitchFamily="34" charset="0"/>
                          <a:ea typeface="MS Mincho" panose="02020609040205080304" pitchFamily="49" charset="-128"/>
                          <a:cs typeface="Arial" panose="020B0604020202020204" pitchFamily="34" charset="0"/>
                        </a:rPr>
                        <a:t>Fraud hotline reports submitted to ARC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899912468"/>
                  </a:ext>
                </a:extLst>
              </a:tr>
              <a:tr h="306865">
                <a:tc>
                  <a:txBody>
                    <a:bodyPr/>
                    <a:lstStyle/>
                    <a:p>
                      <a:pPr marL="0" lvl="0" indent="0">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3. Percentage of invoices processed for payment within 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90%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70782223"/>
                  </a:ext>
                </a:extLst>
              </a:tr>
              <a:tr h="306865">
                <a:tc>
                  <a:txBody>
                    <a:bodyPr/>
                    <a:lstStyle/>
                    <a:p>
                      <a:pPr marL="0" lvl="0" indent="0">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4. Percentage of Fruitless and Wasteful Expenditure incurred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36469704"/>
                  </a:ext>
                </a:extLst>
              </a:tr>
              <a:tr h="348710">
                <a:tc>
                  <a:txBody>
                    <a:bodyPr/>
                    <a:lstStyle/>
                    <a:p>
                      <a:pPr marL="0" lvl="0" indent="0">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5. Percentage of Irregular Expenditure incurred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85648962"/>
                  </a:ext>
                </a:extLst>
              </a:tr>
              <a:tr h="306865">
                <a:tc>
                  <a:txBody>
                    <a:bodyPr/>
                    <a:lstStyle/>
                    <a:p>
                      <a:pPr marL="0" lvl="0" indent="0">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6. Percentage of Human Resources Strategy implementation targets achieved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60%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dirty="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00509096"/>
                  </a:ext>
                </a:extLst>
              </a:tr>
            </a:tbl>
          </a:graphicData>
        </a:graphic>
      </p:graphicFrame>
    </p:spTree>
    <p:extLst>
      <p:ext uri="{BB962C8B-B14F-4D97-AF65-F5344CB8AC3E}">
        <p14:creationId xmlns:p14="http://schemas.microsoft.com/office/powerpoint/2010/main" xmlns="" val="3492232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9B49105-A55E-47A9-9D32-26086C72FC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911C1D41-DA41-43A2-A890-304F611B38EB}"/>
              </a:ext>
            </a:extLst>
          </p:cNvPr>
          <p:cNvSpPr>
            <a:spLocks noGrp="1"/>
          </p:cNvSpPr>
          <p:nvPr>
            <p:ph type="title"/>
          </p:nvPr>
        </p:nvSpPr>
        <p:spPr/>
        <p:txBody>
          <a:bodyPr/>
          <a:lstStyle/>
          <a:p>
            <a:r>
              <a:rPr kumimoji="0" lang="en-ZA" sz="3200" b="0" i="0" u="none" strike="noStrike" kern="1200" cap="none" spc="0" normalizeH="0" baseline="0" noProof="0" dirty="0">
                <a:ln>
                  <a:noFill/>
                </a:ln>
                <a:solidFill>
                  <a:prstClr val="black"/>
                </a:solidFill>
                <a:effectLst/>
                <a:uLnTx/>
                <a:uFillTx/>
                <a:ea typeface="Arial Unicode MS" pitchFamily="34" charset="-128"/>
              </a:rPr>
              <a:t>Programme 2 Grant &amp; Seed Funding</a:t>
            </a:r>
            <a:r>
              <a:rPr kumimoji="0" lang="en-ZA" sz="3600" b="0" i="0" u="none" strike="noStrike" kern="1200" cap="none" spc="0" normalizeH="0" baseline="0" noProof="0" dirty="0">
                <a:ln>
                  <a:noFill/>
                </a:ln>
                <a:solidFill>
                  <a:prstClr val="black"/>
                </a:solidFill>
                <a:effectLst/>
                <a:uLnTx/>
                <a:uFillTx/>
                <a:ea typeface="Arial Unicode MS" pitchFamily="34" charset="-128"/>
              </a:rPr>
              <a:t/>
            </a:r>
            <a:br>
              <a:rPr kumimoji="0" lang="en-ZA" sz="3600" b="0" i="0" u="none" strike="noStrike" kern="1200" cap="none" spc="0" normalizeH="0" baseline="0" noProof="0" dirty="0">
                <a:ln>
                  <a:noFill/>
                </a:ln>
                <a:solidFill>
                  <a:prstClr val="black"/>
                </a:solidFill>
                <a:effectLst/>
                <a:uLnTx/>
                <a:uFillTx/>
                <a:ea typeface="Arial Unicode MS" pitchFamily="34" charset="-128"/>
              </a:rPr>
            </a:br>
            <a:r>
              <a:rPr kumimoji="0" lang="en-ZA" sz="2400" b="0" i="0" u="none" strike="noStrike" kern="1200" cap="none" spc="0" normalizeH="0" baseline="0" noProof="0" dirty="0">
                <a:ln>
                  <a:noFill/>
                </a:ln>
                <a:solidFill>
                  <a:prstClr val="black"/>
                </a:solidFill>
                <a:effectLst/>
                <a:uLnTx/>
                <a:uFillTx/>
                <a:ea typeface="Arial Unicode MS" pitchFamily="34" charset="-128"/>
              </a:rPr>
              <a:t>Sub-programme 2.1 Community &amp; Small Commercial Media</a:t>
            </a:r>
            <a:endParaRPr lang="en-ZA" sz="2400" dirty="0"/>
          </a:p>
        </p:txBody>
      </p:sp>
      <p:sp>
        <p:nvSpPr>
          <p:cNvPr id="6" name="TextBox 5">
            <a:extLst>
              <a:ext uri="{FF2B5EF4-FFF2-40B4-BE49-F238E27FC236}">
                <a16:creationId xmlns:a16="http://schemas.microsoft.com/office/drawing/2014/main" xmlns="" id="{8739C91D-B40D-4B56-B16F-C74301ACCCCB}"/>
              </a:ext>
            </a:extLst>
          </p:cNvPr>
          <p:cNvSpPr txBox="1"/>
          <p:nvPr/>
        </p:nvSpPr>
        <p:spPr>
          <a:xfrm>
            <a:off x="457200" y="1184043"/>
            <a:ext cx="457744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ZA" altLang="en-US" sz="1100" b="1" i="0" u="none" strike="noStrike" kern="1200" cap="none" spc="0" normalizeH="0" baseline="0" noProof="0" dirty="0" bmk="">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utcomes, Outputs, Performance Indicators and Targets</a:t>
            </a:r>
            <a:endParaRPr kumimoji="0" lang="en-ZA" altLang="en-US" sz="6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xmlns="" id="{9F4511D4-D520-40B5-ABE3-4E43C9C10569}"/>
              </a:ext>
            </a:extLst>
          </p:cNvPr>
          <p:cNvGraphicFramePr>
            <a:graphicFrameLocks noGrp="1"/>
          </p:cNvGraphicFramePr>
          <p:nvPr>
            <p:extLst>
              <p:ext uri="{D42A27DB-BD31-4B8C-83A1-F6EECF244321}">
                <p14:modId xmlns:p14="http://schemas.microsoft.com/office/powerpoint/2010/main" xmlns="" val="4069059162"/>
              </p:ext>
            </p:extLst>
          </p:nvPr>
        </p:nvGraphicFramePr>
        <p:xfrm>
          <a:off x="457199" y="1486696"/>
          <a:ext cx="8229601" cy="2690019"/>
        </p:xfrm>
        <a:graphic>
          <a:graphicData uri="http://schemas.openxmlformats.org/drawingml/2006/table">
            <a:tbl>
              <a:tblPr firstRow="1" firstCol="1" bandRow="1"/>
              <a:tblGrid>
                <a:gridCol w="915132">
                  <a:extLst>
                    <a:ext uri="{9D8B030D-6E8A-4147-A177-3AD203B41FA5}">
                      <a16:colId xmlns:a16="http://schemas.microsoft.com/office/drawing/2014/main" xmlns="" val="1012118004"/>
                    </a:ext>
                  </a:extLst>
                </a:gridCol>
                <a:gridCol w="822228">
                  <a:extLst>
                    <a:ext uri="{9D8B030D-6E8A-4147-A177-3AD203B41FA5}">
                      <a16:colId xmlns:a16="http://schemas.microsoft.com/office/drawing/2014/main" xmlns="" val="3717931193"/>
                    </a:ext>
                  </a:extLst>
                </a:gridCol>
                <a:gridCol w="985520">
                  <a:extLst>
                    <a:ext uri="{9D8B030D-6E8A-4147-A177-3AD203B41FA5}">
                      <a16:colId xmlns:a16="http://schemas.microsoft.com/office/drawing/2014/main" xmlns="" val="3830345580"/>
                    </a:ext>
                  </a:extLst>
                </a:gridCol>
                <a:gridCol w="1029818">
                  <a:extLst>
                    <a:ext uri="{9D8B030D-6E8A-4147-A177-3AD203B41FA5}">
                      <a16:colId xmlns:a16="http://schemas.microsoft.com/office/drawing/2014/main" xmlns="" val="299372796"/>
                    </a:ext>
                  </a:extLst>
                </a:gridCol>
                <a:gridCol w="822960">
                  <a:extLst>
                    <a:ext uri="{9D8B030D-6E8A-4147-A177-3AD203B41FA5}">
                      <a16:colId xmlns:a16="http://schemas.microsoft.com/office/drawing/2014/main" xmlns="" val="3908495796"/>
                    </a:ext>
                  </a:extLst>
                </a:gridCol>
                <a:gridCol w="822960">
                  <a:extLst>
                    <a:ext uri="{9D8B030D-6E8A-4147-A177-3AD203B41FA5}">
                      <a16:colId xmlns:a16="http://schemas.microsoft.com/office/drawing/2014/main" xmlns="" val="1366015857"/>
                    </a:ext>
                  </a:extLst>
                </a:gridCol>
                <a:gridCol w="822960">
                  <a:extLst>
                    <a:ext uri="{9D8B030D-6E8A-4147-A177-3AD203B41FA5}">
                      <a16:colId xmlns:a16="http://schemas.microsoft.com/office/drawing/2014/main" xmlns="" val="3740394165"/>
                    </a:ext>
                  </a:extLst>
                </a:gridCol>
                <a:gridCol w="822960">
                  <a:extLst>
                    <a:ext uri="{9D8B030D-6E8A-4147-A177-3AD203B41FA5}">
                      <a16:colId xmlns:a16="http://schemas.microsoft.com/office/drawing/2014/main" xmlns="" val="3522323404"/>
                    </a:ext>
                  </a:extLst>
                </a:gridCol>
                <a:gridCol w="717702">
                  <a:extLst>
                    <a:ext uri="{9D8B030D-6E8A-4147-A177-3AD203B41FA5}">
                      <a16:colId xmlns:a16="http://schemas.microsoft.com/office/drawing/2014/main" xmlns="" val="684342174"/>
                    </a:ext>
                  </a:extLst>
                </a:gridCol>
                <a:gridCol w="467361">
                  <a:extLst>
                    <a:ext uri="{9D8B030D-6E8A-4147-A177-3AD203B41FA5}">
                      <a16:colId xmlns:a16="http://schemas.microsoft.com/office/drawing/2014/main" xmlns="" val="3613103133"/>
                    </a:ext>
                  </a:extLst>
                </a:gridCol>
              </a:tblGrid>
              <a:tr h="384620">
                <a:tc rowSpan="2">
                  <a:txBody>
                    <a:bodyPr/>
                    <a:lstStyle/>
                    <a:p>
                      <a:pPr algn="ctr">
                        <a:lnSpc>
                          <a:spcPct val="107000"/>
                        </a:lnSpc>
                      </a:pPr>
                      <a:r>
                        <a:rPr lang="en-ZA" sz="800" b="1">
                          <a:effectLst/>
                          <a:latin typeface="Arial Narrow" panose="020B0606020202030204" pitchFamily="34" charset="0"/>
                          <a:ea typeface="Calibri" panose="020F0502020204030204" pitchFamily="34" charset="0"/>
                          <a:cs typeface="Arial" panose="020B0604020202020204" pitchFamily="34" charset="0"/>
                        </a:rPr>
                        <a:t>Outcome</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Outputs</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Output Indicators</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Audited/actual performance</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Estimated Performance</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2021/22</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MTEF Period</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82804505"/>
                  </a:ext>
                </a:extLst>
              </a:tr>
              <a:tr h="2091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2018/19</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2019/20</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2020/21</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effectLst/>
                          <a:latin typeface="Arial Narrow" panose="020B0606020202030204" pitchFamily="34" charset="0"/>
                          <a:ea typeface="Calibri" panose="020F0502020204030204" pitchFamily="34" charset="0"/>
                          <a:cs typeface="Arial" panose="020B0604020202020204" pitchFamily="34" charset="0"/>
                        </a:rPr>
                        <a:t> </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2022/23</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2023/24</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2024/25</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3839087878"/>
                  </a:ext>
                </a:extLst>
              </a:tr>
              <a:tr h="690880">
                <a:tc rowSpan="2">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Media diversity promoted through the growth of sustainable community-based and small commercial media nationally</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Community broadcast project funding </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7. Number of grant funding applications for community broadcast projects approved </a:t>
                      </a:r>
                      <a:endParaRPr lang="en-ZA"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29</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18</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20</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20</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20</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20</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22</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7981194"/>
                  </a:ext>
                </a:extLst>
              </a:tr>
              <a:tr h="759841">
                <a:tc vMerge="1">
                  <a:txBody>
                    <a:bodyPr/>
                    <a:lstStyle/>
                    <a:p>
                      <a:endParaRPr lang="en-ZA"/>
                    </a:p>
                  </a:txBody>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Community and Small Commercial Media digital/print project funding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8.Number of grant funding applications for small commercial print or digital media projects</a:t>
                      </a:r>
                      <a:r>
                        <a:rPr lang="en-ZA" sz="800" dirty="0">
                          <a:effectLst/>
                          <a:latin typeface="Arial Narrow" panose="020B0606020202030204" pitchFamily="34" charset="0"/>
                          <a:ea typeface="Calibri" panose="020F0502020204030204" pitchFamily="34" charset="0"/>
                          <a:cs typeface="Times New Roman" panose="02020603050405020304" pitchFamily="18" charset="0"/>
                        </a:rPr>
                        <a:t> </a:t>
                      </a:r>
                      <a:r>
                        <a:rPr lang="en-ZA" sz="800" dirty="0">
                          <a:effectLst/>
                          <a:latin typeface="Arial Narrow" panose="020B0606020202030204" pitchFamily="34" charset="0"/>
                          <a:ea typeface="Calibri" panose="020F0502020204030204" pitchFamily="34" charset="0"/>
                          <a:cs typeface="Arial" panose="020B0604020202020204" pitchFamily="34" charset="0"/>
                        </a:rPr>
                        <a:t>approved </a:t>
                      </a:r>
                      <a:endParaRPr lang="en-ZA"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12</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dirty="0">
                          <a:effectLst/>
                          <a:latin typeface="Arial Narrow" panose="020B0606020202030204" pitchFamily="34" charset="0"/>
                          <a:ea typeface="Calibri" panose="020F0502020204030204" pitchFamily="34" charset="0"/>
                          <a:cs typeface="Arial" panose="020B0604020202020204" pitchFamily="34" charset="0"/>
                        </a:rPr>
                        <a:t>10</a:t>
                      </a:r>
                      <a:endParaRPr lang="en-ZA"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6</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6</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5121921"/>
                  </a:ext>
                </a:extLst>
              </a:tr>
              <a:tr h="645541">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Capacitated, digitally responsive community-based media sector	</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800">
                          <a:effectLst/>
                          <a:latin typeface="Arial Narrow" panose="020B0606020202030204" pitchFamily="34" charset="0"/>
                          <a:ea typeface="Arial Unicode MS" panose="020B0604020202020204"/>
                          <a:cs typeface="Arial" panose="020B0604020202020204" pitchFamily="34" charset="0"/>
                        </a:rPr>
                        <a:t>Community Media digital strategy implemented </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9. Number of    media       projects provided with digital support</a:t>
                      </a:r>
                      <a:endParaRPr lang="en-ZA"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r>
                        <a:rPr lang="en-GB" sz="800">
                          <a:effectLst/>
                          <a:latin typeface="Arial Narrow" panose="020B0606020202030204" pitchFamily="34" charset="0"/>
                          <a:ea typeface="Times New Roman" panose="02020603050405020304" pitchFamily="18" charset="0"/>
                          <a:cs typeface="Arial" panose="020B0604020202020204" pitchFamily="34" charset="0"/>
                        </a:rPr>
                        <a:t>Community Media digital strategy commissioned</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Community Media digital strategy and 3-year plan submitted to Board for approval</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effectLst/>
                          <a:latin typeface="Arial Narrow" panose="020B0606020202030204" pitchFamily="34" charset="0"/>
                          <a:ea typeface="Arial Unicode MS" panose="020B0604020202020204"/>
                          <a:cs typeface="Arial" panose="020B0604020202020204" pitchFamily="34" charset="0"/>
                        </a:rPr>
                        <a:t>13</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16</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ZA" sz="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22</a:t>
                      </a:r>
                      <a:endParaRPr lang="en-ZA"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43425858"/>
                  </a:ext>
                </a:extLst>
              </a:tr>
            </a:tbl>
          </a:graphicData>
        </a:graphic>
      </p:graphicFrame>
      <p:sp>
        <p:nvSpPr>
          <p:cNvPr id="8" name="TextBox 7">
            <a:extLst>
              <a:ext uri="{FF2B5EF4-FFF2-40B4-BE49-F238E27FC236}">
                <a16:creationId xmlns:a16="http://schemas.microsoft.com/office/drawing/2014/main" xmlns="" id="{D990741E-8C04-4B0A-9B0C-7B04ECC05D62}"/>
              </a:ext>
            </a:extLst>
          </p:cNvPr>
          <p:cNvSpPr txBox="1"/>
          <p:nvPr/>
        </p:nvSpPr>
        <p:spPr>
          <a:xfrm>
            <a:off x="401682" y="4176715"/>
            <a:ext cx="4632960" cy="261610"/>
          </a:xfrm>
          <a:prstGeom prst="rect">
            <a:avLst/>
          </a:prstGeom>
          <a:noFill/>
        </p:spPr>
        <p:txBody>
          <a:bodyPr wrap="square">
            <a:spAutoFit/>
          </a:bodyPr>
          <a:lstStyle/>
          <a:p>
            <a:pPr algn="just"/>
            <a:r>
              <a:rPr lang="en-ZA" sz="1100" b="1" dirty="0">
                <a:effectLst/>
                <a:latin typeface="Arial" panose="020B0604020202020204" pitchFamily="34" charset="0"/>
                <a:ea typeface="Calibri" panose="020F0502020204030204" pitchFamily="34" charset="0"/>
                <a:cs typeface="Times New Roman" panose="02020603050405020304" pitchFamily="18" charset="0"/>
              </a:rPr>
              <a:t>Indicators, Annual and Quarterly Targets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2092AB5B-9973-49A0-8D6F-F9FE766DFD69}"/>
              </a:ext>
            </a:extLst>
          </p:cNvPr>
          <p:cNvGraphicFramePr>
            <a:graphicFrameLocks noGrp="1"/>
          </p:cNvGraphicFramePr>
          <p:nvPr>
            <p:extLst>
              <p:ext uri="{D42A27DB-BD31-4B8C-83A1-F6EECF244321}">
                <p14:modId xmlns:p14="http://schemas.microsoft.com/office/powerpoint/2010/main" xmlns="" val="3706369884"/>
              </p:ext>
            </p:extLst>
          </p:nvPr>
        </p:nvGraphicFramePr>
        <p:xfrm>
          <a:off x="401682" y="4540411"/>
          <a:ext cx="8321629" cy="1707990"/>
        </p:xfrm>
        <a:graphic>
          <a:graphicData uri="http://schemas.openxmlformats.org/drawingml/2006/table">
            <a:tbl>
              <a:tblPr firstRow="1" firstCol="1" bandRow="1"/>
              <a:tblGrid>
                <a:gridCol w="3333645">
                  <a:extLst>
                    <a:ext uri="{9D8B030D-6E8A-4147-A177-3AD203B41FA5}">
                      <a16:colId xmlns:a16="http://schemas.microsoft.com/office/drawing/2014/main" xmlns="" val="3029028357"/>
                    </a:ext>
                  </a:extLst>
                </a:gridCol>
                <a:gridCol w="1657668">
                  <a:extLst>
                    <a:ext uri="{9D8B030D-6E8A-4147-A177-3AD203B41FA5}">
                      <a16:colId xmlns:a16="http://schemas.microsoft.com/office/drawing/2014/main" xmlns="" val="503158919"/>
                    </a:ext>
                  </a:extLst>
                </a:gridCol>
                <a:gridCol w="956987">
                  <a:extLst>
                    <a:ext uri="{9D8B030D-6E8A-4147-A177-3AD203B41FA5}">
                      <a16:colId xmlns:a16="http://schemas.microsoft.com/office/drawing/2014/main" xmlns="" val="4014813971"/>
                    </a:ext>
                  </a:extLst>
                </a:gridCol>
                <a:gridCol w="800541">
                  <a:extLst>
                    <a:ext uri="{9D8B030D-6E8A-4147-A177-3AD203B41FA5}">
                      <a16:colId xmlns:a16="http://schemas.microsoft.com/office/drawing/2014/main" xmlns="" val="1043036822"/>
                    </a:ext>
                  </a:extLst>
                </a:gridCol>
                <a:gridCol w="832163">
                  <a:extLst>
                    <a:ext uri="{9D8B030D-6E8A-4147-A177-3AD203B41FA5}">
                      <a16:colId xmlns:a16="http://schemas.microsoft.com/office/drawing/2014/main" xmlns="" val="183299113"/>
                    </a:ext>
                  </a:extLst>
                </a:gridCol>
                <a:gridCol w="740625">
                  <a:extLst>
                    <a:ext uri="{9D8B030D-6E8A-4147-A177-3AD203B41FA5}">
                      <a16:colId xmlns:a16="http://schemas.microsoft.com/office/drawing/2014/main" xmlns="" val="159807285"/>
                    </a:ext>
                  </a:extLst>
                </a:gridCol>
              </a:tblGrid>
              <a:tr h="258372">
                <a:tc>
                  <a:txBody>
                    <a:bodyPr/>
                    <a:lstStyle/>
                    <a:p>
                      <a:pPr algn="ctr">
                        <a:lnSpc>
                          <a:spcPct val="107000"/>
                        </a:lnSpc>
                      </a:pPr>
                      <a:r>
                        <a:rPr lang="en-US" sz="800" b="1">
                          <a:effectLst/>
                          <a:latin typeface="Arial Narrow" panose="020B0606020202030204" pitchFamily="34" charset="0"/>
                          <a:ea typeface="MS Mincho" panose="02020609040205080304" pitchFamily="49" charset="-128"/>
                          <a:cs typeface="Arial" panose="020B0604020202020204" pitchFamily="34" charset="0"/>
                        </a:rPr>
                        <a:t>Output Indicator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Annual target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Q1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Q2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Q3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Q4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1930028701"/>
                  </a:ext>
                </a:extLst>
              </a:tr>
              <a:tr h="554010">
                <a:tc>
                  <a:txBody>
                    <a:bodyPr/>
                    <a:lstStyle/>
                    <a:p>
                      <a:pPr marL="0" lvl="0" indent="0">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7. Number of grant funding applications for community broadcast projects approved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00029186"/>
                  </a:ext>
                </a:extLst>
              </a:tr>
              <a:tr h="618603">
                <a:tc>
                  <a:txBody>
                    <a:bodyPr/>
                    <a:lstStyle/>
                    <a:p>
                      <a:pPr marL="0" lvl="0" indent="0">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8. Number of grant funding applications for small commercial print and digital media projects approved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58679544"/>
                  </a:ext>
                </a:extLst>
              </a:tr>
              <a:tr h="277005">
                <a:tc>
                  <a:txBody>
                    <a:bodyPr/>
                    <a:lstStyle/>
                    <a:p>
                      <a:pPr marL="0" lvl="0" indent="0">
                        <a:lnSpc>
                          <a:spcPct val="107000"/>
                        </a:lnSpc>
                        <a:spcAft>
                          <a:spcPts val="0"/>
                        </a:spcAft>
                        <a:buClr>
                          <a:srgbClr val="000000"/>
                        </a:buClr>
                        <a:buFont typeface="+mj-lt"/>
                        <a:buNone/>
                      </a:pPr>
                      <a:r>
                        <a:rPr lang="en-ZA" sz="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9. umber of media projects provided with digital support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US" sz="800">
                          <a:solidFill>
                            <a:srgbClr val="000000"/>
                          </a:solidFill>
                          <a:effectLst/>
                          <a:latin typeface="Arial Narrow" panose="020B0606020202030204" pitchFamily="34" charset="0"/>
                          <a:ea typeface="Arial Unicode MS" panose="020B0604020202020204"/>
                          <a:cs typeface="Arial" panose="020B0604020202020204" pitchFamily="34" charset="0"/>
                        </a:rPr>
                        <a:t>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effectLst/>
                          <a:latin typeface="Arial Narrow" panose="020B0606020202030204" pitchFamily="34" charset="0"/>
                          <a:ea typeface="Times New Roman" panose="02020603050405020304" pitchFamily="18"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effectLst/>
                          <a:latin typeface="Arial Narrow" panose="020B0606020202030204" pitchFamily="34" charset="0"/>
                          <a:ea typeface="Times New Roman" panose="02020603050405020304" pitchFamily="18"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effectLst/>
                          <a:latin typeface="Arial Narrow" panose="020B0606020202030204" pitchFamily="34" charset="0"/>
                          <a:ea typeface="Times New Roman" panose="02020603050405020304" pitchFamily="18"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dirty="0">
                          <a:effectLst/>
                          <a:latin typeface="Arial Narrow" panose="020B0606020202030204" pitchFamily="34" charset="0"/>
                          <a:ea typeface="Times New Roman" panose="02020603050405020304" pitchFamily="18" charset="0"/>
                          <a:cs typeface="Arial" panose="020B0604020202020204" pitchFamily="34" charset="0"/>
                        </a:rPr>
                        <a:t>16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9202398"/>
                  </a:ext>
                </a:extLst>
              </a:tr>
            </a:tbl>
          </a:graphicData>
        </a:graphic>
      </p:graphicFrame>
    </p:spTree>
    <p:extLst>
      <p:ext uri="{BB962C8B-B14F-4D97-AF65-F5344CB8AC3E}">
        <p14:creationId xmlns:p14="http://schemas.microsoft.com/office/powerpoint/2010/main" xmlns="" val="257025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9B49105-A55E-47A9-9D32-26086C72FC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911C1D41-DA41-43A2-A890-304F611B38EB}"/>
              </a:ext>
            </a:extLst>
          </p:cNvPr>
          <p:cNvSpPr>
            <a:spLocks noGrp="1"/>
          </p:cNvSpPr>
          <p:nvPr>
            <p:ph type="title"/>
          </p:nvPr>
        </p:nvSpPr>
        <p:spPr/>
        <p:txBody>
          <a:bodyPr/>
          <a:lstStyle/>
          <a:p>
            <a:r>
              <a:rPr kumimoji="0" lang="en-ZA" sz="3200" b="0" i="0" u="none" strike="noStrike" kern="1200" cap="none" spc="0" normalizeH="0" baseline="0" noProof="0" dirty="0">
                <a:ln>
                  <a:noFill/>
                </a:ln>
                <a:solidFill>
                  <a:prstClr val="black"/>
                </a:solidFill>
                <a:effectLst/>
                <a:uLnTx/>
                <a:uFillTx/>
                <a:ea typeface="Arial Unicode MS" pitchFamily="34" charset="-128"/>
              </a:rPr>
              <a:t>Programme 2 Grant &amp; Seed Funding</a:t>
            </a:r>
            <a:r>
              <a:rPr kumimoji="0" lang="en-ZA" sz="3600" b="0" i="0" u="none" strike="noStrike" kern="1200" cap="none" spc="0" normalizeH="0" baseline="0" noProof="0" dirty="0">
                <a:ln>
                  <a:noFill/>
                </a:ln>
                <a:solidFill>
                  <a:prstClr val="black"/>
                </a:solidFill>
                <a:effectLst/>
                <a:uLnTx/>
                <a:uFillTx/>
                <a:ea typeface="Arial Unicode MS" pitchFamily="34" charset="-128"/>
              </a:rPr>
              <a:t/>
            </a:r>
            <a:br>
              <a:rPr kumimoji="0" lang="en-ZA" sz="3600" b="0" i="0" u="none" strike="noStrike" kern="1200" cap="none" spc="0" normalizeH="0" baseline="0" noProof="0" dirty="0">
                <a:ln>
                  <a:noFill/>
                </a:ln>
                <a:solidFill>
                  <a:prstClr val="black"/>
                </a:solidFill>
                <a:effectLst/>
                <a:uLnTx/>
                <a:uFillTx/>
                <a:ea typeface="Arial Unicode MS" pitchFamily="34" charset="-128"/>
              </a:rPr>
            </a:br>
            <a:r>
              <a:rPr kumimoji="0" lang="en-ZA" sz="2400" b="0" i="0" u="none" strike="noStrike" kern="1200" cap="none" spc="0" normalizeH="0" baseline="0" noProof="0" dirty="0">
                <a:ln>
                  <a:noFill/>
                </a:ln>
                <a:solidFill>
                  <a:prstClr val="black"/>
                </a:solidFill>
                <a:effectLst/>
                <a:uLnTx/>
                <a:uFillTx/>
                <a:ea typeface="Arial Unicode MS" pitchFamily="34" charset="-128"/>
              </a:rPr>
              <a:t>Sub-programme 2.2 Monitoring &amp; Evaluation</a:t>
            </a:r>
            <a:endParaRPr lang="en-ZA" dirty="0"/>
          </a:p>
        </p:txBody>
      </p:sp>
      <p:sp>
        <p:nvSpPr>
          <p:cNvPr id="6" name="TextBox 5">
            <a:extLst>
              <a:ext uri="{FF2B5EF4-FFF2-40B4-BE49-F238E27FC236}">
                <a16:creationId xmlns:a16="http://schemas.microsoft.com/office/drawing/2014/main" xmlns="" id="{8739C91D-B40D-4B56-B16F-C74301ACCCCB}"/>
              </a:ext>
            </a:extLst>
          </p:cNvPr>
          <p:cNvSpPr txBox="1"/>
          <p:nvPr/>
        </p:nvSpPr>
        <p:spPr>
          <a:xfrm>
            <a:off x="355600" y="1336443"/>
            <a:ext cx="457744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ZA" altLang="en-US" sz="1100" b="1" i="0" u="none" strike="noStrike" kern="1200" cap="none" spc="0" normalizeH="0" baseline="0" noProof="0" dirty="0" bmk="">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utcomes, Outputs, Performance Indicators and Targets</a:t>
            </a:r>
            <a:endParaRPr kumimoji="0" lang="en-ZA" altLang="en-US" sz="6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xmlns="" id="{7855461D-EEBE-45B8-816B-3410458CCD4A}"/>
              </a:ext>
            </a:extLst>
          </p:cNvPr>
          <p:cNvGraphicFramePr>
            <a:graphicFrameLocks noGrp="1"/>
          </p:cNvGraphicFramePr>
          <p:nvPr>
            <p:extLst>
              <p:ext uri="{D42A27DB-BD31-4B8C-83A1-F6EECF244321}">
                <p14:modId xmlns:p14="http://schemas.microsoft.com/office/powerpoint/2010/main" xmlns="" val="672631850"/>
              </p:ext>
            </p:extLst>
          </p:nvPr>
        </p:nvGraphicFramePr>
        <p:xfrm>
          <a:off x="457199" y="1811847"/>
          <a:ext cx="8229601" cy="1869883"/>
        </p:xfrm>
        <a:graphic>
          <a:graphicData uri="http://schemas.openxmlformats.org/drawingml/2006/table">
            <a:tbl>
              <a:tblPr firstRow="1" firstCol="1" bandRow="1"/>
              <a:tblGrid>
                <a:gridCol w="911840">
                  <a:extLst>
                    <a:ext uri="{9D8B030D-6E8A-4147-A177-3AD203B41FA5}">
                      <a16:colId xmlns:a16="http://schemas.microsoft.com/office/drawing/2014/main" xmlns="" val="2834328643"/>
                    </a:ext>
                  </a:extLst>
                </a:gridCol>
                <a:gridCol w="997427">
                  <a:extLst>
                    <a:ext uri="{9D8B030D-6E8A-4147-A177-3AD203B41FA5}">
                      <a16:colId xmlns:a16="http://schemas.microsoft.com/office/drawing/2014/main" xmlns="" val="2568659220"/>
                    </a:ext>
                  </a:extLst>
                </a:gridCol>
                <a:gridCol w="997427">
                  <a:extLst>
                    <a:ext uri="{9D8B030D-6E8A-4147-A177-3AD203B41FA5}">
                      <a16:colId xmlns:a16="http://schemas.microsoft.com/office/drawing/2014/main" xmlns="" val="2962649905"/>
                    </a:ext>
                  </a:extLst>
                </a:gridCol>
                <a:gridCol w="582656">
                  <a:extLst>
                    <a:ext uri="{9D8B030D-6E8A-4147-A177-3AD203B41FA5}">
                      <a16:colId xmlns:a16="http://schemas.microsoft.com/office/drawing/2014/main" xmlns="" val="2234676891"/>
                    </a:ext>
                  </a:extLst>
                </a:gridCol>
                <a:gridCol w="664952">
                  <a:extLst>
                    <a:ext uri="{9D8B030D-6E8A-4147-A177-3AD203B41FA5}">
                      <a16:colId xmlns:a16="http://schemas.microsoft.com/office/drawing/2014/main" xmlns="" val="1452414867"/>
                    </a:ext>
                  </a:extLst>
                </a:gridCol>
                <a:gridCol w="915132">
                  <a:extLst>
                    <a:ext uri="{9D8B030D-6E8A-4147-A177-3AD203B41FA5}">
                      <a16:colId xmlns:a16="http://schemas.microsoft.com/office/drawing/2014/main" xmlns="" val="2412133492"/>
                    </a:ext>
                  </a:extLst>
                </a:gridCol>
                <a:gridCol w="915132">
                  <a:extLst>
                    <a:ext uri="{9D8B030D-6E8A-4147-A177-3AD203B41FA5}">
                      <a16:colId xmlns:a16="http://schemas.microsoft.com/office/drawing/2014/main" xmlns="" val="2808562806"/>
                    </a:ext>
                  </a:extLst>
                </a:gridCol>
                <a:gridCol w="915132">
                  <a:extLst>
                    <a:ext uri="{9D8B030D-6E8A-4147-A177-3AD203B41FA5}">
                      <a16:colId xmlns:a16="http://schemas.microsoft.com/office/drawing/2014/main" xmlns="" val="770287703"/>
                    </a:ext>
                  </a:extLst>
                </a:gridCol>
                <a:gridCol w="720302">
                  <a:extLst>
                    <a:ext uri="{9D8B030D-6E8A-4147-A177-3AD203B41FA5}">
                      <a16:colId xmlns:a16="http://schemas.microsoft.com/office/drawing/2014/main" xmlns="" val="4124184351"/>
                    </a:ext>
                  </a:extLst>
                </a:gridCol>
                <a:gridCol w="609601">
                  <a:extLst>
                    <a:ext uri="{9D8B030D-6E8A-4147-A177-3AD203B41FA5}">
                      <a16:colId xmlns:a16="http://schemas.microsoft.com/office/drawing/2014/main" xmlns="" val="474184299"/>
                    </a:ext>
                  </a:extLst>
                </a:gridCol>
              </a:tblGrid>
              <a:tr h="123762">
                <a:tc rowSpan="2">
                  <a:txBody>
                    <a:bodyPr/>
                    <a:lstStyle/>
                    <a:p>
                      <a:pPr algn="ctr">
                        <a:lnSpc>
                          <a:spcPct val="107000"/>
                        </a:lnSpc>
                      </a:pPr>
                      <a:r>
                        <a:rPr lang="en-ZA" sz="800" b="1">
                          <a:effectLst/>
                          <a:latin typeface="Arial Narrow" panose="020B0606020202030204" pitchFamily="34" charset="0"/>
                          <a:ea typeface="Calibri" panose="020F0502020204030204" pitchFamily="34" charset="0"/>
                          <a:cs typeface="Arial" panose="020B0604020202020204" pitchFamily="34" charset="0"/>
                        </a:rPr>
                        <a:t>Outcome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Outputs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Output Indicators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Audited/actual performance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Estimated Performance 2021/22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MTEF Period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452018793"/>
                  </a:ext>
                </a:extLst>
              </a:tr>
              <a:tr h="26085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2018/19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2019/20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2020/21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vMerge="1">
                  <a:txBody>
                    <a:bodyPr/>
                    <a:lstStyle/>
                    <a:p>
                      <a:endParaRPr lang="en-ZA"/>
                    </a:p>
                  </a:txBody>
                  <a:tcPr/>
                </a:tc>
                <a:tc>
                  <a:txBody>
                    <a:bodyPr/>
                    <a:lstStyle/>
                    <a:p>
                      <a:pP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2022/23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2023/24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2024/25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1459324346"/>
                  </a:ext>
                </a:extLst>
              </a:tr>
              <a:tr h="709293">
                <a:tc rowSpan="2">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Capable, effective and efficient organisation in support of the delivery of the MDDA mandate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Annual evaluation of M&amp;E reports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10. Number of annual evaluation reports generated on funded projects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Final annual evaluation report submitted for approval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Final annual evaluation report submitted for approval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Final annual evaluation report approved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Final annual evaluation report approved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Final annual evaluation report approved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Final annual evaluation report approved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8176676"/>
                  </a:ext>
                </a:extLst>
              </a:tr>
              <a:tr h="775970">
                <a:tc vMerge="1">
                  <a:txBody>
                    <a:bodyPr/>
                    <a:lstStyle/>
                    <a:p>
                      <a:endParaRPr lang="en-ZA"/>
                    </a:p>
                  </a:txBody>
                  <a:tcPr/>
                </a:tc>
                <a:tc>
                  <a:txBody>
                    <a:bodyPr/>
                    <a:lstStyle/>
                    <a:p>
                      <a:pPr marL="22225">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Monitoring reports on input, output, and compliance to MDDA grant-in-aid contracts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11. Number of monitoring reports generated on funded projects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86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80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80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65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65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65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dirty="0">
                          <a:effectLst/>
                          <a:latin typeface="Arial Narrow" panose="020B0606020202030204" pitchFamily="34" charset="0"/>
                          <a:ea typeface="Calibri" panose="020F0502020204030204" pitchFamily="34" charset="0"/>
                          <a:cs typeface="Arial" panose="020B0604020202020204" pitchFamily="34" charset="0"/>
                        </a:rPr>
                        <a:t>65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7897798"/>
                  </a:ext>
                </a:extLst>
              </a:tr>
            </a:tbl>
          </a:graphicData>
        </a:graphic>
      </p:graphicFrame>
      <p:sp>
        <p:nvSpPr>
          <p:cNvPr id="8" name="TextBox 7">
            <a:extLst>
              <a:ext uri="{FF2B5EF4-FFF2-40B4-BE49-F238E27FC236}">
                <a16:creationId xmlns:a16="http://schemas.microsoft.com/office/drawing/2014/main" xmlns="" id="{FD42E0DA-E904-405D-ADA0-DFCC9E7C3443}"/>
              </a:ext>
            </a:extLst>
          </p:cNvPr>
          <p:cNvSpPr txBox="1"/>
          <p:nvPr/>
        </p:nvSpPr>
        <p:spPr>
          <a:xfrm>
            <a:off x="355600" y="3829484"/>
            <a:ext cx="4632960" cy="261610"/>
          </a:xfrm>
          <a:prstGeom prst="rect">
            <a:avLst/>
          </a:prstGeom>
          <a:noFill/>
        </p:spPr>
        <p:txBody>
          <a:bodyPr wrap="square">
            <a:spAutoFit/>
          </a:bodyPr>
          <a:lstStyle/>
          <a:p>
            <a:pPr algn="just"/>
            <a:r>
              <a:rPr lang="en-ZA" sz="1100" b="1" dirty="0">
                <a:effectLst/>
                <a:latin typeface="Arial" panose="020B0604020202020204" pitchFamily="34" charset="0"/>
                <a:ea typeface="Calibri" panose="020F0502020204030204" pitchFamily="34" charset="0"/>
                <a:cs typeface="Times New Roman" panose="02020603050405020304" pitchFamily="18" charset="0"/>
              </a:rPr>
              <a:t>Indicators, Annual and Quarterly Targets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EC4928F2-4316-4544-AA68-C6E168EC9C3E}"/>
              </a:ext>
            </a:extLst>
          </p:cNvPr>
          <p:cNvSpPr txBox="1"/>
          <p:nvPr/>
        </p:nvSpPr>
        <p:spPr>
          <a:xfrm>
            <a:off x="2255520" y="3262635"/>
            <a:ext cx="4632960" cy="261610"/>
          </a:xfrm>
          <a:prstGeom prst="rect">
            <a:avLst/>
          </a:prstGeom>
          <a:noFill/>
        </p:spPr>
        <p:txBody>
          <a:bodyPr wrap="square">
            <a:spAutoFit/>
          </a:bodyPr>
          <a:lstStyle/>
          <a:p>
            <a:pPr algn="just"/>
            <a:r>
              <a:rPr lang="en-ZA"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xmlns="" id="{D7843C5F-97C7-41A0-8D7A-81EEB638C0A3}"/>
              </a:ext>
            </a:extLst>
          </p:cNvPr>
          <p:cNvGraphicFramePr>
            <a:graphicFrameLocks noGrp="1"/>
          </p:cNvGraphicFramePr>
          <p:nvPr>
            <p:extLst>
              <p:ext uri="{D42A27DB-BD31-4B8C-83A1-F6EECF244321}">
                <p14:modId xmlns:p14="http://schemas.microsoft.com/office/powerpoint/2010/main" xmlns="" val="3290133735"/>
              </p:ext>
            </p:extLst>
          </p:nvPr>
        </p:nvGraphicFramePr>
        <p:xfrm>
          <a:off x="493712" y="4238848"/>
          <a:ext cx="8229600" cy="983391"/>
        </p:xfrm>
        <a:graphic>
          <a:graphicData uri="http://schemas.openxmlformats.org/drawingml/2006/table">
            <a:tbl>
              <a:tblPr firstRow="1" firstCol="1" bandRow="1"/>
              <a:tblGrid>
                <a:gridCol w="4488423">
                  <a:extLst>
                    <a:ext uri="{9D8B030D-6E8A-4147-A177-3AD203B41FA5}">
                      <a16:colId xmlns:a16="http://schemas.microsoft.com/office/drawing/2014/main" xmlns="" val="1420594965"/>
                    </a:ext>
                  </a:extLst>
                </a:gridCol>
                <a:gridCol w="1163665">
                  <a:extLst>
                    <a:ext uri="{9D8B030D-6E8A-4147-A177-3AD203B41FA5}">
                      <a16:colId xmlns:a16="http://schemas.microsoft.com/office/drawing/2014/main" xmlns="" val="3764688741"/>
                    </a:ext>
                  </a:extLst>
                </a:gridCol>
                <a:gridCol w="664952">
                  <a:extLst>
                    <a:ext uri="{9D8B030D-6E8A-4147-A177-3AD203B41FA5}">
                      <a16:colId xmlns:a16="http://schemas.microsoft.com/office/drawing/2014/main" xmlns="" val="668990202"/>
                    </a:ext>
                  </a:extLst>
                </a:gridCol>
                <a:gridCol w="582656">
                  <a:extLst>
                    <a:ext uri="{9D8B030D-6E8A-4147-A177-3AD203B41FA5}">
                      <a16:colId xmlns:a16="http://schemas.microsoft.com/office/drawing/2014/main" xmlns="" val="2988017936"/>
                    </a:ext>
                  </a:extLst>
                </a:gridCol>
                <a:gridCol w="581010">
                  <a:extLst>
                    <a:ext uri="{9D8B030D-6E8A-4147-A177-3AD203B41FA5}">
                      <a16:colId xmlns:a16="http://schemas.microsoft.com/office/drawing/2014/main" xmlns="" val="2727320043"/>
                    </a:ext>
                  </a:extLst>
                </a:gridCol>
                <a:gridCol w="748894">
                  <a:extLst>
                    <a:ext uri="{9D8B030D-6E8A-4147-A177-3AD203B41FA5}">
                      <a16:colId xmlns:a16="http://schemas.microsoft.com/office/drawing/2014/main" xmlns="" val="3311175469"/>
                    </a:ext>
                  </a:extLst>
                </a:gridCol>
              </a:tblGrid>
              <a:tr h="327707">
                <a:tc>
                  <a:txBody>
                    <a:bodyPr/>
                    <a:lstStyle/>
                    <a:p>
                      <a:pPr algn="ctr">
                        <a:lnSpc>
                          <a:spcPct val="107000"/>
                        </a:lnSpc>
                      </a:pPr>
                      <a:r>
                        <a:rPr lang="en-US" sz="800" b="1">
                          <a:effectLst/>
                          <a:latin typeface="Arial Narrow" panose="020B0606020202030204" pitchFamily="34" charset="0"/>
                          <a:ea typeface="MS Mincho" panose="02020609040205080304" pitchFamily="49" charset="-128"/>
                          <a:cs typeface="Arial" panose="020B0604020202020204" pitchFamily="34" charset="0"/>
                        </a:rPr>
                        <a:t>Output Indicator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Annual target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Q1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Q2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Q3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Q4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680826894"/>
                  </a:ext>
                </a:extLst>
              </a:tr>
              <a:tr h="327842">
                <a:tc>
                  <a:txBody>
                    <a:bodyPr/>
                    <a:lstStyle/>
                    <a:p>
                      <a:pPr marL="0" lvl="0" indent="0" algn="just">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10. Number of annual evaluation reports generated on funded projects</a:t>
                      </a:r>
                      <a:endParaRPr lang="en-Z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59274219"/>
                  </a:ext>
                </a:extLst>
              </a:tr>
              <a:tr h="327842">
                <a:tc>
                  <a:txBody>
                    <a:bodyPr/>
                    <a:lstStyle/>
                    <a:p>
                      <a:pPr marL="0" lvl="0" indent="0" algn="just">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11. Number of monitoring reports generated on funded projects </a:t>
                      </a:r>
                      <a:endParaRPr lang="en-Z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83208337"/>
                  </a:ext>
                </a:extLst>
              </a:tr>
            </a:tbl>
          </a:graphicData>
        </a:graphic>
      </p:graphicFrame>
    </p:spTree>
    <p:extLst>
      <p:ext uri="{BB962C8B-B14F-4D97-AF65-F5344CB8AC3E}">
        <p14:creationId xmlns:p14="http://schemas.microsoft.com/office/powerpoint/2010/main" xmlns="" val="626671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9B49105-A55E-47A9-9D32-26086C72FC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911C1D41-DA41-43A2-A890-304F611B38EB}"/>
              </a:ext>
            </a:extLst>
          </p:cNvPr>
          <p:cNvSpPr>
            <a:spLocks noGrp="1"/>
          </p:cNvSpPr>
          <p:nvPr>
            <p:ph type="title"/>
          </p:nvPr>
        </p:nvSpPr>
        <p:spPr>
          <a:xfrm>
            <a:off x="127498" y="170929"/>
            <a:ext cx="8723312" cy="1143000"/>
          </a:xfrm>
        </p:spPr>
        <p:txBody>
          <a:bodyPr/>
          <a:lstStyle/>
          <a:p>
            <a:pPr>
              <a:spcBef>
                <a:spcPts val="200"/>
              </a:spcBef>
            </a:pPr>
            <a:r>
              <a:rPr kumimoji="0" lang="en-ZA" sz="3200" b="0" i="0" u="none" strike="noStrike" kern="1200" cap="none" spc="0" normalizeH="0" baseline="0" noProof="0" dirty="0">
                <a:ln>
                  <a:noFill/>
                </a:ln>
                <a:solidFill>
                  <a:prstClr val="black"/>
                </a:solidFill>
                <a:effectLst/>
                <a:uLnTx/>
                <a:uFillTx/>
                <a:ea typeface="Arial Unicode MS" pitchFamily="34" charset="-128"/>
              </a:rPr>
              <a:t>Programme 3 </a:t>
            </a:r>
            <a:r>
              <a:rPr lang="en-ZA" sz="3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Partnerships, Public Awareness, And Advocacy</a:t>
            </a:r>
            <a:r>
              <a:rPr lang="en-ZA" sz="4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n-ZA" sz="4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ZA" dirty="0"/>
          </a:p>
        </p:txBody>
      </p:sp>
      <p:sp>
        <p:nvSpPr>
          <p:cNvPr id="6" name="TextBox 5">
            <a:extLst>
              <a:ext uri="{FF2B5EF4-FFF2-40B4-BE49-F238E27FC236}">
                <a16:creationId xmlns:a16="http://schemas.microsoft.com/office/drawing/2014/main" xmlns="" id="{8739C91D-B40D-4B56-B16F-C74301ACCCCB}"/>
              </a:ext>
            </a:extLst>
          </p:cNvPr>
          <p:cNvSpPr txBox="1"/>
          <p:nvPr/>
        </p:nvSpPr>
        <p:spPr>
          <a:xfrm>
            <a:off x="436880" y="1345702"/>
            <a:ext cx="457744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ZA" altLang="en-US" sz="1100" b="1" i="0" u="none" strike="noStrike" kern="1200" cap="none" spc="0" normalizeH="0" baseline="0" noProof="0" dirty="0" bmk="">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utcomes, Outputs, Performance Indicators and Targets</a:t>
            </a:r>
            <a:endParaRPr kumimoji="0" lang="en-ZA" altLang="en-US" sz="6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9" name="Table 8">
            <a:extLst>
              <a:ext uri="{FF2B5EF4-FFF2-40B4-BE49-F238E27FC236}">
                <a16:creationId xmlns:a16="http://schemas.microsoft.com/office/drawing/2014/main" xmlns="" id="{76A9B5DE-C11D-454E-902D-3AF9E3481CB2}"/>
              </a:ext>
            </a:extLst>
          </p:cNvPr>
          <p:cNvGraphicFramePr>
            <a:graphicFrameLocks noGrp="1"/>
          </p:cNvGraphicFramePr>
          <p:nvPr>
            <p:extLst>
              <p:ext uri="{D42A27DB-BD31-4B8C-83A1-F6EECF244321}">
                <p14:modId xmlns:p14="http://schemas.microsoft.com/office/powerpoint/2010/main" xmlns="" val="2181329170"/>
              </p:ext>
            </p:extLst>
          </p:nvPr>
        </p:nvGraphicFramePr>
        <p:xfrm>
          <a:off x="457201" y="1971041"/>
          <a:ext cx="8229598" cy="2100246"/>
        </p:xfrm>
        <a:graphic>
          <a:graphicData uri="http://schemas.openxmlformats.org/drawingml/2006/table">
            <a:tbl>
              <a:tblPr firstRow="1" firstCol="1" bandRow="1"/>
              <a:tblGrid>
                <a:gridCol w="1036319">
                  <a:extLst>
                    <a:ext uri="{9D8B030D-6E8A-4147-A177-3AD203B41FA5}">
                      <a16:colId xmlns:a16="http://schemas.microsoft.com/office/drawing/2014/main" xmlns="" val="3980829631"/>
                    </a:ext>
                  </a:extLst>
                </a:gridCol>
                <a:gridCol w="1229360">
                  <a:extLst>
                    <a:ext uri="{9D8B030D-6E8A-4147-A177-3AD203B41FA5}">
                      <a16:colId xmlns:a16="http://schemas.microsoft.com/office/drawing/2014/main" xmlns="" val="1121153788"/>
                    </a:ext>
                  </a:extLst>
                </a:gridCol>
                <a:gridCol w="1056640">
                  <a:extLst>
                    <a:ext uri="{9D8B030D-6E8A-4147-A177-3AD203B41FA5}">
                      <a16:colId xmlns:a16="http://schemas.microsoft.com/office/drawing/2014/main" xmlns="" val="909975114"/>
                    </a:ext>
                  </a:extLst>
                </a:gridCol>
                <a:gridCol w="983407">
                  <a:extLst>
                    <a:ext uri="{9D8B030D-6E8A-4147-A177-3AD203B41FA5}">
                      <a16:colId xmlns:a16="http://schemas.microsoft.com/office/drawing/2014/main" xmlns="" val="2028560597"/>
                    </a:ext>
                  </a:extLst>
                </a:gridCol>
                <a:gridCol w="615574">
                  <a:extLst>
                    <a:ext uri="{9D8B030D-6E8A-4147-A177-3AD203B41FA5}">
                      <a16:colId xmlns:a16="http://schemas.microsoft.com/office/drawing/2014/main" xmlns="" val="4047964468"/>
                    </a:ext>
                  </a:extLst>
                </a:gridCol>
                <a:gridCol w="788619">
                  <a:extLst>
                    <a:ext uri="{9D8B030D-6E8A-4147-A177-3AD203B41FA5}">
                      <a16:colId xmlns:a16="http://schemas.microsoft.com/office/drawing/2014/main" xmlns="" val="217960446"/>
                    </a:ext>
                  </a:extLst>
                </a:gridCol>
                <a:gridCol w="904240">
                  <a:extLst>
                    <a:ext uri="{9D8B030D-6E8A-4147-A177-3AD203B41FA5}">
                      <a16:colId xmlns:a16="http://schemas.microsoft.com/office/drawing/2014/main" xmlns="" val="38466083"/>
                    </a:ext>
                  </a:extLst>
                </a:gridCol>
                <a:gridCol w="579120">
                  <a:extLst>
                    <a:ext uri="{9D8B030D-6E8A-4147-A177-3AD203B41FA5}">
                      <a16:colId xmlns:a16="http://schemas.microsoft.com/office/drawing/2014/main" xmlns="" val="3177213810"/>
                    </a:ext>
                  </a:extLst>
                </a:gridCol>
                <a:gridCol w="457200">
                  <a:extLst>
                    <a:ext uri="{9D8B030D-6E8A-4147-A177-3AD203B41FA5}">
                      <a16:colId xmlns:a16="http://schemas.microsoft.com/office/drawing/2014/main" xmlns="" val="2217543852"/>
                    </a:ext>
                  </a:extLst>
                </a:gridCol>
                <a:gridCol w="579119">
                  <a:extLst>
                    <a:ext uri="{9D8B030D-6E8A-4147-A177-3AD203B41FA5}">
                      <a16:colId xmlns:a16="http://schemas.microsoft.com/office/drawing/2014/main" xmlns="" val="78269686"/>
                    </a:ext>
                  </a:extLst>
                </a:gridCol>
              </a:tblGrid>
              <a:tr h="171131">
                <a:tc rowSpan="2">
                  <a:txBody>
                    <a:bodyPr/>
                    <a:lstStyle/>
                    <a:p>
                      <a:pPr algn="ctr">
                        <a:lnSpc>
                          <a:spcPct val="107000"/>
                        </a:lnSpc>
                      </a:pPr>
                      <a:r>
                        <a:rPr lang="en-ZA" sz="800" b="1">
                          <a:effectLst/>
                          <a:latin typeface="Arial" panose="020B0604020202020204" pitchFamily="34" charset="0"/>
                          <a:ea typeface="Calibri" panose="020F0502020204030204" pitchFamily="34" charset="0"/>
                          <a:cs typeface="Times New Roman" panose="02020603050405020304" pitchFamily="18" charset="0"/>
                        </a:rPr>
                        <a:t>Outcome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a:txBody>
                    <a:bodyPr/>
                    <a:lstStyle/>
                    <a:p>
                      <a:pPr algn="ctr">
                        <a:lnSpc>
                          <a:spcPct val="107000"/>
                        </a:lnSpc>
                      </a:pPr>
                      <a:r>
                        <a:rPr lang="en-ZA"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Outputs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a:txBody>
                    <a:bodyPr/>
                    <a:lstStyle/>
                    <a:p>
                      <a:pPr algn="ctr">
                        <a:lnSpc>
                          <a:spcPct val="107000"/>
                        </a:lnSpc>
                      </a:pPr>
                      <a:r>
                        <a:rPr lang="en-ZA"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Output Indicators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pPr>
                      <a:r>
                        <a:rPr lang="en-ZA"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Audited/actual performance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rowSpan="2">
                  <a:txBody>
                    <a:bodyPr/>
                    <a:lstStyle/>
                    <a:p>
                      <a:pPr algn="ctr">
                        <a:lnSpc>
                          <a:spcPct val="107000"/>
                        </a:lnSpc>
                      </a:pPr>
                      <a:r>
                        <a:rPr lang="en-ZA"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Estimated Performance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pPr>
                      <a:r>
                        <a:rPr lang="en-ZA"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MTEF Period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63254137"/>
                  </a:ext>
                </a:extLst>
              </a:tr>
              <a:tr h="31448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pPr>
                      <a:r>
                        <a:rPr lang="en-ZA"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2018/19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2019/20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2020/21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vMerge="1">
                  <a:txBody>
                    <a:bodyPr/>
                    <a:lstStyle/>
                    <a:p>
                      <a:endParaRPr lang="en-ZA"/>
                    </a:p>
                  </a:txBody>
                  <a:tcPr/>
                </a:tc>
                <a:tc>
                  <a:txBody>
                    <a:bodyPr/>
                    <a:lstStyle/>
                    <a:p>
                      <a:pPr algn="ctr">
                        <a:lnSpc>
                          <a:spcPct val="107000"/>
                        </a:lnSpc>
                      </a:pPr>
                      <a:r>
                        <a:rPr lang="en-ZA"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2023/24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2024/25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1627113562"/>
                  </a:ext>
                </a:extLst>
              </a:tr>
              <a:tr h="531427">
                <a:tc rowSpan="3">
                  <a:txBody>
                    <a:bodyPr/>
                    <a:lstStyle/>
                    <a:p>
                      <a:pPr marR="272415">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Capable, effective and efficient organisation in support of the delivery of the MDDA mandate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8755">
                        <a:lnSpc>
                          <a:spcPct val="107000"/>
                        </a:lnSpc>
                      </a:pPr>
                      <a:r>
                        <a:rPr lang="en-ZA" sz="800" dirty="0">
                          <a:effectLst/>
                          <a:latin typeface="Arial Narrow" panose="020B0606020202030204" pitchFamily="34" charset="0"/>
                          <a:ea typeface="Calibri" panose="020F0502020204030204" pitchFamily="34" charset="0"/>
                          <a:cs typeface="Arial" panose="020B0604020202020204" pitchFamily="34" charset="0"/>
                        </a:rPr>
                        <a:t>Stakeholder engagements for support of the community and small commercial media</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12. Number of stakeholder engagements held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dirty="0">
                          <a:effectLst/>
                          <a:latin typeface="Arial Narrow" panose="020B0606020202030204" pitchFamily="34" charset="0"/>
                          <a:ea typeface="Calibri" panose="020F0502020204030204" pitchFamily="34" charset="0"/>
                          <a:cs typeface="Times New Roman" panose="02020603050405020304" pitchFamily="18" charset="0"/>
                        </a:rPr>
                        <a:t>-</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1884651"/>
                  </a:ext>
                </a:extLst>
              </a:tr>
              <a:tr h="346916">
                <a:tc vMerge="1">
                  <a:txBody>
                    <a:bodyPr/>
                    <a:lstStyle/>
                    <a:p>
                      <a:endParaRPr lang="en-ZA"/>
                    </a:p>
                  </a:txBody>
                  <a:tcPr/>
                </a:tc>
                <a:tc>
                  <a:txBody>
                    <a:bodyPr/>
                    <a:lstStyle/>
                    <a:p>
                      <a:pPr marR="84455">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Media engagements to position the brand MDDA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9535"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13. Number of media engagements held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p>
                      <a:pPr marL="252095" indent="-177165">
                        <a:lnSpc>
                          <a:spcPct val="107000"/>
                        </a:lnSpc>
                      </a:pPr>
                      <a:r>
                        <a:rPr lang="en-ZA" sz="800" dirty="0">
                          <a:effectLst/>
                          <a:latin typeface="Arial Narrow" panose="020B0606020202030204" pitchFamily="34" charset="0"/>
                          <a:ea typeface="Calibri" panose="020F0502020204030204" pitchFamily="34" charset="0"/>
                          <a:cs typeface="Arial" panose="020B0604020202020204" pitchFamily="34" charset="0"/>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14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4137994"/>
                  </a:ext>
                </a:extLst>
              </a:tr>
              <a:tr h="698522">
                <a:tc vMerge="1">
                  <a:txBody>
                    <a:bodyPr/>
                    <a:lstStyle/>
                    <a:p>
                      <a:endParaRPr lang="en-ZA"/>
                    </a:p>
                  </a:txBody>
                  <a:tcPr/>
                </a:tc>
                <a:tc>
                  <a:txBody>
                    <a:bodyPr/>
                    <a:lstStyle/>
                    <a:p>
                      <a:pPr marR="108585">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Fundraising initiatives for support of community and small commercial media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14. Number of proposals for funding and support presented to potential and existing stakeholders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94" marR="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3171847"/>
                  </a:ext>
                </a:extLst>
              </a:tr>
            </a:tbl>
          </a:graphicData>
        </a:graphic>
      </p:graphicFrame>
      <p:sp>
        <p:nvSpPr>
          <p:cNvPr id="11" name="TextBox 10">
            <a:extLst>
              <a:ext uri="{FF2B5EF4-FFF2-40B4-BE49-F238E27FC236}">
                <a16:creationId xmlns:a16="http://schemas.microsoft.com/office/drawing/2014/main" xmlns="" id="{A3F0954C-22E2-44D2-94AC-2DB154C94303}"/>
              </a:ext>
            </a:extLst>
          </p:cNvPr>
          <p:cNvSpPr txBox="1"/>
          <p:nvPr/>
        </p:nvSpPr>
        <p:spPr>
          <a:xfrm>
            <a:off x="409121" y="4117526"/>
            <a:ext cx="4632960" cy="261610"/>
          </a:xfrm>
          <a:prstGeom prst="rect">
            <a:avLst/>
          </a:prstGeom>
          <a:noFill/>
        </p:spPr>
        <p:txBody>
          <a:bodyPr wrap="square">
            <a:spAutoFit/>
          </a:bodyPr>
          <a:lstStyle/>
          <a:p>
            <a:pPr algn="just"/>
            <a:r>
              <a:rPr lang="en-ZA" sz="1100" b="1" dirty="0">
                <a:effectLst/>
                <a:latin typeface="Arial" panose="020B0604020202020204" pitchFamily="34" charset="0"/>
                <a:ea typeface="Calibri" panose="020F0502020204030204" pitchFamily="34" charset="0"/>
                <a:cs typeface="Times New Roman" panose="02020603050405020304" pitchFamily="18" charset="0"/>
              </a:rPr>
              <a:t>Indicators, Annual and Quarterly Targets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xmlns="" id="{5E9930CC-69D4-4553-A1A7-AA6E94C474FD}"/>
              </a:ext>
            </a:extLst>
          </p:cNvPr>
          <p:cNvGraphicFramePr>
            <a:graphicFrameLocks noGrp="1"/>
          </p:cNvGraphicFramePr>
          <p:nvPr>
            <p:extLst>
              <p:ext uri="{D42A27DB-BD31-4B8C-83A1-F6EECF244321}">
                <p14:modId xmlns:p14="http://schemas.microsoft.com/office/powerpoint/2010/main" xmlns="" val="3894552448"/>
              </p:ext>
            </p:extLst>
          </p:nvPr>
        </p:nvGraphicFramePr>
        <p:xfrm>
          <a:off x="436880" y="4584540"/>
          <a:ext cx="8229599" cy="1399699"/>
        </p:xfrm>
        <a:graphic>
          <a:graphicData uri="http://schemas.openxmlformats.org/drawingml/2006/table">
            <a:tbl>
              <a:tblPr firstRow="1" firstCol="1" bandRow="1"/>
              <a:tblGrid>
                <a:gridCol w="4834067">
                  <a:extLst>
                    <a:ext uri="{9D8B030D-6E8A-4147-A177-3AD203B41FA5}">
                      <a16:colId xmlns:a16="http://schemas.microsoft.com/office/drawing/2014/main" xmlns="" val="3969662887"/>
                    </a:ext>
                  </a:extLst>
                </a:gridCol>
                <a:gridCol w="1357884">
                  <a:extLst>
                    <a:ext uri="{9D8B030D-6E8A-4147-A177-3AD203B41FA5}">
                      <a16:colId xmlns:a16="http://schemas.microsoft.com/office/drawing/2014/main" xmlns="" val="1984409140"/>
                    </a:ext>
                  </a:extLst>
                </a:gridCol>
                <a:gridCol w="510235">
                  <a:extLst>
                    <a:ext uri="{9D8B030D-6E8A-4147-A177-3AD203B41FA5}">
                      <a16:colId xmlns:a16="http://schemas.microsoft.com/office/drawing/2014/main" xmlns="" val="444457832"/>
                    </a:ext>
                  </a:extLst>
                </a:gridCol>
                <a:gridCol w="508589">
                  <a:extLst>
                    <a:ext uri="{9D8B030D-6E8A-4147-A177-3AD203B41FA5}">
                      <a16:colId xmlns:a16="http://schemas.microsoft.com/office/drawing/2014/main" xmlns="" val="15736852"/>
                    </a:ext>
                  </a:extLst>
                </a:gridCol>
                <a:gridCol w="594177">
                  <a:extLst>
                    <a:ext uri="{9D8B030D-6E8A-4147-A177-3AD203B41FA5}">
                      <a16:colId xmlns:a16="http://schemas.microsoft.com/office/drawing/2014/main" xmlns="" val="372640718"/>
                    </a:ext>
                  </a:extLst>
                </a:gridCol>
                <a:gridCol w="424647">
                  <a:extLst>
                    <a:ext uri="{9D8B030D-6E8A-4147-A177-3AD203B41FA5}">
                      <a16:colId xmlns:a16="http://schemas.microsoft.com/office/drawing/2014/main" xmlns="" val="69692072"/>
                    </a:ext>
                  </a:extLst>
                </a:gridCol>
              </a:tblGrid>
              <a:tr h="383650">
                <a:tc>
                  <a:txBody>
                    <a:bodyPr/>
                    <a:lstStyle/>
                    <a:p>
                      <a:pPr>
                        <a:lnSpc>
                          <a:spcPct val="107000"/>
                        </a:lnSpc>
                      </a:pPr>
                      <a:r>
                        <a:rPr lang="en-US" sz="800" b="1">
                          <a:effectLst/>
                          <a:latin typeface="Arial Narrow" panose="020B0606020202030204" pitchFamily="34" charset="0"/>
                          <a:ea typeface="MS Mincho" panose="02020609040205080304" pitchFamily="49" charset="-128"/>
                          <a:cs typeface="Times New Roman" panose="02020603050405020304" pitchFamily="18" charset="0"/>
                        </a:rPr>
                        <a:t>Output Indicator</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Annual target</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Q1</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Q2</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Q3</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Q4</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1703006670"/>
                  </a:ext>
                </a:extLst>
              </a:tr>
              <a:tr h="338683">
                <a:tc>
                  <a:txBody>
                    <a:bodyPr/>
                    <a:lstStyle/>
                    <a:p>
                      <a:pPr marL="0" lvl="0" indent="0" algn="just">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12. Number of stakeholder engagements held</a:t>
                      </a:r>
                      <a:endParaRPr lang="en-ZA" sz="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56449285"/>
                  </a:ext>
                </a:extLst>
              </a:tr>
              <a:tr h="338683">
                <a:tc>
                  <a:txBody>
                    <a:bodyPr/>
                    <a:lstStyle/>
                    <a:p>
                      <a:pPr marL="0" lvl="0" indent="0" algn="just">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13. Number of media engagements held</a:t>
                      </a:r>
                      <a:endParaRPr lang="en-ZA" sz="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12</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09290874"/>
                  </a:ext>
                </a:extLst>
              </a:tr>
              <a:tr h="338683">
                <a:tc>
                  <a:txBody>
                    <a:bodyPr/>
                    <a:lstStyle/>
                    <a:p>
                      <a:pPr marL="0" lvl="0" indent="0" algn="just">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14. Number of proposals for funding and support presented to potential and existing stakeholders</a:t>
                      </a:r>
                      <a:endParaRPr lang="en-ZA" sz="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en-ZA" sz="80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47639743"/>
                  </a:ext>
                </a:extLst>
              </a:tr>
            </a:tbl>
          </a:graphicData>
        </a:graphic>
      </p:graphicFrame>
    </p:spTree>
    <p:extLst>
      <p:ext uri="{BB962C8B-B14F-4D97-AF65-F5344CB8AC3E}">
        <p14:creationId xmlns:p14="http://schemas.microsoft.com/office/powerpoint/2010/main" xmlns="" val="91730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570513D-9FF5-8740-B554-48CEC9FA1C84}"/>
              </a:ext>
            </a:extLst>
          </p:cNvPr>
          <p:cNvSpPr txBox="1"/>
          <p:nvPr/>
        </p:nvSpPr>
        <p:spPr>
          <a:xfrm>
            <a:off x="3927438" y="731528"/>
            <a:ext cx="1335429"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AGENDA</a:t>
            </a:r>
          </a:p>
        </p:txBody>
      </p:sp>
      <p:sp>
        <p:nvSpPr>
          <p:cNvPr id="3" name="TextBox 2">
            <a:extLst>
              <a:ext uri="{FF2B5EF4-FFF2-40B4-BE49-F238E27FC236}">
                <a16:creationId xmlns:a16="http://schemas.microsoft.com/office/drawing/2014/main" xmlns="" id="{1130B2BB-CACD-0144-B6DA-EF2FD2D8A9DA}"/>
              </a:ext>
            </a:extLst>
          </p:cNvPr>
          <p:cNvSpPr txBox="1"/>
          <p:nvPr/>
        </p:nvSpPr>
        <p:spPr>
          <a:xfrm>
            <a:off x="3720131" y="1141219"/>
            <a:ext cx="1703736" cy="307777"/>
          </a:xfrm>
          <a:prstGeom prst="rect">
            <a:avLst/>
          </a:prstGeom>
          <a:noFill/>
        </p:spPr>
        <p:txBody>
          <a:bodyPr wrap="none" rtlCol="0">
            <a:spAutoFit/>
          </a:bodyPr>
          <a:lstStyle/>
          <a:p>
            <a:pPr algn="ctr"/>
            <a:r>
              <a:rPr lang="en-US" sz="1400" spc="113" dirty="0">
                <a:solidFill>
                  <a:schemeClr val="bg1">
                    <a:lumMod val="65000"/>
                  </a:schemeClr>
                </a:solidFill>
                <a:latin typeface="Poppins Light" pitchFamily="2" charset="77"/>
                <a:cs typeface="Poppins Light" pitchFamily="2" charset="77"/>
              </a:rPr>
              <a:t>Table of Contents</a:t>
            </a:r>
          </a:p>
        </p:txBody>
      </p:sp>
      <p:sp>
        <p:nvSpPr>
          <p:cNvPr id="7" name="Chord 6">
            <a:extLst>
              <a:ext uri="{FF2B5EF4-FFF2-40B4-BE49-F238E27FC236}">
                <a16:creationId xmlns:a16="http://schemas.microsoft.com/office/drawing/2014/main" xmlns="" id="{A7C6D902-CE3E-7F4D-8FCD-E046DB5BA431}"/>
              </a:ext>
            </a:extLst>
          </p:cNvPr>
          <p:cNvSpPr/>
          <p:nvPr/>
        </p:nvSpPr>
        <p:spPr>
          <a:xfrm>
            <a:off x="2087321" y="1960006"/>
            <a:ext cx="751363" cy="751363"/>
          </a:xfrm>
          <a:prstGeom prst="chord">
            <a:avLst>
              <a:gd name="adj1" fmla="val 21466542"/>
              <a:gd name="adj2" fmla="val 151289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 name="Chord 7">
            <a:extLst>
              <a:ext uri="{FF2B5EF4-FFF2-40B4-BE49-F238E27FC236}">
                <a16:creationId xmlns:a16="http://schemas.microsoft.com/office/drawing/2014/main" xmlns="" id="{7DA2E553-7B58-6A42-8719-3FA2D1838A3A}"/>
              </a:ext>
            </a:extLst>
          </p:cNvPr>
          <p:cNvSpPr/>
          <p:nvPr/>
        </p:nvSpPr>
        <p:spPr>
          <a:xfrm>
            <a:off x="2007388" y="1880074"/>
            <a:ext cx="911228" cy="911228"/>
          </a:xfrm>
          <a:prstGeom prst="chord">
            <a:avLst>
              <a:gd name="adj1" fmla="val 21170845"/>
              <a:gd name="adj2" fmla="val 15485177"/>
            </a:avLst>
          </a:prstGeom>
          <a:noFill/>
          <a:ln w="38100" cap="rnd">
            <a:solidFill>
              <a:schemeClr val="accent1"/>
            </a:solidFill>
            <a:prstDash val="sysDot"/>
            <a:extLst>
              <a:ext uri="{C807C97D-BFC1-408E-A445-0C87EB9F89A2}">
                <ask:lineSketchStyleProps xmln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0" name="TextBox 9">
            <a:extLst>
              <a:ext uri="{FF2B5EF4-FFF2-40B4-BE49-F238E27FC236}">
                <a16:creationId xmlns:a16="http://schemas.microsoft.com/office/drawing/2014/main" xmlns="" id="{5C0E55AF-7A1A-4840-8BDB-C95D9C0D1DB2}"/>
              </a:ext>
            </a:extLst>
          </p:cNvPr>
          <p:cNvSpPr txBox="1"/>
          <p:nvPr/>
        </p:nvSpPr>
        <p:spPr>
          <a:xfrm>
            <a:off x="2110181" y="2858002"/>
            <a:ext cx="705642" cy="276999"/>
          </a:xfrm>
          <a:prstGeom prst="rect">
            <a:avLst/>
          </a:prstGeom>
          <a:noFill/>
        </p:spPr>
        <p:txBody>
          <a:bodyPr wrap="none" rtlCol="0" anchor="b" anchorCtr="0">
            <a:spAutoFit/>
          </a:bodyPr>
          <a:lstStyle/>
          <a:p>
            <a:pPr algn="ctr"/>
            <a:r>
              <a:rPr lang="en-US" sz="1200" b="1" dirty="0">
                <a:solidFill>
                  <a:schemeClr val="tx2"/>
                </a:solidFill>
                <a:latin typeface="Poppins" pitchFamily="2" charset="77"/>
                <a:ea typeface="League Spartan" charset="0"/>
                <a:cs typeface="Poppins" pitchFamily="2" charset="77"/>
              </a:rPr>
              <a:t>ITEM 01</a:t>
            </a:r>
          </a:p>
        </p:txBody>
      </p:sp>
      <p:sp>
        <p:nvSpPr>
          <p:cNvPr id="11" name="Subtitle 2">
            <a:extLst>
              <a:ext uri="{FF2B5EF4-FFF2-40B4-BE49-F238E27FC236}">
                <a16:creationId xmlns:a16="http://schemas.microsoft.com/office/drawing/2014/main" xmlns="" id="{83AB1ABF-CFC0-954B-A34E-0CDBEF1BE071}"/>
              </a:ext>
            </a:extLst>
          </p:cNvPr>
          <p:cNvSpPr txBox="1">
            <a:spLocks/>
          </p:cNvSpPr>
          <p:nvPr/>
        </p:nvSpPr>
        <p:spPr>
          <a:xfrm>
            <a:off x="1684324" y="3172154"/>
            <a:ext cx="1557356" cy="20134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Strategic Overview </a:t>
            </a:r>
          </a:p>
        </p:txBody>
      </p:sp>
      <p:sp>
        <p:nvSpPr>
          <p:cNvPr id="27" name="Chord 26">
            <a:extLst>
              <a:ext uri="{FF2B5EF4-FFF2-40B4-BE49-F238E27FC236}">
                <a16:creationId xmlns:a16="http://schemas.microsoft.com/office/drawing/2014/main" xmlns="" id="{4A869A52-D1DD-8B4F-86C0-D2F73BFEB4DA}"/>
              </a:ext>
            </a:extLst>
          </p:cNvPr>
          <p:cNvSpPr/>
          <p:nvPr/>
        </p:nvSpPr>
        <p:spPr>
          <a:xfrm>
            <a:off x="1020948" y="3992295"/>
            <a:ext cx="751363" cy="751363"/>
          </a:xfrm>
          <a:prstGeom prst="chord">
            <a:avLst>
              <a:gd name="adj1" fmla="val 21466542"/>
              <a:gd name="adj2" fmla="val 151289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8" name="Chord 27">
            <a:extLst>
              <a:ext uri="{FF2B5EF4-FFF2-40B4-BE49-F238E27FC236}">
                <a16:creationId xmlns:a16="http://schemas.microsoft.com/office/drawing/2014/main" xmlns="" id="{DD2E9159-3951-5A4C-AD24-D181DF28D02F}"/>
              </a:ext>
            </a:extLst>
          </p:cNvPr>
          <p:cNvSpPr/>
          <p:nvPr/>
        </p:nvSpPr>
        <p:spPr>
          <a:xfrm>
            <a:off x="941015" y="3912362"/>
            <a:ext cx="911228" cy="911228"/>
          </a:xfrm>
          <a:prstGeom prst="chord">
            <a:avLst>
              <a:gd name="adj1" fmla="val 21170845"/>
              <a:gd name="adj2" fmla="val 15485177"/>
            </a:avLst>
          </a:prstGeom>
          <a:noFill/>
          <a:ln w="38100" cap="rnd">
            <a:solidFill>
              <a:schemeClr val="accent4"/>
            </a:solidFill>
            <a:prstDash val="sysDot"/>
            <a:extLst>
              <a:ext uri="{C807C97D-BFC1-408E-A445-0C87EB9F89A2}">
                <ask:lineSketchStyleProps xmln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5" name="TextBox 24">
            <a:extLst>
              <a:ext uri="{FF2B5EF4-FFF2-40B4-BE49-F238E27FC236}">
                <a16:creationId xmlns:a16="http://schemas.microsoft.com/office/drawing/2014/main" xmlns="" id="{420A833F-CD6E-4941-8461-3D2F3BF9F73D}"/>
              </a:ext>
            </a:extLst>
          </p:cNvPr>
          <p:cNvSpPr txBox="1"/>
          <p:nvPr/>
        </p:nvSpPr>
        <p:spPr>
          <a:xfrm>
            <a:off x="1043808" y="4890290"/>
            <a:ext cx="705642" cy="276999"/>
          </a:xfrm>
          <a:prstGeom prst="rect">
            <a:avLst/>
          </a:prstGeom>
          <a:noFill/>
        </p:spPr>
        <p:txBody>
          <a:bodyPr wrap="none" rtlCol="0" anchor="b" anchorCtr="0">
            <a:spAutoFit/>
          </a:bodyPr>
          <a:lstStyle/>
          <a:p>
            <a:pPr algn="ctr"/>
            <a:r>
              <a:rPr lang="en-US" sz="1200" b="1" dirty="0">
                <a:solidFill>
                  <a:schemeClr val="tx2"/>
                </a:solidFill>
                <a:latin typeface="Poppins" pitchFamily="2" charset="77"/>
                <a:ea typeface="League Spartan" charset="0"/>
                <a:cs typeface="Poppins" pitchFamily="2" charset="77"/>
              </a:rPr>
              <a:t>ITEM 04</a:t>
            </a:r>
          </a:p>
        </p:txBody>
      </p:sp>
      <p:sp>
        <p:nvSpPr>
          <p:cNvPr id="26" name="Subtitle 2">
            <a:extLst>
              <a:ext uri="{FF2B5EF4-FFF2-40B4-BE49-F238E27FC236}">
                <a16:creationId xmlns:a16="http://schemas.microsoft.com/office/drawing/2014/main" xmlns="" id="{8ED6E1FB-6468-A642-B288-4D079DB95E02}"/>
              </a:ext>
            </a:extLst>
          </p:cNvPr>
          <p:cNvSpPr txBox="1">
            <a:spLocks/>
          </p:cNvSpPr>
          <p:nvPr/>
        </p:nvSpPr>
        <p:spPr>
          <a:xfrm>
            <a:off x="617951" y="5204443"/>
            <a:ext cx="1557356" cy="20134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ZA" sz="1200" b="0" dirty="0">
                <a:solidFill>
                  <a:prstClr val="black"/>
                </a:solidFill>
                <a:latin typeface="Arial" panose="020B0604020202020204" pitchFamily="34" charset="0"/>
                <a:cs typeface="Arial" panose="020B0604020202020204" pitchFamily="34" charset="0"/>
              </a:rPr>
              <a:t>Key Risks</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4" name="Chord 33">
            <a:extLst>
              <a:ext uri="{FF2B5EF4-FFF2-40B4-BE49-F238E27FC236}">
                <a16:creationId xmlns:a16="http://schemas.microsoft.com/office/drawing/2014/main" xmlns="" id="{E89059DE-1705-EA4E-BAC1-CF319859FBBF}"/>
              </a:ext>
            </a:extLst>
          </p:cNvPr>
          <p:cNvSpPr/>
          <p:nvPr/>
        </p:nvSpPr>
        <p:spPr>
          <a:xfrm>
            <a:off x="3153693" y="3992295"/>
            <a:ext cx="751363" cy="751363"/>
          </a:xfrm>
          <a:prstGeom prst="chord">
            <a:avLst>
              <a:gd name="adj1" fmla="val 21466542"/>
              <a:gd name="adj2" fmla="val 151289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5" name="Chord 34">
            <a:extLst>
              <a:ext uri="{FF2B5EF4-FFF2-40B4-BE49-F238E27FC236}">
                <a16:creationId xmlns:a16="http://schemas.microsoft.com/office/drawing/2014/main" xmlns="" id="{D60C3C1D-66DB-334B-AAA2-13CA6DE082BC}"/>
              </a:ext>
            </a:extLst>
          </p:cNvPr>
          <p:cNvSpPr/>
          <p:nvPr/>
        </p:nvSpPr>
        <p:spPr>
          <a:xfrm>
            <a:off x="3073760" y="3912362"/>
            <a:ext cx="911228" cy="911228"/>
          </a:xfrm>
          <a:prstGeom prst="chord">
            <a:avLst>
              <a:gd name="adj1" fmla="val 21170845"/>
              <a:gd name="adj2" fmla="val 2285944"/>
            </a:avLst>
          </a:prstGeom>
          <a:noFill/>
          <a:ln w="38100" cap="rnd">
            <a:solidFill>
              <a:schemeClr val="accent5"/>
            </a:solidFill>
            <a:prstDash val="sysDot"/>
            <a:extLst>
              <a:ext uri="{C807C97D-BFC1-408E-A445-0C87EB9F89A2}">
                <ask:lineSketchStyleProps xmln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2" name="TextBox 31">
            <a:extLst>
              <a:ext uri="{FF2B5EF4-FFF2-40B4-BE49-F238E27FC236}">
                <a16:creationId xmlns:a16="http://schemas.microsoft.com/office/drawing/2014/main" xmlns="" id="{8D04ADCF-1C6C-7347-84DC-C0D64FA657DC}"/>
              </a:ext>
            </a:extLst>
          </p:cNvPr>
          <p:cNvSpPr txBox="1"/>
          <p:nvPr/>
        </p:nvSpPr>
        <p:spPr>
          <a:xfrm>
            <a:off x="3176553" y="4890290"/>
            <a:ext cx="705642" cy="276999"/>
          </a:xfrm>
          <a:prstGeom prst="rect">
            <a:avLst/>
          </a:prstGeom>
          <a:noFill/>
        </p:spPr>
        <p:txBody>
          <a:bodyPr wrap="none" rtlCol="0" anchor="b" anchorCtr="0">
            <a:spAutoFit/>
          </a:bodyPr>
          <a:lstStyle/>
          <a:p>
            <a:pPr algn="ctr"/>
            <a:r>
              <a:rPr lang="en-US" sz="1200" b="1" dirty="0">
                <a:solidFill>
                  <a:schemeClr val="tx2"/>
                </a:solidFill>
                <a:latin typeface="Poppins" pitchFamily="2" charset="77"/>
                <a:ea typeface="League Spartan" charset="0"/>
                <a:cs typeface="Poppins" pitchFamily="2" charset="77"/>
              </a:rPr>
              <a:t>ITEM 05</a:t>
            </a:r>
          </a:p>
        </p:txBody>
      </p:sp>
      <p:sp>
        <p:nvSpPr>
          <p:cNvPr id="33" name="Subtitle 2">
            <a:extLst>
              <a:ext uri="{FF2B5EF4-FFF2-40B4-BE49-F238E27FC236}">
                <a16:creationId xmlns:a16="http://schemas.microsoft.com/office/drawing/2014/main" xmlns="" id="{D483A156-1BC3-8F4E-8B37-C01AE0FD3261}"/>
              </a:ext>
            </a:extLst>
          </p:cNvPr>
          <p:cNvSpPr txBox="1">
            <a:spLocks/>
          </p:cNvSpPr>
          <p:nvPr/>
        </p:nvSpPr>
        <p:spPr>
          <a:xfrm>
            <a:off x="2750696" y="5204443"/>
            <a:ext cx="1557356" cy="3680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b="0" dirty="0">
                <a:latin typeface="Arial" panose="020B0604020202020204" pitchFamily="34" charset="0"/>
                <a:ea typeface="Calibri" panose="020F0502020204030204" pitchFamily="34" charset="0"/>
              </a:rPr>
              <a:t>MDDA Budget Summary</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p>
        </p:txBody>
      </p:sp>
      <p:sp>
        <p:nvSpPr>
          <p:cNvPr id="55" name="Chord 54">
            <a:extLst>
              <a:ext uri="{FF2B5EF4-FFF2-40B4-BE49-F238E27FC236}">
                <a16:creationId xmlns:a16="http://schemas.microsoft.com/office/drawing/2014/main" xmlns="" id="{488370FF-1F88-BD43-B0DD-3A081D5A82CB}"/>
              </a:ext>
            </a:extLst>
          </p:cNvPr>
          <p:cNvSpPr/>
          <p:nvPr/>
        </p:nvSpPr>
        <p:spPr>
          <a:xfrm>
            <a:off x="4196318" y="1960006"/>
            <a:ext cx="751363" cy="751363"/>
          </a:xfrm>
          <a:prstGeom prst="chord">
            <a:avLst>
              <a:gd name="adj1" fmla="val 21466542"/>
              <a:gd name="adj2" fmla="val 151289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6" name="Chord 55">
            <a:extLst>
              <a:ext uri="{FF2B5EF4-FFF2-40B4-BE49-F238E27FC236}">
                <a16:creationId xmlns:a16="http://schemas.microsoft.com/office/drawing/2014/main" xmlns="" id="{2CCCA9AA-A800-A54D-A355-9C2009932DF6}"/>
              </a:ext>
            </a:extLst>
          </p:cNvPr>
          <p:cNvSpPr/>
          <p:nvPr/>
        </p:nvSpPr>
        <p:spPr>
          <a:xfrm>
            <a:off x="4116386" y="1880074"/>
            <a:ext cx="911228" cy="911228"/>
          </a:xfrm>
          <a:prstGeom prst="chord">
            <a:avLst>
              <a:gd name="adj1" fmla="val 21170845"/>
              <a:gd name="adj2" fmla="val 15485177"/>
            </a:avLst>
          </a:prstGeom>
          <a:noFill/>
          <a:ln w="38100" cap="rnd">
            <a:solidFill>
              <a:schemeClr val="accent2"/>
            </a:solidFill>
            <a:prstDash val="sysDot"/>
            <a:extLst>
              <a:ext uri="{C807C97D-BFC1-408E-A445-0C87EB9F89A2}">
                <ask:lineSketchStyleProps xmln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3" name="TextBox 52">
            <a:extLst>
              <a:ext uri="{FF2B5EF4-FFF2-40B4-BE49-F238E27FC236}">
                <a16:creationId xmlns:a16="http://schemas.microsoft.com/office/drawing/2014/main" xmlns="" id="{E2FD30B1-3FF7-EE44-BC7A-1D1906753400}"/>
              </a:ext>
            </a:extLst>
          </p:cNvPr>
          <p:cNvSpPr txBox="1"/>
          <p:nvPr/>
        </p:nvSpPr>
        <p:spPr>
          <a:xfrm>
            <a:off x="4219179" y="2858002"/>
            <a:ext cx="705642" cy="276999"/>
          </a:xfrm>
          <a:prstGeom prst="rect">
            <a:avLst/>
          </a:prstGeom>
          <a:noFill/>
        </p:spPr>
        <p:txBody>
          <a:bodyPr wrap="none" rtlCol="0" anchor="b" anchorCtr="0">
            <a:spAutoFit/>
          </a:bodyPr>
          <a:lstStyle/>
          <a:p>
            <a:pPr algn="ctr"/>
            <a:r>
              <a:rPr lang="en-US" sz="1200" b="1" dirty="0">
                <a:solidFill>
                  <a:schemeClr val="tx2"/>
                </a:solidFill>
                <a:latin typeface="Poppins" pitchFamily="2" charset="77"/>
                <a:ea typeface="League Spartan" charset="0"/>
                <a:cs typeface="Poppins" pitchFamily="2" charset="77"/>
              </a:rPr>
              <a:t>ITEM 02</a:t>
            </a:r>
          </a:p>
        </p:txBody>
      </p:sp>
      <p:sp>
        <p:nvSpPr>
          <p:cNvPr id="54" name="Subtitle 2">
            <a:extLst>
              <a:ext uri="{FF2B5EF4-FFF2-40B4-BE49-F238E27FC236}">
                <a16:creationId xmlns:a16="http://schemas.microsoft.com/office/drawing/2014/main" xmlns="" id="{2783E49C-3A92-9949-8F44-768627CDF1D6}"/>
              </a:ext>
            </a:extLst>
          </p:cNvPr>
          <p:cNvSpPr txBox="1">
            <a:spLocks/>
          </p:cNvSpPr>
          <p:nvPr/>
        </p:nvSpPr>
        <p:spPr>
          <a:xfrm>
            <a:off x="3793322" y="3172154"/>
            <a:ext cx="1557356" cy="20134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ZA" sz="1200" dirty="0">
                <a:effectLst/>
                <a:latin typeface="Arial" panose="020B0604020202020204" pitchFamily="34" charset="0"/>
                <a:ea typeface="Calibri" panose="020F0502020204030204" pitchFamily="34" charset="0"/>
                <a:cs typeface="Times New Roman" panose="02020603050405020304" pitchFamily="18" charset="0"/>
              </a:rPr>
              <a:t>Measuring Outcomes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p>
        </p:txBody>
      </p:sp>
      <p:sp>
        <p:nvSpPr>
          <p:cNvPr id="62" name="Chord 61">
            <a:extLst>
              <a:ext uri="{FF2B5EF4-FFF2-40B4-BE49-F238E27FC236}">
                <a16:creationId xmlns:a16="http://schemas.microsoft.com/office/drawing/2014/main" xmlns="" id="{07BC845D-7F2F-E742-83A9-65A4C043B984}"/>
              </a:ext>
            </a:extLst>
          </p:cNvPr>
          <p:cNvSpPr/>
          <p:nvPr/>
        </p:nvSpPr>
        <p:spPr>
          <a:xfrm>
            <a:off x="6305316" y="1960006"/>
            <a:ext cx="751363" cy="751363"/>
          </a:xfrm>
          <a:prstGeom prst="chord">
            <a:avLst>
              <a:gd name="adj1" fmla="val 21466542"/>
              <a:gd name="adj2" fmla="val 151289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63" name="Chord 62">
            <a:extLst>
              <a:ext uri="{FF2B5EF4-FFF2-40B4-BE49-F238E27FC236}">
                <a16:creationId xmlns:a16="http://schemas.microsoft.com/office/drawing/2014/main" xmlns="" id="{5BFB01E5-9F77-FA42-94C3-173CF83DBC1C}"/>
              </a:ext>
            </a:extLst>
          </p:cNvPr>
          <p:cNvSpPr/>
          <p:nvPr/>
        </p:nvSpPr>
        <p:spPr>
          <a:xfrm>
            <a:off x="6225384" y="1880074"/>
            <a:ext cx="911228" cy="911228"/>
          </a:xfrm>
          <a:prstGeom prst="chord">
            <a:avLst>
              <a:gd name="adj1" fmla="val 21170845"/>
              <a:gd name="adj2" fmla="val 15485177"/>
            </a:avLst>
          </a:prstGeom>
          <a:noFill/>
          <a:ln w="38100" cap="rnd">
            <a:solidFill>
              <a:schemeClr val="accent3"/>
            </a:solidFill>
            <a:prstDash val="sysDot"/>
            <a:extLst>
              <a:ext uri="{C807C97D-BFC1-408E-A445-0C87EB9F89A2}">
                <ask:lineSketchStyleProps xmln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60" name="TextBox 59">
            <a:extLst>
              <a:ext uri="{FF2B5EF4-FFF2-40B4-BE49-F238E27FC236}">
                <a16:creationId xmlns:a16="http://schemas.microsoft.com/office/drawing/2014/main" xmlns="" id="{D5229787-44B4-C946-A969-DB65C10787C9}"/>
              </a:ext>
            </a:extLst>
          </p:cNvPr>
          <p:cNvSpPr txBox="1"/>
          <p:nvPr/>
        </p:nvSpPr>
        <p:spPr>
          <a:xfrm>
            <a:off x="6328177" y="2858002"/>
            <a:ext cx="705642" cy="276999"/>
          </a:xfrm>
          <a:prstGeom prst="rect">
            <a:avLst/>
          </a:prstGeom>
          <a:noFill/>
        </p:spPr>
        <p:txBody>
          <a:bodyPr wrap="none" rtlCol="0" anchor="b" anchorCtr="0">
            <a:spAutoFit/>
          </a:bodyPr>
          <a:lstStyle/>
          <a:p>
            <a:pPr algn="ctr"/>
            <a:r>
              <a:rPr lang="en-US" sz="1200" b="1" dirty="0">
                <a:solidFill>
                  <a:schemeClr val="tx2"/>
                </a:solidFill>
                <a:latin typeface="Poppins" pitchFamily="2" charset="77"/>
                <a:ea typeface="League Spartan" charset="0"/>
                <a:cs typeface="Poppins" pitchFamily="2" charset="77"/>
              </a:rPr>
              <a:t>ITEM 03</a:t>
            </a:r>
          </a:p>
        </p:txBody>
      </p:sp>
      <p:sp>
        <p:nvSpPr>
          <p:cNvPr id="61" name="Subtitle 2">
            <a:extLst>
              <a:ext uri="{FF2B5EF4-FFF2-40B4-BE49-F238E27FC236}">
                <a16:creationId xmlns:a16="http://schemas.microsoft.com/office/drawing/2014/main" xmlns="" id="{32403EB2-A35E-4B43-869A-0EC9BF598750}"/>
              </a:ext>
            </a:extLst>
          </p:cNvPr>
          <p:cNvSpPr txBox="1">
            <a:spLocks/>
          </p:cNvSpPr>
          <p:nvPr/>
        </p:nvSpPr>
        <p:spPr>
          <a:xfrm>
            <a:off x="5902320" y="3172154"/>
            <a:ext cx="1557356" cy="3680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ZA" sz="1200" b="0" dirty="0">
                <a:latin typeface="Arial" panose="020B0604020202020204" pitchFamily="34" charset="0"/>
                <a:ea typeface="MS Gothic" panose="020B0609070205080204" pitchFamily="49" charset="-128"/>
                <a:cs typeface="Arial" panose="020B0604020202020204" pitchFamily="34" charset="0"/>
              </a:rPr>
              <a:t>MDDA Programme Structure</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4" name="TextBox 63">
            <a:extLst>
              <a:ext uri="{FF2B5EF4-FFF2-40B4-BE49-F238E27FC236}">
                <a16:creationId xmlns:a16="http://schemas.microsoft.com/office/drawing/2014/main" xmlns="" id="{DC35BED8-EB01-5646-9F76-34FACECFB7E9}"/>
              </a:ext>
            </a:extLst>
          </p:cNvPr>
          <p:cNvSpPr txBox="1"/>
          <p:nvPr/>
        </p:nvSpPr>
        <p:spPr>
          <a:xfrm>
            <a:off x="2297732" y="2165797"/>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1</a:t>
            </a:r>
          </a:p>
        </p:txBody>
      </p:sp>
      <p:sp>
        <p:nvSpPr>
          <p:cNvPr id="65" name="TextBox 64">
            <a:extLst>
              <a:ext uri="{FF2B5EF4-FFF2-40B4-BE49-F238E27FC236}">
                <a16:creationId xmlns:a16="http://schemas.microsoft.com/office/drawing/2014/main" xmlns="" id="{2EE92524-5BB9-CD4D-B416-27CD77659997}"/>
              </a:ext>
            </a:extLst>
          </p:cNvPr>
          <p:cNvSpPr txBox="1"/>
          <p:nvPr/>
        </p:nvSpPr>
        <p:spPr>
          <a:xfrm>
            <a:off x="4406730" y="2165797"/>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2</a:t>
            </a:r>
          </a:p>
        </p:txBody>
      </p:sp>
      <p:sp>
        <p:nvSpPr>
          <p:cNvPr id="66" name="TextBox 65">
            <a:extLst>
              <a:ext uri="{FF2B5EF4-FFF2-40B4-BE49-F238E27FC236}">
                <a16:creationId xmlns:a16="http://schemas.microsoft.com/office/drawing/2014/main" xmlns="" id="{52ACA523-A480-144D-9990-3BC0777124A7}"/>
              </a:ext>
            </a:extLst>
          </p:cNvPr>
          <p:cNvSpPr txBox="1"/>
          <p:nvPr/>
        </p:nvSpPr>
        <p:spPr>
          <a:xfrm>
            <a:off x="6515728" y="2165797"/>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3</a:t>
            </a:r>
          </a:p>
        </p:txBody>
      </p:sp>
      <p:sp>
        <p:nvSpPr>
          <p:cNvPr id="68" name="TextBox 67">
            <a:extLst>
              <a:ext uri="{FF2B5EF4-FFF2-40B4-BE49-F238E27FC236}">
                <a16:creationId xmlns:a16="http://schemas.microsoft.com/office/drawing/2014/main" xmlns="" id="{0F8AB5EA-558D-4D4A-87CB-8872B052A140}"/>
              </a:ext>
            </a:extLst>
          </p:cNvPr>
          <p:cNvSpPr txBox="1"/>
          <p:nvPr/>
        </p:nvSpPr>
        <p:spPr>
          <a:xfrm>
            <a:off x="7629594" y="4198085"/>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7</a:t>
            </a:r>
          </a:p>
        </p:txBody>
      </p:sp>
      <p:sp>
        <p:nvSpPr>
          <p:cNvPr id="69" name="TextBox 68">
            <a:extLst>
              <a:ext uri="{FF2B5EF4-FFF2-40B4-BE49-F238E27FC236}">
                <a16:creationId xmlns:a16="http://schemas.microsoft.com/office/drawing/2014/main" xmlns="" id="{6D4C4D60-57BB-4E45-8E34-F684E7932CA1}"/>
              </a:ext>
            </a:extLst>
          </p:cNvPr>
          <p:cNvSpPr txBox="1"/>
          <p:nvPr/>
        </p:nvSpPr>
        <p:spPr>
          <a:xfrm>
            <a:off x="5496849" y="4198085"/>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6</a:t>
            </a:r>
          </a:p>
        </p:txBody>
      </p:sp>
      <p:sp>
        <p:nvSpPr>
          <p:cNvPr id="70" name="TextBox 69">
            <a:extLst>
              <a:ext uri="{FF2B5EF4-FFF2-40B4-BE49-F238E27FC236}">
                <a16:creationId xmlns:a16="http://schemas.microsoft.com/office/drawing/2014/main" xmlns="" id="{9C59C42C-695A-3740-B403-3E70054E445F}"/>
              </a:ext>
            </a:extLst>
          </p:cNvPr>
          <p:cNvSpPr txBox="1"/>
          <p:nvPr/>
        </p:nvSpPr>
        <p:spPr>
          <a:xfrm>
            <a:off x="3364104" y="4198085"/>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5</a:t>
            </a:r>
          </a:p>
        </p:txBody>
      </p:sp>
      <p:sp>
        <p:nvSpPr>
          <p:cNvPr id="71" name="TextBox 70">
            <a:extLst>
              <a:ext uri="{FF2B5EF4-FFF2-40B4-BE49-F238E27FC236}">
                <a16:creationId xmlns:a16="http://schemas.microsoft.com/office/drawing/2014/main" xmlns="" id="{B545F235-DCC6-F643-8D99-3FE369DDFA66}"/>
              </a:ext>
            </a:extLst>
          </p:cNvPr>
          <p:cNvSpPr txBox="1"/>
          <p:nvPr/>
        </p:nvSpPr>
        <p:spPr>
          <a:xfrm>
            <a:off x="1231359" y="4198085"/>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4</a:t>
            </a:r>
          </a:p>
        </p:txBody>
      </p:sp>
    </p:spTree>
    <p:extLst>
      <p:ext uri="{BB962C8B-B14F-4D97-AF65-F5344CB8AC3E}">
        <p14:creationId xmlns:p14="http://schemas.microsoft.com/office/powerpoint/2010/main" xmlns="" val="3606587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E0D9D02-362F-4114-9216-1D2D3EE3C01C}"/>
              </a:ext>
            </a:extLst>
          </p:cNvPr>
          <p:cNvSpPr>
            <a:spLocks noGrp="1"/>
          </p:cNvSpPr>
          <p:nvPr>
            <p:ph type="title"/>
          </p:nvPr>
        </p:nvSpPr>
        <p:spPr/>
        <p:txBody>
          <a:bodyPr/>
          <a:lstStyle/>
          <a:p>
            <a:r>
              <a:rPr kumimoji="0" lang="en-ZA" sz="3200" b="0" i="0" u="none" strike="noStrike" kern="1200" cap="none" spc="0" normalizeH="0" baseline="0" noProof="0" dirty="0">
                <a:ln>
                  <a:noFill/>
                </a:ln>
                <a:solidFill>
                  <a:prstClr val="black"/>
                </a:solidFill>
                <a:effectLst/>
                <a:uLnTx/>
                <a:uFillTx/>
                <a:ea typeface="Arial Unicode MS" pitchFamily="34" charset="-128"/>
              </a:rPr>
              <a:t>Programme 4 </a:t>
            </a:r>
            <a:r>
              <a:rPr kumimoji="0" lang="en-GB" sz="3200" b="0" i="0" u="none" strike="noStrike" kern="1200" cap="none" spc="0" normalizeH="0" baseline="0" noProof="0" dirty="0">
                <a:ln>
                  <a:noFill/>
                </a:ln>
                <a:solidFill>
                  <a:prstClr val="black"/>
                </a:solidFill>
                <a:effectLst/>
                <a:uLnTx/>
                <a:uFillTx/>
                <a:ea typeface="Arial Unicode MS" pitchFamily="34" charset="-128"/>
              </a:rPr>
              <a:t>Capacity Building and Sector Development</a:t>
            </a:r>
            <a:endParaRPr lang="en-ZA" sz="3200" dirty="0"/>
          </a:p>
        </p:txBody>
      </p:sp>
      <p:sp>
        <p:nvSpPr>
          <p:cNvPr id="8" name="Rectangle 1">
            <a:extLst>
              <a:ext uri="{FF2B5EF4-FFF2-40B4-BE49-F238E27FC236}">
                <a16:creationId xmlns:a16="http://schemas.microsoft.com/office/drawing/2014/main" xmlns="" id="{7C992D0F-41DE-47F3-8F4D-648E4518FD00}"/>
              </a:ext>
            </a:extLst>
          </p:cNvPr>
          <p:cNvSpPr>
            <a:spLocks noChangeArrowheads="1"/>
          </p:cNvSpPr>
          <p:nvPr/>
        </p:nvSpPr>
        <p:spPr bwMode="auto">
          <a:xfrm>
            <a:off x="457200" y="1468170"/>
            <a:ext cx="4352687"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ZA" altLang="en-US" sz="1100" b="1" i="0" u="none" strike="noStrike" kern="1200" cap="none" spc="0" normalizeH="0" baseline="0" noProof="0" dirty="0" bmk="">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utcomes, Outputs, Performance Indicators and Targets</a:t>
            </a:r>
            <a:endParaRPr kumimoji="0" lang="en-ZA"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xmlns="" id="{A05706BE-FB9D-4337-B067-06C49A483710}"/>
              </a:ext>
            </a:extLst>
          </p:cNvPr>
          <p:cNvGraphicFramePr>
            <a:graphicFrameLocks noGrp="1"/>
          </p:cNvGraphicFramePr>
          <p:nvPr>
            <p:extLst>
              <p:ext uri="{D42A27DB-BD31-4B8C-83A1-F6EECF244321}">
                <p14:modId xmlns:p14="http://schemas.microsoft.com/office/powerpoint/2010/main" xmlns="" val="2596562893"/>
              </p:ext>
            </p:extLst>
          </p:nvPr>
        </p:nvGraphicFramePr>
        <p:xfrm>
          <a:off x="457200" y="1943899"/>
          <a:ext cx="8422642" cy="2312104"/>
        </p:xfrm>
        <a:graphic>
          <a:graphicData uri="http://schemas.openxmlformats.org/drawingml/2006/table">
            <a:tbl>
              <a:tblPr firstRow="1" firstCol="1" bandRow="1"/>
              <a:tblGrid>
                <a:gridCol w="1055317">
                  <a:extLst>
                    <a:ext uri="{9D8B030D-6E8A-4147-A177-3AD203B41FA5}">
                      <a16:colId xmlns:a16="http://schemas.microsoft.com/office/drawing/2014/main" xmlns="" val="1031341836"/>
                    </a:ext>
                  </a:extLst>
                </a:gridCol>
                <a:gridCol w="1055317">
                  <a:extLst>
                    <a:ext uri="{9D8B030D-6E8A-4147-A177-3AD203B41FA5}">
                      <a16:colId xmlns:a16="http://schemas.microsoft.com/office/drawing/2014/main" xmlns="" val="69191789"/>
                    </a:ext>
                  </a:extLst>
                </a:gridCol>
                <a:gridCol w="966395">
                  <a:extLst>
                    <a:ext uri="{9D8B030D-6E8A-4147-A177-3AD203B41FA5}">
                      <a16:colId xmlns:a16="http://schemas.microsoft.com/office/drawing/2014/main" xmlns="" val="1847164694"/>
                    </a:ext>
                  </a:extLst>
                </a:gridCol>
                <a:gridCol w="528498">
                  <a:extLst>
                    <a:ext uri="{9D8B030D-6E8A-4147-A177-3AD203B41FA5}">
                      <a16:colId xmlns:a16="http://schemas.microsoft.com/office/drawing/2014/main" xmlns="" val="1404548561"/>
                    </a:ext>
                  </a:extLst>
                </a:gridCol>
                <a:gridCol w="528498">
                  <a:extLst>
                    <a:ext uri="{9D8B030D-6E8A-4147-A177-3AD203B41FA5}">
                      <a16:colId xmlns:a16="http://schemas.microsoft.com/office/drawing/2014/main" xmlns="" val="1132917581"/>
                    </a:ext>
                  </a:extLst>
                </a:gridCol>
                <a:gridCol w="773255">
                  <a:extLst>
                    <a:ext uri="{9D8B030D-6E8A-4147-A177-3AD203B41FA5}">
                      <a16:colId xmlns:a16="http://schemas.microsoft.com/office/drawing/2014/main" xmlns="" val="3427659449"/>
                    </a:ext>
                  </a:extLst>
                </a:gridCol>
                <a:gridCol w="853440">
                  <a:extLst>
                    <a:ext uri="{9D8B030D-6E8A-4147-A177-3AD203B41FA5}">
                      <a16:colId xmlns:a16="http://schemas.microsoft.com/office/drawing/2014/main" xmlns="" val="125760105"/>
                    </a:ext>
                  </a:extLst>
                </a:gridCol>
                <a:gridCol w="1026160">
                  <a:extLst>
                    <a:ext uri="{9D8B030D-6E8A-4147-A177-3AD203B41FA5}">
                      <a16:colId xmlns:a16="http://schemas.microsoft.com/office/drawing/2014/main" xmlns="" val="1675430759"/>
                    </a:ext>
                  </a:extLst>
                </a:gridCol>
                <a:gridCol w="955040">
                  <a:extLst>
                    <a:ext uri="{9D8B030D-6E8A-4147-A177-3AD203B41FA5}">
                      <a16:colId xmlns:a16="http://schemas.microsoft.com/office/drawing/2014/main" xmlns="" val="2378128263"/>
                    </a:ext>
                  </a:extLst>
                </a:gridCol>
                <a:gridCol w="680722">
                  <a:extLst>
                    <a:ext uri="{9D8B030D-6E8A-4147-A177-3AD203B41FA5}">
                      <a16:colId xmlns:a16="http://schemas.microsoft.com/office/drawing/2014/main" xmlns="" val="3861853637"/>
                    </a:ext>
                  </a:extLst>
                </a:gridCol>
              </a:tblGrid>
              <a:tr h="199204">
                <a:tc rowSpan="2">
                  <a:txBody>
                    <a:bodyPr/>
                    <a:lstStyle/>
                    <a:p>
                      <a:pPr algn="ctr">
                        <a:lnSpc>
                          <a:spcPct val="107000"/>
                        </a:lnSpc>
                      </a:pPr>
                      <a:r>
                        <a:rPr lang="en-ZA" sz="800" b="1">
                          <a:effectLst/>
                          <a:latin typeface="Arial Narrow" panose="020B0606020202030204" pitchFamily="34" charset="0"/>
                          <a:ea typeface="Calibri" panose="020F0502020204030204" pitchFamily="34" charset="0"/>
                          <a:cs typeface="Arial" panose="020B0604020202020204" pitchFamily="34" charset="0"/>
                        </a:rPr>
                        <a:t>Outcome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Output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Output Indicators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Audited/actual performance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Estimated Performance 2021/22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MTEF Period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20241541"/>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2018/19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2019/20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2020/21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vMerge="1">
                  <a:txBody>
                    <a:bodyPr/>
                    <a:lstStyle/>
                    <a:p>
                      <a:endParaRPr lang="en-ZA"/>
                    </a:p>
                  </a:txBody>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2022/23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2023/24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2024/25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3794562792"/>
                  </a:ext>
                </a:extLst>
              </a:tr>
              <a:tr h="947826">
                <a:tc rowSpan="3">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Increase in HDI communities accessing media opportunities and information through community and small commercial media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800">
                          <a:effectLst/>
                          <a:latin typeface="Arial Narrow" panose="020B0606020202030204" pitchFamily="34" charset="0"/>
                          <a:ea typeface="Arial Unicode MS"/>
                          <a:cs typeface="Arial" panose="020B0604020202020204" pitchFamily="34" charset="0"/>
                        </a:rPr>
                        <a:t>Training interventions aimed at capacitating the community media with skills aligned to sector specific needs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15. Number of training interventions aimed at capacitating the community media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b="1">
                          <a:effectLst/>
                          <a:latin typeface="Arial Narrow" panose="020B0606020202030204" pitchFamily="34" charset="0"/>
                          <a:ea typeface="Calibri" panose="020F0502020204030204" pitchFamily="34" charset="0"/>
                          <a:cs typeface="Arial" panose="020B0604020202020204" pitchFamily="34"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5804000"/>
                  </a:ext>
                </a:extLst>
              </a:tr>
              <a:tr h="538655">
                <a:tc vMerge="1">
                  <a:txBody>
                    <a:bodyPr/>
                    <a:lstStyle/>
                    <a:p>
                      <a:endParaRPr lang="en-ZA"/>
                    </a:p>
                  </a:txBody>
                  <a:tcPr/>
                </a:tc>
                <a:tc>
                  <a:txBody>
                    <a:bodyPr/>
                    <a:lstStyle/>
                    <a:p>
                      <a:pPr>
                        <a:lnSpc>
                          <a:spcPct val="107000"/>
                        </a:lnSpc>
                      </a:pPr>
                      <a:r>
                        <a:rPr lang="en-US" sz="800">
                          <a:effectLst/>
                          <a:latin typeface="Arial Narrow" panose="020B0606020202030204" pitchFamily="34" charset="0"/>
                          <a:ea typeface="Arial Unicode MS"/>
                          <a:cs typeface="Arial" panose="020B0604020202020204" pitchFamily="34" charset="0"/>
                        </a:rPr>
                        <a:t>Media literacy workshops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16. Number of media literacy workshops conducted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5430197"/>
                  </a:ext>
                </a:extLst>
              </a:tr>
              <a:tr h="502657">
                <a:tc vMerge="1">
                  <a:txBody>
                    <a:bodyPr/>
                    <a:lstStyle/>
                    <a:p>
                      <a:endParaRPr lang="en-ZA"/>
                    </a:p>
                  </a:txBody>
                  <a:tcPr/>
                </a:tc>
                <a:tc>
                  <a:txBody>
                    <a:bodyPr/>
                    <a:lstStyle/>
                    <a:p>
                      <a:pPr>
                        <a:lnSpc>
                          <a:spcPct val="107000"/>
                        </a:lnSpc>
                      </a:pPr>
                      <a:r>
                        <a:rPr lang="en-US" sz="800">
                          <a:effectLst/>
                          <a:latin typeface="Arial Narrow" panose="020B0606020202030204" pitchFamily="34" charset="0"/>
                          <a:ea typeface="Arial Unicode MS"/>
                          <a:cs typeface="Arial" panose="020B0604020202020204" pitchFamily="34" charset="0"/>
                        </a:rPr>
                        <a:t>Culture of reading initiatives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17. Number of reading initiatives held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New indicator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dirty="0">
                          <a:effectLst/>
                          <a:latin typeface="Arial Narrow" panose="020B0606020202030204" pitchFamily="34" charset="0"/>
                          <a:ea typeface="Calibri" panose="020F0502020204030204" pitchFamily="34" charset="0"/>
                          <a:cs typeface="Arial" panose="020B0604020202020204" pitchFamily="34"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5991536"/>
                  </a:ext>
                </a:extLst>
              </a:tr>
            </a:tbl>
          </a:graphicData>
        </a:graphic>
      </p:graphicFrame>
      <p:pic>
        <p:nvPicPr>
          <p:cNvPr id="10" name="Picture 9">
            <a:extLst>
              <a:ext uri="{FF2B5EF4-FFF2-40B4-BE49-F238E27FC236}">
                <a16:creationId xmlns:a16="http://schemas.microsoft.com/office/drawing/2014/main" xmlns="" id="{7D9E3848-8A72-4140-948D-79E000781B25}"/>
              </a:ext>
            </a:extLst>
          </p:cNvPr>
          <p:cNvPicPr>
            <a:picLocks noChangeAspect="1"/>
          </p:cNvPicPr>
          <p:nvPr/>
        </p:nvPicPr>
        <p:blipFill>
          <a:blip r:embed="rId2" cstate="print"/>
          <a:stretch>
            <a:fillRect/>
          </a:stretch>
        </p:blipFill>
        <p:spPr>
          <a:xfrm>
            <a:off x="375920" y="4537968"/>
            <a:ext cx="2920237" cy="542591"/>
          </a:xfrm>
          <a:prstGeom prst="rect">
            <a:avLst/>
          </a:prstGeom>
        </p:spPr>
      </p:pic>
      <p:graphicFrame>
        <p:nvGraphicFramePr>
          <p:cNvPr id="11" name="Table 10">
            <a:extLst>
              <a:ext uri="{FF2B5EF4-FFF2-40B4-BE49-F238E27FC236}">
                <a16:creationId xmlns:a16="http://schemas.microsoft.com/office/drawing/2014/main" xmlns="" id="{292B2477-8687-4D01-8C52-FDD7A83ED19C}"/>
              </a:ext>
            </a:extLst>
          </p:cNvPr>
          <p:cNvGraphicFramePr>
            <a:graphicFrameLocks noGrp="1"/>
          </p:cNvGraphicFramePr>
          <p:nvPr>
            <p:extLst>
              <p:ext uri="{D42A27DB-BD31-4B8C-83A1-F6EECF244321}">
                <p14:modId xmlns:p14="http://schemas.microsoft.com/office/powerpoint/2010/main" xmlns="" val="3539503946"/>
              </p:ext>
            </p:extLst>
          </p:nvPr>
        </p:nvGraphicFramePr>
        <p:xfrm>
          <a:off x="457200" y="4966810"/>
          <a:ext cx="8422643" cy="1464469"/>
        </p:xfrm>
        <a:graphic>
          <a:graphicData uri="http://schemas.openxmlformats.org/drawingml/2006/table">
            <a:tbl>
              <a:tblPr firstRow="1" firstCol="1" bandRow="1"/>
              <a:tblGrid>
                <a:gridCol w="4876001">
                  <a:extLst>
                    <a:ext uri="{9D8B030D-6E8A-4147-A177-3AD203B41FA5}">
                      <a16:colId xmlns:a16="http://schemas.microsoft.com/office/drawing/2014/main" xmlns="" val="99769190"/>
                    </a:ext>
                  </a:extLst>
                </a:gridCol>
                <a:gridCol w="1152448">
                  <a:extLst>
                    <a:ext uri="{9D8B030D-6E8A-4147-A177-3AD203B41FA5}">
                      <a16:colId xmlns:a16="http://schemas.microsoft.com/office/drawing/2014/main" xmlns="" val="3331905176"/>
                    </a:ext>
                  </a:extLst>
                </a:gridCol>
                <a:gridCol w="621714">
                  <a:extLst>
                    <a:ext uri="{9D8B030D-6E8A-4147-A177-3AD203B41FA5}">
                      <a16:colId xmlns:a16="http://schemas.microsoft.com/office/drawing/2014/main" xmlns="" val="3002617660"/>
                    </a:ext>
                  </a:extLst>
                </a:gridCol>
                <a:gridCol w="620031">
                  <a:extLst>
                    <a:ext uri="{9D8B030D-6E8A-4147-A177-3AD203B41FA5}">
                      <a16:colId xmlns:a16="http://schemas.microsoft.com/office/drawing/2014/main" xmlns="" val="3402990575"/>
                    </a:ext>
                  </a:extLst>
                </a:gridCol>
                <a:gridCol w="620031">
                  <a:extLst>
                    <a:ext uri="{9D8B030D-6E8A-4147-A177-3AD203B41FA5}">
                      <a16:colId xmlns:a16="http://schemas.microsoft.com/office/drawing/2014/main" xmlns="" val="2772360195"/>
                    </a:ext>
                  </a:extLst>
                </a:gridCol>
                <a:gridCol w="532418">
                  <a:extLst>
                    <a:ext uri="{9D8B030D-6E8A-4147-A177-3AD203B41FA5}">
                      <a16:colId xmlns:a16="http://schemas.microsoft.com/office/drawing/2014/main" xmlns="" val="1463627934"/>
                    </a:ext>
                  </a:extLst>
                </a:gridCol>
              </a:tblGrid>
              <a:tr h="387760">
                <a:tc>
                  <a:txBody>
                    <a:bodyPr/>
                    <a:lstStyle/>
                    <a:p>
                      <a:pPr>
                        <a:lnSpc>
                          <a:spcPct val="107000"/>
                        </a:lnSpc>
                      </a:pPr>
                      <a:r>
                        <a:rPr lang="en-US" sz="800" b="1">
                          <a:effectLst/>
                          <a:latin typeface="Arial Narrow" panose="020B0606020202030204" pitchFamily="34" charset="0"/>
                          <a:ea typeface="MS Mincho" panose="02020609040205080304" pitchFamily="49" charset="-128"/>
                          <a:cs typeface="Arial" panose="020B0604020202020204" pitchFamily="34" charset="0"/>
                        </a:rPr>
                        <a:t>Output Indicator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pPr>
                      <a:r>
                        <a:rPr lang="en-US" sz="800" b="1">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Annual target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pPr>
                      <a:r>
                        <a:rPr lang="en-GB" sz="8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Q1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pPr>
                      <a:r>
                        <a:rPr lang="en-GB" sz="8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Q2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pPr>
                      <a:r>
                        <a:rPr lang="en-GB" sz="8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Q3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pPr>
                      <a:r>
                        <a:rPr lang="en-GB" sz="8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Q4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4010154888"/>
                  </a:ext>
                </a:extLst>
              </a:tr>
              <a:tr h="373331">
                <a:tc>
                  <a:txBody>
                    <a:bodyPr/>
                    <a:lstStyle/>
                    <a:p>
                      <a:pPr marL="0" lvl="0" indent="0" algn="just">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15. Number of training interventions aimed at capacitating the community media with skills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96373686"/>
                  </a:ext>
                </a:extLst>
              </a:tr>
              <a:tr h="351689">
                <a:tc>
                  <a:txBody>
                    <a:bodyPr/>
                    <a:lstStyle/>
                    <a:p>
                      <a:pPr marL="0" lvl="0" indent="0" algn="just">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16. Number of media literacy workshops conducted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58236127"/>
                  </a:ext>
                </a:extLst>
              </a:tr>
              <a:tr h="351689">
                <a:tc>
                  <a:txBody>
                    <a:bodyPr/>
                    <a:lstStyle/>
                    <a:p>
                      <a:pPr marL="0" lvl="0" indent="0" algn="just">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17. Number of reading initiatives held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effectLst/>
                          <a:latin typeface="Arial Narrow" panose="020B0606020202030204" pitchFamily="34" charset="0"/>
                          <a:ea typeface="Times New Roman" panose="02020603050405020304" pitchFamily="18"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effectLst/>
                          <a:latin typeface="Arial Narrow" panose="020B0606020202030204" pitchFamily="34" charset="0"/>
                          <a:ea typeface="Times New Roman" panose="02020603050405020304" pitchFamily="18" charset="0"/>
                          <a:cs typeface="Arial" panose="020B060402020202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effectLst/>
                          <a:latin typeface="Arial Narrow" panose="020B0606020202030204" pitchFamily="34" charset="0"/>
                          <a:ea typeface="Times New Roman" panose="02020603050405020304" pitchFamily="18" charset="0"/>
                          <a:cs typeface="Arial" panose="020B0604020202020204" pitchFamily="34"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effectLst/>
                          <a:latin typeface="Arial Narrow" panose="020B0606020202030204" pitchFamily="34" charset="0"/>
                          <a:ea typeface="Times New Roman" panose="02020603050405020304" pitchFamily="18" charset="0"/>
                          <a:cs typeface="Arial" panose="020B0604020202020204" pitchFamily="34"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dirty="0">
                          <a:effectLst/>
                          <a:latin typeface="Arial Narrow" panose="020B0606020202030204" pitchFamily="34" charset="0"/>
                          <a:ea typeface="Times New Roman" panose="02020603050405020304" pitchFamily="18" charset="0"/>
                          <a:cs typeface="Arial" panose="020B060402020202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3927109"/>
                  </a:ext>
                </a:extLst>
              </a:tr>
            </a:tbl>
          </a:graphicData>
        </a:graphic>
      </p:graphicFrame>
    </p:spTree>
    <p:extLst>
      <p:ext uri="{BB962C8B-B14F-4D97-AF65-F5344CB8AC3E}">
        <p14:creationId xmlns:p14="http://schemas.microsoft.com/office/powerpoint/2010/main" xmlns="" val="309963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E4089BC-4CCB-4800-9167-3F550930E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C6A43E0C-5280-4B09-A1A7-ED95C6A14EBD}"/>
              </a:ext>
            </a:extLst>
          </p:cNvPr>
          <p:cNvSpPr>
            <a:spLocks noGrp="1"/>
          </p:cNvSpPr>
          <p:nvPr>
            <p:ph type="title"/>
          </p:nvPr>
        </p:nvSpPr>
        <p:spPr/>
        <p:txBody>
          <a:bodyPr/>
          <a:lstStyle/>
          <a:p>
            <a:r>
              <a:rPr lang="en-GB" sz="3200" b="0" dirty="0">
                <a:solidFill>
                  <a:schemeClr val="tx1"/>
                </a:solidFill>
              </a:rPr>
              <a:t>Programme 5 Innovation, Research and Development</a:t>
            </a:r>
            <a:endParaRPr lang="en-ZA" sz="3200" b="0" dirty="0">
              <a:solidFill>
                <a:schemeClr val="tx1"/>
              </a:solidFill>
            </a:endParaRPr>
          </a:p>
        </p:txBody>
      </p:sp>
      <p:sp>
        <p:nvSpPr>
          <p:cNvPr id="8" name="Rectangle 1">
            <a:extLst>
              <a:ext uri="{FF2B5EF4-FFF2-40B4-BE49-F238E27FC236}">
                <a16:creationId xmlns:a16="http://schemas.microsoft.com/office/drawing/2014/main" xmlns="" id="{8F9D43D6-01FA-47F3-AF29-8C92BFBB305A}"/>
              </a:ext>
            </a:extLst>
          </p:cNvPr>
          <p:cNvSpPr>
            <a:spLocks noChangeArrowheads="1"/>
          </p:cNvSpPr>
          <p:nvPr/>
        </p:nvSpPr>
        <p:spPr bwMode="auto">
          <a:xfrm>
            <a:off x="457200" y="1343595"/>
            <a:ext cx="4352687"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ZA" altLang="en-US" sz="1100" b="1" i="0" u="none" strike="noStrike" kern="1200" cap="none" spc="0" normalizeH="0" baseline="0" noProof="0" dirty="0" bmk="">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utcomes, Outputs, Performance Indicators and Targets</a:t>
            </a:r>
            <a:endParaRPr kumimoji="0" lang="en-ZA"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xmlns="" id="{4D2558E8-8A19-4823-B924-77125A2E0998}"/>
              </a:ext>
            </a:extLst>
          </p:cNvPr>
          <p:cNvGraphicFramePr>
            <a:graphicFrameLocks noGrp="1"/>
          </p:cNvGraphicFramePr>
          <p:nvPr>
            <p:extLst>
              <p:ext uri="{D42A27DB-BD31-4B8C-83A1-F6EECF244321}">
                <p14:modId xmlns:p14="http://schemas.microsoft.com/office/powerpoint/2010/main" xmlns="" val="1828854012"/>
              </p:ext>
            </p:extLst>
          </p:nvPr>
        </p:nvGraphicFramePr>
        <p:xfrm>
          <a:off x="457200" y="1851723"/>
          <a:ext cx="8493760" cy="2519680"/>
        </p:xfrm>
        <a:graphic>
          <a:graphicData uri="http://schemas.openxmlformats.org/drawingml/2006/table">
            <a:tbl>
              <a:tblPr firstRow="1" firstCol="1" bandRow="1"/>
              <a:tblGrid>
                <a:gridCol w="770291">
                  <a:extLst>
                    <a:ext uri="{9D8B030D-6E8A-4147-A177-3AD203B41FA5}">
                      <a16:colId xmlns:a16="http://schemas.microsoft.com/office/drawing/2014/main" xmlns="" val="2604358935"/>
                    </a:ext>
                  </a:extLst>
                </a:gridCol>
                <a:gridCol w="1031992">
                  <a:extLst>
                    <a:ext uri="{9D8B030D-6E8A-4147-A177-3AD203B41FA5}">
                      <a16:colId xmlns:a16="http://schemas.microsoft.com/office/drawing/2014/main" xmlns="" val="2747333129"/>
                    </a:ext>
                  </a:extLst>
                </a:gridCol>
                <a:gridCol w="908548">
                  <a:extLst>
                    <a:ext uri="{9D8B030D-6E8A-4147-A177-3AD203B41FA5}">
                      <a16:colId xmlns:a16="http://schemas.microsoft.com/office/drawing/2014/main" xmlns="" val="3162978289"/>
                    </a:ext>
                  </a:extLst>
                </a:gridCol>
                <a:gridCol w="541508">
                  <a:extLst>
                    <a:ext uri="{9D8B030D-6E8A-4147-A177-3AD203B41FA5}">
                      <a16:colId xmlns:a16="http://schemas.microsoft.com/office/drawing/2014/main" xmlns="" val="340186879"/>
                    </a:ext>
                  </a:extLst>
                </a:gridCol>
                <a:gridCol w="762061">
                  <a:extLst>
                    <a:ext uri="{9D8B030D-6E8A-4147-A177-3AD203B41FA5}">
                      <a16:colId xmlns:a16="http://schemas.microsoft.com/office/drawing/2014/main" xmlns="" val="1513805056"/>
                    </a:ext>
                  </a:extLst>
                </a:gridCol>
                <a:gridCol w="859170">
                  <a:extLst>
                    <a:ext uri="{9D8B030D-6E8A-4147-A177-3AD203B41FA5}">
                      <a16:colId xmlns:a16="http://schemas.microsoft.com/office/drawing/2014/main" xmlns="" val="3485127575"/>
                    </a:ext>
                  </a:extLst>
                </a:gridCol>
                <a:gridCol w="1203168">
                  <a:extLst>
                    <a:ext uri="{9D8B030D-6E8A-4147-A177-3AD203B41FA5}">
                      <a16:colId xmlns:a16="http://schemas.microsoft.com/office/drawing/2014/main" xmlns="" val="1460447919"/>
                    </a:ext>
                  </a:extLst>
                </a:gridCol>
                <a:gridCol w="885505">
                  <a:extLst>
                    <a:ext uri="{9D8B030D-6E8A-4147-A177-3AD203B41FA5}">
                      <a16:colId xmlns:a16="http://schemas.microsoft.com/office/drawing/2014/main" xmlns="" val="2363599489"/>
                    </a:ext>
                  </a:extLst>
                </a:gridCol>
                <a:gridCol w="885505">
                  <a:extLst>
                    <a:ext uri="{9D8B030D-6E8A-4147-A177-3AD203B41FA5}">
                      <a16:colId xmlns:a16="http://schemas.microsoft.com/office/drawing/2014/main" xmlns="" val="3657390390"/>
                    </a:ext>
                  </a:extLst>
                </a:gridCol>
                <a:gridCol w="646012">
                  <a:extLst>
                    <a:ext uri="{9D8B030D-6E8A-4147-A177-3AD203B41FA5}">
                      <a16:colId xmlns:a16="http://schemas.microsoft.com/office/drawing/2014/main" xmlns="" val="4199375777"/>
                    </a:ext>
                  </a:extLst>
                </a:gridCol>
              </a:tblGrid>
              <a:tr h="228924">
                <a:tc rowSpan="2">
                  <a:txBody>
                    <a:bodyPr/>
                    <a:lstStyle/>
                    <a:p>
                      <a:pPr algn="ctr">
                        <a:lnSpc>
                          <a:spcPct val="107000"/>
                        </a:lnSpc>
                      </a:pPr>
                      <a:r>
                        <a:rPr lang="en-ZA" sz="800" b="1">
                          <a:effectLst/>
                          <a:latin typeface="Arial Narrow" panose="020B0606020202030204" pitchFamily="34" charset="0"/>
                          <a:ea typeface="Calibri" panose="020F0502020204030204" pitchFamily="34" charset="0"/>
                          <a:cs typeface="Arial" panose="020B0604020202020204" pitchFamily="34" charset="0"/>
                        </a:rPr>
                        <a:t>Outcome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Output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Output Indicators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Audited/actual performance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rowSpan="2">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Estimated Performance 2021/22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MTEF Period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38620673"/>
                  </a:ext>
                </a:extLst>
              </a:tr>
              <a:tr h="30426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2018/19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2019/20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2020/21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vMerge="1">
                  <a:txBody>
                    <a:bodyPr/>
                    <a:lstStyle/>
                    <a:p>
                      <a:endParaRPr lang="en-ZA"/>
                    </a:p>
                  </a:txBody>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2022/23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2023/24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ZA"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2024/25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1252033227"/>
                  </a:ext>
                </a:extLst>
              </a:tr>
              <a:tr h="929850">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Capable, effective and efficient organisation in support of the delivery of the MDDA mandate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Research projects on key trends/ developments impacting the community media sector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18 Number of Research projects funded on key trends/developments impacting the community media sector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dirty="0">
                          <a:effectLst/>
                          <a:latin typeface="Arial Narrow" panose="020B0606020202030204" pitchFamily="34" charset="0"/>
                          <a:ea typeface="Calibri" panose="020F0502020204030204" pitchFamily="34" charset="0"/>
                          <a:cs typeface="Arial" panose="020B0604020202020204" pitchFamily="34" charset="0"/>
                        </a:rPr>
                        <a:t>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dirty="0">
                          <a:effectLst/>
                          <a:latin typeface="Arial Narrow" panose="020B0606020202030204" pitchFamily="34" charset="0"/>
                          <a:ea typeface="Calibri" panose="020F0502020204030204" pitchFamily="34" charset="0"/>
                          <a:cs typeface="Arial" panose="020B0604020202020204" pitchFamily="34" charset="0"/>
                        </a:rPr>
                        <a:t>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800" b="1">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7389971"/>
                  </a:ext>
                </a:extLst>
              </a:tr>
              <a:tr h="1056640">
                <a:tc>
                  <a:txBody>
                    <a:bodyPr/>
                    <a:lstStyle/>
                    <a:p>
                      <a:pPr>
                        <a:lnSpc>
                          <a:spcPct val="107000"/>
                        </a:lnSpc>
                      </a:pPr>
                      <a:r>
                        <a:rPr lang="en-ZA" sz="800">
                          <a:effectLst/>
                          <a:latin typeface="Arial Narrow" panose="020B0606020202030204" pitchFamily="34" charset="0"/>
                          <a:ea typeface="Calibri" panose="020F0502020204030204" pitchFamily="34" charset="0"/>
                          <a:cs typeface="Arial" panose="020B0604020202020204" pitchFamily="34" charset="0"/>
                        </a:rPr>
                        <a:t>Media diversity promoted through the growth of sustainable community-based and small commercial media nationally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Community Media Sustainability Model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19 Community Media Sustainability Model developed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Study into development of Community Media Sustainability Model commissioned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Community Media Sustainability Model draft research report submitted by the Service Provide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Community Media Sustainability Model preliminary findings submitted to the Board for approval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effectLst/>
                          <a:latin typeface="Arial Narrow" panose="020B0606020202030204" pitchFamily="34" charset="0"/>
                          <a:ea typeface="Calibri" panose="020F0502020204030204" pitchFamily="34" charset="0"/>
                          <a:cs typeface="Times New Roman" panose="02020603050405020304" pitchFamily="18" charset="0"/>
                        </a:rPr>
                        <a:t>Community Media Sustainability Model launched and implemented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dirty="0">
                          <a:effectLst/>
                          <a:latin typeface="Arial Narrow" panose="020B0606020202030204" pitchFamily="34" charset="0"/>
                          <a:ea typeface="Calibri" panose="020F0502020204030204" pitchFamily="34" charset="0"/>
                          <a:cs typeface="Arial" panose="020B060402020202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4139102"/>
                  </a:ext>
                </a:extLst>
              </a:tr>
            </a:tbl>
          </a:graphicData>
        </a:graphic>
      </p:graphicFrame>
      <p:sp>
        <p:nvSpPr>
          <p:cNvPr id="10" name="Rectangle 1">
            <a:extLst>
              <a:ext uri="{FF2B5EF4-FFF2-40B4-BE49-F238E27FC236}">
                <a16:creationId xmlns:a16="http://schemas.microsoft.com/office/drawing/2014/main" xmlns="" id="{E70C6AD8-E915-4812-A3A3-04823651CB5E}"/>
              </a:ext>
            </a:extLst>
          </p:cNvPr>
          <p:cNvSpPr>
            <a:spLocks noChangeArrowheads="1"/>
          </p:cNvSpPr>
          <p:nvPr/>
        </p:nvSpPr>
        <p:spPr bwMode="auto">
          <a:xfrm>
            <a:off x="355600" y="4479517"/>
            <a:ext cx="2916183"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ZA" sz="1100" b="1" dirty="0">
                <a:effectLst/>
                <a:ea typeface="Calibri" panose="020F0502020204030204" pitchFamily="34" charset="0"/>
                <a:cs typeface="Times New Roman" panose="02020603050405020304" pitchFamily="18" charset="0"/>
              </a:rPr>
              <a:t>Indicators, Annual and Quarterly Targets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100" b="0" i="0" u="none" strike="noStrike" kern="1200" cap="none" spc="0" normalizeH="0" baseline="0" noProof="0" dirty="0">
              <a:ln>
                <a:noFill/>
              </a:ln>
              <a:solidFill>
                <a:prstClr val="black"/>
              </a:solidFill>
              <a:effectLst/>
              <a:uLnTx/>
              <a:uFillTx/>
            </a:endParaRPr>
          </a:p>
        </p:txBody>
      </p:sp>
      <p:graphicFrame>
        <p:nvGraphicFramePr>
          <p:cNvPr id="11" name="Table 10">
            <a:extLst>
              <a:ext uri="{FF2B5EF4-FFF2-40B4-BE49-F238E27FC236}">
                <a16:creationId xmlns:a16="http://schemas.microsoft.com/office/drawing/2014/main" xmlns="" id="{E087FFB8-09A8-4443-A04F-94C9B930DF42}"/>
              </a:ext>
            </a:extLst>
          </p:cNvPr>
          <p:cNvGraphicFramePr>
            <a:graphicFrameLocks noGrp="1"/>
          </p:cNvGraphicFramePr>
          <p:nvPr>
            <p:extLst>
              <p:ext uri="{D42A27DB-BD31-4B8C-83A1-F6EECF244321}">
                <p14:modId xmlns:p14="http://schemas.microsoft.com/office/powerpoint/2010/main" xmlns="" val="1152360280"/>
              </p:ext>
            </p:extLst>
          </p:nvPr>
        </p:nvGraphicFramePr>
        <p:xfrm>
          <a:off x="457200" y="4823654"/>
          <a:ext cx="8473440" cy="1532696"/>
        </p:xfrm>
        <a:graphic>
          <a:graphicData uri="http://schemas.openxmlformats.org/drawingml/2006/table">
            <a:tbl>
              <a:tblPr firstRow="1" firstCol="1" bandRow="1"/>
              <a:tblGrid>
                <a:gridCol w="2999598">
                  <a:extLst>
                    <a:ext uri="{9D8B030D-6E8A-4147-A177-3AD203B41FA5}">
                      <a16:colId xmlns:a16="http://schemas.microsoft.com/office/drawing/2014/main" xmlns="" val="159328175"/>
                    </a:ext>
                  </a:extLst>
                </a:gridCol>
                <a:gridCol w="1413370">
                  <a:extLst>
                    <a:ext uri="{9D8B030D-6E8A-4147-A177-3AD203B41FA5}">
                      <a16:colId xmlns:a16="http://schemas.microsoft.com/office/drawing/2014/main" xmlns="" val="2312406366"/>
                    </a:ext>
                  </a:extLst>
                </a:gridCol>
                <a:gridCol w="882932">
                  <a:extLst>
                    <a:ext uri="{9D8B030D-6E8A-4147-A177-3AD203B41FA5}">
                      <a16:colId xmlns:a16="http://schemas.microsoft.com/office/drawing/2014/main" xmlns="" val="150500536"/>
                    </a:ext>
                  </a:extLst>
                </a:gridCol>
                <a:gridCol w="882932">
                  <a:extLst>
                    <a:ext uri="{9D8B030D-6E8A-4147-A177-3AD203B41FA5}">
                      <a16:colId xmlns:a16="http://schemas.microsoft.com/office/drawing/2014/main" xmlns="" val="952174244"/>
                    </a:ext>
                  </a:extLst>
                </a:gridCol>
                <a:gridCol w="1059180">
                  <a:extLst>
                    <a:ext uri="{9D8B030D-6E8A-4147-A177-3AD203B41FA5}">
                      <a16:colId xmlns:a16="http://schemas.microsoft.com/office/drawing/2014/main" xmlns="" val="2898575704"/>
                    </a:ext>
                  </a:extLst>
                </a:gridCol>
                <a:gridCol w="1235428">
                  <a:extLst>
                    <a:ext uri="{9D8B030D-6E8A-4147-A177-3AD203B41FA5}">
                      <a16:colId xmlns:a16="http://schemas.microsoft.com/office/drawing/2014/main" xmlns="" val="3628475888"/>
                    </a:ext>
                  </a:extLst>
                </a:gridCol>
              </a:tblGrid>
              <a:tr h="434794">
                <a:tc>
                  <a:txBody>
                    <a:bodyPr/>
                    <a:lstStyle/>
                    <a:p>
                      <a:pPr algn="ctr">
                        <a:lnSpc>
                          <a:spcPct val="107000"/>
                        </a:lnSpc>
                      </a:pPr>
                      <a:r>
                        <a:rPr lang="en-US" sz="800" b="1" dirty="0">
                          <a:effectLst/>
                          <a:latin typeface="Arial" panose="020B0604020202020204" pitchFamily="34" charset="0"/>
                          <a:ea typeface="MS Mincho" panose="02020609040205080304" pitchFamily="49" charset="-128"/>
                          <a:cs typeface="Times New Roman" panose="02020603050405020304" pitchFamily="18" charset="0"/>
                        </a:rPr>
                        <a:t>Output Indicator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US" sz="8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Annual target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3185834955"/>
                  </a:ext>
                </a:extLst>
              </a:tr>
              <a:tr h="356222">
                <a:tc>
                  <a:txBody>
                    <a:bodyPr/>
                    <a:lstStyle/>
                    <a:p>
                      <a:pPr marL="0" lvl="0" indent="0" algn="just">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18 Number of Research projects funded on key trends/developments impacting the community media sector</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1775786"/>
                  </a:ext>
                </a:extLst>
              </a:tr>
              <a:tr h="741680">
                <a:tc>
                  <a:txBody>
                    <a:bodyPr/>
                    <a:lstStyle/>
                    <a:p>
                      <a:pPr marL="0" lvl="0" indent="0" algn="just">
                        <a:lnSpc>
                          <a:spcPct val="107000"/>
                        </a:lnSpc>
                        <a:spcAft>
                          <a:spcPts val="0"/>
                        </a:spcAft>
                        <a:buClr>
                          <a:srgbClr val="000000"/>
                        </a:buClr>
                        <a:buFont typeface="+mj-lt"/>
                        <a:buNone/>
                      </a:pPr>
                      <a:r>
                        <a:rPr lang="en-ZA" sz="800" dirty="0">
                          <a:effectLst/>
                          <a:latin typeface="Arial Narrow" panose="020B0606020202030204" pitchFamily="34" charset="0"/>
                          <a:ea typeface="Calibri" panose="020F0502020204030204" pitchFamily="34" charset="0"/>
                          <a:cs typeface="Arial" panose="020B0604020202020204" pitchFamily="34" charset="0"/>
                        </a:rPr>
                        <a:t>19 Community Media Sustainability Model developed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Community Media Sustainability Model preliminary findings submitted to the Board for approval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80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a:effectLst/>
                          <a:latin typeface="Arial Narrow" panose="020B0606020202030204" pitchFamily="34" charset="0"/>
                          <a:ea typeface="Times New Roman" panose="02020603050405020304" pitchFamily="18" charset="0"/>
                          <a:cs typeface="Times New Roman" panose="02020603050405020304" pitchFamily="18" charset="0"/>
                        </a:rPr>
                        <a:t>Draft Community Media Sustainability Report Findings and Sustainability Model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800" dirty="0">
                          <a:effectLst/>
                          <a:latin typeface="Arial Narrow" panose="020B0606020202030204" pitchFamily="34" charset="0"/>
                          <a:ea typeface="Times New Roman" panose="02020603050405020304" pitchFamily="18" charset="0"/>
                          <a:cs typeface="Times New Roman" panose="02020603050405020304" pitchFamily="18" charset="0"/>
                        </a:rPr>
                        <a:t>Final Community Media Sustainability Report Findings and Sustainability Model Approved by the Board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7366557"/>
                  </a:ext>
                </a:extLst>
              </a:tr>
            </a:tbl>
          </a:graphicData>
        </a:graphic>
      </p:graphicFrame>
    </p:spTree>
    <p:extLst>
      <p:ext uri="{BB962C8B-B14F-4D97-AF65-F5344CB8AC3E}">
        <p14:creationId xmlns:p14="http://schemas.microsoft.com/office/powerpoint/2010/main" xmlns="" val="47491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29B08-6C53-463B-BD2C-007E5E66E45D}"/>
              </a:ext>
            </a:extLst>
          </p:cNvPr>
          <p:cNvSpPr>
            <a:spLocks noGrp="1"/>
          </p:cNvSpPr>
          <p:nvPr>
            <p:ph type="title"/>
          </p:nvPr>
        </p:nvSpPr>
        <p:spPr/>
        <p:txBody>
          <a:bodyPr/>
          <a:lstStyle/>
          <a:p>
            <a:r>
              <a:rPr lang="en-ZA" sz="3200" b="0" dirty="0">
                <a:solidFill>
                  <a:prstClr val="black"/>
                </a:solidFill>
                <a:latin typeface="Arial" panose="020B0604020202020204" pitchFamily="34" charset="0"/>
                <a:cs typeface="Arial" panose="020B0604020202020204" pitchFamily="34" charset="0"/>
              </a:rPr>
              <a:t>Key Risks</a:t>
            </a:r>
            <a:endParaRPr lang="en-ZA" sz="3200" b="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32D9A81A-F17A-48C9-88EA-19D646C9C8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xmlns="" id="{000CC803-E440-4494-A1E6-A43116C9C32A}"/>
              </a:ext>
            </a:extLst>
          </p:cNvPr>
          <p:cNvGraphicFramePr>
            <a:graphicFrameLocks noGrp="1"/>
          </p:cNvGraphicFramePr>
          <p:nvPr>
            <p:extLst>
              <p:ext uri="{D42A27DB-BD31-4B8C-83A1-F6EECF244321}">
                <p14:modId xmlns:p14="http://schemas.microsoft.com/office/powerpoint/2010/main" xmlns="" val="2023724580"/>
              </p:ext>
            </p:extLst>
          </p:nvPr>
        </p:nvGraphicFramePr>
        <p:xfrm>
          <a:off x="223520" y="1290320"/>
          <a:ext cx="8707120" cy="5297227"/>
        </p:xfrm>
        <a:graphic>
          <a:graphicData uri="http://schemas.openxmlformats.org/drawingml/2006/table">
            <a:tbl>
              <a:tblPr firstRow="1" firstCol="1" bandRow="1"/>
              <a:tblGrid>
                <a:gridCol w="2052514">
                  <a:extLst>
                    <a:ext uri="{9D8B030D-6E8A-4147-A177-3AD203B41FA5}">
                      <a16:colId xmlns:a16="http://schemas.microsoft.com/office/drawing/2014/main" xmlns="" val="2988451110"/>
                    </a:ext>
                  </a:extLst>
                </a:gridCol>
                <a:gridCol w="6654606">
                  <a:extLst>
                    <a:ext uri="{9D8B030D-6E8A-4147-A177-3AD203B41FA5}">
                      <a16:colId xmlns:a16="http://schemas.microsoft.com/office/drawing/2014/main" xmlns="" val="262375073"/>
                    </a:ext>
                  </a:extLst>
                </a:gridCol>
              </a:tblGrid>
              <a:tr h="327394">
                <a:tc>
                  <a:txBody>
                    <a:bodyPr/>
                    <a:lstStyle/>
                    <a:p>
                      <a:pPr algn="just">
                        <a:lnSpc>
                          <a:spcPct val="107000"/>
                        </a:lnSpc>
                      </a:pPr>
                      <a:r>
                        <a:rPr lang="en-GB" sz="1100" b="1">
                          <a:effectLst/>
                          <a:latin typeface="Arial" panose="020B0604020202020204" pitchFamily="34" charset="0"/>
                          <a:ea typeface="Calibri" panose="020F0502020204030204" pitchFamily="34" charset="0"/>
                          <a:cs typeface="Times New Roman" panose="02020603050405020304" pitchFamily="18" charset="0"/>
                        </a:rPr>
                        <a:t>Outcome 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07000"/>
                        </a:lnSpc>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Capable, effective and efficient organisation in support of the delivery of the MDDA mandate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53303061"/>
                  </a:ext>
                </a:extLst>
              </a:tr>
              <a:tr h="1280481">
                <a:tc>
                  <a:txBody>
                    <a:bodyPr/>
                    <a:lstStyle/>
                    <a:p>
                      <a:pPr algn="just">
                        <a:lnSpc>
                          <a:spcPct val="107000"/>
                        </a:lnSpc>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Strategic Risk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342900" marR="102870" lvl="0" indent="-342900" algn="just">
                        <a:lnSpc>
                          <a:spcPct val="107000"/>
                        </a:lnSpc>
                        <a:spcAft>
                          <a:spcPts val="0"/>
                        </a:spcAft>
                        <a:buFont typeface="+mj-lt"/>
                        <a:buAutoNum type="romanLcParenBoth"/>
                      </a:pPr>
                      <a:r>
                        <a:rPr lang="en-GB" sz="1100">
                          <a:effectLst/>
                          <a:latin typeface="Arial" panose="020B0604020202020204" pitchFamily="34" charset="0"/>
                          <a:ea typeface="Calibri" panose="020F0502020204030204" pitchFamily="34" charset="0"/>
                          <a:cs typeface="Times New Roman" panose="02020603050405020304" pitchFamily="18" charset="0"/>
                        </a:rPr>
                        <a:t>Lack of technical competencies in media development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romanLcParenBoth"/>
                      </a:pPr>
                      <a:r>
                        <a:rPr lang="en-GB" sz="1100">
                          <a:effectLst/>
                          <a:latin typeface="Arial" panose="020B0604020202020204" pitchFamily="34" charset="0"/>
                          <a:ea typeface="Calibri" panose="020F0502020204030204" pitchFamily="34" charset="0"/>
                          <a:cs typeface="Times New Roman" panose="02020603050405020304" pitchFamily="18" charset="0"/>
                        </a:rPr>
                        <a:t>Rise in litigation matters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romanLcParenBoth"/>
                      </a:pPr>
                      <a:r>
                        <a:rPr lang="en-GB" sz="1100">
                          <a:effectLst/>
                          <a:latin typeface="Arial" panose="020B0604020202020204" pitchFamily="34" charset="0"/>
                          <a:ea typeface="Calibri" panose="020F0502020204030204" pitchFamily="34" charset="0"/>
                          <a:cs typeface="Times New Roman" panose="02020603050405020304" pitchFamily="18" charset="0"/>
                        </a:rPr>
                        <a:t>Negative reputation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romanLcParenBoth"/>
                      </a:pPr>
                      <a:r>
                        <a:rPr lang="en-GB" sz="1100">
                          <a:effectLst/>
                          <a:latin typeface="Arial" panose="020B0604020202020204" pitchFamily="34" charset="0"/>
                          <a:ea typeface="Calibri" panose="020F0502020204030204" pitchFamily="34" charset="0"/>
                          <a:cs typeface="Times New Roman" panose="02020603050405020304" pitchFamily="18" charset="0"/>
                        </a:rPr>
                        <a:t>Unapproved policies and plans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romanLcParenBoth"/>
                      </a:pPr>
                      <a:r>
                        <a:rPr lang="en-GB" sz="1100">
                          <a:effectLst/>
                          <a:latin typeface="Arial" panose="020B0604020202020204" pitchFamily="34" charset="0"/>
                          <a:ea typeface="Calibri" panose="020F0502020204030204" pitchFamily="34" charset="0"/>
                          <a:cs typeface="Times New Roman" panose="02020603050405020304" pitchFamily="18" charset="0"/>
                        </a:rPr>
                        <a:t>Loss of institutional memory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342900" marR="102870" lvl="0" indent="-342900" algn="just">
                        <a:lnSpc>
                          <a:spcPct val="107000"/>
                        </a:lnSpc>
                        <a:spcAft>
                          <a:spcPts val="0"/>
                        </a:spcAft>
                        <a:buFont typeface="+mj-lt"/>
                        <a:buAutoNum type="romanLcParenBoth"/>
                      </a:pPr>
                      <a:r>
                        <a:rPr lang="en-GB" sz="1100">
                          <a:effectLst/>
                          <a:latin typeface="Arial" panose="020B0604020202020204" pitchFamily="34" charset="0"/>
                          <a:ea typeface="Calibri" panose="020F0502020204030204" pitchFamily="34" charset="0"/>
                          <a:cs typeface="Times New Roman" panose="02020603050405020304" pitchFamily="18" charset="0"/>
                        </a:rPr>
                        <a:t>Non achievement of entity goals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9419130"/>
                  </a:ext>
                </a:extLst>
              </a:tr>
              <a:tr h="1384750">
                <a:tc>
                  <a:txBody>
                    <a:bodyPr/>
                    <a:lstStyle/>
                    <a:p>
                      <a:pPr algn="just">
                        <a:lnSpc>
                          <a:spcPct val="107000"/>
                        </a:lnSpc>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Risk Mitigation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342900" lvl="0" indent="-342900" algn="just">
                        <a:lnSpc>
                          <a:spcPct val="107000"/>
                        </a:lnSpc>
                        <a:spcAft>
                          <a:spcPts val="0"/>
                        </a:spcAft>
                        <a:buFont typeface="+mj-lt"/>
                        <a:buAutoNum type="romanLcParenBoth"/>
                      </a:pPr>
                      <a:r>
                        <a:rPr lang="en-GB" sz="1100" dirty="0">
                          <a:effectLst/>
                          <a:latin typeface="Arial" panose="020B0604020202020204" pitchFamily="34" charset="0"/>
                          <a:ea typeface="Calibri" panose="020F0502020204030204" pitchFamily="34" charset="0"/>
                          <a:cs typeface="Times New Roman" panose="02020603050405020304" pitchFamily="18" charset="0"/>
                        </a:rPr>
                        <a:t>Articulated staff attraction and retention strategy based on the needs of the Agency in delivering on its mandate and on encouraging personal growth.</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romanLcParenBoth"/>
                      </a:pPr>
                      <a:r>
                        <a:rPr lang="en-GB" sz="1100" dirty="0">
                          <a:effectLst/>
                          <a:latin typeface="Arial" panose="020B0604020202020204" pitchFamily="34" charset="0"/>
                          <a:ea typeface="Calibri" panose="020F0502020204030204" pitchFamily="34" charset="0"/>
                          <a:cs typeface="Times New Roman" panose="02020603050405020304" pitchFamily="18" charset="0"/>
                        </a:rPr>
                        <a:t>Training interventions organised, in line with personal growth plans, where skills gaps are identified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32740" indent="-270510"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(ii)	Contracts based on clearly outlined Terms of Reference and periodically monitored to ensure successful delivery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32740" indent="-270510"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(iii)	 Periodic review of compliance register and effective monitoring of legislative environment relevant to Agency by dedicated personnel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32740" indent="-270510"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(iv)	Constant communication with Entity Oversight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32740" indent="-270510"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(v)	Implementation, monitoring and evaluation of management policy of records, systems and controls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32740" indent="-270510"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(vi)	Governance oversight by Board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944567"/>
                  </a:ext>
                </a:extLst>
              </a:tr>
              <a:tr h="419615">
                <a:tc>
                  <a:txBody>
                    <a:bodyPr/>
                    <a:lstStyle/>
                    <a:p>
                      <a:pPr algn="just">
                        <a:lnSpc>
                          <a:spcPct val="107000"/>
                        </a:lnSpc>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Outcome 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07000"/>
                        </a:lnSpc>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 diversity promoted through the growth of sustainable community-based media in South Africa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479840677"/>
                  </a:ext>
                </a:extLst>
              </a:tr>
              <a:tr h="850047">
                <a:tc>
                  <a:txBody>
                    <a:bodyPr/>
                    <a:lstStyle/>
                    <a:p>
                      <a:pPr algn="just">
                        <a:lnSpc>
                          <a:spcPct val="107000"/>
                        </a:lnSpc>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Strategic Risk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242570" indent="-242570"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(i) Economic conditions not conducive to advertising generation and projects depending on continued MDDA funding for sustainability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242570" indent="-242570"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(ii)	Inadequate funding to deliver on mandate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242570" indent="-242570"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(iii)	Fraud and corruption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9738407"/>
                  </a:ext>
                </a:extLst>
              </a:tr>
              <a:tr h="634832">
                <a:tc>
                  <a:txBody>
                    <a:bodyPr/>
                    <a:lstStyle/>
                    <a:p>
                      <a:pPr algn="just">
                        <a:lnSpc>
                          <a:spcPct val="107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Risk Mitigation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242570" indent="-242570"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t>
                      </a:r>
                      <a:r>
                        <a:rPr lang="en-GB" sz="1100" dirty="0" err="1">
                          <a:effectLst/>
                          <a:latin typeface="Arial" panose="020B0604020202020204" pitchFamily="34" charset="0"/>
                          <a:ea typeface="Calibri" panose="020F0502020204030204" pitchFamily="34" charset="0"/>
                          <a:cs typeface="Times New Roman" panose="02020603050405020304" pitchFamily="18" charset="0"/>
                        </a:rPr>
                        <a:t>i</a:t>
                      </a:r>
                      <a:r>
                        <a:rPr lang="en-GB" sz="1100" dirty="0">
                          <a:effectLst/>
                          <a:latin typeface="Arial" panose="020B0604020202020204" pitchFamily="34" charset="0"/>
                          <a:ea typeface="Calibri" panose="020F0502020204030204" pitchFamily="34" charset="0"/>
                          <a:cs typeface="Times New Roman" panose="02020603050405020304" pitchFamily="18" charset="0"/>
                        </a:rPr>
                        <a:t>)   Lobby for regulated advertising support and provide capacity building in skills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42570" indent="-242570"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(ii)	Alternative funding strategy in place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42570" indent="-242570"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(iii)	Develop and implement fraud prevention campaign internally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5464146"/>
                  </a:ext>
                </a:extLst>
              </a:tr>
            </a:tbl>
          </a:graphicData>
        </a:graphic>
      </p:graphicFrame>
    </p:spTree>
    <p:extLst>
      <p:ext uri="{BB962C8B-B14F-4D97-AF65-F5344CB8AC3E}">
        <p14:creationId xmlns:p14="http://schemas.microsoft.com/office/powerpoint/2010/main" xmlns="" val="381320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29B08-6C53-463B-BD2C-007E5E66E45D}"/>
              </a:ext>
            </a:extLst>
          </p:cNvPr>
          <p:cNvSpPr>
            <a:spLocks noGrp="1"/>
          </p:cNvSpPr>
          <p:nvPr>
            <p:ph type="title"/>
          </p:nvPr>
        </p:nvSpPr>
        <p:spPr/>
        <p:txBody>
          <a:bodyPr/>
          <a:lstStyle/>
          <a:p>
            <a:r>
              <a:rPr lang="en-ZA" sz="3200" b="0" dirty="0">
                <a:solidFill>
                  <a:prstClr val="black"/>
                </a:solidFill>
                <a:latin typeface="Arial" panose="020B0604020202020204" pitchFamily="34" charset="0"/>
                <a:cs typeface="Arial" panose="020B0604020202020204" pitchFamily="34" charset="0"/>
              </a:rPr>
              <a:t>Key Risks</a:t>
            </a:r>
            <a:endParaRPr lang="en-ZA" sz="3200" b="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32D9A81A-F17A-48C9-88EA-19D646C9C8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xmlns="" id="{000CC803-E440-4494-A1E6-A43116C9C32A}"/>
              </a:ext>
            </a:extLst>
          </p:cNvPr>
          <p:cNvGraphicFramePr>
            <a:graphicFrameLocks noGrp="1"/>
          </p:cNvGraphicFramePr>
          <p:nvPr>
            <p:extLst>
              <p:ext uri="{D42A27DB-BD31-4B8C-83A1-F6EECF244321}">
                <p14:modId xmlns:p14="http://schemas.microsoft.com/office/powerpoint/2010/main" xmlns="" val="189747305"/>
              </p:ext>
            </p:extLst>
          </p:nvPr>
        </p:nvGraphicFramePr>
        <p:xfrm>
          <a:off x="355600" y="1270000"/>
          <a:ext cx="8331200" cy="3174874"/>
        </p:xfrm>
        <a:graphic>
          <a:graphicData uri="http://schemas.openxmlformats.org/drawingml/2006/table">
            <a:tbl>
              <a:tblPr firstRow="1" firstCol="1" bandRow="1"/>
              <a:tblGrid>
                <a:gridCol w="1963899">
                  <a:extLst>
                    <a:ext uri="{9D8B030D-6E8A-4147-A177-3AD203B41FA5}">
                      <a16:colId xmlns:a16="http://schemas.microsoft.com/office/drawing/2014/main" xmlns="" val="2988451110"/>
                    </a:ext>
                  </a:extLst>
                </a:gridCol>
                <a:gridCol w="6367301">
                  <a:extLst>
                    <a:ext uri="{9D8B030D-6E8A-4147-A177-3AD203B41FA5}">
                      <a16:colId xmlns:a16="http://schemas.microsoft.com/office/drawing/2014/main" xmlns="" val="262375073"/>
                    </a:ext>
                  </a:extLst>
                </a:gridCol>
              </a:tblGrid>
              <a:tr h="86797">
                <a:tc>
                  <a:txBody>
                    <a:bodyPr/>
                    <a:lstStyle/>
                    <a:p>
                      <a:pPr algn="just">
                        <a:lnSpc>
                          <a:spcPct val="107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Outcome 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07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Capacitated, digital responsive community-based media sector by 2024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222887713"/>
                  </a:ext>
                </a:extLst>
              </a:tr>
              <a:tr h="361074">
                <a:tc>
                  <a:txBody>
                    <a:bodyPr/>
                    <a:lstStyle/>
                    <a:p>
                      <a:pPr algn="just">
                        <a:lnSpc>
                          <a:spcPct val="107000"/>
                        </a:lnSpc>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Strategic Risk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342900" lvl="0" indent="-342900" algn="just">
                        <a:lnSpc>
                          <a:spcPct val="107000"/>
                        </a:lnSpc>
                        <a:spcAft>
                          <a:spcPts val="0"/>
                        </a:spcAft>
                        <a:buFont typeface="+mj-lt"/>
                        <a:buAutoNum type="romanLcParenBoth"/>
                      </a:pPr>
                      <a:r>
                        <a:rPr lang="en-GB" sz="1100">
                          <a:effectLst/>
                          <a:latin typeface="Arial" panose="020B0604020202020204" pitchFamily="34" charset="0"/>
                          <a:ea typeface="Calibri" panose="020F0502020204030204" pitchFamily="34" charset="0"/>
                          <a:cs typeface="Times New Roman" panose="02020603050405020304" pitchFamily="18" charset="0"/>
                        </a:rPr>
                        <a:t>Incorrectly focused capacity building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romanLcParenBoth"/>
                      </a:pPr>
                      <a:r>
                        <a:rPr lang="en-GB" sz="1100">
                          <a:effectLst/>
                          <a:latin typeface="Arial" panose="020B0604020202020204" pitchFamily="34" charset="0"/>
                          <a:ea typeface="Calibri" panose="020F0502020204030204" pitchFamily="34" charset="0"/>
                          <a:cs typeface="Times New Roman" panose="02020603050405020304" pitchFamily="18" charset="0"/>
                        </a:rPr>
                        <a:t>Research findings not followed through due to lack of implementation of results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romanLcParenBoth"/>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Lack of thought leadership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7027764"/>
                  </a:ext>
                </a:extLst>
              </a:tr>
              <a:tr h="726778">
                <a:tc>
                  <a:txBody>
                    <a:bodyPr/>
                    <a:lstStyle/>
                    <a:p>
                      <a:pPr algn="just">
                        <a:lnSpc>
                          <a:spcPct val="107000"/>
                        </a:lnSpc>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Risk Mitigation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342900" lvl="0" indent="-342900" algn="just">
                        <a:lnSpc>
                          <a:spcPct val="107000"/>
                        </a:lnSpc>
                        <a:spcAft>
                          <a:spcPts val="0"/>
                        </a:spcAft>
                        <a:buFont typeface="+mj-lt"/>
                        <a:buAutoNum type="romanLcParenBoth"/>
                      </a:pPr>
                      <a:r>
                        <a:rPr lang="en-GB" sz="1100">
                          <a:effectLst/>
                          <a:latin typeface="Arial" panose="020B0604020202020204" pitchFamily="34" charset="0"/>
                          <a:ea typeface="Calibri" panose="020F0502020204030204" pitchFamily="34" charset="0"/>
                          <a:cs typeface="Times New Roman" panose="02020603050405020304" pitchFamily="18" charset="0"/>
                        </a:rPr>
                        <a:t>Develop five-year strategies and annual operational plans for sector capacity building with an articulation of goals based on skills assessment, M&amp;E findings and other relevant input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romanLcParenBoth"/>
                      </a:pPr>
                      <a:r>
                        <a:rPr lang="en-GB" sz="1100">
                          <a:effectLst/>
                          <a:latin typeface="Arial" panose="020B0604020202020204" pitchFamily="34" charset="0"/>
                          <a:ea typeface="Calibri" panose="020F0502020204030204" pitchFamily="34" charset="0"/>
                          <a:cs typeface="Times New Roman" panose="02020603050405020304" pitchFamily="18" charset="0"/>
                        </a:rPr>
                        <a:t>Develop five-year strategies and annual operational plans for research, with an articulation of goals based on relevant earlier research projects, and on collaborations with research organisations for cost-effective output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romanLcParenBoth"/>
                      </a:pPr>
                      <a:r>
                        <a:rPr lang="en-GB" sz="1100">
                          <a:effectLst/>
                          <a:latin typeface="Arial" panose="020B0604020202020204" pitchFamily="34" charset="0"/>
                          <a:ea typeface="Calibri" panose="020F0502020204030204" pitchFamily="34" charset="0"/>
                          <a:cs typeface="Times New Roman" panose="02020603050405020304" pitchFamily="18" charset="0"/>
                        </a:rPr>
                        <a:t>Continuous professional development of MDDA staff</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1302276"/>
                  </a:ext>
                </a:extLst>
              </a:tr>
              <a:tr h="178225">
                <a:tc>
                  <a:txBody>
                    <a:bodyPr/>
                    <a:lstStyle/>
                    <a:p>
                      <a:pPr algn="just">
                        <a:lnSpc>
                          <a:spcPct val="107000"/>
                        </a:lnSpc>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Outcome 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07000"/>
                        </a:lnSpc>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Increase in HDI communities accessing media opportunities and information through community and small commercial media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939142138"/>
                  </a:ext>
                </a:extLst>
              </a:tr>
              <a:tr h="269649">
                <a:tc>
                  <a:txBody>
                    <a:bodyPr/>
                    <a:lstStyle/>
                    <a:p>
                      <a:pPr algn="just">
                        <a:lnSpc>
                          <a:spcPct val="107000"/>
                        </a:lnSpc>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Strategic Risk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342900" lvl="0" indent="-342900" algn="just">
                        <a:lnSpc>
                          <a:spcPct val="107000"/>
                        </a:lnSpc>
                        <a:spcAft>
                          <a:spcPts val="0"/>
                        </a:spcAft>
                        <a:buFont typeface="+mj-lt"/>
                        <a:buAutoNum type="romanLcParenBoth"/>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Inadequate resources in meeting the demand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romanLcParenBoth"/>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Quality of content failing to meet consumer demands of target audiences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xmlns="" val="1675906508"/>
                  </a:ext>
                </a:extLst>
              </a:tr>
              <a:tr h="361074">
                <a:tc>
                  <a:txBody>
                    <a:bodyPr/>
                    <a:lstStyle/>
                    <a:p>
                      <a:pPr algn="just">
                        <a:lnSpc>
                          <a:spcPct val="107000"/>
                        </a:lnSpc>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Risk Mitigation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342900" lvl="0" indent="-342900" algn="just">
                        <a:lnSpc>
                          <a:spcPct val="107000"/>
                        </a:lnSpc>
                        <a:spcAft>
                          <a:spcPts val="0"/>
                        </a:spcAft>
                        <a:buFont typeface="+mj-lt"/>
                        <a:buAutoNum type="romanLcParenBoth"/>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Ensure impactful implementation of the Fundraising &amp; Support Strategy and formalising contributions by print media to raise additional funding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romanLcParenBoth"/>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Leverage the implementation of the Training and Capacity-Building Strategy to improve knowledge of CSCM practitioners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6" marR="36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xmlns="" val="3751916376"/>
                  </a:ext>
                </a:extLst>
              </a:tr>
            </a:tbl>
          </a:graphicData>
        </a:graphic>
      </p:graphicFrame>
    </p:spTree>
    <p:extLst>
      <p:ext uri="{BB962C8B-B14F-4D97-AF65-F5344CB8AC3E}">
        <p14:creationId xmlns:p14="http://schemas.microsoft.com/office/powerpoint/2010/main" xmlns="" val="3727822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981864-CB38-4D42-9BD2-1AB3C5829758}"/>
              </a:ext>
            </a:extLst>
          </p:cNvPr>
          <p:cNvSpPr>
            <a:spLocks noGrp="1"/>
          </p:cNvSpPr>
          <p:nvPr>
            <p:ph type="title"/>
          </p:nvPr>
        </p:nvSpPr>
        <p:spPr/>
        <p:txBody>
          <a:bodyPr/>
          <a:lstStyle/>
          <a:p>
            <a:r>
              <a:rPr lang="en-US" sz="3200" dirty="0">
                <a:latin typeface="Arial" panose="020B0604020202020204" pitchFamily="34" charset="0"/>
                <a:ea typeface="Calibri" panose="020F0502020204030204" pitchFamily="34" charset="0"/>
              </a:rPr>
              <a:t> </a:t>
            </a:r>
            <a:r>
              <a:rPr lang="en-US" sz="3200" b="0" dirty="0">
                <a:latin typeface="Arial" panose="020B0604020202020204" pitchFamily="34" charset="0"/>
                <a:ea typeface="Calibri" panose="020F0502020204030204" pitchFamily="34" charset="0"/>
              </a:rPr>
              <a:t>MDDA Budget Summary</a:t>
            </a:r>
            <a:endParaRPr lang="en-ZA" sz="3200" b="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6E43CF2E-8669-4E8E-B994-B19165E936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graphicFrame>
        <p:nvGraphicFramePr>
          <p:cNvPr id="5" name="Table 4">
            <a:extLst>
              <a:ext uri="{FF2B5EF4-FFF2-40B4-BE49-F238E27FC236}">
                <a16:creationId xmlns:a16="http://schemas.microsoft.com/office/drawing/2014/main" xmlns="" id="{D2225978-162C-46C9-9D5A-CD34871741A7}"/>
              </a:ext>
            </a:extLst>
          </p:cNvPr>
          <p:cNvGraphicFramePr>
            <a:graphicFrameLocks noGrp="1"/>
          </p:cNvGraphicFramePr>
          <p:nvPr>
            <p:extLst>
              <p:ext uri="{D42A27DB-BD31-4B8C-83A1-F6EECF244321}">
                <p14:modId xmlns:p14="http://schemas.microsoft.com/office/powerpoint/2010/main" xmlns="" val="667248923"/>
              </p:ext>
            </p:extLst>
          </p:nvPr>
        </p:nvGraphicFramePr>
        <p:xfrm>
          <a:off x="213360" y="1554480"/>
          <a:ext cx="8768081" cy="4801874"/>
        </p:xfrm>
        <a:graphic>
          <a:graphicData uri="http://schemas.openxmlformats.org/drawingml/2006/table">
            <a:tbl>
              <a:tblPr firstRow="1" firstCol="1" bandRow="1"/>
              <a:tblGrid>
                <a:gridCol w="2175570">
                  <a:extLst>
                    <a:ext uri="{9D8B030D-6E8A-4147-A177-3AD203B41FA5}">
                      <a16:colId xmlns:a16="http://schemas.microsoft.com/office/drawing/2014/main" xmlns="" val="565996895"/>
                    </a:ext>
                  </a:extLst>
                </a:gridCol>
                <a:gridCol w="987027">
                  <a:extLst>
                    <a:ext uri="{9D8B030D-6E8A-4147-A177-3AD203B41FA5}">
                      <a16:colId xmlns:a16="http://schemas.microsoft.com/office/drawing/2014/main" xmlns="" val="3440764023"/>
                    </a:ext>
                  </a:extLst>
                </a:gridCol>
                <a:gridCol w="1240362">
                  <a:extLst>
                    <a:ext uri="{9D8B030D-6E8A-4147-A177-3AD203B41FA5}">
                      <a16:colId xmlns:a16="http://schemas.microsoft.com/office/drawing/2014/main" xmlns="" val="1002300956"/>
                    </a:ext>
                  </a:extLst>
                </a:gridCol>
                <a:gridCol w="1240362">
                  <a:extLst>
                    <a:ext uri="{9D8B030D-6E8A-4147-A177-3AD203B41FA5}">
                      <a16:colId xmlns:a16="http://schemas.microsoft.com/office/drawing/2014/main" xmlns="" val="4228072762"/>
                    </a:ext>
                  </a:extLst>
                </a:gridCol>
                <a:gridCol w="1063521">
                  <a:extLst>
                    <a:ext uri="{9D8B030D-6E8A-4147-A177-3AD203B41FA5}">
                      <a16:colId xmlns:a16="http://schemas.microsoft.com/office/drawing/2014/main" xmlns="" val="976040844"/>
                    </a:ext>
                  </a:extLst>
                </a:gridCol>
                <a:gridCol w="1063521">
                  <a:extLst>
                    <a:ext uri="{9D8B030D-6E8A-4147-A177-3AD203B41FA5}">
                      <a16:colId xmlns:a16="http://schemas.microsoft.com/office/drawing/2014/main" xmlns="" val="1113210051"/>
                    </a:ext>
                  </a:extLst>
                </a:gridCol>
                <a:gridCol w="997718">
                  <a:extLst>
                    <a:ext uri="{9D8B030D-6E8A-4147-A177-3AD203B41FA5}">
                      <a16:colId xmlns:a16="http://schemas.microsoft.com/office/drawing/2014/main" xmlns="" val="3165876843"/>
                    </a:ext>
                  </a:extLst>
                </a:gridCol>
              </a:tblGrid>
              <a:tr h="235010">
                <a:tc gridSpan="7">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MDDA 2021/22 to 2024/25 Budget Summary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33431556"/>
                  </a:ext>
                </a:extLst>
              </a:tr>
              <a:tr h="805552">
                <a:tc>
                  <a:txBody>
                    <a:bodyPr/>
                    <a:lstStyle/>
                    <a:p>
                      <a:pPr algn="ct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Description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Audited</a:t>
                      </a:r>
                      <a:b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Original</a:t>
                      </a:r>
                      <a:b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Budget</a:t>
                      </a:r>
                      <a:b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2021/22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Adjusted</a:t>
                      </a:r>
                      <a:b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Budget</a:t>
                      </a:r>
                      <a:b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2021/22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Budgeted</a:t>
                      </a:r>
                      <a:b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2022/23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Projected</a:t>
                      </a:r>
                      <a:b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2023/24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Projected</a:t>
                      </a:r>
                      <a:b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2024/25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0237867"/>
                  </a:ext>
                </a:extLst>
              </a:tr>
              <a:tr h="235010">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Revenue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104 769 045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93 335 948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128 737 583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102 857 491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103 434 851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99 562 724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7616873"/>
                  </a:ext>
                </a:extLst>
              </a:tr>
              <a:tr h="235106">
                <a:tc>
                  <a:txBody>
                    <a:bodyPr/>
                    <a:lstStyle/>
                    <a:p>
                      <a:pPr indent="254000">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Broadcast Funders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60 915 177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56 135 835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64 948 917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56 279 701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56 541 067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56 844 232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6640296"/>
                  </a:ext>
                </a:extLst>
              </a:tr>
              <a:tr h="235106">
                <a:tc>
                  <a:txBody>
                    <a:bodyPr/>
                    <a:lstStyle/>
                    <a:p>
                      <a:pPr indent="254000">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Grants income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39 801 706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32 968 412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60 187 627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42 557 674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42 774 674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38 590 337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2734189"/>
                  </a:ext>
                </a:extLst>
              </a:tr>
              <a:tr h="235106">
                <a:tc>
                  <a:txBody>
                    <a:bodyPr/>
                    <a:lstStyle/>
                    <a:p>
                      <a:pPr indent="254000">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Other Income: Interest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4 052 162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4 231 701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3 601 039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4 020 116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4 119 110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4 128 155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8309110"/>
                  </a:ext>
                </a:extLst>
              </a:tr>
              <a:tr h="235106">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2882368"/>
                  </a:ext>
                </a:extLst>
              </a:tr>
              <a:tr h="235106">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0715799"/>
                  </a:ext>
                </a:extLst>
              </a:tr>
              <a:tr h="235010">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Expenditure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105 590 501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93 135 948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138 787 523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102 857 491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103 434 851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99 562 724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9718656"/>
                  </a:ext>
                </a:extLst>
              </a:tr>
              <a:tr h="235106">
                <a:tc>
                  <a:txBody>
                    <a:bodyPr/>
                    <a:lstStyle/>
                    <a:p>
                      <a:pPr indent="254000">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Grant Expenditure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65 154 976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47 201 371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89 519 998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53 953 061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52 513 753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46 338 111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0804658"/>
                  </a:ext>
                </a:extLst>
              </a:tr>
              <a:tr h="235106">
                <a:tc>
                  <a:txBody>
                    <a:bodyPr/>
                    <a:lstStyle/>
                    <a:p>
                      <a:pPr indent="254000">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Employee Costs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31 146 269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35 571 190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35 201 496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37 466 904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39 144 010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40 911 928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0326094"/>
                  </a:ext>
                </a:extLst>
              </a:tr>
              <a:tr h="235106">
                <a:tc>
                  <a:txBody>
                    <a:bodyPr/>
                    <a:lstStyle/>
                    <a:p>
                      <a:pPr indent="254000">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MDDA Board costs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1 337 431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1 147 425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1 400 716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1 493 478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1 562 909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1 635 697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0967305"/>
                  </a:ext>
                </a:extLst>
              </a:tr>
              <a:tr h="235106">
                <a:tc>
                  <a:txBody>
                    <a:bodyPr/>
                    <a:lstStyle/>
                    <a:p>
                      <a:pPr indent="254000">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Administration Costs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7 951 826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9 215 962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12 665 313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9 944 047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10 214 179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10 676 988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5577888"/>
                  </a:ext>
                </a:extLst>
              </a:tr>
              <a:tr h="235106">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6405767"/>
                  </a:ext>
                </a:extLst>
              </a:tr>
              <a:tr h="235010">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Capital Expenditure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809 036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200 000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370 000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300 492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200 000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200 000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0337926"/>
                  </a:ext>
                </a:extLst>
              </a:tr>
              <a:tr h="235106">
                <a:tc>
                  <a:txBody>
                    <a:bodyPr/>
                    <a:lstStyle/>
                    <a:p>
                      <a:pPr indent="254000">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Capital Assets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809 036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200 000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370 000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300 492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200 000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200 000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3456723"/>
                  </a:ext>
                </a:extLst>
              </a:tr>
              <a:tr h="235010">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Surplus / (Defuicit)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1 630 492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10 419 940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579267209"/>
                  </a:ext>
                </a:extLst>
              </a:tr>
              <a:tr h="235106">
                <a:tc gridSpan="7">
                  <a:txBody>
                    <a:bodyPr/>
                    <a:lstStyle/>
                    <a:p>
                      <a:pPr>
                        <a:lnSpc>
                          <a:spcPct val="107000"/>
                        </a:lnSpc>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Notes: Depreciation not budgeted from 2021/22. Assets replacement has been provided for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85629996"/>
                  </a:ext>
                </a:extLst>
              </a:tr>
            </a:tbl>
          </a:graphicData>
        </a:graphic>
      </p:graphicFrame>
    </p:spTree>
    <p:extLst>
      <p:ext uri="{BB962C8B-B14F-4D97-AF65-F5344CB8AC3E}">
        <p14:creationId xmlns:p14="http://schemas.microsoft.com/office/powerpoint/2010/main" xmlns="" val="3613048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912152" y="1653363"/>
            <a:ext cx="3942438" cy="3931547"/>
          </a:xfrm>
          <a:prstGeom prst="rect">
            <a:avLst/>
          </a:prstGeom>
        </p:spPr>
      </p:pic>
      <p:sp>
        <p:nvSpPr>
          <p:cNvPr id="2" name="Title 1">
            <a:extLst>
              <a:ext uri="{FF2B5EF4-FFF2-40B4-BE49-F238E27FC236}">
                <a16:creationId xmlns:a16="http://schemas.microsoft.com/office/drawing/2014/main" xmlns="" id="{01320A97-B961-4908-AFD7-CE1A071E554E}"/>
              </a:ext>
            </a:extLst>
          </p:cNvPr>
          <p:cNvSpPr>
            <a:spLocks noGrp="1"/>
          </p:cNvSpPr>
          <p:nvPr>
            <p:ph type="title"/>
          </p:nvPr>
        </p:nvSpPr>
        <p:spPr>
          <a:xfrm>
            <a:off x="329609" y="510363"/>
            <a:ext cx="8229600" cy="1143000"/>
          </a:xfrm>
        </p:spPr>
        <p:txBody>
          <a:bodyPr/>
          <a:lstStyle/>
          <a:p>
            <a:r>
              <a:rPr lang="en-US" dirty="0"/>
              <a:t>Thank you.</a:t>
            </a:r>
          </a:p>
        </p:txBody>
      </p:sp>
      <p:sp>
        <p:nvSpPr>
          <p:cNvPr id="3" name="Slide Number Placeholder 2">
            <a:extLst>
              <a:ext uri="{FF2B5EF4-FFF2-40B4-BE49-F238E27FC236}">
                <a16:creationId xmlns:a16="http://schemas.microsoft.com/office/drawing/2014/main" xmlns="" id="{5375305D-9ACE-4B67-9A57-F381E489B4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0584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AD3A428-8E6A-6345-96B6-C82FB071C063}"/>
              </a:ext>
            </a:extLst>
          </p:cNvPr>
          <p:cNvGrpSpPr/>
          <p:nvPr/>
        </p:nvGrpSpPr>
        <p:grpSpPr>
          <a:xfrm>
            <a:off x="3658321" y="4206857"/>
            <a:ext cx="2232703" cy="1875048"/>
            <a:chOff x="1520824" y="3282018"/>
            <a:chExt cx="5568694" cy="4676649"/>
          </a:xfrm>
        </p:grpSpPr>
        <p:sp>
          <p:nvSpPr>
            <p:cNvPr id="8193" name="Freeform 1">
              <a:extLst>
                <a:ext uri="{FF2B5EF4-FFF2-40B4-BE49-F238E27FC236}">
                  <a16:creationId xmlns:a16="http://schemas.microsoft.com/office/drawing/2014/main" xmlns="" id="{02364127-4181-F543-A2D4-B1E5389065B1}"/>
                </a:ext>
              </a:extLst>
            </p:cNvPr>
            <p:cNvSpPr>
              <a:spLocks noChangeArrowheads="1"/>
            </p:cNvSpPr>
            <p:nvPr/>
          </p:nvSpPr>
          <p:spPr bwMode="auto">
            <a:xfrm>
              <a:off x="1520824" y="3282018"/>
              <a:ext cx="5568694" cy="4676649"/>
            </a:xfrm>
            <a:custGeom>
              <a:avLst/>
              <a:gdLst>
                <a:gd name="T0" fmla="*/ 5541 w 8396"/>
                <a:gd name="T1" fmla="*/ 0 h 7053"/>
                <a:gd name="T2" fmla="*/ 2855 w 8396"/>
                <a:gd name="T3" fmla="*/ 0 h 7053"/>
                <a:gd name="T4" fmla="*/ 2855 w 8396"/>
                <a:gd name="T5" fmla="*/ 0 h 7053"/>
                <a:gd name="T6" fmla="*/ 0 w 8396"/>
                <a:gd name="T7" fmla="*/ 2854 h 7053"/>
                <a:gd name="T8" fmla="*/ 0 w 8396"/>
                <a:gd name="T9" fmla="*/ 2854 h 7053"/>
                <a:gd name="T10" fmla="*/ 2855 w 8396"/>
                <a:gd name="T11" fmla="*/ 5708 h 7053"/>
                <a:gd name="T12" fmla="*/ 5541 w 8396"/>
                <a:gd name="T13" fmla="*/ 5708 h 7053"/>
                <a:gd name="T14" fmla="*/ 5541 w 8396"/>
                <a:gd name="T15" fmla="*/ 5708 h 7053"/>
                <a:gd name="T16" fmla="*/ 8216 w 8396"/>
                <a:gd name="T17" fmla="*/ 6964 h 7053"/>
                <a:gd name="T18" fmla="*/ 8216 w 8396"/>
                <a:gd name="T19" fmla="*/ 6964 h 7053"/>
                <a:gd name="T20" fmla="*/ 8395 w 8396"/>
                <a:gd name="T21" fmla="*/ 6920 h 7053"/>
                <a:gd name="T22" fmla="*/ 8395 w 8396"/>
                <a:gd name="T23" fmla="*/ 2854 h 7053"/>
                <a:gd name="T24" fmla="*/ 8395 w 8396"/>
                <a:gd name="T25" fmla="*/ 2854 h 7053"/>
                <a:gd name="T26" fmla="*/ 5541 w 8396"/>
                <a:gd name="T27" fmla="*/ 0 h 7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6" h="7053">
                  <a:moveTo>
                    <a:pt x="5541" y="0"/>
                  </a:moveTo>
                  <a:lnTo>
                    <a:pt x="2855" y="0"/>
                  </a:lnTo>
                  <a:lnTo>
                    <a:pt x="2855" y="0"/>
                  </a:lnTo>
                  <a:cubicBezTo>
                    <a:pt x="1278" y="0"/>
                    <a:pt x="0" y="1278"/>
                    <a:pt x="0" y="2854"/>
                  </a:cubicBezTo>
                  <a:lnTo>
                    <a:pt x="0" y="2854"/>
                  </a:lnTo>
                  <a:cubicBezTo>
                    <a:pt x="0" y="4430"/>
                    <a:pt x="1278" y="5708"/>
                    <a:pt x="2855" y="5708"/>
                  </a:cubicBezTo>
                  <a:lnTo>
                    <a:pt x="5541" y="5708"/>
                  </a:lnTo>
                  <a:lnTo>
                    <a:pt x="5541" y="5708"/>
                  </a:lnTo>
                  <a:cubicBezTo>
                    <a:pt x="7253" y="5708"/>
                    <a:pt x="7942" y="6436"/>
                    <a:pt x="8216" y="6964"/>
                  </a:cubicBezTo>
                  <a:lnTo>
                    <a:pt x="8216" y="6964"/>
                  </a:lnTo>
                  <a:cubicBezTo>
                    <a:pt x="8262" y="7052"/>
                    <a:pt x="8395" y="7019"/>
                    <a:pt x="8395" y="6920"/>
                  </a:cubicBezTo>
                  <a:lnTo>
                    <a:pt x="8395" y="2854"/>
                  </a:lnTo>
                  <a:lnTo>
                    <a:pt x="8395" y="2854"/>
                  </a:lnTo>
                  <a:cubicBezTo>
                    <a:pt x="8395" y="1278"/>
                    <a:pt x="7117" y="0"/>
                    <a:pt x="5541" y="0"/>
                  </a:cubicBez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useBgFill="1">
          <p:nvSpPr>
            <p:cNvPr id="8194" name="Freeform 2">
              <a:extLst>
                <a:ext uri="{FF2B5EF4-FFF2-40B4-BE49-F238E27FC236}">
                  <a16:creationId xmlns:a16="http://schemas.microsoft.com/office/drawing/2014/main" xmlns="" id="{EA48B50E-E739-AB44-A3FC-73EC20107B07}"/>
                </a:ext>
              </a:extLst>
            </p:cNvPr>
            <p:cNvSpPr>
              <a:spLocks noChangeArrowheads="1"/>
            </p:cNvSpPr>
            <p:nvPr/>
          </p:nvSpPr>
          <p:spPr bwMode="auto">
            <a:xfrm>
              <a:off x="2058975" y="3872814"/>
              <a:ext cx="1845506" cy="2605937"/>
            </a:xfrm>
            <a:custGeom>
              <a:avLst/>
              <a:gdLst>
                <a:gd name="T0" fmla="*/ 2783 w 2784"/>
                <a:gd name="T1" fmla="*/ 3929 h 3930"/>
                <a:gd name="T2" fmla="*/ 1965 w 2784"/>
                <a:gd name="T3" fmla="*/ 3929 h 3930"/>
                <a:gd name="T4" fmla="*/ 1965 w 2784"/>
                <a:gd name="T5" fmla="*/ 3929 h 3930"/>
                <a:gd name="T6" fmla="*/ 0 w 2784"/>
                <a:gd name="T7" fmla="*/ 1965 h 3930"/>
                <a:gd name="T8" fmla="*/ 0 w 2784"/>
                <a:gd name="T9" fmla="*/ 1965 h 3930"/>
                <a:gd name="T10" fmla="*/ 1965 w 2784"/>
                <a:gd name="T11" fmla="*/ 0 h 3930"/>
                <a:gd name="T12" fmla="*/ 2783 w 2784"/>
                <a:gd name="T13" fmla="*/ 0 h 3930"/>
                <a:gd name="T14" fmla="*/ 2783 w 2784"/>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3930">
                  <a:moveTo>
                    <a:pt x="2783" y="3929"/>
                  </a:moveTo>
                  <a:lnTo>
                    <a:pt x="1965" y="3929"/>
                  </a:lnTo>
                  <a:lnTo>
                    <a:pt x="1965" y="3929"/>
                  </a:lnTo>
                  <a:cubicBezTo>
                    <a:pt x="880" y="3929"/>
                    <a:pt x="0" y="3050"/>
                    <a:pt x="0" y="1965"/>
                  </a:cubicBezTo>
                  <a:lnTo>
                    <a:pt x="0" y="1965"/>
                  </a:lnTo>
                  <a:cubicBezTo>
                    <a:pt x="0" y="880"/>
                    <a:pt x="880" y="0"/>
                    <a:pt x="1965" y="0"/>
                  </a:cubicBezTo>
                  <a:lnTo>
                    <a:pt x="2783" y="0"/>
                  </a:lnTo>
                  <a:lnTo>
                    <a:pt x="2783" y="3929"/>
                  </a:ln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grpSp>
      <p:grpSp>
        <p:nvGrpSpPr>
          <p:cNvPr id="4" name="Group 3">
            <a:extLst>
              <a:ext uri="{FF2B5EF4-FFF2-40B4-BE49-F238E27FC236}">
                <a16:creationId xmlns:a16="http://schemas.microsoft.com/office/drawing/2014/main" xmlns="" id="{8697A230-A4EF-A642-9A56-A9D7AABBB87C}"/>
              </a:ext>
            </a:extLst>
          </p:cNvPr>
          <p:cNvGrpSpPr/>
          <p:nvPr/>
        </p:nvGrpSpPr>
        <p:grpSpPr>
          <a:xfrm>
            <a:off x="1660419" y="1846222"/>
            <a:ext cx="2232703" cy="1875048"/>
            <a:chOff x="7481431" y="3282018"/>
            <a:chExt cx="5568694" cy="4676649"/>
          </a:xfrm>
        </p:grpSpPr>
        <p:sp>
          <p:nvSpPr>
            <p:cNvPr id="8201" name="Freeform 9">
              <a:extLst>
                <a:ext uri="{FF2B5EF4-FFF2-40B4-BE49-F238E27FC236}">
                  <a16:creationId xmlns:a16="http://schemas.microsoft.com/office/drawing/2014/main" xmlns="" id="{96BC7190-797B-F44A-8B14-8F5DA813D6C0}"/>
                </a:ext>
              </a:extLst>
            </p:cNvPr>
            <p:cNvSpPr>
              <a:spLocks noChangeArrowheads="1"/>
            </p:cNvSpPr>
            <p:nvPr/>
          </p:nvSpPr>
          <p:spPr bwMode="auto">
            <a:xfrm>
              <a:off x="7481431" y="3282018"/>
              <a:ext cx="5568694" cy="4676649"/>
            </a:xfrm>
            <a:custGeom>
              <a:avLst/>
              <a:gdLst>
                <a:gd name="T0" fmla="*/ 5540 w 8395"/>
                <a:gd name="T1" fmla="*/ 0 h 7053"/>
                <a:gd name="T2" fmla="*/ 2854 w 8395"/>
                <a:gd name="T3" fmla="*/ 0 h 7053"/>
                <a:gd name="T4" fmla="*/ 2854 w 8395"/>
                <a:gd name="T5" fmla="*/ 0 h 7053"/>
                <a:gd name="T6" fmla="*/ 0 w 8395"/>
                <a:gd name="T7" fmla="*/ 2854 h 7053"/>
                <a:gd name="T8" fmla="*/ 0 w 8395"/>
                <a:gd name="T9" fmla="*/ 2854 h 7053"/>
                <a:gd name="T10" fmla="*/ 2854 w 8395"/>
                <a:gd name="T11" fmla="*/ 5708 h 7053"/>
                <a:gd name="T12" fmla="*/ 5540 w 8395"/>
                <a:gd name="T13" fmla="*/ 5708 h 7053"/>
                <a:gd name="T14" fmla="*/ 5540 w 8395"/>
                <a:gd name="T15" fmla="*/ 5708 h 7053"/>
                <a:gd name="T16" fmla="*/ 8216 w 8395"/>
                <a:gd name="T17" fmla="*/ 6964 h 7053"/>
                <a:gd name="T18" fmla="*/ 8216 w 8395"/>
                <a:gd name="T19" fmla="*/ 6964 h 7053"/>
                <a:gd name="T20" fmla="*/ 8394 w 8395"/>
                <a:gd name="T21" fmla="*/ 6920 h 7053"/>
                <a:gd name="T22" fmla="*/ 8394 w 8395"/>
                <a:gd name="T23" fmla="*/ 2854 h 7053"/>
                <a:gd name="T24" fmla="*/ 8394 w 8395"/>
                <a:gd name="T25" fmla="*/ 2854 h 7053"/>
                <a:gd name="T26" fmla="*/ 5540 w 8395"/>
                <a:gd name="T27" fmla="*/ 0 h 7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5" h="7053">
                  <a:moveTo>
                    <a:pt x="5540" y="0"/>
                  </a:moveTo>
                  <a:lnTo>
                    <a:pt x="2854" y="0"/>
                  </a:lnTo>
                  <a:lnTo>
                    <a:pt x="2854" y="0"/>
                  </a:lnTo>
                  <a:cubicBezTo>
                    <a:pt x="1278" y="0"/>
                    <a:pt x="0" y="1278"/>
                    <a:pt x="0" y="2854"/>
                  </a:cubicBezTo>
                  <a:lnTo>
                    <a:pt x="0" y="2854"/>
                  </a:lnTo>
                  <a:cubicBezTo>
                    <a:pt x="0" y="4430"/>
                    <a:pt x="1278" y="5708"/>
                    <a:pt x="2854" y="5708"/>
                  </a:cubicBezTo>
                  <a:lnTo>
                    <a:pt x="5540" y="5708"/>
                  </a:lnTo>
                  <a:lnTo>
                    <a:pt x="5540" y="5708"/>
                  </a:lnTo>
                  <a:cubicBezTo>
                    <a:pt x="7252" y="5708"/>
                    <a:pt x="7941" y="6436"/>
                    <a:pt x="8216" y="6964"/>
                  </a:cubicBezTo>
                  <a:lnTo>
                    <a:pt x="8216" y="6964"/>
                  </a:lnTo>
                  <a:cubicBezTo>
                    <a:pt x="8262" y="7052"/>
                    <a:pt x="8394" y="7019"/>
                    <a:pt x="8394" y="6920"/>
                  </a:cubicBezTo>
                  <a:lnTo>
                    <a:pt x="8394" y="2854"/>
                  </a:lnTo>
                  <a:lnTo>
                    <a:pt x="8394" y="2854"/>
                  </a:lnTo>
                  <a:cubicBezTo>
                    <a:pt x="8394" y="1278"/>
                    <a:pt x="7117" y="0"/>
                    <a:pt x="5540" y="0"/>
                  </a:cubicBez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useBgFill="1">
          <p:nvSpPr>
            <p:cNvPr id="8202" name="Freeform 10">
              <a:extLst>
                <a:ext uri="{FF2B5EF4-FFF2-40B4-BE49-F238E27FC236}">
                  <a16:creationId xmlns:a16="http://schemas.microsoft.com/office/drawing/2014/main" xmlns="" id="{CE416133-9C1B-A345-BD09-27F4E6118788}"/>
                </a:ext>
              </a:extLst>
            </p:cNvPr>
            <p:cNvSpPr>
              <a:spLocks noChangeArrowheads="1"/>
            </p:cNvSpPr>
            <p:nvPr/>
          </p:nvSpPr>
          <p:spPr bwMode="auto">
            <a:xfrm>
              <a:off x="8019583" y="3872814"/>
              <a:ext cx="1845506" cy="2605937"/>
            </a:xfrm>
            <a:custGeom>
              <a:avLst/>
              <a:gdLst>
                <a:gd name="T0" fmla="*/ 2782 w 2783"/>
                <a:gd name="T1" fmla="*/ 3929 h 3930"/>
                <a:gd name="T2" fmla="*/ 1965 w 2783"/>
                <a:gd name="T3" fmla="*/ 3929 h 3930"/>
                <a:gd name="T4" fmla="*/ 1965 w 2783"/>
                <a:gd name="T5" fmla="*/ 3929 h 3930"/>
                <a:gd name="T6" fmla="*/ 0 w 2783"/>
                <a:gd name="T7" fmla="*/ 1965 h 3930"/>
                <a:gd name="T8" fmla="*/ 0 w 2783"/>
                <a:gd name="T9" fmla="*/ 1965 h 3930"/>
                <a:gd name="T10" fmla="*/ 1965 w 2783"/>
                <a:gd name="T11" fmla="*/ 0 h 3930"/>
                <a:gd name="T12" fmla="*/ 2782 w 2783"/>
                <a:gd name="T13" fmla="*/ 0 h 3930"/>
                <a:gd name="T14" fmla="*/ 2782 w 2783"/>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3" h="3930">
                  <a:moveTo>
                    <a:pt x="2782" y="3929"/>
                  </a:moveTo>
                  <a:lnTo>
                    <a:pt x="1965" y="3929"/>
                  </a:lnTo>
                  <a:lnTo>
                    <a:pt x="1965" y="3929"/>
                  </a:lnTo>
                  <a:cubicBezTo>
                    <a:pt x="880" y="3929"/>
                    <a:pt x="0" y="3050"/>
                    <a:pt x="0" y="1965"/>
                  </a:cubicBezTo>
                  <a:lnTo>
                    <a:pt x="0" y="1965"/>
                  </a:lnTo>
                  <a:cubicBezTo>
                    <a:pt x="0" y="880"/>
                    <a:pt x="880" y="0"/>
                    <a:pt x="1965" y="0"/>
                  </a:cubicBezTo>
                  <a:lnTo>
                    <a:pt x="2782" y="0"/>
                  </a:lnTo>
                  <a:lnTo>
                    <a:pt x="2782" y="3929"/>
                  </a:ln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grpSp>
      <p:grpSp>
        <p:nvGrpSpPr>
          <p:cNvPr id="12" name="Group 11">
            <a:extLst>
              <a:ext uri="{FF2B5EF4-FFF2-40B4-BE49-F238E27FC236}">
                <a16:creationId xmlns:a16="http://schemas.microsoft.com/office/drawing/2014/main" xmlns="" id="{1FC39367-7BCC-1E4D-9E18-62F425F6B54D}"/>
              </a:ext>
            </a:extLst>
          </p:cNvPr>
          <p:cNvGrpSpPr/>
          <p:nvPr/>
        </p:nvGrpSpPr>
        <p:grpSpPr>
          <a:xfrm flipH="1">
            <a:off x="5158125" y="1855847"/>
            <a:ext cx="2232860" cy="1875048"/>
            <a:chOff x="7481431" y="3282018"/>
            <a:chExt cx="5568694" cy="4676649"/>
          </a:xfrm>
        </p:grpSpPr>
        <p:sp>
          <p:nvSpPr>
            <p:cNvPr id="13" name="Freeform 9">
              <a:extLst>
                <a:ext uri="{FF2B5EF4-FFF2-40B4-BE49-F238E27FC236}">
                  <a16:creationId xmlns:a16="http://schemas.microsoft.com/office/drawing/2014/main" xmlns="" id="{D8661FC7-2549-BE4D-B40A-89B7151BB89D}"/>
                </a:ext>
              </a:extLst>
            </p:cNvPr>
            <p:cNvSpPr>
              <a:spLocks noChangeArrowheads="1"/>
            </p:cNvSpPr>
            <p:nvPr/>
          </p:nvSpPr>
          <p:spPr bwMode="auto">
            <a:xfrm>
              <a:off x="7481431" y="3282018"/>
              <a:ext cx="5568694" cy="4676649"/>
            </a:xfrm>
            <a:custGeom>
              <a:avLst/>
              <a:gdLst>
                <a:gd name="T0" fmla="*/ 5540 w 8395"/>
                <a:gd name="T1" fmla="*/ 0 h 7053"/>
                <a:gd name="T2" fmla="*/ 2854 w 8395"/>
                <a:gd name="T3" fmla="*/ 0 h 7053"/>
                <a:gd name="T4" fmla="*/ 2854 w 8395"/>
                <a:gd name="T5" fmla="*/ 0 h 7053"/>
                <a:gd name="T6" fmla="*/ 0 w 8395"/>
                <a:gd name="T7" fmla="*/ 2854 h 7053"/>
                <a:gd name="T8" fmla="*/ 0 w 8395"/>
                <a:gd name="T9" fmla="*/ 2854 h 7053"/>
                <a:gd name="T10" fmla="*/ 2854 w 8395"/>
                <a:gd name="T11" fmla="*/ 5708 h 7053"/>
                <a:gd name="T12" fmla="*/ 5540 w 8395"/>
                <a:gd name="T13" fmla="*/ 5708 h 7053"/>
                <a:gd name="T14" fmla="*/ 5540 w 8395"/>
                <a:gd name="T15" fmla="*/ 5708 h 7053"/>
                <a:gd name="T16" fmla="*/ 8216 w 8395"/>
                <a:gd name="T17" fmla="*/ 6964 h 7053"/>
                <a:gd name="T18" fmla="*/ 8216 w 8395"/>
                <a:gd name="T19" fmla="*/ 6964 h 7053"/>
                <a:gd name="T20" fmla="*/ 8394 w 8395"/>
                <a:gd name="T21" fmla="*/ 6920 h 7053"/>
                <a:gd name="T22" fmla="*/ 8394 w 8395"/>
                <a:gd name="T23" fmla="*/ 2854 h 7053"/>
                <a:gd name="T24" fmla="*/ 8394 w 8395"/>
                <a:gd name="T25" fmla="*/ 2854 h 7053"/>
                <a:gd name="T26" fmla="*/ 5540 w 8395"/>
                <a:gd name="T27" fmla="*/ 0 h 7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5" h="7053">
                  <a:moveTo>
                    <a:pt x="5540" y="0"/>
                  </a:moveTo>
                  <a:lnTo>
                    <a:pt x="2854" y="0"/>
                  </a:lnTo>
                  <a:lnTo>
                    <a:pt x="2854" y="0"/>
                  </a:lnTo>
                  <a:cubicBezTo>
                    <a:pt x="1278" y="0"/>
                    <a:pt x="0" y="1278"/>
                    <a:pt x="0" y="2854"/>
                  </a:cubicBezTo>
                  <a:lnTo>
                    <a:pt x="0" y="2854"/>
                  </a:lnTo>
                  <a:cubicBezTo>
                    <a:pt x="0" y="4430"/>
                    <a:pt x="1278" y="5708"/>
                    <a:pt x="2854" y="5708"/>
                  </a:cubicBezTo>
                  <a:lnTo>
                    <a:pt x="5540" y="5708"/>
                  </a:lnTo>
                  <a:lnTo>
                    <a:pt x="5540" y="5708"/>
                  </a:lnTo>
                  <a:cubicBezTo>
                    <a:pt x="7252" y="5708"/>
                    <a:pt x="7941" y="6436"/>
                    <a:pt x="8216" y="6964"/>
                  </a:cubicBezTo>
                  <a:lnTo>
                    <a:pt x="8216" y="6964"/>
                  </a:lnTo>
                  <a:cubicBezTo>
                    <a:pt x="8262" y="7052"/>
                    <a:pt x="8394" y="7019"/>
                    <a:pt x="8394" y="6920"/>
                  </a:cubicBezTo>
                  <a:lnTo>
                    <a:pt x="8394" y="2854"/>
                  </a:lnTo>
                  <a:lnTo>
                    <a:pt x="8394" y="2854"/>
                  </a:lnTo>
                  <a:cubicBezTo>
                    <a:pt x="8394" y="1278"/>
                    <a:pt x="7117" y="0"/>
                    <a:pt x="5540" y="0"/>
                  </a:cubicBez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useBgFill="1">
          <p:nvSpPr>
            <p:cNvPr id="14" name="Freeform 10">
              <a:extLst>
                <a:ext uri="{FF2B5EF4-FFF2-40B4-BE49-F238E27FC236}">
                  <a16:creationId xmlns:a16="http://schemas.microsoft.com/office/drawing/2014/main" xmlns="" id="{411F0729-E12B-4A43-B21D-445026A34DFC}"/>
                </a:ext>
              </a:extLst>
            </p:cNvPr>
            <p:cNvSpPr>
              <a:spLocks noChangeArrowheads="1"/>
            </p:cNvSpPr>
            <p:nvPr/>
          </p:nvSpPr>
          <p:spPr bwMode="auto">
            <a:xfrm>
              <a:off x="8192627" y="3863062"/>
              <a:ext cx="1845506" cy="2605937"/>
            </a:xfrm>
            <a:custGeom>
              <a:avLst/>
              <a:gdLst>
                <a:gd name="T0" fmla="*/ 2782 w 2783"/>
                <a:gd name="T1" fmla="*/ 3929 h 3930"/>
                <a:gd name="T2" fmla="*/ 1965 w 2783"/>
                <a:gd name="T3" fmla="*/ 3929 h 3930"/>
                <a:gd name="T4" fmla="*/ 1965 w 2783"/>
                <a:gd name="T5" fmla="*/ 3929 h 3930"/>
                <a:gd name="T6" fmla="*/ 0 w 2783"/>
                <a:gd name="T7" fmla="*/ 1965 h 3930"/>
                <a:gd name="T8" fmla="*/ 0 w 2783"/>
                <a:gd name="T9" fmla="*/ 1965 h 3930"/>
                <a:gd name="T10" fmla="*/ 1965 w 2783"/>
                <a:gd name="T11" fmla="*/ 0 h 3930"/>
                <a:gd name="T12" fmla="*/ 2782 w 2783"/>
                <a:gd name="T13" fmla="*/ 0 h 3930"/>
                <a:gd name="T14" fmla="*/ 2782 w 2783"/>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3" h="3930">
                  <a:moveTo>
                    <a:pt x="2782" y="3929"/>
                  </a:moveTo>
                  <a:lnTo>
                    <a:pt x="1965" y="3929"/>
                  </a:lnTo>
                  <a:lnTo>
                    <a:pt x="1965" y="3929"/>
                  </a:lnTo>
                  <a:cubicBezTo>
                    <a:pt x="880" y="3929"/>
                    <a:pt x="0" y="3050"/>
                    <a:pt x="0" y="1965"/>
                  </a:cubicBezTo>
                  <a:lnTo>
                    <a:pt x="0" y="1965"/>
                  </a:lnTo>
                  <a:cubicBezTo>
                    <a:pt x="0" y="880"/>
                    <a:pt x="880" y="0"/>
                    <a:pt x="1965" y="0"/>
                  </a:cubicBezTo>
                  <a:lnTo>
                    <a:pt x="2782" y="0"/>
                  </a:lnTo>
                  <a:lnTo>
                    <a:pt x="2782" y="3929"/>
                  </a:ln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grpSp>
      <p:sp>
        <p:nvSpPr>
          <p:cNvPr id="15" name="TextBox 14">
            <a:extLst>
              <a:ext uri="{FF2B5EF4-FFF2-40B4-BE49-F238E27FC236}">
                <a16:creationId xmlns:a16="http://schemas.microsoft.com/office/drawing/2014/main" xmlns="" id="{E2311AEA-EEE6-0342-B466-B81E65588A63}"/>
              </a:ext>
            </a:extLst>
          </p:cNvPr>
          <p:cNvSpPr txBox="1"/>
          <p:nvPr/>
        </p:nvSpPr>
        <p:spPr>
          <a:xfrm>
            <a:off x="3489621" y="968999"/>
            <a:ext cx="1954959" cy="307777"/>
          </a:xfrm>
          <a:prstGeom prst="rect">
            <a:avLst/>
          </a:prstGeom>
          <a:noFill/>
        </p:spPr>
        <p:txBody>
          <a:bodyPr wrap="none" rtlCol="0">
            <a:spAutoFit/>
          </a:bodyPr>
          <a:lstStyle/>
          <a:p>
            <a:pPr algn="ctr"/>
            <a:r>
              <a:rPr lang="en-US" sz="1400" b="1" dirty="0">
                <a:solidFill>
                  <a:schemeClr val="tx2"/>
                </a:solidFill>
                <a:latin typeface="Poppins" pitchFamily="2" charset="77"/>
                <a:cs typeface="Poppins" pitchFamily="2" charset="77"/>
              </a:rPr>
              <a:t>Constitutional Mandate</a:t>
            </a:r>
          </a:p>
        </p:txBody>
      </p:sp>
      <p:sp>
        <p:nvSpPr>
          <p:cNvPr id="16" name="TextBox 15">
            <a:extLst>
              <a:ext uri="{FF2B5EF4-FFF2-40B4-BE49-F238E27FC236}">
                <a16:creationId xmlns:a16="http://schemas.microsoft.com/office/drawing/2014/main" xmlns="" id="{05FC5503-50F3-EC45-86E3-1EFF9D191BD5}"/>
              </a:ext>
            </a:extLst>
          </p:cNvPr>
          <p:cNvSpPr txBox="1"/>
          <p:nvPr/>
        </p:nvSpPr>
        <p:spPr>
          <a:xfrm>
            <a:off x="3858956" y="1363553"/>
            <a:ext cx="1186030" cy="276999"/>
          </a:xfrm>
          <a:prstGeom prst="rect">
            <a:avLst/>
          </a:prstGeom>
          <a:noFill/>
        </p:spPr>
        <p:txBody>
          <a:bodyPr wrap="none" rtlCol="0">
            <a:spAutoFit/>
          </a:bodyPr>
          <a:lstStyle/>
          <a:p>
            <a:pPr algn="ctr"/>
            <a:r>
              <a:rPr lang="en-US" sz="1200" b="1" spc="113" dirty="0">
                <a:solidFill>
                  <a:schemeClr val="bg1">
                    <a:lumMod val="65000"/>
                  </a:schemeClr>
                </a:solidFill>
                <a:latin typeface="Poppins Light" pitchFamily="2" charset="77"/>
                <a:cs typeface="Poppins Light" pitchFamily="2" charset="77"/>
              </a:rPr>
              <a:t>Bill of Rights</a:t>
            </a:r>
          </a:p>
        </p:txBody>
      </p:sp>
      <p:sp>
        <p:nvSpPr>
          <p:cNvPr id="19" name="Freeform 1004">
            <a:extLst>
              <a:ext uri="{FF2B5EF4-FFF2-40B4-BE49-F238E27FC236}">
                <a16:creationId xmlns:a16="http://schemas.microsoft.com/office/drawing/2014/main" xmlns="" id="{54E9FABA-1B35-C24E-9F1C-95A333FE830A}"/>
              </a:ext>
            </a:extLst>
          </p:cNvPr>
          <p:cNvSpPr>
            <a:spLocks noChangeAspect="1" noChangeArrowheads="1"/>
          </p:cNvSpPr>
          <p:nvPr/>
        </p:nvSpPr>
        <p:spPr bwMode="auto">
          <a:xfrm>
            <a:off x="2022525" y="2323706"/>
            <a:ext cx="426026" cy="426026"/>
          </a:xfrm>
          <a:custGeom>
            <a:avLst/>
            <a:gdLst>
              <a:gd name="T0" fmla="*/ 27113387 w 286976"/>
              <a:gd name="T1" fmla="*/ 32202509 h 286978"/>
              <a:gd name="T2" fmla="*/ 27113387 w 286976"/>
              <a:gd name="T3" fmla="*/ 27120173 h 286978"/>
              <a:gd name="T4" fmla="*/ 10117877 w 286976"/>
              <a:gd name="T5" fmla="*/ 28477831 h 286978"/>
              <a:gd name="T6" fmla="*/ 11353690 w 286976"/>
              <a:gd name="T7" fmla="*/ 24174369 h 286978"/>
              <a:gd name="T8" fmla="*/ 13953066 w 286976"/>
              <a:gd name="T9" fmla="*/ 25324800 h 286978"/>
              <a:gd name="T10" fmla="*/ 30699991 w 286976"/>
              <a:gd name="T11" fmla="*/ 11391325 h 286978"/>
              <a:gd name="T12" fmla="*/ 4608292 w 286976"/>
              <a:gd name="T13" fmla="*/ 8838947 h 286978"/>
              <a:gd name="T14" fmla="*/ 22149921 w 286976"/>
              <a:gd name="T15" fmla="*/ 9350217 h 286978"/>
              <a:gd name="T16" fmla="*/ 5121765 w 286976"/>
              <a:gd name="T17" fmla="*/ 9861410 h 286978"/>
              <a:gd name="T18" fmla="*/ 15133321 w 286976"/>
              <a:gd name="T19" fmla="*/ 15356925 h 286978"/>
              <a:gd name="T20" fmla="*/ 15133321 w 286976"/>
              <a:gd name="T21" fmla="*/ 16379348 h 286978"/>
              <a:gd name="T22" fmla="*/ 5121765 w 286976"/>
              <a:gd name="T23" fmla="*/ 28648565 h 286978"/>
              <a:gd name="T24" fmla="*/ 7945467 w 286976"/>
              <a:gd name="T25" fmla="*/ 29202329 h 286978"/>
              <a:gd name="T26" fmla="*/ 4608292 w 286976"/>
              <a:gd name="T27" fmla="*/ 29670991 h 286978"/>
              <a:gd name="T28" fmla="*/ 4137607 w 286976"/>
              <a:gd name="T29" fmla="*/ 9350217 h 286978"/>
              <a:gd name="T30" fmla="*/ 27163123 w 286976"/>
              <a:gd name="T31" fmla="*/ 7812055 h 286978"/>
              <a:gd name="T32" fmla="*/ 13228503 w 286976"/>
              <a:gd name="T33" fmla="*/ 24600430 h 286978"/>
              <a:gd name="T34" fmla="*/ 27163123 w 286976"/>
              <a:gd name="T35" fmla="*/ 7812055 h 286978"/>
              <a:gd name="T36" fmla="*/ 28995476 w 286976"/>
              <a:gd name="T37" fmla="*/ 6022435 h 286978"/>
              <a:gd name="T38" fmla="*/ 31424505 w 286976"/>
              <a:gd name="T39" fmla="*/ 10666965 h 286978"/>
              <a:gd name="T40" fmla="*/ 32788022 w 286976"/>
              <a:gd name="T41" fmla="*/ 9005217 h 286978"/>
              <a:gd name="T42" fmla="*/ 30188692 w 286976"/>
              <a:gd name="T43" fmla="*/ 6022435 h 286978"/>
              <a:gd name="T44" fmla="*/ 29549564 w 286976"/>
              <a:gd name="T45" fmla="*/ 4701619 h 286978"/>
              <a:gd name="T46" fmla="*/ 33256848 w 286976"/>
              <a:gd name="T47" fmla="*/ 7641463 h 286978"/>
              <a:gd name="T48" fmla="*/ 33256848 w 286976"/>
              <a:gd name="T49" fmla="*/ 10283360 h 286978"/>
              <a:gd name="T50" fmla="*/ 32319224 w 286976"/>
              <a:gd name="T51" fmla="*/ 11519130 h 286978"/>
              <a:gd name="T52" fmla="*/ 31978460 w 286976"/>
              <a:gd name="T53" fmla="*/ 12413972 h 286978"/>
              <a:gd name="T54" fmla="*/ 31424505 w 286976"/>
              <a:gd name="T55" fmla="*/ 12115704 h 286978"/>
              <a:gd name="T56" fmla="*/ 15529801 w 286976"/>
              <a:gd name="T57" fmla="*/ 28009198 h 286978"/>
              <a:gd name="T58" fmla="*/ 9350916 w 286976"/>
              <a:gd name="T59" fmla="*/ 29670855 h 286978"/>
              <a:gd name="T60" fmla="*/ 8882123 w 286976"/>
              <a:gd name="T61" fmla="*/ 29074406 h 286978"/>
              <a:gd name="T62" fmla="*/ 10714424 w 286976"/>
              <a:gd name="T63" fmla="*/ 22853415 h 286978"/>
              <a:gd name="T64" fmla="*/ 26310800 w 286976"/>
              <a:gd name="T65" fmla="*/ 6959890 h 286978"/>
              <a:gd name="T66" fmla="*/ 27035319 w 286976"/>
              <a:gd name="T67" fmla="*/ 6235391 h 286978"/>
              <a:gd name="T68" fmla="*/ 28271075 w 286976"/>
              <a:gd name="T69" fmla="*/ 5297937 h 286978"/>
              <a:gd name="T70" fmla="*/ 27364818 w 286976"/>
              <a:gd name="T71" fmla="*/ 2444843 h 286978"/>
              <a:gd name="T72" fmla="*/ 27364818 w 286976"/>
              <a:gd name="T73" fmla="*/ 3345970 h 286978"/>
              <a:gd name="T74" fmla="*/ 27364818 w 286976"/>
              <a:gd name="T75" fmla="*/ 2444843 h 286978"/>
              <a:gd name="T76" fmla="*/ 30430373 w 286976"/>
              <a:gd name="T77" fmla="*/ 2437317 h 286978"/>
              <a:gd name="T78" fmla="*/ 30430373 w 286976"/>
              <a:gd name="T79" fmla="*/ 3204481 h 286978"/>
              <a:gd name="T80" fmla="*/ 29708076 w 286976"/>
              <a:gd name="T81" fmla="*/ 3204481 h 286978"/>
              <a:gd name="T82" fmla="*/ 29708076 w 286976"/>
              <a:gd name="T83" fmla="*/ 2437317 h 286978"/>
              <a:gd name="T84" fmla="*/ 24941535 w 286976"/>
              <a:gd name="T85" fmla="*/ 2437317 h 286978"/>
              <a:gd name="T86" fmla="*/ 24941535 w 286976"/>
              <a:gd name="T87" fmla="*/ 3204481 h 286978"/>
              <a:gd name="T88" fmla="*/ 24290616 w 286976"/>
              <a:gd name="T89" fmla="*/ 3204481 h 286978"/>
              <a:gd name="T90" fmla="*/ 24290616 w 286976"/>
              <a:gd name="T91" fmla="*/ 2437317 h 286978"/>
              <a:gd name="T92" fmla="*/ 33528157 w 286976"/>
              <a:gd name="T93" fmla="*/ 0 h 286978"/>
              <a:gd name="T94" fmla="*/ 33998524 w 286976"/>
              <a:gd name="T95" fmla="*/ 5338718 h 286978"/>
              <a:gd name="T96" fmla="*/ 32972213 w 286976"/>
              <a:gd name="T97" fmla="*/ 5338718 h 286978"/>
              <a:gd name="T98" fmla="*/ 1026347 w 286976"/>
              <a:gd name="T99" fmla="*/ 1025043 h 286978"/>
              <a:gd name="T100" fmla="*/ 25231718 w 286976"/>
              <a:gd name="T101" fmla="*/ 4783577 h 286978"/>
              <a:gd name="T102" fmla="*/ 25231718 w 286976"/>
              <a:gd name="T103" fmla="*/ 5808598 h 286978"/>
              <a:gd name="T104" fmla="*/ 1026347 w 286976"/>
              <a:gd name="T105" fmla="*/ 32971259 h 286978"/>
              <a:gd name="T106" fmla="*/ 26087040 w 286976"/>
              <a:gd name="T107" fmla="*/ 26564917 h 286978"/>
              <a:gd name="T108" fmla="*/ 32972213 w 286976"/>
              <a:gd name="T109" fmla="*/ 26052464 h 286978"/>
              <a:gd name="T110" fmla="*/ 33528157 w 286976"/>
              <a:gd name="T111" fmla="*/ 13068988 h 286978"/>
              <a:gd name="T112" fmla="*/ 33998524 w 286976"/>
              <a:gd name="T113" fmla="*/ 26564917 h 286978"/>
              <a:gd name="T114" fmla="*/ 26985072 w 286976"/>
              <a:gd name="T115" fmla="*/ 33825565 h 286978"/>
              <a:gd name="T116" fmla="*/ 512900 w 286976"/>
              <a:gd name="T117" fmla="*/ 33996302 h 286978"/>
              <a:gd name="T118" fmla="*/ 0 w 286976"/>
              <a:gd name="T119" fmla="*/ 555334 h 286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976" h="286978">
                <a:moveTo>
                  <a:pt x="228859" y="228933"/>
                </a:moveTo>
                <a:lnTo>
                  <a:pt x="228859" y="271836"/>
                </a:lnTo>
                <a:lnTo>
                  <a:pt x="272176" y="228933"/>
                </a:lnTo>
                <a:lnTo>
                  <a:pt x="228859" y="228933"/>
                </a:lnTo>
                <a:close/>
                <a:moveTo>
                  <a:pt x="95834" y="204066"/>
                </a:moveTo>
                <a:lnTo>
                  <a:pt x="85403" y="240394"/>
                </a:lnTo>
                <a:lnTo>
                  <a:pt x="121372" y="229963"/>
                </a:lnTo>
                <a:lnTo>
                  <a:pt x="95834" y="204066"/>
                </a:lnTo>
                <a:close/>
                <a:moveTo>
                  <a:pt x="247623" y="83930"/>
                </a:moveTo>
                <a:lnTo>
                  <a:pt x="117775" y="213777"/>
                </a:lnTo>
                <a:lnTo>
                  <a:pt x="130005" y="226007"/>
                </a:lnTo>
                <a:lnTo>
                  <a:pt x="259133" y="96159"/>
                </a:lnTo>
                <a:lnTo>
                  <a:pt x="247623" y="83930"/>
                </a:lnTo>
                <a:close/>
                <a:moveTo>
                  <a:pt x="38898" y="74613"/>
                </a:moveTo>
                <a:lnTo>
                  <a:pt x="182269" y="74613"/>
                </a:lnTo>
                <a:cubicBezTo>
                  <a:pt x="184797" y="74613"/>
                  <a:pt x="186964" y="76411"/>
                  <a:pt x="186964" y="78929"/>
                </a:cubicBezTo>
                <a:cubicBezTo>
                  <a:pt x="186964" y="81446"/>
                  <a:pt x="184797" y="83244"/>
                  <a:pt x="182269" y="83244"/>
                </a:cubicBezTo>
                <a:lnTo>
                  <a:pt x="43231" y="83244"/>
                </a:lnTo>
                <a:lnTo>
                  <a:pt x="43231" y="129634"/>
                </a:lnTo>
                <a:lnTo>
                  <a:pt x="127738" y="129634"/>
                </a:lnTo>
                <a:cubicBezTo>
                  <a:pt x="129543" y="129634"/>
                  <a:pt x="131710" y="131433"/>
                  <a:pt x="131710" y="133590"/>
                </a:cubicBezTo>
                <a:cubicBezTo>
                  <a:pt x="131710" y="136108"/>
                  <a:pt x="129543" y="138265"/>
                  <a:pt x="127738" y="138265"/>
                </a:cubicBezTo>
                <a:lnTo>
                  <a:pt x="43231" y="138265"/>
                </a:lnTo>
                <a:lnTo>
                  <a:pt x="43231" y="241835"/>
                </a:lnTo>
                <a:lnTo>
                  <a:pt x="62733" y="241835"/>
                </a:lnTo>
                <a:cubicBezTo>
                  <a:pt x="64900" y="241835"/>
                  <a:pt x="67066" y="243992"/>
                  <a:pt x="67066" y="246510"/>
                </a:cubicBezTo>
                <a:cubicBezTo>
                  <a:pt x="67066" y="249027"/>
                  <a:pt x="64900" y="250466"/>
                  <a:pt x="62733" y="250466"/>
                </a:cubicBezTo>
                <a:lnTo>
                  <a:pt x="38898" y="250466"/>
                </a:lnTo>
                <a:cubicBezTo>
                  <a:pt x="36731" y="250466"/>
                  <a:pt x="34925" y="249027"/>
                  <a:pt x="34925" y="246510"/>
                </a:cubicBezTo>
                <a:lnTo>
                  <a:pt x="34925" y="78929"/>
                </a:lnTo>
                <a:cubicBezTo>
                  <a:pt x="34925" y="76411"/>
                  <a:pt x="36731" y="74613"/>
                  <a:pt x="38898" y="74613"/>
                </a:cubicBezTo>
                <a:close/>
                <a:moveTo>
                  <a:pt x="229279" y="65945"/>
                </a:moveTo>
                <a:lnTo>
                  <a:pt x="99431" y="195433"/>
                </a:lnTo>
                <a:lnTo>
                  <a:pt x="111660" y="207663"/>
                </a:lnTo>
                <a:lnTo>
                  <a:pt x="241508" y="77815"/>
                </a:lnTo>
                <a:lnTo>
                  <a:pt x="229279" y="65945"/>
                </a:lnTo>
                <a:close/>
                <a:moveTo>
                  <a:pt x="249422" y="48320"/>
                </a:moveTo>
                <a:cubicBezTo>
                  <a:pt x="247623" y="48320"/>
                  <a:pt x="245825" y="49399"/>
                  <a:pt x="244746" y="50838"/>
                </a:cubicBezTo>
                <a:lnTo>
                  <a:pt x="235394" y="59830"/>
                </a:lnTo>
                <a:lnTo>
                  <a:pt x="265248" y="90044"/>
                </a:lnTo>
                <a:lnTo>
                  <a:pt x="274600" y="80693"/>
                </a:lnTo>
                <a:cubicBezTo>
                  <a:pt x="276039" y="79614"/>
                  <a:pt x="276758" y="77455"/>
                  <a:pt x="276758" y="76017"/>
                </a:cubicBezTo>
                <a:cubicBezTo>
                  <a:pt x="276758" y="73858"/>
                  <a:pt x="276039" y="72420"/>
                  <a:pt x="274600" y="70621"/>
                </a:cubicBezTo>
                <a:lnTo>
                  <a:pt x="254817" y="50838"/>
                </a:lnTo>
                <a:cubicBezTo>
                  <a:pt x="253018" y="49399"/>
                  <a:pt x="251580" y="48320"/>
                  <a:pt x="249422" y="48320"/>
                </a:cubicBezTo>
                <a:close/>
                <a:moveTo>
                  <a:pt x="249422" y="39688"/>
                </a:moveTo>
                <a:cubicBezTo>
                  <a:pt x="253738" y="39688"/>
                  <a:pt x="257694" y="41846"/>
                  <a:pt x="260572" y="44724"/>
                </a:cubicBezTo>
                <a:lnTo>
                  <a:pt x="280715" y="64506"/>
                </a:lnTo>
                <a:cubicBezTo>
                  <a:pt x="283592" y="67744"/>
                  <a:pt x="285391" y="71700"/>
                  <a:pt x="285391" y="76017"/>
                </a:cubicBezTo>
                <a:cubicBezTo>
                  <a:pt x="285391" y="79973"/>
                  <a:pt x="283592" y="83930"/>
                  <a:pt x="280715" y="86807"/>
                </a:cubicBezTo>
                <a:lnTo>
                  <a:pt x="271722" y="96159"/>
                </a:lnTo>
                <a:lnTo>
                  <a:pt x="272801" y="97238"/>
                </a:lnTo>
                <a:cubicBezTo>
                  <a:pt x="274600" y="98677"/>
                  <a:pt x="274600" y="101555"/>
                  <a:pt x="272801" y="103713"/>
                </a:cubicBezTo>
                <a:cubicBezTo>
                  <a:pt x="271722" y="104432"/>
                  <a:pt x="271003" y="104792"/>
                  <a:pt x="269924" y="104792"/>
                </a:cubicBezTo>
                <a:cubicBezTo>
                  <a:pt x="268485" y="104792"/>
                  <a:pt x="267406" y="104432"/>
                  <a:pt x="267046" y="103713"/>
                </a:cubicBezTo>
                <a:lnTo>
                  <a:pt x="265248" y="102274"/>
                </a:lnTo>
                <a:lnTo>
                  <a:pt x="132522" y="234999"/>
                </a:lnTo>
                <a:cubicBezTo>
                  <a:pt x="132163" y="236078"/>
                  <a:pt x="131803" y="236438"/>
                  <a:pt x="131084" y="236438"/>
                </a:cubicBezTo>
                <a:lnTo>
                  <a:pt x="80367" y="250465"/>
                </a:lnTo>
                <a:cubicBezTo>
                  <a:pt x="79648" y="250465"/>
                  <a:pt x="79288" y="250465"/>
                  <a:pt x="78929" y="250465"/>
                </a:cubicBezTo>
                <a:cubicBezTo>
                  <a:pt x="77849" y="250465"/>
                  <a:pt x="76770" y="250106"/>
                  <a:pt x="76051" y="249746"/>
                </a:cubicBezTo>
                <a:cubicBezTo>
                  <a:pt x="74972" y="248667"/>
                  <a:pt x="74612" y="246869"/>
                  <a:pt x="74972" y="245430"/>
                </a:cubicBezTo>
                <a:lnTo>
                  <a:pt x="89000" y="194714"/>
                </a:lnTo>
                <a:cubicBezTo>
                  <a:pt x="89719" y="193994"/>
                  <a:pt x="90079" y="193275"/>
                  <a:pt x="90439" y="192915"/>
                </a:cubicBezTo>
                <a:lnTo>
                  <a:pt x="223164" y="59830"/>
                </a:lnTo>
                <a:lnTo>
                  <a:pt x="222085" y="58751"/>
                </a:lnTo>
                <a:cubicBezTo>
                  <a:pt x="220287" y="57313"/>
                  <a:pt x="220287" y="54435"/>
                  <a:pt x="222085" y="52637"/>
                </a:cubicBezTo>
                <a:cubicBezTo>
                  <a:pt x="223884" y="51198"/>
                  <a:pt x="226761" y="51198"/>
                  <a:pt x="228200" y="52637"/>
                </a:cubicBezTo>
                <a:lnTo>
                  <a:pt x="229279" y="53716"/>
                </a:lnTo>
                <a:lnTo>
                  <a:pt x="238631" y="44724"/>
                </a:lnTo>
                <a:cubicBezTo>
                  <a:pt x="241508" y="41846"/>
                  <a:pt x="245465" y="39688"/>
                  <a:pt x="249422" y="39688"/>
                </a:cubicBezTo>
                <a:close/>
                <a:moveTo>
                  <a:pt x="230981" y="20638"/>
                </a:moveTo>
                <a:cubicBezTo>
                  <a:pt x="232966" y="20638"/>
                  <a:pt x="234619" y="22291"/>
                  <a:pt x="234619" y="24606"/>
                </a:cubicBezTo>
                <a:cubicBezTo>
                  <a:pt x="234619" y="26921"/>
                  <a:pt x="232966" y="28244"/>
                  <a:pt x="230981" y="28244"/>
                </a:cubicBezTo>
                <a:cubicBezTo>
                  <a:pt x="228666" y="28244"/>
                  <a:pt x="227012" y="26921"/>
                  <a:pt x="227012" y="24606"/>
                </a:cubicBezTo>
                <a:cubicBezTo>
                  <a:pt x="227012" y="22291"/>
                  <a:pt x="228666" y="20638"/>
                  <a:pt x="230981" y="20638"/>
                </a:cubicBezTo>
                <a:close/>
                <a:moveTo>
                  <a:pt x="250761" y="20574"/>
                </a:moveTo>
                <a:cubicBezTo>
                  <a:pt x="252285" y="19050"/>
                  <a:pt x="255333" y="19050"/>
                  <a:pt x="256857" y="20574"/>
                </a:cubicBezTo>
                <a:cubicBezTo>
                  <a:pt x="258000" y="21336"/>
                  <a:pt x="258381" y="22860"/>
                  <a:pt x="258381" y="24003"/>
                </a:cubicBezTo>
                <a:cubicBezTo>
                  <a:pt x="258381" y="25146"/>
                  <a:pt x="258000" y="26289"/>
                  <a:pt x="256857" y="27051"/>
                </a:cubicBezTo>
                <a:cubicBezTo>
                  <a:pt x="256095" y="27813"/>
                  <a:pt x="255333" y="28194"/>
                  <a:pt x="254190" y="28194"/>
                </a:cubicBezTo>
                <a:cubicBezTo>
                  <a:pt x="252285" y="28194"/>
                  <a:pt x="251523" y="27813"/>
                  <a:pt x="250761" y="27051"/>
                </a:cubicBezTo>
                <a:cubicBezTo>
                  <a:pt x="249618" y="26289"/>
                  <a:pt x="249237" y="24765"/>
                  <a:pt x="249237" y="24003"/>
                </a:cubicBezTo>
                <a:cubicBezTo>
                  <a:pt x="249237" y="22860"/>
                  <a:pt x="249618" y="21336"/>
                  <a:pt x="250761" y="20574"/>
                </a:cubicBezTo>
                <a:close/>
                <a:moveTo>
                  <a:pt x="205032" y="20574"/>
                </a:moveTo>
                <a:cubicBezTo>
                  <a:pt x="206497" y="19050"/>
                  <a:pt x="209428" y="19050"/>
                  <a:pt x="210527" y="20574"/>
                </a:cubicBezTo>
                <a:cubicBezTo>
                  <a:pt x="211626" y="21336"/>
                  <a:pt x="212359" y="22860"/>
                  <a:pt x="212359" y="24003"/>
                </a:cubicBezTo>
                <a:cubicBezTo>
                  <a:pt x="212359" y="25146"/>
                  <a:pt x="211626" y="26289"/>
                  <a:pt x="210527" y="27051"/>
                </a:cubicBezTo>
                <a:cubicBezTo>
                  <a:pt x="210161" y="27813"/>
                  <a:pt x="209062" y="28194"/>
                  <a:pt x="207230" y="28194"/>
                </a:cubicBezTo>
                <a:cubicBezTo>
                  <a:pt x="206497" y="28194"/>
                  <a:pt x="205398" y="27813"/>
                  <a:pt x="205032" y="27051"/>
                </a:cubicBezTo>
                <a:cubicBezTo>
                  <a:pt x="203567" y="26289"/>
                  <a:pt x="203200" y="25146"/>
                  <a:pt x="203200" y="24003"/>
                </a:cubicBezTo>
                <a:cubicBezTo>
                  <a:pt x="203200" y="22860"/>
                  <a:pt x="203567" y="21336"/>
                  <a:pt x="205032" y="20574"/>
                </a:cubicBezTo>
                <a:close/>
                <a:moveTo>
                  <a:pt x="4332" y="0"/>
                </a:moveTo>
                <a:lnTo>
                  <a:pt x="283006" y="0"/>
                </a:lnTo>
                <a:cubicBezTo>
                  <a:pt x="285171" y="0"/>
                  <a:pt x="286976" y="2163"/>
                  <a:pt x="286976" y="4687"/>
                </a:cubicBezTo>
                <a:lnTo>
                  <a:pt x="286976" y="45065"/>
                </a:lnTo>
                <a:cubicBezTo>
                  <a:pt x="286976" y="47229"/>
                  <a:pt x="285171" y="49031"/>
                  <a:pt x="283006" y="49031"/>
                </a:cubicBezTo>
                <a:cubicBezTo>
                  <a:pt x="280479" y="49031"/>
                  <a:pt x="278313" y="47229"/>
                  <a:pt x="278313" y="45065"/>
                </a:cubicBezTo>
                <a:lnTo>
                  <a:pt x="278313" y="8652"/>
                </a:lnTo>
                <a:lnTo>
                  <a:pt x="8663" y="8652"/>
                </a:lnTo>
                <a:lnTo>
                  <a:pt x="8663" y="40379"/>
                </a:lnTo>
                <a:lnTo>
                  <a:pt x="212976" y="40379"/>
                </a:lnTo>
                <a:cubicBezTo>
                  <a:pt x="215503" y="40379"/>
                  <a:pt x="217308" y="42542"/>
                  <a:pt x="217308" y="45065"/>
                </a:cubicBezTo>
                <a:cubicBezTo>
                  <a:pt x="217308" y="47229"/>
                  <a:pt x="215503" y="49031"/>
                  <a:pt x="212976" y="49031"/>
                </a:cubicBezTo>
                <a:lnTo>
                  <a:pt x="8663" y="49031"/>
                </a:lnTo>
                <a:lnTo>
                  <a:pt x="8663" y="278325"/>
                </a:lnTo>
                <a:lnTo>
                  <a:pt x="220196" y="278325"/>
                </a:lnTo>
                <a:lnTo>
                  <a:pt x="220196" y="224246"/>
                </a:lnTo>
                <a:cubicBezTo>
                  <a:pt x="220196" y="222083"/>
                  <a:pt x="222362" y="219920"/>
                  <a:pt x="224527" y="219920"/>
                </a:cubicBezTo>
                <a:lnTo>
                  <a:pt x="278313" y="219920"/>
                </a:lnTo>
                <a:lnTo>
                  <a:pt x="278313" y="114286"/>
                </a:lnTo>
                <a:cubicBezTo>
                  <a:pt x="278313" y="111763"/>
                  <a:pt x="280479" y="110321"/>
                  <a:pt x="283006" y="110321"/>
                </a:cubicBezTo>
                <a:cubicBezTo>
                  <a:pt x="285171" y="110321"/>
                  <a:pt x="286976" y="111763"/>
                  <a:pt x="286976" y="114286"/>
                </a:cubicBezTo>
                <a:lnTo>
                  <a:pt x="286976" y="224246"/>
                </a:lnTo>
                <a:cubicBezTo>
                  <a:pt x="286976" y="225688"/>
                  <a:pt x="286615" y="226770"/>
                  <a:pt x="285532" y="227131"/>
                </a:cubicBezTo>
                <a:lnTo>
                  <a:pt x="227776" y="285536"/>
                </a:lnTo>
                <a:cubicBezTo>
                  <a:pt x="227415" y="285896"/>
                  <a:pt x="225610" y="286978"/>
                  <a:pt x="224527" y="286978"/>
                </a:cubicBezTo>
                <a:lnTo>
                  <a:pt x="4332" y="286978"/>
                </a:lnTo>
                <a:cubicBezTo>
                  <a:pt x="1805" y="286978"/>
                  <a:pt x="0" y="284814"/>
                  <a:pt x="0" y="282291"/>
                </a:cubicBezTo>
                <a:lnTo>
                  <a:pt x="0" y="4687"/>
                </a:lnTo>
                <a:cubicBezTo>
                  <a:pt x="0" y="2163"/>
                  <a:pt x="1805" y="0"/>
                  <a:pt x="4332" y="0"/>
                </a:cubicBezTo>
                <a:close/>
              </a:path>
            </a:pathLst>
          </a:custGeom>
          <a:solidFill>
            <a:schemeClr val="tx2"/>
          </a:solidFill>
          <a:ln>
            <a:noFill/>
          </a:ln>
          <a:effectLst/>
        </p:spPr>
        <p:txBody>
          <a:bodyPr anchor="ctr"/>
          <a:lstStyle/>
          <a:p>
            <a:endParaRPr lang="en-US" sz="675" dirty="0">
              <a:latin typeface="Lato Light" panose="020F0502020204030203" pitchFamily="34" charset="0"/>
            </a:endParaRPr>
          </a:p>
        </p:txBody>
      </p:sp>
      <p:sp>
        <p:nvSpPr>
          <p:cNvPr id="20" name="Freeform 1066">
            <a:extLst>
              <a:ext uri="{FF2B5EF4-FFF2-40B4-BE49-F238E27FC236}">
                <a16:creationId xmlns:a16="http://schemas.microsoft.com/office/drawing/2014/main" xmlns="" id="{3FF360D6-F353-E64C-89E4-9E537E0DAD98}"/>
              </a:ext>
            </a:extLst>
          </p:cNvPr>
          <p:cNvSpPr>
            <a:spLocks noChangeAspect="1" noChangeArrowheads="1"/>
          </p:cNvSpPr>
          <p:nvPr/>
        </p:nvSpPr>
        <p:spPr bwMode="auto">
          <a:xfrm>
            <a:off x="6488103" y="2359019"/>
            <a:ext cx="426026" cy="424727"/>
          </a:xfrm>
          <a:custGeom>
            <a:avLst/>
            <a:gdLst>
              <a:gd name="T0" fmla="*/ 26965827 w 286978"/>
              <a:gd name="T1" fmla="*/ 30702655 h 285394"/>
              <a:gd name="T2" fmla="*/ 32752427 w 286978"/>
              <a:gd name="T3" fmla="*/ 30702655 h 285394"/>
              <a:gd name="T4" fmla="*/ 33090247 w 286978"/>
              <a:gd name="T5" fmla="*/ 28725308 h 285394"/>
              <a:gd name="T6" fmla="*/ 33259150 w 286978"/>
              <a:gd name="T7" fmla="*/ 34399134 h 285394"/>
              <a:gd name="T8" fmla="*/ 25952135 w 286978"/>
              <a:gd name="T9" fmla="*/ 30702655 h 285394"/>
              <a:gd name="T10" fmla="*/ 11228194 w 286978"/>
              <a:gd name="T11" fmla="*/ 28510520 h 285394"/>
              <a:gd name="T12" fmla="*/ 14535827 w 286978"/>
              <a:gd name="T13" fmla="*/ 29612552 h 285394"/>
              <a:gd name="T14" fmla="*/ 11228194 w 286978"/>
              <a:gd name="T15" fmla="*/ 28510520 h 285394"/>
              <a:gd name="T16" fmla="*/ 8232606 w 286978"/>
              <a:gd name="T17" fmla="*/ 29061621 h 285394"/>
              <a:gd name="T18" fmla="*/ 3761210 w 286978"/>
              <a:gd name="T19" fmla="*/ 29061621 h 285394"/>
              <a:gd name="T20" fmla="*/ 28821303 w 286978"/>
              <a:gd name="T21" fmla="*/ 26766356 h 285394"/>
              <a:gd name="T22" fmla="*/ 30067907 w 286978"/>
              <a:gd name="T23" fmla="*/ 25585453 h 285394"/>
              <a:gd name="T24" fmla="*/ 30067907 w 286978"/>
              <a:gd name="T25" fmla="*/ 29040709 h 285394"/>
              <a:gd name="T26" fmla="*/ 13859859 w 286978"/>
              <a:gd name="T27" fmla="*/ 23726804 h 285394"/>
              <a:gd name="T28" fmla="*/ 17921876 w 286978"/>
              <a:gd name="T29" fmla="*/ 24829014 h 285394"/>
              <a:gd name="T30" fmla="*/ 13859859 w 286978"/>
              <a:gd name="T31" fmla="*/ 23726804 h 285394"/>
              <a:gd name="T32" fmla="*/ 10864854 w 286978"/>
              <a:gd name="T33" fmla="*/ 24231843 h 285394"/>
              <a:gd name="T34" fmla="*/ 3761210 w 286978"/>
              <a:gd name="T35" fmla="*/ 24231843 h 285394"/>
              <a:gd name="T36" fmla="*/ 1022677 w 286978"/>
              <a:gd name="T37" fmla="*/ 33358575 h 285394"/>
              <a:gd name="T38" fmla="*/ 20026561 w 286978"/>
              <a:gd name="T39" fmla="*/ 19835428 h 285394"/>
              <a:gd name="T40" fmla="*/ 20324740 w 286978"/>
              <a:gd name="T41" fmla="*/ 18751827 h 285394"/>
              <a:gd name="T42" fmla="*/ 24884069 w 286978"/>
              <a:gd name="T43" fmla="*/ 26900218 h 285394"/>
              <a:gd name="T44" fmla="*/ 554044 w 286978"/>
              <a:gd name="T45" fmla="*/ 34398750 h 285394"/>
              <a:gd name="T46" fmla="*/ 554044 w 286978"/>
              <a:gd name="T47" fmla="*/ 18751827 h 285394"/>
              <a:gd name="T48" fmla="*/ 26661907 w 286978"/>
              <a:gd name="T49" fmla="*/ 10309714 h 285394"/>
              <a:gd name="T50" fmla="*/ 16173039 w 286978"/>
              <a:gd name="T51" fmla="*/ 10309714 h 285394"/>
              <a:gd name="T52" fmla="*/ 29584503 w 286978"/>
              <a:gd name="T53" fmla="*/ 4975142 h 285394"/>
              <a:gd name="T54" fmla="*/ 24200132 w 286978"/>
              <a:gd name="T55" fmla="*/ 5891761 h 285394"/>
              <a:gd name="T56" fmla="*/ 16676645 w 286978"/>
              <a:gd name="T57" fmla="*/ 4975142 h 285394"/>
              <a:gd name="T58" fmla="*/ 20747029 w 286978"/>
              <a:gd name="T59" fmla="*/ 5891761 h 285394"/>
              <a:gd name="T60" fmla="*/ 16676645 w 286978"/>
              <a:gd name="T61" fmla="*/ 4975142 h 285394"/>
              <a:gd name="T62" fmla="*/ 1019255 w 286978"/>
              <a:gd name="T63" fmla="*/ 6412187 h 285394"/>
              <a:gd name="T64" fmla="*/ 6836871 w 286978"/>
              <a:gd name="T65" fmla="*/ 6412187 h 285394"/>
              <a:gd name="T66" fmla="*/ 7134355 w 286978"/>
              <a:gd name="T67" fmla="*/ 4429834 h 285394"/>
              <a:gd name="T68" fmla="*/ 7304094 w 286978"/>
              <a:gd name="T69" fmla="*/ 10288523 h 285394"/>
              <a:gd name="T70" fmla="*/ 0 w 286978"/>
              <a:gd name="T71" fmla="*/ 6412187 h 285394"/>
              <a:gd name="T72" fmla="*/ 15286739 w 286978"/>
              <a:gd name="T73" fmla="*/ 1040341 h 285394"/>
              <a:gd name="T74" fmla="*/ 32930553 w 286978"/>
              <a:gd name="T75" fmla="*/ 14650029 h 285394"/>
              <a:gd name="T76" fmla="*/ 4072667 w 286978"/>
              <a:gd name="T77" fmla="*/ 1039901 h 285394"/>
              <a:gd name="T78" fmla="*/ 5276420 w 286978"/>
              <a:gd name="T79" fmla="*/ 2296235 h 285394"/>
              <a:gd name="T80" fmla="*/ 33441916 w 286978"/>
              <a:gd name="T81" fmla="*/ 0 h 285394"/>
              <a:gd name="T82" fmla="*/ 33441916 w 286978"/>
              <a:gd name="T83" fmla="*/ 15646970 h 285394"/>
              <a:gd name="T84" fmla="*/ 10428668 w 286978"/>
              <a:gd name="T85" fmla="*/ 8105042 h 285394"/>
              <a:gd name="T86" fmla="*/ 14988611 w 286978"/>
              <a:gd name="T87" fmla="*/ 0 h 285394"/>
              <a:gd name="T88" fmla="*/ 4072667 w 286978"/>
              <a:gd name="T89" fmla="*/ 4548741 h 285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6978" h="285394">
                <a:moveTo>
                  <a:pt x="231198" y="237608"/>
                </a:moveTo>
                <a:cubicBezTo>
                  <a:pt x="232624" y="239391"/>
                  <a:pt x="233337" y="242244"/>
                  <a:pt x="231554" y="244027"/>
                </a:cubicBezTo>
                <a:cubicBezTo>
                  <a:pt x="229058" y="246880"/>
                  <a:pt x="227632" y="250446"/>
                  <a:pt x="227632" y="254725"/>
                </a:cubicBezTo>
                <a:lnTo>
                  <a:pt x="227632" y="276835"/>
                </a:lnTo>
                <a:lnTo>
                  <a:pt x="276480" y="276835"/>
                </a:lnTo>
                <a:lnTo>
                  <a:pt x="276480" y="254725"/>
                </a:lnTo>
                <a:cubicBezTo>
                  <a:pt x="276480" y="250446"/>
                  <a:pt x="275054" y="246880"/>
                  <a:pt x="272201" y="244027"/>
                </a:cubicBezTo>
                <a:cubicBezTo>
                  <a:pt x="271131" y="242244"/>
                  <a:pt x="271131" y="239391"/>
                  <a:pt x="273271" y="237608"/>
                </a:cubicBezTo>
                <a:cubicBezTo>
                  <a:pt x="275054" y="236538"/>
                  <a:pt x="277549" y="236538"/>
                  <a:pt x="279332" y="238321"/>
                </a:cubicBezTo>
                <a:cubicBezTo>
                  <a:pt x="282898" y="242957"/>
                  <a:pt x="285394" y="248663"/>
                  <a:pt x="285394" y="254725"/>
                </a:cubicBezTo>
                <a:lnTo>
                  <a:pt x="285394" y="281114"/>
                </a:lnTo>
                <a:cubicBezTo>
                  <a:pt x="285394" y="283611"/>
                  <a:pt x="283254" y="285394"/>
                  <a:pt x="280758" y="285394"/>
                </a:cubicBezTo>
                <a:lnTo>
                  <a:pt x="223354" y="285394"/>
                </a:lnTo>
                <a:cubicBezTo>
                  <a:pt x="221214" y="285394"/>
                  <a:pt x="219075" y="283611"/>
                  <a:pt x="219075" y="281114"/>
                </a:cubicBezTo>
                <a:lnTo>
                  <a:pt x="219075" y="254725"/>
                </a:lnTo>
                <a:cubicBezTo>
                  <a:pt x="219075" y="248663"/>
                  <a:pt x="221214" y="242957"/>
                  <a:pt x="225136" y="238321"/>
                </a:cubicBezTo>
                <a:cubicBezTo>
                  <a:pt x="226206" y="236538"/>
                  <a:pt x="229058" y="236538"/>
                  <a:pt x="231198" y="237608"/>
                </a:cubicBezTo>
                <a:close/>
                <a:moveTo>
                  <a:pt x="94784" y="236538"/>
                </a:moveTo>
                <a:lnTo>
                  <a:pt x="122705" y="236538"/>
                </a:lnTo>
                <a:cubicBezTo>
                  <a:pt x="125210" y="236538"/>
                  <a:pt x="126642" y="238824"/>
                  <a:pt x="126642" y="241110"/>
                </a:cubicBezTo>
                <a:cubicBezTo>
                  <a:pt x="126642" y="243396"/>
                  <a:pt x="125210" y="245682"/>
                  <a:pt x="122705" y="245682"/>
                </a:cubicBezTo>
                <a:lnTo>
                  <a:pt x="94784" y="245682"/>
                </a:lnTo>
                <a:cubicBezTo>
                  <a:pt x="92278" y="245682"/>
                  <a:pt x="90488" y="243396"/>
                  <a:pt x="90488" y="241110"/>
                </a:cubicBezTo>
                <a:cubicBezTo>
                  <a:pt x="90488" y="238824"/>
                  <a:pt x="92278" y="236538"/>
                  <a:pt x="94784" y="236538"/>
                </a:cubicBezTo>
                <a:close/>
                <a:moveTo>
                  <a:pt x="35983" y="236538"/>
                </a:moveTo>
                <a:lnTo>
                  <a:pt x="64911" y="236538"/>
                </a:lnTo>
                <a:cubicBezTo>
                  <a:pt x="67381" y="236538"/>
                  <a:pt x="69497" y="238824"/>
                  <a:pt x="69497" y="241110"/>
                </a:cubicBezTo>
                <a:cubicBezTo>
                  <a:pt x="69497" y="243396"/>
                  <a:pt x="67381" y="245682"/>
                  <a:pt x="64911" y="245682"/>
                </a:cubicBezTo>
                <a:lnTo>
                  <a:pt x="35983" y="245682"/>
                </a:lnTo>
                <a:cubicBezTo>
                  <a:pt x="33514" y="245682"/>
                  <a:pt x="31750" y="243396"/>
                  <a:pt x="31750" y="241110"/>
                </a:cubicBezTo>
                <a:cubicBezTo>
                  <a:pt x="31750" y="238824"/>
                  <a:pt x="33514" y="236538"/>
                  <a:pt x="35983" y="236538"/>
                </a:cubicBezTo>
                <a:close/>
                <a:moveTo>
                  <a:pt x="253819" y="212271"/>
                </a:moveTo>
                <a:cubicBezTo>
                  <a:pt x="248013" y="212271"/>
                  <a:pt x="243296" y="216625"/>
                  <a:pt x="243296" y="222068"/>
                </a:cubicBezTo>
                <a:cubicBezTo>
                  <a:pt x="243296" y="227874"/>
                  <a:pt x="248013" y="232228"/>
                  <a:pt x="253819" y="232228"/>
                </a:cubicBezTo>
                <a:cubicBezTo>
                  <a:pt x="258899" y="232228"/>
                  <a:pt x="263616" y="227874"/>
                  <a:pt x="263616" y="222068"/>
                </a:cubicBezTo>
                <a:cubicBezTo>
                  <a:pt x="263616" y="216625"/>
                  <a:pt x="258899" y="212271"/>
                  <a:pt x="253819" y="212271"/>
                </a:cubicBezTo>
                <a:close/>
                <a:moveTo>
                  <a:pt x="253819" y="203200"/>
                </a:moveTo>
                <a:cubicBezTo>
                  <a:pt x="263979" y="203200"/>
                  <a:pt x="272687" y="211545"/>
                  <a:pt x="272687" y="222068"/>
                </a:cubicBezTo>
                <a:cubicBezTo>
                  <a:pt x="272687" y="232228"/>
                  <a:pt x="263979" y="240937"/>
                  <a:pt x="253819" y="240937"/>
                </a:cubicBezTo>
                <a:cubicBezTo>
                  <a:pt x="243296" y="240937"/>
                  <a:pt x="234950" y="232228"/>
                  <a:pt x="234950" y="222068"/>
                </a:cubicBezTo>
                <a:cubicBezTo>
                  <a:pt x="234950" y="211545"/>
                  <a:pt x="243296" y="203200"/>
                  <a:pt x="253819" y="203200"/>
                </a:cubicBezTo>
                <a:close/>
                <a:moveTo>
                  <a:pt x="116999" y="196850"/>
                </a:moveTo>
                <a:lnTo>
                  <a:pt x="151289" y="196850"/>
                </a:lnTo>
                <a:cubicBezTo>
                  <a:pt x="153789" y="196850"/>
                  <a:pt x="155218" y="198374"/>
                  <a:pt x="155218" y="201041"/>
                </a:cubicBezTo>
                <a:cubicBezTo>
                  <a:pt x="155218" y="203708"/>
                  <a:pt x="153789" y="205994"/>
                  <a:pt x="151289" y="205994"/>
                </a:cubicBezTo>
                <a:lnTo>
                  <a:pt x="116999" y="205994"/>
                </a:lnTo>
                <a:cubicBezTo>
                  <a:pt x="114499" y="205994"/>
                  <a:pt x="112713" y="203708"/>
                  <a:pt x="112713" y="201041"/>
                </a:cubicBezTo>
                <a:cubicBezTo>
                  <a:pt x="112713" y="198374"/>
                  <a:pt x="114499" y="196850"/>
                  <a:pt x="116999" y="196850"/>
                </a:cubicBezTo>
                <a:close/>
                <a:moveTo>
                  <a:pt x="36033" y="196850"/>
                </a:moveTo>
                <a:lnTo>
                  <a:pt x="87792" y="196850"/>
                </a:lnTo>
                <a:cubicBezTo>
                  <a:pt x="89933" y="196850"/>
                  <a:pt x="91718" y="198374"/>
                  <a:pt x="91718" y="201041"/>
                </a:cubicBezTo>
                <a:cubicBezTo>
                  <a:pt x="91718" y="203708"/>
                  <a:pt x="89933" y="205994"/>
                  <a:pt x="87792" y="205994"/>
                </a:cubicBezTo>
                <a:lnTo>
                  <a:pt x="36033" y="205994"/>
                </a:lnTo>
                <a:cubicBezTo>
                  <a:pt x="33535" y="205994"/>
                  <a:pt x="31750" y="203708"/>
                  <a:pt x="31750" y="201041"/>
                </a:cubicBezTo>
                <a:cubicBezTo>
                  <a:pt x="31750" y="198374"/>
                  <a:pt x="33535" y="196850"/>
                  <a:pt x="36033" y="196850"/>
                </a:cubicBezTo>
                <a:close/>
                <a:moveTo>
                  <a:pt x="8632" y="164565"/>
                </a:moveTo>
                <a:lnTo>
                  <a:pt x="8632" y="276760"/>
                </a:lnTo>
                <a:lnTo>
                  <a:pt x="169054" y="276760"/>
                </a:lnTo>
                <a:lnTo>
                  <a:pt x="201067" y="220662"/>
                </a:lnTo>
                <a:lnTo>
                  <a:pt x="169054" y="164565"/>
                </a:lnTo>
                <a:lnTo>
                  <a:pt x="8632" y="164565"/>
                </a:lnTo>
                <a:close/>
                <a:moveTo>
                  <a:pt x="4676" y="155575"/>
                </a:moveTo>
                <a:lnTo>
                  <a:pt x="171572" y="155575"/>
                </a:lnTo>
                <a:cubicBezTo>
                  <a:pt x="173011" y="155575"/>
                  <a:pt x="174809" y="156654"/>
                  <a:pt x="175529" y="158092"/>
                </a:cubicBezTo>
                <a:lnTo>
                  <a:pt x="210059" y="218505"/>
                </a:lnTo>
                <a:cubicBezTo>
                  <a:pt x="210778" y="219943"/>
                  <a:pt x="210778" y="221381"/>
                  <a:pt x="210059" y="223179"/>
                </a:cubicBezTo>
                <a:lnTo>
                  <a:pt x="175529" y="283233"/>
                </a:lnTo>
                <a:cubicBezTo>
                  <a:pt x="174809" y="285031"/>
                  <a:pt x="173011" y="285391"/>
                  <a:pt x="171572" y="285391"/>
                </a:cubicBezTo>
                <a:lnTo>
                  <a:pt x="4676" y="285391"/>
                </a:lnTo>
                <a:cubicBezTo>
                  <a:pt x="2158" y="285391"/>
                  <a:pt x="0" y="283593"/>
                  <a:pt x="0" y="281075"/>
                </a:cubicBezTo>
                <a:lnTo>
                  <a:pt x="0" y="159890"/>
                </a:lnTo>
                <a:cubicBezTo>
                  <a:pt x="0" y="157373"/>
                  <a:pt x="2158" y="155575"/>
                  <a:pt x="4676" y="155575"/>
                </a:cubicBezTo>
                <a:close/>
                <a:moveTo>
                  <a:pt x="140809" y="80963"/>
                </a:moveTo>
                <a:lnTo>
                  <a:pt x="221141" y="80963"/>
                </a:lnTo>
                <a:cubicBezTo>
                  <a:pt x="223283" y="80963"/>
                  <a:pt x="225068" y="82868"/>
                  <a:pt x="225068" y="85535"/>
                </a:cubicBezTo>
                <a:cubicBezTo>
                  <a:pt x="225068" y="88202"/>
                  <a:pt x="223283" y="90107"/>
                  <a:pt x="221141" y="90107"/>
                </a:cubicBezTo>
                <a:lnTo>
                  <a:pt x="140809" y="90107"/>
                </a:lnTo>
                <a:cubicBezTo>
                  <a:pt x="138667" y="90107"/>
                  <a:pt x="136525" y="88202"/>
                  <a:pt x="136525" y="85535"/>
                </a:cubicBezTo>
                <a:cubicBezTo>
                  <a:pt x="136525" y="82868"/>
                  <a:pt x="138667" y="80963"/>
                  <a:pt x="140809" y="80963"/>
                </a:cubicBezTo>
                <a:close/>
                <a:moveTo>
                  <a:pt x="204286" y="41275"/>
                </a:moveTo>
                <a:lnTo>
                  <a:pt x="249739" y="41275"/>
                </a:lnTo>
                <a:cubicBezTo>
                  <a:pt x="252225" y="41275"/>
                  <a:pt x="253645" y="42929"/>
                  <a:pt x="253645" y="45244"/>
                </a:cubicBezTo>
                <a:cubicBezTo>
                  <a:pt x="253645" y="47559"/>
                  <a:pt x="252225" y="48882"/>
                  <a:pt x="249739" y="48882"/>
                </a:cubicBezTo>
                <a:lnTo>
                  <a:pt x="204286" y="48882"/>
                </a:lnTo>
                <a:cubicBezTo>
                  <a:pt x="201445" y="48882"/>
                  <a:pt x="200025" y="47559"/>
                  <a:pt x="200025" y="45244"/>
                </a:cubicBezTo>
                <a:cubicBezTo>
                  <a:pt x="200025" y="42929"/>
                  <a:pt x="201445" y="41275"/>
                  <a:pt x="204286" y="41275"/>
                </a:cubicBezTo>
                <a:close/>
                <a:moveTo>
                  <a:pt x="140776" y="41275"/>
                </a:moveTo>
                <a:lnTo>
                  <a:pt x="175137" y="41275"/>
                </a:lnTo>
                <a:cubicBezTo>
                  <a:pt x="176908" y="41275"/>
                  <a:pt x="179034" y="42929"/>
                  <a:pt x="179034" y="45244"/>
                </a:cubicBezTo>
                <a:cubicBezTo>
                  <a:pt x="179034" y="47559"/>
                  <a:pt x="176908" y="48882"/>
                  <a:pt x="175137" y="48882"/>
                </a:cubicBezTo>
                <a:lnTo>
                  <a:pt x="140776" y="48882"/>
                </a:lnTo>
                <a:cubicBezTo>
                  <a:pt x="138651" y="48882"/>
                  <a:pt x="136525" y="47559"/>
                  <a:pt x="136525" y="45244"/>
                </a:cubicBezTo>
                <a:cubicBezTo>
                  <a:pt x="136525" y="42929"/>
                  <a:pt x="138651" y="41275"/>
                  <a:pt x="140776" y="41275"/>
                </a:cubicBezTo>
                <a:close/>
                <a:moveTo>
                  <a:pt x="11829" y="36021"/>
                </a:moveTo>
                <a:cubicBezTo>
                  <a:pt x="13980" y="37483"/>
                  <a:pt x="13980" y="40041"/>
                  <a:pt x="12546" y="42234"/>
                </a:cubicBezTo>
                <a:cubicBezTo>
                  <a:pt x="9679" y="45523"/>
                  <a:pt x="8603" y="49178"/>
                  <a:pt x="8603" y="53198"/>
                </a:cubicBezTo>
                <a:lnTo>
                  <a:pt x="8603" y="76588"/>
                </a:lnTo>
                <a:lnTo>
                  <a:pt x="57713" y="76588"/>
                </a:lnTo>
                <a:lnTo>
                  <a:pt x="57713" y="53198"/>
                </a:lnTo>
                <a:cubicBezTo>
                  <a:pt x="57713" y="49178"/>
                  <a:pt x="55921" y="45523"/>
                  <a:pt x="53770" y="42234"/>
                </a:cubicBezTo>
                <a:cubicBezTo>
                  <a:pt x="51978" y="40041"/>
                  <a:pt x="52336" y="37483"/>
                  <a:pt x="54487" y="36021"/>
                </a:cubicBezTo>
                <a:cubicBezTo>
                  <a:pt x="55921" y="34925"/>
                  <a:pt x="58789" y="35290"/>
                  <a:pt x="60223" y="36752"/>
                </a:cubicBezTo>
                <a:cubicBezTo>
                  <a:pt x="64166" y="41503"/>
                  <a:pt x="66317" y="47716"/>
                  <a:pt x="66317" y="53198"/>
                </a:cubicBezTo>
                <a:lnTo>
                  <a:pt x="66317" y="80608"/>
                </a:lnTo>
                <a:cubicBezTo>
                  <a:pt x="66317" y="83166"/>
                  <a:pt x="64166" y="85359"/>
                  <a:pt x="61657" y="85359"/>
                </a:cubicBezTo>
                <a:lnTo>
                  <a:pt x="4660" y="85359"/>
                </a:lnTo>
                <a:cubicBezTo>
                  <a:pt x="2151" y="85359"/>
                  <a:pt x="0" y="83166"/>
                  <a:pt x="0" y="80608"/>
                </a:cubicBezTo>
                <a:lnTo>
                  <a:pt x="0" y="53198"/>
                </a:lnTo>
                <a:cubicBezTo>
                  <a:pt x="0" y="47716"/>
                  <a:pt x="2151" y="41503"/>
                  <a:pt x="5735" y="36752"/>
                </a:cubicBezTo>
                <a:cubicBezTo>
                  <a:pt x="7528" y="35290"/>
                  <a:pt x="10037" y="34925"/>
                  <a:pt x="11829" y="36021"/>
                </a:cubicBezTo>
                <a:close/>
                <a:moveTo>
                  <a:pt x="129045" y="8630"/>
                </a:moveTo>
                <a:lnTo>
                  <a:pt x="96667" y="64728"/>
                </a:lnTo>
                <a:lnTo>
                  <a:pt x="129045" y="121544"/>
                </a:lnTo>
                <a:lnTo>
                  <a:pt x="277984" y="121544"/>
                </a:lnTo>
                <a:lnTo>
                  <a:pt x="277984" y="8630"/>
                </a:lnTo>
                <a:lnTo>
                  <a:pt x="129045" y="8630"/>
                </a:lnTo>
                <a:close/>
                <a:moveTo>
                  <a:pt x="34381" y="8626"/>
                </a:moveTo>
                <a:cubicBezTo>
                  <a:pt x="28938" y="8626"/>
                  <a:pt x="24584" y="13299"/>
                  <a:pt x="24584" y="19050"/>
                </a:cubicBezTo>
                <a:cubicBezTo>
                  <a:pt x="24584" y="24441"/>
                  <a:pt x="28938" y="29114"/>
                  <a:pt x="34381" y="29114"/>
                </a:cubicBezTo>
                <a:cubicBezTo>
                  <a:pt x="40186" y="29114"/>
                  <a:pt x="44541" y="24441"/>
                  <a:pt x="44541" y="19050"/>
                </a:cubicBezTo>
                <a:cubicBezTo>
                  <a:pt x="44541" y="13299"/>
                  <a:pt x="40186" y="8626"/>
                  <a:pt x="34381" y="8626"/>
                </a:cubicBezTo>
                <a:close/>
                <a:moveTo>
                  <a:pt x="126527" y="0"/>
                </a:moveTo>
                <a:lnTo>
                  <a:pt x="282301" y="0"/>
                </a:lnTo>
                <a:cubicBezTo>
                  <a:pt x="284820" y="0"/>
                  <a:pt x="286978" y="2157"/>
                  <a:pt x="286978" y="4675"/>
                </a:cubicBezTo>
                <a:lnTo>
                  <a:pt x="286978" y="125500"/>
                </a:lnTo>
                <a:cubicBezTo>
                  <a:pt x="286978" y="128017"/>
                  <a:pt x="284820" y="129815"/>
                  <a:pt x="282301" y="129815"/>
                </a:cubicBezTo>
                <a:lnTo>
                  <a:pt x="126527" y="129815"/>
                </a:lnTo>
                <a:cubicBezTo>
                  <a:pt x="124728" y="129815"/>
                  <a:pt x="123649" y="129096"/>
                  <a:pt x="122929" y="128017"/>
                </a:cubicBezTo>
                <a:lnTo>
                  <a:pt x="88033" y="67245"/>
                </a:lnTo>
                <a:cubicBezTo>
                  <a:pt x="87313" y="66166"/>
                  <a:pt x="87313" y="64008"/>
                  <a:pt x="88033" y="62930"/>
                </a:cubicBezTo>
                <a:lnTo>
                  <a:pt x="122929" y="2157"/>
                </a:lnTo>
                <a:cubicBezTo>
                  <a:pt x="123649" y="1079"/>
                  <a:pt x="124728" y="0"/>
                  <a:pt x="126527" y="0"/>
                </a:cubicBezTo>
                <a:close/>
                <a:moveTo>
                  <a:pt x="34381" y="0"/>
                </a:moveTo>
                <a:cubicBezTo>
                  <a:pt x="44904" y="0"/>
                  <a:pt x="53612" y="8626"/>
                  <a:pt x="53612" y="19050"/>
                </a:cubicBezTo>
                <a:cubicBezTo>
                  <a:pt x="53612" y="29473"/>
                  <a:pt x="44904" y="37740"/>
                  <a:pt x="34381" y="37740"/>
                </a:cubicBezTo>
                <a:cubicBezTo>
                  <a:pt x="24221" y="37740"/>
                  <a:pt x="15875" y="29473"/>
                  <a:pt x="15875" y="19050"/>
                </a:cubicBezTo>
                <a:cubicBezTo>
                  <a:pt x="15875" y="8626"/>
                  <a:pt x="24221" y="0"/>
                  <a:pt x="34381" y="0"/>
                </a:cubicBezTo>
                <a:close/>
              </a:path>
            </a:pathLst>
          </a:custGeom>
          <a:solidFill>
            <a:schemeClr val="tx2"/>
          </a:solidFill>
          <a:ln>
            <a:noFill/>
          </a:ln>
          <a:effectLst/>
        </p:spPr>
        <p:txBody>
          <a:bodyPr anchor="ctr"/>
          <a:lstStyle/>
          <a:p>
            <a:endParaRPr lang="en-US" sz="675" dirty="0">
              <a:latin typeface="Lato Light" panose="020F0502020204030203" pitchFamily="34" charset="0"/>
            </a:endParaRPr>
          </a:p>
        </p:txBody>
      </p:sp>
      <p:sp>
        <p:nvSpPr>
          <p:cNvPr id="21" name="Freeform 970">
            <a:extLst>
              <a:ext uri="{FF2B5EF4-FFF2-40B4-BE49-F238E27FC236}">
                <a16:creationId xmlns:a16="http://schemas.microsoft.com/office/drawing/2014/main" xmlns="" id="{8B5B41E9-5E4A-D749-BA6D-3569E5872266}"/>
              </a:ext>
            </a:extLst>
          </p:cNvPr>
          <p:cNvSpPr>
            <a:spLocks noChangeAspect="1" noChangeArrowheads="1"/>
          </p:cNvSpPr>
          <p:nvPr/>
        </p:nvSpPr>
        <p:spPr bwMode="auto">
          <a:xfrm>
            <a:off x="4085286" y="4709263"/>
            <a:ext cx="397451" cy="435118"/>
          </a:xfrm>
          <a:custGeom>
            <a:avLst/>
            <a:gdLst>
              <a:gd name="T0" fmla="*/ 12516314 w 267928"/>
              <a:gd name="T1" fmla="*/ 32134122 h 293327"/>
              <a:gd name="T2" fmla="*/ 17554108 w 267928"/>
              <a:gd name="T3" fmla="*/ 33494188 h 293327"/>
              <a:gd name="T4" fmla="*/ 19162737 w 267928"/>
              <a:gd name="T5" fmla="*/ 31751577 h 293327"/>
              <a:gd name="T6" fmla="*/ 10949878 w 267928"/>
              <a:gd name="T7" fmla="*/ 28308523 h 293327"/>
              <a:gd name="T8" fmla="*/ 11500336 w 267928"/>
              <a:gd name="T9" fmla="*/ 30688936 h 293327"/>
              <a:gd name="T10" fmla="*/ 20686674 w 267928"/>
              <a:gd name="T11" fmla="*/ 30178702 h 293327"/>
              <a:gd name="T12" fmla="*/ 10949878 w 267928"/>
              <a:gd name="T13" fmla="*/ 28308523 h 293327"/>
              <a:gd name="T14" fmla="*/ 25766886 w 267928"/>
              <a:gd name="T15" fmla="*/ 12555330 h 293327"/>
              <a:gd name="T16" fmla="*/ 16078964 w 267928"/>
              <a:gd name="T17" fmla="*/ 22979059 h 293327"/>
              <a:gd name="T18" fmla="*/ 15359810 w 267928"/>
              <a:gd name="T19" fmla="*/ 22979059 h 293327"/>
              <a:gd name="T20" fmla="*/ 11213848 w 267928"/>
              <a:gd name="T21" fmla="*/ 18148699 h 293327"/>
              <a:gd name="T22" fmla="*/ 15698306 w 267928"/>
              <a:gd name="T23" fmla="*/ 21877339 h 293327"/>
              <a:gd name="T24" fmla="*/ 15739489 w 267928"/>
              <a:gd name="T25" fmla="*/ 8790036 h 293327"/>
              <a:gd name="T26" fmla="*/ 15739489 w 267928"/>
              <a:gd name="T27" fmla="*/ 9845840 h 293327"/>
              <a:gd name="T28" fmla="*/ 9387153 w 267928"/>
              <a:gd name="T29" fmla="*/ 15293819 h 293327"/>
              <a:gd name="T30" fmla="*/ 8924544 w 267928"/>
              <a:gd name="T31" fmla="*/ 14744703 h 293327"/>
              <a:gd name="T32" fmla="*/ 15860575 w 267928"/>
              <a:gd name="T33" fmla="*/ 5610795 h 293327"/>
              <a:gd name="T34" fmla="*/ 23988593 w 267928"/>
              <a:gd name="T35" fmla="*/ 10456421 h 293327"/>
              <a:gd name="T36" fmla="*/ 15860575 w 267928"/>
              <a:gd name="T37" fmla="*/ 6673371 h 293327"/>
              <a:gd name="T38" fmla="*/ 9256617 w 267928"/>
              <a:gd name="T39" fmla="*/ 22272825 h 293327"/>
              <a:gd name="T40" fmla="*/ 10949878 w 267928"/>
              <a:gd name="T41" fmla="*/ 27245891 h 293327"/>
              <a:gd name="T42" fmla="*/ 20686674 w 267928"/>
              <a:gd name="T43" fmla="*/ 26310907 h 293327"/>
              <a:gd name="T44" fmla="*/ 24962347 w 267928"/>
              <a:gd name="T45" fmla="*/ 17342138 h 293327"/>
              <a:gd name="T46" fmla="*/ 25978240 w 267928"/>
              <a:gd name="T47" fmla="*/ 17469573 h 293327"/>
              <a:gd name="T48" fmla="*/ 21744860 w 267928"/>
              <a:gd name="T49" fmla="*/ 26310907 h 293327"/>
              <a:gd name="T50" fmla="*/ 20178792 w 267928"/>
              <a:gd name="T51" fmla="*/ 31751577 h 293327"/>
              <a:gd name="T52" fmla="*/ 20136332 w 267928"/>
              <a:gd name="T53" fmla="*/ 32134122 h 293327"/>
              <a:gd name="T54" fmla="*/ 14082692 w 267928"/>
              <a:gd name="T55" fmla="*/ 34556757 h 293327"/>
              <a:gd name="T56" fmla="*/ 11500336 w 267928"/>
              <a:gd name="T57" fmla="*/ 31751577 h 293327"/>
              <a:gd name="T58" fmla="*/ 9891715 w 267928"/>
              <a:gd name="T59" fmla="*/ 26268204 h 293327"/>
              <a:gd name="T60" fmla="*/ 5615998 w 267928"/>
              <a:gd name="T61" fmla="*/ 15854551 h 293327"/>
              <a:gd name="T62" fmla="*/ 15797206 w 267928"/>
              <a:gd name="T63" fmla="*/ 0 h 293327"/>
              <a:gd name="T64" fmla="*/ 24775751 w 267928"/>
              <a:gd name="T65" fmla="*/ 28729787 h 293327"/>
              <a:gd name="T66" fmla="*/ 24182765 w 267928"/>
              <a:gd name="T67" fmla="*/ 27925896 h 293327"/>
              <a:gd name="T68" fmla="*/ 15797206 w 267928"/>
              <a:gd name="T69" fmla="*/ 1015758 h 293327"/>
              <a:gd name="T70" fmla="*/ 1058748 w 267928"/>
              <a:gd name="T71" fmla="*/ 30506849 h 293327"/>
              <a:gd name="T72" fmla="*/ 7453905 w 267928"/>
              <a:gd name="T73" fmla="*/ 31056833 h 293327"/>
              <a:gd name="T74" fmla="*/ 550429 w 267928"/>
              <a:gd name="T75" fmla="*/ 31564726 h 293327"/>
              <a:gd name="T76" fmla="*/ 0 w 267928"/>
              <a:gd name="T77" fmla="*/ 15782245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tx2"/>
          </a:solidFill>
          <a:ln>
            <a:noFill/>
          </a:ln>
          <a:effectLst/>
        </p:spPr>
        <p:txBody>
          <a:bodyPr anchor="ctr"/>
          <a:lstStyle/>
          <a:p>
            <a:endParaRPr lang="en-US" sz="675" dirty="0">
              <a:latin typeface="Lato Light" panose="020F0502020204030203" pitchFamily="34" charset="0"/>
            </a:endParaRPr>
          </a:p>
        </p:txBody>
      </p:sp>
      <p:sp>
        <p:nvSpPr>
          <p:cNvPr id="22" name="Subtitle 2">
            <a:extLst>
              <a:ext uri="{FF2B5EF4-FFF2-40B4-BE49-F238E27FC236}">
                <a16:creationId xmlns:a16="http://schemas.microsoft.com/office/drawing/2014/main" xmlns="" id="{DDBF0BD0-1FAE-F545-86D0-7FF587346E53}"/>
              </a:ext>
            </a:extLst>
          </p:cNvPr>
          <p:cNvSpPr txBox="1">
            <a:spLocks/>
          </p:cNvSpPr>
          <p:nvPr/>
        </p:nvSpPr>
        <p:spPr>
          <a:xfrm>
            <a:off x="2711413" y="2102622"/>
            <a:ext cx="967766" cy="86819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spcBef>
                <a:spcPts val="0"/>
              </a:spcBef>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Section 16:</a:t>
            </a:r>
          </a:p>
          <a:p>
            <a:pPr>
              <a:lnSpc>
                <a:spcPts val="1313"/>
              </a:lnSpc>
              <a:spcBef>
                <a:spcPts val="0"/>
              </a:spcBef>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Everyone has a right Freedom of Expression </a:t>
            </a:r>
          </a:p>
        </p:txBody>
      </p:sp>
      <p:sp>
        <p:nvSpPr>
          <p:cNvPr id="23" name="Subtitle 2">
            <a:extLst>
              <a:ext uri="{FF2B5EF4-FFF2-40B4-BE49-F238E27FC236}">
                <a16:creationId xmlns:a16="http://schemas.microsoft.com/office/drawing/2014/main" xmlns="" id="{02A259D4-4EB7-7D40-9015-D84AFF16B45E}"/>
              </a:ext>
            </a:extLst>
          </p:cNvPr>
          <p:cNvSpPr txBox="1">
            <a:spLocks/>
          </p:cNvSpPr>
          <p:nvPr/>
        </p:nvSpPr>
        <p:spPr>
          <a:xfrm>
            <a:off x="4650477" y="4436705"/>
            <a:ext cx="1145915" cy="121232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GB" sz="1050" b="1" dirty="0">
                <a:solidFill>
                  <a:schemeClr val="bg1"/>
                </a:solidFill>
                <a:latin typeface="Lato" panose="020F0502020204030203"/>
                <a:cs typeface="Arial" panose="020B0604020202020204" pitchFamily="34" charset="0"/>
              </a:rPr>
              <a:t>Section 15 (1)</a:t>
            </a:r>
          </a:p>
          <a:p>
            <a:pPr lvl="0"/>
            <a:r>
              <a:rPr lang="en-GB" sz="1050" dirty="0">
                <a:solidFill>
                  <a:schemeClr val="bg1"/>
                </a:solidFill>
                <a:latin typeface="Lato" panose="020F0502020204030203"/>
                <a:cs typeface="Arial" panose="020B0604020202020204" pitchFamily="34" charset="0"/>
              </a:rPr>
              <a:t>“Everyone has the right to freedom of conscience, religion, thought, belief and opinion </a:t>
            </a:r>
            <a:endParaRPr lang="en-ZA" sz="1050" dirty="0">
              <a:solidFill>
                <a:schemeClr val="bg1"/>
              </a:solidFill>
              <a:latin typeface="Lato" panose="020F0502020204030203"/>
            </a:endParaRPr>
          </a:p>
        </p:txBody>
      </p:sp>
      <p:sp>
        <p:nvSpPr>
          <p:cNvPr id="27" name="Subtitle 2">
            <a:extLst>
              <a:ext uri="{FF2B5EF4-FFF2-40B4-BE49-F238E27FC236}">
                <a16:creationId xmlns:a16="http://schemas.microsoft.com/office/drawing/2014/main" xmlns="" id="{35A12811-4DED-C440-941E-5356D9BB750E}"/>
              </a:ext>
            </a:extLst>
          </p:cNvPr>
          <p:cNvSpPr txBox="1">
            <a:spLocks/>
          </p:cNvSpPr>
          <p:nvPr/>
        </p:nvSpPr>
        <p:spPr>
          <a:xfrm>
            <a:off x="5269114" y="2133493"/>
            <a:ext cx="967766" cy="86819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spcBef>
                <a:spcPts val="0"/>
              </a:spcBef>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Section 32</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Everyone as a Right to Access to Information</a:t>
            </a:r>
          </a:p>
        </p:txBody>
      </p:sp>
      <p:sp>
        <p:nvSpPr>
          <p:cNvPr id="24" name="TextBox 23">
            <a:extLst>
              <a:ext uri="{FF2B5EF4-FFF2-40B4-BE49-F238E27FC236}">
                <a16:creationId xmlns:a16="http://schemas.microsoft.com/office/drawing/2014/main" xmlns="" id="{723FD10F-DEBA-41EC-94A8-788D5BA10C20}"/>
              </a:ext>
            </a:extLst>
          </p:cNvPr>
          <p:cNvSpPr txBox="1"/>
          <p:nvPr/>
        </p:nvSpPr>
        <p:spPr>
          <a:xfrm>
            <a:off x="3154266" y="510993"/>
            <a:ext cx="2690608"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Strategic Overview</a:t>
            </a:r>
          </a:p>
        </p:txBody>
      </p:sp>
    </p:spTree>
    <p:extLst>
      <p:ext uri="{BB962C8B-B14F-4D97-AF65-F5344CB8AC3E}">
        <p14:creationId xmlns:p14="http://schemas.microsoft.com/office/powerpoint/2010/main" xmlns="" val="4054865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xmlns="" id="{C0EB5D68-1586-4443-BDF0-C2CD522E3114}"/>
              </a:ext>
            </a:extLst>
          </p:cNvPr>
          <p:cNvSpPr txBox="1"/>
          <p:nvPr/>
        </p:nvSpPr>
        <p:spPr>
          <a:xfrm>
            <a:off x="2481444" y="565494"/>
            <a:ext cx="3845155" cy="477054"/>
          </a:xfrm>
          <a:prstGeom prst="rect">
            <a:avLst/>
          </a:prstGeom>
          <a:noFill/>
        </p:spPr>
        <p:txBody>
          <a:bodyPr wrap="none" rtlCol="0">
            <a:spAutoFit/>
          </a:bodyPr>
          <a:lstStyle/>
          <a:p>
            <a:pPr algn="ctr"/>
            <a:r>
              <a:rPr lang="en-US" sz="2500" b="1" dirty="0">
                <a:solidFill>
                  <a:schemeClr val="accent6">
                    <a:lumMod val="75000"/>
                  </a:schemeClr>
                </a:solidFill>
                <a:latin typeface="Poppins" pitchFamily="2" charset="77"/>
                <a:cs typeface="Poppins" pitchFamily="2" charset="77"/>
              </a:rPr>
              <a:t>National Development Plan</a:t>
            </a:r>
          </a:p>
        </p:txBody>
      </p:sp>
      <p:sp>
        <p:nvSpPr>
          <p:cNvPr id="40" name="TextBox 39">
            <a:extLst>
              <a:ext uri="{FF2B5EF4-FFF2-40B4-BE49-F238E27FC236}">
                <a16:creationId xmlns:a16="http://schemas.microsoft.com/office/drawing/2014/main" xmlns="" id="{9AA9E97C-0F9F-354A-AD4A-08C07C286943}"/>
              </a:ext>
            </a:extLst>
          </p:cNvPr>
          <p:cNvSpPr txBox="1"/>
          <p:nvPr/>
        </p:nvSpPr>
        <p:spPr>
          <a:xfrm>
            <a:off x="3228729" y="1007752"/>
            <a:ext cx="2407775" cy="307777"/>
          </a:xfrm>
          <a:prstGeom prst="rect">
            <a:avLst/>
          </a:prstGeom>
          <a:noFill/>
        </p:spPr>
        <p:txBody>
          <a:bodyPr wrap="none" rtlCol="0">
            <a:spAutoFit/>
          </a:bodyPr>
          <a:lstStyle/>
          <a:p>
            <a:pPr algn="ctr"/>
            <a:r>
              <a:rPr lang="en-US" sz="1400" b="1" spc="113" dirty="0">
                <a:latin typeface="Poppins Light" pitchFamily="2" charset="77"/>
                <a:cs typeface="Poppins Light" pitchFamily="2" charset="77"/>
              </a:rPr>
              <a:t>Alignment to Vision 2030</a:t>
            </a:r>
          </a:p>
        </p:txBody>
      </p:sp>
      <p:sp>
        <p:nvSpPr>
          <p:cNvPr id="3" name="Rectangle 2">
            <a:extLst>
              <a:ext uri="{FF2B5EF4-FFF2-40B4-BE49-F238E27FC236}">
                <a16:creationId xmlns:a16="http://schemas.microsoft.com/office/drawing/2014/main" xmlns="" id="{98ECC4B6-F138-A048-96D2-077D890ACDB9}"/>
              </a:ext>
            </a:extLst>
          </p:cNvPr>
          <p:cNvSpPr/>
          <p:nvPr/>
        </p:nvSpPr>
        <p:spPr>
          <a:xfrm>
            <a:off x="1532023" y="2678865"/>
            <a:ext cx="1448921" cy="26086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Lato Light" panose="020F0502020204030203" pitchFamily="34" charset="0"/>
            </a:endParaRPr>
          </a:p>
        </p:txBody>
      </p:sp>
      <p:sp>
        <p:nvSpPr>
          <p:cNvPr id="5" name="Rectangle 4">
            <a:extLst>
              <a:ext uri="{FF2B5EF4-FFF2-40B4-BE49-F238E27FC236}">
                <a16:creationId xmlns:a16="http://schemas.microsoft.com/office/drawing/2014/main" xmlns="" id="{6957FBB2-1DE7-ED4E-A603-4BFDCB221D36}"/>
              </a:ext>
            </a:extLst>
          </p:cNvPr>
          <p:cNvSpPr/>
          <p:nvPr/>
        </p:nvSpPr>
        <p:spPr>
          <a:xfrm>
            <a:off x="1554273" y="2374311"/>
            <a:ext cx="1436161" cy="589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6" name="Oval 5">
            <a:extLst>
              <a:ext uri="{FF2B5EF4-FFF2-40B4-BE49-F238E27FC236}">
                <a16:creationId xmlns:a16="http://schemas.microsoft.com/office/drawing/2014/main" xmlns="" id="{040E4245-7021-1648-922F-A730A7DF4B76}"/>
              </a:ext>
            </a:extLst>
          </p:cNvPr>
          <p:cNvSpPr/>
          <p:nvPr/>
        </p:nvSpPr>
        <p:spPr>
          <a:xfrm>
            <a:off x="1806042" y="1755507"/>
            <a:ext cx="919905" cy="919905"/>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8" name="TextBox 7">
            <a:extLst>
              <a:ext uri="{FF2B5EF4-FFF2-40B4-BE49-F238E27FC236}">
                <a16:creationId xmlns:a16="http://schemas.microsoft.com/office/drawing/2014/main" xmlns="" id="{F53D5784-8290-BB47-9E70-506E89E9C9EA}"/>
              </a:ext>
            </a:extLst>
          </p:cNvPr>
          <p:cNvSpPr txBox="1"/>
          <p:nvPr/>
        </p:nvSpPr>
        <p:spPr>
          <a:xfrm>
            <a:off x="1839185" y="3049178"/>
            <a:ext cx="774571" cy="276999"/>
          </a:xfrm>
          <a:prstGeom prst="rect">
            <a:avLst/>
          </a:prstGeom>
          <a:noFill/>
        </p:spPr>
        <p:txBody>
          <a:bodyPr wrap="none" rtlCol="0" anchor="ctr">
            <a:spAutoFit/>
          </a:bodyPr>
          <a:lstStyle/>
          <a:p>
            <a:pPr algn="ctr"/>
            <a:r>
              <a:rPr lang="en-US" sz="1200" b="1" dirty="0">
                <a:solidFill>
                  <a:schemeClr val="accent1">
                    <a:lumMod val="75000"/>
                  </a:schemeClr>
                </a:solidFill>
                <a:latin typeface="Poppins" pitchFamily="2" charset="77"/>
                <a:cs typeface="Poppins" pitchFamily="2" charset="77"/>
              </a:rPr>
              <a:t>Priority 6</a:t>
            </a:r>
          </a:p>
        </p:txBody>
      </p:sp>
      <p:sp>
        <p:nvSpPr>
          <p:cNvPr id="9" name="Subtitle 2">
            <a:extLst>
              <a:ext uri="{FF2B5EF4-FFF2-40B4-BE49-F238E27FC236}">
                <a16:creationId xmlns:a16="http://schemas.microsoft.com/office/drawing/2014/main" xmlns="" id="{3254BA69-8120-3F49-BA1C-1F233C664B2C}"/>
              </a:ext>
            </a:extLst>
          </p:cNvPr>
          <p:cNvSpPr txBox="1">
            <a:spLocks/>
          </p:cNvSpPr>
          <p:nvPr/>
        </p:nvSpPr>
        <p:spPr>
          <a:xfrm>
            <a:off x="1603053" y="3344810"/>
            <a:ext cx="1297137" cy="69026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Building a Capable, Ethical and Developmental State</a:t>
            </a:r>
          </a:p>
        </p:txBody>
      </p:sp>
      <p:sp>
        <p:nvSpPr>
          <p:cNvPr id="19" name="Rectangle 18">
            <a:extLst>
              <a:ext uri="{FF2B5EF4-FFF2-40B4-BE49-F238E27FC236}">
                <a16:creationId xmlns:a16="http://schemas.microsoft.com/office/drawing/2014/main" xmlns="" id="{FDD7D2A5-7F30-7D48-BA91-522CE5082F8B}"/>
              </a:ext>
            </a:extLst>
          </p:cNvPr>
          <p:cNvSpPr/>
          <p:nvPr/>
        </p:nvSpPr>
        <p:spPr>
          <a:xfrm>
            <a:off x="3820254" y="2764223"/>
            <a:ext cx="1439199" cy="26086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Lato Light" panose="020F0502020204030203" pitchFamily="34" charset="0"/>
            </a:endParaRPr>
          </a:p>
        </p:txBody>
      </p:sp>
      <p:sp>
        <p:nvSpPr>
          <p:cNvPr id="20" name="Rectangle 19">
            <a:extLst>
              <a:ext uri="{FF2B5EF4-FFF2-40B4-BE49-F238E27FC236}">
                <a16:creationId xmlns:a16="http://schemas.microsoft.com/office/drawing/2014/main" xmlns="" id="{A3DFA7F7-CA92-664D-BE41-0DD85D7BEF0D}"/>
              </a:ext>
            </a:extLst>
          </p:cNvPr>
          <p:cNvSpPr/>
          <p:nvPr/>
        </p:nvSpPr>
        <p:spPr>
          <a:xfrm>
            <a:off x="3818122" y="2285958"/>
            <a:ext cx="1439199"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1" name="Oval 20">
            <a:extLst>
              <a:ext uri="{FF2B5EF4-FFF2-40B4-BE49-F238E27FC236}">
                <a16:creationId xmlns:a16="http://schemas.microsoft.com/office/drawing/2014/main" xmlns="" id="{1E02D11D-2742-2B4A-A296-6BEC5E586E41}"/>
              </a:ext>
            </a:extLst>
          </p:cNvPr>
          <p:cNvSpPr/>
          <p:nvPr/>
        </p:nvSpPr>
        <p:spPr>
          <a:xfrm>
            <a:off x="4097618" y="1812999"/>
            <a:ext cx="919905" cy="919905"/>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3" name="TextBox 22">
            <a:extLst>
              <a:ext uri="{FF2B5EF4-FFF2-40B4-BE49-F238E27FC236}">
                <a16:creationId xmlns:a16="http://schemas.microsoft.com/office/drawing/2014/main" xmlns="" id="{35FC6C5C-25E1-E049-AE8F-1BA097F7F43A}"/>
              </a:ext>
            </a:extLst>
          </p:cNvPr>
          <p:cNvSpPr txBox="1"/>
          <p:nvPr/>
        </p:nvSpPr>
        <p:spPr>
          <a:xfrm>
            <a:off x="4231807" y="3086082"/>
            <a:ext cx="774572" cy="276999"/>
          </a:xfrm>
          <a:prstGeom prst="rect">
            <a:avLst/>
          </a:prstGeom>
          <a:noFill/>
        </p:spPr>
        <p:txBody>
          <a:bodyPr wrap="none" rtlCol="0" anchor="ctr">
            <a:spAutoFit/>
          </a:bodyPr>
          <a:lstStyle/>
          <a:p>
            <a:pPr algn="ctr"/>
            <a:r>
              <a:rPr lang="en-US" sz="1200" b="1" dirty="0">
                <a:solidFill>
                  <a:schemeClr val="accent2">
                    <a:lumMod val="75000"/>
                  </a:schemeClr>
                </a:solidFill>
                <a:latin typeface="Poppins" pitchFamily="2" charset="77"/>
                <a:cs typeface="Poppins" pitchFamily="2" charset="77"/>
              </a:rPr>
              <a:t>Priority 1</a:t>
            </a:r>
          </a:p>
        </p:txBody>
      </p:sp>
      <p:sp>
        <p:nvSpPr>
          <p:cNvPr id="24" name="Subtitle 2">
            <a:extLst>
              <a:ext uri="{FF2B5EF4-FFF2-40B4-BE49-F238E27FC236}">
                <a16:creationId xmlns:a16="http://schemas.microsoft.com/office/drawing/2014/main" xmlns="" id="{0A4E749C-C01F-134B-951B-88AF66A65C10}"/>
              </a:ext>
            </a:extLst>
          </p:cNvPr>
          <p:cNvSpPr txBox="1">
            <a:spLocks/>
          </p:cNvSpPr>
          <p:nvPr/>
        </p:nvSpPr>
        <p:spPr>
          <a:xfrm>
            <a:off x="3922122" y="3326177"/>
            <a:ext cx="1297137" cy="51925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Economic Transformation and Job Creation</a:t>
            </a:r>
          </a:p>
        </p:txBody>
      </p:sp>
      <p:sp>
        <p:nvSpPr>
          <p:cNvPr id="42" name="Freeform 41">
            <a:extLst>
              <a:ext uri="{FF2B5EF4-FFF2-40B4-BE49-F238E27FC236}">
                <a16:creationId xmlns:a16="http://schemas.microsoft.com/office/drawing/2014/main" xmlns="" id="{0510F447-F301-DA4F-8977-6E2F255D47BC}"/>
              </a:ext>
            </a:extLst>
          </p:cNvPr>
          <p:cNvSpPr>
            <a:spLocks noChangeAspect="1" noChangeArrowheads="1"/>
          </p:cNvSpPr>
          <p:nvPr/>
        </p:nvSpPr>
        <p:spPr bwMode="auto">
          <a:xfrm>
            <a:off x="4338206" y="2029727"/>
            <a:ext cx="561774" cy="561774"/>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accent2"/>
          </a:solidFill>
          <a:ln>
            <a:noFill/>
          </a:ln>
          <a:effectLst/>
        </p:spPr>
        <p:txBody>
          <a:bodyPr wrap="square" anchor="ctr">
            <a:noAutofit/>
          </a:bodyPr>
          <a:lstStyle/>
          <a:p>
            <a:endParaRPr lang="en-US" sz="675" dirty="0">
              <a:latin typeface="Lato Light" panose="020F0502020204030203" pitchFamily="34" charset="0"/>
            </a:endParaRPr>
          </a:p>
        </p:txBody>
      </p:sp>
      <p:sp>
        <p:nvSpPr>
          <p:cNvPr id="45" name="Freeform 40">
            <a:extLst>
              <a:ext uri="{FF2B5EF4-FFF2-40B4-BE49-F238E27FC236}">
                <a16:creationId xmlns:a16="http://schemas.microsoft.com/office/drawing/2014/main" xmlns="" id="{33C753BC-3C08-4EC4-A802-980A0552DA0D}"/>
              </a:ext>
            </a:extLst>
          </p:cNvPr>
          <p:cNvSpPr>
            <a:spLocks noChangeAspect="1" noChangeArrowheads="1"/>
          </p:cNvSpPr>
          <p:nvPr/>
        </p:nvSpPr>
        <p:spPr bwMode="auto">
          <a:xfrm>
            <a:off x="2034234" y="1954928"/>
            <a:ext cx="538716" cy="539407"/>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accent4"/>
          </a:solidFill>
          <a:ln>
            <a:noFill/>
          </a:ln>
          <a:effectLst/>
        </p:spPr>
        <p:txBody>
          <a:bodyPr wrap="square" anchor="ctr">
            <a:noAutofit/>
          </a:bodyPr>
          <a:lstStyle/>
          <a:p>
            <a:endParaRPr lang="en-US" sz="675" dirty="0">
              <a:latin typeface="Lato Light" panose="020F0502020204030203" pitchFamily="34" charset="0"/>
            </a:endParaRPr>
          </a:p>
        </p:txBody>
      </p:sp>
      <p:sp>
        <p:nvSpPr>
          <p:cNvPr id="47" name="Subtitle 2">
            <a:extLst>
              <a:ext uri="{FF2B5EF4-FFF2-40B4-BE49-F238E27FC236}">
                <a16:creationId xmlns:a16="http://schemas.microsoft.com/office/drawing/2014/main" xmlns="" id="{B660DB81-B227-4CFE-919C-B0EEF253DE11}"/>
              </a:ext>
            </a:extLst>
          </p:cNvPr>
          <p:cNvSpPr txBox="1">
            <a:spLocks/>
          </p:cNvSpPr>
          <p:nvPr/>
        </p:nvSpPr>
        <p:spPr>
          <a:xfrm>
            <a:off x="1435759" y="4188472"/>
            <a:ext cx="1650287" cy="88634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MDDA Goal:  </a:t>
            </a:r>
          </a:p>
          <a:p>
            <a:pPr>
              <a:lnSpc>
                <a:spcPts val="1313"/>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Capable, effective and efficient organisation in support of the delivery of the mandate</a:t>
            </a:r>
          </a:p>
        </p:txBody>
      </p:sp>
      <p:sp>
        <p:nvSpPr>
          <p:cNvPr id="50" name="Rectangle 49">
            <a:extLst>
              <a:ext uri="{FF2B5EF4-FFF2-40B4-BE49-F238E27FC236}">
                <a16:creationId xmlns:a16="http://schemas.microsoft.com/office/drawing/2014/main" xmlns="" id="{89F55159-A6D6-4EDD-A84E-CE7066088B14}"/>
              </a:ext>
            </a:extLst>
          </p:cNvPr>
          <p:cNvSpPr/>
          <p:nvPr/>
        </p:nvSpPr>
        <p:spPr>
          <a:xfrm>
            <a:off x="6074510" y="2722368"/>
            <a:ext cx="1439199" cy="26086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Lato Light" panose="020F0502020204030203" pitchFamily="34" charset="0"/>
            </a:endParaRPr>
          </a:p>
        </p:txBody>
      </p:sp>
      <p:sp>
        <p:nvSpPr>
          <p:cNvPr id="51" name="Rectangle 50">
            <a:extLst>
              <a:ext uri="{FF2B5EF4-FFF2-40B4-BE49-F238E27FC236}">
                <a16:creationId xmlns:a16="http://schemas.microsoft.com/office/drawing/2014/main" xmlns="" id="{310FF523-D647-4107-808F-76D13805129F}"/>
              </a:ext>
            </a:extLst>
          </p:cNvPr>
          <p:cNvSpPr/>
          <p:nvPr/>
        </p:nvSpPr>
        <p:spPr>
          <a:xfrm>
            <a:off x="6085009" y="2408761"/>
            <a:ext cx="1439199" cy="5402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52" name="Oval 51">
            <a:extLst>
              <a:ext uri="{FF2B5EF4-FFF2-40B4-BE49-F238E27FC236}">
                <a16:creationId xmlns:a16="http://schemas.microsoft.com/office/drawing/2014/main" xmlns="" id="{B17BFBB4-543D-4132-AB33-17E70B1F9D3F}"/>
              </a:ext>
            </a:extLst>
          </p:cNvPr>
          <p:cNvSpPr/>
          <p:nvPr/>
        </p:nvSpPr>
        <p:spPr>
          <a:xfrm>
            <a:off x="6371582" y="1757979"/>
            <a:ext cx="919905" cy="919905"/>
          </a:xfrm>
          <a:prstGeom prst="ellipse">
            <a:avLst/>
          </a:prstGeom>
          <a:solidFill>
            <a:schemeClr val="bg2"/>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53" name="TextBox 52">
            <a:extLst>
              <a:ext uri="{FF2B5EF4-FFF2-40B4-BE49-F238E27FC236}">
                <a16:creationId xmlns:a16="http://schemas.microsoft.com/office/drawing/2014/main" xmlns="" id="{ED25CBB5-BB56-48A7-98A5-4DF5A8E176FD}"/>
              </a:ext>
            </a:extLst>
          </p:cNvPr>
          <p:cNvSpPr txBox="1"/>
          <p:nvPr/>
        </p:nvSpPr>
        <p:spPr>
          <a:xfrm>
            <a:off x="6297320" y="3018012"/>
            <a:ext cx="774571" cy="276999"/>
          </a:xfrm>
          <a:prstGeom prst="rect">
            <a:avLst/>
          </a:prstGeom>
          <a:noFill/>
        </p:spPr>
        <p:txBody>
          <a:bodyPr wrap="square" rtlCol="0" anchor="ctr">
            <a:spAutoFit/>
          </a:bodyPr>
          <a:lstStyle/>
          <a:p>
            <a:pPr algn="ctr"/>
            <a:r>
              <a:rPr lang="en-US" sz="1200" b="1" dirty="0">
                <a:solidFill>
                  <a:schemeClr val="accent2">
                    <a:lumMod val="75000"/>
                  </a:schemeClr>
                </a:solidFill>
                <a:latin typeface="Poppins" pitchFamily="2" charset="77"/>
                <a:cs typeface="Poppins" pitchFamily="2" charset="77"/>
              </a:rPr>
              <a:t>Priority 5</a:t>
            </a:r>
          </a:p>
        </p:txBody>
      </p:sp>
      <p:sp>
        <p:nvSpPr>
          <p:cNvPr id="54" name="Subtitle 2">
            <a:extLst>
              <a:ext uri="{FF2B5EF4-FFF2-40B4-BE49-F238E27FC236}">
                <a16:creationId xmlns:a16="http://schemas.microsoft.com/office/drawing/2014/main" xmlns="" id="{51967779-25EC-4F06-A15A-70D87D71BA12}"/>
              </a:ext>
            </a:extLst>
          </p:cNvPr>
          <p:cNvSpPr txBox="1">
            <a:spLocks/>
          </p:cNvSpPr>
          <p:nvPr/>
        </p:nvSpPr>
        <p:spPr>
          <a:xfrm>
            <a:off x="6074510" y="3298995"/>
            <a:ext cx="1297137" cy="52354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Social Cohesion and Safe communities</a:t>
            </a:r>
          </a:p>
        </p:txBody>
      </p:sp>
      <p:sp>
        <p:nvSpPr>
          <p:cNvPr id="55" name="Subtitle 2">
            <a:extLst>
              <a:ext uri="{FF2B5EF4-FFF2-40B4-BE49-F238E27FC236}">
                <a16:creationId xmlns:a16="http://schemas.microsoft.com/office/drawing/2014/main" xmlns="" id="{F128E1FE-517B-48DE-99E9-4FD614158D03}"/>
              </a:ext>
            </a:extLst>
          </p:cNvPr>
          <p:cNvSpPr txBox="1">
            <a:spLocks/>
          </p:cNvSpPr>
          <p:nvPr/>
        </p:nvSpPr>
        <p:spPr>
          <a:xfrm>
            <a:off x="3873764" y="4148939"/>
            <a:ext cx="1297137" cy="8555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MDDA Goal</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Capacitated, digital responsive community- based media in SA.</a:t>
            </a:r>
          </a:p>
        </p:txBody>
      </p:sp>
      <p:sp>
        <p:nvSpPr>
          <p:cNvPr id="28" name="Freeform 80">
            <a:extLst>
              <a:ext uri="{FF2B5EF4-FFF2-40B4-BE49-F238E27FC236}">
                <a16:creationId xmlns:a16="http://schemas.microsoft.com/office/drawing/2014/main" xmlns="" id="{2E1432A3-BF23-40B8-BBE5-B5F93F7DCB8C}"/>
              </a:ext>
            </a:extLst>
          </p:cNvPr>
          <p:cNvSpPr>
            <a:spLocks noChangeAspect="1" noChangeArrowheads="1"/>
          </p:cNvSpPr>
          <p:nvPr/>
        </p:nvSpPr>
        <p:spPr bwMode="auto">
          <a:xfrm>
            <a:off x="6537084" y="2135192"/>
            <a:ext cx="602004" cy="389359"/>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bg2"/>
          </a:solidFill>
          <a:ln>
            <a:solidFill>
              <a:srgbClr val="C00000"/>
            </a:solidFill>
          </a:ln>
          <a:effectLst/>
        </p:spPr>
        <p:txBody>
          <a:bodyPr wrap="square" anchor="ctr">
            <a:noAutofit/>
          </a:bodyPr>
          <a:lstStyle/>
          <a:p>
            <a:endParaRPr lang="en-US" dirty="0">
              <a:solidFill>
                <a:schemeClr val="bg1"/>
              </a:solidFill>
              <a:latin typeface="Lato Light" panose="020F0502020204030203" pitchFamily="34" charset="0"/>
            </a:endParaRPr>
          </a:p>
        </p:txBody>
      </p:sp>
      <p:sp>
        <p:nvSpPr>
          <p:cNvPr id="25" name="Subtitle 2">
            <a:extLst>
              <a:ext uri="{FF2B5EF4-FFF2-40B4-BE49-F238E27FC236}">
                <a16:creationId xmlns:a16="http://schemas.microsoft.com/office/drawing/2014/main" xmlns="" id="{9F5EA2B4-3FB5-42F2-A108-A7F4340BA2F0}"/>
              </a:ext>
            </a:extLst>
          </p:cNvPr>
          <p:cNvSpPr txBox="1">
            <a:spLocks/>
          </p:cNvSpPr>
          <p:nvPr/>
        </p:nvSpPr>
        <p:spPr>
          <a:xfrm>
            <a:off x="6105711" y="4066207"/>
            <a:ext cx="1297137" cy="12138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MDDA Goal:</a:t>
            </a:r>
            <a:endPar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Media diversity promoted through the growth and sustainability of community-based media in SA.</a:t>
            </a:r>
          </a:p>
        </p:txBody>
      </p:sp>
    </p:spTree>
    <p:extLst>
      <p:ext uri="{BB962C8B-B14F-4D97-AF65-F5344CB8AC3E}">
        <p14:creationId xmlns:p14="http://schemas.microsoft.com/office/powerpoint/2010/main" xmlns="" val="2847045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69" name="Freeform 1">
            <a:extLst>
              <a:ext uri="{FF2B5EF4-FFF2-40B4-BE49-F238E27FC236}">
                <a16:creationId xmlns:a16="http://schemas.microsoft.com/office/drawing/2014/main" xmlns="" id="{AF6451F6-D82B-A641-9B5E-C6E85A5774BF}"/>
              </a:ext>
            </a:extLst>
          </p:cNvPr>
          <p:cNvSpPr>
            <a:spLocks noChangeArrowheads="1"/>
          </p:cNvSpPr>
          <p:nvPr/>
        </p:nvSpPr>
        <p:spPr bwMode="auto">
          <a:xfrm>
            <a:off x="686005" y="2108395"/>
            <a:ext cx="2301114" cy="2301115"/>
          </a:xfrm>
          <a:custGeom>
            <a:avLst/>
            <a:gdLst>
              <a:gd name="T0" fmla="*/ 3698 w 7864"/>
              <a:gd name="T1" fmla="*/ 7733 h 7863"/>
              <a:gd name="T2" fmla="*/ 129 w 7864"/>
              <a:gd name="T3" fmla="*/ 4165 h 7863"/>
              <a:gd name="T4" fmla="*/ 129 w 7864"/>
              <a:gd name="T5" fmla="*/ 4165 h 7863"/>
              <a:gd name="T6" fmla="*/ 129 w 7864"/>
              <a:gd name="T7" fmla="*/ 3698 h 7863"/>
              <a:gd name="T8" fmla="*/ 3698 w 7864"/>
              <a:gd name="T9" fmla="*/ 129 h 7863"/>
              <a:gd name="T10" fmla="*/ 3698 w 7864"/>
              <a:gd name="T11" fmla="*/ 129 h 7863"/>
              <a:gd name="T12" fmla="*/ 4165 w 7864"/>
              <a:gd name="T13" fmla="*/ 129 h 7863"/>
              <a:gd name="T14" fmla="*/ 7734 w 7864"/>
              <a:gd name="T15" fmla="*/ 3698 h 7863"/>
              <a:gd name="T16" fmla="*/ 7734 w 7864"/>
              <a:gd name="T17" fmla="*/ 3698 h 7863"/>
              <a:gd name="T18" fmla="*/ 7734 w 7864"/>
              <a:gd name="T19" fmla="*/ 4165 h 7863"/>
              <a:gd name="T20" fmla="*/ 4165 w 7864"/>
              <a:gd name="T21" fmla="*/ 7733 h 7863"/>
              <a:gd name="T22" fmla="*/ 4165 w 7864"/>
              <a:gd name="T23" fmla="*/ 7733 h 7863"/>
              <a:gd name="T24" fmla="*/ 3698 w 7864"/>
              <a:gd name="T25" fmla="*/ 7733 h 7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4" h="7863">
                <a:moveTo>
                  <a:pt x="3698" y="7733"/>
                </a:moveTo>
                <a:lnTo>
                  <a:pt x="129" y="4165"/>
                </a:lnTo>
                <a:lnTo>
                  <a:pt x="129" y="4165"/>
                </a:lnTo>
                <a:cubicBezTo>
                  <a:pt x="0" y="4035"/>
                  <a:pt x="0" y="3827"/>
                  <a:pt x="129" y="3698"/>
                </a:cubicBezTo>
                <a:lnTo>
                  <a:pt x="3698" y="129"/>
                </a:lnTo>
                <a:lnTo>
                  <a:pt x="3698" y="129"/>
                </a:lnTo>
                <a:cubicBezTo>
                  <a:pt x="3827" y="0"/>
                  <a:pt x="4036" y="0"/>
                  <a:pt x="4165" y="129"/>
                </a:cubicBezTo>
                <a:lnTo>
                  <a:pt x="7734" y="3698"/>
                </a:lnTo>
                <a:lnTo>
                  <a:pt x="7734" y="3698"/>
                </a:lnTo>
                <a:cubicBezTo>
                  <a:pt x="7863" y="3827"/>
                  <a:pt x="7863" y="4035"/>
                  <a:pt x="7734" y="4165"/>
                </a:cubicBezTo>
                <a:lnTo>
                  <a:pt x="4165" y="7733"/>
                </a:lnTo>
                <a:lnTo>
                  <a:pt x="4165" y="7733"/>
                </a:lnTo>
                <a:cubicBezTo>
                  <a:pt x="4036" y="7862"/>
                  <a:pt x="3827" y="7862"/>
                  <a:pt x="3698" y="7733"/>
                </a:cubicBez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7170" name="Freeform 2">
            <a:extLst>
              <a:ext uri="{FF2B5EF4-FFF2-40B4-BE49-F238E27FC236}">
                <a16:creationId xmlns:a16="http://schemas.microsoft.com/office/drawing/2014/main" xmlns="" id="{5ADF8F54-E922-F547-8867-012FEA997EC7}"/>
              </a:ext>
            </a:extLst>
          </p:cNvPr>
          <p:cNvSpPr>
            <a:spLocks noChangeArrowheads="1"/>
          </p:cNvSpPr>
          <p:nvPr/>
        </p:nvSpPr>
        <p:spPr bwMode="auto">
          <a:xfrm>
            <a:off x="213620" y="2247043"/>
            <a:ext cx="2606525" cy="3064230"/>
          </a:xfrm>
          <a:custGeom>
            <a:avLst/>
            <a:gdLst>
              <a:gd name="T0" fmla="*/ 3916 w 8094"/>
              <a:gd name="T1" fmla="*/ 7744 h 8093"/>
              <a:gd name="T2" fmla="*/ 3916 w 8094"/>
              <a:gd name="T3" fmla="*/ 7744 h 8093"/>
              <a:gd name="T4" fmla="*/ 4177 w 8094"/>
              <a:gd name="T5" fmla="*/ 7744 h 8093"/>
              <a:gd name="T6" fmla="*/ 7745 w 8094"/>
              <a:gd name="T7" fmla="*/ 4176 h 8093"/>
              <a:gd name="T8" fmla="*/ 7745 w 8094"/>
              <a:gd name="T9" fmla="*/ 4176 h 8093"/>
              <a:gd name="T10" fmla="*/ 7745 w 8094"/>
              <a:gd name="T11" fmla="*/ 3916 h 8093"/>
              <a:gd name="T12" fmla="*/ 4177 w 8094"/>
              <a:gd name="T13" fmla="*/ 348 h 8093"/>
              <a:gd name="T14" fmla="*/ 4177 w 8094"/>
              <a:gd name="T15" fmla="*/ 348 h 8093"/>
              <a:gd name="T16" fmla="*/ 3916 w 8094"/>
              <a:gd name="T17" fmla="*/ 348 h 8093"/>
              <a:gd name="T18" fmla="*/ 348 w 8094"/>
              <a:gd name="T19" fmla="*/ 3916 h 8093"/>
              <a:gd name="T20" fmla="*/ 348 w 8094"/>
              <a:gd name="T21" fmla="*/ 3916 h 8093"/>
              <a:gd name="T22" fmla="*/ 348 w 8094"/>
              <a:gd name="T23" fmla="*/ 4176 h 8093"/>
              <a:gd name="T24" fmla="*/ 3916 w 8094"/>
              <a:gd name="T25" fmla="*/ 7744 h 8093"/>
              <a:gd name="T26" fmla="*/ 4046 w 8094"/>
              <a:gd name="T27" fmla="*/ 8092 h 8093"/>
              <a:gd name="T28" fmla="*/ 4046 w 8094"/>
              <a:gd name="T29" fmla="*/ 8092 h 8093"/>
              <a:gd name="T30" fmla="*/ 3709 w 8094"/>
              <a:gd name="T31" fmla="*/ 7952 h 8093"/>
              <a:gd name="T32" fmla="*/ 140 w 8094"/>
              <a:gd name="T33" fmla="*/ 4384 h 8093"/>
              <a:gd name="T34" fmla="*/ 140 w 8094"/>
              <a:gd name="T35" fmla="*/ 4384 h 8093"/>
              <a:gd name="T36" fmla="*/ 0 w 8094"/>
              <a:gd name="T37" fmla="*/ 4047 h 8093"/>
              <a:gd name="T38" fmla="*/ 0 w 8094"/>
              <a:gd name="T39" fmla="*/ 4047 h 8093"/>
              <a:gd name="T40" fmla="*/ 140 w 8094"/>
              <a:gd name="T41" fmla="*/ 3709 h 8093"/>
              <a:gd name="T42" fmla="*/ 3709 w 8094"/>
              <a:gd name="T43" fmla="*/ 140 h 8093"/>
              <a:gd name="T44" fmla="*/ 3709 w 8094"/>
              <a:gd name="T45" fmla="*/ 140 h 8093"/>
              <a:gd name="T46" fmla="*/ 4046 w 8094"/>
              <a:gd name="T47" fmla="*/ 0 h 8093"/>
              <a:gd name="T48" fmla="*/ 4046 w 8094"/>
              <a:gd name="T49" fmla="*/ 0 h 8093"/>
              <a:gd name="T50" fmla="*/ 4384 w 8094"/>
              <a:gd name="T51" fmla="*/ 140 h 8093"/>
              <a:gd name="T52" fmla="*/ 7953 w 8094"/>
              <a:gd name="T53" fmla="*/ 3709 h 8093"/>
              <a:gd name="T54" fmla="*/ 7953 w 8094"/>
              <a:gd name="T55" fmla="*/ 3709 h 8093"/>
              <a:gd name="T56" fmla="*/ 8093 w 8094"/>
              <a:gd name="T57" fmla="*/ 4047 h 8093"/>
              <a:gd name="T58" fmla="*/ 8093 w 8094"/>
              <a:gd name="T59" fmla="*/ 4047 h 8093"/>
              <a:gd name="T60" fmla="*/ 7953 w 8094"/>
              <a:gd name="T61" fmla="*/ 4384 h 8093"/>
              <a:gd name="T62" fmla="*/ 4384 w 8094"/>
              <a:gd name="T63" fmla="*/ 7952 h 8093"/>
              <a:gd name="T64" fmla="*/ 4384 w 8094"/>
              <a:gd name="T65" fmla="*/ 7952 h 8093"/>
              <a:gd name="T66" fmla="*/ 4046 w 8094"/>
              <a:gd name="T67" fmla="*/ 8092 h 8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94" h="8093">
                <a:moveTo>
                  <a:pt x="3916" y="7744"/>
                </a:moveTo>
                <a:lnTo>
                  <a:pt x="3916" y="7744"/>
                </a:lnTo>
                <a:cubicBezTo>
                  <a:pt x="3988" y="7816"/>
                  <a:pt x="4105" y="7816"/>
                  <a:pt x="4177" y="7744"/>
                </a:cubicBezTo>
                <a:lnTo>
                  <a:pt x="7745" y="4176"/>
                </a:lnTo>
                <a:lnTo>
                  <a:pt x="7745" y="4176"/>
                </a:lnTo>
                <a:cubicBezTo>
                  <a:pt x="7817" y="4104"/>
                  <a:pt x="7817" y="3988"/>
                  <a:pt x="7745" y="3916"/>
                </a:cubicBezTo>
                <a:lnTo>
                  <a:pt x="4177" y="348"/>
                </a:lnTo>
                <a:lnTo>
                  <a:pt x="4177" y="348"/>
                </a:lnTo>
                <a:cubicBezTo>
                  <a:pt x="4105" y="276"/>
                  <a:pt x="3988" y="276"/>
                  <a:pt x="3916" y="348"/>
                </a:cubicBezTo>
                <a:lnTo>
                  <a:pt x="348" y="3916"/>
                </a:lnTo>
                <a:lnTo>
                  <a:pt x="348" y="3916"/>
                </a:lnTo>
                <a:cubicBezTo>
                  <a:pt x="276" y="3988"/>
                  <a:pt x="276" y="4104"/>
                  <a:pt x="348" y="4176"/>
                </a:cubicBezTo>
                <a:lnTo>
                  <a:pt x="3916" y="7744"/>
                </a:lnTo>
                <a:close/>
                <a:moveTo>
                  <a:pt x="4046" y="8092"/>
                </a:moveTo>
                <a:lnTo>
                  <a:pt x="4046" y="8092"/>
                </a:lnTo>
                <a:cubicBezTo>
                  <a:pt x="3919" y="8092"/>
                  <a:pt x="3799" y="8043"/>
                  <a:pt x="3709" y="7952"/>
                </a:cubicBezTo>
                <a:lnTo>
                  <a:pt x="140" y="4384"/>
                </a:lnTo>
                <a:lnTo>
                  <a:pt x="140" y="4384"/>
                </a:lnTo>
                <a:cubicBezTo>
                  <a:pt x="50" y="4293"/>
                  <a:pt x="0" y="4173"/>
                  <a:pt x="0" y="4047"/>
                </a:cubicBezTo>
                <a:lnTo>
                  <a:pt x="0" y="4047"/>
                </a:lnTo>
                <a:cubicBezTo>
                  <a:pt x="0" y="3919"/>
                  <a:pt x="50" y="3799"/>
                  <a:pt x="140" y="3709"/>
                </a:cubicBezTo>
                <a:lnTo>
                  <a:pt x="3709" y="140"/>
                </a:lnTo>
                <a:lnTo>
                  <a:pt x="3709" y="140"/>
                </a:lnTo>
                <a:cubicBezTo>
                  <a:pt x="3799" y="50"/>
                  <a:pt x="3919" y="0"/>
                  <a:pt x="4046" y="0"/>
                </a:cubicBezTo>
                <a:lnTo>
                  <a:pt x="4046" y="0"/>
                </a:lnTo>
                <a:cubicBezTo>
                  <a:pt x="4174" y="0"/>
                  <a:pt x="4294" y="50"/>
                  <a:pt x="4384" y="140"/>
                </a:cubicBezTo>
                <a:lnTo>
                  <a:pt x="7953" y="3709"/>
                </a:lnTo>
                <a:lnTo>
                  <a:pt x="7953" y="3709"/>
                </a:lnTo>
                <a:cubicBezTo>
                  <a:pt x="8043" y="3799"/>
                  <a:pt x="8093" y="3919"/>
                  <a:pt x="8093" y="4047"/>
                </a:cubicBezTo>
                <a:lnTo>
                  <a:pt x="8093" y="4047"/>
                </a:lnTo>
                <a:cubicBezTo>
                  <a:pt x="8093" y="4173"/>
                  <a:pt x="8043" y="4293"/>
                  <a:pt x="7953" y="4384"/>
                </a:cubicBezTo>
                <a:lnTo>
                  <a:pt x="4384" y="7952"/>
                </a:lnTo>
                <a:lnTo>
                  <a:pt x="4384" y="7952"/>
                </a:lnTo>
                <a:cubicBezTo>
                  <a:pt x="4294" y="8043"/>
                  <a:pt x="4174" y="8092"/>
                  <a:pt x="4046" y="8092"/>
                </a:cubicBezTo>
                <a:close/>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7171" name="Freeform 3">
            <a:extLst>
              <a:ext uri="{FF2B5EF4-FFF2-40B4-BE49-F238E27FC236}">
                <a16:creationId xmlns:a16="http://schemas.microsoft.com/office/drawing/2014/main" xmlns="" id="{7C73DCAF-D4CE-B647-9C3B-B4ADFE68D222}"/>
              </a:ext>
            </a:extLst>
          </p:cNvPr>
          <p:cNvSpPr>
            <a:spLocks noChangeArrowheads="1"/>
          </p:cNvSpPr>
          <p:nvPr/>
        </p:nvSpPr>
        <p:spPr bwMode="auto">
          <a:xfrm>
            <a:off x="486508" y="2348076"/>
            <a:ext cx="2088462" cy="1154970"/>
          </a:xfrm>
          <a:custGeom>
            <a:avLst/>
            <a:gdLst>
              <a:gd name="T0" fmla="*/ 129 w 7864"/>
              <a:gd name="T1" fmla="*/ 4165 h 4166"/>
              <a:gd name="T2" fmla="*/ 129 w 7864"/>
              <a:gd name="T3" fmla="*/ 4165 h 4166"/>
              <a:gd name="T4" fmla="*/ 129 w 7864"/>
              <a:gd name="T5" fmla="*/ 3698 h 4166"/>
              <a:gd name="T6" fmla="*/ 3698 w 7864"/>
              <a:gd name="T7" fmla="*/ 129 h 4166"/>
              <a:gd name="T8" fmla="*/ 3698 w 7864"/>
              <a:gd name="T9" fmla="*/ 129 h 4166"/>
              <a:gd name="T10" fmla="*/ 4165 w 7864"/>
              <a:gd name="T11" fmla="*/ 129 h 4166"/>
              <a:gd name="T12" fmla="*/ 7734 w 7864"/>
              <a:gd name="T13" fmla="*/ 3698 h 4166"/>
              <a:gd name="T14" fmla="*/ 7734 w 7864"/>
              <a:gd name="T15" fmla="*/ 3698 h 4166"/>
              <a:gd name="T16" fmla="*/ 7734 w 7864"/>
              <a:gd name="T17" fmla="*/ 4165 h 4166"/>
              <a:gd name="T18" fmla="*/ 129 w 7864"/>
              <a:gd name="T19" fmla="*/ 4165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64" h="4166">
                <a:moveTo>
                  <a:pt x="129" y="4165"/>
                </a:moveTo>
                <a:lnTo>
                  <a:pt x="129" y="4165"/>
                </a:lnTo>
                <a:cubicBezTo>
                  <a:pt x="0" y="4035"/>
                  <a:pt x="0" y="3827"/>
                  <a:pt x="129" y="3698"/>
                </a:cubicBezTo>
                <a:lnTo>
                  <a:pt x="3698" y="129"/>
                </a:lnTo>
                <a:lnTo>
                  <a:pt x="3698" y="129"/>
                </a:lnTo>
                <a:cubicBezTo>
                  <a:pt x="3827" y="0"/>
                  <a:pt x="4036" y="0"/>
                  <a:pt x="4165" y="129"/>
                </a:cubicBezTo>
                <a:lnTo>
                  <a:pt x="7734" y="3698"/>
                </a:lnTo>
                <a:lnTo>
                  <a:pt x="7734" y="3698"/>
                </a:lnTo>
                <a:cubicBezTo>
                  <a:pt x="7863" y="3827"/>
                  <a:pt x="7863" y="4035"/>
                  <a:pt x="7734" y="4165"/>
                </a:cubicBezTo>
                <a:lnTo>
                  <a:pt x="129" y="4165"/>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useBgFill="1">
        <p:nvSpPr>
          <p:cNvPr id="7172" name="Freeform 4">
            <a:extLst>
              <a:ext uri="{FF2B5EF4-FFF2-40B4-BE49-F238E27FC236}">
                <a16:creationId xmlns:a16="http://schemas.microsoft.com/office/drawing/2014/main" xmlns="" id="{76B77689-A963-E244-8655-AC170B2444E6}"/>
              </a:ext>
            </a:extLst>
          </p:cNvPr>
          <p:cNvSpPr>
            <a:spLocks noChangeArrowheads="1"/>
          </p:cNvSpPr>
          <p:nvPr/>
        </p:nvSpPr>
        <p:spPr bwMode="auto">
          <a:xfrm>
            <a:off x="2510169" y="3272948"/>
            <a:ext cx="2301114" cy="2301115"/>
          </a:xfrm>
          <a:custGeom>
            <a:avLst/>
            <a:gdLst>
              <a:gd name="T0" fmla="*/ 3697 w 7864"/>
              <a:gd name="T1" fmla="*/ 7733 h 7863"/>
              <a:gd name="T2" fmla="*/ 129 w 7864"/>
              <a:gd name="T3" fmla="*/ 4165 h 7863"/>
              <a:gd name="T4" fmla="*/ 129 w 7864"/>
              <a:gd name="T5" fmla="*/ 4165 h 7863"/>
              <a:gd name="T6" fmla="*/ 129 w 7864"/>
              <a:gd name="T7" fmla="*/ 3698 h 7863"/>
              <a:gd name="T8" fmla="*/ 3697 w 7864"/>
              <a:gd name="T9" fmla="*/ 129 h 7863"/>
              <a:gd name="T10" fmla="*/ 3697 w 7864"/>
              <a:gd name="T11" fmla="*/ 129 h 7863"/>
              <a:gd name="T12" fmla="*/ 4165 w 7864"/>
              <a:gd name="T13" fmla="*/ 129 h 7863"/>
              <a:gd name="T14" fmla="*/ 7734 w 7864"/>
              <a:gd name="T15" fmla="*/ 3698 h 7863"/>
              <a:gd name="T16" fmla="*/ 7734 w 7864"/>
              <a:gd name="T17" fmla="*/ 3698 h 7863"/>
              <a:gd name="T18" fmla="*/ 7734 w 7864"/>
              <a:gd name="T19" fmla="*/ 4165 h 7863"/>
              <a:gd name="T20" fmla="*/ 4165 w 7864"/>
              <a:gd name="T21" fmla="*/ 7733 h 7863"/>
              <a:gd name="T22" fmla="*/ 4165 w 7864"/>
              <a:gd name="T23" fmla="*/ 7733 h 7863"/>
              <a:gd name="T24" fmla="*/ 3697 w 7864"/>
              <a:gd name="T25" fmla="*/ 7733 h 7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4" h="7863">
                <a:moveTo>
                  <a:pt x="3697" y="7733"/>
                </a:moveTo>
                <a:lnTo>
                  <a:pt x="129" y="4165"/>
                </a:lnTo>
                <a:lnTo>
                  <a:pt x="129" y="4165"/>
                </a:lnTo>
                <a:cubicBezTo>
                  <a:pt x="0" y="4035"/>
                  <a:pt x="0" y="3827"/>
                  <a:pt x="129" y="3698"/>
                </a:cubicBezTo>
                <a:lnTo>
                  <a:pt x="3697" y="129"/>
                </a:lnTo>
                <a:lnTo>
                  <a:pt x="3697" y="129"/>
                </a:lnTo>
                <a:cubicBezTo>
                  <a:pt x="3827" y="0"/>
                  <a:pt x="4036" y="0"/>
                  <a:pt x="4165" y="129"/>
                </a:cubicBezTo>
                <a:lnTo>
                  <a:pt x="7734" y="3698"/>
                </a:lnTo>
                <a:lnTo>
                  <a:pt x="7734" y="3698"/>
                </a:lnTo>
                <a:cubicBezTo>
                  <a:pt x="7863" y="3827"/>
                  <a:pt x="7863" y="4035"/>
                  <a:pt x="7734" y="4165"/>
                </a:cubicBezTo>
                <a:lnTo>
                  <a:pt x="4165" y="7733"/>
                </a:lnTo>
                <a:lnTo>
                  <a:pt x="4165" y="7733"/>
                </a:lnTo>
                <a:cubicBezTo>
                  <a:pt x="4036" y="7862"/>
                  <a:pt x="3827" y="7862"/>
                  <a:pt x="3697" y="7733"/>
                </a:cubicBez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7173" name="Freeform 5">
            <a:extLst>
              <a:ext uri="{FF2B5EF4-FFF2-40B4-BE49-F238E27FC236}">
                <a16:creationId xmlns:a16="http://schemas.microsoft.com/office/drawing/2014/main" xmlns="" id="{D5CC578A-5DB0-7A44-81A3-9BD25CD9D372}"/>
              </a:ext>
            </a:extLst>
          </p:cNvPr>
          <p:cNvSpPr>
            <a:spLocks noChangeArrowheads="1"/>
          </p:cNvSpPr>
          <p:nvPr/>
        </p:nvSpPr>
        <p:spPr bwMode="auto">
          <a:xfrm>
            <a:off x="2476613" y="3239393"/>
            <a:ext cx="2648280" cy="2984198"/>
          </a:xfrm>
          <a:custGeom>
            <a:avLst/>
            <a:gdLst>
              <a:gd name="T0" fmla="*/ 3916 w 8094"/>
              <a:gd name="T1" fmla="*/ 7744 h 8093"/>
              <a:gd name="T2" fmla="*/ 3916 w 8094"/>
              <a:gd name="T3" fmla="*/ 7744 h 8093"/>
              <a:gd name="T4" fmla="*/ 4176 w 8094"/>
              <a:gd name="T5" fmla="*/ 7744 h 8093"/>
              <a:gd name="T6" fmla="*/ 7745 w 8094"/>
              <a:gd name="T7" fmla="*/ 4176 h 8093"/>
              <a:gd name="T8" fmla="*/ 7745 w 8094"/>
              <a:gd name="T9" fmla="*/ 4176 h 8093"/>
              <a:gd name="T10" fmla="*/ 7745 w 8094"/>
              <a:gd name="T11" fmla="*/ 3916 h 8093"/>
              <a:gd name="T12" fmla="*/ 4176 w 8094"/>
              <a:gd name="T13" fmla="*/ 348 h 8093"/>
              <a:gd name="T14" fmla="*/ 4176 w 8094"/>
              <a:gd name="T15" fmla="*/ 348 h 8093"/>
              <a:gd name="T16" fmla="*/ 3916 w 8094"/>
              <a:gd name="T17" fmla="*/ 348 h 8093"/>
              <a:gd name="T18" fmla="*/ 348 w 8094"/>
              <a:gd name="T19" fmla="*/ 3916 h 8093"/>
              <a:gd name="T20" fmla="*/ 348 w 8094"/>
              <a:gd name="T21" fmla="*/ 3916 h 8093"/>
              <a:gd name="T22" fmla="*/ 348 w 8094"/>
              <a:gd name="T23" fmla="*/ 4176 h 8093"/>
              <a:gd name="T24" fmla="*/ 3916 w 8094"/>
              <a:gd name="T25" fmla="*/ 7744 h 8093"/>
              <a:gd name="T26" fmla="*/ 4046 w 8094"/>
              <a:gd name="T27" fmla="*/ 8092 h 8093"/>
              <a:gd name="T28" fmla="*/ 4046 w 8094"/>
              <a:gd name="T29" fmla="*/ 8092 h 8093"/>
              <a:gd name="T30" fmla="*/ 3708 w 8094"/>
              <a:gd name="T31" fmla="*/ 7952 h 8093"/>
              <a:gd name="T32" fmla="*/ 140 w 8094"/>
              <a:gd name="T33" fmla="*/ 4384 h 8093"/>
              <a:gd name="T34" fmla="*/ 140 w 8094"/>
              <a:gd name="T35" fmla="*/ 4384 h 8093"/>
              <a:gd name="T36" fmla="*/ 0 w 8094"/>
              <a:gd name="T37" fmla="*/ 4047 h 8093"/>
              <a:gd name="T38" fmla="*/ 0 w 8094"/>
              <a:gd name="T39" fmla="*/ 4047 h 8093"/>
              <a:gd name="T40" fmla="*/ 140 w 8094"/>
              <a:gd name="T41" fmla="*/ 3709 h 8093"/>
              <a:gd name="T42" fmla="*/ 3708 w 8094"/>
              <a:gd name="T43" fmla="*/ 140 h 8093"/>
              <a:gd name="T44" fmla="*/ 3708 w 8094"/>
              <a:gd name="T45" fmla="*/ 140 h 8093"/>
              <a:gd name="T46" fmla="*/ 4046 w 8094"/>
              <a:gd name="T47" fmla="*/ 0 h 8093"/>
              <a:gd name="T48" fmla="*/ 4046 w 8094"/>
              <a:gd name="T49" fmla="*/ 0 h 8093"/>
              <a:gd name="T50" fmla="*/ 4384 w 8094"/>
              <a:gd name="T51" fmla="*/ 140 h 8093"/>
              <a:gd name="T52" fmla="*/ 7953 w 8094"/>
              <a:gd name="T53" fmla="*/ 3709 h 8093"/>
              <a:gd name="T54" fmla="*/ 7953 w 8094"/>
              <a:gd name="T55" fmla="*/ 3709 h 8093"/>
              <a:gd name="T56" fmla="*/ 8093 w 8094"/>
              <a:gd name="T57" fmla="*/ 4047 h 8093"/>
              <a:gd name="T58" fmla="*/ 8093 w 8094"/>
              <a:gd name="T59" fmla="*/ 4047 h 8093"/>
              <a:gd name="T60" fmla="*/ 7953 w 8094"/>
              <a:gd name="T61" fmla="*/ 4384 h 8093"/>
              <a:gd name="T62" fmla="*/ 4384 w 8094"/>
              <a:gd name="T63" fmla="*/ 7952 h 8093"/>
              <a:gd name="T64" fmla="*/ 4384 w 8094"/>
              <a:gd name="T65" fmla="*/ 7952 h 8093"/>
              <a:gd name="T66" fmla="*/ 4046 w 8094"/>
              <a:gd name="T67" fmla="*/ 8092 h 8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94" h="8093">
                <a:moveTo>
                  <a:pt x="3916" y="7744"/>
                </a:moveTo>
                <a:lnTo>
                  <a:pt x="3916" y="7744"/>
                </a:lnTo>
                <a:cubicBezTo>
                  <a:pt x="3988" y="7816"/>
                  <a:pt x="4105" y="7816"/>
                  <a:pt x="4176" y="7744"/>
                </a:cubicBezTo>
                <a:lnTo>
                  <a:pt x="7745" y="4176"/>
                </a:lnTo>
                <a:lnTo>
                  <a:pt x="7745" y="4176"/>
                </a:lnTo>
                <a:cubicBezTo>
                  <a:pt x="7817" y="4104"/>
                  <a:pt x="7817" y="3988"/>
                  <a:pt x="7745" y="3916"/>
                </a:cubicBezTo>
                <a:lnTo>
                  <a:pt x="4176" y="348"/>
                </a:lnTo>
                <a:lnTo>
                  <a:pt x="4176" y="348"/>
                </a:lnTo>
                <a:cubicBezTo>
                  <a:pt x="4105" y="276"/>
                  <a:pt x="3988" y="276"/>
                  <a:pt x="3916" y="348"/>
                </a:cubicBezTo>
                <a:lnTo>
                  <a:pt x="348" y="3916"/>
                </a:lnTo>
                <a:lnTo>
                  <a:pt x="348" y="3916"/>
                </a:lnTo>
                <a:cubicBezTo>
                  <a:pt x="276" y="3988"/>
                  <a:pt x="276" y="4104"/>
                  <a:pt x="348" y="4176"/>
                </a:cubicBezTo>
                <a:lnTo>
                  <a:pt x="3916" y="7744"/>
                </a:lnTo>
                <a:close/>
                <a:moveTo>
                  <a:pt x="4046" y="8092"/>
                </a:moveTo>
                <a:lnTo>
                  <a:pt x="4046" y="8092"/>
                </a:lnTo>
                <a:cubicBezTo>
                  <a:pt x="3919" y="8092"/>
                  <a:pt x="3799" y="8043"/>
                  <a:pt x="3708" y="7952"/>
                </a:cubicBezTo>
                <a:lnTo>
                  <a:pt x="140" y="4384"/>
                </a:lnTo>
                <a:lnTo>
                  <a:pt x="140" y="4384"/>
                </a:lnTo>
                <a:cubicBezTo>
                  <a:pt x="50" y="4293"/>
                  <a:pt x="0" y="4173"/>
                  <a:pt x="0" y="4047"/>
                </a:cubicBezTo>
                <a:lnTo>
                  <a:pt x="0" y="4047"/>
                </a:lnTo>
                <a:cubicBezTo>
                  <a:pt x="0" y="3919"/>
                  <a:pt x="50" y="3799"/>
                  <a:pt x="140" y="3709"/>
                </a:cubicBezTo>
                <a:lnTo>
                  <a:pt x="3708" y="140"/>
                </a:lnTo>
                <a:lnTo>
                  <a:pt x="3708" y="140"/>
                </a:lnTo>
                <a:cubicBezTo>
                  <a:pt x="3799" y="50"/>
                  <a:pt x="3919" y="0"/>
                  <a:pt x="4046" y="0"/>
                </a:cubicBezTo>
                <a:lnTo>
                  <a:pt x="4046" y="0"/>
                </a:lnTo>
                <a:cubicBezTo>
                  <a:pt x="4174" y="0"/>
                  <a:pt x="4294" y="50"/>
                  <a:pt x="4384" y="140"/>
                </a:cubicBezTo>
                <a:lnTo>
                  <a:pt x="7953" y="3709"/>
                </a:lnTo>
                <a:lnTo>
                  <a:pt x="7953" y="3709"/>
                </a:lnTo>
                <a:cubicBezTo>
                  <a:pt x="8043" y="3799"/>
                  <a:pt x="8093" y="3919"/>
                  <a:pt x="8093" y="4047"/>
                </a:cubicBezTo>
                <a:lnTo>
                  <a:pt x="8093" y="4047"/>
                </a:lnTo>
                <a:cubicBezTo>
                  <a:pt x="8093" y="4173"/>
                  <a:pt x="8043" y="4293"/>
                  <a:pt x="7953" y="4384"/>
                </a:cubicBezTo>
                <a:lnTo>
                  <a:pt x="4384" y="7952"/>
                </a:lnTo>
                <a:lnTo>
                  <a:pt x="4384" y="7952"/>
                </a:lnTo>
                <a:cubicBezTo>
                  <a:pt x="4294" y="8043"/>
                  <a:pt x="4174" y="8092"/>
                  <a:pt x="4046" y="8092"/>
                </a:cubicBezTo>
                <a:close/>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p:nvSpPr>
          <p:cNvPr id="7174" name="Freeform 6">
            <a:extLst>
              <a:ext uri="{FF2B5EF4-FFF2-40B4-BE49-F238E27FC236}">
                <a16:creationId xmlns:a16="http://schemas.microsoft.com/office/drawing/2014/main" xmlns="" id="{2537B46A-2EEF-E044-8BAB-EE7D227DEFD2}"/>
              </a:ext>
            </a:extLst>
          </p:cNvPr>
          <p:cNvSpPr>
            <a:spLocks noChangeArrowheads="1"/>
          </p:cNvSpPr>
          <p:nvPr/>
        </p:nvSpPr>
        <p:spPr bwMode="auto">
          <a:xfrm>
            <a:off x="2674322" y="3327998"/>
            <a:ext cx="2245008" cy="1198109"/>
          </a:xfrm>
          <a:custGeom>
            <a:avLst/>
            <a:gdLst>
              <a:gd name="T0" fmla="*/ 129 w 7864"/>
              <a:gd name="T1" fmla="*/ 4165 h 4166"/>
              <a:gd name="T2" fmla="*/ 129 w 7864"/>
              <a:gd name="T3" fmla="*/ 4165 h 4166"/>
              <a:gd name="T4" fmla="*/ 129 w 7864"/>
              <a:gd name="T5" fmla="*/ 3698 h 4166"/>
              <a:gd name="T6" fmla="*/ 3697 w 7864"/>
              <a:gd name="T7" fmla="*/ 129 h 4166"/>
              <a:gd name="T8" fmla="*/ 3697 w 7864"/>
              <a:gd name="T9" fmla="*/ 129 h 4166"/>
              <a:gd name="T10" fmla="*/ 4165 w 7864"/>
              <a:gd name="T11" fmla="*/ 129 h 4166"/>
              <a:gd name="T12" fmla="*/ 7734 w 7864"/>
              <a:gd name="T13" fmla="*/ 3698 h 4166"/>
              <a:gd name="T14" fmla="*/ 7734 w 7864"/>
              <a:gd name="T15" fmla="*/ 3698 h 4166"/>
              <a:gd name="T16" fmla="*/ 7734 w 7864"/>
              <a:gd name="T17" fmla="*/ 4165 h 4166"/>
              <a:gd name="T18" fmla="*/ 129 w 7864"/>
              <a:gd name="T19" fmla="*/ 4165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64" h="4166">
                <a:moveTo>
                  <a:pt x="129" y="4165"/>
                </a:moveTo>
                <a:lnTo>
                  <a:pt x="129" y="4165"/>
                </a:lnTo>
                <a:cubicBezTo>
                  <a:pt x="0" y="4035"/>
                  <a:pt x="0" y="3827"/>
                  <a:pt x="129" y="3698"/>
                </a:cubicBezTo>
                <a:lnTo>
                  <a:pt x="3697" y="129"/>
                </a:lnTo>
                <a:lnTo>
                  <a:pt x="3697" y="129"/>
                </a:lnTo>
                <a:cubicBezTo>
                  <a:pt x="3827" y="0"/>
                  <a:pt x="4036" y="0"/>
                  <a:pt x="4165" y="129"/>
                </a:cubicBezTo>
                <a:lnTo>
                  <a:pt x="7734" y="3698"/>
                </a:lnTo>
                <a:lnTo>
                  <a:pt x="7734" y="3698"/>
                </a:lnTo>
                <a:cubicBezTo>
                  <a:pt x="7863" y="3827"/>
                  <a:pt x="7863" y="4035"/>
                  <a:pt x="7734" y="4165"/>
                </a:cubicBezTo>
                <a:lnTo>
                  <a:pt x="129" y="4165"/>
                </a:ln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useBgFill="1">
        <p:nvSpPr>
          <p:cNvPr id="24" name="Freeform 1">
            <a:extLst>
              <a:ext uri="{FF2B5EF4-FFF2-40B4-BE49-F238E27FC236}">
                <a16:creationId xmlns:a16="http://schemas.microsoft.com/office/drawing/2014/main" xmlns="" id="{9210A5BE-D06C-AF42-85C1-E535A7354EE1}"/>
              </a:ext>
            </a:extLst>
          </p:cNvPr>
          <p:cNvSpPr>
            <a:spLocks noChangeArrowheads="1"/>
          </p:cNvSpPr>
          <p:nvPr/>
        </p:nvSpPr>
        <p:spPr bwMode="auto">
          <a:xfrm>
            <a:off x="4332718" y="2108395"/>
            <a:ext cx="2301114" cy="2301115"/>
          </a:xfrm>
          <a:custGeom>
            <a:avLst/>
            <a:gdLst>
              <a:gd name="T0" fmla="*/ 3698 w 7864"/>
              <a:gd name="T1" fmla="*/ 7733 h 7863"/>
              <a:gd name="T2" fmla="*/ 129 w 7864"/>
              <a:gd name="T3" fmla="*/ 4165 h 7863"/>
              <a:gd name="T4" fmla="*/ 129 w 7864"/>
              <a:gd name="T5" fmla="*/ 4165 h 7863"/>
              <a:gd name="T6" fmla="*/ 129 w 7864"/>
              <a:gd name="T7" fmla="*/ 3698 h 7863"/>
              <a:gd name="T8" fmla="*/ 3698 w 7864"/>
              <a:gd name="T9" fmla="*/ 129 h 7863"/>
              <a:gd name="T10" fmla="*/ 3698 w 7864"/>
              <a:gd name="T11" fmla="*/ 129 h 7863"/>
              <a:gd name="T12" fmla="*/ 4165 w 7864"/>
              <a:gd name="T13" fmla="*/ 129 h 7863"/>
              <a:gd name="T14" fmla="*/ 7734 w 7864"/>
              <a:gd name="T15" fmla="*/ 3698 h 7863"/>
              <a:gd name="T16" fmla="*/ 7734 w 7864"/>
              <a:gd name="T17" fmla="*/ 3698 h 7863"/>
              <a:gd name="T18" fmla="*/ 7734 w 7864"/>
              <a:gd name="T19" fmla="*/ 4165 h 7863"/>
              <a:gd name="T20" fmla="*/ 4165 w 7864"/>
              <a:gd name="T21" fmla="*/ 7733 h 7863"/>
              <a:gd name="T22" fmla="*/ 4165 w 7864"/>
              <a:gd name="T23" fmla="*/ 7733 h 7863"/>
              <a:gd name="T24" fmla="*/ 3698 w 7864"/>
              <a:gd name="T25" fmla="*/ 7733 h 7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4" h="7863">
                <a:moveTo>
                  <a:pt x="3698" y="7733"/>
                </a:moveTo>
                <a:lnTo>
                  <a:pt x="129" y="4165"/>
                </a:lnTo>
                <a:lnTo>
                  <a:pt x="129" y="4165"/>
                </a:lnTo>
                <a:cubicBezTo>
                  <a:pt x="0" y="4035"/>
                  <a:pt x="0" y="3827"/>
                  <a:pt x="129" y="3698"/>
                </a:cubicBezTo>
                <a:lnTo>
                  <a:pt x="3698" y="129"/>
                </a:lnTo>
                <a:lnTo>
                  <a:pt x="3698" y="129"/>
                </a:lnTo>
                <a:cubicBezTo>
                  <a:pt x="3827" y="0"/>
                  <a:pt x="4036" y="0"/>
                  <a:pt x="4165" y="129"/>
                </a:cubicBezTo>
                <a:lnTo>
                  <a:pt x="7734" y="3698"/>
                </a:lnTo>
                <a:lnTo>
                  <a:pt x="7734" y="3698"/>
                </a:lnTo>
                <a:cubicBezTo>
                  <a:pt x="7863" y="3827"/>
                  <a:pt x="7863" y="4035"/>
                  <a:pt x="7734" y="4165"/>
                </a:cubicBezTo>
                <a:lnTo>
                  <a:pt x="4165" y="7733"/>
                </a:lnTo>
                <a:lnTo>
                  <a:pt x="4165" y="7733"/>
                </a:lnTo>
                <a:cubicBezTo>
                  <a:pt x="4036" y="7862"/>
                  <a:pt x="3827" y="7862"/>
                  <a:pt x="3698" y="7733"/>
                </a:cubicBez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25" name="Freeform 2">
            <a:extLst>
              <a:ext uri="{FF2B5EF4-FFF2-40B4-BE49-F238E27FC236}">
                <a16:creationId xmlns:a16="http://schemas.microsoft.com/office/drawing/2014/main" xmlns="" id="{84CB0566-E274-F947-A959-BB352BBB62C5}"/>
              </a:ext>
            </a:extLst>
          </p:cNvPr>
          <p:cNvSpPr>
            <a:spLocks noChangeArrowheads="1"/>
          </p:cNvSpPr>
          <p:nvPr/>
        </p:nvSpPr>
        <p:spPr bwMode="auto">
          <a:xfrm>
            <a:off x="4524287" y="2047651"/>
            <a:ext cx="2663692" cy="2984198"/>
          </a:xfrm>
          <a:custGeom>
            <a:avLst/>
            <a:gdLst>
              <a:gd name="T0" fmla="*/ 3916 w 8094"/>
              <a:gd name="T1" fmla="*/ 7744 h 8093"/>
              <a:gd name="T2" fmla="*/ 3916 w 8094"/>
              <a:gd name="T3" fmla="*/ 7744 h 8093"/>
              <a:gd name="T4" fmla="*/ 4177 w 8094"/>
              <a:gd name="T5" fmla="*/ 7744 h 8093"/>
              <a:gd name="T6" fmla="*/ 7745 w 8094"/>
              <a:gd name="T7" fmla="*/ 4176 h 8093"/>
              <a:gd name="T8" fmla="*/ 7745 w 8094"/>
              <a:gd name="T9" fmla="*/ 4176 h 8093"/>
              <a:gd name="T10" fmla="*/ 7745 w 8094"/>
              <a:gd name="T11" fmla="*/ 3916 h 8093"/>
              <a:gd name="T12" fmla="*/ 4177 w 8094"/>
              <a:gd name="T13" fmla="*/ 348 h 8093"/>
              <a:gd name="T14" fmla="*/ 4177 w 8094"/>
              <a:gd name="T15" fmla="*/ 348 h 8093"/>
              <a:gd name="T16" fmla="*/ 3916 w 8094"/>
              <a:gd name="T17" fmla="*/ 348 h 8093"/>
              <a:gd name="T18" fmla="*/ 348 w 8094"/>
              <a:gd name="T19" fmla="*/ 3916 h 8093"/>
              <a:gd name="T20" fmla="*/ 348 w 8094"/>
              <a:gd name="T21" fmla="*/ 3916 h 8093"/>
              <a:gd name="T22" fmla="*/ 348 w 8094"/>
              <a:gd name="T23" fmla="*/ 4176 h 8093"/>
              <a:gd name="T24" fmla="*/ 3916 w 8094"/>
              <a:gd name="T25" fmla="*/ 7744 h 8093"/>
              <a:gd name="T26" fmla="*/ 4046 w 8094"/>
              <a:gd name="T27" fmla="*/ 8092 h 8093"/>
              <a:gd name="T28" fmla="*/ 4046 w 8094"/>
              <a:gd name="T29" fmla="*/ 8092 h 8093"/>
              <a:gd name="T30" fmla="*/ 3709 w 8094"/>
              <a:gd name="T31" fmla="*/ 7952 h 8093"/>
              <a:gd name="T32" fmla="*/ 140 w 8094"/>
              <a:gd name="T33" fmla="*/ 4384 h 8093"/>
              <a:gd name="T34" fmla="*/ 140 w 8094"/>
              <a:gd name="T35" fmla="*/ 4384 h 8093"/>
              <a:gd name="T36" fmla="*/ 0 w 8094"/>
              <a:gd name="T37" fmla="*/ 4047 h 8093"/>
              <a:gd name="T38" fmla="*/ 0 w 8094"/>
              <a:gd name="T39" fmla="*/ 4047 h 8093"/>
              <a:gd name="T40" fmla="*/ 140 w 8094"/>
              <a:gd name="T41" fmla="*/ 3709 h 8093"/>
              <a:gd name="T42" fmla="*/ 3709 w 8094"/>
              <a:gd name="T43" fmla="*/ 140 h 8093"/>
              <a:gd name="T44" fmla="*/ 3709 w 8094"/>
              <a:gd name="T45" fmla="*/ 140 h 8093"/>
              <a:gd name="T46" fmla="*/ 4046 w 8094"/>
              <a:gd name="T47" fmla="*/ 0 h 8093"/>
              <a:gd name="T48" fmla="*/ 4046 w 8094"/>
              <a:gd name="T49" fmla="*/ 0 h 8093"/>
              <a:gd name="T50" fmla="*/ 4384 w 8094"/>
              <a:gd name="T51" fmla="*/ 140 h 8093"/>
              <a:gd name="T52" fmla="*/ 7953 w 8094"/>
              <a:gd name="T53" fmla="*/ 3709 h 8093"/>
              <a:gd name="T54" fmla="*/ 7953 w 8094"/>
              <a:gd name="T55" fmla="*/ 3709 h 8093"/>
              <a:gd name="T56" fmla="*/ 8093 w 8094"/>
              <a:gd name="T57" fmla="*/ 4047 h 8093"/>
              <a:gd name="T58" fmla="*/ 8093 w 8094"/>
              <a:gd name="T59" fmla="*/ 4047 h 8093"/>
              <a:gd name="T60" fmla="*/ 7953 w 8094"/>
              <a:gd name="T61" fmla="*/ 4384 h 8093"/>
              <a:gd name="T62" fmla="*/ 4384 w 8094"/>
              <a:gd name="T63" fmla="*/ 7952 h 8093"/>
              <a:gd name="T64" fmla="*/ 4384 w 8094"/>
              <a:gd name="T65" fmla="*/ 7952 h 8093"/>
              <a:gd name="T66" fmla="*/ 4046 w 8094"/>
              <a:gd name="T67" fmla="*/ 8092 h 8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94" h="8093">
                <a:moveTo>
                  <a:pt x="3916" y="7744"/>
                </a:moveTo>
                <a:lnTo>
                  <a:pt x="3916" y="7744"/>
                </a:lnTo>
                <a:cubicBezTo>
                  <a:pt x="3988" y="7816"/>
                  <a:pt x="4105" y="7816"/>
                  <a:pt x="4177" y="7744"/>
                </a:cubicBezTo>
                <a:lnTo>
                  <a:pt x="7745" y="4176"/>
                </a:lnTo>
                <a:lnTo>
                  <a:pt x="7745" y="4176"/>
                </a:lnTo>
                <a:cubicBezTo>
                  <a:pt x="7817" y="4104"/>
                  <a:pt x="7817" y="3988"/>
                  <a:pt x="7745" y="3916"/>
                </a:cubicBezTo>
                <a:lnTo>
                  <a:pt x="4177" y="348"/>
                </a:lnTo>
                <a:lnTo>
                  <a:pt x="4177" y="348"/>
                </a:lnTo>
                <a:cubicBezTo>
                  <a:pt x="4105" y="276"/>
                  <a:pt x="3988" y="276"/>
                  <a:pt x="3916" y="348"/>
                </a:cubicBezTo>
                <a:lnTo>
                  <a:pt x="348" y="3916"/>
                </a:lnTo>
                <a:lnTo>
                  <a:pt x="348" y="3916"/>
                </a:lnTo>
                <a:cubicBezTo>
                  <a:pt x="276" y="3988"/>
                  <a:pt x="276" y="4104"/>
                  <a:pt x="348" y="4176"/>
                </a:cubicBezTo>
                <a:lnTo>
                  <a:pt x="3916" y="7744"/>
                </a:lnTo>
                <a:close/>
                <a:moveTo>
                  <a:pt x="4046" y="8092"/>
                </a:moveTo>
                <a:lnTo>
                  <a:pt x="4046" y="8092"/>
                </a:lnTo>
                <a:cubicBezTo>
                  <a:pt x="3919" y="8092"/>
                  <a:pt x="3799" y="8043"/>
                  <a:pt x="3709" y="7952"/>
                </a:cubicBezTo>
                <a:lnTo>
                  <a:pt x="140" y="4384"/>
                </a:lnTo>
                <a:lnTo>
                  <a:pt x="140" y="4384"/>
                </a:lnTo>
                <a:cubicBezTo>
                  <a:pt x="50" y="4293"/>
                  <a:pt x="0" y="4173"/>
                  <a:pt x="0" y="4047"/>
                </a:cubicBezTo>
                <a:lnTo>
                  <a:pt x="0" y="4047"/>
                </a:lnTo>
                <a:cubicBezTo>
                  <a:pt x="0" y="3919"/>
                  <a:pt x="50" y="3799"/>
                  <a:pt x="140" y="3709"/>
                </a:cubicBezTo>
                <a:lnTo>
                  <a:pt x="3709" y="140"/>
                </a:lnTo>
                <a:lnTo>
                  <a:pt x="3709" y="140"/>
                </a:lnTo>
                <a:cubicBezTo>
                  <a:pt x="3799" y="50"/>
                  <a:pt x="3919" y="0"/>
                  <a:pt x="4046" y="0"/>
                </a:cubicBezTo>
                <a:lnTo>
                  <a:pt x="4046" y="0"/>
                </a:lnTo>
                <a:cubicBezTo>
                  <a:pt x="4174" y="0"/>
                  <a:pt x="4294" y="50"/>
                  <a:pt x="4384" y="140"/>
                </a:cubicBezTo>
                <a:lnTo>
                  <a:pt x="7953" y="3709"/>
                </a:lnTo>
                <a:lnTo>
                  <a:pt x="7953" y="3709"/>
                </a:lnTo>
                <a:cubicBezTo>
                  <a:pt x="8043" y="3799"/>
                  <a:pt x="8093" y="3919"/>
                  <a:pt x="8093" y="4047"/>
                </a:cubicBezTo>
                <a:lnTo>
                  <a:pt x="8093" y="4047"/>
                </a:lnTo>
                <a:cubicBezTo>
                  <a:pt x="8093" y="4173"/>
                  <a:pt x="8043" y="4293"/>
                  <a:pt x="7953" y="4384"/>
                </a:cubicBezTo>
                <a:lnTo>
                  <a:pt x="4384" y="7952"/>
                </a:lnTo>
                <a:lnTo>
                  <a:pt x="4384" y="7952"/>
                </a:lnTo>
                <a:cubicBezTo>
                  <a:pt x="4294" y="8043"/>
                  <a:pt x="4174" y="8092"/>
                  <a:pt x="4046" y="8092"/>
                </a:cubicBezTo>
                <a:close/>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p:nvSpPr>
          <p:cNvPr id="26" name="Freeform 3">
            <a:extLst>
              <a:ext uri="{FF2B5EF4-FFF2-40B4-BE49-F238E27FC236}">
                <a16:creationId xmlns:a16="http://schemas.microsoft.com/office/drawing/2014/main" xmlns="" id="{D51D4970-A48D-5F43-B3D5-5434BE5F4B32}"/>
              </a:ext>
            </a:extLst>
          </p:cNvPr>
          <p:cNvSpPr>
            <a:spLocks noChangeArrowheads="1"/>
          </p:cNvSpPr>
          <p:nvPr/>
        </p:nvSpPr>
        <p:spPr bwMode="auto">
          <a:xfrm>
            <a:off x="4809305" y="2111841"/>
            <a:ext cx="2106196" cy="1159600"/>
          </a:xfrm>
          <a:custGeom>
            <a:avLst/>
            <a:gdLst>
              <a:gd name="T0" fmla="*/ 129 w 7864"/>
              <a:gd name="T1" fmla="*/ 4165 h 4166"/>
              <a:gd name="T2" fmla="*/ 129 w 7864"/>
              <a:gd name="T3" fmla="*/ 4165 h 4166"/>
              <a:gd name="T4" fmla="*/ 129 w 7864"/>
              <a:gd name="T5" fmla="*/ 3698 h 4166"/>
              <a:gd name="T6" fmla="*/ 3698 w 7864"/>
              <a:gd name="T7" fmla="*/ 129 h 4166"/>
              <a:gd name="T8" fmla="*/ 3698 w 7864"/>
              <a:gd name="T9" fmla="*/ 129 h 4166"/>
              <a:gd name="T10" fmla="*/ 4165 w 7864"/>
              <a:gd name="T11" fmla="*/ 129 h 4166"/>
              <a:gd name="T12" fmla="*/ 7734 w 7864"/>
              <a:gd name="T13" fmla="*/ 3698 h 4166"/>
              <a:gd name="T14" fmla="*/ 7734 w 7864"/>
              <a:gd name="T15" fmla="*/ 3698 h 4166"/>
              <a:gd name="T16" fmla="*/ 7734 w 7864"/>
              <a:gd name="T17" fmla="*/ 4165 h 4166"/>
              <a:gd name="T18" fmla="*/ 129 w 7864"/>
              <a:gd name="T19" fmla="*/ 4165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64" h="4166">
                <a:moveTo>
                  <a:pt x="129" y="4165"/>
                </a:moveTo>
                <a:lnTo>
                  <a:pt x="129" y="4165"/>
                </a:lnTo>
                <a:cubicBezTo>
                  <a:pt x="0" y="4035"/>
                  <a:pt x="0" y="3827"/>
                  <a:pt x="129" y="3698"/>
                </a:cubicBezTo>
                <a:lnTo>
                  <a:pt x="3698" y="129"/>
                </a:lnTo>
                <a:lnTo>
                  <a:pt x="3698" y="129"/>
                </a:lnTo>
                <a:cubicBezTo>
                  <a:pt x="3827" y="0"/>
                  <a:pt x="4036" y="0"/>
                  <a:pt x="4165" y="129"/>
                </a:cubicBezTo>
                <a:lnTo>
                  <a:pt x="7734" y="3698"/>
                </a:lnTo>
                <a:lnTo>
                  <a:pt x="7734" y="3698"/>
                </a:lnTo>
                <a:cubicBezTo>
                  <a:pt x="7863" y="3827"/>
                  <a:pt x="7863" y="4035"/>
                  <a:pt x="7734" y="4165"/>
                </a:cubicBezTo>
                <a:lnTo>
                  <a:pt x="129" y="4165"/>
                </a:ln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useBgFill="1">
        <p:nvSpPr>
          <p:cNvPr id="21" name="Freeform 4">
            <a:extLst>
              <a:ext uri="{FF2B5EF4-FFF2-40B4-BE49-F238E27FC236}">
                <a16:creationId xmlns:a16="http://schemas.microsoft.com/office/drawing/2014/main" xmlns="" id="{89D782CC-7543-9A40-98B8-E56E1E9E1405}"/>
              </a:ext>
            </a:extLst>
          </p:cNvPr>
          <p:cNvSpPr>
            <a:spLocks noChangeArrowheads="1"/>
          </p:cNvSpPr>
          <p:nvPr/>
        </p:nvSpPr>
        <p:spPr bwMode="auto">
          <a:xfrm>
            <a:off x="6860798" y="3343639"/>
            <a:ext cx="2280708" cy="2301115"/>
          </a:xfrm>
          <a:custGeom>
            <a:avLst/>
            <a:gdLst>
              <a:gd name="T0" fmla="*/ 3697 w 7864"/>
              <a:gd name="T1" fmla="*/ 7733 h 7863"/>
              <a:gd name="T2" fmla="*/ 129 w 7864"/>
              <a:gd name="T3" fmla="*/ 4165 h 7863"/>
              <a:gd name="T4" fmla="*/ 129 w 7864"/>
              <a:gd name="T5" fmla="*/ 4165 h 7863"/>
              <a:gd name="T6" fmla="*/ 129 w 7864"/>
              <a:gd name="T7" fmla="*/ 3698 h 7863"/>
              <a:gd name="T8" fmla="*/ 3697 w 7864"/>
              <a:gd name="T9" fmla="*/ 129 h 7863"/>
              <a:gd name="T10" fmla="*/ 3697 w 7864"/>
              <a:gd name="T11" fmla="*/ 129 h 7863"/>
              <a:gd name="T12" fmla="*/ 4165 w 7864"/>
              <a:gd name="T13" fmla="*/ 129 h 7863"/>
              <a:gd name="T14" fmla="*/ 7734 w 7864"/>
              <a:gd name="T15" fmla="*/ 3698 h 7863"/>
              <a:gd name="T16" fmla="*/ 7734 w 7864"/>
              <a:gd name="T17" fmla="*/ 3698 h 7863"/>
              <a:gd name="T18" fmla="*/ 7734 w 7864"/>
              <a:gd name="T19" fmla="*/ 4165 h 7863"/>
              <a:gd name="T20" fmla="*/ 4165 w 7864"/>
              <a:gd name="T21" fmla="*/ 7733 h 7863"/>
              <a:gd name="T22" fmla="*/ 4165 w 7864"/>
              <a:gd name="T23" fmla="*/ 7733 h 7863"/>
              <a:gd name="T24" fmla="*/ 3697 w 7864"/>
              <a:gd name="T25" fmla="*/ 7733 h 7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4" h="7863">
                <a:moveTo>
                  <a:pt x="3697" y="7733"/>
                </a:moveTo>
                <a:lnTo>
                  <a:pt x="129" y="4165"/>
                </a:lnTo>
                <a:lnTo>
                  <a:pt x="129" y="4165"/>
                </a:lnTo>
                <a:cubicBezTo>
                  <a:pt x="0" y="4035"/>
                  <a:pt x="0" y="3827"/>
                  <a:pt x="129" y="3698"/>
                </a:cubicBezTo>
                <a:lnTo>
                  <a:pt x="3697" y="129"/>
                </a:lnTo>
                <a:lnTo>
                  <a:pt x="3697" y="129"/>
                </a:lnTo>
                <a:cubicBezTo>
                  <a:pt x="3827" y="0"/>
                  <a:pt x="4036" y="0"/>
                  <a:pt x="4165" y="129"/>
                </a:cubicBezTo>
                <a:lnTo>
                  <a:pt x="7734" y="3698"/>
                </a:lnTo>
                <a:lnTo>
                  <a:pt x="7734" y="3698"/>
                </a:lnTo>
                <a:cubicBezTo>
                  <a:pt x="7863" y="3827"/>
                  <a:pt x="7863" y="4035"/>
                  <a:pt x="7734" y="4165"/>
                </a:cubicBezTo>
                <a:lnTo>
                  <a:pt x="4165" y="7733"/>
                </a:lnTo>
                <a:lnTo>
                  <a:pt x="4165" y="7733"/>
                </a:lnTo>
                <a:cubicBezTo>
                  <a:pt x="4036" y="7862"/>
                  <a:pt x="3827" y="7862"/>
                  <a:pt x="3697" y="7733"/>
                </a:cubicBez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22" name="Freeform 5">
            <a:extLst>
              <a:ext uri="{FF2B5EF4-FFF2-40B4-BE49-F238E27FC236}">
                <a16:creationId xmlns:a16="http://schemas.microsoft.com/office/drawing/2014/main" xmlns="" id="{A6BB9D9D-EDFE-D843-A750-39739FB1C9E3}"/>
              </a:ext>
            </a:extLst>
          </p:cNvPr>
          <p:cNvSpPr>
            <a:spLocks noChangeArrowheads="1"/>
          </p:cNvSpPr>
          <p:nvPr/>
        </p:nvSpPr>
        <p:spPr bwMode="auto">
          <a:xfrm>
            <a:off x="6348451" y="3118888"/>
            <a:ext cx="2968269" cy="3485112"/>
          </a:xfrm>
          <a:custGeom>
            <a:avLst/>
            <a:gdLst>
              <a:gd name="T0" fmla="*/ 3916 w 8094"/>
              <a:gd name="T1" fmla="*/ 7744 h 8093"/>
              <a:gd name="T2" fmla="*/ 3916 w 8094"/>
              <a:gd name="T3" fmla="*/ 7744 h 8093"/>
              <a:gd name="T4" fmla="*/ 4176 w 8094"/>
              <a:gd name="T5" fmla="*/ 7744 h 8093"/>
              <a:gd name="T6" fmla="*/ 7745 w 8094"/>
              <a:gd name="T7" fmla="*/ 4176 h 8093"/>
              <a:gd name="T8" fmla="*/ 7745 w 8094"/>
              <a:gd name="T9" fmla="*/ 4176 h 8093"/>
              <a:gd name="T10" fmla="*/ 7745 w 8094"/>
              <a:gd name="T11" fmla="*/ 3916 h 8093"/>
              <a:gd name="T12" fmla="*/ 4176 w 8094"/>
              <a:gd name="T13" fmla="*/ 348 h 8093"/>
              <a:gd name="T14" fmla="*/ 4176 w 8094"/>
              <a:gd name="T15" fmla="*/ 348 h 8093"/>
              <a:gd name="T16" fmla="*/ 3916 w 8094"/>
              <a:gd name="T17" fmla="*/ 348 h 8093"/>
              <a:gd name="T18" fmla="*/ 348 w 8094"/>
              <a:gd name="T19" fmla="*/ 3916 h 8093"/>
              <a:gd name="T20" fmla="*/ 348 w 8094"/>
              <a:gd name="T21" fmla="*/ 3916 h 8093"/>
              <a:gd name="T22" fmla="*/ 348 w 8094"/>
              <a:gd name="T23" fmla="*/ 4176 h 8093"/>
              <a:gd name="T24" fmla="*/ 3916 w 8094"/>
              <a:gd name="T25" fmla="*/ 7744 h 8093"/>
              <a:gd name="T26" fmla="*/ 4046 w 8094"/>
              <a:gd name="T27" fmla="*/ 8092 h 8093"/>
              <a:gd name="T28" fmla="*/ 4046 w 8094"/>
              <a:gd name="T29" fmla="*/ 8092 h 8093"/>
              <a:gd name="T30" fmla="*/ 3708 w 8094"/>
              <a:gd name="T31" fmla="*/ 7952 h 8093"/>
              <a:gd name="T32" fmla="*/ 140 w 8094"/>
              <a:gd name="T33" fmla="*/ 4384 h 8093"/>
              <a:gd name="T34" fmla="*/ 140 w 8094"/>
              <a:gd name="T35" fmla="*/ 4384 h 8093"/>
              <a:gd name="T36" fmla="*/ 0 w 8094"/>
              <a:gd name="T37" fmla="*/ 4047 h 8093"/>
              <a:gd name="T38" fmla="*/ 0 w 8094"/>
              <a:gd name="T39" fmla="*/ 4047 h 8093"/>
              <a:gd name="T40" fmla="*/ 140 w 8094"/>
              <a:gd name="T41" fmla="*/ 3709 h 8093"/>
              <a:gd name="T42" fmla="*/ 3708 w 8094"/>
              <a:gd name="T43" fmla="*/ 140 h 8093"/>
              <a:gd name="T44" fmla="*/ 3708 w 8094"/>
              <a:gd name="T45" fmla="*/ 140 h 8093"/>
              <a:gd name="T46" fmla="*/ 4046 w 8094"/>
              <a:gd name="T47" fmla="*/ 0 h 8093"/>
              <a:gd name="T48" fmla="*/ 4046 w 8094"/>
              <a:gd name="T49" fmla="*/ 0 h 8093"/>
              <a:gd name="T50" fmla="*/ 4384 w 8094"/>
              <a:gd name="T51" fmla="*/ 140 h 8093"/>
              <a:gd name="T52" fmla="*/ 7953 w 8094"/>
              <a:gd name="T53" fmla="*/ 3709 h 8093"/>
              <a:gd name="T54" fmla="*/ 7953 w 8094"/>
              <a:gd name="T55" fmla="*/ 3709 h 8093"/>
              <a:gd name="T56" fmla="*/ 8093 w 8094"/>
              <a:gd name="T57" fmla="*/ 4047 h 8093"/>
              <a:gd name="T58" fmla="*/ 8093 w 8094"/>
              <a:gd name="T59" fmla="*/ 4047 h 8093"/>
              <a:gd name="T60" fmla="*/ 7953 w 8094"/>
              <a:gd name="T61" fmla="*/ 4384 h 8093"/>
              <a:gd name="T62" fmla="*/ 4384 w 8094"/>
              <a:gd name="T63" fmla="*/ 7952 h 8093"/>
              <a:gd name="T64" fmla="*/ 4384 w 8094"/>
              <a:gd name="T65" fmla="*/ 7952 h 8093"/>
              <a:gd name="T66" fmla="*/ 4046 w 8094"/>
              <a:gd name="T67" fmla="*/ 8092 h 8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94" h="8093">
                <a:moveTo>
                  <a:pt x="3916" y="7744"/>
                </a:moveTo>
                <a:lnTo>
                  <a:pt x="3916" y="7744"/>
                </a:lnTo>
                <a:cubicBezTo>
                  <a:pt x="3988" y="7816"/>
                  <a:pt x="4105" y="7816"/>
                  <a:pt x="4176" y="7744"/>
                </a:cubicBezTo>
                <a:lnTo>
                  <a:pt x="7745" y="4176"/>
                </a:lnTo>
                <a:lnTo>
                  <a:pt x="7745" y="4176"/>
                </a:lnTo>
                <a:cubicBezTo>
                  <a:pt x="7817" y="4104"/>
                  <a:pt x="7817" y="3988"/>
                  <a:pt x="7745" y="3916"/>
                </a:cubicBezTo>
                <a:lnTo>
                  <a:pt x="4176" y="348"/>
                </a:lnTo>
                <a:lnTo>
                  <a:pt x="4176" y="348"/>
                </a:lnTo>
                <a:cubicBezTo>
                  <a:pt x="4105" y="276"/>
                  <a:pt x="3988" y="276"/>
                  <a:pt x="3916" y="348"/>
                </a:cubicBezTo>
                <a:lnTo>
                  <a:pt x="348" y="3916"/>
                </a:lnTo>
                <a:lnTo>
                  <a:pt x="348" y="3916"/>
                </a:lnTo>
                <a:cubicBezTo>
                  <a:pt x="276" y="3988"/>
                  <a:pt x="276" y="4104"/>
                  <a:pt x="348" y="4176"/>
                </a:cubicBezTo>
                <a:lnTo>
                  <a:pt x="3916" y="7744"/>
                </a:lnTo>
                <a:close/>
                <a:moveTo>
                  <a:pt x="4046" y="8092"/>
                </a:moveTo>
                <a:lnTo>
                  <a:pt x="4046" y="8092"/>
                </a:lnTo>
                <a:cubicBezTo>
                  <a:pt x="3919" y="8092"/>
                  <a:pt x="3799" y="8043"/>
                  <a:pt x="3708" y="7952"/>
                </a:cubicBezTo>
                <a:lnTo>
                  <a:pt x="140" y="4384"/>
                </a:lnTo>
                <a:lnTo>
                  <a:pt x="140" y="4384"/>
                </a:lnTo>
                <a:cubicBezTo>
                  <a:pt x="50" y="4293"/>
                  <a:pt x="0" y="4173"/>
                  <a:pt x="0" y="4047"/>
                </a:cubicBezTo>
                <a:lnTo>
                  <a:pt x="0" y="4047"/>
                </a:lnTo>
                <a:cubicBezTo>
                  <a:pt x="0" y="3919"/>
                  <a:pt x="50" y="3799"/>
                  <a:pt x="140" y="3709"/>
                </a:cubicBezTo>
                <a:lnTo>
                  <a:pt x="3708" y="140"/>
                </a:lnTo>
                <a:lnTo>
                  <a:pt x="3708" y="140"/>
                </a:lnTo>
                <a:cubicBezTo>
                  <a:pt x="3799" y="50"/>
                  <a:pt x="3919" y="0"/>
                  <a:pt x="4046" y="0"/>
                </a:cubicBezTo>
                <a:lnTo>
                  <a:pt x="4046" y="0"/>
                </a:lnTo>
                <a:cubicBezTo>
                  <a:pt x="4174" y="0"/>
                  <a:pt x="4294" y="50"/>
                  <a:pt x="4384" y="140"/>
                </a:cubicBezTo>
                <a:lnTo>
                  <a:pt x="7953" y="3709"/>
                </a:lnTo>
                <a:lnTo>
                  <a:pt x="7953" y="3709"/>
                </a:lnTo>
                <a:cubicBezTo>
                  <a:pt x="8043" y="3799"/>
                  <a:pt x="8093" y="3919"/>
                  <a:pt x="8093" y="4047"/>
                </a:cubicBezTo>
                <a:lnTo>
                  <a:pt x="8093" y="4047"/>
                </a:lnTo>
                <a:cubicBezTo>
                  <a:pt x="8093" y="4173"/>
                  <a:pt x="8043" y="4293"/>
                  <a:pt x="7953" y="4384"/>
                </a:cubicBezTo>
                <a:lnTo>
                  <a:pt x="4384" y="7952"/>
                </a:lnTo>
                <a:lnTo>
                  <a:pt x="4384" y="7952"/>
                </a:lnTo>
                <a:cubicBezTo>
                  <a:pt x="4294" y="8043"/>
                  <a:pt x="4174" y="8092"/>
                  <a:pt x="4046" y="8092"/>
                </a:cubicBezTo>
                <a:close/>
              </a:path>
            </a:pathLst>
          </a:custGeom>
          <a:solidFill>
            <a:schemeClr val="accent4"/>
          </a:solidFill>
          <a:ln>
            <a:noFill/>
          </a:ln>
          <a:effectLst/>
        </p:spPr>
        <p:txBody>
          <a:bodyPr wrap="none" anchor="ctr"/>
          <a:lstStyle/>
          <a:p>
            <a:endParaRPr lang="en-US" sz="2450" dirty="0">
              <a:latin typeface="Lato Light" panose="020F0502020204030203" pitchFamily="34" charset="0"/>
            </a:endParaRPr>
          </a:p>
        </p:txBody>
      </p:sp>
      <p:sp>
        <p:nvSpPr>
          <p:cNvPr id="23" name="Freeform 6">
            <a:extLst>
              <a:ext uri="{FF2B5EF4-FFF2-40B4-BE49-F238E27FC236}">
                <a16:creationId xmlns:a16="http://schemas.microsoft.com/office/drawing/2014/main" xmlns="" id="{E75C1918-B1E1-6045-A059-83CCDEB8212B}"/>
              </a:ext>
            </a:extLst>
          </p:cNvPr>
          <p:cNvSpPr>
            <a:spLocks noChangeArrowheads="1"/>
          </p:cNvSpPr>
          <p:nvPr/>
        </p:nvSpPr>
        <p:spPr bwMode="auto">
          <a:xfrm>
            <a:off x="6754796" y="3214062"/>
            <a:ext cx="2175583" cy="1125637"/>
          </a:xfrm>
          <a:custGeom>
            <a:avLst/>
            <a:gdLst>
              <a:gd name="T0" fmla="*/ 129 w 7864"/>
              <a:gd name="T1" fmla="*/ 4165 h 4166"/>
              <a:gd name="T2" fmla="*/ 129 w 7864"/>
              <a:gd name="T3" fmla="*/ 4165 h 4166"/>
              <a:gd name="T4" fmla="*/ 129 w 7864"/>
              <a:gd name="T5" fmla="*/ 3698 h 4166"/>
              <a:gd name="T6" fmla="*/ 3697 w 7864"/>
              <a:gd name="T7" fmla="*/ 129 h 4166"/>
              <a:gd name="T8" fmla="*/ 3697 w 7864"/>
              <a:gd name="T9" fmla="*/ 129 h 4166"/>
              <a:gd name="T10" fmla="*/ 4165 w 7864"/>
              <a:gd name="T11" fmla="*/ 129 h 4166"/>
              <a:gd name="T12" fmla="*/ 7734 w 7864"/>
              <a:gd name="T13" fmla="*/ 3698 h 4166"/>
              <a:gd name="T14" fmla="*/ 7734 w 7864"/>
              <a:gd name="T15" fmla="*/ 3698 h 4166"/>
              <a:gd name="T16" fmla="*/ 7734 w 7864"/>
              <a:gd name="T17" fmla="*/ 4165 h 4166"/>
              <a:gd name="T18" fmla="*/ 129 w 7864"/>
              <a:gd name="T19" fmla="*/ 4165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64" h="4166">
                <a:moveTo>
                  <a:pt x="129" y="4165"/>
                </a:moveTo>
                <a:lnTo>
                  <a:pt x="129" y="4165"/>
                </a:lnTo>
                <a:cubicBezTo>
                  <a:pt x="0" y="4035"/>
                  <a:pt x="0" y="3827"/>
                  <a:pt x="129" y="3698"/>
                </a:cubicBezTo>
                <a:lnTo>
                  <a:pt x="3697" y="129"/>
                </a:lnTo>
                <a:lnTo>
                  <a:pt x="3697" y="129"/>
                </a:lnTo>
                <a:cubicBezTo>
                  <a:pt x="3827" y="0"/>
                  <a:pt x="4036" y="0"/>
                  <a:pt x="4165" y="129"/>
                </a:cubicBezTo>
                <a:lnTo>
                  <a:pt x="7734" y="3698"/>
                </a:lnTo>
                <a:lnTo>
                  <a:pt x="7734" y="3698"/>
                </a:lnTo>
                <a:cubicBezTo>
                  <a:pt x="7863" y="3827"/>
                  <a:pt x="7863" y="4035"/>
                  <a:pt x="7734" y="4165"/>
                </a:cubicBezTo>
                <a:lnTo>
                  <a:pt x="129" y="4165"/>
                </a:lnTo>
              </a:path>
            </a:pathLst>
          </a:custGeom>
          <a:solidFill>
            <a:schemeClr val="accent4"/>
          </a:solidFill>
          <a:ln>
            <a:noFill/>
          </a:ln>
          <a:effectLst/>
        </p:spPr>
        <p:txBody>
          <a:bodyPr wrap="none" anchor="ctr"/>
          <a:lstStyle/>
          <a:p>
            <a:endParaRPr lang="en-US" sz="2450" dirty="0">
              <a:latin typeface="Lato Light" panose="020F0502020204030203" pitchFamily="34" charset="0"/>
            </a:endParaRPr>
          </a:p>
        </p:txBody>
      </p:sp>
      <p:sp>
        <p:nvSpPr>
          <p:cNvPr id="29" name="TextBox 28">
            <a:extLst>
              <a:ext uri="{FF2B5EF4-FFF2-40B4-BE49-F238E27FC236}">
                <a16:creationId xmlns:a16="http://schemas.microsoft.com/office/drawing/2014/main" xmlns="" id="{0C8DD900-15CB-B74B-A0EC-1644C5D67A59}"/>
              </a:ext>
            </a:extLst>
          </p:cNvPr>
          <p:cNvSpPr txBox="1"/>
          <p:nvPr/>
        </p:nvSpPr>
        <p:spPr>
          <a:xfrm>
            <a:off x="3147708" y="699162"/>
            <a:ext cx="2613472" cy="477054"/>
          </a:xfrm>
          <a:prstGeom prst="rect">
            <a:avLst/>
          </a:prstGeom>
          <a:noFill/>
        </p:spPr>
        <p:txBody>
          <a:bodyPr wrap="none" rtlCol="0">
            <a:spAutoFit/>
          </a:bodyPr>
          <a:lstStyle/>
          <a:p>
            <a:pPr algn="ctr"/>
            <a:r>
              <a:rPr lang="en-US" sz="2500" b="1" dirty="0">
                <a:solidFill>
                  <a:schemeClr val="tx2"/>
                </a:solidFill>
                <a:latin typeface="Lato Light" panose="020F0502020204030203"/>
                <a:cs typeface="Poppins" pitchFamily="2" charset="77"/>
              </a:rPr>
              <a:t>MDDA Mandate</a:t>
            </a:r>
          </a:p>
        </p:txBody>
      </p:sp>
      <p:sp>
        <p:nvSpPr>
          <p:cNvPr id="31" name="Subtitle 2">
            <a:extLst>
              <a:ext uri="{FF2B5EF4-FFF2-40B4-BE49-F238E27FC236}">
                <a16:creationId xmlns:a16="http://schemas.microsoft.com/office/drawing/2014/main" xmlns="" id="{6B2CC3F7-87D8-A740-8454-C2CE910299EA}"/>
              </a:ext>
            </a:extLst>
          </p:cNvPr>
          <p:cNvSpPr txBox="1">
            <a:spLocks/>
          </p:cNvSpPr>
          <p:nvPr/>
        </p:nvSpPr>
        <p:spPr>
          <a:xfrm>
            <a:off x="622438" y="3492871"/>
            <a:ext cx="1749526" cy="118020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050" dirty="0">
                <a:latin typeface="Arial" panose="020B0604020202020204" pitchFamily="34" charset="0"/>
                <a:cs typeface="Arial" panose="020B0604020202020204" pitchFamily="34" charset="0"/>
              </a:rPr>
              <a:t>Create an enabling environment for media development and diversity that reflects the needs and aspirations of all South Africans.</a:t>
            </a:r>
          </a:p>
        </p:txBody>
      </p:sp>
      <p:sp>
        <p:nvSpPr>
          <p:cNvPr id="32" name="Subtitle 2">
            <a:extLst>
              <a:ext uri="{FF2B5EF4-FFF2-40B4-BE49-F238E27FC236}">
                <a16:creationId xmlns:a16="http://schemas.microsoft.com/office/drawing/2014/main" xmlns="" id="{4380494F-9818-6346-8944-81D06D0EE6D3}"/>
              </a:ext>
            </a:extLst>
          </p:cNvPr>
          <p:cNvSpPr txBox="1">
            <a:spLocks/>
          </p:cNvSpPr>
          <p:nvPr/>
        </p:nvSpPr>
        <p:spPr>
          <a:xfrm>
            <a:off x="2835695" y="4576774"/>
            <a:ext cx="2089503" cy="121251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050" dirty="0">
                <a:latin typeface="Arial" panose="020B0604020202020204" pitchFamily="34" charset="0"/>
                <a:cs typeface="Arial" panose="020B0604020202020204" pitchFamily="34" charset="0"/>
              </a:rPr>
              <a:t>Redress exclusion and </a:t>
            </a:r>
            <a:r>
              <a:rPr lang="en-US" sz="1050" dirty="0" err="1">
                <a:latin typeface="Arial" panose="020B0604020202020204" pitchFamily="34" charset="0"/>
                <a:cs typeface="Arial" panose="020B0604020202020204" pitchFamily="34" charset="0"/>
              </a:rPr>
              <a:t>marginalisation</a:t>
            </a:r>
            <a:r>
              <a:rPr lang="en-US" sz="1050" dirty="0">
                <a:latin typeface="Arial" panose="020B0604020202020204" pitchFamily="34" charset="0"/>
                <a:cs typeface="Arial" panose="020B0604020202020204" pitchFamily="34" charset="0"/>
              </a:rPr>
              <a:t> of disadvantaged communities and persons from access to the media and the media industry. </a:t>
            </a:r>
          </a:p>
          <a:p>
            <a:pPr lvl="0"/>
            <a:endParaRPr lang="en-US" sz="1050" dirty="0">
              <a:latin typeface="Arial" panose="020B0604020202020204" pitchFamily="34" charset="0"/>
              <a:cs typeface="Arial" panose="020B0604020202020204" pitchFamily="34" charset="0"/>
            </a:endParaRPr>
          </a:p>
        </p:txBody>
      </p:sp>
      <p:sp>
        <p:nvSpPr>
          <p:cNvPr id="33" name="Subtitle 2">
            <a:extLst>
              <a:ext uri="{FF2B5EF4-FFF2-40B4-BE49-F238E27FC236}">
                <a16:creationId xmlns:a16="http://schemas.microsoft.com/office/drawing/2014/main" xmlns="" id="{481BE2B9-AB51-8140-8CB5-2A988FA4F285}"/>
              </a:ext>
            </a:extLst>
          </p:cNvPr>
          <p:cNvSpPr txBox="1">
            <a:spLocks/>
          </p:cNvSpPr>
          <p:nvPr/>
        </p:nvSpPr>
        <p:spPr>
          <a:xfrm>
            <a:off x="5014997" y="3277524"/>
            <a:ext cx="1724249" cy="8810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pPr>
            <a:r>
              <a:rPr lang="en-US" sz="1100" dirty="0">
                <a:latin typeface="Arial" panose="020B0604020202020204" pitchFamily="34" charset="0"/>
                <a:cs typeface="Arial" panose="020B0604020202020204" pitchFamily="34" charset="0"/>
              </a:rPr>
              <a:t>Promote media development and diversity by providing support primarily to CSCM projects.</a:t>
            </a:r>
          </a:p>
        </p:txBody>
      </p:sp>
      <p:sp>
        <p:nvSpPr>
          <p:cNvPr id="34" name="Subtitle 2">
            <a:extLst>
              <a:ext uri="{FF2B5EF4-FFF2-40B4-BE49-F238E27FC236}">
                <a16:creationId xmlns:a16="http://schemas.microsoft.com/office/drawing/2014/main" xmlns="" id="{350651A8-BC8A-F540-8F3C-CF7D12CF1AFE}"/>
              </a:ext>
            </a:extLst>
          </p:cNvPr>
          <p:cNvSpPr txBox="1">
            <a:spLocks/>
          </p:cNvSpPr>
          <p:nvPr/>
        </p:nvSpPr>
        <p:spPr>
          <a:xfrm>
            <a:off x="6845248" y="4391577"/>
            <a:ext cx="2025585" cy="112563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000" dirty="0">
                <a:latin typeface="Arial" panose="020B0604020202020204" pitchFamily="34" charset="0"/>
                <a:cs typeface="Arial" panose="020B0604020202020204" pitchFamily="34" charset="0"/>
              </a:rPr>
              <a:t>Encourage ownership and control of, and access to, media by historically disadvantaged communities as well as by historically diminished indigenous language and cultural groups.</a:t>
            </a:r>
            <a:endParaRPr lang="en-US" sz="900" dirty="0">
              <a:latin typeface="Arial" panose="020B0604020202020204" pitchFamily="34" charset="0"/>
              <a:cs typeface="Arial" panose="020B0604020202020204" pitchFamily="34" charset="0"/>
            </a:endParaRPr>
          </a:p>
        </p:txBody>
      </p:sp>
      <p:sp>
        <p:nvSpPr>
          <p:cNvPr id="35" name="Freeform 1021">
            <a:extLst>
              <a:ext uri="{FF2B5EF4-FFF2-40B4-BE49-F238E27FC236}">
                <a16:creationId xmlns:a16="http://schemas.microsoft.com/office/drawing/2014/main" xmlns="" id="{FE87185B-8E6B-4D47-A8C8-F10FB5A2DA36}"/>
              </a:ext>
            </a:extLst>
          </p:cNvPr>
          <p:cNvSpPr>
            <a:spLocks noChangeAspect="1" noChangeArrowheads="1"/>
          </p:cNvSpPr>
          <p:nvPr/>
        </p:nvSpPr>
        <p:spPr bwMode="auto">
          <a:xfrm>
            <a:off x="1241848" y="2724498"/>
            <a:ext cx="550067" cy="550067"/>
          </a:xfrm>
          <a:custGeom>
            <a:avLst/>
            <a:gdLst>
              <a:gd name="T0" fmla="*/ 19108361 w 290150"/>
              <a:gd name="T1" fmla="*/ 33564603 h 290152"/>
              <a:gd name="T2" fmla="*/ 28010790 w 290150"/>
              <a:gd name="T3" fmla="*/ 28790608 h 290152"/>
              <a:gd name="T4" fmla="*/ 33603522 w 290150"/>
              <a:gd name="T5" fmla="*/ 33565165 h 290152"/>
              <a:gd name="T6" fmla="*/ 33950478 w 290150"/>
              <a:gd name="T7" fmla="*/ 28876532 h 290152"/>
              <a:gd name="T8" fmla="*/ 27100419 w 290150"/>
              <a:gd name="T9" fmla="*/ 34640317 h 290152"/>
              <a:gd name="T10" fmla="*/ 28010790 w 290150"/>
              <a:gd name="T11" fmla="*/ 28790608 h 290152"/>
              <a:gd name="T12" fmla="*/ 1021859 w 290150"/>
              <a:gd name="T13" fmla="*/ 33565165 h 290152"/>
              <a:gd name="T14" fmla="*/ 6513562 w 290150"/>
              <a:gd name="T15" fmla="*/ 28790608 h 290152"/>
              <a:gd name="T16" fmla="*/ 7407729 w 290150"/>
              <a:gd name="T17" fmla="*/ 34640317 h 290152"/>
              <a:gd name="T18" fmla="*/ 723990 w 290150"/>
              <a:gd name="T19" fmla="*/ 28876532 h 290152"/>
              <a:gd name="T20" fmla="*/ 22250567 w 290150"/>
              <a:gd name="T21" fmla="*/ 30423091 h 290152"/>
              <a:gd name="T22" fmla="*/ 29272760 w 290150"/>
              <a:gd name="T23" fmla="*/ 26723260 h 290152"/>
              <a:gd name="T24" fmla="*/ 3937393 w 290150"/>
              <a:gd name="T25" fmla="*/ 25478853 h 290152"/>
              <a:gd name="T26" fmla="*/ 3937393 w 290150"/>
              <a:gd name="T27" fmla="*/ 25478853 h 290152"/>
              <a:gd name="T28" fmla="*/ 28242667 w 290150"/>
              <a:gd name="T29" fmla="*/ 26723260 h 290152"/>
              <a:gd name="T30" fmla="*/ 3937393 w 290150"/>
              <a:gd name="T31" fmla="*/ 28954763 h 290152"/>
              <a:gd name="T32" fmla="*/ 15750977 w 290150"/>
              <a:gd name="T33" fmla="*/ 27281629 h 290152"/>
              <a:gd name="T34" fmla="*/ 20959335 w 290150"/>
              <a:gd name="T35" fmla="*/ 19578348 h 290152"/>
              <a:gd name="T36" fmla="*/ 22035386 w 290150"/>
              <a:gd name="T37" fmla="*/ 20611168 h 290152"/>
              <a:gd name="T38" fmla="*/ 13641923 w 290150"/>
              <a:gd name="T39" fmla="*/ 21687027 h 290152"/>
              <a:gd name="T40" fmla="*/ 2148419 w 290150"/>
              <a:gd name="T41" fmla="*/ 11940077 h 290152"/>
              <a:gd name="T42" fmla="*/ 2443292 w 290150"/>
              <a:gd name="T43" fmla="*/ 23604758 h 290152"/>
              <a:gd name="T44" fmla="*/ 0 w 290150"/>
              <a:gd name="T45" fmla="*/ 14135216 h 290152"/>
              <a:gd name="T46" fmla="*/ 33472552 w 290150"/>
              <a:gd name="T47" fmla="*/ 20872448 h 290152"/>
              <a:gd name="T48" fmla="*/ 32447376 w 290150"/>
              <a:gd name="T49" fmla="*/ 20530028 h 290152"/>
              <a:gd name="T50" fmla="*/ 24176082 w 290150"/>
              <a:gd name="T51" fmla="*/ 16221779 h 290152"/>
              <a:gd name="T52" fmla="*/ 17197137 w 290150"/>
              <a:gd name="T53" fmla="*/ 11311420 h 290152"/>
              <a:gd name="T54" fmla="*/ 8046409 w 290150"/>
              <a:gd name="T55" fmla="*/ 17297506 h 290152"/>
              <a:gd name="T56" fmla="*/ 14718073 w 290150"/>
              <a:gd name="T57" fmla="*/ 22719889 h 290152"/>
              <a:gd name="T58" fmla="*/ 15750977 w 290150"/>
              <a:gd name="T59" fmla="*/ 20611168 h 290152"/>
              <a:gd name="T60" fmla="*/ 20959335 w 290150"/>
              <a:gd name="T61" fmla="*/ 18545511 h 290152"/>
              <a:gd name="T62" fmla="*/ 19926305 w 290150"/>
              <a:gd name="T63" fmla="*/ 27281629 h 290152"/>
              <a:gd name="T64" fmla="*/ 17300627 w 290150"/>
              <a:gd name="T65" fmla="*/ 8045311 h 290152"/>
              <a:gd name="T66" fmla="*/ 23326608 w 290150"/>
              <a:gd name="T67" fmla="*/ 27927007 h 290152"/>
              <a:gd name="T68" fmla="*/ 21734094 w 290150"/>
              <a:gd name="T69" fmla="*/ 32015416 h 290152"/>
              <a:gd name="T70" fmla="*/ 12996443 w 290150"/>
              <a:gd name="T71" fmla="*/ 31455816 h 290152"/>
              <a:gd name="T72" fmla="*/ 10026357 w 290150"/>
              <a:gd name="T73" fmla="*/ 24570337 h 290152"/>
              <a:gd name="T74" fmla="*/ 28097509 w 290150"/>
              <a:gd name="T75" fmla="*/ 5072913 h 290152"/>
              <a:gd name="T76" fmla="*/ 33603522 w 290150"/>
              <a:gd name="T77" fmla="*/ 6406433 h 290152"/>
              <a:gd name="T78" fmla="*/ 34643864 w 290150"/>
              <a:gd name="T79" fmla="*/ 6406433 h 290152"/>
              <a:gd name="T80" fmla="*/ 26536638 w 290150"/>
              <a:gd name="T81" fmla="*/ 9675421 h 290152"/>
              <a:gd name="T82" fmla="*/ 1405026 w 290150"/>
              <a:gd name="T83" fmla="*/ 4384759 h 290152"/>
              <a:gd name="T84" fmla="*/ 6896651 w 290150"/>
              <a:gd name="T85" fmla="*/ 9159078 h 290152"/>
              <a:gd name="T86" fmla="*/ 7237277 w 290150"/>
              <a:gd name="T87" fmla="*/ 4427438 h 290152"/>
              <a:gd name="T88" fmla="*/ 510547 w 290150"/>
              <a:gd name="T89" fmla="*/ 10191473 h 290152"/>
              <a:gd name="T90" fmla="*/ 1405026 w 290150"/>
              <a:gd name="T91" fmla="*/ 4384759 h 290152"/>
              <a:gd name="T92" fmla="*/ 31718903 w 290150"/>
              <a:gd name="T93" fmla="*/ 2253079 h 290152"/>
              <a:gd name="T94" fmla="*/ 3937393 w 290150"/>
              <a:gd name="T95" fmla="*/ 3485819 h 290152"/>
              <a:gd name="T96" fmla="*/ 23534097 w 290150"/>
              <a:gd name="T97" fmla="*/ 1956947 h 290152"/>
              <a:gd name="T98" fmla="*/ 23102419 w 290150"/>
              <a:gd name="T99" fmla="*/ 2850784 h 290152"/>
              <a:gd name="T100" fmla="*/ 8642448 w 290150"/>
              <a:gd name="T101" fmla="*/ 3148629 h 290152"/>
              <a:gd name="T102" fmla="*/ 30517365 w 290150"/>
              <a:gd name="T103" fmla="*/ 4506129 h 290152"/>
              <a:gd name="T104" fmla="*/ 6211951 w 290150"/>
              <a:gd name="T105" fmla="*/ 2253079 h 290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0" h="290152">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6" name="Freeform 1004">
            <a:extLst>
              <a:ext uri="{FF2B5EF4-FFF2-40B4-BE49-F238E27FC236}">
                <a16:creationId xmlns:a16="http://schemas.microsoft.com/office/drawing/2014/main" xmlns="" id="{C7EDD798-AF61-244F-ACC6-BEB9CEF0C0BD}"/>
              </a:ext>
            </a:extLst>
          </p:cNvPr>
          <p:cNvSpPr>
            <a:spLocks noChangeAspect="1" noChangeArrowheads="1"/>
          </p:cNvSpPr>
          <p:nvPr/>
        </p:nvSpPr>
        <p:spPr bwMode="auto">
          <a:xfrm>
            <a:off x="3388198" y="3728634"/>
            <a:ext cx="543440" cy="543440"/>
          </a:xfrm>
          <a:custGeom>
            <a:avLst/>
            <a:gdLst>
              <a:gd name="T0" fmla="*/ 27113387 w 286976"/>
              <a:gd name="T1" fmla="*/ 32202509 h 286978"/>
              <a:gd name="T2" fmla="*/ 27113387 w 286976"/>
              <a:gd name="T3" fmla="*/ 27120173 h 286978"/>
              <a:gd name="T4" fmla="*/ 10117877 w 286976"/>
              <a:gd name="T5" fmla="*/ 28477831 h 286978"/>
              <a:gd name="T6" fmla="*/ 11353690 w 286976"/>
              <a:gd name="T7" fmla="*/ 24174369 h 286978"/>
              <a:gd name="T8" fmla="*/ 13953066 w 286976"/>
              <a:gd name="T9" fmla="*/ 25324800 h 286978"/>
              <a:gd name="T10" fmla="*/ 30699991 w 286976"/>
              <a:gd name="T11" fmla="*/ 11391325 h 286978"/>
              <a:gd name="T12" fmla="*/ 4608292 w 286976"/>
              <a:gd name="T13" fmla="*/ 8838947 h 286978"/>
              <a:gd name="T14" fmla="*/ 22149921 w 286976"/>
              <a:gd name="T15" fmla="*/ 9350217 h 286978"/>
              <a:gd name="T16" fmla="*/ 5121765 w 286976"/>
              <a:gd name="T17" fmla="*/ 9861410 h 286978"/>
              <a:gd name="T18" fmla="*/ 15133321 w 286976"/>
              <a:gd name="T19" fmla="*/ 15356925 h 286978"/>
              <a:gd name="T20" fmla="*/ 15133321 w 286976"/>
              <a:gd name="T21" fmla="*/ 16379348 h 286978"/>
              <a:gd name="T22" fmla="*/ 5121765 w 286976"/>
              <a:gd name="T23" fmla="*/ 28648565 h 286978"/>
              <a:gd name="T24" fmla="*/ 7945467 w 286976"/>
              <a:gd name="T25" fmla="*/ 29202329 h 286978"/>
              <a:gd name="T26" fmla="*/ 4608292 w 286976"/>
              <a:gd name="T27" fmla="*/ 29670991 h 286978"/>
              <a:gd name="T28" fmla="*/ 4137607 w 286976"/>
              <a:gd name="T29" fmla="*/ 9350217 h 286978"/>
              <a:gd name="T30" fmla="*/ 27163123 w 286976"/>
              <a:gd name="T31" fmla="*/ 7812055 h 286978"/>
              <a:gd name="T32" fmla="*/ 13228503 w 286976"/>
              <a:gd name="T33" fmla="*/ 24600430 h 286978"/>
              <a:gd name="T34" fmla="*/ 27163123 w 286976"/>
              <a:gd name="T35" fmla="*/ 7812055 h 286978"/>
              <a:gd name="T36" fmla="*/ 28995476 w 286976"/>
              <a:gd name="T37" fmla="*/ 6022435 h 286978"/>
              <a:gd name="T38" fmla="*/ 31424505 w 286976"/>
              <a:gd name="T39" fmla="*/ 10666965 h 286978"/>
              <a:gd name="T40" fmla="*/ 32788022 w 286976"/>
              <a:gd name="T41" fmla="*/ 9005217 h 286978"/>
              <a:gd name="T42" fmla="*/ 30188692 w 286976"/>
              <a:gd name="T43" fmla="*/ 6022435 h 286978"/>
              <a:gd name="T44" fmla="*/ 29549564 w 286976"/>
              <a:gd name="T45" fmla="*/ 4701619 h 286978"/>
              <a:gd name="T46" fmla="*/ 33256848 w 286976"/>
              <a:gd name="T47" fmla="*/ 7641463 h 286978"/>
              <a:gd name="T48" fmla="*/ 33256848 w 286976"/>
              <a:gd name="T49" fmla="*/ 10283360 h 286978"/>
              <a:gd name="T50" fmla="*/ 32319224 w 286976"/>
              <a:gd name="T51" fmla="*/ 11519130 h 286978"/>
              <a:gd name="T52" fmla="*/ 31978460 w 286976"/>
              <a:gd name="T53" fmla="*/ 12413972 h 286978"/>
              <a:gd name="T54" fmla="*/ 31424505 w 286976"/>
              <a:gd name="T55" fmla="*/ 12115704 h 286978"/>
              <a:gd name="T56" fmla="*/ 15529801 w 286976"/>
              <a:gd name="T57" fmla="*/ 28009198 h 286978"/>
              <a:gd name="T58" fmla="*/ 9350916 w 286976"/>
              <a:gd name="T59" fmla="*/ 29670855 h 286978"/>
              <a:gd name="T60" fmla="*/ 8882123 w 286976"/>
              <a:gd name="T61" fmla="*/ 29074406 h 286978"/>
              <a:gd name="T62" fmla="*/ 10714424 w 286976"/>
              <a:gd name="T63" fmla="*/ 22853415 h 286978"/>
              <a:gd name="T64" fmla="*/ 26310800 w 286976"/>
              <a:gd name="T65" fmla="*/ 6959890 h 286978"/>
              <a:gd name="T66" fmla="*/ 27035319 w 286976"/>
              <a:gd name="T67" fmla="*/ 6235391 h 286978"/>
              <a:gd name="T68" fmla="*/ 28271075 w 286976"/>
              <a:gd name="T69" fmla="*/ 5297937 h 286978"/>
              <a:gd name="T70" fmla="*/ 27364818 w 286976"/>
              <a:gd name="T71" fmla="*/ 2444843 h 286978"/>
              <a:gd name="T72" fmla="*/ 27364818 w 286976"/>
              <a:gd name="T73" fmla="*/ 3345970 h 286978"/>
              <a:gd name="T74" fmla="*/ 27364818 w 286976"/>
              <a:gd name="T75" fmla="*/ 2444843 h 286978"/>
              <a:gd name="T76" fmla="*/ 30430373 w 286976"/>
              <a:gd name="T77" fmla="*/ 2437317 h 286978"/>
              <a:gd name="T78" fmla="*/ 30430373 w 286976"/>
              <a:gd name="T79" fmla="*/ 3204481 h 286978"/>
              <a:gd name="T80" fmla="*/ 29708076 w 286976"/>
              <a:gd name="T81" fmla="*/ 3204481 h 286978"/>
              <a:gd name="T82" fmla="*/ 29708076 w 286976"/>
              <a:gd name="T83" fmla="*/ 2437317 h 286978"/>
              <a:gd name="T84" fmla="*/ 24941535 w 286976"/>
              <a:gd name="T85" fmla="*/ 2437317 h 286978"/>
              <a:gd name="T86" fmla="*/ 24941535 w 286976"/>
              <a:gd name="T87" fmla="*/ 3204481 h 286978"/>
              <a:gd name="T88" fmla="*/ 24290616 w 286976"/>
              <a:gd name="T89" fmla="*/ 3204481 h 286978"/>
              <a:gd name="T90" fmla="*/ 24290616 w 286976"/>
              <a:gd name="T91" fmla="*/ 2437317 h 286978"/>
              <a:gd name="T92" fmla="*/ 33528157 w 286976"/>
              <a:gd name="T93" fmla="*/ 0 h 286978"/>
              <a:gd name="T94" fmla="*/ 33998524 w 286976"/>
              <a:gd name="T95" fmla="*/ 5338718 h 286978"/>
              <a:gd name="T96" fmla="*/ 32972213 w 286976"/>
              <a:gd name="T97" fmla="*/ 5338718 h 286978"/>
              <a:gd name="T98" fmla="*/ 1026347 w 286976"/>
              <a:gd name="T99" fmla="*/ 1025043 h 286978"/>
              <a:gd name="T100" fmla="*/ 25231718 w 286976"/>
              <a:gd name="T101" fmla="*/ 4783577 h 286978"/>
              <a:gd name="T102" fmla="*/ 25231718 w 286976"/>
              <a:gd name="T103" fmla="*/ 5808598 h 286978"/>
              <a:gd name="T104" fmla="*/ 1026347 w 286976"/>
              <a:gd name="T105" fmla="*/ 32971259 h 286978"/>
              <a:gd name="T106" fmla="*/ 26087040 w 286976"/>
              <a:gd name="T107" fmla="*/ 26564917 h 286978"/>
              <a:gd name="T108" fmla="*/ 32972213 w 286976"/>
              <a:gd name="T109" fmla="*/ 26052464 h 286978"/>
              <a:gd name="T110" fmla="*/ 33528157 w 286976"/>
              <a:gd name="T111" fmla="*/ 13068988 h 286978"/>
              <a:gd name="T112" fmla="*/ 33998524 w 286976"/>
              <a:gd name="T113" fmla="*/ 26564917 h 286978"/>
              <a:gd name="T114" fmla="*/ 26985072 w 286976"/>
              <a:gd name="T115" fmla="*/ 33825565 h 286978"/>
              <a:gd name="T116" fmla="*/ 512900 w 286976"/>
              <a:gd name="T117" fmla="*/ 33996302 h 286978"/>
              <a:gd name="T118" fmla="*/ 0 w 286976"/>
              <a:gd name="T119" fmla="*/ 555334 h 286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976" h="286978">
                <a:moveTo>
                  <a:pt x="228859" y="228933"/>
                </a:moveTo>
                <a:lnTo>
                  <a:pt x="228859" y="271836"/>
                </a:lnTo>
                <a:lnTo>
                  <a:pt x="272176" y="228933"/>
                </a:lnTo>
                <a:lnTo>
                  <a:pt x="228859" y="228933"/>
                </a:lnTo>
                <a:close/>
                <a:moveTo>
                  <a:pt x="95834" y="204066"/>
                </a:moveTo>
                <a:lnTo>
                  <a:pt x="85403" y="240394"/>
                </a:lnTo>
                <a:lnTo>
                  <a:pt x="121372" y="229963"/>
                </a:lnTo>
                <a:lnTo>
                  <a:pt x="95834" y="204066"/>
                </a:lnTo>
                <a:close/>
                <a:moveTo>
                  <a:pt x="247623" y="83930"/>
                </a:moveTo>
                <a:lnTo>
                  <a:pt x="117775" y="213777"/>
                </a:lnTo>
                <a:lnTo>
                  <a:pt x="130005" y="226007"/>
                </a:lnTo>
                <a:lnTo>
                  <a:pt x="259133" y="96159"/>
                </a:lnTo>
                <a:lnTo>
                  <a:pt x="247623" y="83930"/>
                </a:lnTo>
                <a:close/>
                <a:moveTo>
                  <a:pt x="38898" y="74613"/>
                </a:moveTo>
                <a:lnTo>
                  <a:pt x="182269" y="74613"/>
                </a:lnTo>
                <a:cubicBezTo>
                  <a:pt x="184797" y="74613"/>
                  <a:pt x="186964" y="76411"/>
                  <a:pt x="186964" y="78929"/>
                </a:cubicBezTo>
                <a:cubicBezTo>
                  <a:pt x="186964" y="81446"/>
                  <a:pt x="184797" y="83244"/>
                  <a:pt x="182269" y="83244"/>
                </a:cubicBezTo>
                <a:lnTo>
                  <a:pt x="43231" y="83244"/>
                </a:lnTo>
                <a:lnTo>
                  <a:pt x="43231" y="129634"/>
                </a:lnTo>
                <a:lnTo>
                  <a:pt x="127738" y="129634"/>
                </a:lnTo>
                <a:cubicBezTo>
                  <a:pt x="129543" y="129634"/>
                  <a:pt x="131710" y="131433"/>
                  <a:pt x="131710" y="133590"/>
                </a:cubicBezTo>
                <a:cubicBezTo>
                  <a:pt x="131710" y="136108"/>
                  <a:pt x="129543" y="138265"/>
                  <a:pt x="127738" y="138265"/>
                </a:cubicBezTo>
                <a:lnTo>
                  <a:pt x="43231" y="138265"/>
                </a:lnTo>
                <a:lnTo>
                  <a:pt x="43231" y="241835"/>
                </a:lnTo>
                <a:lnTo>
                  <a:pt x="62733" y="241835"/>
                </a:lnTo>
                <a:cubicBezTo>
                  <a:pt x="64900" y="241835"/>
                  <a:pt x="67066" y="243992"/>
                  <a:pt x="67066" y="246510"/>
                </a:cubicBezTo>
                <a:cubicBezTo>
                  <a:pt x="67066" y="249027"/>
                  <a:pt x="64900" y="250466"/>
                  <a:pt x="62733" y="250466"/>
                </a:cubicBezTo>
                <a:lnTo>
                  <a:pt x="38898" y="250466"/>
                </a:lnTo>
                <a:cubicBezTo>
                  <a:pt x="36731" y="250466"/>
                  <a:pt x="34925" y="249027"/>
                  <a:pt x="34925" y="246510"/>
                </a:cubicBezTo>
                <a:lnTo>
                  <a:pt x="34925" y="78929"/>
                </a:lnTo>
                <a:cubicBezTo>
                  <a:pt x="34925" y="76411"/>
                  <a:pt x="36731" y="74613"/>
                  <a:pt x="38898" y="74613"/>
                </a:cubicBezTo>
                <a:close/>
                <a:moveTo>
                  <a:pt x="229279" y="65945"/>
                </a:moveTo>
                <a:lnTo>
                  <a:pt x="99431" y="195433"/>
                </a:lnTo>
                <a:lnTo>
                  <a:pt x="111660" y="207663"/>
                </a:lnTo>
                <a:lnTo>
                  <a:pt x="241508" y="77815"/>
                </a:lnTo>
                <a:lnTo>
                  <a:pt x="229279" y="65945"/>
                </a:lnTo>
                <a:close/>
                <a:moveTo>
                  <a:pt x="249422" y="48320"/>
                </a:moveTo>
                <a:cubicBezTo>
                  <a:pt x="247623" y="48320"/>
                  <a:pt x="245825" y="49399"/>
                  <a:pt x="244746" y="50838"/>
                </a:cubicBezTo>
                <a:lnTo>
                  <a:pt x="235394" y="59830"/>
                </a:lnTo>
                <a:lnTo>
                  <a:pt x="265248" y="90044"/>
                </a:lnTo>
                <a:lnTo>
                  <a:pt x="274600" y="80693"/>
                </a:lnTo>
                <a:cubicBezTo>
                  <a:pt x="276039" y="79614"/>
                  <a:pt x="276758" y="77455"/>
                  <a:pt x="276758" y="76017"/>
                </a:cubicBezTo>
                <a:cubicBezTo>
                  <a:pt x="276758" y="73858"/>
                  <a:pt x="276039" y="72420"/>
                  <a:pt x="274600" y="70621"/>
                </a:cubicBezTo>
                <a:lnTo>
                  <a:pt x="254817" y="50838"/>
                </a:lnTo>
                <a:cubicBezTo>
                  <a:pt x="253018" y="49399"/>
                  <a:pt x="251580" y="48320"/>
                  <a:pt x="249422" y="48320"/>
                </a:cubicBezTo>
                <a:close/>
                <a:moveTo>
                  <a:pt x="249422" y="39688"/>
                </a:moveTo>
                <a:cubicBezTo>
                  <a:pt x="253738" y="39688"/>
                  <a:pt x="257694" y="41846"/>
                  <a:pt x="260572" y="44724"/>
                </a:cubicBezTo>
                <a:lnTo>
                  <a:pt x="280715" y="64506"/>
                </a:lnTo>
                <a:cubicBezTo>
                  <a:pt x="283592" y="67744"/>
                  <a:pt x="285391" y="71700"/>
                  <a:pt x="285391" y="76017"/>
                </a:cubicBezTo>
                <a:cubicBezTo>
                  <a:pt x="285391" y="79973"/>
                  <a:pt x="283592" y="83930"/>
                  <a:pt x="280715" y="86807"/>
                </a:cubicBezTo>
                <a:lnTo>
                  <a:pt x="271722" y="96159"/>
                </a:lnTo>
                <a:lnTo>
                  <a:pt x="272801" y="97238"/>
                </a:lnTo>
                <a:cubicBezTo>
                  <a:pt x="274600" y="98677"/>
                  <a:pt x="274600" y="101555"/>
                  <a:pt x="272801" y="103713"/>
                </a:cubicBezTo>
                <a:cubicBezTo>
                  <a:pt x="271722" y="104432"/>
                  <a:pt x="271003" y="104792"/>
                  <a:pt x="269924" y="104792"/>
                </a:cubicBezTo>
                <a:cubicBezTo>
                  <a:pt x="268485" y="104792"/>
                  <a:pt x="267406" y="104432"/>
                  <a:pt x="267046" y="103713"/>
                </a:cubicBezTo>
                <a:lnTo>
                  <a:pt x="265248" y="102274"/>
                </a:lnTo>
                <a:lnTo>
                  <a:pt x="132522" y="234999"/>
                </a:lnTo>
                <a:cubicBezTo>
                  <a:pt x="132163" y="236078"/>
                  <a:pt x="131803" y="236438"/>
                  <a:pt x="131084" y="236438"/>
                </a:cubicBezTo>
                <a:lnTo>
                  <a:pt x="80367" y="250465"/>
                </a:lnTo>
                <a:cubicBezTo>
                  <a:pt x="79648" y="250465"/>
                  <a:pt x="79288" y="250465"/>
                  <a:pt x="78929" y="250465"/>
                </a:cubicBezTo>
                <a:cubicBezTo>
                  <a:pt x="77849" y="250465"/>
                  <a:pt x="76770" y="250106"/>
                  <a:pt x="76051" y="249746"/>
                </a:cubicBezTo>
                <a:cubicBezTo>
                  <a:pt x="74972" y="248667"/>
                  <a:pt x="74612" y="246869"/>
                  <a:pt x="74972" y="245430"/>
                </a:cubicBezTo>
                <a:lnTo>
                  <a:pt x="89000" y="194714"/>
                </a:lnTo>
                <a:cubicBezTo>
                  <a:pt x="89719" y="193994"/>
                  <a:pt x="90079" y="193275"/>
                  <a:pt x="90439" y="192915"/>
                </a:cubicBezTo>
                <a:lnTo>
                  <a:pt x="223164" y="59830"/>
                </a:lnTo>
                <a:lnTo>
                  <a:pt x="222085" y="58751"/>
                </a:lnTo>
                <a:cubicBezTo>
                  <a:pt x="220287" y="57313"/>
                  <a:pt x="220287" y="54435"/>
                  <a:pt x="222085" y="52637"/>
                </a:cubicBezTo>
                <a:cubicBezTo>
                  <a:pt x="223884" y="51198"/>
                  <a:pt x="226761" y="51198"/>
                  <a:pt x="228200" y="52637"/>
                </a:cubicBezTo>
                <a:lnTo>
                  <a:pt x="229279" y="53716"/>
                </a:lnTo>
                <a:lnTo>
                  <a:pt x="238631" y="44724"/>
                </a:lnTo>
                <a:cubicBezTo>
                  <a:pt x="241508" y="41846"/>
                  <a:pt x="245465" y="39688"/>
                  <a:pt x="249422" y="39688"/>
                </a:cubicBezTo>
                <a:close/>
                <a:moveTo>
                  <a:pt x="230981" y="20638"/>
                </a:moveTo>
                <a:cubicBezTo>
                  <a:pt x="232966" y="20638"/>
                  <a:pt x="234619" y="22291"/>
                  <a:pt x="234619" y="24606"/>
                </a:cubicBezTo>
                <a:cubicBezTo>
                  <a:pt x="234619" y="26921"/>
                  <a:pt x="232966" y="28244"/>
                  <a:pt x="230981" y="28244"/>
                </a:cubicBezTo>
                <a:cubicBezTo>
                  <a:pt x="228666" y="28244"/>
                  <a:pt x="227012" y="26921"/>
                  <a:pt x="227012" y="24606"/>
                </a:cubicBezTo>
                <a:cubicBezTo>
                  <a:pt x="227012" y="22291"/>
                  <a:pt x="228666" y="20638"/>
                  <a:pt x="230981" y="20638"/>
                </a:cubicBezTo>
                <a:close/>
                <a:moveTo>
                  <a:pt x="250761" y="20574"/>
                </a:moveTo>
                <a:cubicBezTo>
                  <a:pt x="252285" y="19050"/>
                  <a:pt x="255333" y="19050"/>
                  <a:pt x="256857" y="20574"/>
                </a:cubicBezTo>
                <a:cubicBezTo>
                  <a:pt x="258000" y="21336"/>
                  <a:pt x="258381" y="22860"/>
                  <a:pt x="258381" y="24003"/>
                </a:cubicBezTo>
                <a:cubicBezTo>
                  <a:pt x="258381" y="25146"/>
                  <a:pt x="258000" y="26289"/>
                  <a:pt x="256857" y="27051"/>
                </a:cubicBezTo>
                <a:cubicBezTo>
                  <a:pt x="256095" y="27813"/>
                  <a:pt x="255333" y="28194"/>
                  <a:pt x="254190" y="28194"/>
                </a:cubicBezTo>
                <a:cubicBezTo>
                  <a:pt x="252285" y="28194"/>
                  <a:pt x="251523" y="27813"/>
                  <a:pt x="250761" y="27051"/>
                </a:cubicBezTo>
                <a:cubicBezTo>
                  <a:pt x="249618" y="26289"/>
                  <a:pt x="249237" y="24765"/>
                  <a:pt x="249237" y="24003"/>
                </a:cubicBezTo>
                <a:cubicBezTo>
                  <a:pt x="249237" y="22860"/>
                  <a:pt x="249618" y="21336"/>
                  <a:pt x="250761" y="20574"/>
                </a:cubicBezTo>
                <a:close/>
                <a:moveTo>
                  <a:pt x="205032" y="20574"/>
                </a:moveTo>
                <a:cubicBezTo>
                  <a:pt x="206497" y="19050"/>
                  <a:pt x="209428" y="19050"/>
                  <a:pt x="210527" y="20574"/>
                </a:cubicBezTo>
                <a:cubicBezTo>
                  <a:pt x="211626" y="21336"/>
                  <a:pt x="212359" y="22860"/>
                  <a:pt x="212359" y="24003"/>
                </a:cubicBezTo>
                <a:cubicBezTo>
                  <a:pt x="212359" y="25146"/>
                  <a:pt x="211626" y="26289"/>
                  <a:pt x="210527" y="27051"/>
                </a:cubicBezTo>
                <a:cubicBezTo>
                  <a:pt x="210161" y="27813"/>
                  <a:pt x="209062" y="28194"/>
                  <a:pt x="207230" y="28194"/>
                </a:cubicBezTo>
                <a:cubicBezTo>
                  <a:pt x="206497" y="28194"/>
                  <a:pt x="205398" y="27813"/>
                  <a:pt x="205032" y="27051"/>
                </a:cubicBezTo>
                <a:cubicBezTo>
                  <a:pt x="203567" y="26289"/>
                  <a:pt x="203200" y="25146"/>
                  <a:pt x="203200" y="24003"/>
                </a:cubicBezTo>
                <a:cubicBezTo>
                  <a:pt x="203200" y="22860"/>
                  <a:pt x="203567" y="21336"/>
                  <a:pt x="205032" y="20574"/>
                </a:cubicBezTo>
                <a:close/>
                <a:moveTo>
                  <a:pt x="4332" y="0"/>
                </a:moveTo>
                <a:lnTo>
                  <a:pt x="283006" y="0"/>
                </a:lnTo>
                <a:cubicBezTo>
                  <a:pt x="285171" y="0"/>
                  <a:pt x="286976" y="2163"/>
                  <a:pt x="286976" y="4687"/>
                </a:cubicBezTo>
                <a:lnTo>
                  <a:pt x="286976" y="45065"/>
                </a:lnTo>
                <a:cubicBezTo>
                  <a:pt x="286976" y="47229"/>
                  <a:pt x="285171" y="49031"/>
                  <a:pt x="283006" y="49031"/>
                </a:cubicBezTo>
                <a:cubicBezTo>
                  <a:pt x="280479" y="49031"/>
                  <a:pt x="278313" y="47229"/>
                  <a:pt x="278313" y="45065"/>
                </a:cubicBezTo>
                <a:lnTo>
                  <a:pt x="278313" y="8652"/>
                </a:lnTo>
                <a:lnTo>
                  <a:pt x="8663" y="8652"/>
                </a:lnTo>
                <a:lnTo>
                  <a:pt x="8663" y="40379"/>
                </a:lnTo>
                <a:lnTo>
                  <a:pt x="212976" y="40379"/>
                </a:lnTo>
                <a:cubicBezTo>
                  <a:pt x="215503" y="40379"/>
                  <a:pt x="217308" y="42542"/>
                  <a:pt x="217308" y="45065"/>
                </a:cubicBezTo>
                <a:cubicBezTo>
                  <a:pt x="217308" y="47229"/>
                  <a:pt x="215503" y="49031"/>
                  <a:pt x="212976" y="49031"/>
                </a:cubicBezTo>
                <a:lnTo>
                  <a:pt x="8663" y="49031"/>
                </a:lnTo>
                <a:lnTo>
                  <a:pt x="8663" y="278325"/>
                </a:lnTo>
                <a:lnTo>
                  <a:pt x="220196" y="278325"/>
                </a:lnTo>
                <a:lnTo>
                  <a:pt x="220196" y="224246"/>
                </a:lnTo>
                <a:cubicBezTo>
                  <a:pt x="220196" y="222083"/>
                  <a:pt x="222362" y="219920"/>
                  <a:pt x="224527" y="219920"/>
                </a:cubicBezTo>
                <a:lnTo>
                  <a:pt x="278313" y="219920"/>
                </a:lnTo>
                <a:lnTo>
                  <a:pt x="278313" y="114286"/>
                </a:lnTo>
                <a:cubicBezTo>
                  <a:pt x="278313" y="111763"/>
                  <a:pt x="280479" y="110321"/>
                  <a:pt x="283006" y="110321"/>
                </a:cubicBezTo>
                <a:cubicBezTo>
                  <a:pt x="285171" y="110321"/>
                  <a:pt x="286976" y="111763"/>
                  <a:pt x="286976" y="114286"/>
                </a:cubicBezTo>
                <a:lnTo>
                  <a:pt x="286976" y="224246"/>
                </a:lnTo>
                <a:cubicBezTo>
                  <a:pt x="286976" y="225688"/>
                  <a:pt x="286615" y="226770"/>
                  <a:pt x="285532" y="227131"/>
                </a:cubicBezTo>
                <a:lnTo>
                  <a:pt x="227776" y="285536"/>
                </a:lnTo>
                <a:cubicBezTo>
                  <a:pt x="227415" y="285896"/>
                  <a:pt x="225610" y="286978"/>
                  <a:pt x="224527" y="286978"/>
                </a:cubicBezTo>
                <a:lnTo>
                  <a:pt x="4332" y="286978"/>
                </a:lnTo>
                <a:cubicBezTo>
                  <a:pt x="1805" y="286978"/>
                  <a:pt x="0" y="284814"/>
                  <a:pt x="0" y="282291"/>
                </a:cubicBezTo>
                <a:lnTo>
                  <a:pt x="0" y="4687"/>
                </a:lnTo>
                <a:cubicBezTo>
                  <a:pt x="0" y="2163"/>
                  <a:pt x="1805" y="0"/>
                  <a:pt x="4332"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7" name="Freeform 1066">
            <a:extLst>
              <a:ext uri="{FF2B5EF4-FFF2-40B4-BE49-F238E27FC236}">
                <a16:creationId xmlns:a16="http://schemas.microsoft.com/office/drawing/2014/main" xmlns="" id="{45411DAE-22ED-D440-A09F-ECBE0E9507D7}"/>
              </a:ext>
            </a:extLst>
          </p:cNvPr>
          <p:cNvSpPr>
            <a:spLocks noChangeAspect="1" noChangeArrowheads="1"/>
          </p:cNvSpPr>
          <p:nvPr/>
        </p:nvSpPr>
        <p:spPr bwMode="auto">
          <a:xfrm>
            <a:off x="5560807" y="2442163"/>
            <a:ext cx="543440" cy="541782"/>
          </a:xfrm>
          <a:custGeom>
            <a:avLst/>
            <a:gdLst>
              <a:gd name="T0" fmla="*/ 26965827 w 286978"/>
              <a:gd name="T1" fmla="*/ 30702655 h 285394"/>
              <a:gd name="T2" fmla="*/ 32752427 w 286978"/>
              <a:gd name="T3" fmla="*/ 30702655 h 285394"/>
              <a:gd name="T4" fmla="*/ 33090247 w 286978"/>
              <a:gd name="T5" fmla="*/ 28725308 h 285394"/>
              <a:gd name="T6" fmla="*/ 33259150 w 286978"/>
              <a:gd name="T7" fmla="*/ 34399134 h 285394"/>
              <a:gd name="T8" fmla="*/ 25952135 w 286978"/>
              <a:gd name="T9" fmla="*/ 30702655 h 285394"/>
              <a:gd name="T10" fmla="*/ 11228194 w 286978"/>
              <a:gd name="T11" fmla="*/ 28510520 h 285394"/>
              <a:gd name="T12" fmla="*/ 14535827 w 286978"/>
              <a:gd name="T13" fmla="*/ 29612552 h 285394"/>
              <a:gd name="T14" fmla="*/ 11228194 w 286978"/>
              <a:gd name="T15" fmla="*/ 28510520 h 285394"/>
              <a:gd name="T16" fmla="*/ 8232606 w 286978"/>
              <a:gd name="T17" fmla="*/ 29061621 h 285394"/>
              <a:gd name="T18" fmla="*/ 3761210 w 286978"/>
              <a:gd name="T19" fmla="*/ 29061621 h 285394"/>
              <a:gd name="T20" fmla="*/ 28821303 w 286978"/>
              <a:gd name="T21" fmla="*/ 26766356 h 285394"/>
              <a:gd name="T22" fmla="*/ 30067907 w 286978"/>
              <a:gd name="T23" fmla="*/ 25585453 h 285394"/>
              <a:gd name="T24" fmla="*/ 30067907 w 286978"/>
              <a:gd name="T25" fmla="*/ 29040709 h 285394"/>
              <a:gd name="T26" fmla="*/ 13859859 w 286978"/>
              <a:gd name="T27" fmla="*/ 23726804 h 285394"/>
              <a:gd name="T28" fmla="*/ 17921876 w 286978"/>
              <a:gd name="T29" fmla="*/ 24829014 h 285394"/>
              <a:gd name="T30" fmla="*/ 13859859 w 286978"/>
              <a:gd name="T31" fmla="*/ 23726804 h 285394"/>
              <a:gd name="T32" fmla="*/ 10864854 w 286978"/>
              <a:gd name="T33" fmla="*/ 24231843 h 285394"/>
              <a:gd name="T34" fmla="*/ 3761210 w 286978"/>
              <a:gd name="T35" fmla="*/ 24231843 h 285394"/>
              <a:gd name="T36" fmla="*/ 1022677 w 286978"/>
              <a:gd name="T37" fmla="*/ 33358575 h 285394"/>
              <a:gd name="T38" fmla="*/ 20026561 w 286978"/>
              <a:gd name="T39" fmla="*/ 19835428 h 285394"/>
              <a:gd name="T40" fmla="*/ 20324740 w 286978"/>
              <a:gd name="T41" fmla="*/ 18751827 h 285394"/>
              <a:gd name="T42" fmla="*/ 24884069 w 286978"/>
              <a:gd name="T43" fmla="*/ 26900218 h 285394"/>
              <a:gd name="T44" fmla="*/ 554044 w 286978"/>
              <a:gd name="T45" fmla="*/ 34398750 h 285394"/>
              <a:gd name="T46" fmla="*/ 554044 w 286978"/>
              <a:gd name="T47" fmla="*/ 18751827 h 285394"/>
              <a:gd name="T48" fmla="*/ 26661907 w 286978"/>
              <a:gd name="T49" fmla="*/ 10309714 h 285394"/>
              <a:gd name="T50" fmla="*/ 16173039 w 286978"/>
              <a:gd name="T51" fmla="*/ 10309714 h 285394"/>
              <a:gd name="T52" fmla="*/ 29584503 w 286978"/>
              <a:gd name="T53" fmla="*/ 4975142 h 285394"/>
              <a:gd name="T54" fmla="*/ 24200132 w 286978"/>
              <a:gd name="T55" fmla="*/ 5891761 h 285394"/>
              <a:gd name="T56" fmla="*/ 16676645 w 286978"/>
              <a:gd name="T57" fmla="*/ 4975142 h 285394"/>
              <a:gd name="T58" fmla="*/ 20747029 w 286978"/>
              <a:gd name="T59" fmla="*/ 5891761 h 285394"/>
              <a:gd name="T60" fmla="*/ 16676645 w 286978"/>
              <a:gd name="T61" fmla="*/ 4975142 h 285394"/>
              <a:gd name="T62" fmla="*/ 1019255 w 286978"/>
              <a:gd name="T63" fmla="*/ 6412187 h 285394"/>
              <a:gd name="T64" fmla="*/ 6836871 w 286978"/>
              <a:gd name="T65" fmla="*/ 6412187 h 285394"/>
              <a:gd name="T66" fmla="*/ 7134355 w 286978"/>
              <a:gd name="T67" fmla="*/ 4429834 h 285394"/>
              <a:gd name="T68" fmla="*/ 7304094 w 286978"/>
              <a:gd name="T69" fmla="*/ 10288523 h 285394"/>
              <a:gd name="T70" fmla="*/ 0 w 286978"/>
              <a:gd name="T71" fmla="*/ 6412187 h 285394"/>
              <a:gd name="T72" fmla="*/ 15286739 w 286978"/>
              <a:gd name="T73" fmla="*/ 1040341 h 285394"/>
              <a:gd name="T74" fmla="*/ 32930553 w 286978"/>
              <a:gd name="T75" fmla="*/ 14650029 h 285394"/>
              <a:gd name="T76" fmla="*/ 4072667 w 286978"/>
              <a:gd name="T77" fmla="*/ 1039901 h 285394"/>
              <a:gd name="T78" fmla="*/ 5276420 w 286978"/>
              <a:gd name="T79" fmla="*/ 2296235 h 285394"/>
              <a:gd name="T80" fmla="*/ 33441916 w 286978"/>
              <a:gd name="T81" fmla="*/ 0 h 285394"/>
              <a:gd name="T82" fmla="*/ 33441916 w 286978"/>
              <a:gd name="T83" fmla="*/ 15646970 h 285394"/>
              <a:gd name="T84" fmla="*/ 10428668 w 286978"/>
              <a:gd name="T85" fmla="*/ 8105042 h 285394"/>
              <a:gd name="T86" fmla="*/ 14988611 w 286978"/>
              <a:gd name="T87" fmla="*/ 0 h 285394"/>
              <a:gd name="T88" fmla="*/ 4072667 w 286978"/>
              <a:gd name="T89" fmla="*/ 4548741 h 285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6978" h="285394">
                <a:moveTo>
                  <a:pt x="231198" y="237608"/>
                </a:moveTo>
                <a:cubicBezTo>
                  <a:pt x="232624" y="239391"/>
                  <a:pt x="233337" y="242244"/>
                  <a:pt x="231554" y="244027"/>
                </a:cubicBezTo>
                <a:cubicBezTo>
                  <a:pt x="229058" y="246880"/>
                  <a:pt x="227632" y="250446"/>
                  <a:pt x="227632" y="254725"/>
                </a:cubicBezTo>
                <a:lnTo>
                  <a:pt x="227632" y="276835"/>
                </a:lnTo>
                <a:lnTo>
                  <a:pt x="276480" y="276835"/>
                </a:lnTo>
                <a:lnTo>
                  <a:pt x="276480" y="254725"/>
                </a:lnTo>
                <a:cubicBezTo>
                  <a:pt x="276480" y="250446"/>
                  <a:pt x="275054" y="246880"/>
                  <a:pt x="272201" y="244027"/>
                </a:cubicBezTo>
                <a:cubicBezTo>
                  <a:pt x="271131" y="242244"/>
                  <a:pt x="271131" y="239391"/>
                  <a:pt x="273271" y="237608"/>
                </a:cubicBezTo>
                <a:cubicBezTo>
                  <a:pt x="275054" y="236538"/>
                  <a:pt x="277549" y="236538"/>
                  <a:pt x="279332" y="238321"/>
                </a:cubicBezTo>
                <a:cubicBezTo>
                  <a:pt x="282898" y="242957"/>
                  <a:pt x="285394" y="248663"/>
                  <a:pt x="285394" y="254725"/>
                </a:cubicBezTo>
                <a:lnTo>
                  <a:pt x="285394" y="281114"/>
                </a:lnTo>
                <a:cubicBezTo>
                  <a:pt x="285394" y="283611"/>
                  <a:pt x="283254" y="285394"/>
                  <a:pt x="280758" y="285394"/>
                </a:cubicBezTo>
                <a:lnTo>
                  <a:pt x="223354" y="285394"/>
                </a:lnTo>
                <a:cubicBezTo>
                  <a:pt x="221214" y="285394"/>
                  <a:pt x="219075" y="283611"/>
                  <a:pt x="219075" y="281114"/>
                </a:cubicBezTo>
                <a:lnTo>
                  <a:pt x="219075" y="254725"/>
                </a:lnTo>
                <a:cubicBezTo>
                  <a:pt x="219075" y="248663"/>
                  <a:pt x="221214" y="242957"/>
                  <a:pt x="225136" y="238321"/>
                </a:cubicBezTo>
                <a:cubicBezTo>
                  <a:pt x="226206" y="236538"/>
                  <a:pt x="229058" y="236538"/>
                  <a:pt x="231198" y="237608"/>
                </a:cubicBezTo>
                <a:close/>
                <a:moveTo>
                  <a:pt x="94784" y="236538"/>
                </a:moveTo>
                <a:lnTo>
                  <a:pt x="122705" y="236538"/>
                </a:lnTo>
                <a:cubicBezTo>
                  <a:pt x="125210" y="236538"/>
                  <a:pt x="126642" y="238824"/>
                  <a:pt x="126642" y="241110"/>
                </a:cubicBezTo>
                <a:cubicBezTo>
                  <a:pt x="126642" y="243396"/>
                  <a:pt x="125210" y="245682"/>
                  <a:pt x="122705" y="245682"/>
                </a:cubicBezTo>
                <a:lnTo>
                  <a:pt x="94784" y="245682"/>
                </a:lnTo>
                <a:cubicBezTo>
                  <a:pt x="92278" y="245682"/>
                  <a:pt x="90488" y="243396"/>
                  <a:pt x="90488" y="241110"/>
                </a:cubicBezTo>
                <a:cubicBezTo>
                  <a:pt x="90488" y="238824"/>
                  <a:pt x="92278" y="236538"/>
                  <a:pt x="94784" y="236538"/>
                </a:cubicBezTo>
                <a:close/>
                <a:moveTo>
                  <a:pt x="35983" y="236538"/>
                </a:moveTo>
                <a:lnTo>
                  <a:pt x="64911" y="236538"/>
                </a:lnTo>
                <a:cubicBezTo>
                  <a:pt x="67381" y="236538"/>
                  <a:pt x="69497" y="238824"/>
                  <a:pt x="69497" y="241110"/>
                </a:cubicBezTo>
                <a:cubicBezTo>
                  <a:pt x="69497" y="243396"/>
                  <a:pt x="67381" y="245682"/>
                  <a:pt x="64911" y="245682"/>
                </a:cubicBezTo>
                <a:lnTo>
                  <a:pt x="35983" y="245682"/>
                </a:lnTo>
                <a:cubicBezTo>
                  <a:pt x="33514" y="245682"/>
                  <a:pt x="31750" y="243396"/>
                  <a:pt x="31750" y="241110"/>
                </a:cubicBezTo>
                <a:cubicBezTo>
                  <a:pt x="31750" y="238824"/>
                  <a:pt x="33514" y="236538"/>
                  <a:pt x="35983" y="236538"/>
                </a:cubicBezTo>
                <a:close/>
                <a:moveTo>
                  <a:pt x="253819" y="212271"/>
                </a:moveTo>
                <a:cubicBezTo>
                  <a:pt x="248013" y="212271"/>
                  <a:pt x="243296" y="216625"/>
                  <a:pt x="243296" y="222068"/>
                </a:cubicBezTo>
                <a:cubicBezTo>
                  <a:pt x="243296" y="227874"/>
                  <a:pt x="248013" y="232228"/>
                  <a:pt x="253819" y="232228"/>
                </a:cubicBezTo>
                <a:cubicBezTo>
                  <a:pt x="258899" y="232228"/>
                  <a:pt x="263616" y="227874"/>
                  <a:pt x="263616" y="222068"/>
                </a:cubicBezTo>
                <a:cubicBezTo>
                  <a:pt x="263616" y="216625"/>
                  <a:pt x="258899" y="212271"/>
                  <a:pt x="253819" y="212271"/>
                </a:cubicBezTo>
                <a:close/>
                <a:moveTo>
                  <a:pt x="253819" y="203200"/>
                </a:moveTo>
                <a:cubicBezTo>
                  <a:pt x="263979" y="203200"/>
                  <a:pt x="272687" y="211545"/>
                  <a:pt x="272687" y="222068"/>
                </a:cubicBezTo>
                <a:cubicBezTo>
                  <a:pt x="272687" y="232228"/>
                  <a:pt x="263979" y="240937"/>
                  <a:pt x="253819" y="240937"/>
                </a:cubicBezTo>
                <a:cubicBezTo>
                  <a:pt x="243296" y="240937"/>
                  <a:pt x="234950" y="232228"/>
                  <a:pt x="234950" y="222068"/>
                </a:cubicBezTo>
                <a:cubicBezTo>
                  <a:pt x="234950" y="211545"/>
                  <a:pt x="243296" y="203200"/>
                  <a:pt x="253819" y="203200"/>
                </a:cubicBezTo>
                <a:close/>
                <a:moveTo>
                  <a:pt x="116999" y="196850"/>
                </a:moveTo>
                <a:lnTo>
                  <a:pt x="151289" y="196850"/>
                </a:lnTo>
                <a:cubicBezTo>
                  <a:pt x="153789" y="196850"/>
                  <a:pt x="155218" y="198374"/>
                  <a:pt x="155218" y="201041"/>
                </a:cubicBezTo>
                <a:cubicBezTo>
                  <a:pt x="155218" y="203708"/>
                  <a:pt x="153789" y="205994"/>
                  <a:pt x="151289" y="205994"/>
                </a:cubicBezTo>
                <a:lnTo>
                  <a:pt x="116999" y="205994"/>
                </a:lnTo>
                <a:cubicBezTo>
                  <a:pt x="114499" y="205994"/>
                  <a:pt x="112713" y="203708"/>
                  <a:pt x="112713" y="201041"/>
                </a:cubicBezTo>
                <a:cubicBezTo>
                  <a:pt x="112713" y="198374"/>
                  <a:pt x="114499" y="196850"/>
                  <a:pt x="116999" y="196850"/>
                </a:cubicBezTo>
                <a:close/>
                <a:moveTo>
                  <a:pt x="36033" y="196850"/>
                </a:moveTo>
                <a:lnTo>
                  <a:pt x="87792" y="196850"/>
                </a:lnTo>
                <a:cubicBezTo>
                  <a:pt x="89933" y="196850"/>
                  <a:pt x="91718" y="198374"/>
                  <a:pt x="91718" y="201041"/>
                </a:cubicBezTo>
                <a:cubicBezTo>
                  <a:pt x="91718" y="203708"/>
                  <a:pt x="89933" y="205994"/>
                  <a:pt x="87792" y="205994"/>
                </a:cubicBezTo>
                <a:lnTo>
                  <a:pt x="36033" y="205994"/>
                </a:lnTo>
                <a:cubicBezTo>
                  <a:pt x="33535" y="205994"/>
                  <a:pt x="31750" y="203708"/>
                  <a:pt x="31750" y="201041"/>
                </a:cubicBezTo>
                <a:cubicBezTo>
                  <a:pt x="31750" y="198374"/>
                  <a:pt x="33535" y="196850"/>
                  <a:pt x="36033" y="196850"/>
                </a:cubicBezTo>
                <a:close/>
                <a:moveTo>
                  <a:pt x="8632" y="164565"/>
                </a:moveTo>
                <a:lnTo>
                  <a:pt x="8632" y="276760"/>
                </a:lnTo>
                <a:lnTo>
                  <a:pt x="169054" y="276760"/>
                </a:lnTo>
                <a:lnTo>
                  <a:pt x="201067" y="220662"/>
                </a:lnTo>
                <a:lnTo>
                  <a:pt x="169054" y="164565"/>
                </a:lnTo>
                <a:lnTo>
                  <a:pt x="8632" y="164565"/>
                </a:lnTo>
                <a:close/>
                <a:moveTo>
                  <a:pt x="4676" y="155575"/>
                </a:moveTo>
                <a:lnTo>
                  <a:pt x="171572" y="155575"/>
                </a:lnTo>
                <a:cubicBezTo>
                  <a:pt x="173011" y="155575"/>
                  <a:pt x="174809" y="156654"/>
                  <a:pt x="175529" y="158092"/>
                </a:cubicBezTo>
                <a:lnTo>
                  <a:pt x="210059" y="218505"/>
                </a:lnTo>
                <a:cubicBezTo>
                  <a:pt x="210778" y="219943"/>
                  <a:pt x="210778" y="221381"/>
                  <a:pt x="210059" y="223179"/>
                </a:cubicBezTo>
                <a:lnTo>
                  <a:pt x="175529" y="283233"/>
                </a:lnTo>
                <a:cubicBezTo>
                  <a:pt x="174809" y="285031"/>
                  <a:pt x="173011" y="285391"/>
                  <a:pt x="171572" y="285391"/>
                </a:cubicBezTo>
                <a:lnTo>
                  <a:pt x="4676" y="285391"/>
                </a:lnTo>
                <a:cubicBezTo>
                  <a:pt x="2158" y="285391"/>
                  <a:pt x="0" y="283593"/>
                  <a:pt x="0" y="281075"/>
                </a:cubicBezTo>
                <a:lnTo>
                  <a:pt x="0" y="159890"/>
                </a:lnTo>
                <a:cubicBezTo>
                  <a:pt x="0" y="157373"/>
                  <a:pt x="2158" y="155575"/>
                  <a:pt x="4676" y="155575"/>
                </a:cubicBezTo>
                <a:close/>
                <a:moveTo>
                  <a:pt x="140809" y="80963"/>
                </a:moveTo>
                <a:lnTo>
                  <a:pt x="221141" y="80963"/>
                </a:lnTo>
                <a:cubicBezTo>
                  <a:pt x="223283" y="80963"/>
                  <a:pt x="225068" y="82868"/>
                  <a:pt x="225068" y="85535"/>
                </a:cubicBezTo>
                <a:cubicBezTo>
                  <a:pt x="225068" y="88202"/>
                  <a:pt x="223283" y="90107"/>
                  <a:pt x="221141" y="90107"/>
                </a:cubicBezTo>
                <a:lnTo>
                  <a:pt x="140809" y="90107"/>
                </a:lnTo>
                <a:cubicBezTo>
                  <a:pt x="138667" y="90107"/>
                  <a:pt x="136525" y="88202"/>
                  <a:pt x="136525" y="85535"/>
                </a:cubicBezTo>
                <a:cubicBezTo>
                  <a:pt x="136525" y="82868"/>
                  <a:pt x="138667" y="80963"/>
                  <a:pt x="140809" y="80963"/>
                </a:cubicBezTo>
                <a:close/>
                <a:moveTo>
                  <a:pt x="204286" y="41275"/>
                </a:moveTo>
                <a:lnTo>
                  <a:pt x="249739" y="41275"/>
                </a:lnTo>
                <a:cubicBezTo>
                  <a:pt x="252225" y="41275"/>
                  <a:pt x="253645" y="42929"/>
                  <a:pt x="253645" y="45244"/>
                </a:cubicBezTo>
                <a:cubicBezTo>
                  <a:pt x="253645" y="47559"/>
                  <a:pt x="252225" y="48882"/>
                  <a:pt x="249739" y="48882"/>
                </a:cubicBezTo>
                <a:lnTo>
                  <a:pt x="204286" y="48882"/>
                </a:lnTo>
                <a:cubicBezTo>
                  <a:pt x="201445" y="48882"/>
                  <a:pt x="200025" y="47559"/>
                  <a:pt x="200025" y="45244"/>
                </a:cubicBezTo>
                <a:cubicBezTo>
                  <a:pt x="200025" y="42929"/>
                  <a:pt x="201445" y="41275"/>
                  <a:pt x="204286" y="41275"/>
                </a:cubicBezTo>
                <a:close/>
                <a:moveTo>
                  <a:pt x="140776" y="41275"/>
                </a:moveTo>
                <a:lnTo>
                  <a:pt x="175137" y="41275"/>
                </a:lnTo>
                <a:cubicBezTo>
                  <a:pt x="176908" y="41275"/>
                  <a:pt x="179034" y="42929"/>
                  <a:pt x="179034" y="45244"/>
                </a:cubicBezTo>
                <a:cubicBezTo>
                  <a:pt x="179034" y="47559"/>
                  <a:pt x="176908" y="48882"/>
                  <a:pt x="175137" y="48882"/>
                </a:cubicBezTo>
                <a:lnTo>
                  <a:pt x="140776" y="48882"/>
                </a:lnTo>
                <a:cubicBezTo>
                  <a:pt x="138651" y="48882"/>
                  <a:pt x="136525" y="47559"/>
                  <a:pt x="136525" y="45244"/>
                </a:cubicBezTo>
                <a:cubicBezTo>
                  <a:pt x="136525" y="42929"/>
                  <a:pt x="138651" y="41275"/>
                  <a:pt x="140776" y="41275"/>
                </a:cubicBezTo>
                <a:close/>
                <a:moveTo>
                  <a:pt x="11829" y="36021"/>
                </a:moveTo>
                <a:cubicBezTo>
                  <a:pt x="13980" y="37483"/>
                  <a:pt x="13980" y="40041"/>
                  <a:pt x="12546" y="42234"/>
                </a:cubicBezTo>
                <a:cubicBezTo>
                  <a:pt x="9679" y="45523"/>
                  <a:pt x="8603" y="49178"/>
                  <a:pt x="8603" y="53198"/>
                </a:cubicBezTo>
                <a:lnTo>
                  <a:pt x="8603" y="76588"/>
                </a:lnTo>
                <a:lnTo>
                  <a:pt x="57713" y="76588"/>
                </a:lnTo>
                <a:lnTo>
                  <a:pt x="57713" y="53198"/>
                </a:lnTo>
                <a:cubicBezTo>
                  <a:pt x="57713" y="49178"/>
                  <a:pt x="55921" y="45523"/>
                  <a:pt x="53770" y="42234"/>
                </a:cubicBezTo>
                <a:cubicBezTo>
                  <a:pt x="51978" y="40041"/>
                  <a:pt x="52336" y="37483"/>
                  <a:pt x="54487" y="36021"/>
                </a:cubicBezTo>
                <a:cubicBezTo>
                  <a:pt x="55921" y="34925"/>
                  <a:pt x="58789" y="35290"/>
                  <a:pt x="60223" y="36752"/>
                </a:cubicBezTo>
                <a:cubicBezTo>
                  <a:pt x="64166" y="41503"/>
                  <a:pt x="66317" y="47716"/>
                  <a:pt x="66317" y="53198"/>
                </a:cubicBezTo>
                <a:lnTo>
                  <a:pt x="66317" y="80608"/>
                </a:lnTo>
                <a:cubicBezTo>
                  <a:pt x="66317" y="83166"/>
                  <a:pt x="64166" y="85359"/>
                  <a:pt x="61657" y="85359"/>
                </a:cubicBezTo>
                <a:lnTo>
                  <a:pt x="4660" y="85359"/>
                </a:lnTo>
                <a:cubicBezTo>
                  <a:pt x="2151" y="85359"/>
                  <a:pt x="0" y="83166"/>
                  <a:pt x="0" y="80608"/>
                </a:cubicBezTo>
                <a:lnTo>
                  <a:pt x="0" y="53198"/>
                </a:lnTo>
                <a:cubicBezTo>
                  <a:pt x="0" y="47716"/>
                  <a:pt x="2151" y="41503"/>
                  <a:pt x="5735" y="36752"/>
                </a:cubicBezTo>
                <a:cubicBezTo>
                  <a:pt x="7528" y="35290"/>
                  <a:pt x="10037" y="34925"/>
                  <a:pt x="11829" y="36021"/>
                </a:cubicBezTo>
                <a:close/>
                <a:moveTo>
                  <a:pt x="129045" y="8630"/>
                </a:moveTo>
                <a:lnTo>
                  <a:pt x="96667" y="64728"/>
                </a:lnTo>
                <a:lnTo>
                  <a:pt x="129045" y="121544"/>
                </a:lnTo>
                <a:lnTo>
                  <a:pt x="277984" y="121544"/>
                </a:lnTo>
                <a:lnTo>
                  <a:pt x="277984" y="8630"/>
                </a:lnTo>
                <a:lnTo>
                  <a:pt x="129045" y="8630"/>
                </a:lnTo>
                <a:close/>
                <a:moveTo>
                  <a:pt x="34381" y="8626"/>
                </a:moveTo>
                <a:cubicBezTo>
                  <a:pt x="28938" y="8626"/>
                  <a:pt x="24584" y="13299"/>
                  <a:pt x="24584" y="19050"/>
                </a:cubicBezTo>
                <a:cubicBezTo>
                  <a:pt x="24584" y="24441"/>
                  <a:pt x="28938" y="29114"/>
                  <a:pt x="34381" y="29114"/>
                </a:cubicBezTo>
                <a:cubicBezTo>
                  <a:pt x="40186" y="29114"/>
                  <a:pt x="44541" y="24441"/>
                  <a:pt x="44541" y="19050"/>
                </a:cubicBezTo>
                <a:cubicBezTo>
                  <a:pt x="44541" y="13299"/>
                  <a:pt x="40186" y="8626"/>
                  <a:pt x="34381" y="8626"/>
                </a:cubicBezTo>
                <a:close/>
                <a:moveTo>
                  <a:pt x="126527" y="0"/>
                </a:moveTo>
                <a:lnTo>
                  <a:pt x="282301" y="0"/>
                </a:lnTo>
                <a:cubicBezTo>
                  <a:pt x="284820" y="0"/>
                  <a:pt x="286978" y="2157"/>
                  <a:pt x="286978" y="4675"/>
                </a:cubicBezTo>
                <a:lnTo>
                  <a:pt x="286978" y="125500"/>
                </a:lnTo>
                <a:cubicBezTo>
                  <a:pt x="286978" y="128017"/>
                  <a:pt x="284820" y="129815"/>
                  <a:pt x="282301" y="129815"/>
                </a:cubicBezTo>
                <a:lnTo>
                  <a:pt x="126527" y="129815"/>
                </a:lnTo>
                <a:cubicBezTo>
                  <a:pt x="124728" y="129815"/>
                  <a:pt x="123649" y="129096"/>
                  <a:pt x="122929" y="128017"/>
                </a:cubicBezTo>
                <a:lnTo>
                  <a:pt x="88033" y="67245"/>
                </a:lnTo>
                <a:cubicBezTo>
                  <a:pt x="87313" y="66166"/>
                  <a:pt x="87313" y="64008"/>
                  <a:pt x="88033" y="62930"/>
                </a:cubicBezTo>
                <a:lnTo>
                  <a:pt x="122929" y="2157"/>
                </a:lnTo>
                <a:cubicBezTo>
                  <a:pt x="123649" y="1079"/>
                  <a:pt x="124728" y="0"/>
                  <a:pt x="126527" y="0"/>
                </a:cubicBezTo>
                <a:close/>
                <a:moveTo>
                  <a:pt x="34381" y="0"/>
                </a:moveTo>
                <a:cubicBezTo>
                  <a:pt x="44904" y="0"/>
                  <a:pt x="53612" y="8626"/>
                  <a:pt x="53612" y="19050"/>
                </a:cubicBezTo>
                <a:cubicBezTo>
                  <a:pt x="53612" y="29473"/>
                  <a:pt x="44904" y="37740"/>
                  <a:pt x="34381" y="37740"/>
                </a:cubicBezTo>
                <a:cubicBezTo>
                  <a:pt x="24221" y="37740"/>
                  <a:pt x="15875" y="29473"/>
                  <a:pt x="15875" y="19050"/>
                </a:cubicBezTo>
                <a:cubicBezTo>
                  <a:pt x="15875" y="8626"/>
                  <a:pt x="24221" y="0"/>
                  <a:pt x="34381"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8" name="Freeform 970">
            <a:extLst>
              <a:ext uri="{FF2B5EF4-FFF2-40B4-BE49-F238E27FC236}">
                <a16:creationId xmlns:a16="http://schemas.microsoft.com/office/drawing/2014/main" xmlns="" id="{BF50A988-A6C6-2E4C-96DA-B0F93F5C7B0C}"/>
              </a:ext>
            </a:extLst>
          </p:cNvPr>
          <p:cNvSpPr>
            <a:spLocks noChangeAspect="1" noChangeArrowheads="1"/>
          </p:cNvSpPr>
          <p:nvPr/>
        </p:nvSpPr>
        <p:spPr bwMode="auto">
          <a:xfrm>
            <a:off x="7664010" y="3602205"/>
            <a:ext cx="506990" cy="555037"/>
          </a:xfrm>
          <a:custGeom>
            <a:avLst/>
            <a:gdLst>
              <a:gd name="T0" fmla="*/ 12516314 w 267928"/>
              <a:gd name="T1" fmla="*/ 32134122 h 293327"/>
              <a:gd name="T2" fmla="*/ 17554108 w 267928"/>
              <a:gd name="T3" fmla="*/ 33494188 h 293327"/>
              <a:gd name="T4" fmla="*/ 19162737 w 267928"/>
              <a:gd name="T5" fmla="*/ 31751577 h 293327"/>
              <a:gd name="T6" fmla="*/ 10949878 w 267928"/>
              <a:gd name="T7" fmla="*/ 28308523 h 293327"/>
              <a:gd name="T8" fmla="*/ 11500336 w 267928"/>
              <a:gd name="T9" fmla="*/ 30688936 h 293327"/>
              <a:gd name="T10" fmla="*/ 20686674 w 267928"/>
              <a:gd name="T11" fmla="*/ 30178702 h 293327"/>
              <a:gd name="T12" fmla="*/ 10949878 w 267928"/>
              <a:gd name="T13" fmla="*/ 28308523 h 293327"/>
              <a:gd name="T14" fmla="*/ 25766886 w 267928"/>
              <a:gd name="T15" fmla="*/ 12555330 h 293327"/>
              <a:gd name="T16" fmla="*/ 16078964 w 267928"/>
              <a:gd name="T17" fmla="*/ 22979059 h 293327"/>
              <a:gd name="T18" fmla="*/ 15359810 w 267928"/>
              <a:gd name="T19" fmla="*/ 22979059 h 293327"/>
              <a:gd name="T20" fmla="*/ 11213848 w 267928"/>
              <a:gd name="T21" fmla="*/ 18148699 h 293327"/>
              <a:gd name="T22" fmla="*/ 15698306 w 267928"/>
              <a:gd name="T23" fmla="*/ 21877339 h 293327"/>
              <a:gd name="T24" fmla="*/ 15739489 w 267928"/>
              <a:gd name="T25" fmla="*/ 8790036 h 293327"/>
              <a:gd name="T26" fmla="*/ 15739489 w 267928"/>
              <a:gd name="T27" fmla="*/ 9845840 h 293327"/>
              <a:gd name="T28" fmla="*/ 9387153 w 267928"/>
              <a:gd name="T29" fmla="*/ 15293819 h 293327"/>
              <a:gd name="T30" fmla="*/ 8924544 w 267928"/>
              <a:gd name="T31" fmla="*/ 14744703 h 293327"/>
              <a:gd name="T32" fmla="*/ 15860575 w 267928"/>
              <a:gd name="T33" fmla="*/ 5610795 h 293327"/>
              <a:gd name="T34" fmla="*/ 23988593 w 267928"/>
              <a:gd name="T35" fmla="*/ 10456421 h 293327"/>
              <a:gd name="T36" fmla="*/ 15860575 w 267928"/>
              <a:gd name="T37" fmla="*/ 6673371 h 293327"/>
              <a:gd name="T38" fmla="*/ 9256617 w 267928"/>
              <a:gd name="T39" fmla="*/ 22272825 h 293327"/>
              <a:gd name="T40" fmla="*/ 10949878 w 267928"/>
              <a:gd name="T41" fmla="*/ 27245891 h 293327"/>
              <a:gd name="T42" fmla="*/ 20686674 w 267928"/>
              <a:gd name="T43" fmla="*/ 26310907 h 293327"/>
              <a:gd name="T44" fmla="*/ 24962347 w 267928"/>
              <a:gd name="T45" fmla="*/ 17342138 h 293327"/>
              <a:gd name="T46" fmla="*/ 25978240 w 267928"/>
              <a:gd name="T47" fmla="*/ 17469573 h 293327"/>
              <a:gd name="T48" fmla="*/ 21744860 w 267928"/>
              <a:gd name="T49" fmla="*/ 26310907 h 293327"/>
              <a:gd name="T50" fmla="*/ 20178792 w 267928"/>
              <a:gd name="T51" fmla="*/ 31751577 h 293327"/>
              <a:gd name="T52" fmla="*/ 20136332 w 267928"/>
              <a:gd name="T53" fmla="*/ 32134122 h 293327"/>
              <a:gd name="T54" fmla="*/ 14082692 w 267928"/>
              <a:gd name="T55" fmla="*/ 34556757 h 293327"/>
              <a:gd name="T56" fmla="*/ 11500336 w 267928"/>
              <a:gd name="T57" fmla="*/ 31751577 h 293327"/>
              <a:gd name="T58" fmla="*/ 9891715 w 267928"/>
              <a:gd name="T59" fmla="*/ 26268204 h 293327"/>
              <a:gd name="T60" fmla="*/ 5615998 w 267928"/>
              <a:gd name="T61" fmla="*/ 15854551 h 293327"/>
              <a:gd name="T62" fmla="*/ 15797206 w 267928"/>
              <a:gd name="T63" fmla="*/ 0 h 293327"/>
              <a:gd name="T64" fmla="*/ 24775751 w 267928"/>
              <a:gd name="T65" fmla="*/ 28729787 h 293327"/>
              <a:gd name="T66" fmla="*/ 24182765 w 267928"/>
              <a:gd name="T67" fmla="*/ 27925896 h 293327"/>
              <a:gd name="T68" fmla="*/ 15797206 w 267928"/>
              <a:gd name="T69" fmla="*/ 1015758 h 293327"/>
              <a:gd name="T70" fmla="*/ 1058748 w 267928"/>
              <a:gd name="T71" fmla="*/ 30506849 h 293327"/>
              <a:gd name="T72" fmla="*/ 7453905 w 267928"/>
              <a:gd name="T73" fmla="*/ 31056833 h 293327"/>
              <a:gd name="T74" fmla="*/ 550429 w 267928"/>
              <a:gd name="T75" fmla="*/ 31564726 h 293327"/>
              <a:gd name="T76" fmla="*/ 0 w 267928"/>
              <a:gd name="T77" fmla="*/ 15782245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27" name="TextBox 26">
            <a:extLst>
              <a:ext uri="{FF2B5EF4-FFF2-40B4-BE49-F238E27FC236}">
                <a16:creationId xmlns:a16="http://schemas.microsoft.com/office/drawing/2014/main" xmlns="" id="{444A1B7B-03A2-45AD-8D07-D3EE4091CC56}"/>
              </a:ext>
            </a:extLst>
          </p:cNvPr>
          <p:cNvSpPr txBox="1"/>
          <p:nvPr/>
        </p:nvSpPr>
        <p:spPr>
          <a:xfrm>
            <a:off x="2574970" y="1128723"/>
            <a:ext cx="3628815" cy="276999"/>
          </a:xfrm>
          <a:prstGeom prst="rect">
            <a:avLst/>
          </a:prstGeom>
          <a:noFill/>
        </p:spPr>
        <p:txBody>
          <a:bodyPr wrap="none" rtlCol="0">
            <a:spAutoFit/>
          </a:bodyPr>
          <a:lstStyle/>
          <a:p>
            <a:pPr algn="ctr"/>
            <a:r>
              <a:rPr lang="en-US" sz="1200" b="1" spc="113" dirty="0">
                <a:solidFill>
                  <a:schemeClr val="accent2"/>
                </a:solidFill>
                <a:latin typeface="Poppins Light" pitchFamily="2" charset="77"/>
                <a:cs typeface="Poppins Light" pitchFamily="2" charset="77"/>
              </a:rPr>
              <a:t>In terms of Section 3 of the MDDA Act, 2002</a:t>
            </a:r>
          </a:p>
        </p:txBody>
      </p:sp>
    </p:spTree>
    <p:extLst>
      <p:ext uri="{BB962C8B-B14F-4D97-AF65-F5344CB8AC3E}">
        <p14:creationId xmlns:p14="http://schemas.microsoft.com/office/powerpoint/2010/main" xmlns="" val="264080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69" name="Freeform 1">
            <a:extLst>
              <a:ext uri="{FF2B5EF4-FFF2-40B4-BE49-F238E27FC236}">
                <a16:creationId xmlns:a16="http://schemas.microsoft.com/office/drawing/2014/main" xmlns="" id="{AF6451F6-D82B-A641-9B5E-C6E85A5774BF}"/>
              </a:ext>
            </a:extLst>
          </p:cNvPr>
          <p:cNvSpPr>
            <a:spLocks noChangeArrowheads="1"/>
          </p:cNvSpPr>
          <p:nvPr/>
        </p:nvSpPr>
        <p:spPr bwMode="auto">
          <a:xfrm>
            <a:off x="686005" y="2108395"/>
            <a:ext cx="2301114" cy="2301115"/>
          </a:xfrm>
          <a:custGeom>
            <a:avLst/>
            <a:gdLst>
              <a:gd name="T0" fmla="*/ 3698 w 7864"/>
              <a:gd name="T1" fmla="*/ 7733 h 7863"/>
              <a:gd name="T2" fmla="*/ 129 w 7864"/>
              <a:gd name="T3" fmla="*/ 4165 h 7863"/>
              <a:gd name="T4" fmla="*/ 129 w 7864"/>
              <a:gd name="T5" fmla="*/ 4165 h 7863"/>
              <a:gd name="T6" fmla="*/ 129 w 7864"/>
              <a:gd name="T7" fmla="*/ 3698 h 7863"/>
              <a:gd name="T8" fmla="*/ 3698 w 7864"/>
              <a:gd name="T9" fmla="*/ 129 h 7863"/>
              <a:gd name="T10" fmla="*/ 3698 w 7864"/>
              <a:gd name="T11" fmla="*/ 129 h 7863"/>
              <a:gd name="T12" fmla="*/ 4165 w 7864"/>
              <a:gd name="T13" fmla="*/ 129 h 7863"/>
              <a:gd name="T14" fmla="*/ 7734 w 7864"/>
              <a:gd name="T15" fmla="*/ 3698 h 7863"/>
              <a:gd name="T16" fmla="*/ 7734 w 7864"/>
              <a:gd name="T17" fmla="*/ 3698 h 7863"/>
              <a:gd name="T18" fmla="*/ 7734 w 7864"/>
              <a:gd name="T19" fmla="*/ 4165 h 7863"/>
              <a:gd name="T20" fmla="*/ 4165 w 7864"/>
              <a:gd name="T21" fmla="*/ 7733 h 7863"/>
              <a:gd name="T22" fmla="*/ 4165 w 7864"/>
              <a:gd name="T23" fmla="*/ 7733 h 7863"/>
              <a:gd name="T24" fmla="*/ 3698 w 7864"/>
              <a:gd name="T25" fmla="*/ 7733 h 7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4" h="7863">
                <a:moveTo>
                  <a:pt x="3698" y="7733"/>
                </a:moveTo>
                <a:lnTo>
                  <a:pt x="129" y="4165"/>
                </a:lnTo>
                <a:lnTo>
                  <a:pt x="129" y="4165"/>
                </a:lnTo>
                <a:cubicBezTo>
                  <a:pt x="0" y="4035"/>
                  <a:pt x="0" y="3827"/>
                  <a:pt x="129" y="3698"/>
                </a:cubicBezTo>
                <a:lnTo>
                  <a:pt x="3698" y="129"/>
                </a:lnTo>
                <a:lnTo>
                  <a:pt x="3698" y="129"/>
                </a:lnTo>
                <a:cubicBezTo>
                  <a:pt x="3827" y="0"/>
                  <a:pt x="4036" y="0"/>
                  <a:pt x="4165" y="129"/>
                </a:cubicBezTo>
                <a:lnTo>
                  <a:pt x="7734" y="3698"/>
                </a:lnTo>
                <a:lnTo>
                  <a:pt x="7734" y="3698"/>
                </a:lnTo>
                <a:cubicBezTo>
                  <a:pt x="7863" y="3827"/>
                  <a:pt x="7863" y="4035"/>
                  <a:pt x="7734" y="4165"/>
                </a:cubicBezTo>
                <a:lnTo>
                  <a:pt x="4165" y="7733"/>
                </a:lnTo>
                <a:lnTo>
                  <a:pt x="4165" y="7733"/>
                </a:lnTo>
                <a:cubicBezTo>
                  <a:pt x="4036" y="7862"/>
                  <a:pt x="3827" y="7862"/>
                  <a:pt x="3698" y="7733"/>
                </a:cubicBez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7170" name="Freeform 2">
            <a:extLst>
              <a:ext uri="{FF2B5EF4-FFF2-40B4-BE49-F238E27FC236}">
                <a16:creationId xmlns:a16="http://schemas.microsoft.com/office/drawing/2014/main" xmlns="" id="{5ADF8F54-E922-F547-8867-012FEA997EC7}"/>
              </a:ext>
            </a:extLst>
          </p:cNvPr>
          <p:cNvSpPr>
            <a:spLocks noChangeArrowheads="1"/>
          </p:cNvSpPr>
          <p:nvPr/>
        </p:nvSpPr>
        <p:spPr bwMode="auto">
          <a:xfrm>
            <a:off x="108048" y="2047651"/>
            <a:ext cx="2879070" cy="3526412"/>
          </a:xfrm>
          <a:custGeom>
            <a:avLst/>
            <a:gdLst>
              <a:gd name="T0" fmla="*/ 3916 w 8094"/>
              <a:gd name="T1" fmla="*/ 7744 h 8093"/>
              <a:gd name="T2" fmla="*/ 3916 w 8094"/>
              <a:gd name="T3" fmla="*/ 7744 h 8093"/>
              <a:gd name="T4" fmla="*/ 4177 w 8094"/>
              <a:gd name="T5" fmla="*/ 7744 h 8093"/>
              <a:gd name="T6" fmla="*/ 7745 w 8094"/>
              <a:gd name="T7" fmla="*/ 4176 h 8093"/>
              <a:gd name="T8" fmla="*/ 7745 w 8094"/>
              <a:gd name="T9" fmla="*/ 4176 h 8093"/>
              <a:gd name="T10" fmla="*/ 7745 w 8094"/>
              <a:gd name="T11" fmla="*/ 3916 h 8093"/>
              <a:gd name="T12" fmla="*/ 4177 w 8094"/>
              <a:gd name="T13" fmla="*/ 348 h 8093"/>
              <a:gd name="T14" fmla="*/ 4177 w 8094"/>
              <a:gd name="T15" fmla="*/ 348 h 8093"/>
              <a:gd name="T16" fmla="*/ 3916 w 8094"/>
              <a:gd name="T17" fmla="*/ 348 h 8093"/>
              <a:gd name="T18" fmla="*/ 348 w 8094"/>
              <a:gd name="T19" fmla="*/ 3916 h 8093"/>
              <a:gd name="T20" fmla="*/ 348 w 8094"/>
              <a:gd name="T21" fmla="*/ 3916 h 8093"/>
              <a:gd name="T22" fmla="*/ 348 w 8094"/>
              <a:gd name="T23" fmla="*/ 4176 h 8093"/>
              <a:gd name="T24" fmla="*/ 3916 w 8094"/>
              <a:gd name="T25" fmla="*/ 7744 h 8093"/>
              <a:gd name="T26" fmla="*/ 4046 w 8094"/>
              <a:gd name="T27" fmla="*/ 8092 h 8093"/>
              <a:gd name="T28" fmla="*/ 4046 w 8094"/>
              <a:gd name="T29" fmla="*/ 8092 h 8093"/>
              <a:gd name="T30" fmla="*/ 3709 w 8094"/>
              <a:gd name="T31" fmla="*/ 7952 h 8093"/>
              <a:gd name="T32" fmla="*/ 140 w 8094"/>
              <a:gd name="T33" fmla="*/ 4384 h 8093"/>
              <a:gd name="T34" fmla="*/ 140 w 8094"/>
              <a:gd name="T35" fmla="*/ 4384 h 8093"/>
              <a:gd name="T36" fmla="*/ 0 w 8094"/>
              <a:gd name="T37" fmla="*/ 4047 h 8093"/>
              <a:gd name="T38" fmla="*/ 0 w 8094"/>
              <a:gd name="T39" fmla="*/ 4047 h 8093"/>
              <a:gd name="T40" fmla="*/ 140 w 8094"/>
              <a:gd name="T41" fmla="*/ 3709 h 8093"/>
              <a:gd name="T42" fmla="*/ 3709 w 8094"/>
              <a:gd name="T43" fmla="*/ 140 h 8093"/>
              <a:gd name="T44" fmla="*/ 3709 w 8094"/>
              <a:gd name="T45" fmla="*/ 140 h 8093"/>
              <a:gd name="T46" fmla="*/ 4046 w 8094"/>
              <a:gd name="T47" fmla="*/ 0 h 8093"/>
              <a:gd name="T48" fmla="*/ 4046 w 8094"/>
              <a:gd name="T49" fmla="*/ 0 h 8093"/>
              <a:gd name="T50" fmla="*/ 4384 w 8094"/>
              <a:gd name="T51" fmla="*/ 140 h 8093"/>
              <a:gd name="T52" fmla="*/ 7953 w 8094"/>
              <a:gd name="T53" fmla="*/ 3709 h 8093"/>
              <a:gd name="T54" fmla="*/ 7953 w 8094"/>
              <a:gd name="T55" fmla="*/ 3709 h 8093"/>
              <a:gd name="T56" fmla="*/ 8093 w 8094"/>
              <a:gd name="T57" fmla="*/ 4047 h 8093"/>
              <a:gd name="T58" fmla="*/ 8093 w 8094"/>
              <a:gd name="T59" fmla="*/ 4047 h 8093"/>
              <a:gd name="T60" fmla="*/ 7953 w 8094"/>
              <a:gd name="T61" fmla="*/ 4384 h 8093"/>
              <a:gd name="T62" fmla="*/ 4384 w 8094"/>
              <a:gd name="T63" fmla="*/ 7952 h 8093"/>
              <a:gd name="T64" fmla="*/ 4384 w 8094"/>
              <a:gd name="T65" fmla="*/ 7952 h 8093"/>
              <a:gd name="T66" fmla="*/ 4046 w 8094"/>
              <a:gd name="T67" fmla="*/ 8092 h 8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94" h="8093">
                <a:moveTo>
                  <a:pt x="3916" y="7744"/>
                </a:moveTo>
                <a:lnTo>
                  <a:pt x="3916" y="7744"/>
                </a:lnTo>
                <a:cubicBezTo>
                  <a:pt x="3988" y="7816"/>
                  <a:pt x="4105" y="7816"/>
                  <a:pt x="4177" y="7744"/>
                </a:cubicBezTo>
                <a:lnTo>
                  <a:pt x="7745" y="4176"/>
                </a:lnTo>
                <a:lnTo>
                  <a:pt x="7745" y="4176"/>
                </a:lnTo>
                <a:cubicBezTo>
                  <a:pt x="7817" y="4104"/>
                  <a:pt x="7817" y="3988"/>
                  <a:pt x="7745" y="3916"/>
                </a:cubicBezTo>
                <a:lnTo>
                  <a:pt x="4177" y="348"/>
                </a:lnTo>
                <a:lnTo>
                  <a:pt x="4177" y="348"/>
                </a:lnTo>
                <a:cubicBezTo>
                  <a:pt x="4105" y="276"/>
                  <a:pt x="3988" y="276"/>
                  <a:pt x="3916" y="348"/>
                </a:cubicBezTo>
                <a:lnTo>
                  <a:pt x="348" y="3916"/>
                </a:lnTo>
                <a:lnTo>
                  <a:pt x="348" y="3916"/>
                </a:lnTo>
                <a:cubicBezTo>
                  <a:pt x="276" y="3988"/>
                  <a:pt x="276" y="4104"/>
                  <a:pt x="348" y="4176"/>
                </a:cubicBezTo>
                <a:lnTo>
                  <a:pt x="3916" y="7744"/>
                </a:lnTo>
                <a:close/>
                <a:moveTo>
                  <a:pt x="4046" y="8092"/>
                </a:moveTo>
                <a:lnTo>
                  <a:pt x="4046" y="8092"/>
                </a:lnTo>
                <a:cubicBezTo>
                  <a:pt x="3919" y="8092"/>
                  <a:pt x="3799" y="8043"/>
                  <a:pt x="3709" y="7952"/>
                </a:cubicBezTo>
                <a:lnTo>
                  <a:pt x="140" y="4384"/>
                </a:lnTo>
                <a:lnTo>
                  <a:pt x="140" y="4384"/>
                </a:lnTo>
                <a:cubicBezTo>
                  <a:pt x="50" y="4293"/>
                  <a:pt x="0" y="4173"/>
                  <a:pt x="0" y="4047"/>
                </a:cubicBezTo>
                <a:lnTo>
                  <a:pt x="0" y="4047"/>
                </a:lnTo>
                <a:cubicBezTo>
                  <a:pt x="0" y="3919"/>
                  <a:pt x="50" y="3799"/>
                  <a:pt x="140" y="3709"/>
                </a:cubicBezTo>
                <a:lnTo>
                  <a:pt x="3709" y="140"/>
                </a:lnTo>
                <a:lnTo>
                  <a:pt x="3709" y="140"/>
                </a:lnTo>
                <a:cubicBezTo>
                  <a:pt x="3799" y="50"/>
                  <a:pt x="3919" y="0"/>
                  <a:pt x="4046" y="0"/>
                </a:cubicBezTo>
                <a:lnTo>
                  <a:pt x="4046" y="0"/>
                </a:lnTo>
                <a:cubicBezTo>
                  <a:pt x="4174" y="0"/>
                  <a:pt x="4294" y="50"/>
                  <a:pt x="4384" y="140"/>
                </a:cubicBezTo>
                <a:lnTo>
                  <a:pt x="7953" y="3709"/>
                </a:lnTo>
                <a:lnTo>
                  <a:pt x="7953" y="3709"/>
                </a:lnTo>
                <a:cubicBezTo>
                  <a:pt x="8043" y="3799"/>
                  <a:pt x="8093" y="3919"/>
                  <a:pt x="8093" y="4047"/>
                </a:cubicBezTo>
                <a:lnTo>
                  <a:pt x="8093" y="4047"/>
                </a:lnTo>
                <a:cubicBezTo>
                  <a:pt x="8093" y="4173"/>
                  <a:pt x="8043" y="4293"/>
                  <a:pt x="7953" y="4384"/>
                </a:cubicBezTo>
                <a:lnTo>
                  <a:pt x="4384" y="7952"/>
                </a:lnTo>
                <a:lnTo>
                  <a:pt x="4384" y="7952"/>
                </a:lnTo>
                <a:cubicBezTo>
                  <a:pt x="4294" y="8043"/>
                  <a:pt x="4174" y="8092"/>
                  <a:pt x="4046" y="8092"/>
                </a:cubicBezTo>
                <a:close/>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7171" name="Freeform 3">
            <a:extLst>
              <a:ext uri="{FF2B5EF4-FFF2-40B4-BE49-F238E27FC236}">
                <a16:creationId xmlns:a16="http://schemas.microsoft.com/office/drawing/2014/main" xmlns="" id="{7C73DCAF-D4CE-B647-9C3B-B4ADFE68D222}"/>
              </a:ext>
            </a:extLst>
          </p:cNvPr>
          <p:cNvSpPr>
            <a:spLocks noChangeArrowheads="1"/>
          </p:cNvSpPr>
          <p:nvPr/>
        </p:nvSpPr>
        <p:spPr bwMode="auto">
          <a:xfrm>
            <a:off x="486508" y="2128944"/>
            <a:ext cx="2142068" cy="1374102"/>
          </a:xfrm>
          <a:custGeom>
            <a:avLst/>
            <a:gdLst>
              <a:gd name="T0" fmla="*/ 129 w 7864"/>
              <a:gd name="T1" fmla="*/ 4165 h 4166"/>
              <a:gd name="T2" fmla="*/ 129 w 7864"/>
              <a:gd name="T3" fmla="*/ 4165 h 4166"/>
              <a:gd name="T4" fmla="*/ 129 w 7864"/>
              <a:gd name="T5" fmla="*/ 3698 h 4166"/>
              <a:gd name="T6" fmla="*/ 3698 w 7864"/>
              <a:gd name="T7" fmla="*/ 129 h 4166"/>
              <a:gd name="T8" fmla="*/ 3698 w 7864"/>
              <a:gd name="T9" fmla="*/ 129 h 4166"/>
              <a:gd name="T10" fmla="*/ 4165 w 7864"/>
              <a:gd name="T11" fmla="*/ 129 h 4166"/>
              <a:gd name="T12" fmla="*/ 7734 w 7864"/>
              <a:gd name="T13" fmla="*/ 3698 h 4166"/>
              <a:gd name="T14" fmla="*/ 7734 w 7864"/>
              <a:gd name="T15" fmla="*/ 3698 h 4166"/>
              <a:gd name="T16" fmla="*/ 7734 w 7864"/>
              <a:gd name="T17" fmla="*/ 4165 h 4166"/>
              <a:gd name="T18" fmla="*/ 129 w 7864"/>
              <a:gd name="T19" fmla="*/ 4165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64" h="4166">
                <a:moveTo>
                  <a:pt x="129" y="4165"/>
                </a:moveTo>
                <a:lnTo>
                  <a:pt x="129" y="4165"/>
                </a:lnTo>
                <a:cubicBezTo>
                  <a:pt x="0" y="4035"/>
                  <a:pt x="0" y="3827"/>
                  <a:pt x="129" y="3698"/>
                </a:cubicBezTo>
                <a:lnTo>
                  <a:pt x="3698" y="129"/>
                </a:lnTo>
                <a:lnTo>
                  <a:pt x="3698" y="129"/>
                </a:lnTo>
                <a:cubicBezTo>
                  <a:pt x="3827" y="0"/>
                  <a:pt x="4036" y="0"/>
                  <a:pt x="4165" y="129"/>
                </a:cubicBezTo>
                <a:lnTo>
                  <a:pt x="7734" y="3698"/>
                </a:lnTo>
                <a:lnTo>
                  <a:pt x="7734" y="3698"/>
                </a:lnTo>
                <a:cubicBezTo>
                  <a:pt x="7863" y="3827"/>
                  <a:pt x="7863" y="4035"/>
                  <a:pt x="7734" y="4165"/>
                </a:cubicBezTo>
                <a:lnTo>
                  <a:pt x="129" y="4165"/>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useBgFill="1">
        <p:nvSpPr>
          <p:cNvPr id="24" name="Freeform 1">
            <a:extLst>
              <a:ext uri="{FF2B5EF4-FFF2-40B4-BE49-F238E27FC236}">
                <a16:creationId xmlns:a16="http://schemas.microsoft.com/office/drawing/2014/main" xmlns="" id="{9210A5BE-D06C-AF42-85C1-E535A7354EE1}"/>
              </a:ext>
            </a:extLst>
          </p:cNvPr>
          <p:cNvSpPr>
            <a:spLocks noChangeArrowheads="1"/>
          </p:cNvSpPr>
          <p:nvPr/>
        </p:nvSpPr>
        <p:spPr bwMode="auto">
          <a:xfrm>
            <a:off x="4332718" y="2108395"/>
            <a:ext cx="2301114" cy="2301115"/>
          </a:xfrm>
          <a:custGeom>
            <a:avLst/>
            <a:gdLst>
              <a:gd name="T0" fmla="*/ 3698 w 7864"/>
              <a:gd name="T1" fmla="*/ 7733 h 7863"/>
              <a:gd name="T2" fmla="*/ 129 w 7864"/>
              <a:gd name="T3" fmla="*/ 4165 h 7863"/>
              <a:gd name="T4" fmla="*/ 129 w 7864"/>
              <a:gd name="T5" fmla="*/ 4165 h 7863"/>
              <a:gd name="T6" fmla="*/ 129 w 7864"/>
              <a:gd name="T7" fmla="*/ 3698 h 7863"/>
              <a:gd name="T8" fmla="*/ 3698 w 7864"/>
              <a:gd name="T9" fmla="*/ 129 h 7863"/>
              <a:gd name="T10" fmla="*/ 3698 w 7864"/>
              <a:gd name="T11" fmla="*/ 129 h 7863"/>
              <a:gd name="T12" fmla="*/ 4165 w 7864"/>
              <a:gd name="T13" fmla="*/ 129 h 7863"/>
              <a:gd name="T14" fmla="*/ 7734 w 7864"/>
              <a:gd name="T15" fmla="*/ 3698 h 7863"/>
              <a:gd name="T16" fmla="*/ 7734 w 7864"/>
              <a:gd name="T17" fmla="*/ 3698 h 7863"/>
              <a:gd name="T18" fmla="*/ 7734 w 7864"/>
              <a:gd name="T19" fmla="*/ 4165 h 7863"/>
              <a:gd name="T20" fmla="*/ 4165 w 7864"/>
              <a:gd name="T21" fmla="*/ 7733 h 7863"/>
              <a:gd name="T22" fmla="*/ 4165 w 7864"/>
              <a:gd name="T23" fmla="*/ 7733 h 7863"/>
              <a:gd name="T24" fmla="*/ 3698 w 7864"/>
              <a:gd name="T25" fmla="*/ 7733 h 7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4" h="7863">
                <a:moveTo>
                  <a:pt x="3698" y="7733"/>
                </a:moveTo>
                <a:lnTo>
                  <a:pt x="129" y="4165"/>
                </a:lnTo>
                <a:lnTo>
                  <a:pt x="129" y="4165"/>
                </a:lnTo>
                <a:cubicBezTo>
                  <a:pt x="0" y="4035"/>
                  <a:pt x="0" y="3827"/>
                  <a:pt x="129" y="3698"/>
                </a:cubicBezTo>
                <a:lnTo>
                  <a:pt x="3698" y="129"/>
                </a:lnTo>
                <a:lnTo>
                  <a:pt x="3698" y="129"/>
                </a:lnTo>
                <a:cubicBezTo>
                  <a:pt x="3827" y="0"/>
                  <a:pt x="4036" y="0"/>
                  <a:pt x="4165" y="129"/>
                </a:cubicBezTo>
                <a:lnTo>
                  <a:pt x="7734" y="3698"/>
                </a:lnTo>
                <a:lnTo>
                  <a:pt x="7734" y="3698"/>
                </a:lnTo>
                <a:cubicBezTo>
                  <a:pt x="7863" y="3827"/>
                  <a:pt x="7863" y="4035"/>
                  <a:pt x="7734" y="4165"/>
                </a:cubicBezTo>
                <a:lnTo>
                  <a:pt x="4165" y="7733"/>
                </a:lnTo>
                <a:lnTo>
                  <a:pt x="4165" y="7733"/>
                </a:lnTo>
                <a:cubicBezTo>
                  <a:pt x="4036" y="7862"/>
                  <a:pt x="3827" y="7862"/>
                  <a:pt x="3698" y="7733"/>
                </a:cubicBez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25" name="Freeform 2">
            <a:extLst>
              <a:ext uri="{FF2B5EF4-FFF2-40B4-BE49-F238E27FC236}">
                <a16:creationId xmlns:a16="http://schemas.microsoft.com/office/drawing/2014/main" xmlns="" id="{84CB0566-E274-F947-A959-BB352BBB62C5}"/>
              </a:ext>
            </a:extLst>
          </p:cNvPr>
          <p:cNvSpPr>
            <a:spLocks noChangeArrowheads="1"/>
          </p:cNvSpPr>
          <p:nvPr/>
        </p:nvSpPr>
        <p:spPr bwMode="auto">
          <a:xfrm>
            <a:off x="3447845" y="2101857"/>
            <a:ext cx="3067580" cy="3472206"/>
          </a:xfrm>
          <a:custGeom>
            <a:avLst/>
            <a:gdLst>
              <a:gd name="T0" fmla="*/ 3916 w 8094"/>
              <a:gd name="T1" fmla="*/ 7744 h 8093"/>
              <a:gd name="T2" fmla="*/ 3916 w 8094"/>
              <a:gd name="T3" fmla="*/ 7744 h 8093"/>
              <a:gd name="T4" fmla="*/ 4177 w 8094"/>
              <a:gd name="T5" fmla="*/ 7744 h 8093"/>
              <a:gd name="T6" fmla="*/ 7745 w 8094"/>
              <a:gd name="T7" fmla="*/ 4176 h 8093"/>
              <a:gd name="T8" fmla="*/ 7745 w 8094"/>
              <a:gd name="T9" fmla="*/ 4176 h 8093"/>
              <a:gd name="T10" fmla="*/ 7745 w 8094"/>
              <a:gd name="T11" fmla="*/ 3916 h 8093"/>
              <a:gd name="T12" fmla="*/ 4177 w 8094"/>
              <a:gd name="T13" fmla="*/ 348 h 8093"/>
              <a:gd name="T14" fmla="*/ 4177 w 8094"/>
              <a:gd name="T15" fmla="*/ 348 h 8093"/>
              <a:gd name="T16" fmla="*/ 3916 w 8094"/>
              <a:gd name="T17" fmla="*/ 348 h 8093"/>
              <a:gd name="T18" fmla="*/ 348 w 8094"/>
              <a:gd name="T19" fmla="*/ 3916 h 8093"/>
              <a:gd name="T20" fmla="*/ 348 w 8094"/>
              <a:gd name="T21" fmla="*/ 3916 h 8093"/>
              <a:gd name="T22" fmla="*/ 348 w 8094"/>
              <a:gd name="T23" fmla="*/ 4176 h 8093"/>
              <a:gd name="T24" fmla="*/ 3916 w 8094"/>
              <a:gd name="T25" fmla="*/ 7744 h 8093"/>
              <a:gd name="T26" fmla="*/ 4046 w 8094"/>
              <a:gd name="T27" fmla="*/ 8092 h 8093"/>
              <a:gd name="T28" fmla="*/ 4046 w 8094"/>
              <a:gd name="T29" fmla="*/ 8092 h 8093"/>
              <a:gd name="T30" fmla="*/ 3709 w 8094"/>
              <a:gd name="T31" fmla="*/ 7952 h 8093"/>
              <a:gd name="T32" fmla="*/ 140 w 8094"/>
              <a:gd name="T33" fmla="*/ 4384 h 8093"/>
              <a:gd name="T34" fmla="*/ 140 w 8094"/>
              <a:gd name="T35" fmla="*/ 4384 h 8093"/>
              <a:gd name="T36" fmla="*/ 0 w 8094"/>
              <a:gd name="T37" fmla="*/ 4047 h 8093"/>
              <a:gd name="T38" fmla="*/ 0 w 8094"/>
              <a:gd name="T39" fmla="*/ 4047 h 8093"/>
              <a:gd name="T40" fmla="*/ 140 w 8094"/>
              <a:gd name="T41" fmla="*/ 3709 h 8093"/>
              <a:gd name="T42" fmla="*/ 3709 w 8094"/>
              <a:gd name="T43" fmla="*/ 140 h 8093"/>
              <a:gd name="T44" fmla="*/ 3709 w 8094"/>
              <a:gd name="T45" fmla="*/ 140 h 8093"/>
              <a:gd name="T46" fmla="*/ 4046 w 8094"/>
              <a:gd name="T47" fmla="*/ 0 h 8093"/>
              <a:gd name="T48" fmla="*/ 4046 w 8094"/>
              <a:gd name="T49" fmla="*/ 0 h 8093"/>
              <a:gd name="T50" fmla="*/ 4384 w 8094"/>
              <a:gd name="T51" fmla="*/ 140 h 8093"/>
              <a:gd name="T52" fmla="*/ 7953 w 8094"/>
              <a:gd name="T53" fmla="*/ 3709 h 8093"/>
              <a:gd name="T54" fmla="*/ 7953 w 8094"/>
              <a:gd name="T55" fmla="*/ 3709 h 8093"/>
              <a:gd name="T56" fmla="*/ 8093 w 8094"/>
              <a:gd name="T57" fmla="*/ 4047 h 8093"/>
              <a:gd name="T58" fmla="*/ 8093 w 8094"/>
              <a:gd name="T59" fmla="*/ 4047 h 8093"/>
              <a:gd name="T60" fmla="*/ 7953 w 8094"/>
              <a:gd name="T61" fmla="*/ 4384 h 8093"/>
              <a:gd name="T62" fmla="*/ 4384 w 8094"/>
              <a:gd name="T63" fmla="*/ 7952 h 8093"/>
              <a:gd name="T64" fmla="*/ 4384 w 8094"/>
              <a:gd name="T65" fmla="*/ 7952 h 8093"/>
              <a:gd name="T66" fmla="*/ 4046 w 8094"/>
              <a:gd name="T67" fmla="*/ 8092 h 8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94" h="8093">
                <a:moveTo>
                  <a:pt x="3916" y="7744"/>
                </a:moveTo>
                <a:lnTo>
                  <a:pt x="3916" y="7744"/>
                </a:lnTo>
                <a:cubicBezTo>
                  <a:pt x="3988" y="7816"/>
                  <a:pt x="4105" y="7816"/>
                  <a:pt x="4177" y="7744"/>
                </a:cubicBezTo>
                <a:lnTo>
                  <a:pt x="7745" y="4176"/>
                </a:lnTo>
                <a:lnTo>
                  <a:pt x="7745" y="4176"/>
                </a:lnTo>
                <a:cubicBezTo>
                  <a:pt x="7817" y="4104"/>
                  <a:pt x="7817" y="3988"/>
                  <a:pt x="7745" y="3916"/>
                </a:cubicBezTo>
                <a:lnTo>
                  <a:pt x="4177" y="348"/>
                </a:lnTo>
                <a:lnTo>
                  <a:pt x="4177" y="348"/>
                </a:lnTo>
                <a:cubicBezTo>
                  <a:pt x="4105" y="276"/>
                  <a:pt x="3988" y="276"/>
                  <a:pt x="3916" y="348"/>
                </a:cubicBezTo>
                <a:lnTo>
                  <a:pt x="348" y="3916"/>
                </a:lnTo>
                <a:lnTo>
                  <a:pt x="348" y="3916"/>
                </a:lnTo>
                <a:cubicBezTo>
                  <a:pt x="276" y="3988"/>
                  <a:pt x="276" y="4104"/>
                  <a:pt x="348" y="4176"/>
                </a:cubicBezTo>
                <a:lnTo>
                  <a:pt x="3916" y="7744"/>
                </a:lnTo>
                <a:close/>
                <a:moveTo>
                  <a:pt x="4046" y="8092"/>
                </a:moveTo>
                <a:lnTo>
                  <a:pt x="4046" y="8092"/>
                </a:lnTo>
                <a:cubicBezTo>
                  <a:pt x="3919" y="8092"/>
                  <a:pt x="3799" y="8043"/>
                  <a:pt x="3709" y="7952"/>
                </a:cubicBezTo>
                <a:lnTo>
                  <a:pt x="140" y="4384"/>
                </a:lnTo>
                <a:lnTo>
                  <a:pt x="140" y="4384"/>
                </a:lnTo>
                <a:cubicBezTo>
                  <a:pt x="50" y="4293"/>
                  <a:pt x="0" y="4173"/>
                  <a:pt x="0" y="4047"/>
                </a:cubicBezTo>
                <a:lnTo>
                  <a:pt x="0" y="4047"/>
                </a:lnTo>
                <a:cubicBezTo>
                  <a:pt x="0" y="3919"/>
                  <a:pt x="50" y="3799"/>
                  <a:pt x="140" y="3709"/>
                </a:cubicBezTo>
                <a:lnTo>
                  <a:pt x="3709" y="140"/>
                </a:lnTo>
                <a:lnTo>
                  <a:pt x="3709" y="140"/>
                </a:lnTo>
                <a:cubicBezTo>
                  <a:pt x="3799" y="50"/>
                  <a:pt x="3919" y="0"/>
                  <a:pt x="4046" y="0"/>
                </a:cubicBezTo>
                <a:lnTo>
                  <a:pt x="4046" y="0"/>
                </a:lnTo>
                <a:cubicBezTo>
                  <a:pt x="4174" y="0"/>
                  <a:pt x="4294" y="50"/>
                  <a:pt x="4384" y="140"/>
                </a:cubicBezTo>
                <a:lnTo>
                  <a:pt x="7953" y="3709"/>
                </a:lnTo>
                <a:lnTo>
                  <a:pt x="7953" y="3709"/>
                </a:lnTo>
                <a:cubicBezTo>
                  <a:pt x="8043" y="3799"/>
                  <a:pt x="8093" y="3919"/>
                  <a:pt x="8093" y="4047"/>
                </a:cubicBezTo>
                <a:lnTo>
                  <a:pt x="8093" y="4047"/>
                </a:lnTo>
                <a:cubicBezTo>
                  <a:pt x="8093" y="4173"/>
                  <a:pt x="8043" y="4293"/>
                  <a:pt x="7953" y="4384"/>
                </a:cubicBezTo>
                <a:lnTo>
                  <a:pt x="4384" y="7952"/>
                </a:lnTo>
                <a:lnTo>
                  <a:pt x="4384" y="7952"/>
                </a:lnTo>
                <a:cubicBezTo>
                  <a:pt x="4294" y="8043"/>
                  <a:pt x="4174" y="8092"/>
                  <a:pt x="4046" y="8092"/>
                </a:cubicBezTo>
                <a:close/>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p:nvSpPr>
          <p:cNvPr id="26" name="Freeform 3">
            <a:extLst>
              <a:ext uri="{FF2B5EF4-FFF2-40B4-BE49-F238E27FC236}">
                <a16:creationId xmlns:a16="http://schemas.microsoft.com/office/drawing/2014/main" xmlns="" id="{D51D4970-A48D-5F43-B3D5-5434BE5F4B32}"/>
              </a:ext>
            </a:extLst>
          </p:cNvPr>
          <p:cNvSpPr>
            <a:spLocks noChangeArrowheads="1"/>
          </p:cNvSpPr>
          <p:nvPr/>
        </p:nvSpPr>
        <p:spPr bwMode="auto">
          <a:xfrm>
            <a:off x="3912248" y="2175633"/>
            <a:ext cx="2123060" cy="1206932"/>
          </a:xfrm>
          <a:custGeom>
            <a:avLst/>
            <a:gdLst>
              <a:gd name="T0" fmla="*/ 129 w 7864"/>
              <a:gd name="T1" fmla="*/ 4165 h 4166"/>
              <a:gd name="T2" fmla="*/ 129 w 7864"/>
              <a:gd name="T3" fmla="*/ 4165 h 4166"/>
              <a:gd name="T4" fmla="*/ 129 w 7864"/>
              <a:gd name="T5" fmla="*/ 3698 h 4166"/>
              <a:gd name="T6" fmla="*/ 3698 w 7864"/>
              <a:gd name="T7" fmla="*/ 129 h 4166"/>
              <a:gd name="T8" fmla="*/ 3698 w 7864"/>
              <a:gd name="T9" fmla="*/ 129 h 4166"/>
              <a:gd name="T10" fmla="*/ 4165 w 7864"/>
              <a:gd name="T11" fmla="*/ 129 h 4166"/>
              <a:gd name="T12" fmla="*/ 7734 w 7864"/>
              <a:gd name="T13" fmla="*/ 3698 h 4166"/>
              <a:gd name="T14" fmla="*/ 7734 w 7864"/>
              <a:gd name="T15" fmla="*/ 3698 h 4166"/>
              <a:gd name="T16" fmla="*/ 7734 w 7864"/>
              <a:gd name="T17" fmla="*/ 4165 h 4166"/>
              <a:gd name="T18" fmla="*/ 129 w 7864"/>
              <a:gd name="T19" fmla="*/ 4165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64" h="4166">
                <a:moveTo>
                  <a:pt x="129" y="4165"/>
                </a:moveTo>
                <a:lnTo>
                  <a:pt x="129" y="4165"/>
                </a:lnTo>
                <a:cubicBezTo>
                  <a:pt x="0" y="4035"/>
                  <a:pt x="0" y="3827"/>
                  <a:pt x="129" y="3698"/>
                </a:cubicBezTo>
                <a:lnTo>
                  <a:pt x="3698" y="129"/>
                </a:lnTo>
                <a:lnTo>
                  <a:pt x="3698" y="129"/>
                </a:lnTo>
                <a:cubicBezTo>
                  <a:pt x="3827" y="0"/>
                  <a:pt x="4036" y="0"/>
                  <a:pt x="4165" y="129"/>
                </a:cubicBezTo>
                <a:lnTo>
                  <a:pt x="7734" y="3698"/>
                </a:lnTo>
                <a:lnTo>
                  <a:pt x="7734" y="3698"/>
                </a:lnTo>
                <a:cubicBezTo>
                  <a:pt x="7863" y="3827"/>
                  <a:pt x="7863" y="4035"/>
                  <a:pt x="7734" y="4165"/>
                </a:cubicBezTo>
                <a:lnTo>
                  <a:pt x="129" y="4165"/>
                </a:ln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useBgFill="1">
        <p:nvSpPr>
          <p:cNvPr id="21" name="Freeform 4">
            <a:extLst>
              <a:ext uri="{FF2B5EF4-FFF2-40B4-BE49-F238E27FC236}">
                <a16:creationId xmlns:a16="http://schemas.microsoft.com/office/drawing/2014/main" xmlns="" id="{89D782CC-7543-9A40-98B8-E56E1E9E1405}"/>
              </a:ext>
            </a:extLst>
          </p:cNvPr>
          <p:cNvSpPr>
            <a:spLocks noChangeArrowheads="1"/>
          </p:cNvSpPr>
          <p:nvPr/>
        </p:nvSpPr>
        <p:spPr bwMode="auto">
          <a:xfrm>
            <a:off x="6860798" y="3343639"/>
            <a:ext cx="2280708" cy="2301115"/>
          </a:xfrm>
          <a:custGeom>
            <a:avLst/>
            <a:gdLst>
              <a:gd name="T0" fmla="*/ 3697 w 7864"/>
              <a:gd name="T1" fmla="*/ 7733 h 7863"/>
              <a:gd name="T2" fmla="*/ 129 w 7864"/>
              <a:gd name="T3" fmla="*/ 4165 h 7863"/>
              <a:gd name="T4" fmla="*/ 129 w 7864"/>
              <a:gd name="T5" fmla="*/ 4165 h 7863"/>
              <a:gd name="T6" fmla="*/ 129 w 7864"/>
              <a:gd name="T7" fmla="*/ 3698 h 7863"/>
              <a:gd name="T8" fmla="*/ 3697 w 7864"/>
              <a:gd name="T9" fmla="*/ 129 h 7863"/>
              <a:gd name="T10" fmla="*/ 3697 w 7864"/>
              <a:gd name="T11" fmla="*/ 129 h 7863"/>
              <a:gd name="T12" fmla="*/ 4165 w 7864"/>
              <a:gd name="T13" fmla="*/ 129 h 7863"/>
              <a:gd name="T14" fmla="*/ 7734 w 7864"/>
              <a:gd name="T15" fmla="*/ 3698 h 7863"/>
              <a:gd name="T16" fmla="*/ 7734 w 7864"/>
              <a:gd name="T17" fmla="*/ 3698 h 7863"/>
              <a:gd name="T18" fmla="*/ 7734 w 7864"/>
              <a:gd name="T19" fmla="*/ 4165 h 7863"/>
              <a:gd name="T20" fmla="*/ 4165 w 7864"/>
              <a:gd name="T21" fmla="*/ 7733 h 7863"/>
              <a:gd name="T22" fmla="*/ 4165 w 7864"/>
              <a:gd name="T23" fmla="*/ 7733 h 7863"/>
              <a:gd name="T24" fmla="*/ 3697 w 7864"/>
              <a:gd name="T25" fmla="*/ 7733 h 7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4" h="7863">
                <a:moveTo>
                  <a:pt x="3697" y="7733"/>
                </a:moveTo>
                <a:lnTo>
                  <a:pt x="129" y="4165"/>
                </a:lnTo>
                <a:lnTo>
                  <a:pt x="129" y="4165"/>
                </a:lnTo>
                <a:cubicBezTo>
                  <a:pt x="0" y="4035"/>
                  <a:pt x="0" y="3827"/>
                  <a:pt x="129" y="3698"/>
                </a:cubicBezTo>
                <a:lnTo>
                  <a:pt x="3697" y="129"/>
                </a:lnTo>
                <a:lnTo>
                  <a:pt x="3697" y="129"/>
                </a:lnTo>
                <a:cubicBezTo>
                  <a:pt x="3827" y="0"/>
                  <a:pt x="4036" y="0"/>
                  <a:pt x="4165" y="129"/>
                </a:cubicBezTo>
                <a:lnTo>
                  <a:pt x="7734" y="3698"/>
                </a:lnTo>
                <a:lnTo>
                  <a:pt x="7734" y="3698"/>
                </a:lnTo>
                <a:cubicBezTo>
                  <a:pt x="7863" y="3827"/>
                  <a:pt x="7863" y="4035"/>
                  <a:pt x="7734" y="4165"/>
                </a:cubicBezTo>
                <a:lnTo>
                  <a:pt x="4165" y="7733"/>
                </a:lnTo>
                <a:lnTo>
                  <a:pt x="4165" y="7733"/>
                </a:lnTo>
                <a:cubicBezTo>
                  <a:pt x="4036" y="7862"/>
                  <a:pt x="3827" y="7862"/>
                  <a:pt x="3697" y="7733"/>
                </a:cubicBezTo>
              </a:path>
            </a:pathLst>
          </a:custGeom>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22" name="Freeform 5">
            <a:extLst>
              <a:ext uri="{FF2B5EF4-FFF2-40B4-BE49-F238E27FC236}">
                <a16:creationId xmlns:a16="http://schemas.microsoft.com/office/drawing/2014/main" xmlns="" id="{A6BB9D9D-EDFE-D843-A750-39739FB1C9E3}"/>
              </a:ext>
            </a:extLst>
          </p:cNvPr>
          <p:cNvSpPr>
            <a:spLocks noChangeArrowheads="1"/>
          </p:cNvSpPr>
          <p:nvPr/>
        </p:nvSpPr>
        <p:spPr bwMode="auto">
          <a:xfrm>
            <a:off x="6515425" y="3118888"/>
            <a:ext cx="2520527" cy="3203583"/>
          </a:xfrm>
          <a:custGeom>
            <a:avLst/>
            <a:gdLst>
              <a:gd name="T0" fmla="*/ 3916 w 8094"/>
              <a:gd name="T1" fmla="*/ 7744 h 8093"/>
              <a:gd name="T2" fmla="*/ 3916 w 8094"/>
              <a:gd name="T3" fmla="*/ 7744 h 8093"/>
              <a:gd name="T4" fmla="*/ 4176 w 8094"/>
              <a:gd name="T5" fmla="*/ 7744 h 8093"/>
              <a:gd name="T6" fmla="*/ 7745 w 8094"/>
              <a:gd name="T7" fmla="*/ 4176 h 8093"/>
              <a:gd name="T8" fmla="*/ 7745 w 8094"/>
              <a:gd name="T9" fmla="*/ 4176 h 8093"/>
              <a:gd name="T10" fmla="*/ 7745 w 8094"/>
              <a:gd name="T11" fmla="*/ 3916 h 8093"/>
              <a:gd name="T12" fmla="*/ 4176 w 8094"/>
              <a:gd name="T13" fmla="*/ 348 h 8093"/>
              <a:gd name="T14" fmla="*/ 4176 w 8094"/>
              <a:gd name="T15" fmla="*/ 348 h 8093"/>
              <a:gd name="T16" fmla="*/ 3916 w 8094"/>
              <a:gd name="T17" fmla="*/ 348 h 8093"/>
              <a:gd name="T18" fmla="*/ 348 w 8094"/>
              <a:gd name="T19" fmla="*/ 3916 h 8093"/>
              <a:gd name="T20" fmla="*/ 348 w 8094"/>
              <a:gd name="T21" fmla="*/ 3916 h 8093"/>
              <a:gd name="T22" fmla="*/ 348 w 8094"/>
              <a:gd name="T23" fmla="*/ 4176 h 8093"/>
              <a:gd name="T24" fmla="*/ 3916 w 8094"/>
              <a:gd name="T25" fmla="*/ 7744 h 8093"/>
              <a:gd name="T26" fmla="*/ 4046 w 8094"/>
              <a:gd name="T27" fmla="*/ 8092 h 8093"/>
              <a:gd name="T28" fmla="*/ 4046 w 8094"/>
              <a:gd name="T29" fmla="*/ 8092 h 8093"/>
              <a:gd name="T30" fmla="*/ 3708 w 8094"/>
              <a:gd name="T31" fmla="*/ 7952 h 8093"/>
              <a:gd name="T32" fmla="*/ 140 w 8094"/>
              <a:gd name="T33" fmla="*/ 4384 h 8093"/>
              <a:gd name="T34" fmla="*/ 140 w 8094"/>
              <a:gd name="T35" fmla="*/ 4384 h 8093"/>
              <a:gd name="T36" fmla="*/ 0 w 8094"/>
              <a:gd name="T37" fmla="*/ 4047 h 8093"/>
              <a:gd name="T38" fmla="*/ 0 w 8094"/>
              <a:gd name="T39" fmla="*/ 4047 h 8093"/>
              <a:gd name="T40" fmla="*/ 140 w 8094"/>
              <a:gd name="T41" fmla="*/ 3709 h 8093"/>
              <a:gd name="T42" fmla="*/ 3708 w 8094"/>
              <a:gd name="T43" fmla="*/ 140 h 8093"/>
              <a:gd name="T44" fmla="*/ 3708 w 8094"/>
              <a:gd name="T45" fmla="*/ 140 h 8093"/>
              <a:gd name="T46" fmla="*/ 4046 w 8094"/>
              <a:gd name="T47" fmla="*/ 0 h 8093"/>
              <a:gd name="T48" fmla="*/ 4046 w 8094"/>
              <a:gd name="T49" fmla="*/ 0 h 8093"/>
              <a:gd name="T50" fmla="*/ 4384 w 8094"/>
              <a:gd name="T51" fmla="*/ 140 h 8093"/>
              <a:gd name="T52" fmla="*/ 7953 w 8094"/>
              <a:gd name="T53" fmla="*/ 3709 h 8093"/>
              <a:gd name="T54" fmla="*/ 7953 w 8094"/>
              <a:gd name="T55" fmla="*/ 3709 h 8093"/>
              <a:gd name="T56" fmla="*/ 8093 w 8094"/>
              <a:gd name="T57" fmla="*/ 4047 h 8093"/>
              <a:gd name="T58" fmla="*/ 8093 w 8094"/>
              <a:gd name="T59" fmla="*/ 4047 h 8093"/>
              <a:gd name="T60" fmla="*/ 7953 w 8094"/>
              <a:gd name="T61" fmla="*/ 4384 h 8093"/>
              <a:gd name="T62" fmla="*/ 4384 w 8094"/>
              <a:gd name="T63" fmla="*/ 7952 h 8093"/>
              <a:gd name="T64" fmla="*/ 4384 w 8094"/>
              <a:gd name="T65" fmla="*/ 7952 h 8093"/>
              <a:gd name="T66" fmla="*/ 4046 w 8094"/>
              <a:gd name="T67" fmla="*/ 8092 h 8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94" h="8093">
                <a:moveTo>
                  <a:pt x="3916" y="7744"/>
                </a:moveTo>
                <a:lnTo>
                  <a:pt x="3916" y="7744"/>
                </a:lnTo>
                <a:cubicBezTo>
                  <a:pt x="3988" y="7816"/>
                  <a:pt x="4105" y="7816"/>
                  <a:pt x="4176" y="7744"/>
                </a:cubicBezTo>
                <a:lnTo>
                  <a:pt x="7745" y="4176"/>
                </a:lnTo>
                <a:lnTo>
                  <a:pt x="7745" y="4176"/>
                </a:lnTo>
                <a:cubicBezTo>
                  <a:pt x="7817" y="4104"/>
                  <a:pt x="7817" y="3988"/>
                  <a:pt x="7745" y="3916"/>
                </a:cubicBezTo>
                <a:lnTo>
                  <a:pt x="4176" y="348"/>
                </a:lnTo>
                <a:lnTo>
                  <a:pt x="4176" y="348"/>
                </a:lnTo>
                <a:cubicBezTo>
                  <a:pt x="4105" y="276"/>
                  <a:pt x="3988" y="276"/>
                  <a:pt x="3916" y="348"/>
                </a:cubicBezTo>
                <a:lnTo>
                  <a:pt x="348" y="3916"/>
                </a:lnTo>
                <a:lnTo>
                  <a:pt x="348" y="3916"/>
                </a:lnTo>
                <a:cubicBezTo>
                  <a:pt x="276" y="3988"/>
                  <a:pt x="276" y="4104"/>
                  <a:pt x="348" y="4176"/>
                </a:cubicBezTo>
                <a:lnTo>
                  <a:pt x="3916" y="7744"/>
                </a:lnTo>
                <a:close/>
                <a:moveTo>
                  <a:pt x="4046" y="8092"/>
                </a:moveTo>
                <a:lnTo>
                  <a:pt x="4046" y="8092"/>
                </a:lnTo>
                <a:cubicBezTo>
                  <a:pt x="3919" y="8092"/>
                  <a:pt x="3799" y="8043"/>
                  <a:pt x="3708" y="7952"/>
                </a:cubicBezTo>
                <a:lnTo>
                  <a:pt x="140" y="4384"/>
                </a:lnTo>
                <a:lnTo>
                  <a:pt x="140" y="4384"/>
                </a:lnTo>
                <a:cubicBezTo>
                  <a:pt x="50" y="4293"/>
                  <a:pt x="0" y="4173"/>
                  <a:pt x="0" y="4047"/>
                </a:cubicBezTo>
                <a:lnTo>
                  <a:pt x="0" y="4047"/>
                </a:lnTo>
                <a:cubicBezTo>
                  <a:pt x="0" y="3919"/>
                  <a:pt x="50" y="3799"/>
                  <a:pt x="140" y="3709"/>
                </a:cubicBezTo>
                <a:lnTo>
                  <a:pt x="3708" y="140"/>
                </a:lnTo>
                <a:lnTo>
                  <a:pt x="3708" y="140"/>
                </a:lnTo>
                <a:cubicBezTo>
                  <a:pt x="3799" y="50"/>
                  <a:pt x="3919" y="0"/>
                  <a:pt x="4046" y="0"/>
                </a:cubicBezTo>
                <a:lnTo>
                  <a:pt x="4046" y="0"/>
                </a:lnTo>
                <a:cubicBezTo>
                  <a:pt x="4174" y="0"/>
                  <a:pt x="4294" y="50"/>
                  <a:pt x="4384" y="140"/>
                </a:cubicBezTo>
                <a:lnTo>
                  <a:pt x="7953" y="3709"/>
                </a:lnTo>
                <a:lnTo>
                  <a:pt x="7953" y="3709"/>
                </a:lnTo>
                <a:cubicBezTo>
                  <a:pt x="8043" y="3799"/>
                  <a:pt x="8093" y="3919"/>
                  <a:pt x="8093" y="4047"/>
                </a:cubicBezTo>
                <a:lnTo>
                  <a:pt x="8093" y="4047"/>
                </a:lnTo>
                <a:cubicBezTo>
                  <a:pt x="8093" y="4173"/>
                  <a:pt x="8043" y="4293"/>
                  <a:pt x="7953" y="4384"/>
                </a:cubicBezTo>
                <a:lnTo>
                  <a:pt x="4384" y="7952"/>
                </a:lnTo>
                <a:lnTo>
                  <a:pt x="4384" y="7952"/>
                </a:lnTo>
                <a:cubicBezTo>
                  <a:pt x="4294" y="8043"/>
                  <a:pt x="4174" y="8092"/>
                  <a:pt x="4046" y="8092"/>
                </a:cubicBezTo>
                <a:close/>
              </a:path>
            </a:pathLst>
          </a:custGeom>
          <a:solidFill>
            <a:schemeClr val="accent4"/>
          </a:solidFill>
          <a:ln>
            <a:noFill/>
          </a:ln>
          <a:effectLst/>
        </p:spPr>
        <p:txBody>
          <a:bodyPr wrap="none" anchor="ctr"/>
          <a:lstStyle/>
          <a:p>
            <a:endParaRPr lang="en-US" sz="2450" dirty="0">
              <a:latin typeface="Lato Light" panose="020F0502020204030203" pitchFamily="34" charset="0"/>
            </a:endParaRPr>
          </a:p>
        </p:txBody>
      </p:sp>
      <p:sp>
        <p:nvSpPr>
          <p:cNvPr id="23" name="Freeform 6">
            <a:extLst>
              <a:ext uri="{FF2B5EF4-FFF2-40B4-BE49-F238E27FC236}">
                <a16:creationId xmlns:a16="http://schemas.microsoft.com/office/drawing/2014/main" xmlns="" id="{E75C1918-B1E1-6045-A059-83CCDEB8212B}"/>
              </a:ext>
            </a:extLst>
          </p:cNvPr>
          <p:cNvSpPr>
            <a:spLocks noChangeArrowheads="1"/>
          </p:cNvSpPr>
          <p:nvPr/>
        </p:nvSpPr>
        <p:spPr bwMode="auto">
          <a:xfrm>
            <a:off x="6840415" y="3214062"/>
            <a:ext cx="1884732" cy="1224838"/>
          </a:xfrm>
          <a:custGeom>
            <a:avLst/>
            <a:gdLst>
              <a:gd name="T0" fmla="*/ 129 w 7864"/>
              <a:gd name="T1" fmla="*/ 4165 h 4166"/>
              <a:gd name="T2" fmla="*/ 129 w 7864"/>
              <a:gd name="T3" fmla="*/ 4165 h 4166"/>
              <a:gd name="T4" fmla="*/ 129 w 7864"/>
              <a:gd name="T5" fmla="*/ 3698 h 4166"/>
              <a:gd name="T6" fmla="*/ 3697 w 7864"/>
              <a:gd name="T7" fmla="*/ 129 h 4166"/>
              <a:gd name="T8" fmla="*/ 3697 w 7864"/>
              <a:gd name="T9" fmla="*/ 129 h 4166"/>
              <a:gd name="T10" fmla="*/ 4165 w 7864"/>
              <a:gd name="T11" fmla="*/ 129 h 4166"/>
              <a:gd name="T12" fmla="*/ 7734 w 7864"/>
              <a:gd name="T13" fmla="*/ 3698 h 4166"/>
              <a:gd name="T14" fmla="*/ 7734 w 7864"/>
              <a:gd name="T15" fmla="*/ 3698 h 4166"/>
              <a:gd name="T16" fmla="*/ 7734 w 7864"/>
              <a:gd name="T17" fmla="*/ 4165 h 4166"/>
              <a:gd name="T18" fmla="*/ 129 w 7864"/>
              <a:gd name="T19" fmla="*/ 4165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64" h="4166">
                <a:moveTo>
                  <a:pt x="129" y="4165"/>
                </a:moveTo>
                <a:lnTo>
                  <a:pt x="129" y="4165"/>
                </a:lnTo>
                <a:cubicBezTo>
                  <a:pt x="0" y="4035"/>
                  <a:pt x="0" y="3827"/>
                  <a:pt x="129" y="3698"/>
                </a:cubicBezTo>
                <a:lnTo>
                  <a:pt x="3697" y="129"/>
                </a:lnTo>
                <a:lnTo>
                  <a:pt x="3697" y="129"/>
                </a:lnTo>
                <a:cubicBezTo>
                  <a:pt x="3827" y="0"/>
                  <a:pt x="4036" y="0"/>
                  <a:pt x="4165" y="129"/>
                </a:cubicBezTo>
                <a:lnTo>
                  <a:pt x="7734" y="3698"/>
                </a:lnTo>
                <a:lnTo>
                  <a:pt x="7734" y="3698"/>
                </a:lnTo>
                <a:cubicBezTo>
                  <a:pt x="7863" y="3827"/>
                  <a:pt x="7863" y="4035"/>
                  <a:pt x="7734" y="4165"/>
                </a:cubicBezTo>
                <a:lnTo>
                  <a:pt x="129" y="4165"/>
                </a:lnTo>
              </a:path>
            </a:pathLst>
          </a:custGeom>
          <a:solidFill>
            <a:schemeClr val="accent4"/>
          </a:solidFill>
          <a:ln>
            <a:noFill/>
          </a:ln>
          <a:effectLst/>
        </p:spPr>
        <p:txBody>
          <a:bodyPr wrap="none" anchor="ctr"/>
          <a:lstStyle/>
          <a:p>
            <a:endParaRPr lang="en-US" sz="2450" dirty="0">
              <a:latin typeface="Lato Light" panose="020F0502020204030203" pitchFamily="34" charset="0"/>
            </a:endParaRPr>
          </a:p>
        </p:txBody>
      </p:sp>
      <p:sp>
        <p:nvSpPr>
          <p:cNvPr id="29" name="TextBox 28">
            <a:extLst>
              <a:ext uri="{FF2B5EF4-FFF2-40B4-BE49-F238E27FC236}">
                <a16:creationId xmlns:a16="http://schemas.microsoft.com/office/drawing/2014/main" xmlns="" id="{0C8DD900-15CB-B74B-A0EC-1644C5D67A59}"/>
              </a:ext>
            </a:extLst>
          </p:cNvPr>
          <p:cNvSpPr txBox="1"/>
          <p:nvPr/>
        </p:nvSpPr>
        <p:spPr>
          <a:xfrm>
            <a:off x="3147708" y="699162"/>
            <a:ext cx="2613472" cy="477054"/>
          </a:xfrm>
          <a:prstGeom prst="rect">
            <a:avLst/>
          </a:prstGeom>
          <a:noFill/>
        </p:spPr>
        <p:txBody>
          <a:bodyPr wrap="none" rtlCol="0">
            <a:spAutoFit/>
          </a:bodyPr>
          <a:lstStyle/>
          <a:p>
            <a:pPr algn="ctr"/>
            <a:r>
              <a:rPr lang="en-US" sz="2500" b="1" dirty="0">
                <a:solidFill>
                  <a:schemeClr val="tx2"/>
                </a:solidFill>
                <a:latin typeface="Lato Light" panose="020F0502020204030203"/>
                <a:cs typeface="Poppins" pitchFamily="2" charset="77"/>
              </a:rPr>
              <a:t>MDDA Mandate</a:t>
            </a:r>
          </a:p>
        </p:txBody>
      </p:sp>
      <p:sp>
        <p:nvSpPr>
          <p:cNvPr id="31" name="Subtitle 2">
            <a:extLst>
              <a:ext uri="{FF2B5EF4-FFF2-40B4-BE49-F238E27FC236}">
                <a16:creationId xmlns:a16="http://schemas.microsoft.com/office/drawing/2014/main" xmlns="" id="{6B2CC3F7-87D8-A740-8454-C2CE910299EA}"/>
              </a:ext>
            </a:extLst>
          </p:cNvPr>
          <p:cNvSpPr txBox="1">
            <a:spLocks/>
          </p:cNvSpPr>
          <p:nvPr/>
        </p:nvSpPr>
        <p:spPr>
          <a:xfrm>
            <a:off x="622438" y="3492871"/>
            <a:ext cx="1749526" cy="13741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050" dirty="0">
                <a:latin typeface="Arial" panose="020B0604020202020204" pitchFamily="34" charset="0"/>
                <a:cs typeface="Arial" panose="020B0604020202020204" pitchFamily="34" charset="0"/>
              </a:rPr>
              <a:t>Encourage the development of human resources and training, and capacity building, within the media industry, especially among historically disadvantaged groups.</a:t>
            </a:r>
          </a:p>
        </p:txBody>
      </p:sp>
      <p:sp>
        <p:nvSpPr>
          <p:cNvPr id="33" name="Subtitle 2">
            <a:extLst>
              <a:ext uri="{FF2B5EF4-FFF2-40B4-BE49-F238E27FC236}">
                <a16:creationId xmlns:a16="http://schemas.microsoft.com/office/drawing/2014/main" xmlns="" id="{481BE2B9-AB51-8140-8CB5-2A988FA4F285}"/>
              </a:ext>
            </a:extLst>
          </p:cNvPr>
          <p:cNvSpPr txBox="1">
            <a:spLocks/>
          </p:cNvSpPr>
          <p:nvPr/>
        </p:nvSpPr>
        <p:spPr>
          <a:xfrm>
            <a:off x="3971907" y="3340186"/>
            <a:ext cx="1724249" cy="8810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pPr>
            <a:r>
              <a:rPr lang="en-US" sz="1100" dirty="0">
                <a:latin typeface="Arial" panose="020B0604020202020204" pitchFamily="34" charset="0"/>
                <a:cs typeface="Arial" panose="020B0604020202020204" pitchFamily="34" charset="0"/>
              </a:rPr>
              <a:t>Encourage the </a:t>
            </a:r>
            <a:r>
              <a:rPr lang="en-US" sz="1100" dirty="0" err="1">
                <a:latin typeface="Arial" panose="020B0604020202020204" pitchFamily="34" charset="0"/>
                <a:cs typeface="Arial" panose="020B0604020202020204" pitchFamily="34" charset="0"/>
              </a:rPr>
              <a:t>channelling</a:t>
            </a:r>
            <a:r>
              <a:rPr lang="en-US" sz="1100" dirty="0">
                <a:latin typeface="Arial" panose="020B0604020202020204" pitchFamily="34" charset="0"/>
                <a:cs typeface="Arial" panose="020B0604020202020204" pitchFamily="34" charset="0"/>
              </a:rPr>
              <a:t> of resources to the community media and small commercial media sectors.</a:t>
            </a:r>
          </a:p>
        </p:txBody>
      </p:sp>
      <p:sp>
        <p:nvSpPr>
          <p:cNvPr id="34" name="Subtitle 2">
            <a:extLst>
              <a:ext uri="{FF2B5EF4-FFF2-40B4-BE49-F238E27FC236}">
                <a16:creationId xmlns:a16="http://schemas.microsoft.com/office/drawing/2014/main" xmlns="" id="{350651A8-BC8A-F540-8F3C-CF7D12CF1AFE}"/>
              </a:ext>
            </a:extLst>
          </p:cNvPr>
          <p:cNvSpPr txBox="1">
            <a:spLocks/>
          </p:cNvSpPr>
          <p:nvPr/>
        </p:nvSpPr>
        <p:spPr>
          <a:xfrm>
            <a:off x="6845248" y="4391577"/>
            <a:ext cx="2025585" cy="5716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000" dirty="0">
                <a:latin typeface="Arial" panose="020B0604020202020204" pitchFamily="34" charset="0"/>
                <a:cs typeface="Arial" panose="020B0604020202020204" pitchFamily="34" charset="0"/>
              </a:rPr>
              <a:t>Raise public awareness regarding media development and diversity issues.</a:t>
            </a:r>
            <a:endParaRPr lang="en-US" sz="900" dirty="0">
              <a:latin typeface="Arial" panose="020B0604020202020204" pitchFamily="34" charset="0"/>
              <a:cs typeface="Arial" panose="020B0604020202020204" pitchFamily="34" charset="0"/>
            </a:endParaRPr>
          </a:p>
        </p:txBody>
      </p:sp>
      <p:sp>
        <p:nvSpPr>
          <p:cNvPr id="35" name="Freeform 1021">
            <a:extLst>
              <a:ext uri="{FF2B5EF4-FFF2-40B4-BE49-F238E27FC236}">
                <a16:creationId xmlns:a16="http://schemas.microsoft.com/office/drawing/2014/main" xmlns="" id="{FE87185B-8E6B-4D47-A8C8-F10FB5A2DA36}"/>
              </a:ext>
            </a:extLst>
          </p:cNvPr>
          <p:cNvSpPr>
            <a:spLocks noChangeAspect="1" noChangeArrowheads="1"/>
          </p:cNvSpPr>
          <p:nvPr/>
        </p:nvSpPr>
        <p:spPr bwMode="auto">
          <a:xfrm>
            <a:off x="1241848" y="2724498"/>
            <a:ext cx="550067" cy="550067"/>
          </a:xfrm>
          <a:custGeom>
            <a:avLst/>
            <a:gdLst>
              <a:gd name="T0" fmla="*/ 19108361 w 290150"/>
              <a:gd name="T1" fmla="*/ 33564603 h 290152"/>
              <a:gd name="T2" fmla="*/ 28010790 w 290150"/>
              <a:gd name="T3" fmla="*/ 28790608 h 290152"/>
              <a:gd name="T4" fmla="*/ 33603522 w 290150"/>
              <a:gd name="T5" fmla="*/ 33565165 h 290152"/>
              <a:gd name="T6" fmla="*/ 33950478 w 290150"/>
              <a:gd name="T7" fmla="*/ 28876532 h 290152"/>
              <a:gd name="T8" fmla="*/ 27100419 w 290150"/>
              <a:gd name="T9" fmla="*/ 34640317 h 290152"/>
              <a:gd name="T10" fmla="*/ 28010790 w 290150"/>
              <a:gd name="T11" fmla="*/ 28790608 h 290152"/>
              <a:gd name="T12" fmla="*/ 1021859 w 290150"/>
              <a:gd name="T13" fmla="*/ 33565165 h 290152"/>
              <a:gd name="T14" fmla="*/ 6513562 w 290150"/>
              <a:gd name="T15" fmla="*/ 28790608 h 290152"/>
              <a:gd name="T16" fmla="*/ 7407729 w 290150"/>
              <a:gd name="T17" fmla="*/ 34640317 h 290152"/>
              <a:gd name="T18" fmla="*/ 723990 w 290150"/>
              <a:gd name="T19" fmla="*/ 28876532 h 290152"/>
              <a:gd name="T20" fmla="*/ 22250567 w 290150"/>
              <a:gd name="T21" fmla="*/ 30423091 h 290152"/>
              <a:gd name="T22" fmla="*/ 29272760 w 290150"/>
              <a:gd name="T23" fmla="*/ 26723260 h 290152"/>
              <a:gd name="T24" fmla="*/ 3937393 w 290150"/>
              <a:gd name="T25" fmla="*/ 25478853 h 290152"/>
              <a:gd name="T26" fmla="*/ 3937393 w 290150"/>
              <a:gd name="T27" fmla="*/ 25478853 h 290152"/>
              <a:gd name="T28" fmla="*/ 28242667 w 290150"/>
              <a:gd name="T29" fmla="*/ 26723260 h 290152"/>
              <a:gd name="T30" fmla="*/ 3937393 w 290150"/>
              <a:gd name="T31" fmla="*/ 28954763 h 290152"/>
              <a:gd name="T32" fmla="*/ 15750977 w 290150"/>
              <a:gd name="T33" fmla="*/ 27281629 h 290152"/>
              <a:gd name="T34" fmla="*/ 20959335 w 290150"/>
              <a:gd name="T35" fmla="*/ 19578348 h 290152"/>
              <a:gd name="T36" fmla="*/ 22035386 w 290150"/>
              <a:gd name="T37" fmla="*/ 20611168 h 290152"/>
              <a:gd name="T38" fmla="*/ 13641923 w 290150"/>
              <a:gd name="T39" fmla="*/ 21687027 h 290152"/>
              <a:gd name="T40" fmla="*/ 2148419 w 290150"/>
              <a:gd name="T41" fmla="*/ 11940077 h 290152"/>
              <a:gd name="T42" fmla="*/ 2443292 w 290150"/>
              <a:gd name="T43" fmla="*/ 23604758 h 290152"/>
              <a:gd name="T44" fmla="*/ 0 w 290150"/>
              <a:gd name="T45" fmla="*/ 14135216 h 290152"/>
              <a:gd name="T46" fmla="*/ 33472552 w 290150"/>
              <a:gd name="T47" fmla="*/ 20872448 h 290152"/>
              <a:gd name="T48" fmla="*/ 32447376 w 290150"/>
              <a:gd name="T49" fmla="*/ 20530028 h 290152"/>
              <a:gd name="T50" fmla="*/ 24176082 w 290150"/>
              <a:gd name="T51" fmla="*/ 16221779 h 290152"/>
              <a:gd name="T52" fmla="*/ 17197137 w 290150"/>
              <a:gd name="T53" fmla="*/ 11311420 h 290152"/>
              <a:gd name="T54" fmla="*/ 8046409 w 290150"/>
              <a:gd name="T55" fmla="*/ 17297506 h 290152"/>
              <a:gd name="T56" fmla="*/ 14718073 w 290150"/>
              <a:gd name="T57" fmla="*/ 22719889 h 290152"/>
              <a:gd name="T58" fmla="*/ 15750977 w 290150"/>
              <a:gd name="T59" fmla="*/ 20611168 h 290152"/>
              <a:gd name="T60" fmla="*/ 20959335 w 290150"/>
              <a:gd name="T61" fmla="*/ 18545511 h 290152"/>
              <a:gd name="T62" fmla="*/ 19926305 w 290150"/>
              <a:gd name="T63" fmla="*/ 27281629 h 290152"/>
              <a:gd name="T64" fmla="*/ 17300627 w 290150"/>
              <a:gd name="T65" fmla="*/ 8045311 h 290152"/>
              <a:gd name="T66" fmla="*/ 23326608 w 290150"/>
              <a:gd name="T67" fmla="*/ 27927007 h 290152"/>
              <a:gd name="T68" fmla="*/ 21734094 w 290150"/>
              <a:gd name="T69" fmla="*/ 32015416 h 290152"/>
              <a:gd name="T70" fmla="*/ 12996443 w 290150"/>
              <a:gd name="T71" fmla="*/ 31455816 h 290152"/>
              <a:gd name="T72" fmla="*/ 10026357 w 290150"/>
              <a:gd name="T73" fmla="*/ 24570337 h 290152"/>
              <a:gd name="T74" fmla="*/ 28097509 w 290150"/>
              <a:gd name="T75" fmla="*/ 5072913 h 290152"/>
              <a:gd name="T76" fmla="*/ 33603522 w 290150"/>
              <a:gd name="T77" fmla="*/ 6406433 h 290152"/>
              <a:gd name="T78" fmla="*/ 34643864 w 290150"/>
              <a:gd name="T79" fmla="*/ 6406433 h 290152"/>
              <a:gd name="T80" fmla="*/ 26536638 w 290150"/>
              <a:gd name="T81" fmla="*/ 9675421 h 290152"/>
              <a:gd name="T82" fmla="*/ 1405026 w 290150"/>
              <a:gd name="T83" fmla="*/ 4384759 h 290152"/>
              <a:gd name="T84" fmla="*/ 6896651 w 290150"/>
              <a:gd name="T85" fmla="*/ 9159078 h 290152"/>
              <a:gd name="T86" fmla="*/ 7237277 w 290150"/>
              <a:gd name="T87" fmla="*/ 4427438 h 290152"/>
              <a:gd name="T88" fmla="*/ 510547 w 290150"/>
              <a:gd name="T89" fmla="*/ 10191473 h 290152"/>
              <a:gd name="T90" fmla="*/ 1405026 w 290150"/>
              <a:gd name="T91" fmla="*/ 4384759 h 290152"/>
              <a:gd name="T92" fmla="*/ 31718903 w 290150"/>
              <a:gd name="T93" fmla="*/ 2253079 h 290152"/>
              <a:gd name="T94" fmla="*/ 3937393 w 290150"/>
              <a:gd name="T95" fmla="*/ 3485819 h 290152"/>
              <a:gd name="T96" fmla="*/ 23534097 w 290150"/>
              <a:gd name="T97" fmla="*/ 1956947 h 290152"/>
              <a:gd name="T98" fmla="*/ 23102419 w 290150"/>
              <a:gd name="T99" fmla="*/ 2850784 h 290152"/>
              <a:gd name="T100" fmla="*/ 8642448 w 290150"/>
              <a:gd name="T101" fmla="*/ 3148629 h 290152"/>
              <a:gd name="T102" fmla="*/ 30517365 w 290150"/>
              <a:gd name="T103" fmla="*/ 4506129 h 290152"/>
              <a:gd name="T104" fmla="*/ 6211951 w 290150"/>
              <a:gd name="T105" fmla="*/ 2253079 h 290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0" h="290152">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6" name="Freeform 1004">
            <a:extLst>
              <a:ext uri="{FF2B5EF4-FFF2-40B4-BE49-F238E27FC236}">
                <a16:creationId xmlns:a16="http://schemas.microsoft.com/office/drawing/2014/main" xmlns="" id="{C7EDD798-AF61-244F-ACC6-BEB9CEF0C0BD}"/>
              </a:ext>
            </a:extLst>
          </p:cNvPr>
          <p:cNvSpPr>
            <a:spLocks noChangeAspect="1" noChangeArrowheads="1"/>
          </p:cNvSpPr>
          <p:nvPr/>
        </p:nvSpPr>
        <p:spPr bwMode="auto">
          <a:xfrm>
            <a:off x="3388198" y="3728634"/>
            <a:ext cx="543440" cy="543440"/>
          </a:xfrm>
          <a:custGeom>
            <a:avLst/>
            <a:gdLst>
              <a:gd name="T0" fmla="*/ 27113387 w 286976"/>
              <a:gd name="T1" fmla="*/ 32202509 h 286978"/>
              <a:gd name="T2" fmla="*/ 27113387 w 286976"/>
              <a:gd name="T3" fmla="*/ 27120173 h 286978"/>
              <a:gd name="T4" fmla="*/ 10117877 w 286976"/>
              <a:gd name="T5" fmla="*/ 28477831 h 286978"/>
              <a:gd name="T6" fmla="*/ 11353690 w 286976"/>
              <a:gd name="T7" fmla="*/ 24174369 h 286978"/>
              <a:gd name="T8" fmla="*/ 13953066 w 286976"/>
              <a:gd name="T9" fmla="*/ 25324800 h 286978"/>
              <a:gd name="T10" fmla="*/ 30699991 w 286976"/>
              <a:gd name="T11" fmla="*/ 11391325 h 286978"/>
              <a:gd name="T12" fmla="*/ 4608292 w 286976"/>
              <a:gd name="T13" fmla="*/ 8838947 h 286978"/>
              <a:gd name="T14" fmla="*/ 22149921 w 286976"/>
              <a:gd name="T15" fmla="*/ 9350217 h 286978"/>
              <a:gd name="T16" fmla="*/ 5121765 w 286976"/>
              <a:gd name="T17" fmla="*/ 9861410 h 286978"/>
              <a:gd name="T18" fmla="*/ 15133321 w 286976"/>
              <a:gd name="T19" fmla="*/ 15356925 h 286978"/>
              <a:gd name="T20" fmla="*/ 15133321 w 286976"/>
              <a:gd name="T21" fmla="*/ 16379348 h 286978"/>
              <a:gd name="T22" fmla="*/ 5121765 w 286976"/>
              <a:gd name="T23" fmla="*/ 28648565 h 286978"/>
              <a:gd name="T24" fmla="*/ 7945467 w 286976"/>
              <a:gd name="T25" fmla="*/ 29202329 h 286978"/>
              <a:gd name="T26" fmla="*/ 4608292 w 286976"/>
              <a:gd name="T27" fmla="*/ 29670991 h 286978"/>
              <a:gd name="T28" fmla="*/ 4137607 w 286976"/>
              <a:gd name="T29" fmla="*/ 9350217 h 286978"/>
              <a:gd name="T30" fmla="*/ 27163123 w 286976"/>
              <a:gd name="T31" fmla="*/ 7812055 h 286978"/>
              <a:gd name="T32" fmla="*/ 13228503 w 286976"/>
              <a:gd name="T33" fmla="*/ 24600430 h 286978"/>
              <a:gd name="T34" fmla="*/ 27163123 w 286976"/>
              <a:gd name="T35" fmla="*/ 7812055 h 286978"/>
              <a:gd name="T36" fmla="*/ 28995476 w 286976"/>
              <a:gd name="T37" fmla="*/ 6022435 h 286978"/>
              <a:gd name="T38" fmla="*/ 31424505 w 286976"/>
              <a:gd name="T39" fmla="*/ 10666965 h 286978"/>
              <a:gd name="T40" fmla="*/ 32788022 w 286976"/>
              <a:gd name="T41" fmla="*/ 9005217 h 286978"/>
              <a:gd name="T42" fmla="*/ 30188692 w 286976"/>
              <a:gd name="T43" fmla="*/ 6022435 h 286978"/>
              <a:gd name="T44" fmla="*/ 29549564 w 286976"/>
              <a:gd name="T45" fmla="*/ 4701619 h 286978"/>
              <a:gd name="T46" fmla="*/ 33256848 w 286976"/>
              <a:gd name="T47" fmla="*/ 7641463 h 286978"/>
              <a:gd name="T48" fmla="*/ 33256848 w 286976"/>
              <a:gd name="T49" fmla="*/ 10283360 h 286978"/>
              <a:gd name="T50" fmla="*/ 32319224 w 286976"/>
              <a:gd name="T51" fmla="*/ 11519130 h 286978"/>
              <a:gd name="T52" fmla="*/ 31978460 w 286976"/>
              <a:gd name="T53" fmla="*/ 12413972 h 286978"/>
              <a:gd name="T54" fmla="*/ 31424505 w 286976"/>
              <a:gd name="T55" fmla="*/ 12115704 h 286978"/>
              <a:gd name="T56" fmla="*/ 15529801 w 286976"/>
              <a:gd name="T57" fmla="*/ 28009198 h 286978"/>
              <a:gd name="T58" fmla="*/ 9350916 w 286976"/>
              <a:gd name="T59" fmla="*/ 29670855 h 286978"/>
              <a:gd name="T60" fmla="*/ 8882123 w 286976"/>
              <a:gd name="T61" fmla="*/ 29074406 h 286978"/>
              <a:gd name="T62" fmla="*/ 10714424 w 286976"/>
              <a:gd name="T63" fmla="*/ 22853415 h 286978"/>
              <a:gd name="T64" fmla="*/ 26310800 w 286976"/>
              <a:gd name="T65" fmla="*/ 6959890 h 286978"/>
              <a:gd name="T66" fmla="*/ 27035319 w 286976"/>
              <a:gd name="T67" fmla="*/ 6235391 h 286978"/>
              <a:gd name="T68" fmla="*/ 28271075 w 286976"/>
              <a:gd name="T69" fmla="*/ 5297937 h 286978"/>
              <a:gd name="T70" fmla="*/ 27364818 w 286976"/>
              <a:gd name="T71" fmla="*/ 2444843 h 286978"/>
              <a:gd name="T72" fmla="*/ 27364818 w 286976"/>
              <a:gd name="T73" fmla="*/ 3345970 h 286978"/>
              <a:gd name="T74" fmla="*/ 27364818 w 286976"/>
              <a:gd name="T75" fmla="*/ 2444843 h 286978"/>
              <a:gd name="T76" fmla="*/ 30430373 w 286976"/>
              <a:gd name="T77" fmla="*/ 2437317 h 286978"/>
              <a:gd name="T78" fmla="*/ 30430373 w 286976"/>
              <a:gd name="T79" fmla="*/ 3204481 h 286978"/>
              <a:gd name="T80" fmla="*/ 29708076 w 286976"/>
              <a:gd name="T81" fmla="*/ 3204481 h 286978"/>
              <a:gd name="T82" fmla="*/ 29708076 w 286976"/>
              <a:gd name="T83" fmla="*/ 2437317 h 286978"/>
              <a:gd name="T84" fmla="*/ 24941535 w 286976"/>
              <a:gd name="T85" fmla="*/ 2437317 h 286978"/>
              <a:gd name="T86" fmla="*/ 24941535 w 286976"/>
              <a:gd name="T87" fmla="*/ 3204481 h 286978"/>
              <a:gd name="T88" fmla="*/ 24290616 w 286976"/>
              <a:gd name="T89" fmla="*/ 3204481 h 286978"/>
              <a:gd name="T90" fmla="*/ 24290616 w 286976"/>
              <a:gd name="T91" fmla="*/ 2437317 h 286978"/>
              <a:gd name="T92" fmla="*/ 33528157 w 286976"/>
              <a:gd name="T93" fmla="*/ 0 h 286978"/>
              <a:gd name="T94" fmla="*/ 33998524 w 286976"/>
              <a:gd name="T95" fmla="*/ 5338718 h 286978"/>
              <a:gd name="T96" fmla="*/ 32972213 w 286976"/>
              <a:gd name="T97" fmla="*/ 5338718 h 286978"/>
              <a:gd name="T98" fmla="*/ 1026347 w 286976"/>
              <a:gd name="T99" fmla="*/ 1025043 h 286978"/>
              <a:gd name="T100" fmla="*/ 25231718 w 286976"/>
              <a:gd name="T101" fmla="*/ 4783577 h 286978"/>
              <a:gd name="T102" fmla="*/ 25231718 w 286976"/>
              <a:gd name="T103" fmla="*/ 5808598 h 286978"/>
              <a:gd name="T104" fmla="*/ 1026347 w 286976"/>
              <a:gd name="T105" fmla="*/ 32971259 h 286978"/>
              <a:gd name="T106" fmla="*/ 26087040 w 286976"/>
              <a:gd name="T107" fmla="*/ 26564917 h 286978"/>
              <a:gd name="T108" fmla="*/ 32972213 w 286976"/>
              <a:gd name="T109" fmla="*/ 26052464 h 286978"/>
              <a:gd name="T110" fmla="*/ 33528157 w 286976"/>
              <a:gd name="T111" fmla="*/ 13068988 h 286978"/>
              <a:gd name="T112" fmla="*/ 33998524 w 286976"/>
              <a:gd name="T113" fmla="*/ 26564917 h 286978"/>
              <a:gd name="T114" fmla="*/ 26985072 w 286976"/>
              <a:gd name="T115" fmla="*/ 33825565 h 286978"/>
              <a:gd name="T116" fmla="*/ 512900 w 286976"/>
              <a:gd name="T117" fmla="*/ 33996302 h 286978"/>
              <a:gd name="T118" fmla="*/ 0 w 286976"/>
              <a:gd name="T119" fmla="*/ 555334 h 286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976" h="286978">
                <a:moveTo>
                  <a:pt x="228859" y="228933"/>
                </a:moveTo>
                <a:lnTo>
                  <a:pt x="228859" y="271836"/>
                </a:lnTo>
                <a:lnTo>
                  <a:pt x="272176" y="228933"/>
                </a:lnTo>
                <a:lnTo>
                  <a:pt x="228859" y="228933"/>
                </a:lnTo>
                <a:close/>
                <a:moveTo>
                  <a:pt x="95834" y="204066"/>
                </a:moveTo>
                <a:lnTo>
                  <a:pt x="85403" y="240394"/>
                </a:lnTo>
                <a:lnTo>
                  <a:pt x="121372" y="229963"/>
                </a:lnTo>
                <a:lnTo>
                  <a:pt x="95834" y="204066"/>
                </a:lnTo>
                <a:close/>
                <a:moveTo>
                  <a:pt x="247623" y="83930"/>
                </a:moveTo>
                <a:lnTo>
                  <a:pt x="117775" y="213777"/>
                </a:lnTo>
                <a:lnTo>
                  <a:pt x="130005" y="226007"/>
                </a:lnTo>
                <a:lnTo>
                  <a:pt x="259133" y="96159"/>
                </a:lnTo>
                <a:lnTo>
                  <a:pt x="247623" y="83930"/>
                </a:lnTo>
                <a:close/>
                <a:moveTo>
                  <a:pt x="38898" y="74613"/>
                </a:moveTo>
                <a:lnTo>
                  <a:pt x="182269" y="74613"/>
                </a:lnTo>
                <a:cubicBezTo>
                  <a:pt x="184797" y="74613"/>
                  <a:pt x="186964" y="76411"/>
                  <a:pt x="186964" y="78929"/>
                </a:cubicBezTo>
                <a:cubicBezTo>
                  <a:pt x="186964" y="81446"/>
                  <a:pt x="184797" y="83244"/>
                  <a:pt x="182269" y="83244"/>
                </a:cubicBezTo>
                <a:lnTo>
                  <a:pt x="43231" y="83244"/>
                </a:lnTo>
                <a:lnTo>
                  <a:pt x="43231" y="129634"/>
                </a:lnTo>
                <a:lnTo>
                  <a:pt x="127738" y="129634"/>
                </a:lnTo>
                <a:cubicBezTo>
                  <a:pt x="129543" y="129634"/>
                  <a:pt x="131710" y="131433"/>
                  <a:pt x="131710" y="133590"/>
                </a:cubicBezTo>
                <a:cubicBezTo>
                  <a:pt x="131710" y="136108"/>
                  <a:pt x="129543" y="138265"/>
                  <a:pt x="127738" y="138265"/>
                </a:cubicBezTo>
                <a:lnTo>
                  <a:pt x="43231" y="138265"/>
                </a:lnTo>
                <a:lnTo>
                  <a:pt x="43231" y="241835"/>
                </a:lnTo>
                <a:lnTo>
                  <a:pt x="62733" y="241835"/>
                </a:lnTo>
                <a:cubicBezTo>
                  <a:pt x="64900" y="241835"/>
                  <a:pt x="67066" y="243992"/>
                  <a:pt x="67066" y="246510"/>
                </a:cubicBezTo>
                <a:cubicBezTo>
                  <a:pt x="67066" y="249027"/>
                  <a:pt x="64900" y="250466"/>
                  <a:pt x="62733" y="250466"/>
                </a:cubicBezTo>
                <a:lnTo>
                  <a:pt x="38898" y="250466"/>
                </a:lnTo>
                <a:cubicBezTo>
                  <a:pt x="36731" y="250466"/>
                  <a:pt x="34925" y="249027"/>
                  <a:pt x="34925" y="246510"/>
                </a:cubicBezTo>
                <a:lnTo>
                  <a:pt x="34925" y="78929"/>
                </a:lnTo>
                <a:cubicBezTo>
                  <a:pt x="34925" y="76411"/>
                  <a:pt x="36731" y="74613"/>
                  <a:pt x="38898" y="74613"/>
                </a:cubicBezTo>
                <a:close/>
                <a:moveTo>
                  <a:pt x="229279" y="65945"/>
                </a:moveTo>
                <a:lnTo>
                  <a:pt x="99431" y="195433"/>
                </a:lnTo>
                <a:lnTo>
                  <a:pt x="111660" y="207663"/>
                </a:lnTo>
                <a:lnTo>
                  <a:pt x="241508" y="77815"/>
                </a:lnTo>
                <a:lnTo>
                  <a:pt x="229279" y="65945"/>
                </a:lnTo>
                <a:close/>
                <a:moveTo>
                  <a:pt x="249422" y="48320"/>
                </a:moveTo>
                <a:cubicBezTo>
                  <a:pt x="247623" y="48320"/>
                  <a:pt x="245825" y="49399"/>
                  <a:pt x="244746" y="50838"/>
                </a:cubicBezTo>
                <a:lnTo>
                  <a:pt x="235394" y="59830"/>
                </a:lnTo>
                <a:lnTo>
                  <a:pt x="265248" y="90044"/>
                </a:lnTo>
                <a:lnTo>
                  <a:pt x="274600" y="80693"/>
                </a:lnTo>
                <a:cubicBezTo>
                  <a:pt x="276039" y="79614"/>
                  <a:pt x="276758" y="77455"/>
                  <a:pt x="276758" y="76017"/>
                </a:cubicBezTo>
                <a:cubicBezTo>
                  <a:pt x="276758" y="73858"/>
                  <a:pt x="276039" y="72420"/>
                  <a:pt x="274600" y="70621"/>
                </a:cubicBezTo>
                <a:lnTo>
                  <a:pt x="254817" y="50838"/>
                </a:lnTo>
                <a:cubicBezTo>
                  <a:pt x="253018" y="49399"/>
                  <a:pt x="251580" y="48320"/>
                  <a:pt x="249422" y="48320"/>
                </a:cubicBezTo>
                <a:close/>
                <a:moveTo>
                  <a:pt x="249422" y="39688"/>
                </a:moveTo>
                <a:cubicBezTo>
                  <a:pt x="253738" y="39688"/>
                  <a:pt x="257694" y="41846"/>
                  <a:pt x="260572" y="44724"/>
                </a:cubicBezTo>
                <a:lnTo>
                  <a:pt x="280715" y="64506"/>
                </a:lnTo>
                <a:cubicBezTo>
                  <a:pt x="283592" y="67744"/>
                  <a:pt x="285391" y="71700"/>
                  <a:pt x="285391" y="76017"/>
                </a:cubicBezTo>
                <a:cubicBezTo>
                  <a:pt x="285391" y="79973"/>
                  <a:pt x="283592" y="83930"/>
                  <a:pt x="280715" y="86807"/>
                </a:cubicBezTo>
                <a:lnTo>
                  <a:pt x="271722" y="96159"/>
                </a:lnTo>
                <a:lnTo>
                  <a:pt x="272801" y="97238"/>
                </a:lnTo>
                <a:cubicBezTo>
                  <a:pt x="274600" y="98677"/>
                  <a:pt x="274600" y="101555"/>
                  <a:pt x="272801" y="103713"/>
                </a:cubicBezTo>
                <a:cubicBezTo>
                  <a:pt x="271722" y="104432"/>
                  <a:pt x="271003" y="104792"/>
                  <a:pt x="269924" y="104792"/>
                </a:cubicBezTo>
                <a:cubicBezTo>
                  <a:pt x="268485" y="104792"/>
                  <a:pt x="267406" y="104432"/>
                  <a:pt x="267046" y="103713"/>
                </a:cubicBezTo>
                <a:lnTo>
                  <a:pt x="265248" y="102274"/>
                </a:lnTo>
                <a:lnTo>
                  <a:pt x="132522" y="234999"/>
                </a:lnTo>
                <a:cubicBezTo>
                  <a:pt x="132163" y="236078"/>
                  <a:pt x="131803" y="236438"/>
                  <a:pt x="131084" y="236438"/>
                </a:cubicBezTo>
                <a:lnTo>
                  <a:pt x="80367" y="250465"/>
                </a:lnTo>
                <a:cubicBezTo>
                  <a:pt x="79648" y="250465"/>
                  <a:pt x="79288" y="250465"/>
                  <a:pt x="78929" y="250465"/>
                </a:cubicBezTo>
                <a:cubicBezTo>
                  <a:pt x="77849" y="250465"/>
                  <a:pt x="76770" y="250106"/>
                  <a:pt x="76051" y="249746"/>
                </a:cubicBezTo>
                <a:cubicBezTo>
                  <a:pt x="74972" y="248667"/>
                  <a:pt x="74612" y="246869"/>
                  <a:pt x="74972" y="245430"/>
                </a:cubicBezTo>
                <a:lnTo>
                  <a:pt x="89000" y="194714"/>
                </a:lnTo>
                <a:cubicBezTo>
                  <a:pt x="89719" y="193994"/>
                  <a:pt x="90079" y="193275"/>
                  <a:pt x="90439" y="192915"/>
                </a:cubicBezTo>
                <a:lnTo>
                  <a:pt x="223164" y="59830"/>
                </a:lnTo>
                <a:lnTo>
                  <a:pt x="222085" y="58751"/>
                </a:lnTo>
                <a:cubicBezTo>
                  <a:pt x="220287" y="57313"/>
                  <a:pt x="220287" y="54435"/>
                  <a:pt x="222085" y="52637"/>
                </a:cubicBezTo>
                <a:cubicBezTo>
                  <a:pt x="223884" y="51198"/>
                  <a:pt x="226761" y="51198"/>
                  <a:pt x="228200" y="52637"/>
                </a:cubicBezTo>
                <a:lnTo>
                  <a:pt x="229279" y="53716"/>
                </a:lnTo>
                <a:lnTo>
                  <a:pt x="238631" y="44724"/>
                </a:lnTo>
                <a:cubicBezTo>
                  <a:pt x="241508" y="41846"/>
                  <a:pt x="245465" y="39688"/>
                  <a:pt x="249422" y="39688"/>
                </a:cubicBezTo>
                <a:close/>
                <a:moveTo>
                  <a:pt x="230981" y="20638"/>
                </a:moveTo>
                <a:cubicBezTo>
                  <a:pt x="232966" y="20638"/>
                  <a:pt x="234619" y="22291"/>
                  <a:pt x="234619" y="24606"/>
                </a:cubicBezTo>
                <a:cubicBezTo>
                  <a:pt x="234619" y="26921"/>
                  <a:pt x="232966" y="28244"/>
                  <a:pt x="230981" y="28244"/>
                </a:cubicBezTo>
                <a:cubicBezTo>
                  <a:pt x="228666" y="28244"/>
                  <a:pt x="227012" y="26921"/>
                  <a:pt x="227012" y="24606"/>
                </a:cubicBezTo>
                <a:cubicBezTo>
                  <a:pt x="227012" y="22291"/>
                  <a:pt x="228666" y="20638"/>
                  <a:pt x="230981" y="20638"/>
                </a:cubicBezTo>
                <a:close/>
                <a:moveTo>
                  <a:pt x="250761" y="20574"/>
                </a:moveTo>
                <a:cubicBezTo>
                  <a:pt x="252285" y="19050"/>
                  <a:pt x="255333" y="19050"/>
                  <a:pt x="256857" y="20574"/>
                </a:cubicBezTo>
                <a:cubicBezTo>
                  <a:pt x="258000" y="21336"/>
                  <a:pt x="258381" y="22860"/>
                  <a:pt x="258381" y="24003"/>
                </a:cubicBezTo>
                <a:cubicBezTo>
                  <a:pt x="258381" y="25146"/>
                  <a:pt x="258000" y="26289"/>
                  <a:pt x="256857" y="27051"/>
                </a:cubicBezTo>
                <a:cubicBezTo>
                  <a:pt x="256095" y="27813"/>
                  <a:pt x="255333" y="28194"/>
                  <a:pt x="254190" y="28194"/>
                </a:cubicBezTo>
                <a:cubicBezTo>
                  <a:pt x="252285" y="28194"/>
                  <a:pt x="251523" y="27813"/>
                  <a:pt x="250761" y="27051"/>
                </a:cubicBezTo>
                <a:cubicBezTo>
                  <a:pt x="249618" y="26289"/>
                  <a:pt x="249237" y="24765"/>
                  <a:pt x="249237" y="24003"/>
                </a:cubicBezTo>
                <a:cubicBezTo>
                  <a:pt x="249237" y="22860"/>
                  <a:pt x="249618" y="21336"/>
                  <a:pt x="250761" y="20574"/>
                </a:cubicBezTo>
                <a:close/>
                <a:moveTo>
                  <a:pt x="205032" y="20574"/>
                </a:moveTo>
                <a:cubicBezTo>
                  <a:pt x="206497" y="19050"/>
                  <a:pt x="209428" y="19050"/>
                  <a:pt x="210527" y="20574"/>
                </a:cubicBezTo>
                <a:cubicBezTo>
                  <a:pt x="211626" y="21336"/>
                  <a:pt x="212359" y="22860"/>
                  <a:pt x="212359" y="24003"/>
                </a:cubicBezTo>
                <a:cubicBezTo>
                  <a:pt x="212359" y="25146"/>
                  <a:pt x="211626" y="26289"/>
                  <a:pt x="210527" y="27051"/>
                </a:cubicBezTo>
                <a:cubicBezTo>
                  <a:pt x="210161" y="27813"/>
                  <a:pt x="209062" y="28194"/>
                  <a:pt x="207230" y="28194"/>
                </a:cubicBezTo>
                <a:cubicBezTo>
                  <a:pt x="206497" y="28194"/>
                  <a:pt x="205398" y="27813"/>
                  <a:pt x="205032" y="27051"/>
                </a:cubicBezTo>
                <a:cubicBezTo>
                  <a:pt x="203567" y="26289"/>
                  <a:pt x="203200" y="25146"/>
                  <a:pt x="203200" y="24003"/>
                </a:cubicBezTo>
                <a:cubicBezTo>
                  <a:pt x="203200" y="22860"/>
                  <a:pt x="203567" y="21336"/>
                  <a:pt x="205032" y="20574"/>
                </a:cubicBezTo>
                <a:close/>
                <a:moveTo>
                  <a:pt x="4332" y="0"/>
                </a:moveTo>
                <a:lnTo>
                  <a:pt x="283006" y="0"/>
                </a:lnTo>
                <a:cubicBezTo>
                  <a:pt x="285171" y="0"/>
                  <a:pt x="286976" y="2163"/>
                  <a:pt x="286976" y="4687"/>
                </a:cubicBezTo>
                <a:lnTo>
                  <a:pt x="286976" y="45065"/>
                </a:lnTo>
                <a:cubicBezTo>
                  <a:pt x="286976" y="47229"/>
                  <a:pt x="285171" y="49031"/>
                  <a:pt x="283006" y="49031"/>
                </a:cubicBezTo>
                <a:cubicBezTo>
                  <a:pt x="280479" y="49031"/>
                  <a:pt x="278313" y="47229"/>
                  <a:pt x="278313" y="45065"/>
                </a:cubicBezTo>
                <a:lnTo>
                  <a:pt x="278313" y="8652"/>
                </a:lnTo>
                <a:lnTo>
                  <a:pt x="8663" y="8652"/>
                </a:lnTo>
                <a:lnTo>
                  <a:pt x="8663" y="40379"/>
                </a:lnTo>
                <a:lnTo>
                  <a:pt x="212976" y="40379"/>
                </a:lnTo>
                <a:cubicBezTo>
                  <a:pt x="215503" y="40379"/>
                  <a:pt x="217308" y="42542"/>
                  <a:pt x="217308" y="45065"/>
                </a:cubicBezTo>
                <a:cubicBezTo>
                  <a:pt x="217308" y="47229"/>
                  <a:pt x="215503" y="49031"/>
                  <a:pt x="212976" y="49031"/>
                </a:cubicBezTo>
                <a:lnTo>
                  <a:pt x="8663" y="49031"/>
                </a:lnTo>
                <a:lnTo>
                  <a:pt x="8663" y="278325"/>
                </a:lnTo>
                <a:lnTo>
                  <a:pt x="220196" y="278325"/>
                </a:lnTo>
                <a:lnTo>
                  <a:pt x="220196" y="224246"/>
                </a:lnTo>
                <a:cubicBezTo>
                  <a:pt x="220196" y="222083"/>
                  <a:pt x="222362" y="219920"/>
                  <a:pt x="224527" y="219920"/>
                </a:cubicBezTo>
                <a:lnTo>
                  <a:pt x="278313" y="219920"/>
                </a:lnTo>
                <a:lnTo>
                  <a:pt x="278313" y="114286"/>
                </a:lnTo>
                <a:cubicBezTo>
                  <a:pt x="278313" y="111763"/>
                  <a:pt x="280479" y="110321"/>
                  <a:pt x="283006" y="110321"/>
                </a:cubicBezTo>
                <a:cubicBezTo>
                  <a:pt x="285171" y="110321"/>
                  <a:pt x="286976" y="111763"/>
                  <a:pt x="286976" y="114286"/>
                </a:cubicBezTo>
                <a:lnTo>
                  <a:pt x="286976" y="224246"/>
                </a:lnTo>
                <a:cubicBezTo>
                  <a:pt x="286976" y="225688"/>
                  <a:pt x="286615" y="226770"/>
                  <a:pt x="285532" y="227131"/>
                </a:cubicBezTo>
                <a:lnTo>
                  <a:pt x="227776" y="285536"/>
                </a:lnTo>
                <a:cubicBezTo>
                  <a:pt x="227415" y="285896"/>
                  <a:pt x="225610" y="286978"/>
                  <a:pt x="224527" y="286978"/>
                </a:cubicBezTo>
                <a:lnTo>
                  <a:pt x="4332" y="286978"/>
                </a:lnTo>
                <a:cubicBezTo>
                  <a:pt x="1805" y="286978"/>
                  <a:pt x="0" y="284814"/>
                  <a:pt x="0" y="282291"/>
                </a:cubicBezTo>
                <a:lnTo>
                  <a:pt x="0" y="4687"/>
                </a:lnTo>
                <a:cubicBezTo>
                  <a:pt x="0" y="2163"/>
                  <a:pt x="1805" y="0"/>
                  <a:pt x="4332"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7" name="Freeform 1066">
            <a:extLst>
              <a:ext uri="{FF2B5EF4-FFF2-40B4-BE49-F238E27FC236}">
                <a16:creationId xmlns:a16="http://schemas.microsoft.com/office/drawing/2014/main" xmlns="" id="{45411DAE-22ED-D440-A09F-ECBE0E9507D7}"/>
              </a:ext>
            </a:extLst>
          </p:cNvPr>
          <p:cNvSpPr>
            <a:spLocks noChangeAspect="1" noChangeArrowheads="1"/>
          </p:cNvSpPr>
          <p:nvPr/>
        </p:nvSpPr>
        <p:spPr bwMode="auto">
          <a:xfrm>
            <a:off x="4475918" y="2501660"/>
            <a:ext cx="858082" cy="541782"/>
          </a:xfrm>
          <a:custGeom>
            <a:avLst/>
            <a:gdLst>
              <a:gd name="T0" fmla="*/ 26965827 w 286978"/>
              <a:gd name="T1" fmla="*/ 30702655 h 285394"/>
              <a:gd name="T2" fmla="*/ 32752427 w 286978"/>
              <a:gd name="T3" fmla="*/ 30702655 h 285394"/>
              <a:gd name="T4" fmla="*/ 33090247 w 286978"/>
              <a:gd name="T5" fmla="*/ 28725308 h 285394"/>
              <a:gd name="T6" fmla="*/ 33259150 w 286978"/>
              <a:gd name="T7" fmla="*/ 34399134 h 285394"/>
              <a:gd name="T8" fmla="*/ 25952135 w 286978"/>
              <a:gd name="T9" fmla="*/ 30702655 h 285394"/>
              <a:gd name="T10" fmla="*/ 11228194 w 286978"/>
              <a:gd name="T11" fmla="*/ 28510520 h 285394"/>
              <a:gd name="T12" fmla="*/ 14535827 w 286978"/>
              <a:gd name="T13" fmla="*/ 29612552 h 285394"/>
              <a:gd name="T14" fmla="*/ 11228194 w 286978"/>
              <a:gd name="T15" fmla="*/ 28510520 h 285394"/>
              <a:gd name="T16" fmla="*/ 8232606 w 286978"/>
              <a:gd name="T17" fmla="*/ 29061621 h 285394"/>
              <a:gd name="T18" fmla="*/ 3761210 w 286978"/>
              <a:gd name="T19" fmla="*/ 29061621 h 285394"/>
              <a:gd name="T20" fmla="*/ 28821303 w 286978"/>
              <a:gd name="T21" fmla="*/ 26766356 h 285394"/>
              <a:gd name="T22" fmla="*/ 30067907 w 286978"/>
              <a:gd name="T23" fmla="*/ 25585453 h 285394"/>
              <a:gd name="T24" fmla="*/ 30067907 w 286978"/>
              <a:gd name="T25" fmla="*/ 29040709 h 285394"/>
              <a:gd name="T26" fmla="*/ 13859859 w 286978"/>
              <a:gd name="T27" fmla="*/ 23726804 h 285394"/>
              <a:gd name="T28" fmla="*/ 17921876 w 286978"/>
              <a:gd name="T29" fmla="*/ 24829014 h 285394"/>
              <a:gd name="T30" fmla="*/ 13859859 w 286978"/>
              <a:gd name="T31" fmla="*/ 23726804 h 285394"/>
              <a:gd name="T32" fmla="*/ 10864854 w 286978"/>
              <a:gd name="T33" fmla="*/ 24231843 h 285394"/>
              <a:gd name="T34" fmla="*/ 3761210 w 286978"/>
              <a:gd name="T35" fmla="*/ 24231843 h 285394"/>
              <a:gd name="T36" fmla="*/ 1022677 w 286978"/>
              <a:gd name="T37" fmla="*/ 33358575 h 285394"/>
              <a:gd name="T38" fmla="*/ 20026561 w 286978"/>
              <a:gd name="T39" fmla="*/ 19835428 h 285394"/>
              <a:gd name="T40" fmla="*/ 20324740 w 286978"/>
              <a:gd name="T41" fmla="*/ 18751827 h 285394"/>
              <a:gd name="T42" fmla="*/ 24884069 w 286978"/>
              <a:gd name="T43" fmla="*/ 26900218 h 285394"/>
              <a:gd name="T44" fmla="*/ 554044 w 286978"/>
              <a:gd name="T45" fmla="*/ 34398750 h 285394"/>
              <a:gd name="T46" fmla="*/ 554044 w 286978"/>
              <a:gd name="T47" fmla="*/ 18751827 h 285394"/>
              <a:gd name="T48" fmla="*/ 26661907 w 286978"/>
              <a:gd name="T49" fmla="*/ 10309714 h 285394"/>
              <a:gd name="T50" fmla="*/ 16173039 w 286978"/>
              <a:gd name="T51" fmla="*/ 10309714 h 285394"/>
              <a:gd name="T52" fmla="*/ 29584503 w 286978"/>
              <a:gd name="T53" fmla="*/ 4975142 h 285394"/>
              <a:gd name="T54" fmla="*/ 24200132 w 286978"/>
              <a:gd name="T55" fmla="*/ 5891761 h 285394"/>
              <a:gd name="T56" fmla="*/ 16676645 w 286978"/>
              <a:gd name="T57" fmla="*/ 4975142 h 285394"/>
              <a:gd name="T58" fmla="*/ 20747029 w 286978"/>
              <a:gd name="T59" fmla="*/ 5891761 h 285394"/>
              <a:gd name="T60" fmla="*/ 16676645 w 286978"/>
              <a:gd name="T61" fmla="*/ 4975142 h 285394"/>
              <a:gd name="T62" fmla="*/ 1019255 w 286978"/>
              <a:gd name="T63" fmla="*/ 6412187 h 285394"/>
              <a:gd name="T64" fmla="*/ 6836871 w 286978"/>
              <a:gd name="T65" fmla="*/ 6412187 h 285394"/>
              <a:gd name="T66" fmla="*/ 7134355 w 286978"/>
              <a:gd name="T67" fmla="*/ 4429834 h 285394"/>
              <a:gd name="T68" fmla="*/ 7304094 w 286978"/>
              <a:gd name="T69" fmla="*/ 10288523 h 285394"/>
              <a:gd name="T70" fmla="*/ 0 w 286978"/>
              <a:gd name="T71" fmla="*/ 6412187 h 285394"/>
              <a:gd name="T72" fmla="*/ 15286739 w 286978"/>
              <a:gd name="T73" fmla="*/ 1040341 h 285394"/>
              <a:gd name="T74" fmla="*/ 32930553 w 286978"/>
              <a:gd name="T75" fmla="*/ 14650029 h 285394"/>
              <a:gd name="T76" fmla="*/ 4072667 w 286978"/>
              <a:gd name="T77" fmla="*/ 1039901 h 285394"/>
              <a:gd name="T78" fmla="*/ 5276420 w 286978"/>
              <a:gd name="T79" fmla="*/ 2296235 h 285394"/>
              <a:gd name="T80" fmla="*/ 33441916 w 286978"/>
              <a:gd name="T81" fmla="*/ 0 h 285394"/>
              <a:gd name="T82" fmla="*/ 33441916 w 286978"/>
              <a:gd name="T83" fmla="*/ 15646970 h 285394"/>
              <a:gd name="T84" fmla="*/ 10428668 w 286978"/>
              <a:gd name="T85" fmla="*/ 8105042 h 285394"/>
              <a:gd name="T86" fmla="*/ 14988611 w 286978"/>
              <a:gd name="T87" fmla="*/ 0 h 285394"/>
              <a:gd name="T88" fmla="*/ 4072667 w 286978"/>
              <a:gd name="T89" fmla="*/ 4548741 h 285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6978" h="285394">
                <a:moveTo>
                  <a:pt x="231198" y="237608"/>
                </a:moveTo>
                <a:cubicBezTo>
                  <a:pt x="232624" y="239391"/>
                  <a:pt x="233337" y="242244"/>
                  <a:pt x="231554" y="244027"/>
                </a:cubicBezTo>
                <a:cubicBezTo>
                  <a:pt x="229058" y="246880"/>
                  <a:pt x="227632" y="250446"/>
                  <a:pt x="227632" y="254725"/>
                </a:cubicBezTo>
                <a:lnTo>
                  <a:pt x="227632" y="276835"/>
                </a:lnTo>
                <a:lnTo>
                  <a:pt x="276480" y="276835"/>
                </a:lnTo>
                <a:lnTo>
                  <a:pt x="276480" y="254725"/>
                </a:lnTo>
                <a:cubicBezTo>
                  <a:pt x="276480" y="250446"/>
                  <a:pt x="275054" y="246880"/>
                  <a:pt x="272201" y="244027"/>
                </a:cubicBezTo>
                <a:cubicBezTo>
                  <a:pt x="271131" y="242244"/>
                  <a:pt x="271131" y="239391"/>
                  <a:pt x="273271" y="237608"/>
                </a:cubicBezTo>
                <a:cubicBezTo>
                  <a:pt x="275054" y="236538"/>
                  <a:pt x="277549" y="236538"/>
                  <a:pt x="279332" y="238321"/>
                </a:cubicBezTo>
                <a:cubicBezTo>
                  <a:pt x="282898" y="242957"/>
                  <a:pt x="285394" y="248663"/>
                  <a:pt x="285394" y="254725"/>
                </a:cubicBezTo>
                <a:lnTo>
                  <a:pt x="285394" y="281114"/>
                </a:lnTo>
                <a:cubicBezTo>
                  <a:pt x="285394" y="283611"/>
                  <a:pt x="283254" y="285394"/>
                  <a:pt x="280758" y="285394"/>
                </a:cubicBezTo>
                <a:lnTo>
                  <a:pt x="223354" y="285394"/>
                </a:lnTo>
                <a:cubicBezTo>
                  <a:pt x="221214" y="285394"/>
                  <a:pt x="219075" y="283611"/>
                  <a:pt x="219075" y="281114"/>
                </a:cubicBezTo>
                <a:lnTo>
                  <a:pt x="219075" y="254725"/>
                </a:lnTo>
                <a:cubicBezTo>
                  <a:pt x="219075" y="248663"/>
                  <a:pt x="221214" y="242957"/>
                  <a:pt x="225136" y="238321"/>
                </a:cubicBezTo>
                <a:cubicBezTo>
                  <a:pt x="226206" y="236538"/>
                  <a:pt x="229058" y="236538"/>
                  <a:pt x="231198" y="237608"/>
                </a:cubicBezTo>
                <a:close/>
                <a:moveTo>
                  <a:pt x="94784" y="236538"/>
                </a:moveTo>
                <a:lnTo>
                  <a:pt x="122705" y="236538"/>
                </a:lnTo>
                <a:cubicBezTo>
                  <a:pt x="125210" y="236538"/>
                  <a:pt x="126642" y="238824"/>
                  <a:pt x="126642" y="241110"/>
                </a:cubicBezTo>
                <a:cubicBezTo>
                  <a:pt x="126642" y="243396"/>
                  <a:pt x="125210" y="245682"/>
                  <a:pt x="122705" y="245682"/>
                </a:cubicBezTo>
                <a:lnTo>
                  <a:pt x="94784" y="245682"/>
                </a:lnTo>
                <a:cubicBezTo>
                  <a:pt x="92278" y="245682"/>
                  <a:pt x="90488" y="243396"/>
                  <a:pt x="90488" y="241110"/>
                </a:cubicBezTo>
                <a:cubicBezTo>
                  <a:pt x="90488" y="238824"/>
                  <a:pt x="92278" y="236538"/>
                  <a:pt x="94784" y="236538"/>
                </a:cubicBezTo>
                <a:close/>
                <a:moveTo>
                  <a:pt x="35983" y="236538"/>
                </a:moveTo>
                <a:lnTo>
                  <a:pt x="64911" y="236538"/>
                </a:lnTo>
                <a:cubicBezTo>
                  <a:pt x="67381" y="236538"/>
                  <a:pt x="69497" y="238824"/>
                  <a:pt x="69497" y="241110"/>
                </a:cubicBezTo>
                <a:cubicBezTo>
                  <a:pt x="69497" y="243396"/>
                  <a:pt x="67381" y="245682"/>
                  <a:pt x="64911" y="245682"/>
                </a:cubicBezTo>
                <a:lnTo>
                  <a:pt x="35983" y="245682"/>
                </a:lnTo>
                <a:cubicBezTo>
                  <a:pt x="33514" y="245682"/>
                  <a:pt x="31750" y="243396"/>
                  <a:pt x="31750" y="241110"/>
                </a:cubicBezTo>
                <a:cubicBezTo>
                  <a:pt x="31750" y="238824"/>
                  <a:pt x="33514" y="236538"/>
                  <a:pt x="35983" y="236538"/>
                </a:cubicBezTo>
                <a:close/>
                <a:moveTo>
                  <a:pt x="253819" y="212271"/>
                </a:moveTo>
                <a:cubicBezTo>
                  <a:pt x="248013" y="212271"/>
                  <a:pt x="243296" y="216625"/>
                  <a:pt x="243296" y="222068"/>
                </a:cubicBezTo>
                <a:cubicBezTo>
                  <a:pt x="243296" y="227874"/>
                  <a:pt x="248013" y="232228"/>
                  <a:pt x="253819" y="232228"/>
                </a:cubicBezTo>
                <a:cubicBezTo>
                  <a:pt x="258899" y="232228"/>
                  <a:pt x="263616" y="227874"/>
                  <a:pt x="263616" y="222068"/>
                </a:cubicBezTo>
                <a:cubicBezTo>
                  <a:pt x="263616" y="216625"/>
                  <a:pt x="258899" y="212271"/>
                  <a:pt x="253819" y="212271"/>
                </a:cubicBezTo>
                <a:close/>
                <a:moveTo>
                  <a:pt x="253819" y="203200"/>
                </a:moveTo>
                <a:cubicBezTo>
                  <a:pt x="263979" y="203200"/>
                  <a:pt x="272687" y="211545"/>
                  <a:pt x="272687" y="222068"/>
                </a:cubicBezTo>
                <a:cubicBezTo>
                  <a:pt x="272687" y="232228"/>
                  <a:pt x="263979" y="240937"/>
                  <a:pt x="253819" y="240937"/>
                </a:cubicBezTo>
                <a:cubicBezTo>
                  <a:pt x="243296" y="240937"/>
                  <a:pt x="234950" y="232228"/>
                  <a:pt x="234950" y="222068"/>
                </a:cubicBezTo>
                <a:cubicBezTo>
                  <a:pt x="234950" y="211545"/>
                  <a:pt x="243296" y="203200"/>
                  <a:pt x="253819" y="203200"/>
                </a:cubicBezTo>
                <a:close/>
                <a:moveTo>
                  <a:pt x="116999" y="196850"/>
                </a:moveTo>
                <a:lnTo>
                  <a:pt x="151289" y="196850"/>
                </a:lnTo>
                <a:cubicBezTo>
                  <a:pt x="153789" y="196850"/>
                  <a:pt x="155218" y="198374"/>
                  <a:pt x="155218" y="201041"/>
                </a:cubicBezTo>
                <a:cubicBezTo>
                  <a:pt x="155218" y="203708"/>
                  <a:pt x="153789" y="205994"/>
                  <a:pt x="151289" y="205994"/>
                </a:cubicBezTo>
                <a:lnTo>
                  <a:pt x="116999" y="205994"/>
                </a:lnTo>
                <a:cubicBezTo>
                  <a:pt x="114499" y="205994"/>
                  <a:pt x="112713" y="203708"/>
                  <a:pt x="112713" y="201041"/>
                </a:cubicBezTo>
                <a:cubicBezTo>
                  <a:pt x="112713" y="198374"/>
                  <a:pt x="114499" y="196850"/>
                  <a:pt x="116999" y="196850"/>
                </a:cubicBezTo>
                <a:close/>
                <a:moveTo>
                  <a:pt x="36033" y="196850"/>
                </a:moveTo>
                <a:lnTo>
                  <a:pt x="87792" y="196850"/>
                </a:lnTo>
                <a:cubicBezTo>
                  <a:pt x="89933" y="196850"/>
                  <a:pt x="91718" y="198374"/>
                  <a:pt x="91718" y="201041"/>
                </a:cubicBezTo>
                <a:cubicBezTo>
                  <a:pt x="91718" y="203708"/>
                  <a:pt x="89933" y="205994"/>
                  <a:pt x="87792" y="205994"/>
                </a:cubicBezTo>
                <a:lnTo>
                  <a:pt x="36033" y="205994"/>
                </a:lnTo>
                <a:cubicBezTo>
                  <a:pt x="33535" y="205994"/>
                  <a:pt x="31750" y="203708"/>
                  <a:pt x="31750" y="201041"/>
                </a:cubicBezTo>
                <a:cubicBezTo>
                  <a:pt x="31750" y="198374"/>
                  <a:pt x="33535" y="196850"/>
                  <a:pt x="36033" y="196850"/>
                </a:cubicBezTo>
                <a:close/>
                <a:moveTo>
                  <a:pt x="8632" y="164565"/>
                </a:moveTo>
                <a:lnTo>
                  <a:pt x="8632" y="276760"/>
                </a:lnTo>
                <a:lnTo>
                  <a:pt x="169054" y="276760"/>
                </a:lnTo>
                <a:lnTo>
                  <a:pt x="201067" y="220662"/>
                </a:lnTo>
                <a:lnTo>
                  <a:pt x="169054" y="164565"/>
                </a:lnTo>
                <a:lnTo>
                  <a:pt x="8632" y="164565"/>
                </a:lnTo>
                <a:close/>
                <a:moveTo>
                  <a:pt x="4676" y="155575"/>
                </a:moveTo>
                <a:lnTo>
                  <a:pt x="171572" y="155575"/>
                </a:lnTo>
                <a:cubicBezTo>
                  <a:pt x="173011" y="155575"/>
                  <a:pt x="174809" y="156654"/>
                  <a:pt x="175529" y="158092"/>
                </a:cubicBezTo>
                <a:lnTo>
                  <a:pt x="210059" y="218505"/>
                </a:lnTo>
                <a:cubicBezTo>
                  <a:pt x="210778" y="219943"/>
                  <a:pt x="210778" y="221381"/>
                  <a:pt x="210059" y="223179"/>
                </a:cubicBezTo>
                <a:lnTo>
                  <a:pt x="175529" y="283233"/>
                </a:lnTo>
                <a:cubicBezTo>
                  <a:pt x="174809" y="285031"/>
                  <a:pt x="173011" y="285391"/>
                  <a:pt x="171572" y="285391"/>
                </a:cubicBezTo>
                <a:lnTo>
                  <a:pt x="4676" y="285391"/>
                </a:lnTo>
                <a:cubicBezTo>
                  <a:pt x="2158" y="285391"/>
                  <a:pt x="0" y="283593"/>
                  <a:pt x="0" y="281075"/>
                </a:cubicBezTo>
                <a:lnTo>
                  <a:pt x="0" y="159890"/>
                </a:lnTo>
                <a:cubicBezTo>
                  <a:pt x="0" y="157373"/>
                  <a:pt x="2158" y="155575"/>
                  <a:pt x="4676" y="155575"/>
                </a:cubicBezTo>
                <a:close/>
                <a:moveTo>
                  <a:pt x="140809" y="80963"/>
                </a:moveTo>
                <a:lnTo>
                  <a:pt x="221141" y="80963"/>
                </a:lnTo>
                <a:cubicBezTo>
                  <a:pt x="223283" y="80963"/>
                  <a:pt x="225068" y="82868"/>
                  <a:pt x="225068" y="85535"/>
                </a:cubicBezTo>
                <a:cubicBezTo>
                  <a:pt x="225068" y="88202"/>
                  <a:pt x="223283" y="90107"/>
                  <a:pt x="221141" y="90107"/>
                </a:cubicBezTo>
                <a:lnTo>
                  <a:pt x="140809" y="90107"/>
                </a:lnTo>
                <a:cubicBezTo>
                  <a:pt x="138667" y="90107"/>
                  <a:pt x="136525" y="88202"/>
                  <a:pt x="136525" y="85535"/>
                </a:cubicBezTo>
                <a:cubicBezTo>
                  <a:pt x="136525" y="82868"/>
                  <a:pt x="138667" y="80963"/>
                  <a:pt x="140809" y="80963"/>
                </a:cubicBezTo>
                <a:close/>
                <a:moveTo>
                  <a:pt x="204286" y="41275"/>
                </a:moveTo>
                <a:lnTo>
                  <a:pt x="249739" y="41275"/>
                </a:lnTo>
                <a:cubicBezTo>
                  <a:pt x="252225" y="41275"/>
                  <a:pt x="253645" y="42929"/>
                  <a:pt x="253645" y="45244"/>
                </a:cubicBezTo>
                <a:cubicBezTo>
                  <a:pt x="253645" y="47559"/>
                  <a:pt x="252225" y="48882"/>
                  <a:pt x="249739" y="48882"/>
                </a:cubicBezTo>
                <a:lnTo>
                  <a:pt x="204286" y="48882"/>
                </a:lnTo>
                <a:cubicBezTo>
                  <a:pt x="201445" y="48882"/>
                  <a:pt x="200025" y="47559"/>
                  <a:pt x="200025" y="45244"/>
                </a:cubicBezTo>
                <a:cubicBezTo>
                  <a:pt x="200025" y="42929"/>
                  <a:pt x="201445" y="41275"/>
                  <a:pt x="204286" y="41275"/>
                </a:cubicBezTo>
                <a:close/>
                <a:moveTo>
                  <a:pt x="140776" y="41275"/>
                </a:moveTo>
                <a:lnTo>
                  <a:pt x="175137" y="41275"/>
                </a:lnTo>
                <a:cubicBezTo>
                  <a:pt x="176908" y="41275"/>
                  <a:pt x="179034" y="42929"/>
                  <a:pt x="179034" y="45244"/>
                </a:cubicBezTo>
                <a:cubicBezTo>
                  <a:pt x="179034" y="47559"/>
                  <a:pt x="176908" y="48882"/>
                  <a:pt x="175137" y="48882"/>
                </a:cubicBezTo>
                <a:lnTo>
                  <a:pt x="140776" y="48882"/>
                </a:lnTo>
                <a:cubicBezTo>
                  <a:pt x="138651" y="48882"/>
                  <a:pt x="136525" y="47559"/>
                  <a:pt x="136525" y="45244"/>
                </a:cubicBezTo>
                <a:cubicBezTo>
                  <a:pt x="136525" y="42929"/>
                  <a:pt x="138651" y="41275"/>
                  <a:pt x="140776" y="41275"/>
                </a:cubicBezTo>
                <a:close/>
                <a:moveTo>
                  <a:pt x="11829" y="36021"/>
                </a:moveTo>
                <a:cubicBezTo>
                  <a:pt x="13980" y="37483"/>
                  <a:pt x="13980" y="40041"/>
                  <a:pt x="12546" y="42234"/>
                </a:cubicBezTo>
                <a:cubicBezTo>
                  <a:pt x="9679" y="45523"/>
                  <a:pt x="8603" y="49178"/>
                  <a:pt x="8603" y="53198"/>
                </a:cubicBezTo>
                <a:lnTo>
                  <a:pt x="8603" y="76588"/>
                </a:lnTo>
                <a:lnTo>
                  <a:pt x="57713" y="76588"/>
                </a:lnTo>
                <a:lnTo>
                  <a:pt x="57713" y="53198"/>
                </a:lnTo>
                <a:cubicBezTo>
                  <a:pt x="57713" y="49178"/>
                  <a:pt x="55921" y="45523"/>
                  <a:pt x="53770" y="42234"/>
                </a:cubicBezTo>
                <a:cubicBezTo>
                  <a:pt x="51978" y="40041"/>
                  <a:pt x="52336" y="37483"/>
                  <a:pt x="54487" y="36021"/>
                </a:cubicBezTo>
                <a:cubicBezTo>
                  <a:pt x="55921" y="34925"/>
                  <a:pt x="58789" y="35290"/>
                  <a:pt x="60223" y="36752"/>
                </a:cubicBezTo>
                <a:cubicBezTo>
                  <a:pt x="64166" y="41503"/>
                  <a:pt x="66317" y="47716"/>
                  <a:pt x="66317" y="53198"/>
                </a:cubicBezTo>
                <a:lnTo>
                  <a:pt x="66317" y="80608"/>
                </a:lnTo>
                <a:cubicBezTo>
                  <a:pt x="66317" y="83166"/>
                  <a:pt x="64166" y="85359"/>
                  <a:pt x="61657" y="85359"/>
                </a:cubicBezTo>
                <a:lnTo>
                  <a:pt x="4660" y="85359"/>
                </a:lnTo>
                <a:cubicBezTo>
                  <a:pt x="2151" y="85359"/>
                  <a:pt x="0" y="83166"/>
                  <a:pt x="0" y="80608"/>
                </a:cubicBezTo>
                <a:lnTo>
                  <a:pt x="0" y="53198"/>
                </a:lnTo>
                <a:cubicBezTo>
                  <a:pt x="0" y="47716"/>
                  <a:pt x="2151" y="41503"/>
                  <a:pt x="5735" y="36752"/>
                </a:cubicBezTo>
                <a:cubicBezTo>
                  <a:pt x="7528" y="35290"/>
                  <a:pt x="10037" y="34925"/>
                  <a:pt x="11829" y="36021"/>
                </a:cubicBezTo>
                <a:close/>
                <a:moveTo>
                  <a:pt x="129045" y="8630"/>
                </a:moveTo>
                <a:lnTo>
                  <a:pt x="96667" y="64728"/>
                </a:lnTo>
                <a:lnTo>
                  <a:pt x="129045" y="121544"/>
                </a:lnTo>
                <a:lnTo>
                  <a:pt x="277984" y="121544"/>
                </a:lnTo>
                <a:lnTo>
                  <a:pt x="277984" y="8630"/>
                </a:lnTo>
                <a:lnTo>
                  <a:pt x="129045" y="8630"/>
                </a:lnTo>
                <a:close/>
                <a:moveTo>
                  <a:pt x="34381" y="8626"/>
                </a:moveTo>
                <a:cubicBezTo>
                  <a:pt x="28938" y="8626"/>
                  <a:pt x="24584" y="13299"/>
                  <a:pt x="24584" y="19050"/>
                </a:cubicBezTo>
                <a:cubicBezTo>
                  <a:pt x="24584" y="24441"/>
                  <a:pt x="28938" y="29114"/>
                  <a:pt x="34381" y="29114"/>
                </a:cubicBezTo>
                <a:cubicBezTo>
                  <a:pt x="40186" y="29114"/>
                  <a:pt x="44541" y="24441"/>
                  <a:pt x="44541" y="19050"/>
                </a:cubicBezTo>
                <a:cubicBezTo>
                  <a:pt x="44541" y="13299"/>
                  <a:pt x="40186" y="8626"/>
                  <a:pt x="34381" y="8626"/>
                </a:cubicBezTo>
                <a:close/>
                <a:moveTo>
                  <a:pt x="126527" y="0"/>
                </a:moveTo>
                <a:lnTo>
                  <a:pt x="282301" y="0"/>
                </a:lnTo>
                <a:cubicBezTo>
                  <a:pt x="284820" y="0"/>
                  <a:pt x="286978" y="2157"/>
                  <a:pt x="286978" y="4675"/>
                </a:cubicBezTo>
                <a:lnTo>
                  <a:pt x="286978" y="125500"/>
                </a:lnTo>
                <a:cubicBezTo>
                  <a:pt x="286978" y="128017"/>
                  <a:pt x="284820" y="129815"/>
                  <a:pt x="282301" y="129815"/>
                </a:cubicBezTo>
                <a:lnTo>
                  <a:pt x="126527" y="129815"/>
                </a:lnTo>
                <a:cubicBezTo>
                  <a:pt x="124728" y="129815"/>
                  <a:pt x="123649" y="129096"/>
                  <a:pt x="122929" y="128017"/>
                </a:cubicBezTo>
                <a:lnTo>
                  <a:pt x="88033" y="67245"/>
                </a:lnTo>
                <a:cubicBezTo>
                  <a:pt x="87313" y="66166"/>
                  <a:pt x="87313" y="64008"/>
                  <a:pt x="88033" y="62930"/>
                </a:cubicBezTo>
                <a:lnTo>
                  <a:pt x="122929" y="2157"/>
                </a:lnTo>
                <a:cubicBezTo>
                  <a:pt x="123649" y="1079"/>
                  <a:pt x="124728" y="0"/>
                  <a:pt x="126527" y="0"/>
                </a:cubicBezTo>
                <a:close/>
                <a:moveTo>
                  <a:pt x="34381" y="0"/>
                </a:moveTo>
                <a:cubicBezTo>
                  <a:pt x="44904" y="0"/>
                  <a:pt x="53612" y="8626"/>
                  <a:pt x="53612" y="19050"/>
                </a:cubicBezTo>
                <a:cubicBezTo>
                  <a:pt x="53612" y="29473"/>
                  <a:pt x="44904" y="37740"/>
                  <a:pt x="34381" y="37740"/>
                </a:cubicBezTo>
                <a:cubicBezTo>
                  <a:pt x="24221" y="37740"/>
                  <a:pt x="15875" y="29473"/>
                  <a:pt x="15875" y="19050"/>
                </a:cubicBezTo>
                <a:cubicBezTo>
                  <a:pt x="15875" y="8626"/>
                  <a:pt x="24221" y="0"/>
                  <a:pt x="34381"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8" name="Freeform 970">
            <a:extLst>
              <a:ext uri="{FF2B5EF4-FFF2-40B4-BE49-F238E27FC236}">
                <a16:creationId xmlns:a16="http://schemas.microsoft.com/office/drawing/2014/main" xmlns="" id="{BF50A988-A6C6-2E4C-96DA-B0F93F5C7B0C}"/>
              </a:ext>
            </a:extLst>
          </p:cNvPr>
          <p:cNvSpPr>
            <a:spLocks noChangeAspect="1" noChangeArrowheads="1"/>
          </p:cNvSpPr>
          <p:nvPr/>
        </p:nvSpPr>
        <p:spPr bwMode="auto">
          <a:xfrm>
            <a:off x="7664010" y="3602205"/>
            <a:ext cx="506990" cy="555037"/>
          </a:xfrm>
          <a:custGeom>
            <a:avLst/>
            <a:gdLst>
              <a:gd name="T0" fmla="*/ 12516314 w 267928"/>
              <a:gd name="T1" fmla="*/ 32134122 h 293327"/>
              <a:gd name="T2" fmla="*/ 17554108 w 267928"/>
              <a:gd name="T3" fmla="*/ 33494188 h 293327"/>
              <a:gd name="T4" fmla="*/ 19162737 w 267928"/>
              <a:gd name="T5" fmla="*/ 31751577 h 293327"/>
              <a:gd name="T6" fmla="*/ 10949878 w 267928"/>
              <a:gd name="T7" fmla="*/ 28308523 h 293327"/>
              <a:gd name="T8" fmla="*/ 11500336 w 267928"/>
              <a:gd name="T9" fmla="*/ 30688936 h 293327"/>
              <a:gd name="T10" fmla="*/ 20686674 w 267928"/>
              <a:gd name="T11" fmla="*/ 30178702 h 293327"/>
              <a:gd name="T12" fmla="*/ 10949878 w 267928"/>
              <a:gd name="T13" fmla="*/ 28308523 h 293327"/>
              <a:gd name="T14" fmla="*/ 25766886 w 267928"/>
              <a:gd name="T15" fmla="*/ 12555330 h 293327"/>
              <a:gd name="T16" fmla="*/ 16078964 w 267928"/>
              <a:gd name="T17" fmla="*/ 22979059 h 293327"/>
              <a:gd name="T18" fmla="*/ 15359810 w 267928"/>
              <a:gd name="T19" fmla="*/ 22979059 h 293327"/>
              <a:gd name="T20" fmla="*/ 11213848 w 267928"/>
              <a:gd name="T21" fmla="*/ 18148699 h 293327"/>
              <a:gd name="T22" fmla="*/ 15698306 w 267928"/>
              <a:gd name="T23" fmla="*/ 21877339 h 293327"/>
              <a:gd name="T24" fmla="*/ 15739489 w 267928"/>
              <a:gd name="T25" fmla="*/ 8790036 h 293327"/>
              <a:gd name="T26" fmla="*/ 15739489 w 267928"/>
              <a:gd name="T27" fmla="*/ 9845840 h 293327"/>
              <a:gd name="T28" fmla="*/ 9387153 w 267928"/>
              <a:gd name="T29" fmla="*/ 15293819 h 293327"/>
              <a:gd name="T30" fmla="*/ 8924544 w 267928"/>
              <a:gd name="T31" fmla="*/ 14744703 h 293327"/>
              <a:gd name="T32" fmla="*/ 15860575 w 267928"/>
              <a:gd name="T33" fmla="*/ 5610795 h 293327"/>
              <a:gd name="T34" fmla="*/ 23988593 w 267928"/>
              <a:gd name="T35" fmla="*/ 10456421 h 293327"/>
              <a:gd name="T36" fmla="*/ 15860575 w 267928"/>
              <a:gd name="T37" fmla="*/ 6673371 h 293327"/>
              <a:gd name="T38" fmla="*/ 9256617 w 267928"/>
              <a:gd name="T39" fmla="*/ 22272825 h 293327"/>
              <a:gd name="T40" fmla="*/ 10949878 w 267928"/>
              <a:gd name="T41" fmla="*/ 27245891 h 293327"/>
              <a:gd name="T42" fmla="*/ 20686674 w 267928"/>
              <a:gd name="T43" fmla="*/ 26310907 h 293327"/>
              <a:gd name="T44" fmla="*/ 24962347 w 267928"/>
              <a:gd name="T45" fmla="*/ 17342138 h 293327"/>
              <a:gd name="T46" fmla="*/ 25978240 w 267928"/>
              <a:gd name="T47" fmla="*/ 17469573 h 293327"/>
              <a:gd name="T48" fmla="*/ 21744860 w 267928"/>
              <a:gd name="T49" fmla="*/ 26310907 h 293327"/>
              <a:gd name="T50" fmla="*/ 20178792 w 267928"/>
              <a:gd name="T51" fmla="*/ 31751577 h 293327"/>
              <a:gd name="T52" fmla="*/ 20136332 w 267928"/>
              <a:gd name="T53" fmla="*/ 32134122 h 293327"/>
              <a:gd name="T54" fmla="*/ 14082692 w 267928"/>
              <a:gd name="T55" fmla="*/ 34556757 h 293327"/>
              <a:gd name="T56" fmla="*/ 11500336 w 267928"/>
              <a:gd name="T57" fmla="*/ 31751577 h 293327"/>
              <a:gd name="T58" fmla="*/ 9891715 w 267928"/>
              <a:gd name="T59" fmla="*/ 26268204 h 293327"/>
              <a:gd name="T60" fmla="*/ 5615998 w 267928"/>
              <a:gd name="T61" fmla="*/ 15854551 h 293327"/>
              <a:gd name="T62" fmla="*/ 15797206 w 267928"/>
              <a:gd name="T63" fmla="*/ 0 h 293327"/>
              <a:gd name="T64" fmla="*/ 24775751 w 267928"/>
              <a:gd name="T65" fmla="*/ 28729787 h 293327"/>
              <a:gd name="T66" fmla="*/ 24182765 w 267928"/>
              <a:gd name="T67" fmla="*/ 27925896 h 293327"/>
              <a:gd name="T68" fmla="*/ 15797206 w 267928"/>
              <a:gd name="T69" fmla="*/ 1015758 h 293327"/>
              <a:gd name="T70" fmla="*/ 1058748 w 267928"/>
              <a:gd name="T71" fmla="*/ 30506849 h 293327"/>
              <a:gd name="T72" fmla="*/ 7453905 w 267928"/>
              <a:gd name="T73" fmla="*/ 31056833 h 293327"/>
              <a:gd name="T74" fmla="*/ 550429 w 267928"/>
              <a:gd name="T75" fmla="*/ 31564726 h 293327"/>
              <a:gd name="T76" fmla="*/ 0 w 267928"/>
              <a:gd name="T77" fmla="*/ 15782245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27" name="TextBox 26">
            <a:extLst>
              <a:ext uri="{FF2B5EF4-FFF2-40B4-BE49-F238E27FC236}">
                <a16:creationId xmlns:a16="http://schemas.microsoft.com/office/drawing/2014/main" xmlns="" id="{444A1B7B-03A2-45AD-8D07-D3EE4091CC56}"/>
              </a:ext>
            </a:extLst>
          </p:cNvPr>
          <p:cNvSpPr txBox="1"/>
          <p:nvPr/>
        </p:nvSpPr>
        <p:spPr>
          <a:xfrm>
            <a:off x="2574970" y="1128723"/>
            <a:ext cx="3628815" cy="276999"/>
          </a:xfrm>
          <a:prstGeom prst="rect">
            <a:avLst/>
          </a:prstGeom>
          <a:noFill/>
        </p:spPr>
        <p:txBody>
          <a:bodyPr wrap="none" rtlCol="0">
            <a:spAutoFit/>
          </a:bodyPr>
          <a:lstStyle/>
          <a:p>
            <a:pPr algn="ctr"/>
            <a:r>
              <a:rPr lang="en-US" sz="1200" b="1" spc="113" dirty="0">
                <a:solidFill>
                  <a:schemeClr val="accent2"/>
                </a:solidFill>
                <a:latin typeface="Poppins Light" pitchFamily="2" charset="77"/>
                <a:cs typeface="Poppins Light" pitchFamily="2" charset="77"/>
              </a:rPr>
              <a:t>In terms of Section 3 of the MDDA Act, 2002</a:t>
            </a:r>
          </a:p>
        </p:txBody>
      </p:sp>
    </p:spTree>
    <p:extLst>
      <p:ext uri="{BB962C8B-B14F-4D97-AF65-F5344CB8AC3E}">
        <p14:creationId xmlns:p14="http://schemas.microsoft.com/office/powerpoint/2010/main" xmlns="" val="38759908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Фигура">
            <a:extLst>
              <a:ext uri="{FF2B5EF4-FFF2-40B4-BE49-F238E27FC236}">
                <a16:creationId xmlns:a16="http://schemas.microsoft.com/office/drawing/2014/main" xmlns="" id="{5D1537C3-6A35-D84D-A993-397AFEEA377A}"/>
              </a:ext>
            </a:extLst>
          </p:cNvPr>
          <p:cNvSpPr>
            <a:spLocks/>
          </p:cNvSpPr>
          <p:nvPr/>
        </p:nvSpPr>
        <p:spPr bwMode="auto">
          <a:xfrm>
            <a:off x="1053687" y="2085683"/>
            <a:ext cx="2475461" cy="3195325"/>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chemeClr val="accent1"/>
          </a:solidFill>
          <a:ln>
            <a:noFill/>
          </a:ln>
        </p:spPr>
        <p:txBody>
          <a:bodyPr lIns="19050" tIns="19050" rIns="19050" bIns="19050" anchor="ctr"/>
          <a:lstStyle/>
          <a:p>
            <a:endParaRPr lang="en-US" sz="1350" dirty="0">
              <a:latin typeface="Lato Light" panose="020F0502020204030203" pitchFamily="34" charset="0"/>
            </a:endParaRPr>
          </a:p>
        </p:txBody>
      </p:sp>
      <p:sp>
        <p:nvSpPr>
          <p:cNvPr id="6" name="Фигура">
            <a:extLst>
              <a:ext uri="{FF2B5EF4-FFF2-40B4-BE49-F238E27FC236}">
                <a16:creationId xmlns:a16="http://schemas.microsoft.com/office/drawing/2014/main" xmlns="" id="{3F062386-9970-D846-AC2A-1D095008CDC1}"/>
              </a:ext>
            </a:extLst>
          </p:cNvPr>
          <p:cNvSpPr/>
          <p:nvPr/>
        </p:nvSpPr>
        <p:spPr bwMode="auto">
          <a:xfrm>
            <a:off x="2804620" y="2315474"/>
            <a:ext cx="2150269" cy="3203972"/>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accent2"/>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2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7" name="Фигура">
            <a:extLst>
              <a:ext uri="{FF2B5EF4-FFF2-40B4-BE49-F238E27FC236}">
                <a16:creationId xmlns:a16="http://schemas.microsoft.com/office/drawing/2014/main" xmlns="" id="{94588E0D-6B65-7F42-BD54-50A55B21A3D8}"/>
              </a:ext>
            </a:extLst>
          </p:cNvPr>
          <p:cNvSpPr/>
          <p:nvPr/>
        </p:nvSpPr>
        <p:spPr bwMode="auto">
          <a:xfrm>
            <a:off x="996061" y="3941868"/>
            <a:ext cx="3652242" cy="1599604"/>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chemeClr val="accent3"/>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2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22" name="Freeform 797">
            <a:extLst>
              <a:ext uri="{FF2B5EF4-FFF2-40B4-BE49-F238E27FC236}">
                <a16:creationId xmlns:a16="http://schemas.microsoft.com/office/drawing/2014/main" xmlns="" id="{D62561EB-8F6B-744B-BE4C-103BD4DEA472}"/>
              </a:ext>
            </a:extLst>
          </p:cNvPr>
          <p:cNvSpPr>
            <a:spLocks noChangeArrowheads="1"/>
          </p:cNvSpPr>
          <p:nvPr/>
        </p:nvSpPr>
        <p:spPr bwMode="auto">
          <a:xfrm>
            <a:off x="3751480" y="4083082"/>
            <a:ext cx="345468" cy="345468"/>
          </a:xfrm>
          <a:custGeom>
            <a:avLst/>
            <a:gdLst/>
            <a:ahLst/>
            <a:cxnLst/>
            <a:rect l="0" t="0" r="r" b="b"/>
            <a:pathLst>
              <a:path w="304441" h="304440">
                <a:moveTo>
                  <a:pt x="60238" y="239712"/>
                </a:moveTo>
                <a:lnTo>
                  <a:pt x="169589" y="239712"/>
                </a:lnTo>
                <a:cubicBezTo>
                  <a:pt x="172107" y="239712"/>
                  <a:pt x="174265" y="241544"/>
                  <a:pt x="174265" y="244108"/>
                </a:cubicBezTo>
                <a:cubicBezTo>
                  <a:pt x="174265" y="246673"/>
                  <a:pt x="172107" y="248871"/>
                  <a:pt x="169589" y="248871"/>
                </a:cubicBezTo>
                <a:lnTo>
                  <a:pt x="60238" y="248871"/>
                </a:lnTo>
                <a:cubicBezTo>
                  <a:pt x="57720" y="248871"/>
                  <a:pt x="55562" y="246673"/>
                  <a:pt x="55562" y="244108"/>
                </a:cubicBezTo>
                <a:cubicBezTo>
                  <a:pt x="55562" y="241544"/>
                  <a:pt x="57720" y="239712"/>
                  <a:pt x="60238" y="239712"/>
                </a:cubicBezTo>
                <a:close/>
                <a:moveTo>
                  <a:pt x="60222" y="198437"/>
                </a:moveTo>
                <a:lnTo>
                  <a:pt x="128690" y="198437"/>
                </a:lnTo>
                <a:cubicBezTo>
                  <a:pt x="131199" y="198437"/>
                  <a:pt x="132992" y="200554"/>
                  <a:pt x="132992" y="203023"/>
                </a:cubicBezTo>
                <a:cubicBezTo>
                  <a:pt x="132992" y="205493"/>
                  <a:pt x="131199" y="207609"/>
                  <a:pt x="128690" y="207609"/>
                </a:cubicBezTo>
                <a:lnTo>
                  <a:pt x="60222" y="207609"/>
                </a:lnTo>
                <a:cubicBezTo>
                  <a:pt x="57713" y="207609"/>
                  <a:pt x="55562" y="205493"/>
                  <a:pt x="55562" y="203023"/>
                </a:cubicBezTo>
                <a:cubicBezTo>
                  <a:pt x="55562" y="200554"/>
                  <a:pt x="57713" y="198437"/>
                  <a:pt x="60222" y="198437"/>
                </a:cubicBezTo>
                <a:close/>
                <a:moveTo>
                  <a:pt x="60252" y="157162"/>
                </a:moveTo>
                <a:lnTo>
                  <a:pt x="82261" y="157162"/>
                </a:lnTo>
                <a:cubicBezTo>
                  <a:pt x="84786" y="157162"/>
                  <a:pt x="86951" y="159279"/>
                  <a:pt x="86951" y="161748"/>
                </a:cubicBezTo>
                <a:cubicBezTo>
                  <a:pt x="86951" y="164218"/>
                  <a:pt x="84786" y="166334"/>
                  <a:pt x="82261" y="166334"/>
                </a:cubicBezTo>
                <a:lnTo>
                  <a:pt x="60252" y="166334"/>
                </a:lnTo>
                <a:cubicBezTo>
                  <a:pt x="57727" y="166334"/>
                  <a:pt x="55562" y="164218"/>
                  <a:pt x="55562" y="161748"/>
                </a:cubicBezTo>
                <a:cubicBezTo>
                  <a:pt x="55562" y="159279"/>
                  <a:pt x="57727" y="157162"/>
                  <a:pt x="60252" y="157162"/>
                </a:cubicBezTo>
                <a:close/>
                <a:moveTo>
                  <a:pt x="77997" y="117813"/>
                </a:moveTo>
                <a:cubicBezTo>
                  <a:pt x="38100" y="130783"/>
                  <a:pt x="9345" y="164289"/>
                  <a:pt x="9345" y="203560"/>
                </a:cubicBezTo>
                <a:cubicBezTo>
                  <a:pt x="9345" y="220854"/>
                  <a:pt x="14737" y="237427"/>
                  <a:pt x="25520" y="251838"/>
                </a:cubicBezTo>
                <a:cubicBezTo>
                  <a:pt x="26239" y="253280"/>
                  <a:pt x="26598" y="254721"/>
                  <a:pt x="25879" y="256162"/>
                </a:cubicBezTo>
                <a:lnTo>
                  <a:pt x="17253" y="288227"/>
                </a:lnTo>
                <a:lnTo>
                  <a:pt x="53915" y="279941"/>
                </a:lnTo>
                <a:cubicBezTo>
                  <a:pt x="54634" y="279941"/>
                  <a:pt x="54634" y="279941"/>
                  <a:pt x="54993" y="279941"/>
                </a:cubicBezTo>
                <a:cubicBezTo>
                  <a:pt x="56072" y="279941"/>
                  <a:pt x="56431" y="280301"/>
                  <a:pt x="57509" y="280661"/>
                </a:cubicBezTo>
                <a:cubicBezTo>
                  <a:pt x="74403" y="290029"/>
                  <a:pt x="93812" y="295073"/>
                  <a:pt x="113940" y="295073"/>
                </a:cubicBezTo>
                <a:cubicBezTo>
                  <a:pt x="171810" y="295073"/>
                  <a:pt x="218895" y="254000"/>
                  <a:pt x="218895" y="203560"/>
                </a:cubicBezTo>
                <a:cubicBezTo>
                  <a:pt x="218895" y="201759"/>
                  <a:pt x="218895" y="200318"/>
                  <a:pt x="218536" y="198516"/>
                </a:cubicBezTo>
                <a:cubicBezTo>
                  <a:pt x="209550" y="200678"/>
                  <a:pt x="199845" y="201759"/>
                  <a:pt x="190500" y="201759"/>
                </a:cubicBezTo>
                <a:cubicBezTo>
                  <a:pt x="134069" y="201759"/>
                  <a:pt x="87342" y="165731"/>
                  <a:pt x="77997" y="117813"/>
                </a:cubicBezTo>
                <a:close/>
                <a:moveTo>
                  <a:pt x="164141" y="58512"/>
                </a:moveTo>
                <a:cubicBezTo>
                  <a:pt x="148636" y="58512"/>
                  <a:pt x="136376" y="70673"/>
                  <a:pt x="136376" y="86053"/>
                </a:cubicBezTo>
                <a:cubicBezTo>
                  <a:pt x="136376" y="116456"/>
                  <a:pt x="181089" y="147574"/>
                  <a:pt x="191907" y="154727"/>
                </a:cubicBezTo>
                <a:cubicBezTo>
                  <a:pt x="203086" y="147574"/>
                  <a:pt x="247439" y="116456"/>
                  <a:pt x="247439" y="86053"/>
                </a:cubicBezTo>
                <a:cubicBezTo>
                  <a:pt x="247439" y="70673"/>
                  <a:pt x="234818" y="58512"/>
                  <a:pt x="219673" y="58512"/>
                </a:cubicBezTo>
                <a:cubicBezTo>
                  <a:pt x="209937" y="58512"/>
                  <a:pt x="200922" y="63519"/>
                  <a:pt x="195874" y="72104"/>
                </a:cubicBezTo>
                <a:cubicBezTo>
                  <a:pt x="194432" y="74965"/>
                  <a:pt x="189383" y="74965"/>
                  <a:pt x="187941" y="72104"/>
                </a:cubicBezTo>
                <a:cubicBezTo>
                  <a:pt x="182892" y="63519"/>
                  <a:pt x="173878" y="58512"/>
                  <a:pt x="164141" y="58512"/>
                </a:cubicBezTo>
                <a:close/>
                <a:moveTo>
                  <a:pt x="164141" y="49212"/>
                </a:moveTo>
                <a:cubicBezTo>
                  <a:pt x="174599" y="49212"/>
                  <a:pt x="185056" y="53862"/>
                  <a:pt x="191907" y="62089"/>
                </a:cubicBezTo>
                <a:cubicBezTo>
                  <a:pt x="198759" y="53862"/>
                  <a:pt x="209216" y="49212"/>
                  <a:pt x="219673" y="49212"/>
                </a:cubicBezTo>
                <a:cubicBezTo>
                  <a:pt x="239867" y="49212"/>
                  <a:pt x="256815" y="65665"/>
                  <a:pt x="256815" y="86053"/>
                </a:cubicBezTo>
                <a:cubicBezTo>
                  <a:pt x="256815" y="125755"/>
                  <a:pt x="196595" y="162596"/>
                  <a:pt x="194432" y="164027"/>
                </a:cubicBezTo>
                <a:cubicBezTo>
                  <a:pt x="193710" y="164385"/>
                  <a:pt x="192629" y="164742"/>
                  <a:pt x="191907" y="164742"/>
                </a:cubicBezTo>
                <a:cubicBezTo>
                  <a:pt x="191186" y="164742"/>
                  <a:pt x="190104" y="164385"/>
                  <a:pt x="189383" y="164027"/>
                </a:cubicBezTo>
                <a:cubicBezTo>
                  <a:pt x="186859" y="162596"/>
                  <a:pt x="127000" y="125755"/>
                  <a:pt x="127000" y="86053"/>
                </a:cubicBezTo>
                <a:cubicBezTo>
                  <a:pt x="127000" y="65665"/>
                  <a:pt x="143588" y="49212"/>
                  <a:pt x="164141" y="49212"/>
                </a:cubicBezTo>
                <a:close/>
                <a:moveTo>
                  <a:pt x="190500" y="9367"/>
                </a:moveTo>
                <a:cubicBezTo>
                  <a:pt x="132991" y="9367"/>
                  <a:pt x="85905" y="50440"/>
                  <a:pt x="85905" y="101240"/>
                </a:cubicBezTo>
                <a:cubicBezTo>
                  <a:pt x="85905" y="151680"/>
                  <a:pt x="132991" y="192752"/>
                  <a:pt x="190500" y="192752"/>
                </a:cubicBezTo>
                <a:cubicBezTo>
                  <a:pt x="210628" y="192752"/>
                  <a:pt x="230038" y="187348"/>
                  <a:pt x="247291" y="177620"/>
                </a:cubicBezTo>
                <a:cubicBezTo>
                  <a:pt x="248010" y="177260"/>
                  <a:pt x="249447" y="177260"/>
                  <a:pt x="250526" y="177260"/>
                </a:cubicBezTo>
                <a:lnTo>
                  <a:pt x="287188" y="185546"/>
                </a:lnTo>
                <a:lnTo>
                  <a:pt x="278561" y="153841"/>
                </a:lnTo>
                <a:cubicBezTo>
                  <a:pt x="278202" y="152400"/>
                  <a:pt x="278561" y="150599"/>
                  <a:pt x="278921" y="149878"/>
                </a:cubicBezTo>
                <a:cubicBezTo>
                  <a:pt x="289704" y="135107"/>
                  <a:pt x="295095" y="118173"/>
                  <a:pt x="295095" y="101240"/>
                </a:cubicBezTo>
                <a:cubicBezTo>
                  <a:pt x="295095" y="50440"/>
                  <a:pt x="248369" y="9367"/>
                  <a:pt x="190500" y="9367"/>
                </a:cubicBezTo>
                <a:close/>
                <a:moveTo>
                  <a:pt x="190500" y="0"/>
                </a:moveTo>
                <a:cubicBezTo>
                  <a:pt x="253401" y="0"/>
                  <a:pt x="304441" y="45396"/>
                  <a:pt x="304441" y="101240"/>
                </a:cubicBezTo>
                <a:cubicBezTo>
                  <a:pt x="304441" y="119614"/>
                  <a:pt x="298690" y="137629"/>
                  <a:pt x="287907" y="153481"/>
                </a:cubicBezTo>
                <a:lnTo>
                  <a:pt x="298330" y="190230"/>
                </a:lnTo>
                <a:cubicBezTo>
                  <a:pt x="298690" y="192031"/>
                  <a:pt x="298330" y="193472"/>
                  <a:pt x="297252" y="194553"/>
                </a:cubicBezTo>
                <a:cubicBezTo>
                  <a:pt x="296174" y="195994"/>
                  <a:pt x="294377" y="196355"/>
                  <a:pt x="292939" y="196355"/>
                </a:cubicBezTo>
                <a:lnTo>
                  <a:pt x="250166" y="186627"/>
                </a:lnTo>
                <a:cubicBezTo>
                  <a:pt x="242977" y="190590"/>
                  <a:pt x="235429" y="193833"/>
                  <a:pt x="227522" y="196355"/>
                </a:cubicBezTo>
                <a:cubicBezTo>
                  <a:pt x="227881" y="198516"/>
                  <a:pt x="227881" y="201038"/>
                  <a:pt x="227881" y="203560"/>
                </a:cubicBezTo>
                <a:cubicBezTo>
                  <a:pt x="227881" y="259044"/>
                  <a:pt x="176842" y="304440"/>
                  <a:pt x="113940" y="304440"/>
                </a:cubicBezTo>
                <a:cubicBezTo>
                  <a:pt x="92734" y="304440"/>
                  <a:pt x="72246" y="299036"/>
                  <a:pt x="54274" y="289308"/>
                </a:cubicBezTo>
                <a:lnTo>
                  <a:pt x="11861" y="298675"/>
                </a:lnTo>
                <a:cubicBezTo>
                  <a:pt x="10064" y="299036"/>
                  <a:pt x="8267" y="298675"/>
                  <a:pt x="7189" y="297595"/>
                </a:cubicBezTo>
                <a:cubicBezTo>
                  <a:pt x="6110" y="296153"/>
                  <a:pt x="5751" y="294712"/>
                  <a:pt x="6110" y="292911"/>
                </a:cubicBezTo>
                <a:lnTo>
                  <a:pt x="16534" y="255441"/>
                </a:lnTo>
                <a:cubicBezTo>
                  <a:pt x="5751" y="239949"/>
                  <a:pt x="0" y="221935"/>
                  <a:pt x="0" y="203560"/>
                </a:cubicBezTo>
                <a:cubicBezTo>
                  <a:pt x="0" y="159606"/>
                  <a:pt x="32349" y="122136"/>
                  <a:pt x="76919" y="108446"/>
                </a:cubicBezTo>
                <a:cubicBezTo>
                  <a:pt x="76559" y="106284"/>
                  <a:pt x="76559" y="103402"/>
                  <a:pt x="76559" y="101240"/>
                </a:cubicBezTo>
                <a:cubicBezTo>
                  <a:pt x="76559" y="45396"/>
                  <a:pt x="127599" y="0"/>
                  <a:pt x="190500"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24" name="Freeform 799">
            <a:extLst>
              <a:ext uri="{FF2B5EF4-FFF2-40B4-BE49-F238E27FC236}">
                <a16:creationId xmlns:a16="http://schemas.microsoft.com/office/drawing/2014/main" xmlns="" id="{756C1CAC-4D2D-DC48-A7A5-8CAD9811D451}"/>
              </a:ext>
            </a:extLst>
          </p:cNvPr>
          <p:cNvSpPr>
            <a:spLocks noChangeArrowheads="1"/>
          </p:cNvSpPr>
          <p:nvPr/>
        </p:nvSpPr>
        <p:spPr bwMode="auto">
          <a:xfrm>
            <a:off x="1961479" y="4404207"/>
            <a:ext cx="347267" cy="322077"/>
          </a:xfrm>
          <a:custGeom>
            <a:avLst/>
            <a:gdLst/>
            <a:ahLst/>
            <a:cxnLst/>
            <a:rect l="0" t="0" r="r" b="b"/>
            <a:pathLst>
              <a:path w="306026" h="283803">
                <a:moveTo>
                  <a:pt x="93475" y="168490"/>
                </a:moveTo>
                <a:cubicBezTo>
                  <a:pt x="91670" y="173519"/>
                  <a:pt x="89144" y="178908"/>
                  <a:pt x="84091" y="184296"/>
                </a:cubicBezTo>
                <a:cubicBezTo>
                  <a:pt x="86979" y="189685"/>
                  <a:pt x="102498" y="197588"/>
                  <a:pt x="117295" y="201539"/>
                </a:cubicBezTo>
                <a:cubicBezTo>
                  <a:pt x="131731" y="197588"/>
                  <a:pt x="147250" y="189685"/>
                  <a:pt x="150137" y="184296"/>
                </a:cubicBezTo>
                <a:cubicBezTo>
                  <a:pt x="145085" y="178908"/>
                  <a:pt x="142558" y="173519"/>
                  <a:pt x="140754" y="168490"/>
                </a:cubicBezTo>
                <a:cubicBezTo>
                  <a:pt x="133175" y="172441"/>
                  <a:pt x="125235" y="174238"/>
                  <a:pt x="116934" y="174238"/>
                </a:cubicBezTo>
                <a:cubicBezTo>
                  <a:pt x="108994" y="174238"/>
                  <a:pt x="101054" y="172441"/>
                  <a:pt x="93475" y="168490"/>
                </a:cubicBezTo>
                <a:close/>
                <a:moveTo>
                  <a:pt x="141476" y="63235"/>
                </a:moveTo>
                <a:lnTo>
                  <a:pt x="135340" y="70420"/>
                </a:lnTo>
                <a:cubicBezTo>
                  <a:pt x="134618" y="71857"/>
                  <a:pt x="132814" y="72575"/>
                  <a:pt x="131370" y="72575"/>
                </a:cubicBezTo>
                <a:cubicBezTo>
                  <a:pt x="131009" y="72216"/>
                  <a:pt x="94919" y="68265"/>
                  <a:pt x="66407" y="84071"/>
                </a:cubicBezTo>
                <a:cubicBezTo>
                  <a:pt x="66407" y="85867"/>
                  <a:pt x="66407" y="88382"/>
                  <a:pt x="66407" y="89100"/>
                </a:cubicBezTo>
                <a:cubicBezTo>
                  <a:pt x="66407" y="90537"/>
                  <a:pt x="65685" y="91974"/>
                  <a:pt x="64602" y="92692"/>
                </a:cubicBezTo>
                <a:cubicBezTo>
                  <a:pt x="63159" y="93770"/>
                  <a:pt x="61715" y="94129"/>
                  <a:pt x="60272" y="93770"/>
                </a:cubicBezTo>
                <a:cubicBezTo>
                  <a:pt x="58828" y="93770"/>
                  <a:pt x="55580" y="98081"/>
                  <a:pt x="56302" y="105265"/>
                </a:cubicBezTo>
                <a:cubicBezTo>
                  <a:pt x="56663" y="110654"/>
                  <a:pt x="58828" y="114605"/>
                  <a:pt x="60633" y="116042"/>
                </a:cubicBezTo>
                <a:cubicBezTo>
                  <a:pt x="60993" y="116402"/>
                  <a:pt x="61715" y="116761"/>
                  <a:pt x="62076" y="116402"/>
                </a:cubicBezTo>
                <a:cubicBezTo>
                  <a:pt x="63159" y="116042"/>
                  <a:pt x="64602" y="115683"/>
                  <a:pt x="66046" y="116402"/>
                </a:cubicBezTo>
                <a:cubicBezTo>
                  <a:pt x="67129" y="117120"/>
                  <a:pt x="68212" y="118198"/>
                  <a:pt x="68572" y="119275"/>
                </a:cubicBezTo>
                <a:cubicBezTo>
                  <a:pt x="72903" y="135441"/>
                  <a:pt x="81204" y="149092"/>
                  <a:pt x="92753" y="156995"/>
                </a:cubicBezTo>
                <a:cubicBezTo>
                  <a:pt x="107550" y="167771"/>
                  <a:pt x="126678" y="167771"/>
                  <a:pt x="141476" y="156995"/>
                </a:cubicBezTo>
                <a:cubicBezTo>
                  <a:pt x="153025" y="149092"/>
                  <a:pt x="161325" y="135441"/>
                  <a:pt x="165656" y="119275"/>
                </a:cubicBezTo>
                <a:cubicBezTo>
                  <a:pt x="165656" y="118198"/>
                  <a:pt x="166739" y="117120"/>
                  <a:pt x="168183" y="116402"/>
                </a:cubicBezTo>
                <a:cubicBezTo>
                  <a:pt x="169265" y="115683"/>
                  <a:pt x="170709" y="115683"/>
                  <a:pt x="171792" y="116402"/>
                </a:cubicBezTo>
                <a:cubicBezTo>
                  <a:pt x="172513" y="116761"/>
                  <a:pt x="172874" y="116402"/>
                  <a:pt x="173235" y="116042"/>
                </a:cubicBezTo>
                <a:cubicBezTo>
                  <a:pt x="175401" y="114605"/>
                  <a:pt x="177205" y="110654"/>
                  <a:pt x="177927" y="105265"/>
                </a:cubicBezTo>
                <a:cubicBezTo>
                  <a:pt x="178649" y="98081"/>
                  <a:pt x="175401" y="93770"/>
                  <a:pt x="174318" y="93411"/>
                </a:cubicBezTo>
                <a:cubicBezTo>
                  <a:pt x="172874" y="93770"/>
                  <a:pt x="171070" y="93770"/>
                  <a:pt x="169987" y="92692"/>
                </a:cubicBezTo>
                <a:cubicBezTo>
                  <a:pt x="168904" y="91974"/>
                  <a:pt x="167822" y="90537"/>
                  <a:pt x="167822" y="89100"/>
                </a:cubicBezTo>
                <a:cubicBezTo>
                  <a:pt x="167822" y="87663"/>
                  <a:pt x="167822" y="84430"/>
                  <a:pt x="167822" y="81915"/>
                </a:cubicBezTo>
                <a:cubicBezTo>
                  <a:pt x="157355" y="77245"/>
                  <a:pt x="147611" y="75449"/>
                  <a:pt x="147611" y="75449"/>
                </a:cubicBezTo>
                <a:cubicBezTo>
                  <a:pt x="145806" y="74731"/>
                  <a:pt x="144363" y="73653"/>
                  <a:pt x="144002" y="72216"/>
                </a:cubicBezTo>
                <a:lnTo>
                  <a:pt x="141476" y="63235"/>
                </a:lnTo>
                <a:close/>
                <a:moveTo>
                  <a:pt x="116934" y="28390"/>
                </a:moveTo>
                <a:cubicBezTo>
                  <a:pt x="96362" y="28390"/>
                  <a:pt x="81565" y="33779"/>
                  <a:pt x="73264" y="44196"/>
                </a:cubicBezTo>
                <a:cubicBezTo>
                  <a:pt x="65324" y="54255"/>
                  <a:pt x="64963" y="66828"/>
                  <a:pt x="65685" y="74012"/>
                </a:cubicBezTo>
                <a:cubicBezTo>
                  <a:pt x="91670" y="61439"/>
                  <a:pt x="120904" y="62517"/>
                  <a:pt x="129566" y="62876"/>
                </a:cubicBezTo>
                <a:lnTo>
                  <a:pt x="139671" y="50662"/>
                </a:lnTo>
                <a:cubicBezTo>
                  <a:pt x="140393" y="49225"/>
                  <a:pt x="142197" y="48507"/>
                  <a:pt x="144002" y="48866"/>
                </a:cubicBezTo>
                <a:cubicBezTo>
                  <a:pt x="145806" y="49225"/>
                  <a:pt x="147250" y="50303"/>
                  <a:pt x="147611" y="52099"/>
                </a:cubicBezTo>
                <a:lnTo>
                  <a:pt x="152303" y="66828"/>
                </a:lnTo>
                <a:cubicBezTo>
                  <a:pt x="155551" y="67546"/>
                  <a:pt x="161686" y="69342"/>
                  <a:pt x="168904" y="72216"/>
                </a:cubicBezTo>
                <a:cubicBezTo>
                  <a:pt x="169265" y="64672"/>
                  <a:pt x="168183" y="53177"/>
                  <a:pt x="160964" y="44196"/>
                </a:cubicBezTo>
                <a:cubicBezTo>
                  <a:pt x="152664" y="33779"/>
                  <a:pt x="137866" y="28390"/>
                  <a:pt x="116934" y="28390"/>
                </a:cubicBezTo>
                <a:close/>
                <a:moveTo>
                  <a:pt x="116934" y="19050"/>
                </a:moveTo>
                <a:cubicBezTo>
                  <a:pt x="140754" y="19050"/>
                  <a:pt x="158077" y="25516"/>
                  <a:pt x="168183" y="38449"/>
                </a:cubicBezTo>
                <a:cubicBezTo>
                  <a:pt x="181536" y="55332"/>
                  <a:pt x="177927" y="77605"/>
                  <a:pt x="176844" y="81556"/>
                </a:cubicBezTo>
                <a:cubicBezTo>
                  <a:pt x="177205" y="82634"/>
                  <a:pt x="177205" y="83712"/>
                  <a:pt x="177205" y="84789"/>
                </a:cubicBezTo>
                <a:cubicBezTo>
                  <a:pt x="183702" y="86945"/>
                  <a:pt x="188032" y="95566"/>
                  <a:pt x="186950" y="106343"/>
                </a:cubicBezTo>
                <a:cubicBezTo>
                  <a:pt x="186228" y="113528"/>
                  <a:pt x="183702" y="119635"/>
                  <a:pt x="179371" y="122868"/>
                </a:cubicBezTo>
                <a:cubicBezTo>
                  <a:pt x="177566" y="124664"/>
                  <a:pt x="175401" y="125382"/>
                  <a:pt x="173235" y="125742"/>
                </a:cubicBezTo>
                <a:cubicBezTo>
                  <a:pt x="168904" y="141188"/>
                  <a:pt x="160243" y="154121"/>
                  <a:pt x="148694" y="163102"/>
                </a:cubicBezTo>
                <a:cubicBezTo>
                  <a:pt x="150137" y="168131"/>
                  <a:pt x="152303" y="173519"/>
                  <a:pt x="157355" y="178548"/>
                </a:cubicBezTo>
                <a:cubicBezTo>
                  <a:pt x="162047" y="179626"/>
                  <a:pt x="167100" y="180704"/>
                  <a:pt x="171792" y="182141"/>
                </a:cubicBezTo>
                <a:cubicBezTo>
                  <a:pt x="175401" y="182859"/>
                  <a:pt x="179010" y="183937"/>
                  <a:pt x="183702" y="185374"/>
                </a:cubicBezTo>
                <a:cubicBezTo>
                  <a:pt x="193446" y="188607"/>
                  <a:pt x="202469" y="192558"/>
                  <a:pt x="210770" y="196510"/>
                </a:cubicBezTo>
                <a:cubicBezTo>
                  <a:pt x="225206" y="203695"/>
                  <a:pt x="234589" y="218423"/>
                  <a:pt x="234589" y="234588"/>
                </a:cubicBezTo>
                <a:lnTo>
                  <a:pt x="234589" y="279492"/>
                </a:lnTo>
                <a:cubicBezTo>
                  <a:pt x="234589" y="282007"/>
                  <a:pt x="232424" y="283803"/>
                  <a:pt x="229898" y="283803"/>
                </a:cubicBezTo>
                <a:cubicBezTo>
                  <a:pt x="227371" y="283803"/>
                  <a:pt x="225206" y="282007"/>
                  <a:pt x="225206" y="279492"/>
                </a:cubicBezTo>
                <a:lnTo>
                  <a:pt x="225206" y="234588"/>
                </a:lnTo>
                <a:cubicBezTo>
                  <a:pt x="225206" y="222015"/>
                  <a:pt x="217988" y="210520"/>
                  <a:pt x="206439" y="204772"/>
                </a:cubicBezTo>
                <a:cubicBezTo>
                  <a:pt x="198860" y="200461"/>
                  <a:pt x="190559" y="197228"/>
                  <a:pt x="180814" y="194355"/>
                </a:cubicBezTo>
                <a:cubicBezTo>
                  <a:pt x="176483" y="192918"/>
                  <a:pt x="172874" y="191840"/>
                  <a:pt x="169265" y="191121"/>
                </a:cubicBezTo>
                <a:cubicBezTo>
                  <a:pt x="165656" y="189685"/>
                  <a:pt x="162047" y="188966"/>
                  <a:pt x="158438" y="188248"/>
                </a:cubicBezTo>
                <a:cubicBezTo>
                  <a:pt x="153746" y="197947"/>
                  <a:pt x="137145" y="204772"/>
                  <a:pt x="125957" y="208724"/>
                </a:cubicBezTo>
                <a:lnTo>
                  <a:pt x="136423" y="218782"/>
                </a:lnTo>
                <a:lnTo>
                  <a:pt x="138588" y="220578"/>
                </a:lnTo>
                <a:lnTo>
                  <a:pt x="155190" y="204772"/>
                </a:lnTo>
                <a:cubicBezTo>
                  <a:pt x="157355" y="203335"/>
                  <a:pt x="160243" y="203335"/>
                  <a:pt x="162047" y="205131"/>
                </a:cubicBezTo>
                <a:cubicBezTo>
                  <a:pt x="163852" y="206928"/>
                  <a:pt x="163491" y="209801"/>
                  <a:pt x="161686" y="211598"/>
                </a:cubicBezTo>
                <a:lnTo>
                  <a:pt x="141476" y="230278"/>
                </a:lnTo>
                <a:cubicBezTo>
                  <a:pt x="140754" y="231355"/>
                  <a:pt x="139671" y="231715"/>
                  <a:pt x="138588" y="231715"/>
                </a:cubicBezTo>
                <a:cubicBezTo>
                  <a:pt x="137145" y="231715"/>
                  <a:pt x="136062" y="231355"/>
                  <a:pt x="135340" y="230278"/>
                </a:cubicBezTo>
                <a:lnTo>
                  <a:pt x="133896" y="229200"/>
                </a:lnTo>
                <a:lnTo>
                  <a:pt x="130648" y="232792"/>
                </a:lnTo>
                <a:lnTo>
                  <a:pt x="138949" y="278415"/>
                </a:lnTo>
                <a:cubicBezTo>
                  <a:pt x="139671" y="280929"/>
                  <a:pt x="137866" y="283444"/>
                  <a:pt x="135340" y="283803"/>
                </a:cubicBezTo>
                <a:cubicBezTo>
                  <a:pt x="134979" y="283803"/>
                  <a:pt x="134979" y="283803"/>
                  <a:pt x="134618" y="283803"/>
                </a:cubicBezTo>
                <a:cubicBezTo>
                  <a:pt x="132453" y="283803"/>
                  <a:pt x="130287" y="282366"/>
                  <a:pt x="129927" y="279851"/>
                </a:cubicBezTo>
                <a:lnTo>
                  <a:pt x="121626" y="232433"/>
                </a:lnTo>
                <a:cubicBezTo>
                  <a:pt x="121265" y="230996"/>
                  <a:pt x="121626" y="229559"/>
                  <a:pt x="122347" y="228481"/>
                </a:cubicBezTo>
                <a:lnTo>
                  <a:pt x="127039" y="222375"/>
                </a:lnTo>
                <a:lnTo>
                  <a:pt x="117295" y="213035"/>
                </a:lnTo>
                <a:lnTo>
                  <a:pt x="107189" y="222375"/>
                </a:lnTo>
                <a:lnTo>
                  <a:pt x="111881" y="228481"/>
                </a:lnTo>
                <a:cubicBezTo>
                  <a:pt x="112964" y="229559"/>
                  <a:pt x="113325" y="230996"/>
                  <a:pt x="112964" y="232433"/>
                </a:cubicBezTo>
                <a:lnTo>
                  <a:pt x="104302" y="279851"/>
                </a:lnTo>
                <a:cubicBezTo>
                  <a:pt x="103941" y="282366"/>
                  <a:pt x="102137" y="283803"/>
                  <a:pt x="99971" y="283803"/>
                </a:cubicBezTo>
                <a:cubicBezTo>
                  <a:pt x="99610" y="283803"/>
                  <a:pt x="99249" y="283803"/>
                  <a:pt x="98889" y="283803"/>
                </a:cubicBezTo>
                <a:cubicBezTo>
                  <a:pt x="96362" y="283444"/>
                  <a:pt x="94919" y="280929"/>
                  <a:pt x="95280" y="278415"/>
                </a:cubicBezTo>
                <a:lnTo>
                  <a:pt x="103580" y="232792"/>
                </a:lnTo>
                <a:lnTo>
                  <a:pt x="100332" y="229200"/>
                </a:lnTo>
                <a:lnTo>
                  <a:pt x="98889" y="230278"/>
                </a:lnTo>
                <a:cubicBezTo>
                  <a:pt x="98167" y="231355"/>
                  <a:pt x="97084" y="231715"/>
                  <a:pt x="96001" y="231715"/>
                </a:cubicBezTo>
                <a:cubicBezTo>
                  <a:pt x="94919" y="231715"/>
                  <a:pt x="93836" y="231355"/>
                  <a:pt x="92753" y="230278"/>
                </a:cubicBezTo>
                <a:lnTo>
                  <a:pt x="72542" y="211598"/>
                </a:lnTo>
                <a:cubicBezTo>
                  <a:pt x="70738" y="209801"/>
                  <a:pt x="70738" y="206928"/>
                  <a:pt x="72182" y="205131"/>
                </a:cubicBezTo>
                <a:cubicBezTo>
                  <a:pt x="73986" y="203335"/>
                  <a:pt x="76873" y="202976"/>
                  <a:pt x="78678" y="204772"/>
                </a:cubicBezTo>
                <a:lnTo>
                  <a:pt x="96001" y="220578"/>
                </a:lnTo>
                <a:lnTo>
                  <a:pt x="108272" y="208724"/>
                </a:lnTo>
                <a:cubicBezTo>
                  <a:pt x="97445" y="205131"/>
                  <a:pt x="80843" y="197947"/>
                  <a:pt x="76151" y="188607"/>
                </a:cubicBezTo>
                <a:cubicBezTo>
                  <a:pt x="69294" y="189685"/>
                  <a:pt x="64963" y="191121"/>
                  <a:pt x="64963" y="191121"/>
                </a:cubicBezTo>
                <a:cubicBezTo>
                  <a:pt x="61354" y="191840"/>
                  <a:pt x="57745" y="192918"/>
                  <a:pt x="53053" y="194355"/>
                </a:cubicBezTo>
                <a:cubicBezTo>
                  <a:pt x="44031" y="197228"/>
                  <a:pt x="35369" y="200821"/>
                  <a:pt x="27790" y="204772"/>
                </a:cubicBezTo>
                <a:cubicBezTo>
                  <a:pt x="16241" y="210520"/>
                  <a:pt x="9023" y="222015"/>
                  <a:pt x="9023" y="234588"/>
                </a:cubicBezTo>
                <a:lnTo>
                  <a:pt x="9023" y="279492"/>
                </a:lnTo>
                <a:cubicBezTo>
                  <a:pt x="9023" y="282007"/>
                  <a:pt x="7218" y="283803"/>
                  <a:pt x="4692" y="283803"/>
                </a:cubicBezTo>
                <a:cubicBezTo>
                  <a:pt x="1805" y="283803"/>
                  <a:pt x="0" y="282007"/>
                  <a:pt x="0" y="279492"/>
                </a:cubicBezTo>
                <a:lnTo>
                  <a:pt x="0" y="234588"/>
                </a:lnTo>
                <a:cubicBezTo>
                  <a:pt x="0" y="218423"/>
                  <a:pt x="9023" y="204054"/>
                  <a:pt x="23459" y="196510"/>
                </a:cubicBezTo>
                <a:cubicBezTo>
                  <a:pt x="31399" y="192558"/>
                  <a:pt x="40783" y="188607"/>
                  <a:pt x="50527" y="185374"/>
                </a:cubicBezTo>
                <a:cubicBezTo>
                  <a:pt x="54858" y="183937"/>
                  <a:pt x="58828" y="182859"/>
                  <a:pt x="62437" y="181781"/>
                </a:cubicBezTo>
                <a:cubicBezTo>
                  <a:pt x="62798" y="181781"/>
                  <a:pt x="67851" y="180704"/>
                  <a:pt x="76512" y="178908"/>
                </a:cubicBezTo>
                <a:cubicBezTo>
                  <a:pt x="81565" y="173878"/>
                  <a:pt x="84091" y="168131"/>
                  <a:pt x="85535" y="163102"/>
                </a:cubicBezTo>
                <a:cubicBezTo>
                  <a:pt x="74347" y="154480"/>
                  <a:pt x="65685" y="141188"/>
                  <a:pt x="60993" y="125742"/>
                </a:cubicBezTo>
                <a:cubicBezTo>
                  <a:pt x="58828" y="125382"/>
                  <a:pt x="56663" y="124305"/>
                  <a:pt x="54858" y="122868"/>
                </a:cubicBezTo>
                <a:cubicBezTo>
                  <a:pt x="50527" y="119635"/>
                  <a:pt x="48001" y="113528"/>
                  <a:pt x="47279" y="106343"/>
                </a:cubicBezTo>
                <a:cubicBezTo>
                  <a:pt x="46196" y="95566"/>
                  <a:pt x="50527" y="86945"/>
                  <a:pt x="57023" y="84789"/>
                </a:cubicBezTo>
                <a:cubicBezTo>
                  <a:pt x="57023" y="83352"/>
                  <a:pt x="57023" y="82275"/>
                  <a:pt x="57023" y="81556"/>
                </a:cubicBezTo>
                <a:cubicBezTo>
                  <a:pt x="56302" y="77245"/>
                  <a:pt x="52693" y="55332"/>
                  <a:pt x="66046" y="38449"/>
                </a:cubicBezTo>
                <a:cubicBezTo>
                  <a:pt x="76151" y="25516"/>
                  <a:pt x="93114" y="19050"/>
                  <a:pt x="116934" y="19050"/>
                </a:cubicBezTo>
                <a:close/>
                <a:moveTo>
                  <a:pt x="188500" y="0"/>
                </a:moveTo>
                <a:cubicBezTo>
                  <a:pt x="212367" y="0"/>
                  <a:pt x="229724" y="6466"/>
                  <a:pt x="239850" y="19399"/>
                </a:cubicBezTo>
                <a:cubicBezTo>
                  <a:pt x="254314" y="37721"/>
                  <a:pt x="249252" y="61431"/>
                  <a:pt x="248528" y="63227"/>
                </a:cubicBezTo>
                <a:cubicBezTo>
                  <a:pt x="248528" y="63946"/>
                  <a:pt x="248528" y="65023"/>
                  <a:pt x="248528" y="65742"/>
                </a:cubicBezTo>
                <a:cubicBezTo>
                  <a:pt x="255399" y="67538"/>
                  <a:pt x="259377" y="76519"/>
                  <a:pt x="258292" y="87296"/>
                </a:cubicBezTo>
                <a:cubicBezTo>
                  <a:pt x="257931" y="94481"/>
                  <a:pt x="255038" y="100588"/>
                  <a:pt x="251060" y="103822"/>
                </a:cubicBezTo>
                <a:cubicBezTo>
                  <a:pt x="249252" y="105259"/>
                  <a:pt x="247082" y="106336"/>
                  <a:pt x="244912" y="106696"/>
                </a:cubicBezTo>
                <a:cubicBezTo>
                  <a:pt x="240211" y="122143"/>
                  <a:pt x="231532" y="135076"/>
                  <a:pt x="220322" y="144057"/>
                </a:cubicBezTo>
                <a:cubicBezTo>
                  <a:pt x="221407" y="149086"/>
                  <a:pt x="223938" y="154834"/>
                  <a:pt x="228640" y="159864"/>
                </a:cubicBezTo>
                <a:cubicBezTo>
                  <a:pt x="233702" y="160582"/>
                  <a:pt x="238765" y="162019"/>
                  <a:pt x="243466" y="163097"/>
                </a:cubicBezTo>
                <a:cubicBezTo>
                  <a:pt x="247082" y="164175"/>
                  <a:pt x="250698" y="165252"/>
                  <a:pt x="255399" y="166689"/>
                </a:cubicBezTo>
                <a:cubicBezTo>
                  <a:pt x="264801" y="169923"/>
                  <a:pt x="274203" y="173156"/>
                  <a:pt x="282159" y="177467"/>
                </a:cubicBezTo>
                <a:cubicBezTo>
                  <a:pt x="296985" y="185011"/>
                  <a:pt x="306026" y="199740"/>
                  <a:pt x="306026" y="215547"/>
                </a:cubicBezTo>
                <a:lnTo>
                  <a:pt x="306026" y="279492"/>
                </a:lnTo>
                <a:cubicBezTo>
                  <a:pt x="306026" y="282007"/>
                  <a:pt x="303856" y="283803"/>
                  <a:pt x="301325" y="283803"/>
                </a:cubicBezTo>
                <a:cubicBezTo>
                  <a:pt x="298793" y="283803"/>
                  <a:pt x="296624" y="282007"/>
                  <a:pt x="296624" y="279492"/>
                </a:cubicBezTo>
                <a:lnTo>
                  <a:pt x="296624" y="215547"/>
                </a:lnTo>
                <a:cubicBezTo>
                  <a:pt x="296624" y="202973"/>
                  <a:pt x="289391" y="191477"/>
                  <a:pt x="278181" y="185729"/>
                </a:cubicBezTo>
                <a:cubicBezTo>
                  <a:pt x="270226" y="181778"/>
                  <a:pt x="261908" y="178185"/>
                  <a:pt x="252506" y="174952"/>
                </a:cubicBezTo>
                <a:cubicBezTo>
                  <a:pt x="248167" y="173874"/>
                  <a:pt x="244551" y="173156"/>
                  <a:pt x="240935" y="172078"/>
                </a:cubicBezTo>
                <a:cubicBezTo>
                  <a:pt x="237318" y="171000"/>
                  <a:pt x="233702" y="170282"/>
                  <a:pt x="230086" y="169563"/>
                </a:cubicBezTo>
                <a:cubicBezTo>
                  <a:pt x="227555" y="174233"/>
                  <a:pt x="222130" y="179263"/>
                  <a:pt x="213090" y="185011"/>
                </a:cubicBezTo>
                <a:cubicBezTo>
                  <a:pt x="212367" y="185370"/>
                  <a:pt x="211644" y="185729"/>
                  <a:pt x="210559" y="185729"/>
                </a:cubicBezTo>
                <a:cubicBezTo>
                  <a:pt x="209112" y="185729"/>
                  <a:pt x="207666" y="185011"/>
                  <a:pt x="206581" y="183215"/>
                </a:cubicBezTo>
                <a:cubicBezTo>
                  <a:pt x="205496" y="181418"/>
                  <a:pt x="205858" y="178544"/>
                  <a:pt x="208389" y="177107"/>
                </a:cubicBezTo>
                <a:cubicBezTo>
                  <a:pt x="217429" y="171719"/>
                  <a:pt x="220684" y="167767"/>
                  <a:pt x="221407" y="165612"/>
                </a:cubicBezTo>
                <a:cubicBezTo>
                  <a:pt x="216706" y="160582"/>
                  <a:pt x="213813" y="154834"/>
                  <a:pt x="212005" y="149446"/>
                </a:cubicBezTo>
                <a:cubicBezTo>
                  <a:pt x="204773" y="153397"/>
                  <a:pt x="196817" y="155553"/>
                  <a:pt x="188500" y="155553"/>
                </a:cubicBezTo>
                <a:cubicBezTo>
                  <a:pt x="184161" y="155553"/>
                  <a:pt x="179821" y="154834"/>
                  <a:pt x="175482" y="153757"/>
                </a:cubicBezTo>
                <a:cubicBezTo>
                  <a:pt x="173312" y="153038"/>
                  <a:pt x="171866" y="150523"/>
                  <a:pt x="172589" y="148368"/>
                </a:cubicBezTo>
                <a:cubicBezTo>
                  <a:pt x="172950" y="145853"/>
                  <a:pt x="175482" y="144416"/>
                  <a:pt x="178013" y="144775"/>
                </a:cubicBezTo>
                <a:cubicBezTo>
                  <a:pt x="189946" y="148009"/>
                  <a:pt x="202241" y="145853"/>
                  <a:pt x="213090" y="138309"/>
                </a:cubicBezTo>
                <a:cubicBezTo>
                  <a:pt x="224300" y="130046"/>
                  <a:pt x="232979" y="116395"/>
                  <a:pt x="236957" y="100229"/>
                </a:cubicBezTo>
                <a:cubicBezTo>
                  <a:pt x="237318" y="99151"/>
                  <a:pt x="238403" y="97714"/>
                  <a:pt x="239488" y="97355"/>
                </a:cubicBezTo>
                <a:cubicBezTo>
                  <a:pt x="240935" y="96637"/>
                  <a:pt x="242381" y="96637"/>
                  <a:pt x="243466" y="97355"/>
                </a:cubicBezTo>
                <a:cubicBezTo>
                  <a:pt x="243827" y="97355"/>
                  <a:pt x="244551" y="97355"/>
                  <a:pt x="245274" y="96637"/>
                </a:cubicBezTo>
                <a:cubicBezTo>
                  <a:pt x="246720" y="95200"/>
                  <a:pt x="248890" y="91607"/>
                  <a:pt x="249252" y="86578"/>
                </a:cubicBezTo>
                <a:cubicBezTo>
                  <a:pt x="249975" y="79034"/>
                  <a:pt x="247082" y="74723"/>
                  <a:pt x="245636" y="74364"/>
                </a:cubicBezTo>
                <a:cubicBezTo>
                  <a:pt x="244551" y="74723"/>
                  <a:pt x="242743" y="74723"/>
                  <a:pt x="241658" y="73645"/>
                </a:cubicBezTo>
                <a:cubicBezTo>
                  <a:pt x="240211" y="72927"/>
                  <a:pt x="239126" y="71849"/>
                  <a:pt x="239126" y="70053"/>
                </a:cubicBezTo>
                <a:cubicBezTo>
                  <a:pt x="239126" y="68616"/>
                  <a:pt x="239126" y="65023"/>
                  <a:pt x="239126" y="62509"/>
                </a:cubicBezTo>
                <a:cubicBezTo>
                  <a:pt x="224662" y="52809"/>
                  <a:pt x="209112" y="48857"/>
                  <a:pt x="188862" y="51013"/>
                </a:cubicBezTo>
                <a:cubicBezTo>
                  <a:pt x="186330" y="51013"/>
                  <a:pt x="184161" y="49576"/>
                  <a:pt x="183799" y="47061"/>
                </a:cubicBezTo>
                <a:cubicBezTo>
                  <a:pt x="183799" y="44546"/>
                  <a:pt x="185245" y="42032"/>
                  <a:pt x="187777" y="42032"/>
                </a:cubicBezTo>
                <a:cubicBezTo>
                  <a:pt x="208389" y="39876"/>
                  <a:pt x="225385" y="43109"/>
                  <a:pt x="240573" y="52091"/>
                </a:cubicBezTo>
                <a:cubicBezTo>
                  <a:pt x="240935" y="44546"/>
                  <a:pt x="239488" y="33769"/>
                  <a:pt x="232617" y="25147"/>
                </a:cubicBezTo>
                <a:cubicBezTo>
                  <a:pt x="224300" y="14370"/>
                  <a:pt x="209474" y="9340"/>
                  <a:pt x="188500" y="9340"/>
                </a:cubicBezTo>
                <a:cubicBezTo>
                  <a:pt x="174759" y="9340"/>
                  <a:pt x="163548" y="11496"/>
                  <a:pt x="155231" y="16525"/>
                </a:cubicBezTo>
                <a:cubicBezTo>
                  <a:pt x="153062" y="17603"/>
                  <a:pt x="150169" y="16884"/>
                  <a:pt x="148722" y="14370"/>
                </a:cubicBezTo>
                <a:cubicBezTo>
                  <a:pt x="147637" y="12214"/>
                  <a:pt x="148360" y="9699"/>
                  <a:pt x="150530" y="8262"/>
                </a:cubicBezTo>
                <a:cubicBezTo>
                  <a:pt x="160294" y="2874"/>
                  <a:pt x="173312" y="0"/>
                  <a:pt x="188500"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26" name="TextBox 25">
            <a:extLst>
              <a:ext uri="{FF2B5EF4-FFF2-40B4-BE49-F238E27FC236}">
                <a16:creationId xmlns:a16="http://schemas.microsoft.com/office/drawing/2014/main" xmlns="" id="{A2C86110-5426-7444-ABA1-BF6BA259532E}"/>
              </a:ext>
            </a:extLst>
          </p:cNvPr>
          <p:cNvSpPr txBox="1"/>
          <p:nvPr/>
        </p:nvSpPr>
        <p:spPr>
          <a:xfrm>
            <a:off x="3619626" y="4428550"/>
            <a:ext cx="671722" cy="307777"/>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Values</a:t>
            </a:r>
          </a:p>
        </p:txBody>
      </p:sp>
      <p:sp>
        <p:nvSpPr>
          <p:cNvPr id="28" name="TextBox 27">
            <a:extLst>
              <a:ext uri="{FF2B5EF4-FFF2-40B4-BE49-F238E27FC236}">
                <a16:creationId xmlns:a16="http://schemas.microsoft.com/office/drawing/2014/main" xmlns="" id="{4DDC91E5-656F-3449-96DF-1D7D846A43C0}"/>
              </a:ext>
            </a:extLst>
          </p:cNvPr>
          <p:cNvSpPr txBox="1"/>
          <p:nvPr/>
        </p:nvSpPr>
        <p:spPr>
          <a:xfrm>
            <a:off x="1751036" y="4767946"/>
            <a:ext cx="768159" cy="307777"/>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Mission</a:t>
            </a:r>
          </a:p>
        </p:txBody>
      </p:sp>
      <p:sp>
        <p:nvSpPr>
          <p:cNvPr id="30" name="TextBox 29">
            <a:extLst>
              <a:ext uri="{FF2B5EF4-FFF2-40B4-BE49-F238E27FC236}">
                <a16:creationId xmlns:a16="http://schemas.microsoft.com/office/drawing/2014/main" xmlns="" id="{A20B6869-7BEF-CD4B-968E-F02C0DB2E8DF}"/>
              </a:ext>
            </a:extLst>
          </p:cNvPr>
          <p:cNvSpPr txBox="1"/>
          <p:nvPr/>
        </p:nvSpPr>
        <p:spPr>
          <a:xfrm>
            <a:off x="2508471" y="2989691"/>
            <a:ext cx="644728" cy="307777"/>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Vision</a:t>
            </a:r>
          </a:p>
        </p:txBody>
      </p:sp>
      <p:sp>
        <p:nvSpPr>
          <p:cNvPr id="31" name="Subtitle 2">
            <a:extLst>
              <a:ext uri="{FF2B5EF4-FFF2-40B4-BE49-F238E27FC236}">
                <a16:creationId xmlns:a16="http://schemas.microsoft.com/office/drawing/2014/main" xmlns="" id="{229F41D1-F5BC-5E4C-BBAA-E55A4DD5FA8D}"/>
              </a:ext>
            </a:extLst>
          </p:cNvPr>
          <p:cNvSpPr txBox="1">
            <a:spLocks/>
          </p:cNvSpPr>
          <p:nvPr/>
        </p:nvSpPr>
        <p:spPr>
          <a:xfrm>
            <a:off x="5539876" y="2220669"/>
            <a:ext cx="3438698" cy="78381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US" sz="1400" dirty="0">
                <a:solidFill>
                  <a:schemeClr val="tx1"/>
                </a:solidFill>
                <a:latin typeface="Lato" panose="020F0502020204030203"/>
              </a:rPr>
              <a:t>Accessible, developmental, diversified, and sustainable community and small commercial media.</a:t>
            </a:r>
            <a:endParaRPr lang="en-US" sz="1400" dirty="0">
              <a:solidFill>
                <a:schemeClr val="tx1"/>
              </a:solidFill>
              <a:latin typeface="Lato" panose="020F0502020204030203"/>
              <a:ea typeface="Lato" panose="020F0502020204030203" pitchFamily="34" charset="0"/>
              <a:cs typeface="Lato" panose="020F0502020204030203" pitchFamily="34" charset="0"/>
            </a:endParaRPr>
          </a:p>
        </p:txBody>
      </p:sp>
      <p:sp>
        <p:nvSpPr>
          <p:cNvPr id="32" name="TextBox 31">
            <a:extLst>
              <a:ext uri="{FF2B5EF4-FFF2-40B4-BE49-F238E27FC236}">
                <a16:creationId xmlns:a16="http://schemas.microsoft.com/office/drawing/2014/main" xmlns="" id="{218F632A-F2F0-1445-BC51-06280C9F5D99}"/>
              </a:ext>
            </a:extLst>
          </p:cNvPr>
          <p:cNvSpPr txBox="1"/>
          <p:nvPr/>
        </p:nvSpPr>
        <p:spPr>
          <a:xfrm>
            <a:off x="5450763" y="1976920"/>
            <a:ext cx="755335" cy="338554"/>
          </a:xfrm>
          <a:prstGeom prst="rect">
            <a:avLst/>
          </a:prstGeom>
          <a:noFill/>
        </p:spPr>
        <p:txBody>
          <a:bodyPr wrap="none" rtlCol="0" anchor="t" anchorCtr="0">
            <a:spAutoFit/>
          </a:bodyPr>
          <a:lstStyle/>
          <a:p>
            <a:r>
              <a:rPr lang="en-US" sz="1600" b="1" dirty="0">
                <a:solidFill>
                  <a:schemeClr val="accent1"/>
                </a:solidFill>
                <a:latin typeface="Poppins" pitchFamily="2" charset="77"/>
                <a:ea typeface="League Spartan" charset="0"/>
                <a:cs typeface="Poppins" pitchFamily="2" charset="77"/>
              </a:rPr>
              <a:t>Vision </a:t>
            </a:r>
          </a:p>
        </p:txBody>
      </p:sp>
      <p:sp>
        <p:nvSpPr>
          <p:cNvPr id="33" name="Subtitle 2">
            <a:extLst>
              <a:ext uri="{FF2B5EF4-FFF2-40B4-BE49-F238E27FC236}">
                <a16:creationId xmlns:a16="http://schemas.microsoft.com/office/drawing/2014/main" xmlns="" id="{FF2E5452-13B4-4A42-8439-DD8E0141BF98}"/>
              </a:ext>
            </a:extLst>
          </p:cNvPr>
          <p:cNvSpPr txBox="1">
            <a:spLocks/>
          </p:cNvSpPr>
          <p:nvPr/>
        </p:nvSpPr>
        <p:spPr>
          <a:xfrm>
            <a:off x="5556095" y="3297468"/>
            <a:ext cx="3474552" cy="181794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US" sz="1400" dirty="0">
                <a:solidFill>
                  <a:schemeClr val="tx1"/>
                </a:solidFill>
                <a:latin typeface="Lato" panose="020F0502020204030203"/>
              </a:rPr>
              <a:t>To support the development of a vibrant, innovative, sustainable, and people-</a:t>
            </a:r>
            <a:r>
              <a:rPr lang="en-US" sz="1400" dirty="0" err="1">
                <a:solidFill>
                  <a:schemeClr val="tx1"/>
                </a:solidFill>
                <a:latin typeface="Lato" panose="020F0502020204030203"/>
              </a:rPr>
              <a:t>centred</a:t>
            </a:r>
            <a:r>
              <a:rPr lang="en-US" sz="1400" dirty="0">
                <a:solidFill>
                  <a:schemeClr val="tx1"/>
                </a:solidFill>
                <a:latin typeface="Lato" panose="020F0502020204030203"/>
              </a:rPr>
              <a:t> community and small commercial media sector through resourcing, critical sector insights, capacity-building and ensuring inclusive participation of historically disadvantaged communities.</a:t>
            </a:r>
          </a:p>
        </p:txBody>
      </p:sp>
      <p:sp>
        <p:nvSpPr>
          <p:cNvPr id="34" name="TextBox 33">
            <a:extLst>
              <a:ext uri="{FF2B5EF4-FFF2-40B4-BE49-F238E27FC236}">
                <a16:creationId xmlns:a16="http://schemas.microsoft.com/office/drawing/2014/main" xmlns="" id="{AD727E9E-7540-EB44-9024-7C26159C0BE7}"/>
              </a:ext>
            </a:extLst>
          </p:cNvPr>
          <p:cNvSpPr txBox="1"/>
          <p:nvPr/>
        </p:nvSpPr>
        <p:spPr>
          <a:xfrm>
            <a:off x="5479086" y="3043891"/>
            <a:ext cx="894797" cy="338554"/>
          </a:xfrm>
          <a:prstGeom prst="rect">
            <a:avLst/>
          </a:prstGeom>
          <a:noFill/>
        </p:spPr>
        <p:txBody>
          <a:bodyPr wrap="none" rtlCol="0" anchor="t" anchorCtr="0">
            <a:spAutoFit/>
          </a:bodyPr>
          <a:lstStyle/>
          <a:p>
            <a:r>
              <a:rPr lang="en-US" sz="1600" b="1" dirty="0">
                <a:solidFill>
                  <a:schemeClr val="accent2"/>
                </a:solidFill>
                <a:latin typeface="Poppins" pitchFamily="2" charset="77"/>
                <a:ea typeface="League Spartan" charset="0"/>
                <a:cs typeface="Poppins" pitchFamily="2" charset="77"/>
              </a:rPr>
              <a:t>Mission </a:t>
            </a:r>
          </a:p>
        </p:txBody>
      </p:sp>
      <p:sp>
        <p:nvSpPr>
          <p:cNvPr id="35" name="Subtitle 2">
            <a:extLst>
              <a:ext uri="{FF2B5EF4-FFF2-40B4-BE49-F238E27FC236}">
                <a16:creationId xmlns:a16="http://schemas.microsoft.com/office/drawing/2014/main" xmlns="" id="{FEEBD385-5C40-5442-9C4A-D4A68A19D762}"/>
              </a:ext>
            </a:extLst>
          </p:cNvPr>
          <p:cNvSpPr txBox="1">
            <a:spLocks/>
          </p:cNvSpPr>
          <p:nvPr/>
        </p:nvSpPr>
        <p:spPr>
          <a:xfrm>
            <a:off x="5615362" y="5281008"/>
            <a:ext cx="3356018" cy="52528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GB" sz="1400" dirty="0">
                <a:solidFill>
                  <a:schemeClr val="tx1"/>
                </a:solidFill>
                <a:latin typeface="Lato" panose="020F0502020204030203"/>
              </a:rPr>
              <a:t>Integrity, Caring, Excellence, Commitment, Innovation. </a:t>
            </a:r>
            <a:endParaRPr lang="en-ZA" sz="1400" dirty="0">
              <a:solidFill>
                <a:schemeClr val="tx1"/>
              </a:solidFill>
              <a:latin typeface="Lato" panose="020F0502020204030203"/>
            </a:endParaRPr>
          </a:p>
        </p:txBody>
      </p:sp>
      <p:sp>
        <p:nvSpPr>
          <p:cNvPr id="36" name="TextBox 35">
            <a:extLst>
              <a:ext uri="{FF2B5EF4-FFF2-40B4-BE49-F238E27FC236}">
                <a16:creationId xmlns:a16="http://schemas.microsoft.com/office/drawing/2014/main" xmlns="" id="{37ABC3D0-648D-0C4B-8C66-C60626295673}"/>
              </a:ext>
            </a:extLst>
          </p:cNvPr>
          <p:cNvSpPr txBox="1"/>
          <p:nvPr/>
        </p:nvSpPr>
        <p:spPr>
          <a:xfrm>
            <a:off x="5556095" y="5046200"/>
            <a:ext cx="740780" cy="338554"/>
          </a:xfrm>
          <a:prstGeom prst="rect">
            <a:avLst/>
          </a:prstGeom>
          <a:noFill/>
        </p:spPr>
        <p:txBody>
          <a:bodyPr wrap="none" rtlCol="0" anchor="t" anchorCtr="0">
            <a:spAutoFit/>
          </a:bodyPr>
          <a:lstStyle/>
          <a:p>
            <a:r>
              <a:rPr lang="en-US" sz="1600" b="1" dirty="0">
                <a:solidFill>
                  <a:schemeClr val="accent3"/>
                </a:solidFill>
                <a:latin typeface="Poppins" pitchFamily="2" charset="77"/>
                <a:ea typeface="League Spartan" charset="0"/>
                <a:cs typeface="Poppins" pitchFamily="2" charset="77"/>
              </a:rPr>
              <a:t>Values</a:t>
            </a:r>
          </a:p>
        </p:txBody>
      </p:sp>
      <p:sp>
        <p:nvSpPr>
          <p:cNvPr id="37" name="TextBox 36">
            <a:extLst>
              <a:ext uri="{FF2B5EF4-FFF2-40B4-BE49-F238E27FC236}">
                <a16:creationId xmlns:a16="http://schemas.microsoft.com/office/drawing/2014/main" xmlns="" id="{2BF565C1-5E5D-4FED-82C3-5975AC8F8F8C}"/>
              </a:ext>
            </a:extLst>
          </p:cNvPr>
          <p:cNvSpPr txBox="1"/>
          <p:nvPr/>
        </p:nvSpPr>
        <p:spPr>
          <a:xfrm>
            <a:off x="2852650" y="608357"/>
            <a:ext cx="3438698"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Vision, Mission &amp; Values</a:t>
            </a:r>
          </a:p>
        </p:txBody>
      </p:sp>
      <p:sp>
        <p:nvSpPr>
          <p:cNvPr id="38" name="Freeform 158">
            <a:extLst>
              <a:ext uri="{FF2B5EF4-FFF2-40B4-BE49-F238E27FC236}">
                <a16:creationId xmlns:a16="http://schemas.microsoft.com/office/drawing/2014/main" xmlns="" id="{08820F6A-0F89-4980-894B-DCE01FD68554}"/>
              </a:ext>
            </a:extLst>
          </p:cNvPr>
          <p:cNvSpPr>
            <a:spLocks noEditPoints="1"/>
          </p:cNvSpPr>
          <p:nvPr/>
        </p:nvSpPr>
        <p:spPr bwMode="auto">
          <a:xfrm>
            <a:off x="2662886" y="2785730"/>
            <a:ext cx="292965" cy="177167"/>
          </a:xfrm>
          <a:custGeom>
            <a:avLst/>
            <a:gdLst>
              <a:gd name="T0" fmla="*/ 88 w 176"/>
              <a:gd name="T1" fmla="*/ 44 h 112"/>
              <a:gd name="T2" fmla="*/ 76 w 176"/>
              <a:gd name="T3" fmla="*/ 56 h 112"/>
              <a:gd name="T4" fmla="*/ 88 w 176"/>
              <a:gd name="T5" fmla="*/ 68 h 112"/>
              <a:gd name="T6" fmla="*/ 100 w 176"/>
              <a:gd name="T7" fmla="*/ 56 h 112"/>
              <a:gd name="T8" fmla="*/ 88 w 176"/>
              <a:gd name="T9" fmla="*/ 44 h 112"/>
              <a:gd name="T10" fmla="*/ 88 w 176"/>
              <a:gd name="T11" fmla="*/ 16 h 112"/>
              <a:gd name="T12" fmla="*/ 48 w 176"/>
              <a:gd name="T13" fmla="*/ 56 h 112"/>
              <a:gd name="T14" fmla="*/ 88 w 176"/>
              <a:gd name="T15" fmla="*/ 96 h 112"/>
              <a:gd name="T16" fmla="*/ 128 w 176"/>
              <a:gd name="T17" fmla="*/ 56 h 112"/>
              <a:gd name="T18" fmla="*/ 88 w 176"/>
              <a:gd name="T19" fmla="*/ 16 h 112"/>
              <a:gd name="T20" fmla="*/ 88 w 176"/>
              <a:gd name="T21" fmla="*/ 88 h 112"/>
              <a:gd name="T22" fmla="*/ 56 w 176"/>
              <a:gd name="T23" fmla="*/ 56 h 112"/>
              <a:gd name="T24" fmla="*/ 88 w 176"/>
              <a:gd name="T25" fmla="*/ 24 h 112"/>
              <a:gd name="T26" fmla="*/ 120 w 176"/>
              <a:gd name="T27" fmla="*/ 56 h 112"/>
              <a:gd name="T28" fmla="*/ 88 w 176"/>
              <a:gd name="T29" fmla="*/ 88 h 112"/>
              <a:gd name="T30" fmla="*/ 88 w 176"/>
              <a:gd name="T31" fmla="*/ 0 h 112"/>
              <a:gd name="T32" fmla="*/ 0 w 176"/>
              <a:gd name="T33" fmla="*/ 56 h 112"/>
              <a:gd name="T34" fmla="*/ 88 w 176"/>
              <a:gd name="T35" fmla="*/ 112 h 112"/>
              <a:gd name="T36" fmla="*/ 176 w 176"/>
              <a:gd name="T37" fmla="*/ 56 h 112"/>
              <a:gd name="T38" fmla="*/ 88 w 176"/>
              <a:gd name="T39" fmla="*/ 0 h 112"/>
              <a:gd name="T40" fmla="*/ 88 w 176"/>
              <a:gd name="T41" fmla="*/ 104 h 112"/>
              <a:gd name="T42" fmla="*/ 8 w 176"/>
              <a:gd name="T43" fmla="*/ 56 h 112"/>
              <a:gd name="T44" fmla="*/ 88 w 176"/>
              <a:gd name="T45" fmla="*/ 8 h 112"/>
              <a:gd name="T46" fmla="*/ 168 w 176"/>
              <a:gd name="T47" fmla="*/ 56 h 112"/>
              <a:gd name="T48" fmla="*/ 88 w 176"/>
              <a:gd name="T4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44"/>
                </a:moveTo>
                <a:cubicBezTo>
                  <a:pt x="81" y="44"/>
                  <a:pt x="76" y="49"/>
                  <a:pt x="76" y="56"/>
                </a:cubicBezTo>
                <a:cubicBezTo>
                  <a:pt x="76" y="63"/>
                  <a:pt x="81" y="68"/>
                  <a:pt x="88" y="68"/>
                </a:cubicBezTo>
                <a:cubicBezTo>
                  <a:pt x="95" y="68"/>
                  <a:pt x="100" y="63"/>
                  <a:pt x="100" y="56"/>
                </a:cubicBezTo>
                <a:cubicBezTo>
                  <a:pt x="100" y="49"/>
                  <a:pt x="95" y="44"/>
                  <a:pt x="88" y="44"/>
                </a:cubicBezTo>
                <a:moveTo>
                  <a:pt x="88" y="16"/>
                </a:moveTo>
                <a:cubicBezTo>
                  <a:pt x="66" y="16"/>
                  <a:pt x="48" y="34"/>
                  <a:pt x="48" y="56"/>
                </a:cubicBezTo>
                <a:cubicBezTo>
                  <a:pt x="48" y="78"/>
                  <a:pt x="66" y="96"/>
                  <a:pt x="88" y="96"/>
                </a:cubicBezTo>
                <a:cubicBezTo>
                  <a:pt x="110" y="96"/>
                  <a:pt x="128" y="78"/>
                  <a:pt x="128" y="56"/>
                </a:cubicBezTo>
                <a:cubicBezTo>
                  <a:pt x="128" y="34"/>
                  <a:pt x="110" y="16"/>
                  <a:pt x="88" y="16"/>
                </a:cubicBezTo>
                <a:moveTo>
                  <a:pt x="88" y="88"/>
                </a:moveTo>
                <a:cubicBezTo>
                  <a:pt x="70" y="88"/>
                  <a:pt x="56" y="74"/>
                  <a:pt x="56" y="56"/>
                </a:cubicBezTo>
                <a:cubicBezTo>
                  <a:pt x="56" y="38"/>
                  <a:pt x="70" y="24"/>
                  <a:pt x="88" y="24"/>
                </a:cubicBezTo>
                <a:cubicBezTo>
                  <a:pt x="106" y="24"/>
                  <a:pt x="120" y="38"/>
                  <a:pt x="120" y="56"/>
                </a:cubicBezTo>
                <a:cubicBezTo>
                  <a:pt x="120" y="74"/>
                  <a:pt x="106" y="88"/>
                  <a:pt x="88" y="88"/>
                </a:cubicBezTo>
                <a:moveTo>
                  <a:pt x="88" y="0"/>
                </a:moveTo>
                <a:cubicBezTo>
                  <a:pt x="39" y="0"/>
                  <a:pt x="0" y="40"/>
                  <a:pt x="0" y="56"/>
                </a:cubicBezTo>
                <a:cubicBezTo>
                  <a:pt x="0" y="72"/>
                  <a:pt x="39"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2" y="8"/>
                  <a:pt x="168" y="42"/>
                  <a:pt x="168" y="56"/>
                </a:cubicBezTo>
                <a:cubicBezTo>
                  <a:pt x="168" y="70"/>
                  <a:pt x="132" y="104"/>
                  <a:pt x="88" y="104"/>
                </a:cubicBezTo>
              </a:path>
            </a:pathLst>
          </a:cu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75529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FE29428-D5C2-BD4D-9B8B-177D665034D6}"/>
              </a:ext>
            </a:extLst>
          </p:cNvPr>
          <p:cNvSpPr txBox="1"/>
          <p:nvPr/>
        </p:nvSpPr>
        <p:spPr>
          <a:xfrm>
            <a:off x="2912038" y="839322"/>
            <a:ext cx="3248903"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STRATEGIC OBJECTIVES</a:t>
            </a:r>
          </a:p>
        </p:txBody>
      </p:sp>
      <p:sp>
        <p:nvSpPr>
          <p:cNvPr id="3" name="TextBox 2">
            <a:extLst>
              <a:ext uri="{FF2B5EF4-FFF2-40B4-BE49-F238E27FC236}">
                <a16:creationId xmlns:a16="http://schemas.microsoft.com/office/drawing/2014/main" xmlns="" id="{3B91F81B-A989-234D-A3D8-E16596471D99}"/>
              </a:ext>
            </a:extLst>
          </p:cNvPr>
          <p:cNvSpPr txBox="1"/>
          <p:nvPr/>
        </p:nvSpPr>
        <p:spPr>
          <a:xfrm>
            <a:off x="2265439" y="1327254"/>
            <a:ext cx="4613122" cy="307777"/>
          </a:xfrm>
          <a:prstGeom prst="rect">
            <a:avLst/>
          </a:prstGeom>
          <a:noFill/>
        </p:spPr>
        <p:txBody>
          <a:bodyPr wrap="none" rtlCol="0">
            <a:spAutoFit/>
          </a:bodyPr>
          <a:lstStyle/>
          <a:p>
            <a:pPr algn="ctr"/>
            <a:r>
              <a:rPr lang="en-US" sz="1400" spc="113" dirty="0">
                <a:solidFill>
                  <a:schemeClr val="bg1">
                    <a:lumMod val="65000"/>
                  </a:schemeClr>
                </a:solidFill>
                <a:latin typeface="Poppins Light" pitchFamily="2" charset="77"/>
                <a:cs typeface="Poppins Light" pitchFamily="2" charset="77"/>
              </a:rPr>
              <a:t>2020/2025 MEDIUM TERM STRATEGIC FRAMEWORK</a:t>
            </a:r>
          </a:p>
        </p:txBody>
      </p:sp>
      <p:sp>
        <p:nvSpPr>
          <p:cNvPr id="4" name="Rounded Rectangle 3">
            <a:extLst>
              <a:ext uri="{FF2B5EF4-FFF2-40B4-BE49-F238E27FC236}">
                <a16:creationId xmlns:a16="http://schemas.microsoft.com/office/drawing/2014/main" xmlns="" id="{03277388-6AB7-E447-8128-428D49C398B6}"/>
              </a:ext>
            </a:extLst>
          </p:cNvPr>
          <p:cNvSpPr/>
          <p:nvPr/>
        </p:nvSpPr>
        <p:spPr>
          <a:xfrm>
            <a:off x="836278" y="2198571"/>
            <a:ext cx="2099873" cy="1673878"/>
          </a:xfrm>
          <a:prstGeom prst="roundRect">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5" name="Oval 4">
            <a:extLst>
              <a:ext uri="{FF2B5EF4-FFF2-40B4-BE49-F238E27FC236}">
                <a16:creationId xmlns:a16="http://schemas.microsoft.com/office/drawing/2014/main" xmlns="" id="{7BB40922-8D96-6E44-BAB1-9AF4F7E66F7A}"/>
              </a:ext>
            </a:extLst>
          </p:cNvPr>
          <p:cNvSpPr/>
          <p:nvPr/>
        </p:nvSpPr>
        <p:spPr>
          <a:xfrm>
            <a:off x="436753" y="1938268"/>
            <a:ext cx="786946" cy="7869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4" name="Rounded Rectangle 13">
            <a:extLst>
              <a:ext uri="{FF2B5EF4-FFF2-40B4-BE49-F238E27FC236}">
                <a16:creationId xmlns:a16="http://schemas.microsoft.com/office/drawing/2014/main" xmlns="" id="{689359CE-E070-1342-A7CF-84E4057DFF64}"/>
              </a:ext>
            </a:extLst>
          </p:cNvPr>
          <p:cNvSpPr/>
          <p:nvPr/>
        </p:nvSpPr>
        <p:spPr>
          <a:xfrm>
            <a:off x="3601450" y="2136003"/>
            <a:ext cx="2173560" cy="1712004"/>
          </a:xfrm>
          <a:prstGeom prst="roundRect">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5" name="Oval 14">
            <a:extLst>
              <a:ext uri="{FF2B5EF4-FFF2-40B4-BE49-F238E27FC236}">
                <a16:creationId xmlns:a16="http://schemas.microsoft.com/office/drawing/2014/main" xmlns="" id="{DD194708-E192-5D49-A06C-4FF81E493217}"/>
              </a:ext>
            </a:extLst>
          </p:cNvPr>
          <p:cNvSpPr/>
          <p:nvPr/>
        </p:nvSpPr>
        <p:spPr>
          <a:xfrm>
            <a:off x="3127361" y="1816588"/>
            <a:ext cx="786946" cy="7869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7" name="Rounded Rectangle 16">
            <a:extLst>
              <a:ext uri="{FF2B5EF4-FFF2-40B4-BE49-F238E27FC236}">
                <a16:creationId xmlns:a16="http://schemas.microsoft.com/office/drawing/2014/main" xmlns="" id="{FE4CE7B1-5D75-5E40-BC4E-113DCD3DC87D}"/>
              </a:ext>
            </a:extLst>
          </p:cNvPr>
          <p:cNvSpPr/>
          <p:nvPr/>
        </p:nvSpPr>
        <p:spPr>
          <a:xfrm>
            <a:off x="6222322" y="2165913"/>
            <a:ext cx="2198358" cy="1706536"/>
          </a:xfrm>
          <a:prstGeom prst="roundRect">
            <a:avLst/>
          </a:prstGeom>
          <a:solidFill>
            <a:schemeClr val="bg2"/>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8" name="Oval 17">
            <a:extLst>
              <a:ext uri="{FF2B5EF4-FFF2-40B4-BE49-F238E27FC236}">
                <a16:creationId xmlns:a16="http://schemas.microsoft.com/office/drawing/2014/main" xmlns="" id="{CBDA54E3-E621-C64A-B260-0C8862E314B4}"/>
              </a:ext>
            </a:extLst>
          </p:cNvPr>
          <p:cNvSpPr/>
          <p:nvPr/>
        </p:nvSpPr>
        <p:spPr>
          <a:xfrm>
            <a:off x="5953598" y="1938269"/>
            <a:ext cx="786946" cy="786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0" name="Rounded Rectangle 19">
            <a:extLst>
              <a:ext uri="{FF2B5EF4-FFF2-40B4-BE49-F238E27FC236}">
                <a16:creationId xmlns:a16="http://schemas.microsoft.com/office/drawing/2014/main" xmlns="" id="{82030841-3EF4-AA42-9AD0-1EC5251D62D9}"/>
              </a:ext>
            </a:extLst>
          </p:cNvPr>
          <p:cNvSpPr/>
          <p:nvPr/>
        </p:nvSpPr>
        <p:spPr>
          <a:xfrm>
            <a:off x="3105631" y="4391679"/>
            <a:ext cx="2184945" cy="1712004"/>
          </a:xfrm>
          <a:prstGeom prst="roundRect">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1" name="Oval 20">
            <a:extLst>
              <a:ext uri="{FF2B5EF4-FFF2-40B4-BE49-F238E27FC236}">
                <a16:creationId xmlns:a16="http://schemas.microsoft.com/office/drawing/2014/main" xmlns="" id="{31333700-DA92-204D-9796-50AB41CE1991}"/>
              </a:ext>
            </a:extLst>
          </p:cNvPr>
          <p:cNvSpPr/>
          <p:nvPr/>
        </p:nvSpPr>
        <p:spPr>
          <a:xfrm>
            <a:off x="2754395" y="3888617"/>
            <a:ext cx="786946" cy="786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3" name="Rounded Rectangle 22">
            <a:extLst>
              <a:ext uri="{FF2B5EF4-FFF2-40B4-BE49-F238E27FC236}">
                <a16:creationId xmlns:a16="http://schemas.microsoft.com/office/drawing/2014/main" xmlns="" id="{0B5826ED-53DC-FC49-9A00-96E263F05F02}"/>
              </a:ext>
            </a:extLst>
          </p:cNvPr>
          <p:cNvSpPr/>
          <p:nvPr/>
        </p:nvSpPr>
        <p:spPr>
          <a:xfrm>
            <a:off x="5698649" y="4383124"/>
            <a:ext cx="2184945" cy="1682017"/>
          </a:xfrm>
          <a:prstGeom prst="roundRect">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4" name="Oval 23">
            <a:extLst>
              <a:ext uri="{FF2B5EF4-FFF2-40B4-BE49-F238E27FC236}">
                <a16:creationId xmlns:a16="http://schemas.microsoft.com/office/drawing/2014/main" xmlns="" id="{00B9C9B2-78CE-8D49-A4F2-AC78E494D94B}"/>
              </a:ext>
            </a:extLst>
          </p:cNvPr>
          <p:cNvSpPr/>
          <p:nvPr/>
        </p:nvSpPr>
        <p:spPr>
          <a:xfrm>
            <a:off x="5374659" y="3967311"/>
            <a:ext cx="786946" cy="7869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7" name="Freeform 26">
            <a:extLst>
              <a:ext uri="{FF2B5EF4-FFF2-40B4-BE49-F238E27FC236}">
                <a16:creationId xmlns:a16="http://schemas.microsoft.com/office/drawing/2014/main" xmlns="" id="{35D13D18-D83A-5446-A5D1-A2CCF80ACB3C}"/>
              </a:ext>
            </a:extLst>
          </p:cNvPr>
          <p:cNvSpPr>
            <a:spLocks noChangeAspect="1" noChangeArrowheads="1"/>
          </p:cNvSpPr>
          <p:nvPr/>
        </p:nvSpPr>
        <p:spPr bwMode="auto">
          <a:xfrm>
            <a:off x="575976" y="2138649"/>
            <a:ext cx="503552" cy="336319"/>
          </a:xfrm>
          <a:custGeom>
            <a:avLst/>
            <a:gdLst>
              <a:gd name="connsiteX0" fmla="*/ 1048678 w 1145117"/>
              <a:gd name="connsiteY0" fmla="*/ 645265 h 764815"/>
              <a:gd name="connsiteX1" fmla="*/ 1064235 w 1145117"/>
              <a:gd name="connsiteY1" fmla="*/ 651889 h 764815"/>
              <a:gd name="connsiteX2" fmla="*/ 1063878 w 1145117"/>
              <a:gd name="connsiteY2" fmla="*/ 683400 h 764815"/>
              <a:gd name="connsiteX3" fmla="*/ 1048187 w 1145117"/>
              <a:gd name="connsiteY3" fmla="*/ 690204 h 764815"/>
              <a:gd name="connsiteX4" fmla="*/ 1032496 w 1145117"/>
              <a:gd name="connsiteY4" fmla="*/ 683758 h 764815"/>
              <a:gd name="connsiteX5" fmla="*/ 1032496 w 1145117"/>
              <a:gd name="connsiteY5" fmla="*/ 652247 h 764815"/>
              <a:gd name="connsiteX6" fmla="*/ 1032853 w 1145117"/>
              <a:gd name="connsiteY6" fmla="*/ 651531 h 764815"/>
              <a:gd name="connsiteX7" fmla="*/ 1048678 w 1145117"/>
              <a:gd name="connsiteY7" fmla="*/ 645265 h 764815"/>
              <a:gd name="connsiteX8" fmla="*/ 572411 w 1145117"/>
              <a:gd name="connsiteY8" fmla="*/ 533500 h 764815"/>
              <a:gd name="connsiteX9" fmla="*/ 541110 w 1145117"/>
              <a:gd name="connsiteY9" fmla="*/ 564798 h 764815"/>
              <a:gd name="connsiteX10" fmla="*/ 572411 w 1145117"/>
              <a:gd name="connsiteY10" fmla="*/ 596096 h 764815"/>
              <a:gd name="connsiteX11" fmla="*/ 603711 w 1145117"/>
              <a:gd name="connsiteY11" fmla="*/ 564798 h 764815"/>
              <a:gd name="connsiteX12" fmla="*/ 572411 w 1145117"/>
              <a:gd name="connsiteY12" fmla="*/ 533500 h 764815"/>
              <a:gd name="connsiteX13" fmla="*/ 274872 w 1145117"/>
              <a:gd name="connsiteY13" fmla="*/ 259016 h 764815"/>
              <a:gd name="connsiteX14" fmla="*/ 44613 w 1145117"/>
              <a:gd name="connsiteY14" fmla="*/ 489611 h 764815"/>
              <a:gd name="connsiteX15" fmla="*/ 82390 w 1145117"/>
              <a:gd name="connsiteY15" fmla="*/ 616241 h 764815"/>
              <a:gd name="connsiteX16" fmla="*/ 212630 w 1145117"/>
              <a:gd name="connsiteY16" fmla="*/ 486014 h 764815"/>
              <a:gd name="connsiteX17" fmla="*/ 228461 w 1145117"/>
              <a:gd name="connsiteY17" fmla="*/ 479539 h 764815"/>
              <a:gd name="connsiteX18" fmla="*/ 244291 w 1145117"/>
              <a:gd name="connsiteY18" fmla="*/ 486014 h 764815"/>
              <a:gd name="connsiteX19" fmla="*/ 290343 w 1145117"/>
              <a:gd name="connsiteY19" fmla="*/ 532061 h 764815"/>
              <a:gd name="connsiteX20" fmla="*/ 342151 w 1145117"/>
              <a:gd name="connsiteY20" fmla="*/ 480618 h 764815"/>
              <a:gd name="connsiteX21" fmla="*/ 325242 w 1145117"/>
              <a:gd name="connsiteY21" fmla="*/ 459033 h 764815"/>
              <a:gd name="connsiteX22" fmla="*/ 347908 w 1145117"/>
              <a:gd name="connsiteY22" fmla="*/ 436729 h 764815"/>
              <a:gd name="connsiteX23" fmla="*/ 395039 w 1145117"/>
              <a:gd name="connsiteY23" fmla="*/ 436729 h 764815"/>
              <a:gd name="connsiteX24" fmla="*/ 417345 w 1145117"/>
              <a:gd name="connsiteY24" fmla="*/ 459033 h 764815"/>
              <a:gd name="connsiteX25" fmla="*/ 417345 w 1145117"/>
              <a:gd name="connsiteY25" fmla="*/ 506519 h 764815"/>
              <a:gd name="connsiteX26" fmla="*/ 395039 w 1145117"/>
              <a:gd name="connsiteY26" fmla="*/ 528823 h 764815"/>
              <a:gd name="connsiteX27" fmla="*/ 373452 w 1145117"/>
              <a:gd name="connsiteY27" fmla="*/ 512275 h 764815"/>
              <a:gd name="connsiteX28" fmla="*/ 306173 w 1145117"/>
              <a:gd name="connsiteY28" fmla="*/ 579547 h 764815"/>
              <a:gd name="connsiteX29" fmla="*/ 274513 w 1145117"/>
              <a:gd name="connsiteY29" fmla="*/ 579547 h 764815"/>
              <a:gd name="connsiteX30" fmla="*/ 228461 w 1145117"/>
              <a:gd name="connsiteY30" fmla="*/ 533500 h 764815"/>
              <a:gd name="connsiteX31" fmla="*/ 110813 w 1145117"/>
              <a:gd name="connsiteY31" fmla="*/ 651136 h 764815"/>
              <a:gd name="connsiteX32" fmla="*/ 274872 w 1145117"/>
              <a:gd name="connsiteY32" fmla="*/ 719847 h 764815"/>
              <a:gd name="connsiteX33" fmla="*/ 505491 w 1145117"/>
              <a:gd name="connsiteY33" fmla="*/ 489611 h 764815"/>
              <a:gd name="connsiteX34" fmla="*/ 274872 w 1145117"/>
              <a:gd name="connsiteY34" fmla="*/ 259016 h 764815"/>
              <a:gd name="connsiteX35" fmla="*/ 526872 w 1145117"/>
              <a:gd name="connsiteY35" fmla="*/ 153987 h 764815"/>
              <a:gd name="connsiteX36" fmla="*/ 542519 w 1145117"/>
              <a:gd name="connsiteY36" fmla="*/ 160388 h 764815"/>
              <a:gd name="connsiteX37" fmla="*/ 548920 w 1145117"/>
              <a:gd name="connsiteY37" fmla="*/ 176034 h 764815"/>
              <a:gd name="connsiteX38" fmla="*/ 542519 w 1145117"/>
              <a:gd name="connsiteY38" fmla="*/ 191681 h 764815"/>
              <a:gd name="connsiteX39" fmla="*/ 526872 w 1145117"/>
              <a:gd name="connsiteY39" fmla="*/ 198081 h 764815"/>
              <a:gd name="connsiteX40" fmla="*/ 511226 w 1145117"/>
              <a:gd name="connsiteY40" fmla="*/ 191681 h 764815"/>
              <a:gd name="connsiteX41" fmla="*/ 504825 w 1145117"/>
              <a:gd name="connsiteY41" fmla="*/ 176034 h 764815"/>
              <a:gd name="connsiteX42" fmla="*/ 511226 w 1145117"/>
              <a:gd name="connsiteY42" fmla="*/ 160388 h 764815"/>
              <a:gd name="connsiteX43" fmla="*/ 526872 w 1145117"/>
              <a:gd name="connsiteY43" fmla="*/ 153987 h 764815"/>
              <a:gd name="connsiteX44" fmla="*/ 572770 w 1145117"/>
              <a:gd name="connsiteY44" fmla="*/ 44608 h 764815"/>
              <a:gd name="connsiteX45" fmla="*/ 534274 w 1145117"/>
              <a:gd name="connsiteY45" fmla="*/ 83461 h 764815"/>
              <a:gd name="connsiteX46" fmla="*/ 511968 w 1145117"/>
              <a:gd name="connsiteY46" fmla="*/ 105765 h 764815"/>
              <a:gd name="connsiteX47" fmla="*/ 304734 w 1145117"/>
              <a:gd name="connsiteY47" fmla="*/ 105765 h 764815"/>
              <a:gd name="connsiteX48" fmla="*/ 215509 w 1145117"/>
              <a:gd name="connsiteY48" fmla="*/ 154690 h 764815"/>
              <a:gd name="connsiteX49" fmla="*/ 161901 w 1145117"/>
              <a:gd name="connsiteY49" fmla="*/ 238510 h 764815"/>
              <a:gd name="connsiteX50" fmla="*/ 274872 w 1145117"/>
              <a:gd name="connsiteY50" fmla="*/ 214407 h 764815"/>
              <a:gd name="connsiteX51" fmla="*/ 505491 w 1145117"/>
              <a:gd name="connsiteY51" fmla="*/ 339238 h 764815"/>
              <a:gd name="connsiteX52" fmla="*/ 505491 w 1145117"/>
              <a:gd name="connsiteY52" fmla="*/ 252540 h 764815"/>
              <a:gd name="connsiteX53" fmla="*/ 527798 w 1145117"/>
              <a:gd name="connsiteY53" fmla="*/ 230236 h 764815"/>
              <a:gd name="connsiteX54" fmla="*/ 550104 w 1145117"/>
              <a:gd name="connsiteY54" fmla="*/ 252540 h 764815"/>
              <a:gd name="connsiteX55" fmla="*/ 550104 w 1145117"/>
              <a:gd name="connsiteY55" fmla="*/ 489611 h 764815"/>
              <a:gd name="connsiteX56" fmla="*/ 550104 w 1145117"/>
              <a:gd name="connsiteY56" fmla="*/ 492130 h 764815"/>
              <a:gd name="connsiteX57" fmla="*/ 572411 w 1145117"/>
              <a:gd name="connsiteY57" fmla="*/ 488892 h 764815"/>
              <a:gd name="connsiteX58" fmla="*/ 595077 w 1145117"/>
              <a:gd name="connsiteY58" fmla="*/ 492130 h 764815"/>
              <a:gd name="connsiteX59" fmla="*/ 595077 w 1145117"/>
              <a:gd name="connsiteY59" fmla="*/ 489611 h 764815"/>
              <a:gd name="connsiteX60" fmla="*/ 595077 w 1145117"/>
              <a:gd name="connsiteY60" fmla="*/ 176634 h 764815"/>
              <a:gd name="connsiteX61" fmla="*/ 617023 w 1145117"/>
              <a:gd name="connsiteY61" fmla="*/ 154330 h 764815"/>
              <a:gd name="connsiteX62" fmla="*/ 639689 w 1145117"/>
              <a:gd name="connsiteY62" fmla="*/ 176634 h 764815"/>
              <a:gd name="connsiteX63" fmla="*/ 639689 w 1145117"/>
              <a:gd name="connsiteY63" fmla="*/ 338879 h 764815"/>
              <a:gd name="connsiteX64" fmla="*/ 675308 w 1145117"/>
              <a:gd name="connsiteY64" fmla="*/ 294990 h 764815"/>
              <a:gd name="connsiteX65" fmla="*/ 982920 w 1145117"/>
              <a:gd name="connsiteY65" fmla="*/ 238510 h 764815"/>
              <a:gd name="connsiteX66" fmla="*/ 929313 w 1145117"/>
              <a:gd name="connsiteY66" fmla="*/ 154690 h 764815"/>
              <a:gd name="connsiteX67" fmla="*/ 840087 w 1145117"/>
              <a:gd name="connsiteY67" fmla="*/ 105765 h 764815"/>
              <a:gd name="connsiteX68" fmla="*/ 633573 w 1145117"/>
              <a:gd name="connsiteY68" fmla="*/ 105765 h 764815"/>
              <a:gd name="connsiteX69" fmla="*/ 611267 w 1145117"/>
              <a:gd name="connsiteY69" fmla="*/ 83461 h 764815"/>
              <a:gd name="connsiteX70" fmla="*/ 572770 w 1145117"/>
              <a:gd name="connsiteY70" fmla="*/ 44608 h 764815"/>
              <a:gd name="connsiteX71" fmla="*/ 572770 w 1145117"/>
              <a:gd name="connsiteY71" fmla="*/ 0 h 764815"/>
              <a:gd name="connsiteX72" fmla="*/ 653001 w 1145117"/>
              <a:gd name="connsiteY72" fmla="*/ 61156 h 764815"/>
              <a:gd name="connsiteX73" fmla="*/ 840087 w 1145117"/>
              <a:gd name="connsiteY73" fmla="*/ 61156 h 764815"/>
              <a:gd name="connsiteX74" fmla="*/ 967090 w 1145117"/>
              <a:gd name="connsiteY74" fmla="*/ 130587 h 764815"/>
              <a:gd name="connsiteX75" fmla="*/ 1099129 w 1145117"/>
              <a:gd name="connsiteY75" fmla="*/ 337440 h 764815"/>
              <a:gd name="connsiteX76" fmla="*/ 1102367 w 1145117"/>
              <a:gd name="connsiteY76" fmla="*/ 342476 h 764815"/>
              <a:gd name="connsiteX77" fmla="*/ 1105965 w 1145117"/>
              <a:gd name="connsiteY77" fmla="*/ 347513 h 764815"/>
              <a:gd name="connsiteX78" fmla="*/ 1107044 w 1145117"/>
              <a:gd name="connsiteY78" fmla="*/ 350031 h 764815"/>
              <a:gd name="connsiteX79" fmla="*/ 1142302 w 1145117"/>
              <a:gd name="connsiteY79" fmla="*/ 450040 h 764815"/>
              <a:gd name="connsiteX80" fmla="*/ 1113520 w 1145117"/>
              <a:gd name="connsiteY80" fmla="*/ 617680 h 764815"/>
              <a:gd name="connsiteX81" fmla="*/ 1083299 w 1145117"/>
              <a:gd name="connsiteY81" fmla="*/ 627033 h 764815"/>
              <a:gd name="connsiteX82" fmla="*/ 1073944 w 1145117"/>
              <a:gd name="connsiteY82" fmla="*/ 596815 h 764815"/>
              <a:gd name="connsiteX83" fmla="*/ 1067108 w 1145117"/>
              <a:gd name="connsiteY83" fmla="*/ 369817 h 764815"/>
              <a:gd name="connsiteX84" fmla="*/ 1062071 w 1145117"/>
              <a:gd name="connsiteY84" fmla="*/ 361902 h 764815"/>
              <a:gd name="connsiteX85" fmla="*/ 1032929 w 1145117"/>
              <a:gd name="connsiteY85" fmla="*/ 326647 h 764815"/>
              <a:gd name="connsiteX86" fmla="*/ 707328 w 1145117"/>
              <a:gd name="connsiteY86" fmla="*/ 326647 h 764815"/>
              <a:gd name="connsiteX87" fmla="*/ 675308 w 1145117"/>
              <a:gd name="connsiteY87" fmla="*/ 613003 h 764815"/>
              <a:gd name="connsiteX88" fmla="*/ 802670 w 1145117"/>
              <a:gd name="connsiteY88" fmla="*/ 486014 h 764815"/>
              <a:gd name="connsiteX89" fmla="*/ 833971 w 1145117"/>
              <a:gd name="connsiteY89" fmla="*/ 486014 h 764815"/>
              <a:gd name="connsiteX90" fmla="*/ 880023 w 1145117"/>
              <a:gd name="connsiteY90" fmla="*/ 532061 h 764815"/>
              <a:gd name="connsiteX91" fmla="*/ 931471 w 1145117"/>
              <a:gd name="connsiteY91" fmla="*/ 480618 h 764815"/>
              <a:gd name="connsiteX92" fmla="*/ 915281 w 1145117"/>
              <a:gd name="connsiteY92" fmla="*/ 459033 h 764815"/>
              <a:gd name="connsiteX93" fmla="*/ 937588 w 1145117"/>
              <a:gd name="connsiteY93" fmla="*/ 436729 h 764815"/>
              <a:gd name="connsiteX94" fmla="*/ 984719 w 1145117"/>
              <a:gd name="connsiteY94" fmla="*/ 436729 h 764815"/>
              <a:gd name="connsiteX95" fmla="*/ 1007385 w 1145117"/>
              <a:gd name="connsiteY95" fmla="*/ 459033 h 764815"/>
              <a:gd name="connsiteX96" fmla="*/ 1007385 w 1145117"/>
              <a:gd name="connsiteY96" fmla="*/ 506519 h 764815"/>
              <a:gd name="connsiteX97" fmla="*/ 984719 w 1145117"/>
              <a:gd name="connsiteY97" fmla="*/ 528823 h 764815"/>
              <a:gd name="connsiteX98" fmla="*/ 963132 w 1145117"/>
              <a:gd name="connsiteY98" fmla="*/ 512275 h 764815"/>
              <a:gd name="connsiteX99" fmla="*/ 895853 w 1145117"/>
              <a:gd name="connsiteY99" fmla="*/ 579547 h 764815"/>
              <a:gd name="connsiteX100" fmla="*/ 880023 w 1145117"/>
              <a:gd name="connsiteY100" fmla="*/ 586382 h 764815"/>
              <a:gd name="connsiteX101" fmla="*/ 864552 w 1145117"/>
              <a:gd name="connsiteY101" fmla="*/ 579547 h 764815"/>
              <a:gd name="connsiteX102" fmla="*/ 818140 w 1145117"/>
              <a:gd name="connsiteY102" fmla="*/ 533500 h 764815"/>
              <a:gd name="connsiteX103" fmla="*/ 703371 w 1145117"/>
              <a:gd name="connsiteY103" fmla="*/ 648618 h 764815"/>
              <a:gd name="connsiteX104" fmla="*/ 707328 w 1145117"/>
              <a:gd name="connsiteY104" fmla="*/ 652216 h 764815"/>
              <a:gd name="connsiteX105" fmla="*/ 971407 w 1145117"/>
              <a:gd name="connsiteY105" fmla="*/ 696464 h 764815"/>
              <a:gd name="connsiteX106" fmla="*/ 1001628 w 1145117"/>
              <a:gd name="connsiteY106" fmla="*/ 706537 h 764815"/>
              <a:gd name="connsiteX107" fmla="*/ 991555 w 1145117"/>
              <a:gd name="connsiteY107" fmla="*/ 736396 h 764815"/>
              <a:gd name="connsiteX108" fmla="*/ 869949 w 1145117"/>
              <a:gd name="connsiteY108" fmla="*/ 764815 h 764815"/>
              <a:gd name="connsiteX109" fmla="*/ 675308 w 1145117"/>
              <a:gd name="connsiteY109" fmla="*/ 684233 h 764815"/>
              <a:gd name="connsiteX110" fmla="*/ 626737 w 1145117"/>
              <a:gd name="connsiteY110" fmla="*/ 618040 h 764815"/>
              <a:gd name="connsiteX111" fmla="*/ 572411 w 1145117"/>
              <a:gd name="connsiteY111" fmla="*/ 640704 h 764815"/>
              <a:gd name="connsiteX112" fmla="*/ 518444 w 1145117"/>
              <a:gd name="connsiteY112" fmla="*/ 618040 h 764815"/>
              <a:gd name="connsiteX113" fmla="*/ 274872 w 1145117"/>
              <a:gd name="connsiteY113" fmla="*/ 764456 h 764815"/>
              <a:gd name="connsiteX114" fmla="*/ 0 w 1145117"/>
              <a:gd name="connsiteY114" fmla="*/ 489611 h 764815"/>
              <a:gd name="connsiteX115" fmla="*/ 37417 w 1145117"/>
              <a:gd name="connsiteY115" fmla="*/ 350750 h 764815"/>
              <a:gd name="connsiteX116" fmla="*/ 38857 w 1145117"/>
              <a:gd name="connsiteY116" fmla="*/ 347513 h 764815"/>
              <a:gd name="connsiteX117" fmla="*/ 178091 w 1145117"/>
              <a:gd name="connsiteY117" fmla="*/ 130587 h 764815"/>
              <a:gd name="connsiteX118" fmla="*/ 304734 w 1145117"/>
              <a:gd name="connsiteY118" fmla="*/ 61156 h 764815"/>
              <a:gd name="connsiteX119" fmla="*/ 492539 w 1145117"/>
              <a:gd name="connsiteY119" fmla="*/ 61156 h 764815"/>
              <a:gd name="connsiteX120" fmla="*/ 572770 w 1145117"/>
              <a:gd name="connsiteY120" fmla="*/ 0 h 7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45117" h="764815">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28" name="Freeform 27">
            <a:extLst>
              <a:ext uri="{FF2B5EF4-FFF2-40B4-BE49-F238E27FC236}">
                <a16:creationId xmlns:a16="http://schemas.microsoft.com/office/drawing/2014/main" xmlns="" id="{39B39919-4F85-9346-9E06-C3BA3E8BAABB}"/>
              </a:ext>
            </a:extLst>
          </p:cNvPr>
          <p:cNvSpPr>
            <a:spLocks noChangeAspect="1" noChangeArrowheads="1"/>
          </p:cNvSpPr>
          <p:nvPr/>
        </p:nvSpPr>
        <p:spPr bwMode="auto">
          <a:xfrm>
            <a:off x="5530483" y="4122830"/>
            <a:ext cx="475298" cy="475908"/>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29" name="Freeform 28">
            <a:extLst>
              <a:ext uri="{FF2B5EF4-FFF2-40B4-BE49-F238E27FC236}">
                <a16:creationId xmlns:a16="http://schemas.microsoft.com/office/drawing/2014/main" xmlns="" id="{8D3E52E2-B28F-9045-AB5B-72EDE3197D53}"/>
              </a:ext>
            </a:extLst>
          </p:cNvPr>
          <p:cNvSpPr>
            <a:spLocks noChangeAspect="1" noChangeArrowheads="1"/>
          </p:cNvSpPr>
          <p:nvPr/>
        </p:nvSpPr>
        <p:spPr bwMode="auto">
          <a:xfrm>
            <a:off x="2903755" y="4042462"/>
            <a:ext cx="479161" cy="479161"/>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30" name="Freeform 29">
            <a:extLst>
              <a:ext uri="{FF2B5EF4-FFF2-40B4-BE49-F238E27FC236}">
                <a16:creationId xmlns:a16="http://schemas.microsoft.com/office/drawing/2014/main" xmlns="" id="{A7D5E9E5-7514-BD40-B593-5766DF09AB8A}"/>
              </a:ext>
            </a:extLst>
          </p:cNvPr>
          <p:cNvSpPr>
            <a:spLocks noChangeAspect="1" noChangeArrowheads="1"/>
          </p:cNvSpPr>
          <p:nvPr/>
        </p:nvSpPr>
        <p:spPr bwMode="auto">
          <a:xfrm>
            <a:off x="6100539" y="2165913"/>
            <a:ext cx="512789" cy="331657"/>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31" name="Freeform 30">
            <a:extLst>
              <a:ext uri="{FF2B5EF4-FFF2-40B4-BE49-F238E27FC236}">
                <a16:creationId xmlns:a16="http://schemas.microsoft.com/office/drawing/2014/main" xmlns="" id="{31C94897-4776-3C42-B537-32F4A50443AF}"/>
              </a:ext>
            </a:extLst>
          </p:cNvPr>
          <p:cNvSpPr>
            <a:spLocks noChangeAspect="1" noChangeArrowheads="1"/>
          </p:cNvSpPr>
          <p:nvPr/>
        </p:nvSpPr>
        <p:spPr bwMode="auto">
          <a:xfrm>
            <a:off x="3297789" y="1906976"/>
            <a:ext cx="425115" cy="481897"/>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32" name="TextBox 31">
            <a:extLst>
              <a:ext uri="{FF2B5EF4-FFF2-40B4-BE49-F238E27FC236}">
                <a16:creationId xmlns:a16="http://schemas.microsoft.com/office/drawing/2014/main" xmlns="" id="{1843FEBF-9153-8D48-9C4C-090B41A4E6E5}"/>
              </a:ext>
            </a:extLst>
          </p:cNvPr>
          <p:cNvSpPr txBox="1"/>
          <p:nvPr/>
        </p:nvSpPr>
        <p:spPr>
          <a:xfrm>
            <a:off x="1443511" y="2252081"/>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1</a:t>
            </a:r>
          </a:p>
        </p:txBody>
      </p:sp>
      <p:sp>
        <p:nvSpPr>
          <p:cNvPr id="33" name="TextBox 32">
            <a:extLst>
              <a:ext uri="{FF2B5EF4-FFF2-40B4-BE49-F238E27FC236}">
                <a16:creationId xmlns:a16="http://schemas.microsoft.com/office/drawing/2014/main" xmlns="" id="{769DB129-C2AC-E240-8593-4EBF195A571D}"/>
              </a:ext>
            </a:extLst>
          </p:cNvPr>
          <p:cNvSpPr txBox="1"/>
          <p:nvPr/>
        </p:nvSpPr>
        <p:spPr>
          <a:xfrm>
            <a:off x="4199603" y="2226766"/>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2</a:t>
            </a:r>
          </a:p>
        </p:txBody>
      </p:sp>
      <p:sp>
        <p:nvSpPr>
          <p:cNvPr id="34" name="TextBox 33">
            <a:extLst>
              <a:ext uri="{FF2B5EF4-FFF2-40B4-BE49-F238E27FC236}">
                <a16:creationId xmlns:a16="http://schemas.microsoft.com/office/drawing/2014/main" xmlns="" id="{7205D1E8-2E8D-DE45-84F7-A79B3B67DD72}"/>
              </a:ext>
            </a:extLst>
          </p:cNvPr>
          <p:cNvSpPr txBox="1"/>
          <p:nvPr/>
        </p:nvSpPr>
        <p:spPr>
          <a:xfrm>
            <a:off x="3680417" y="4383124"/>
            <a:ext cx="967124"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Objectives 5</a:t>
            </a:r>
          </a:p>
        </p:txBody>
      </p:sp>
      <p:sp>
        <p:nvSpPr>
          <p:cNvPr id="35" name="TextBox 34">
            <a:extLst>
              <a:ext uri="{FF2B5EF4-FFF2-40B4-BE49-F238E27FC236}">
                <a16:creationId xmlns:a16="http://schemas.microsoft.com/office/drawing/2014/main" xmlns="" id="{D40A4103-1ECA-1D4F-A31C-318CEB8E10F9}"/>
              </a:ext>
            </a:extLst>
          </p:cNvPr>
          <p:cNvSpPr txBox="1"/>
          <p:nvPr/>
        </p:nvSpPr>
        <p:spPr>
          <a:xfrm>
            <a:off x="6439736" y="4383124"/>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6</a:t>
            </a:r>
          </a:p>
        </p:txBody>
      </p:sp>
      <p:sp>
        <p:nvSpPr>
          <p:cNvPr id="36" name="TextBox 35">
            <a:extLst>
              <a:ext uri="{FF2B5EF4-FFF2-40B4-BE49-F238E27FC236}">
                <a16:creationId xmlns:a16="http://schemas.microsoft.com/office/drawing/2014/main" xmlns="" id="{6FA8763C-1538-DB4C-A666-A52D449C1FDD}"/>
              </a:ext>
            </a:extLst>
          </p:cNvPr>
          <p:cNvSpPr txBox="1"/>
          <p:nvPr/>
        </p:nvSpPr>
        <p:spPr>
          <a:xfrm>
            <a:off x="6873631" y="2197969"/>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3</a:t>
            </a:r>
          </a:p>
        </p:txBody>
      </p:sp>
      <p:sp>
        <p:nvSpPr>
          <p:cNvPr id="37" name="Subtitle 2">
            <a:extLst>
              <a:ext uri="{FF2B5EF4-FFF2-40B4-BE49-F238E27FC236}">
                <a16:creationId xmlns:a16="http://schemas.microsoft.com/office/drawing/2014/main" xmlns="" id="{609B9F15-394B-F14F-BBD1-CDB488CBABD3}"/>
              </a:ext>
            </a:extLst>
          </p:cNvPr>
          <p:cNvSpPr txBox="1">
            <a:spLocks/>
          </p:cNvSpPr>
          <p:nvPr/>
        </p:nvSpPr>
        <p:spPr>
          <a:xfrm>
            <a:off x="1048183" y="2565143"/>
            <a:ext cx="1807352" cy="126843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ZA" sz="1100" dirty="0">
                <a:latin typeface="Open Sans Light"/>
              </a:rPr>
              <a:t>Facilitate ownership, control and access to information and content production of community broadcasting by historically advantaged communities.</a:t>
            </a:r>
            <a:endParaRPr lang="en-US"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xmlns="" id="{E92106DB-A1A8-9046-8667-9EF82B2160A5}"/>
              </a:ext>
            </a:extLst>
          </p:cNvPr>
          <p:cNvSpPr txBox="1">
            <a:spLocks/>
          </p:cNvSpPr>
          <p:nvPr/>
        </p:nvSpPr>
        <p:spPr>
          <a:xfrm>
            <a:off x="3741885" y="2472252"/>
            <a:ext cx="1956701" cy="137391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ZA" sz="1050" dirty="0">
                <a:latin typeface="Open Sans Light"/>
              </a:rPr>
              <a:t>To facilitate ownership, control and access to information and content production of community and small commercial  publications by historically Advantaged communities.</a:t>
            </a:r>
          </a:p>
        </p:txBody>
      </p:sp>
      <p:sp>
        <p:nvSpPr>
          <p:cNvPr id="39" name="Subtitle 2">
            <a:extLst>
              <a:ext uri="{FF2B5EF4-FFF2-40B4-BE49-F238E27FC236}">
                <a16:creationId xmlns:a16="http://schemas.microsoft.com/office/drawing/2014/main" xmlns="" id="{68568A34-5E92-FF4E-9290-F94398506CAD}"/>
              </a:ext>
            </a:extLst>
          </p:cNvPr>
          <p:cNvSpPr txBox="1">
            <a:spLocks/>
          </p:cNvSpPr>
          <p:nvPr/>
        </p:nvSpPr>
        <p:spPr>
          <a:xfrm>
            <a:off x="6613328" y="2454756"/>
            <a:ext cx="1807352" cy="128728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ZA" sz="1100" dirty="0">
                <a:solidFill>
                  <a:schemeClr val="tx2">
                    <a:lumMod val="75000"/>
                  </a:schemeClr>
                </a:solidFill>
              </a:rPr>
              <a:t>To monitor and </a:t>
            </a:r>
          </a:p>
          <a:p>
            <a:pPr lvl="0" algn="l">
              <a:lnSpc>
                <a:spcPct val="100000"/>
              </a:lnSpc>
            </a:pPr>
            <a:r>
              <a:rPr lang="en-ZA" sz="1100" dirty="0">
                <a:solidFill>
                  <a:schemeClr val="tx2">
                    <a:lumMod val="75000"/>
                  </a:schemeClr>
                </a:solidFill>
              </a:rPr>
              <a:t>evaluate input, output </a:t>
            </a:r>
          </a:p>
          <a:p>
            <a:pPr lvl="0" algn="l">
              <a:lnSpc>
                <a:spcPct val="100000"/>
              </a:lnSpc>
            </a:pPr>
            <a:r>
              <a:rPr lang="en-ZA" sz="1100" dirty="0">
                <a:solidFill>
                  <a:schemeClr val="tx2">
                    <a:lumMod val="75000"/>
                  </a:schemeClr>
                </a:solidFill>
              </a:rPr>
              <a:t>and compliance to MDDA grant-in-aid contracts to measure the effectiveness and  efficiency of the MDDA support</a:t>
            </a:r>
            <a:endParaRPr lang="en-US"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xmlns="" id="{C6A96978-C3D6-8546-ADF9-AC5B37FAB476}"/>
              </a:ext>
            </a:extLst>
          </p:cNvPr>
          <p:cNvSpPr txBox="1">
            <a:spLocks/>
          </p:cNvSpPr>
          <p:nvPr/>
        </p:nvSpPr>
        <p:spPr>
          <a:xfrm>
            <a:off x="5925705" y="4731689"/>
            <a:ext cx="1807352" cy="105029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ZA" sz="1100" dirty="0"/>
              <a:t>To expand our footprint as the MDDA by creating a positive image in pursuance of the MDDA’s mandate to grow the community and small commercial media</a:t>
            </a:r>
            <a:r>
              <a:rPr lang="en-ZA" sz="1100" b="1" dirty="0"/>
              <a:t>.</a:t>
            </a: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xmlns="" id="{A5CB43A0-F9FA-7F41-A4DA-5D14888F312F}"/>
              </a:ext>
            </a:extLst>
          </p:cNvPr>
          <p:cNvSpPr txBox="1">
            <a:spLocks/>
          </p:cNvSpPr>
          <p:nvPr/>
        </p:nvSpPr>
        <p:spPr>
          <a:xfrm>
            <a:off x="3298461" y="4664334"/>
            <a:ext cx="1807352" cy="138885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ZA" sz="1100" dirty="0"/>
              <a:t>To position the MDDA as an authoritative leader and voice on community and commercial media by proactive advocacy and lobbying interventions and established stakeholder relationships</a:t>
            </a:r>
          </a:p>
        </p:txBody>
      </p:sp>
      <p:sp>
        <p:nvSpPr>
          <p:cNvPr id="10" name="Rounded Rectangle 13">
            <a:extLst>
              <a:ext uri="{FF2B5EF4-FFF2-40B4-BE49-F238E27FC236}">
                <a16:creationId xmlns:a16="http://schemas.microsoft.com/office/drawing/2014/main" xmlns="" id="{26DA62EE-2BAF-42F3-9D79-71FDB1651122}"/>
              </a:ext>
            </a:extLst>
          </p:cNvPr>
          <p:cNvSpPr/>
          <p:nvPr/>
        </p:nvSpPr>
        <p:spPr>
          <a:xfrm>
            <a:off x="496752" y="4391679"/>
            <a:ext cx="2173560" cy="1712004"/>
          </a:xfrm>
          <a:prstGeom prst="roundRect">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200" dirty="0">
                <a:solidFill>
                  <a:schemeClr val="tx1"/>
                </a:solidFill>
                <a:latin typeface="Open Sans"/>
                <a:cs typeface="Arial" panose="020B0604020202020204" pitchFamily="34" charset="0"/>
              </a:rPr>
              <a:t>To ensure compliance with applicable legislative requirements and sustainability of the Agency</a:t>
            </a:r>
            <a:endParaRPr lang="en-ZA" sz="1200" dirty="0">
              <a:solidFill>
                <a:schemeClr val="tx1"/>
              </a:solidFill>
              <a:latin typeface="Open Sans"/>
            </a:endParaRPr>
          </a:p>
        </p:txBody>
      </p:sp>
      <p:sp>
        <p:nvSpPr>
          <p:cNvPr id="11" name="Oval 10">
            <a:extLst>
              <a:ext uri="{FF2B5EF4-FFF2-40B4-BE49-F238E27FC236}">
                <a16:creationId xmlns:a16="http://schemas.microsoft.com/office/drawing/2014/main" xmlns="" id="{DF089B77-B28E-44CC-A23B-B30F0B4ED61E}"/>
              </a:ext>
            </a:extLst>
          </p:cNvPr>
          <p:cNvSpPr/>
          <p:nvPr/>
        </p:nvSpPr>
        <p:spPr>
          <a:xfrm>
            <a:off x="218621" y="3989651"/>
            <a:ext cx="786946" cy="7869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2" name="Freeform 30">
            <a:extLst>
              <a:ext uri="{FF2B5EF4-FFF2-40B4-BE49-F238E27FC236}">
                <a16:creationId xmlns:a16="http://schemas.microsoft.com/office/drawing/2014/main" xmlns="" id="{303FBDBE-62DA-4A61-8070-BBB9094B21A5}"/>
              </a:ext>
            </a:extLst>
          </p:cNvPr>
          <p:cNvSpPr>
            <a:spLocks noChangeAspect="1" noChangeArrowheads="1"/>
          </p:cNvSpPr>
          <p:nvPr/>
        </p:nvSpPr>
        <p:spPr bwMode="auto">
          <a:xfrm>
            <a:off x="399536" y="4116841"/>
            <a:ext cx="425115" cy="481897"/>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6" name="TextBox 5">
            <a:extLst>
              <a:ext uri="{FF2B5EF4-FFF2-40B4-BE49-F238E27FC236}">
                <a16:creationId xmlns:a16="http://schemas.microsoft.com/office/drawing/2014/main" xmlns="" id="{61CC23FD-60F4-4C6E-965F-66D1D0A87BE1}"/>
              </a:ext>
            </a:extLst>
          </p:cNvPr>
          <p:cNvSpPr txBox="1"/>
          <p:nvPr/>
        </p:nvSpPr>
        <p:spPr>
          <a:xfrm>
            <a:off x="1045649" y="4452439"/>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4</a:t>
            </a:r>
          </a:p>
        </p:txBody>
      </p:sp>
    </p:spTree>
    <p:extLst>
      <p:ext uri="{BB962C8B-B14F-4D97-AF65-F5344CB8AC3E}">
        <p14:creationId xmlns:p14="http://schemas.microsoft.com/office/powerpoint/2010/main" xmlns="" val="299081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F17A6-4EA5-4CAA-8728-ACF8B975C9EE}"/>
              </a:ext>
            </a:extLst>
          </p:cNvPr>
          <p:cNvSpPr>
            <a:spLocks noGrp="1"/>
          </p:cNvSpPr>
          <p:nvPr>
            <p:ph type="title"/>
          </p:nvPr>
        </p:nvSpPr>
        <p:spPr/>
        <p:txBody>
          <a:bodyPr/>
          <a:lstStyle/>
          <a:p>
            <a:r>
              <a:rPr lang="en-ZA" sz="3200" b="0" dirty="0">
                <a:latin typeface="Arial" panose="020B0604020202020204" pitchFamily="34" charset="0"/>
                <a:cs typeface="Arial" panose="020B0604020202020204" pitchFamily="34" charset="0"/>
              </a:rPr>
              <a:t>Situational Analysis</a:t>
            </a:r>
          </a:p>
        </p:txBody>
      </p:sp>
      <p:sp>
        <p:nvSpPr>
          <p:cNvPr id="3" name="Slide Number Placeholder 2">
            <a:extLst>
              <a:ext uri="{FF2B5EF4-FFF2-40B4-BE49-F238E27FC236}">
                <a16:creationId xmlns:a16="http://schemas.microsoft.com/office/drawing/2014/main" xmlns="" id="{F53E29DC-6357-4EF3-A671-E75504ADA4F0}"/>
              </a:ext>
            </a:extLst>
          </p:cNvPr>
          <p:cNvSpPr>
            <a:spLocks noGrp="1"/>
          </p:cNvSpPr>
          <p:nvPr>
            <p:ph type="sldNum" sz="quarter" idx="4294967295"/>
          </p:nvPr>
        </p:nvSpPr>
        <p:spPr>
          <a:xfrm>
            <a:off x="70104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xmlns="" id="{7180ECFE-9EB7-44DB-874A-8C957F08A92E}"/>
              </a:ext>
            </a:extLst>
          </p:cNvPr>
          <p:cNvGraphicFramePr>
            <a:graphicFrameLocks noGrp="1"/>
          </p:cNvGraphicFramePr>
          <p:nvPr/>
        </p:nvGraphicFramePr>
        <p:xfrm>
          <a:off x="224380" y="1186469"/>
          <a:ext cx="8810739" cy="1680285"/>
        </p:xfrm>
        <a:graphic>
          <a:graphicData uri="http://schemas.openxmlformats.org/drawingml/2006/table">
            <a:tbl>
              <a:tblPr bandRow="1">
                <a:tableStyleId>{08FB837D-C827-4EFA-A057-4D05807E0F7C}</a:tableStyleId>
              </a:tblPr>
              <a:tblGrid>
                <a:gridCol w="1578225">
                  <a:extLst>
                    <a:ext uri="{9D8B030D-6E8A-4147-A177-3AD203B41FA5}">
                      <a16:colId xmlns:a16="http://schemas.microsoft.com/office/drawing/2014/main" xmlns="" val="2335251547"/>
                    </a:ext>
                  </a:extLst>
                </a:gridCol>
                <a:gridCol w="7232514">
                  <a:extLst>
                    <a:ext uri="{9D8B030D-6E8A-4147-A177-3AD203B41FA5}">
                      <a16:colId xmlns:a16="http://schemas.microsoft.com/office/drawing/2014/main" xmlns="" val="1144023898"/>
                    </a:ext>
                  </a:extLst>
                </a:gridCol>
              </a:tblGrid>
              <a:tr h="927797">
                <a:tc>
                  <a:txBody>
                    <a:bodyPr/>
                    <a:lstStyle/>
                    <a:p>
                      <a:pPr>
                        <a:lnSpc>
                          <a:spcPct val="115000"/>
                        </a:lnSpc>
                        <a:spcAft>
                          <a:spcPts val="0"/>
                        </a:spcAft>
                      </a:pPr>
                      <a:r>
                        <a:rPr lang="en-GB" sz="2800" b="1" kern="1200" dirty="0">
                          <a:effectLst/>
                          <a:latin typeface="Arial" panose="020B0604020202020204" pitchFamily="34" charset="0"/>
                          <a:cs typeface="Arial" panose="020B0604020202020204" pitchFamily="34" charset="0"/>
                        </a:rPr>
                        <a:t>S</a:t>
                      </a:r>
                      <a:r>
                        <a:rPr lang="en-GB" sz="1800" b="1" kern="1200" dirty="0">
                          <a:effectLst/>
                          <a:latin typeface="Arial" panose="020B0604020202020204" pitchFamily="34" charset="0"/>
                          <a:cs typeface="Arial" panose="020B0604020202020204" pitchFamily="34" charset="0"/>
                        </a:rPr>
                        <a:t>ocial</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51448" marR="51448" marT="25724" marB="25724">
                    <a:solidFill>
                      <a:schemeClr val="accent1">
                        <a:lumMod val="40000"/>
                        <a:lumOff val="60000"/>
                      </a:schemeClr>
                    </a:solidFill>
                  </a:tcPr>
                </a:tc>
                <a:tc>
                  <a:txBody>
                    <a:bodyPr/>
                    <a:lstStyle/>
                    <a:p>
                      <a:pPr marL="285750" indent="-285750">
                        <a:lnSpc>
                          <a:spcPct val="115000"/>
                        </a:lnSpc>
                        <a:spcAft>
                          <a:spcPts val="0"/>
                        </a:spcAft>
                        <a:buFont typeface="Arial" panose="020B0604020202020204" pitchFamily="34" charset="0"/>
                        <a:buChar char="•"/>
                      </a:pPr>
                      <a:r>
                        <a:rPr lang="en-GB" sz="1700" kern="1200" dirty="0">
                          <a:effectLst/>
                          <a:latin typeface="Arial" panose="020B0604020202020204" pitchFamily="34" charset="0"/>
                          <a:cs typeface="Arial" panose="020B0604020202020204" pitchFamily="34" charset="0"/>
                        </a:rPr>
                        <a:t>Address Gender inequity in workplace and sector</a:t>
                      </a:r>
                      <a:endParaRPr lang="en-ZA" sz="1700" dirty="0">
                        <a:effectLst/>
                        <a:latin typeface="Arial" panose="020B060402020202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GB" sz="1700" kern="1200" dirty="0">
                          <a:effectLst/>
                          <a:latin typeface="Arial" panose="020B0604020202020204" pitchFamily="34" charset="0"/>
                          <a:cs typeface="Arial" panose="020B0604020202020204" pitchFamily="34" charset="0"/>
                        </a:rPr>
                        <a:t>Capitalise on youth dividend</a:t>
                      </a:r>
                      <a:endParaRPr lang="en-ZA" sz="1700" dirty="0">
                        <a:effectLst/>
                        <a:latin typeface="Arial" panose="020B060402020202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GB" sz="1700" kern="1200" dirty="0">
                          <a:effectLst/>
                          <a:latin typeface="Arial" panose="020B0604020202020204" pitchFamily="34" charset="0"/>
                          <a:cs typeface="Arial" panose="020B0604020202020204" pitchFamily="34" charset="0"/>
                        </a:rPr>
                        <a:t>Emphasis on culture of reading (Presidential priority)</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51448" marR="51448" marT="25724" marB="25724">
                    <a:solidFill>
                      <a:schemeClr val="accent1">
                        <a:lumMod val="40000"/>
                        <a:lumOff val="60000"/>
                      </a:schemeClr>
                    </a:solidFill>
                  </a:tcPr>
                </a:tc>
                <a:extLst>
                  <a:ext uri="{0D108BD9-81ED-4DB2-BD59-A6C34878D82A}">
                    <a16:rowId xmlns:a16="http://schemas.microsoft.com/office/drawing/2014/main" xmlns="" val="3217720830"/>
                  </a:ext>
                </a:extLst>
              </a:tr>
              <a:tr h="743740">
                <a:tc>
                  <a:txBody>
                    <a:bodyPr/>
                    <a:lstStyle/>
                    <a:p>
                      <a:pPr>
                        <a:lnSpc>
                          <a:spcPct val="100000"/>
                        </a:lnSpc>
                        <a:spcAft>
                          <a:spcPts val="0"/>
                        </a:spcAft>
                      </a:pPr>
                      <a:r>
                        <a:rPr lang="en-GB" sz="2800" b="1" kern="1200" dirty="0">
                          <a:effectLst/>
                          <a:latin typeface="Arial" panose="020B0604020202020204" pitchFamily="34" charset="0"/>
                          <a:cs typeface="Arial" panose="020B0604020202020204" pitchFamily="34" charset="0"/>
                        </a:rPr>
                        <a:t>T</a:t>
                      </a:r>
                      <a:r>
                        <a:rPr lang="en-GB" sz="1800" b="1" kern="1200" dirty="0">
                          <a:effectLst/>
                          <a:latin typeface="Arial" panose="020B0604020202020204" pitchFamily="34" charset="0"/>
                          <a:cs typeface="Arial" panose="020B0604020202020204" pitchFamily="34" charset="0"/>
                        </a:rPr>
                        <a:t>echno-logical</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51448" marR="51448" marT="25724" marB="25724">
                    <a:solidFill>
                      <a:schemeClr val="tx2">
                        <a:lumMod val="20000"/>
                        <a:lumOff val="80000"/>
                      </a:schemeClr>
                    </a:solidFill>
                  </a:tcPr>
                </a:tc>
                <a:tc>
                  <a:txBody>
                    <a:bodyPr/>
                    <a:lstStyle/>
                    <a:p>
                      <a:pPr marL="285750" indent="-285750">
                        <a:lnSpc>
                          <a:spcPct val="115000"/>
                        </a:lnSpc>
                        <a:spcAft>
                          <a:spcPts val="0"/>
                        </a:spcAft>
                        <a:buFont typeface="Arial" panose="020B0604020202020204" pitchFamily="34" charset="0"/>
                        <a:buChar char="•"/>
                      </a:pPr>
                      <a:r>
                        <a:rPr lang="en-GB" sz="1700" kern="1200" dirty="0">
                          <a:effectLst/>
                          <a:latin typeface="Arial" panose="020B0604020202020204" pitchFamily="34" charset="0"/>
                          <a:cs typeface="Arial" panose="020B0604020202020204" pitchFamily="34" charset="0"/>
                        </a:rPr>
                        <a:t>Lobby for policy and regulation on 4IR that favours sector </a:t>
                      </a:r>
                      <a:endParaRPr lang="en-ZA" sz="1700" dirty="0">
                        <a:effectLst/>
                        <a:latin typeface="Arial" panose="020B060402020202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GB" sz="1700" kern="1200" dirty="0">
                          <a:effectLst/>
                          <a:latin typeface="Arial" panose="020B0604020202020204" pitchFamily="34" charset="0"/>
                          <a:cs typeface="Arial" panose="020B0604020202020204" pitchFamily="34" charset="0"/>
                        </a:rPr>
                        <a:t>Greater focus on research and skills development in light of 4IR</a:t>
                      </a:r>
                      <a:endParaRPr lang="en-ZA" sz="1700" dirty="0">
                        <a:effectLst/>
                        <a:latin typeface="Arial" panose="020B0604020202020204" pitchFamily="34" charset="0"/>
                        <a:cs typeface="Arial" panose="020B0604020202020204" pitchFamily="34" charset="0"/>
                      </a:endParaRPr>
                    </a:p>
                  </a:txBody>
                  <a:tcPr marL="51448" marR="51448" marT="25724" marB="25724" anchor="ctr">
                    <a:solidFill>
                      <a:schemeClr val="tx2">
                        <a:lumMod val="20000"/>
                        <a:lumOff val="80000"/>
                      </a:schemeClr>
                    </a:solidFill>
                  </a:tcPr>
                </a:tc>
                <a:extLst>
                  <a:ext uri="{0D108BD9-81ED-4DB2-BD59-A6C34878D82A}">
                    <a16:rowId xmlns:a16="http://schemas.microsoft.com/office/drawing/2014/main" xmlns="" val="2014423637"/>
                  </a:ext>
                </a:extLst>
              </a:tr>
            </a:tbl>
          </a:graphicData>
        </a:graphic>
      </p:graphicFrame>
      <p:graphicFrame>
        <p:nvGraphicFramePr>
          <p:cNvPr id="5" name="Table 4">
            <a:extLst>
              <a:ext uri="{FF2B5EF4-FFF2-40B4-BE49-F238E27FC236}">
                <a16:creationId xmlns:a16="http://schemas.microsoft.com/office/drawing/2014/main" xmlns="" id="{22A21C81-9149-40D9-B277-A026B867DA90}"/>
              </a:ext>
            </a:extLst>
          </p:cNvPr>
          <p:cNvGraphicFramePr>
            <a:graphicFrameLocks noGrp="1"/>
          </p:cNvGraphicFramePr>
          <p:nvPr/>
        </p:nvGraphicFramePr>
        <p:xfrm>
          <a:off x="209389" y="2910971"/>
          <a:ext cx="8823047" cy="1159911"/>
        </p:xfrm>
        <a:graphic>
          <a:graphicData uri="http://schemas.openxmlformats.org/drawingml/2006/table">
            <a:tbl>
              <a:tblPr bandRow="1">
                <a:tableStyleId>{08FB837D-C827-4EFA-A057-4D05807E0F7C}</a:tableStyleId>
              </a:tblPr>
              <a:tblGrid>
                <a:gridCol w="1609346">
                  <a:extLst>
                    <a:ext uri="{9D8B030D-6E8A-4147-A177-3AD203B41FA5}">
                      <a16:colId xmlns:a16="http://schemas.microsoft.com/office/drawing/2014/main" xmlns="" val="4057076525"/>
                    </a:ext>
                  </a:extLst>
                </a:gridCol>
                <a:gridCol w="7213701">
                  <a:extLst>
                    <a:ext uri="{9D8B030D-6E8A-4147-A177-3AD203B41FA5}">
                      <a16:colId xmlns:a16="http://schemas.microsoft.com/office/drawing/2014/main" xmlns="" val="3324860277"/>
                    </a:ext>
                  </a:extLst>
                </a:gridCol>
              </a:tblGrid>
              <a:tr h="659454">
                <a:tc>
                  <a:txBody>
                    <a:bodyPr/>
                    <a:lstStyle/>
                    <a:p>
                      <a:pPr>
                        <a:lnSpc>
                          <a:spcPct val="115000"/>
                        </a:lnSpc>
                        <a:spcAft>
                          <a:spcPts val="0"/>
                        </a:spcAft>
                      </a:pPr>
                      <a:r>
                        <a:rPr lang="en-GB" sz="2800" b="1" kern="1200" dirty="0">
                          <a:effectLst/>
                          <a:latin typeface="Arial" panose="020B0604020202020204" pitchFamily="34" charset="0"/>
                          <a:cs typeface="Arial" panose="020B0604020202020204" pitchFamily="34" charset="0"/>
                        </a:rPr>
                        <a:t>E</a:t>
                      </a:r>
                      <a:r>
                        <a:rPr lang="en-GB" sz="1800" b="1" kern="1200" dirty="0">
                          <a:effectLst/>
                          <a:latin typeface="Arial" panose="020B0604020202020204" pitchFamily="34" charset="0"/>
                          <a:cs typeface="Arial" panose="020B0604020202020204" pitchFamily="34" charset="0"/>
                        </a:rPr>
                        <a:t>conomic</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51448" marR="51448" marT="25724" marB="25724"/>
                </a:tc>
                <a:tc>
                  <a:txBody>
                    <a:bodyPr/>
                    <a:lstStyle/>
                    <a:p>
                      <a:pPr marL="285750" indent="-285750">
                        <a:lnSpc>
                          <a:spcPct val="115000"/>
                        </a:lnSpc>
                        <a:spcAft>
                          <a:spcPts val="0"/>
                        </a:spcAft>
                        <a:buFont typeface="Arial" panose="020B0604020202020204" pitchFamily="34" charset="0"/>
                        <a:buChar char="•"/>
                      </a:pPr>
                      <a:r>
                        <a:rPr lang="en-GB" sz="1700" kern="1200" dirty="0">
                          <a:effectLst/>
                          <a:latin typeface="Arial" panose="020B0604020202020204" pitchFamily="34" charset="0"/>
                          <a:cs typeface="Arial" panose="020B0604020202020204" pitchFamily="34" charset="0"/>
                        </a:rPr>
                        <a:t>Shrinking budget and contracting economy</a:t>
                      </a:r>
                      <a:endParaRPr lang="en-ZA" sz="1700" dirty="0">
                        <a:effectLst/>
                        <a:latin typeface="Arial" panose="020B060402020202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GB" sz="1700" kern="1200" dirty="0">
                          <a:effectLst/>
                          <a:latin typeface="Arial" panose="020B0604020202020204" pitchFamily="34" charset="0"/>
                          <a:cs typeface="Arial" panose="020B0604020202020204" pitchFamily="34" charset="0"/>
                        </a:rPr>
                        <a:t>Increasing printing / transmission costs</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51448" marR="51448" marT="25724" marB="25724"/>
                </a:tc>
                <a:extLst>
                  <a:ext uri="{0D108BD9-81ED-4DB2-BD59-A6C34878D82A}">
                    <a16:rowId xmlns:a16="http://schemas.microsoft.com/office/drawing/2014/main" xmlns="" val="2139932999"/>
                  </a:ext>
                </a:extLst>
              </a:tr>
              <a:tr h="477617">
                <a:tc>
                  <a:txBody>
                    <a:bodyPr/>
                    <a:lstStyle/>
                    <a:p>
                      <a:pPr>
                        <a:lnSpc>
                          <a:spcPct val="115000"/>
                        </a:lnSpc>
                        <a:spcAft>
                          <a:spcPts val="0"/>
                        </a:spcAft>
                      </a:pPr>
                      <a:r>
                        <a:rPr lang="en-GB" sz="2800" b="1" kern="1200" dirty="0">
                          <a:effectLst/>
                          <a:latin typeface="Arial" panose="020B0604020202020204" pitchFamily="34" charset="0"/>
                          <a:cs typeface="Arial" panose="020B0604020202020204" pitchFamily="34" charset="0"/>
                        </a:rPr>
                        <a:t>E</a:t>
                      </a:r>
                      <a:r>
                        <a:rPr lang="en-GB" sz="1800" b="1" kern="1200" dirty="0">
                          <a:effectLst/>
                          <a:latin typeface="Arial" panose="020B0604020202020204" pitchFamily="34" charset="0"/>
                          <a:cs typeface="Arial" panose="020B0604020202020204" pitchFamily="34" charset="0"/>
                        </a:rPr>
                        <a:t>nvironment</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51448" marR="51448" marT="25724" marB="25724"/>
                </a:tc>
                <a:tc>
                  <a:txBody>
                    <a:bodyPr/>
                    <a:lstStyle/>
                    <a:p>
                      <a:pPr marL="285750" indent="-285750">
                        <a:lnSpc>
                          <a:spcPct val="115000"/>
                        </a:lnSpc>
                        <a:spcAft>
                          <a:spcPts val="0"/>
                        </a:spcAft>
                        <a:buFont typeface="Arial" panose="020B0604020202020204" pitchFamily="34" charset="0"/>
                        <a:buChar char="•"/>
                        <a:tabLst>
                          <a:tab pos="4787900" algn="l"/>
                        </a:tabLst>
                      </a:pPr>
                      <a:r>
                        <a:rPr lang="en-GB" sz="1700" kern="1200" dirty="0">
                          <a:effectLst/>
                          <a:latin typeface="Arial" panose="020B0604020202020204" pitchFamily="34" charset="0"/>
                          <a:cs typeface="Arial" panose="020B0604020202020204" pitchFamily="34" charset="0"/>
                        </a:rPr>
                        <a:t>Need for environmentally friendly technologies</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51448" marR="51448" marT="25724" marB="25724" anchor="ctr"/>
                </a:tc>
                <a:extLst>
                  <a:ext uri="{0D108BD9-81ED-4DB2-BD59-A6C34878D82A}">
                    <a16:rowId xmlns:a16="http://schemas.microsoft.com/office/drawing/2014/main" xmlns="" val="4249992276"/>
                  </a:ext>
                </a:extLst>
              </a:tr>
            </a:tbl>
          </a:graphicData>
        </a:graphic>
      </p:graphicFrame>
      <p:graphicFrame>
        <p:nvGraphicFramePr>
          <p:cNvPr id="6" name="Table 5">
            <a:extLst>
              <a:ext uri="{FF2B5EF4-FFF2-40B4-BE49-F238E27FC236}">
                <a16:creationId xmlns:a16="http://schemas.microsoft.com/office/drawing/2014/main" xmlns="" id="{A6F28C3B-0F00-4001-BC7B-CF8E0A4F0B5A}"/>
              </a:ext>
            </a:extLst>
          </p:cNvPr>
          <p:cNvGraphicFramePr>
            <a:graphicFrameLocks noGrp="1"/>
          </p:cNvGraphicFramePr>
          <p:nvPr/>
        </p:nvGraphicFramePr>
        <p:xfrm>
          <a:off x="224380" y="4070882"/>
          <a:ext cx="8810739" cy="621996"/>
        </p:xfrm>
        <a:graphic>
          <a:graphicData uri="http://schemas.openxmlformats.org/drawingml/2006/table">
            <a:tbl>
              <a:tblPr bandRow="1">
                <a:tableStyleId>{08FB837D-C827-4EFA-A057-4D05807E0F7C}</a:tableStyleId>
              </a:tblPr>
              <a:tblGrid>
                <a:gridCol w="1578226">
                  <a:extLst>
                    <a:ext uri="{9D8B030D-6E8A-4147-A177-3AD203B41FA5}">
                      <a16:colId xmlns:a16="http://schemas.microsoft.com/office/drawing/2014/main" xmlns="" val="876675098"/>
                    </a:ext>
                  </a:extLst>
                </a:gridCol>
                <a:gridCol w="7232513">
                  <a:extLst>
                    <a:ext uri="{9D8B030D-6E8A-4147-A177-3AD203B41FA5}">
                      <a16:colId xmlns:a16="http://schemas.microsoft.com/office/drawing/2014/main" xmlns="" val="1686600520"/>
                    </a:ext>
                  </a:extLst>
                </a:gridCol>
              </a:tblGrid>
              <a:tr h="490889">
                <a:tc>
                  <a:txBody>
                    <a:bodyPr/>
                    <a:lstStyle/>
                    <a:p>
                      <a:pPr>
                        <a:lnSpc>
                          <a:spcPct val="115000"/>
                        </a:lnSpc>
                        <a:spcAft>
                          <a:spcPts val="0"/>
                        </a:spcAft>
                      </a:pPr>
                      <a:r>
                        <a:rPr lang="en-GB" sz="2800" b="1" kern="1200" dirty="0">
                          <a:effectLst/>
                          <a:latin typeface="Arial" panose="020B0604020202020204" pitchFamily="34" charset="0"/>
                          <a:cs typeface="Arial" panose="020B0604020202020204" pitchFamily="34" charset="0"/>
                        </a:rPr>
                        <a:t>P</a:t>
                      </a:r>
                      <a:r>
                        <a:rPr lang="en-GB" sz="1800" b="1" kern="1200" dirty="0">
                          <a:effectLst/>
                          <a:latin typeface="Arial" panose="020B0604020202020204" pitchFamily="34" charset="0"/>
                          <a:cs typeface="Arial" panose="020B0604020202020204" pitchFamily="34" charset="0"/>
                        </a:rPr>
                        <a:t>olitical</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51448" marR="51448" marT="25724" marB="25724"/>
                </a:tc>
                <a:tc>
                  <a:txBody>
                    <a:bodyPr/>
                    <a:lstStyle/>
                    <a:p>
                      <a:pPr marL="285750" indent="-285750">
                        <a:lnSpc>
                          <a:spcPct val="115000"/>
                        </a:lnSpc>
                        <a:spcAft>
                          <a:spcPts val="0"/>
                        </a:spcAft>
                        <a:buFont typeface="Arial" panose="020B0604020202020204" pitchFamily="34" charset="0"/>
                        <a:buChar char="•"/>
                      </a:pPr>
                      <a:r>
                        <a:rPr lang="en-GB" sz="1700" kern="1200" dirty="0">
                          <a:effectLst/>
                          <a:latin typeface="Arial" panose="020B0604020202020204" pitchFamily="34" charset="0"/>
                          <a:cs typeface="Arial" panose="020B0604020202020204" pitchFamily="34" charset="0"/>
                        </a:rPr>
                        <a:t>SONA priorities</a:t>
                      </a:r>
                      <a:endParaRPr lang="en-ZA" sz="1700" dirty="0">
                        <a:effectLst/>
                        <a:latin typeface="Arial" panose="020B060402020202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GB" sz="1700" kern="1200" dirty="0">
                          <a:effectLst/>
                          <a:latin typeface="Arial" panose="020B0604020202020204" pitchFamily="34" charset="0"/>
                          <a:cs typeface="Arial" panose="020B0604020202020204" pitchFamily="34" charset="0"/>
                        </a:rPr>
                        <a:t>MDDA Act review</a:t>
                      </a:r>
                      <a:endParaRPr lang="en-ZA" sz="1700" dirty="0">
                        <a:effectLst/>
                        <a:latin typeface="Arial" panose="020B0604020202020204" pitchFamily="34" charset="0"/>
                        <a:cs typeface="Arial" panose="020B0604020202020204" pitchFamily="34" charset="0"/>
                      </a:endParaRPr>
                    </a:p>
                  </a:txBody>
                  <a:tcPr marL="51448" marR="51448" marT="25724" marB="25724"/>
                </a:tc>
                <a:extLst>
                  <a:ext uri="{0D108BD9-81ED-4DB2-BD59-A6C34878D82A}">
                    <a16:rowId xmlns:a16="http://schemas.microsoft.com/office/drawing/2014/main" xmlns="" val="445737051"/>
                  </a:ext>
                </a:extLst>
              </a:tr>
            </a:tbl>
          </a:graphicData>
        </a:graphic>
      </p:graphicFrame>
      <p:graphicFrame>
        <p:nvGraphicFramePr>
          <p:cNvPr id="7" name="Table 6">
            <a:extLst>
              <a:ext uri="{FF2B5EF4-FFF2-40B4-BE49-F238E27FC236}">
                <a16:creationId xmlns:a16="http://schemas.microsoft.com/office/drawing/2014/main" xmlns="" id="{46900829-7E68-412E-AD30-F5DA3E5EBE04}"/>
              </a:ext>
            </a:extLst>
          </p:cNvPr>
          <p:cNvGraphicFramePr>
            <a:graphicFrameLocks noGrp="1"/>
          </p:cNvGraphicFramePr>
          <p:nvPr/>
        </p:nvGraphicFramePr>
        <p:xfrm>
          <a:off x="228639" y="4692878"/>
          <a:ext cx="8810739" cy="1747593"/>
        </p:xfrm>
        <a:graphic>
          <a:graphicData uri="http://schemas.openxmlformats.org/drawingml/2006/table">
            <a:tbl>
              <a:tblPr bandRow="1">
                <a:tableStyleId>{3C2FFA5D-87B4-456A-9821-1D502468CF0F}</a:tableStyleId>
              </a:tblPr>
              <a:tblGrid>
                <a:gridCol w="1491600">
                  <a:extLst>
                    <a:ext uri="{9D8B030D-6E8A-4147-A177-3AD203B41FA5}">
                      <a16:colId xmlns:a16="http://schemas.microsoft.com/office/drawing/2014/main" xmlns="" val="2827598707"/>
                    </a:ext>
                  </a:extLst>
                </a:gridCol>
                <a:gridCol w="7319139">
                  <a:extLst>
                    <a:ext uri="{9D8B030D-6E8A-4147-A177-3AD203B41FA5}">
                      <a16:colId xmlns:a16="http://schemas.microsoft.com/office/drawing/2014/main" xmlns="" val="886402934"/>
                    </a:ext>
                  </a:extLst>
                </a:gridCol>
              </a:tblGrid>
              <a:tr h="1022693">
                <a:tc>
                  <a:txBody>
                    <a:bodyPr/>
                    <a:lstStyle/>
                    <a:p>
                      <a:pPr>
                        <a:lnSpc>
                          <a:spcPct val="115000"/>
                        </a:lnSpc>
                        <a:spcAft>
                          <a:spcPts val="0"/>
                        </a:spcAft>
                      </a:pPr>
                      <a:r>
                        <a:rPr lang="en-GB" sz="2800" b="1" kern="1200" dirty="0">
                          <a:effectLst/>
                          <a:latin typeface="Arial" panose="020B0604020202020204" pitchFamily="34" charset="0"/>
                          <a:cs typeface="Arial" panose="020B0604020202020204" pitchFamily="34" charset="0"/>
                        </a:rPr>
                        <a:t>L</a:t>
                      </a:r>
                      <a:r>
                        <a:rPr lang="en-GB" sz="1800" b="1" kern="1200" dirty="0">
                          <a:effectLst/>
                          <a:latin typeface="Arial" panose="020B0604020202020204" pitchFamily="34" charset="0"/>
                          <a:cs typeface="Arial" panose="020B0604020202020204" pitchFamily="34" charset="0"/>
                        </a:rPr>
                        <a:t>egal</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51448" marR="51448" marT="25724" marB="25724"/>
                </a:tc>
                <a:tc>
                  <a:txBody>
                    <a:bodyPr/>
                    <a:lstStyle/>
                    <a:p>
                      <a:pPr marL="285750" indent="-285750">
                        <a:lnSpc>
                          <a:spcPct val="115000"/>
                        </a:lnSpc>
                        <a:spcAft>
                          <a:spcPts val="200"/>
                        </a:spcAft>
                        <a:buFont typeface="Arial" panose="020B0604020202020204" pitchFamily="34" charset="0"/>
                        <a:buChar char="•"/>
                      </a:pPr>
                      <a:r>
                        <a:rPr lang="en-ZA" sz="1700" kern="1200" dirty="0">
                          <a:effectLst/>
                          <a:latin typeface="Arial" panose="020B0604020202020204" pitchFamily="34" charset="0"/>
                          <a:cs typeface="Arial" panose="020B0604020202020204" pitchFamily="34" charset="0"/>
                        </a:rPr>
                        <a:t>30% advertising spend</a:t>
                      </a:r>
                      <a:endParaRPr lang="en-ZA" sz="1700" dirty="0">
                        <a:effectLst/>
                        <a:latin typeface="Arial" panose="020B0604020202020204" pitchFamily="34" charset="0"/>
                        <a:cs typeface="Arial" panose="020B0604020202020204" pitchFamily="34" charset="0"/>
                      </a:endParaRPr>
                    </a:p>
                    <a:p>
                      <a:pPr marL="285750" indent="-285750">
                        <a:lnSpc>
                          <a:spcPct val="115000"/>
                        </a:lnSpc>
                        <a:spcAft>
                          <a:spcPts val="200"/>
                        </a:spcAft>
                        <a:buFont typeface="Arial" panose="020B0604020202020204" pitchFamily="34" charset="0"/>
                        <a:buChar char="•"/>
                      </a:pPr>
                      <a:r>
                        <a:rPr lang="en-ZA" sz="1700" kern="1200" dirty="0">
                          <a:effectLst/>
                          <a:latin typeface="Arial" panose="020B0604020202020204" pitchFamily="34" charset="0"/>
                          <a:cs typeface="Arial" panose="020B0604020202020204" pitchFamily="34" charset="0"/>
                        </a:rPr>
                        <a:t>ICASA regulations for digital radio</a:t>
                      </a:r>
                    </a:p>
                    <a:p>
                      <a:pPr marL="285750" indent="-285750">
                        <a:lnSpc>
                          <a:spcPct val="115000"/>
                        </a:lnSpc>
                        <a:spcAft>
                          <a:spcPts val="200"/>
                        </a:spcAft>
                        <a:buFont typeface="Arial" panose="020B0604020202020204" pitchFamily="34" charset="0"/>
                        <a:buChar char="•"/>
                      </a:pPr>
                      <a:r>
                        <a:rPr lang="en-ZA" sz="1700" kern="1200" dirty="0">
                          <a:effectLst/>
                          <a:latin typeface="Arial" panose="020B0604020202020204" pitchFamily="34" charset="0"/>
                          <a:cs typeface="Arial" panose="020B0604020202020204" pitchFamily="34" charset="0"/>
                        </a:rPr>
                        <a:t>Uncertainty over definition of community with community TV</a:t>
                      </a:r>
                      <a:endParaRPr lang="en-ZA" sz="1700" dirty="0">
                        <a:effectLst/>
                        <a:latin typeface="Arial" panose="020B0604020202020204" pitchFamily="34" charset="0"/>
                        <a:cs typeface="Arial" panose="020B0604020202020204" pitchFamily="34" charset="0"/>
                      </a:endParaRPr>
                    </a:p>
                  </a:txBody>
                  <a:tcPr marL="51448" marR="51448" marT="25724" marB="25724"/>
                </a:tc>
                <a:extLst>
                  <a:ext uri="{0D108BD9-81ED-4DB2-BD59-A6C34878D82A}">
                    <a16:rowId xmlns:a16="http://schemas.microsoft.com/office/drawing/2014/main" xmlns="" val="1735530506"/>
                  </a:ext>
                </a:extLst>
              </a:tr>
              <a:tr h="724900">
                <a:tc>
                  <a:txBody>
                    <a:bodyPr/>
                    <a:lstStyle/>
                    <a:p>
                      <a:pPr>
                        <a:lnSpc>
                          <a:spcPct val="115000"/>
                        </a:lnSpc>
                        <a:spcAft>
                          <a:spcPts val="0"/>
                        </a:spcAft>
                      </a:pPr>
                      <a:r>
                        <a:rPr lang="en-GB" sz="2800" b="1" kern="1200" dirty="0">
                          <a:effectLst/>
                          <a:latin typeface="Arial" panose="020B0604020202020204" pitchFamily="34" charset="0"/>
                          <a:cs typeface="Arial" panose="020B0604020202020204" pitchFamily="34" charset="0"/>
                        </a:rPr>
                        <a:t>E</a:t>
                      </a:r>
                      <a:r>
                        <a:rPr lang="en-GB" sz="1800" b="1" kern="1200" dirty="0">
                          <a:effectLst/>
                          <a:latin typeface="Arial" panose="020B0604020202020204" pitchFamily="34" charset="0"/>
                          <a:cs typeface="Arial" panose="020B0604020202020204" pitchFamily="34" charset="0"/>
                        </a:rPr>
                        <a:t>thical</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51448" marR="51448" marT="25724" marB="25724"/>
                </a:tc>
                <a:tc>
                  <a:txBody>
                    <a:bodyPr/>
                    <a:lstStyle/>
                    <a:p>
                      <a:pPr marL="285750" indent="-285750">
                        <a:lnSpc>
                          <a:spcPct val="115000"/>
                        </a:lnSpc>
                        <a:spcAft>
                          <a:spcPts val="200"/>
                        </a:spcAft>
                        <a:buFont typeface="Arial" panose="020B0604020202020204" pitchFamily="34" charset="0"/>
                        <a:buChar char="•"/>
                      </a:pPr>
                      <a:r>
                        <a:rPr lang="en-GB" sz="1700" kern="1200" dirty="0">
                          <a:effectLst/>
                          <a:latin typeface="Arial" panose="020B0604020202020204" pitchFamily="34" charset="0"/>
                          <a:cs typeface="Arial" panose="020B0604020202020204" pitchFamily="34" charset="0"/>
                        </a:rPr>
                        <a:t>Address cyber bullying</a:t>
                      </a:r>
                      <a:endParaRPr lang="en-ZA" sz="1700" dirty="0">
                        <a:effectLst/>
                        <a:latin typeface="Arial" panose="020B0604020202020204" pitchFamily="34" charset="0"/>
                        <a:cs typeface="Arial" panose="020B0604020202020204" pitchFamily="34" charset="0"/>
                      </a:endParaRPr>
                    </a:p>
                    <a:p>
                      <a:pPr marL="285750" indent="-285750">
                        <a:lnSpc>
                          <a:spcPct val="115000"/>
                        </a:lnSpc>
                        <a:spcAft>
                          <a:spcPts val="200"/>
                        </a:spcAft>
                        <a:buFont typeface="Arial" panose="020B0604020202020204" pitchFamily="34" charset="0"/>
                        <a:buChar char="•"/>
                      </a:pPr>
                      <a:r>
                        <a:rPr lang="en-GB" sz="1700" kern="1200" dirty="0">
                          <a:effectLst/>
                          <a:latin typeface="Arial" panose="020B0604020202020204" pitchFamily="34" charset="0"/>
                          <a:cs typeface="Arial" panose="020B0604020202020204" pitchFamily="34" charset="0"/>
                        </a:rPr>
                        <a:t>Good governance an imperative</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51448" marR="51448" marT="25724" marB="25724"/>
                </a:tc>
                <a:extLst>
                  <a:ext uri="{0D108BD9-81ED-4DB2-BD59-A6C34878D82A}">
                    <a16:rowId xmlns:a16="http://schemas.microsoft.com/office/drawing/2014/main" xmlns="" val="1252847747"/>
                  </a:ext>
                </a:extLst>
              </a:tr>
            </a:tbl>
          </a:graphicData>
        </a:graphic>
      </p:graphicFrame>
    </p:spTree>
    <p:extLst>
      <p:ext uri="{BB962C8B-B14F-4D97-AF65-F5344CB8AC3E}">
        <p14:creationId xmlns:p14="http://schemas.microsoft.com/office/powerpoint/2010/main" xmlns="" val="3571369369"/>
      </p:ext>
    </p:extLst>
  </p:cSld>
  <p:clrMapOvr>
    <a:masterClrMapping/>
  </p:clrMapOvr>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11373</TotalTime>
  <Words>3446</Words>
  <Application>Microsoft Office PowerPoint</Application>
  <PresentationFormat>On-screen Show (4:3)</PresentationFormat>
  <Paragraphs>815</Paragraphs>
  <Slides>25</Slides>
  <Notes>6</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5_Office Theme</vt:lpstr>
      <vt:lpstr>7_Office Theme</vt:lpstr>
      <vt:lpstr>6_Office Theme</vt:lpstr>
      <vt:lpstr>2_Office Theme</vt:lpstr>
      <vt:lpstr>Slide 1</vt:lpstr>
      <vt:lpstr>Slide 2</vt:lpstr>
      <vt:lpstr>Slide 3</vt:lpstr>
      <vt:lpstr>Slide 4</vt:lpstr>
      <vt:lpstr>Slide 5</vt:lpstr>
      <vt:lpstr>Slide 6</vt:lpstr>
      <vt:lpstr>Slide 7</vt:lpstr>
      <vt:lpstr>Slide 8</vt:lpstr>
      <vt:lpstr>Situational Analysis</vt:lpstr>
      <vt:lpstr>MDDA SOAR analysis</vt:lpstr>
      <vt:lpstr>Revised Framework for  Strategic Plans &amp; Annual Performance Plans</vt:lpstr>
      <vt:lpstr>Strategic Plan: Measuring the Impact</vt:lpstr>
      <vt:lpstr>Measuring Outcomes</vt:lpstr>
      <vt:lpstr>MDDA Programme Structure</vt:lpstr>
      <vt:lpstr>Programme 1 Governance &amp; Administration</vt:lpstr>
      <vt:lpstr>Programme 1 Governance &amp; Administration</vt:lpstr>
      <vt:lpstr>Programme 2 Grant &amp; Seed Funding Sub-programme 2.1 Community &amp; Small Commercial Media</vt:lpstr>
      <vt:lpstr>Programme 2 Grant &amp; Seed Funding Sub-programme 2.2 Monitoring &amp; Evaluation</vt:lpstr>
      <vt:lpstr>Programme 3 Partnerships, Public Awareness, And Advocacy </vt:lpstr>
      <vt:lpstr>Programme 4 Capacity Building and Sector Development</vt:lpstr>
      <vt:lpstr>Programme 5 Innovation, Research and Development</vt:lpstr>
      <vt:lpstr>Key Risks</vt:lpstr>
      <vt:lpstr>Key Risks</vt:lpstr>
      <vt:lpstr> MDDA Budget Summary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Zukiswa Potye</dc:creator>
  <cp:lastModifiedBy>USER</cp:lastModifiedBy>
  <cp:revision>281</cp:revision>
  <dcterms:created xsi:type="dcterms:W3CDTF">2020-06-22T19:47:00Z</dcterms:created>
  <dcterms:modified xsi:type="dcterms:W3CDTF">2022-04-22T08:40:43Z</dcterms:modified>
</cp:coreProperties>
</file>