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Lst>
  <p:notesMasterIdLst>
    <p:notesMasterId r:id="rId17"/>
  </p:notesMasterIdLst>
  <p:handoutMasterIdLst>
    <p:handoutMasterId r:id="rId18"/>
  </p:handoutMasterIdLst>
  <p:sldIdLst>
    <p:sldId id="256" r:id="rId3"/>
    <p:sldId id="327" r:id="rId4"/>
    <p:sldId id="352" r:id="rId5"/>
    <p:sldId id="353" r:id="rId6"/>
    <p:sldId id="359" r:id="rId7"/>
    <p:sldId id="355" r:id="rId8"/>
    <p:sldId id="356" r:id="rId9"/>
    <p:sldId id="357" r:id="rId10"/>
    <p:sldId id="360" r:id="rId11"/>
    <p:sldId id="361" r:id="rId12"/>
    <p:sldId id="362" r:id="rId13"/>
    <p:sldId id="363" r:id="rId14"/>
    <p:sldId id="358" r:id="rId15"/>
    <p:sldId id="345"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4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 d="1"/>
        <a:sy n="1" d="1"/>
      </p:scale>
      <p:origin x="0" y="0"/>
    </p:cViewPr>
  </p:notesTextViewPr>
  <p:sorterViewPr>
    <p:cViewPr>
      <p:scale>
        <a:sx n="100" d="100"/>
        <a:sy n="100" d="100"/>
      </p:scale>
      <p:origin x="0" y="-2376"/>
    </p:cViewPr>
  </p:sorterViewPr>
  <p:notesViewPr>
    <p:cSldViewPr>
      <p:cViewPr varScale="1">
        <p:scale>
          <a:sx n="55" d="100"/>
          <a:sy n="55" d="100"/>
        </p:scale>
        <p:origin x="2880"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414EE1BB-9C14-45A8-AE8E-BDFE05C74344}"/>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a:extLst>
              <a:ext uri="{FF2B5EF4-FFF2-40B4-BE49-F238E27FC236}">
                <a16:creationId xmlns:a16="http://schemas.microsoft.com/office/drawing/2014/main" xmlns="" id="{899B39A0-41A8-46FD-B63C-2ED2B636DDA2}"/>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E036BBA-69BB-4759-AE3A-1709D7839D1C}" type="datetimeFigureOut">
              <a:rPr lang="en-ZA" smtClean="0"/>
              <a:pPr/>
              <a:t>2022/04/21</a:t>
            </a:fld>
            <a:endParaRPr lang="en-ZA"/>
          </a:p>
        </p:txBody>
      </p:sp>
      <p:sp>
        <p:nvSpPr>
          <p:cNvPr id="4" name="Footer Placeholder 3">
            <a:extLst>
              <a:ext uri="{FF2B5EF4-FFF2-40B4-BE49-F238E27FC236}">
                <a16:creationId xmlns:a16="http://schemas.microsoft.com/office/drawing/2014/main" xmlns="" id="{4868A843-6889-4DCF-8A65-93659054062B}"/>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a:extLst>
              <a:ext uri="{FF2B5EF4-FFF2-40B4-BE49-F238E27FC236}">
                <a16:creationId xmlns:a16="http://schemas.microsoft.com/office/drawing/2014/main" xmlns="" id="{B6CFC8C6-1A62-4D17-A4AE-97F3CBEBE7CE}"/>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3AF35B8-14A6-4F46-A74A-32CB809E849E}" type="slidenum">
              <a:rPr lang="en-ZA" smtClean="0"/>
              <a:pPr/>
              <a:t>‹#›</a:t>
            </a:fld>
            <a:endParaRPr lang="en-ZA"/>
          </a:p>
        </p:txBody>
      </p:sp>
    </p:spTree>
    <p:extLst>
      <p:ext uri="{BB962C8B-B14F-4D97-AF65-F5344CB8AC3E}">
        <p14:creationId xmlns:p14="http://schemas.microsoft.com/office/powerpoint/2010/main" xmlns="" val="73891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671F35C-427C-4B15-AC6E-6A864FFA4742}" type="datetimeFigureOut">
              <a:rPr lang="en-ZA" smtClean="0"/>
              <a:pPr/>
              <a:t>2022/04/21</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46245E4-6C03-484E-9AC0-BA9896531249}" type="slidenum">
              <a:rPr lang="en-ZA" smtClean="0"/>
              <a:pPr/>
              <a:t>‹#›</a:t>
            </a:fld>
            <a:endParaRPr lang="en-ZA"/>
          </a:p>
        </p:txBody>
      </p:sp>
    </p:spTree>
    <p:extLst>
      <p:ext uri="{BB962C8B-B14F-4D97-AF65-F5344CB8AC3E}">
        <p14:creationId xmlns:p14="http://schemas.microsoft.com/office/powerpoint/2010/main" xmlns="" val="1813633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446245E4-6C03-484E-9AC0-BA9896531249}" type="slidenum">
              <a:rPr lang="en-ZA" smtClean="0"/>
              <a:pPr/>
              <a:t>1</a:t>
            </a:fld>
            <a:endParaRPr lang="en-ZA"/>
          </a:p>
        </p:txBody>
      </p:sp>
    </p:spTree>
    <p:extLst>
      <p:ext uri="{BB962C8B-B14F-4D97-AF65-F5344CB8AC3E}">
        <p14:creationId xmlns:p14="http://schemas.microsoft.com/office/powerpoint/2010/main" xmlns="" val="2467704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33EAFD2-8624-45D8-AB1B-97D48CE4B3AB}" type="datetime1">
              <a:rPr lang="en-ZA" smtClean="0"/>
              <a:pPr/>
              <a:t>2022/04/21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5DB6934-FAC2-41EE-84B2-6768B514F698}" type="slidenum">
              <a:rPr lang="en-ZA" smtClean="0"/>
              <a:pPr/>
              <a:t>‹#›</a:t>
            </a:fld>
            <a:endParaRPr lang="en-ZA"/>
          </a:p>
        </p:txBody>
      </p:sp>
    </p:spTree>
    <p:extLst>
      <p:ext uri="{BB962C8B-B14F-4D97-AF65-F5344CB8AC3E}">
        <p14:creationId xmlns:p14="http://schemas.microsoft.com/office/powerpoint/2010/main" xmlns="" val="1927501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7E767801-1950-43C6-815F-4BCA0B9AE870}" type="datetime1">
              <a:rPr lang="en-ZA" smtClean="0"/>
              <a:pPr/>
              <a:t>2022/04/21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5DB6934-FAC2-41EE-84B2-6768B514F698}" type="slidenum">
              <a:rPr lang="en-ZA" smtClean="0"/>
              <a:pPr/>
              <a:t>‹#›</a:t>
            </a:fld>
            <a:endParaRPr lang="en-ZA"/>
          </a:p>
        </p:txBody>
      </p:sp>
    </p:spTree>
    <p:extLst>
      <p:ext uri="{BB962C8B-B14F-4D97-AF65-F5344CB8AC3E}">
        <p14:creationId xmlns:p14="http://schemas.microsoft.com/office/powerpoint/2010/main" xmlns="" val="188252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5D685A8B-7C27-45F8-8B0E-A143E2A736DF}" type="datetime1">
              <a:rPr lang="en-ZA" smtClean="0"/>
              <a:pPr/>
              <a:t>2022/04/21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5DB6934-FAC2-41EE-84B2-6768B514F698}" type="slidenum">
              <a:rPr lang="en-ZA" smtClean="0"/>
              <a:pPr/>
              <a:t>‹#›</a:t>
            </a:fld>
            <a:endParaRPr lang="en-ZA"/>
          </a:p>
        </p:txBody>
      </p:sp>
    </p:spTree>
    <p:extLst>
      <p:ext uri="{BB962C8B-B14F-4D97-AF65-F5344CB8AC3E}">
        <p14:creationId xmlns:p14="http://schemas.microsoft.com/office/powerpoint/2010/main" xmlns="" val="2117723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D831D6-4F73-4B9C-A0F8-BBB452185E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xmlns="" id="{759BD880-2E3D-4AEC-91EC-3A65EC87EF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F5080DAE-0354-4866-9E9B-1BE426E0FA61}"/>
              </a:ext>
            </a:extLst>
          </p:cNvPr>
          <p:cNvSpPr>
            <a:spLocks noGrp="1"/>
          </p:cNvSpPr>
          <p:nvPr>
            <p:ph type="dt" sz="half" idx="10"/>
          </p:nvPr>
        </p:nvSpPr>
        <p:spPr/>
        <p:txBody>
          <a:bodyPr/>
          <a:lstStyle/>
          <a:p>
            <a:fld id="{9441D6A6-17A5-410B-9285-C5A39175BE09}" type="datetime1">
              <a:rPr lang="en-ZA" smtClean="0"/>
              <a:pPr/>
              <a:t>2022/04/21</a:t>
            </a:fld>
            <a:endParaRPr lang="en-ZA"/>
          </a:p>
        </p:txBody>
      </p:sp>
      <p:sp>
        <p:nvSpPr>
          <p:cNvPr id="5" name="Footer Placeholder 4">
            <a:extLst>
              <a:ext uri="{FF2B5EF4-FFF2-40B4-BE49-F238E27FC236}">
                <a16:creationId xmlns:a16="http://schemas.microsoft.com/office/drawing/2014/main" xmlns="" id="{20EA61C0-CDBA-44A8-953D-8FEBB1F76F91}"/>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1C78B716-A1D0-4D7A-88E5-6E8E5C8AFA75}"/>
              </a:ext>
            </a:extLst>
          </p:cNvPr>
          <p:cNvSpPr>
            <a:spLocks noGrp="1"/>
          </p:cNvSpPr>
          <p:nvPr>
            <p:ph type="sldNum" sz="quarter" idx="12"/>
          </p:nvPr>
        </p:nvSpPr>
        <p:spPr/>
        <p:txBody>
          <a:bodyPr/>
          <a:lstStyle/>
          <a:p>
            <a:fld id="{2DC9E25A-9A0F-4A1E-B81E-2CE7DE58EE2E}" type="slidenum">
              <a:rPr lang="en-ZA" smtClean="0"/>
              <a:pPr/>
              <a:t>‹#›</a:t>
            </a:fld>
            <a:endParaRPr lang="en-ZA"/>
          </a:p>
        </p:txBody>
      </p:sp>
      <p:pic>
        <p:nvPicPr>
          <p:cNvPr id="8" name="Picture 7">
            <a:extLst>
              <a:ext uri="{FF2B5EF4-FFF2-40B4-BE49-F238E27FC236}">
                <a16:creationId xmlns:a16="http://schemas.microsoft.com/office/drawing/2014/main" xmlns="" id="{DAAA5176-2DEC-40AD-A148-739E8DAC20AC}"/>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11921" y="5748977"/>
            <a:ext cx="2731751" cy="909812"/>
          </a:xfrm>
          <a:prstGeom prst="rect">
            <a:avLst/>
          </a:prstGeom>
        </p:spPr>
      </p:pic>
      <p:sp>
        <p:nvSpPr>
          <p:cNvPr id="10" name="TextBox 9">
            <a:extLst>
              <a:ext uri="{FF2B5EF4-FFF2-40B4-BE49-F238E27FC236}">
                <a16:creationId xmlns:a16="http://schemas.microsoft.com/office/drawing/2014/main" xmlns="" id="{60DEDCB3-B30F-4DE2-9564-B0BD267DDA7E}"/>
              </a:ext>
            </a:extLst>
          </p:cNvPr>
          <p:cNvSpPr txBox="1"/>
          <p:nvPr userDrawn="1"/>
        </p:nvSpPr>
        <p:spPr>
          <a:xfrm>
            <a:off x="4439816" y="5937581"/>
            <a:ext cx="4320480" cy="732296"/>
          </a:xfrm>
          <a:prstGeom prst="rect">
            <a:avLst/>
          </a:prstGeom>
          <a:noFill/>
        </p:spPr>
        <p:txBody>
          <a:bodyPr wrap="square" rtlCol="0">
            <a:spAutoFit/>
          </a:bodyPr>
          <a:lstStyle/>
          <a:p>
            <a:pPr algn="ctr"/>
            <a:r>
              <a:rPr lang="en-ZA" sz="2000" b="1" dirty="0"/>
              <a:t>“Growing South Africa together for a </a:t>
            </a:r>
          </a:p>
          <a:p>
            <a:pPr algn="ctr"/>
            <a:r>
              <a:rPr lang="en-ZA" sz="2000" b="1" dirty="0"/>
              <a:t>capable and ethical Public Service”</a:t>
            </a:r>
          </a:p>
        </p:txBody>
      </p:sp>
      <p:pic>
        <p:nvPicPr>
          <p:cNvPr id="12" name="Picture 11">
            <a:extLst>
              <a:ext uri="{FF2B5EF4-FFF2-40B4-BE49-F238E27FC236}">
                <a16:creationId xmlns:a16="http://schemas.microsoft.com/office/drawing/2014/main" xmlns="" id="{3E6480DD-3458-4E6D-9F65-E7628B16F5DA}"/>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892526" y="5835086"/>
            <a:ext cx="887553" cy="781046"/>
          </a:xfrm>
          <a:prstGeom prst="rect">
            <a:avLst/>
          </a:prstGeom>
        </p:spPr>
      </p:pic>
      <p:sp>
        <p:nvSpPr>
          <p:cNvPr id="14" name="Rectangle 13">
            <a:extLst>
              <a:ext uri="{FF2B5EF4-FFF2-40B4-BE49-F238E27FC236}">
                <a16:creationId xmlns:a16="http://schemas.microsoft.com/office/drawing/2014/main" xmlns="" id="{4585E11D-214A-45F4-B48E-29EE9A414F15}"/>
              </a:ext>
            </a:extLst>
          </p:cNvPr>
          <p:cNvSpPr/>
          <p:nvPr userDrawn="1"/>
        </p:nvSpPr>
        <p:spPr>
          <a:xfrm>
            <a:off x="-192360" y="5541486"/>
            <a:ext cx="12697072" cy="47754"/>
          </a:xfrm>
          <a:prstGeom prst="rect">
            <a:avLst/>
          </a:prstGeom>
          <a:solidFill>
            <a:srgbClr val="007434"/>
          </a:solidFill>
          <a:ln>
            <a:solidFill>
              <a:srgbClr val="0074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1917506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AD8B62-960D-4C0E-9900-84B18DD978BD}"/>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18C85E32-B0EC-4826-8D5A-14CD79AA8D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C3FA17C3-FA32-41F5-8E65-E8822AB0E9D8}"/>
              </a:ext>
            </a:extLst>
          </p:cNvPr>
          <p:cNvSpPr>
            <a:spLocks noGrp="1"/>
          </p:cNvSpPr>
          <p:nvPr>
            <p:ph type="dt" sz="half" idx="10"/>
          </p:nvPr>
        </p:nvSpPr>
        <p:spPr/>
        <p:txBody>
          <a:bodyPr/>
          <a:lstStyle/>
          <a:p>
            <a:fld id="{95185279-4E27-4F2F-85B6-F9C64BEEB53E}" type="datetime1">
              <a:rPr lang="en-ZA" smtClean="0"/>
              <a:pPr/>
              <a:t>2022/04/21</a:t>
            </a:fld>
            <a:endParaRPr lang="en-ZA"/>
          </a:p>
        </p:txBody>
      </p:sp>
      <p:sp>
        <p:nvSpPr>
          <p:cNvPr id="5" name="Footer Placeholder 4">
            <a:extLst>
              <a:ext uri="{FF2B5EF4-FFF2-40B4-BE49-F238E27FC236}">
                <a16:creationId xmlns:a16="http://schemas.microsoft.com/office/drawing/2014/main" xmlns="" id="{CEA528D7-56C0-40D6-B805-4D5BE77EA294}"/>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CB5CDFC7-94B3-4454-B9E9-32C62F3ADC8F}"/>
              </a:ext>
            </a:extLst>
          </p:cNvPr>
          <p:cNvSpPr>
            <a:spLocks noGrp="1"/>
          </p:cNvSpPr>
          <p:nvPr>
            <p:ph type="sldNum" sz="quarter" idx="12"/>
          </p:nvPr>
        </p:nvSpPr>
        <p:spPr/>
        <p:txBody>
          <a:bodyPr/>
          <a:lstStyle/>
          <a:p>
            <a:fld id="{2DC9E25A-9A0F-4A1E-B81E-2CE7DE58EE2E}" type="slidenum">
              <a:rPr lang="en-ZA" smtClean="0"/>
              <a:pPr/>
              <a:t>‹#›</a:t>
            </a:fld>
            <a:endParaRPr lang="en-ZA"/>
          </a:p>
        </p:txBody>
      </p:sp>
    </p:spTree>
    <p:extLst>
      <p:ext uri="{BB962C8B-B14F-4D97-AF65-F5344CB8AC3E}">
        <p14:creationId xmlns:p14="http://schemas.microsoft.com/office/powerpoint/2010/main" xmlns="" val="4194253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D65362-2F1E-410B-926B-12305A6151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xmlns="" id="{13C17CB7-276D-4E0E-88D0-664ABB5251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FE7685B-B2AB-45FF-AAF5-7DB7FE7F2475}"/>
              </a:ext>
            </a:extLst>
          </p:cNvPr>
          <p:cNvSpPr>
            <a:spLocks noGrp="1"/>
          </p:cNvSpPr>
          <p:nvPr>
            <p:ph type="dt" sz="half" idx="10"/>
          </p:nvPr>
        </p:nvSpPr>
        <p:spPr/>
        <p:txBody>
          <a:bodyPr/>
          <a:lstStyle/>
          <a:p>
            <a:fld id="{610502CB-19C0-44FD-A87E-F7E252E55BB8}" type="datetime1">
              <a:rPr lang="en-ZA" smtClean="0"/>
              <a:pPr/>
              <a:t>2022/04/21</a:t>
            </a:fld>
            <a:endParaRPr lang="en-ZA"/>
          </a:p>
        </p:txBody>
      </p:sp>
      <p:sp>
        <p:nvSpPr>
          <p:cNvPr id="5" name="Footer Placeholder 4">
            <a:extLst>
              <a:ext uri="{FF2B5EF4-FFF2-40B4-BE49-F238E27FC236}">
                <a16:creationId xmlns:a16="http://schemas.microsoft.com/office/drawing/2014/main" xmlns="" id="{AEBA2EF2-18BA-4C7E-BD5C-2514C213C88C}"/>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1CDEFCA4-0F91-440F-AAB7-AE45943863CE}"/>
              </a:ext>
            </a:extLst>
          </p:cNvPr>
          <p:cNvSpPr>
            <a:spLocks noGrp="1"/>
          </p:cNvSpPr>
          <p:nvPr>
            <p:ph type="sldNum" sz="quarter" idx="12"/>
          </p:nvPr>
        </p:nvSpPr>
        <p:spPr/>
        <p:txBody>
          <a:bodyPr/>
          <a:lstStyle/>
          <a:p>
            <a:fld id="{2DC9E25A-9A0F-4A1E-B81E-2CE7DE58EE2E}" type="slidenum">
              <a:rPr lang="en-ZA" smtClean="0"/>
              <a:pPr/>
              <a:t>‹#›</a:t>
            </a:fld>
            <a:endParaRPr lang="en-ZA"/>
          </a:p>
        </p:txBody>
      </p:sp>
    </p:spTree>
    <p:extLst>
      <p:ext uri="{BB962C8B-B14F-4D97-AF65-F5344CB8AC3E}">
        <p14:creationId xmlns:p14="http://schemas.microsoft.com/office/powerpoint/2010/main" xmlns="" val="1989468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592664-5F0B-484C-A39C-0BBE3730776E}"/>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ED05BFF5-74CF-49DA-B381-FE18A69990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1986EA38-34EA-4000-A574-FD3C4E8DDE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9D5C3739-2873-4FD7-834E-6FD9B90F0030}"/>
              </a:ext>
            </a:extLst>
          </p:cNvPr>
          <p:cNvSpPr>
            <a:spLocks noGrp="1"/>
          </p:cNvSpPr>
          <p:nvPr>
            <p:ph type="dt" sz="half" idx="10"/>
          </p:nvPr>
        </p:nvSpPr>
        <p:spPr/>
        <p:txBody>
          <a:bodyPr/>
          <a:lstStyle/>
          <a:p>
            <a:fld id="{FB7151AD-4C69-4638-AF92-24BD68BF0BEA}" type="datetime1">
              <a:rPr lang="en-ZA" smtClean="0"/>
              <a:pPr/>
              <a:t>2022/04/21</a:t>
            </a:fld>
            <a:endParaRPr lang="en-ZA"/>
          </a:p>
        </p:txBody>
      </p:sp>
      <p:sp>
        <p:nvSpPr>
          <p:cNvPr id="6" name="Footer Placeholder 5">
            <a:extLst>
              <a:ext uri="{FF2B5EF4-FFF2-40B4-BE49-F238E27FC236}">
                <a16:creationId xmlns:a16="http://schemas.microsoft.com/office/drawing/2014/main" xmlns="" id="{7371A3D5-768D-40A3-97CE-FF85C2BF0EAC}"/>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4ACB117A-043B-4BB0-B178-4619DCC8E001}"/>
              </a:ext>
            </a:extLst>
          </p:cNvPr>
          <p:cNvSpPr>
            <a:spLocks noGrp="1"/>
          </p:cNvSpPr>
          <p:nvPr>
            <p:ph type="sldNum" sz="quarter" idx="12"/>
          </p:nvPr>
        </p:nvSpPr>
        <p:spPr/>
        <p:txBody>
          <a:bodyPr/>
          <a:lstStyle/>
          <a:p>
            <a:fld id="{2DC9E25A-9A0F-4A1E-B81E-2CE7DE58EE2E}" type="slidenum">
              <a:rPr lang="en-ZA" smtClean="0"/>
              <a:pPr/>
              <a:t>‹#›</a:t>
            </a:fld>
            <a:endParaRPr lang="en-ZA"/>
          </a:p>
        </p:txBody>
      </p:sp>
    </p:spTree>
    <p:extLst>
      <p:ext uri="{BB962C8B-B14F-4D97-AF65-F5344CB8AC3E}">
        <p14:creationId xmlns:p14="http://schemas.microsoft.com/office/powerpoint/2010/main" xmlns="" val="2715280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E3B655-ACB8-4CC5-9C9B-9022F3FED718}"/>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782C70E6-38AC-4CAA-9723-177925A3B9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02E67D0-89A8-4B27-BDF6-EC01996FFD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FE61C4F1-566E-4DB6-B887-808398B2CB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7B9E99D-91E1-4C12-974A-57F4F1BF75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E53282CC-6BD0-4925-A7BC-3EB0563629B2}"/>
              </a:ext>
            </a:extLst>
          </p:cNvPr>
          <p:cNvSpPr>
            <a:spLocks noGrp="1"/>
          </p:cNvSpPr>
          <p:nvPr>
            <p:ph type="dt" sz="half" idx="10"/>
          </p:nvPr>
        </p:nvSpPr>
        <p:spPr/>
        <p:txBody>
          <a:bodyPr/>
          <a:lstStyle/>
          <a:p>
            <a:fld id="{4462ADD3-CAD7-49E1-A1C6-9E63D53B92DD}" type="datetime1">
              <a:rPr lang="en-ZA" smtClean="0"/>
              <a:pPr/>
              <a:t>2022/04/21</a:t>
            </a:fld>
            <a:endParaRPr lang="en-ZA"/>
          </a:p>
        </p:txBody>
      </p:sp>
      <p:sp>
        <p:nvSpPr>
          <p:cNvPr id="8" name="Footer Placeholder 7">
            <a:extLst>
              <a:ext uri="{FF2B5EF4-FFF2-40B4-BE49-F238E27FC236}">
                <a16:creationId xmlns:a16="http://schemas.microsoft.com/office/drawing/2014/main" xmlns="" id="{A624A541-63AF-4450-A87A-18993D7BC62F}"/>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xmlns="" id="{07D6A1B8-32DD-4CF2-8C3A-497A5B36EF43}"/>
              </a:ext>
            </a:extLst>
          </p:cNvPr>
          <p:cNvSpPr>
            <a:spLocks noGrp="1"/>
          </p:cNvSpPr>
          <p:nvPr>
            <p:ph type="sldNum" sz="quarter" idx="12"/>
          </p:nvPr>
        </p:nvSpPr>
        <p:spPr/>
        <p:txBody>
          <a:bodyPr/>
          <a:lstStyle/>
          <a:p>
            <a:fld id="{2DC9E25A-9A0F-4A1E-B81E-2CE7DE58EE2E}" type="slidenum">
              <a:rPr lang="en-ZA" smtClean="0"/>
              <a:pPr/>
              <a:t>‹#›</a:t>
            </a:fld>
            <a:endParaRPr lang="en-ZA"/>
          </a:p>
        </p:txBody>
      </p:sp>
    </p:spTree>
    <p:extLst>
      <p:ext uri="{BB962C8B-B14F-4D97-AF65-F5344CB8AC3E}">
        <p14:creationId xmlns:p14="http://schemas.microsoft.com/office/powerpoint/2010/main" xmlns="" val="1910274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B5CCE3-BE22-4366-BCF1-27C474690D89}"/>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25950CA4-C915-4385-BA77-3B2B7BCE417E}"/>
              </a:ext>
            </a:extLst>
          </p:cNvPr>
          <p:cNvSpPr>
            <a:spLocks noGrp="1"/>
          </p:cNvSpPr>
          <p:nvPr>
            <p:ph type="dt" sz="half" idx="10"/>
          </p:nvPr>
        </p:nvSpPr>
        <p:spPr/>
        <p:txBody>
          <a:bodyPr/>
          <a:lstStyle/>
          <a:p>
            <a:fld id="{CD877BB2-7D46-45C5-9D04-58D843D4721C}" type="datetime1">
              <a:rPr lang="en-ZA" smtClean="0"/>
              <a:pPr/>
              <a:t>2022/04/21</a:t>
            </a:fld>
            <a:endParaRPr lang="en-ZA"/>
          </a:p>
        </p:txBody>
      </p:sp>
      <p:sp>
        <p:nvSpPr>
          <p:cNvPr id="4" name="Footer Placeholder 3">
            <a:extLst>
              <a:ext uri="{FF2B5EF4-FFF2-40B4-BE49-F238E27FC236}">
                <a16:creationId xmlns:a16="http://schemas.microsoft.com/office/drawing/2014/main" xmlns="" id="{619B5BAF-C525-4DEB-911C-C7ECD7787276}"/>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xmlns="" id="{04A9F803-E991-478C-B603-ED667C804DE5}"/>
              </a:ext>
            </a:extLst>
          </p:cNvPr>
          <p:cNvSpPr>
            <a:spLocks noGrp="1"/>
          </p:cNvSpPr>
          <p:nvPr>
            <p:ph type="sldNum" sz="quarter" idx="12"/>
          </p:nvPr>
        </p:nvSpPr>
        <p:spPr/>
        <p:txBody>
          <a:bodyPr/>
          <a:lstStyle/>
          <a:p>
            <a:fld id="{2DC9E25A-9A0F-4A1E-B81E-2CE7DE58EE2E}" type="slidenum">
              <a:rPr lang="en-ZA" smtClean="0"/>
              <a:pPr/>
              <a:t>‹#›</a:t>
            </a:fld>
            <a:endParaRPr lang="en-ZA"/>
          </a:p>
        </p:txBody>
      </p:sp>
    </p:spTree>
    <p:extLst>
      <p:ext uri="{BB962C8B-B14F-4D97-AF65-F5344CB8AC3E}">
        <p14:creationId xmlns:p14="http://schemas.microsoft.com/office/powerpoint/2010/main" xmlns="" val="42404273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79A7DDF-986A-4167-8562-80EDB7A7C0F5}"/>
              </a:ext>
            </a:extLst>
          </p:cNvPr>
          <p:cNvSpPr>
            <a:spLocks noGrp="1"/>
          </p:cNvSpPr>
          <p:nvPr>
            <p:ph type="dt" sz="half" idx="10"/>
          </p:nvPr>
        </p:nvSpPr>
        <p:spPr/>
        <p:txBody>
          <a:bodyPr/>
          <a:lstStyle/>
          <a:p>
            <a:fld id="{2CC3DC50-19C1-42E9-BB9F-7BAFE5FC612C}" type="datetime1">
              <a:rPr lang="en-ZA" smtClean="0"/>
              <a:pPr/>
              <a:t>2022/04/21</a:t>
            </a:fld>
            <a:endParaRPr lang="en-ZA"/>
          </a:p>
        </p:txBody>
      </p:sp>
      <p:sp>
        <p:nvSpPr>
          <p:cNvPr id="3" name="Footer Placeholder 2">
            <a:extLst>
              <a:ext uri="{FF2B5EF4-FFF2-40B4-BE49-F238E27FC236}">
                <a16:creationId xmlns:a16="http://schemas.microsoft.com/office/drawing/2014/main" xmlns="" id="{B77FB45C-8D0F-4EA8-8D64-5438EB7A1D1D}"/>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xmlns="" id="{D22FB3C2-3A40-4358-88CE-D32E1C9E6F6E}"/>
              </a:ext>
            </a:extLst>
          </p:cNvPr>
          <p:cNvSpPr>
            <a:spLocks noGrp="1"/>
          </p:cNvSpPr>
          <p:nvPr>
            <p:ph type="sldNum" sz="quarter" idx="12"/>
          </p:nvPr>
        </p:nvSpPr>
        <p:spPr/>
        <p:txBody>
          <a:bodyPr/>
          <a:lstStyle/>
          <a:p>
            <a:fld id="{2DC9E25A-9A0F-4A1E-B81E-2CE7DE58EE2E}" type="slidenum">
              <a:rPr lang="en-ZA" smtClean="0"/>
              <a:pPr/>
              <a:t>‹#›</a:t>
            </a:fld>
            <a:endParaRPr lang="en-ZA"/>
          </a:p>
        </p:txBody>
      </p:sp>
    </p:spTree>
    <p:extLst>
      <p:ext uri="{BB962C8B-B14F-4D97-AF65-F5344CB8AC3E}">
        <p14:creationId xmlns:p14="http://schemas.microsoft.com/office/powerpoint/2010/main" xmlns="" val="13923826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AE6BE6-8EED-4610-8DDB-282874F6CE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93692541-2D59-4335-BA3B-53F6CF75D0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8371F661-6F16-4BB8-9F0B-ED3AC021D7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1DCA759-5B51-4ABE-8C1E-11930B4A20FA}"/>
              </a:ext>
            </a:extLst>
          </p:cNvPr>
          <p:cNvSpPr>
            <a:spLocks noGrp="1"/>
          </p:cNvSpPr>
          <p:nvPr>
            <p:ph type="dt" sz="half" idx="10"/>
          </p:nvPr>
        </p:nvSpPr>
        <p:spPr/>
        <p:txBody>
          <a:bodyPr/>
          <a:lstStyle/>
          <a:p>
            <a:fld id="{5F28701A-C29A-4098-BF01-D108521A0643}" type="datetime1">
              <a:rPr lang="en-ZA" smtClean="0"/>
              <a:pPr/>
              <a:t>2022/04/21</a:t>
            </a:fld>
            <a:endParaRPr lang="en-ZA"/>
          </a:p>
        </p:txBody>
      </p:sp>
      <p:sp>
        <p:nvSpPr>
          <p:cNvPr id="6" name="Footer Placeholder 5">
            <a:extLst>
              <a:ext uri="{FF2B5EF4-FFF2-40B4-BE49-F238E27FC236}">
                <a16:creationId xmlns:a16="http://schemas.microsoft.com/office/drawing/2014/main" xmlns="" id="{3E5DAE87-A648-4D00-B3C2-8FCA8C4C2B13}"/>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F55B4993-ED48-4A54-ADE6-F53B974329EA}"/>
              </a:ext>
            </a:extLst>
          </p:cNvPr>
          <p:cNvSpPr>
            <a:spLocks noGrp="1"/>
          </p:cNvSpPr>
          <p:nvPr>
            <p:ph type="sldNum" sz="quarter" idx="12"/>
          </p:nvPr>
        </p:nvSpPr>
        <p:spPr/>
        <p:txBody>
          <a:bodyPr/>
          <a:lstStyle/>
          <a:p>
            <a:fld id="{2DC9E25A-9A0F-4A1E-B81E-2CE7DE58EE2E}" type="slidenum">
              <a:rPr lang="en-ZA" smtClean="0"/>
              <a:pPr/>
              <a:t>‹#›</a:t>
            </a:fld>
            <a:endParaRPr lang="en-ZA"/>
          </a:p>
        </p:txBody>
      </p:sp>
    </p:spTree>
    <p:extLst>
      <p:ext uri="{BB962C8B-B14F-4D97-AF65-F5344CB8AC3E}">
        <p14:creationId xmlns:p14="http://schemas.microsoft.com/office/powerpoint/2010/main" xmlns="" val="996285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552561-DE30-431A-919C-5EF53F141330}" type="datetime1">
              <a:rPr lang="en-ZA" smtClean="0"/>
              <a:pPr/>
              <a:t>2022/04/21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5DB6934-FAC2-41EE-84B2-6768B514F698}" type="slidenum">
              <a:rPr lang="en-ZA" smtClean="0"/>
              <a:pPr/>
              <a:t>‹#›</a:t>
            </a:fld>
            <a:endParaRPr lang="en-ZA"/>
          </a:p>
        </p:txBody>
      </p:sp>
    </p:spTree>
    <p:extLst>
      <p:ext uri="{BB962C8B-B14F-4D97-AF65-F5344CB8AC3E}">
        <p14:creationId xmlns:p14="http://schemas.microsoft.com/office/powerpoint/2010/main" xmlns="" val="2747582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51CD6D-A018-4CDB-AC68-6ADA93FC2C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xmlns="" id="{B78376FF-8D8C-46C6-A0CA-6BA4A1BDCA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xmlns="" id="{97161A7B-BEC9-46FE-A3C6-7DF58F01BF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41D666C-E073-4C13-8435-52B2502120B6}"/>
              </a:ext>
            </a:extLst>
          </p:cNvPr>
          <p:cNvSpPr>
            <a:spLocks noGrp="1"/>
          </p:cNvSpPr>
          <p:nvPr>
            <p:ph type="dt" sz="half" idx="10"/>
          </p:nvPr>
        </p:nvSpPr>
        <p:spPr/>
        <p:txBody>
          <a:bodyPr/>
          <a:lstStyle/>
          <a:p>
            <a:fld id="{9F733A66-640F-4AB3-A1C9-800914610985}" type="datetime1">
              <a:rPr lang="en-ZA" smtClean="0"/>
              <a:pPr/>
              <a:t>2022/04/21</a:t>
            </a:fld>
            <a:endParaRPr lang="en-ZA"/>
          </a:p>
        </p:txBody>
      </p:sp>
      <p:sp>
        <p:nvSpPr>
          <p:cNvPr id="6" name="Footer Placeholder 5">
            <a:extLst>
              <a:ext uri="{FF2B5EF4-FFF2-40B4-BE49-F238E27FC236}">
                <a16:creationId xmlns:a16="http://schemas.microsoft.com/office/drawing/2014/main" xmlns="" id="{7A439460-74FD-4D1E-8361-B1B7A2F89449}"/>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797688A2-165F-41A2-8533-609F58456A68}"/>
              </a:ext>
            </a:extLst>
          </p:cNvPr>
          <p:cNvSpPr>
            <a:spLocks noGrp="1"/>
          </p:cNvSpPr>
          <p:nvPr>
            <p:ph type="sldNum" sz="quarter" idx="12"/>
          </p:nvPr>
        </p:nvSpPr>
        <p:spPr/>
        <p:txBody>
          <a:bodyPr/>
          <a:lstStyle/>
          <a:p>
            <a:fld id="{2DC9E25A-9A0F-4A1E-B81E-2CE7DE58EE2E}" type="slidenum">
              <a:rPr lang="en-ZA" smtClean="0"/>
              <a:pPr/>
              <a:t>‹#›</a:t>
            </a:fld>
            <a:endParaRPr lang="en-ZA"/>
          </a:p>
        </p:txBody>
      </p:sp>
    </p:spTree>
    <p:extLst>
      <p:ext uri="{BB962C8B-B14F-4D97-AF65-F5344CB8AC3E}">
        <p14:creationId xmlns:p14="http://schemas.microsoft.com/office/powerpoint/2010/main" xmlns="" val="2628597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97F058-32E2-4837-8922-4FACE1823FD0}"/>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391B6EA4-61DB-4A34-B6A0-11FE35491D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554F1F11-2CC2-4F5A-8FFD-1F8A6C910A99}"/>
              </a:ext>
            </a:extLst>
          </p:cNvPr>
          <p:cNvSpPr>
            <a:spLocks noGrp="1"/>
          </p:cNvSpPr>
          <p:nvPr>
            <p:ph type="dt" sz="half" idx="10"/>
          </p:nvPr>
        </p:nvSpPr>
        <p:spPr/>
        <p:txBody>
          <a:bodyPr/>
          <a:lstStyle/>
          <a:p>
            <a:fld id="{8E632EB4-E589-43B8-A067-01F8898C2B3A}" type="datetime1">
              <a:rPr lang="en-ZA" smtClean="0"/>
              <a:pPr/>
              <a:t>2022/04/21</a:t>
            </a:fld>
            <a:endParaRPr lang="en-ZA"/>
          </a:p>
        </p:txBody>
      </p:sp>
      <p:sp>
        <p:nvSpPr>
          <p:cNvPr id="5" name="Footer Placeholder 4">
            <a:extLst>
              <a:ext uri="{FF2B5EF4-FFF2-40B4-BE49-F238E27FC236}">
                <a16:creationId xmlns:a16="http://schemas.microsoft.com/office/drawing/2014/main" xmlns="" id="{2CB55FED-F5ED-42B2-8231-319BA98A42A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089A3166-03EF-4899-AF74-A9E7A0EF3C66}"/>
              </a:ext>
            </a:extLst>
          </p:cNvPr>
          <p:cNvSpPr>
            <a:spLocks noGrp="1"/>
          </p:cNvSpPr>
          <p:nvPr>
            <p:ph type="sldNum" sz="quarter" idx="12"/>
          </p:nvPr>
        </p:nvSpPr>
        <p:spPr/>
        <p:txBody>
          <a:bodyPr/>
          <a:lstStyle/>
          <a:p>
            <a:fld id="{2DC9E25A-9A0F-4A1E-B81E-2CE7DE58EE2E}" type="slidenum">
              <a:rPr lang="en-ZA" smtClean="0"/>
              <a:pPr/>
              <a:t>‹#›</a:t>
            </a:fld>
            <a:endParaRPr lang="en-ZA"/>
          </a:p>
        </p:txBody>
      </p:sp>
    </p:spTree>
    <p:extLst>
      <p:ext uri="{BB962C8B-B14F-4D97-AF65-F5344CB8AC3E}">
        <p14:creationId xmlns:p14="http://schemas.microsoft.com/office/powerpoint/2010/main" xmlns="" val="32202637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B0970C0-27E9-4354-93A7-8FFEE8A49D5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56E1E177-1345-4835-BEFF-2B9CEDB085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91C9FF13-D385-44BF-AA2D-83973C709EEE}"/>
              </a:ext>
            </a:extLst>
          </p:cNvPr>
          <p:cNvSpPr>
            <a:spLocks noGrp="1"/>
          </p:cNvSpPr>
          <p:nvPr>
            <p:ph type="dt" sz="half" idx="10"/>
          </p:nvPr>
        </p:nvSpPr>
        <p:spPr/>
        <p:txBody>
          <a:bodyPr/>
          <a:lstStyle/>
          <a:p>
            <a:fld id="{DDC1A992-0EBD-4820-842B-70F1785AEF13}" type="datetime1">
              <a:rPr lang="en-ZA" smtClean="0"/>
              <a:pPr/>
              <a:t>2022/04/21</a:t>
            </a:fld>
            <a:endParaRPr lang="en-ZA"/>
          </a:p>
        </p:txBody>
      </p:sp>
      <p:sp>
        <p:nvSpPr>
          <p:cNvPr id="5" name="Footer Placeholder 4">
            <a:extLst>
              <a:ext uri="{FF2B5EF4-FFF2-40B4-BE49-F238E27FC236}">
                <a16:creationId xmlns:a16="http://schemas.microsoft.com/office/drawing/2014/main" xmlns="" id="{FC0D4747-DCC0-400A-B08B-65C70BDE096C}"/>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6F87F2BB-0644-4A49-8C14-BFCDC5211AC2}"/>
              </a:ext>
            </a:extLst>
          </p:cNvPr>
          <p:cNvSpPr>
            <a:spLocks noGrp="1"/>
          </p:cNvSpPr>
          <p:nvPr>
            <p:ph type="sldNum" sz="quarter" idx="12"/>
          </p:nvPr>
        </p:nvSpPr>
        <p:spPr/>
        <p:txBody>
          <a:bodyPr/>
          <a:lstStyle/>
          <a:p>
            <a:fld id="{2DC9E25A-9A0F-4A1E-B81E-2CE7DE58EE2E}" type="slidenum">
              <a:rPr lang="en-ZA" smtClean="0"/>
              <a:pPr/>
              <a:t>‹#›</a:t>
            </a:fld>
            <a:endParaRPr lang="en-ZA"/>
          </a:p>
        </p:txBody>
      </p:sp>
    </p:spTree>
    <p:extLst>
      <p:ext uri="{BB962C8B-B14F-4D97-AF65-F5344CB8AC3E}">
        <p14:creationId xmlns:p14="http://schemas.microsoft.com/office/powerpoint/2010/main" xmlns="" val="3294226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E097BD-39BE-4987-970A-7740FBA188BE}"/>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5D0569D7-6856-4CA0-8EB0-2F3DBABD6F63}"/>
              </a:ext>
            </a:extLst>
          </p:cNvPr>
          <p:cNvSpPr>
            <a:spLocks noGrp="1"/>
          </p:cNvSpPr>
          <p:nvPr>
            <p:ph type="dt" sz="half" idx="10"/>
          </p:nvPr>
        </p:nvSpPr>
        <p:spPr/>
        <p:txBody>
          <a:bodyPr/>
          <a:lstStyle/>
          <a:p>
            <a:fld id="{011F7277-9C93-4808-9D8B-30DB48FC9555}" type="datetime1">
              <a:rPr lang="en-ZA" smtClean="0"/>
              <a:pPr/>
              <a:t>2022/04/21</a:t>
            </a:fld>
            <a:endParaRPr lang="en-ZA"/>
          </a:p>
        </p:txBody>
      </p:sp>
      <p:sp>
        <p:nvSpPr>
          <p:cNvPr id="4" name="Footer Placeholder 3">
            <a:extLst>
              <a:ext uri="{FF2B5EF4-FFF2-40B4-BE49-F238E27FC236}">
                <a16:creationId xmlns:a16="http://schemas.microsoft.com/office/drawing/2014/main" xmlns="" id="{9D4AF436-C263-4F67-9DCD-61A2DA56F882}"/>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xmlns="" id="{DCBC5560-4A21-44F8-8ECB-1B5AC30D6919}"/>
              </a:ext>
            </a:extLst>
          </p:cNvPr>
          <p:cNvSpPr>
            <a:spLocks noGrp="1"/>
          </p:cNvSpPr>
          <p:nvPr>
            <p:ph type="sldNum" sz="quarter" idx="12"/>
          </p:nvPr>
        </p:nvSpPr>
        <p:spPr/>
        <p:txBody>
          <a:bodyPr/>
          <a:lstStyle/>
          <a:p>
            <a:fld id="{75DB6934-FAC2-41EE-84B2-6768B514F698}" type="slidenum">
              <a:rPr lang="en-ZA" smtClean="0"/>
              <a:pPr/>
              <a:t>‹#›</a:t>
            </a:fld>
            <a:endParaRPr lang="en-ZA"/>
          </a:p>
        </p:txBody>
      </p:sp>
    </p:spTree>
    <p:extLst>
      <p:ext uri="{BB962C8B-B14F-4D97-AF65-F5344CB8AC3E}">
        <p14:creationId xmlns:p14="http://schemas.microsoft.com/office/powerpoint/2010/main" xmlns="" val="152250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5BC5F418-38FD-4C70-8EC2-8A18BEF30EAB}" type="datetime1">
              <a:rPr lang="en-ZA" smtClean="0"/>
              <a:pPr/>
              <a:t>2022/04/21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5DB6934-FAC2-41EE-84B2-6768B514F698}" type="slidenum">
              <a:rPr lang="en-ZA" smtClean="0"/>
              <a:pPr/>
              <a:t>‹#›</a:t>
            </a:fld>
            <a:endParaRPr lang="en-ZA"/>
          </a:p>
        </p:txBody>
      </p:sp>
    </p:spTree>
    <p:extLst>
      <p:ext uri="{BB962C8B-B14F-4D97-AF65-F5344CB8AC3E}">
        <p14:creationId xmlns:p14="http://schemas.microsoft.com/office/powerpoint/2010/main" xmlns="" val="37051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8D2DE686-0ED5-4733-AE72-9DC8161BE5EF}" type="datetime1">
              <a:rPr lang="en-ZA" smtClean="0"/>
              <a:pPr/>
              <a:t>2022/04/21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5DB6934-FAC2-41EE-84B2-6768B514F698}" type="slidenum">
              <a:rPr lang="en-ZA" smtClean="0"/>
              <a:pPr/>
              <a:t>‹#›</a:t>
            </a:fld>
            <a:endParaRPr lang="en-ZA"/>
          </a:p>
        </p:txBody>
      </p:sp>
    </p:spTree>
    <p:extLst>
      <p:ext uri="{BB962C8B-B14F-4D97-AF65-F5344CB8AC3E}">
        <p14:creationId xmlns:p14="http://schemas.microsoft.com/office/powerpoint/2010/main" xmlns="" val="164004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AA7EDBCC-1075-4D29-B9CE-B41D7BB219F3}" type="datetime1">
              <a:rPr lang="en-ZA" smtClean="0"/>
              <a:pPr/>
              <a:t>2022/04/21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5DB6934-FAC2-41EE-84B2-6768B514F698}" type="slidenum">
              <a:rPr lang="en-ZA" smtClean="0"/>
              <a:pPr/>
              <a:t>‹#›</a:t>
            </a:fld>
            <a:endParaRPr lang="en-ZA"/>
          </a:p>
        </p:txBody>
      </p:sp>
    </p:spTree>
    <p:extLst>
      <p:ext uri="{BB962C8B-B14F-4D97-AF65-F5344CB8AC3E}">
        <p14:creationId xmlns:p14="http://schemas.microsoft.com/office/powerpoint/2010/main" xmlns="" val="2486748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DB42E1-C32F-4434-BEB0-D7F774492393}" type="datetime1">
              <a:rPr lang="en-ZA" smtClean="0"/>
              <a:pPr/>
              <a:t>2022/04/21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5DB6934-FAC2-41EE-84B2-6768B514F698}" type="slidenum">
              <a:rPr lang="en-ZA" smtClean="0"/>
              <a:pPr/>
              <a:t>‹#›</a:t>
            </a:fld>
            <a:endParaRPr lang="en-ZA"/>
          </a:p>
        </p:txBody>
      </p:sp>
    </p:spTree>
    <p:extLst>
      <p:ext uri="{BB962C8B-B14F-4D97-AF65-F5344CB8AC3E}">
        <p14:creationId xmlns:p14="http://schemas.microsoft.com/office/powerpoint/2010/main" xmlns="" val="417994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86EE58-DD39-40A1-897D-5BE9EB19F6A8}" type="datetime1">
              <a:rPr lang="en-ZA" smtClean="0"/>
              <a:pPr/>
              <a:t>2022/04/21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5DB6934-FAC2-41EE-84B2-6768B514F698}" type="slidenum">
              <a:rPr lang="en-ZA" smtClean="0"/>
              <a:pPr/>
              <a:t>‹#›</a:t>
            </a:fld>
            <a:endParaRPr lang="en-ZA"/>
          </a:p>
        </p:txBody>
      </p:sp>
    </p:spTree>
    <p:extLst>
      <p:ext uri="{BB962C8B-B14F-4D97-AF65-F5344CB8AC3E}">
        <p14:creationId xmlns:p14="http://schemas.microsoft.com/office/powerpoint/2010/main" xmlns="" val="3644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DB2A89-C252-4439-94A1-53AC0DC4A171}" type="datetime1">
              <a:rPr lang="en-ZA" smtClean="0"/>
              <a:pPr/>
              <a:t>2022/04/21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5DB6934-FAC2-41EE-84B2-6768B514F698}" type="slidenum">
              <a:rPr lang="en-ZA" smtClean="0"/>
              <a:pPr/>
              <a:t>‹#›</a:t>
            </a:fld>
            <a:endParaRPr lang="en-ZA"/>
          </a:p>
        </p:txBody>
      </p:sp>
    </p:spTree>
    <p:extLst>
      <p:ext uri="{BB962C8B-B14F-4D97-AF65-F5344CB8AC3E}">
        <p14:creationId xmlns:p14="http://schemas.microsoft.com/office/powerpoint/2010/main" xmlns="" val="3240817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07E91D-5C41-4A10-8965-184429177486}" type="datetime1">
              <a:rPr lang="en-ZA" smtClean="0"/>
              <a:pPr/>
              <a:t>2022/04/21</a:t>
            </a:fld>
            <a:endParaRPr lang="en-ZA"/>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B6934-FAC2-41EE-84B2-6768B514F698}" type="slidenum">
              <a:rPr lang="en-ZA" smtClean="0"/>
              <a:pPr/>
              <a:t>‹#›</a:t>
            </a:fld>
            <a:endParaRPr lang="en-ZA"/>
          </a:p>
        </p:txBody>
      </p:sp>
      <p:pic>
        <p:nvPicPr>
          <p:cNvPr id="8" name="Picture 7">
            <a:extLst>
              <a:ext uri="{FF2B5EF4-FFF2-40B4-BE49-F238E27FC236}">
                <a16:creationId xmlns:a16="http://schemas.microsoft.com/office/drawing/2014/main" xmlns="" id="{801C7093-EBC6-42FD-A963-A0AF1A069F5D}"/>
              </a:ext>
            </a:extLst>
          </p:cNvPr>
          <p:cNvPicPr>
            <a:picLocks noChangeAspect="1"/>
          </p:cNvPicPr>
          <p:nvPr userDrawn="1"/>
        </p:nvPicPr>
        <p:blipFill rotWithShape="1">
          <a:blip r:embed="rId13" cstate="print">
            <a:extLst>
              <a:ext uri="{28A0092B-C50C-407E-A947-70E740481C1C}">
                <a14:useLocalDpi xmlns:a14="http://schemas.microsoft.com/office/drawing/2010/main" xmlns="" val="0"/>
              </a:ext>
            </a:extLst>
          </a:blip>
          <a:srcRect t="3237" r="37465" b="21862"/>
          <a:stretch/>
        </p:blipFill>
        <p:spPr>
          <a:xfrm>
            <a:off x="0" y="0"/>
            <a:ext cx="12192000" cy="5492255"/>
          </a:xfrm>
          <a:prstGeom prst="rect">
            <a:avLst/>
          </a:prstGeom>
        </p:spPr>
      </p:pic>
    </p:spTree>
    <p:extLst>
      <p:ext uri="{BB962C8B-B14F-4D97-AF65-F5344CB8AC3E}">
        <p14:creationId xmlns:p14="http://schemas.microsoft.com/office/powerpoint/2010/main" xmlns="" val="399021385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2C60031-CDBD-41E1-8E62-7350F32C73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37CB76F2-610C-4038-8095-05138A7ECE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C8AE551D-7477-4209-8089-C7B383C73C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B87B8-C2E0-49C4-BFAE-40B97397E451}" type="datetime1">
              <a:rPr lang="en-ZA" smtClean="0"/>
              <a:pPr/>
              <a:t>2022/04/21</a:t>
            </a:fld>
            <a:endParaRPr lang="en-ZA"/>
          </a:p>
        </p:txBody>
      </p:sp>
      <p:sp>
        <p:nvSpPr>
          <p:cNvPr id="5" name="Footer Placeholder 4">
            <a:extLst>
              <a:ext uri="{FF2B5EF4-FFF2-40B4-BE49-F238E27FC236}">
                <a16:creationId xmlns:a16="http://schemas.microsoft.com/office/drawing/2014/main" xmlns="" id="{1CBC276A-2736-4F3A-918C-B615360951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xmlns="" id="{266FA407-34E7-4717-985F-0C9FBBB88A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9E25A-9A0F-4A1E-B81E-2CE7DE58EE2E}" type="slidenum">
              <a:rPr lang="en-ZA" smtClean="0"/>
              <a:pPr/>
              <a:t>‹#›</a:t>
            </a:fld>
            <a:endParaRPr lang="en-ZA"/>
          </a:p>
        </p:txBody>
      </p:sp>
    </p:spTree>
    <p:extLst>
      <p:ext uri="{BB962C8B-B14F-4D97-AF65-F5344CB8AC3E}">
        <p14:creationId xmlns:p14="http://schemas.microsoft.com/office/powerpoint/2010/main" xmlns="" val="425128336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07367" y="5662504"/>
            <a:ext cx="2948751" cy="982084"/>
          </a:xfrm>
          <a:prstGeom prst="rect">
            <a:avLst/>
          </a:prstGeom>
        </p:spPr>
      </p:pic>
      <p:sp>
        <p:nvSpPr>
          <p:cNvPr id="7" name="TextBox 6"/>
          <p:cNvSpPr txBox="1"/>
          <p:nvPr/>
        </p:nvSpPr>
        <p:spPr>
          <a:xfrm>
            <a:off x="4223792" y="5889466"/>
            <a:ext cx="4176464" cy="707886"/>
          </a:xfrm>
          <a:prstGeom prst="rect">
            <a:avLst/>
          </a:prstGeom>
          <a:noFill/>
        </p:spPr>
        <p:txBody>
          <a:bodyPr wrap="square" rtlCol="0">
            <a:spAutoFit/>
          </a:bodyPr>
          <a:lstStyle/>
          <a:p>
            <a:pPr algn="ctr"/>
            <a:r>
              <a:rPr lang="en-ZA" sz="2000" b="1" dirty="0"/>
              <a:t>“Growing South Africa together for a </a:t>
            </a:r>
          </a:p>
          <a:p>
            <a:pPr algn="ctr"/>
            <a:r>
              <a:rPr lang="en-ZA" sz="2000" b="1" dirty="0"/>
              <a:t>capable and ethical Public Service”</a:t>
            </a:r>
          </a:p>
        </p:txBody>
      </p:sp>
      <p:pic>
        <p:nvPicPr>
          <p:cNvPr id="13" name="Picture 1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465031" y="5662504"/>
            <a:ext cx="1095913" cy="964403"/>
          </a:xfrm>
          <a:prstGeom prst="rect">
            <a:avLst/>
          </a:prstGeom>
        </p:spPr>
      </p:pic>
      <p:sp>
        <p:nvSpPr>
          <p:cNvPr id="11" name="Rectangle 10">
            <a:extLst>
              <a:ext uri="{FF2B5EF4-FFF2-40B4-BE49-F238E27FC236}">
                <a16:creationId xmlns:a16="http://schemas.microsoft.com/office/drawing/2014/main" xmlns="" id="{1B5088A7-5BD6-46D1-B6A1-0FE189799EC4}"/>
              </a:ext>
            </a:extLst>
          </p:cNvPr>
          <p:cNvSpPr/>
          <p:nvPr/>
        </p:nvSpPr>
        <p:spPr>
          <a:xfrm>
            <a:off x="4007769" y="4633044"/>
            <a:ext cx="8184231" cy="477945"/>
          </a:xfrm>
          <a:prstGeom prst="rect">
            <a:avLst/>
          </a:prstGeom>
          <a:solidFill>
            <a:srgbClr val="0074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ZA" sz="1800" b="1" dirty="0">
                <a:solidFill>
                  <a:schemeClr val="bg1"/>
                </a:solidFill>
                <a:latin typeface="Tw Cen MT" panose="020B0602020104020603" pitchFamily="34" charset="0"/>
              </a:rPr>
              <a:t>        Department of Public Service and Administration (DPSA)</a:t>
            </a:r>
            <a:r>
              <a:rPr lang="en-ZA" sz="1400" b="1" dirty="0">
                <a:solidFill>
                  <a:schemeClr val="bg1"/>
                </a:solidFill>
                <a:latin typeface="Tw Cen MT" panose="020B0602020104020603" pitchFamily="34" charset="0"/>
              </a:rPr>
              <a:t> </a:t>
            </a:r>
          </a:p>
          <a:p>
            <a:endParaRPr lang="en-ZA" dirty="0"/>
          </a:p>
        </p:txBody>
      </p:sp>
      <p:sp>
        <p:nvSpPr>
          <p:cNvPr id="15" name="Title 1">
            <a:extLst>
              <a:ext uri="{FF2B5EF4-FFF2-40B4-BE49-F238E27FC236}">
                <a16:creationId xmlns:a16="http://schemas.microsoft.com/office/drawing/2014/main" xmlns="" id="{E597F358-6318-4F87-B43B-2C6026C0BFDB}"/>
              </a:ext>
            </a:extLst>
          </p:cNvPr>
          <p:cNvSpPr txBox="1">
            <a:spLocks/>
          </p:cNvSpPr>
          <p:nvPr/>
        </p:nvSpPr>
        <p:spPr>
          <a:xfrm>
            <a:off x="671736" y="1484785"/>
            <a:ext cx="11280575" cy="2354224"/>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00050">
              <a:tabLst>
                <a:tab pos="342900" algn="l"/>
              </a:tabLst>
            </a:pPr>
            <a:endParaRPr lang="en-ZA" b="1" dirty="0">
              <a:solidFill>
                <a:schemeClr val="bg1"/>
              </a:solidFill>
              <a:latin typeface="+mn-lt"/>
            </a:endParaRPr>
          </a:p>
          <a:p>
            <a:pPr defTabSz="400050">
              <a:tabLst>
                <a:tab pos="342900" algn="l"/>
              </a:tabLst>
            </a:pPr>
            <a:r>
              <a:rPr lang="en-US" sz="3600" dirty="0">
                <a:solidFill>
                  <a:schemeClr val="bg1"/>
                </a:solidFill>
                <a:latin typeface="+mn-lt"/>
              </a:rPr>
              <a:t>PROGRESS WITH THE ORGANISATIONAL STRUCTURE FOR THE DEPARTMENT OF SMALL BUSINESS DEVELOPMENT</a:t>
            </a:r>
            <a:r>
              <a:rPr lang="en-US" sz="3200" b="1" i="1" dirty="0">
                <a:solidFill>
                  <a:schemeClr val="bg1"/>
                </a:solidFill>
                <a:latin typeface="+mn-lt"/>
              </a:rPr>
              <a:t> </a:t>
            </a:r>
            <a:endParaRPr lang="en-US" sz="3600" b="1" dirty="0">
              <a:solidFill>
                <a:schemeClr val="bg1"/>
              </a:solidFill>
              <a:latin typeface="+mn-lt"/>
            </a:endParaRPr>
          </a:p>
        </p:txBody>
      </p:sp>
    </p:spTree>
    <p:extLst>
      <p:ext uri="{BB962C8B-B14F-4D97-AF65-F5344CB8AC3E}">
        <p14:creationId xmlns:p14="http://schemas.microsoft.com/office/powerpoint/2010/main" xmlns="" val="414401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349" y="-384757"/>
            <a:ext cx="11953328" cy="1052736"/>
          </a:xfrm>
        </p:spPr>
        <p:txBody>
          <a:bodyPr>
            <a:normAutofit/>
          </a:bodyPr>
          <a:lstStyle/>
          <a:p>
            <a:r>
              <a:rPr lang="en-US" sz="3600" b="1" kern="0" dirty="0">
                <a:solidFill>
                  <a:srgbClr val="000000"/>
                </a:solidFill>
                <a:latin typeface="Tw Cen MT" panose="020B0602020104020603" pitchFamily="34" charset="0"/>
                <a:cs typeface="Arial" pitchFamily="34" charset="0"/>
              </a:rPr>
              <a:t>OTHER ENGAGEMENT BETWEEN THE DPSA AND DSBDA</a:t>
            </a:r>
            <a:endParaRPr lang="en-ZA" sz="3600" b="1" dirty="0">
              <a:latin typeface="Tw Cen MT" panose="020B0602020104020603"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238672" y="688290"/>
            <a:ext cx="11953328" cy="4612918"/>
          </a:xfrm>
        </p:spPr>
        <p:txBody>
          <a:bodyPr>
            <a:normAutofit/>
          </a:bodyPr>
          <a:lstStyle/>
          <a:p>
            <a:pPr marL="457200" lvl="0" indent="-457200" algn="just">
              <a:lnSpc>
                <a:spcPct val="150000"/>
              </a:lnSpc>
              <a:buFont typeface="Arial" panose="020B0604020202020204" pitchFamily="34" charset="0"/>
              <a:buChar char="•"/>
            </a:pPr>
            <a:endParaRPr lang="en-GB" sz="3200" dirty="0">
              <a:latin typeface="Arial" panose="020B0604020202020204" pitchFamily="34" charset="0"/>
              <a:cs typeface="Arial" panose="020B0604020202020204" pitchFamily="34" charset="0"/>
            </a:endParaRPr>
          </a:p>
          <a:p>
            <a:pPr marL="457200" lvl="0" indent="-457200" algn="just">
              <a:lnSpc>
                <a:spcPct val="150000"/>
              </a:lnSpc>
              <a:buFont typeface="Arial" panose="020B0604020202020204" pitchFamily="34" charset="0"/>
              <a:buChar char="•"/>
            </a:pPr>
            <a:endParaRPr lang="en-ZA" sz="2000" dirty="0">
              <a:latin typeface="Tw Cen MT" panose="020B0602020104020603" pitchFamily="34" charset="0"/>
              <a:cs typeface="Arial" panose="020B0604020202020204" pitchFamily="34" charset="0"/>
            </a:endParaRPr>
          </a:p>
          <a:p>
            <a:pPr marL="342900" indent="-342900" algn="just">
              <a:buFont typeface="Arial" panose="020B0604020202020204" pitchFamily="34" charset="0"/>
              <a:buChar char="•"/>
            </a:pPr>
            <a:endParaRPr lang="en-ZA" dirty="0">
              <a:latin typeface="Tw Cen MT" panose="020B0602020104020603"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DC9E25A-9A0F-4A1E-B81E-2CE7DE58EE2E}" type="slidenum">
              <a:rPr lang="en-ZA" smtClean="0">
                <a:solidFill>
                  <a:prstClr val="black">
                    <a:tint val="75000"/>
                  </a:prstClr>
                </a:solidFill>
              </a:rPr>
              <a:pPr/>
              <a:t>10</a:t>
            </a:fld>
            <a:endParaRPr lang="en-ZA">
              <a:solidFill>
                <a:prstClr val="black">
                  <a:tint val="75000"/>
                </a:prstClr>
              </a:solidFill>
            </a:endParaRPr>
          </a:p>
        </p:txBody>
      </p:sp>
      <p:sp>
        <p:nvSpPr>
          <p:cNvPr id="5" name="Slide Number Placeholder 3"/>
          <p:cNvSpPr txBox="1">
            <a:spLocks/>
          </p:cNvSpPr>
          <p:nvPr/>
        </p:nvSpPr>
        <p:spPr>
          <a:xfrm>
            <a:off x="11014364" y="0"/>
            <a:ext cx="1177635" cy="878510"/>
          </a:xfrm>
          <a:prstGeom prst="rect">
            <a:avLst/>
          </a:prstGeom>
          <a:solidFill>
            <a:schemeClr val="bg1"/>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3200" b="1" dirty="0">
                <a:latin typeface="Trebuchet MS" panose="020B0603020202020204"/>
              </a:rPr>
              <a:t>8</a:t>
            </a:r>
          </a:p>
        </p:txBody>
      </p:sp>
      <p:graphicFrame>
        <p:nvGraphicFramePr>
          <p:cNvPr id="10" name="Table 9"/>
          <p:cNvGraphicFramePr>
            <a:graphicFrameLocks noGrp="1"/>
          </p:cNvGraphicFramePr>
          <p:nvPr>
            <p:extLst>
              <p:ext uri="{D42A27DB-BD31-4B8C-83A1-F6EECF244321}">
                <p14:modId xmlns:p14="http://schemas.microsoft.com/office/powerpoint/2010/main" xmlns="" val="1289310591"/>
              </p:ext>
            </p:extLst>
          </p:nvPr>
        </p:nvGraphicFramePr>
        <p:xfrm>
          <a:off x="479376" y="2132856"/>
          <a:ext cx="11089232" cy="2664297"/>
        </p:xfrm>
        <a:graphic>
          <a:graphicData uri="http://schemas.openxmlformats.org/drawingml/2006/table">
            <a:tbl>
              <a:tblPr firstRow="1" firstCol="1" bandRow="1">
                <a:tableStyleId>{5C22544A-7EE6-4342-B048-85BDC9FD1C3A}</a:tableStyleId>
              </a:tblPr>
              <a:tblGrid>
                <a:gridCol w="5607110">
                  <a:extLst>
                    <a:ext uri="{9D8B030D-6E8A-4147-A177-3AD203B41FA5}">
                      <a16:colId xmlns:a16="http://schemas.microsoft.com/office/drawing/2014/main" xmlns="" val="20000"/>
                    </a:ext>
                  </a:extLst>
                </a:gridCol>
                <a:gridCol w="5482122">
                  <a:extLst>
                    <a:ext uri="{9D8B030D-6E8A-4147-A177-3AD203B41FA5}">
                      <a16:colId xmlns:a16="http://schemas.microsoft.com/office/drawing/2014/main" xmlns="" val="20001"/>
                    </a:ext>
                  </a:extLst>
                </a:gridCol>
              </a:tblGrid>
              <a:tr h="888099">
                <a:tc>
                  <a:txBody>
                    <a:bodyPr/>
                    <a:lstStyle/>
                    <a:p>
                      <a:pPr marL="457200" algn="just">
                        <a:spcAft>
                          <a:spcPts val="0"/>
                        </a:spcAft>
                      </a:pPr>
                      <a:r>
                        <a:rPr lang="en-GB" sz="1200">
                          <a:effectLst/>
                        </a:rPr>
                        <a:t>Current job title</a:t>
                      </a:r>
                      <a:endParaRPr lang="en-ZA"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457200" algn="just">
                        <a:spcAft>
                          <a:spcPts val="0"/>
                        </a:spcAft>
                      </a:pPr>
                      <a:r>
                        <a:rPr lang="en-GB" sz="1200">
                          <a:effectLst/>
                        </a:rPr>
                        <a:t>Proposed job title </a:t>
                      </a:r>
                      <a:endParaRPr lang="en-ZA"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888099">
                <a:tc>
                  <a:txBody>
                    <a:bodyPr/>
                    <a:lstStyle/>
                    <a:p>
                      <a:pPr marL="457200" algn="just">
                        <a:spcAft>
                          <a:spcPts val="0"/>
                        </a:spcAft>
                      </a:pPr>
                      <a:r>
                        <a:rPr lang="en-GB" sz="1200">
                          <a:effectLst/>
                        </a:rPr>
                        <a:t>DDG: Enterprise Development and Entrepreneurship</a:t>
                      </a:r>
                      <a:endParaRPr lang="en-ZA"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457200" algn="just">
                        <a:spcAft>
                          <a:spcPts val="0"/>
                        </a:spcAft>
                      </a:pPr>
                      <a:r>
                        <a:rPr lang="en-GB" sz="1200">
                          <a:effectLst/>
                        </a:rPr>
                        <a:t>DDG: Enterprise Development, Innovation and Entrepreneurship</a:t>
                      </a:r>
                      <a:endParaRPr lang="en-ZA"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888099">
                <a:tc>
                  <a:txBody>
                    <a:bodyPr/>
                    <a:lstStyle/>
                    <a:p>
                      <a:pPr marL="457200" algn="just">
                        <a:spcAft>
                          <a:spcPts val="0"/>
                        </a:spcAft>
                      </a:pPr>
                      <a:r>
                        <a:rPr lang="en-GB" sz="1200">
                          <a:effectLst/>
                        </a:rPr>
                        <a:t>DDG: Integrated Cooperative Development</a:t>
                      </a:r>
                      <a:endParaRPr lang="en-ZA"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457200" algn="just">
                        <a:spcAft>
                          <a:spcPts val="0"/>
                        </a:spcAft>
                      </a:pPr>
                      <a:r>
                        <a:rPr lang="en-GB" sz="1200" dirty="0">
                          <a:effectLst/>
                        </a:rPr>
                        <a:t>DDG: Integrated Cooperative and Micro Enterprise Development</a:t>
                      </a:r>
                      <a:endParaRPr lang="en-ZA"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sp>
        <p:nvSpPr>
          <p:cNvPr id="11" name="Rectangle 10"/>
          <p:cNvSpPr/>
          <p:nvPr/>
        </p:nvSpPr>
        <p:spPr>
          <a:xfrm>
            <a:off x="237904" y="878510"/>
            <a:ext cx="11330703" cy="1015663"/>
          </a:xfrm>
          <a:prstGeom prst="rect">
            <a:avLst/>
          </a:prstGeom>
        </p:spPr>
        <p:txBody>
          <a:bodyPr wrap="square">
            <a:spAutoFit/>
          </a:bodyPr>
          <a:lstStyle/>
          <a:p>
            <a:pPr lvl="0" algn="just"/>
            <a:r>
              <a:rPr lang="en-GB" sz="2000" dirty="0">
                <a:cs typeface="Arial" panose="020B0604020202020204" pitchFamily="34" charset="0"/>
              </a:rPr>
              <a:t>Following receipt of the DPSA letter, the Department has responded to the MPSA, stating that the vacant positions will be filled as soon as possible, and that the job titles of the two Deputy Director-General posts will be changed as follows:</a:t>
            </a:r>
            <a:endParaRPr lang="en-ZA" sz="2000" dirty="0">
              <a:effectLst/>
            </a:endParaRPr>
          </a:p>
        </p:txBody>
      </p:sp>
    </p:spTree>
    <p:extLst>
      <p:ext uri="{BB962C8B-B14F-4D97-AF65-F5344CB8AC3E}">
        <p14:creationId xmlns:p14="http://schemas.microsoft.com/office/powerpoint/2010/main" xmlns="" val="3812207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349" y="-384757"/>
            <a:ext cx="11953328" cy="1052736"/>
          </a:xfrm>
        </p:spPr>
        <p:txBody>
          <a:bodyPr>
            <a:normAutofit/>
          </a:bodyPr>
          <a:lstStyle/>
          <a:p>
            <a:r>
              <a:rPr lang="en-US" sz="3600" b="1" kern="0" dirty="0">
                <a:solidFill>
                  <a:srgbClr val="000000"/>
                </a:solidFill>
                <a:latin typeface="Tw Cen MT" panose="020B0602020104020603" pitchFamily="34" charset="0"/>
                <a:cs typeface="Arial" pitchFamily="34" charset="0"/>
              </a:rPr>
              <a:t>OTHER ENGAGEMENT BETWEEN THE DPSA AND DSBDA</a:t>
            </a:r>
            <a:endParaRPr lang="en-ZA" sz="3600" b="1" dirty="0">
              <a:latin typeface="Tw Cen MT" panose="020B0602020104020603"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238672" y="688290"/>
            <a:ext cx="11953328" cy="4612918"/>
          </a:xfrm>
        </p:spPr>
        <p:txBody>
          <a:bodyPr>
            <a:normAutofit/>
          </a:bodyPr>
          <a:lstStyle/>
          <a:p>
            <a:pPr marL="342900" lvl="0" indent="-342900" algn="just">
              <a:lnSpc>
                <a:spcPct val="150000"/>
              </a:lnSpc>
              <a:buFont typeface="Arial" panose="020B0604020202020204" pitchFamily="34" charset="0"/>
              <a:buChar char="•"/>
            </a:pPr>
            <a:r>
              <a:rPr lang="en-GB" sz="2000" dirty="0"/>
              <a:t>The DPSA has analysed the current response in respect of the filling of three vacant posts and discovered that the proposed name changes for the two Deputy Director-General positions will result in a discrepancy between the functions of the two Deputy Director-General positions and the approved organisational structure. </a:t>
            </a:r>
          </a:p>
          <a:p>
            <a:pPr marL="342900" lvl="0" indent="-342900" algn="just">
              <a:lnSpc>
                <a:spcPct val="150000"/>
              </a:lnSpc>
              <a:buFont typeface="Arial" panose="020B0604020202020204" pitchFamily="34" charset="0"/>
              <a:buChar char="•"/>
            </a:pPr>
            <a:r>
              <a:rPr lang="en-GB" sz="2000" dirty="0"/>
              <a:t>Since the changes affect the lower performer level, the significance of the changes at the branch level necessitates a formal consultation with the Minister of Public Service and Administration.</a:t>
            </a:r>
            <a:endParaRPr lang="en-ZA" sz="2000" dirty="0"/>
          </a:p>
          <a:p>
            <a:pPr marL="457200" lvl="0" indent="-457200" algn="just">
              <a:lnSpc>
                <a:spcPct val="150000"/>
              </a:lnSpc>
              <a:buFont typeface="Arial" panose="020B0604020202020204" pitchFamily="34" charset="0"/>
              <a:buChar char="•"/>
            </a:pPr>
            <a:endParaRPr lang="en-GB" sz="3200" dirty="0">
              <a:latin typeface="Arial" panose="020B0604020202020204" pitchFamily="34" charset="0"/>
              <a:cs typeface="Arial" panose="020B0604020202020204" pitchFamily="34" charset="0"/>
            </a:endParaRPr>
          </a:p>
          <a:p>
            <a:pPr marL="457200" lvl="0" indent="-457200" algn="just">
              <a:lnSpc>
                <a:spcPct val="150000"/>
              </a:lnSpc>
              <a:buFont typeface="Arial" panose="020B0604020202020204" pitchFamily="34" charset="0"/>
              <a:buChar char="•"/>
            </a:pPr>
            <a:endParaRPr lang="en-ZA" sz="2000" dirty="0">
              <a:latin typeface="Tw Cen MT" panose="020B0602020104020603" pitchFamily="34" charset="0"/>
              <a:cs typeface="Arial" panose="020B0604020202020204" pitchFamily="34" charset="0"/>
            </a:endParaRPr>
          </a:p>
          <a:p>
            <a:pPr marL="342900" indent="-342900" algn="just">
              <a:buFont typeface="Arial" panose="020B0604020202020204" pitchFamily="34" charset="0"/>
              <a:buChar char="•"/>
            </a:pPr>
            <a:endParaRPr lang="en-ZA" dirty="0">
              <a:latin typeface="Tw Cen MT" panose="020B0602020104020603"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DC9E25A-9A0F-4A1E-B81E-2CE7DE58EE2E}" type="slidenum">
              <a:rPr lang="en-ZA" smtClean="0">
                <a:solidFill>
                  <a:prstClr val="black">
                    <a:tint val="75000"/>
                  </a:prstClr>
                </a:solidFill>
              </a:rPr>
              <a:pPr/>
              <a:t>11</a:t>
            </a:fld>
            <a:endParaRPr lang="en-ZA">
              <a:solidFill>
                <a:prstClr val="black">
                  <a:tint val="75000"/>
                </a:prstClr>
              </a:solidFill>
            </a:endParaRPr>
          </a:p>
        </p:txBody>
      </p:sp>
      <p:sp>
        <p:nvSpPr>
          <p:cNvPr id="5" name="Slide Number Placeholder 3"/>
          <p:cNvSpPr txBox="1">
            <a:spLocks/>
          </p:cNvSpPr>
          <p:nvPr/>
        </p:nvSpPr>
        <p:spPr>
          <a:xfrm>
            <a:off x="11014364" y="0"/>
            <a:ext cx="1177635" cy="878510"/>
          </a:xfrm>
          <a:prstGeom prst="rect">
            <a:avLst/>
          </a:prstGeom>
          <a:solidFill>
            <a:schemeClr val="bg1"/>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3200" b="1" dirty="0">
                <a:latin typeface="Trebuchet MS" panose="020B0603020202020204"/>
              </a:rPr>
              <a:t>8</a:t>
            </a:r>
          </a:p>
        </p:txBody>
      </p:sp>
    </p:spTree>
    <p:extLst>
      <p:ext uri="{BB962C8B-B14F-4D97-AF65-F5344CB8AC3E}">
        <p14:creationId xmlns:p14="http://schemas.microsoft.com/office/powerpoint/2010/main" xmlns="" val="1774888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349" y="-384757"/>
            <a:ext cx="11953328" cy="1052736"/>
          </a:xfrm>
        </p:spPr>
        <p:txBody>
          <a:bodyPr>
            <a:normAutofit/>
          </a:bodyPr>
          <a:lstStyle/>
          <a:p>
            <a:r>
              <a:rPr lang="en-US" sz="3600" b="1" kern="0" dirty="0">
                <a:solidFill>
                  <a:srgbClr val="000000"/>
                </a:solidFill>
                <a:latin typeface="Tw Cen MT" panose="020B0602020104020603" pitchFamily="34" charset="0"/>
                <a:cs typeface="Arial" pitchFamily="34" charset="0"/>
              </a:rPr>
              <a:t>OTHER ENGAGEMENT BETWEEN THE DPSA AND DSBDA</a:t>
            </a:r>
            <a:endParaRPr lang="en-ZA" sz="3600" b="1" dirty="0">
              <a:latin typeface="Tw Cen MT" panose="020B0602020104020603"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238672" y="688290"/>
            <a:ext cx="11953328" cy="4612918"/>
          </a:xfrm>
        </p:spPr>
        <p:txBody>
          <a:bodyPr>
            <a:normAutofit lnSpcReduction="10000"/>
          </a:bodyPr>
          <a:lstStyle/>
          <a:p>
            <a:pPr marL="342900" lvl="0" indent="-342900" algn="just">
              <a:lnSpc>
                <a:spcPct val="150000"/>
              </a:lnSpc>
              <a:buFont typeface="Arial" panose="020B0604020202020204" pitchFamily="34" charset="0"/>
              <a:buChar char="•"/>
            </a:pPr>
            <a:r>
              <a:rPr lang="en-GB" sz="2000" dirty="0"/>
              <a:t>The Acting Minister was requested to advise the Minister of Small Business Development to put in abeyance the advertising of the vacant Deputy Director-General posts, pending the submission of a formal consultation request on the proposed organisational structure to the MPSA, in line with the 2016 Directive on the changes to the organisational structures by departments.</a:t>
            </a:r>
            <a:endParaRPr lang="en-ZA" sz="2000" dirty="0"/>
          </a:p>
          <a:p>
            <a:pPr marL="342900" indent="-342900" algn="just">
              <a:lnSpc>
                <a:spcPct val="150000"/>
              </a:lnSpc>
              <a:buFont typeface="Arial" panose="020B0604020202020204" pitchFamily="34" charset="0"/>
              <a:buChar char="•"/>
            </a:pPr>
            <a:r>
              <a:rPr lang="en-GB" sz="2000" dirty="0"/>
              <a:t>In addition, the Department was advised that the consultation request must include the strategic plan, service delivery model, and a letter from National Treasury (</a:t>
            </a:r>
            <a:r>
              <a:rPr lang="en-GB" sz="2000" i="1" dirty="0"/>
              <a:t>Budget Analyst letter</a:t>
            </a:r>
            <a:r>
              <a:rPr lang="en-GB" sz="2000" dirty="0"/>
              <a:t>) confirming funding. The proposed organisational structure should also match the budget projections in the Medium Term Expenditure Framework. This is in accordance with the Public Service Regulations, which state that the Executive Authority must plan to carry out functions using an efficient and effective internal organisation and well-developed human resources within the constraints of available funds.</a:t>
            </a:r>
            <a:endParaRPr lang="en-ZA" sz="2000" dirty="0"/>
          </a:p>
          <a:p>
            <a:pPr marL="342900" lvl="0" indent="-342900" algn="just">
              <a:lnSpc>
                <a:spcPct val="150000"/>
              </a:lnSpc>
              <a:buFont typeface="Arial" panose="020B0604020202020204" pitchFamily="34" charset="0"/>
              <a:buChar char="•"/>
            </a:pPr>
            <a:endParaRPr lang="en-ZA" sz="2000" dirty="0"/>
          </a:p>
          <a:p>
            <a:pPr marL="457200" lvl="0" indent="-457200" algn="just">
              <a:lnSpc>
                <a:spcPct val="150000"/>
              </a:lnSpc>
              <a:buFont typeface="Arial" panose="020B0604020202020204" pitchFamily="34" charset="0"/>
              <a:buChar char="•"/>
            </a:pPr>
            <a:endParaRPr lang="en-GB" sz="3200" dirty="0">
              <a:latin typeface="Arial" panose="020B0604020202020204" pitchFamily="34" charset="0"/>
              <a:cs typeface="Arial" panose="020B0604020202020204" pitchFamily="34" charset="0"/>
            </a:endParaRPr>
          </a:p>
          <a:p>
            <a:pPr marL="457200" lvl="0" indent="-457200" algn="just">
              <a:lnSpc>
                <a:spcPct val="150000"/>
              </a:lnSpc>
              <a:buFont typeface="Arial" panose="020B0604020202020204" pitchFamily="34" charset="0"/>
              <a:buChar char="•"/>
            </a:pPr>
            <a:endParaRPr lang="en-ZA" sz="2000" dirty="0">
              <a:latin typeface="Tw Cen MT" panose="020B0602020104020603" pitchFamily="34" charset="0"/>
              <a:cs typeface="Arial" panose="020B0604020202020204" pitchFamily="34" charset="0"/>
            </a:endParaRPr>
          </a:p>
          <a:p>
            <a:pPr marL="342900" indent="-342900" algn="just">
              <a:buFont typeface="Arial" panose="020B0604020202020204" pitchFamily="34" charset="0"/>
              <a:buChar char="•"/>
            </a:pPr>
            <a:endParaRPr lang="en-ZA" dirty="0">
              <a:latin typeface="Tw Cen MT" panose="020B0602020104020603"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DC9E25A-9A0F-4A1E-B81E-2CE7DE58EE2E}" type="slidenum">
              <a:rPr lang="en-ZA" smtClean="0">
                <a:solidFill>
                  <a:prstClr val="black">
                    <a:tint val="75000"/>
                  </a:prstClr>
                </a:solidFill>
              </a:rPr>
              <a:pPr/>
              <a:t>12</a:t>
            </a:fld>
            <a:endParaRPr lang="en-ZA">
              <a:solidFill>
                <a:prstClr val="black">
                  <a:tint val="75000"/>
                </a:prstClr>
              </a:solidFill>
            </a:endParaRPr>
          </a:p>
        </p:txBody>
      </p:sp>
      <p:sp>
        <p:nvSpPr>
          <p:cNvPr id="5" name="Slide Number Placeholder 3"/>
          <p:cNvSpPr txBox="1">
            <a:spLocks/>
          </p:cNvSpPr>
          <p:nvPr/>
        </p:nvSpPr>
        <p:spPr>
          <a:xfrm>
            <a:off x="11014364" y="0"/>
            <a:ext cx="1177635" cy="878510"/>
          </a:xfrm>
          <a:prstGeom prst="rect">
            <a:avLst/>
          </a:prstGeom>
          <a:solidFill>
            <a:schemeClr val="bg1"/>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3200" b="1" dirty="0">
                <a:latin typeface="Trebuchet MS" panose="020B0603020202020204"/>
              </a:rPr>
              <a:t>8</a:t>
            </a:r>
          </a:p>
        </p:txBody>
      </p:sp>
    </p:spTree>
    <p:extLst>
      <p:ext uri="{BB962C8B-B14F-4D97-AF65-F5344CB8AC3E}">
        <p14:creationId xmlns:p14="http://schemas.microsoft.com/office/powerpoint/2010/main" xmlns="" val="563214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349" y="-384757"/>
            <a:ext cx="11953328" cy="1052736"/>
          </a:xfrm>
        </p:spPr>
        <p:txBody>
          <a:bodyPr>
            <a:normAutofit/>
          </a:bodyPr>
          <a:lstStyle/>
          <a:p>
            <a:r>
              <a:rPr lang="en-ZA" sz="3600" b="1" dirty="0"/>
              <a:t>WAY FORWARD </a:t>
            </a:r>
            <a:endParaRPr lang="en-ZA" sz="3600" b="1" dirty="0">
              <a:latin typeface="Tw Cen MT" panose="020B0602020104020603"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238672" y="688290"/>
            <a:ext cx="11953328" cy="4612918"/>
          </a:xfrm>
        </p:spPr>
        <p:txBody>
          <a:bodyPr>
            <a:normAutofit/>
          </a:bodyPr>
          <a:lstStyle/>
          <a:p>
            <a:pPr marL="457200" indent="-457200" algn="just">
              <a:lnSpc>
                <a:spcPct val="150000"/>
              </a:lnSpc>
              <a:buFont typeface="Arial" panose="020B0604020202020204" pitchFamily="34" charset="0"/>
              <a:buChar char="•"/>
            </a:pPr>
            <a:r>
              <a:rPr lang="en-ZA" sz="2000" dirty="0">
                <a:cs typeface="Arial" panose="020B0604020202020204" pitchFamily="34" charset="0"/>
              </a:rPr>
              <a:t>The DPSA is awaiting a formal consultation request from the new EA to the MPSA in line with the 2016 Directive on changes to the organisational structures by departments</a:t>
            </a:r>
            <a:r>
              <a:rPr lang="en-ZA" sz="3200" dirty="0">
                <a:latin typeface="Arial" panose="020B0604020202020204" pitchFamily="34" charset="0"/>
                <a:cs typeface="Arial" panose="020B0604020202020204" pitchFamily="34" charset="0"/>
              </a:rPr>
              <a:t>.</a:t>
            </a:r>
          </a:p>
          <a:p>
            <a:pPr marL="457200" lvl="0" indent="-457200" algn="just">
              <a:lnSpc>
                <a:spcPct val="150000"/>
              </a:lnSpc>
              <a:buFont typeface="Arial" panose="020B0604020202020204" pitchFamily="34" charset="0"/>
              <a:buChar char="•"/>
            </a:pPr>
            <a:endParaRPr lang="en-GB" sz="3200" dirty="0">
              <a:latin typeface="Arial" panose="020B0604020202020204" pitchFamily="34" charset="0"/>
              <a:cs typeface="Arial" panose="020B0604020202020204" pitchFamily="34" charset="0"/>
            </a:endParaRPr>
          </a:p>
          <a:p>
            <a:pPr marL="457200" lvl="0" indent="-457200" algn="just">
              <a:lnSpc>
                <a:spcPct val="150000"/>
              </a:lnSpc>
              <a:buFont typeface="Arial" panose="020B0604020202020204" pitchFamily="34" charset="0"/>
              <a:buChar char="•"/>
            </a:pPr>
            <a:endParaRPr lang="en-ZA" sz="2000" dirty="0">
              <a:latin typeface="Tw Cen MT" panose="020B0602020104020603"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DC9E25A-9A0F-4A1E-B81E-2CE7DE58EE2E}" type="slidenum">
              <a:rPr lang="en-ZA" smtClean="0">
                <a:solidFill>
                  <a:prstClr val="black">
                    <a:tint val="75000"/>
                  </a:prstClr>
                </a:solidFill>
              </a:rPr>
              <a:pPr/>
              <a:t>13</a:t>
            </a:fld>
            <a:endParaRPr lang="en-ZA">
              <a:solidFill>
                <a:prstClr val="black">
                  <a:tint val="75000"/>
                </a:prstClr>
              </a:solidFill>
            </a:endParaRPr>
          </a:p>
        </p:txBody>
      </p:sp>
      <p:sp>
        <p:nvSpPr>
          <p:cNvPr id="5" name="Slide Number Placeholder 3"/>
          <p:cNvSpPr txBox="1">
            <a:spLocks/>
          </p:cNvSpPr>
          <p:nvPr/>
        </p:nvSpPr>
        <p:spPr>
          <a:xfrm>
            <a:off x="11014364" y="0"/>
            <a:ext cx="1177635" cy="878510"/>
          </a:xfrm>
          <a:prstGeom prst="rect">
            <a:avLst/>
          </a:prstGeom>
          <a:solidFill>
            <a:schemeClr val="bg1"/>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3200" b="1" dirty="0">
                <a:latin typeface="Trebuchet MS" panose="020B0603020202020204"/>
              </a:rPr>
              <a:t>9</a:t>
            </a:r>
          </a:p>
        </p:txBody>
      </p:sp>
    </p:spTree>
    <p:extLst>
      <p:ext uri="{BB962C8B-B14F-4D97-AF65-F5344CB8AC3E}">
        <p14:creationId xmlns:p14="http://schemas.microsoft.com/office/powerpoint/2010/main" xmlns="" val="1083139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76646" y="494675"/>
            <a:ext cx="11455721" cy="5171607"/>
          </a:xfrm>
          <a:noFill/>
        </p:spPr>
        <p:txBody>
          <a:bodyPr>
            <a:noAutofit/>
          </a:bodyPr>
          <a:lstStyle/>
          <a:p>
            <a:pPr algn="l">
              <a:lnSpc>
                <a:spcPct val="100000"/>
              </a:lnSpc>
              <a:spcBef>
                <a:spcPts val="0"/>
              </a:spcBef>
              <a:buSzPct val="100000"/>
            </a:pPr>
            <a:r>
              <a:rPr lang="en-ZA" sz="2000" b="1" dirty="0"/>
              <a:t>                                                                                        </a:t>
            </a:r>
          </a:p>
          <a:p>
            <a:pPr algn="l">
              <a:lnSpc>
                <a:spcPct val="100000"/>
              </a:lnSpc>
              <a:spcBef>
                <a:spcPts val="0"/>
              </a:spcBef>
              <a:buSzPct val="100000"/>
            </a:pPr>
            <a:endParaRPr lang="en-ZA" sz="2000" b="1" dirty="0"/>
          </a:p>
          <a:p>
            <a:pPr algn="l">
              <a:lnSpc>
                <a:spcPct val="100000"/>
              </a:lnSpc>
              <a:spcBef>
                <a:spcPts val="0"/>
              </a:spcBef>
              <a:buSzPct val="100000"/>
            </a:pPr>
            <a:r>
              <a:rPr lang="en-ZA" sz="2000" b="1" dirty="0"/>
              <a:t>                                                                                      </a:t>
            </a:r>
            <a:r>
              <a:rPr lang="en-ZA" sz="2000" b="1" dirty="0">
                <a:latin typeface="Tw Cen MT" panose="020B0602020104020603" pitchFamily="34" charset="0"/>
              </a:rPr>
              <a:t>THANK YOU</a:t>
            </a:r>
            <a:endParaRPr lang="en-ZA" sz="2000" dirty="0">
              <a:latin typeface="Tw Cen MT" panose="020B0602020104020603" pitchFamily="34" charset="0"/>
            </a:endParaRPr>
          </a:p>
        </p:txBody>
      </p:sp>
      <p:sp>
        <p:nvSpPr>
          <p:cNvPr id="4" name="Slide Number Placeholder 3"/>
          <p:cNvSpPr>
            <a:spLocks noGrp="1"/>
          </p:cNvSpPr>
          <p:nvPr>
            <p:ph type="sldNum" sz="quarter" idx="12"/>
          </p:nvPr>
        </p:nvSpPr>
        <p:spPr/>
        <p:txBody>
          <a:bodyPr/>
          <a:lstStyle/>
          <a:p>
            <a:pPr>
              <a:defRPr/>
            </a:pPr>
            <a:fld id="{4DE96417-4ADB-4B1E-9DF8-F791D7DFC93B}" type="slidenum">
              <a:rPr lang="en-GB" sz="4000" b="1" smtClean="0">
                <a:solidFill>
                  <a:prstClr val="white"/>
                </a:solidFill>
              </a:rPr>
              <a:pPr>
                <a:defRPr/>
              </a:pPr>
              <a:t>14</a:t>
            </a:fld>
            <a:endParaRPr lang="en-GB" sz="4000" b="1" dirty="0">
              <a:solidFill>
                <a:prstClr val="white"/>
              </a:solidFill>
            </a:endParaRPr>
          </a:p>
        </p:txBody>
      </p:sp>
      <p:sp>
        <p:nvSpPr>
          <p:cNvPr id="7" name="Slide Number Placeholder 3"/>
          <p:cNvSpPr txBox="1">
            <a:spLocks/>
          </p:cNvSpPr>
          <p:nvPr/>
        </p:nvSpPr>
        <p:spPr>
          <a:xfrm>
            <a:off x="11125200" y="141292"/>
            <a:ext cx="912603" cy="69729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GB" sz="4000" b="1" dirty="0">
                <a:solidFill>
                  <a:prstClr val="white"/>
                </a:solidFill>
              </a:rPr>
              <a:t>1</a:t>
            </a:r>
            <a:fld id="{4DE96417-4ADB-4B1E-9DF8-F791D7DFC93B}" type="slidenum">
              <a:rPr lang="en-GB" sz="4000" b="1" smtClean="0">
                <a:solidFill>
                  <a:prstClr val="white"/>
                </a:solidFill>
              </a:rPr>
              <a:pPr>
                <a:defRPr/>
              </a:pPr>
              <a:t>14</a:t>
            </a:fld>
            <a:endParaRPr lang="en-GB" sz="4000" b="1" dirty="0">
              <a:solidFill>
                <a:prstClr val="white"/>
              </a:solidFill>
            </a:endParaRPr>
          </a:p>
        </p:txBody>
      </p:sp>
      <p:pic>
        <p:nvPicPr>
          <p:cNvPr id="9" name="Picture 8" descr="C:\Users\mvubu\AppData\Local\Microsoft\Windows\Temporary Internet Files\Content.Outlook\HJBTH7OY\hands.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20887" y="1957589"/>
            <a:ext cx="7945167" cy="1446458"/>
          </a:xfrm>
          <a:prstGeom prst="rect">
            <a:avLst/>
          </a:prstGeom>
          <a:noFill/>
          <a:ln>
            <a:noFill/>
          </a:ln>
        </p:spPr>
      </p:pic>
      <p:sp>
        <p:nvSpPr>
          <p:cNvPr id="6" name="Slide Number Placeholder 3"/>
          <p:cNvSpPr txBox="1">
            <a:spLocks/>
          </p:cNvSpPr>
          <p:nvPr/>
        </p:nvSpPr>
        <p:spPr>
          <a:xfrm>
            <a:off x="10995380" y="0"/>
            <a:ext cx="1177635" cy="878510"/>
          </a:xfrm>
          <a:prstGeom prst="rect">
            <a:avLst/>
          </a:prstGeom>
          <a:solidFill>
            <a:schemeClr val="bg1"/>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3200" b="1" dirty="0">
                <a:latin typeface="Trebuchet MS" panose="020B0603020202020204"/>
              </a:rPr>
              <a:t>10</a:t>
            </a:r>
          </a:p>
        </p:txBody>
      </p:sp>
    </p:spTree>
    <p:extLst>
      <p:ext uri="{BB962C8B-B14F-4D97-AF65-F5344CB8AC3E}">
        <p14:creationId xmlns:p14="http://schemas.microsoft.com/office/powerpoint/2010/main" xmlns="" val="3080212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348" y="-384757"/>
            <a:ext cx="11999307" cy="933437"/>
          </a:xfrm>
        </p:spPr>
        <p:txBody>
          <a:bodyPr>
            <a:normAutofit/>
          </a:bodyPr>
          <a:lstStyle/>
          <a:p>
            <a:r>
              <a:rPr lang="en-US" sz="3600" b="1" dirty="0">
                <a:effectLst>
                  <a:outerShdw blurRad="38100" dist="38100" dir="2700000" algn="tl">
                    <a:srgbClr val="000000">
                      <a:alpha val="43137"/>
                    </a:srgbClr>
                  </a:outerShdw>
                </a:effectLst>
                <a:latin typeface="Tw Cen MT" panose="020B0602020104020603" pitchFamily="34" charset="0"/>
                <a:cs typeface="Arial" panose="020B0604020202020204" pitchFamily="34" charset="0"/>
              </a:rPr>
              <a:t>PURPOSE OF THE PRESENTATION</a:t>
            </a:r>
            <a:endParaRPr lang="en-ZA" sz="3600" b="1" dirty="0">
              <a:latin typeface="Tw Cen MT" panose="020B0602020104020603"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238672" y="688290"/>
            <a:ext cx="11953328" cy="4392487"/>
          </a:xfrm>
        </p:spPr>
        <p:txBody>
          <a:bodyPr>
            <a:normAutofit/>
          </a:bodyPr>
          <a:lstStyle/>
          <a:p>
            <a:pPr marL="457200" indent="-457200" algn="just">
              <a:spcBef>
                <a:spcPts val="600"/>
              </a:spcBef>
              <a:spcAft>
                <a:spcPts val="600"/>
              </a:spcAft>
              <a:buFont typeface="Arial" panose="020B0604020202020204" pitchFamily="34" charset="0"/>
              <a:buChar char="•"/>
              <a:defRPr/>
            </a:pPr>
            <a:r>
              <a:rPr lang="en-US" sz="3200" dirty="0">
                <a:cs typeface="Arial" panose="020B0604020202020204" pitchFamily="34" charset="0"/>
              </a:rPr>
              <a:t>To provide progress report to the Portfolio Committee on Small Business Development regarding the </a:t>
            </a:r>
            <a:r>
              <a:rPr lang="en-US" sz="3200" dirty="0" err="1">
                <a:cs typeface="Arial" panose="020B0604020202020204" pitchFamily="34" charset="0"/>
              </a:rPr>
              <a:t>organisational</a:t>
            </a:r>
            <a:r>
              <a:rPr lang="en-US" sz="3200" dirty="0">
                <a:cs typeface="Arial" panose="020B0604020202020204" pitchFamily="34" charset="0"/>
              </a:rPr>
              <a:t> structure for the Department of Small Business Development. </a:t>
            </a:r>
            <a:endParaRPr lang="en-ZA" sz="3200" dirty="0"/>
          </a:p>
          <a:p>
            <a:pPr marL="457200" indent="-457200" algn="just">
              <a:buFont typeface="+mj-lt"/>
              <a:buAutoNum type="arabicPeriod"/>
            </a:pPr>
            <a:endParaRPr lang="en-ZA" sz="2000" dirty="0">
              <a:latin typeface="Tw Cen MT" panose="020B0602020104020603" pitchFamily="34" charset="0"/>
              <a:cs typeface="Arial" panose="020B0604020202020204" pitchFamily="34" charset="0"/>
            </a:endParaRPr>
          </a:p>
          <a:p>
            <a:pPr marL="342900" indent="-342900" algn="just">
              <a:buFont typeface="Arial" panose="020B0604020202020204" pitchFamily="34" charset="0"/>
              <a:buChar char="•"/>
            </a:pPr>
            <a:endParaRPr lang="en-ZA" dirty="0">
              <a:latin typeface="Tw Cen MT" panose="020B0602020104020603"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DC9E25A-9A0F-4A1E-B81E-2CE7DE58EE2E}" type="slidenum">
              <a:rPr lang="en-ZA" smtClean="0">
                <a:solidFill>
                  <a:prstClr val="black">
                    <a:tint val="75000"/>
                  </a:prstClr>
                </a:solidFill>
              </a:rPr>
              <a:pPr/>
              <a:t>2</a:t>
            </a:fld>
            <a:endParaRPr lang="en-ZA">
              <a:solidFill>
                <a:prstClr val="black">
                  <a:tint val="75000"/>
                </a:prstClr>
              </a:solidFill>
            </a:endParaRPr>
          </a:p>
        </p:txBody>
      </p:sp>
      <p:sp>
        <p:nvSpPr>
          <p:cNvPr id="5" name="Slide Number Placeholder 3"/>
          <p:cNvSpPr txBox="1">
            <a:spLocks/>
          </p:cNvSpPr>
          <p:nvPr/>
        </p:nvSpPr>
        <p:spPr>
          <a:xfrm>
            <a:off x="11014364" y="0"/>
            <a:ext cx="1177635" cy="878510"/>
          </a:xfrm>
          <a:prstGeom prst="rect">
            <a:avLst/>
          </a:prstGeom>
          <a:solidFill>
            <a:schemeClr val="bg1"/>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3200" b="1" dirty="0">
                <a:latin typeface="Trebuchet MS" panose="020B0603020202020204"/>
              </a:rPr>
              <a:t>1</a:t>
            </a:r>
          </a:p>
        </p:txBody>
      </p:sp>
    </p:spTree>
    <p:extLst>
      <p:ext uri="{BB962C8B-B14F-4D97-AF65-F5344CB8AC3E}">
        <p14:creationId xmlns:p14="http://schemas.microsoft.com/office/powerpoint/2010/main" xmlns="" val="4015912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349" y="-384757"/>
            <a:ext cx="11953328" cy="1052736"/>
          </a:xfrm>
        </p:spPr>
        <p:txBody>
          <a:bodyPr>
            <a:normAutofit/>
          </a:bodyPr>
          <a:lstStyle/>
          <a:p>
            <a:pPr>
              <a:defRPr/>
            </a:pPr>
            <a:r>
              <a:rPr lang="en-US" sz="3600" b="1" kern="0" dirty="0">
                <a:solidFill>
                  <a:srgbClr val="000000"/>
                </a:solidFill>
                <a:latin typeface="Tw Cen MT" panose="020B0602020104020603" pitchFamily="34" charset="0"/>
                <a:cs typeface="Arial" pitchFamily="34" charset="0"/>
              </a:rPr>
              <a:t>STRUCTURE PROGRESS AS AT 19 APRIL 2022</a:t>
            </a: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238672" y="688290"/>
            <a:ext cx="11953328" cy="4612918"/>
          </a:xfrm>
        </p:spPr>
        <p:txBody>
          <a:bodyPr>
            <a:normAutofit/>
          </a:bodyPr>
          <a:lstStyle/>
          <a:p>
            <a:pPr marL="342900" lvl="0" indent="-342900" algn="just">
              <a:lnSpc>
                <a:spcPct val="150000"/>
              </a:lnSpc>
              <a:buFont typeface="Arial" panose="020B0604020202020204" pitchFamily="34" charset="0"/>
              <a:buChar char="•"/>
            </a:pPr>
            <a:r>
              <a:rPr lang="en-GB" dirty="0">
                <a:cs typeface="Arial" panose="020B0604020202020204" pitchFamily="34" charset="0"/>
              </a:rPr>
              <a:t>The </a:t>
            </a:r>
            <a:r>
              <a:rPr lang="en-GB" dirty="0"/>
              <a:t>Department of Small Business Development is currently operating on a start-up organisational structure approved by the MPSA on the 16 April 2015. Following the approval of the start-up organizational structure, the Department was given the task of developing an organisational structure that would include all functions transferred from the Department of Trade and Industry, as well as input from the Portfolio Committee on Small Business Development.</a:t>
            </a:r>
            <a:endParaRPr lang="en-ZA" dirty="0"/>
          </a:p>
          <a:p>
            <a:pPr lvl="0" algn="just">
              <a:lnSpc>
                <a:spcPct val="150000"/>
              </a:lnSpc>
            </a:pPr>
            <a:endParaRPr lang="en-GB" sz="5100" dirty="0">
              <a:cs typeface="Arial" panose="020B0604020202020204" pitchFamily="34" charset="0"/>
            </a:endParaRPr>
          </a:p>
          <a:p>
            <a:pPr lvl="0" algn="just">
              <a:lnSpc>
                <a:spcPct val="150000"/>
              </a:lnSpc>
            </a:pPr>
            <a:endParaRPr lang="en-ZA" sz="2000" dirty="0">
              <a:latin typeface="Tw Cen MT" panose="020B0602020104020603" pitchFamily="34" charset="0"/>
              <a:cs typeface="Arial" panose="020B0604020202020204" pitchFamily="34" charset="0"/>
            </a:endParaRPr>
          </a:p>
          <a:p>
            <a:pPr marL="342900" indent="-342900" algn="just">
              <a:buFont typeface="Arial" panose="020B0604020202020204" pitchFamily="34" charset="0"/>
              <a:buChar char="•"/>
            </a:pPr>
            <a:endParaRPr lang="en-ZA" dirty="0">
              <a:latin typeface="Tw Cen MT" panose="020B0602020104020603"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DC9E25A-9A0F-4A1E-B81E-2CE7DE58EE2E}" type="slidenum">
              <a:rPr lang="en-ZA" smtClean="0">
                <a:solidFill>
                  <a:prstClr val="black">
                    <a:tint val="75000"/>
                  </a:prstClr>
                </a:solidFill>
              </a:rPr>
              <a:pPr/>
              <a:t>3</a:t>
            </a:fld>
            <a:endParaRPr lang="en-ZA">
              <a:solidFill>
                <a:prstClr val="black">
                  <a:tint val="75000"/>
                </a:prstClr>
              </a:solidFill>
            </a:endParaRPr>
          </a:p>
        </p:txBody>
      </p:sp>
      <p:sp>
        <p:nvSpPr>
          <p:cNvPr id="5" name="Slide Number Placeholder 3"/>
          <p:cNvSpPr txBox="1">
            <a:spLocks/>
          </p:cNvSpPr>
          <p:nvPr/>
        </p:nvSpPr>
        <p:spPr>
          <a:xfrm>
            <a:off x="11014364" y="0"/>
            <a:ext cx="1177635" cy="878510"/>
          </a:xfrm>
          <a:prstGeom prst="rect">
            <a:avLst/>
          </a:prstGeom>
          <a:solidFill>
            <a:schemeClr val="bg1"/>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3200" b="1" dirty="0">
                <a:latin typeface="Trebuchet MS" panose="020B0603020202020204"/>
              </a:rPr>
              <a:t>3</a:t>
            </a:r>
          </a:p>
        </p:txBody>
      </p:sp>
    </p:spTree>
    <p:extLst>
      <p:ext uri="{BB962C8B-B14F-4D97-AF65-F5344CB8AC3E}">
        <p14:creationId xmlns:p14="http://schemas.microsoft.com/office/powerpoint/2010/main" xmlns="" val="2556611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349" y="-384757"/>
            <a:ext cx="11953328" cy="1052736"/>
          </a:xfrm>
        </p:spPr>
        <p:txBody>
          <a:bodyPr>
            <a:normAutofit/>
          </a:bodyPr>
          <a:lstStyle/>
          <a:p>
            <a:r>
              <a:rPr lang="en-US" sz="3600" b="1" kern="0" dirty="0">
                <a:solidFill>
                  <a:srgbClr val="000000"/>
                </a:solidFill>
                <a:latin typeface="Tw Cen MT" panose="020B0602020104020603" pitchFamily="34" charset="0"/>
                <a:cs typeface="Arial" pitchFamily="34" charset="0"/>
              </a:rPr>
              <a:t>STRUCTURE PROGRESS AS AT 19 APRIL 2022</a:t>
            </a:r>
            <a:endParaRPr lang="en-ZA" sz="3600" b="1" dirty="0">
              <a:latin typeface="Tw Cen MT" panose="020B0602020104020603"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238672" y="688290"/>
            <a:ext cx="11953328" cy="4612918"/>
          </a:xfrm>
        </p:spPr>
        <p:txBody>
          <a:bodyPr>
            <a:normAutofit/>
          </a:bodyPr>
          <a:lstStyle/>
          <a:p>
            <a:pPr marL="342900" lvl="0" indent="-342900" algn="just">
              <a:lnSpc>
                <a:spcPct val="150000"/>
              </a:lnSpc>
              <a:buFont typeface="Arial" panose="020B0604020202020204" pitchFamily="34" charset="0"/>
              <a:buChar char="•"/>
            </a:pPr>
            <a:r>
              <a:rPr lang="en-GB" sz="2000" dirty="0"/>
              <a:t>Former Minister of Small Business Development, Honourable Lindiwe Zulu, MP, presented a consultation request to the MPSA on the modifications to the Department of Small Business Development's organisational structure on November 26, 2018. Considering the national elections in 2019 and the fact that the previous administration was nearing the end of its mandate. </a:t>
            </a:r>
          </a:p>
          <a:p>
            <a:pPr marL="342900" lvl="0" indent="-342900" algn="just">
              <a:lnSpc>
                <a:spcPct val="150000"/>
              </a:lnSpc>
              <a:buFont typeface="Arial" panose="020B0604020202020204" pitchFamily="34" charset="0"/>
              <a:buChar char="•"/>
            </a:pPr>
            <a:r>
              <a:rPr lang="en-GB" sz="2000" dirty="0"/>
              <a:t>Given the anticipated changes to the Government Machinery, the then MPSA advised that changes to the Department of Small Business Development's organisational structure should be postponed until the 6th Administration is in place. This was to allow the new EA to put creative mind to work on the configuration of the Department.</a:t>
            </a:r>
            <a:endParaRPr lang="en-ZA" sz="2000" dirty="0"/>
          </a:p>
          <a:p>
            <a:pPr marL="457200" lvl="0" indent="-457200" algn="just">
              <a:lnSpc>
                <a:spcPct val="150000"/>
              </a:lnSpc>
              <a:buFont typeface="Arial" panose="020B0604020202020204" pitchFamily="34" charset="0"/>
              <a:buChar char="•"/>
            </a:pPr>
            <a:endParaRPr lang="en-ZA" sz="2000" dirty="0">
              <a:latin typeface="Tw Cen MT" panose="020B0602020104020603" pitchFamily="34" charset="0"/>
              <a:cs typeface="Arial" panose="020B0604020202020204" pitchFamily="34" charset="0"/>
            </a:endParaRPr>
          </a:p>
          <a:p>
            <a:pPr marL="342900" indent="-342900" algn="just">
              <a:buFont typeface="Arial" panose="020B0604020202020204" pitchFamily="34" charset="0"/>
              <a:buChar char="•"/>
            </a:pPr>
            <a:endParaRPr lang="en-ZA" dirty="0">
              <a:latin typeface="Tw Cen MT" panose="020B0602020104020603"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DC9E25A-9A0F-4A1E-B81E-2CE7DE58EE2E}" type="slidenum">
              <a:rPr lang="en-ZA" smtClean="0">
                <a:solidFill>
                  <a:prstClr val="black">
                    <a:tint val="75000"/>
                  </a:prstClr>
                </a:solidFill>
              </a:rPr>
              <a:pPr/>
              <a:t>4</a:t>
            </a:fld>
            <a:endParaRPr lang="en-ZA">
              <a:solidFill>
                <a:prstClr val="black">
                  <a:tint val="75000"/>
                </a:prstClr>
              </a:solidFill>
            </a:endParaRPr>
          </a:p>
        </p:txBody>
      </p:sp>
      <p:sp>
        <p:nvSpPr>
          <p:cNvPr id="5" name="Slide Number Placeholder 3"/>
          <p:cNvSpPr txBox="1">
            <a:spLocks/>
          </p:cNvSpPr>
          <p:nvPr/>
        </p:nvSpPr>
        <p:spPr>
          <a:xfrm>
            <a:off x="11014364" y="0"/>
            <a:ext cx="1177635" cy="878510"/>
          </a:xfrm>
          <a:prstGeom prst="rect">
            <a:avLst/>
          </a:prstGeom>
          <a:solidFill>
            <a:schemeClr val="bg1"/>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3200" b="1" dirty="0">
                <a:latin typeface="Trebuchet MS" panose="020B0603020202020204"/>
              </a:rPr>
              <a:t>4</a:t>
            </a:r>
          </a:p>
        </p:txBody>
      </p:sp>
    </p:spTree>
    <p:extLst>
      <p:ext uri="{BB962C8B-B14F-4D97-AF65-F5344CB8AC3E}">
        <p14:creationId xmlns:p14="http://schemas.microsoft.com/office/powerpoint/2010/main" xmlns="" val="52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349" y="-384757"/>
            <a:ext cx="11953328" cy="1052736"/>
          </a:xfrm>
        </p:spPr>
        <p:txBody>
          <a:bodyPr>
            <a:normAutofit/>
          </a:bodyPr>
          <a:lstStyle/>
          <a:p>
            <a:r>
              <a:rPr lang="en-US" sz="3600" b="1" kern="0" dirty="0">
                <a:solidFill>
                  <a:srgbClr val="000000"/>
                </a:solidFill>
                <a:latin typeface="Tw Cen MT" panose="020B0602020104020603" pitchFamily="34" charset="0"/>
                <a:cs typeface="Arial" pitchFamily="34" charset="0"/>
              </a:rPr>
              <a:t>STRUCTURE PROGRESS AS AT 19 APRIL 2022</a:t>
            </a:r>
            <a:endParaRPr lang="en-ZA" sz="3600" b="1" dirty="0">
              <a:latin typeface="Tw Cen MT" panose="020B0602020104020603"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238672" y="688290"/>
            <a:ext cx="11953328" cy="4612918"/>
          </a:xfrm>
        </p:spPr>
        <p:txBody>
          <a:bodyPr>
            <a:normAutofit/>
          </a:bodyPr>
          <a:lstStyle/>
          <a:p>
            <a:pPr marL="342900" lvl="0" indent="-342900" algn="just">
              <a:lnSpc>
                <a:spcPct val="150000"/>
              </a:lnSpc>
              <a:buFont typeface="Arial" panose="020B0604020202020204" pitchFamily="34" charset="0"/>
              <a:buChar char="•"/>
            </a:pPr>
            <a:r>
              <a:rPr lang="en-GB" dirty="0"/>
              <a:t>On 19 November 2020, the DSBD submitted a pre-consultation request to the DPSA on the proposed organisational structure, and the findings of the analysis highlighted functional and establishment issues that need to be addressed before submitting a formal request for concurrence to the MPSA. </a:t>
            </a:r>
          </a:p>
          <a:p>
            <a:pPr marL="342900" lvl="0" indent="-342900" algn="just">
              <a:lnSpc>
                <a:spcPct val="150000"/>
              </a:lnSpc>
              <a:buFont typeface="Arial" panose="020B0604020202020204" pitchFamily="34" charset="0"/>
              <a:buChar char="•"/>
            </a:pPr>
            <a:r>
              <a:rPr lang="en-GB" dirty="0"/>
              <a:t>The Department was informed of the outcome of the pre-consultation request. The DPSA is still waiting for the DSBD MPSA to submit a formal consultation request that is compatible with the strategic plan and budget estimates in the Medium Term Expenditure Framework.</a:t>
            </a:r>
            <a:endParaRPr lang="en-ZA" dirty="0"/>
          </a:p>
          <a:p>
            <a:pPr lvl="0" algn="just">
              <a:lnSpc>
                <a:spcPct val="150000"/>
              </a:lnSpc>
            </a:pPr>
            <a:endParaRPr lang="en-ZA" sz="2000" dirty="0">
              <a:latin typeface="Tw Cen MT" panose="020B0602020104020603" pitchFamily="34" charset="0"/>
              <a:cs typeface="Arial" panose="020B0604020202020204" pitchFamily="34" charset="0"/>
            </a:endParaRPr>
          </a:p>
          <a:p>
            <a:pPr marL="342900" indent="-342900" algn="just">
              <a:buFont typeface="Arial" panose="020B0604020202020204" pitchFamily="34" charset="0"/>
              <a:buChar char="•"/>
            </a:pPr>
            <a:endParaRPr lang="en-ZA" dirty="0">
              <a:latin typeface="Tw Cen MT" panose="020B0602020104020603"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DC9E25A-9A0F-4A1E-B81E-2CE7DE58EE2E}" type="slidenum">
              <a:rPr lang="en-ZA" smtClean="0">
                <a:solidFill>
                  <a:prstClr val="black">
                    <a:tint val="75000"/>
                  </a:prstClr>
                </a:solidFill>
              </a:rPr>
              <a:pPr/>
              <a:t>5</a:t>
            </a:fld>
            <a:endParaRPr lang="en-ZA">
              <a:solidFill>
                <a:prstClr val="black">
                  <a:tint val="75000"/>
                </a:prstClr>
              </a:solidFill>
            </a:endParaRPr>
          </a:p>
        </p:txBody>
      </p:sp>
      <p:sp>
        <p:nvSpPr>
          <p:cNvPr id="5" name="Slide Number Placeholder 3"/>
          <p:cNvSpPr txBox="1">
            <a:spLocks/>
          </p:cNvSpPr>
          <p:nvPr/>
        </p:nvSpPr>
        <p:spPr>
          <a:xfrm>
            <a:off x="11014364" y="0"/>
            <a:ext cx="1177635" cy="878510"/>
          </a:xfrm>
          <a:prstGeom prst="rect">
            <a:avLst/>
          </a:prstGeom>
          <a:solidFill>
            <a:schemeClr val="bg1"/>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3200" b="1" dirty="0">
                <a:latin typeface="Trebuchet MS" panose="020B0603020202020204"/>
              </a:rPr>
              <a:t>4</a:t>
            </a:r>
          </a:p>
        </p:txBody>
      </p:sp>
    </p:spTree>
    <p:extLst>
      <p:ext uri="{BB962C8B-B14F-4D97-AF65-F5344CB8AC3E}">
        <p14:creationId xmlns:p14="http://schemas.microsoft.com/office/powerpoint/2010/main" xmlns="" val="1631910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349" y="-384757"/>
            <a:ext cx="11953328" cy="1052736"/>
          </a:xfrm>
        </p:spPr>
        <p:txBody>
          <a:bodyPr>
            <a:normAutofit/>
          </a:bodyPr>
          <a:lstStyle/>
          <a:p>
            <a:r>
              <a:rPr lang="en-US" sz="3600" b="1" kern="0" dirty="0">
                <a:solidFill>
                  <a:srgbClr val="000000"/>
                </a:solidFill>
                <a:latin typeface="Tw Cen MT" panose="020B0602020104020603" pitchFamily="34" charset="0"/>
                <a:cs typeface="Arial" pitchFamily="34" charset="0"/>
              </a:rPr>
              <a:t>OTHER ENGAGEMENT BETWEEN THE DPSA AND DSBD</a:t>
            </a:r>
            <a:endParaRPr lang="en-ZA" sz="3600" b="1" dirty="0">
              <a:latin typeface="Tw Cen MT" panose="020B0602020104020603"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238672" y="688290"/>
            <a:ext cx="11953328" cy="4612918"/>
          </a:xfrm>
        </p:spPr>
        <p:txBody>
          <a:bodyPr>
            <a:normAutofit/>
          </a:bodyPr>
          <a:lstStyle/>
          <a:p>
            <a:pPr marL="342900" lvl="0" indent="-342900" algn="just">
              <a:lnSpc>
                <a:spcPct val="150000"/>
              </a:lnSpc>
              <a:buFont typeface="Arial" panose="020B0604020202020204" pitchFamily="34" charset="0"/>
              <a:buChar char="•"/>
            </a:pPr>
            <a:r>
              <a:rPr lang="en-ZA" sz="2000" dirty="0"/>
              <a:t>The DSBD plans to combine the Small Enterprise Development Agency (SEDA) and the Small Enterprise Finance Agency (SEFA) into a single organisation that will be more responsive to SMME demands. </a:t>
            </a:r>
          </a:p>
          <a:p>
            <a:pPr marL="342900" lvl="0" indent="-342900" algn="just">
              <a:lnSpc>
                <a:spcPct val="150000"/>
              </a:lnSpc>
              <a:buFont typeface="Arial" panose="020B0604020202020204" pitchFamily="34" charset="0"/>
              <a:buChar char="•"/>
            </a:pPr>
            <a:r>
              <a:rPr lang="en-ZA" sz="2000" dirty="0"/>
              <a:t>The DSBD is working on a business case to help facilitate the merger, which will be used to help create enabling legislation for the new entity. On March 17, 2021, the DSBD and the DPSA met to discuss the draft business case.</a:t>
            </a:r>
          </a:p>
          <a:p>
            <a:pPr marL="457200" lvl="0" indent="-457200" algn="just">
              <a:lnSpc>
                <a:spcPct val="150000"/>
              </a:lnSpc>
              <a:buFont typeface="Arial" panose="020B0604020202020204" pitchFamily="34" charset="0"/>
              <a:buChar char="•"/>
            </a:pPr>
            <a:endParaRPr lang="en-GB" sz="3200" dirty="0">
              <a:latin typeface="Arial" panose="020B0604020202020204" pitchFamily="34" charset="0"/>
              <a:cs typeface="Arial" panose="020B0604020202020204" pitchFamily="34" charset="0"/>
            </a:endParaRPr>
          </a:p>
          <a:p>
            <a:pPr marL="457200" lvl="0" indent="-457200" algn="just">
              <a:lnSpc>
                <a:spcPct val="150000"/>
              </a:lnSpc>
              <a:buFont typeface="Arial" panose="020B0604020202020204" pitchFamily="34" charset="0"/>
              <a:buChar char="•"/>
            </a:pPr>
            <a:endParaRPr lang="en-ZA" sz="2000" dirty="0">
              <a:latin typeface="Tw Cen MT" panose="020B0602020104020603" pitchFamily="34" charset="0"/>
              <a:cs typeface="Arial" panose="020B0604020202020204" pitchFamily="34" charset="0"/>
            </a:endParaRPr>
          </a:p>
          <a:p>
            <a:pPr marL="342900" indent="-342900" algn="just">
              <a:buFont typeface="Arial" panose="020B0604020202020204" pitchFamily="34" charset="0"/>
              <a:buChar char="•"/>
            </a:pPr>
            <a:endParaRPr lang="en-ZA" dirty="0">
              <a:latin typeface="Tw Cen MT" panose="020B0602020104020603"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DC9E25A-9A0F-4A1E-B81E-2CE7DE58EE2E}" type="slidenum">
              <a:rPr lang="en-ZA" smtClean="0">
                <a:solidFill>
                  <a:prstClr val="black">
                    <a:tint val="75000"/>
                  </a:prstClr>
                </a:solidFill>
              </a:rPr>
              <a:pPr/>
              <a:t>6</a:t>
            </a:fld>
            <a:endParaRPr lang="en-ZA">
              <a:solidFill>
                <a:prstClr val="black">
                  <a:tint val="75000"/>
                </a:prstClr>
              </a:solidFill>
            </a:endParaRPr>
          </a:p>
        </p:txBody>
      </p:sp>
      <p:sp>
        <p:nvSpPr>
          <p:cNvPr id="5" name="Slide Number Placeholder 3"/>
          <p:cNvSpPr txBox="1">
            <a:spLocks/>
          </p:cNvSpPr>
          <p:nvPr/>
        </p:nvSpPr>
        <p:spPr>
          <a:xfrm>
            <a:off x="11353800" y="0"/>
            <a:ext cx="838199" cy="878510"/>
          </a:xfrm>
          <a:prstGeom prst="rect">
            <a:avLst/>
          </a:prstGeom>
          <a:solidFill>
            <a:schemeClr val="bg1"/>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3200" b="1" dirty="0">
                <a:latin typeface="Trebuchet MS" panose="020B0603020202020204"/>
              </a:rPr>
              <a:t>6</a:t>
            </a:r>
          </a:p>
        </p:txBody>
      </p:sp>
    </p:spTree>
    <p:extLst>
      <p:ext uri="{BB962C8B-B14F-4D97-AF65-F5344CB8AC3E}">
        <p14:creationId xmlns:p14="http://schemas.microsoft.com/office/powerpoint/2010/main" xmlns="" val="3864684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349" y="-384757"/>
            <a:ext cx="11953328" cy="1052736"/>
          </a:xfrm>
        </p:spPr>
        <p:txBody>
          <a:bodyPr>
            <a:normAutofit/>
          </a:bodyPr>
          <a:lstStyle/>
          <a:p>
            <a:r>
              <a:rPr lang="en-US" sz="3600" b="1" kern="0" dirty="0">
                <a:solidFill>
                  <a:srgbClr val="000000"/>
                </a:solidFill>
                <a:latin typeface="Tw Cen MT" panose="020B0602020104020603" pitchFamily="34" charset="0"/>
                <a:cs typeface="Arial" pitchFamily="34" charset="0"/>
              </a:rPr>
              <a:t>OTHER ENGAGEMENT BETWEEN THE DPSA AND DSBDA</a:t>
            </a:r>
            <a:endParaRPr lang="en-ZA" sz="3600" b="1" dirty="0">
              <a:latin typeface="Tw Cen MT" panose="020B0602020104020603"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238672" y="620688"/>
            <a:ext cx="11833992" cy="4896544"/>
          </a:xfrm>
        </p:spPr>
        <p:txBody>
          <a:bodyPr>
            <a:normAutofit fontScale="92500" lnSpcReduction="10000"/>
          </a:bodyPr>
          <a:lstStyle/>
          <a:p>
            <a:pPr marL="457200" indent="-457200" algn="just">
              <a:lnSpc>
                <a:spcPct val="140000"/>
              </a:lnSpc>
              <a:buFont typeface="Arial" panose="020B0604020202020204" pitchFamily="34" charset="0"/>
              <a:buChar char="•"/>
            </a:pPr>
            <a:r>
              <a:rPr lang="en-ZA" sz="2500" dirty="0">
                <a:cs typeface="Arial" panose="020B0604020202020204" pitchFamily="34" charset="0"/>
              </a:rPr>
              <a:t>To strengthen the business case the DPSA made the following inputs, amongst others, for incorporation into the business case:</a:t>
            </a:r>
          </a:p>
          <a:p>
            <a:pPr marL="457200" indent="-457200" algn="just">
              <a:lnSpc>
                <a:spcPct val="140000"/>
              </a:lnSpc>
              <a:buFont typeface="Wingdings" panose="05000000000000000000" pitchFamily="2" charset="2"/>
              <a:buChar char="ü"/>
            </a:pPr>
            <a:r>
              <a:rPr lang="en-ZA" sz="2500" dirty="0">
                <a:cs typeface="Arial" panose="020B0604020202020204" pitchFamily="34" charset="0"/>
              </a:rPr>
              <a:t>Collective agreement with organised labour to determine matching and placing criteria and to deal with possible excess employees.</a:t>
            </a:r>
          </a:p>
          <a:p>
            <a:pPr marL="457200" indent="-457200" algn="just">
              <a:lnSpc>
                <a:spcPct val="140000"/>
              </a:lnSpc>
              <a:buFont typeface="Wingdings" panose="05000000000000000000" pitchFamily="2" charset="2"/>
              <a:buChar char="ü"/>
            </a:pPr>
            <a:r>
              <a:rPr lang="en-ZA" sz="2500" dirty="0">
                <a:cs typeface="Arial" panose="020B0604020202020204" pitchFamily="34" charset="0"/>
              </a:rPr>
              <a:t>Improved governance arrangements such as the composition of the board.</a:t>
            </a:r>
          </a:p>
          <a:p>
            <a:pPr marL="457200" indent="-457200" algn="just">
              <a:lnSpc>
                <a:spcPct val="140000"/>
              </a:lnSpc>
              <a:buFont typeface="Wingdings" panose="05000000000000000000" pitchFamily="2" charset="2"/>
              <a:buChar char="ü"/>
            </a:pPr>
            <a:r>
              <a:rPr lang="en-ZA" sz="2500" dirty="0">
                <a:cs typeface="Arial" panose="020B0604020202020204" pitchFamily="34" charset="0"/>
              </a:rPr>
              <a:t>Reconciling the DSBD’s service delivery model with that of the new entity’s business model.</a:t>
            </a:r>
          </a:p>
          <a:p>
            <a:pPr marL="457200" indent="-457200" algn="just">
              <a:lnSpc>
                <a:spcPct val="140000"/>
              </a:lnSpc>
              <a:buFont typeface="Wingdings" panose="05000000000000000000" pitchFamily="2" charset="2"/>
              <a:buChar char="ü"/>
            </a:pPr>
            <a:r>
              <a:rPr lang="en-ZA" sz="2500" dirty="0">
                <a:cs typeface="Arial" panose="020B0604020202020204" pitchFamily="34" charset="0"/>
              </a:rPr>
              <a:t>Reconciling the organisational structure of the DSBD in respect of policy development and oversight over the entity.</a:t>
            </a:r>
          </a:p>
          <a:p>
            <a:pPr marL="457200" indent="-457200" algn="just">
              <a:lnSpc>
                <a:spcPct val="140000"/>
              </a:lnSpc>
              <a:buFont typeface="Wingdings" panose="05000000000000000000" pitchFamily="2" charset="2"/>
              <a:buChar char="ü"/>
            </a:pPr>
            <a:r>
              <a:rPr lang="en-ZA" sz="2500" dirty="0">
                <a:cs typeface="Arial" panose="020B0604020202020204" pitchFamily="34" charset="0"/>
              </a:rPr>
              <a:t>Provide more detail on costing the restructuring. </a:t>
            </a:r>
          </a:p>
          <a:p>
            <a:pPr marL="457200" lvl="0" indent="-457200" algn="just">
              <a:lnSpc>
                <a:spcPct val="150000"/>
              </a:lnSpc>
              <a:buFont typeface="Arial" panose="020B0604020202020204" pitchFamily="34" charset="0"/>
              <a:buChar char="•"/>
            </a:pPr>
            <a:endParaRPr lang="en-GB" sz="3200" dirty="0">
              <a:latin typeface="Arial" panose="020B0604020202020204" pitchFamily="34" charset="0"/>
              <a:cs typeface="Arial" panose="020B0604020202020204" pitchFamily="34" charset="0"/>
            </a:endParaRPr>
          </a:p>
          <a:p>
            <a:pPr marL="457200" lvl="0" indent="-457200" algn="just">
              <a:lnSpc>
                <a:spcPct val="150000"/>
              </a:lnSpc>
              <a:buFont typeface="Arial" panose="020B0604020202020204" pitchFamily="34" charset="0"/>
              <a:buChar char="•"/>
            </a:pPr>
            <a:endParaRPr lang="en-ZA" sz="2000" dirty="0">
              <a:latin typeface="Tw Cen MT" panose="020B0602020104020603" pitchFamily="34" charset="0"/>
              <a:cs typeface="Arial" panose="020B0604020202020204" pitchFamily="34" charset="0"/>
            </a:endParaRPr>
          </a:p>
          <a:p>
            <a:pPr marL="342900" indent="-342900" algn="just">
              <a:buFont typeface="Arial" panose="020B0604020202020204" pitchFamily="34" charset="0"/>
              <a:buChar char="•"/>
            </a:pPr>
            <a:endParaRPr lang="en-ZA" dirty="0">
              <a:latin typeface="Tw Cen MT" panose="020B0602020104020603"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DC9E25A-9A0F-4A1E-B81E-2CE7DE58EE2E}" type="slidenum">
              <a:rPr lang="en-ZA" smtClean="0">
                <a:solidFill>
                  <a:prstClr val="black">
                    <a:tint val="75000"/>
                  </a:prstClr>
                </a:solidFill>
              </a:rPr>
              <a:pPr/>
              <a:t>7</a:t>
            </a:fld>
            <a:endParaRPr lang="en-ZA">
              <a:solidFill>
                <a:prstClr val="black">
                  <a:tint val="75000"/>
                </a:prstClr>
              </a:solidFill>
            </a:endParaRPr>
          </a:p>
        </p:txBody>
      </p:sp>
      <p:sp>
        <p:nvSpPr>
          <p:cNvPr id="5" name="Slide Number Placeholder 3"/>
          <p:cNvSpPr txBox="1">
            <a:spLocks/>
          </p:cNvSpPr>
          <p:nvPr/>
        </p:nvSpPr>
        <p:spPr>
          <a:xfrm>
            <a:off x="11014364" y="0"/>
            <a:ext cx="1177635" cy="878510"/>
          </a:xfrm>
          <a:prstGeom prst="rect">
            <a:avLst/>
          </a:prstGeom>
          <a:solidFill>
            <a:schemeClr val="bg1"/>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3200" b="1" dirty="0">
                <a:latin typeface="Trebuchet MS" panose="020B0603020202020204"/>
              </a:rPr>
              <a:t>7</a:t>
            </a:r>
          </a:p>
        </p:txBody>
      </p:sp>
    </p:spTree>
    <p:extLst>
      <p:ext uri="{BB962C8B-B14F-4D97-AF65-F5344CB8AC3E}">
        <p14:creationId xmlns:p14="http://schemas.microsoft.com/office/powerpoint/2010/main" xmlns="" val="1041514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349" y="-384757"/>
            <a:ext cx="11953328" cy="1052736"/>
          </a:xfrm>
        </p:spPr>
        <p:txBody>
          <a:bodyPr>
            <a:normAutofit/>
          </a:bodyPr>
          <a:lstStyle/>
          <a:p>
            <a:r>
              <a:rPr lang="en-US" sz="3600" b="1" kern="0" dirty="0">
                <a:solidFill>
                  <a:srgbClr val="000000"/>
                </a:solidFill>
                <a:latin typeface="Tw Cen MT" panose="020B0602020104020603" pitchFamily="34" charset="0"/>
                <a:cs typeface="Arial" pitchFamily="34" charset="0"/>
              </a:rPr>
              <a:t>OTHER ENGAGEMENT BETWEEN THE DPSA AND DSBDA</a:t>
            </a:r>
            <a:endParaRPr lang="en-ZA" sz="3600" b="1" dirty="0">
              <a:latin typeface="Tw Cen MT" panose="020B0602020104020603"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238672" y="688290"/>
            <a:ext cx="11953328" cy="4612918"/>
          </a:xfrm>
        </p:spPr>
        <p:txBody>
          <a:bodyPr>
            <a:normAutofit/>
          </a:bodyPr>
          <a:lstStyle/>
          <a:p>
            <a:pPr marL="457200" lvl="0" indent="-457200" algn="just">
              <a:lnSpc>
                <a:spcPct val="130000"/>
              </a:lnSpc>
              <a:buFont typeface="Arial" panose="020B0604020202020204" pitchFamily="34" charset="0"/>
              <a:buChar char="•"/>
            </a:pPr>
            <a:r>
              <a:rPr lang="en-ZA" sz="3200" dirty="0">
                <a:cs typeface="Arial" panose="020B0604020202020204" pitchFamily="34" charset="0"/>
              </a:rPr>
              <a:t>Once the business case and draft legislation is finalised, the Minister of Small Business Development should formally submit the final business case and draft legislation to the Minister for the Public Service and Administration and the Minister of Finance for consultation and inputs.</a:t>
            </a:r>
          </a:p>
          <a:p>
            <a:pPr marL="457200" lvl="0" indent="-457200" algn="just">
              <a:lnSpc>
                <a:spcPct val="150000"/>
              </a:lnSpc>
              <a:buFont typeface="Arial" panose="020B0604020202020204" pitchFamily="34" charset="0"/>
              <a:buChar char="•"/>
            </a:pPr>
            <a:endParaRPr lang="en-GB" sz="3200" dirty="0">
              <a:latin typeface="Arial" panose="020B0604020202020204" pitchFamily="34" charset="0"/>
              <a:cs typeface="Arial" panose="020B0604020202020204" pitchFamily="34" charset="0"/>
            </a:endParaRPr>
          </a:p>
          <a:p>
            <a:pPr marL="457200" lvl="0" indent="-457200" algn="just">
              <a:lnSpc>
                <a:spcPct val="150000"/>
              </a:lnSpc>
              <a:buFont typeface="Arial" panose="020B0604020202020204" pitchFamily="34" charset="0"/>
              <a:buChar char="•"/>
            </a:pPr>
            <a:endParaRPr lang="en-ZA" sz="2000" dirty="0">
              <a:latin typeface="Tw Cen MT" panose="020B0602020104020603" pitchFamily="34" charset="0"/>
              <a:cs typeface="Arial" panose="020B0604020202020204" pitchFamily="34" charset="0"/>
            </a:endParaRPr>
          </a:p>
          <a:p>
            <a:pPr marL="342900" indent="-342900" algn="just">
              <a:buFont typeface="Arial" panose="020B0604020202020204" pitchFamily="34" charset="0"/>
              <a:buChar char="•"/>
            </a:pPr>
            <a:endParaRPr lang="en-ZA" dirty="0">
              <a:latin typeface="Tw Cen MT" panose="020B0602020104020603"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DC9E25A-9A0F-4A1E-B81E-2CE7DE58EE2E}" type="slidenum">
              <a:rPr lang="en-ZA" smtClean="0">
                <a:solidFill>
                  <a:prstClr val="black">
                    <a:tint val="75000"/>
                  </a:prstClr>
                </a:solidFill>
              </a:rPr>
              <a:pPr/>
              <a:t>8</a:t>
            </a:fld>
            <a:endParaRPr lang="en-ZA">
              <a:solidFill>
                <a:prstClr val="black">
                  <a:tint val="75000"/>
                </a:prstClr>
              </a:solidFill>
            </a:endParaRPr>
          </a:p>
        </p:txBody>
      </p:sp>
      <p:sp>
        <p:nvSpPr>
          <p:cNvPr id="5" name="Slide Number Placeholder 3"/>
          <p:cNvSpPr txBox="1">
            <a:spLocks/>
          </p:cNvSpPr>
          <p:nvPr/>
        </p:nvSpPr>
        <p:spPr>
          <a:xfrm>
            <a:off x="11014364" y="0"/>
            <a:ext cx="1177635" cy="878510"/>
          </a:xfrm>
          <a:prstGeom prst="rect">
            <a:avLst/>
          </a:prstGeom>
          <a:solidFill>
            <a:schemeClr val="bg1"/>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3200" b="1" dirty="0">
                <a:latin typeface="Trebuchet MS" panose="020B0603020202020204"/>
              </a:rPr>
              <a:t>8</a:t>
            </a:r>
          </a:p>
        </p:txBody>
      </p:sp>
    </p:spTree>
    <p:extLst>
      <p:ext uri="{BB962C8B-B14F-4D97-AF65-F5344CB8AC3E}">
        <p14:creationId xmlns:p14="http://schemas.microsoft.com/office/powerpoint/2010/main" xmlns="" val="260930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1349" y="-384757"/>
            <a:ext cx="11953328" cy="1052736"/>
          </a:xfrm>
        </p:spPr>
        <p:txBody>
          <a:bodyPr>
            <a:normAutofit/>
          </a:bodyPr>
          <a:lstStyle/>
          <a:p>
            <a:r>
              <a:rPr lang="en-US" sz="3600" b="1" kern="0" dirty="0">
                <a:solidFill>
                  <a:srgbClr val="000000"/>
                </a:solidFill>
                <a:latin typeface="Tw Cen MT" panose="020B0602020104020603" pitchFamily="34" charset="0"/>
                <a:cs typeface="Arial" pitchFamily="34" charset="0"/>
              </a:rPr>
              <a:t>OTHER ENGAGEMENT BETWEEN THE DPSA AND DSBDA</a:t>
            </a:r>
            <a:endParaRPr lang="en-ZA" sz="3600" b="1" dirty="0">
              <a:latin typeface="Tw Cen MT" panose="020B0602020104020603" pitchFamily="34" charset="0"/>
            </a:endParaRP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238672" y="688290"/>
            <a:ext cx="11953328" cy="4612918"/>
          </a:xfrm>
        </p:spPr>
        <p:txBody>
          <a:bodyPr>
            <a:normAutofit/>
          </a:bodyPr>
          <a:lstStyle/>
          <a:p>
            <a:pPr marL="342900" lvl="0" indent="-342900" algn="just">
              <a:lnSpc>
                <a:spcPct val="150000"/>
              </a:lnSpc>
              <a:buFont typeface="Arial" panose="020B0604020202020204" pitchFamily="34" charset="0"/>
              <a:buChar char="•"/>
            </a:pPr>
            <a:r>
              <a:rPr lang="en-GB" sz="2000" dirty="0"/>
              <a:t>The Minister of Small Business Development, Honourable Stella </a:t>
            </a:r>
            <a:r>
              <a:rPr lang="en-GB" sz="2000" dirty="0" err="1"/>
              <a:t>Ndabeni</a:t>
            </a:r>
            <a:r>
              <a:rPr lang="en-GB" sz="2000" dirty="0"/>
              <a:t> Abrahams, MP, submitted a letter to the Minister of Public Service and Administration (MPSA) on 23 March 2022, with specific reference to the filling of vacant Deputy Director-General positions. </a:t>
            </a:r>
          </a:p>
          <a:p>
            <a:pPr marL="342900" lvl="0" indent="-342900" algn="just">
              <a:lnSpc>
                <a:spcPct val="150000"/>
              </a:lnSpc>
              <a:buFont typeface="Arial" panose="020B0604020202020204" pitchFamily="34" charset="0"/>
              <a:buChar char="•"/>
            </a:pPr>
            <a:r>
              <a:rPr lang="en-GB" sz="2000" dirty="0"/>
              <a:t>The letter was in response to a letter dated 8 March 2022 from the DPSA, which sought to draw the Department's attention to regulation 67(7) of the Public Service Regulations, 2016, which governs the filling of vacant positions. The Department was asked to fill three Deputy Director-General positions that had been vacant for longer than the regulations called for.</a:t>
            </a:r>
            <a:endParaRPr lang="en-ZA" sz="2000" dirty="0"/>
          </a:p>
          <a:p>
            <a:pPr marL="457200" lvl="0" indent="-457200" algn="just">
              <a:lnSpc>
                <a:spcPct val="150000"/>
              </a:lnSpc>
              <a:buFont typeface="Arial" panose="020B0604020202020204" pitchFamily="34" charset="0"/>
              <a:buChar char="•"/>
            </a:pPr>
            <a:endParaRPr lang="en-GB" sz="3200" dirty="0">
              <a:latin typeface="Arial" panose="020B0604020202020204" pitchFamily="34" charset="0"/>
              <a:cs typeface="Arial" panose="020B0604020202020204" pitchFamily="34" charset="0"/>
            </a:endParaRPr>
          </a:p>
          <a:p>
            <a:pPr marL="457200" lvl="0" indent="-457200" algn="just">
              <a:lnSpc>
                <a:spcPct val="150000"/>
              </a:lnSpc>
              <a:buFont typeface="Arial" panose="020B0604020202020204" pitchFamily="34" charset="0"/>
              <a:buChar char="•"/>
            </a:pPr>
            <a:endParaRPr lang="en-ZA" sz="2000" dirty="0">
              <a:latin typeface="Tw Cen MT" panose="020B0602020104020603" pitchFamily="34" charset="0"/>
              <a:cs typeface="Arial" panose="020B0604020202020204" pitchFamily="34" charset="0"/>
            </a:endParaRPr>
          </a:p>
          <a:p>
            <a:pPr marL="342900" indent="-342900" algn="just">
              <a:buFont typeface="Arial" panose="020B0604020202020204" pitchFamily="34" charset="0"/>
              <a:buChar char="•"/>
            </a:pPr>
            <a:endParaRPr lang="en-ZA" dirty="0">
              <a:latin typeface="Tw Cen MT" panose="020B0602020104020603"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DC9E25A-9A0F-4A1E-B81E-2CE7DE58EE2E}" type="slidenum">
              <a:rPr lang="en-ZA" smtClean="0">
                <a:solidFill>
                  <a:prstClr val="black">
                    <a:tint val="75000"/>
                  </a:prstClr>
                </a:solidFill>
              </a:rPr>
              <a:pPr/>
              <a:t>9</a:t>
            </a:fld>
            <a:endParaRPr lang="en-ZA">
              <a:solidFill>
                <a:prstClr val="black">
                  <a:tint val="75000"/>
                </a:prstClr>
              </a:solidFill>
            </a:endParaRPr>
          </a:p>
        </p:txBody>
      </p:sp>
      <p:sp>
        <p:nvSpPr>
          <p:cNvPr id="5" name="Slide Number Placeholder 3"/>
          <p:cNvSpPr txBox="1">
            <a:spLocks/>
          </p:cNvSpPr>
          <p:nvPr/>
        </p:nvSpPr>
        <p:spPr>
          <a:xfrm>
            <a:off x="11014364" y="0"/>
            <a:ext cx="1177635" cy="878510"/>
          </a:xfrm>
          <a:prstGeom prst="rect">
            <a:avLst/>
          </a:prstGeom>
          <a:solidFill>
            <a:schemeClr val="bg1"/>
          </a:solid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GB" sz="3200" b="1" dirty="0">
                <a:latin typeface="Trebuchet MS" panose="020B0603020202020204"/>
              </a:rPr>
              <a:t>8</a:t>
            </a:r>
          </a:p>
        </p:txBody>
      </p:sp>
    </p:spTree>
    <p:extLst>
      <p:ext uri="{BB962C8B-B14F-4D97-AF65-F5344CB8AC3E}">
        <p14:creationId xmlns:p14="http://schemas.microsoft.com/office/powerpoint/2010/main" xmlns="" val="4142511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8035</TotalTime>
  <Words>1112</Words>
  <Application>Microsoft Office PowerPoint</Application>
  <PresentationFormat>Custom</PresentationFormat>
  <Paragraphs>86</Paragraphs>
  <Slides>14</Slides>
  <Notes>1</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Custom Design</vt:lpstr>
      <vt:lpstr>Slide 1</vt:lpstr>
      <vt:lpstr>PURPOSE OF THE PRESENTATION</vt:lpstr>
      <vt:lpstr>STRUCTURE PROGRESS AS AT 19 APRIL 2022</vt:lpstr>
      <vt:lpstr>STRUCTURE PROGRESS AS AT 19 APRIL 2022</vt:lpstr>
      <vt:lpstr>STRUCTURE PROGRESS AS AT 19 APRIL 2022</vt:lpstr>
      <vt:lpstr>OTHER ENGAGEMENT BETWEEN THE DPSA AND DSBD</vt:lpstr>
      <vt:lpstr>OTHER ENGAGEMENT BETWEEN THE DPSA AND DSBDA</vt:lpstr>
      <vt:lpstr>OTHER ENGAGEMENT BETWEEN THE DPSA AND DSBDA</vt:lpstr>
      <vt:lpstr>OTHER ENGAGEMENT BETWEEN THE DPSA AND DSBDA</vt:lpstr>
      <vt:lpstr>OTHER ENGAGEMENT BETWEEN THE DPSA AND DSBDA</vt:lpstr>
      <vt:lpstr>OTHER ENGAGEMENT BETWEEN THE DPSA AND DSBDA</vt:lpstr>
      <vt:lpstr>OTHER ENGAGEMENT BETWEEN THE DPSA AND DSBDA</vt:lpstr>
      <vt:lpstr>WAY FORWARD </vt:lpstr>
      <vt:lpstr>Slide 14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Oscar.Tshivhase@dpsa.gov.za</dc:creator>
  <cp:lastModifiedBy>USER</cp:lastModifiedBy>
  <cp:revision>258</cp:revision>
  <cp:lastPrinted>2021-04-19T13:29:23Z</cp:lastPrinted>
  <dcterms:created xsi:type="dcterms:W3CDTF">2020-08-26T14:00:10Z</dcterms:created>
  <dcterms:modified xsi:type="dcterms:W3CDTF">2022-04-21T20:21:39Z</dcterms:modified>
</cp:coreProperties>
</file>