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2"/>
  </p:notesMasterIdLst>
  <p:handoutMasterIdLst>
    <p:handoutMasterId r:id="rId13"/>
  </p:handoutMasterIdLst>
  <p:sldIdLst>
    <p:sldId id="256" r:id="rId2"/>
    <p:sldId id="258" r:id="rId3"/>
    <p:sldId id="259" r:id="rId4"/>
    <p:sldId id="266" r:id="rId5"/>
    <p:sldId id="269" r:id="rId6"/>
    <p:sldId id="263" r:id="rId7"/>
    <p:sldId id="272" r:id="rId8"/>
    <p:sldId id="273" r:id="rId9"/>
    <p:sldId id="274"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B816"/>
    <a:srgbClr val="DA2027"/>
    <a:srgbClr val="048B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61"/>
    <p:restoredTop sz="95768"/>
  </p:normalViewPr>
  <p:slideViewPr>
    <p:cSldViewPr snapToGrid="0" snapToObjects="1">
      <p:cViewPr varScale="1">
        <p:scale>
          <a:sx n="73" d="100"/>
          <a:sy n="73" d="100"/>
        </p:scale>
        <p:origin x="-834"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0" d="100"/>
          <a:sy n="80" d="100"/>
        </p:scale>
        <p:origin x="2720"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94111B2-74B6-6E4C-8386-5311F802F7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B0E8640-1EEF-C249-BFA6-C4D91E0B26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D2A5A5-240E-294C-93C7-A730B46DFBB6}" type="datetimeFigureOut">
              <a:rPr lang="en-US" smtClean="0"/>
              <a:pPr/>
              <a:t>4/21/2022</a:t>
            </a:fld>
            <a:endParaRPr lang="en-US"/>
          </a:p>
        </p:txBody>
      </p:sp>
      <p:sp>
        <p:nvSpPr>
          <p:cNvPr id="4" name="Footer Placeholder 3">
            <a:extLst>
              <a:ext uri="{FF2B5EF4-FFF2-40B4-BE49-F238E27FC236}">
                <a16:creationId xmlns:a16="http://schemas.microsoft.com/office/drawing/2014/main" xmlns="" id="{7AE9D346-2AAA-704D-A554-9CA979BEE2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3B2E235-E609-9E46-80BE-6BD897A00B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469B46-7B76-7543-88FA-FB941E283D3A}" type="slidenum">
              <a:rPr lang="en-US" smtClean="0"/>
              <a:pPr/>
              <a:t>‹#›</a:t>
            </a:fld>
            <a:endParaRPr lang="en-US"/>
          </a:p>
        </p:txBody>
      </p:sp>
    </p:spTree>
    <p:extLst>
      <p:ext uri="{BB962C8B-B14F-4D97-AF65-F5344CB8AC3E}">
        <p14:creationId xmlns:p14="http://schemas.microsoft.com/office/powerpoint/2010/main" xmlns="" val="2705002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5DA20-5D8B-3743-B7A4-CA1EA18FE18E}" type="datetimeFigureOut">
              <a:rPr lang="en-US" smtClean="0"/>
              <a:pPr/>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2D834-D6BB-5244-96EB-FE5EB6376F1F}" type="slidenum">
              <a:rPr lang="en-US" smtClean="0"/>
              <a:pPr/>
              <a:t>‹#›</a:t>
            </a:fld>
            <a:endParaRPr lang="en-US"/>
          </a:p>
        </p:txBody>
      </p:sp>
    </p:spTree>
    <p:extLst>
      <p:ext uri="{BB962C8B-B14F-4D97-AF65-F5344CB8AC3E}">
        <p14:creationId xmlns:p14="http://schemas.microsoft.com/office/powerpoint/2010/main" xmlns="" val="135274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EA3F108-40CB-BF47-B4F0-414D35C3432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059253A-3BF0-5648-B353-5A89957D1FCD}"/>
              </a:ext>
            </a:extLst>
          </p:cNvPr>
          <p:cNvSpPr>
            <a:spLocks noGrp="1"/>
          </p:cNvSpPr>
          <p:nvPr>
            <p:ph type="ctrTitle"/>
          </p:nvPr>
        </p:nvSpPr>
        <p:spPr>
          <a:xfrm>
            <a:off x="464458" y="1984375"/>
            <a:ext cx="3962400" cy="2387600"/>
          </a:xfrm>
        </p:spPr>
        <p:txBody>
          <a:bodyPr anchor="b">
            <a:normAutofit/>
          </a:bodyPr>
          <a:lstStyle>
            <a:lvl1pPr algn="l">
              <a:defRPr sz="2800"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E75470DC-D7FB-4E4C-820C-5940F41363FE}"/>
              </a:ext>
            </a:extLst>
          </p:cNvPr>
          <p:cNvSpPr>
            <a:spLocks noGrp="1"/>
          </p:cNvSpPr>
          <p:nvPr>
            <p:ph type="subTitle" idx="1"/>
          </p:nvPr>
        </p:nvSpPr>
        <p:spPr>
          <a:xfrm>
            <a:off x="464458" y="4442620"/>
            <a:ext cx="41148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3F6D23E9-4494-9449-B310-CA56B7564EC5}"/>
              </a:ext>
            </a:extLst>
          </p:cNvPr>
          <p:cNvSpPr>
            <a:spLocks noGrp="1"/>
          </p:cNvSpPr>
          <p:nvPr>
            <p:ph type="dt" sz="half" idx="10"/>
          </p:nvPr>
        </p:nvSpPr>
        <p:spPr>
          <a:xfrm>
            <a:off x="464458" y="6356350"/>
            <a:ext cx="1567542" cy="365125"/>
          </a:xfrm>
        </p:spPr>
        <p:txBody>
          <a:bodyPr/>
          <a:lstStyle>
            <a:lvl1pPr>
              <a:defRPr>
                <a:latin typeface="Arial" panose="020B0604020202020204" pitchFamily="34" charset="0"/>
                <a:cs typeface="Arial" panose="020B0604020202020204" pitchFamily="34" charset="0"/>
              </a:defRPr>
            </a:lvl1pPr>
          </a:lstStyle>
          <a:p>
            <a:fld id="{635A52DD-EB9C-7A4E-8BFD-3E5E203D4BC6}" type="datetime1">
              <a:rPr lang="en-ZA" smtClean="0"/>
              <a:pPr/>
              <a:t>2022/04/21</a:t>
            </a:fld>
            <a:endParaRPr lang="en-US" dirty="0"/>
          </a:p>
        </p:txBody>
      </p:sp>
      <p:sp>
        <p:nvSpPr>
          <p:cNvPr id="5" name="Footer Placeholder 4">
            <a:extLst>
              <a:ext uri="{FF2B5EF4-FFF2-40B4-BE49-F238E27FC236}">
                <a16:creationId xmlns:a16="http://schemas.microsoft.com/office/drawing/2014/main" xmlns="" id="{2BDB3E2B-C1BB-5542-A286-3B8C6454CF7A}"/>
              </a:ext>
            </a:extLst>
          </p:cNvPr>
          <p:cNvSpPr>
            <a:spLocks noGrp="1"/>
          </p:cNvSpPr>
          <p:nvPr>
            <p:ph type="ftr" sz="quarter" idx="11"/>
          </p:nvPr>
        </p:nvSpPr>
        <p:spPr>
          <a:xfrm>
            <a:off x="2032000" y="6356350"/>
            <a:ext cx="4368800" cy="365125"/>
          </a:xfrm>
        </p:spPr>
        <p:txBody>
          <a:bodyPr/>
          <a:lstStyle>
            <a:lvl1pPr>
              <a:defRPr>
                <a:latin typeface="Arial" panose="020B0604020202020204" pitchFamily="34" charset="0"/>
                <a:cs typeface="Arial" panose="020B0604020202020204" pitchFamily="34" charset="0"/>
              </a:defRPr>
            </a:lvl1pPr>
          </a:lstStyle>
          <a:p>
            <a:r>
              <a:rPr lang="en-US" dirty="0"/>
              <a:t>ASA Strategic Plan</a:t>
            </a:r>
          </a:p>
        </p:txBody>
      </p:sp>
      <p:sp>
        <p:nvSpPr>
          <p:cNvPr id="6" name="Slide Number Placeholder 5">
            <a:extLst>
              <a:ext uri="{FF2B5EF4-FFF2-40B4-BE49-F238E27FC236}">
                <a16:creationId xmlns:a16="http://schemas.microsoft.com/office/drawing/2014/main" xmlns="" id="{A869ECE5-5578-3746-B590-52FDAE533C3C}"/>
              </a:ext>
            </a:extLst>
          </p:cNvPr>
          <p:cNvSpPr>
            <a:spLocks noGrp="1"/>
          </p:cNvSpPr>
          <p:nvPr>
            <p:ph type="sldNum" sz="quarter" idx="12"/>
          </p:nvPr>
        </p:nvSpPr>
        <p:spPr>
          <a:xfrm>
            <a:off x="6400801" y="6356350"/>
            <a:ext cx="5138056" cy="365125"/>
          </a:xfrm>
        </p:spPr>
        <p:txBody>
          <a:bodyPr/>
          <a:lstStyle>
            <a:lvl1pPr>
              <a:defRPr>
                <a:latin typeface="Arial" panose="020B0604020202020204" pitchFamily="34" charset="0"/>
                <a:cs typeface="Arial" panose="020B0604020202020204" pitchFamily="34" charset="0"/>
              </a:defRPr>
            </a:lvl1pPr>
          </a:lstStyle>
          <a:p>
            <a:fld id="{4AD67E24-67F7-8648-A667-CA3D3299FCBF}" type="slidenum">
              <a:rPr lang="en-US" smtClean="0"/>
              <a:pPr/>
              <a:t>‹#›</a:t>
            </a:fld>
            <a:endParaRPr lang="en-US" dirty="0"/>
          </a:p>
        </p:txBody>
      </p:sp>
    </p:spTree>
    <p:extLst>
      <p:ext uri="{BB962C8B-B14F-4D97-AF65-F5344CB8AC3E}">
        <p14:creationId xmlns:p14="http://schemas.microsoft.com/office/powerpoint/2010/main" xmlns="" val="344055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1405F-B175-9B41-8E33-CBE0025359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60AB927B-32A5-5840-B3DB-052B3D92CB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9E1328C-81AC-0944-A4CC-986AE5E43482}"/>
              </a:ext>
            </a:extLst>
          </p:cNvPr>
          <p:cNvSpPr>
            <a:spLocks noGrp="1"/>
          </p:cNvSpPr>
          <p:nvPr>
            <p:ph type="dt" sz="half" idx="10"/>
          </p:nvPr>
        </p:nvSpPr>
        <p:spPr/>
        <p:txBody>
          <a:bodyPr/>
          <a:lstStyle/>
          <a:p>
            <a:fld id="{04520A95-F10D-5746-BD64-79D245B42201}" type="datetime1">
              <a:rPr lang="en-ZA" smtClean="0"/>
              <a:pPr/>
              <a:t>2022/04/21</a:t>
            </a:fld>
            <a:endParaRPr lang="en-US"/>
          </a:p>
        </p:txBody>
      </p:sp>
      <p:sp>
        <p:nvSpPr>
          <p:cNvPr id="5" name="Footer Placeholder 4">
            <a:extLst>
              <a:ext uri="{FF2B5EF4-FFF2-40B4-BE49-F238E27FC236}">
                <a16:creationId xmlns:a16="http://schemas.microsoft.com/office/drawing/2014/main" xmlns="" id="{3530C970-CFB1-4848-B947-9D98614F5DFB}"/>
              </a:ext>
            </a:extLst>
          </p:cNvPr>
          <p:cNvSpPr>
            <a:spLocks noGrp="1"/>
          </p:cNvSpPr>
          <p:nvPr>
            <p:ph type="ftr" sz="quarter" idx="11"/>
          </p:nvPr>
        </p:nvSpPr>
        <p:spPr/>
        <p:txBody>
          <a:bodyPr/>
          <a:lstStyle/>
          <a:p>
            <a:r>
              <a:rPr lang="en-US" dirty="0"/>
              <a:t>ASA Strategic Plan</a:t>
            </a:r>
          </a:p>
        </p:txBody>
      </p:sp>
      <p:sp>
        <p:nvSpPr>
          <p:cNvPr id="6" name="Slide Number Placeholder 5">
            <a:extLst>
              <a:ext uri="{FF2B5EF4-FFF2-40B4-BE49-F238E27FC236}">
                <a16:creationId xmlns:a16="http://schemas.microsoft.com/office/drawing/2014/main" xmlns="" id="{FF070275-8953-644F-B409-DEAF280FA087}"/>
              </a:ext>
            </a:extLst>
          </p:cNvPr>
          <p:cNvSpPr>
            <a:spLocks noGrp="1"/>
          </p:cNvSpPr>
          <p:nvPr>
            <p:ph type="sldNum" sz="quarter" idx="12"/>
          </p:nvPr>
        </p:nvSpPr>
        <p:spPr/>
        <p:txBody>
          <a:bodyPr/>
          <a:lstStyle/>
          <a:p>
            <a:fld id="{4AD67E24-67F7-8648-A667-CA3D3299FCBF}" type="slidenum">
              <a:rPr lang="en-US" smtClean="0"/>
              <a:pPr/>
              <a:t>‹#›</a:t>
            </a:fld>
            <a:endParaRPr lang="en-US"/>
          </a:p>
        </p:txBody>
      </p:sp>
    </p:spTree>
    <p:extLst>
      <p:ext uri="{BB962C8B-B14F-4D97-AF65-F5344CB8AC3E}">
        <p14:creationId xmlns:p14="http://schemas.microsoft.com/office/powerpoint/2010/main" xmlns="" val="363920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6855A4-C1F5-BA49-84FD-8A1CC42085F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0294EB53-0B01-4F4B-8D3E-18BA7265583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1BC82BF-A1CA-2B4A-A18D-4C9DEB12444C}"/>
              </a:ext>
            </a:extLst>
          </p:cNvPr>
          <p:cNvSpPr>
            <a:spLocks noGrp="1"/>
          </p:cNvSpPr>
          <p:nvPr>
            <p:ph type="dt" sz="half" idx="10"/>
          </p:nvPr>
        </p:nvSpPr>
        <p:spPr/>
        <p:txBody>
          <a:bodyPr/>
          <a:lstStyle/>
          <a:p>
            <a:fld id="{6143180F-DBE0-634A-B570-0D9E2CA9883F}" type="datetime1">
              <a:rPr lang="en-ZA" smtClean="0"/>
              <a:pPr/>
              <a:t>2022/04/21</a:t>
            </a:fld>
            <a:endParaRPr lang="en-US"/>
          </a:p>
        </p:txBody>
      </p:sp>
      <p:sp>
        <p:nvSpPr>
          <p:cNvPr id="5" name="Footer Placeholder 4">
            <a:extLst>
              <a:ext uri="{FF2B5EF4-FFF2-40B4-BE49-F238E27FC236}">
                <a16:creationId xmlns:a16="http://schemas.microsoft.com/office/drawing/2014/main" xmlns="" id="{7DB38842-6A11-5545-BAC9-B709932CBE21}"/>
              </a:ext>
            </a:extLst>
          </p:cNvPr>
          <p:cNvSpPr>
            <a:spLocks noGrp="1"/>
          </p:cNvSpPr>
          <p:nvPr>
            <p:ph type="ftr" sz="quarter" idx="11"/>
          </p:nvPr>
        </p:nvSpPr>
        <p:spPr/>
        <p:txBody>
          <a:bodyPr/>
          <a:lstStyle/>
          <a:p>
            <a:r>
              <a:rPr lang="en-US" dirty="0"/>
              <a:t>ASA Strategic Plan</a:t>
            </a:r>
          </a:p>
        </p:txBody>
      </p:sp>
      <p:sp>
        <p:nvSpPr>
          <p:cNvPr id="6" name="Slide Number Placeholder 5">
            <a:extLst>
              <a:ext uri="{FF2B5EF4-FFF2-40B4-BE49-F238E27FC236}">
                <a16:creationId xmlns:a16="http://schemas.microsoft.com/office/drawing/2014/main" xmlns="" id="{79B855EC-3FA4-E54A-8EFA-64D7AFBE08E5}"/>
              </a:ext>
            </a:extLst>
          </p:cNvPr>
          <p:cNvSpPr>
            <a:spLocks noGrp="1"/>
          </p:cNvSpPr>
          <p:nvPr>
            <p:ph type="sldNum" sz="quarter" idx="12"/>
          </p:nvPr>
        </p:nvSpPr>
        <p:spPr/>
        <p:txBody>
          <a:bodyPr/>
          <a:lstStyle/>
          <a:p>
            <a:fld id="{4AD67E24-67F7-8648-A667-CA3D3299FCBF}" type="slidenum">
              <a:rPr lang="en-US" smtClean="0"/>
              <a:pPr/>
              <a:t>‹#›</a:t>
            </a:fld>
            <a:endParaRPr lang="en-US"/>
          </a:p>
        </p:txBody>
      </p:sp>
    </p:spTree>
    <p:extLst>
      <p:ext uri="{BB962C8B-B14F-4D97-AF65-F5344CB8AC3E}">
        <p14:creationId xmlns:p14="http://schemas.microsoft.com/office/powerpoint/2010/main" xmlns="" val="296174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9CE7CA-D438-E54E-8EE1-B4E716B6A4AC}"/>
              </a:ext>
            </a:extLst>
          </p:cNvPr>
          <p:cNvSpPr>
            <a:spLocks noGrp="1"/>
          </p:cNvSpPr>
          <p:nvPr>
            <p:ph type="title"/>
          </p:nvPr>
        </p:nvSpPr>
        <p:spPr/>
        <p:txBody>
          <a:bodyPr>
            <a:normAutofit/>
          </a:bodyPr>
          <a:lstStyle>
            <a:lvl1pPr>
              <a:defRPr sz="3600"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2FC38FE5-9F2D-8240-94ED-77F83A7097EE}"/>
              </a:ext>
            </a:extLst>
          </p:cNvPr>
          <p:cNvSpPr>
            <a:spLocks noGrp="1"/>
          </p:cNvSpPr>
          <p:nvPr>
            <p:ph idx="1"/>
          </p:nvPr>
        </p:nvSpPr>
        <p:spPr/>
        <p:txBody>
          <a:bodyPr>
            <a:normAutofit/>
          </a:bodyPr>
          <a:lstStyle>
            <a:lvl1pPr marL="0" indent="0">
              <a:lnSpc>
                <a:spcPct val="150000"/>
              </a:lnSpc>
              <a:buNone/>
              <a:defRPr sz="1400">
                <a:latin typeface="Arial" panose="020B0604020202020204" pitchFamily="34" charset="0"/>
                <a:cs typeface="Arial" panose="020B0604020202020204" pitchFamily="34" charset="0"/>
              </a:defRPr>
            </a:lvl1pPr>
            <a:lvl2pPr marL="457200" indent="0">
              <a:lnSpc>
                <a:spcPct val="150000"/>
              </a:lnSpc>
              <a:buNone/>
              <a:defRPr sz="1400">
                <a:latin typeface="Arial" panose="020B0604020202020204" pitchFamily="34" charset="0"/>
                <a:cs typeface="Arial" panose="020B0604020202020204" pitchFamily="34" charset="0"/>
              </a:defRPr>
            </a:lvl2pPr>
            <a:lvl3pPr marL="914400" indent="0">
              <a:lnSpc>
                <a:spcPct val="150000"/>
              </a:lnSpc>
              <a:buNone/>
              <a:defRPr sz="1400">
                <a:latin typeface="Arial" panose="020B0604020202020204" pitchFamily="34" charset="0"/>
                <a:cs typeface="Arial" panose="020B0604020202020204" pitchFamily="34" charset="0"/>
              </a:defRPr>
            </a:lvl3pPr>
            <a:lvl4pPr marL="1371600" indent="0">
              <a:lnSpc>
                <a:spcPct val="150000"/>
              </a:lnSpc>
              <a:buNone/>
              <a:defRPr sz="1400">
                <a:latin typeface="Arial" panose="020B0604020202020204" pitchFamily="34" charset="0"/>
                <a:cs typeface="Arial" panose="020B0604020202020204" pitchFamily="34" charset="0"/>
              </a:defRPr>
            </a:lvl4pPr>
            <a:lvl5pPr marL="1828800" indent="0">
              <a:lnSpc>
                <a:spcPct val="150000"/>
              </a:lnSpc>
              <a:buNone/>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B69ECA69-96A1-9348-B6B6-A1D5699620A2}"/>
              </a:ext>
            </a:extLst>
          </p:cNvPr>
          <p:cNvSpPr>
            <a:spLocks noGrp="1"/>
          </p:cNvSpPr>
          <p:nvPr>
            <p:ph type="dt" sz="half" idx="10"/>
          </p:nvPr>
        </p:nvSpPr>
        <p:spPr>
          <a:xfrm>
            <a:off x="7171508" y="6235019"/>
            <a:ext cx="2442755" cy="365125"/>
          </a:xfrm>
        </p:spPr>
        <p:txBody>
          <a:bodyPr/>
          <a:lstStyle/>
          <a:p>
            <a:fld id="{9768A4AF-C26C-974E-BFC8-C1E3B994057D}" type="datetime1">
              <a:rPr lang="en-ZA" smtClean="0"/>
              <a:pPr/>
              <a:t>2022/04/21</a:t>
            </a:fld>
            <a:endParaRPr lang="en-US"/>
          </a:p>
        </p:txBody>
      </p:sp>
      <p:sp>
        <p:nvSpPr>
          <p:cNvPr id="5" name="Footer Placeholder 4">
            <a:extLst>
              <a:ext uri="{FF2B5EF4-FFF2-40B4-BE49-F238E27FC236}">
                <a16:creationId xmlns:a16="http://schemas.microsoft.com/office/drawing/2014/main" xmlns="" id="{394A659A-3A10-244E-B719-CEE06E79BFDF}"/>
              </a:ext>
            </a:extLst>
          </p:cNvPr>
          <p:cNvSpPr>
            <a:spLocks noGrp="1"/>
          </p:cNvSpPr>
          <p:nvPr>
            <p:ph type="ftr" sz="quarter" idx="11"/>
          </p:nvPr>
        </p:nvSpPr>
        <p:spPr/>
        <p:txBody>
          <a:bodyPr/>
          <a:lstStyle/>
          <a:p>
            <a:r>
              <a:rPr lang="en-US" dirty="0"/>
              <a:t>ASA Strategic Plan</a:t>
            </a:r>
          </a:p>
        </p:txBody>
      </p:sp>
      <p:sp>
        <p:nvSpPr>
          <p:cNvPr id="6" name="Slide Number Placeholder 5">
            <a:extLst>
              <a:ext uri="{FF2B5EF4-FFF2-40B4-BE49-F238E27FC236}">
                <a16:creationId xmlns:a16="http://schemas.microsoft.com/office/drawing/2014/main" xmlns="" id="{B752A48E-CEB0-8749-AC8C-A77E8E183424}"/>
              </a:ext>
            </a:extLst>
          </p:cNvPr>
          <p:cNvSpPr>
            <a:spLocks noGrp="1"/>
          </p:cNvSpPr>
          <p:nvPr>
            <p:ph type="sldNum" sz="quarter" idx="12"/>
          </p:nvPr>
        </p:nvSpPr>
        <p:spPr>
          <a:xfrm>
            <a:off x="478972" y="6235019"/>
            <a:ext cx="500741" cy="365125"/>
          </a:xfrm>
        </p:spPr>
        <p:txBody>
          <a:bodyPr/>
          <a:lstStyle>
            <a:lvl1pPr algn="ctr">
              <a:defRPr/>
            </a:lvl1pPr>
          </a:lstStyle>
          <a:p>
            <a:fld id="{4AD67E24-67F7-8648-A667-CA3D3299FCBF}" type="slidenum">
              <a:rPr lang="en-US" smtClean="0"/>
              <a:pPr/>
              <a:t>‹#›</a:t>
            </a:fld>
            <a:endParaRPr lang="en-US" dirty="0"/>
          </a:p>
        </p:txBody>
      </p:sp>
    </p:spTree>
    <p:extLst>
      <p:ext uri="{BB962C8B-B14F-4D97-AF65-F5344CB8AC3E}">
        <p14:creationId xmlns:p14="http://schemas.microsoft.com/office/powerpoint/2010/main" xmlns="" val="298204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AE2C6D9-104A-364E-B5ED-B08686495A61}"/>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EF17F38-B893-034F-ADC7-D38664B28A00}"/>
              </a:ext>
            </a:extLst>
          </p:cNvPr>
          <p:cNvSpPr>
            <a:spLocks noGrp="1"/>
          </p:cNvSpPr>
          <p:nvPr>
            <p:ph type="title"/>
          </p:nvPr>
        </p:nvSpPr>
        <p:spPr>
          <a:xfrm>
            <a:off x="831850" y="1709738"/>
            <a:ext cx="4442279" cy="2852737"/>
          </a:xfrm>
        </p:spPr>
        <p:txBody>
          <a:bodyPr anchor="b">
            <a:normAutofit/>
          </a:bodyPr>
          <a:lstStyle>
            <a:lvl1pPr>
              <a:defRPr sz="28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xmlns="" id="{B15A7DC4-4550-1946-BA8B-077E4FBBD5BF}"/>
              </a:ext>
            </a:extLst>
          </p:cNvPr>
          <p:cNvSpPr>
            <a:spLocks noGrp="1"/>
          </p:cNvSpPr>
          <p:nvPr>
            <p:ph type="dt" sz="half" idx="10"/>
          </p:nvPr>
        </p:nvSpPr>
        <p:spPr>
          <a:xfrm>
            <a:off x="6515100" y="6235019"/>
            <a:ext cx="1649186" cy="365124"/>
          </a:xfrm>
        </p:spPr>
        <p:txBody>
          <a:bodyPr/>
          <a:lstStyle>
            <a:lvl1pPr>
              <a:defRPr>
                <a:solidFill>
                  <a:schemeClr val="bg1"/>
                </a:solidFill>
              </a:defRPr>
            </a:lvl1pPr>
          </a:lstStyle>
          <a:p>
            <a:fld id="{709FC191-FF75-A946-848F-722C43F06A34}" type="datetime1">
              <a:rPr lang="en-ZA" smtClean="0"/>
              <a:pPr/>
              <a:t>2022/04/21</a:t>
            </a:fld>
            <a:endParaRPr lang="en-US" dirty="0"/>
          </a:p>
        </p:txBody>
      </p:sp>
      <p:sp>
        <p:nvSpPr>
          <p:cNvPr id="5" name="Footer Placeholder 4">
            <a:extLst>
              <a:ext uri="{FF2B5EF4-FFF2-40B4-BE49-F238E27FC236}">
                <a16:creationId xmlns:a16="http://schemas.microsoft.com/office/drawing/2014/main" xmlns="" id="{F28999AC-D737-7648-B159-32BA4BD017DA}"/>
              </a:ext>
            </a:extLst>
          </p:cNvPr>
          <p:cNvSpPr>
            <a:spLocks noGrp="1"/>
          </p:cNvSpPr>
          <p:nvPr>
            <p:ph type="ftr" sz="quarter" idx="11"/>
          </p:nvPr>
        </p:nvSpPr>
        <p:spPr>
          <a:xfrm>
            <a:off x="979713" y="6235020"/>
            <a:ext cx="5535387" cy="365124"/>
          </a:xfrm>
        </p:spPr>
        <p:txBody>
          <a:bodyPr/>
          <a:lstStyle>
            <a:lvl1pPr>
              <a:defRPr>
                <a:solidFill>
                  <a:schemeClr val="bg1"/>
                </a:solidFill>
              </a:defRPr>
            </a:lvl1pPr>
          </a:lstStyle>
          <a:p>
            <a:r>
              <a:rPr lang="en-US" dirty="0"/>
              <a:t>ASA Strategic Plan</a:t>
            </a:r>
          </a:p>
        </p:txBody>
      </p:sp>
      <p:sp>
        <p:nvSpPr>
          <p:cNvPr id="6" name="Slide Number Placeholder 5">
            <a:extLst>
              <a:ext uri="{FF2B5EF4-FFF2-40B4-BE49-F238E27FC236}">
                <a16:creationId xmlns:a16="http://schemas.microsoft.com/office/drawing/2014/main" xmlns="" id="{91B728B4-E3DB-CF44-8856-441E63A5347A}"/>
              </a:ext>
            </a:extLst>
          </p:cNvPr>
          <p:cNvSpPr>
            <a:spLocks noGrp="1"/>
          </p:cNvSpPr>
          <p:nvPr>
            <p:ph type="sldNum" sz="quarter" idx="12"/>
          </p:nvPr>
        </p:nvSpPr>
        <p:spPr>
          <a:xfrm>
            <a:off x="92527" y="6235020"/>
            <a:ext cx="500742" cy="365124"/>
          </a:xfrm>
        </p:spPr>
        <p:txBody>
          <a:bodyPr/>
          <a:lstStyle/>
          <a:p>
            <a:fld id="{4AD67E24-67F7-8648-A667-CA3D3299FCBF}" type="slidenum">
              <a:rPr lang="en-US" smtClean="0"/>
              <a:pPr/>
              <a:t>‹#›</a:t>
            </a:fld>
            <a:endParaRPr lang="en-US" dirty="0"/>
          </a:p>
        </p:txBody>
      </p:sp>
    </p:spTree>
    <p:extLst>
      <p:ext uri="{BB962C8B-B14F-4D97-AF65-F5344CB8AC3E}">
        <p14:creationId xmlns:p14="http://schemas.microsoft.com/office/powerpoint/2010/main" xmlns="" val="378183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F45CA-6D9D-294E-A357-B34046B6CC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1A8A133-CCE9-044B-88E1-2180BCE407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0AA7B81D-7811-7749-8CCE-2DF526EEB5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CD9FEDCF-2A81-714C-B740-E81E6DDD787D}"/>
              </a:ext>
            </a:extLst>
          </p:cNvPr>
          <p:cNvSpPr>
            <a:spLocks noGrp="1"/>
          </p:cNvSpPr>
          <p:nvPr>
            <p:ph type="dt" sz="half" idx="10"/>
          </p:nvPr>
        </p:nvSpPr>
        <p:spPr/>
        <p:txBody>
          <a:bodyPr/>
          <a:lstStyle/>
          <a:p>
            <a:fld id="{2F0B1012-ACE5-B841-A811-33EFA7166386}" type="datetime1">
              <a:rPr lang="en-ZA" smtClean="0"/>
              <a:pPr/>
              <a:t>2022/04/21</a:t>
            </a:fld>
            <a:endParaRPr lang="en-US"/>
          </a:p>
        </p:txBody>
      </p:sp>
      <p:sp>
        <p:nvSpPr>
          <p:cNvPr id="6" name="Footer Placeholder 5">
            <a:extLst>
              <a:ext uri="{FF2B5EF4-FFF2-40B4-BE49-F238E27FC236}">
                <a16:creationId xmlns:a16="http://schemas.microsoft.com/office/drawing/2014/main" xmlns="" id="{E75A7FC6-5C6E-DB4F-8988-7CE9C089FF09}"/>
              </a:ext>
            </a:extLst>
          </p:cNvPr>
          <p:cNvSpPr>
            <a:spLocks noGrp="1"/>
          </p:cNvSpPr>
          <p:nvPr>
            <p:ph type="ftr" sz="quarter" idx="11"/>
          </p:nvPr>
        </p:nvSpPr>
        <p:spPr/>
        <p:txBody>
          <a:bodyPr/>
          <a:lstStyle/>
          <a:p>
            <a:r>
              <a:rPr lang="en-US" dirty="0"/>
              <a:t>ASA Strategic Plan</a:t>
            </a:r>
          </a:p>
        </p:txBody>
      </p:sp>
      <p:sp>
        <p:nvSpPr>
          <p:cNvPr id="7" name="Slide Number Placeholder 6">
            <a:extLst>
              <a:ext uri="{FF2B5EF4-FFF2-40B4-BE49-F238E27FC236}">
                <a16:creationId xmlns:a16="http://schemas.microsoft.com/office/drawing/2014/main" xmlns="" id="{B34D0A93-46C1-D947-BA27-B3F51AE2C99A}"/>
              </a:ext>
            </a:extLst>
          </p:cNvPr>
          <p:cNvSpPr>
            <a:spLocks noGrp="1"/>
          </p:cNvSpPr>
          <p:nvPr>
            <p:ph type="sldNum" sz="quarter" idx="12"/>
          </p:nvPr>
        </p:nvSpPr>
        <p:spPr/>
        <p:txBody>
          <a:bodyPr/>
          <a:lstStyle/>
          <a:p>
            <a:fld id="{4AD67E24-67F7-8648-A667-CA3D3299FCBF}" type="slidenum">
              <a:rPr lang="en-US" smtClean="0"/>
              <a:pPr/>
              <a:t>‹#›</a:t>
            </a:fld>
            <a:endParaRPr lang="en-US"/>
          </a:p>
        </p:txBody>
      </p:sp>
    </p:spTree>
    <p:extLst>
      <p:ext uri="{BB962C8B-B14F-4D97-AF65-F5344CB8AC3E}">
        <p14:creationId xmlns:p14="http://schemas.microsoft.com/office/powerpoint/2010/main" xmlns="" val="302658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0CE9F-4833-8743-8020-0A2DF595576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31AE5A3-F08D-F843-A4BE-5792B1F4B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6F204B2E-B2DB-284C-8387-B7094388C3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6C617783-5377-0D44-9656-2A902D096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F4736D8-DAE1-9346-AD4A-CA4834B0CB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96E50629-0D8D-1244-80C9-7ABF4AF1F5BC}"/>
              </a:ext>
            </a:extLst>
          </p:cNvPr>
          <p:cNvSpPr>
            <a:spLocks noGrp="1"/>
          </p:cNvSpPr>
          <p:nvPr>
            <p:ph type="dt" sz="half" idx="10"/>
          </p:nvPr>
        </p:nvSpPr>
        <p:spPr/>
        <p:txBody>
          <a:bodyPr/>
          <a:lstStyle/>
          <a:p>
            <a:fld id="{4E2E5EF7-4BB9-0D40-83BF-92BE496195AA}" type="datetime1">
              <a:rPr lang="en-ZA" smtClean="0"/>
              <a:pPr/>
              <a:t>2022/04/21</a:t>
            </a:fld>
            <a:endParaRPr lang="en-US"/>
          </a:p>
        </p:txBody>
      </p:sp>
      <p:sp>
        <p:nvSpPr>
          <p:cNvPr id="8" name="Footer Placeholder 7">
            <a:extLst>
              <a:ext uri="{FF2B5EF4-FFF2-40B4-BE49-F238E27FC236}">
                <a16:creationId xmlns:a16="http://schemas.microsoft.com/office/drawing/2014/main" xmlns="" id="{DD6E4624-A24F-CA46-A414-1FC97F05FF08}"/>
              </a:ext>
            </a:extLst>
          </p:cNvPr>
          <p:cNvSpPr>
            <a:spLocks noGrp="1"/>
          </p:cNvSpPr>
          <p:nvPr>
            <p:ph type="ftr" sz="quarter" idx="11"/>
          </p:nvPr>
        </p:nvSpPr>
        <p:spPr/>
        <p:txBody>
          <a:bodyPr/>
          <a:lstStyle/>
          <a:p>
            <a:r>
              <a:rPr lang="en-US" dirty="0"/>
              <a:t>ASA Strategic Plan</a:t>
            </a:r>
          </a:p>
        </p:txBody>
      </p:sp>
      <p:sp>
        <p:nvSpPr>
          <p:cNvPr id="9" name="Slide Number Placeholder 8">
            <a:extLst>
              <a:ext uri="{FF2B5EF4-FFF2-40B4-BE49-F238E27FC236}">
                <a16:creationId xmlns:a16="http://schemas.microsoft.com/office/drawing/2014/main" xmlns="" id="{C951D434-6579-5B4F-B702-7F08CB85BE3E}"/>
              </a:ext>
            </a:extLst>
          </p:cNvPr>
          <p:cNvSpPr>
            <a:spLocks noGrp="1"/>
          </p:cNvSpPr>
          <p:nvPr>
            <p:ph type="sldNum" sz="quarter" idx="12"/>
          </p:nvPr>
        </p:nvSpPr>
        <p:spPr/>
        <p:txBody>
          <a:bodyPr/>
          <a:lstStyle/>
          <a:p>
            <a:fld id="{4AD67E24-67F7-8648-A667-CA3D3299FCBF}" type="slidenum">
              <a:rPr lang="en-US" smtClean="0"/>
              <a:pPr/>
              <a:t>‹#›</a:t>
            </a:fld>
            <a:endParaRPr lang="en-US"/>
          </a:p>
        </p:txBody>
      </p:sp>
    </p:spTree>
    <p:extLst>
      <p:ext uri="{BB962C8B-B14F-4D97-AF65-F5344CB8AC3E}">
        <p14:creationId xmlns:p14="http://schemas.microsoft.com/office/powerpoint/2010/main" xmlns="" val="106212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D85B7-4F0F-6B43-9FE2-6584BA00651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3CF5C8C5-F76D-E441-95DE-FD9930003979}"/>
              </a:ext>
            </a:extLst>
          </p:cNvPr>
          <p:cNvSpPr>
            <a:spLocks noGrp="1"/>
          </p:cNvSpPr>
          <p:nvPr>
            <p:ph type="dt" sz="half" idx="10"/>
          </p:nvPr>
        </p:nvSpPr>
        <p:spPr/>
        <p:txBody>
          <a:bodyPr/>
          <a:lstStyle/>
          <a:p>
            <a:fld id="{F9BFF3C3-1F9B-A346-A6A8-B2309C7FE147}" type="datetime1">
              <a:rPr lang="en-ZA" smtClean="0"/>
              <a:pPr/>
              <a:t>2022/04/21</a:t>
            </a:fld>
            <a:endParaRPr lang="en-US"/>
          </a:p>
        </p:txBody>
      </p:sp>
      <p:sp>
        <p:nvSpPr>
          <p:cNvPr id="4" name="Footer Placeholder 3">
            <a:extLst>
              <a:ext uri="{FF2B5EF4-FFF2-40B4-BE49-F238E27FC236}">
                <a16:creationId xmlns:a16="http://schemas.microsoft.com/office/drawing/2014/main" xmlns="" id="{F0DA8EAD-B325-7B4A-98A3-B9F6804BBCD0}"/>
              </a:ext>
            </a:extLst>
          </p:cNvPr>
          <p:cNvSpPr>
            <a:spLocks noGrp="1"/>
          </p:cNvSpPr>
          <p:nvPr>
            <p:ph type="ftr" sz="quarter" idx="11"/>
          </p:nvPr>
        </p:nvSpPr>
        <p:spPr/>
        <p:txBody>
          <a:bodyPr/>
          <a:lstStyle/>
          <a:p>
            <a:r>
              <a:rPr lang="en-US" dirty="0"/>
              <a:t>ASA Strategic Plan</a:t>
            </a:r>
          </a:p>
        </p:txBody>
      </p:sp>
      <p:sp>
        <p:nvSpPr>
          <p:cNvPr id="5" name="Slide Number Placeholder 4">
            <a:extLst>
              <a:ext uri="{FF2B5EF4-FFF2-40B4-BE49-F238E27FC236}">
                <a16:creationId xmlns:a16="http://schemas.microsoft.com/office/drawing/2014/main" xmlns="" id="{84EF4CCD-047F-EF4A-BD0E-D08265CD389E}"/>
              </a:ext>
            </a:extLst>
          </p:cNvPr>
          <p:cNvSpPr>
            <a:spLocks noGrp="1"/>
          </p:cNvSpPr>
          <p:nvPr>
            <p:ph type="sldNum" sz="quarter" idx="12"/>
          </p:nvPr>
        </p:nvSpPr>
        <p:spPr/>
        <p:txBody>
          <a:bodyPr/>
          <a:lstStyle/>
          <a:p>
            <a:fld id="{4AD67E24-67F7-8648-A667-CA3D3299FCBF}" type="slidenum">
              <a:rPr lang="en-US" smtClean="0"/>
              <a:pPr/>
              <a:t>‹#›</a:t>
            </a:fld>
            <a:endParaRPr lang="en-US"/>
          </a:p>
        </p:txBody>
      </p:sp>
    </p:spTree>
    <p:extLst>
      <p:ext uri="{BB962C8B-B14F-4D97-AF65-F5344CB8AC3E}">
        <p14:creationId xmlns:p14="http://schemas.microsoft.com/office/powerpoint/2010/main" xmlns="" val="291256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A7A8CAA-A089-1A42-BF3C-79D17DFAECE2}"/>
              </a:ext>
            </a:extLst>
          </p:cNvPr>
          <p:cNvSpPr>
            <a:spLocks noGrp="1"/>
          </p:cNvSpPr>
          <p:nvPr>
            <p:ph type="dt" sz="half" idx="10"/>
          </p:nvPr>
        </p:nvSpPr>
        <p:spPr/>
        <p:txBody>
          <a:bodyPr/>
          <a:lstStyle/>
          <a:p>
            <a:fld id="{CABF4DE5-0F42-AA46-9529-BBEE6369A282}" type="datetime1">
              <a:rPr lang="en-ZA" smtClean="0"/>
              <a:pPr/>
              <a:t>2022/04/21</a:t>
            </a:fld>
            <a:endParaRPr lang="en-US"/>
          </a:p>
        </p:txBody>
      </p:sp>
      <p:sp>
        <p:nvSpPr>
          <p:cNvPr id="3" name="Footer Placeholder 2">
            <a:extLst>
              <a:ext uri="{FF2B5EF4-FFF2-40B4-BE49-F238E27FC236}">
                <a16:creationId xmlns:a16="http://schemas.microsoft.com/office/drawing/2014/main" xmlns="" id="{5BB8A04A-BB0B-444B-AA6F-7AAA0B6ADBE5}"/>
              </a:ext>
            </a:extLst>
          </p:cNvPr>
          <p:cNvSpPr>
            <a:spLocks noGrp="1"/>
          </p:cNvSpPr>
          <p:nvPr>
            <p:ph type="ftr" sz="quarter" idx="11"/>
          </p:nvPr>
        </p:nvSpPr>
        <p:spPr/>
        <p:txBody>
          <a:bodyPr/>
          <a:lstStyle/>
          <a:p>
            <a:r>
              <a:rPr lang="en-US" dirty="0"/>
              <a:t>ASA Strategic Plan</a:t>
            </a:r>
          </a:p>
        </p:txBody>
      </p:sp>
      <p:sp>
        <p:nvSpPr>
          <p:cNvPr id="4" name="Slide Number Placeholder 3">
            <a:extLst>
              <a:ext uri="{FF2B5EF4-FFF2-40B4-BE49-F238E27FC236}">
                <a16:creationId xmlns:a16="http://schemas.microsoft.com/office/drawing/2014/main" xmlns="" id="{35FE8D55-C098-9242-8F8A-D996CAA5D0BB}"/>
              </a:ext>
            </a:extLst>
          </p:cNvPr>
          <p:cNvSpPr>
            <a:spLocks noGrp="1"/>
          </p:cNvSpPr>
          <p:nvPr>
            <p:ph type="sldNum" sz="quarter" idx="12"/>
          </p:nvPr>
        </p:nvSpPr>
        <p:spPr/>
        <p:txBody>
          <a:bodyPr/>
          <a:lstStyle/>
          <a:p>
            <a:fld id="{4AD67E24-67F7-8648-A667-CA3D3299FCBF}" type="slidenum">
              <a:rPr lang="en-US" smtClean="0"/>
              <a:pPr/>
              <a:t>‹#›</a:t>
            </a:fld>
            <a:endParaRPr lang="en-US"/>
          </a:p>
        </p:txBody>
      </p:sp>
    </p:spTree>
    <p:extLst>
      <p:ext uri="{BB962C8B-B14F-4D97-AF65-F5344CB8AC3E}">
        <p14:creationId xmlns:p14="http://schemas.microsoft.com/office/powerpoint/2010/main" xmlns="" val="154584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C6ACE-4550-DD49-9613-A8EA922D37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487ADE9-92D7-2846-8F25-F95FD2C8B5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EEA83E7D-EDBB-7049-BB65-BE4190B69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25FABA6-334A-1447-B545-742A0606B902}"/>
              </a:ext>
            </a:extLst>
          </p:cNvPr>
          <p:cNvSpPr>
            <a:spLocks noGrp="1"/>
          </p:cNvSpPr>
          <p:nvPr>
            <p:ph type="dt" sz="half" idx="10"/>
          </p:nvPr>
        </p:nvSpPr>
        <p:spPr/>
        <p:txBody>
          <a:bodyPr/>
          <a:lstStyle/>
          <a:p>
            <a:fld id="{3B5C4A7D-D9E0-7E4F-B809-0C2D927F1C86}" type="datetime1">
              <a:rPr lang="en-ZA" smtClean="0"/>
              <a:pPr/>
              <a:t>2022/04/21</a:t>
            </a:fld>
            <a:endParaRPr lang="en-US"/>
          </a:p>
        </p:txBody>
      </p:sp>
      <p:sp>
        <p:nvSpPr>
          <p:cNvPr id="6" name="Footer Placeholder 5">
            <a:extLst>
              <a:ext uri="{FF2B5EF4-FFF2-40B4-BE49-F238E27FC236}">
                <a16:creationId xmlns:a16="http://schemas.microsoft.com/office/drawing/2014/main" xmlns="" id="{4E3DCC38-D51D-4F4F-A50A-5489CEA9EE23}"/>
              </a:ext>
            </a:extLst>
          </p:cNvPr>
          <p:cNvSpPr>
            <a:spLocks noGrp="1"/>
          </p:cNvSpPr>
          <p:nvPr>
            <p:ph type="ftr" sz="quarter" idx="11"/>
          </p:nvPr>
        </p:nvSpPr>
        <p:spPr/>
        <p:txBody>
          <a:bodyPr/>
          <a:lstStyle/>
          <a:p>
            <a:r>
              <a:rPr lang="en-US" dirty="0"/>
              <a:t>ASA Strategic Plan</a:t>
            </a:r>
          </a:p>
        </p:txBody>
      </p:sp>
      <p:sp>
        <p:nvSpPr>
          <p:cNvPr id="7" name="Slide Number Placeholder 6">
            <a:extLst>
              <a:ext uri="{FF2B5EF4-FFF2-40B4-BE49-F238E27FC236}">
                <a16:creationId xmlns:a16="http://schemas.microsoft.com/office/drawing/2014/main" xmlns="" id="{F2A944E2-B894-8347-B2A1-3EECF1358924}"/>
              </a:ext>
            </a:extLst>
          </p:cNvPr>
          <p:cNvSpPr>
            <a:spLocks noGrp="1"/>
          </p:cNvSpPr>
          <p:nvPr>
            <p:ph type="sldNum" sz="quarter" idx="12"/>
          </p:nvPr>
        </p:nvSpPr>
        <p:spPr/>
        <p:txBody>
          <a:bodyPr/>
          <a:lstStyle/>
          <a:p>
            <a:fld id="{4AD67E24-67F7-8648-A667-CA3D3299FCBF}" type="slidenum">
              <a:rPr lang="en-US" smtClean="0"/>
              <a:pPr/>
              <a:t>‹#›</a:t>
            </a:fld>
            <a:endParaRPr lang="en-US"/>
          </a:p>
        </p:txBody>
      </p:sp>
    </p:spTree>
    <p:extLst>
      <p:ext uri="{BB962C8B-B14F-4D97-AF65-F5344CB8AC3E}">
        <p14:creationId xmlns:p14="http://schemas.microsoft.com/office/powerpoint/2010/main" xmlns="" val="75255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FCDFF-3848-DE4F-B0DB-F1864F4076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E9F286F6-4571-C54E-B99E-112BB1ACC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0B945BA-5981-9947-95CA-AC0B7509B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E539CD6-3809-9A41-9F55-9473A81ADE90}"/>
              </a:ext>
            </a:extLst>
          </p:cNvPr>
          <p:cNvSpPr>
            <a:spLocks noGrp="1"/>
          </p:cNvSpPr>
          <p:nvPr>
            <p:ph type="dt" sz="half" idx="10"/>
          </p:nvPr>
        </p:nvSpPr>
        <p:spPr/>
        <p:txBody>
          <a:bodyPr/>
          <a:lstStyle/>
          <a:p>
            <a:fld id="{1D3AB51E-3B1F-8948-AFEC-7E3658AFE5FC}" type="datetime1">
              <a:rPr lang="en-ZA" smtClean="0"/>
              <a:pPr/>
              <a:t>2022/04/21</a:t>
            </a:fld>
            <a:endParaRPr lang="en-US"/>
          </a:p>
        </p:txBody>
      </p:sp>
      <p:sp>
        <p:nvSpPr>
          <p:cNvPr id="6" name="Footer Placeholder 5">
            <a:extLst>
              <a:ext uri="{FF2B5EF4-FFF2-40B4-BE49-F238E27FC236}">
                <a16:creationId xmlns:a16="http://schemas.microsoft.com/office/drawing/2014/main" xmlns="" id="{8A39BB35-8F79-014F-B0AA-79B598AD2E29}"/>
              </a:ext>
            </a:extLst>
          </p:cNvPr>
          <p:cNvSpPr>
            <a:spLocks noGrp="1"/>
          </p:cNvSpPr>
          <p:nvPr>
            <p:ph type="ftr" sz="quarter" idx="11"/>
          </p:nvPr>
        </p:nvSpPr>
        <p:spPr/>
        <p:txBody>
          <a:bodyPr/>
          <a:lstStyle/>
          <a:p>
            <a:r>
              <a:rPr lang="en-US" dirty="0"/>
              <a:t>ASA Strategic Plan</a:t>
            </a:r>
          </a:p>
        </p:txBody>
      </p:sp>
      <p:sp>
        <p:nvSpPr>
          <p:cNvPr id="7" name="Slide Number Placeholder 6">
            <a:extLst>
              <a:ext uri="{FF2B5EF4-FFF2-40B4-BE49-F238E27FC236}">
                <a16:creationId xmlns:a16="http://schemas.microsoft.com/office/drawing/2014/main" xmlns="" id="{00942BFD-7E01-A54D-A845-B9F304916C4E}"/>
              </a:ext>
            </a:extLst>
          </p:cNvPr>
          <p:cNvSpPr>
            <a:spLocks noGrp="1"/>
          </p:cNvSpPr>
          <p:nvPr>
            <p:ph type="sldNum" sz="quarter" idx="12"/>
          </p:nvPr>
        </p:nvSpPr>
        <p:spPr/>
        <p:txBody>
          <a:bodyPr/>
          <a:lstStyle/>
          <a:p>
            <a:fld id="{4AD67E24-67F7-8648-A667-CA3D3299FCBF}" type="slidenum">
              <a:rPr lang="en-US" smtClean="0"/>
              <a:pPr/>
              <a:t>‹#›</a:t>
            </a:fld>
            <a:endParaRPr lang="en-US"/>
          </a:p>
        </p:txBody>
      </p:sp>
    </p:spTree>
    <p:extLst>
      <p:ext uri="{BB962C8B-B14F-4D97-AF65-F5344CB8AC3E}">
        <p14:creationId xmlns:p14="http://schemas.microsoft.com/office/powerpoint/2010/main" xmlns="" val="60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9B5E181-37B2-314F-9AFF-3A24731FD367}"/>
              </a:ext>
            </a:extLst>
          </p:cNvPr>
          <p:cNvPicPr>
            <a:picLocks noChangeAspect="1"/>
          </p:cNvPicPr>
          <p:nvPr userDrawn="1"/>
        </p:nvPicPr>
        <p:blipFill>
          <a:blip r:embed="rId13"/>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75593A1D-FB9D-7C4E-8AF0-36E494411D8A}"/>
              </a:ext>
            </a:extLst>
          </p:cNvPr>
          <p:cNvSpPr>
            <a:spLocks noGrp="1"/>
          </p:cNvSpPr>
          <p:nvPr>
            <p:ph type="title"/>
          </p:nvPr>
        </p:nvSpPr>
        <p:spPr>
          <a:xfrm>
            <a:off x="478972" y="365125"/>
            <a:ext cx="7199086" cy="7794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1A5362D8-020B-904E-BA69-348C853463FD}"/>
              </a:ext>
            </a:extLst>
          </p:cNvPr>
          <p:cNvSpPr>
            <a:spLocks noGrp="1"/>
          </p:cNvSpPr>
          <p:nvPr>
            <p:ph type="body" idx="1"/>
          </p:nvPr>
        </p:nvSpPr>
        <p:spPr>
          <a:xfrm>
            <a:off x="478972" y="1509713"/>
            <a:ext cx="10874828" cy="466725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44F68745-FC3E-F54C-A1BF-0406EB0EFD6B}"/>
              </a:ext>
            </a:extLst>
          </p:cNvPr>
          <p:cNvSpPr>
            <a:spLocks noGrp="1"/>
          </p:cNvSpPr>
          <p:nvPr>
            <p:ph type="dt" sz="half" idx="2"/>
          </p:nvPr>
        </p:nvSpPr>
        <p:spPr>
          <a:xfrm>
            <a:off x="7171508" y="6235018"/>
            <a:ext cx="240356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259C4-073C-F94F-90CF-8E12907B92CC}" type="datetime1">
              <a:rPr lang="en-ZA" smtClean="0"/>
              <a:pPr/>
              <a:t>2022/04/21</a:t>
            </a:fld>
            <a:endParaRPr lang="en-US" dirty="0"/>
          </a:p>
        </p:txBody>
      </p:sp>
      <p:sp>
        <p:nvSpPr>
          <p:cNvPr id="5" name="Footer Placeholder 4">
            <a:extLst>
              <a:ext uri="{FF2B5EF4-FFF2-40B4-BE49-F238E27FC236}">
                <a16:creationId xmlns:a16="http://schemas.microsoft.com/office/drawing/2014/main" xmlns="" id="{2BB79D6E-D7BA-1044-AB75-AA069B9605CA}"/>
              </a:ext>
            </a:extLst>
          </p:cNvPr>
          <p:cNvSpPr>
            <a:spLocks noGrp="1"/>
          </p:cNvSpPr>
          <p:nvPr>
            <p:ph type="ftr" sz="quarter" idx="3"/>
          </p:nvPr>
        </p:nvSpPr>
        <p:spPr>
          <a:xfrm>
            <a:off x="979713" y="6235019"/>
            <a:ext cx="6191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ASA Strategic Plan</a:t>
            </a:r>
          </a:p>
        </p:txBody>
      </p:sp>
      <p:sp>
        <p:nvSpPr>
          <p:cNvPr id="6" name="Slide Number Placeholder 5">
            <a:extLst>
              <a:ext uri="{FF2B5EF4-FFF2-40B4-BE49-F238E27FC236}">
                <a16:creationId xmlns:a16="http://schemas.microsoft.com/office/drawing/2014/main" xmlns="" id="{93D86C8D-F791-7A44-89A0-811D55D68A06}"/>
              </a:ext>
            </a:extLst>
          </p:cNvPr>
          <p:cNvSpPr>
            <a:spLocks noGrp="1"/>
          </p:cNvSpPr>
          <p:nvPr>
            <p:ph type="sldNum" sz="quarter" idx="4"/>
          </p:nvPr>
        </p:nvSpPr>
        <p:spPr>
          <a:xfrm>
            <a:off x="478972" y="6235019"/>
            <a:ext cx="500742" cy="365125"/>
          </a:xfrm>
          <a:prstGeom prst="rect">
            <a:avLst/>
          </a:prstGeom>
        </p:spPr>
        <p:txBody>
          <a:bodyPr vert="horz" lIns="91440" tIns="45720" rIns="91440" bIns="45720" rtlCol="0" anchor="ctr"/>
          <a:lstStyle>
            <a:lvl1pPr algn="ctr">
              <a:defRPr sz="1200">
                <a:solidFill>
                  <a:schemeClr val="bg1"/>
                </a:solidFill>
              </a:defRPr>
            </a:lvl1pPr>
          </a:lstStyle>
          <a:p>
            <a:fld id="{4AD67E24-67F7-8648-A667-CA3D3299FCBF}" type="slidenum">
              <a:rPr lang="en-US" smtClean="0"/>
              <a:pPr/>
              <a:t>‹#›</a:t>
            </a:fld>
            <a:endParaRPr lang="en-US" dirty="0"/>
          </a:p>
        </p:txBody>
      </p:sp>
    </p:spTree>
    <p:extLst>
      <p:ext uri="{BB962C8B-B14F-4D97-AF65-F5344CB8AC3E}">
        <p14:creationId xmlns:p14="http://schemas.microsoft.com/office/powerpoint/2010/main" xmlns="" val="259064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06BB7-8F88-7C45-8B7D-7A9437694AF8}"/>
              </a:ext>
            </a:extLst>
          </p:cNvPr>
          <p:cNvSpPr>
            <a:spLocks noGrp="1"/>
          </p:cNvSpPr>
          <p:nvPr>
            <p:ph type="ctrTitle"/>
          </p:nvPr>
        </p:nvSpPr>
        <p:spPr/>
        <p:txBody>
          <a:bodyPr>
            <a:normAutofit fontScale="90000"/>
          </a:bodyPr>
          <a:lstStyle/>
          <a:p>
            <a:r>
              <a:rPr lang="en-US" dirty="0"/>
              <a:t>THE ROAD TO BIRMINGHAM, UK PREPARATION SQUAD. 2022 COMMONWEALTH GAMES.</a:t>
            </a:r>
          </a:p>
        </p:txBody>
      </p:sp>
      <p:sp>
        <p:nvSpPr>
          <p:cNvPr id="3" name="Subtitle 2">
            <a:extLst>
              <a:ext uri="{FF2B5EF4-FFF2-40B4-BE49-F238E27FC236}">
                <a16:creationId xmlns:a16="http://schemas.microsoft.com/office/drawing/2014/main" xmlns="" id="{BFB5129A-92B1-6048-96EF-2C28A787E385}"/>
              </a:ext>
            </a:extLst>
          </p:cNvPr>
          <p:cNvSpPr>
            <a:spLocks noGrp="1"/>
          </p:cNvSpPr>
          <p:nvPr>
            <p:ph type="subTitle" idx="1"/>
          </p:nvPr>
        </p:nvSpPr>
        <p:spPr>
          <a:xfrm>
            <a:off x="464458" y="4442620"/>
            <a:ext cx="2859313" cy="1655762"/>
          </a:xfrm>
        </p:spPr>
        <p:txBody>
          <a:bodyPr/>
          <a:lstStyle/>
          <a:p>
            <a:r>
              <a:rPr lang="en-US" b="1" dirty="0">
                <a:solidFill>
                  <a:srgbClr val="048B44"/>
                </a:solidFill>
              </a:rPr>
              <a:t>ATHLETICS SOUTH AFRICA</a:t>
            </a:r>
          </a:p>
        </p:txBody>
      </p:sp>
      <p:sp>
        <p:nvSpPr>
          <p:cNvPr id="4" name="Date Placeholder 3">
            <a:extLst>
              <a:ext uri="{FF2B5EF4-FFF2-40B4-BE49-F238E27FC236}">
                <a16:creationId xmlns:a16="http://schemas.microsoft.com/office/drawing/2014/main" xmlns="" id="{41B0243B-881E-E646-8A6B-C9701A2DAD2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5D9B9910-226F-9342-90E0-3FE44872E4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9E99250-4C27-4B47-8A2B-B04B6869244C}"/>
              </a:ext>
            </a:extLst>
          </p:cNvPr>
          <p:cNvSpPr>
            <a:spLocks noGrp="1"/>
          </p:cNvSpPr>
          <p:nvPr>
            <p:ph type="sldNum" sz="quarter" idx="12"/>
          </p:nvPr>
        </p:nvSpPr>
        <p:spPr/>
        <p:txBody>
          <a:bodyPr/>
          <a:lstStyle/>
          <a:p>
            <a:fld id="{4AD67E24-67F7-8648-A667-CA3D3299FCBF}" type="slidenum">
              <a:rPr lang="en-US" smtClean="0"/>
              <a:pPr/>
              <a:t>0</a:t>
            </a:fld>
            <a:endParaRPr lang="en-US" dirty="0"/>
          </a:p>
        </p:txBody>
      </p:sp>
    </p:spTree>
    <p:extLst>
      <p:ext uri="{BB962C8B-B14F-4D97-AF65-F5344CB8AC3E}">
        <p14:creationId xmlns:p14="http://schemas.microsoft.com/office/powerpoint/2010/main" xmlns="" val="3007970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0ECEE-6582-498A-B8D4-2082C1FB6703}"/>
              </a:ext>
            </a:extLst>
          </p:cNvPr>
          <p:cNvSpPr>
            <a:spLocks noGrp="1"/>
          </p:cNvSpPr>
          <p:nvPr>
            <p:ph type="title"/>
          </p:nvPr>
        </p:nvSpPr>
        <p:spPr/>
        <p:txBody>
          <a:bodyPr/>
          <a:lstStyle/>
          <a:p>
            <a:r>
              <a:rPr lang="en-US" dirty="0"/>
              <a:t>Commonwealth Games - 2022</a:t>
            </a:r>
            <a:endParaRPr lang="en-ZA" dirty="0"/>
          </a:p>
        </p:txBody>
      </p:sp>
      <p:sp>
        <p:nvSpPr>
          <p:cNvPr id="3" name="Content Placeholder 2">
            <a:extLst>
              <a:ext uri="{FF2B5EF4-FFF2-40B4-BE49-F238E27FC236}">
                <a16:creationId xmlns:a16="http://schemas.microsoft.com/office/drawing/2014/main" xmlns="" id="{29DBC323-50A9-43EF-9A36-F3FCFB8169AE}"/>
              </a:ext>
            </a:extLst>
          </p:cNvPr>
          <p:cNvSpPr>
            <a:spLocks noGrp="1"/>
          </p:cNvSpPr>
          <p:nvPr>
            <p:ph idx="1"/>
          </p:nvPr>
        </p:nvSpPr>
        <p:spPr>
          <a:xfrm>
            <a:off x="257030" y="2326459"/>
            <a:ext cx="9721471" cy="4667250"/>
          </a:xfrm>
        </p:spPr>
        <p:txBody>
          <a:bodyPr>
            <a:normAutofit/>
          </a:bodyPr>
          <a:lstStyle/>
          <a:p>
            <a:r>
              <a:rPr lang="en-US" sz="1500" b="1" dirty="0"/>
              <a:t>6. Training Camps</a:t>
            </a:r>
          </a:p>
          <a:p>
            <a:endParaRPr lang="en-US" sz="1500" b="1" dirty="0"/>
          </a:p>
          <a:p>
            <a:r>
              <a:rPr lang="en-US" sz="1500" dirty="0"/>
              <a:t>Training camps provide an opportunity for athletes, coaches and the ASA coaches committee responsible for elite athletes to meet, review and assess the plans that have been put in place in preparation of a major international event. The medical team also uses this opportunity to assess the athletes medically and deal with any problems that may arise at the camp. ASA views the training camps as an integral component of a holistic preparation of athletes</a:t>
            </a:r>
            <a:endParaRPr lang="en-ZA" sz="1500" dirty="0"/>
          </a:p>
        </p:txBody>
      </p:sp>
      <p:sp>
        <p:nvSpPr>
          <p:cNvPr id="4" name="Date Placeholder 3">
            <a:extLst>
              <a:ext uri="{FF2B5EF4-FFF2-40B4-BE49-F238E27FC236}">
                <a16:creationId xmlns:a16="http://schemas.microsoft.com/office/drawing/2014/main" xmlns="" id="{4234D42B-3CDE-4CF6-9CED-0188F78E4E53}"/>
              </a:ext>
            </a:extLst>
          </p:cNvPr>
          <p:cNvSpPr>
            <a:spLocks noGrp="1"/>
          </p:cNvSpPr>
          <p:nvPr>
            <p:ph type="dt" sz="half" idx="10"/>
          </p:nvPr>
        </p:nvSpPr>
        <p:spPr/>
        <p:txBody>
          <a:bodyPr/>
          <a:lstStyle/>
          <a:p>
            <a:fld id="{9768A4AF-C26C-974E-BFC8-C1E3B994057D}" type="datetime1">
              <a:rPr lang="en-ZA" smtClean="0"/>
              <a:pPr/>
              <a:t>2022/04/21</a:t>
            </a:fld>
            <a:endParaRPr lang="en-US"/>
          </a:p>
        </p:txBody>
      </p:sp>
      <p:sp>
        <p:nvSpPr>
          <p:cNvPr id="5" name="Footer Placeholder 4">
            <a:extLst>
              <a:ext uri="{FF2B5EF4-FFF2-40B4-BE49-F238E27FC236}">
                <a16:creationId xmlns:a16="http://schemas.microsoft.com/office/drawing/2014/main" xmlns="" id="{897D09FB-A04D-444D-9A01-005D5F3CC152}"/>
              </a:ext>
            </a:extLst>
          </p:cNvPr>
          <p:cNvSpPr>
            <a:spLocks noGrp="1"/>
          </p:cNvSpPr>
          <p:nvPr>
            <p:ph type="ftr" sz="quarter" idx="11"/>
          </p:nvPr>
        </p:nvSpPr>
        <p:spPr/>
        <p:txBody>
          <a:bodyPr/>
          <a:lstStyle/>
          <a:p>
            <a:r>
              <a:rPr lang="en-US"/>
              <a:t>ASA Strategic Plan</a:t>
            </a:r>
            <a:endParaRPr lang="en-US" dirty="0"/>
          </a:p>
        </p:txBody>
      </p:sp>
      <p:sp>
        <p:nvSpPr>
          <p:cNvPr id="6" name="Slide Number Placeholder 5">
            <a:extLst>
              <a:ext uri="{FF2B5EF4-FFF2-40B4-BE49-F238E27FC236}">
                <a16:creationId xmlns:a16="http://schemas.microsoft.com/office/drawing/2014/main" xmlns="" id="{F07DA5EE-A9BE-46F0-A5A7-F89A17E300BD}"/>
              </a:ext>
            </a:extLst>
          </p:cNvPr>
          <p:cNvSpPr>
            <a:spLocks noGrp="1"/>
          </p:cNvSpPr>
          <p:nvPr>
            <p:ph type="sldNum" sz="quarter" idx="12"/>
          </p:nvPr>
        </p:nvSpPr>
        <p:spPr/>
        <p:txBody>
          <a:bodyPr/>
          <a:lstStyle/>
          <a:p>
            <a:fld id="{4AD67E24-67F7-8648-A667-CA3D3299FCBF}" type="slidenum">
              <a:rPr lang="en-US" smtClean="0"/>
              <a:pPr/>
              <a:t>9</a:t>
            </a:fld>
            <a:endParaRPr lang="en-US" dirty="0"/>
          </a:p>
        </p:txBody>
      </p:sp>
    </p:spTree>
    <p:extLst>
      <p:ext uri="{BB962C8B-B14F-4D97-AF65-F5344CB8AC3E}">
        <p14:creationId xmlns:p14="http://schemas.microsoft.com/office/powerpoint/2010/main" xmlns="" val="1946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34A4FC-E379-8B40-9ADE-82EC20CA345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AEDEB05-719F-4C45-BE7E-60CB421FAD4D}"/>
              </a:ext>
            </a:extLst>
          </p:cNvPr>
          <p:cNvSpPr>
            <a:spLocks noGrp="1"/>
          </p:cNvSpPr>
          <p:nvPr>
            <p:ph type="title"/>
          </p:nvPr>
        </p:nvSpPr>
        <p:spPr/>
        <p:txBody>
          <a:bodyPr>
            <a:normAutofit/>
          </a:bodyPr>
          <a:lstStyle/>
          <a:p>
            <a:r>
              <a:rPr lang="en-US" dirty="0"/>
              <a:t>Commonwealth Games - 2022</a:t>
            </a:r>
          </a:p>
        </p:txBody>
      </p:sp>
      <p:sp>
        <p:nvSpPr>
          <p:cNvPr id="3" name="Content Placeholder 2">
            <a:extLst>
              <a:ext uri="{FF2B5EF4-FFF2-40B4-BE49-F238E27FC236}">
                <a16:creationId xmlns:a16="http://schemas.microsoft.com/office/drawing/2014/main" xmlns="" id="{AA395266-69D1-7A43-9F23-44B85F3B357D}"/>
              </a:ext>
            </a:extLst>
          </p:cNvPr>
          <p:cNvSpPr>
            <a:spLocks noGrp="1"/>
          </p:cNvSpPr>
          <p:nvPr>
            <p:ph idx="1"/>
          </p:nvPr>
        </p:nvSpPr>
        <p:spPr>
          <a:xfrm>
            <a:off x="476067" y="1784921"/>
            <a:ext cx="7199085" cy="1419918"/>
          </a:xfrm>
        </p:spPr>
        <p:txBody>
          <a:bodyPr>
            <a:normAutofit fontScale="92500" lnSpcReduction="20000"/>
          </a:bodyPr>
          <a:lstStyle/>
          <a:p>
            <a:pPr marL="355600" marR="5080" indent="-342900" algn="just">
              <a:lnSpc>
                <a:spcPct val="100000"/>
              </a:lnSpc>
              <a:spcBef>
                <a:spcPts val="100"/>
              </a:spcBef>
              <a:buAutoNum type="arabicPeriod"/>
            </a:pPr>
            <a:r>
              <a:rPr lang="en-US" sz="1600" b="1" dirty="0"/>
              <a:t>Introduction </a:t>
            </a:r>
          </a:p>
          <a:p>
            <a:pPr marL="12700" marR="5080" algn="just">
              <a:lnSpc>
                <a:spcPct val="100000"/>
              </a:lnSpc>
              <a:spcBef>
                <a:spcPts val="100"/>
              </a:spcBef>
            </a:pPr>
            <a:endParaRPr lang="en-US" sz="1600" b="1" dirty="0"/>
          </a:p>
          <a:p>
            <a:pPr marL="12700" marR="5080" algn="just">
              <a:lnSpc>
                <a:spcPct val="100000"/>
              </a:lnSpc>
              <a:spcBef>
                <a:spcPts val="100"/>
              </a:spcBef>
            </a:pPr>
            <a:r>
              <a:rPr lang="en-US" sz="1600" dirty="0"/>
              <a:t>Athletics South Africa (ASA) success in the last World Athletics U20 Championships in Kenya can be attributed to its vision to identify athletes at a young age and prepare them holistically for major international competitions. ASA is aware of the challenges relating to teams' demographic representation and athlete development.</a:t>
            </a:r>
            <a:endParaRPr lang="en-ZA" sz="1200" dirty="0"/>
          </a:p>
        </p:txBody>
      </p:sp>
      <p:sp>
        <p:nvSpPr>
          <p:cNvPr id="4" name="Date Placeholder 3">
            <a:extLst>
              <a:ext uri="{FF2B5EF4-FFF2-40B4-BE49-F238E27FC236}">
                <a16:creationId xmlns:a16="http://schemas.microsoft.com/office/drawing/2014/main" xmlns="" id="{BDB859AE-EF56-394C-A8AF-BD77AAA91A46}"/>
              </a:ext>
            </a:extLst>
          </p:cNvPr>
          <p:cNvSpPr>
            <a:spLocks noGrp="1"/>
          </p:cNvSpPr>
          <p:nvPr>
            <p:ph type="dt" sz="half" idx="10"/>
          </p:nvPr>
        </p:nvSpPr>
        <p:spPr/>
        <p:txBody>
          <a:bodyPr/>
          <a:lstStyle/>
          <a:p>
            <a:fld id="{51B9CD1D-F9F7-3A4A-9F3D-2C853B56965E}" type="datetime1">
              <a:rPr lang="en-ZA" smtClean="0"/>
              <a:pPr/>
              <a:t>2022/04/21</a:t>
            </a:fld>
            <a:endParaRPr lang="en-US" dirty="0"/>
          </a:p>
        </p:txBody>
      </p:sp>
      <p:sp>
        <p:nvSpPr>
          <p:cNvPr id="5" name="Footer Placeholder 4">
            <a:extLst>
              <a:ext uri="{FF2B5EF4-FFF2-40B4-BE49-F238E27FC236}">
                <a16:creationId xmlns:a16="http://schemas.microsoft.com/office/drawing/2014/main" xmlns="" id="{57A44398-90ED-4442-8143-0654C6FF4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1A92370-0FF4-DD4B-B010-AC988091A853}"/>
              </a:ext>
            </a:extLst>
          </p:cNvPr>
          <p:cNvSpPr>
            <a:spLocks noGrp="1"/>
          </p:cNvSpPr>
          <p:nvPr>
            <p:ph type="sldNum" sz="quarter" idx="12"/>
          </p:nvPr>
        </p:nvSpPr>
        <p:spPr/>
        <p:txBody>
          <a:bodyPr/>
          <a:lstStyle/>
          <a:p>
            <a:fld id="{4AD67E24-67F7-8648-A667-CA3D3299FCBF}" type="slidenum">
              <a:rPr lang="en-US" smtClean="0"/>
              <a:pPr/>
              <a:t>1</a:t>
            </a:fld>
            <a:endParaRPr lang="en-US" dirty="0"/>
          </a:p>
        </p:txBody>
      </p:sp>
      <p:sp>
        <p:nvSpPr>
          <p:cNvPr id="7" name="TextBox 6">
            <a:extLst>
              <a:ext uri="{FF2B5EF4-FFF2-40B4-BE49-F238E27FC236}">
                <a16:creationId xmlns:a16="http://schemas.microsoft.com/office/drawing/2014/main" xmlns="" id="{D47E361B-6B23-479D-B079-71068D60CF50}"/>
              </a:ext>
            </a:extLst>
          </p:cNvPr>
          <p:cNvSpPr txBox="1"/>
          <p:nvPr/>
        </p:nvSpPr>
        <p:spPr>
          <a:xfrm>
            <a:off x="478972" y="3402367"/>
            <a:ext cx="7306745" cy="1015663"/>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In preparing for the Commonwealth Games Birmingham 2022, ASA is determined to make sure that these issues are dealt with speedily and sufficiently. ASA has developed a three-pronged approach in order to be able to achieve the above-mentioned objectives by establishing two preparation squads.</a:t>
            </a:r>
            <a:endParaRPr lang="en-ZA"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D2D0F9A4-E3AC-475F-A509-F224936B15F1}"/>
              </a:ext>
            </a:extLst>
          </p:cNvPr>
          <p:cNvSpPr txBox="1"/>
          <p:nvPr/>
        </p:nvSpPr>
        <p:spPr>
          <a:xfrm>
            <a:off x="381740" y="4971495"/>
            <a:ext cx="7936637" cy="129266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2. The 2022 Team Preparation Squad.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There will be two squads identified for the 2022 team preparation namely; the Elite (Category A) and Squad and Upcoming athletes’ squads (Category B )</a:t>
            </a:r>
          </a:p>
          <a:p>
            <a:endParaRPr lang="en-ZA" dirty="0"/>
          </a:p>
        </p:txBody>
      </p:sp>
    </p:spTree>
    <p:extLst>
      <p:ext uri="{BB962C8B-B14F-4D97-AF65-F5344CB8AC3E}">
        <p14:creationId xmlns:p14="http://schemas.microsoft.com/office/powerpoint/2010/main" xmlns="" val="211756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34A4FC-E379-8B40-9ADE-82EC20CA345B}"/>
              </a:ext>
            </a:extLst>
          </p:cNvPr>
          <p:cNvPicPr>
            <a:picLocks noChangeAspect="1"/>
          </p:cNvPicPr>
          <p:nvPr/>
        </p:nvPicPr>
        <p:blipFill>
          <a:blip r:embed="rId2" cstate="email">
            <a:extLst>
              <a:ext uri="{28A0092B-C50C-407E-A947-70E740481C1C}">
                <a14:useLocalDpi xmlns:a14="http://schemas.microsoft.com/office/drawing/2010/main" xmlns=""/>
              </a:ext>
            </a:extLst>
          </a:blip>
          <a:srcRect/>
          <a:stretch/>
        </p:blipFill>
        <p:spPr>
          <a:xfrm>
            <a:off x="-14586" y="0"/>
            <a:ext cx="12192000" cy="6858000"/>
          </a:xfrm>
          <a:prstGeom prst="rect">
            <a:avLst/>
          </a:prstGeom>
        </p:spPr>
      </p:pic>
      <p:sp>
        <p:nvSpPr>
          <p:cNvPr id="2" name="Title 1">
            <a:extLst>
              <a:ext uri="{FF2B5EF4-FFF2-40B4-BE49-F238E27FC236}">
                <a16:creationId xmlns:a16="http://schemas.microsoft.com/office/drawing/2014/main" xmlns="" id="{AAEDEB05-719F-4C45-BE7E-60CB421FAD4D}"/>
              </a:ext>
            </a:extLst>
          </p:cNvPr>
          <p:cNvSpPr>
            <a:spLocks noGrp="1"/>
          </p:cNvSpPr>
          <p:nvPr>
            <p:ph type="title"/>
          </p:nvPr>
        </p:nvSpPr>
        <p:spPr/>
        <p:txBody>
          <a:bodyPr/>
          <a:lstStyle/>
          <a:p>
            <a:r>
              <a:rPr lang="en-US" dirty="0"/>
              <a:t>Commonwealth Games - 2022</a:t>
            </a:r>
          </a:p>
        </p:txBody>
      </p:sp>
      <p:sp>
        <p:nvSpPr>
          <p:cNvPr id="3" name="Content Placeholder 2">
            <a:extLst>
              <a:ext uri="{FF2B5EF4-FFF2-40B4-BE49-F238E27FC236}">
                <a16:creationId xmlns:a16="http://schemas.microsoft.com/office/drawing/2014/main" xmlns="" id="{AA395266-69D1-7A43-9F23-44B85F3B357D}"/>
              </a:ext>
            </a:extLst>
          </p:cNvPr>
          <p:cNvSpPr>
            <a:spLocks noGrp="1"/>
          </p:cNvSpPr>
          <p:nvPr>
            <p:ph idx="1"/>
          </p:nvPr>
        </p:nvSpPr>
        <p:spPr>
          <a:xfrm>
            <a:off x="478973" y="1954677"/>
            <a:ext cx="8167877" cy="2698303"/>
          </a:xfrm>
        </p:spPr>
        <p:txBody>
          <a:bodyPr>
            <a:normAutofit/>
          </a:bodyPr>
          <a:lstStyle/>
          <a:p>
            <a:pPr marL="355600" marR="5080" indent="-342900" algn="just">
              <a:lnSpc>
                <a:spcPct val="100000"/>
              </a:lnSpc>
              <a:spcBef>
                <a:spcPts val="100"/>
              </a:spcBef>
              <a:buAutoNum type="alphaUcPeriod"/>
            </a:pPr>
            <a:r>
              <a:rPr lang="en-US" sz="1500" b="1" dirty="0">
                <a:cs typeface="Times New Roman" panose="02020603050405020304" pitchFamily="18" charset="0"/>
              </a:rPr>
              <a:t>The Preparation Squad.</a:t>
            </a:r>
          </a:p>
          <a:p>
            <a:pPr marL="12700" marR="5080" algn="just">
              <a:lnSpc>
                <a:spcPct val="100000"/>
              </a:lnSpc>
              <a:spcBef>
                <a:spcPts val="100"/>
              </a:spcBef>
            </a:pPr>
            <a:r>
              <a:rPr lang="en-US" sz="1500" dirty="0"/>
              <a:t>The athletes being identified for the Preparation squad are currently ranked top 30 in the World. The squad reflects a good blend of well experienced athletes and young upcoming. Most of the Senior athletes were part of the 2021 Olympic Games team and Juniors were part of the World Athletics U20 Championships.</a:t>
            </a:r>
            <a:endParaRPr lang="en-US" sz="1500" b="1" dirty="0">
              <a:cs typeface="Times New Roman" panose="02020603050405020304" pitchFamily="18" charset="0"/>
            </a:endParaRPr>
          </a:p>
        </p:txBody>
      </p:sp>
      <p:sp>
        <p:nvSpPr>
          <p:cNvPr id="4" name="Date Placeholder 3">
            <a:extLst>
              <a:ext uri="{FF2B5EF4-FFF2-40B4-BE49-F238E27FC236}">
                <a16:creationId xmlns:a16="http://schemas.microsoft.com/office/drawing/2014/main" xmlns="" id="{BDB859AE-EF56-394C-A8AF-BD77AAA91A46}"/>
              </a:ext>
            </a:extLst>
          </p:cNvPr>
          <p:cNvSpPr>
            <a:spLocks noGrp="1"/>
          </p:cNvSpPr>
          <p:nvPr>
            <p:ph type="dt" sz="half" idx="10"/>
          </p:nvPr>
        </p:nvSpPr>
        <p:spPr/>
        <p:txBody>
          <a:bodyPr/>
          <a:lstStyle/>
          <a:p>
            <a:fld id="{51B9CD1D-F9F7-3A4A-9F3D-2C853B56965E}" type="datetime1">
              <a:rPr lang="en-ZA" smtClean="0"/>
              <a:pPr/>
              <a:t>2022/04/21</a:t>
            </a:fld>
            <a:endParaRPr lang="en-US" dirty="0"/>
          </a:p>
        </p:txBody>
      </p:sp>
      <p:sp>
        <p:nvSpPr>
          <p:cNvPr id="5" name="Footer Placeholder 4">
            <a:extLst>
              <a:ext uri="{FF2B5EF4-FFF2-40B4-BE49-F238E27FC236}">
                <a16:creationId xmlns:a16="http://schemas.microsoft.com/office/drawing/2014/main" xmlns="" id="{57A44398-90ED-4442-8143-0654C6FF4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1A92370-0FF4-DD4B-B010-AC988091A853}"/>
              </a:ext>
            </a:extLst>
          </p:cNvPr>
          <p:cNvSpPr>
            <a:spLocks noGrp="1"/>
          </p:cNvSpPr>
          <p:nvPr>
            <p:ph type="sldNum" sz="quarter" idx="12"/>
          </p:nvPr>
        </p:nvSpPr>
        <p:spPr/>
        <p:txBody>
          <a:bodyPr/>
          <a:lstStyle/>
          <a:p>
            <a:fld id="{4AD67E24-67F7-8648-A667-CA3D3299FCBF}" type="slidenum">
              <a:rPr lang="en-US" smtClean="0"/>
              <a:pPr/>
              <a:t>2</a:t>
            </a:fld>
            <a:endParaRPr lang="en-US" dirty="0"/>
          </a:p>
        </p:txBody>
      </p:sp>
      <p:sp>
        <p:nvSpPr>
          <p:cNvPr id="7" name="TextBox 6">
            <a:extLst>
              <a:ext uri="{FF2B5EF4-FFF2-40B4-BE49-F238E27FC236}">
                <a16:creationId xmlns:a16="http://schemas.microsoft.com/office/drawing/2014/main" xmlns="" id="{9B934FFD-9F78-42DD-AC4E-8500DA3077A5}"/>
              </a:ext>
            </a:extLst>
          </p:cNvPr>
          <p:cNvSpPr txBox="1"/>
          <p:nvPr/>
        </p:nvSpPr>
        <p:spPr>
          <a:xfrm>
            <a:off x="478972" y="3783626"/>
            <a:ext cx="8661437" cy="129266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Category A.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Consist of athletes who were ranked between 1 and 30 on the 2021 WA Top list ,top 16 at the Olympic Games 2021and Top 16 at 2019 WA Championships (rankings are indicated in bold):</a:t>
            </a:r>
          </a:p>
          <a:p>
            <a:endParaRPr lang="en-ZA" dirty="0"/>
          </a:p>
        </p:txBody>
      </p:sp>
    </p:spTree>
    <p:extLst>
      <p:ext uri="{BB962C8B-B14F-4D97-AF65-F5344CB8AC3E}">
        <p14:creationId xmlns:p14="http://schemas.microsoft.com/office/powerpoint/2010/main" xmlns="" val="68503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34A4FC-E379-8B40-9ADE-82EC20CA345B}"/>
              </a:ext>
            </a:extLst>
          </p:cNvPr>
          <p:cNvPicPr>
            <a:picLocks noChangeAspect="1"/>
          </p:cNvPicPr>
          <p:nvPr/>
        </p:nvPicPr>
        <p:blipFill>
          <a:blip r:embed="rId2" cstate="email">
            <a:extLst>
              <a:ext uri="{28A0092B-C50C-407E-A947-70E740481C1C}">
                <a14:useLocalDpi xmlns:a14="http://schemas.microsoft.com/office/drawing/2010/main" xmlns=""/>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AEDEB05-719F-4C45-BE7E-60CB421FAD4D}"/>
              </a:ext>
            </a:extLst>
          </p:cNvPr>
          <p:cNvSpPr>
            <a:spLocks noGrp="1"/>
          </p:cNvSpPr>
          <p:nvPr>
            <p:ph type="title"/>
          </p:nvPr>
        </p:nvSpPr>
        <p:spPr/>
        <p:txBody>
          <a:bodyPr>
            <a:normAutofit/>
          </a:bodyPr>
          <a:lstStyle/>
          <a:p>
            <a:r>
              <a:rPr lang="en-US" dirty="0"/>
              <a:t>Commonwealth Games - 2022</a:t>
            </a:r>
          </a:p>
        </p:txBody>
      </p:sp>
      <p:sp>
        <p:nvSpPr>
          <p:cNvPr id="4" name="Date Placeholder 3">
            <a:extLst>
              <a:ext uri="{FF2B5EF4-FFF2-40B4-BE49-F238E27FC236}">
                <a16:creationId xmlns:a16="http://schemas.microsoft.com/office/drawing/2014/main" xmlns="" id="{BDB859AE-EF56-394C-A8AF-BD77AAA91A46}"/>
              </a:ext>
            </a:extLst>
          </p:cNvPr>
          <p:cNvSpPr>
            <a:spLocks noGrp="1"/>
          </p:cNvSpPr>
          <p:nvPr>
            <p:ph type="dt" sz="half" idx="10"/>
          </p:nvPr>
        </p:nvSpPr>
        <p:spPr/>
        <p:txBody>
          <a:bodyPr/>
          <a:lstStyle/>
          <a:p>
            <a:fld id="{51B9CD1D-F9F7-3A4A-9F3D-2C853B56965E}" type="datetime1">
              <a:rPr lang="en-ZA" smtClean="0"/>
              <a:pPr/>
              <a:t>2022/04/21</a:t>
            </a:fld>
            <a:endParaRPr lang="en-US" dirty="0"/>
          </a:p>
        </p:txBody>
      </p:sp>
      <p:sp>
        <p:nvSpPr>
          <p:cNvPr id="5" name="Footer Placeholder 4">
            <a:extLst>
              <a:ext uri="{FF2B5EF4-FFF2-40B4-BE49-F238E27FC236}">
                <a16:creationId xmlns:a16="http://schemas.microsoft.com/office/drawing/2014/main" xmlns="" id="{57A44398-90ED-4442-8143-0654C6FF4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1A92370-0FF4-DD4B-B010-AC988091A853}"/>
              </a:ext>
            </a:extLst>
          </p:cNvPr>
          <p:cNvSpPr>
            <a:spLocks noGrp="1"/>
          </p:cNvSpPr>
          <p:nvPr>
            <p:ph type="sldNum" sz="quarter" idx="12"/>
          </p:nvPr>
        </p:nvSpPr>
        <p:spPr/>
        <p:txBody>
          <a:bodyPr/>
          <a:lstStyle/>
          <a:p>
            <a:fld id="{4AD67E24-67F7-8648-A667-CA3D3299FCBF}" type="slidenum">
              <a:rPr lang="en-US" smtClean="0"/>
              <a:pPr/>
              <a:t>3</a:t>
            </a:fld>
            <a:endParaRPr lang="en-US" dirty="0"/>
          </a:p>
        </p:txBody>
      </p:sp>
      <p:graphicFrame>
        <p:nvGraphicFramePr>
          <p:cNvPr id="12" name="Content Placeholder 11">
            <a:extLst>
              <a:ext uri="{FF2B5EF4-FFF2-40B4-BE49-F238E27FC236}">
                <a16:creationId xmlns:a16="http://schemas.microsoft.com/office/drawing/2014/main" xmlns="" id="{D068BEEF-68D1-4E6E-9A85-70A1A4EC3EF3}"/>
              </a:ext>
            </a:extLst>
          </p:cNvPr>
          <p:cNvGraphicFramePr>
            <a:graphicFrameLocks noGrp="1"/>
          </p:cNvGraphicFramePr>
          <p:nvPr>
            <p:ph idx="1"/>
            <p:extLst>
              <p:ext uri="{D42A27DB-BD31-4B8C-83A1-F6EECF244321}">
                <p14:modId xmlns:p14="http://schemas.microsoft.com/office/powerpoint/2010/main" xmlns="" val="162793877"/>
              </p:ext>
            </p:extLst>
          </p:nvPr>
        </p:nvGraphicFramePr>
        <p:xfrm>
          <a:off x="979713" y="1509713"/>
          <a:ext cx="6915994" cy="4628571"/>
        </p:xfrm>
        <a:graphic>
          <a:graphicData uri="http://schemas.openxmlformats.org/drawingml/2006/table">
            <a:tbl>
              <a:tblPr firstRow="1" firstCol="1" lastRow="1" lastCol="1" bandRow="1" bandCol="1">
                <a:tableStyleId>{F5AB1C69-6EDB-4FF4-983F-18BD219EF322}</a:tableStyleId>
              </a:tblPr>
              <a:tblGrid>
                <a:gridCol w="311277">
                  <a:extLst>
                    <a:ext uri="{9D8B030D-6E8A-4147-A177-3AD203B41FA5}">
                      <a16:colId xmlns:a16="http://schemas.microsoft.com/office/drawing/2014/main" xmlns="" val="2331111902"/>
                    </a:ext>
                  </a:extLst>
                </a:gridCol>
                <a:gridCol w="1674710">
                  <a:extLst>
                    <a:ext uri="{9D8B030D-6E8A-4147-A177-3AD203B41FA5}">
                      <a16:colId xmlns:a16="http://schemas.microsoft.com/office/drawing/2014/main" xmlns="" val="2284730894"/>
                    </a:ext>
                  </a:extLst>
                </a:gridCol>
                <a:gridCol w="464563">
                  <a:extLst>
                    <a:ext uri="{9D8B030D-6E8A-4147-A177-3AD203B41FA5}">
                      <a16:colId xmlns:a16="http://schemas.microsoft.com/office/drawing/2014/main" xmlns="" val="389707302"/>
                    </a:ext>
                  </a:extLst>
                </a:gridCol>
                <a:gridCol w="777183">
                  <a:extLst>
                    <a:ext uri="{9D8B030D-6E8A-4147-A177-3AD203B41FA5}">
                      <a16:colId xmlns:a16="http://schemas.microsoft.com/office/drawing/2014/main" xmlns="" val="1179532106"/>
                    </a:ext>
                  </a:extLst>
                </a:gridCol>
                <a:gridCol w="746930">
                  <a:extLst>
                    <a:ext uri="{9D8B030D-6E8A-4147-A177-3AD203B41FA5}">
                      <a16:colId xmlns:a16="http://schemas.microsoft.com/office/drawing/2014/main" xmlns="" val="1987123802"/>
                    </a:ext>
                  </a:extLst>
                </a:gridCol>
                <a:gridCol w="2029687">
                  <a:extLst>
                    <a:ext uri="{9D8B030D-6E8A-4147-A177-3AD203B41FA5}">
                      <a16:colId xmlns:a16="http://schemas.microsoft.com/office/drawing/2014/main" xmlns="" val="2787994722"/>
                    </a:ext>
                  </a:extLst>
                </a:gridCol>
                <a:gridCol w="911644">
                  <a:extLst>
                    <a:ext uri="{9D8B030D-6E8A-4147-A177-3AD203B41FA5}">
                      <a16:colId xmlns:a16="http://schemas.microsoft.com/office/drawing/2014/main" xmlns="" val="110110378"/>
                    </a:ext>
                  </a:extLst>
                </a:gridCol>
              </a:tblGrid>
              <a:tr h="252385">
                <a:tc>
                  <a:txBody>
                    <a:bodyPr/>
                    <a:lstStyle/>
                    <a:p>
                      <a:pPr marL="6985" algn="l">
                        <a:spcBef>
                          <a:spcPts val="330"/>
                        </a:spcBef>
                        <a:spcAft>
                          <a:spcPts val="0"/>
                        </a:spcAft>
                      </a:pPr>
                      <a:r>
                        <a:rPr lang="en-US" sz="800">
                          <a:effectLst/>
                        </a:rPr>
                        <a:t> </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63525" algn="l">
                        <a:spcBef>
                          <a:spcPts val="380"/>
                        </a:spcBef>
                        <a:spcAft>
                          <a:spcPts val="0"/>
                        </a:spcAft>
                      </a:pPr>
                      <a:r>
                        <a:rPr lang="en-US" sz="800">
                          <a:effectLst/>
                        </a:rPr>
                        <a:t>ATHLETES NAME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1120" marR="66040" algn="ctr">
                        <a:spcBef>
                          <a:spcPts val="380"/>
                        </a:spcBef>
                        <a:spcAft>
                          <a:spcPts val="0"/>
                        </a:spcAft>
                      </a:pPr>
                      <a:r>
                        <a:rPr lang="en-US" sz="800">
                          <a:effectLst/>
                        </a:rPr>
                        <a:t>AGE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725" marR="79375" algn="ctr">
                        <a:spcBef>
                          <a:spcPts val="380"/>
                        </a:spcBef>
                        <a:spcAft>
                          <a:spcPts val="0"/>
                        </a:spcAft>
                      </a:pPr>
                      <a:r>
                        <a:rPr lang="en-US" sz="800">
                          <a:effectLst/>
                        </a:rPr>
                        <a:t>GENDER</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01930" marR="195580" algn="ctr">
                        <a:spcBef>
                          <a:spcPts val="380"/>
                        </a:spcBef>
                        <a:spcAft>
                          <a:spcPts val="0"/>
                        </a:spcAft>
                      </a:pPr>
                      <a:r>
                        <a:rPr lang="en-US" sz="800">
                          <a:effectLst/>
                        </a:rPr>
                        <a:t>DEM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1300" marR="231140" algn="ctr">
                        <a:spcBef>
                          <a:spcPts val="380"/>
                        </a:spcBef>
                        <a:spcAft>
                          <a:spcPts val="0"/>
                        </a:spcAft>
                      </a:pPr>
                      <a:r>
                        <a:rPr lang="en-US" sz="800">
                          <a:effectLst/>
                        </a:rPr>
                        <a:t>QUALIFYING CRITERIA</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60985" marR="250190" algn="ctr">
                        <a:spcBef>
                          <a:spcPts val="380"/>
                        </a:spcBef>
                        <a:spcAft>
                          <a:spcPts val="0"/>
                        </a:spcAft>
                      </a:pPr>
                      <a:r>
                        <a:rPr lang="en-US" sz="800">
                          <a:effectLst/>
                        </a:rPr>
                        <a:t>EVENT/S</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06238170"/>
                  </a:ext>
                </a:extLst>
              </a:tr>
              <a:tr h="209270">
                <a:tc>
                  <a:txBody>
                    <a:bodyPr/>
                    <a:lstStyle/>
                    <a:p>
                      <a:pPr marL="6985" marR="60325" algn="r">
                        <a:spcBef>
                          <a:spcPts val="345"/>
                        </a:spcBef>
                        <a:spcAft>
                          <a:spcPts val="0"/>
                        </a:spcAft>
                      </a:pPr>
                      <a:r>
                        <a:rPr lang="en-US" sz="800">
                          <a:effectLst/>
                        </a:rPr>
                        <a:t>1</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00355" algn="l">
                        <a:spcBef>
                          <a:spcPts val="345"/>
                        </a:spcBef>
                        <a:spcAft>
                          <a:spcPts val="0"/>
                        </a:spcAft>
                        <a:tabLst>
                          <a:tab pos="757555" algn="l"/>
                        </a:tabLst>
                      </a:pPr>
                      <a:r>
                        <a:rPr lang="en-US" sz="800">
                          <a:effectLst/>
                        </a:rPr>
                        <a:t>Akani	SIMBINE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45"/>
                        </a:spcBef>
                        <a:spcAft>
                          <a:spcPts val="0"/>
                        </a:spcAft>
                      </a:pPr>
                      <a:r>
                        <a:rPr lang="en-US" sz="800">
                          <a:effectLst/>
                        </a:rPr>
                        <a:t>29</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45"/>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45"/>
                        </a:spcBef>
                        <a:spcAft>
                          <a:spcPts val="0"/>
                        </a:spcAft>
                      </a:pPr>
                      <a:r>
                        <a:rPr lang="en-US" sz="800">
                          <a:effectLst/>
                        </a:rPr>
                        <a:t>Black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0815" algn="ctr">
                        <a:spcBef>
                          <a:spcPts val="345"/>
                        </a:spcBef>
                        <a:spcAft>
                          <a:spcPts val="0"/>
                        </a:spcAft>
                      </a:pPr>
                      <a:r>
                        <a:rPr lang="en-US" sz="800">
                          <a:effectLst/>
                        </a:rPr>
                        <a:t>WA Top-list 2021 – 6</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6360" marR="78105" algn="ctr">
                        <a:spcBef>
                          <a:spcPts val="345"/>
                        </a:spcBef>
                        <a:spcAft>
                          <a:spcPts val="0"/>
                        </a:spcAft>
                      </a:pPr>
                      <a:r>
                        <a:rPr lang="en-US" sz="800">
                          <a:effectLst/>
                        </a:rPr>
                        <a:t>100m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22101808"/>
                  </a:ext>
                </a:extLst>
              </a:tr>
              <a:tr h="207691">
                <a:tc>
                  <a:txBody>
                    <a:bodyPr/>
                    <a:lstStyle/>
                    <a:p>
                      <a:pPr marL="6985" marR="60325" algn="r">
                        <a:spcBef>
                          <a:spcPts val="330"/>
                        </a:spcBef>
                        <a:spcAft>
                          <a:spcPts val="0"/>
                        </a:spcAft>
                      </a:pPr>
                      <a:r>
                        <a:rPr lang="en-US" sz="800">
                          <a:effectLst/>
                        </a:rPr>
                        <a:t>2</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30835" algn="l">
                        <a:spcBef>
                          <a:spcPts val="330"/>
                        </a:spcBef>
                      </a:pPr>
                      <a:r>
                        <a:rPr lang="en-US" sz="800">
                          <a:effectLst/>
                        </a:rPr>
                        <a:t>Kyle BLIGNAUT</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23</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645" marR="76200" algn="ctr">
                        <a:spcBef>
                          <a:spcPts val="330"/>
                        </a:spcBef>
                        <a:spcAft>
                          <a:spcPts val="0"/>
                        </a:spcAft>
                      </a:pPr>
                      <a:r>
                        <a:rPr lang="en-US" sz="800">
                          <a:effectLst/>
                        </a:rPr>
                        <a:t>White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2085" algn="ctr">
                        <a:spcBef>
                          <a:spcPts val="330"/>
                        </a:spcBef>
                        <a:spcAft>
                          <a:spcPts val="0"/>
                        </a:spcAft>
                      </a:pPr>
                      <a:r>
                        <a:rPr lang="en-US" sz="800">
                          <a:effectLst/>
                        </a:rPr>
                        <a:t>OG-Final 20 21 - 6</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6835" algn="ctr">
                        <a:spcBef>
                          <a:spcPts val="330"/>
                        </a:spcBef>
                        <a:spcAft>
                          <a:spcPts val="0"/>
                        </a:spcAft>
                      </a:pPr>
                      <a:r>
                        <a:rPr lang="en-US" sz="800">
                          <a:effectLst/>
                        </a:rPr>
                        <a:t>Shot Put</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797685677"/>
                  </a:ext>
                </a:extLst>
              </a:tr>
              <a:tr h="206641">
                <a:tc>
                  <a:txBody>
                    <a:bodyPr/>
                    <a:lstStyle/>
                    <a:p>
                      <a:pPr marL="6985" marR="60325" algn="r">
                        <a:spcBef>
                          <a:spcPts val="320"/>
                        </a:spcBef>
                        <a:spcAft>
                          <a:spcPts val="0"/>
                        </a:spcAft>
                      </a:pPr>
                      <a:r>
                        <a:rPr lang="en-US" sz="800">
                          <a:effectLst/>
                        </a:rPr>
                        <a:t>3</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31775" algn="l">
                        <a:spcBef>
                          <a:spcPts val="320"/>
                        </a:spcBef>
                        <a:spcAft>
                          <a:spcPts val="0"/>
                        </a:spcAft>
                      </a:pPr>
                      <a:r>
                        <a:rPr lang="en-US" sz="800">
                          <a:effectLst/>
                        </a:rPr>
                        <a:t>Stephen MOKOKA*</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20"/>
                        </a:spcBef>
                        <a:spcAft>
                          <a:spcPts val="0"/>
                        </a:spcAft>
                      </a:pPr>
                      <a:r>
                        <a:rPr lang="en-US" sz="800">
                          <a:effectLst/>
                        </a:rPr>
                        <a:t>37</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2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20"/>
                        </a:spcBef>
                        <a:spcAft>
                          <a:spcPts val="0"/>
                        </a:spcAft>
                      </a:pPr>
                      <a:r>
                        <a:rPr lang="en-US" sz="800">
                          <a:effectLst/>
                        </a:rPr>
                        <a:t>Black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0815" algn="ctr">
                        <a:spcBef>
                          <a:spcPts val="320"/>
                        </a:spcBef>
                        <a:spcAft>
                          <a:spcPts val="0"/>
                        </a:spcAft>
                      </a:pPr>
                      <a:r>
                        <a:rPr lang="en-US" sz="800">
                          <a:effectLst/>
                        </a:rPr>
                        <a:t>WA Champs 2019 -5</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6200" algn="ctr">
                        <a:spcBef>
                          <a:spcPts val="320"/>
                        </a:spcBef>
                        <a:spcAft>
                          <a:spcPts val="0"/>
                        </a:spcAft>
                      </a:pPr>
                      <a:r>
                        <a:rPr lang="en-US" sz="800">
                          <a:effectLst/>
                        </a:rPr>
                        <a:t>Marathon</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702877540"/>
                  </a:ext>
                </a:extLst>
              </a:tr>
              <a:tr h="208744">
                <a:tc>
                  <a:txBody>
                    <a:bodyPr/>
                    <a:lstStyle/>
                    <a:p>
                      <a:pPr marL="6985" marR="60325" algn="r">
                        <a:spcBef>
                          <a:spcPts val="330"/>
                        </a:spcBef>
                        <a:spcAft>
                          <a:spcPts val="0"/>
                        </a:spcAft>
                      </a:pPr>
                      <a:r>
                        <a:rPr lang="en-US" sz="800">
                          <a:effectLst/>
                        </a:rPr>
                        <a:t>4</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51790" algn="l">
                        <a:spcBef>
                          <a:spcPts val="330"/>
                        </a:spcBef>
                      </a:pPr>
                      <a:r>
                        <a:rPr lang="en-US" sz="800">
                          <a:effectLst/>
                        </a:rPr>
                        <a:t>Gift LEOTLELA</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24</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30"/>
                        </a:spcBef>
                        <a:spcAft>
                          <a:spcPts val="0"/>
                        </a:spcAft>
                      </a:pPr>
                      <a:r>
                        <a:rPr lang="en-US" sz="800">
                          <a:effectLst/>
                        </a:rPr>
                        <a:t>Black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30"/>
                        </a:spcBef>
                        <a:spcAft>
                          <a:spcPts val="0"/>
                        </a:spcAft>
                      </a:pPr>
                      <a:r>
                        <a:rPr lang="en-US" sz="800">
                          <a:effectLst/>
                        </a:rPr>
                        <a:t>WA Top-list 2021 -13</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725" marR="78105" algn="ctr">
                        <a:spcBef>
                          <a:spcPts val="330"/>
                        </a:spcBef>
                        <a:spcAft>
                          <a:spcPts val="0"/>
                        </a:spcAft>
                      </a:pPr>
                      <a:r>
                        <a:rPr lang="en-US" sz="800">
                          <a:effectLst/>
                        </a:rPr>
                        <a:t>100m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633674992"/>
                  </a:ext>
                </a:extLst>
              </a:tr>
              <a:tr h="207691">
                <a:tc>
                  <a:txBody>
                    <a:bodyPr/>
                    <a:lstStyle/>
                    <a:p>
                      <a:pPr marL="6985" marR="60325" algn="r">
                        <a:spcBef>
                          <a:spcPts val="330"/>
                        </a:spcBef>
                        <a:spcAft>
                          <a:spcPts val="0"/>
                        </a:spcAft>
                      </a:pPr>
                      <a:r>
                        <a:rPr lang="en-US" sz="800">
                          <a:effectLst/>
                        </a:rPr>
                        <a:t>5</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7470" algn="l">
                        <a:spcBef>
                          <a:spcPts val="330"/>
                        </a:spcBef>
                      </a:pPr>
                      <a:r>
                        <a:rPr lang="en-US" sz="800">
                          <a:effectLst/>
                        </a:rPr>
                        <a:t>Shaun MASWANGANYI</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dirty="0">
                          <a:effectLst/>
                        </a:rPr>
                        <a:t>21</a:t>
                      </a:r>
                      <a:endParaRPr lang="en-ZA" sz="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30"/>
                        </a:spcBef>
                        <a:spcAft>
                          <a:spcPts val="0"/>
                        </a:spcAft>
                      </a:pPr>
                      <a:r>
                        <a:rPr lang="en-US" sz="800">
                          <a:effectLst/>
                        </a:rPr>
                        <a:t>Black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30"/>
                        </a:spcBef>
                        <a:spcAft>
                          <a:spcPts val="0"/>
                        </a:spcAft>
                      </a:pPr>
                      <a:r>
                        <a:rPr lang="en-US" sz="800">
                          <a:effectLst/>
                        </a:rPr>
                        <a:t>WA Top-list 2021 -16</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725" marR="78105" algn="ctr">
                        <a:spcBef>
                          <a:spcPts val="330"/>
                        </a:spcBef>
                        <a:spcAft>
                          <a:spcPts val="0"/>
                        </a:spcAft>
                      </a:pPr>
                      <a:r>
                        <a:rPr lang="en-US" sz="800">
                          <a:effectLst/>
                        </a:rPr>
                        <a:t>200m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6996580"/>
                  </a:ext>
                </a:extLst>
              </a:tr>
              <a:tr h="209270">
                <a:tc>
                  <a:txBody>
                    <a:bodyPr/>
                    <a:lstStyle/>
                    <a:p>
                      <a:pPr marL="6985" marR="60325" algn="r">
                        <a:spcBef>
                          <a:spcPts val="330"/>
                        </a:spcBef>
                        <a:spcAft>
                          <a:spcPts val="0"/>
                        </a:spcAft>
                      </a:pPr>
                      <a:r>
                        <a:rPr lang="en-US" sz="800">
                          <a:effectLst/>
                        </a:rPr>
                        <a:t>6</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3985" algn="l">
                        <a:spcBef>
                          <a:spcPts val="330"/>
                        </a:spcBef>
                      </a:pPr>
                      <a:r>
                        <a:rPr lang="en-US" sz="800">
                          <a:effectLst/>
                        </a:rPr>
                        <a:t>Wayde VAN NIEKERK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30</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6200" algn="ctr">
                        <a:spcBef>
                          <a:spcPts val="330"/>
                        </a:spcBef>
                        <a:spcAft>
                          <a:spcPts val="0"/>
                        </a:spcAft>
                      </a:pPr>
                      <a:r>
                        <a:rPr lang="en-US" sz="800">
                          <a:effectLst/>
                        </a:rPr>
                        <a:t>Coloured</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30"/>
                        </a:spcBef>
                        <a:spcAft>
                          <a:spcPts val="0"/>
                        </a:spcAft>
                      </a:pPr>
                      <a:r>
                        <a:rPr lang="en-US" sz="800">
                          <a:effectLst/>
                        </a:rPr>
                        <a:t>WA Top-list 2021 -12</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725" marR="78105" algn="ctr">
                        <a:spcBef>
                          <a:spcPts val="330"/>
                        </a:spcBef>
                        <a:spcAft>
                          <a:spcPts val="0"/>
                        </a:spcAft>
                      </a:pPr>
                      <a:r>
                        <a:rPr lang="en-US" sz="800">
                          <a:effectLst/>
                        </a:rPr>
                        <a:t>400m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63939415"/>
                  </a:ext>
                </a:extLst>
              </a:tr>
              <a:tr h="207691">
                <a:tc>
                  <a:txBody>
                    <a:bodyPr/>
                    <a:lstStyle/>
                    <a:p>
                      <a:pPr marL="6985" marR="60325" algn="r">
                        <a:spcBef>
                          <a:spcPts val="330"/>
                        </a:spcBef>
                        <a:spcAft>
                          <a:spcPts val="0"/>
                        </a:spcAft>
                      </a:pPr>
                      <a:r>
                        <a:rPr lang="en-US" sz="800">
                          <a:effectLst/>
                        </a:rPr>
                        <a:t>7</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5425" algn="l">
                        <a:spcBef>
                          <a:spcPts val="330"/>
                        </a:spcBef>
                      </a:pPr>
                      <a:r>
                        <a:rPr lang="en-US" sz="800">
                          <a:effectLst/>
                        </a:rPr>
                        <a:t>Cheswill JOHNSON</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25</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6200" algn="ctr">
                        <a:spcBef>
                          <a:spcPts val="330"/>
                        </a:spcBef>
                        <a:spcAft>
                          <a:spcPts val="0"/>
                        </a:spcAft>
                      </a:pPr>
                      <a:r>
                        <a:rPr lang="en-US" sz="800">
                          <a:effectLst/>
                        </a:rPr>
                        <a:t>Coloured</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30"/>
                        </a:spcBef>
                        <a:spcAft>
                          <a:spcPts val="0"/>
                        </a:spcAft>
                      </a:pPr>
                      <a:r>
                        <a:rPr lang="en-US" sz="800">
                          <a:effectLst/>
                        </a:rPr>
                        <a:t>WA Top-list 2021 -13</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725" marR="78105" algn="ctr">
                        <a:spcBef>
                          <a:spcPts val="330"/>
                        </a:spcBef>
                        <a:spcAft>
                          <a:spcPts val="0"/>
                        </a:spcAft>
                      </a:pPr>
                      <a:r>
                        <a:rPr lang="en-US" sz="800">
                          <a:effectLst/>
                        </a:rPr>
                        <a:t>Long Jump</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445103120"/>
                  </a:ext>
                </a:extLst>
              </a:tr>
              <a:tr h="208744">
                <a:tc>
                  <a:txBody>
                    <a:bodyPr/>
                    <a:lstStyle/>
                    <a:p>
                      <a:pPr marL="6985" marR="60325" algn="r">
                        <a:spcBef>
                          <a:spcPts val="345"/>
                        </a:spcBef>
                        <a:spcAft>
                          <a:spcPts val="0"/>
                        </a:spcAft>
                      </a:pPr>
                      <a:r>
                        <a:rPr lang="en-US" sz="800">
                          <a:effectLst/>
                        </a:rPr>
                        <a:t>8</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8910" algn="l">
                        <a:spcBef>
                          <a:spcPts val="345"/>
                        </a:spcBef>
                        <a:spcAft>
                          <a:spcPts val="0"/>
                        </a:spcAft>
                      </a:pPr>
                      <a:r>
                        <a:rPr lang="en-US" sz="800">
                          <a:effectLst/>
                        </a:rPr>
                        <a:t>Rocco VAN ROOYEN</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45"/>
                        </a:spcBef>
                        <a:spcAft>
                          <a:spcPts val="0"/>
                        </a:spcAft>
                      </a:pPr>
                      <a:r>
                        <a:rPr lang="en-US" sz="800">
                          <a:effectLst/>
                        </a:rPr>
                        <a:t>30</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45"/>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4295" algn="ctr">
                        <a:spcBef>
                          <a:spcPts val="345"/>
                        </a:spcBef>
                        <a:spcAft>
                          <a:spcPts val="0"/>
                        </a:spcAft>
                      </a:pPr>
                      <a:r>
                        <a:rPr lang="en-US" sz="800">
                          <a:effectLst/>
                        </a:rPr>
                        <a:t>White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45"/>
                        </a:spcBef>
                        <a:spcAft>
                          <a:spcPts val="0"/>
                        </a:spcAft>
                      </a:pPr>
                      <a:r>
                        <a:rPr lang="en-US" sz="800">
                          <a:effectLst/>
                        </a:rPr>
                        <a:t>WA Top-list 2021 -12</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8105" algn="ctr">
                        <a:spcBef>
                          <a:spcPts val="345"/>
                        </a:spcBef>
                        <a:spcAft>
                          <a:spcPts val="0"/>
                        </a:spcAft>
                      </a:pPr>
                      <a:r>
                        <a:rPr lang="en-US" sz="800">
                          <a:effectLst/>
                        </a:rPr>
                        <a:t>Javelin</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01956448"/>
                  </a:ext>
                </a:extLst>
              </a:tr>
              <a:tr h="208744">
                <a:tc>
                  <a:txBody>
                    <a:bodyPr/>
                    <a:lstStyle/>
                    <a:p>
                      <a:pPr marL="6985" marR="60325" algn="r">
                        <a:spcBef>
                          <a:spcPts val="330"/>
                        </a:spcBef>
                        <a:spcAft>
                          <a:spcPts val="0"/>
                        </a:spcAft>
                      </a:pPr>
                      <a:r>
                        <a:rPr lang="en-US" sz="800">
                          <a:effectLst/>
                        </a:rPr>
                        <a:t>9</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71145" algn="l">
                        <a:spcBef>
                          <a:spcPts val="330"/>
                        </a:spcBef>
                      </a:pPr>
                      <a:r>
                        <a:rPr lang="en-US" sz="800">
                          <a:effectLst/>
                        </a:rPr>
                        <a:t>Ruswahl</a:t>
                      </a:r>
                      <a:r>
                        <a:rPr lang="en-US" sz="800" spc="270">
                          <a:effectLst/>
                        </a:rPr>
                        <a:t> </a:t>
                      </a:r>
                      <a:r>
                        <a:rPr lang="en-US" sz="800">
                          <a:effectLst/>
                        </a:rPr>
                        <a:t>SAMAAI</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31</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6200" algn="ctr">
                        <a:spcBef>
                          <a:spcPts val="330"/>
                        </a:spcBef>
                        <a:spcAft>
                          <a:spcPts val="0"/>
                        </a:spcAft>
                      </a:pPr>
                      <a:r>
                        <a:rPr lang="en-US" sz="800">
                          <a:effectLst/>
                        </a:rPr>
                        <a:t>Coloured</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0815" algn="ctr">
                        <a:spcBef>
                          <a:spcPts val="330"/>
                        </a:spcBef>
                        <a:spcAft>
                          <a:spcPts val="0"/>
                        </a:spcAft>
                      </a:pPr>
                      <a:r>
                        <a:rPr lang="en-US" sz="800">
                          <a:effectLst/>
                        </a:rPr>
                        <a:t>WA Champs 2019 -5</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6835" algn="ctr">
                        <a:spcBef>
                          <a:spcPts val="330"/>
                        </a:spcBef>
                        <a:spcAft>
                          <a:spcPts val="0"/>
                        </a:spcAft>
                      </a:pPr>
                      <a:r>
                        <a:rPr lang="en-US" sz="800">
                          <a:effectLst/>
                        </a:rPr>
                        <a:t>Long Jump</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46492398"/>
                  </a:ext>
                </a:extLst>
              </a:tr>
              <a:tr h="207691">
                <a:tc>
                  <a:txBody>
                    <a:bodyPr/>
                    <a:lstStyle/>
                    <a:p>
                      <a:pPr marL="6985" marR="62230" algn="r">
                        <a:spcBef>
                          <a:spcPts val="330"/>
                        </a:spcBef>
                        <a:spcAft>
                          <a:spcPts val="0"/>
                        </a:spcAft>
                      </a:pPr>
                      <a:r>
                        <a:rPr lang="en-US" sz="800">
                          <a:effectLst/>
                        </a:rPr>
                        <a:t>10</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61290" algn="l">
                        <a:spcBef>
                          <a:spcPts val="330"/>
                        </a:spcBef>
                      </a:pPr>
                      <a:r>
                        <a:rPr lang="en-US" sz="800">
                          <a:effectLst/>
                        </a:rPr>
                        <a:t>Jason VAN ROOYEN</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25</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4295" algn="ctr">
                        <a:spcBef>
                          <a:spcPts val="330"/>
                        </a:spcBef>
                        <a:spcAft>
                          <a:spcPts val="0"/>
                        </a:spcAft>
                      </a:pPr>
                      <a:r>
                        <a:rPr lang="en-US" sz="800">
                          <a:effectLst/>
                        </a:rPr>
                        <a:t>White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30"/>
                        </a:spcBef>
                        <a:spcAft>
                          <a:spcPts val="0"/>
                        </a:spcAft>
                      </a:pPr>
                      <a:r>
                        <a:rPr lang="en-US" sz="800">
                          <a:effectLst/>
                        </a:rPr>
                        <a:t>WA Top-list 2021 -29</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6835" algn="ctr">
                        <a:spcBef>
                          <a:spcPts val="330"/>
                        </a:spcBef>
                        <a:spcAft>
                          <a:spcPts val="0"/>
                        </a:spcAft>
                      </a:pPr>
                      <a:r>
                        <a:rPr lang="en-US" sz="800">
                          <a:effectLst/>
                        </a:rPr>
                        <a:t>Shot Put</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17255090"/>
                  </a:ext>
                </a:extLst>
              </a:tr>
              <a:tr h="208744">
                <a:tc>
                  <a:txBody>
                    <a:bodyPr/>
                    <a:lstStyle/>
                    <a:p>
                      <a:pPr marL="6985" marR="62230" algn="r">
                        <a:spcBef>
                          <a:spcPts val="330"/>
                        </a:spcBef>
                        <a:spcAft>
                          <a:spcPts val="0"/>
                        </a:spcAft>
                      </a:pPr>
                      <a:r>
                        <a:rPr lang="en-US" sz="800">
                          <a:effectLst/>
                        </a:rPr>
                        <a:t>11</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71145" algn="l">
                        <a:spcBef>
                          <a:spcPts val="330"/>
                        </a:spcBef>
                      </a:pPr>
                      <a:r>
                        <a:rPr lang="en-US" sz="800">
                          <a:effectLst/>
                        </a:rPr>
                        <a:t>Clarence MUNYAI</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24</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30"/>
                        </a:spcBef>
                        <a:spcAft>
                          <a:spcPts val="0"/>
                        </a:spcAft>
                      </a:pPr>
                      <a:r>
                        <a:rPr lang="en-US" sz="800">
                          <a:effectLst/>
                        </a:rPr>
                        <a:t>Black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30"/>
                        </a:spcBef>
                        <a:spcAft>
                          <a:spcPts val="0"/>
                        </a:spcAft>
                      </a:pPr>
                      <a:r>
                        <a:rPr lang="en-US" sz="800">
                          <a:effectLst/>
                        </a:rPr>
                        <a:t>OG Games – 16</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725" marR="78105" algn="ctr">
                        <a:spcBef>
                          <a:spcPts val="330"/>
                        </a:spcBef>
                        <a:spcAft>
                          <a:spcPts val="0"/>
                        </a:spcAft>
                      </a:pPr>
                      <a:r>
                        <a:rPr lang="en-US" sz="800">
                          <a:effectLst/>
                        </a:rPr>
                        <a:t>200m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724511963"/>
                  </a:ext>
                </a:extLst>
              </a:tr>
              <a:tr h="252385">
                <a:tc>
                  <a:txBody>
                    <a:bodyPr/>
                    <a:lstStyle/>
                    <a:p>
                      <a:pPr marL="6985" marR="62230" algn="r">
                        <a:spcBef>
                          <a:spcPts val="335"/>
                        </a:spcBef>
                        <a:spcAft>
                          <a:spcPts val="0"/>
                        </a:spcAft>
                      </a:pPr>
                      <a:r>
                        <a:rPr lang="en-US" sz="800">
                          <a:effectLst/>
                        </a:rPr>
                        <a:t>12</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01295" algn="l">
                        <a:spcBef>
                          <a:spcPts val="335"/>
                        </a:spcBef>
                        <a:spcAft>
                          <a:spcPts val="0"/>
                        </a:spcAft>
                      </a:pPr>
                      <a:r>
                        <a:rPr lang="en-US" sz="800">
                          <a:effectLst/>
                        </a:rPr>
                        <a:t>Francois PRINSLOO</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5"/>
                        </a:spcBef>
                        <a:spcAft>
                          <a:spcPts val="0"/>
                        </a:spcAft>
                      </a:pPr>
                      <a:r>
                        <a:rPr lang="en-US" sz="800">
                          <a:effectLst/>
                        </a:rPr>
                        <a:t>21</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5"/>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6200" algn="ctr">
                        <a:spcBef>
                          <a:spcPts val="335"/>
                        </a:spcBef>
                        <a:spcAft>
                          <a:spcPts val="0"/>
                        </a:spcAft>
                      </a:pPr>
                      <a:r>
                        <a:rPr lang="en-US" sz="800">
                          <a:effectLst/>
                        </a:rPr>
                        <a:t>Coloured</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35"/>
                        </a:spcBef>
                        <a:spcAft>
                          <a:spcPts val="0"/>
                        </a:spcAft>
                      </a:pPr>
                      <a:r>
                        <a:rPr lang="en-US" sz="800">
                          <a:effectLst/>
                        </a:rPr>
                        <a:t>WA Top-list 2021 -23</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6995" marR="78105" algn="ctr">
                        <a:spcBef>
                          <a:spcPts val="335"/>
                        </a:spcBef>
                        <a:spcAft>
                          <a:spcPts val="0"/>
                        </a:spcAft>
                      </a:pPr>
                      <a:r>
                        <a:rPr lang="en-US" sz="800">
                          <a:effectLst/>
                        </a:rPr>
                        <a:t>Discus Throw</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807768658"/>
                  </a:ext>
                </a:extLst>
              </a:tr>
              <a:tr h="208744">
                <a:tc>
                  <a:txBody>
                    <a:bodyPr/>
                    <a:lstStyle/>
                    <a:p>
                      <a:pPr marL="6985" marR="62230" algn="r">
                        <a:spcBef>
                          <a:spcPts val="345"/>
                        </a:spcBef>
                        <a:spcAft>
                          <a:spcPts val="0"/>
                        </a:spcAft>
                      </a:pPr>
                      <a:r>
                        <a:rPr lang="en-US" sz="800">
                          <a:effectLst/>
                        </a:rPr>
                        <a:t>13</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03530" algn="l">
                        <a:spcBef>
                          <a:spcPts val="345"/>
                        </a:spcBef>
                        <a:spcAft>
                          <a:spcPts val="0"/>
                        </a:spcAft>
                      </a:pPr>
                      <a:r>
                        <a:rPr lang="en-US" sz="800">
                          <a:effectLst/>
                        </a:rPr>
                        <a:t>Wayne SNYMAN</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45"/>
                        </a:spcBef>
                        <a:spcAft>
                          <a:spcPts val="0"/>
                        </a:spcAft>
                      </a:pPr>
                      <a:r>
                        <a:rPr lang="en-US" sz="800">
                          <a:effectLst/>
                        </a:rPr>
                        <a:t>37</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45"/>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4295" algn="ctr">
                        <a:spcBef>
                          <a:spcPts val="345"/>
                        </a:spcBef>
                        <a:spcAft>
                          <a:spcPts val="0"/>
                        </a:spcAft>
                      </a:pPr>
                      <a:r>
                        <a:rPr lang="en-US" sz="800">
                          <a:effectLst/>
                        </a:rPr>
                        <a:t>White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340" marR="172085" algn="ctr">
                        <a:spcBef>
                          <a:spcPts val="345"/>
                        </a:spcBef>
                        <a:spcAft>
                          <a:spcPts val="0"/>
                        </a:spcAft>
                      </a:pPr>
                      <a:r>
                        <a:rPr lang="en-US" sz="800">
                          <a:effectLst/>
                        </a:rPr>
                        <a:t>WA Top-list 2021 -30</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6360" marR="78105" algn="ctr">
                        <a:spcBef>
                          <a:spcPts val="345"/>
                        </a:spcBef>
                        <a:spcAft>
                          <a:spcPts val="0"/>
                        </a:spcAft>
                      </a:pPr>
                      <a:r>
                        <a:rPr lang="en-US" sz="800">
                          <a:effectLst/>
                        </a:rPr>
                        <a:t>35km RW</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816275719"/>
                  </a:ext>
                </a:extLst>
              </a:tr>
              <a:tr h="209270">
                <a:tc>
                  <a:txBody>
                    <a:bodyPr/>
                    <a:lstStyle/>
                    <a:p>
                      <a:pPr marL="6985" marR="62230" algn="r">
                        <a:spcBef>
                          <a:spcPts val="330"/>
                        </a:spcBef>
                        <a:spcAft>
                          <a:spcPts val="0"/>
                        </a:spcAft>
                      </a:pPr>
                      <a:r>
                        <a:rPr lang="en-US" sz="800">
                          <a:effectLst/>
                        </a:rPr>
                        <a:t>14</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07010" algn="l">
                        <a:spcBef>
                          <a:spcPts val="330"/>
                        </a:spcBef>
                      </a:pPr>
                      <a:r>
                        <a:rPr lang="en-US" sz="800">
                          <a:effectLst/>
                        </a:rPr>
                        <a:t>Sokwakhana ZAZINI</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22</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30"/>
                        </a:spcBef>
                        <a:spcAft>
                          <a:spcPts val="0"/>
                        </a:spcAft>
                      </a:pPr>
                      <a:r>
                        <a:rPr lang="en-US" sz="800">
                          <a:effectLst/>
                        </a:rPr>
                        <a:t>Black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2085" algn="ctr">
                        <a:spcBef>
                          <a:spcPts val="330"/>
                        </a:spcBef>
                        <a:spcAft>
                          <a:spcPts val="0"/>
                        </a:spcAft>
                      </a:pPr>
                      <a:r>
                        <a:rPr lang="en-US" sz="800">
                          <a:effectLst/>
                        </a:rPr>
                        <a:t>Olympic Games SF- 15</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8105" algn="ctr">
                        <a:spcBef>
                          <a:spcPts val="330"/>
                        </a:spcBef>
                        <a:spcAft>
                          <a:spcPts val="0"/>
                        </a:spcAft>
                      </a:pPr>
                      <a:r>
                        <a:rPr lang="en-US" sz="800">
                          <a:effectLst/>
                        </a:rPr>
                        <a:t>400mH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83616877"/>
                  </a:ext>
                </a:extLst>
              </a:tr>
              <a:tr h="207691">
                <a:tc>
                  <a:txBody>
                    <a:bodyPr/>
                    <a:lstStyle/>
                    <a:p>
                      <a:pPr marL="6985" marR="62230" algn="r">
                        <a:spcBef>
                          <a:spcPts val="330"/>
                        </a:spcBef>
                        <a:spcAft>
                          <a:spcPts val="0"/>
                        </a:spcAft>
                      </a:pPr>
                      <a:r>
                        <a:rPr lang="en-US" sz="800">
                          <a:effectLst/>
                        </a:rPr>
                        <a:t>15</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13030" algn="l">
                        <a:spcBef>
                          <a:spcPts val="330"/>
                        </a:spcBef>
                      </a:pPr>
                      <a:r>
                        <a:rPr lang="en-US" sz="800">
                          <a:effectLst/>
                        </a:rPr>
                        <a:t>Rikenette STEENKAMP</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30</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0" algn="ctr">
                        <a:spcBef>
                          <a:spcPts val="330"/>
                        </a:spcBef>
                      </a:pPr>
                      <a:r>
                        <a:rPr lang="en-US" sz="800">
                          <a:effectLst/>
                        </a:rPr>
                        <a:t>F</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4295" algn="ctr">
                        <a:spcBef>
                          <a:spcPts val="330"/>
                        </a:spcBef>
                        <a:spcAft>
                          <a:spcPts val="0"/>
                        </a:spcAft>
                      </a:pPr>
                      <a:r>
                        <a:rPr lang="en-US" sz="800">
                          <a:effectLst/>
                        </a:rPr>
                        <a:t>White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2085" algn="ctr">
                        <a:spcBef>
                          <a:spcPts val="330"/>
                        </a:spcBef>
                        <a:spcAft>
                          <a:spcPts val="0"/>
                        </a:spcAft>
                      </a:pPr>
                      <a:r>
                        <a:rPr lang="en-US" sz="800">
                          <a:effectLst/>
                        </a:rPr>
                        <a:t>WA Champs 2019 SF--16</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8105" algn="ctr">
                        <a:spcBef>
                          <a:spcPts val="330"/>
                        </a:spcBef>
                        <a:spcAft>
                          <a:spcPts val="0"/>
                        </a:spcAft>
                      </a:pPr>
                      <a:r>
                        <a:rPr lang="en-US" sz="800">
                          <a:effectLst/>
                        </a:rPr>
                        <a:t>100mH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726237039"/>
                  </a:ext>
                </a:extLst>
              </a:tr>
              <a:tr h="208744">
                <a:tc>
                  <a:txBody>
                    <a:bodyPr/>
                    <a:lstStyle/>
                    <a:p>
                      <a:pPr marL="6985" marR="59055" algn="r">
                        <a:spcBef>
                          <a:spcPts val="330"/>
                        </a:spcBef>
                        <a:spcAft>
                          <a:spcPts val="0"/>
                        </a:spcAft>
                      </a:pPr>
                      <a:r>
                        <a:rPr lang="en-US" sz="800">
                          <a:effectLst/>
                        </a:rPr>
                        <a:t>16</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06070" algn="l">
                        <a:spcBef>
                          <a:spcPts val="330"/>
                        </a:spcBef>
                      </a:pPr>
                      <a:r>
                        <a:rPr lang="en-US" sz="800">
                          <a:effectLst/>
                        </a:rPr>
                        <a:t>Antonio ALKANA</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32</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0" algn="ctr">
                        <a:spcBef>
                          <a:spcPts val="330"/>
                        </a:spcBef>
                      </a:pPr>
                      <a:r>
                        <a:rPr lang="en-US" sz="800">
                          <a:effectLst/>
                        </a:rPr>
                        <a:t>F</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6200" algn="ctr">
                        <a:spcBef>
                          <a:spcPts val="330"/>
                        </a:spcBef>
                        <a:spcAft>
                          <a:spcPts val="0"/>
                        </a:spcAft>
                      </a:pPr>
                      <a:r>
                        <a:rPr lang="en-US" sz="800">
                          <a:effectLst/>
                        </a:rPr>
                        <a:t>Coloured</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0815" algn="ctr">
                        <a:spcBef>
                          <a:spcPts val="330"/>
                        </a:spcBef>
                        <a:spcAft>
                          <a:spcPts val="0"/>
                        </a:spcAft>
                      </a:pPr>
                      <a:r>
                        <a:rPr lang="en-US" sz="800">
                          <a:effectLst/>
                        </a:rPr>
                        <a:t>WA Champs 2019 SF -9</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8105" algn="ctr">
                        <a:spcBef>
                          <a:spcPts val="330"/>
                        </a:spcBef>
                        <a:spcAft>
                          <a:spcPts val="0"/>
                        </a:spcAft>
                      </a:pPr>
                      <a:r>
                        <a:rPr lang="en-US" sz="800">
                          <a:effectLst/>
                        </a:rPr>
                        <a:t>110mH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097703559"/>
                  </a:ext>
                </a:extLst>
              </a:tr>
              <a:tr h="207691">
                <a:tc>
                  <a:txBody>
                    <a:bodyPr/>
                    <a:lstStyle/>
                    <a:p>
                      <a:pPr marL="6985" marR="59055" algn="r">
                        <a:spcBef>
                          <a:spcPts val="330"/>
                        </a:spcBef>
                        <a:spcAft>
                          <a:spcPts val="0"/>
                        </a:spcAft>
                      </a:pPr>
                      <a:r>
                        <a:rPr lang="en-US" sz="800">
                          <a:effectLst/>
                        </a:rPr>
                        <a:t>17</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2880" algn="l">
                        <a:spcBef>
                          <a:spcPts val="330"/>
                        </a:spcBef>
                      </a:pPr>
                      <a:r>
                        <a:rPr lang="en-US" sz="800">
                          <a:effectLst/>
                        </a:rPr>
                        <a:t>Anaso JOBODWANA</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30</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30"/>
                        </a:spcBef>
                        <a:spcAft>
                          <a:spcPts val="0"/>
                        </a:spcAft>
                      </a:pPr>
                      <a:r>
                        <a:rPr lang="en-US" sz="800">
                          <a:effectLst/>
                        </a:rPr>
                        <a:t>Black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2085" algn="ctr">
                        <a:spcBef>
                          <a:spcPts val="330"/>
                        </a:spcBef>
                        <a:spcAft>
                          <a:spcPts val="0"/>
                        </a:spcAft>
                      </a:pPr>
                      <a:r>
                        <a:rPr lang="en-US" sz="800" dirty="0">
                          <a:effectLst/>
                        </a:rPr>
                        <a:t>WA Champs 2019 SF -14</a:t>
                      </a:r>
                      <a:r>
                        <a:rPr lang="en-US" sz="500" dirty="0">
                          <a:effectLst/>
                        </a:rPr>
                        <a:t>th</a:t>
                      </a:r>
                      <a:endParaRPr lang="en-ZA" sz="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725" marR="78105" algn="ctr">
                        <a:spcBef>
                          <a:spcPts val="330"/>
                        </a:spcBef>
                        <a:spcAft>
                          <a:spcPts val="0"/>
                        </a:spcAft>
                      </a:pPr>
                      <a:r>
                        <a:rPr lang="en-US" sz="800">
                          <a:effectLst/>
                        </a:rPr>
                        <a:t>200m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889113465"/>
                  </a:ext>
                </a:extLst>
              </a:tr>
              <a:tr h="208744">
                <a:tc>
                  <a:txBody>
                    <a:bodyPr/>
                    <a:lstStyle/>
                    <a:p>
                      <a:pPr marL="6985" marR="59055" algn="r">
                        <a:spcBef>
                          <a:spcPts val="330"/>
                        </a:spcBef>
                        <a:spcAft>
                          <a:spcPts val="0"/>
                        </a:spcAft>
                      </a:pPr>
                      <a:r>
                        <a:rPr lang="en-US" sz="800">
                          <a:effectLst/>
                        </a:rPr>
                        <a:t>18</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35280" algn="l">
                        <a:spcBef>
                          <a:spcPts val="330"/>
                        </a:spcBef>
                      </a:pPr>
                      <a:r>
                        <a:rPr lang="en-US" sz="800">
                          <a:effectLst/>
                        </a:rPr>
                        <a:t>Tshepo TSHITE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25</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800">
                          <a:effectLst/>
                        </a:rPr>
                        <a:t>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30"/>
                        </a:spcBef>
                        <a:spcAft>
                          <a:spcPts val="0"/>
                        </a:spcAft>
                      </a:pPr>
                      <a:r>
                        <a:rPr lang="en-US" sz="800">
                          <a:effectLst/>
                        </a:rPr>
                        <a:t>Black</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2085" algn="ctr">
                        <a:spcBef>
                          <a:spcPts val="330"/>
                        </a:spcBef>
                        <a:spcAft>
                          <a:spcPts val="0"/>
                        </a:spcAft>
                      </a:pPr>
                      <a:r>
                        <a:rPr lang="en-US" sz="800">
                          <a:effectLst/>
                        </a:rPr>
                        <a:t>WA Champs 2019 SF -15</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6360" marR="78105" algn="ctr">
                        <a:spcBef>
                          <a:spcPts val="330"/>
                        </a:spcBef>
                        <a:spcAft>
                          <a:spcPts val="0"/>
                        </a:spcAft>
                      </a:pPr>
                      <a:r>
                        <a:rPr lang="en-US" sz="800">
                          <a:effectLst/>
                        </a:rPr>
                        <a:t>800m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872433655"/>
                  </a:ext>
                </a:extLst>
              </a:tr>
              <a:tr h="207691">
                <a:tc>
                  <a:txBody>
                    <a:bodyPr/>
                    <a:lstStyle/>
                    <a:p>
                      <a:pPr marL="6985" marR="62230" algn="r">
                        <a:spcBef>
                          <a:spcPts val="330"/>
                        </a:spcBef>
                        <a:spcAft>
                          <a:spcPts val="0"/>
                        </a:spcAft>
                      </a:pPr>
                      <a:r>
                        <a:rPr lang="en-US" sz="800">
                          <a:effectLst/>
                        </a:rPr>
                        <a:t>19</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49250" algn="l">
                        <a:spcBef>
                          <a:spcPts val="330"/>
                        </a:spcBef>
                      </a:pPr>
                      <a:r>
                        <a:rPr lang="en-US" sz="800">
                          <a:effectLst/>
                        </a:rPr>
                        <a:t>Gerda</a:t>
                      </a:r>
                      <a:r>
                        <a:rPr lang="en-US" sz="800" spc="255">
                          <a:effectLst/>
                        </a:rPr>
                        <a:t> </a:t>
                      </a:r>
                      <a:r>
                        <a:rPr lang="en-US" sz="800">
                          <a:effectLst/>
                        </a:rPr>
                        <a:t>STEYN</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30"/>
                        </a:spcBef>
                        <a:spcAft>
                          <a:spcPts val="0"/>
                        </a:spcAft>
                      </a:pPr>
                      <a:r>
                        <a:rPr lang="en-US" sz="800">
                          <a:effectLst/>
                        </a:rPr>
                        <a:t>32</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0" algn="ctr">
                        <a:spcBef>
                          <a:spcPts val="330"/>
                        </a:spcBef>
                      </a:pPr>
                      <a:r>
                        <a:rPr lang="en-US" sz="800">
                          <a:effectLst/>
                        </a:rPr>
                        <a:t>F</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4295" algn="ctr">
                        <a:spcBef>
                          <a:spcPts val="330"/>
                        </a:spcBef>
                        <a:spcAft>
                          <a:spcPts val="0"/>
                        </a:spcAft>
                      </a:pPr>
                      <a:r>
                        <a:rPr lang="en-US" sz="800" dirty="0">
                          <a:effectLst/>
                        </a:rPr>
                        <a:t>White</a:t>
                      </a:r>
                      <a:endParaRPr lang="en-ZA" sz="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2085" algn="ctr">
                        <a:spcBef>
                          <a:spcPts val="330"/>
                        </a:spcBef>
                        <a:spcAft>
                          <a:spcPts val="0"/>
                        </a:spcAft>
                      </a:pPr>
                      <a:r>
                        <a:rPr lang="en-US" sz="800" dirty="0">
                          <a:effectLst/>
                        </a:rPr>
                        <a:t>Olympic Games – 16</a:t>
                      </a:r>
                      <a:r>
                        <a:rPr lang="en-US" sz="500" dirty="0">
                          <a:effectLst/>
                        </a:rPr>
                        <a:t>th</a:t>
                      </a:r>
                      <a:endParaRPr lang="en-ZA" sz="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6200" algn="ctr">
                        <a:spcBef>
                          <a:spcPts val="330"/>
                        </a:spcBef>
                        <a:spcAft>
                          <a:spcPts val="0"/>
                        </a:spcAft>
                      </a:pPr>
                      <a:r>
                        <a:rPr lang="en-US" sz="800">
                          <a:effectLst/>
                        </a:rPr>
                        <a:t>Marathon</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04926032"/>
                  </a:ext>
                </a:extLst>
              </a:tr>
              <a:tr h="252385">
                <a:tc>
                  <a:txBody>
                    <a:bodyPr/>
                    <a:lstStyle/>
                    <a:p>
                      <a:pPr marL="6985" marR="59055" algn="r">
                        <a:spcBef>
                          <a:spcPts val="345"/>
                        </a:spcBef>
                        <a:spcAft>
                          <a:spcPts val="0"/>
                        </a:spcAft>
                      </a:pPr>
                      <a:r>
                        <a:rPr lang="en-US" sz="800">
                          <a:effectLst/>
                        </a:rPr>
                        <a:t>20</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52730" algn="l">
                        <a:spcBef>
                          <a:spcPts val="345"/>
                        </a:spcBef>
                        <a:spcAft>
                          <a:spcPts val="0"/>
                        </a:spcAft>
                      </a:pPr>
                      <a:r>
                        <a:rPr lang="en-US" sz="800" dirty="0">
                          <a:effectLst/>
                        </a:rPr>
                        <a:t>Dominique SCOTT</a:t>
                      </a:r>
                      <a:endParaRPr lang="en-ZA" sz="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4620" marR="130175" algn="ctr">
                        <a:spcBef>
                          <a:spcPts val="345"/>
                        </a:spcBef>
                        <a:spcAft>
                          <a:spcPts val="0"/>
                        </a:spcAft>
                      </a:pPr>
                      <a:r>
                        <a:rPr lang="en-US" sz="800">
                          <a:effectLst/>
                        </a:rPr>
                        <a:t>30</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0" algn="ctr">
                        <a:spcBef>
                          <a:spcPts val="345"/>
                        </a:spcBef>
                        <a:spcAft>
                          <a:spcPts val="0"/>
                        </a:spcAft>
                      </a:pPr>
                      <a:r>
                        <a:rPr lang="en-US" sz="800">
                          <a:effectLst/>
                        </a:rPr>
                        <a:t>F</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915" marR="74295" algn="ctr">
                        <a:spcBef>
                          <a:spcPts val="345"/>
                        </a:spcBef>
                        <a:spcAft>
                          <a:spcPts val="0"/>
                        </a:spcAft>
                      </a:pPr>
                      <a:r>
                        <a:rPr lang="en-US" sz="800">
                          <a:effectLst/>
                        </a:rPr>
                        <a:t>White</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0975" marR="172085" algn="ctr">
                        <a:spcBef>
                          <a:spcPts val="345"/>
                        </a:spcBef>
                        <a:spcAft>
                          <a:spcPts val="0"/>
                        </a:spcAft>
                      </a:pPr>
                      <a:r>
                        <a:rPr lang="en-US" sz="800">
                          <a:effectLst/>
                        </a:rPr>
                        <a:t>WA Champs 2019 -15</a:t>
                      </a:r>
                      <a:r>
                        <a:rPr lang="en-US" sz="500">
                          <a:effectLst/>
                        </a:rPr>
                        <a:t>th</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8105" algn="ctr">
                        <a:spcBef>
                          <a:spcPts val="345"/>
                        </a:spcBef>
                        <a:spcAft>
                          <a:spcPts val="0"/>
                        </a:spcAft>
                      </a:pPr>
                      <a:r>
                        <a:rPr lang="en-US" sz="800">
                          <a:effectLst/>
                        </a:rPr>
                        <a:t>5000m/10000m</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10053472"/>
                  </a:ext>
                </a:extLst>
              </a:tr>
              <a:tr h="0">
                <a:tc>
                  <a:txBody>
                    <a:bodyPr/>
                    <a:lstStyle/>
                    <a:p>
                      <a:pPr marL="6985" marR="59055" algn="r">
                        <a:spcBef>
                          <a:spcPts val="335"/>
                        </a:spcBef>
                        <a:spcAft>
                          <a:spcPts val="0"/>
                        </a:spcAft>
                      </a:pPr>
                      <a:r>
                        <a:rPr lang="en-US" sz="800">
                          <a:effectLst/>
                        </a:rPr>
                        <a:t>21</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74320" algn="l">
                        <a:spcBef>
                          <a:spcPts val="335"/>
                        </a:spcBef>
                        <a:spcAft>
                          <a:spcPts val="0"/>
                        </a:spcAft>
                      </a:pPr>
                      <a:r>
                        <a:rPr lang="en-US" sz="800">
                          <a:effectLst/>
                        </a:rPr>
                        <a:t>Caster SEMENYA</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5715" algn="ctr">
                        <a:spcBef>
                          <a:spcPts val="335"/>
                        </a:spcBef>
                        <a:spcAft>
                          <a:spcPts val="0"/>
                        </a:spcAft>
                      </a:pPr>
                      <a:r>
                        <a:rPr lang="en-US" sz="800">
                          <a:effectLst/>
                        </a:rPr>
                        <a:t>F</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0" algn="ctr">
                        <a:spcBef>
                          <a:spcPts val="335"/>
                        </a:spcBef>
                        <a:spcAft>
                          <a:spcPts val="0"/>
                        </a:spcAft>
                      </a:pPr>
                      <a:r>
                        <a:rPr lang="en-US" sz="800">
                          <a:effectLst/>
                        </a:rPr>
                        <a:t>?????</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1280" marR="76200" algn="ctr">
                        <a:spcBef>
                          <a:spcPts val="335"/>
                        </a:spcBef>
                        <a:spcAft>
                          <a:spcPts val="0"/>
                        </a:spcAft>
                      </a:pPr>
                      <a:r>
                        <a:rPr lang="en-US" sz="800" dirty="0">
                          <a:effectLst/>
                        </a:rPr>
                        <a:t>Black</a:t>
                      </a:r>
                      <a:endParaRPr lang="en-ZA" sz="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l">
                        <a:spcBef>
                          <a:spcPts val="330"/>
                        </a:spcBef>
                        <a:spcAft>
                          <a:spcPts val="0"/>
                        </a:spcAft>
                      </a:pPr>
                      <a:r>
                        <a:rPr lang="en-US" sz="800">
                          <a:effectLst/>
                        </a:rPr>
                        <a:t> </a:t>
                      </a:r>
                      <a:endParaRPr lang="en-ZA" sz="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7630" marR="78105" algn="ctr">
                        <a:spcBef>
                          <a:spcPts val="335"/>
                        </a:spcBef>
                        <a:spcAft>
                          <a:spcPts val="0"/>
                        </a:spcAft>
                      </a:pPr>
                      <a:r>
                        <a:rPr lang="en-US" sz="800" dirty="0">
                          <a:effectLst/>
                        </a:rPr>
                        <a:t>5000m</a:t>
                      </a:r>
                      <a:endParaRPr lang="en-ZA" sz="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132825394"/>
                  </a:ext>
                </a:extLst>
              </a:tr>
            </a:tbl>
          </a:graphicData>
        </a:graphic>
      </p:graphicFrame>
    </p:spTree>
    <p:extLst>
      <p:ext uri="{BB962C8B-B14F-4D97-AF65-F5344CB8AC3E}">
        <p14:creationId xmlns:p14="http://schemas.microsoft.com/office/powerpoint/2010/main" xmlns="" val="282580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3C06261-A154-4C0B-91A6-B28C9753A9F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AEDEB05-719F-4C45-BE7E-60CB421FAD4D}"/>
              </a:ext>
            </a:extLst>
          </p:cNvPr>
          <p:cNvSpPr>
            <a:spLocks noGrp="1"/>
          </p:cNvSpPr>
          <p:nvPr>
            <p:ph type="title"/>
          </p:nvPr>
        </p:nvSpPr>
        <p:spPr/>
        <p:txBody>
          <a:bodyPr>
            <a:normAutofit/>
          </a:bodyPr>
          <a:lstStyle/>
          <a:p>
            <a:r>
              <a:rPr lang="en-US" dirty="0"/>
              <a:t>Commonwealth Games - 2022</a:t>
            </a:r>
          </a:p>
        </p:txBody>
      </p:sp>
      <p:sp>
        <p:nvSpPr>
          <p:cNvPr id="3" name="Content Placeholder 2">
            <a:extLst>
              <a:ext uri="{FF2B5EF4-FFF2-40B4-BE49-F238E27FC236}">
                <a16:creationId xmlns:a16="http://schemas.microsoft.com/office/drawing/2014/main" xmlns="" id="{AA395266-69D1-7A43-9F23-44B85F3B357D}"/>
              </a:ext>
            </a:extLst>
          </p:cNvPr>
          <p:cNvSpPr>
            <a:spLocks noGrp="1"/>
          </p:cNvSpPr>
          <p:nvPr>
            <p:ph idx="1"/>
          </p:nvPr>
        </p:nvSpPr>
        <p:spPr>
          <a:xfrm>
            <a:off x="329022" y="2560683"/>
            <a:ext cx="8167877" cy="3674846"/>
          </a:xfrm>
        </p:spPr>
        <p:txBody>
          <a:bodyPr>
            <a:normAutofit/>
          </a:bodyPr>
          <a:lstStyle/>
          <a:p>
            <a:pPr marL="787400" indent="-457835" algn="just">
              <a:lnSpc>
                <a:spcPct val="100000"/>
              </a:lnSpc>
              <a:spcBef>
                <a:spcPts val="565"/>
              </a:spcBef>
            </a:pPr>
            <a:r>
              <a:rPr lang="en-US" sz="1500" b="1" dirty="0">
                <a:effectLst/>
                <a:latin typeface="Arial" panose="020B0604020202020204" pitchFamily="34" charset="0"/>
                <a:ea typeface="Arial" panose="020B0604020202020204" pitchFamily="34" charset="0"/>
              </a:rPr>
              <a:t>Category B</a:t>
            </a:r>
            <a:endParaRPr lang="en-ZA" sz="1500" dirty="0">
              <a:effectLst/>
              <a:latin typeface="Arial" panose="020B0604020202020204" pitchFamily="34" charset="0"/>
              <a:ea typeface="Arial" panose="020B0604020202020204" pitchFamily="34" charset="0"/>
            </a:endParaRPr>
          </a:p>
          <a:p>
            <a:pPr marL="787400" marR="834390" algn="just">
              <a:lnSpc>
                <a:spcPct val="100000"/>
              </a:lnSpc>
              <a:spcAft>
                <a:spcPts val="0"/>
              </a:spcAft>
            </a:pPr>
            <a:r>
              <a:rPr lang="en-US" sz="1500" dirty="0">
                <a:effectLst/>
                <a:latin typeface="Arial" panose="020B0604020202020204" pitchFamily="34" charset="0"/>
                <a:ea typeface="Arial" panose="020B0604020202020204" pitchFamily="34" charset="0"/>
              </a:rPr>
              <a:t>Consists of athletes who have just graduated out of the U20 ranks and have the potential to climb up the rankings between 2022 and 2024. The athletes are  identified as</a:t>
            </a:r>
            <a:r>
              <a:rPr lang="en-US" sz="1500" spc="-10" dirty="0">
                <a:effectLst/>
                <a:latin typeface="Arial" panose="020B0604020202020204" pitchFamily="34" charset="0"/>
                <a:ea typeface="Arial" panose="020B0604020202020204" pitchFamily="34" charset="0"/>
              </a:rPr>
              <a:t> </a:t>
            </a:r>
            <a:r>
              <a:rPr lang="en-US" sz="1500" dirty="0">
                <a:effectLst/>
                <a:latin typeface="Arial" panose="020B0604020202020204" pitchFamily="34" charset="0"/>
                <a:ea typeface="Arial" panose="020B0604020202020204" pitchFamily="34" charset="0"/>
              </a:rPr>
              <a:t>follows:</a:t>
            </a:r>
          </a:p>
          <a:p>
            <a:pPr marL="787400" marR="834390" algn="just">
              <a:lnSpc>
                <a:spcPct val="100000"/>
              </a:lnSpc>
              <a:spcAft>
                <a:spcPts val="0"/>
              </a:spcAft>
            </a:pPr>
            <a:endParaRPr lang="en-US" sz="1500" dirty="0">
              <a:ea typeface="Arial" panose="020B0604020202020204" pitchFamily="34" charset="0"/>
            </a:endParaRPr>
          </a:p>
          <a:p>
            <a:pPr marL="787400" marR="834390" algn="just">
              <a:lnSpc>
                <a:spcPct val="100000"/>
              </a:lnSpc>
              <a:spcAft>
                <a:spcPts val="0"/>
              </a:spcAft>
            </a:pPr>
            <a:endParaRPr lang="en-ZA" sz="1500" dirty="0">
              <a:effectLst/>
              <a:latin typeface="Arial" panose="020B0604020202020204" pitchFamily="34" charset="0"/>
              <a:ea typeface="Arial" panose="020B0604020202020204" pitchFamily="34" charset="0"/>
            </a:endParaRPr>
          </a:p>
        </p:txBody>
      </p:sp>
      <p:sp>
        <p:nvSpPr>
          <p:cNvPr id="4" name="Date Placeholder 3">
            <a:extLst>
              <a:ext uri="{FF2B5EF4-FFF2-40B4-BE49-F238E27FC236}">
                <a16:creationId xmlns:a16="http://schemas.microsoft.com/office/drawing/2014/main" xmlns="" id="{BDB859AE-EF56-394C-A8AF-BD77AAA91A46}"/>
              </a:ext>
            </a:extLst>
          </p:cNvPr>
          <p:cNvSpPr>
            <a:spLocks noGrp="1"/>
          </p:cNvSpPr>
          <p:nvPr>
            <p:ph type="dt" sz="half" idx="10"/>
          </p:nvPr>
        </p:nvSpPr>
        <p:spPr/>
        <p:txBody>
          <a:bodyPr/>
          <a:lstStyle/>
          <a:p>
            <a:fld id="{51B9CD1D-F9F7-3A4A-9F3D-2C853B56965E}" type="datetime1">
              <a:rPr lang="en-ZA" smtClean="0"/>
              <a:pPr/>
              <a:t>2022/04/21</a:t>
            </a:fld>
            <a:endParaRPr lang="en-US" dirty="0"/>
          </a:p>
        </p:txBody>
      </p:sp>
      <p:sp>
        <p:nvSpPr>
          <p:cNvPr id="5" name="Footer Placeholder 4">
            <a:extLst>
              <a:ext uri="{FF2B5EF4-FFF2-40B4-BE49-F238E27FC236}">
                <a16:creationId xmlns:a16="http://schemas.microsoft.com/office/drawing/2014/main" xmlns="" id="{57A44398-90ED-4442-8143-0654C6FF4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1A92370-0FF4-DD4B-B010-AC988091A853}"/>
              </a:ext>
            </a:extLst>
          </p:cNvPr>
          <p:cNvSpPr>
            <a:spLocks noGrp="1"/>
          </p:cNvSpPr>
          <p:nvPr>
            <p:ph type="sldNum" sz="quarter" idx="12"/>
          </p:nvPr>
        </p:nvSpPr>
        <p:spPr/>
        <p:txBody>
          <a:bodyPr/>
          <a:lstStyle/>
          <a:p>
            <a:fld id="{4AD67E24-67F7-8648-A667-CA3D3299FCBF}" type="slidenum">
              <a:rPr lang="en-US" smtClean="0"/>
              <a:pPr/>
              <a:t>4</a:t>
            </a:fld>
            <a:endParaRPr lang="en-US" dirty="0"/>
          </a:p>
        </p:txBody>
      </p:sp>
    </p:spTree>
    <p:extLst>
      <p:ext uri="{BB962C8B-B14F-4D97-AF65-F5344CB8AC3E}">
        <p14:creationId xmlns:p14="http://schemas.microsoft.com/office/powerpoint/2010/main" xmlns="" val="56918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3362C7A-A40E-48A9-A1EB-B9AC8665B4D7}"/>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AEDEB05-719F-4C45-BE7E-60CB421FAD4D}"/>
              </a:ext>
            </a:extLst>
          </p:cNvPr>
          <p:cNvSpPr>
            <a:spLocks noGrp="1"/>
          </p:cNvSpPr>
          <p:nvPr>
            <p:ph type="title"/>
          </p:nvPr>
        </p:nvSpPr>
        <p:spPr/>
        <p:txBody>
          <a:bodyPr>
            <a:normAutofit/>
          </a:bodyPr>
          <a:lstStyle/>
          <a:p>
            <a:r>
              <a:rPr lang="en-US" dirty="0"/>
              <a:t>Commonwealth Games - 2022</a:t>
            </a:r>
          </a:p>
        </p:txBody>
      </p:sp>
      <p:sp>
        <p:nvSpPr>
          <p:cNvPr id="3" name="Content Placeholder 2">
            <a:extLst>
              <a:ext uri="{FF2B5EF4-FFF2-40B4-BE49-F238E27FC236}">
                <a16:creationId xmlns:a16="http://schemas.microsoft.com/office/drawing/2014/main" xmlns="" id="{AA395266-69D1-7A43-9F23-44B85F3B357D}"/>
              </a:ext>
            </a:extLst>
          </p:cNvPr>
          <p:cNvSpPr>
            <a:spLocks noGrp="1"/>
          </p:cNvSpPr>
          <p:nvPr>
            <p:ph idx="1"/>
          </p:nvPr>
        </p:nvSpPr>
        <p:spPr>
          <a:xfrm>
            <a:off x="478973" y="1509713"/>
            <a:ext cx="7199085" cy="4667250"/>
          </a:xfrm>
        </p:spPr>
        <p:txBody>
          <a:bodyPr>
            <a:normAutofit/>
          </a:bodyPr>
          <a:lstStyle/>
          <a:p>
            <a:pPr marL="457200" indent="-457200" algn="just">
              <a:lnSpc>
                <a:spcPct val="115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xmlns="" id="{BDB859AE-EF56-394C-A8AF-BD77AAA91A46}"/>
              </a:ext>
            </a:extLst>
          </p:cNvPr>
          <p:cNvSpPr>
            <a:spLocks noGrp="1"/>
          </p:cNvSpPr>
          <p:nvPr>
            <p:ph type="dt" sz="half" idx="10"/>
          </p:nvPr>
        </p:nvSpPr>
        <p:spPr/>
        <p:txBody>
          <a:bodyPr/>
          <a:lstStyle/>
          <a:p>
            <a:fld id="{51B9CD1D-F9F7-3A4A-9F3D-2C853B56965E}" type="datetime1">
              <a:rPr lang="en-ZA" smtClean="0"/>
              <a:pPr/>
              <a:t>2022/04/21</a:t>
            </a:fld>
            <a:endParaRPr lang="en-US" dirty="0"/>
          </a:p>
        </p:txBody>
      </p:sp>
      <p:sp>
        <p:nvSpPr>
          <p:cNvPr id="5" name="Footer Placeholder 4">
            <a:extLst>
              <a:ext uri="{FF2B5EF4-FFF2-40B4-BE49-F238E27FC236}">
                <a16:creationId xmlns:a16="http://schemas.microsoft.com/office/drawing/2014/main" xmlns="" id="{57A44398-90ED-4442-8143-0654C6FF4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1A92370-0FF4-DD4B-B010-AC988091A853}"/>
              </a:ext>
            </a:extLst>
          </p:cNvPr>
          <p:cNvSpPr>
            <a:spLocks noGrp="1"/>
          </p:cNvSpPr>
          <p:nvPr>
            <p:ph type="sldNum" sz="quarter" idx="12"/>
          </p:nvPr>
        </p:nvSpPr>
        <p:spPr/>
        <p:txBody>
          <a:bodyPr/>
          <a:lstStyle/>
          <a:p>
            <a:fld id="{4AD67E24-67F7-8648-A667-CA3D3299FCBF}" type="slidenum">
              <a:rPr lang="en-US" smtClean="0"/>
              <a:pPr/>
              <a:t>5</a:t>
            </a:fld>
            <a:endParaRPr lang="en-US" dirty="0"/>
          </a:p>
        </p:txBody>
      </p:sp>
      <p:graphicFrame>
        <p:nvGraphicFramePr>
          <p:cNvPr id="7" name="Table 6">
            <a:extLst>
              <a:ext uri="{FF2B5EF4-FFF2-40B4-BE49-F238E27FC236}">
                <a16:creationId xmlns:a16="http://schemas.microsoft.com/office/drawing/2014/main" xmlns="" id="{BA15DA61-C042-4A5F-9ABA-0870CA2A6E13}"/>
              </a:ext>
            </a:extLst>
          </p:cNvPr>
          <p:cNvGraphicFramePr>
            <a:graphicFrameLocks noGrp="1"/>
          </p:cNvGraphicFramePr>
          <p:nvPr>
            <p:extLst>
              <p:ext uri="{D42A27DB-BD31-4B8C-83A1-F6EECF244321}">
                <p14:modId xmlns:p14="http://schemas.microsoft.com/office/powerpoint/2010/main" xmlns="" val="58098963"/>
              </p:ext>
            </p:extLst>
          </p:nvPr>
        </p:nvGraphicFramePr>
        <p:xfrm>
          <a:off x="1177065" y="1538743"/>
          <a:ext cx="7301110" cy="4954129"/>
        </p:xfrm>
        <a:graphic>
          <a:graphicData uri="http://schemas.openxmlformats.org/drawingml/2006/table">
            <a:tbl>
              <a:tblPr firstRow="1" firstCol="1" lastRow="1" lastCol="1" bandRow="1" bandCol="1">
                <a:tableStyleId>{5C22544A-7EE6-4342-B048-85BDC9FD1C3A}</a:tableStyleId>
              </a:tblPr>
              <a:tblGrid>
                <a:gridCol w="319437">
                  <a:extLst>
                    <a:ext uri="{9D8B030D-6E8A-4147-A177-3AD203B41FA5}">
                      <a16:colId xmlns:a16="http://schemas.microsoft.com/office/drawing/2014/main" xmlns="" val="998247883"/>
                    </a:ext>
                  </a:extLst>
                </a:gridCol>
                <a:gridCol w="2186644">
                  <a:extLst>
                    <a:ext uri="{9D8B030D-6E8A-4147-A177-3AD203B41FA5}">
                      <a16:colId xmlns:a16="http://schemas.microsoft.com/office/drawing/2014/main" xmlns="" val="1365127873"/>
                    </a:ext>
                  </a:extLst>
                </a:gridCol>
                <a:gridCol w="515691">
                  <a:extLst>
                    <a:ext uri="{9D8B030D-6E8A-4147-A177-3AD203B41FA5}">
                      <a16:colId xmlns:a16="http://schemas.microsoft.com/office/drawing/2014/main" xmlns="" val="739852161"/>
                    </a:ext>
                  </a:extLst>
                </a:gridCol>
                <a:gridCol w="746048">
                  <a:extLst>
                    <a:ext uri="{9D8B030D-6E8A-4147-A177-3AD203B41FA5}">
                      <a16:colId xmlns:a16="http://schemas.microsoft.com/office/drawing/2014/main" xmlns="" val="4214451777"/>
                    </a:ext>
                  </a:extLst>
                </a:gridCol>
                <a:gridCol w="727955">
                  <a:extLst>
                    <a:ext uri="{9D8B030D-6E8A-4147-A177-3AD203B41FA5}">
                      <a16:colId xmlns:a16="http://schemas.microsoft.com/office/drawing/2014/main" xmlns="" val="4008293458"/>
                    </a:ext>
                  </a:extLst>
                </a:gridCol>
                <a:gridCol w="1862336">
                  <a:extLst>
                    <a:ext uri="{9D8B030D-6E8A-4147-A177-3AD203B41FA5}">
                      <a16:colId xmlns:a16="http://schemas.microsoft.com/office/drawing/2014/main" xmlns="" val="97456339"/>
                    </a:ext>
                  </a:extLst>
                </a:gridCol>
                <a:gridCol w="942999">
                  <a:extLst>
                    <a:ext uri="{9D8B030D-6E8A-4147-A177-3AD203B41FA5}">
                      <a16:colId xmlns:a16="http://schemas.microsoft.com/office/drawing/2014/main" xmlns="" val="3364264555"/>
                    </a:ext>
                  </a:extLst>
                </a:gridCol>
              </a:tblGrid>
              <a:tr h="240952">
                <a:tc>
                  <a:txBody>
                    <a:bodyPr/>
                    <a:lstStyle/>
                    <a:p>
                      <a:pPr marL="6985" algn="l">
                        <a:spcBef>
                          <a:spcPts val="330"/>
                        </a:spcBef>
                        <a:spcAft>
                          <a:spcPts val="0"/>
                        </a:spcAft>
                      </a:pPr>
                      <a:r>
                        <a:rPr lang="en-US" sz="900">
                          <a:effectLst/>
                        </a:rPr>
                        <a:t> </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47675" marR="442595" algn="ctr">
                        <a:spcBef>
                          <a:spcPts val="370"/>
                        </a:spcBef>
                        <a:spcAft>
                          <a:spcPts val="0"/>
                        </a:spcAft>
                      </a:pPr>
                      <a:r>
                        <a:rPr lang="en-US" sz="900">
                          <a:effectLst/>
                        </a:rPr>
                        <a:t>ATHLETES NAME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6995" marR="81915" algn="ctr">
                        <a:spcBef>
                          <a:spcPts val="370"/>
                        </a:spcBef>
                        <a:spcAft>
                          <a:spcPts val="0"/>
                        </a:spcAft>
                      </a:pPr>
                      <a:r>
                        <a:rPr lang="en-US" sz="900">
                          <a:effectLst/>
                        </a:rPr>
                        <a:t>AGE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59055" marR="52705" algn="ctr">
                        <a:spcBef>
                          <a:spcPts val="370"/>
                        </a:spcBef>
                        <a:spcAft>
                          <a:spcPts val="0"/>
                        </a:spcAft>
                      </a:pPr>
                      <a:r>
                        <a:rPr lang="en-US" sz="900">
                          <a:effectLst/>
                        </a:rPr>
                        <a:t>GENDER</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2880" marR="172720" algn="ctr">
                        <a:spcBef>
                          <a:spcPts val="370"/>
                        </a:spcBef>
                        <a:spcAft>
                          <a:spcPts val="0"/>
                        </a:spcAft>
                      </a:pPr>
                      <a:r>
                        <a:rPr lang="en-US" sz="900" dirty="0">
                          <a:effectLst/>
                        </a:rPr>
                        <a:t>DEM</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0810" marR="123825" algn="ctr">
                        <a:spcBef>
                          <a:spcPts val="370"/>
                        </a:spcBef>
                        <a:spcAft>
                          <a:spcPts val="0"/>
                        </a:spcAft>
                      </a:pPr>
                      <a:r>
                        <a:rPr lang="en-US" sz="900">
                          <a:effectLst/>
                        </a:rPr>
                        <a:t>QUALIFYING CRITERIA</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50495" marR="140335" algn="ctr">
                        <a:spcBef>
                          <a:spcPts val="370"/>
                        </a:spcBef>
                        <a:spcAft>
                          <a:spcPts val="0"/>
                        </a:spcAft>
                      </a:pPr>
                      <a:r>
                        <a:rPr lang="en-US" sz="900">
                          <a:effectLst/>
                        </a:rPr>
                        <a:t>EVENT/S</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915042583"/>
                  </a:ext>
                </a:extLst>
              </a:tr>
              <a:tr h="232764">
                <a:tc>
                  <a:txBody>
                    <a:bodyPr/>
                    <a:lstStyle/>
                    <a:p>
                      <a:pPr marL="86360" algn="ctr">
                        <a:spcBef>
                          <a:spcPts val="335"/>
                        </a:spcBef>
                        <a:spcAft>
                          <a:spcPts val="0"/>
                        </a:spcAft>
                      </a:pPr>
                      <a:r>
                        <a:rPr lang="en-US" sz="900">
                          <a:effectLst/>
                        </a:rPr>
                        <a:t>1</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2885" algn="ctr">
                        <a:spcBef>
                          <a:spcPts val="335"/>
                        </a:spcBef>
                        <a:spcAft>
                          <a:spcPts val="0"/>
                        </a:spcAft>
                      </a:pPr>
                      <a:r>
                        <a:rPr lang="en-US" sz="900">
                          <a:effectLst/>
                        </a:rPr>
                        <a:t>Brian RAATS</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5"/>
                        </a:spcBef>
                        <a:spcAft>
                          <a:spcPts val="0"/>
                        </a:spcAft>
                      </a:pPr>
                      <a:r>
                        <a:rPr lang="en-US" sz="900">
                          <a:effectLst/>
                        </a:rPr>
                        <a:t>18</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5"/>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5"/>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2570" marR="237490" algn="ctr">
                        <a:spcBef>
                          <a:spcPts val="335"/>
                        </a:spcBef>
                        <a:spcAft>
                          <a:spcPts val="0"/>
                        </a:spcAft>
                      </a:pPr>
                      <a:r>
                        <a:rPr lang="en-US" sz="900">
                          <a:effectLst/>
                        </a:rPr>
                        <a:t>WA U20 Top-List -</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930" algn="ctr">
                        <a:spcBef>
                          <a:spcPts val="335"/>
                        </a:spcBef>
                        <a:spcAft>
                          <a:spcPts val="0"/>
                        </a:spcAft>
                      </a:pPr>
                      <a:r>
                        <a:rPr lang="en-US" sz="900">
                          <a:effectLst/>
                        </a:rPr>
                        <a:t>HJ</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865609420"/>
                  </a:ext>
                </a:extLst>
              </a:tr>
              <a:tr h="231009">
                <a:tc>
                  <a:txBody>
                    <a:bodyPr/>
                    <a:lstStyle/>
                    <a:p>
                      <a:pPr marL="86360" algn="ctr">
                        <a:spcBef>
                          <a:spcPts val="330"/>
                        </a:spcBef>
                      </a:pPr>
                      <a:r>
                        <a:rPr lang="en-US" sz="900">
                          <a:effectLst/>
                        </a:rPr>
                        <a:t>2</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790" algn="ctr">
                        <a:spcBef>
                          <a:spcPts val="330"/>
                        </a:spcBef>
                        <a:spcAft>
                          <a:spcPts val="0"/>
                        </a:spcAft>
                      </a:pPr>
                      <a:r>
                        <a:rPr lang="en-US" sz="900" dirty="0">
                          <a:effectLst/>
                        </a:rPr>
                        <a:t>Kyle RADEMEYER</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1300" marR="237490" algn="ctr">
                        <a:spcBef>
                          <a:spcPts val="330"/>
                        </a:spcBef>
                        <a:spcAft>
                          <a:spcPts val="0"/>
                        </a:spcAft>
                      </a:pPr>
                      <a:r>
                        <a:rPr lang="en-US" sz="900">
                          <a:effectLst/>
                        </a:rPr>
                        <a:t>WAU20-Bronze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0"/>
                        </a:spcBef>
                        <a:spcAft>
                          <a:spcPts val="0"/>
                        </a:spcAft>
                      </a:pPr>
                      <a:r>
                        <a:rPr lang="en-US" sz="900">
                          <a:effectLst/>
                        </a:rPr>
                        <a:t>PV</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091874928"/>
                  </a:ext>
                </a:extLst>
              </a:tr>
              <a:tr h="232764">
                <a:tc>
                  <a:txBody>
                    <a:bodyPr/>
                    <a:lstStyle/>
                    <a:p>
                      <a:pPr marL="86360" algn="ctr">
                        <a:spcBef>
                          <a:spcPts val="330"/>
                        </a:spcBef>
                      </a:pPr>
                      <a:r>
                        <a:rPr lang="en-US" sz="900">
                          <a:effectLst/>
                        </a:rPr>
                        <a:t>3</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790" algn="ctr">
                        <a:spcBef>
                          <a:spcPts val="330"/>
                        </a:spcBef>
                        <a:spcAft>
                          <a:spcPts val="0"/>
                        </a:spcAft>
                      </a:pPr>
                      <a:r>
                        <a:rPr lang="en-US" sz="900">
                          <a:effectLst/>
                        </a:rPr>
                        <a:t>Nikolai VAN HUYSSTEEN</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6855" algn="ctr">
                        <a:spcBef>
                          <a:spcPts val="330"/>
                        </a:spcBef>
                        <a:spcAft>
                          <a:spcPts val="0"/>
                        </a:spcAft>
                      </a:pPr>
                      <a:r>
                        <a:rPr lang="en-US" sz="900">
                          <a:effectLst/>
                        </a:rPr>
                        <a:t>WA U20 Top-List -9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0"/>
                        </a:spcBef>
                        <a:spcAft>
                          <a:spcPts val="0"/>
                        </a:spcAft>
                      </a:pPr>
                      <a:r>
                        <a:rPr lang="en-US" sz="900">
                          <a:effectLst/>
                        </a:rPr>
                        <a:t>PV</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487040030"/>
                  </a:ext>
                </a:extLst>
              </a:tr>
              <a:tr h="231594">
                <a:tc>
                  <a:txBody>
                    <a:bodyPr/>
                    <a:lstStyle/>
                    <a:p>
                      <a:pPr marL="86360" algn="ctr">
                        <a:spcBef>
                          <a:spcPts val="330"/>
                        </a:spcBef>
                      </a:pPr>
                      <a:r>
                        <a:rPr lang="en-US" sz="900">
                          <a:effectLst/>
                        </a:rPr>
                        <a:t>4</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155" algn="ctr">
                        <a:spcBef>
                          <a:spcPts val="330"/>
                        </a:spcBef>
                        <a:spcAft>
                          <a:spcPts val="0"/>
                        </a:spcAft>
                      </a:pPr>
                      <a:r>
                        <a:rPr lang="en-US" sz="900">
                          <a:effectLst/>
                        </a:rPr>
                        <a:t>Antonie NORTJE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dirty="0">
                          <a:effectLst/>
                        </a:rPr>
                        <a:t>20</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1300" marR="237490" algn="ctr">
                        <a:spcBef>
                          <a:spcPts val="330"/>
                        </a:spcBef>
                        <a:spcAft>
                          <a:spcPts val="0"/>
                        </a:spcAft>
                      </a:pPr>
                      <a:r>
                        <a:rPr lang="en-US" sz="900">
                          <a:effectLst/>
                        </a:rPr>
                        <a:t>WAU20-Bronze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5565" algn="ctr">
                        <a:spcBef>
                          <a:spcPts val="330"/>
                        </a:spcBef>
                        <a:spcAft>
                          <a:spcPts val="0"/>
                        </a:spcAft>
                      </a:pPr>
                      <a:r>
                        <a:rPr lang="en-US" sz="900" dirty="0">
                          <a:effectLst/>
                        </a:rPr>
                        <a:t>400m</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709377684"/>
                  </a:ext>
                </a:extLst>
              </a:tr>
              <a:tr h="232179">
                <a:tc>
                  <a:txBody>
                    <a:bodyPr/>
                    <a:lstStyle/>
                    <a:p>
                      <a:pPr marL="86360" algn="ctr">
                        <a:spcBef>
                          <a:spcPts val="330"/>
                        </a:spcBef>
                      </a:pPr>
                      <a:r>
                        <a:rPr lang="en-US" sz="900">
                          <a:effectLst/>
                        </a:rPr>
                        <a:t>5</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790" algn="ctr">
                        <a:spcBef>
                          <a:spcPts val="330"/>
                        </a:spcBef>
                        <a:spcAft>
                          <a:spcPts val="0"/>
                        </a:spcAft>
                      </a:pPr>
                      <a:r>
                        <a:rPr lang="en-US" sz="900">
                          <a:effectLst/>
                        </a:rPr>
                        <a:t>Benjamin RICHARDSON</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Black</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2570" marR="237490" algn="ctr">
                        <a:spcBef>
                          <a:spcPts val="330"/>
                        </a:spcBef>
                        <a:spcAft>
                          <a:spcPts val="0"/>
                        </a:spcAft>
                      </a:pPr>
                      <a:r>
                        <a:rPr lang="en-US" sz="900">
                          <a:effectLst/>
                        </a:rPr>
                        <a:t>WAU20-Silver</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5565" algn="ctr">
                        <a:spcBef>
                          <a:spcPts val="330"/>
                        </a:spcBef>
                        <a:spcAft>
                          <a:spcPts val="0"/>
                        </a:spcAft>
                      </a:pPr>
                      <a:r>
                        <a:rPr lang="en-US" sz="900">
                          <a:effectLst/>
                        </a:rPr>
                        <a:t>100m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97491466"/>
                  </a:ext>
                </a:extLst>
              </a:tr>
              <a:tr h="231009">
                <a:tc>
                  <a:txBody>
                    <a:bodyPr/>
                    <a:lstStyle/>
                    <a:p>
                      <a:pPr marL="86360" algn="ctr">
                        <a:spcBef>
                          <a:spcPts val="330"/>
                        </a:spcBef>
                      </a:pPr>
                      <a:r>
                        <a:rPr lang="en-US" sz="900">
                          <a:effectLst/>
                        </a:rPr>
                        <a:t>6</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2885" algn="ctr">
                        <a:spcBef>
                          <a:spcPts val="330"/>
                        </a:spcBef>
                        <a:spcAft>
                          <a:spcPts val="0"/>
                        </a:spcAft>
                      </a:pPr>
                      <a:r>
                        <a:rPr lang="en-US" sz="900">
                          <a:effectLst/>
                        </a:rPr>
                        <a:t>Renier DE VILLIERS</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6855" algn="ctr">
                        <a:spcBef>
                          <a:spcPts val="330"/>
                        </a:spcBef>
                        <a:spcAft>
                          <a:spcPts val="0"/>
                        </a:spcAft>
                      </a:pPr>
                      <a:r>
                        <a:rPr lang="en-US" sz="900">
                          <a:effectLst/>
                        </a:rPr>
                        <a:t>WA U20 Top-List -8</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5565" algn="ctr">
                        <a:spcBef>
                          <a:spcPts val="330"/>
                        </a:spcBef>
                        <a:spcAft>
                          <a:spcPts val="0"/>
                        </a:spcAft>
                      </a:pPr>
                      <a:r>
                        <a:rPr lang="en-US" sz="900">
                          <a:effectLst/>
                        </a:rPr>
                        <a:t>800m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415376725"/>
                  </a:ext>
                </a:extLst>
              </a:tr>
              <a:tr h="232764">
                <a:tc>
                  <a:txBody>
                    <a:bodyPr/>
                    <a:lstStyle/>
                    <a:p>
                      <a:pPr marL="86360" algn="ctr">
                        <a:spcBef>
                          <a:spcPts val="345"/>
                        </a:spcBef>
                        <a:spcAft>
                          <a:spcPts val="0"/>
                        </a:spcAft>
                      </a:pPr>
                      <a:r>
                        <a:rPr lang="en-US" sz="900">
                          <a:effectLst/>
                        </a:rPr>
                        <a:t>7</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155" algn="ctr">
                        <a:spcBef>
                          <a:spcPts val="345"/>
                        </a:spcBef>
                        <a:spcAft>
                          <a:spcPts val="0"/>
                        </a:spcAft>
                      </a:pPr>
                      <a:r>
                        <a:rPr lang="en-US" sz="900">
                          <a:effectLst/>
                        </a:rPr>
                        <a:t>Sinesipho DAMBILE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45"/>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45"/>
                        </a:spcBef>
                      </a:pPr>
                      <a:r>
                        <a:rPr lang="en-US" sz="900" dirty="0">
                          <a:effectLst/>
                        </a:rPr>
                        <a:t>M</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45"/>
                        </a:spcBef>
                        <a:spcAft>
                          <a:spcPts val="0"/>
                        </a:spcAft>
                      </a:pPr>
                      <a:r>
                        <a:rPr lang="en-US" sz="900">
                          <a:effectLst/>
                        </a:rPr>
                        <a:t>Black</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1300" marR="237490" algn="ctr">
                        <a:spcBef>
                          <a:spcPts val="345"/>
                        </a:spcBef>
                        <a:spcAft>
                          <a:spcPts val="0"/>
                        </a:spcAft>
                      </a:pPr>
                      <a:r>
                        <a:rPr lang="en-US" sz="900">
                          <a:effectLst/>
                        </a:rPr>
                        <a:t>WAU20-Bronze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5565" algn="ctr">
                        <a:spcBef>
                          <a:spcPts val="345"/>
                        </a:spcBef>
                        <a:spcAft>
                          <a:spcPts val="0"/>
                        </a:spcAft>
                      </a:pPr>
                      <a:r>
                        <a:rPr lang="en-US" sz="900">
                          <a:effectLst/>
                        </a:rPr>
                        <a:t>200m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04991450"/>
                  </a:ext>
                </a:extLst>
              </a:tr>
              <a:tr h="232179">
                <a:tc>
                  <a:txBody>
                    <a:bodyPr/>
                    <a:lstStyle/>
                    <a:p>
                      <a:pPr marL="86360" algn="ctr">
                        <a:spcBef>
                          <a:spcPts val="330"/>
                        </a:spcBef>
                      </a:pPr>
                      <a:r>
                        <a:rPr lang="en-US" sz="900">
                          <a:effectLst/>
                        </a:rPr>
                        <a:t>8</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2250" algn="ctr">
                        <a:spcBef>
                          <a:spcPts val="330"/>
                        </a:spcBef>
                        <a:spcAft>
                          <a:spcPts val="0"/>
                        </a:spcAft>
                      </a:pPr>
                      <a:r>
                        <a:rPr lang="en-US" sz="900">
                          <a:effectLst/>
                        </a:rPr>
                        <a:t>Lythe PILLAY</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865" marR="53340" algn="ctr">
                        <a:spcBef>
                          <a:spcPts val="330"/>
                        </a:spcBef>
                        <a:spcAft>
                          <a:spcPts val="0"/>
                        </a:spcAft>
                      </a:pPr>
                      <a:r>
                        <a:rPr lang="en-US" sz="900">
                          <a:effectLst/>
                        </a:rPr>
                        <a:t>Coloured</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6855" algn="ctr">
                        <a:spcBef>
                          <a:spcPts val="330"/>
                        </a:spcBef>
                        <a:spcAft>
                          <a:spcPts val="0"/>
                        </a:spcAft>
                      </a:pPr>
                      <a:r>
                        <a:rPr lang="en-US" sz="900">
                          <a:effectLst/>
                        </a:rPr>
                        <a:t>WAU20-final</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5565" algn="ctr">
                        <a:spcBef>
                          <a:spcPts val="330"/>
                        </a:spcBef>
                        <a:spcAft>
                          <a:spcPts val="0"/>
                        </a:spcAft>
                      </a:pPr>
                      <a:r>
                        <a:rPr lang="en-US" sz="900">
                          <a:effectLst/>
                        </a:rPr>
                        <a:t>400m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58263902"/>
                  </a:ext>
                </a:extLst>
              </a:tr>
              <a:tr h="231009">
                <a:tc>
                  <a:txBody>
                    <a:bodyPr/>
                    <a:lstStyle/>
                    <a:p>
                      <a:pPr marL="86360" algn="ctr">
                        <a:spcBef>
                          <a:spcPts val="330"/>
                        </a:spcBef>
                      </a:pPr>
                      <a:r>
                        <a:rPr lang="en-US" sz="900">
                          <a:effectLst/>
                        </a:rPr>
                        <a:t>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155" algn="ctr">
                        <a:spcBef>
                          <a:spcPts val="330"/>
                        </a:spcBef>
                        <a:spcAft>
                          <a:spcPts val="0"/>
                        </a:spcAft>
                      </a:pPr>
                      <a:r>
                        <a:rPr lang="en-US" sz="900" dirty="0" err="1">
                          <a:effectLst/>
                        </a:rPr>
                        <a:t>Denmar</a:t>
                      </a:r>
                      <a:r>
                        <a:rPr lang="en-US" sz="900" dirty="0">
                          <a:effectLst/>
                        </a:rPr>
                        <a:t> JACOBS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865" marR="53340" algn="ctr">
                        <a:spcBef>
                          <a:spcPts val="330"/>
                        </a:spcBef>
                        <a:spcAft>
                          <a:spcPts val="0"/>
                        </a:spcAft>
                      </a:pPr>
                      <a:r>
                        <a:rPr lang="en-US" sz="900">
                          <a:effectLst/>
                        </a:rPr>
                        <a:t>Coloured</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7490" algn="ctr">
                        <a:spcBef>
                          <a:spcPts val="330"/>
                        </a:spcBef>
                        <a:spcAft>
                          <a:spcPts val="0"/>
                        </a:spcAft>
                      </a:pPr>
                      <a:r>
                        <a:rPr lang="en-US" sz="900">
                          <a:effectLst/>
                        </a:rPr>
                        <a:t>WA U20 Top-List -12</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0"/>
                        </a:spcBef>
                        <a:spcAft>
                          <a:spcPts val="0"/>
                        </a:spcAft>
                      </a:pPr>
                      <a:r>
                        <a:rPr lang="en-US" sz="900">
                          <a:effectLst/>
                        </a:rPr>
                        <a:t>110mH</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88786916"/>
                  </a:ext>
                </a:extLst>
              </a:tr>
              <a:tr h="232179">
                <a:tc>
                  <a:txBody>
                    <a:bodyPr/>
                    <a:lstStyle/>
                    <a:p>
                      <a:pPr marL="65405" marR="52705" algn="ctr">
                        <a:spcBef>
                          <a:spcPts val="330"/>
                        </a:spcBef>
                        <a:spcAft>
                          <a:spcPts val="0"/>
                        </a:spcAft>
                      </a:pPr>
                      <a:r>
                        <a:rPr lang="en-US" sz="900">
                          <a:effectLst/>
                        </a:rPr>
                        <a:t>10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155" algn="ctr">
                        <a:spcBef>
                          <a:spcPts val="330"/>
                        </a:spcBef>
                        <a:spcAft>
                          <a:spcPts val="0"/>
                        </a:spcAft>
                      </a:pPr>
                      <a:r>
                        <a:rPr lang="en-US" sz="900">
                          <a:effectLst/>
                        </a:rPr>
                        <a:t>DJ LIEBENBERG</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7490" algn="ctr">
                        <a:spcBef>
                          <a:spcPts val="330"/>
                        </a:spcBef>
                        <a:spcAft>
                          <a:spcPts val="0"/>
                        </a:spcAft>
                      </a:pPr>
                      <a:r>
                        <a:rPr lang="en-US" sz="900">
                          <a:effectLst/>
                        </a:rPr>
                        <a:t>WA U20 Top-List -19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0"/>
                        </a:spcBef>
                        <a:spcAft>
                          <a:spcPts val="0"/>
                        </a:spcAft>
                      </a:pPr>
                      <a:r>
                        <a:rPr lang="en-US" sz="900">
                          <a:effectLst/>
                        </a:rPr>
                        <a:t>SP</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979828326"/>
                  </a:ext>
                </a:extLst>
              </a:tr>
              <a:tr h="231009">
                <a:tc>
                  <a:txBody>
                    <a:bodyPr/>
                    <a:lstStyle/>
                    <a:p>
                      <a:pPr marL="65405" marR="52705" algn="ctr">
                        <a:spcBef>
                          <a:spcPts val="330"/>
                        </a:spcBef>
                        <a:spcAft>
                          <a:spcPts val="0"/>
                        </a:spcAft>
                      </a:pPr>
                      <a:r>
                        <a:rPr lang="en-US" sz="900">
                          <a:effectLst/>
                        </a:rPr>
                        <a:t>11</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790" algn="ctr">
                        <a:spcBef>
                          <a:spcPts val="330"/>
                        </a:spcBef>
                        <a:spcAft>
                          <a:spcPts val="0"/>
                        </a:spcAft>
                      </a:pPr>
                      <a:r>
                        <a:rPr lang="en-US" sz="900" dirty="0" err="1">
                          <a:effectLst/>
                        </a:rPr>
                        <a:t>Abdud</a:t>
                      </a:r>
                      <a:r>
                        <a:rPr lang="en-US" sz="900" dirty="0">
                          <a:effectLst/>
                        </a:rPr>
                        <a:t> WYNGAARD</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865" marR="53340" algn="ctr">
                        <a:spcBef>
                          <a:spcPts val="330"/>
                        </a:spcBef>
                        <a:spcAft>
                          <a:spcPts val="0"/>
                        </a:spcAft>
                      </a:pPr>
                      <a:r>
                        <a:rPr lang="en-US" sz="900">
                          <a:effectLst/>
                        </a:rPr>
                        <a:t>Coloured</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7490" algn="ctr">
                        <a:spcBef>
                          <a:spcPts val="330"/>
                        </a:spcBef>
                        <a:spcAft>
                          <a:spcPts val="0"/>
                        </a:spcAft>
                      </a:pPr>
                      <a:r>
                        <a:rPr lang="en-US" sz="900">
                          <a:effectLst/>
                        </a:rPr>
                        <a:t>WA U20 Top-List -20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930" algn="ctr">
                        <a:spcBef>
                          <a:spcPts val="330"/>
                        </a:spcBef>
                        <a:spcAft>
                          <a:spcPts val="0"/>
                        </a:spcAft>
                      </a:pPr>
                      <a:r>
                        <a:rPr lang="en-US" sz="900">
                          <a:effectLst/>
                        </a:rPr>
                        <a:t>LJ</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01575111"/>
                  </a:ext>
                </a:extLst>
              </a:tr>
              <a:tr h="232179">
                <a:tc>
                  <a:txBody>
                    <a:bodyPr/>
                    <a:lstStyle/>
                    <a:p>
                      <a:pPr marL="65405" marR="52705" algn="ctr">
                        <a:spcBef>
                          <a:spcPts val="345"/>
                        </a:spcBef>
                        <a:spcAft>
                          <a:spcPts val="0"/>
                        </a:spcAft>
                      </a:pPr>
                      <a:r>
                        <a:rPr lang="en-US" sz="900">
                          <a:effectLst/>
                        </a:rPr>
                        <a:t>12</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790" algn="ctr">
                        <a:spcBef>
                          <a:spcPts val="345"/>
                        </a:spcBef>
                        <a:spcAft>
                          <a:spcPts val="0"/>
                        </a:spcAft>
                      </a:pPr>
                      <a:r>
                        <a:rPr lang="en-US" sz="900">
                          <a:effectLst/>
                        </a:rPr>
                        <a:t>Armant VAN DER LINDEN</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45"/>
                        </a:spcBef>
                        <a:spcAft>
                          <a:spcPts val="0"/>
                        </a:spcAft>
                      </a:pPr>
                      <a:r>
                        <a:rPr lang="en-US" sz="900">
                          <a:effectLst/>
                        </a:rPr>
                        <a:t>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45"/>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45"/>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7490" algn="ctr">
                        <a:spcBef>
                          <a:spcPts val="345"/>
                        </a:spcBef>
                        <a:spcAft>
                          <a:spcPts val="0"/>
                        </a:spcAft>
                      </a:pPr>
                      <a:r>
                        <a:rPr lang="en-US" sz="900">
                          <a:effectLst/>
                        </a:rPr>
                        <a:t>WA U20 Top-List -19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2390" algn="ctr">
                        <a:spcBef>
                          <a:spcPts val="345"/>
                        </a:spcBef>
                        <a:spcAft>
                          <a:spcPts val="0"/>
                        </a:spcAft>
                      </a:pPr>
                      <a:r>
                        <a:rPr lang="en-US" sz="900">
                          <a:effectLst/>
                        </a:rPr>
                        <a:t>JT</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210354834"/>
                  </a:ext>
                </a:extLst>
              </a:tr>
              <a:tr h="232764">
                <a:tc>
                  <a:txBody>
                    <a:bodyPr/>
                    <a:lstStyle/>
                    <a:p>
                      <a:pPr marL="65405" marR="52705" algn="ctr">
                        <a:spcBef>
                          <a:spcPts val="330"/>
                        </a:spcBef>
                        <a:spcAft>
                          <a:spcPts val="0"/>
                        </a:spcAft>
                      </a:pPr>
                      <a:r>
                        <a:rPr lang="en-US" sz="900">
                          <a:effectLst/>
                        </a:rPr>
                        <a:t>13</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2885" algn="ctr">
                        <a:spcBef>
                          <a:spcPts val="330"/>
                        </a:spcBef>
                        <a:spcAft>
                          <a:spcPts val="0"/>
                        </a:spcAft>
                      </a:pPr>
                      <a:r>
                        <a:rPr lang="en-US" sz="900">
                          <a:effectLst/>
                        </a:rPr>
                        <a:t>John ADESOLA</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Black</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7490" algn="ctr">
                        <a:spcBef>
                          <a:spcPts val="330"/>
                        </a:spcBef>
                        <a:spcAft>
                          <a:spcPts val="0"/>
                        </a:spcAft>
                      </a:pPr>
                      <a:r>
                        <a:rPr lang="en-US" sz="900">
                          <a:effectLst/>
                        </a:rPr>
                        <a:t>WA U20 Top-List -19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0"/>
                        </a:spcBef>
                        <a:spcAft>
                          <a:spcPts val="0"/>
                        </a:spcAft>
                      </a:pPr>
                      <a:r>
                        <a:rPr lang="en-US" sz="900">
                          <a:effectLst/>
                        </a:rPr>
                        <a:t>110mH</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663590627"/>
                  </a:ext>
                </a:extLst>
              </a:tr>
              <a:tr h="231009">
                <a:tc>
                  <a:txBody>
                    <a:bodyPr/>
                    <a:lstStyle/>
                    <a:p>
                      <a:pPr marL="65405" marR="52705" algn="ctr">
                        <a:spcBef>
                          <a:spcPts val="335"/>
                        </a:spcBef>
                        <a:spcAft>
                          <a:spcPts val="0"/>
                        </a:spcAft>
                      </a:pPr>
                      <a:r>
                        <a:rPr lang="en-US" sz="900">
                          <a:effectLst/>
                        </a:rPr>
                        <a:t>14</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2885" algn="ctr">
                        <a:spcBef>
                          <a:spcPts val="335"/>
                        </a:spcBef>
                        <a:spcAft>
                          <a:spcPts val="0"/>
                        </a:spcAft>
                      </a:pPr>
                      <a:r>
                        <a:rPr lang="en-US" sz="900">
                          <a:effectLst/>
                        </a:rPr>
                        <a:t>Andre ERASMUS</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5"/>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5"/>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5"/>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7490" algn="ctr">
                        <a:spcBef>
                          <a:spcPts val="335"/>
                        </a:spcBef>
                        <a:spcAft>
                          <a:spcPts val="0"/>
                        </a:spcAft>
                      </a:pPr>
                      <a:r>
                        <a:rPr lang="en-US" sz="900">
                          <a:effectLst/>
                        </a:rPr>
                        <a:t>WA U20 Top-List -25</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5"/>
                        </a:spcBef>
                        <a:spcAft>
                          <a:spcPts val="0"/>
                        </a:spcAft>
                      </a:pPr>
                      <a:r>
                        <a:rPr lang="en-US" sz="900">
                          <a:effectLst/>
                        </a:rPr>
                        <a:t>400mH</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65046095"/>
                  </a:ext>
                </a:extLst>
              </a:tr>
              <a:tr h="245046">
                <a:tc>
                  <a:txBody>
                    <a:bodyPr/>
                    <a:lstStyle/>
                    <a:p>
                      <a:pPr marL="65405" marR="52705" algn="ctr">
                        <a:spcBef>
                          <a:spcPts val="330"/>
                        </a:spcBef>
                        <a:spcAft>
                          <a:spcPts val="0"/>
                        </a:spcAft>
                      </a:pPr>
                      <a:r>
                        <a:rPr lang="en-US" sz="900">
                          <a:effectLst/>
                        </a:rPr>
                        <a:t>16</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155" algn="ctr">
                        <a:spcBef>
                          <a:spcPts val="330"/>
                        </a:spcBef>
                        <a:spcAft>
                          <a:spcPts val="0"/>
                        </a:spcAft>
                      </a:pPr>
                      <a:r>
                        <a:rPr lang="en-US" sz="900">
                          <a:effectLst/>
                        </a:rPr>
                        <a:t>Prudence SEKGODISO</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Black</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6855" algn="ctr">
                        <a:spcBef>
                          <a:spcPts val="330"/>
                        </a:spcBef>
                        <a:spcAft>
                          <a:spcPts val="0"/>
                        </a:spcAft>
                      </a:pPr>
                      <a:r>
                        <a:rPr lang="en-US" sz="900">
                          <a:effectLst/>
                        </a:rPr>
                        <a:t>WA U20 Top-List -6</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5565" algn="ctr">
                        <a:spcBef>
                          <a:spcPts val="330"/>
                        </a:spcBef>
                        <a:spcAft>
                          <a:spcPts val="0"/>
                        </a:spcAft>
                      </a:pPr>
                      <a:r>
                        <a:rPr lang="en-US" sz="900">
                          <a:effectLst/>
                        </a:rPr>
                        <a:t>800m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013180710"/>
                  </a:ext>
                </a:extLst>
              </a:tr>
              <a:tr h="243876">
                <a:tc>
                  <a:txBody>
                    <a:bodyPr/>
                    <a:lstStyle/>
                    <a:p>
                      <a:pPr marL="65405" marR="52705" algn="ctr">
                        <a:spcBef>
                          <a:spcPts val="330"/>
                        </a:spcBef>
                        <a:spcAft>
                          <a:spcPts val="0"/>
                        </a:spcAft>
                      </a:pPr>
                      <a:r>
                        <a:rPr lang="en-US" sz="900">
                          <a:effectLst/>
                        </a:rPr>
                        <a:t>17</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155" algn="ctr">
                        <a:spcBef>
                          <a:spcPts val="330"/>
                        </a:spcBef>
                        <a:spcAft>
                          <a:spcPts val="0"/>
                        </a:spcAft>
                      </a:pPr>
                      <a:r>
                        <a:rPr lang="en-US" sz="900">
                          <a:effectLst/>
                        </a:rPr>
                        <a:t>Dane ROETS</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1300" marR="237490" algn="ctr">
                        <a:spcBef>
                          <a:spcPts val="330"/>
                        </a:spcBef>
                        <a:spcAft>
                          <a:spcPts val="0"/>
                        </a:spcAft>
                      </a:pPr>
                      <a:r>
                        <a:rPr lang="en-US" sz="900">
                          <a:effectLst/>
                        </a:rPr>
                        <a:t>WAU20-Bronze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0"/>
                        </a:spcBef>
                        <a:spcAft>
                          <a:spcPts val="0"/>
                        </a:spcAft>
                      </a:pPr>
                      <a:r>
                        <a:rPr lang="en-US" sz="900">
                          <a:effectLst/>
                        </a:rPr>
                        <a:t>SP</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118009683"/>
                  </a:ext>
                </a:extLst>
              </a:tr>
              <a:tr h="243876">
                <a:tc>
                  <a:txBody>
                    <a:bodyPr/>
                    <a:lstStyle/>
                    <a:p>
                      <a:pPr marL="65405" marR="52705" algn="ctr">
                        <a:spcBef>
                          <a:spcPts val="330"/>
                        </a:spcBef>
                        <a:spcAft>
                          <a:spcPts val="0"/>
                        </a:spcAft>
                      </a:pPr>
                      <a:r>
                        <a:rPr lang="en-US" sz="900">
                          <a:effectLst/>
                        </a:rPr>
                        <a:t>18</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2885" algn="ctr">
                        <a:spcBef>
                          <a:spcPts val="330"/>
                        </a:spcBef>
                        <a:spcAft>
                          <a:spcPts val="0"/>
                        </a:spcAft>
                      </a:pPr>
                      <a:r>
                        <a:rPr lang="en-US" sz="900">
                          <a:effectLst/>
                        </a:rPr>
                        <a:t>Miné DE KLERK</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2570" marR="237490" algn="ctr">
                        <a:spcBef>
                          <a:spcPts val="330"/>
                        </a:spcBef>
                        <a:spcAft>
                          <a:spcPts val="0"/>
                        </a:spcAft>
                      </a:pPr>
                      <a:r>
                        <a:rPr lang="en-US" sz="900">
                          <a:effectLst/>
                        </a:rPr>
                        <a:t>WAU20-Silver</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3025" algn="ctr">
                        <a:spcBef>
                          <a:spcPts val="330"/>
                        </a:spcBef>
                        <a:spcAft>
                          <a:spcPts val="0"/>
                        </a:spcAft>
                      </a:pPr>
                      <a:r>
                        <a:rPr lang="en-US" sz="900">
                          <a:effectLst/>
                        </a:rPr>
                        <a:t>DT</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501126049"/>
                  </a:ext>
                </a:extLst>
              </a:tr>
              <a:tr h="245046">
                <a:tc>
                  <a:txBody>
                    <a:bodyPr/>
                    <a:lstStyle/>
                    <a:p>
                      <a:pPr marL="65405" marR="52705" algn="ctr">
                        <a:spcBef>
                          <a:spcPts val="330"/>
                        </a:spcBef>
                        <a:spcAft>
                          <a:spcPts val="0"/>
                        </a:spcAft>
                      </a:pPr>
                      <a:r>
                        <a:rPr lang="en-US" sz="900">
                          <a:effectLst/>
                        </a:rPr>
                        <a:t>19</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2885" algn="ctr">
                        <a:spcBef>
                          <a:spcPts val="330"/>
                        </a:spcBef>
                        <a:spcAft>
                          <a:spcPts val="0"/>
                        </a:spcAft>
                      </a:pPr>
                      <a:r>
                        <a:rPr lang="en-US" sz="900">
                          <a:effectLst/>
                        </a:rPr>
                        <a:t>Anje NEL</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18</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7490" algn="ctr">
                        <a:spcBef>
                          <a:spcPts val="330"/>
                        </a:spcBef>
                        <a:spcAft>
                          <a:spcPts val="0"/>
                        </a:spcAft>
                      </a:pPr>
                      <a:r>
                        <a:rPr lang="en-US" sz="900">
                          <a:effectLst/>
                        </a:rPr>
                        <a:t>WA U20 Top-List -12</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0"/>
                        </a:spcBef>
                        <a:spcAft>
                          <a:spcPts val="0"/>
                        </a:spcAft>
                      </a:pPr>
                      <a:r>
                        <a:rPr lang="en-US" sz="900">
                          <a:effectLst/>
                        </a:rPr>
                        <a:t>400mH</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990662281"/>
                  </a:ext>
                </a:extLst>
              </a:tr>
              <a:tr h="243876">
                <a:tc>
                  <a:txBody>
                    <a:bodyPr/>
                    <a:lstStyle/>
                    <a:p>
                      <a:pPr marL="65405" marR="5270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224790" algn="ctr">
                        <a:spcBef>
                          <a:spcPts val="330"/>
                        </a:spcBef>
                        <a:spcAft>
                          <a:spcPts val="0"/>
                        </a:spcAft>
                      </a:pPr>
                      <a:r>
                        <a:rPr lang="en-US" sz="900" dirty="0">
                          <a:effectLst/>
                        </a:rPr>
                        <a:t>Marissa SWANEPOEL</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a:effectLst/>
                        </a:rPr>
                        <a:t>20</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3205" marR="237490" algn="ctr">
                        <a:spcBef>
                          <a:spcPts val="330"/>
                        </a:spcBef>
                        <a:spcAft>
                          <a:spcPts val="0"/>
                        </a:spcAft>
                      </a:pPr>
                      <a:r>
                        <a:rPr lang="en-US" sz="900">
                          <a:effectLst/>
                        </a:rPr>
                        <a:t>WA U20 Top-List -21</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5565" algn="ctr">
                        <a:spcBef>
                          <a:spcPts val="330"/>
                        </a:spcBef>
                        <a:spcAft>
                          <a:spcPts val="0"/>
                        </a:spcAft>
                      </a:pPr>
                      <a:r>
                        <a:rPr lang="en-US" sz="900" dirty="0">
                          <a:effectLst/>
                        </a:rPr>
                        <a:t>10000mRW</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35388532"/>
                  </a:ext>
                </a:extLst>
              </a:tr>
              <a:tr h="245046">
                <a:tc>
                  <a:txBody>
                    <a:bodyPr/>
                    <a:lstStyle/>
                    <a:p>
                      <a:pPr marL="65405" marR="52705" algn="ctr">
                        <a:spcBef>
                          <a:spcPts val="330"/>
                        </a:spcBef>
                        <a:spcAft>
                          <a:spcPts val="0"/>
                        </a:spcAft>
                      </a:pPr>
                      <a:r>
                        <a:rPr lang="en-US" sz="900">
                          <a:effectLst/>
                        </a:rPr>
                        <a:t>21</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330" marR="224790" algn="ctr">
                        <a:spcBef>
                          <a:spcPts val="330"/>
                        </a:spcBef>
                        <a:spcAft>
                          <a:spcPts val="0"/>
                        </a:spcAft>
                      </a:pPr>
                      <a:r>
                        <a:rPr lang="en-US" sz="900" dirty="0" err="1">
                          <a:effectLst/>
                        </a:rPr>
                        <a:t>Mirè</a:t>
                      </a:r>
                      <a:r>
                        <a:rPr lang="en-US" sz="900" dirty="0">
                          <a:effectLst/>
                        </a:rPr>
                        <a:t> REINSTORF</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49225" marR="147955" algn="ctr">
                        <a:spcBef>
                          <a:spcPts val="330"/>
                        </a:spcBef>
                        <a:spcAft>
                          <a:spcPts val="0"/>
                        </a:spcAft>
                      </a:pPr>
                      <a:r>
                        <a:rPr lang="en-US" sz="900" dirty="0">
                          <a:effectLst/>
                        </a:rPr>
                        <a:t>20</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 algn="ctr">
                        <a:spcBef>
                          <a:spcPts val="330"/>
                        </a:spcBef>
                      </a:pPr>
                      <a:r>
                        <a:rPr lang="en-US" sz="900">
                          <a:effectLst/>
                        </a:rPr>
                        <a:t>M</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2230" marR="53340" algn="ctr">
                        <a:spcBef>
                          <a:spcPts val="330"/>
                        </a:spcBef>
                        <a:spcAft>
                          <a:spcPts val="0"/>
                        </a:spcAft>
                      </a:pPr>
                      <a:r>
                        <a:rPr lang="en-US" sz="900">
                          <a:effectLst/>
                        </a:rPr>
                        <a:t>White</a:t>
                      </a:r>
                      <a:endParaRPr lang="en-ZA"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1300" marR="237490" algn="ctr">
                        <a:spcBef>
                          <a:spcPts val="330"/>
                        </a:spcBef>
                        <a:spcAft>
                          <a:spcPts val="0"/>
                        </a:spcAft>
                      </a:pPr>
                      <a:r>
                        <a:rPr lang="en-US" sz="900" dirty="0">
                          <a:effectLst/>
                        </a:rPr>
                        <a:t>WAU20-Gold</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2550" marR="74295" algn="ctr">
                        <a:spcBef>
                          <a:spcPts val="330"/>
                        </a:spcBef>
                        <a:spcAft>
                          <a:spcPts val="0"/>
                        </a:spcAft>
                      </a:pPr>
                      <a:r>
                        <a:rPr lang="en-US" sz="900" dirty="0">
                          <a:effectLst/>
                        </a:rPr>
                        <a:t>PV</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07891212"/>
                  </a:ext>
                </a:extLst>
              </a:tr>
            </a:tbl>
          </a:graphicData>
        </a:graphic>
      </p:graphicFrame>
    </p:spTree>
    <p:extLst>
      <p:ext uri="{BB962C8B-B14F-4D97-AF65-F5344CB8AC3E}">
        <p14:creationId xmlns:p14="http://schemas.microsoft.com/office/powerpoint/2010/main" xmlns="" val="150970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3362C7A-A40E-48A9-A1EB-B9AC8665B4D7}"/>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AEDEB05-719F-4C45-BE7E-60CB421FAD4D}"/>
              </a:ext>
            </a:extLst>
          </p:cNvPr>
          <p:cNvSpPr>
            <a:spLocks noGrp="1"/>
          </p:cNvSpPr>
          <p:nvPr>
            <p:ph type="title"/>
          </p:nvPr>
        </p:nvSpPr>
        <p:spPr/>
        <p:txBody>
          <a:bodyPr>
            <a:normAutofit/>
          </a:bodyPr>
          <a:lstStyle/>
          <a:p>
            <a:r>
              <a:rPr lang="en-US" sz="3200" dirty="0"/>
              <a:t>Commonwealth Games - 2022</a:t>
            </a:r>
          </a:p>
        </p:txBody>
      </p:sp>
      <p:sp>
        <p:nvSpPr>
          <p:cNvPr id="3" name="Content Placeholder 2">
            <a:extLst>
              <a:ext uri="{FF2B5EF4-FFF2-40B4-BE49-F238E27FC236}">
                <a16:creationId xmlns:a16="http://schemas.microsoft.com/office/drawing/2014/main" xmlns="" id="{AA395266-69D1-7A43-9F23-44B85F3B357D}"/>
              </a:ext>
            </a:extLst>
          </p:cNvPr>
          <p:cNvSpPr>
            <a:spLocks noGrp="1"/>
          </p:cNvSpPr>
          <p:nvPr>
            <p:ph idx="1"/>
          </p:nvPr>
        </p:nvSpPr>
        <p:spPr>
          <a:xfrm>
            <a:off x="478973" y="1509713"/>
            <a:ext cx="7199085" cy="4667250"/>
          </a:xfrm>
        </p:spPr>
        <p:txBody>
          <a:bodyPr>
            <a:normAutofit/>
          </a:bodyPr>
          <a:lstStyle/>
          <a:p>
            <a:pPr marL="457200" indent="-457200" algn="just">
              <a:lnSpc>
                <a:spcPct val="115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p>
        </p:txBody>
      </p:sp>
      <p:sp>
        <p:nvSpPr>
          <p:cNvPr id="4" name="Date Placeholder 3">
            <a:extLst>
              <a:ext uri="{FF2B5EF4-FFF2-40B4-BE49-F238E27FC236}">
                <a16:creationId xmlns:a16="http://schemas.microsoft.com/office/drawing/2014/main" xmlns="" id="{BDB859AE-EF56-394C-A8AF-BD77AAA91A46}"/>
              </a:ext>
            </a:extLst>
          </p:cNvPr>
          <p:cNvSpPr>
            <a:spLocks noGrp="1"/>
          </p:cNvSpPr>
          <p:nvPr>
            <p:ph type="dt" sz="half" idx="10"/>
          </p:nvPr>
        </p:nvSpPr>
        <p:spPr/>
        <p:txBody>
          <a:bodyPr/>
          <a:lstStyle/>
          <a:p>
            <a:fld id="{51B9CD1D-F9F7-3A4A-9F3D-2C853B56965E}" type="datetime1">
              <a:rPr lang="en-ZA" smtClean="0"/>
              <a:pPr/>
              <a:t>2022/04/21</a:t>
            </a:fld>
            <a:endParaRPr lang="en-US" dirty="0"/>
          </a:p>
        </p:txBody>
      </p:sp>
      <p:sp>
        <p:nvSpPr>
          <p:cNvPr id="5" name="Footer Placeholder 4">
            <a:extLst>
              <a:ext uri="{FF2B5EF4-FFF2-40B4-BE49-F238E27FC236}">
                <a16:creationId xmlns:a16="http://schemas.microsoft.com/office/drawing/2014/main" xmlns="" id="{57A44398-90ED-4442-8143-0654C6FF4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1A92370-0FF4-DD4B-B010-AC988091A853}"/>
              </a:ext>
            </a:extLst>
          </p:cNvPr>
          <p:cNvSpPr>
            <a:spLocks noGrp="1"/>
          </p:cNvSpPr>
          <p:nvPr>
            <p:ph type="sldNum" sz="quarter" idx="12"/>
          </p:nvPr>
        </p:nvSpPr>
        <p:spPr/>
        <p:txBody>
          <a:bodyPr/>
          <a:lstStyle/>
          <a:p>
            <a:fld id="{4AD67E24-67F7-8648-A667-CA3D3299FCBF}" type="slidenum">
              <a:rPr lang="en-US" smtClean="0"/>
              <a:pPr/>
              <a:t>6</a:t>
            </a:fld>
            <a:endParaRPr lang="en-US" dirty="0"/>
          </a:p>
        </p:txBody>
      </p:sp>
      <p:sp>
        <p:nvSpPr>
          <p:cNvPr id="8" name="TextBox 7">
            <a:extLst>
              <a:ext uri="{FF2B5EF4-FFF2-40B4-BE49-F238E27FC236}">
                <a16:creationId xmlns:a16="http://schemas.microsoft.com/office/drawing/2014/main" xmlns="" id="{1B292AC5-8FE6-47BD-8024-325888EB7D14}"/>
              </a:ext>
            </a:extLst>
          </p:cNvPr>
          <p:cNvSpPr txBox="1"/>
          <p:nvPr/>
        </p:nvSpPr>
        <p:spPr>
          <a:xfrm>
            <a:off x="763480" y="1890944"/>
            <a:ext cx="7393551" cy="332398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3. Competition</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Opportunities In preparing for the Commonwealth Games Birmingham, UK 2022 and the Olympic Games athletes are required ’ will need to compete in the following competitions that will prepare them for them to qualify for the international major events:</a:t>
            </a:r>
          </a:p>
          <a:p>
            <a:endParaRPr lang="en-US" sz="1500" dirty="0">
              <a:latin typeface="Arial" panose="020B0604020202020204" pitchFamily="34" charset="0"/>
              <a:cs typeface="Arial" panose="020B0604020202020204" pitchFamily="34" charset="0"/>
            </a:endParaRPr>
          </a:p>
          <a:p>
            <a:r>
              <a:rPr lang="en-ZA" sz="1500" b="1" dirty="0">
                <a:latin typeface="Arial" panose="020B0604020202020204" pitchFamily="34" charset="0"/>
                <a:cs typeface="Arial" panose="020B0604020202020204" pitchFamily="34" charset="0"/>
              </a:rPr>
              <a:t>2022</a:t>
            </a:r>
          </a:p>
          <a:p>
            <a:endParaRPr lang="en-ZA" sz="1500" b="1"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International </a:t>
            </a:r>
            <a:r>
              <a:rPr lang="en-US" sz="1500" dirty="0">
                <a:latin typeface="Arial" panose="020B0604020202020204" pitchFamily="34" charset="0"/>
                <a:cs typeface="Arial" panose="020B0604020202020204" pitchFamily="34" charset="0"/>
              </a:rPr>
              <a:t>        WA Senior World Championships, Commonwealth Games International competitions in Europe and America.</a:t>
            </a: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National </a:t>
            </a:r>
            <a:r>
              <a:rPr lang="en-US" sz="1500" dirty="0">
                <a:latin typeface="Arial" panose="020B0604020202020204" pitchFamily="34" charset="0"/>
                <a:cs typeface="Arial" panose="020B0604020202020204" pitchFamily="34" charset="0"/>
              </a:rPr>
              <a:t>                ASA Grand Prix –Continental Tour SA Senior Championships</a:t>
            </a:r>
            <a:endParaRPr lang="en-ZA"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5216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34A4FC-E379-8B40-9ADE-82EC20CA345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AEDEB05-719F-4C45-BE7E-60CB421FAD4D}"/>
              </a:ext>
            </a:extLst>
          </p:cNvPr>
          <p:cNvSpPr>
            <a:spLocks noGrp="1"/>
          </p:cNvSpPr>
          <p:nvPr>
            <p:ph type="title"/>
          </p:nvPr>
        </p:nvSpPr>
        <p:spPr/>
        <p:txBody>
          <a:bodyPr>
            <a:normAutofit/>
          </a:bodyPr>
          <a:lstStyle/>
          <a:p>
            <a:r>
              <a:rPr lang="en-US" dirty="0"/>
              <a:t>Commonwealth Games - 2022</a:t>
            </a:r>
          </a:p>
        </p:txBody>
      </p:sp>
      <p:sp>
        <p:nvSpPr>
          <p:cNvPr id="3" name="Content Placeholder 2">
            <a:extLst>
              <a:ext uri="{FF2B5EF4-FFF2-40B4-BE49-F238E27FC236}">
                <a16:creationId xmlns:a16="http://schemas.microsoft.com/office/drawing/2014/main" xmlns="" id="{AA395266-69D1-7A43-9F23-44B85F3B357D}"/>
              </a:ext>
            </a:extLst>
          </p:cNvPr>
          <p:cNvSpPr>
            <a:spLocks noGrp="1"/>
          </p:cNvSpPr>
          <p:nvPr>
            <p:ph idx="1"/>
          </p:nvPr>
        </p:nvSpPr>
        <p:spPr>
          <a:xfrm>
            <a:off x="478972" y="2370338"/>
            <a:ext cx="8665028" cy="2792904"/>
          </a:xfrm>
        </p:spPr>
        <p:txBody>
          <a:bodyPr>
            <a:noAutofit/>
          </a:bodyPr>
          <a:lstStyle/>
          <a:p>
            <a:pPr marL="12700" marR="5080" algn="just">
              <a:lnSpc>
                <a:spcPct val="100000"/>
              </a:lnSpc>
              <a:spcBef>
                <a:spcPts val="100"/>
              </a:spcBef>
            </a:pPr>
            <a:r>
              <a:rPr lang="en-US" sz="1500" b="1" dirty="0"/>
              <a:t>4. Logistical Support </a:t>
            </a:r>
          </a:p>
          <a:p>
            <a:pPr marL="12700" marR="5080" algn="just">
              <a:lnSpc>
                <a:spcPct val="100000"/>
              </a:lnSpc>
              <a:spcBef>
                <a:spcPts val="100"/>
              </a:spcBef>
            </a:pPr>
            <a:endParaRPr lang="en-US" sz="1500" dirty="0"/>
          </a:p>
          <a:p>
            <a:pPr marL="12700" marR="5080" algn="just">
              <a:lnSpc>
                <a:spcPct val="100000"/>
              </a:lnSpc>
              <a:spcBef>
                <a:spcPts val="100"/>
              </a:spcBef>
            </a:pPr>
            <a:r>
              <a:rPr lang="en-US" sz="1500" dirty="0"/>
              <a:t>To be able to perform at the required level, the athletes will need a monthly allowance to enable them to purchase food supplements, to cover their travel expenses to the training facilities and to obtain the services of a skilled coach and well-equipped gymnasium. </a:t>
            </a:r>
          </a:p>
          <a:p>
            <a:pPr marL="12700" marR="5080" algn="just">
              <a:lnSpc>
                <a:spcPct val="100000"/>
              </a:lnSpc>
              <a:spcBef>
                <a:spcPts val="100"/>
              </a:spcBef>
            </a:pPr>
            <a:endParaRPr lang="en-US" sz="1500" dirty="0"/>
          </a:p>
          <a:p>
            <a:pPr marL="12700" marR="5080" algn="just">
              <a:lnSpc>
                <a:spcPct val="100000"/>
              </a:lnSpc>
              <a:spcBef>
                <a:spcPts val="100"/>
              </a:spcBef>
            </a:pPr>
            <a:r>
              <a:rPr lang="en-US" sz="1500" dirty="0"/>
              <a:t>A substantial amount of money </a:t>
            </a:r>
            <a:r>
              <a:rPr lang="en-US" sz="1500"/>
              <a:t>is required to </a:t>
            </a:r>
            <a:r>
              <a:rPr lang="en-US" sz="1500" dirty="0"/>
              <a:t>ensure that the athletes receive medical and scientific support as well as sufficient </a:t>
            </a:r>
            <a:r>
              <a:rPr lang="en-US" sz="1500"/>
              <a:t>rehabilitation support, </a:t>
            </a:r>
            <a:r>
              <a:rPr lang="en-US" sz="1500" dirty="0"/>
              <a:t>such as physiotherapy and psychological evaluations.</a:t>
            </a:r>
            <a:endParaRPr lang="en-ZA" sz="1500" dirty="0"/>
          </a:p>
          <a:p>
            <a:pPr marL="12700" marR="5080" algn="just">
              <a:lnSpc>
                <a:spcPct val="100000"/>
              </a:lnSpc>
              <a:spcBef>
                <a:spcPts val="100"/>
              </a:spcBef>
            </a:pPr>
            <a:endParaRPr lang="en-US" sz="1500" dirty="0"/>
          </a:p>
          <a:p>
            <a:pPr marL="12700" marR="5080" algn="just">
              <a:lnSpc>
                <a:spcPct val="100000"/>
              </a:lnSpc>
              <a:spcBef>
                <a:spcPts val="100"/>
              </a:spcBef>
            </a:pPr>
            <a:endParaRPr lang="en-US" sz="1500" dirty="0"/>
          </a:p>
          <a:p>
            <a:pPr marL="12700" marR="5080" algn="just">
              <a:lnSpc>
                <a:spcPct val="100000"/>
              </a:lnSpc>
              <a:spcBef>
                <a:spcPts val="100"/>
              </a:spcBef>
            </a:pPr>
            <a:endParaRPr lang="en-US" sz="1500" dirty="0"/>
          </a:p>
          <a:p>
            <a:pPr marL="12700" marR="5080" algn="just">
              <a:lnSpc>
                <a:spcPct val="100000"/>
              </a:lnSpc>
              <a:spcBef>
                <a:spcPts val="100"/>
              </a:spcBef>
            </a:pPr>
            <a:endParaRPr lang="en-US" sz="1500" dirty="0"/>
          </a:p>
          <a:p>
            <a:pPr marL="12700" marR="5080" algn="just">
              <a:lnSpc>
                <a:spcPct val="100000"/>
              </a:lnSpc>
              <a:spcBef>
                <a:spcPts val="100"/>
              </a:spcBef>
            </a:pPr>
            <a:endParaRPr lang="en-US" sz="1500" dirty="0"/>
          </a:p>
        </p:txBody>
      </p:sp>
      <p:sp>
        <p:nvSpPr>
          <p:cNvPr id="4" name="Date Placeholder 3">
            <a:extLst>
              <a:ext uri="{FF2B5EF4-FFF2-40B4-BE49-F238E27FC236}">
                <a16:creationId xmlns:a16="http://schemas.microsoft.com/office/drawing/2014/main" xmlns="" id="{BDB859AE-EF56-394C-A8AF-BD77AAA91A46}"/>
              </a:ext>
            </a:extLst>
          </p:cNvPr>
          <p:cNvSpPr>
            <a:spLocks noGrp="1"/>
          </p:cNvSpPr>
          <p:nvPr>
            <p:ph type="dt" sz="half" idx="10"/>
          </p:nvPr>
        </p:nvSpPr>
        <p:spPr/>
        <p:txBody>
          <a:bodyPr/>
          <a:lstStyle/>
          <a:p>
            <a:fld id="{51B9CD1D-F9F7-3A4A-9F3D-2C853B56965E}" type="datetime1">
              <a:rPr lang="en-ZA" smtClean="0"/>
              <a:pPr/>
              <a:t>2022/04/21</a:t>
            </a:fld>
            <a:endParaRPr lang="en-US" dirty="0"/>
          </a:p>
        </p:txBody>
      </p:sp>
      <p:sp>
        <p:nvSpPr>
          <p:cNvPr id="5" name="Footer Placeholder 4">
            <a:extLst>
              <a:ext uri="{FF2B5EF4-FFF2-40B4-BE49-F238E27FC236}">
                <a16:creationId xmlns:a16="http://schemas.microsoft.com/office/drawing/2014/main" xmlns="" id="{57A44398-90ED-4442-8143-0654C6FF4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1A92370-0FF4-DD4B-B010-AC988091A853}"/>
              </a:ext>
            </a:extLst>
          </p:cNvPr>
          <p:cNvSpPr>
            <a:spLocks noGrp="1"/>
          </p:cNvSpPr>
          <p:nvPr>
            <p:ph type="sldNum" sz="quarter" idx="12"/>
          </p:nvPr>
        </p:nvSpPr>
        <p:spPr/>
        <p:txBody>
          <a:bodyPr/>
          <a:lstStyle/>
          <a:p>
            <a:fld id="{4AD67E24-67F7-8648-A667-CA3D3299FCBF}" type="slidenum">
              <a:rPr lang="en-US" smtClean="0"/>
              <a:pPr/>
              <a:t>7</a:t>
            </a:fld>
            <a:endParaRPr lang="en-US" dirty="0"/>
          </a:p>
        </p:txBody>
      </p:sp>
    </p:spTree>
    <p:extLst>
      <p:ext uri="{BB962C8B-B14F-4D97-AF65-F5344CB8AC3E}">
        <p14:creationId xmlns:p14="http://schemas.microsoft.com/office/powerpoint/2010/main" xmlns="" val="395496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34A4FC-E379-8B40-9ADE-82EC20CA345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AEDEB05-719F-4C45-BE7E-60CB421FAD4D}"/>
              </a:ext>
            </a:extLst>
          </p:cNvPr>
          <p:cNvSpPr>
            <a:spLocks noGrp="1"/>
          </p:cNvSpPr>
          <p:nvPr>
            <p:ph type="title"/>
          </p:nvPr>
        </p:nvSpPr>
        <p:spPr/>
        <p:txBody>
          <a:bodyPr>
            <a:normAutofit/>
          </a:bodyPr>
          <a:lstStyle/>
          <a:p>
            <a:r>
              <a:rPr lang="en-US" dirty="0"/>
              <a:t>Commonwealth Games - 2022</a:t>
            </a:r>
          </a:p>
        </p:txBody>
      </p:sp>
      <p:sp>
        <p:nvSpPr>
          <p:cNvPr id="4" name="Date Placeholder 3">
            <a:extLst>
              <a:ext uri="{FF2B5EF4-FFF2-40B4-BE49-F238E27FC236}">
                <a16:creationId xmlns:a16="http://schemas.microsoft.com/office/drawing/2014/main" xmlns="" id="{BDB859AE-EF56-394C-A8AF-BD77AAA91A46}"/>
              </a:ext>
            </a:extLst>
          </p:cNvPr>
          <p:cNvSpPr>
            <a:spLocks noGrp="1"/>
          </p:cNvSpPr>
          <p:nvPr>
            <p:ph type="dt" sz="half" idx="10"/>
          </p:nvPr>
        </p:nvSpPr>
        <p:spPr/>
        <p:txBody>
          <a:bodyPr/>
          <a:lstStyle/>
          <a:p>
            <a:fld id="{51B9CD1D-F9F7-3A4A-9F3D-2C853B56965E}" type="datetime1">
              <a:rPr lang="en-ZA" smtClean="0"/>
              <a:pPr/>
              <a:t>2022/04/21</a:t>
            </a:fld>
            <a:endParaRPr lang="en-US" dirty="0"/>
          </a:p>
        </p:txBody>
      </p:sp>
      <p:sp>
        <p:nvSpPr>
          <p:cNvPr id="5" name="Footer Placeholder 4">
            <a:extLst>
              <a:ext uri="{FF2B5EF4-FFF2-40B4-BE49-F238E27FC236}">
                <a16:creationId xmlns:a16="http://schemas.microsoft.com/office/drawing/2014/main" xmlns="" id="{57A44398-90ED-4442-8143-0654C6FF4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1A92370-0FF4-DD4B-B010-AC988091A853}"/>
              </a:ext>
            </a:extLst>
          </p:cNvPr>
          <p:cNvSpPr>
            <a:spLocks noGrp="1"/>
          </p:cNvSpPr>
          <p:nvPr>
            <p:ph type="sldNum" sz="quarter" idx="12"/>
          </p:nvPr>
        </p:nvSpPr>
        <p:spPr/>
        <p:txBody>
          <a:bodyPr/>
          <a:lstStyle/>
          <a:p>
            <a:fld id="{4AD67E24-67F7-8648-A667-CA3D3299FCBF}" type="slidenum">
              <a:rPr lang="en-US" smtClean="0"/>
              <a:pPr/>
              <a:t>8</a:t>
            </a:fld>
            <a:endParaRPr lang="en-US" dirty="0"/>
          </a:p>
        </p:txBody>
      </p:sp>
      <p:sp>
        <p:nvSpPr>
          <p:cNvPr id="11" name="Content Placeholder 10">
            <a:extLst>
              <a:ext uri="{FF2B5EF4-FFF2-40B4-BE49-F238E27FC236}">
                <a16:creationId xmlns:a16="http://schemas.microsoft.com/office/drawing/2014/main" xmlns="" id="{1DF3DDF9-D5BF-451B-A5B2-F6FAF75EC29B}"/>
              </a:ext>
            </a:extLst>
          </p:cNvPr>
          <p:cNvSpPr txBox="1">
            <a:spLocks noGrp="1"/>
          </p:cNvSpPr>
          <p:nvPr>
            <p:ph idx="1"/>
          </p:nvPr>
        </p:nvSpPr>
        <p:spPr>
          <a:xfrm>
            <a:off x="399527" y="2188459"/>
            <a:ext cx="9010804" cy="294779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5. ASA National Coaches Symposium </a:t>
            </a: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 sound preparation of athletes cannot be fully realized without the sound preparation of coaches. The ASA National Symposium has over the years developed into a learning forum for the coaches. The symposium is a forum where the coaches meet from all over the country to exchange ideas, discuss training methods and educate each other about how coaching in athletics can be taken to another level. Leading coaches from all over the world are invited to give lecturers at the symposium. The value that the symposium has added to the development of athletics coaches in our country is immeasurable. The results can be seen from the medals that ASA has consistently achieved at major International events.</a:t>
            </a: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8875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1197</Words>
  <Application>Microsoft Office PowerPoint</Application>
  <PresentationFormat>Custom</PresentationFormat>
  <Paragraphs>371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ROAD TO BIRMINGHAM, UK PREPARATION SQUAD. 2022 COMMONWEALTH GAMES.</vt:lpstr>
      <vt:lpstr>Commonwealth Games - 2022</vt:lpstr>
      <vt:lpstr>Commonwealth Games - 2022</vt:lpstr>
      <vt:lpstr>Commonwealth Games - 2022</vt:lpstr>
      <vt:lpstr>Commonwealth Games - 2022</vt:lpstr>
      <vt:lpstr>Commonwealth Games - 2022</vt:lpstr>
      <vt:lpstr>Commonwealth Games - 2022</vt:lpstr>
      <vt:lpstr>Commonwealth Games - 2022</vt:lpstr>
      <vt:lpstr>Commonwealth Games - 2022</vt:lpstr>
      <vt:lpstr>Commonwealth Games - 2022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23</cp:revision>
  <dcterms:created xsi:type="dcterms:W3CDTF">2022-03-25T11:49:15Z</dcterms:created>
  <dcterms:modified xsi:type="dcterms:W3CDTF">2022-04-21T04:42:34Z</dcterms:modified>
</cp:coreProperties>
</file>