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9.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0"/>
  </p:notesMasterIdLst>
  <p:sldIdLst>
    <p:sldId id="256" r:id="rId2"/>
    <p:sldId id="280" r:id="rId3"/>
    <p:sldId id="1393" r:id="rId4"/>
    <p:sldId id="664" r:id="rId5"/>
    <p:sldId id="1395" r:id="rId6"/>
    <p:sldId id="267" r:id="rId7"/>
    <p:sldId id="1391" r:id="rId8"/>
    <p:sldId id="1392" r:id="rId9"/>
    <p:sldId id="285" r:id="rId10"/>
    <p:sldId id="466" r:id="rId11"/>
    <p:sldId id="467" r:id="rId12"/>
    <p:sldId id="667" r:id="rId13"/>
    <p:sldId id="1295" r:id="rId14"/>
    <p:sldId id="1356" r:id="rId15"/>
    <p:sldId id="1299" r:id="rId16"/>
    <p:sldId id="1302" r:id="rId17"/>
    <p:sldId id="1377" r:id="rId18"/>
    <p:sldId id="1293" r:id="rId19"/>
    <p:sldId id="270" r:id="rId20"/>
    <p:sldId id="1305" r:id="rId21"/>
    <p:sldId id="1306" r:id="rId22"/>
    <p:sldId id="1335" r:id="rId23"/>
    <p:sldId id="1308" r:id="rId24"/>
    <p:sldId id="1366" r:id="rId25"/>
    <p:sldId id="1379" r:id="rId26"/>
    <p:sldId id="1380" r:id="rId27"/>
    <p:sldId id="1309" r:id="rId28"/>
    <p:sldId id="1381" r:id="rId29"/>
    <p:sldId id="1376" r:id="rId30"/>
    <p:sldId id="1382" r:id="rId31"/>
    <p:sldId id="1339" r:id="rId32"/>
    <p:sldId id="1383" r:id="rId33"/>
    <p:sldId id="1364" r:id="rId34"/>
    <p:sldId id="1384" r:id="rId35"/>
    <p:sldId id="1385" r:id="rId36"/>
    <p:sldId id="1313" r:id="rId37"/>
    <p:sldId id="1315" r:id="rId38"/>
    <p:sldId id="1386" r:id="rId39"/>
    <p:sldId id="1387" r:id="rId40"/>
    <p:sldId id="1388" r:id="rId41"/>
    <p:sldId id="1396" r:id="rId42"/>
    <p:sldId id="1358" r:id="rId43"/>
    <p:sldId id="1359" r:id="rId44"/>
    <p:sldId id="1360" r:id="rId45"/>
    <p:sldId id="1361" r:id="rId46"/>
    <p:sldId id="1362" r:id="rId47"/>
    <p:sldId id="1363" r:id="rId48"/>
    <p:sldId id="1371" r:id="rId49"/>
    <p:sldId id="1370" r:id="rId50"/>
    <p:sldId id="1389" r:id="rId51"/>
    <p:sldId id="1355" r:id="rId52"/>
    <p:sldId id="1373" r:id="rId53"/>
    <p:sldId id="1239" r:id="rId54"/>
    <p:sldId id="474" r:id="rId55"/>
    <p:sldId id="1372" r:id="rId56"/>
    <p:sldId id="1253" r:id="rId57"/>
    <p:sldId id="1354" r:id="rId58"/>
    <p:sldId id="27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D3A"/>
    <a:srgbClr val="2CB263"/>
    <a:srgbClr val="041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28"/>
    <p:restoredTop sz="97155"/>
  </p:normalViewPr>
  <p:slideViewPr>
    <p:cSldViewPr snapToGrid="0" snapToObjects="1">
      <p:cViewPr varScale="1">
        <p:scale>
          <a:sx n="73" d="100"/>
          <a:sy n="73"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5.png"/><Relationship Id="rId14" Type="http://schemas.openxmlformats.org/officeDocument/2006/relationships/image" Target="../media/image24.svg"/></Relationships>
</file>

<file path=ppt/diagrams/_rels/data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19.png"/><Relationship Id="rId6" Type="http://schemas.openxmlformats.org/officeDocument/2006/relationships/image" Target="../media/image32.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25.png"/><Relationship Id="rId6" Type="http://schemas.openxmlformats.org/officeDocument/2006/relationships/image" Target="../media/image44.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5.png"/><Relationship Id="rId1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38.svg"/><Relationship Id="rId2" Type="http://schemas.openxmlformats.org/officeDocument/2006/relationships/image" Target="../media/image28.svg"/><Relationship Id="rId1" Type="http://schemas.openxmlformats.org/officeDocument/2006/relationships/image" Target="../media/image19.png"/><Relationship Id="rId6" Type="http://schemas.openxmlformats.org/officeDocument/2006/relationships/image" Target="../media/image32.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50.svg"/><Relationship Id="rId2" Type="http://schemas.openxmlformats.org/officeDocument/2006/relationships/image" Target="../media/image40.svg"/><Relationship Id="rId1" Type="http://schemas.openxmlformats.org/officeDocument/2006/relationships/image" Target="../media/image25.png"/><Relationship Id="rId6" Type="http://schemas.openxmlformats.org/officeDocument/2006/relationships/image" Target="../media/image44.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DA382-3A65-47B3-9FD1-D656EA68D3E1}"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0C9A849E-65A5-410B-8610-BBC10882CB2D}">
      <dgm:prSet custT="1"/>
      <dgm:spPr/>
      <dgm:t>
        <a:bodyPr/>
        <a:lstStyle/>
        <a:p>
          <a:r>
            <a:rPr lang="en-US" sz="1600" b="1" dirty="0">
              <a:latin typeface="Gill Sans MT" panose="020B0502020104020203" pitchFamily="34" charset="77"/>
            </a:rPr>
            <a:t>The CMS regulates the medical schemes industry in a fair and transparent manner and achieves this by: </a:t>
          </a:r>
        </a:p>
      </dgm:t>
    </dgm:pt>
    <dgm:pt modelId="{EF15E990-F176-4D2E-913C-40C2221B831B}" type="parTrans" cxnId="{9AB7F9E4-3704-468B-8817-6AE4C7F3152C}">
      <dgm:prSet/>
      <dgm:spPr/>
      <dgm:t>
        <a:bodyPr/>
        <a:lstStyle/>
        <a:p>
          <a:endParaRPr lang="en-US">
            <a:solidFill>
              <a:schemeClr val="tx1">
                <a:lumMod val="75000"/>
                <a:lumOff val="25000"/>
              </a:schemeClr>
            </a:solidFill>
            <a:latin typeface="Gill Sans MT" panose="020B0502020104020203" pitchFamily="34" charset="77"/>
          </a:endParaRPr>
        </a:p>
      </dgm:t>
    </dgm:pt>
    <dgm:pt modelId="{4731D09C-F49E-472F-82F2-AA5CE603BA2F}" type="sibTrans" cxnId="{9AB7F9E4-3704-468B-8817-6AE4C7F3152C}">
      <dgm:prSet/>
      <dgm:spPr/>
      <dgm:t>
        <a:bodyPr/>
        <a:lstStyle/>
        <a:p>
          <a:endParaRPr lang="en-US">
            <a:solidFill>
              <a:schemeClr val="tx1">
                <a:lumMod val="75000"/>
                <a:lumOff val="25000"/>
              </a:schemeClr>
            </a:solidFill>
            <a:latin typeface="Gill Sans MT" panose="020B0502020104020203" pitchFamily="34" charset="77"/>
          </a:endParaRPr>
        </a:p>
      </dgm:t>
    </dgm:pt>
    <dgm:pt modelId="{56568337-B55D-4979-8281-2C09974E2E36}">
      <dgm:prSet/>
      <dgm:spPr/>
      <dgm:t>
        <a:bodyPr/>
        <a:lstStyle/>
        <a:p>
          <a:r>
            <a:rPr lang="en-US">
              <a:latin typeface="Gill Sans MT" panose="020B0502020104020203" pitchFamily="34" charset="77"/>
            </a:rPr>
            <a:t>Protecting the public and informing them about their rights, obligations and other matters, in respect of medical schemes; </a:t>
          </a:r>
          <a:endParaRPr lang="en-US" dirty="0">
            <a:latin typeface="Gill Sans MT" panose="020B0502020104020203" pitchFamily="34" charset="77"/>
          </a:endParaRPr>
        </a:p>
      </dgm:t>
    </dgm:pt>
    <dgm:pt modelId="{15ABDF16-64B5-414B-8FC2-4AA8B34DEB36}" type="parTrans" cxnId="{0B3C69BE-AD9F-4FBC-A2EA-FD7DDCFA7006}">
      <dgm:prSet/>
      <dgm:spPr/>
      <dgm:t>
        <a:bodyPr/>
        <a:lstStyle/>
        <a:p>
          <a:endParaRPr lang="en-US">
            <a:solidFill>
              <a:schemeClr val="tx1">
                <a:lumMod val="75000"/>
                <a:lumOff val="25000"/>
              </a:schemeClr>
            </a:solidFill>
            <a:latin typeface="Gill Sans MT" panose="020B0502020104020203" pitchFamily="34" charset="77"/>
          </a:endParaRPr>
        </a:p>
      </dgm:t>
    </dgm:pt>
    <dgm:pt modelId="{E4F244A4-1E5C-4E12-B6D9-727BA25AEF85}" type="sibTrans" cxnId="{0B3C69BE-AD9F-4FBC-A2EA-FD7DDCFA7006}">
      <dgm:prSet/>
      <dgm:spPr/>
      <dgm:t>
        <a:bodyPr/>
        <a:lstStyle/>
        <a:p>
          <a:endParaRPr lang="en-US">
            <a:solidFill>
              <a:schemeClr val="tx1">
                <a:lumMod val="75000"/>
                <a:lumOff val="25000"/>
              </a:schemeClr>
            </a:solidFill>
            <a:latin typeface="Gill Sans MT" panose="020B0502020104020203" pitchFamily="34" charset="77"/>
          </a:endParaRPr>
        </a:p>
      </dgm:t>
    </dgm:pt>
    <dgm:pt modelId="{7441112A-BC3E-4090-8FCC-E798E1A15CEA}">
      <dgm:prSet/>
      <dgm:spPr/>
      <dgm:t>
        <a:bodyPr/>
        <a:lstStyle/>
        <a:p>
          <a:r>
            <a:rPr lang="en-US">
              <a:latin typeface="Gill Sans MT" panose="020B0502020104020203" pitchFamily="34" charset="77"/>
            </a:rPr>
            <a:t>Ensuring that complaints raised by members of the public are handled appropriately and speedily; </a:t>
          </a:r>
          <a:endParaRPr lang="en-US" dirty="0">
            <a:latin typeface="Gill Sans MT" panose="020B0502020104020203" pitchFamily="34" charset="77"/>
          </a:endParaRPr>
        </a:p>
      </dgm:t>
    </dgm:pt>
    <dgm:pt modelId="{9CF0D87B-A102-4994-B0A8-B9DACAD6321A}" type="parTrans" cxnId="{4FEFDFE1-688C-4528-AF49-6126DE490737}">
      <dgm:prSet/>
      <dgm:spPr/>
      <dgm:t>
        <a:bodyPr/>
        <a:lstStyle/>
        <a:p>
          <a:endParaRPr lang="en-US">
            <a:solidFill>
              <a:schemeClr val="tx1">
                <a:lumMod val="75000"/>
                <a:lumOff val="25000"/>
              </a:schemeClr>
            </a:solidFill>
            <a:latin typeface="Gill Sans MT" panose="020B0502020104020203" pitchFamily="34" charset="77"/>
          </a:endParaRPr>
        </a:p>
      </dgm:t>
    </dgm:pt>
    <dgm:pt modelId="{8545B8A9-D5B6-4EDB-9265-4B464138E0C2}" type="sibTrans" cxnId="{4FEFDFE1-688C-4528-AF49-6126DE490737}">
      <dgm:prSet/>
      <dgm:spPr/>
      <dgm:t>
        <a:bodyPr/>
        <a:lstStyle/>
        <a:p>
          <a:endParaRPr lang="en-US">
            <a:solidFill>
              <a:schemeClr val="tx1">
                <a:lumMod val="75000"/>
                <a:lumOff val="25000"/>
              </a:schemeClr>
            </a:solidFill>
            <a:latin typeface="Gill Sans MT" panose="020B0502020104020203" pitchFamily="34" charset="77"/>
          </a:endParaRPr>
        </a:p>
      </dgm:t>
    </dgm:pt>
    <dgm:pt modelId="{DCD124DB-C3ED-43AD-833E-1E380C494749}">
      <dgm:prSet/>
      <dgm:spPr/>
      <dgm:t>
        <a:bodyPr/>
        <a:lstStyle/>
        <a:p>
          <a:r>
            <a:rPr lang="en-US">
              <a:latin typeface="Gill Sans MT" panose="020B0502020104020203" pitchFamily="34" charset="77"/>
            </a:rPr>
            <a:t>Ensuring that all entities conducting the business of medical schemes, and other regulated entities, comply with the Medical Schemes Act; </a:t>
          </a:r>
        </a:p>
      </dgm:t>
    </dgm:pt>
    <dgm:pt modelId="{5C59120A-E8CF-40F7-8BCB-7117F12786A3}" type="parTrans" cxnId="{1D4409E3-C54F-4130-BC08-0435B3DC5B6E}">
      <dgm:prSet/>
      <dgm:spPr/>
      <dgm:t>
        <a:bodyPr/>
        <a:lstStyle/>
        <a:p>
          <a:endParaRPr lang="en-US">
            <a:solidFill>
              <a:schemeClr val="tx1">
                <a:lumMod val="75000"/>
                <a:lumOff val="25000"/>
              </a:schemeClr>
            </a:solidFill>
            <a:latin typeface="Gill Sans MT" panose="020B0502020104020203" pitchFamily="34" charset="77"/>
          </a:endParaRPr>
        </a:p>
      </dgm:t>
    </dgm:pt>
    <dgm:pt modelId="{17500569-B528-4A43-8DE8-A52E034AC33A}" type="sibTrans" cxnId="{1D4409E3-C54F-4130-BC08-0435B3DC5B6E}">
      <dgm:prSet/>
      <dgm:spPr/>
      <dgm:t>
        <a:bodyPr/>
        <a:lstStyle/>
        <a:p>
          <a:endParaRPr lang="en-US">
            <a:solidFill>
              <a:schemeClr val="tx1">
                <a:lumMod val="75000"/>
                <a:lumOff val="25000"/>
              </a:schemeClr>
            </a:solidFill>
            <a:latin typeface="Gill Sans MT" panose="020B0502020104020203" pitchFamily="34" charset="77"/>
          </a:endParaRPr>
        </a:p>
      </dgm:t>
    </dgm:pt>
    <dgm:pt modelId="{A4EA279C-98F5-4293-9674-965CD4DD8451}">
      <dgm:prSet/>
      <dgm:spPr/>
      <dgm:t>
        <a:bodyPr/>
        <a:lstStyle/>
        <a:p>
          <a:r>
            <a:rPr lang="en-US">
              <a:latin typeface="Gill Sans MT" panose="020B0502020104020203" pitchFamily="34" charset="77"/>
            </a:rPr>
            <a:t>Ensuring the improved management and governance of medical schemes; </a:t>
          </a:r>
        </a:p>
      </dgm:t>
    </dgm:pt>
    <dgm:pt modelId="{30AE2616-82EF-4D15-B884-5DCB88B754EB}" type="parTrans" cxnId="{3336A493-1126-4B44-A639-085E80ABB2D1}">
      <dgm:prSet/>
      <dgm:spPr/>
      <dgm:t>
        <a:bodyPr/>
        <a:lstStyle/>
        <a:p>
          <a:endParaRPr lang="en-US">
            <a:solidFill>
              <a:schemeClr val="tx1">
                <a:lumMod val="75000"/>
                <a:lumOff val="25000"/>
              </a:schemeClr>
            </a:solidFill>
            <a:latin typeface="Gill Sans MT" panose="020B0502020104020203" pitchFamily="34" charset="77"/>
          </a:endParaRPr>
        </a:p>
      </dgm:t>
    </dgm:pt>
    <dgm:pt modelId="{1942B668-DFAE-41B2-83F0-91B12F64A496}" type="sibTrans" cxnId="{3336A493-1126-4B44-A639-085E80ABB2D1}">
      <dgm:prSet/>
      <dgm:spPr/>
      <dgm:t>
        <a:bodyPr/>
        <a:lstStyle/>
        <a:p>
          <a:endParaRPr lang="en-US">
            <a:solidFill>
              <a:schemeClr val="tx1">
                <a:lumMod val="75000"/>
                <a:lumOff val="25000"/>
              </a:schemeClr>
            </a:solidFill>
            <a:latin typeface="Gill Sans MT" panose="020B0502020104020203" pitchFamily="34" charset="77"/>
          </a:endParaRPr>
        </a:p>
      </dgm:t>
    </dgm:pt>
    <dgm:pt modelId="{FAAE1210-21CA-4513-B780-3CF585606EB4}">
      <dgm:prSet/>
      <dgm:spPr/>
      <dgm:t>
        <a:bodyPr/>
        <a:lstStyle/>
        <a:p>
          <a:r>
            <a:rPr lang="en-US">
              <a:latin typeface="Gill Sans MT" panose="020B0502020104020203" pitchFamily="34" charset="77"/>
            </a:rPr>
            <a:t>Advising the Minister of Health of appropriate regulatory and policy interventions that will assist in attaining national health Policy objectives; and </a:t>
          </a:r>
          <a:endParaRPr lang="en-US" dirty="0">
            <a:latin typeface="Gill Sans MT" panose="020B0502020104020203" pitchFamily="34" charset="77"/>
          </a:endParaRPr>
        </a:p>
      </dgm:t>
    </dgm:pt>
    <dgm:pt modelId="{E38B60C0-364E-4AE0-BE13-7ECC842397E8}" type="parTrans" cxnId="{4C040DCA-12AF-44EC-A775-DD60D1E0425F}">
      <dgm:prSet/>
      <dgm:spPr/>
      <dgm:t>
        <a:bodyPr/>
        <a:lstStyle/>
        <a:p>
          <a:endParaRPr lang="en-US">
            <a:solidFill>
              <a:schemeClr val="tx1">
                <a:lumMod val="75000"/>
                <a:lumOff val="25000"/>
              </a:schemeClr>
            </a:solidFill>
            <a:latin typeface="Gill Sans MT" panose="020B0502020104020203" pitchFamily="34" charset="77"/>
          </a:endParaRPr>
        </a:p>
      </dgm:t>
    </dgm:pt>
    <dgm:pt modelId="{69897DBC-447E-4DE0-88D7-20831E9A1E82}" type="sibTrans" cxnId="{4C040DCA-12AF-44EC-A775-DD60D1E0425F}">
      <dgm:prSet/>
      <dgm:spPr/>
      <dgm:t>
        <a:bodyPr/>
        <a:lstStyle/>
        <a:p>
          <a:endParaRPr lang="en-US">
            <a:solidFill>
              <a:schemeClr val="tx1">
                <a:lumMod val="75000"/>
                <a:lumOff val="25000"/>
              </a:schemeClr>
            </a:solidFill>
            <a:latin typeface="Gill Sans MT" panose="020B0502020104020203" pitchFamily="34" charset="77"/>
          </a:endParaRPr>
        </a:p>
      </dgm:t>
    </dgm:pt>
    <dgm:pt modelId="{8695296C-CBAB-4FC9-80A4-0A45ABAEEB98}">
      <dgm:prSet/>
      <dgm:spPr/>
      <dgm:t>
        <a:bodyPr/>
        <a:lstStyle/>
        <a:p>
          <a:r>
            <a:rPr lang="en-US">
              <a:latin typeface="Gill Sans MT" panose="020B0502020104020203" pitchFamily="34" charset="77"/>
            </a:rPr>
            <a:t>Ensuring collaboration with other stakeholders in executing its regulatory mandate</a:t>
          </a:r>
          <a:endParaRPr lang="en-US" dirty="0">
            <a:latin typeface="Gill Sans MT" panose="020B0502020104020203" pitchFamily="34" charset="77"/>
          </a:endParaRPr>
        </a:p>
      </dgm:t>
    </dgm:pt>
    <dgm:pt modelId="{15B3E8D5-34A6-452F-801D-BBF3FB10367C}" type="parTrans" cxnId="{950F42BA-78A7-4DF1-B2DF-8E966656768C}">
      <dgm:prSet/>
      <dgm:spPr/>
      <dgm:t>
        <a:bodyPr/>
        <a:lstStyle/>
        <a:p>
          <a:endParaRPr lang="en-US">
            <a:solidFill>
              <a:schemeClr val="tx1">
                <a:lumMod val="75000"/>
                <a:lumOff val="25000"/>
              </a:schemeClr>
            </a:solidFill>
            <a:latin typeface="Gill Sans MT" panose="020B0502020104020203" pitchFamily="34" charset="77"/>
          </a:endParaRPr>
        </a:p>
      </dgm:t>
    </dgm:pt>
    <dgm:pt modelId="{4D5A4785-CA0C-4A46-BF85-52298207F125}" type="sibTrans" cxnId="{950F42BA-78A7-4DF1-B2DF-8E966656768C}">
      <dgm:prSet/>
      <dgm:spPr/>
      <dgm:t>
        <a:bodyPr/>
        <a:lstStyle/>
        <a:p>
          <a:endParaRPr lang="en-US">
            <a:solidFill>
              <a:schemeClr val="tx1">
                <a:lumMod val="75000"/>
                <a:lumOff val="25000"/>
              </a:schemeClr>
            </a:solidFill>
            <a:latin typeface="Gill Sans MT" panose="020B0502020104020203" pitchFamily="34" charset="77"/>
          </a:endParaRPr>
        </a:p>
      </dgm:t>
    </dgm:pt>
    <dgm:pt modelId="{5B0E67E8-8783-274C-B56A-D6C272BCC4ED}" type="pres">
      <dgm:prSet presAssocID="{472DA382-3A65-47B3-9FD1-D656EA68D3E1}" presName="vert0" presStyleCnt="0">
        <dgm:presLayoutVars>
          <dgm:dir/>
          <dgm:animOne val="branch"/>
          <dgm:animLvl val="lvl"/>
        </dgm:presLayoutVars>
      </dgm:prSet>
      <dgm:spPr/>
      <dgm:t>
        <a:bodyPr/>
        <a:lstStyle/>
        <a:p>
          <a:endParaRPr lang="en-US"/>
        </a:p>
      </dgm:t>
    </dgm:pt>
    <dgm:pt modelId="{5594FAED-02FC-2E45-A36D-365440486215}" type="pres">
      <dgm:prSet presAssocID="{0C9A849E-65A5-410B-8610-BBC10882CB2D}" presName="thickLine" presStyleLbl="alignNode1" presStyleIdx="0" presStyleCnt="7"/>
      <dgm:spPr/>
    </dgm:pt>
    <dgm:pt modelId="{E05C2B8F-0F25-934E-84BD-2A7BC52C986E}" type="pres">
      <dgm:prSet presAssocID="{0C9A849E-65A5-410B-8610-BBC10882CB2D}" presName="horz1" presStyleCnt="0"/>
      <dgm:spPr/>
    </dgm:pt>
    <dgm:pt modelId="{8D6931CB-BF3E-2747-B7BB-E61F1B672396}" type="pres">
      <dgm:prSet presAssocID="{0C9A849E-65A5-410B-8610-BBC10882CB2D}" presName="tx1" presStyleLbl="revTx" presStyleIdx="0" presStyleCnt="7"/>
      <dgm:spPr/>
      <dgm:t>
        <a:bodyPr/>
        <a:lstStyle/>
        <a:p>
          <a:endParaRPr lang="en-US"/>
        </a:p>
      </dgm:t>
    </dgm:pt>
    <dgm:pt modelId="{10CF2D44-54B9-2F42-A235-89F143730F0D}" type="pres">
      <dgm:prSet presAssocID="{0C9A849E-65A5-410B-8610-BBC10882CB2D}" presName="vert1" presStyleCnt="0"/>
      <dgm:spPr/>
    </dgm:pt>
    <dgm:pt modelId="{7E62E32D-14A5-FD48-A5CF-808AC5011B39}" type="pres">
      <dgm:prSet presAssocID="{56568337-B55D-4979-8281-2C09974E2E36}" presName="thickLine" presStyleLbl="alignNode1" presStyleIdx="1" presStyleCnt="7"/>
      <dgm:spPr/>
    </dgm:pt>
    <dgm:pt modelId="{B169862D-04A4-E344-BAAD-BD16517C631A}" type="pres">
      <dgm:prSet presAssocID="{56568337-B55D-4979-8281-2C09974E2E36}" presName="horz1" presStyleCnt="0"/>
      <dgm:spPr/>
    </dgm:pt>
    <dgm:pt modelId="{54692C57-BCED-8842-B0A4-A53818F2888E}" type="pres">
      <dgm:prSet presAssocID="{56568337-B55D-4979-8281-2C09974E2E36}" presName="tx1" presStyleLbl="revTx" presStyleIdx="1" presStyleCnt="7"/>
      <dgm:spPr/>
      <dgm:t>
        <a:bodyPr/>
        <a:lstStyle/>
        <a:p>
          <a:endParaRPr lang="en-US"/>
        </a:p>
      </dgm:t>
    </dgm:pt>
    <dgm:pt modelId="{8333C2B1-B028-BE47-BE73-3CC4D4788753}" type="pres">
      <dgm:prSet presAssocID="{56568337-B55D-4979-8281-2C09974E2E36}" presName="vert1" presStyleCnt="0"/>
      <dgm:spPr/>
    </dgm:pt>
    <dgm:pt modelId="{A47B675B-283A-CC49-A1E7-6FB1BF0C49FB}" type="pres">
      <dgm:prSet presAssocID="{7441112A-BC3E-4090-8FCC-E798E1A15CEA}" presName="thickLine" presStyleLbl="alignNode1" presStyleIdx="2" presStyleCnt="7"/>
      <dgm:spPr/>
    </dgm:pt>
    <dgm:pt modelId="{54B7A3D5-0146-0B4F-A39B-A25566C6F084}" type="pres">
      <dgm:prSet presAssocID="{7441112A-BC3E-4090-8FCC-E798E1A15CEA}" presName="horz1" presStyleCnt="0"/>
      <dgm:spPr/>
    </dgm:pt>
    <dgm:pt modelId="{50540264-6530-D34C-BFD5-3D92BC5DB30E}" type="pres">
      <dgm:prSet presAssocID="{7441112A-BC3E-4090-8FCC-E798E1A15CEA}" presName="tx1" presStyleLbl="revTx" presStyleIdx="2" presStyleCnt="7"/>
      <dgm:spPr/>
      <dgm:t>
        <a:bodyPr/>
        <a:lstStyle/>
        <a:p>
          <a:endParaRPr lang="en-US"/>
        </a:p>
      </dgm:t>
    </dgm:pt>
    <dgm:pt modelId="{44DE5DCD-5D6A-0C42-A69C-FFFCB83BF6A5}" type="pres">
      <dgm:prSet presAssocID="{7441112A-BC3E-4090-8FCC-E798E1A15CEA}" presName="vert1" presStyleCnt="0"/>
      <dgm:spPr/>
    </dgm:pt>
    <dgm:pt modelId="{16420EB4-B5CB-734E-B227-4ABB3DAFEAF9}" type="pres">
      <dgm:prSet presAssocID="{DCD124DB-C3ED-43AD-833E-1E380C494749}" presName="thickLine" presStyleLbl="alignNode1" presStyleIdx="3" presStyleCnt="7"/>
      <dgm:spPr/>
    </dgm:pt>
    <dgm:pt modelId="{B339750F-637A-A84E-BC9E-7BBBEF765D11}" type="pres">
      <dgm:prSet presAssocID="{DCD124DB-C3ED-43AD-833E-1E380C494749}" presName="horz1" presStyleCnt="0"/>
      <dgm:spPr/>
    </dgm:pt>
    <dgm:pt modelId="{265BC3BB-2BBD-664C-B0B2-B6E30941967E}" type="pres">
      <dgm:prSet presAssocID="{DCD124DB-C3ED-43AD-833E-1E380C494749}" presName="tx1" presStyleLbl="revTx" presStyleIdx="3" presStyleCnt="7"/>
      <dgm:spPr/>
      <dgm:t>
        <a:bodyPr/>
        <a:lstStyle/>
        <a:p>
          <a:endParaRPr lang="en-US"/>
        </a:p>
      </dgm:t>
    </dgm:pt>
    <dgm:pt modelId="{9C328A0F-9705-4840-BB6C-F43493D830B1}" type="pres">
      <dgm:prSet presAssocID="{DCD124DB-C3ED-43AD-833E-1E380C494749}" presName="vert1" presStyleCnt="0"/>
      <dgm:spPr/>
    </dgm:pt>
    <dgm:pt modelId="{C96960E1-50AE-9948-9273-5098CA67A1F4}" type="pres">
      <dgm:prSet presAssocID="{A4EA279C-98F5-4293-9674-965CD4DD8451}" presName="thickLine" presStyleLbl="alignNode1" presStyleIdx="4" presStyleCnt="7"/>
      <dgm:spPr/>
    </dgm:pt>
    <dgm:pt modelId="{4B47BC10-9462-0340-B5FE-B071FC310602}" type="pres">
      <dgm:prSet presAssocID="{A4EA279C-98F5-4293-9674-965CD4DD8451}" presName="horz1" presStyleCnt="0"/>
      <dgm:spPr/>
    </dgm:pt>
    <dgm:pt modelId="{CD7506EA-BA21-BB46-A255-A54DB94B17AA}" type="pres">
      <dgm:prSet presAssocID="{A4EA279C-98F5-4293-9674-965CD4DD8451}" presName="tx1" presStyleLbl="revTx" presStyleIdx="4" presStyleCnt="7"/>
      <dgm:spPr/>
      <dgm:t>
        <a:bodyPr/>
        <a:lstStyle/>
        <a:p>
          <a:endParaRPr lang="en-US"/>
        </a:p>
      </dgm:t>
    </dgm:pt>
    <dgm:pt modelId="{11C911D0-519C-934F-B666-FCB6194FBFA1}" type="pres">
      <dgm:prSet presAssocID="{A4EA279C-98F5-4293-9674-965CD4DD8451}" presName="vert1" presStyleCnt="0"/>
      <dgm:spPr/>
    </dgm:pt>
    <dgm:pt modelId="{82279AA0-BDAD-8646-88E6-709A6B48BAB7}" type="pres">
      <dgm:prSet presAssocID="{FAAE1210-21CA-4513-B780-3CF585606EB4}" presName="thickLine" presStyleLbl="alignNode1" presStyleIdx="5" presStyleCnt="7"/>
      <dgm:spPr/>
    </dgm:pt>
    <dgm:pt modelId="{2A957F13-ED61-BB44-8867-BBB5CAFF3058}" type="pres">
      <dgm:prSet presAssocID="{FAAE1210-21CA-4513-B780-3CF585606EB4}" presName="horz1" presStyleCnt="0"/>
      <dgm:spPr/>
    </dgm:pt>
    <dgm:pt modelId="{701CDC03-22F0-8848-A45A-E057D3153B2A}" type="pres">
      <dgm:prSet presAssocID="{FAAE1210-21CA-4513-B780-3CF585606EB4}" presName="tx1" presStyleLbl="revTx" presStyleIdx="5" presStyleCnt="7"/>
      <dgm:spPr/>
      <dgm:t>
        <a:bodyPr/>
        <a:lstStyle/>
        <a:p>
          <a:endParaRPr lang="en-US"/>
        </a:p>
      </dgm:t>
    </dgm:pt>
    <dgm:pt modelId="{A798FF02-F9E6-9046-BB88-47A112C8C949}" type="pres">
      <dgm:prSet presAssocID="{FAAE1210-21CA-4513-B780-3CF585606EB4}" presName="vert1" presStyleCnt="0"/>
      <dgm:spPr/>
    </dgm:pt>
    <dgm:pt modelId="{74EAAE0C-B576-9D48-8AFD-09EECCF79D73}" type="pres">
      <dgm:prSet presAssocID="{8695296C-CBAB-4FC9-80A4-0A45ABAEEB98}" presName="thickLine" presStyleLbl="alignNode1" presStyleIdx="6" presStyleCnt="7"/>
      <dgm:spPr/>
    </dgm:pt>
    <dgm:pt modelId="{4BCD4CE4-53CC-9D44-9729-CB8AF7882FF4}" type="pres">
      <dgm:prSet presAssocID="{8695296C-CBAB-4FC9-80A4-0A45ABAEEB98}" presName="horz1" presStyleCnt="0"/>
      <dgm:spPr/>
    </dgm:pt>
    <dgm:pt modelId="{7441D765-553A-D047-86C3-9FD92B3481C7}" type="pres">
      <dgm:prSet presAssocID="{8695296C-CBAB-4FC9-80A4-0A45ABAEEB98}" presName="tx1" presStyleLbl="revTx" presStyleIdx="6" presStyleCnt="7"/>
      <dgm:spPr/>
      <dgm:t>
        <a:bodyPr/>
        <a:lstStyle/>
        <a:p>
          <a:endParaRPr lang="en-US"/>
        </a:p>
      </dgm:t>
    </dgm:pt>
    <dgm:pt modelId="{BA827C0A-EB5D-3A4F-A135-15C0E29C0E33}" type="pres">
      <dgm:prSet presAssocID="{8695296C-CBAB-4FC9-80A4-0A45ABAEEB98}" presName="vert1" presStyleCnt="0"/>
      <dgm:spPr/>
    </dgm:pt>
  </dgm:ptLst>
  <dgm:cxnLst>
    <dgm:cxn modelId="{B167A6DB-54A7-D947-8A38-628CD06E3C71}" type="presOf" srcId="{0C9A849E-65A5-410B-8610-BBC10882CB2D}" destId="{8D6931CB-BF3E-2747-B7BB-E61F1B672396}" srcOrd="0" destOrd="0" presId="urn:microsoft.com/office/officeart/2008/layout/LinedList"/>
    <dgm:cxn modelId="{0B3C69BE-AD9F-4FBC-A2EA-FD7DDCFA7006}" srcId="{472DA382-3A65-47B3-9FD1-D656EA68D3E1}" destId="{56568337-B55D-4979-8281-2C09974E2E36}" srcOrd="1" destOrd="0" parTransId="{15ABDF16-64B5-414B-8FC2-4AA8B34DEB36}" sibTransId="{E4F244A4-1E5C-4E12-B6D9-727BA25AEF85}"/>
    <dgm:cxn modelId="{9AB7F9E4-3704-468B-8817-6AE4C7F3152C}" srcId="{472DA382-3A65-47B3-9FD1-D656EA68D3E1}" destId="{0C9A849E-65A5-410B-8610-BBC10882CB2D}" srcOrd="0" destOrd="0" parTransId="{EF15E990-F176-4D2E-913C-40C2221B831B}" sibTransId="{4731D09C-F49E-472F-82F2-AA5CE603BA2F}"/>
    <dgm:cxn modelId="{B8C2614F-13EF-0941-BB7D-2E3169F83359}" type="presOf" srcId="{472DA382-3A65-47B3-9FD1-D656EA68D3E1}" destId="{5B0E67E8-8783-274C-B56A-D6C272BCC4ED}" srcOrd="0" destOrd="0" presId="urn:microsoft.com/office/officeart/2008/layout/LinedList"/>
    <dgm:cxn modelId="{7A546902-0FD3-0649-A5EA-1CDF7040F092}" type="presOf" srcId="{FAAE1210-21CA-4513-B780-3CF585606EB4}" destId="{701CDC03-22F0-8848-A45A-E057D3153B2A}" srcOrd="0" destOrd="0" presId="urn:microsoft.com/office/officeart/2008/layout/LinedList"/>
    <dgm:cxn modelId="{3336A493-1126-4B44-A639-085E80ABB2D1}" srcId="{472DA382-3A65-47B3-9FD1-D656EA68D3E1}" destId="{A4EA279C-98F5-4293-9674-965CD4DD8451}" srcOrd="4" destOrd="0" parTransId="{30AE2616-82EF-4D15-B884-5DCB88B754EB}" sibTransId="{1942B668-DFAE-41B2-83F0-91B12F64A496}"/>
    <dgm:cxn modelId="{4C040DCA-12AF-44EC-A775-DD60D1E0425F}" srcId="{472DA382-3A65-47B3-9FD1-D656EA68D3E1}" destId="{FAAE1210-21CA-4513-B780-3CF585606EB4}" srcOrd="5" destOrd="0" parTransId="{E38B60C0-364E-4AE0-BE13-7ECC842397E8}" sibTransId="{69897DBC-447E-4DE0-88D7-20831E9A1E82}"/>
    <dgm:cxn modelId="{4FEFDFE1-688C-4528-AF49-6126DE490737}" srcId="{472DA382-3A65-47B3-9FD1-D656EA68D3E1}" destId="{7441112A-BC3E-4090-8FCC-E798E1A15CEA}" srcOrd="2" destOrd="0" parTransId="{9CF0D87B-A102-4994-B0A8-B9DACAD6321A}" sibTransId="{8545B8A9-D5B6-4EDB-9265-4B464138E0C2}"/>
    <dgm:cxn modelId="{19A0512A-D56C-AA41-A771-2F0892A54CA1}" type="presOf" srcId="{A4EA279C-98F5-4293-9674-965CD4DD8451}" destId="{CD7506EA-BA21-BB46-A255-A54DB94B17AA}" srcOrd="0" destOrd="0" presId="urn:microsoft.com/office/officeart/2008/layout/LinedList"/>
    <dgm:cxn modelId="{824E7728-0240-1146-9396-6999D99D4ACE}" type="presOf" srcId="{56568337-B55D-4979-8281-2C09974E2E36}" destId="{54692C57-BCED-8842-B0A4-A53818F2888E}" srcOrd="0" destOrd="0" presId="urn:microsoft.com/office/officeart/2008/layout/LinedList"/>
    <dgm:cxn modelId="{7D2A20BE-D38E-164B-AFF4-2D0FAA0EF556}" type="presOf" srcId="{DCD124DB-C3ED-43AD-833E-1E380C494749}" destId="{265BC3BB-2BBD-664C-B0B2-B6E30941967E}" srcOrd="0" destOrd="0" presId="urn:microsoft.com/office/officeart/2008/layout/LinedList"/>
    <dgm:cxn modelId="{6AA70126-DEE8-4540-B939-697EE3DA6472}" type="presOf" srcId="{8695296C-CBAB-4FC9-80A4-0A45ABAEEB98}" destId="{7441D765-553A-D047-86C3-9FD92B3481C7}" srcOrd="0" destOrd="0" presId="urn:microsoft.com/office/officeart/2008/layout/LinedList"/>
    <dgm:cxn modelId="{1D4409E3-C54F-4130-BC08-0435B3DC5B6E}" srcId="{472DA382-3A65-47B3-9FD1-D656EA68D3E1}" destId="{DCD124DB-C3ED-43AD-833E-1E380C494749}" srcOrd="3" destOrd="0" parTransId="{5C59120A-E8CF-40F7-8BCB-7117F12786A3}" sibTransId="{17500569-B528-4A43-8DE8-A52E034AC33A}"/>
    <dgm:cxn modelId="{950F42BA-78A7-4DF1-B2DF-8E966656768C}" srcId="{472DA382-3A65-47B3-9FD1-D656EA68D3E1}" destId="{8695296C-CBAB-4FC9-80A4-0A45ABAEEB98}" srcOrd="6" destOrd="0" parTransId="{15B3E8D5-34A6-452F-801D-BBF3FB10367C}" sibTransId="{4D5A4785-CA0C-4A46-BF85-52298207F125}"/>
    <dgm:cxn modelId="{2B65225D-6D6B-8246-908E-D04CC1FA6CF0}" type="presOf" srcId="{7441112A-BC3E-4090-8FCC-E798E1A15CEA}" destId="{50540264-6530-D34C-BFD5-3D92BC5DB30E}" srcOrd="0" destOrd="0" presId="urn:microsoft.com/office/officeart/2008/layout/LinedList"/>
    <dgm:cxn modelId="{30919DA3-4A56-F54A-A9B0-EE52DBA0F0F8}" type="presParOf" srcId="{5B0E67E8-8783-274C-B56A-D6C272BCC4ED}" destId="{5594FAED-02FC-2E45-A36D-365440486215}" srcOrd="0" destOrd="0" presId="urn:microsoft.com/office/officeart/2008/layout/LinedList"/>
    <dgm:cxn modelId="{A55C9034-7025-CB44-BB4B-2C951CCFD590}" type="presParOf" srcId="{5B0E67E8-8783-274C-B56A-D6C272BCC4ED}" destId="{E05C2B8F-0F25-934E-84BD-2A7BC52C986E}" srcOrd="1" destOrd="0" presId="urn:microsoft.com/office/officeart/2008/layout/LinedList"/>
    <dgm:cxn modelId="{7FF947B3-72FA-A449-9739-28C3683F31C3}" type="presParOf" srcId="{E05C2B8F-0F25-934E-84BD-2A7BC52C986E}" destId="{8D6931CB-BF3E-2747-B7BB-E61F1B672396}" srcOrd="0" destOrd="0" presId="urn:microsoft.com/office/officeart/2008/layout/LinedList"/>
    <dgm:cxn modelId="{07959048-4774-7847-B1A8-93CABBD541C2}" type="presParOf" srcId="{E05C2B8F-0F25-934E-84BD-2A7BC52C986E}" destId="{10CF2D44-54B9-2F42-A235-89F143730F0D}" srcOrd="1" destOrd="0" presId="urn:microsoft.com/office/officeart/2008/layout/LinedList"/>
    <dgm:cxn modelId="{2C9F990A-3A52-9C4C-B92F-F8459A341DCA}" type="presParOf" srcId="{5B0E67E8-8783-274C-B56A-D6C272BCC4ED}" destId="{7E62E32D-14A5-FD48-A5CF-808AC5011B39}" srcOrd="2" destOrd="0" presId="urn:microsoft.com/office/officeart/2008/layout/LinedList"/>
    <dgm:cxn modelId="{A55EAE5E-0934-0D4C-A63E-663099C9791E}" type="presParOf" srcId="{5B0E67E8-8783-274C-B56A-D6C272BCC4ED}" destId="{B169862D-04A4-E344-BAAD-BD16517C631A}" srcOrd="3" destOrd="0" presId="urn:microsoft.com/office/officeart/2008/layout/LinedList"/>
    <dgm:cxn modelId="{C30F4BB2-3A1B-8745-BE17-0D1581BFAE44}" type="presParOf" srcId="{B169862D-04A4-E344-BAAD-BD16517C631A}" destId="{54692C57-BCED-8842-B0A4-A53818F2888E}" srcOrd="0" destOrd="0" presId="urn:microsoft.com/office/officeart/2008/layout/LinedList"/>
    <dgm:cxn modelId="{F577DBB7-EEFF-4147-9EA5-7D934E35D936}" type="presParOf" srcId="{B169862D-04A4-E344-BAAD-BD16517C631A}" destId="{8333C2B1-B028-BE47-BE73-3CC4D4788753}" srcOrd="1" destOrd="0" presId="urn:microsoft.com/office/officeart/2008/layout/LinedList"/>
    <dgm:cxn modelId="{6031C8C7-C392-8345-A856-9BC48727DE76}" type="presParOf" srcId="{5B0E67E8-8783-274C-B56A-D6C272BCC4ED}" destId="{A47B675B-283A-CC49-A1E7-6FB1BF0C49FB}" srcOrd="4" destOrd="0" presId="urn:microsoft.com/office/officeart/2008/layout/LinedList"/>
    <dgm:cxn modelId="{BDC1CA7E-E77E-0A42-B82A-D4CC70F61428}" type="presParOf" srcId="{5B0E67E8-8783-274C-B56A-D6C272BCC4ED}" destId="{54B7A3D5-0146-0B4F-A39B-A25566C6F084}" srcOrd="5" destOrd="0" presId="urn:microsoft.com/office/officeart/2008/layout/LinedList"/>
    <dgm:cxn modelId="{F62C2434-4506-C445-8955-07B2CBBC16E9}" type="presParOf" srcId="{54B7A3D5-0146-0B4F-A39B-A25566C6F084}" destId="{50540264-6530-D34C-BFD5-3D92BC5DB30E}" srcOrd="0" destOrd="0" presId="urn:microsoft.com/office/officeart/2008/layout/LinedList"/>
    <dgm:cxn modelId="{5E003F72-D40F-5F44-9984-68E19A5D65B1}" type="presParOf" srcId="{54B7A3D5-0146-0B4F-A39B-A25566C6F084}" destId="{44DE5DCD-5D6A-0C42-A69C-FFFCB83BF6A5}" srcOrd="1" destOrd="0" presId="urn:microsoft.com/office/officeart/2008/layout/LinedList"/>
    <dgm:cxn modelId="{66D709A8-8665-534B-9102-199FDC7E492C}" type="presParOf" srcId="{5B0E67E8-8783-274C-B56A-D6C272BCC4ED}" destId="{16420EB4-B5CB-734E-B227-4ABB3DAFEAF9}" srcOrd="6" destOrd="0" presId="urn:microsoft.com/office/officeart/2008/layout/LinedList"/>
    <dgm:cxn modelId="{008A3FCE-F641-2747-9ECC-FAB332B00785}" type="presParOf" srcId="{5B0E67E8-8783-274C-B56A-D6C272BCC4ED}" destId="{B339750F-637A-A84E-BC9E-7BBBEF765D11}" srcOrd="7" destOrd="0" presId="urn:microsoft.com/office/officeart/2008/layout/LinedList"/>
    <dgm:cxn modelId="{A5A0A087-D741-8B4A-8F38-5CCE0795C568}" type="presParOf" srcId="{B339750F-637A-A84E-BC9E-7BBBEF765D11}" destId="{265BC3BB-2BBD-664C-B0B2-B6E30941967E}" srcOrd="0" destOrd="0" presId="urn:microsoft.com/office/officeart/2008/layout/LinedList"/>
    <dgm:cxn modelId="{FD18C84E-A68D-0546-9784-BE804F517008}" type="presParOf" srcId="{B339750F-637A-A84E-BC9E-7BBBEF765D11}" destId="{9C328A0F-9705-4840-BB6C-F43493D830B1}" srcOrd="1" destOrd="0" presId="urn:microsoft.com/office/officeart/2008/layout/LinedList"/>
    <dgm:cxn modelId="{E3A28BAC-F013-7746-A2D6-79C773B6EF77}" type="presParOf" srcId="{5B0E67E8-8783-274C-B56A-D6C272BCC4ED}" destId="{C96960E1-50AE-9948-9273-5098CA67A1F4}" srcOrd="8" destOrd="0" presId="urn:microsoft.com/office/officeart/2008/layout/LinedList"/>
    <dgm:cxn modelId="{8AB11E0B-F12B-6549-AE7E-CCB3A1383910}" type="presParOf" srcId="{5B0E67E8-8783-274C-B56A-D6C272BCC4ED}" destId="{4B47BC10-9462-0340-B5FE-B071FC310602}" srcOrd="9" destOrd="0" presId="urn:microsoft.com/office/officeart/2008/layout/LinedList"/>
    <dgm:cxn modelId="{AA50F9C8-80D7-D644-B8F3-C912B65BD4A4}" type="presParOf" srcId="{4B47BC10-9462-0340-B5FE-B071FC310602}" destId="{CD7506EA-BA21-BB46-A255-A54DB94B17AA}" srcOrd="0" destOrd="0" presId="urn:microsoft.com/office/officeart/2008/layout/LinedList"/>
    <dgm:cxn modelId="{6297DA4E-D679-2F4E-9994-37F8F88B8D73}" type="presParOf" srcId="{4B47BC10-9462-0340-B5FE-B071FC310602}" destId="{11C911D0-519C-934F-B666-FCB6194FBFA1}" srcOrd="1" destOrd="0" presId="urn:microsoft.com/office/officeart/2008/layout/LinedList"/>
    <dgm:cxn modelId="{34C25B9C-7535-2048-8884-2456D06C9F15}" type="presParOf" srcId="{5B0E67E8-8783-274C-B56A-D6C272BCC4ED}" destId="{82279AA0-BDAD-8646-88E6-709A6B48BAB7}" srcOrd="10" destOrd="0" presId="urn:microsoft.com/office/officeart/2008/layout/LinedList"/>
    <dgm:cxn modelId="{2151506A-CE3E-2B4D-97F9-60F4224BB6D5}" type="presParOf" srcId="{5B0E67E8-8783-274C-B56A-D6C272BCC4ED}" destId="{2A957F13-ED61-BB44-8867-BBB5CAFF3058}" srcOrd="11" destOrd="0" presId="urn:microsoft.com/office/officeart/2008/layout/LinedList"/>
    <dgm:cxn modelId="{E17B04EE-429F-144C-8209-23158DF2CF7F}" type="presParOf" srcId="{2A957F13-ED61-BB44-8867-BBB5CAFF3058}" destId="{701CDC03-22F0-8848-A45A-E057D3153B2A}" srcOrd="0" destOrd="0" presId="urn:microsoft.com/office/officeart/2008/layout/LinedList"/>
    <dgm:cxn modelId="{599DDAC0-2F5C-A449-B3EC-008DBF98C275}" type="presParOf" srcId="{2A957F13-ED61-BB44-8867-BBB5CAFF3058}" destId="{A798FF02-F9E6-9046-BB88-47A112C8C949}" srcOrd="1" destOrd="0" presId="urn:microsoft.com/office/officeart/2008/layout/LinedList"/>
    <dgm:cxn modelId="{B953DA81-C186-1541-8059-BE05FBDBB1AE}" type="presParOf" srcId="{5B0E67E8-8783-274C-B56A-D6C272BCC4ED}" destId="{74EAAE0C-B576-9D48-8AFD-09EECCF79D73}" srcOrd="12" destOrd="0" presId="urn:microsoft.com/office/officeart/2008/layout/LinedList"/>
    <dgm:cxn modelId="{B0DCBF4F-58FD-DF4F-91EF-68DA610BBDD3}" type="presParOf" srcId="{5B0E67E8-8783-274C-B56A-D6C272BCC4ED}" destId="{4BCD4CE4-53CC-9D44-9729-CB8AF7882FF4}" srcOrd="13" destOrd="0" presId="urn:microsoft.com/office/officeart/2008/layout/LinedList"/>
    <dgm:cxn modelId="{C6E6657B-09D5-754A-9F27-3F3017125DDD}" type="presParOf" srcId="{4BCD4CE4-53CC-9D44-9729-CB8AF7882FF4}" destId="{7441D765-553A-D047-86C3-9FD92B3481C7}" srcOrd="0" destOrd="0" presId="urn:microsoft.com/office/officeart/2008/layout/LinedList"/>
    <dgm:cxn modelId="{6A09D228-D970-EC4F-B45C-7853574B56B3}" type="presParOf" srcId="{4BCD4CE4-53CC-9D44-9729-CB8AF7882FF4}" destId="{BA827C0A-EB5D-3A4F-A135-15C0E29C0E3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D3A5F2-2BCB-4776-90AE-3AB25AF955A8}"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143EDDED-4AA0-4382-8C31-F0ACAF8CD3B2}">
      <dgm:prSet custT="1"/>
      <dgm:spPr>
        <a:solidFill>
          <a:schemeClr val="tx2">
            <a:lumMod val="40000"/>
            <a:lumOff val="60000"/>
          </a:schemeClr>
        </a:solidFill>
      </dgm:spPr>
      <dgm:t>
        <a:bodyPr anchor="t" anchorCtr="0"/>
        <a:lstStyle/>
        <a:p>
          <a:pPr algn="just"/>
          <a:r>
            <a:rPr lang="en-ZA" sz="1100" b="1" u="none" dirty="0">
              <a:solidFill>
                <a:schemeClr val="tx1"/>
              </a:solidFill>
              <a:latin typeface="Arial Narrow" panose="020B0606020202030204" pitchFamily="34" charset="0"/>
            </a:rPr>
            <a:t>Sub-Programme 1.4: Corporate Services</a:t>
          </a:r>
          <a:r>
            <a:rPr lang="en-ZA" sz="1100" b="1" i="1" u="none" dirty="0">
              <a:solidFill>
                <a:schemeClr val="tx1"/>
              </a:solidFill>
              <a:latin typeface="Arial Narrow" panose="020B0606020202030204" pitchFamily="34" charset="0"/>
            </a:rPr>
            <a:t> (Continued…)</a:t>
          </a:r>
        </a:p>
        <a:p>
          <a:pPr algn="just"/>
          <a:r>
            <a:rPr lang="en-US" sz="1100" b="0" u="none" dirty="0">
              <a:solidFill>
                <a:schemeClr val="tx1"/>
              </a:solidFill>
              <a:latin typeface="Arial Narrow" panose="020B0606020202030204" pitchFamily="34" charset="0"/>
            </a:rPr>
            <a:t>The purpose of the Sub-</a:t>
          </a:r>
          <a:r>
            <a:rPr lang="en-US" sz="1100" b="0" u="none" dirty="0" err="1">
              <a:solidFill>
                <a:schemeClr val="tx1"/>
              </a:solidFill>
              <a:latin typeface="Arial Narrow" panose="020B0606020202030204" pitchFamily="34" charset="0"/>
            </a:rPr>
            <a:t>programme</a:t>
          </a:r>
          <a:r>
            <a:rPr lang="en-US" sz="1100" b="0" u="none" dirty="0">
              <a:solidFill>
                <a:schemeClr val="tx1"/>
              </a:solidFill>
              <a:latin typeface="Arial Narrow" panose="020B0606020202030204" pitchFamily="34" charset="0"/>
            </a:rPr>
            <a:t> is to: </a:t>
          </a:r>
          <a:endParaRPr lang="en-GB" sz="1100" b="0" u="none" dirty="0">
            <a:solidFill>
              <a:schemeClr val="tx1"/>
            </a:solidFill>
            <a:latin typeface="Arial Narrow" panose="020B0606020202030204" pitchFamily="34" charset="0"/>
          </a:endParaRPr>
        </a:p>
        <a:p>
          <a:pPr algn="just"/>
          <a:r>
            <a:rPr lang="en-US" sz="1100" b="0" u="none" dirty="0">
              <a:solidFill>
                <a:schemeClr val="tx1"/>
              </a:solidFill>
              <a:latin typeface="Arial Narrow" panose="020B0606020202030204" pitchFamily="34" charset="0"/>
            </a:rPr>
            <a:t>• provide legal advice and representation to the CMS and business units to ensure the integrity of regulatory decisions; </a:t>
          </a:r>
          <a:endParaRPr lang="en-GB" sz="1100" b="0" u="none" dirty="0">
            <a:solidFill>
              <a:schemeClr val="tx1"/>
            </a:solidFill>
            <a:latin typeface="Arial Narrow" panose="020B0606020202030204" pitchFamily="34" charset="0"/>
          </a:endParaRPr>
        </a:p>
        <a:p>
          <a:pPr algn="just"/>
          <a:r>
            <a:rPr lang="en-US" sz="1100" b="0" u="none" dirty="0">
              <a:solidFill>
                <a:schemeClr val="tx1"/>
              </a:solidFill>
              <a:latin typeface="Arial Narrow" panose="020B0606020202030204" pitchFamily="34" charset="0"/>
            </a:rPr>
            <a:t>• provide high-quality service to internal and external customers by assessing their needs and proactively addressing those needs through developing, delivering, and continuously improving human resource </a:t>
          </a:r>
          <a:r>
            <a:rPr lang="en-US" sz="1100" b="0" u="none" dirty="0" err="1">
              <a:solidFill>
                <a:schemeClr val="tx1"/>
              </a:solidFill>
              <a:latin typeface="Arial Narrow" panose="020B0606020202030204" pitchFamily="34" charset="0"/>
            </a:rPr>
            <a:t>programmes</a:t>
          </a:r>
          <a:r>
            <a:rPr lang="en-US" sz="1100" b="0" u="none" dirty="0">
              <a:solidFill>
                <a:schemeClr val="tx1"/>
              </a:solidFill>
              <a:latin typeface="Arial Narrow" panose="020B0606020202030204" pitchFamily="34" charset="0"/>
            </a:rPr>
            <a:t> that promote and support  </a:t>
          </a:r>
          <a:r>
            <a:rPr lang="en-GB" sz="1100" b="0" u="none" dirty="0">
              <a:solidFill>
                <a:schemeClr val="tx1"/>
              </a:solidFill>
              <a:latin typeface="Arial Narrow" panose="020B0606020202030204" pitchFamily="34" charset="0"/>
            </a:rPr>
            <a:t>the Council’s vision; </a:t>
          </a:r>
        </a:p>
        <a:p>
          <a:pPr algn="just"/>
          <a:r>
            <a:rPr lang="en-US" sz="1100" b="0" u="none" dirty="0">
              <a:solidFill>
                <a:schemeClr val="tx1"/>
              </a:solidFill>
              <a:latin typeface="Arial Narrow" panose="020B0606020202030204" pitchFamily="34" charset="0"/>
            </a:rPr>
            <a:t>• create and promote awareness and understanding of the Medical Schemes Act (1998) and the Industry among all regulated and non-regulated entities through communication, marketing, and stakeholder engagement</a:t>
          </a:r>
          <a:endParaRPr lang="en-US" sz="1100" dirty="0">
            <a:solidFill>
              <a:schemeClr val="tx1"/>
            </a:solidFill>
            <a:latin typeface="Arial Narrow" panose="020B0606020202030204" pitchFamily="34" charset="0"/>
          </a:endParaRPr>
        </a:p>
      </dgm:t>
    </dgm:pt>
    <dgm:pt modelId="{3CA8DBD5-4F42-41F9-99F6-3091775945DD}" type="parTrans" cxnId="{E3E0294E-2AA6-4CB5-8130-EFD3BA99568E}">
      <dgm:prSet/>
      <dgm:spPr/>
      <dgm:t>
        <a:bodyPr/>
        <a:lstStyle/>
        <a:p>
          <a:endParaRPr lang="en-US">
            <a:solidFill>
              <a:schemeClr val="tx1"/>
            </a:solidFill>
          </a:endParaRPr>
        </a:p>
      </dgm:t>
    </dgm:pt>
    <dgm:pt modelId="{18EBF07C-DE62-4754-9345-F12C230B8512}" type="sibTrans" cxnId="{E3E0294E-2AA6-4CB5-8130-EFD3BA99568E}">
      <dgm:prSet/>
      <dgm:spPr/>
      <dgm:t>
        <a:bodyPr/>
        <a:lstStyle/>
        <a:p>
          <a:endParaRPr lang="en-US">
            <a:solidFill>
              <a:schemeClr val="tx1"/>
            </a:solidFill>
          </a:endParaRPr>
        </a:p>
      </dgm:t>
    </dgm:pt>
    <dgm:pt modelId="{C4F38A82-1A11-41B2-B4E7-FE6AE1E0193B}" type="pres">
      <dgm:prSet presAssocID="{AFD3A5F2-2BCB-4776-90AE-3AB25AF955A8}" presName="linear" presStyleCnt="0">
        <dgm:presLayoutVars>
          <dgm:animLvl val="lvl"/>
          <dgm:resizeHandles val="exact"/>
        </dgm:presLayoutVars>
      </dgm:prSet>
      <dgm:spPr/>
      <dgm:t>
        <a:bodyPr/>
        <a:lstStyle/>
        <a:p>
          <a:endParaRPr lang="en-US"/>
        </a:p>
      </dgm:t>
    </dgm:pt>
    <dgm:pt modelId="{9C8BF044-057F-4BB2-9AB8-7B7A2A5506F4}" type="pres">
      <dgm:prSet presAssocID="{143EDDED-4AA0-4382-8C31-F0ACAF8CD3B2}" presName="parentText" presStyleLbl="node1" presStyleIdx="0" presStyleCnt="1" custScaleY="587475" custLinFactNeighborY="36537">
        <dgm:presLayoutVars>
          <dgm:chMax val="0"/>
          <dgm:bulletEnabled val="1"/>
        </dgm:presLayoutVars>
      </dgm:prSet>
      <dgm:spPr/>
      <dgm:t>
        <a:bodyPr/>
        <a:lstStyle/>
        <a:p>
          <a:endParaRPr lang="en-US"/>
        </a:p>
      </dgm:t>
    </dgm:pt>
  </dgm:ptLst>
  <dgm:cxnLst>
    <dgm:cxn modelId="{E3E0294E-2AA6-4CB5-8130-EFD3BA99568E}" srcId="{AFD3A5F2-2BCB-4776-90AE-3AB25AF955A8}" destId="{143EDDED-4AA0-4382-8C31-F0ACAF8CD3B2}" srcOrd="0" destOrd="0" parTransId="{3CA8DBD5-4F42-41F9-99F6-3091775945DD}" sibTransId="{18EBF07C-DE62-4754-9345-F12C230B8512}"/>
    <dgm:cxn modelId="{F298EDB5-2B1E-4343-A625-E6AADD5B68C3}" type="presOf" srcId="{AFD3A5F2-2BCB-4776-90AE-3AB25AF955A8}" destId="{C4F38A82-1A11-41B2-B4E7-FE6AE1E0193B}" srcOrd="0" destOrd="0" presId="urn:microsoft.com/office/officeart/2005/8/layout/vList2"/>
    <dgm:cxn modelId="{9CCEA3CB-8EAA-4FDB-8B2D-55EFD021B47C}" type="presOf" srcId="{143EDDED-4AA0-4382-8C31-F0ACAF8CD3B2}" destId="{9C8BF044-057F-4BB2-9AB8-7B7A2A5506F4}" srcOrd="0" destOrd="0" presId="urn:microsoft.com/office/officeart/2005/8/layout/vList2"/>
    <dgm:cxn modelId="{62E44B4A-E076-4115-B963-01771727514F}" type="presParOf" srcId="{C4F38A82-1A11-41B2-B4E7-FE6AE1E0193B}" destId="{9C8BF044-057F-4BB2-9AB8-7B7A2A5506F4}"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D3A5F2-2BCB-4776-90AE-3AB25AF955A8}"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143EDDED-4AA0-4382-8C31-F0ACAF8CD3B2}">
      <dgm:prSet custT="1"/>
      <dgm:spPr>
        <a:solidFill>
          <a:schemeClr val="tx2">
            <a:lumMod val="40000"/>
            <a:lumOff val="60000"/>
          </a:schemeClr>
        </a:solidFill>
      </dgm:spPr>
      <dgm:t>
        <a:bodyPr anchor="t" anchorCtr="0"/>
        <a:lstStyle/>
        <a:p>
          <a:pPr algn="just"/>
          <a:r>
            <a:rPr lang="en-ZA" sz="1100" b="1" u="none" dirty="0">
              <a:solidFill>
                <a:schemeClr val="tx1"/>
              </a:solidFill>
              <a:latin typeface="Arial Narrow" panose="020B0606020202030204" pitchFamily="34" charset="0"/>
            </a:rPr>
            <a:t>Sub-Programme 1.4: Corporate Services</a:t>
          </a:r>
          <a:r>
            <a:rPr lang="en-ZA" sz="1100" b="1" i="1" u="none" dirty="0">
              <a:solidFill>
                <a:schemeClr val="tx1"/>
              </a:solidFill>
              <a:latin typeface="Arial Narrow" panose="020B0606020202030204" pitchFamily="34" charset="0"/>
            </a:rPr>
            <a:t> (Continued…)</a:t>
          </a:r>
        </a:p>
        <a:p>
          <a:pPr algn="just"/>
          <a:r>
            <a:rPr lang="en-US" sz="1100" b="0" u="none" dirty="0">
              <a:solidFill>
                <a:schemeClr val="tx1"/>
              </a:solidFill>
              <a:latin typeface="Arial Narrow" panose="020B0606020202030204" pitchFamily="34" charset="0"/>
            </a:rPr>
            <a:t>The purpose of the Sub-</a:t>
          </a:r>
          <a:r>
            <a:rPr lang="en-US" sz="1100" b="0" u="none" dirty="0" err="1">
              <a:solidFill>
                <a:schemeClr val="tx1"/>
              </a:solidFill>
              <a:latin typeface="Arial Narrow" panose="020B0606020202030204" pitchFamily="34" charset="0"/>
            </a:rPr>
            <a:t>programme</a:t>
          </a:r>
          <a:r>
            <a:rPr lang="en-US" sz="1100" b="0" u="none" dirty="0">
              <a:solidFill>
                <a:schemeClr val="tx1"/>
              </a:solidFill>
              <a:latin typeface="Arial Narrow" panose="020B0606020202030204" pitchFamily="34" charset="0"/>
            </a:rPr>
            <a:t> is to: </a:t>
          </a:r>
          <a:endParaRPr lang="en-GB" sz="1100" b="0" u="none" dirty="0">
            <a:solidFill>
              <a:schemeClr val="tx1"/>
            </a:solidFill>
            <a:latin typeface="Arial Narrow" panose="020B0606020202030204" pitchFamily="34" charset="0"/>
          </a:endParaRPr>
        </a:p>
        <a:p>
          <a:pPr algn="just"/>
          <a:r>
            <a:rPr lang="en-US" sz="1100" b="0" u="none" dirty="0">
              <a:solidFill>
                <a:schemeClr val="tx1"/>
              </a:solidFill>
              <a:latin typeface="Arial Narrow" panose="020B0606020202030204" pitchFamily="34" charset="0"/>
            </a:rPr>
            <a:t>• provide legal advice and representation to the CMS and business units to ensure the integrity of regulatory decisions; </a:t>
          </a:r>
          <a:endParaRPr lang="en-GB" sz="1100" b="0" u="none" dirty="0">
            <a:solidFill>
              <a:schemeClr val="tx1"/>
            </a:solidFill>
            <a:latin typeface="Arial Narrow" panose="020B0606020202030204" pitchFamily="34" charset="0"/>
          </a:endParaRPr>
        </a:p>
        <a:p>
          <a:pPr algn="just"/>
          <a:r>
            <a:rPr lang="en-US" sz="1100" b="0" u="none" dirty="0">
              <a:solidFill>
                <a:schemeClr val="tx1"/>
              </a:solidFill>
              <a:latin typeface="Arial Narrow" panose="020B0606020202030204" pitchFamily="34" charset="0"/>
            </a:rPr>
            <a:t>• provide high-quality service to internal and external customers by assessing their needs and proactively addressing those needs through developing, delivering, and continuously improving human resource </a:t>
          </a:r>
          <a:r>
            <a:rPr lang="en-US" sz="1100" b="0" u="none" dirty="0" err="1">
              <a:solidFill>
                <a:schemeClr val="tx1"/>
              </a:solidFill>
              <a:latin typeface="Arial Narrow" panose="020B0606020202030204" pitchFamily="34" charset="0"/>
            </a:rPr>
            <a:t>programmes</a:t>
          </a:r>
          <a:r>
            <a:rPr lang="en-US" sz="1100" b="0" u="none" dirty="0">
              <a:solidFill>
                <a:schemeClr val="tx1"/>
              </a:solidFill>
              <a:latin typeface="Arial Narrow" panose="020B0606020202030204" pitchFamily="34" charset="0"/>
            </a:rPr>
            <a:t> that promote and support  </a:t>
          </a:r>
          <a:r>
            <a:rPr lang="en-GB" sz="1100" b="0" u="none" dirty="0">
              <a:solidFill>
                <a:schemeClr val="tx1"/>
              </a:solidFill>
              <a:latin typeface="Arial Narrow" panose="020B0606020202030204" pitchFamily="34" charset="0"/>
            </a:rPr>
            <a:t>the Council’s vision; </a:t>
          </a:r>
        </a:p>
        <a:p>
          <a:pPr algn="just"/>
          <a:r>
            <a:rPr lang="en-US" sz="1100" b="0" u="none" dirty="0">
              <a:solidFill>
                <a:schemeClr val="tx1"/>
              </a:solidFill>
              <a:latin typeface="Arial Narrow" panose="020B0606020202030204" pitchFamily="34" charset="0"/>
            </a:rPr>
            <a:t>• create and promote awareness and understanding of the Medical Schemes Act (1998) and the Industry among all regulated and non-regulated entities through communication, marketing, and stakeholder engagement</a:t>
          </a:r>
          <a:endParaRPr lang="en-US" sz="1100" dirty="0">
            <a:solidFill>
              <a:schemeClr val="tx1"/>
            </a:solidFill>
            <a:latin typeface="Arial Narrow" panose="020B0606020202030204" pitchFamily="34" charset="0"/>
          </a:endParaRPr>
        </a:p>
      </dgm:t>
    </dgm:pt>
    <dgm:pt modelId="{3CA8DBD5-4F42-41F9-99F6-3091775945DD}" type="parTrans" cxnId="{E3E0294E-2AA6-4CB5-8130-EFD3BA99568E}">
      <dgm:prSet/>
      <dgm:spPr/>
      <dgm:t>
        <a:bodyPr/>
        <a:lstStyle/>
        <a:p>
          <a:endParaRPr lang="en-US">
            <a:solidFill>
              <a:schemeClr val="tx1"/>
            </a:solidFill>
          </a:endParaRPr>
        </a:p>
      </dgm:t>
    </dgm:pt>
    <dgm:pt modelId="{18EBF07C-DE62-4754-9345-F12C230B8512}" type="sibTrans" cxnId="{E3E0294E-2AA6-4CB5-8130-EFD3BA99568E}">
      <dgm:prSet/>
      <dgm:spPr/>
      <dgm:t>
        <a:bodyPr/>
        <a:lstStyle/>
        <a:p>
          <a:endParaRPr lang="en-US">
            <a:solidFill>
              <a:schemeClr val="tx1"/>
            </a:solidFill>
          </a:endParaRPr>
        </a:p>
      </dgm:t>
    </dgm:pt>
    <dgm:pt modelId="{C4F38A82-1A11-41B2-B4E7-FE6AE1E0193B}" type="pres">
      <dgm:prSet presAssocID="{AFD3A5F2-2BCB-4776-90AE-3AB25AF955A8}" presName="linear" presStyleCnt="0">
        <dgm:presLayoutVars>
          <dgm:animLvl val="lvl"/>
          <dgm:resizeHandles val="exact"/>
        </dgm:presLayoutVars>
      </dgm:prSet>
      <dgm:spPr/>
      <dgm:t>
        <a:bodyPr/>
        <a:lstStyle/>
        <a:p>
          <a:endParaRPr lang="en-US"/>
        </a:p>
      </dgm:t>
    </dgm:pt>
    <dgm:pt modelId="{9C8BF044-057F-4BB2-9AB8-7B7A2A5506F4}" type="pres">
      <dgm:prSet presAssocID="{143EDDED-4AA0-4382-8C31-F0ACAF8CD3B2}" presName="parentText" presStyleLbl="node1" presStyleIdx="0" presStyleCnt="1" custScaleY="512310" custLinFactNeighborY="37582">
        <dgm:presLayoutVars>
          <dgm:chMax val="0"/>
          <dgm:bulletEnabled val="1"/>
        </dgm:presLayoutVars>
      </dgm:prSet>
      <dgm:spPr/>
      <dgm:t>
        <a:bodyPr/>
        <a:lstStyle/>
        <a:p>
          <a:endParaRPr lang="en-US"/>
        </a:p>
      </dgm:t>
    </dgm:pt>
  </dgm:ptLst>
  <dgm:cxnLst>
    <dgm:cxn modelId="{E3E0294E-2AA6-4CB5-8130-EFD3BA99568E}" srcId="{AFD3A5F2-2BCB-4776-90AE-3AB25AF955A8}" destId="{143EDDED-4AA0-4382-8C31-F0ACAF8CD3B2}" srcOrd="0" destOrd="0" parTransId="{3CA8DBD5-4F42-41F9-99F6-3091775945DD}" sibTransId="{18EBF07C-DE62-4754-9345-F12C230B8512}"/>
    <dgm:cxn modelId="{F298EDB5-2B1E-4343-A625-E6AADD5B68C3}" type="presOf" srcId="{AFD3A5F2-2BCB-4776-90AE-3AB25AF955A8}" destId="{C4F38A82-1A11-41B2-B4E7-FE6AE1E0193B}" srcOrd="0" destOrd="0" presId="urn:microsoft.com/office/officeart/2005/8/layout/vList2"/>
    <dgm:cxn modelId="{9CCEA3CB-8EAA-4FDB-8B2D-55EFD021B47C}" type="presOf" srcId="{143EDDED-4AA0-4382-8C31-F0ACAF8CD3B2}" destId="{9C8BF044-057F-4BB2-9AB8-7B7A2A5506F4}" srcOrd="0" destOrd="0" presId="urn:microsoft.com/office/officeart/2005/8/layout/vList2"/>
    <dgm:cxn modelId="{62E44B4A-E076-4115-B963-01771727514F}" type="presParOf" srcId="{C4F38A82-1A11-41B2-B4E7-FE6AE1E0193B}" destId="{9C8BF044-057F-4BB2-9AB8-7B7A2A5506F4}"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C990A6-FA1F-44A9-A0BE-689E8DBA82F9}"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1CD448F0-8C3D-4E38-B480-F8715ACB016D}">
      <dgm:prSet custT="1"/>
      <dgm:spPr>
        <a:solidFill>
          <a:schemeClr val="tx2">
            <a:lumMod val="40000"/>
            <a:lumOff val="60000"/>
          </a:schemeClr>
        </a:solidFill>
      </dgm:spPr>
      <dgm:t>
        <a:bodyPr anchor="t" anchorCtr="0"/>
        <a:lstStyle/>
        <a:p>
          <a:pPr algn="l" rtl="0"/>
          <a:r>
            <a:rPr lang="en-US" sz="1100" b="1" baseline="0" dirty="0">
              <a:solidFill>
                <a:schemeClr val="tx1"/>
              </a:solidFill>
              <a:latin typeface="Arial Narrow" panose="020B0606020202030204" pitchFamily="34" charset="0"/>
            </a:rPr>
            <a:t>Sub-Programme 1.6: Council Secretariate</a:t>
          </a:r>
        </a:p>
        <a:p>
          <a:pPr algn="l" rtl="0"/>
          <a:endParaRPr lang="en-US" sz="1100" b="1" baseline="0" dirty="0">
            <a:solidFill>
              <a:schemeClr val="tx1"/>
            </a:solidFill>
            <a:latin typeface="Arial Narrow" panose="020B0606020202030204" pitchFamily="34" charset="0"/>
          </a:endParaRPr>
        </a:p>
        <a:p>
          <a:pPr algn="l" rtl="0"/>
          <a:r>
            <a:rPr lang="en-US" sz="1100" b="0" baseline="0" dirty="0">
              <a:solidFill>
                <a:schemeClr val="tx1"/>
              </a:solidFill>
              <a:latin typeface="Arial Narrow" panose="020B0606020202030204" pitchFamily="34" charset="0"/>
            </a:rPr>
            <a:t>The purpose of this </a:t>
          </a:r>
          <a:r>
            <a:rPr lang="en-US" sz="1100" b="0" baseline="0" dirty="0" err="1">
              <a:solidFill>
                <a:schemeClr val="tx1"/>
              </a:solidFill>
              <a:latin typeface="Arial Narrow" panose="020B0606020202030204" pitchFamily="34" charset="0"/>
            </a:rPr>
            <a:t>programme</a:t>
          </a:r>
          <a:r>
            <a:rPr lang="en-US" sz="1100" b="0" baseline="0" dirty="0">
              <a:solidFill>
                <a:schemeClr val="tx1"/>
              </a:solidFill>
              <a:latin typeface="Arial Narrow" panose="020B0606020202030204" pitchFamily="34" charset="0"/>
            </a:rPr>
            <a:t> is to provide corporate governance services to the Council as Accounting Authority and its committees. The Council Secretariat also provides support to the independent Appeal’s Board and ensures that all the rulings are communicated to key stakeholders. The program seeks to achieve the above objective through seamless board administration, secretariat service and </a:t>
          </a:r>
          <a:r>
            <a:rPr lang="en-GB" sz="1100" b="0" baseline="0" dirty="0">
              <a:solidFill>
                <a:schemeClr val="tx1"/>
              </a:solidFill>
              <a:latin typeface="Arial Narrow" panose="020B0606020202030204" pitchFamily="34" charset="0"/>
            </a:rPr>
            <a:t>support. </a:t>
          </a:r>
          <a:endParaRPr lang="en-US" sz="1100" b="0" baseline="0" dirty="0">
            <a:solidFill>
              <a:schemeClr val="tx1"/>
            </a:solidFill>
            <a:latin typeface="Arial Narrow" panose="020B0606020202030204" pitchFamily="34" charset="0"/>
          </a:endParaRPr>
        </a:p>
        <a:p>
          <a:pPr algn="l" rtl="0"/>
          <a:endParaRPr lang="en-US" sz="1100" b="1" baseline="0" dirty="0">
            <a:solidFill>
              <a:schemeClr val="tx1"/>
            </a:solidFill>
            <a:latin typeface="Arial Narrow" panose="020B0606020202030204" pitchFamily="34" charset="0"/>
          </a:endParaRPr>
        </a:p>
      </dgm:t>
    </dgm:pt>
    <dgm:pt modelId="{D9D913AF-2C54-441E-A1FF-640E3F36E946}" type="parTrans" cxnId="{C98B7605-C9F4-4A2A-88FF-A122D99EFCFE}">
      <dgm:prSet/>
      <dgm:spPr/>
      <dgm:t>
        <a:bodyPr/>
        <a:lstStyle/>
        <a:p>
          <a:endParaRPr lang="en-US" sz="1050">
            <a:solidFill>
              <a:schemeClr val="tx1"/>
            </a:solidFill>
            <a:latin typeface="+mn-lt"/>
          </a:endParaRPr>
        </a:p>
      </dgm:t>
    </dgm:pt>
    <dgm:pt modelId="{44406080-A31E-41DD-9B52-5BA0C07F40BF}" type="sibTrans" cxnId="{C98B7605-C9F4-4A2A-88FF-A122D99EFCFE}">
      <dgm:prSet/>
      <dgm:spPr/>
      <dgm:t>
        <a:bodyPr/>
        <a:lstStyle/>
        <a:p>
          <a:endParaRPr lang="en-US" sz="1050">
            <a:solidFill>
              <a:schemeClr val="tx1"/>
            </a:solidFill>
            <a:latin typeface="+mn-lt"/>
          </a:endParaRPr>
        </a:p>
      </dgm:t>
    </dgm:pt>
    <dgm:pt modelId="{6CD15315-CB55-4500-8259-8A56872A809E}" type="pres">
      <dgm:prSet presAssocID="{E9C990A6-FA1F-44A9-A0BE-689E8DBA82F9}" presName="linear" presStyleCnt="0">
        <dgm:presLayoutVars>
          <dgm:animLvl val="lvl"/>
          <dgm:resizeHandles val="exact"/>
        </dgm:presLayoutVars>
      </dgm:prSet>
      <dgm:spPr/>
      <dgm:t>
        <a:bodyPr/>
        <a:lstStyle/>
        <a:p>
          <a:endParaRPr lang="en-US"/>
        </a:p>
      </dgm:t>
    </dgm:pt>
    <dgm:pt modelId="{99B82181-9F74-4214-B2B8-6F6A1B9B786E}" type="pres">
      <dgm:prSet presAssocID="{1CD448F0-8C3D-4E38-B480-F8715ACB016D}" presName="parentText" presStyleLbl="node1" presStyleIdx="0" presStyleCnt="1" custScaleY="1575470" custLinFactNeighborX="-49444" custLinFactNeighborY="771">
        <dgm:presLayoutVars>
          <dgm:chMax val="0"/>
          <dgm:bulletEnabled val="1"/>
        </dgm:presLayoutVars>
      </dgm:prSet>
      <dgm:spPr/>
      <dgm:t>
        <a:bodyPr/>
        <a:lstStyle/>
        <a:p>
          <a:endParaRPr lang="en-US"/>
        </a:p>
      </dgm:t>
    </dgm:pt>
  </dgm:ptLst>
  <dgm:cxnLst>
    <dgm:cxn modelId="{CA7E4C61-5521-4F82-9F7C-2595B99985C5}" type="presOf" srcId="{E9C990A6-FA1F-44A9-A0BE-689E8DBA82F9}" destId="{6CD15315-CB55-4500-8259-8A56872A809E}" srcOrd="0" destOrd="0" presId="urn:microsoft.com/office/officeart/2005/8/layout/vList2"/>
    <dgm:cxn modelId="{C98B7605-C9F4-4A2A-88FF-A122D99EFCFE}" srcId="{E9C990A6-FA1F-44A9-A0BE-689E8DBA82F9}" destId="{1CD448F0-8C3D-4E38-B480-F8715ACB016D}" srcOrd="0" destOrd="0" parTransId="{D9D913AF-2C54-441E-A1FF-640E3F36E946}" sibTransId="{44406080-A31E-41DD-9B52-5BA0C07F40BF}"/>
    <dgm:cxn modelId="{8F77AD5D-659B-4665-A74A-A7DAA5C4C847}" type="presOf" srcId="{1CD448F0-8C3D-4E38-B480-F8715ACB016D}" destId="{99B82181-9F74-4214-B2B8-6F6A1B9B786E}" srcOrd="0" destOrd="0" presId="urn:microsoft.com/office/officeart/2005/8/layout/vList2"/>
    <dgm:cxn modelId="{5B960577-F732-4362-80B6-56447D2ECEAC}" type="presParOf" srcId="{6CD15315-CB55-4500-8259-8A56872A809E}" destId="{99B82181-9F74-4214-B2B8-6F6A1B9B786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9C990A6-FA1F-44A9-A0BE-689E8DBA82F9}"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1CD448F0-8C3D-4E38-B480-F8715ACB016D}">
      <dgm:prSet custT="1"/>
      <dgm:spPr>
        <a:solidFill>
          <a:schemeClr val="tx2">
            <a:lumMod val="40000"/>
            <a:lumOff val="60000"/>
          </a:schemeClr>
        </a:solidFill>
      </dgm:spPr>
      <dgm:t>
        <a:bodyPr anchor="t" anchorCtr="0"/>
        <a:lstStyle/>
        <a:p>
          <a:pPr algn="l" rtl="0"/>
          <a:r>
            <a:rPr lang="en-US" sz="1100" b="1" baseline="0" dirty="0">
              <a:solidFill>
                <a:schemeClr val="tx1"/>
              </a:solidFill>
              <a:latin typeface="Arial Narrow" panose="020B0606020202030204" pitchFamily="34" charset="0"/>
            </a:rPr>
            <a:t>Sub-Programme 1.6: Council Secretariate </a:t>
          </a:r>
          <a:r>
            <a:rPr lang="en-US" sz="1100" b="1" i="1" baseline="0" dirty="0">
              <a:solidFill>
                <a:schemeClr val="tx1"/>
              </a:solidFill>
              <a:latin typeface="Arial Narrow" panose="020B0606020202030204" pitchFamily="34" charset="0"/>
            </a:rPr>
            <a:t>(Continued…)</a:t>
          </a:r>
        </a:p>
        <a:p>
          <a:pPr algn="l" rtl="0"/>
          <a:endParaRPr lang="en-US" sz="1100" b="1" baseline="0" dirty="0">
            <a:solidFill>
              <a:schemeClr val="tx1"/>
            </a:solidFill>
            <a:latin typeface="Arial Narrow" panose="020B0606020202030204" pitchFamily="34" charset="0"/>
          </a:endParaRPr>
        </a:p>
        <a:p>
          <a:pPr algn="l" rtl="0"/>
          <a:r>
            <a:rPr lang="en-US" sz="1100" b="0" baseline="0" dirty="0">
              <a:solidFill>
                <a:schemeClr val="tx1"/>
              </a:solidFill>
              <a:latin typeface="Arial Narrow" panose="020B0606020202030204" pitchFamily="34" charset="0"/>
            </a:rPr>
            <a:t>The purpose of this </a:t>
          </a:r>
          <a:r>
            <a:rPr lang="en-US" sz="1100" b="0" baseline="0" dirty="0" err="1">
              <a:solidFill>
                <a:schemeClr val="tx1"/>
              </a:solidFill>
              <a:latin typeface="Arial Narrow" panose="020B0606020202030204" pitchFamily="34" charset="0"/>
            </a:rPr>
            <a:t>programme</a:t>
          </a:r>
          <a:r>
            <a:rPr lang="en-US" sz="1100" b="0" baseline="0" dirty="0">
              <a:solidFill>
                <a:schemeClr val="tx1"/>
              </a:solidFill>
              <a:latin typeface="Arial Narrow" panose="020B0606020202030204" pitchFamily="34" charset="0"/>
            </a:rPr>
            <a:t> is to provide corporate governance services to the Council as Accounting Authority and its committees. The Council Secretariat also provides support to the independent Appeal’s Board and ensures that all the rulings are communicated to key stakeholders. The program seeks to achieve the above objective through seamless board administration, secretariat service and </a:t>
          </a:r>
          <a:r>
            <a:rPr lang="en-GB" sz="1100" b="0" baseline="0" dirty="0">
              <a:solidFill>
                <a:schemeClr val="tx1"/>
              </a:solidFill>
              <a:latin typeface="Arial Narrow" panose="020B0606020202030204" pitchFamily="34" charset="0"/>
            </a:rPr>
            <a:t>support. </a:t>
          </a:r>
          <a:endParaRPr lang="en-US" sz="1100" b="0" baseline="0" dirty="0">
            <a:solidFill>
              <a:schemeClr val="tx1"/>
            </a:solidFill>
            <a:latin typeface="Arial Narrow" panose="020B0606020202030204" pitchFamily="34" charset="0"/>
          </a:endParaRPr>
        </a:p>
        <a:p>
          <a:pPr algn="l" rtl="0"/>
          <a:endParaRPr lang="en-US" sz="1100" b="1" baseline="0" dirty="0">
            <a:solidFill>
              <a:schemeClr val="tx1"/>
            </a:solidFill>
            <a:latin typeface="Arial Narrow" panose="020B0606020202030204" pitchFamily="34" charset="0"/>
          </a:endParaRPr>
        </a:p>
      </dgm:t>
    </dgm:pt>
    <dgm:pt modelId="{D9D913AF-2C54-441E-A1FF-640E3F36E946}" type="parTrans" cxnId="{C98B7605-C9F4-4A2A-88FF-A122D99EFCFE}">
      <dgm:prSet/>
      <dgm:spPr/>
      <dgm:t>
        <a:bodyPr/>
        <a:lstStyle/>
        <a:p>
          <a:endParaRPr lang="en-US" sz="1050">
            <a:solidFill>
              <a:schemeClr val="tx1"/>
            </a:solidFill>
            <a:latin typeface="+mn-lt"/>
          </a:endParaRPr>
        </a:p>
      </dgm:t>
    </dgm:pt>
    <dgm:pt modelId="{44406080-A31E-41DD-9B52-5BA0C07F40BF}" type="sibTrans" cxnId="{C98B7605-C9F4-4A2A-88FF-A122D99EFCFE}">
      <dgm:prSet/>
      <dgm:spPr/>
      <dgm:t>
        <a:bodyPr/>
        <a:lstStyle/>
        <a:p>
          <a:endParaRPr lang="en-US" sz="1050">
            <a:solidFill>
              <a:schemeClr val="tx1"/>
            </a:solidFill>
            <a:latin typeface="+mn-lt"/>
          </a:endParaRPr>
        </a:p>
      </dgm:t>
    </dgm:pt>
    <dgm:pt modelId="{6CD15315-CB55-4500-8259-8A56872A809E}" type="pres">
      <dgm:prSet presAssocID="{E9C990A6-FA1F-44A9-A0BE-689E8DBA82F9}" presName="linear" presStyleCnt="0">
        <dgm:presLayoutVars>
          <dgm:animLvl val="lvl"/>
          <dgm:resizeHandles val="exact"/>
        </dgm:presLayoutVars>
      </dgm:prSet>
      <dgm:spPr/>
      <dgm:t>
        <a:bodyPr/>
        <a:lstStyle/>
        <a:p>
          <a:endParaRPr lang="en-US"/>
        </a:p>
      </dgm:t>
    </dgm:pt>
    <dgm:pt modelId="{99B82181-9F74-4214-B2B8-6F6A1B9B786E}" type="pres">
      <dgm:prSet presAssocID="{1CD448F0-8C3D-4E38-B480-F8715ACB016D}" presName="parentText" presStyleLbl="node1" presStyleIdx="0" presStyleCnt="1" custScaleY="1575470" custLinFactNeighborX="-49444" custLinFactNeighborY="771">
        <dgm:presLayoutVars>
          <dgm:chMax val="0"/>
          <dgm:bulletEnabled val="1"/>
        </dgm:presLayoutVars>
      </dgm:prSet>
      <dgm:spPr/>
      <dgm:t>
        <a:bodyPr/>
        <a:lstStyle/>
        <a:p>
          <a:endParaRPr lang="en-US"/>
        </a:p>
      </dgm:t>
    </dgm:pt>
  </dgm:ptLst>
  <dgm:cxnLst>
    <dgm:cxn modelId="{CA7E4C61-5521-4F82-9F7C-2595B99985C5}" type="presOf" srcId="{E9C990A6-FA1F-44A9-A0BE-689E8DBA82F9}" destId="{6CD15315-CB55-4500-8259-8A56872A809E}" srcOrd="0" destOrd="0" presId="urn:microsoft.com/office/officeart/2005/8/layout/vList2"/>
    <dgm:cxn modelId="{C98B7605-C9F4-4A2A-88FF-A122D99EFCFE}" srcId="{E9C990A6-FA1F-44A9-A0BE-689E8DBA82F9}" destId="{1CD448F0-8C3D-4E38-B480-F8715ACB016D}" srcOrd="0" destOrd="0" parTransId="{D9D913AF-2C54-441E-A1FF-640E3F36E946}" sibTransId="{44406080-A31E-41DD-9B52-5BA0C07F40BF}"/>
    <dgm:cxn modelId="{8F77AD5D-659B-4665-A74A-A7DAA5C4C847}" type="presOf" srcId="{1CD448F0-8C3D-4E38-B480-F8715ACB016D}" destId="{99B82181-9F74-4214-B2B8-6F6A1B9B786E}" srcOrd="0" destOrd="0" presId="urn:microsoft.com/office/officeart/2005/8/layout/vList2"/>
    <dgm:cxn modelId="{5B960577-F732-4362-80B6-56447D2ECEAC}" type="presParOf" srcId="{6CD15315-CB55-4500-8259-8A56872A809E}" destId="{99B82181-9F74-4214-B2B8-6F6A1B9B786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FC3B9B-743E-4FE2-A33F-F331BA4D860C}"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D4B86434-BA4D-4905-8D64-8E40A53AF56C}">
      <dgm:prSet custT="1"/>
      <dgm:spPr>
        <a:solidFill>
          <a:schemeClr val="tx2">
            <a:lumMod val="40000"/>
            <a:lumOff val="60000"/>
            <a:alpha val="90000"/>
          </a:schemeClr>
        </a:solidFill>
      </dgm:spPr>
      <dgm:t>
        <a:bodyPr anchor="t" anchorCtr="0"/>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2 : Strategy, Performance and Risk</a:t>
          </a:r>
        </a:p>
        <a:p>
          <a:pPr algn="l" rtl="0"/>
          <a:r>
            <a:rPr lang="en-US" sz="1100" b="0" dirty="0">
              <a:solidFill>
                <a:schemeClr val="tx1"/>
              </a:solidFill>
              <a:latin typeface="Arial Narrow" panose="020B0606020202030204" pitchFamily="34" charset="0"/>
            </a:rPr>
            <a:t>• To engage in projects to provide information to the Council through the office of the Registrar, on strategic </a:t>
          </a:r>
          <a:r>
            <a:rPr lang="en-US" sz="1100" b="0" dirty="0" err="1">
              <a:solidFill>
                <a:schemeClr val="tx1"/>
              </a:solidFill>
              <a:latin typeface="Arial Narrow" panose="020B0606020202030204" pitchFamily="34" charset="0"/>
            </a:rPr>
            <a:t>organisational</a:t>
          </a:r>
          <a:r>
            <a:rPr lang="en-US" sz="1100" b="0" dirty="0">
              <a:solidFill>
                <a:schemeClr val="tx1"/>
              </a:solidFill>
              <a:latin typeface="Arial Narrow" panose="020B0606020202030204" pitchFamily="34" charset="0"/>
            </a:rPr>
            <a:t> and health reform matters to achieve the government’s objective of an equitable and sustainable healthcare financing system in </a:t>
          </a:r>
          <a:r>
            <a:rPr lang="en-GB" sz="1100" b="0" dirty="0">
              <a:solidFill>
                <a:schemeClr val="tx1"/>
              </a:solidFill>
              <a:latin typeface="Arial Narrow" panose="020B0606020202030204" pitchFamily="34" charset="0"/>
            </a:rPr>
            <a:t>support of universal access. </a:t>
          </a:r>
        </a:p>
        <a:p>
          <a:r>
            <a:rPr lang="en-US" sz="1100" b="0" dirty="0">
              <a:solidFill>
                <a:schemeClr val="tx1"/>
              </a:solidFill>
              <a:latin typeface="Arial Narrow" panose="020B0606020202030204" pitchFamily="34" charset="0"/>
            </a:rPr>
            <a:t>• To co-ordinate the review, formulation, implementation, performance monitoring and evaluation of the Strategic, Annual </a:t>
          </a:r>
          <a:r>
            <a:rPr lang="en-GB" sz="1100" b="0" dirty="0">
              <a:solidFill>
                <a:schemeClr val="tx1"/>
              </a:solidFill>
              <a:latin typeface="Arial Narrow" panose="020B0606020202030204" pitchFamily="34" charset="0"/>
            </a:rPr>
            <a:t>Performance and Operational Plans </a:t>
          </a:r>
        </a:p>
        <a:p>
          <a:r>
            <a:rPr lang="en-US" sz="1100" b="0" dirty="0">
              <a:solidFill>
                <a:schemeClr val="tx1"/>
              </a:solidFill>
              <a:latin typeface="Arial Narrow" panose="020B0606020202030204" pitchFamily="34" charset="0"/>
            </a:rPr>
            <a:t>• To </a:t>
          </a:r>
          <a:r>
            <a:rPr lang="en-US" sz="1100" b="0" dirty="0" err="1">
              <a:solidFill>
                <a:schemeClr val="tx1"/>
              </a:solidFill>
              <a:latin typeface="Arial Narrow" panose="020B0606020202030204" pitchFamily="34" charset="0"/>
            </a:rPr>
            <a:t>analyse</a:t>
          </a:r>
          <a:r>
            <a:rPr lang="en-US" sz="1100" b="0" dirty="0">
              <a:solidFill>
                <a:schemeClr val="tx1"/>
              </a:solidFill>
              <a:latin typeface="Arial Narrow" panose="020B0606020202030204" pitchFamily="34" charset="0"/>
            </a:rPr>
            <a:t> developments and trends in the medical industry and advice the Registrar and Council on the appropriate responses through the use of appropriate tools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To facilitate engagements between the CMS and National Department of Health Treasury and other key stakeholders. To assume the responsibility for the preparation of key policy and technical documents for the engagements between the </a:t>
          </a:r>
          <a:r>
            <a:rPr lang="en-GB" sz="1100" b="0" dirty="0">
              <a:solidFill>
                <a:schemeClr val="tx1"/>
              </a:solidFill>
              <a:latin typeface="Arial Narrow" panose="020B0606020202030204" pitchFamily="34" charset="0"/>
            </a:rPr>
            <a:t>CMS and Key Stakeholders </a:t>
          </a:r>
        </a:p>
        <a:p>
          <a:r>
            <a:rPr lang="en-US" sz="1100" b="0" dirty="0">
              <a:solidFill>
                <a:schemeClr val="tx1"/>
              </a:solidFill>
              <a:latin typeface="Arial Narrow" panose="020B0606020202030204" pitchFamily="34" charset="0"/>
            </a:rPr>
            <a:t>• To represent the CMS in key Stakeholder events as delegated by the Registrar. To co-ordinate all efforts aimed at ensuring that the CMS is compliant with all the relevant legislation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To develop and maintain the CMS Enterprise Risk Management and Compliance Frameworks. Identify and evaluate the risks to the organization's people, property, finances, and image and implement measures to control and mitigate risks in consultation with the Council through the office of the Registrar. To review and implement the Council’s Ethics Policy in developing an ethical leadership culture within the CMS </a:t>
          </a:r>
          <a:endParaRPr lang="en-GB" sz="1100" b="0" dirty="0">
            <a:solidFill>
              <a:schemeClr val="tx1"/>
            </a:solidFill>
            <a:latin typeface="Arial Narrow" panose="020B0606020202030204" pitchFamily="34" charset="0"/>
          </a:endParaRPr>
        </a:p>
        <a:p>
          <a:pPr algn="l" rtl="0"/>
          <a:endParaRPr lang="en-US" sz="1100" b="1" dirty="0">
            <a:solidFill>
              <a:schemeClr val="tx1"/>
            </a:solidFill>
            <a:latin typeface="Arial Narrow" panose="020B0606020202030204" pitchFamily="34" charset="0"/>
          </a:endParaRPr>
        </a:p>
      </dgm:t>
    </dgm:pt>
    <dgm:pt modelId="{AF030A45-7CC1-4A0E-BB37-3549CDA4B60C}" type="parTrans" cxnId="{076EC362-3E1F-4E25-AF13-0D4F88C423E9}">
      <dgm:prSet/>
      <dgm:spPr/>
      <dgm:t>
        <a:bodyPr/>
        <a:lstStyle/>
        <a:p>
          <a:endParaRPr lang="en-US">
            <a:solidFill>
              <a:schemeClr val="tx1"/>
            </a:solidFill>
          </a:endParaRPr>
        </a:p>
      </dgm:t>
    </dgm:pt>
    <dgm:pt modelId="{114E8A32-7CB8-47BF-A7A4-C40B9BEAE8F6}" type="sibTrans" cxnId="{076EC362-3E1F-4E25-AF13-0D4F88C423E9}">
      <dgm:prSet/>
      <dgm:spPr/>
      <dgm:t>
        <a:bodyPr/>
        <a:lstStyle/>
        <a:p>
          <a:endParaRPr lang="en-US">
            <a:solidFill>
              <a:schemeClr val="tx1"/>
            </a:solidFill>
          </a:endParaRPr>
        </a:p>
      </dgm:t>
    </dgm:pt>
    <dgm:pt modelId="{E3AEA5B9-D050-4079-AC46-07F8CDEC3915}" type="pres">
      <dgm:prSet presAssocID="{3BFC3B9B-743E-4FE2-A33F-F331BA4D860C}" presName="linear" presStyleCnt="0">
        <dgm:presLayoutVars>
          <dgm:animLvl val="lvl"/>
          <dgm:resizeHandles val="exact"/>
        </dgm:presLayoutVars>
      </dgm:prSet>
      <dgm:spPr/>
      <dgm:t>
        <a:bodyPr/>
        <a:lstStyle/>
        <a:p>
          <a:endParaRPr lang="en-US"/>
        </a:p>
      </dgm:t>
    </dgm:pt>
    <dgm:pt modelId="{7E9F8638-CEB5-40C3-ABC7-E718A623B135}" type="pres">
      <dgm:prSet presAssocID="{D4B86434-BA4D-4905-8D64-8E40A53AF56C}" presName="parentText" presStyleLbl="node1" presStyleIdx="0" presStyleCnt="1" custScaleY="630436" custLinFactNeighborX="-2222" custLinFactNeighborY="-7372">
        <dgm:presLayoutVars>
          <dgm:chMax val="0"/>
          <dgm:bulletEnabled val="1"/>
        </dgm:presLayoutVars>
      </dgm:prSet>
      <dgm:spPr/>
      <dgm:t>
        <a:bodyPr/>
        <a:lstStyle/>
        <a:p>
          <a:endParaRPr lang="en-US"/>
        </a:p>
      </dgm:t>
    </dgm:pt>
  </dgm:ptLst>
  <dgm:cxnLst>
    <dgm:cxn modelId="{CF6743E1-0F8D-42DB-9503-57D7ED0F2583}" type="presOf" srcId="{D4B86434-BA4D-4905-8D64-8E40A53AF56C}" destId="{7E9F8638-CEB5-40C3-ABC7-E718A623B135}" srcOrd="0" destOrd="0" presId="urn:microsoft.com/office/officeart/2005/8/layout/vList2"/>
    <dgm:cxn modelId="{386A2CB0-7822-4728-B25B-30BA682F3E77}" type="presOf" srcId="{3BFC3B9B-743E-4FE2-A33F-F331BA4D860C}" destId="{E3AEA5B9-D050-4079-AC46-07F8CDEC3915}" srcOrd="0" destOrd="0" presId="urn:microsoft.com/office/officeart/2005/8/layout/vList2"/>
    <dgm:cxn modelId="{076EC362-3E1F-4E25-AF13-0D4F88C423E9}" srcId="{3BFC3B9B-743E-4FE2-A33F-F331BA4D860C}" destId="{D4B86434-BA4D-4905-8D64-8E40A53AF56C}" srcOrd="0" destOrd="0" parTransId="{AF030A45-7CC1-4A0E-BB37-3549CDA4B60C}" sibTransId="{114E8A32-7CB8-47BF-A7A4-C40B9BEAE8F6}"/>
    <dgm:cxn modelId="{A79A1C6C-8C07-47A8-BE14-2AAE08F25DE5}" type="presParOf" srcId="{E3AEA5B9-D050-4079-AC46-07F8CDEC3915}" destId="{7E9F8638-CEB5-40C3-ABC7-E718A623B13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BFC3B9B-743E-4FE2-A33F-F331BA4D860C}"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D4B86434-BA4D-4905-8D64-8E40A53AF56C}">
      <dgm:prSet custT="1"/>
      <dgm:spPr>
        <a:solidFill>
          <a:schemeClr val="tx2">
            <a:lumMod val="40000"/>
            <a:lumOff val="60000"/>
            <a:alpha val="90000"/>
          </a:schemeClr>
        </a:solidFill>
      </dgm:spPr>
      <dgm:t>
        <a:bodyPr anchor="t" anchorCtr="0"/>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2 : Strategy, Performance and Risk </a:t>
          </a:r>
          <a:r>
            <a:rPr lang="en-US" sz="1100" b="1" i="1" dirty="0">
              <a:solidFill>
                <a:schemeClr val="tx1"/>
              </a:solidFill>
              <a:latin typeface="Arial Narrow" panose="020B0606020202030204" pitchFamily="34" charset="0"/>
            </a:rPr>
            <a:t>(Continued…)</a:t>
          </a:r>
        </a:p>
        <a:p>
          <a:pPr algn="l" rtl="0"/>
          <a:r>
            <a:rPr lang="en-US" sz="1100" b="0" dirty="0">
              <a:solidFill>
                <a:schemeClr val="tx1"/>
              </a:solidFill>
              <a:latin typeface="Arial Narrow" panose="020B0606020202030204" pitchFamily="34" charset="0"/>
            </a:rPr>
            <a:t>• To engage in projects to provide information to the Council through the office of the Registrar, on strategic </a:t>
          </a:r>
          <a:r>
            <a:rPr lang="en-US" sz="1100" b="0" dirty="0" err="1">
              <a:solidFill>
                <a:schemeClr val="tx1"/>
              </a:solidFill>
              <a:latin typeface="Arial Narrow" panose="020B0606020202030204" pitchFamily="34" charset="0"/>
            </a:rPr>
            <a:t>organisational</a:t>
          </a:r>
          <a:r>
            <a:rPr lang="en-US" sz="1100" b="0" dirty="0">
              <a:solidFill>
                <a:schemeClr val="tx1"/>
              </a:solidFill>
              <a:latin typeface="Arial Narrow" panose="020B0606020202030204" pitchFamily="34" charset="0"/>
            </a:rPr>
            <a:t> and health reform matters to achieve the government’s objective of an equitable and sustainable healthcare financing system in </a:t>
          </a:r>
          <a:r>
            <a:rPr lang="en-GB" sz="1100" b="0" dirty="0">
              <a:solidFill>
                <a:schemeClr val="tx1"/>
              </a:solidFill>
              <a:latin typeface="Arial Narrow" panose="020B0606020202030204" pitchFamily="34" charset="0"/>
            </a:rPr>
            <a:t>support of universal access. </a:t>
          </a:r>
        </a:p>
        <a:p>
          <a:r>
            <a:rPr lang="en-US" sz="1100" b="0" dirty="0">
              <a:solidFill>
                <a:schemeClr val="tx1"/>
              </a:solidFill>
              <a:latin typeface="Arial Narrow" panose="020B0606020202030204" pitchFamily="34" charset="0"/>
            </a:rPr>
            <a:t>• To co-ordinate the review, formulation, implementation, performance monitoring and evaluation of the Strategic, Annual </a:t>
          </a:r>
          <a:r>
            <a:rPr lang="en-GB" sz="1100" b="0" dirty="0">
              <a:solidFill>
                <a:schemeClr val="tx1"/>
              </a:solidFill>
              <a:latin typeface="Arial Narrow" panose="020B0606020202030204" pitchFamily="34" charset="0"/>
            </a:rPr>
            <a:t>Performance and Operational Plans </a:t>
          </a:r>
        </a:p>
        <a:p>
          <a:r>
            <a:rPr lang="en-US" sz="1100" b="0" dirty="0">
              <a:solidFill>
                <a:schemeClr val="tx1"/>
              </a:solidFill>
              <a:latin typeface="Arial Narrow" panose="020B0606020202030204" pitchFamily="34" charset="0"/>
            </a:rPr>
            <a:t>• To </a:t>
          </a:r>
          <a:r>
            <a:rPr lang="en-US" sz="1100" b="0" dirty="0" err="1">
              <a:solidFill>
                <a:schemeClr val="tx1"/>
              </a:solidFill>
              <a:latin typeface="Arial Narrow" panose="020B0606020202030204" pitchFamily="34" charset="0"/>
            </a:rPr>
            <a:t>analyse</a:t>
          </a:r>
          <a:r>
            <a:rPr lang="en-US" sz="1100" b="0" dirty="0">
              <a:solidFill>
                <a:schemeClr val="tx1"/>
              </a:solidFill>
              <a:latin typeface="Arial Narrow" panose="020B0606020202030204" pitchFamily="34" charset="0"/>
            </a:rPr>
            <a:t> developments and trends in the medical industry and advice the Registrar and Council on the appropriate responses through the use of appropriate tools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To facilitate engagements between the CMS and National Department of Health Treasury and other key stakeholders. To assume the responsibility for the preparation of key policy and technical documents for the engagements between the </a:t>
          </a:r>
          <a:r>
            <a:rPr lang="en-GB" sz="1100" b="0" dirty="0">
              <a:solidFill>
                <a:schemeClr val="tx1"/>
              </a:solidFill>
              <a:latin typeface="Arial Narrow" panose="020B0606020202030204" pitchFamily="34" charset="0"/>
            </a:rPr>
            <a:t>CMS and Key Stakeholders </a:t>
          </a:r>
        </a:p>
        <a:p>
          <a:r>
            <a:rPr lang="en-US" sz="1100" b="0" dirty="0">
              <a:solidFill>
                <a:schemeClr val="tx1"/>
              </a:solidFill>
              <a:latin typeface="Arial Narrow" panose="020B0606020202030204" pitchFamily="34" charset="0"/>
            </a:rPr>
            <a:t>• To represent the CMS in key Stakeholder events as delegated by the Registrar. To co-ordinate all efforts aimed at ensuring that the CMS is compliant with all the relevant legislation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To develop and maintain the CMS Enterprise Risk Management and Compliance Frameworks. Identify and evaluate the risks to the organization's people, property, finances, and image and implement measures to control and mitigate risks in consultation with the Council through the office of the Registrar. To review and implement the Council’s Ethics Policy in developing an ethical leadership culture within the CMS </a:t>
          </a:r>
          <a:endParaRPr lang="en-GB" sz="1100" b="0" dirty="0">
            <a:solidFill>
              <a:schemeClr val="tx1"/>
            </a:solidFill>
            <a:latin typeface="Arial Narrow" panose="020B0606020202030204" pitchFamily="34" charset="0"/>
          </a:endParaRPr>
        </a:p>
        <a:p>
          <a:pPr algn="l" rtl="0"/>
          <a:endParaRPr lang="en-US" sz="1100" b="1" dirty="0">
            <a:solidFill>
              <a:schemeClr val="tx1"/>
            </a:solidFill>
            <a:latin typeface="Arial Narrow" panose="020B0606020202030204" pitchFamily="34" charset="0"/>
          </a:endParaRPr>
        </a:p>
      </dgm:t>
    </dgm:pt>
    <dgm:pt modelId="{AF030A45-7CC1-4A0E-BB37-3549CDA4B60C}" type="parTrans" cxnId="{076EC362-3E1F-4E25-AF13-0D4F88C423E9}">
      <dgm:prSet/>
      <dgm:spPr/>
      <dgm:t>
        <a:bodyPr/>
        <a:lstStyle/>
        <a:p>
          <a:endParaRPr lang="en-US">
            <a:solidFill>
              <a:schemeClr val="tx1"/>
            </a:solidFill>
          </a:endParaRPr>
        </a:p>
      </dgm:t>
    </dgm:pt>
    <dgm:pt modelId="{114E8A32-7CB8-47BF-A7A4-C40B9BEAE8F6}" type="sibTrans" cxnId="{076EC362-3E1F-4E25-AF13-0D4F88C423E9}">
      <dgm:prSet/>
      <dgm:spPr/>
      <dgm:t>
        <a:bodyPr/>
        <a:lstStyle/>
        <a:p>
          <a:endParaRPr lang="en-US">
            <a:solidFill>
              <a:schemeClr val="tx1"/>
            </a:solidFill>
          </a:endParaRPr>
        </a:p>
      </dgm:t>
    </dgm:pt>
    <dgm:pt modelId="{E3AEA5B9-D050-4079-AC46-07F8CDEC3915}" type="pres">
      <dgm:prSet presAssocID="{3BFC3B9B-743E-4FE2-A33F-F331BA4D860C}" presName="linear" presStyleCnt="0">
        <dgm:presLayoutVars>
          <dgm:animLvl val="lvl"/>
          <dgm:resizeHandles val="exact"/>
        </dgm:presLayoutVars>
      </dgm:prSet>
      <dgm:spPr/>
      <dgm:t>
        <a:bodyPr/>
        <a:lstStyle/>
        <a:p>
          <a:endParaRPr lang="en-US"/>
        </a:p>
      </dgm:t>
    </dgm:pt>
    <dgm:pt modelId="{7E9F8638-CEB5-40C3-ABC7-E718A623B135}" type="pres">
      <dgm:prSet presAssocID="{D4B86434-BA4D-4905-8D64-8E40A53AF56C}" presName="parentText" presStyleLbl="node1" presStyleIdx="0" presStyleCnt="1" custScaleY="630436" custLinFactNeighborX="-2222" custLinFactNeighborY="-7372">
        <dgm:presLayoutVars>
          <dgm:chMax val="0"/>
          <dgm:bulletEnabled val="1"/>
        </dgm:presLayoutVars>
      </dgm:prSet>
      <dgm:spPr/>
      <dgm:t>
        <a:bodyPr/>
        <a:lstStyle/>
        <a:p>
          <a:endParaRPr lang="en-US"/>
        </a:p>
      </dgm:t>
    </dgm:pt>
  </dgm:ptLst>
  <dgm:cxnLst>
    <dgm:cxn modelId="{CF6743E1-0F8D-42DB-9503-57D7ED0F2583}" type="presOf" srcId="{D4B86434-BA4D-4905-8D64-8E40A53AF56C}" destId="{7E9F8638-CEB5-40C3-ABC7-E718A623B135}" srcOrd="0" destOrd="0" presId="urn:microsoft.com/office/officeart/2005/8/layout/vList2"/>
    <dgm:cxn modelId="{386A2CB0-7822-4728-B25B-30BA682F3E77}" type="presOf" srcId="{3BFC3B9B-743E-4FE2-A33F-F331BA4D860C}" destId="{E3AEA5B9-D050-4079-AC46-07F8CDEC3915}" srcOrd="0" destOrd="0" presId="urn:microsoft.com/office/officeart/2005/8/layout/vList2"/>
    <dgm:cxn modelId="{076EC362-3E1F-4E25-AF13-0D4F88C423E9}" srcId="{3BFC3B9B-743E-4FE2-A33F-F331BA4D860C}" destId="{D4B86434-BA4D-4905-8D64-8E40A53AF56C}" srcOrd="0" destOrd="0" parTransId="{AF030A45-7CC1-4A0E-BB37-3549CDA4B60C}" sibTransId="{114E8A32-7CB8-47BF-A7A4-C40B9BEAE8F6}"/>
    <dgm:cxn modelId="{A79A1C6C-8C07-47A8-BE14-2AAE08F25DE5}" type="presParOf" srcId="{E3AEA5B9-D050-4079-AC46-07F8CDEC3915}" destId="{7E9F8638-CEB5-40C3-ABC7-E718A623B13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BFC3B9B-743E-4FE2-A33F-F331BA4D860C}"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D4B86434-BA4D-4905-8D64-8E40A53AF56C}">
      <dgm:prSet custT="1"/>
      <dgm:spPr>
        <a:solidFill>
          <a:schemeClr val="tx2">
            <a:lumMod val="40000"/>
            <a:lumOff val="60000"/>
            <a:alpha val="90000"/>
          </a:schemeClr>
        </a:solidFill>
      </dgm:spPr>
      <dgm:t>
        <a:bodyPr anchor="t" anchorCtr="0"/>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3: Regulation</a:t>
          </a:r>
        </a:p>
        <a:p>
          <a:pPr algn="l" rtl="0"/>
          <a:r>
            <a:rPr lang="en-US" sz="1100" b="1" dirty="0">
              <a:solidFill>
                <a:schemeClr val="tx1"/>
              </a:solidFill>
              <a:latin typeface="Arial Narrow" panose="020B0606020202030204" pitchFamily="34" charset="0"/>
            </a:rPr>
            <a:t> </a:t>
          </a:r>
        </a:p>
        <a:p>
          <a:pPr algn="l" rtl="0"/>
          <a:r>
            <a:rPr lang="en-US" sz="1100" b="0" dirty="0">
              <a:solidFill>
                <a:schemeClr val="tx1"/>
              </a:solidFill>
              <a:latin typeface="Arial Narrow" panose="020B0606020202030204" pitchFamily="34" charset="0"/>
            </a:rPr>
            <a:t>• Ensure brokers and broker </a:t>
          </a:r>
          <a:r>
            <a:rPr lang="en-US" sz="1100" b="0" dirty="0" err="1">
              <a:solidFill>
                <a:schemeClr val="tx1"/>
              </a:solidFill>
              <a:latin typeface="Arial Narrow" panose="020B0606020202030204" pitchFamily="34" charset="0"/>
            </a:rPr>
            <a:t>organisations</a:t>
          </a:r>
          <a:r>
            <a:rPr lang="en-US" sz="1100" b="0" dirty="0">
              <a:solidFill>
                <a:schemeClr val="tx1"/>
              </a:solidFill>
              <a:latin typeface="Arial Narrow" panose="020B0606020202030204" pitchFamily="34" charset="0"/>
            </a:rPr>
            <a:t>, administrators and managed care </a:t>
          </a:r>
          <a:r>
            <a:rPr lang="en-US" sz="1100" b="0" dirty="0" err="1">
              <a:solidFill>
                <a:schemeClr val="tx1"/>
              </a:solidFill>
              <a:latin typeface="Arial Narrow" panose="020B0606020202030204" pitchFamily="34" charset="0"/>
            </a:rPr>
            <a:t>organisations</a:t>
          </a:r>
          <a:r>
            <a:rPr lang="en-US" sz="1100" b="0" dirty="0">
              <a:solidFill>
                <a:schemeClr val="tx1"/>
              </a:solidFill>
              <a:latin typeface="Arial Narrow" panose="020B0606020202030204" pitchFamily="34" charset="0"/>
            </a:rPr>
            <a:t> are accredited in line with the accreditation requirements as set out in the Medical Schemes Act (1998), including whether applicants are fit and proper,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have the necessary resources, skills, capacity and infrastructure and are financially sound.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To serve beneficiaries of medical schemes and the public in general by reviewing and approving changes to contributions paid by members and benefits offered by schemes. The </a:t>
          </a:r>
          <a:r>
            <a:rPr lang="en-US" sz="1100" b="0" dirty="0" err="1">
              <a:solidFill>
                <a:schemeClr val="tx1"/>
              </a:solidFill>
              <a:latin typeface="Arial Narrow" panose="020B0606020202030204" pitchFamily="34" charset="0"/>
            </a:rPr>
            <a:t>Programme</a:t>
          </a:r>
          <a:r>
            <a:rPr lang="en-US" sz="1100" b="0" dirty="0">
              <a:solidFill>
                <a:schemeClr val="tx1"/>
              </a:solidFill>
              <a:latin typeface="Arial Narrow" panose="020B0606020202030204" pitchFamily="34" charset="0"/>
            </a:rPr>
            <a:t> analyses and approves all scheme rules to ensure consistency with the MSA. This ensures that the beneficiaries have access to affordable and appropriate quality health care. By doing this, we help the CMS ensure that the rules of medical schemes are fair to beneficiaries and are consistent with the </a:t>
          </a:r>
          <a:endParaRPr lang="en-GB" sz="1100" b="0" dirty="0">
            <a:solidFill>
              <a:schemeClr val="tx1"/>
            </a:solidFill>
            <a:latin typeface="Arial Narrow" panose="020B0606020202030204" pitchFamily="34" charset="0"/>
          </a:endParaRPr>
        </a:p>
        <a:p>
          <a:r>
            <a:rPr lang="en-GB" sz="1100" b="0" dirty="0">
              <a:solidFill>
                <a:schemeClr val="tx1"/>
              </a:solidFill>
              <a:latin typeface="Arial Narrow" panose="020B0606020202030204" pitchFamily="34" charset="0"/>
            </a:rPr>
            <a:t>MSA; </a:t>
          </a:r>
        </a:p>
        <a:p>
          <a:r>
            <a:rPr lang="en-US" sz="1100" b="0" dirty="0">
              <a:solidFill>
                <a:schemeClr val="tx1"/>
              </a:solidFill>
              <a:latin typeface="Arial Narrow" panose="020B0606020202030204" pitchFamily="34" charset="0"/>
            </a:rPr>
            <a:t>• Serve members of medical schemes and the public in general by taking appropriate action to enforce compliance with the </a:t>
          </a:r>
          <a:r>
            <a:rPr lang="en-GB" sz="1100" b="0" dirty="0">
              <a:solidFill>
                <a:schemeClr val="tx1"/>
              </a:solidFill>
              <a:latin typeface="Arial Narrow" panose="020B0606020202030204" pitchFamily="34" charset="0"/>
            </a:rPr>
            <a:t>Medical Schemes Act; </a:t>
          </a:r>
        </a:p>
        <a:p>
          <a:r>
            <a:rPr lang="en-US" sz="1100" b="0" dirty="0">
              <a:solidFill>
                <a:schemeClr val="tx1"/>
              </a:solidFill>
              <a:latin typeface="Arial Narrow" panose="020B0606020202030204" pitchFamily="34" charset="0"/>
            </a:rPr>
            <a:t>• Serve beneficiaries of medical schemes, the Registrar’s Office and Trustees by </a:t>
          </a:r>
          <a:r>
            <a:rPr lang="en-US" sz="1100" b="0" dirty="0" err="1">
              <a:solidFill>
                <a:schemeClr val="tx1"/>
              </a:solidFill>
              <a:latin typeface="Arial Narrow" panose="020B0606020202030204" pitchFamily="34" charset="0"/>
            </a:rPr>
            <a:t>analysing</a:t>
          </a:r>
          <a:r>
            <a:rPr lang="en-US" sz="1100" b="0" dirty="0">
              <a:solidFill>
                <a:schemeClr val="tx1"/>
              </a:solidFill>
              <a:latin typeface="Arial Narrow" panose="020B0606020202030204" pitchFamily="34" charset="0"/>
            </a:rPr>
            <a:t> and reporting on the financial performance of medical schemes and ensuring adherence to the financial requirements of the MSA. By doing this, the unit helps the CMS to monitor and promote the financial performance of schemes in order to achieve an industry that is financially </a:t>
          </a:r>
          <a:r>
            <a:rPr lang="en-GB" sz="1100" b="0" dirty="0">
              <a:solidFill>
                <a:schemeClr val="tx1"/>
              </a:solidFill>
              <a:latin typeface="Arial Narrow" panose="020B0606020202030204" pitchFamily="34" charset="0"/>
            </a:rPr>
            <a:t>sound. </a:t>
          </a:r>
          <a:endParaRPr lang="en-US" sz="1100" b="0" dirty="0">
            <a:solidFill>
              <a:schemeClr val="tx1"/>
            </a:solidFill>
            <a:latin typeface="Arial Narrow" panose="020B0606020202030204" pitchFamily="34" charset="0"/>
          </a:endParaRPr>
        </a:p>
      </dgm:t>
    </dgm:pt>
    <dgm:pt modelId="{AF030A45-7CC1-4A0E-BB37-3549CDA4B60C}" type="parTrans" cxnId="{076EC362-3E1F-4E25-AF13-0D4F88C423E9}">
      <dgm:prSet/>
      <dgm:spPr/>
      <dgm:t>
        <a:bodyPr/>
        <a:lstStyle/>
        <a:p>
          <a:endParaRPr lang="en-US">
            <a:solidFill>
              <a:schemeClr val="tx1"/>
            </a:solidFill>
          </a:endParaRPr>
        </a:p>
      </dgm:t>
    </dgm:pt>
    <dgm:pt modelId="{114E8A32-7CB8-47BF-A7A4-C40B9BEAE8F6}" type="sibTrans" cxnId="{076EC362-3E1F-4E25-AF13-0D4F88C423E9}">
      <dgm:prSet/>
      <dgm:spPr/>
      <dgm:t>
        <a:bodyPr/>
        <a:lstStyle/>
        <a:p>
          <a:endParaRPr lang="en-US">
            <a:solidFill>
              <a:schemeClr val="tx1"/>
            </a:solidFill>
          </a:endParaRPr>
        </a:p>
      </dgm:t>
    </dgm:pt>
    <dgm:pt modelId="{E3AEA5B9-D050-4079-AC46-07F8CDEC3915}" type="pres">
      <dgm:prSet presAssocID="{3BFC3B9B-743E-4FE2-A33F-F331BA4D860C}" presName="linear" presStyleCnt="0">
        <dgm:presLayoutVars>
          <dgm:animLvl val="lvl"/>
          <dgm:resizeHandles val="exact"/>
        </dgm:presLayoutVars>
      </dgm:prSet>
      <dgm:spPr/>
      <dgm:t>
        <a:bodyPr/>
        <a:lstStyle/>
        <a:p>
          <a:endParaRPr lang="en-US"/>
        </a:p>
      </dgm:t>
    </dgm:pt>
    <dgm:pt modelId="{7E9F8638-CEB5-40C3-ABC7-E718A623B135}" type="pres">
      <dgm:prSet presAssocID="{D4B86434-BA4D-4905-8D64-8E40A53AF56C}" presName="parentText" presStyleLbl="node1" presStyleIdx="0" presStyleCnt="1" custScaleY="628591" custLinFactNeighborX="-47778" custLinFactNeighborY="-4295">
        <dgm:presLayoutVars>
          <dgm:chMax val="0"/>
          <dgm:bulletEnabled val="1"/>
        </dgm:presLayoutVars>
      </dgm:prSet>
      <dgm:spPr/>
      <dgm:t>
        <a:bodyPr/>
        <a:lstStyle/>
        <a:p>
          <a:endParaRPr lang="en-US"/>
        </a:p>
      </dgm:t>
    </dgm:pt>
  </dgm:ptLst>
  <dgm:cxnLst>
    <dgm:cxn modelId="{CF6743E1-0F8D-42DB-9503-57D7ED0F2583}" type="presOf" srcId="{D4B86434-BA4D-4905-8D64-8E40A53AF56C}" destId="{7E9F8638-CEB5-40C3-ABC7-E718A623B135}" srcOrd="0" destOrd="0" presId="urn:microsoft.com/office/officeart/2005/8/layout/vList2"/>
    <dgm:cxn modelId="{386A2CB0-7822-4728-B25B-30BA682F3E77}" type="presOf" srcId="{3BFC3B9B-743E-4FE2-A33F-F331BA4D860C}" destId="{E3AEA5B9-D050-4079-AC46-07F8CDEC3915}" srcOrd="0" destOrd="0" presId="urn:microsoft.com/office/officeart/2005/8/layout/vList2"/>
    <dgm:cxn modelId="{076EC362-3E1F-4E25-AF13-0D4F88C423E9}" srcId="{3BFC3B9B-743E-4FE2-A33F-F331BA4D860C}" destId="{D4B86434-BA4D-4905-8D64-8E40A53AF56C}" srcOrd="0" destOrd="0" parTransId="{AF030A45-7CC1-4A0E-BB37-3549CDA4B60C}" sibTransId="{114E8A32-7CB8-47BF-A7A4-C40B9BEAE8F6}"/>
    <dgm:cxn modelId="{A79A1C6C-8C07-47A8-BE14-2AAE08F25DE5}" type="presParOf" srcId="{E3AEA5B9-D050-4079-AC46-07F8CDEC3915}" destId="{7E9F8638-CEB5-40C3-ABC7-E718A623B13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BFC3B9B-743E-4FE2-A33F-F331BA4D860C}"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D4B86434-BA4D-4905-8D64-8E40A53AF56C}">
      <dgm:prSet custT="1"/>
      <dgm:spPr>
        <a:solidFill>
          <a:schemeClr val="tx2">
            <a:lumMod val="40000"/>
            <a:lumOff val="60000"/>
            <a:alpha val="90000"/>
          </a:schemeClr>
        </a:solidFill>
      </dgm:spPr>
      <dgm:t>
        <a:bodyPr anchor="t" anchorCtr="0"/>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3: Regulation (</a:t>
          </a:r>
          <a:r>
            <a:rPr lang="en-US" sz="1100" b="1" i="1" dirty="0">
              <a:solidFill>
                <a:schemeClr val="tx1"/>
              </a:solidFill>
              <a:latin typeface="Arial Narrow" panose="020B0606020202030204" pitchFamily="34" charset="0"/>
            </a:rPr>
            <a:t>Continued…)</a:t>
          </a:r>
        </a:p>
        <a:p>
          <a:pPr algn="l" rtl="0"/>
          <a:r>
            <a:rPr lang="en-US" sz="1100" b="1" dirty="0">
              <a:solidFill>
                <a:schemeClr val="tx1"/>
              </a:solidFill>
              <a:latin typeface="Arial Narrow" panose="020B0606020202030204" pitchFamily="34" charset="0"/>
            </a:rPr>
            <a:t> </a:t>
          </a:r>
        </a:p>
        <a:p>
          <a:pPr algn="l" rtl="0"/>
          <a:r>
            <a:rPr lang="en-US" sz="1100" b="0" dirty="0">
              <a:solidFill>
                <a:schemeClr val="tx1"/>
              </a:solidFill>
              <a:latin typeface="Arial Narrow" panose="020B0606020202030204" pitchFamily="34" charset="0"/>
            </a:rPr>
            <a:t>• Ensure brokers and broker </a:t>
          </a:r>
          <a:r>
            <a:rPr lang="en-US" sz="1100" b="0" dirty="0" err="1">
              <a:solidFill>
                <a:schemeClr val="tx1"/>
              </a:solidFill>
              <a:latin typeface="Arial Narrow" panose="020B0606020202030204" pitchFamily="34" charset="0"/>
            </a:rPr>
            <a:t>organisations</a:t>
          </a:r>
          <a:r>
            <a:rPr lang="en-US" sz="1100" b="0" dirty="0">
              <a:solidFill>
                <a:schemeClr val="tx1"/>
              </a:solidFill>
              <a:latin typeface="Arial Narrow" panose="020B0606020202030204" pitchFamily="34" charset="0"/>
            </a:rPr>
            <a:t>, administrators and managed care </a:t>
          </a:r>
          <a:r>
            <a:rPr lang="en-US" sz="1100" b="0" dirty="0" err="1">
              <a:solidFill>
                <a:schemeClr val="tx1"/>
              </a:solidFill>
              <a:latin typeface="Arial Narrow" panose="020B0606020202030204" pitchFamily="34" charset="0"/>
            </a:rPr>
            <a:t>organisations</a:t>
          </a:r>
          <a:r>
            <a:rPr lang="en-US" sz="1100" b="0" dirty="0">
              <a:solidFill>
                <a:schemeClr val="tx1"/>
              </a:solidFill>
              <a:latin typeface="Arial Narrow" panose="020B0606020202030204" pitchFamily="34" charset="0"/>
            </a:rPr>
            <a:t> are accredited in line with the accreditation requirements as set out in the Medical Schemes Act (1998), including whether applicants are fit and proper,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have the necessary resources, skills, capacity and infrastructure and are financially sound.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To serve beneficiaries of medical schemes and the public in general by reviewing and approving changes to contributions paid by members and benefits offered by schemes. The </a:t>
          </a:r>
          <a:r>
            <a:rPr lang="en-US" sz="1100" b="0" dirty="0" err="1">
              <a:solidFill>
                <a:schemeClr val="tx1"/>
              </a:solidFill>
              <a:latin typeface="Arial Narrow" panose="020B0606020202030204" pitchFamily="34" charset="0"/>
            </a:rPr>
            <a:t>Programme</a:t>
          </a:r>
          <a:r>
            <a:rPr lang="en-US" sz="1100" b="0" dirty="0">
              <a:solidFill>
                <a:schemeClr val="tx1"/>
              </a:solidFill>
              <a:latin typeface="Arial Narrow" panose="020B0606020202030204" pitchFamily="34" charset="0"/>
            </a:rPr>
            <a:t> analyses and approves all scheme rules to ensure consistency with the MSA. This ensures that the beneficiaries have access to affordable and appropriate quality health care. By doing this, we help the CMS ensure that the rules of medical schemes are fair to beneficiaries and are consistent with the </a:t>
          </a:r>
          <a:endParaRPr lang="en-GB" sz="1100" b="0" dirty="0">
            <a:solidFill>
              <a:schemeClr val="tx1"/>
            </a:solidFill>
            <a:latin typeface="Arial Narrow" panose="020B0606020202030204" pitchFamily="34" charset="0"/>
          </a:endParaRPr>
        </a:p>
        <a:p>
          <a:r>
            <a:rPr lang="en-GB" sz="1100" b="0" dirty="0">
              <a:solidFill>
                <a:schemeClr val="tx1"/>
              </a:solidFill>
              <a:latin typeface="Arial Narrow" panose="020B0606020202030204" pitchFamily="34" charset="0"/>
            </a:rPr>
            <a:t>MSA; </a:t>
          </a:r>
        </a:p>
        <a:p>
          <a:r>
            <a:rPr lang="en-US" sz="1100" b="0" dirty="0">
              <a:solidFill>
                <a:schemeClr val="tx1"/>
              </a:solidFill>
              <a:latin typeface="Arial Narrow" panose="020B0606020202030204" pitchFamily="34" charset="0"/>
            </a:rPr>
            <a:t>• Serve members of medical schemes and the public in general by taking appropriate action to enforce compliance with the </a:t>
          </a:r>
          <a:r>
            <a:rPr lang="en-GB" sz="1100" b="0" dirty="0">
              <a:solidFill>
                <a:schemeClr val="tx1"/>
              </a:solidFill>
              <a:latin typeface="Arial Narrow" panose="020B0606020202030204" pitchFamily="34" charset="0"/>
            </a:rPr>
            <a:t>Medical Schemes Act; </a:t>
          </a:r>
        </a:p>
        <a:p>
          <a:r>
            <a:rPr lang="en-US" sz="1100" b="0" dirty="0">
              <a:solidFill>
                <a:schemeClr val="tx1"/>
              </a:solidFill>
              <a:latin typeface="Arial Narrow" panose="020B0606020202030204" pitchFamily="34" charset="0"/>
            </a:rPr>
            <a:t>• Serve beneficiaries of medical schemes, the Registrar’s Office and Trustees by </a:t>
          </a:r>
          <a:r>
            <a:rPr lang="en-US" sz="1100" b="0" dirty="0" err="1">
              <a:solidFill>
                <a:schemeClr val="tx1"/>
              </a:solidFill>
              <a:latin typeface="Arial Narrow" panose="020B0606020202030204" pitchFamily="34" charset="0"/>
            </a:rPr>
            <a:t>analysing</a:t>
          </a:r>
          <a:r>
            <a:rPr lang="en-US" sz="1100" b="0" dirty="0">
              <a:solidFill>
                <a:schemeClr val="tx1"/>
              </a:solidFill>
              <a:latin typeface="Arial Narrow" panose="020B0606020202030204" pitchFamily="34" charset="0"/>
            </a:rPr>
            <a:t> and reporting on the financial performance of medical schemes and ensuring adherence to the financial requirements of the MSA. By doing this, the unit helps the CMS to monitor and promote the financial performance of schemes in order to achieve an industry that is financially </a:t>
          </a:r>
          <a:r>
            <a:rPr lang="en-GB" sz="1100" b="0" dirty="0">
              <a:solidFill>
                <a:schemeClr val="tx1"/>
              </a:solidFill>
              <a:latin typeface="Arial Narrow" panose="020B0606020202030204" pitchFamily="34" charset="0"/>
            </a:rPr>
            <a:t>sound. </a:t>
          </a:r>
          <a:endParaRPr lang="en-US" sz="1100" b="0" dirty="0">
            <a:solidFill>
              <a:schemeClr val="tx1"/>
            </a:solidFill>
            <a:latin typeface="Arial Narrow" panose="020B0606020202030204" pitchFamily="34" charset="0"/>
          </a:endParaRPr>
        </a:p>
      </dgm:t>
    </dgm:pt>
    <dgm:pt modelId="{AF030A45-7CC1-4A0E-BB37-3549CDA4B60C}" type="parTrans" cxnId="{076EC362-3E1F-4E25-AF13-0D4F88C423E9}">
      <dgm:prSet/>
      <dgm:spPr/>
      <dgm:t>
        <a:bodyPr/>
        <a:lstStyle/>
        <a:p>
          <a:endParaRPr lang="en-US">
            <a:solidFill>
              <a:schemeClr val="tx1"/>
            </a:solidFill>
          </a:endParaRPr>
        </a:p>
      </dgm:t>
    </dgm:pt>
    <dgm:pt modelId="{114E8A32-7CB8-47BF-A7A4-C40B9BEAE8F6}" type="sibTrans" cxnId="{076EC362-3E1F-4E25-AF13-0D4F88C423E9}">
      <dgm:prSet/>
      <dgm:spPr/>
      <dgm:t>
        <a:bodyPr/>
        <a:lstStyle/>
        <a:p>
          <a:endParaRPr lang="en-US">
            <a:solidFill>
              <a:schemeClr val="tx1"/>
            </a:solidFill>
          </a:endParaRPr>
        </a:p>
      </dgm:t>
    </dgm:pt>
    <dgm:pt modelId="{E3AEA5B9-D050-4079-AC46-07F8CDEC3915}" type="pres">
      <dgm:prSet presAssocID="{3BFC3B9B-743E-4FE2-A33F-F331BA4D860C}" presName="linear" presStyleCnt="0">
        <dgm:presLayoutVars>
          <dgm:animLvl val="lvl"/>
          <dgm:resizeHandles val="exact"/>
        </dgm:presLayoutVars>
      </dgm:prSet>
      <dgm:spPr/>
      <dgm:t>
        <a:bodyPr/>
        <a:lstStyle/>
        <a:p>
          <a:endParaRPr lang="en-US"/>
        </a:p>
      </dgm:t>
    </dgm:pt>
    <dgm:pt modelId="{7E9F8638-CEB5-40C3-ABC7-E718A623B135}" type="pres">
      <dgm:prSet presAssocID="{D4B86434-BA4D-4905-8D64-8E40A53AF56C}" presName="parentText" presStyleLbl="node1" presStyleIdx="0" presStyleCnt="1" custScaleY="628591" custLinFactNeighborX="-47778" custLinFactNeighborY="-4295">
        <dgm:presLayoutVars>
          <dgm:chMax val="0"/>
          <dgm:bulletEnabled val="1"/>
        </dgm:presLayoutVars>
      </dgm:prSet>
      <dgm:spPr/>
      <dgm:t>
        <a:bodyPr/>
        <a:lstStyle/>
        <a:p>
          <a:endParaRPr lang="en-US"/>
        </a:p>
      </dgm:t>
    </dgm:pt>
  </dgm:ptLst>
  <dgm:cxnLst>
    <dgm:cxn modelId="{CF6743E1-0F8D-42DB-9503-57D7ED0F2583}" type="presOf" srcId="{D4B86434-BA4D-4905-8D64-8E40A53AF56C}" destId="{7E9F8638-CEB5-40C3-ABC7-E718A623B135}" srcOrd="0" destOrd="0" presId="urn:microsoft.com/office/officeart/2005/8/layout/vList2"/>
    <dgm:cxn modelId="{386A2CB0-7822-4728-B25B-30BA682F3E77}" type="presOf" srcId="{3BFC3B9B-743E-4FE2-A33F-F331BA4D860C}" destId="{E3AEA5B9-D050-4079-AC46-07F8CDEC3915}" srcOrd="0" destOrd="0" presId="urn:microsoft.com/office/officeart/2005/8/layout/vList2"/>
    <dgm:cxn modelId="{076EC362-3E1F-4E25-AF13-0D4F88C423E9}" srcId="{3BFC3B9B-743E-4FE2-A33F-F331BA4D860C}" destId="{D4B86434-BA4D-4905-8D64-8E40A53AF56C}" srcOrd="0" destOrd="0" parTransId="{AF030A45-7CC1-4A0E-BB37-3549CDA4B60C}" sibTransId="{114E8A32-7CB8-47BF-A7A4-C40B9BEAE8F6}"/>
    <dgm:cxn modelId="{A79A1C6C-8C07-47A8-BE14-2AAE08F25DE5}" type="presParOf" srcId="{E3AEA5B9-D050-4079-AC46-07F8CDEC3915}" destId="{7E9F8638-CEB5-40C3-ABC7-E718A623B13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BFC3B9B-743E-4FE2-A33F-F331BA4D860C}"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D4B86434-BA4D-4905-8D64-8E40A53AF56C}">
      <dgm:prSet custT="1"/>
      <dgm:spPr>
        <a:solidFill>
          <a:schemeClr val="tx2">
            <a:lumMod val="40000"/>
            <a:lumOff val="60000"/>
            <a:alpha val="90000"/>
          </a:schemeClr>
        </a:solidFill>
      </dgm:spPr>
      <dgm:t>
        <a:bodyPr anchor="t" anchorCtr="0"/>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3: Regulation (</a:t>
          </a:r>
          <a:r>
            <a:rPr lang="en-US" sz="1100" b="1" i="1" dirty="0">
              <a:solidFill>
                <a:schemeClr val="tx1"/>
              </a:solidFill>
              <a:latin typeface="Arial Narrow" panose="020B0606020202030204" pitchFamily="34" charset="0"/>
            </a:rPr>
            <a:t>Continued…)</a:t>
          </a:r>
        </a:p>
        <a:p>
          <a:pPr algn="l" rtl="0"/>
          <a:r>
            <a:rPr lang="en-US" sz="1100" b="1" dirty="0">
              <a:solidFill>
                <a:schemeClr val="tx1"/>
              </a:solidFill>
              <a:latin typeface="Arial Narrow" panose="020B0606020202030204" pitchFamily="34" charset="0"/>
            </a:rPr>
            <a:t> </a:t>
          </a:r>
        </a:p>
        <a:p>
          <a:pPr algn="l" rtl="0"/>
          <a:r>
            <a:rPr lang="en-US" sz="1100" b="0" dirty="0">
              <a:solidFill>
                <a:schemeClr val="tx1"/>
              </a:solidFill>
              <a:latin typeface="Arial Narrow" panose="020B0606020202030204" pitchFamily="34" charset="0"/>
            </a:rPr>
            <a:t>• Ensure brokers and broker </a:t>
          </a:r>
          <a:r>
            <a:rPr lang="en-US" sz="1100" b="0" dirty="0" err="1">
              <a:solidFill>
                <a:schemeClr val="tx1"/>
              </a:solidFill>
              <a:latin typeface="Arial Narrow" panose="020B0606020202030204" pitchFamily="34" charset="0"/>
            </a:rPr>
            <a:t>organisations</a:t>
          </a:r>
          <a:r>
            <a:rPr lang="en-US" sz="1100" b="0" dirty="0">
              <a:solidFill>
                <a:schemeClr val="tx1"/>
              </a:solidFill>
              <a:latin typeface="Arial Narrow" panose="020B0606020202030204" pitchFamily="34" charset="0"/>
            </a:rPr>
            <a:t>, administrators and managed care </a:t>
          </a:r>
          <a:r>
            <a:rPr lang="en-US" sz="1100" b="0" dirty="0" err="1">
              <a:solidFill>
                <a:schemeClr val="tx1"/>
              </a:solidFill>
              <a:latin typeface="Arial Narrow" panose="020B0606020202030204" pitchFamily="34" charset="0"/>
            </a:rPr>
            <a:t>organisations</a:t>
          </a:r>
          <a:r>
            <a:rPr lang="en-US" sz="1100" b="0" dirty="0">
              <a:solidFill>
                <a:schemeClr val="tx1"/>
              </a:solidFill>
              <a:latin typeface="Arial Narrow" panose="020B0606020202030204" pitchFamily="34" charset="0"/>
            </a:rPr>
            <a:t> are accredited in line with the accreditation requirements as set out in the Medical Schemes Act (1998), including whether applicants are fit and proper,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have the necessary resources, skills, capacity and infrastructure and are financially sound.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To serve beneficiaries of medical schemes and the public in general by reviewing and approving changes to contributions paid by members and benefits offered by schemes. The </a:t>
          </a:r>
          <a:r>
            <a:rPr lang="en-US" sz="1100" b="0" dirty="0" err="1">
              <a:solidFill>
                <a:schemeClr val="tx1"/>
              </a:solidFill>
              <a:latin typeface="Arial Narrow" panose="020B0606020202030204" pitchFamily="34" charset="0"/>
            </a:rPr>
            <a:t>Programme</a:t>
          </a:r>
          <a:r>
            <a:rPr lang="en-US" sz="1100" b="0" dirty="0">
              <a:solidFill>
                <a:schemeClr val="tx1"/>
              </a:solidFill>
              <a:latin typeface="Arial Narrow" panose="020B0606020202030204" pitchFamily="34" charset="0"/>
            </a:rPr>
            <a:t> analyses and approves all scheme rules to ensure consistency with the MSA. This ensures that the beneficiaries have access to affordable and appropriate quality health care. By doing this, we help the CMS ensure that the rules of medical schemes are fair to beneficiaries and are consistent with the </a:t>
          </a:r>
          <a:endParaRPr lang="en-GB" sz="1100" b="0" dirty="0">
            <a:solidFill>
              <a:schemeClr val="tx1"/>
            </a:solidFill>
            <a:latin typeface="Arial Narrow" panose="020B0606020202030204" pitchFamily="34" charset="0"/>
          </a:endParaRPr>
        </a:p>
        <a:p>
          <a:r>
            <a:rPr lang="en-GB" sz="1100" b="0" dirty="0">
              <a:solidFill>
                <a:schemeClr val="tx1"/>
              </a:solidFill>
              <a:latin typeface="Arial Narrow" panose="020B0606020202030204" pitchFamily="34" charset="0"/>
            </a:rPr>
            <a:t>MSA; </a:t>
          </a:r>
        </a:p>
        <a:p>
          <a:r>
            <a:rPr lang="en-US" sz="1100" b="0" dirty="0">
              <a:solidFill>
                <a:schemeClr val="tx1"/>
              </a:solidFill>
              <a:latin typeface="Arial Narrow" panose="020B0606020202030204" pitchFamily="34" charset="0"/>
            </a:rPr>
            <a:t>• Serve members of medical schemes and the public in general by taking appropriate action to enforce compliance with the </a:t>
          </a:r>
          <a:r>
            <a:rPr lang="en-GB" sz="1100" b="0" dirty="0">
              <a:solidFill>
                <a:schemeClr val="tx1"/>
              </a:solidFill>
              <a:latin typeface="Arial Narrow" panose="020B0606020202030204" pitchFamily="34" charset="0"/>
            </a:rPr>
            <a:t>Medical Schemes Act; </a:t>
          </a:r>
        </a:p>
        <a:p>
          <a:r>
            <a:rPr lang="en-US" sz="1100" b="0" dirty="0">
              <a:solidFill>
                <a:schemeClr val="tx1"/>
              </a:solidFill>
              <a:latin typeface="Arial Narrow" panose="020B0606020202030204" pitchFamily="34" charset="0"/>
            </a:rPr>
            <a:t>• Serve beneficiaries of medical schemes, the Registrar’s Office and Trustees by </a:t>
          </a:r>
          <a:r>
            <a:rPr lang="en-US" sz="1100" b="0" dirty="0" err="1">
              <a:solidFill>
                <a:schemeClr val="tx1"/>
              </a:solidFill>
              <a:latin typeface="Arial Narrow" panose="020B0606020202030204" pitchFamily="34" charset="0"/>
            </a:rPr>
            <a:t>analysing</a:t>
          </a:r>
          <a:r>
            <a:rPr lang="en-US" sz="1100" b="0" dirty="0">
              <a:solidFill>
                <a:schemeClr val="tx1"/>
              </a:solidFill>
              <a:latin typeface="Arial Narrow" panose="020B0606020202030204" pitchFamily="34" charset="0"/>
            </a:rPr>
            <a:t> and reporting on the financial performance of medical schemes and ensuring adherence to the financial requirements of the MSA. By doing this, the unit helps the CMS to monitor and promote the financial performance of schemes in order to achieve an industry that is financially </a:t>
          </a:r>
          <a:r>
            <a:rPr lang="en-GB" sz="1100" b="0" dirty="0">
              <a:solidFill>
                <a:schemeClr val="tx1"/>
              </a:solidFill>
              <a:latin typeface="Arial Narrow" panose="020B0606020202030204" pitchFamily="34" charset="0"/>
            </a:rPr>
            <a:t>sound. </a:t>
          </a:r>
          <a:endParaRPr lang="en-US" sz="1100" b="0" dirty="0">
            <a:solidFill>
              <a:schemeClr val="tx1"/>
            </a:solidFill>
            <a:latin typeface="Arial Narrow" panose="020B0606020202030204" pitchFamily="34" charset="0"/>
          </a:endParaRPr>
        </a:p>
      </dgm:t>
    </dgm:pt>
    <dgm:pt modelId="{AF030A45-7CC1-4A0E-BB37-3549CDA4B60C}" type="parTrans" cxnId="{076EC362-3E1F-4E25-AF13-0D4F88C423E9}">
      <dgm:prSet/>
      <dgm:spPr/>
      <dgm:t>
        <a:bodyPr/>
        <a:lstStyle/>
        <a:p>
          <a:endParaRPr lang="en-US">
            <a:solidFill>
              <a:schemeClr val="tx1"/>
            </a:solidFill>
          </a:endParaRPr>
        </a:p>
      </dgm:t>
    </dgm:pt>
    <dgm:pt modelId="{114E8A32-7CB8-47BF-A7A4-C40B9BEAE8F6}" type="sibTrans" cxnId="{076EC362-3E1F-4E25-AF13-0D4F88C423E9}">
      <dgm:prSet/>
      <dgm:spPr/>
      <dgm:t>
        <a:bodyPr/>
        <a:lstStyle/>
        <a:p>
          <a:endParaRPr lang="en-US">
            <a:solidFill>
              <a:schemeClr val="tx1"/>
            </a:solidFill>
          </a:endParaRPr>
        </a:p>
      </dgm:t>
    </dgm:pt>
    <dgm:pt modelId="{E3AEA5B9-D050-4079-AC46-07F8CDEC3915}" type="pres">
      <dgm:prSet presAssocID="{3BFC3B9B-743E-4FE2-A33F-F331BA4D860C}" presName="linear" presStyleCnt="0">
        <dgm:presLayoutVars>
          <dgm:animLvl val="lvl"/>
          <dgm:resizeHandles val="exact"/>
        </dgm:presLayoutVars>
      </dgm:prSet>
      <dgm:spPr/>
      <dgm:t>
        <a:bodyPr/>
        <a:lstStyle/>
        <a:p>
          <a:endParaRPr lang="en-US"/>
        </a:p>
      </dgm:t>
    </dgm:pt>
    <dgm:pt modelId="{7E9F8638-CEB5-40C3-ABC7-E718A623B135}" type="pres">
      <dgm:prSet presAssocID="{D4B86434-BA4D-4905-8D64-8E40A53AF56C}" presName="parentText" presStyleLbl="node1" presStyleIdx="0" presStyleCnt="1" custScaleY="628591" custLinFactNeighborX="-47778" custLinFactNeighborY="-4295">
        <dgm:presLayoutVars>
          <dgm:chMax val="0"/>
          <dgm:bulletEnabled val="1"/>
        </dgm:presLayoutVars>
      </dgm:prSet>
      <dgm:spPr/>
      <dgm:t>
        <a:bodyPr/>
        <a:lstStyle/>
        <a:p>
          <a:endParaRPr lang="en-US"/>
        </a:p>
      </dgm:t>
    </dgm:pt>
  </dgm:ptLst>
  <dgm:cxnLst>
    <dgm:cxn modelId="{CF6743E1-0F8D-42DB-9503-57D7ED0F2583}" type="presOf" srcId="{D4B86434-BA4D-4905-8D64-8E40A53AF56C}" destId="{7E9F8638-CEB5-40C3-ABC7-E718A623B135}" srcOrd="0" destOrd="0" presId="urn:microsoft.com/office/officeart/2005/8/layout/vList2"/>
    <dgm:cxn modelId="{386A2CB0-7822-4728-B25B-30BA682F3E77}" type="presOf" srcId="{3BFC3B9B-743E-4FE2-A33F-F331BA4D860C}" destId="{E3AEA5B9-D050-4079-AC46-07F8CDEC3915}" srcOrd="0" destOrd="0" presId="urn:microsoft.com/office/officeart/2005/8/layout/vList2"/>
    <dgm:cxn modelId="{076EC362-3E1F-4E25-AF13-0D4F88C423E9}" srcId="{3BFC3B9B-743E-4FE2-A33F-F331BA4D860C}" destId="{D4B86434-BA4D-4905-8D64-8E40A53AF56C}" srcOrd="0" destOrd="0" parTransId="{AF030A45-7CC1-4A0E-BB37-3549CDA4B60C}" sibTransId="{114E8A32-7CB8-47BF-A7A4-C40B9BEAE8F6}"/>
    <dgm:cxn modelId="{A79A1C6C-8C07-47A8-BE14-2AAE08F25DE5}" type="presParOf" srcId="{E3AEA5B9-D050-4079-AC46-07F8CDEC3915}" destId="{7E9F8638-CEB5-40C3-ABC7-E718A623B13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03995B3-0341-44C4-B5D8-5D740F4FFFE9}"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FAB2A782-794C-430C-9D86-003428CF4572}">
      <dgm:prSet custT="1"/>
      <dgm:spPr>
        <a:solidFill>
          <a:schemeClr val="tx2">
            <a:lumMod val="40000"/>
            <a:lumOff val="60000"/>
            <a:alpha val="90000"/>
          </a:schemeClr>
        </a:solidFill>
      </dgm:spPr>
      <dgm:t>
        <a:bodyPr anchor="t" anchorCtr="0"/>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4:</a:t>
          </a:r>
        </a:p>
        <a:p>
          <a:pPr algn="l" rtl="0"/>
          <a:r>
            <a:rPr lang="en-GB" sz="1100" b="1" dirty="0">
              <a:solidFill>
                <a:schemeClr val="tx1"/>
              </a:solidFill>
              <a:latin typeface="Arial Narrow" panose="020B0606020202030204" pitchFamily="34" charset="0"/>
            </a:rPr>
            <a:t>Policy, Research and Monitoring</a:t>
          </a:r>
        </a:p>
        <a:p>
          <a:pPr algn="l" rtl="0"/>
          <a:r>
            <a:rPr lang="en-US" sz="1100" b="0" dirty="0">
              <a:solidFill>
                <a:schemeClr val="tx1"/>
              </a:solidFill>
              <a:latin typeface="Arial Narrow" panose="020B0606020202030204" pitchFamily="34" charset="0"/>
            </a:rPr>
            <a:t>The purpose of the </a:t>
          </a:r>
          <a:r>
            <a:rPr lang="en-US" sz="1100" b="0" dirty="0" err="1">
              <a:solidFill>
                <a:schemeClr val="tx1"/>
              </a:solidFill>
              <a:latin typeface="Arial Narrow" panose="020B0606020202030204" pitchFamily="34" charset="0"/>
            </a:rPr>
            <a:t>Programme</a:t>
          </a:r>
          <a:r>
            <a:rPr lang="en-US" sz="1100" b="0" dirty="0">
              <a:solidFill>
                <a:schemeClr val="tx1"/>
              </a:solidFill>
              <a:latin typeface="Arial Narrow" panose="020B0606020202030204" pitchFamily="34" charset="0"/>
            </a:rPr>
            <a:t> is to serve beneficiaries of medical schemes and members of the public by collecting and </a:t>
          </a:r>
          <a:r>
            <a:rPr lang="en-US" sz="1100" b="0" dirty="0" err="1">
              <a:solidFill>
                <a:schemeClr val="tx1"/>
              </a:solidFill>
              <a:latin typeface="Arial Narrow" panose="020B0606020202030204" pitchFamily="34" charset="0"/>
            </a:rPr>
            <a:t>analysing</a:t>
          </a:r>
          <a:r>
            <a:rPr lang="en-US" sz="1100" b="0" dirty="0">
              <a:solidFill>
                <a:schemeClr val="tx1"/>
              </a:solidFill>
              <a:latin typeface="Arial Narrow" panose="020B0606020202030204" pitchFamily="34" charset="0"/>
            </a:rPr>
            <a:t> data to monitor, evaluate and report on trends in medical schemes, measure risk in medical schemes and develop recommendations to improve regulatory policy and practice. By doing this, the </a:t>
          </a:r>
          <a:r>
            <a:rPr lang="en-US" sz="1100" b="0" dirty="0" err="1">
              <a:solidFill>
                <a:schemeClr val="tx1"/>
              </a:solidFill>
              <a:latin typeface="Arial Narrow" panose="020B0606020202030204" pitchFamily="34" charset="0"/>
            </a:rPr>
            <a:t>programme</a:t>
          </a:r>
          <a:r>
            <a:rPr lang="en-US" sz="1100" b="0" dirty="0">
              <a:solidFill>
                <a:schemeClr val="tx1"/>
              </a:solidFill>
              <a:latin typeface="Arial Narrow" panose="020B0606020202030204" pitchFamily="34" charset="0"/>
            </a:rPr>
            <a:t> helps the CMS to contribute to the development of policy that enhances the protection of the interests of beneficiaries and members of the public. The Unit also undertakes strategic research that would enable the CMS to advise the </a:t>
          </a:r>
          <a:r>
            <a:rPr lang="en-US" sz="1100" b="0" dirty="0" err="1">
              <a:solidFill>
                <a:schemeClr val="tx1"/>
              </a:solidFill>
              <a:latin typeface="Arial Narrow" panose="020B0606020202030204" pitchFamily="34" charset="0"/>
            </a:rPr>
            <a:t>NDoH</a:t>
          </a:r>
          <a:r>
            <a:rPr lang="en-US" sz="1100" b="0" dirty="0">
              <a:solidFill>
                <a:schemeClr val="tx1"/>
              </a:solidFill>
              <a:latin typeface="Arial Narrow" panose="020B0606020202030204" pitchFamily="34" charset="0"/>
            </a:rPr>
            <a:t> on policy initiatives. It also provides a mechanism for the CMS to provide support to the </a:t>
          </a:r>
          <a:r>
            <a:rPr lang="en-US" sz="1100" b="0" dirty="0" err="1">
              <a:solidFill>
                <a:schemeClr val="tx1"/>
              </a:solidFill>
              <a:latin typeface="Arial Narrow" panose="020B0606020202030204" pitchFamily="34" charset="0"/>
            </a:rPr>
            <a:t>NDoH</a:t>
          </a:r>
          <a:r>
            <a:rPr lang="en-US" sz="1100" b="0" dirty="0">
              <a:solidFill>
                <a:schemeClr val="tx1"/>
              </a:solidFill>
              <a:latin typeface="Arial Narrow" panose="020B0606020202030204" pitchFamily="34" charset="0"/>
            </a:rPr>
            <a:t> on key policy reforms such as the NHI and HMI. </a:t>
          </a:r>
        </a:p>
        <a:p>
          <a:pPr algn="just" rtl="0"/>
          <a:endParaRPr lang="en-US" sz="1100" dirty="0">
            <a:solidFill>
              <a:schemeClr val="tx1"/>
            </a:solidFill>
            <a:latin typeface="Arial Narrow" panose="020B0606020202030204" pitchFamily="34" charset="0"/>
          </a:endParaRPr>
        </a:p>
      </dgm:t>
    </dgm:pt>
    <dgm:pt modelId="{696AA3AE-A18F-45C8-8FB2-C9E79F491450}" type="parTrans" cxnId="{2FAC0F98-BF5D-433F-94AC-41CAB7C2F60E}">
      <dgm:prSet/>
      <dgm:spPr/>
      <dgm:t>
        <a:bodyPr/>
        <a:lstStyle/>
        <a:p>
          <a:endParaRPr lang="en-US" sz="1000">
            <a:solidFill>
              <a:schemeClr val="tx1"/>
            </a:solidFill>
          </a:endParaRPr>
        </a:p>
      </dgm:t>
    </dgm:pt>
    <dgm:pt modelId="{B138AFA7-7286-48EE-A391-AA357FDBFA00}" type="sibTrans" cxnId="{2FAC0F98-BF5D-433F-94AC-41CAB7C2F60E}">
      <dgm:prSet/>
      <dgm:spPr/>
      <dgm:t>
        <a:bodyPr/>
        <a:lstStyle/>
        <a:p>
          <a:endParaRPr lang="en-US" sz="1000">
            <a:solidFill>
              <a:schemeClr val="tx1"/>
            </a:solidFill>
          </a:endParaRPr>
        </a:p>
      </dgm:t>
    </dgm:pt>
    <dgm:pt modelId="{24529771-B29A-4E5C-86C2-F615892A064C}" type="pres">
      <dgm:prSet presAssocID="{303995B3-0341-44C4-B5D8-5D740F4FFFE9}" presName="linear" presStyleCnt="0">
        <dgm:presLayoutVars>
          <dgm:animLvl val="lvl"/>
          <dgm:resizeHandles val="exact"/>
        </dgm:presLayoutVars>
      </dgm:prSet>
      <dgm:spPr/>
      <dgm:t>
        <a:bodyPr/>
        <a:lstStyle/>
        <a:p>
          <a:endParaRPr lang="en-US"/>
        </a:p>
      </dgm:t>
    </dgm:pt>
    <dgm:pt modelId="{017D63E4-8C75-4713-9AED-A2906192F3AC}" type="pres">
      <dgm:prSet presAssocID="{FAB2A782-794C-430C-9D86-003428CF4572}" presName="parentText" presStyleLbl="node1" presStyleIdx="0" presStyleCnt="1" custScaleY="1031217" custLinFactNeighborX="-32778" custLinFactNeighborY="-504">
        <dgm:presLayoutVars>
          <dgm:chMax val="0"/>
          <dgm:bulletEnabled val="1"/>
        </dgm:presLayoutVars>
      </dgm:prSet>
      <dgm:spPr/>
      <dgm:t>
        <a:bodyPr/>
        <a:lstStyle/>
        <a:p>
          <a:endParaRPr lang="en-US"/>
        </a:p>
      </dgm:t>
    </dgm:pt>
  </dgm:ptLst>
  <dgm:cxnLst>
    <dgm:cxn modelId="{E34AD393-4540-49CF-B0A3-7C7F0AB12408}" type="presOf" srcId="{FAB2A782-794C-430C-9D86-003428CF4572}" destId="{017D63E4-8C75-4713-9AED-A2906192F3AC}" srcOrd="0" destOrd="0" presId="urn:microsoft.com/office/officeart/2005/8/layout/vList2"/>
    <dgm:cxn modelId="{2FAC0F98-BF5D-433F-94AC-41CAB7C2F60E}" srcId="{303995B3-0341-44C4-B5D8-5D740F4FFFE9}" destId="{FAB2A782-794C-430C-9D86-003428CF4572}" srcOrd="0" destOrd="0" parTransId="{696AA3AE-A18F-45C8-8FB2-C9E79F491450}" sibTransId="{B138AFA7-7286-48EE-A391-AA357FDBFA00}"/>
    <dgm:cxn modelId="{ABDE8E8A-2B48-4255-9407-BDB809D5647F}" type="presOf" srcId="{303995B3-0341-44C4-B5D8-5D740F4FFFE9}" destId="{24529771-B29A-4E5C-86C2-F615892A064C}" srcOrd="0" destOrd="0" presId="urn:microsoft.com/office/officeart/2005/8/layout/vList2"/>
    <dgm:cxn modelId="{0811CAE4-4186-41C7-8FFF-B641AD97A7C4}" type="presParOf" srcId="{24529771-B29A-4E5C-86C2-F615892A064C}" destId="{017D63E4-8C75-4713-9AED-A2906192F3A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7687F-2CBC-4216-9230-CAEE96C2185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504467F-3619-4A92-8692-B161F98D893D}">
      <dgm:prSet/>
      <dgm:spPr/>
      <dgm:t>
        <a:bodyPr/>
        <a:lstStyle/>
        <a:p>
          <a:pPr>
            <a:lnSpc>
              <a:spcPct val="100000"/>
            </a:lnSpc>
            <a:defRPr cap="all"/>
          </a:pPr>
          <a:r>
            <a:rPr lang="en-US" b="1" i="0" dirty="0">
              <a:latin typeface="Arial Narrow" panose="020B0604020202020204" pitchFamily="34" charset="0"/>
              <a:cs typeface="Arial Narrow" panose="020B0604020202020204" pitchFamily="34" charset="0"/>
            </a:rPr>
            <a:t>Transparent</a:t>
          </a:r>
        </a:p>
      </dgm:t>
    </dgm:pt>
    <dgm:pt modelId="{D8173042-AAAB-4167-9145-88A838EB0D7A}" type="parTrans" cxnId="{2F7C3A2E-1C2B-489C-9FFB-ADE7573AE274}">
      <dgm:prSet/>
      <dgm:spPr/>
      <dgm:t>
        <a:bodyPr/>
        <a:lstStyle/>
        <a:p>
          <a:endParaRPr lang="en-US"/>
        </a:p>
      </dgm:t>
    </dgm:pt>
    <dgm:pt modelId="{0EA1F22B-1664-4B35-9E29-32CE0C027056}" type="sibTrans" cxnId="{2F7C3A2E-1C2B-489C-9FFB-ADE7573AE274}">
      <dgm:prSet/>
      <dgm:spPr/>
      <dgm:t>
        <a:bodyPr/>
        <a:lstStyle/>
        <a:p>
          <a:endParaRPr lang="en-US"/>
        </a:p>
      </dgm:t>
    </dgm:pt>
    <dgm:pt modelId="{10A772C1-22F0-41CC-A4DF-C7E456DAE400}">
      <dgm:prSet/>
      <dgm:spPr/>
      <dgm:t>
        <a:bodyPr/>
        <a:lstStyle/>
        <a:p>
          <a:pPr>
            <a:lnSpc>
              <a:spcPct val="100000"/>
            </a:lnSpc>
            <a:defRPr cap="all"/>
          </a:pPr>
          <a:r>
            <a:rPr lang="en-US" b="1" i="0" dirty="0">
              <a:latin typeface="Arial Narrow" panose="020B0604020202020204" pitchFamily="34" charset="0"/>
              <a:cs typeface="Arial Narrow" panose="020B0604020202020204" pitchFamily="34" charset="0"/>
            </a:rPr>
            <a:t>Fair</a:t>
          </a:r>
        </a:p>
      </dgm:t>
    </dgm:pt>
    <dgm:pt modelId="{096977B2-5EA4-4DBC-9483-210AE26A90C9}" type="parTrans" cxnId="{8F6B0243-0272-4046-9A6D-AB90C8547A79}">
      <dgm:prSet/>
      <dgm:spPr/>
      <dgm:t>
        <a:bodyPr/>
        <a:lstStyle/>
        <a:p>
          <a:endParaRPr lang="en-US"/>
        </a:p>
      </dgm:t>
    </dgm:pt>
    <dgm:pt modelId="{0ABFA24E-13E7-4A5C-89E2-945A2065E92D}" type="sibTrans" cxnId="{8F6B0243-0272-4046-9A6D-AB90C8547A79}">
      <dgm:prSet/>
      <dgm:spPr/>
      <dgm:t>
        <a:bodyPr/>
        <a:lstStyle/>
        <a:p>
          <a:endParaRPr lang="en-US"/>
        </a:p>
      </dgm:t>
    </dgm:pt>
    <dgm:pt modelId="{2845FE5C-EB7F-4789-AD55-99A1D629A51A}">
      <dgm:prSet/>
      <dgm:spPr/>
      <dgm:t>
        <a:bodyPr/>
        <a:lstStyle/>
        <a:p>
          <a:pPr>
            <a:lnSpc>
              <a:spcPct val="100000"/>
            </a:lnSpc>
            <a:defRPr cap="all"/>
          </a:pPr>
          <a:r>
            <a:rPr lang="en-US" b="1" i="0" dirty="0">
              <a:latin typeface="Arial Narrow" panose="020B0604020202020204" pitchFamily="34" charset="0"/>
              <a:cs typeface="Arial Narrow" panose="020B0604020202020204" pitchFamily="34" charset="0"/>
            </a:rPr>
            <a:t>Equitable</a:t>
          </a:r>
        </a:p>
      </dgm:t>
    </dgm:pt>
    <dgm:pt modelId="{B6ADA649-2C7B-4E72-8739-87037567DF6E}" type="parTrans" cxnId="{FF3215E8-AA3C-4789-8349-A0C2CFF49391}">
      <dgm:prSet/>
      <dgm:spPr/>
      <dgm:t>
        <a:bodyPr/>
        <a:lstStyle/>
        <a:p>
          <a:endParaRPr lang="en-US"/>
        </a:p>
      </dgm:t>
    </dgm:pt>
    <dgm:pt modelId="{C2EFD31D-E130-4805-B580-5B53485981F5}" type="sibTrans" cxnId="{FF3215E8-AA3C-4789-8349-A0C2CFF49391}">
      <dgm:prSet/>
      <dgm:spPr/>
      <dgm:t>
        <a:bodyPr/>
        <a:lstStyle/>
        <a:p>
          <a:endParaRPr lang="en-US"/>
        </a:p>
      </dgm:t>
    </dgm:pt>
    <dgm:pt modelId="{5AA4D8A7-9D03-4F39-8977-6BBE8374A0A8}">
      <dgm:prSet/>
      <dgm:spPr/>
      <dgm:t>
        <a:bodyPr/>
        <a:lstStyle/>
        <a:p>
          <a:pPr>
            <a:lnSpc>
              <a:spcPct val="100000"/>
            </a:lnSpc>
            <a:defRPr cap="all"/>
          </a:pPr>
          <a:r>
            <a:rPr lang="en-US" b="1" i="0" dirty="0">
              <a:latin typeface="Arial Narrow" panose="020B0604020202020204" pitchFamily="34" charset="0"/>
              <a:cs typeface="Arial Narrow" panose="020B0604020202020204" pitchFamily="34" charset="0"/>
            </a:rPr>
            <a:t>Consultative</a:t>
          </a:r>
        </a:p>
      </dgm:t>
    </dgm:pt>
    <dgm:pt modelId="{0BF13336-C266-4BA8-B429-E12CFAAE56AA}" type="parTrans" cxnId="{639EE5E0-579C-4718-96B7-BBCC4B72B37A}">
      <dgm:prSet/>
      <dgm:spPr/>
      <dgm:t>
        <a:bodyPr/>
        <a:lstStyle/>
        <a:p>
          <a:endParaRPr lang="en-US"/>
        </a:p>
      </dgm:t>
    </dgm:pt>
    <dgm:pt modelId="{BC037D0B-F44E-43A3-A6D6-95529A42D73D}" type="sibTrans" cxnId="{639EE5E0-579C-4718-96B7-BBCC4B72B37A}">
      <dgm:prSet/>
      <dgm:spPr/>
      <dgm:t>
        <a:bodyPr/>
        <a:lstStyle/>
        <a:p>
          <a:endParaRPr lang="en-US"/>
        </a:p>
      </dgm:t>
    </dgm:pt>
    <dgm:pt modelId="{C86B71B7-2DEF-460F-A92F-87F402390A8C}">
      <dgm:prSet/>
      <dgm:spPr/>
      <dgm:t>
        <a:bodyPr/>
        <a:lstStyle/>
        <a:p>
          <a:pPr>
            <a:lnSpc>
              <a:spcPct val="100000"/>
            </a:lnSpc>
            <a:defRPr cap="all"/>
          </a:pPr>
          <a:r>
            <a:rPr lang="en-US" b="1" i="0" dirty="0">
              <a:latin typeface="Arial Narrow" panose="020B0604020202020204" pitchFamily="34" charset="0"/>
              <a:cs typeface="Arial Narrow" panose="020B0604020202020204" pitchFamily="34" charset="0"/>
            </a:rPr>
            <a:t>Cost Effective</a:t>
          </a:r>
        </a:p>
      </dgm:t>
    </dgm:pt>
    <dgm:pt modelId="{C41FE35A-D962-4A77-990F-8568531781C2}" type="parTrans" cxnId="{991464D8-5345-4155-9EDD-48893F2107CF}">
      <dgm:prSet/>
      <dgm:spPr/>
      <dgm:t>
        <a:bodyPr/>
        <a:lstStyle/>
        <a:p>
          <a:endParaRPr lang="en-US"/>
        </a:p>
      </dgm:t>
    </dgm:pt>
    <dgm:pt modelId="{056CA10A-B4CF-4978-BEDF-134CEB550783}" type="sibTrans" cxnId="{991464D8-5345-4155-9EDD-48893F2107CF}">
      <dgm:prSet/>
      <dgm:spPr/>
      <dgm:t>
        <a:bodyPr/>
        <a:lstStyle/>
        <a:p>
          <a:endParaRPr lang="en-US"/>
        </a:p>
      </dgm:t>
    </dgm:pt>
    <dgm:pt modelId="{1718FD53-7279-4B61-AF62-C043402B2DBF}">
      <dgm:prSet/>
      <dgm:spPr/>
      <dgm:t>
        <a:bodyPr/>
        <a:lstStyle/>
        <a:p>
          <a:pPr>
            <a:lnSpc>
              <a:spcPct val="100000"/>
            </a:lnSpc>
            <a:defRPr cap="all"/>
          </a:pPr>
          <a:r>
            <a:rPr lang="en-US" b="1" i="0" dirty="0">
              <a:latin typeface="Arial Narrow" panose="020B0604020202020204" pitchFamily="34" charset="0"/>
              <a:cs typeface="Arial Narrow" panose="020B0604020202020204" pitchFamily="34" charset="0"/>
            </a:rPr>
            <a:t>Firm</a:t>
          </a:r>
        </a:p>
      </dgm:t>
    </dgm:pt>
    <dgm:pt modelId="{3365959A-5EC9-4CB8-8DEC-6478FE20117F}" type="parTrans" cxnId="{751D2EED-2BB8-4606-A1A9-DCE569B6109B}">
      <dgm:prSet/>
      <dgm:spPr/>
      <dgm:t>
        <a:bodyPr/>
        <a:lstStyle/>
        <a:p>
          <a:endParaRPr lang="en-US"/>
        </a:p>
      </dgm:t>
    </dgm:pt>
    <dgm:pt modelId="{5B15D2B8-A81A-453E-AA50-9D7A4E9AD826}" type="sibTrans" cxnId="{751D2EED-2BB8-4606-A1A9-DCE569B6109B}">
      <dgm:prSet/>
      <dgm:spPr/>
      <dgm:t>
        <a:bodyPr/>
        <a:lstStyle/>
        <a:p>
          <a:endParaRPr lang="en-US"/>
        </a:p>
      </dgm:t>
    </dgm:pt>
    <dgm:pt modelId="{361C28F3-CD1F-4CB7-A45F-5A158B7C8AB9}">
      <dgm:prSet/>
      <dgm:spPr/>
      <dgm:t>
        <a:bodyPr/>
        <a:lstStyle/>
        <a:p>
          <a:pPr>
            <a:lnSpc>
              <a:spcPct val="100000"/>
            </a:lnSpc>
            <a:defRPr cap="all"/>
          </a:pPr>
          <a:r>
            <a:rPr lang="en-US" b="1" i="0" dirty="0">
              <a:latin typeface="Arial Narrow" panose="020B0604020202020204" pitchFamily="34" charset="0"/>
              <a:cs typeface="Arial Narrow" panose="020B0604020202020204" pitchFamily="34" charset="0"/>
            </a:rPr>
            <a:t>Pro-active</a:t>
          </a:r>
        </a:p>
      </dgm:t>
    </dgm:pt>
    <dgm:pt modelId="{63B5557A-15A9-4B8B-88FB-2069E4640BC4}" type="parTrans" cxnId="{088682E8-718C-4895-ADF4-B29EE43341A0}">
      <dgm:prSet/>
      <dgm:spPr/>
      <dgm:t>
        <a:bodyPr/>
        <a:lstStyle/>
        <a:p>
          <a:endParaRPr lang="en-US"/>
        </a:p>
      </dgm:t>
    </dgm:pt>
    <dgm:pt modelId="{4872027D-4F85-40DC-B210-AB9580645D85}" type="sibTrans" cxnId="{088682E8-718C-4895-ADF4-B29EE43341A0}">
      <dgm:prSet/>
      <dgm:spPr/>
      <dgm:t>
        <a:bodyPr/>
        <a:lstStyle/>
        <a:p>
          <a:endParaRPr lang="en-US"/>
        </a:p>
      </dgm:t>
    </dgm:pt>
    <dgm:pt modelId="{AB9C8985-63DB-4440-92D5-CC661809853D}">
      <dgm:prSet/>
      <dgm:spPr>
        <a:solidFill>
          <a:schemeClr val="bg1"/>
        </a:solidFill>
      </dgm:spPr>
      <dgm:t>
        <a:bodyPr/>
        <a:lstStyle/>
        <a:p>
          <a:pPr>
            <a:lnSpc>
              <a:spcPct val="100000"/>
            </a:lnSpc>
            <a:defRPr cap="all"/>
          </a:pPr>
          <a:r>
            <a:rPr lang="en-US" b="1" i="0" dirty="0">
              <a:latin typeface="Arial Narrow" panose="020B0604020202020204" pitchFamily="34" charset="0"/>
              <a:cs typeface="Arial Narrow" panose="020B0604020202020204" pitchFamily="34" charset="0"/>
            </a:rPr>
            <a:t>INDEPENDENT</a:t>
          </a:r>
        </a:p>
      </dgm:t>
    </dgm:pt>
    <dgm:pt modelId="{FEB9D5AD-3D7A-4D64-8600-94E0F7F7C12D}" type="sibTrans" cxnId="{92F8E011-4E5C-4FDD-9CC2-E93AFC776B6A}">
      <dgm:prSet/>
      <dgm:spPr/>
      <dgm:t>
        <a:bodyPr/>
        <a:lstStyle/>
        <a:p>
          <a:endParaRPr lang="en-GB"/>
        </a:p>
      </dgm:t>
    </dgm:pt>
    <dgm:pt modelId="{2272F449-9384-44A4-86AC-771618B057E2}" type="parTrans" cxnId="{92F8E011-4E5C-4FDD-9CC2-E93AFC776B6A}">
      <dgm:prSet/>
      <dgm:spPr/>
      <dgm:t>
        <a:bodyPr/>
        <a:lstStyle/>
        <a:p>
          <a:endParaRPr lang="en-GB"/>
        </a:p>
      </dgm:t>
    </dgm:pt>
    <dgm:pt modelId="{6C582195-2AB1-4368-9266-7169768275EC}" type="pres">
      <dgm:prSet presAssocID="{96B7687F-2CBC-4216-9230-CAEE96C21854}" presName="root" presStyleCnt="0">
        <dgm:presLayoutVars>
          <dgm:dir/>
          <dgm:resizeHandles val="exact"/>
        </dgm:presLayoutVars>
      </dgm:prSet>
      <dgm:spPr/>
      <dgm:t>
        <a:bodyPr/>
        <a:lstStyle/>
        <a:p>
          <a:endParaRPr lang="en-US"/>
        </a:p>
      </dgm:t>
    </dgm:pt>
    <dgm:pt modelId="{E8322667-767C-436B-B371-6418B5DD6808}" type="pres">
      <dgm:prSet presAssocID="{3504467F-3619-4A92-8692-B161F98D893D}" presName="compNode" presStyleCnt="0"/>
      <dgm:spPr/>
    </dgm:pt>
    <dgm:pt modelId="{228A7296-3B60-4CB4-A5B5-B760E0D23E8A}" type="pres">
      <dgm:prSet presAssocID="{3504467F-3619-4A92-8692-B161F98D893D}" presName="iconBgRect" presStyleLbl="bgShp" presStyleIdx="0" presStyleCnt="8"/>
      <dgm:spPr>
        <a:solidFill>
          <a:srgbClr val="061D3A"/>
        </a:solidFill>
      </dgm:spPr>
    </dgm:pt>
    <dgm:pt modelId="{A33B2309-5557-43A2-BE9D-5D633DD6140C}" type="pres">
      <dgm:prSet presAssocID="{3504467F-3619-4A92-8692-B161F98D893D}"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Eye"/>
        </a:ext>
      </dgm:extLst>
    </dgm:pt>
    <dgm:pt modelId="{DD630EDC-6DE0-461A-995B-A0B1EE7181D2}" type="pres">
      <dgm:prSet presAssocID="{3504467F-3619-4A92-8692-B161F98D893D}" presName="spaceRect" presStyleCnt="0"/>
      <dgm:spPr/>
    </dgm:pt>
    <dgm:pt modelId="{7C4C61FC-1D62-4ED5-AC6B-73BEAFB7114F}" type="pres">
      <dgm:prSet presAssocID="{3504467F-3619-4A92-8692-B161F98D893D}" presName="textRect" presStyleLbl="revTx" presStyleIdx="0" presStyleCnt="8">
        <dgm:presLayoutVars>
          <dgm:chMax val="1"/>
          <dgm:chPref val="1"/>
        </dgm:presLayoutVars>
      </dgm:prSet>
      <dgm:spPr/>
      <dgm:t>
        <a:bodyPr/>
        <a:lstStyle/>
        <a:p>
          <a:endParaRPr lang="en-US"/>
        </a:p>
      </dgm:t>
    </dgm:pt>
    <dgm:pt modelId="{EE34B5B6-CE05-4598-B4A8-CB62903BD2D8}" type="pres">
      <dgm:prSet presAssocID="{0EA1F22B-1664-4B35-9E29-32CE0C027056}" presName="sibTrans" presStyleCnt="0"/>
      <dgm:spPr/>
    </dgm:pt>
    <dgm:pt modelId="{18FB41E5-746D-4A58-BE12-808591EA678F}" type="pres">
      <dgm:prSet presAssocID="{10A772C1-22F0-41CC-A4DF-C7E456DAE400}" presName="compNode" presStyleCnt="0"/>
      <dgm:spPr/>
    </dgm:pt>
    <dgm:pt modelId="{8683ADE5-D65D-4C96-8318-633DC105BA4D}" type="pres">
      <dgm:prSet presAssocID="{10A772C1-22F0-41CC-A4DF-C7E456DAE400}" presName="iconBgRect" presStyleLbl="bgShp" presStyleIdx="1" presStyleCnt="8"/>
      <dgm:spPr/>
    </dgm:pt>
    <dgm:pt modelId="{A5E48F26-904B-43CE-854F-94C500121FC3}" type="pres">
      <dgm:prSet presAssocID="{10A772C1-22F0-41CC-A4DF-C7E456DAE400}" presName="iconRect" presStyleLbl="node1" presStyleIdx="1" presStyleCnt="8"/>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cales of Justice"/>
        </a:ext>
      </dgm:extLst>
    </dgm:pt>
    <dgm:pt modelId="{19FA76E2-AF81-4B50-95E5-4A9F865AF6BD}" type="pres">
      <dgm:prSet presAssocID="{10A772C1-22F0-41CC-A4DF-C7E456DAE400}" presName="spaceRect" presStyleCnt="0"/>
      <dgm:spPr/>
    </dgm:pt>
    <dgm:pt modelId="{DA367F07-8E06-49C6-9821-A8E48AE650E8}" type="pres">
      <dgm:prSet presAssocID="{10A772C1-22F0-41CC-A4DF-C7E456DAE400}" presName="textRect" presStyleLbl="revTx" presStyleIdx="1" presStyleCnt="8">
        <dgm:presLayoutVars>
          <dgm:chMax val="1"/>
          <dgm:chPref val="1"/>
        </dgm:presLayoutVars>
      </dgm:prSet>
      <dgm:spPr/>
      <dgm:t>
        <a:bodyPr/>
        <a:lstStyle/>
        <a:p>
          <a:endParaRPr lang="en-US"/>
        </a:p>
      </dgm:t>
    </dgm:pt>
    <dgm:pt modelId="{7FDE22E6-71DD-4720-8F21-08EBA4717D37}" type="pres">
      <dgm:prSet presAssocID="{0ABFA24E-13E7-4A5C-89E2-945A2065E92D}" presName="sibTrans" presStyleCnt="0"/>
      <dgm:spPr/>
    </dgm:pt>
    <dgm:pt modelId="{C0F7CE66-D5CB-4117-8133-118D00A55134}" type="pres">
      <dgm:prSet presAssocID="{AB9C8985-63DB-4440-92D5-CC661809853D}" presName="compNode" presStyleCnt="0"/>
      <dgm:spPr/>
    </dgm:pt>
    <dgm:pt modelId="{003AA044-DB79-4085-909F-9CD8B7B3F609}" type="pres">
      <dgm:prSet presAssocID="{AB9C8985-63DB-4440-92D5-CC661809853D}" presName="iconBgRect" presStyleLbl="bgShp" presStyleIdx="2" presStyleCnt="8"/>
      <dgm:spPr>
        <a:solidFill>
          <a:srgbClr val="2CB263"/>
        </a:solidFill>
      </dgm:spPr>
    </dgm:pt>
    <dgm:pt modelId="{5D55CD1E-CFC6-47FD-9811-6BF1C52F7EAA}" type="pres">
      <dgm:prSet presAssocID="{AB9C8985-63DB-4440-92D5-CC661809853D}" presName="iconRect" presStyleLbl="node1" presStyleIdx="2" presStyleCnt="8" custLinFactX="-73893" custLinFactY="12271" custLinFactNeighborX="-100000" custLinFactNeighborY="100000"/>
      <dgm:spPr/>
    </dgm:pt>
    <dgm:pt modelId="{A1E87AD6-F3D7-448F-9823-730A3915BA79}" type="pres">
      <dgm:prSet presAssocID="{AB9C8985-63DB-4440-92D5-CC661809853D}" presName="spaceRect" presStyleCnt="0"/>
      <dgm:spPr/>
    </dgm:pt>
    <dgm:pt modelId="{98346C58-B531-4F85-86B7-10551F521765}" type="pres">
      <dgm:prSet presAssocID="{AB9C8985-63DB-4440-92D5-CC661809853D}" presName="textRect" presStyleLbl="revTx" presStyleIdx="2" presStyleCnt="8">
        <dgm:presLayoutVars>
          <dgm:chMax val="1"/>
          <dgm:chPref val="1"/>
        </dgm:presLayoutVars>
      </dgm:prSet>
      <dgm:spPr/>
      <dgm:t>
        <a:bodyPr/>
        <a:lstStyle/>
        <a:p>
          <a:endParaRPr lang="en-US"/>
        </a:p>
      </dgm:t>
    </dgm:pt>
    <dgm:pt modelId="{71FCBBA1-9E8A-44A7-A0BC-3F7D0EB2188B}" type="pres">
      <dgm:prSet presAssocID="{FEB9D5AD-3D7A-4D64-8600-94E0F7F7C12D}" presName="sibTrans" presStyleCnt="0"/>
      <dgm:spPr/>
    </dgm:pt>
    <dgm:pt modelId="{D68C5A6A-FDC5-477E-93A9-A6219B81CB3F}" type="pres">
      <dgm:prSet presAssocID="{2845FE5C-EB7F-4789-AD55-99A1D629A51A}" presName="compNode" presStyleCnt="0"/>
      <dgm:spPr/>
    </dgm:pt>
    <dgm:pt modelId="{87F97786-01DB-4778-917F-DBC6C2AC6AA7}" type="pres">
      <dgm:prSet presAssocID="{2845FE5C-EB7F-4789-AD55-99A1D629A51A}" presName="iconBgRect" presStyleLbl="bgShp" presStyleIdx="3" presStyleCnt="8"/>
      <dgm:spPr>
        <a:solidFill>
          <a:srgbClr val="061D3A"/>
        </a:solidFill>
      </dgm:spPr>
    </dgm:pt>
    <dgm:pt modelId="{AEC181D1-BC93-47BF-A31A-F6AA5C9097EA}" type="pres">
      <dgm:prSet presAssocID="{2845FE5C-EB7F-4789-AD55-99A1D629A51A}" presName="iconRect" presStyleLbl="node1" presStyleIdx="3" presStyleCnt="8"/>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eckmark"/>
        </a:ext>
      </dgm:extLst>
    </dgm:pt>
    <dgm:pt modelId="{2A132655-D2AF-4189-9F99-AEF85447E5A2}" type="pres">
      <dgm:prSet presAssocID="{2845FE5C-EB7F-4789-AD55-99A1D629A51A}" presName="spaceRect" presStyleCnt="0"/>
      <dgm:spPr/>
    </dgm:pt>
    <dgm:pt modelId="{2B5F1E8A-46A9-4514-B8F9-1DB4234C9D6F}" type="pres">
      <dgm:prSet presAssocID="{2845FE5C-EB7F-4789-AD55-99A1D629A51A}" presName="textRect" presStyleLbl="revTx" presStyleIdx="3" presStyleCnt="8">
        <dgm:presLayoutVars>
          <dgm:chMax val="1"/>
          <dgm:chPref val="1"/>
        </dgm:presLayoutVars>
      </dgm:prSet>
      <dgm:spPr/>
      <dgm:t>
        <a:bodyPr/>
        <a:lstStyle/>
        <a:p>
          <a:endParaRPr lang="en-US"/>
        </a:p>
      </dgm:t>
    </dgm:pt>
    <dgm:pt modelId="{A1BFD016-EEE4-4623-9ED4-DE3484733D97}" type="pres">
      <dgm:prSet presAssocID="{C2EFD31D-E130-4805-B580-5B53485981F5}" presName="sibTrans" presStyleCnt="0"/>
      <dgm:spPr/>
    </dgm:pt>
    <dgm:pt modelId="{3E67B0ED-F9AE-4C75-ADFF-C31C8C9EEA4B}" type="pres">
      <dgm:prSet presAssocID="{5AA4D8A7-9D03-4F39-8977-6BBE8374A0A8}" presName="compNode" presStyleCnt="0"/>
      <dgm:spPr/>
    </dgm:pt>
    <dgm:pt modelId="{AEA08333-AB62-4884-A19F-F8F5FE620FBD}" type="pres">
      <dgm:prSet presAssocID="{5AA4D8A7-9D03-4F39-8977-6BBE8374A0A8}" presName="iconBgRect" presStyleLbl="bgShp" presStyleIdx="4" presStyleCnt="8"/>
      <dgm:spPr>
        <a:solidFill>
          <a:schemeClr val="bg1">
            <a:lumMod val="65000"/>
          </a:schemeClr>
        </a:solidFill>
      </dgm:spPr>
    </dgm:pt>
    <dgm:pt modelId="{DAC75D58-5D01-4A67-A434-6C3D6EF998A5}" type="pres">
      <dgm:prSet presAssocID="{5AA4D8A7-9D03-4F39-8977-6BBE8374A0A8}" presName="iconRect" presStyleLbl="node1" presStyleIdx="4" presStyleCnt="8"/>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Handshake"/>
        </a:ext>
      </dgm:extLst>
    </dgm:pt>
    <dgm:pt modelId="{A4F3FC55-6CAF-4C14-A427-FBD8134ED814}" type="pres">
      <dgm:prSet presAssocID="{5AA4D8A7-9D03-4F39-8977-6BBE8374A0A8}" presName="spaceRect" presStyleCnt="0"/>
      <dgm:spPr/>
    </dgm:pt>
    <dgm:pt modelId="{B7108943-2A77-49B0-B86B-7BC48F88F737}" type="pres">
      <dgm:prSet presAssocID="{5AA4D8A7-9D03-4F39-8977-6BBE8374A0A8}" presName="textRect" presStyleLbl="revTx" presStyleIdx="4" presStyleCnt="8">
        <dgm:presLayoutVars>
          <dgm:chMax val="1"/>
          <dgm:chPref val="1"/>
        </dgm:presLayoutVars>
      </dgm:prSet>
      <dgm:spPr/>
      <dgm:t>
        <a:bodyPr/>
        <a:lstStyle/>
        <a:p>
          <a:endParaRPr lang="en-US"/>
        </a:p>
      </dgm:t>
    </dgm:pt>
    <dgm:pt modelId="{76669113-F801-417D-A963-4F86275564C1}" type="pres">
      <dgm:prSet presAssocID="{BC037D0B-F44E-43A3-A6D6-95529A42D73D}" presName="sibTrans" presStyleCnt="0"/>
      <dgm:spPr/>
    </dgm:pt>
    <dgm:pt modelId="{8485A7D0-1EA0-4825-9937-C1CB6F53C5A0}" type="pres">
      <dgm:prSet presAssocID="{C86B71B7-2DEF-460F-A92F-87F402390A8C}" presName="compNode" presStyleCnt="0"/>
      <dgm:spPr/>
    </dgm:pt>
    <dgm:pt modelId="{1669BEDE-96E7-4F19-A93D-3127B9857899}" type="pres">
      <dgm:prSet presAssocID="{C86B71B7-2DEF-460F-A92F-87F402390A8C}" presName="iconBgRect" presStyleLbl="bgShp" presStyleIdx="5" presStyleCnt="8"/>
      <dgm:spPr>
        <a:solidFill>
          <a:srgbClr val="2CB263"/>
        </a:solidFill>
      </dgm:spPr>
    </dgm:pt>
    <dgm:pt modelId="{A48B6448-6F46-4035-9395-34255B9D056F}" type="pres">
      <dgm:prSet presAssocID="{C86B71B7-2DEF-460F-A92F-87F402390A8C}" presName="iconRect" presStyleLbl="node1" presStyleIdx="5" presStyleCnt="8"/>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Money"/>
        </a:ext>
      </dgm:extLst>
    </dgm:pt>
    <dgm:pt modelId="{8EF7BCA4-A227-4962-9169-9931A6A028A3}" type="pres">
      <dgm:prSet presAssocID="{C86B71B7-2DEF-460F-A92F-87F402390A8C}" presName="spaceRect" presStyleCnt="0"/>
      <dgm:spPr/>
    </dgm:pt>
    <dgm:pt modelId="{8028F6A5-F269-4A72-B6E9-398551A44208}" type="pres">
      <dgm:prSet presAssocID="{C86B71B7-2DEF-460F-A92F-87F402390A8C}" presName="textRect" presStyleLbl="revTx" presStyleIdx="5" presStyleCnt="8">
        <dgm:presLayoutVars>
          <dgm:chMax val="1"/>
          <dgm:chPref val="1"/>
        </dgm:presLayoutVars>
      </dgm:prSet>
      <dgm:spPr/>
      <dgm:t>
        <a:bodyPr/>
        <a:lstStyle/>
        <a:p>
          <a:endParaRPr lang="en-US"/>
        </a:p>
      </dgm:t>
    </dgm:pt>
    <dgm:pt modelId="{D43B8537-DDAE-45D3-8EBC-A5E088E4F827}" type="pres">
      <dgm:prSet presAssocID="{056CA10A-B4CF-4978-BEDF-134CEB550783}" presName="sibTrans" presStyleCnt="0"/>
      <dgm:spPr/>
    </dgm:pt>
    <dgm:pt modelId="{C60DF573-320A-4DEE-8E67-3FC1C2409B9C}" type="pres">
      <dgm:prSet presAssocID="{1718FD53-7279-4B61-AF62-C043402B2DBF}" presName="compNode" presStyleCnt="0"/>
      <dgm:spPr/>
    </dgm:pt>
    <dgm:pt modelId="{DF45EF9C-A065-4E7E-992D-BDD3B9F49EB6}" type="pres">
      <dgm:prSet presAssocID="{1718FD53-7279-4B61-AF62-C043402B2DBF}" presName="iconBgRect" presStyleLbl="bgShp" presStyleIdx="6" presStyleCnt="8"/>
      <dgm:spPr>
        <a:solidFill>
          <a:srgbClr val="061D3A"/>
        </a:solidFill>
      </dgm:spPr>
    </dgm:pt>
    <dgm:pt modelId="{11F2471E-364B-4A85-AE8A-A024EE93A632}" type="pres">
      <dgm:prSet presAssocID="{1718FD53-7279-4B61-AF62-C043402B2DBF}" presName="iconRect" presStyleLbl="node1" presStyleIdx="6" presStyleCnt="8"/>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Building"/>
        </a:ext>
      </dgm:extLst>
    </dgm:pt>
    <dgm:pt modelId="{D72EBBF0-B2FA-4A9A-9840-6A005C73C8DD}" type="pres">
      <dgm:prSet presAssocID="{1718FD53-7279-4B61-AF62-C043402B2DBF}" presName="spaceRect" presStyleCnt="0"/>
      <dgm:spPr/>
    </dgm:pt>
    <dgm:pt modelId="{69A32FDD-6D65-4972-8A4D-F7DF49B148F9}" type="pres">
      <dgm:prSet presAssocID="{1718FD53-7279-4B61-AF62-C043402B2DBF}" presName="textRect" presStyleLbl="revTx" presStyleIdx="6" presStyleCnt="8">
        <dgm:presLayoutVars>
          <dgm:chMax val="1"/>
          <dgm:chPref val="1"/>
        </dgm:presLayoutVars>
      </dgm:prSet>
      <dgm:spPr/>
      <dgm:t>
        <a:bodyPr/>
        <a:lstStyle/>
        <a:p>
          <a:endParaRPr lang="en-US"/>
        </a:p>
      </dgm:t>
    </dgm:pt>
    <dgm:pt modelId="{404E25C5-6BB2-46B9-9859-5063A5773600}" type="pres">
      <dgm:prSet presAssocID="{5B15D2B8-A81A-453E-AA50-9D7A4E9AD826}" presName="sibTrans" presStyleCnt="0"/>
      <dgm:spPr/>
    </dgm:pt>
    <dgm:pt modelId="{9FDE599B-DC4D-46CF-A13A-4FB030ED9EA8}" type="pres">
      <dgm:prSet presAssocID="{361C28F3-CD1F-4CB7-A45F-5A158B7C8AB9}" presName="compNode" presStyleCnt="0"/>
      <dgm:spPr/>
    </dgm:pt>
    <dgm:pt modelId="{E7BF76D9-8574-4EEA-AAA6-4FFBABC00226}" type="pres">
      <dgm:prSet presAssocID="{361C28F3-CD1F-4CB7-A45F-5A158B7C8AB9}" presName="iconBgRect" presStyleLbl="bgShp" presStyleIdx="7" presStyleCnt="8"/>
      <dgm:spPr>
        <a:solidFill>
          <a:schemeClr val="bg1">
            <a:lumMod val="65000"/>
          </a:schemeClr>
        </a:solidFill>
      </dgm:spPr>
    </dgm:pt>
    <dgm:pt modelId="{915342E0-1BC1-464A-8094-9BBE8FE84177}" type="pres">
      <dgm:prSet presAssocID="{361C28F3-CD1F-4CB7-A45F-5A158B7C8AB9}" presName="iconRect" presStyleLbl="node1" presStyleIdx="7" presStyleCnt="8"/>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Dumbbell"/>
        </a:ext>
      </dgm:extLst>
    </dgm:pt>
    <dgm:pt modelId="{A5D09FFC-4A68-45BA-BBD4-D5C6146216D5}" type="pres">
      <dgm:prSet presAssocID="{361C28F3-CD1F-4CB7-A45F-5A158B7C8AB9}" presName="spaceRect" presStyleCnt="0"/>
      <dgm:spPr/>
    </dgm:pt>
    <dgm:pt modelId="{30170D4D-BBAE-4B16-85E0-7B802B29855E}" type="pres">
      <dgm:prSet presAssocID="{361C28F3-CD1F-4CB7-A45F-5A158B7C8AB9}" presName="textRect" presStyleLbl="revTx" presStyleIdx="7" presStyleCnt="8">
        <dgm:presLayoutVars>
          <dgm:chMax val="1"/>
          <dgm:chPref val="1"/>
        </dgm:presLayoutVars>
      </dgm:prSet>
      <dgm:spPr/>
      <dgm:t>
        <a:bodyPr/>
        <a:lstStyle/>
        <a:p>
          <a:endParaRPr lang="en-US"/>
        </a:p>
      </dgm:t>
    </dgm:pt>
  </dgm:ptLst>
  <dgm:cxnLst>
    <dgm:cxn modelId="{35DA7E97-90FD-4107-9787-DD10F192DB9C}" type="presOf" srcId="{3504467F-3619-4A92-8692-B161F98D893D}" destId="{7C4C61FC-1D62-4ED5-AC6B-73BEAFB7114F}" srcOrd="0" destOrd="0" presId="urn:microsoft.com/office/officeart/2018/5/layout/IconCircleLabelList"/>
    <dgm:cxn modelId="{991464D8-5345-4155-9EDD-48893F2107CF}" srcId="{96B7687F-2CBC-4216-9230-CAEE96C21854}" destId="{C86B71B7-2DEF-460F-A92F-87F402390A8C}" srcOrd="5" destOrd="0" parTransId="{C41FE35A-D962-4A77-990F-8568531781C2}" sibTransId="{056CA10A-B4CF-4978-BEDF-134CEB550783}"/>
    <dgm:cxn modelId="{088682E8-718C-4895-ADF4-B29EE43341A0}" srcId="{96B7687F-2CBC-4216-9230-CAEE96C21854}" destId="{361C28F3-CD1F-4CB7-A45F-5A158B7C8AB9}" srcOrd="7" destOrd="0" parTransId="{63B5557A-15A9-4B8B-88FB-2069E4640BC4}" sibTransId="{4872027D-4F85-40DC-B210-AB9580645D85}"/>
    <dgm:cxn modelId="{FF3215E8-AA3C-4789-8349-A0C2CFF49391}" srcId="{96B7687F-2CBC-4216-9230-CAEE96C21854}" destId="{2845FE5C-EB7F-4789-AD55-99A1D629A51A}" srcOrd="3" destOrd="0" parTransId="{B6ADA649-2C7B-4E72-8739-87037567DF6E}" sibTransId="{C2EFD31D-E130-4805-B580-5B53485981F5}"/>
    <dgm:cxn modelId="{2CD13E59-69B8-499E-B3F3-991EB370A614}" type="presOf" srcId="{C86B71B7-2DEF-460F-A92F-87F402390A8C}" destId="{8028F6A5-F269-4A72-B6E9-398551A44208}" srcOrd="0" destOrd="0" presId="urn:microsoft.com/office/officeart/2018/5/layout/IconCircleLabelList"/>
    <dgm:cxn modelId="{6561C9CF-9C9E-4F71-87E3-1012E5F92BA6}" type="presOf" srcId="{1718FD53-7279-4B61-AF62-C043402B2DBF}" destId="{69A32FDD-6D65-4972-8A4D-F7DF49B148F9}" srcOrd="0" destOrd="0" presId="urn:microsoft.com/office/officeart/2018/5/layout/IconCircleLabelList"/>
    <dgm:cxn modelId="{639EE5E0-579C-4718-96B7-BBCC4B72B37A}" srcId="{96B7687F-2CBC-4216-9230-CAEE96C21854}" destId="{5AA4D8A7-9D03-4F39-8977-6BBE8374A0A8}" srcOrd="4" destOrd="0" parTransId="{0BF13336-C266-4BA8-B429-E12CFAAE56AA}" sibTransId="{BC037D0B-F44E-43A3-A6D6-95529A42D73D}"/>
    <dgm:cxn modelId="{4EEEA1EA-54C4-4D5A-95B6-82E382EA4685}" type="presOf" srcId="{361C28F3-CD1F-4CB7-A45F-5A158B7C8AB9}" destId="{30170D4D-BBAE-4B16-85E0-7B802B29855E}" srcOrd="0" destOrd="0" presId="urn:microsoft.com/office/officeart/2018/5/layout/IconCircleLabelList"/>
    <dgm:cxn modelId="{00F2C69C-EE2B-4606-AD0C-1512FD5CCC7E}" type="presOf" srcId="{10A772C1-22F0-41CC-A4DF-C7E456DAE400}" destId="{DA367F07-8E06-49C6-9821-A8E48AE650E8}" srcOrd="0" destOrd="0" presId="urn:microsoft.com/office/officeart/2018/5/layout/IconCircleLabelList"/>
    <dgm:cxn modelId="{92F8E011-4E5C-4FDD-9CC2-E93AFC776B6A}" srcId="{96B7687F-2CBC-4216-9230-CAEE96C21854}" destId="{AB9C8985-63DB-4440-92D5-CC661809853D}" srcOrd="2" destOrd="0" parTransId="{2272F449-9384-44A4-86AC-771618B057E2}" sibTransId="{FEB9D5AD-3D7A-4D64-8600-94E0F7F7C12D}"/>
    <dgm:cxn modelId="{CC4A3CA4-E4C1-4E2A-80FA-00AD02AAB01C}" type="presOf" srcId="{AB9C8985-63DB-4440-92D5-CC661809853D}" destId="{98346C58-B531-4F85-86B7-10551F521765}" srcOrd="0" destOrd="0" presId="urn:microsoft.com/office/officeart/2018/5/layout/IconCircleLabelList"/>
    <dgm:cxn modelId="{404D2A49-7C2C-43B5-9DA0-81B808283862}" type="presOf" srcId="{96B7687F-2CBC-4216-9230-CAEE96C21854}" destId="{6C582195-2AB1-4368-9266-7169768275EC}" srcOrd="0" destOrd="0" presId="urn:microsoft.com/office/officeart/2018/5/layout/IconCircleLabelList"/>
    <dgm:cxn modelId="{72A5A5AF-6EC1-43EC-8462-4FEB78EF631F}" type="presOf" srcId="{2845FE5C-EB7F-4789-AD55-99A1D629A51A}" destId="{2B5F1E8A-46A9-4514-B8F9-1DB4234C9D6F}" srcOrd="0" destOrd="0" presId="urn:microsoft.com/office/officeart/2018/5/layout/IconCircleLabelList"/>
    <dgm:cxn modelId="{2F7C3A2E-1C2B-489C-9FFB-ADE7573AE274}" srcId="{96B7687F-2CBC-4216-9230-CAEE96C21854}" destId="{3504467F-3619-4A92-8692-B161F98D893D}" srcOrd="0" destOrd="0" parTransId="{D8173042-AAAB-4167-9145-88A838EB0D7A}" sibTransId="{0EA1F22B-1664-4B35-9E29-32CE0C027056}"/>
    <dgm:cxn modelId="{751D2EED-2BB8-4606-A1A9-DCE569B6109B}" srcId="{96B7687F-2CBC-4216-9230-CAEE96C21854}" destId="{1718FD53-7279-4B61-AF62-C043402B2DBF}" srcOrd="6" destOrd="0" parTransId="{3365959A-5EC9-4CB8-8DEC-6478FE20117F}" sibTransId="{5B15D2B8-A81A-453E-AA50-9D7A4E9AD826}"/>
    <dgm:cxn modelId="{C1EAFC0E-7E25-4584-9F3D-3091C331A560}" type="presOf" srcId="{5AA4D8A7-9D03-4F39-8977-6BBE8374A0A8}" destId="{B7108943-2A77-49B0-B86B-7BC48F88F737}" srcOrd="0" destOrd="0" presId="urn:microsoft.com/office/officeart/2018/5/layout/IconCircleLabelList"/>
    <dgm:cxn modelId="{8F6B0243-0272-4046-9A6D-AB90C8547A79}" srcId="{96B7687F-2CBC-4216-9230-CAEE96C21854}" destId="{10A772C1-22F0-41CC-A4DF-C7E456DAE400}" srcOrd="1" destOrd="0" parTransId="{096977B2-5EA4-4DBC-9483-210AE26A90C9}" sibTransId="{0ABFA24E-13E7-4A5C-89E2-945A2065E92D}"/>
    <dgm:cxn modelId="{7D5EE0DA-B48E-4B0C-991B-4CCA59A7388C}" type="presParOf" srcId="{6C582195-2AB1-4368-9266-7169768275EC}" destId="{E8322667-767C-436B-B371-6418B5DD6808}" srcOrd="0" destOrd="0" presId="urn:microsoft.com/office/officeart/2018/5/layout/IconCircleLabelList"/>
    <dgm:cxn modelId="{9054FD0E-2D23-41EF-ACAD-0B2182A47056}" type="presParOf" srcId="{E8322667-767C-436B-B371-6418B5DD6808}" destId="{228A7296-3B60-4CB4-A5B5-B760E0D23E8A}" srcOrd="0" destOrd="0" presId="urn:microsoft.com/office/officeart/2018/5/layout/IconCircleLabelList"/>
    <dgm:cxn modelId="{516DFA3B-E544-441E-B1DA-76A64D167124}" type="presParOf" srcId="{E8322667-767C-436B-B371-6418B5DD6808}" destId="{A33B2309-5557-43A2-BE9D-5D633DD6140C}" srcOrd="1" destOrd="0" presId="urn:microsoft.com/office/officeart/2018/5/layout/IconCircleLabelList"/>
    <dgm:cxn modelId="{C156DA63-96EA-4282-88B8-44B5DA0D8D7D}" type="presParOf" srcId="{E8322667-767C-436B-B371-6418B5DD6808}" destId="{DD630EDC-6DE0-461A-995B-A0B1EE7181D2}" srcOrd="2" destOrd="0" presId="urn:microsoft.com/office/officeart/2018/5/layout/IconCircleLabelList"/>
    <dgm:cxn modelId="{6FB7EFE1-2276-47B3-A844-021B46C0E7E1}" type="presParOf" srcId="{E8322667-767C-436B-B371-6418B5DD6808}" destId="{7C4C61FC-1D62-4ED5-AC6B-73BEAFB7114F}" srcOrd="3" destOrd="0" presId="urn:microsoft.com/office/officeart/2018/5/layout/IconCircleLabelList"/>
    <dgm:cxn modelId="{2A4B91E4-4B1F-4CD3-B8D6-D3430BA2205A}" type="presParOf" srcId="{6C582195-2AB1-4368-9266-7169768275EC}" destId="{EE34B5B6-CE05-4598-B4A8-CB62903BD2D8}" srcOrd="1" destOrd="0" presId="urn:microsoft.com/office/officeart/2018/5/layout/IconCircleLabelList"/>
    <dgm:cxn modelId="{6196140D-F015-4E0A-ACCE-4C96EFE592A4}" type="presParOf" srcId="{6C582195-2AB1-4368-9266-7169768275EC}" destId="{18FB41E5-746D-4A58-BE12-808591EA678F}" srcOrd="2" destOrd="0" presId="urn:microsoft.com/office/officeart/2018/5/layout/IconCircleLabelList"/>
    <dgm:cxn modelId="{3FCDAEE3-063E-4737-BA67-13C93545B8FF}" type="presParOf" srcId="{18FB41E5-746D-4A58-BE12-808591EA678F}" destId="{8683ADE5-D65D-4C96-8318-633DC105BA4D}" srcOrd="0" destOrd="0" presId="urn:microsoft.com/office/officeart/2018/5/layout/IconCircleLabelList"/>
    <dgm:cxn modelId="{F6874EA3-F284-4249-B394-650B9FB0DE73}" type="presParOf" srcId="{18FB41E5-746D-4A58-BE12-808591EA678F}" destId="{A5E48F26-904B-43CE-854F-94C500121FC3}" srcOrd="1" destOrd="0" presId="urn:microsoft.com/office/officeart/2018/5/layout/IconCircleLabelList"/>
    <dgm:cxn modelId="{96D4F69B-FFFF-4135-9DAB-913C6878F9A3}" type="presParOf" srcId="{18FB41E5-746D-4A58-BE12-808591EA678F}" destId="{19FA76E2-AF81-4B50-95E5-4A9F865AF6BD}" srcOrd="2" destOrd="0" presId="urn:microsoft.com/office/officeart/2018/5/layout/IconCircleLabelList"/>
    <dgm:cxn modelId="{0BDFEABC-3B9F-41B8-8B84-FCE9D32415D8}" type="presParOf" srcId="{18FB41E5-746D-4A58-BE12-808591EA678F}" destId="{DA367F07-8E06-49C6-9821-A8E48AE650E8}" srcOrd="3" destOrd="0" presId="urn:microsoft.com/office/officeart/2018/5/layout/IconCircleLabelList"/>
    <dgm:cxn modelId="{09C09FE1-BF71-40DC-BD38-AD079864F7F8}" type="presParOf" srcId="{6C582195-2AB1-4368-9266-7169768275EC}" destId="{7FDE22E6-71DD-4720-8F21-08EBA4717D37}" srcOrd="3" destOrd="0" presId="urn:microsoft.com/office/officeart/2018/5/layout/IconCircleLabelList"/>
    <dgm:cxn modelId="{A89F5DFA-475C-4A7A-87BC-7AE28E7A61F6}" type="presParOf" srcId="{6C582195-2AB1-4368-9266-7169768275EC}" destId="{C0F7CE66-D5CB-4117-8133-118D00A55134}" srcOrd="4" destOrd="0" presId="urn:microsoft.com/office/officeart/2018/5/layout/IconCircleLabelList"/>
    <dgm:cxn modelId="{CA805B8F-EB4D-475D-82E6-8A67DD71614B}" type="presParOf" srcId="{C0F7CE66-D5CB-4117-8133-118D00A55134}" destId="{003AA044-DB79-4085-909F-9CD8B7B3F609}" srcOrd="0" destOrd="0" presId="urn:microsoft.com/office/officeart/2018/5/layout/IconCircleLabelList"/>
    <dgm:cxn modelId="{0B754CD9-0121-4549-82AF-2FEC9AFD8CFB}" type="presParOf" srcId="{C0F7CE66-D5CB-4117-8133-118D00A55134}" destId="{5D55CD1E-CFC6-47FD-9811-6BF1C52F7EAA}" srcOrd="1" destOrd="0" presId="urn:microsoft.com/office/officeart/2018/5/layout/IconCircleLabelList"/>
    <dgm:cxn modelId="{3AE3B91E-414C-4764-B324-09662480E61A}" type="presParOf" srcId="{C0F7CE66-D5CB-4117-8133-118D00A55134}" destId="{A1E87AD6-F3D7-448F-9823-730A3915BA79}" srcOrd="2" destOrd="0" presId="urn:microsoft.com/office/officeart/2018/5/layout/IconCircleLabelList"/>
    <dgm:cxn modelId="{2C8AA89D-040D-489B-8BE4-098737A2EE30}" type="presParOf" srcId="{C0F7CE66-D5CB-4117-8133-118D00A55134}" destId="{98346C58-B531-4F85-86B7-10551F521765}" srcOrd="3" destOrd="0" presId="urn:microsoft.com/office/officeart/2018/5/layout/IconCircleLabelList"/>
    <dgm:cxn modelId="{004E0637-A4C7-419F-9DEE-1C54AF7F5725}" type="presParOf" srcId="{6C582195-2AB1-4368-9266-7169768275EC}" destId="{71FCBBA1-9E8A-44A7-A0BC-3F7D0EB2188B}" srcOrd="5" destOrd="0" presId="urn:microsoft.com/office/officeart/2018/5/layout/IconCircleLabelList"/>
    <dgm:cxn modelId="{F2C5918D-157F-4142-9E35-269A4007583D}" type="presParOf" srcId="{6C582195-2AB1-4368-9266-7169768275EC}" destId="{D68C5A6A-FDC5-477E-93A9-A6219B81CB3F}" srcOrd="6" destOrd="0" presId="urn:microsoft.com/office/officeart/2018/5/layout/IconCircleLabelList"/>
    <dgm:cxn modelId="{27CC25A1-8214-4183-9065-2E7E73B67ADF}" type="presParOf" srcId="{D68C5A6A-FDC5-477E-93A9-A6219B81CB3F}" destId="{87F97786-01DB-4778-917F-DBC6C2AC6AA7}" srcOrd="0" destOrd="0" presId="urn:microsoft.com/office/officeart/2018/5/layout/IconCircleLabelList"/>
    <dgm:cxn modelId="{C4B4CA2C-1980-49FB-9970-141F9810E529}" type="presParOf" srcId="{D68C5A6A-FDC5-477E-93A9-A6219B81CB3F}" destId="{AEC181D1-BC93-47BF-A31A-F6AA5C9097EA}" srcOrd="1" destOrd="0" presId="urn:microsoft.com/office/officeart/2018/5/layout/IconCircleLabelList"/>
    <dgm:cxn modelId="{9F424975-0380-4E7F-A3EF-C2953CAF9C83}" type="presParOf" srcId="{D68C5A6A-FDC5-477E-93A9-A6219B81CB3F}" destId="{2A132655-D2AF-4189-9F99-AEF85447E5A2}" srcOrd="2" destOrd="0" presId="urn:microsoft.com/office/officeart/2018/5/layout/IconCircleLabelList"/>
    <dgm:cxn modelId="{867C4DEF-A6D8-4A09-B5F4-FAB0AAA262EC}" type="presParOf" srcId="{D68C5A6A-FDC5-477E-93A9-A6219B81CB3F}" destId="{2B5F1E8A-46A9-4514-B8F9-1DB4234C9D6F}" srcOrd="3" destOrd="0" presId="urn:microsoft.com/office/officeart/2018/5/layout/IconCircleLabelList"/>
    <dgm:cxn modelId="{7E837277-99AC-48AC-AEA2-DC3C49964DB9}" type="presParOf" srcId="{6C582195-2AB1-4368-9266-7169768275EC}" destId="{A1BFD016-EEE4-4623-9ED4-DE3484733D97}" srcOrd="7" destOrd="0" presId="urn:microsoft.com/office/officeart/2018/5/layout/IconCircleLabelList"/>
    <dgm:cxn modelId="{237EFC40-73B7-4055-ADB3-0423397EDABF}" type="presParOf" srcId="{6C582195-2AB1-4368-9266-7169768275EC}" destId="{3E67B0ED-F9AE-4C75-ADFF-C31C8C9EEA4B}" srcOrd="8" destOrd="0" presId="urn:microsoft.com/office/officeart/2018/5/layout/IconCircleLabelList"/>
    <dgm:cxn modelId="{B3343F4B-37DA-41F6-B2FB-447577FDC6D5}" type="presParOf" srcId="{3E67B0ED-F9AE-4C75-ADFF-C31C8C9EEA4B}" destId="{AEA08333-AB62-4884-A19F-F8F5FE620FBD}" srcOrd="0" destOrd="0" presId="urn:microsoft.com/office/officeart/2018/5/layout/IconCircleLabelList"/>
    <dgm:cxn modelId="{517A8BB7-E0E5-4831-9FB5-71BF02228DE3}" type="presParOf" srcId="{3E67B0ED-F9AE-4C75-ADFF-C31C8C9EEA4B}" destId="{DAC75D58-5D01-4A67-A434-6C3D6EF998A5}" srcOrd="1" destOrd="0" presId="urn:microsoft.com/office/officeart/2018/5/layout/IconCircleLabelList"/>
    <dgm:cxn modelId="{1FAEEA99-CC07-43E1-8D82-014E680CC122}" type="presParOf" srcId="{3E67B0ED-F9AE-4C75-ADFF-C31C8C9EEA4B}" destId="{A4F3FC55-6CAF-4C14-A427-FBD8134ED814}" srcOrd="2" destOrd="0" presId="urn:microsoft.com/office/officeart/2018/5/layout/IconCircleLabelList"/>
    <dgm:cxn modelId="{460C0C37-7B1B-4D2E-9D80-4D009FE9153F}" type="presParOf" srcId="{3E67B0ED-F9AE-4C75-ADFF-C31C8C9EEA4B}" destId="{B7108943-2A77-49B0-B86B-7BC48F88F737}" srcOrd="3" destOrd="0" presId="urn:microsoft.com/office/officeart/2018/5/layout/IconCircleLabelList"/>
    <dgm:cxn modelId="{2BC242FA-4998-4D46-8504-DA4117AD762C}" type="presParOf" srcId="{6C582195-2AB1-4368-9266-7169768275EC}" destId="{76669113-F801-417D-A963-4F86275564C1}" srcOrd="9" destOrd="0" presId="urn:microsoft.com/office/officeart/2018/5/layout/IconCircleLabelList"/>
    <dgm:cxn modelId="{7F8E9FF7-5647-40B7-A2A0-2B5A815AB46F}" type="presParOf" srcId="{6C582195-2AB1-4368-9266-7169768275EC}" destId="{8485A7D0-1EA0-4825-9937-C1CB6F53C5A0}" srcOrd="10" destOrd="0" presId="urn:microsoft.com/office/officeart/2018/5/layout/IconCircleLabelList"/>
    <dgm:cxn modelId="{244F73E2-CEE9-4EEE-B350-007923BB1519}" type="presParOf" srcId="{8485A7D0-1EA0-4825-9937-C1CB6F53C5A0}" destId="{1669BEDE-96E7-4F19-A93D-3127B9857899}" srcOrd="0" destOrd="0" presId="urn:microsoft.com/office/officeart/2018/5/layout/IconCircleLabelList"/>
    <dgm:cxn modelId="{6471B518-E696-4245-9575-53EB8D902706}" type="presParOf" srcId="{8485A7D0-1EA0-4825-9937-C1CB6F53C5A0}" destId="{A48B6448-6F46-4035-9395-34255B9D056F}" srcOrd="1" destOrd="0" presId="urn:microsoft.com/office/officeart/2018/5/layout/IconCircleLabelList"/>
    <dgm:cxn modelId="{68C5EE20-6604-4BB3-BCEC-1DAA7D28A2B1}" type="presParOf" srcId="{8485A7D0-1EA0-4825-9937-C1CB6F53C5A0}" destId="{8EF7BCA4-A227-4962-9169-9931A6A028A3}" srcOrd="2" destOrd="0" presId="urn:microsoft.com/office/officeart/2018/5/layout/IconCircleLabelList"/>
    <dgm:cxn modelId="{727CB064-F073-46EA-A278-FD214A2FDC47}" type="presParOf" srcId="{8485A7D0-1EA0-4825-9937-C1CB6F53C5A0}" destId="{8028F6A5-F269-4A72-B6E9-398551A44208}" srcOrd="3" destOrd="0" presId="urn:microsoft.com/office/officeart/2018/5/layout/IconCircleLabelList"/>
    <dgm:cxn modelId="{9EC022BD-7FCF-4E3D-800C-A87A6CF7AD77}" type="presParOf" srcId="{6C582195-2AB1-4368-9266-7169768275EC}" destId="{D43B8537-DDAE-45D3-8EBC-A5E088E4F827}" srcOrd="11" destOrd="0" presId="urn:microsoft.com/office/officeart/2018/5/layout/IconCircleLabelList"/>
    <dgm:cxn modelId="{7682B489-B7B3-4743-886A-A61470C0FABE}" type="presParOf" srcId="{6C582195-2AB1-4368-9266-7169768275EC}" destId="{C60DF573-320A-4DEE-8E67-3FC1C2409B9C}" srcOrd="12" destOrd="0" presId="urn:microsoft.com/office/officeart/2018/5/layout/IconCircleLabelList"/>
    <dgm:cxn modelId="{5F2DB1A2-280F-4EDF-8B33-6ADD91B5DFE6}" type="presParOf" srcId="{C60DF573-320A-4DEE-8E67-3FC1C2409B9C}" destId="{DF45EF9C-A065-4E7E-992D-BDD3B9F49EB6}" srcOrd="0" destOrd="0" presId="urn:microsoft.com/office/officeart/2018/5/layout/IconCircleLabelList"/>
    <dgm:cxn modelId="{F91D6D81-85B8-42CC-B38D-D5FED01A2771}" type="presParOf" srcId="{C60DF573-320A-4DEE-8E67-3FC1C2409B9C}" destId="{11F2471E-364B-4A85-AE8A-A024EE93A632}" srcOrd="1" destOrd="0" presId="urn:microsoft.com/office/officeart/2018/5/layout/IconCircleLabelList"/>
    <dgm:cxn modelId="{41F87BA6-1A77-4A58-9F48-85EC9BEB779C}" type="presParOf" srcId="{C60DF573-320A-4DEE-8E67-3FC1C2409B9C}" destId="{D72EBBF0-B2FA-4A9A-9840-6A005C73C8DD}" srcOrd="2" destOrd="0" presId="urn:microsoft.com/office/officeart/2018/5/layout/IconCircleLabelList"/>
    <dgm:cxn modelId="{D46798F0-0FD2-42D0-B1EC-EA08605842BB}" type="presParOf" srcId="{C60DF573-320A-4DEE-8E67-3FC1C2409B9C}" destId="{69A32FDD-6D65-4972-8A4D-F7DF49B148F9}" srcOrd="3" destOrd="0" presId="urn:microsoft.com/office/officeart/2018/5/layout/IconCircleLabelList"/>
    <dgm:cxn modelId="{A45667BA-A8AA-48F0-B116-5B887E2D506A}" type="presParOf" srcId="{6C582195-2AB1-4368-9266-7169768275EC}" destId="{404E25C5-6BB2-46B9-9859-5063A5773600}" srcOrd="13" destOrd="0" presId="urn:microsoft.com/office/officeart/2018/5/layout/IconCircleLabelList"/>
    <dgm:cxn modelId="{437D5230-7F1B-41A3-BBD1-46EB02069B76}" type="presParOf" srcId="{6C582195-2AB1-4368-9266-7169768275EC}" destId="{9FDE599B-DC4D-46CF-A13A-4FB030ED9EA8}" srcOrd="14" destOrd="0" presId="urn:microsoft.com/office/officeart/2018/5/layout/IconCircleLabelList"/>
    <dgm:cxn modelId="{9CBBF944-91C8-4926-B183-D9CD60EF3EB7}" type="presParOf" srcId="{9FDE599B-DC4D-46CF-A13A-4FB030ED9EA8}" destId="{E7BF76D9-8574-4EEA-AAA6-4FFBABC00226}" srcOrd="0" destOrd="0" presId="urn:microsoft.com/office/officeart/2018/5/layout/IconCircleLabelList"/>
    <dgm:cxn modelId="{1315BB47-7FD2-4D87-B941-F2A46933E505}" type="presParOf" srcId="{9FDE599B-DC4D-46CF-A13A-4FB030ED9EA8}" destId="{915342E0-1BC1-464A-8094-9BBE8FE84177}" srcOrd="1" destOrd="0" presId="urn:microsoft.com/office/officeart/2018/5/layout/IconCircleLabelList"/>
    <dgm:cxn modelId="{3BD553F1-6612-4C91-963C-0D8E6B35E322}" type="presParOf" srcId="{9FDE599B-DC4D-46CF-A13A-4FB030ED9EA8}" destId="{A5D09FFC-4A68-45BA-BBD4-D5C6146216D5}" srcOrd="2" destOrd="0" presId="urn:microsoft.com/office/officeart/2018/5/layout/IconCircleLabelList"/>
    <dgm:cxn modelId="{29E0B556-65F7-4ABF-BA75-C6A97729F182}" type="presParOf" srcId="{9FDE599B-DC4D-46CF-A13A-4FB030ED9EA8}" destId="{30170D4D-BBAE-4B16-85E0-7B802B29855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39FAFEA-FFBF-4D4B-96E2-B9E7398BFE26}"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D9E9CF44-6852-4796-802B-D3AFBDBA3419}">
      <dgm:prSet custT="1"/>
      <dgm:spPr>
        <a:solidFill>
          <a:schemeClr val="tx2">
            <a:lumMod val="40000"/>
            <a:lumOff val="60000"/>
            <a:alpha val="90000"/>
          </a:schemeClr>
        </a:solidFill>
      </dgm:spPr>
      <dgm:t>
        <a:bodyPr anchor="t"/>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5: Member Protection</a:t>
          </a:r>
        </a:p>
        <a:p>
          <a:pPr algn="l" rtl="0"/>
          <a:r>
            <a:rPr lang="en-US" sz="1100" b="0" dirty="0">
              <a:solidFill>
                <a:schemeClr val="tx1"/>
              </a:solidFill>
              <a:latin typeface="Arial Narrow" panose="020B0606020202030204" pitchFamily="34" charset="0"/>
            </a:rPr>
            <a:t>The purpose of the </a:t>
          </a:r>
          <a:r>
            <a:rPr lang="en-US" sz="1100" b="0" dirty="0" err="1">
              <a:solidFill>
                <a:schemeClr val="tx1"/>
              </a:solidFill>
              <a:latin typeface="Arial Narrow" panose="020B0606020202030204" pitchFamily="34" charset="0"/>
            </a:rPr>
            <a:t>Programme</a:t>
          </a:r>
          <a:r>
            <a:rPr lang="en-US" sz="1100" b="0" dirty="0">
              <a:solidFill>
                <a:schemeClr val="tx1"/>
              </a:solidFill>
              <a:latin typeface="Arial Narrow" panose="020B0606020202030204" pitchFamily="34" charset="0"/>
            </a:rPr>
            <a:t> is to: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Provide customer service and training in support of the CMS Stakeholder engagement initiatives.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Serve the beneficiaries of medical schemes and the public by investigating and resolving complaints in an efficient and effective manner. By doing this, we ensure that beneficiaries are treated fairly by their medical schemes.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Provide support to the office on clinical matters so that good quality medical scheme cover is </a:t>
          </a:r>
          <a:r>
            <a:rPr lang="en-US" sz="1100" b="0" dirty="0" err="1">
              <a:solidFill>
                <a:schemeClr val="tx1"/>
              </a:solidFill>
              <a:latin typeface="Arial Narrow" panose="020B0606020202030204" pitchFamily="34" charset="0"/>
            </a:rPr>
            <a:t>maximised</a:t>
          </a:r>
          <a:r>
            <a:rPr lang="en-US" sz="1100" b="0" dirty="0">
              <a:solidFill>
                <a:schemeClr val="tx1"/>
              </a:solidFill>
              <a:latin typeface="Arial Narrow" panose="020B0606020202030204" pitchFamily="34" charset="0"/>
            </a:rPr>
            <a:t> and that regulated entities are properly governed through prospective and retrospective regulation. </a:t>
          </a:r>
        </a:p>
      </dgm:t>
    </dgm:pt>
    <dgm:pt modelId="{877AE0E3-6A07-4457-AA60-103595BA7A22}" type="parTrans" cxnId="{AB491BBB-4FBF-4DAD-BB43-FF862B5D5A13}">
      <dgm:prSet/>
      <dgm:spPr/>
      <dgm:t>
        <a:bodyPr/>
        <a:lstStyle/>
        <a:p>
          <a:endParaRPr lang="en-US">
            <a:solidFill>
              <a:schemeClr val="tx1"/>
            </a:solidFill>
          </a:endParaRPr>
        </a:p>
      </dgm:t>
    </dgm:pt>
    <dgm:pt modelId="{E9FEF913-C0AE-4EA2-A28D-ADBDACD5856C}" type="sibTrans" cxnId="{AB491BBB-4FBF-4DAD-BB43-FF862B5D5A13}">
      <dgm:prSet/>
      <dgm:spPr/>
      <dgm:t>
        <a:bodyPr/>
        <a:lstStyle/>
        <a:p>
          <a:endParaRPr lang="en-US">
            <a:solidFill>
              <a:schemeClr val="tx1"/>
            </a:solidFill>
          </a:endParaRPr>
        </a:p>
      </dgm:t>
    </dgm:pt>
    <dgm:pt modelId="{A247CC33-95AD-4D95-A42B-280DDCB4E1E7}" type="pres">
      <dgm:prSet presAssocID="{739FAFEA-FFBF-4D4B-96E2-B9E7398BFE26}" presName="linear" presStyleCnt="0">
        <dgm:presLayoutVars>
          <dgm:animLvl val="lvl"/>
          <dgm:resizeHandles val="exact"/>
        </dgm:presLayoutVars>
      </dgm:prSet>
      <dgm:spPr/>
      <dgm:t>
        <a:bodyPr/>
        <a:lstStyle/>
        <a:p>
          <a:endParaRPr lang="en-US"/>
        </a:p>
      </dgm:t>
    </dgm:pt>
    <dgm:pt modelId="{6F997956-751D-42F6-9284-08602E6C1B0E}" type="pres">
      <dgm:prSet presAssocID="{D9E9CF44-6852-4796-802B-D3AFBDBA3419}" presName="parentText" presStyleLbl="node1" presStyleIdx="0" presStyleCnt="1" custScaleY="1375389" custLinFactNeighborY="-672">
        <dgm:presLayoutVars>
          <dgm:chMax val="0"/>
          <dgm:bulletEnabled val="1"/>
        </dgm:presLayoutVars>
      </dgm:prSet>
      <dgm:spPr/>
      <dgm:t>
        <a:bodyPr/>
        <a:lstStyle/>
        <a:p>
          <a:endParaRPr lang="en-US"/>
        </a:p>
      </dgm:t>
    </dgm:pt>
  </dgm:ptLst>
  <dgm:cxnLst>
    <dgm:cxn modelId="{AB491BBB-4FBF-4DAD-BB43-FF862B5D5A13}" srcId="{739FAFEA-FFBF-4D4B-96E2-B9E7398BFE26}" destId="{D9E9CF44-6852-4796-802B-D3AFBDBA3419}" srcOrd="0" destOrd="0" parTransId="{877AE0E3-6A07-4457-AA60-103595BA7A22}" sibTransId="{E9FEF913-C0AE-4EA2-A28D-ADBDACD5856C}"/>
    <dgm:cxn modelId="{C557DB50-1AD0-4DF3-A71A-35B48618A964}" type="presOf" srcId="{D9E9CF44-6852-4796-802B-D3AFBDBA3419}" destId="{6F997956-751D-42F6-9284-08602E6C1B0E}" srcOrd="0" destOrd="0" presId="urn:microsoft.com/office/officeart/2005/8/layout/vList2"/>
    <dgm:cxn modelId="{D6A69957-1602-4CDF-A3B4-0327AA5AFFA0}" type="presOf" srcId="{739FAFEA-FFBF-4D4B-96E2-B9E7398BFE26}" destId="{A247CC33-95AD-4D95-A42B-280DDCB4E1E7}" srcOrd="0" destOrd="0" presId="urn:microsoft.com/office/officeart/2005/8/layout/vList2"/>
    <dgm:cxn modelId="{1152F3DB-A09A-4203-A8E2-5F6E84580ACB}" type="presParOf" srcId="{A247CC33-95AD-4D95-A42B-280DDCB4E1E7}" destId="{6F997956-751D-42F6-9284-08602E6C1B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39FAFEA-FFBF-4D4B-96E2-B9E7398BFE26}"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D9E9CF44-6852-4796-802B-D3AFBDBA3419}">
      <dgm:prSet custT="1"/>
      <dgm:spPr>
        <a:solidFill>
          <a:schemeClr val="tx2">
            <a:lumMod val="40000"/>
            <a:lumOff val="60000"/>
            <a:alpha val="90000"/>
          </a:schemeClr>
        </a:solidFill>
      </dgm:spPr>
      <dgm:t>
        <a:bodyPr anchor="t"/>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5: Member Protection (</a:t>
          </a:r>
          <a:r>
            <a:rPr lang="en-US" sz="1100" b="1" i="1" dirty="0">
              <a:solidFill>
                <a:schemeClr val="tx1"/>
              </a:solidFill>
              <a:latin typeface="Arial Narrow" panose="020B0606020202030204" pitchFamily="34" charset="0"/>
            </a:rPr>
            <a:t>Continued…</a:t>
          </a:r>
          <a:r>
            <a:rPr lang="en-US" sz="1100" b="1" dirty="0">
              <a:solidFill>
                <a:schemeClr val="tx1"/>
              </a:solidFill>
              <a:latin typeface="Arial Narrow" panose="020B0606020202030204" pitchFamily="34" charset="0"/>
            </a:rPr>
            <a:t>)</a:t>
          </a:r>
        </a:p>
        <a:p>
          <a:pPr algn="l" rtl="0"/>
          <a:r>
            <a:rPr lang="en-US" sz="1100" b="0" dirty="0">
              <a:solidFill>
                <a:schemeClr val="tx1"/>
              </a:solidFill>
              <a:latin typeface="Arial Narrow" panose="020B0606020202030204" pitchFamily="34" charset="0"/>
            </a:rPr>
            <a:t>The purpose of the </a:t>
          </a:r>
          <a:r>
            <a:rPr lang="en-US" sz="1100" b="0" dirty="0" err="1">
              <a:solidFill>
                <a:schemeClr val="tx1"/>
              </a:solidFill>
              <a:latin typeface="Arial Narrow" panose="020B0606020202030204" pitchFamily="34" charset="0"/>
            </a:rPr>
            <a:t>Programme</a:t>
          </a:r>
          <a:r>
            <a:rPr lang="en-US" sz="1100" b="0" dirty="0">
              <a:solidFill>
                <a:schemeClr val="tx1"/>
              </a:solidFill>
              <a:latin typeface="Arial Narrow" panose="020B0606020202030204" pitchFamily="34" charset="0"/>
            </a:rPr>
            <a:t> is to: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Provide customer service and training in support of the CMS Stakeholder engagement initiatives.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Serve the beneficiaries of medical schemes and the public by investigating and resolving complaints in an efficient and effective manner. By doing this, we ensure that beneficiaries are treated fairly by their medical schemes.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Provide support to the office on clinical matters so that good quality medical scheme cover is </a:t>
          </a:r>
          <a:r>
            <a:rPr lang="en-US" sz="1100" b="0" dirty="0" err="1">
              <a:solidFill>
                <a:schemeClr val="tx1"/>
              </a:solidFill>
              <a:latin typeface="Arial Narrow" panose="020B0606020202030204" pitchFamily="34" charset="0"/>
            </a:rPr>
            <a:t>maximised</a:t>
          </a:r>
          <a:r>
            <a:rPr lang="en-US" sz="1100" b="0" dirty="0">
              <a:solidFill>
                <a:schemeClr val="tx1"/>
              </a:solidFill>
              <a:latin typeface="Arial Narrow" panose="020B0606020202030204" pitchFamily="34" charset="0"/>
            </a:rPr>
            <a:t> and that regulated entities are properly governed through prospective and retrospective regulation. </a:t>
          </a:r>
        </a:p>
      </dgm:t>
    </dgm:pt>
    <dgm:pt modelId="{877AE0E3-6A07-4457-AA60-103595BA7A22}" type="parTrans" cxnId="{AB491BBB-4FBF-4DAD-BB43-FF862B5D5A13}">
      <dgm:prSet/>
      <dgm:spPr/>
      <dgm:t>
        <a:bodyPr/>
        <a:lstStyle/>
        <a:p>
          <a:endParaRPr lang="en-US">
            <a:solidFill>
              <a:schemeClr val="tx1"/>
            </a:solidFill>
          </a:endParaRPr>
        </a:p>
      </dgm:t>
    </dgm:pt>
    <dgm:pt modelId="{E9FEF913-C0AE-4EA2-A28D-ADBDACD5856C}" type="sibTrans" cxnId="{AB491BBB-4FBF-4DAD-BB43-FF862B5D5A13}">
      <dgm:prSet/>
      <dgm:spPr/>
      <dgm:t>
        <a:bodyPr/>
        <a:lstStyle/>
        <a:p>
          <a:endParaRPr lang="en-US">
            <a:solidFill>
              <a:schemeClr val="tx1"/>
            </a:solidFill>
          </a:endParaRPr>
        </a:p>
      </dgm:t>
    </dgm:pt>
    <dgm:pt modelId="{A247CC33-95AD-4D95-A42B-280DDCB4E1E7}" type="pres">
      <dgm:prSet presAssocID="{739FAFEA-FFBF-4D4B-96E2-B9E7398BFE26}" presName="linear" presStyleCnt="0">
        <dgm:presLayoutVars>
          <dgm:animLvl val="lvl"/>
          <dgm:resizeHandles val="exact"/>
        </dgm:presLayoutVars>
      </dgm:prSet>
      <dgm:spPr/>
      <dgm:t>
        <a:bodyPr/>
        <a:lstStyle/>
        <a:p>
          <a:endParaRPr lang="en-US"/>
        </a:p>
      </dgm:t>
    </dgm:pt>
    <dgm:pt modelId="{6F997956-751D-42F6-9284-08602E6C1B0E}" type="pres">
      <dgm:prSet presAssocID="{D9E9CF44-6852-4796-802B-D3AFBDBA3419}" presName="parentText" presStyleLbl="node1" presStyleIdx="0" presStyleCnt="1" custScaleY="1375389" custLinFactNeighborY="-672">
        <dgm:presLayoutVars>
          <dgm:chMax val="0"/>
          <dgm:bulletEnabled val="1"/>
        </dgm:presLayoutVars>
      </dgm:prSet>
      <dgm:spPr/>
      <dgm:t>
        <a:bodyPr/>
        <a:lstStyle/>
        <a:p>
          <a:endParaRPr lang="en-US"/>
        </a:p>
      </dgm:t>
    </dgm:pt>
  </dgm:ptLst>
  <dgm:cxnLst>
    <dgm:cxn modelId="{AB491BBB-4FBF-4DAD-BB43-FF862B5D5A13}" srcId="{739FAFEA-FFBF-4D4B-96E2-B9E7398BFE26}" destId="{D9E9CF44-6852-4796-802B-D3AFBDBA3419}" srcOrd="0" destOrd="0" parTransId="{877AE0E3-6A07-4457-AA60-103595BA7A22}" sibTransId="{E9FEF913-C0AE-4EA2-A28D-ADBDACD5856C}"/>
    <dgm:cxn modelId="{C557DB50-1AD0-4DF3-A71A-35B48618A964}" type="presOf" srcId="{D9E9CF44-6852-4796-802B-D3AFBDBA3419}" destId="{6F997956-751D-42F6-9284-08602E6C1B0E}" srcOrd="0" destOrd="0" presId="urn:microsoft.com/office/officeart/2005/8/layout/vList2"/>
    <dgm:cxn modelId="{D6A69957-1602-4CDF-A3B4-0327AA5AFFA0}" type="presOf" srcId="{739FAFEA-FFBF-4D4B-96E2-B9E7398BFE26}" destId="{A247CC33-95AD-4D95-A42B-280DDCB4E1E7}" srcOrd="0" destOrd="0" presId="urn:microsoft.com/office/officeart/2005/8/layout/vList2"/>
    <dgm:cxn modelId="{1152F3DB-A09A-4203-A8E2-5F6E84580ACB}" type="presParOf" srcId="{A247CC33-95AD-4D95-A42B-280DDCB4E1E7}" destId="{6F997956-751D-42F6-9284-08602E6C1B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39FAFEA-FFBF-4D4B-96E2-B9E7398BFE26}"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D9E9CF44-6852-4796-802B-D3AFBDBA3419}">
      <dgm:prSet custT="1"/>
      <dgm:spPr>
        <a:solidFill>
          <a:schemeClr val="tx2">
            <a:lumMod val="40000"/>
            <a:lumOff val="60000"/>
            <a:alpha val="90000"/>
          </a:schemeClr>
        </a:solidFill>
      </dgm:spPr>
      <dgm:t>
        <a:bodyPr anchor="t"/>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5: Member Protection (</a:t>
          </a:r>
          <a:r>
            <a:rPr lang="en-US" sz="1100" b="1" i="1" dirty="0">
              <a:solidFill>
                <a:schemeClr val="tx1"/>
              </a:solidFill>
              <a:latin typeface="Arial Narrow" panose="020B0606020202030204" pitchFamily="34" charset="0"/>
            </a:rPr>
            <a:t>Continued…</a:t>
          </a:r>
          <a:r>
            <a:rPr lang="en-US" sz="1100" b="1" dirty="0">
              <a:solidFill>
                <a:schemeClr val="tx1"/>
              </a:solidFill>
              <a:latin typeface="Arial Narrow" panose="020B0606020202030204" pitchFamily="34" charset="0"/>
            </a:rPr>
            <a:t>)</a:t>
          </a:r>
        </a:p>
        <a:p>
          <a:pPr algn="l" rtl="0"/>
          <a:r>
            <a:rPr lang="en-US" sz="1100" b="0" dirty="0">
              <a:solidFill>
                <a:schemeClr val="tx1"/>
              </a:solidFill>
              <a:latin typeface="Arial Narrow" panose="020B0606020202030204" pitchFamily="34" charset="0"/>
            </a:rPr>
            <a:t>The purpose of the </a:t>
          </a:r>
          <a:r>
            <a:rPr lang="en-US" sz="1100" b="0" dirty="0" err="1">
              <a:solidFill>
                <a:schemeClr val="tx1"/>
              </a:solidFill>
              <a:latin typeface="Arial Narrow" panose="020B0606020202030204" pitchFamily="34" charset="0"/>
            </a:rPr>
            <a:t>Programme</a:t>
          </a:r>
          <a:r>
            <a:rPr lang="en-US" sz="1100" b="0" dirty="0">
              <a:solidFill>
                <a:schemeClr val="tx1"/>
              </a:solidFill>
              <a:latin typeface="Arial Narrow" panose="020B0606020202030204" pitchFamily="34" charset="0"/>
            </a:rPr>
            <a:t> is to: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Provide customer service and training in support of the CMS Stakeholder engagement initiatives.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Serve the beneficiaries of medical schemes and the public by investigating and resolving complaints in an efficient and effective manner. By doing this, we ensure that beneficiaries are treated fairly by their medical schemes.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Provide support to the office on clinical matters so that good quality medical scheme cover is </a:t>
          </a:r>
          <a:r>
            <a:rPr lang="en-US" sz="1100" b="0" dirty="0" err="1">
              <a:solidFill>
                <a:schemeClr val="tx1"/>
              </a:solidFill>
              <a:latin typeface="Arial Narrow" panose="020B0606020202030204" pitchFamily="34" charset="0"/>
            </a:rPr>
            <a:t>maximised</a:t>
          </a:r>
          <a:r>
            <a:rPr lang="en-US" sz="1100" b="0" dirty="0">
              <a:solidFill>
                <a:schemeClr val="tx1"/>
              </a:solidFill>
              <a:latin typeface="Arial Narrow" panose="020B0606020202030204" pitchFamily="34" charset="0"/>
            </a:rPr>
            <a:t> and that regulated entities are properly governed through prospective and retrospective regulation. </a:t>
          </a:r>
        </a:p>
      </dgm:t>
    </dgm:pt>
    <dgm:pt modelId="{877AE0E3-6A07-4457-AA60-103595BA7A22}" type="parTrans" cxnId="{AB491BBB-4FBF-4DAD-BB43-FF862B5D5A13}">
      <dgm:prSet/>
      <dgm:spPr/>
      <dgm:t>
        <a:bodyPr/>
        <a:lstStyle/>
        <a:p>
          <a:endParaRPr lang="en-US">
            <a:solidFill>
              <a:schemeClr val="tx1"/>
            </a:solidFill>
          </a:endParaRPr>
        </a:p>
      </dgm:t>
    </dgm:pt>
    <dgm:pt modelId="{E9FEF913-C0AE-4EA2-A28D-ADBDACD5856C}" type="sibTrans" cxnId="{AB491BBB-4FBF-4DAD-BB43-FF862B5D5A13}">
      <dgm:prSet/>
      <dgm:spPr/>
      <dgm:t>
        <a:bodyPr/>
        <a:lstStyle/>
        <a:p>
          <a:endParaRPr lang="en-US">
            <a:solidFill>
              <a:schemeClr val="tx1"/>
            </a:solidFill>
          </a:endParaRPr>
        </a:p>
      </dgm:t>
    </dgm:pt>
    <dgm:pt modelId="{A247CC33-95AD-4D95-A42B-280DDCB4E1E7}" type="pres">
      <dgm:prSet presAssocID="{739FAFEA-FFBF-4D4B-96E2-B9E7398BFE26}" presName="linear" presStyleCnt="0">
        <dgm:presLayoutVars>
          <dgm:animLvl val="lvl"/>
          <dgm:resizeHandles val="exact"/>
        </dgm:presLayoutVars>
      </dgm:prSet>
      <dgm:spPr/>
      <dgm:t>
        <a:bodyPr/>
        <a:lstStyle/>
        <a:p>
          <a:endParaRPr lang="en-US"/>
        </a:p>
      </dgm:t>
    </dgm:pt>
    <dgm:pt modelId="{6F997956-751D-42F6-9284-08602E6C1B0E}" type="pres">
      <dgm:prSet presAssocID="{D9E9CF44-6852-4796-802B-D3AFBDBA3419}" presName="parentText" presStyleLbl="node1" presStyleIdx="0" presStyleCnt="1" custScaleY="1375389" custLinFactNeighborY="-672">
        <dgm:presLayoutVars>
          <dgm:chMax val="0"/>
          <dgm:bulletEnabled val="1"/>
        </dgm:presLayoutVars>
      </dgm:prSet>
      <dgm:spPr/>
      <dgm:t>
        <a:bodyPr/>
        <a:lstStyle/>
        <a:p>
          <a:endParaRPr lang="en-US"/>
        </a:p>
      </dgm:t>
    </dgm:pt>
  </dgm:ptLst>
  <dgm:cxnLst>
    <dgm:cxn modelId="{AB491BBB-4FBF-4DAD-BB43-FF862B5D5A13}" srcId="{739FAFEA-FFBF-4D4B-96E2-B9E7398BFE26}" destId="{D9E9CF44-6852-4796-802B-D3AFBDBA3419}" srcOrd="0" destOrd="0" parTransId="{877AE0E3-6A07-4457-AA60-103595BA7A22}" sibTransId="{E9FEF913-C0AE-4EA2-A28D-ADBDACD5856C}"/>
    <dgm:cxn modelId="{C557DB50-1AD0-4DF3-A71A-35B48618A964}" type="presOf" srcId="{D9E9CF44-6852-4796-802B-D3AFBDBA3419}" destId="{6F997956-751D-42F6-9284-08602E6C1B0E}" srcOrd="0" destOrd="0" presId="urn:microsoft.com/office/officeart/2005/8/layout/vList2"/>
    <dgm:cxn modelId="{D6A69957-1602-4CDF-A3B4-0327AA5AFFA0}" type="presOf" srcId="{739FAFEA-FFBF-4D4B-96E2-B9E7398BFE26}" destId="{A247CC33-95AD-4D95-A42B-280DDCB4E1E7}" srcOrd="0" destOrd="0" presId="urn:microsoft.com/office/officeart/2005/8/layout/vList2"/>
    <dgm:cxn modelId="{1152F3DB-A09A-4203-A8E2-5F6E84580ACB}" type="presParOf" srcId="{A247CC33-95AD-4D95-A42B-280DDCB4E1E7}" destId="{6F997956-751D-42F6-9284-08602E6C1B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39FAFEA-FFBF-4D4B-96E2-B9E7398BFE26}"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D9E9CF44-6852-4796-802B-D3AFBDBA3419}">
      <dgm:prSet custT="1"/>
      <dgm:spPr>
        <a:solidFill>
          <a:schemeClr val="tx2">
            <a:lumMod val="40000"/>
            <a:lumOff val="60000"/>
            <a:alpha val="90000"/>
          </a:schemeClr>
        </a:solidFill>
      </dgm:spPr>
      <dgm:t>
        <a:bodyPr anchor="t"/>
        <a:lstStyle/>
        <a:p>
          <a:pPr algn="l" rtl="0"/>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5: Member Protection (</a:t>
          </a:r>
          <a:r>
            <a:rPr lang="en-US" sz="1100" b="1" i="1" dirty="0">
              <a:solidFill>
                <a:schemeClr val="tx1"/>
              </a:solidFill>
              <a:latin typeface="Arial Narrow" panose="020B0606020202030204" pitchFamily="34" charset="0"/>
            </a:rPr>
            <a:t>Continued…</a:t>
          </a:r>
          <a:r>
            <a:rPr lang="en-US" sz="1100" b="1" dirty="0">
              <a:solidFill>
                <a:schemeClr val="tx1"/>
              </a:solidFill>
              <a:latin typeface="Arial Narrow" panose="020B0606020202030204" pitchFamily="34" charset="0"/>
            </a:rPr>
            <a:t>)</a:t>
          </a:r>
        </a:p>
        <a:p>
          <a:pPr algn="l" rtl="0"/>
          <a:r>
            <a:rPr lang="en-US" sz="1100" b="0" dirty="0">
              <a:solidFill>
                <a:schemeClr val="tx1"/>
              </a:solidFill>
              <a:latin typeface="Arial Narrow" panose="020B0606020202030204" pitchFamily="34" charset="0"/>
            </a:rPr>
            <a:t>The purpose of the </a:t>
          </a:r>
          <a:r>
            <a:rPr lang="en-US" sz="1100" b="0" dirty="0" err="1">
              <a:solidFill>
                <a:schemeClr val="tx1"/>
              </a:solidFill>
              <a:latin typeface="Arial Narrow" panose="020B0606020202030204" pitchFamily="34" charset="0"/>
            </a:rPr>
            <a:t>Programme</a:t>
          </a:r>
          <a:r>
            <a:rPr lang="en-US" sz="1100" b="0" dirty="0">
              <a:solidFill>
                <a:schemeClr val="tx1"/>
              </a:solidFill>
              <a:latin typeface="Arial Narrow" panose="020B0606020202030204" pitchFamily="34" charset="0"/>
            </a:rPr>
            <a:t> is to: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Provide customer service and training in support of the CMS Stakeholder engagement initiatives.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Serve the beneficiaries of medical schemes and the public by investigating and resolving complaints in an efficient and effective manner. By doing this, we ensure that beneficiaries are treated fairly by their medical schemes.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 Provide support to the office on clinical matters so that good quality medical scheme cover is </a:t>
          </a:r>
          <a:r>
            <a:rPr lang="en-US" sz="1100" b="0" dirty="0" err="1">
              <a:solidFill>
                <a:schemeClr val="tx1"/>
              </a:solidFill>
              <a:latin typeface="Arial Narrow" panose="020B0606020202030204" pitchFamily="34" charset="0"/>
            </a:rPr>
            <a:t>maximised</a:t>
          </a:r>
          <a:r>
            <a:rPr lang="en-US" sz="1100" b="0" dirty="0">
              <a:solidFill>
                <a:schemeClr val="tx1"/>
              </a:solidFill>
              <a:latin typeface="Arial Narrow" panose="020B0606020202030204" pitchFamily="34" charset="0"/>
            </a:rPr>
            <a:t> and that regulated entities are properly governed through prospective and retrospective regulation. </a:t>
          </a:r>
        </a:p>
      </dgm:t>
    </dgm:pt>
    <dgm:pt modelId="{877AE0E3-6A07-4457-AA60-103595BA7A22}" type="parTrans" cxnId="{AB491BBB-4FBF-4DAD-BB43-FF862B5D5A13}">
      <dgm:prSet/>
      <dgm:spPr/>
      <dgm:t>
        <a:bodyPr/>
        <a:lstStyle/>
        <a:p>
          <a:endParaRPr lang="en-US">
            <a:solidFill>
              <a:schemeClr val="tx1"/>
            </a:solidFill>
          </a:endParaRPr>
        </a:p>
      </dgm:t>
    </dgm:pt>
    <dgm:pt modelId="{E9FEF913-C0AE-4EA2-A28D-ADBDACD5856C}" type="sibTrans" cxnId="{AB491BBB-4FBF-4DAD-BB43-FF862B5D5A13}">
      <dgm:prSet/>
      <dgm:spPr/>
      <dgm:t>
        <a:bodyPr/>
        <a:lstStyle/>
        <a:p>
          <a:endParaRPr lang="en-US">
            <a:solidFill>
              <a:schemeClr val="tx1"/>
            </a:solidFill>
          </a:endParaRPr>
        </a:p>
      </dgm:t>
    </dgm:pt>
    <dgm:pt modelId="{A247CC33-95AD-4D95-A42B-280DDCB4E1E7}" type="pres">
      <dgm:prSet presAssocID="{739FAFEA-FFBF-4D4B-96E2-B9E7398BFE26}" presName="linear" presStyleCnt="0">
        <dgm:presLayoutVars>
          <dgm:animLvl val="lvl"/>
          <dgm:resizeHandles val="exact"/>
        </dgm:presLayoutVars>
      </dgm:prSet>
      <dgm:spPr/>
      <dgm:t>
        <a:bodyPr/>
        <a:lstStyle/>
        <a:p>
          <a:endParaRPr lang="en-US"/>
        </a:p>
      </dgm:t>
    </dgm:pt>
    <dgm:pt modelId="{6F997956-751D-42F6-9284-08602E6C1B0E}" type="pres">
      <dgm:prSet presAssocID="{D9E9CF44-6852-4796-802B-D3AFBDBA3419}" presName="parentText" presStyleLbl="node1" presStyleIdx="0" presStyleCnt="1" custScaleY="1375389" custLinFactNeighborY="-672">
        <dgm:presLayoutVars>
          <dgm:chMax val="0"/>
          <dgm:bulletEnabled val="1"/>
        </dgm:presLayoutVars>
      </dgm:prSet>
      <dgm:spPr/>
      <dgm:t>
        <a:bodyPr/>
        <a:lstStyle/>
        <a:p>
          <a:endParaRPr lang="en-US"/>
        </a:p>
      </dgm:t>
    </dgm:pt>
  </dgm:ptLst>
  <dgm:cxnLst>
    <dgm:cxn modelId="{AB491BBB-4FBF-4DAD-BB43-FF862B5D5A13}" srcId="{739FAFEA-FFBF-4D4B-96E2-B9E7398BFE26}" destId="{D9E9CF44-6852-4796-802B-D3AFBDBA3419}" srcOrd="0" destOrd="0" parTransId="{877AE0E3-6A07-4457-AA60-103595BA7A22}" sibTransId="{E9FEF913-C0AE-4EA2-A28D-ADBDACD5856C}"/>
    <dgm:cxn modelId="{C557DB50-1AD0-4DF3-A71A-35B48618A964}" type="presOf" srcId="{D9E9CF44-6852-4796-802B-D3AFBDBA3419}" destId="{6F997956-751D-42F6-9284-08602E6C1B0E}" srcOrd="0" destOrd="0" presId="urn:microsoft.com/office/officeart/2005/8/layout/vList2"/>
    <dgm:cxn modelId="{D6A69957-1602-4CDF-A3B4-0327AA5AFFA0}" type="presOf" srcId="{739FAFEA-FFBF-4D4B-96E2-B9E7398BFE26}" destId="{A247CC33-95AD-4D95-A42B-280DDCB4E1E7}" srcOrd="0" destOrd="0" presId="urn:microsoft.com/office/officeart/2005/8/layout/vList2"/>
    <dgm:cxn modelId="{1152F3DB-A09A-4203-A8E2-5F6E84580ACB}" type="presParOf" srcId="{A247CC33-95AD-4D95-A42B-280DDCB4E1E7}" destId="{6F997956-751D-42F6-9284-08602E6C1B0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67F04-00D5-40A9-A1E5-EE4FA6047B5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139FE12-7737-40B5-B798-94DDB795FE91}">
      <dgm:prSet custT="1"/>
      <dgm:spPr/>
      <dgm:t>
        <a:bodyPr/>
        <a:lstStyle/>
        <a:p>
          <a:r>
            <a:rPr lang="en-US" sz="2000" b="1" i="0" dirty="0">
              <a:latin typeface="Arial Narrow" panose="020B0604020202020204" pitchFamily="34" charset="0"/>
              <a:cs typeface="Arial Narrow" panose="020B0604020202020204" pitchFamily="34" charset="0"/>
            </a:rPr>
            <a:t>Accountability</a:t>
          </a:r>
        </a:p>
      </dgm:t>
    </dgm:pt>
    <dgm:pt modelId="{308AB791-F5DF-4DD9-9FB1-4929AAD84DE2}" type="parTrans" cxnId="{3DD24EF4-D2BD-4C0B-97FF-8E0DFA415AF0}">
      <dgm:prSet/>
      <dgm:spPr/>
      <dgm:t>
        <a:bodyPr/>
        <a:lstStyle/>
        <a:p>
          <a:endParaRPr lang="en-US"/>
        </a:p>
      </dgm:t>
    </dgm:pt>
    <dgm:pt modelId="{DAF632F5-AF0D-4F8D-98FF-989256017428}" type="sibTrans" cxnId="{3DD24EF4-D2BD-4C0B-97FF-8E0DFA415AF0}">
      <dgm:prSet/>
      <dgm:spPr/>
      <dgm:t>
        <a:bodyPr/>
        <a:lstStyle/>
        <a:p>
          <a:endParaRPr lang="en-US"/>
        </a:p>
      </dgm:t>
    </dgm:pt>
    <dgm:pt modelId="{7F4C3EC3-DC52-43F1-A585-89BA2EFC63C0}">
      <dgm:prSet custT="1"/>
      <dgm:spPr/>
      <dgm:t>
        <a:bodyPr/>
        <a:lstStyle/>
        <a:p>
          <a:r>
            <a:rPr lang="en-US" sz="2000" b="1" i="0" dirty="0">
              <a:latin typeface="Arial Narrow" panose="020B0604020202020204" pitchFamily="34" charset="0"/>
              <a:cs typeface="Arial Narrow" panose="020B0604020202020204" pitchFamily="34" charset="0"/>
            </a:rPr>
            <a:t>Ubuntu</a:t>
          </a:r>
        </a:p>
      </dgm:t>
    </dgm:pt>
    <dgm:pt modelId="{EBE2C568-F81B-4279-A0DE-9BDDD954E658}" type="parTrans" cxnId="{5A5F3D60-ACDB-4C1F-8C14-EEF982F13723}">
      <dgm:prSet/>
      <dgm:spPr/>
      <dgm:t>
        <a:bodyPr/>
        <a:lstStyle/>
        <a:p>
          <a:endParaRPr lang="en-US"/>
        </a:p>
      </dgm:t>
    </dgm:pt>
    <dgm:pt modelId="{D9A7EAE7-61EB-4952-B641-B9B818F81F72}" type="sibTrans" cxnId="{5A5F3D60-ACDB-4C1F-8C14-EEF982F13723}">
      <dgm:prSet/>
      <dgm:spPr/>
      <dgm:t>
        <a:bodyPr/>
        <a:lstStyle/>
        <a:p>
          <a:endParaRPr lang="en-US"/>
        </a:p>
      </dgm:t>
    </dgm:pt>
    <dgm:pt modelId="{C194EFB5-8C68-48F5-AA35-194F705482AC}">
      <dgm:prSet custT="1"/>
      <dgm:spPr/>
      <dgm:t>
        <a:bodyPr/>
        <a:lstStyle/>
        <a:p>
          <a:r>
            <a:rPr lang="en-US" sz="2000" b="1" i="0" dirty="0">
              <a:latin typeface="Arial Narrow" panose="020B0604020202020204" pitchFamily="34" charset="0"/>
              <a:cs typeface="Arial Narrow" panose="020B0604020202020204" pitchFamily="34" charset="0"/>
            </a:rPr>
            <a:t>Professionalism</a:t>
          </a:r>
        </a:p>
      </dgm:t>
    </dgm:pt>
    <dgm:pt modelId="{B66443F7-DD3B-4099-B7E3-2818118B0E58}" type="parTrans" cxnId="{9AEAD0B4-3425-4550-8A14-DAD2031D42BD}">
      <dgm:prSet/>
      <dgm:spPr/>
      <dgm:t>
        <a:bodyPr/>
        <a:lstStyle/>
        <a:p>
          <a:endParaRPr lang="en-US"/>
        </a:p>
      </dgm:t>
    </dgm:pt>
    <dgm:pt modelId="{34CA0F6B-0C3C-480C-B0F3-01EB813BE5CF}" type="sibTrans" cxnId="{9AEAD0B4-3425-4550-8A14-DAD2031D42BD}">
      <dgm:prSet/>
      <dgm:spPr/>
      <dgm:t>
        <a:bodyPr/>
        <a:lstStyle/>
        <a:p>
          <a:endParaRPr lang="en-US"/>
        </a:p>
      </dgm:t>
    </dgm:pt>
    <dgm:pt modelId="{7593046A-9B15-40F1-B5BE-EF00A8465775}">
      <dgm:prSet custT="1"/>
      <dgm:spPr/>
      <dgm:t>
        <a:bodyPr/>
        <a:lstStyle/>
        <a:p>
          <a:r>
            <a:rPr lang="en-US" sz="2000" b="1" i="0" dirty="0">
              <a:latin typeface="Arial Narrow" panose="020B0604020202020204" pitchFamily="34" charset="0"/>
              <a:cs typeface="Arial Narrow" panose="020B0604020202020204" pitchFamily="34" charset="0"/>
            </a:rPr>
            <a:t>Integrity and Independence</a:t>
          </a:r>
        </a:p>
      </dgm:t>
    </dgm:pt>
    <dgm:pt modelId="{9D5744C4-6259-4770-9BB5-FC30F8BD174F}" type="parTrans" cxnId="{B4DD7256-4FC3-453E-94B4-EAB0025FE17A}">
      <dgm:prSet/>
      <dgm:spPr/>
      <dgm:t>
        <a:bodyPr/>
        <a:lstStyle/>
        <a:p>
          <a:endParaRPr lang="en-US"/>
        </a:p>
      </dgm:t>
    </dgm:pt>
    <dgm:pt modelId="{DBCD2138-3A7F-4119-AA85-4A3C267E43C6}" type="sibTrans" cxnId="{B4DD7256-4FC3-453E-94B4-EAB0025FE17A}">
      <dgm:prSet/>
      <dgm:spPr/>
      <dgm:t>
        <a:bodyPr/>
        <a:lstStyle/>
        <a:p>
          <a:endParaRPr lang="en-US"/>
        </a:p>
      </dgm:t>
    </dgm:pt>
    <dgm:pt modelId="{8CD190BC-449E-4C4E-AA26-698B5B19EA3A}">
      <dgm:prSet custT="1"/>
      <dgm:spPr/>
      <dgm:t>
        <a:bodyPr/>
        <a:lstStyle/>
        <a:p>
          <a:r>
            <a:rPr lang="en-US" sz="2000" b="1" i="0" dirty="0">
              <a:latin typeface="Arial Narrow" panose="020B0604020202020204" pitchFamily="34" charset="0"/>
              <a:cs typeface="Arial Narrow" panose="020B0604020202020204" pitchFamily="34" charset="0"/>
            </a:rPr>
            <a:t>Honesty</a:t>
          </a:r>
        </a:p>
      </dgm:t>
    </dgm:pt>
    <dgm:pt modelId="{81164CDE-B9DC-40CB-9888-183A80247F66}" type="parTrans" cxnId="{F2BD0BCC-252A-4239-B680-5E2489163A0C}">
      <dgm:prSet/>
      <dgm:spPr/>
      <dgm:t>
        <a:bodyPr/>
        <a:lstStyle/>
        <a:p>
          <a:endParaRPr lang="en-US"/>
        </a:p>
      </dgm:t>
    </dgm:pt>
    <dgm:pt modelId="{F4ED300C-F66A-4C92-887D-2EDBE292D2C3}" type="sibTrans" cxnId="{F2BD0BCC-252A-4239-B680-5E2489163A0C}">
      <dgm:prSet/>
      <dgm:spPr/>
      <dgm:t>
        <a:bodyPr/>
        <a:lstStyle/>
        <a:p>
          <a:endParaRPr lang="en-US"/>
        </a:p>
      </dgm:t>
    </dgm:pt>
    <dgm:pt modelId="{389FA60D-5867-4D91-B84C-D3F2CCDFAD90}">
      <dgm:prSet custT="1"/>
      <dgm:spPr/>
      <dgm:t>
        <a:bodyPr/>
        <a:lstStyle/>
        <a:p>
          <a:r>
            <a:rPr lang="en-US" sz="2000" b="1" i="0" dirty="0">
              <a:latin typeface="Arial Narrow" panose="020B0604020202020204" pitchFamily="34" charset="0"/>
              <a:cs typeface="Arial Narrow" panose="020B0604020202020204" pitchFamily="34" charset="0"/>
            </a:rPr>
            <a:t>Respect</a:t>
          </a:r>
        </a:p>
      </dgm:t>
    </dgm:pt>
    <dgm:pt modelId="{6016CA09-F42B-4CF4-9291-ED4FF096632B}" type="parTrans" cxnId="{C2E0685C-61EC-4EBC-B4D4-A8622FA7E061}">
      <dgm:prSet/>
      <dgm:spPr/>
      <dgm:t>
        <a:bodyPr/>
        <a:lstStyle/>
        <a:p>
          <a:endParaRPr lang="en-US"/>
        </a:p>
      </dgm:t>
    </dgm:pt>
    <dgm:pt modelId="{6BD147AE-646A-4491-9F52-86AFEE01FCCC}" type="sibTrans" cxnId="{C2E0685C-61EC-4EBC-B4D4-A8622FA7E061}">
      <dgm:prSet/>
      <dgm:spPr/>
      <dgm:t>
        <a:bodyPr/>
        <a:lstStyle/>
        <a:p>
          <a:endParaRPr lang="en-US"/>
        </a:p>
      </dgm:t>
    </dgm:pt>
    <dgm:pt modelId="{F4D514F2-990B-452D-80EB-3AA24821E54C}" type="pres">
      <dgm:prSet presAssocID="{E5367F04-00D5-40A9-A1E5-EE4FA6047B58}" presName="root" presStyleCnt="0">
        <dgm:presLayoutVars>
          <dgm:dir/>
          <dgm:resizeHandles val="exact"/>
        </dgm:presLayoutVars>
      </dgm:prSet>
      <dgm:spPr/>
      <dgm:t>
        <a:bodyPr/>
        <a:lstStyle/>
        <a:p>
          <a:endParaRPr lang="en-US"/>
        </a:p>
      </dgm:t>
    </dgm:pt>
    <dgm:pt modelId="{F12B92FC-F283-4E88-BCF0-1CD4561DC684}" type="pres">
      <dgm:prSet presAssocID="{D139FE12-7737-40B5-B798-94DDB795FE91}" presName="compNode" presStyleCnt="0"/>
      <dgm:spPr/>
    </dgm:pt>
    <dgm:pt modelId="{584E3513-074C-4D31-8CF6-81F02CC4C0E1}" type="pres">
      <dgm:prSet presAssocID="{D139FE12-7737-40B5-B798-94DDB795FE91}" presName="bgRect" presStyleLbl="bgShp" presStyleIdx="0" presStyleCnt="6"/>
      <dgm:spPr/>
    </dgm:pt>
    <dgm:pt modelId="{1D29630F-345B-454A-9922-A5DD158D5386}" type="pres">
      <dgm:prSet presAssocID="{D139FE12-7737-40B5-B798-94DDB795FE91}"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list"/>
        </a:ext>
      </dgm:extLst>
    </dgm:pt>
    <dgm:pt modelId="{7ADE40C9-824E-4F47-8D7B-3D0A15376725}" type="pres">
      <dgm:prSet presAssocID="{D139FE12-7737-40B5-B798-94DDB795FE91}" presName="spaceRect" presStyleCnt="0"/>
      <dgm:spPr/>
    </dgm:pt>
    <dgm:pt modelId="{92A1071E-97EC-4E95-8EE3-6F54013FD610}" type="pres">
      <dgm:prSet presAssocID="{D139FE12-7737-40B5-B798-94DDB795FE91}" presName="parTx" presStyleLbl="revTx" presStyleIdx="0" presStyleCnt="6">
        <dgm:presLayoutVars>
          <dgm:chMax val="0"/>
          <dgm:chPref val="0"/>
        </dgm:presLayoutVars>
      </dgm:prSet>
      <dgm:spPr/>
      <dgm:t>
        <a:bodyPr/>
        <a:lstStyle/>
        <a:p>
          <a:endParaRPr lang="en-US"/>
        </a:p>
      </dgm:t>
    </dgm:pt>
    <dgm:pt modelId="{40252105-E472-4E13-A5D5-79058E738808}" type="pres">
      <dgm:prSet presAssocID="{DAF632F5-AF0D-4F8D-98FF-989256017428}" presName="sibTrans" presStyleCnt="0"/>
      <dgm:spPr/>
    </dgm:pt>
    <dgm:pt modelId="{061A657A-0943-4A46-BCD4-E8CD82E28D71}" type="pres">
      <dgm:prSet presAssocID="{7F4C3EC3-DC52-43F1-A585-89BA2EFC63C0}" presName="compNode" presStyleCnt="0"/>
      <dgm:spPr/>
    </dgm:pt>
    <dgm:pt modelId="{FCA6B19D-4770-4C5A-9DEA-DFDA6B916E9E}" type="pres">
      <dgm:prSet presAssocID="{7F4C3EC3-DC52-43F1-A585-89BA2EFC63C0}" presName="bgRect" presStyleLbl="bgShp" presStyleIdx="1" presStyleCnt="6"/>
      <dgm:spPr/>
    </dgm:pt>
    <dgm:pt modelId="{DE3719C3-4ABA-4F99-BA86-72907B20C988}" type="pres">
      <dgm:prSet presAssocID="{7F4C3EC3-DC52-43F1-A585-89BA2EFC63C0}"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507BD9D9-7045-4CCA-A21F-B9B6DAFB7C99}" type="pres">
      <dgm:prSet presAssocID="{7F4C3EC3-DC52-43F1-A585-89BA2EFC63C0}" presName="spaceRect" presStyleCnt="0"/>
      <dgm:spPr/>
    </dgm:pt>
    <dgm:pt modelId="{D073463E-6BFC-42C6-849B-F6A7EB52AF48}" type="pres">
      <dgm:prSet presAssocID="{7F4C3EC3-DC52-43F1-A585-89BA2EFC63C0}" presName="parTx" presStyleLbl="revTx" presStyleIdx="1" presStyleCnt="6">
        <dgm:presLayoutVars>
          <dgm:chMax val="0"/>
          <dgm:chPref val="0"/>
        </dgm:presLayoutVars>
      </dgm:prSet>
      <dgm:spPr/>
      <dgm:t>
        <a:bodyPr/>
        <a:lstStyle/>
        <a:p>
          <a:endParaRPr lang="en-US"/>
        </a:p>
      </dgm:t>
    </dgm:pt>
    <dgm:pt modelId="{615D18B3-7FB6-46C7-BE77-8476EC0A7D72}" type="pres">
      <dgm:prSet presAssocID="{D9A7EAE7-61EB-4952-B641-B9B818F81F72}" presName="sibTrans" presStyleCnt="0"/>
      <dgm:spPr/>
    </dgm:pt>
    <dgm:pt modelId="{4A2B3E18-B0AB-4504-AA56-94883320E829}" type="pres">
      <dgm:prSet presAssocID="{C194EFB5-8C68-48F5-AA35-194F705482AC}" presName="compNode" presStyleCnt="0"/>
      <dgm:spPr/>
    </dgm:pt>
    <dgm:pt modelId="{E3806D8F-2EC1-4B97-80EE-5DCC9DC84C6D}" type="pres">
      <dgm:prSet presAssocID="{C194EFB5-8C68-48F5-AA35-194F705482AC}" presName="bgRect" presStyleLbl="bgShp" presStyleIdx="2" presStyleCnt="6"/>
      <dgm:spPr/>
    </dgm:pt>
    <dgm:pt modelId="{88F9F0A2-CEF9-4E39-A414-73F4CC032DE6}" type="pres">
      <dgm:prSet presAssocID="{C194EFB5-8C68-48F5-AA35-194F705482AC}"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Ribbon"/>
        </a:ext>
      </dgm:extLst>
    </dgm:pt>
    <dgm:pt modelId="{B94F2A31-931A-481F-AF7D-DCD0C8D977A9}" type="pres">
      <dgm:prSet presAssocID="{C194EFB5-8C68-48F5-AA35-194F705482AC}" presName="spaceRect" presStyleCnt="0"/>
      <dgm:spPr/>
    </dgm:pt>
    <dgm:pt modelId="{613A55CA-21C3-40FD-A4FE-544F7FAFB297}" type="pres">
      <dgm:prSet presAssocID="{C194EFB5-8C68-48F5-AA35-194F705482AC}" presName="parTx" presStyleLbl="revTx" presStyleIdx="2" presStyleCnt="6">
        <dgm:presLayoutVars>
          <dgm:chMax val="0"/>
          <dgm:chPref val="0"/>
        </dgm:presLayoutVars>
      </dgm:prSet>
      <dgm:spPr/>
      <dgm:t>
        <a:bodyPr/>
        <a:lstStyle/>
        <a:p>
          <a:endParaRPr lang="en-US"/>
        </a:p>
      </dgm:t>
    </dgm:pt>
    <dgm:pt modelId="{5F4D9E43-62F9-4247-AF11-263D07C0BAA8}" type="pres">
      <dgm:prSet presAssocID="{34CA0F6B-0C3C-480C-B0F3-01EB813BE5CF}" presName="sibTrans" presStyleCnt="0"/>
      <dgm:spPr/>
    </dgm:pt>
    <dgm:pt modelId="{3C4F7CE4-D692-4201-A630-3FEFF747E78A}" type="pres">
      <dgm:prSet presAssocID="{7593046A-9B15-40F1-B5BE-EF00A8465775}" presName="compNode" presStyleCnt="0"/>
      <dgm:spPr/>
    </dgm:pt>
    <dgm:pt modelId="{2A295E88-0497-40C4-89E6-F98DC8439186}" type="pres">
      <dgm:prSet presAssocID="{7593046A-9B15-40F1-B5BE-EF00A8465775}" presName="bgRect" presStyleLbl="bgShp" presStyleIdx="3" presStyleCnt="6"/>
      <dgm:spPr/>
    </dgm:pt>
    <dgm:pt modelId="{A9808BF6-993D-4E32-9921-23D10CB8F032}" type="pres">
      <dgm:prSet presAssocID="{7593046A-9B15-40F1-B5BE-EF00A8465775}"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cales of Justice"/>
        </a:ext>
      </dgm:extLst>
    </dgm:pt>
    <dgm:pt modelId="{9DBA65B2-69A9-477F-8E9F-F11CE920D8B5}" type="pres">
      <dgm:prSet presAssocID="{7593046A-9B15-40F1-B5BE-EF00A8465775}" presName="spaceRect" presStyleCnt="0"/>
      <dgm:spPr/>
    </dgm:pt>
    <dgm:pt modelId="{A7486FE0-F1E4-446F-8F51-E63681008581}" type="pres">
      <dgm:prSet presAssocID="{7593046A-9B15-40F1-B5BE-EF00A8465775}" presName="parTx" presStyleLbl="revTx" presStyleIdx="3" presStyleCnt="6">
        <dgm:presLayoutVars>
          <dgm:chMax val="0"/>
          <dgm:chPref val="0"/>
        </dgm:presLayoutVars>
      </dgm:prSet>
      <dgm:spPr/>
      <dgm:t>
        <a:bodyPr/>
        <a:lstStyle/>
        <a:p>
          <a:endParaRPr lang="en-US"/>
        </a:p>
      </dgm:t>
    </dgm:pt>
    <dgm:pt modelId="{5470BB60-A1CA-46C4-95AF-ECC0B21FAD2B}" type="pres">
      <dgm:prSet presAssocID="{DBCD2138-3A7F-4119-AA85-4A3C267E43C6}" presName="sibTrans" presStyleCnt="0"/>
      <dgm:spPr/>
    </dgm:pt>
    <dgm:pt modelId="{5508E8C0-B9AC-4F2F-A18E-213FDB491711}" type="pres">
      <dgm:prSet presAssocID="{8CD190BC-449E-4C4E-AA26-698B5B19EA3A}" presName="compNode" presStyleCnt="0"/>
      <dgm:spPr/>
    </dgm:pt>
    <dgm:pt modelId="{74B6E060-3823-4677-AA9E-04C2F64FC8E4}" type="pres">
      <dgm:prSet presAssocID="{8CD190BC-449E-4C4E-AA26-698B5B19EA3A}" presName="bgRect" presStyleLbl="bgShp" presStyleIdx="4" presStyleCnt="6"/>
      <dgm:spPr/>
    </dgm:pt>
    <dgm:pt modelId="{282C9A73-41B0-4F00-96FB-D69C63AE9B3A}" type="pres">
      <dgm:prSet presAssocID="{8CD190BC-449E-4C4E-AA26-698B5B19EA3A}"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Handshake"/>
        </a:ext>
      </dgm:extLst>
    </dgm:pt>
    <dgm:pt modelId="{0B20729C-C482-4064-ACA6-D79024C57F55}" type="pres">
      <dgm:prSet presAssocID="{8CD190BC-449E-4C4E-AA26-698B5B19EA3A}" presName="spaceRect" presStyleCnt="0"/>
      <dgm:spPr/>
    </dgm:pt>
    <dgm:pt modelId="{3C240F55-99AF-464F-9423-EA21B7CEAD77}" type="pres">
      <dgm:prSet presAssocID="{8CD190BC-449E-4C4E-AA26-698B5B19EA3A}" presName="parTx" presStyleLbl="revTx" presStyleIdx="4" presStyleCnt="6">
        <dgm:presLayoutVars>
          <dgm:chMax val="0"/>
          <dgm:chPref val="0"/>
        </dgm:presLayoutVars>
      </dgm:prSet>
      <dgm:spPr/>
      <dgm:t>
        <a:bodyPr/>
        <a:lstStyle/>
        <a:p>
          <a:endParaRPr lang="en-US"/>
        </a:p>
      </dgm:t>
    </dgm:pt>
    <dgm:pt modelId="{109B7789-1FE8-4271-AFD9-0D78DD524EDF}" type="pres">
      <dgm:prSet presAssocID="{F4ED300C-F66A-4C92-887D-2EDBE292D2C3}" presName="sibTrans" presStyleCnt="0"/>
      <dgm:spPr/>
    </dgm:pt>
    <dgm:pt modelId="{4D3C8A77-2DF1-40C0-B5C6-72FB4FF976B0}" type="pres">
      <dgm:prSet presAssocID="{389FA60D-5867-4D91-B84C-D3F2CCDFAD90}" presName="compNode" presStyleCnt="0"/>
      <dgm:spPr/>
    </dgm:pt>
    <dgm:pt modelId="{6E01D386-FE42-4D79-87F4-5AB0D26B5E10}" type="pres">
      <dgm:prSet presAssocID="{389FA60D-5867-4D91-B84C-D3F2CCDFAD90}" presName="bgRect" presStyleLbl="bgShp" presStyleIdx="5" presStyleCnt="6" custLinFactNeighborX="-927" custLinFactNeighborY="1402"/>
      <dgm:spPr/>
    </dgm:pt>
    <dgm:pt modelId="{F8CBDB7D-120B-4CBC-93CC-C193D08E1FA3}" type="pres">
      <dgm:prSet presAssocID="{389FA60D-5867-4D91-B84C-D3F2CCDFAD90}"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Children"/>
        </a:ext>
      </dgm:extLst>
    </dgm:pt>
    <dgm:pt modelId="{168BD458-1A14-458A-8785-190C51BD4E11}" type="pres">
      <dgm:prSet presAssocID="{389FA60D-5867-4D91-B84C-D3F2CCDFAD90}" presName="spaceRect" presStyleCnt="0"/>
      <dgm:spPr/>
    </dgm:pt>
    <dgm:pt modelId="{16C88A34-F16F-4CA1-9527-9F51D15A40BA}" type="pres">
      <dgm:prSet presAssocID="{389FA60D-5867-4D91-B84C-D3F2CCDFAD90}" presName="parTx" presStyleLbl="revTx" presStyleIdx="5" presStyleCnt="6">
        <dgm:presLayoutVars>
          <dgm:chMax val="0"/>
          <dgm:chPref val="0"/>
        </dgm:presLayoutVars>
      </dgm:prSet>
      <dgm:spPr/>
      <dgm:t>
        <a:bodyPr/>
        <a:lstStyle/>
        <a:p>
          <a:endParaRPr lang="en-US"/>
        </a:p>
      </dgm:t>
    </dgm:pt>
  </dgm:ptLst>
  <dgm:cxnLst>
    <dgm:cxn modelId="{F2BD0BCC-252A-4239-B680-5E2489163A0C}" srcId="{E5367F04-00D5-40A9-A1E5-EE4FA6047B58}" destId="{8CD190BC-449E-4C4E-AA26-698B5B19EA3A}" srcOrd="4" destOrd="0" parTransId="{81164CDE-B9DC-40CB-9888-183A80247F66}" sibTransId="{F4ED300C-F66A-4C92-887D-2EDBE292D2C3}"/>
    <dgm:cxn modelId="{5A5F3D60-ACDB-4C1F-8C14-EEF982F13723}" srcId="{E5367F04-00D5-40A9-A1E5-EE4FA6047B58}" destId="{7F4C3EC3-DC52-43F1-A585-89BA2EFC63C0}" srcOrd="1" destOrd="0" parTransId="{EBE2C568-F81B-4279-A0DE-9BDDD954E658}" sibTransId="{D9A7EAE7-61EB-4952-B641-B9B818F81F72}"/>
    <dgm:cxn modelId="{E47731A1-D40D-4EC6-AC18-2A87D9611477}" type="presOf" srcId="{8CD190BC-449E-4C4E-AA26-698B5B19EA3A}" destId="{3C240F55-99AF-464F-9423-EA21B7CEAD77}" srcOrd="0" destOrd="0" presId="urn:microsoft.com/office/officeart/2018/2/layout/IconVerticalSolidList"/>
    <dgm:cxn modelId="{9AEAD0B4-3425-4550-8A14-DAD2031D42BD}" srcId="{E5367F04-00D5-40A9-A1E5-EE4FA6047B58}" destId="{C194EFB5-8C68-48F5-AA35-194F705482AC}" srcOrd="2" destOrd="0" parTransId="{B66443F7-DD3B-4099-B7E3-2818118B0E58}" sibTransId="{34CA0F6B-0C3C-480C-B0F3-01EB813BE5CF}"/>
    <dgm:cxn modelId="{C2E0685C-61EC-4EBC-B4D4-A8622FA7E061}" srcId="{E5367F04-00D5-40A9-A1E5-EE4FA6047B58}" destId="{389FA60D-5867-4D91-B84C-D3F2CCDFAD90}" srcOrd="5" destOrd="0" parTransId="{6016CA09-F42B-4CF4-9291-ED4FF096632B}" sibTransId="{6BD147AE-646A-4491-9F52-86AFEE01FCCC}"/>
    <dgm:cxn modelId="{6182C1AD-DEFE-483D-9E5F-E9B62EEDCFF1}" type="presOf" srcId="{E5367F04-00D5-40A9-A1E5-EE4FA6047B58}" destId="{F4D514F2-990B-452D-80EB-3AA24821E54C}" srcOrd="0" destOrd="0" presId="urn:microsoft.com/office/officeart/2018/2/layout/IconVerticalSolidList"/>
    <dgm:cxn modelId="{A9B7B4E4-95AB-4D58-9AE3-01FBF03A0CC5}" type="presOf" srcId="{7593046A-9B15-40F1-B5BE-EF00A8465775}" destId="{A7486FE0-F1E4-446F-8F51-E63681008581}" srcOrd="0" destOrd="0" presId="urn:microsoft.com/office/officeart/2018/2/layout/IconVerticalSolidList"/>
    <dgm:cxn modelId="{B4DD7256-4FC3-453E-94B4-EAB0025FE17A}" srcId="{E5367F04-00D5-40A9-A1E5-EE4FA6047B58}" destId="{7593046A-9B15-40F1-B5BE-EF00A8465775}" srcOrd="3" destOrd="0" parTransId="{9D5744C4-6259-4770-9BB5-FC30F8BD174F}" sibTransId="{DBCD2138-3A7F-4119-AA85-4A3C267E43C6}"/>
    <dgm:cxn modelId="{B679F9E8-14A2-4C4E-A6DB-947161196973}" type="presOf" srcId="{D139FE12-7737-40B5-B798-94DDB795FE91}" destId="{92A1071E-97EC-4E95-8EE3-6F54013FD610}" srcOrd="0" destOrd="0" presId="urn:microsoft.com/office/officeart/2018/2/layout/IconVerticalSolidList"/>
    <dgm:cxn modelId="{6878A40D-0DDD-4E08-B2C7-908593AAB6A6}" type="presOf" srcId="{389FA60D-5867-4D91-B84C-D3F2CCDFAD90}" destId="{16C88A34-F16F-4CA1-9527-9F51D15A40BA}" srcOrd="0" destOrd="0" presId="urn:microsoft.com/office/officeart/2018/2/layout/IconVerticalSolidList"/>
    <dgm:cxn modelId="{CA27723B-47EF-433A-89F7-E3010E40A0FE}" type="presOf" srcId="{7F4C3EC3-DC52-43F1-A585-89BA2EFC63C0}" destId="{D073463E-6BFC-42C6-849B-F6A7EB52AF48}" srcOrd="0" destOrd="0" presId="urn:microsoft.com/office/officeart/2018/2/layout/IconVerticalSolidList"/>
    <dgm:cxn modelId="{3DD24EF4-D2BD-4C0B-97FF-8E0DFA415AF0}" srcId="{E5367F04-00D5-40A9-A1E5-EE4FA6047B58}" destId="{D139FE12-7737-40B5-B798-94DDB795FE91}" srcOrd="0" destOrd="0" parTransId="{308AB791-F5DF-4DD9-9FB1-4929AAD84DE2}" sibTransId="{DAF632F5-AF0D-4F8D-98FF-989256017428}"/>
    <dgm:cxn modelId="{8DF5EBE3-C2F9-4296-A55F-0DDE97B85641}" type="presOf" srcId="{C194EFB5-8C68-48F5-AA35-194F705482AC}" destId="{613A55CA-21C3-40FD-A4FE-544F7FAFB297}" srcOrd="0" destOrd="0" presId="urn:microsoft.com/office/officeart/2018/2/layout/IconVerticalSolidList"/>
    <dgm:cxn modelId="{F6FB6B9D-15A0-4E08-B055-526DD9AF636A}" type="presParOf" srcId="{F4D514F2-990B-452D-80EB-3AA24821E54C}" destId="{F12B92FC-F283-4E88-BCF0-1CD4561DC684}" srcOrd="0" destOrd="0" presId="urn:microsoft.com/office/officeart/2018/2/layout/IconVerticalSolidList"/>
    <dgm:cxn modelId="{3FEB07A5-A661-449A-9B5A-6CE77C3D2547}" type="presParOf" srcId="{F12B92FC-F283-4E88-BCF0-1CD4561DC684}" destId="{584E3513-074C-4D31-8CF6-81F02CC4C0E1}" srcOrd="0" destOrd="0" presId="urn:microsoft.com/office/officeart/2018/2/layout/IconVerticalSolidList"/>
    <dgm:cxn modelId="{7A5EA738-FD0E-4080-A429-5C483E265C36}" type="presParOf" srcId="{F12B92FC-F283-4E88-BCF0-1CD4561DC684}" destId="{1D29630F-345B-454A-9922-A5DD158D5386}" srcOrd="1" destOrd="0" presId="urn:microsoft.com/office/officeart/2018/2/layout/IconVerticalSolidList"/>
    <dgm:cxn modelId="{B12467C3-1356-4ED2-94E2-9433B1B3C240}" type="presParOf" srcId="{F12B92FC-F283-4E88-BCF0-1CD4561DC684}" destId="{7ADE40C9-824E-4F47-8D7B-3D0A15376725}" srcOrd="2" destOrd="0" presId="urn:microsoft.com/office/officeart/2018/2/layout/IconVerticalSolidList"/>
    <dgm:cxn modelId="{30DD0BA8-7B3B-4529-8B1C-42B8128A38E7}" type="presParOf" srcId="{F12B92FC-F283-4E88-BCF0-1CD4561DC684}" destId="{92A1071E-97EC-4E95-8EE3-6F54013FD610}" srcOrd="3" destOrd="0" presId="urn:microsoft.com/office/officeart/2018/2/layout/IconVerticalSolidList"/>
    <dgm:cxn modelId="{6202BEB3-A85D-4228-B881-6F66865005F7}" type="presParOf" srcId="{F4D514F2-990B-452D-80EB-3AA24821E54C}" destId="{40252105-E472-4E13-A5D5-79058E738808}" srcOrd="1" destOrd="0" presId="urn:microsoft.com/office/officeart/2018/2/layout/IconVerticalSolidList"/>
    <dgm:cxn modelId="{A2E592B7-E6D7-4663-BF7C-D53CD5F1AC0A}" type="presParOf" srcId="{F4D514F2-990B-452D-80EB-3AA24821E54C}" destId="{061A657A-0943-4A46-BCD4-E8CD82E28D71}" srcOrd="2" destOrd="0" presId="urn:microsoft.com/office/officeart/2018/2/layout/IconVerticalSolidList"/>
    <dgm:cxn modelId="{C34CD80D-47B9-410D-B018-D76A217A0171}" type="presParOf" srcId="{061A657A-0943-4A46-BCD4-E8CD82E28D71}" destId="{FCA6B19D-4770-4C5A-9DEA-DFDA6B916E9E}" srcOrd="0" destOrd="0" presId="urn:microsoft.com/office/officeart/2018/2/layout/IconVerticalSolidList"/>
    <dgm:cxn modelId="{04B54F99-6C6E-4501-83F9-E21E6C4733F4}" type="presParOf" srcId="{061A657A-0943-4A46-BCD4-E8CD82E28D71}" destId="{DE3719C3-4ABA-4F99-BA86-72907B20C988}" srcOrd="1" destOrd="0" presId="urn:microsoft.com/office/officeart/2018/2/layout/IconVerticalSolidList"/>
    <dgm:cxn modelId="{6C96006B-8A6D-48B0-96B5-0E334FFC9B49}" type="presParOf" srcId="{061A657A-0943-4A46-BCD4-E8CD82E28D71}" destId="{507BD9D9-7045-4CCA-A21F-B9B6DAFB7C99}" srcOrd="2" destOrd="0" presId="urn:microsoft.com/office/officeart/2018/2/layout/IconVerticalSolidList"/>
    <dgm:cxn modelId="{1D246C03-2390-4841-A724-F29C4C92E6C4}" type="presParOf" srcId="{061A657A-0943-4A46-BCD4-E8CD82E28D71}" destId="{D073463E-6BFC-42C6-849B-F6A7EB52AF48}" srcOrd="3" destOrd="0" presId="urn:microsoft.com/office/officeart/2018/2/layout/IconVerticalSolidList"/>
    <dgm:cxn modelId="{2ED95C98-9E66-48D3-BD43-B466F30DC4CE}" type="presParOf" srcId="{F4D514F2-990B-452D-80EB-3AA24821E54C}" destId="{615D18B3-7FB6-46C7-BE77-8476EC0A7D72}" srcOrd="3" destOrd="0" presId="urn:microsoft.com/office/officeart/2018/2/layout/IconVerticalSolidList"/>
    <dgm:cxn modelId="{4D8A0BD7-7A36-4B07-9510-CEA942CDA64A}" type="presParOf" srcId="{F4D514F2-990B-452D-80EB-3AA24821E54C}" destId="{4A2B3E18-B0AB-4504-AA56-94883320E829}" srcOrd="4" destOrd="0" presId="urn:microsoft.com/office/officeart/2018/2/layout/IconVerticalSolidList"/>
    <dgm:cxn modelId="{1EED3811-5757-4874-A4B8-A07614C03E09}" type="presParOf" srcId="{4A2B3E18-B0AB-4504-AA56-94883320E829}" destId="{E3806D8F-2EC1-4B97-80EE-5DCC9DC84C6D}" srcOrd="0" destOrd="0" presId="urn:microsoft.com/office/officeart/2018/2/layout/IconVerticalSolidList"/>
    <dgm:cxn modelId="{17AA9F49-7A8D-43EB-B86D-1E2A30C8F556}" type="presParOf" srcId="{4A2B3E18-B0AB-4504-AA56-94883320E829}" destId="{88F9F0A2-CEF9-4E39-A414-73F4CC032DE6}" srcOrd="1" destOrd="0" presId="urn:microsoft.com/office/officeart/2018/2/layout/IconVerticalSolidList"/>
    <dgm:cxn modelId="{14754FEA-36EE-403B-98F7-69AB958C5A90}" type="presParOf" srcId="{4A2B3E18-B0AB-4504-AA56-94883320E829}" destId="{B94F2A31-931A-481F-AF7D-DCD0C8D977A9}" srcOrd="2" destOrd="0" presId="urn:microsoft.com/office/officeart/2018/2/layout/IconVerticalSolidList"/>
    <dgm:cxn modelId="{DA58DD78-DB48-408E-B024-40D17DAB56CE}" type="presParOf" srcId="{4A2B3E18-B0AB-4504-AA56-94883320E829}" destId="{613A55CA-21C3-40FD-A4FE-544F7FAFB297}" srcOrd="3" destOrd="0" presId="urn:microsoft.com/office/officeart/2018/2/layout/IconVerticalSolidList"/>
    <dgm:cxn modelId="{EEFE83FD-67EF-4C4D-8ACD-DF49CDBDAD56}" type="presParOf" srcId="{F4D514F2-990B-452D-80EB-3AA24821E54C}" destId="{5F4D9E43-62F9-4247-AF11-263D07C0BAA8}" srcOrd="5" destOrd="0" presId="urn:microsoft.com/office/officeart/2018/2/layout/IconVerticalSolidList"/>
    <dgm:cxn modelId="{5A90D985-ABE3-49BA-8D4C-8A26DEBF8B8C}" type="presParOf" srcId="{F4D514F2-990B-452D-80EB-3AA24821E54C}" destId="{3C4F7CE4-D692-4201-A630-3FEFF747E78A}" srcOrd="6" destOrd="0" presId="urn:microsoft.com/office/officeart/2018/2/layout/IconVerticalSolidList"/>
    <dgm:cxn modelId="{76CA581A-D3B5-4933-8773-D4994020BBC3}" type="presParOf" srcId="{3C4F7CE4-D692-4201-A630-3FEFF747E78A}" destId="{2A295E88-0497-40C4-89E6-F98DC8439186}" srcOrd="0" destOrd="0" presId="urn:microsoft.com/office/officeart/2018/2/layout/IconVerticalSolidList"/>
    <dgm:cxn modelId="{53683BFE-25F9-47B9-AFDA-285CDA39EA01}" type="presParOf" srcId="{3C4F7CE4-D692-4201-A630-3FEFF747E78A}" destId="{A9808BF6-993D-4E32-9921-23D10CB8F032}" srcOrd="1" destOrd="0" presId="urn:microsoft.com/office/officeart/2018/2/layout/IconVerticalSolidList"/>
    <dgm:cxn modelId="{7A6C4AB5-E6CD-4A29-8BCC-AB79C0CFD426}" type="presParOf" srcId="{3C4F7CE4-D692-4201-A630-3FEFF747E78A}" destId="{9DBA65B2-69A9-477F-8E9F-F11CE920D8B5}" srcOrd="2" destOrd="0" presId="urn:microsoft.com/office/officeart/2018/2/layout/IconVerticalSolidList"/>
    <dgm:cxn modelId="{E3CE42A2-FD6F-413D-A286-79278342DB55}" type="presParOf" srcId="{3C4F7CE4-D692-4201-A630-3FEFF747E78A}" destId="{A7486FE0-F1E4-446F-8F51-E63681008581}" srcOrd="3" destOrd="0" presId="urn:microsoft.com/office/officeart/2018/2/layout/IconVerticalSolidList"/>
    <dgm:cxn modelId="{3B84B219-A992-475D-9445-B94B94953DFD}" type="presParOf" srcId="{F4D514F2-990B-452D-80EB-3AA24821E54C}" destId="{5470BB60-A1CA-46C4-95AF-ECC0B21FAD2B}" srcOrd="7" destOrd="0" presId="urn:microsoft.com/office/officeart/2018/2/layout/IconVerticalSolidList"/>
    <dgm:cxn modelId="{0C58FD81-C8DA-4630-8835-0BE1D17E0879}" type="presParOf" srcId="{F4D514F2-990B-452D-80EB-3AA24821E54C}" destId="{5508E8C0-B9AC-4F2F-A18E-213FDB491711}" srcOrd="8" destOrd="0" presId="urn:microsoft.com/office/officeart/2018/2/layout/IconVerticalSolidList"/>
    <dgm:cxn modelId="{A1B14DC9-F0EE-4D7E-AA65-B1AB8F221487}" type="presParOf" srcId="{5508E8C0-B9AC-4F2F-A18E-213FDB491711}" destId="{74B6E060-3823-4677-AA9E-04C2F64FC8E4}" srcOrd="0" destOrd="0" presId="urn:microsoft.com/office/officeart/2018/2/layout/IconVerticalSolidList"/>
    <dgm:cxn modelId="{2206C6A0-1A34-4225-99B6-99C4709214C3}" type="presParOf" srcId="{5508E8C0-B9AC-4F2F-A18E-213FDB491711}" destId="{282C9A73-41B0-4F00-96FB-D69C63AE9B3A}" srcOrd="1" destOrd="0" presId="urn:microsoft.com/office/officeart/2018/2/layout/IconVerticalSolidList"/>
    <dgm:cxn modelId="{01040FC9-B769-4C3E-A436-BF40F5331D79}" type="presParOf" srcId="{5508E8C0-B9AC-4F2F-A18E-213FDB491711}" destId="{0B20729C-C482-4064-ACA6-D79024C57F55}" srcOrd="2" destOrd="0" presId="urn:microsoft.com/office/officeart/2018/2/layout/IconVerticalSolidList"/>
    <dgm:cxn modelId="{CB8C1507-511D-4A7C-AEE9-84F7830BB5C4}" type="presParOf" srcId="{5508E8C0-B9AC-4F2F-A18E-213FDB491711}" destId="{3C240F55-99AF-464F-9423-EA21B7CEAD77}" srcOrd="3" destOrd="0" presId="urn:microsoft.com/office/officeart/2018/2/layout/IconVerticalSolidList"/>
    <dgm:cxn modelId="{27511AB1-6922-481B-BA13-3B39DFB74BA5}" type="presParOf" srcId="{F4D514F2-990B-452D-80EB-3AA24821E54C}" destId="{109B7789-1FE8-4271-AFD9-0D78DD524EDF}" srcOrd="9" destOrd="0" presId="urn:microsoft.com/office/officeart/2018/2/layout/IconVerticalSolidList"/>
    <dgm:cxn modelId="{D6E5FB23-4615-4671-A943-FE4D645D0F6A}" type="presParOf" srcId="{F4D514F2-990B-452D-80EB-3AA24821E54C}" destId="{4D3C8A77-2DF1-40C0-B5C6-72FB4FF976B0}" srcOrd="10" destOrd="0" presId="urn:microsoft.com/office/officeart/2018/2/layout/IconVerticalSolidList"/>
    <dgm:cxn modelId="{FFA502AA-6A7F-4F77-8D3F-436F54EBD230}" type="presParOf" srcId="{4D3C8A77-2DF1-40C0-B5C6-72FB4FF976B0}" destId="{6E01D386-FE42-4D79-87F4-5AB0D26B5E10}" srcOrd="0" destOrd="0" presId="urn:microsoft.com/office/officeart/2018/2/layout/IconVerticalSolidList"/>
    <dgm:cxn modelId="{2B24EBEE-9C07-44D3-9F92-B3232515715F}" type="presParOf" srcId="{4D3C8A77-2DF1-40C0-B5C6-72FB4FF976B0}" destId="{F8CBDB7D-120B-4CBC-93CC-C193D08E1FA3}" srcOrd="1" destOrd="0" presId="urn:microsoft.com/office/officeart/2018/2/layout/IconVerticalSolidList"/>
    <dgm:cxn modelId="{FCCA47CD-7B6F-4A84-B4F6-A04E16B0B9EC}" type="presParOf" srcId="{4D3C8A77-2DF1-40C0-B5C6-72FB4FF976B0}" destId="{168BD458-1A14-458A-8785-190C51BD4E11}" srcOrd="2" destOrd="0" presId="urn:microsoft.com/office/officeart/2018/2/layout/IconVerticalSolidList"/>
    <dgm:cxn modelId="{6CAC66FC-058D-4E10-9172-6A0A1342B2F4}" type="presParOf" srcId="{4D3C8A77-2DF1-40C0-B5C6-72FB4FF976B0}" destId="{16C88A34-F16F-4CA1-9527-9F51D15A40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A0E810-8BCB-41D7-81BC-985602676D9C}"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2154DB95-030F-4C18-B612-3F492B46EAF8}">
      <dgm:prSet custT="1"/>
      <dgm:spPr/>
      <dgm:t>
        <a:bodyPr/>
        <a:lstStyle/>
        <a:p>
          <a:pPr>
            <a:lnSpc>
              <a:spcPct val="100000"/>
            </a:lnSpc>
          </a:pPr>
          <a:r>
            <a:rPr lang="en-US" sz="1800" b="0" i="0" dirty="0">
              <a:latin typeface="Arial Narrow" panose="020B0604020202020204" pitchFamily="34" charset="0"/>
              <a:cs typeface="Arial Narrow" panose="020B0604020202020204" pitchFamily="34" charset="0"/>
            </a:rPr>
            <a:t>To promote the improvement of quality and the reduction of costs of in the private health care sector</a:t>
          </a:r>
        </a:p>
      </dgm:t>
    </dgm:pt>
    <dgm:pt modelId="{B89A0567-8345-4D6B-B309-29530D40FA0E}" type="parTrans" cxnId="{B8FC5C39-E958-48BD-9D9F-3EA98A7A9001}">
      <dgm:prSet/>
      <dgm:spPr/>
      <dgm:t>
        <a:bodyPr/>
        <a:lstStyle/>
        <a:p>
          <a:endParaRPr lang="en-US" b="0" i="0">
            <a:latin typeface="Arial Narrow" panose="020B0604020202020204" pitchFamily="34" charset="0"/>
            <a:cs typeface="Arial Narrow" panose="020B0604020202020204" pitchFamily="34" charset="0"/>
          </a:endParaRPr>
        </a:p>
      </dgm:t>
    </dgm:pt>
    <dgm:pt modelId="{9FA188CA-EDD6-4B1B-A77B-C72FABAA4B10}" type="sibTrans" cxnId="{B8FC5C39-E958-48BD-9D9F-3EA98A7A9001}">
      <dgm:prSet/>
      <dgm:spPr/>
      <dgm:t>
        <a:bodyPr/>
        <a:lstStyle/>
        <a:p>
          <a:endParaRPr lang="en-US" b="0" i="0">
            <a:latin typeface="Arial Narrow" panose="020B0604020202020204" pitchFamily="34" charset="0"/>
            <a:cs typeface="Arial Narrow" panose="020B0604020202020204" pitchFamily="34" charset="0"/>
          </a:endParaRPr>
        </a:p>
      </dgm:t>
    </dgm:pt>
    <dgm:pt modelId="{FC6E8C35-0375-4F53-B985-71351AB8E12F}">
      <dgm:prSet custT="1"/>
      <dgm:spPr/>
      <dgm:t>
        <a:bodyPr/>
        <a:lstStyle/>
        <a:p>
          <a:pPr>
            <a:lnSpc>
              <a:spcPct val="100000"/>
            </a:lnSpc>
          </a:pPr>
          <a:r>
            <a:rPr lang="en-US" sz="1800" b="0" i="0" dirty="0">
              <a:latin typeface="Arial Narrow" panose="020B0604020202020204" pitchFamily="34" charset="0"/>
              <a:cs typeface="Arial Narrow" panose="020B0604020202020204" pitchFamily="34" charset="0"/>
            </a:rPr>
            <a:t>To encourage effective risk pooling</a:t>
          </a:r>
        </a:p>
      </dgm:t>
    </dgm:pt>
    <dgm:pt modelId="{787F767D-814D-46A1-8E0C-210295C89C49}" type="parTrans" cxnId="{CF6A367C-E12E-4366-AFBB-2570691815D8}">
      <dgm:prSet/>
      <dgm:spPr/>
      <dgm:t>
        <a:bodyPr/>
        <a:lstStyle/>
        <a:p>
          <a:endParaRPr lang="en-US" b="0" i="0">
            <a:latin typeface="Arial Narrow" panose="020B0604020202020204" pitchFamily="34" charset="0"/>
            <a:cs typeface="Arial Narrow" panose="020B0604020202020204" pitchFamily="34" charset="0"/>
          </a:endParaRPr>
        </a:p>
      </dgm:t>
    </dgm:pt>
    <dgm:pt modelId="{DBC8C432-DEA5-491B-B378-5EA0B49BC9C9}" type="sibTrans" cxnId="{CF6A367C-E12E-4366-AFBB-2570691815D8}">
      <dgm:prSet/>
      <dgm:spPr/>
      <dgm:t>
        <a:bodyPr/>
        <a:lstStyle/>
        <a:p>
          <a:endParaRPr lang="en-US" b="0" i="0">
            <a:latin typeface="Arial Narrow" panose="020B0604020202020204" pitchFamily="34" charset="0"/>
            <a:cs typeface="Arial Narrow" panose="020B0604020202020204" pitchFamily="34" charset="0"/>
          </a:endParaRPr>
        </a:p>
      </dgm:t>
    </dgm:pt>
    <dgm:pt modelId="{218840D7-12DF-411C-A1A8-39B68C505337}">
      <dgm:prSet custT="1"/>
      <dgm:spPr/>
      <dgm:t>
        <a:bodyPr/>
        <a:lstStyle/>
        <a:p>
          <a:pPr>
            <a:lnSpc>
              <a:spcPct val="100000"/>
            </a:lnSpc>
          </a:pPr>
          <a:r>
            <a:rPr lang="en-US" sz="1800" b="0" i="0" dirty="0">
              <a:latin typeface="Arial Narrow" panose="020B0604020202020204" pitchFamily="34" charset="0"/>
              <a:cs typeface="Arial Narrow" panose="020B0604020202020204" pitchFamily="34" charset="0"/>
            </a:rPr>
            <a:t>To ensure that all regulated entities comply with, National Policy, MSA and regulations</a:t>
          </a:r>
        </a:p>
      </dgm:t>
    </dgm:pt>
    <dgm:pt modelId="{FBEEF963-3F01-4F63-B523-E22D402FA441}" type="parTrans" cxnId="{3CA19117-58EB-4AD8-A4E8-CE736A71606D}">
      <dgm:prSet/>
      <dgm:spPr/>
      <dgm:t>
        <a:bodyPr/>
        <a:lstStyle/>
        <a:p>
          <a:endParaRPr lang="en-US" b="0" i="0">
            <a:latin typeface="Arial Narrow" panose="020B0604020202020204" pitchFamily="34" charset="0"/>
            <a:cs typeface="Arial Narrow" panose="020B0604020202020204" pitchFamily="34" charset="0"/>
          </a:endParaRPr>
        </a:p>
      </dgm:t>
    </dgm:pt>
    <dgm:pt modelId="{5EBC5E01-D49F-4E2A-B208-C316693D1BE1}" type="sibTrans" cxnId="{3CA19117-58EB-4AD8-A4E8-CE736A71606D}">
      <dgm:prSet/>
      <dgm:spPr/>
      <dgm:t>
        <a:bodyPr/>
        <a:lstStyle/>
        <a:p>
          <a:endParaRPr lang="en-US" b="0" i="0">
            <a:latin typeface="Arial Narrow" panose="020B0604020202020204" pitchFamily="34" charset="0"/>
            <a:cs typeface="Arial Narrow" panose="020B0604020202020204" pitchFamily="34" charset="0"/>
          </a:endParaRPr>
        </a:p>
      </dgm:t>
    </dgm:pt>
    <dgm:pt modelId="{277F9597-3F11-4CB3-B152-0909FC1EE890}">
      <dgm:prSet custT="1"/>
      <dgm:spPr/>
      <dgm:t>
        <a:bodyPr/>
        <a:lstStyle/>
        <a:p>
          <a:pPr>
            <a:lnSpc>
              <a:spcPct val="100000"/>
            </a:lnSpc>
          </a:pPr>
          <a:r>
            <a:rPr lang="en-US" sz="1800" b="0" i="0" dirty="0">
              <a:latin typeface="Arial Narrow" panose="020B0604020202020204" pitchFamily="34" charset="0"/>
              <a:cs typeface="Arial Narrow" panose="020B0604020202020204" pitchFamily="34" charset="0"/>
            </a:rPr>
            <a:t>To be a more effective and efficient </a:t>
          </a:r>
          <a:r>
            <a:rPr lang="en-US" sz="1800" b="0" i="0" dirty="0" err="1">
              <a:latin typeface="Arial Narrow" panose="020B0604020202020204" pitchFamily="34" charset="0"/>
              <a:cs typeface="Arial Narrow" panose="020B0604020202020204" pitchFamily="34" charset="0"/>
            </a:rPr>
            <a:t>organisation</a:t>
          </a:r>
          <a:endParaRPr lang="en-US" sz="1800" b="0" i="0" dirty="0">
            <a:latin typeface="Arial Narrow" panose="020B0604020202020204" pitchFamily="34" charset="0"/>
            <a:cs typeface="Arial Narrow" panose="020B0604020202020204" pitchFamily="34" charset="0"/>
          </a:endParaRPr>
        </a:p>
      </dgm:t>
    </dgm:pt>
    <dgm:pt modelId="{4D2C6188-4439-4908-A065-AE0B3E332344}" type="parTrans" cxnId="{FB18CA3E-D05D-4FF5-9E90-A2C6275F8D9B}">
      <dgm:prSet/>
      <dgm:spPr/>
      <dgm:t>
        <a:bodyPr/>
        <a:lstStyle/>
        <a:p>
          <a:endParaRPr lang="en-US" b="0" i="0">
            <a:latin typeface="Arial Narrow" panose="020B0604020202020204" pitchFamily="34" charset="0"/>
            <a:cs typeface="Arial Narrow" panose="020B0604020202020204" pitchFamily="34" charset="0"/>
          </a:endParaRPr>
        </a:p>
      </dgm:t>
    </dgm:pt>
    <dgm:pt modelId="{3F1709EE-3E43-47DB-8CF9-6E35D314A044}" type="sibTrans" cxnId="{FB18CA3E-D05D-4FF5-9E90-A2C6275F8D9B}">
      <dgm:prSet/>
      <dgm:spPr/>
      <dgm:t>
        <a:bodyPr/>
        <a:lstStyle/>
        <a:p>
          <a:endParaRPr lang="en-US" b="0" i="0">
            <a:latin typeface="Arial Narrow" panose="020B0604020202020204" pitchFamily="34" charset="0"/>
            <a:cs typeface="Arial Narrow" panose="020B0604020202020204" pitchFamily="34" charset="0"/>
          </a:endParaRPr>
        </a:p>
      </dgm:t>
    </dgm:pt>
    <dgm:pt modelId="{5F87FE45-BE1F-4FE3-816D-69180049C2DF}">
      <dgm:prSet custT="1"/>
      <dgm:spPr/>
      <dgm:t>
        <a:bodyPr/>
        <a:lstStyle/>
        <a:p>
          <a:pPr>
            <a:lnSpc>
              <a:spcPct val="100000"/>
            </a:lnSpc>
          </a:pPr>
          <a:r>
            <a:rPr lang="en-US" sz="1800" b="0" i="0" dirty="0">
              <a:latin typeface="Arial Narrow" panose="020B0604020202020204" pitchFamily="34" charset="0"/>
              <a:cs typeface="Arial Narrow" panose="020B0604020202020204" pitchFamily="34" charset="0"/>
            </a:rPr>
            <a:t>To conduct policy-driven research, monitoring and evaluation of the medical schemes industry to facilitate decision-making and policy recommendations to the Health Ministry</a:t>
          </a:r>
        </a:p>
      </dgm:t>
    </dgm:pt>
    <dgm:pt modelId="{06F4693D-8023-4B36-B15F-820F99773F25}" type="parTrans" cxnId="{4B74D950-5C0F-46E2-8AA5-658E1F3EAB67}">
      <dgm:prSet/>
      <dgm:spPr/>
      <dgm:t>
        <a:bodyPr/>
        <a:lstStyle/>
        <a:p>
          <a:endParaRPr lang="en-US" b="0" i="0">
            <a:latin typeface="Arial Narrow" panose="020B0604020202020204" pitchFamily="34" charset="0"/>
            <a:cs typeface="Arial Narrow" panose="020B0604020202020204" pitchFamily="34" charset="0"/>
          </a:endParaRPr>
        </a:p>
      </dgm:t>
    </dgm:pt>
    <dgm:pt modelId="{E3F8B3C9-1F0E-41C9-89E8-D5287C3F60DD}" type="sibTrans" cxnId="{4B74D950-5C0F-46E2-8AA5-658E1F3EAB67}">
      <dgm:prSet/>
      <dgm:spPr/>
      <dgm:t>
        <a:bodyPr/>
        <a:lstStyle/>
        <a:p>
          <a:endParaRPr lang="en-US" b="0" i="0">
            <a:latin typeface="Arial Narrow" panose="020B0604020202020204" pitchFamily="34" charset="0"/>
            <a:cs typeface="Arial Narrow" panose="020B0604020202020204" pitchFamily="34" charset="0"/>
          </a:endParaRPr>
        </a:p>
      </dgm:t>
    </dgm:pt>
    <dgm:pt modelId="{C52AB79D-D062-483C-BB74-73BEE69B603F}">
      <dgm:prSet custT="1"/>
      <dgm:spPr/>
      <dgm:t>
        <a:bodyPr/>
        <a:lstStyle/>
        <a:p>
          <a:pPr>
            <a:lnSpc>
              <a:spcPct val="100000"/>
            </a:lnSpc>
          </a:pPr>
          <a:r>
            <a:rPr lang="en-US" sz="1800" b="0" i="0" dirty="0">
              <a:latin typeface="Arial Narrow" panose="020B0604020202020204" pitchFamily="34" charset="0"/>
              <a:cs typeface="Arial Narrow" panose="020B0604020202020204" pitchFamily="34" charset="0"/>
            </a:rPr>
            <a:t>To collaborate with local, regional and international entities</a:t>
          </a:r>
        </a:p>
      </dgm:t>
    </dgm:pt>
    <dgm:pt modelId="{0F0A827B-670E-45AB-A2C2-A27B9B13F922}" type="parTrans" cxnId="{BDA62920-BF67-4ACF-9083-F31E7C224AB3}">
      <dgm:prSet/>
      <dgm:spPr/>
      <dgm:t>
        <a:bodyPr/>
        <a:lstStyle/>
        <a:p>
          <a:endParaRPr lang="en-US" b="0" i="0">
            <a:latin typeface="Arial Narrow" panose="020B0604020202020204" pitchFamily="34" charset="0"/>
            <a:cs typeface="Arial Narrow" panose="020B0604020202020204" pitchFamily="34" charset="0"/>
          </a:endParaRPr>
        </a:p>
      </dgm:t>
    </dgm:pt>
    <dgm:pt modelId="{8F203813-ED77-4AE3-87BA-724C0EF4CBC4}" type="sibTrans" cxnId="{BDA62920-BF67-4ACF-9083-F31E7C224AB3}">
      <dgm:prSet/>
      <dgm:spPr/>
      <dgm:t>
        <a:bodyPr/>
        <a:lstStyle/>
        <a:p>
          <a:endParaRPr lang="en-US" b="0" i="0">
            <a:latin typeface="Arial Narrow" panose="020B0604020202020204" pitchFamily="34" charset="0"/>
            <a:cs typeface="Arial Narrow" panose="020B0604020202020204" pitchFamily="34" charset="0"/>
          </a:endParaRPr>
        </a:p>
      </dgm:t>
    </dgm:pt>
    <dgm:pt modelId="{7471F7A0-5468-44F7-977F-F5CAC6838761}" type="pres">
      <dgm:prSet presAssocID="{45A0E810-8BCB-41D7-81BC-985602676D9C}" presName="root" presStyleCnt="0">
        <dgm:presLayoutVars>
          <dgm:dir/>
          <dgm:resizeHandles val="exact"/>
        </dgm:presLayoutVars>
      </dgm:prSet>
      <dgm:spPr/>
      <dgm:t>
        <a:bodyPr/>
        <a:lstStyle/>
        <a:p>
          <a:endParaRPr lang="en-US"/>
        </a:p>
      </dgm:t>
    </dgm:pt>
    <dgm:pt modelId="{D1617E26-037D-4231-B369-4B9D613B7E0E}" type="pres">
      <dgm:prSet presAssocID="{2154DB95-030F-4C18-B612-3F492B46EAF8}" presName="compNode" presStyleCnt="0"/>
      <dgm:spPr/>
    </dgm:pt>
    <dgm:pt modelId="{348C4FFB-E725-47CD-AF92-3CCDA96A1501}" type="pres">
      <dgm:prSet presAssocID="{2154DB95-030F-4C18-B612-3F492B46EAF8}" presName="bgRect" presStyleLbl="bgShp" presStyleIdx="0" presStyleCnt="6"/>
      <dgm:spPr/>
    </dgm:pt>
    <dgm:pt modelId="{A2C726C5-571A-486D-9BBD-0A75EED1BA86}" type="pres">
      <dgm:prSet presAssocID="{2154DB95-030F-4C18-B612-3F492B46EAF8}"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edical"/>
        </a:ext>
      </dgm:extLst>
    </dgm:pt>
    <dgm:pt modelId="{847B61FC-B00E-4BA3-BCC0-7DAC6F456D2C}" type="pres">
      <dgm:prSet presAssocID="{2154DB95-030F-4C18-B612-3F492B46EAF8}" presName="spaceRect" presStyleCnt="0"/>
      <dgm:spPr/>
    </dgm:pt>
    <dgm:pt modelId="{B98B57AA-1737-4A56-8AAC-3F85C24BA305}" type="pres">
      <dgm:prSet presAssocID="{2154DB95-030F-4C18-B612-3F492B46EAF8}" presName="parTx" presStyleLbl="revTx" presStyleIdx="0" presStyleCnt="6">
        <dgm:presLayoutVars>
          <dgm:chMax val="0"/>
          <dgm:chPref val="0"/>
        </dgm:presLayoutVars>
      </dgm:prSet>
      <dgm:spPr/>
      <dgm:t>
        <a:bodyPr/>
        <a:lstStyle/>
        <a:p>
          <a:endParaRPr lang="en-US"/>
        </a:p>
      </dgm:t>
    </dgm:pt>
    <dgm:pt modelId="{EF9C6C58-77CF-4092-ACFA-30C7262008D6}" type="pres">
      <dgm:prSet presAssocID="{9FA188CA-EDD6-4B1B-A77B-C72FABAA4B10}" presName="sibTrans" presStyleCnt="0"/>
      <dgm:spPr/>
    </dgm:pt>
    <dgm:pt modelId="{D07A47AC-49F2-42C7-ABDC-FC7DF5EB5BBB}" type="pres">
      <dgm:prSet presAssocID="{FC6E8C35-0375-4F53-B985-71351AB8E12F}" presName="compNode" presStyleCnt="0"/>
      <dgm:spPr/>
    </dgm:pt>
    <dgm:pt modelId="{5CDDE806-EEA3-46DE-A020-99A5DFA1FC51}" type="pres">
      <dgm:prSet presAssocID="{FC6E8C35-0375-4F53-B985-71351AB8E12F}" presName="bgRect" presStyleLbl="bgShp" presStyleIdx="1" presStyleCnt="6"/>
      <dgm:spPr/>
    </dgm:pt>
    <dgm:pt modelId="{3D94D190-4DCE-426C-B104-F884FFCF2066}" type="pres">
      <dgm:prSet presAssocID="{FC6E8C35-0375-4F53-B985-71351AB8E12F}"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Warning"/>
        </a:ext>
      </dgm:extLst>
    </dgm:pt>
    <dgm:pt modelId="{DDF220EA-F65D-4516-A765-8C1A0183470F}" type="pres">
      <dgm:prSet presAssocID="{FC6E8C35-0375-4F53-B985-71351AB8E12F}" presName="spaceRect" presStyleCnt="0"/>
      <dgm:spPr/>
    </dgm:pt>
    <dgm:pt modelId="{38620E55-34A0-403D-9E53-6EBC8A5059AB}" type="pres">
      <dgm:prSet presAssocID="{FC6E8C35-0375-4F53-B985-71351AB8E12F}" presName="parTx" presStyleLbl="revTx" presStyleIdx="1" presStyleCnt="6">
        <dgm:presLayoutVars>
          <dgm:chMax val="0"/>
          <dgm:chPref val="0"/>
        </dgm:presLayoutVars>
      </dgm:prSet>
      <dgm:spPr/>
      <dgm:t>
        <a:bodyPr/>
        <a:lstStyle/>
        <a:p>
          <a:endParaRPr lang="en-US"/>
        </a:p>
      </dgm:t>
    </dgm:pt>
    <dgm:pt modelId="{F071FBB2-BBA9-4826-B975-8DC07A6E8771}" type="pres">
      <dgm:prSet presAssocID="{DBC8C432-DEA5-491B-B378-5EA0B49BC9C9}" presName="sibTrans" presStyleCnt="0"/>
      <dgm:spPr/>
    </dgm:pt>
    <dgm:pt modelId="{41C41E30-7FC5-4706-B0A4-C7D463E3011C}" type="pres">
      <dgm:prSet presAssocID="{218840D7-12DF-411C-A1A8-39B68C505337}" presName="compNode" presStyleCnt="0"/>
      <dgm:spPr/>
    </dgm:pt>
    <dgm:pt modelId="{5ED943CE-C005-471E-A94F-DCC4DED1BC1E}" type="pres">
      <dgm:prSet presAssocID="{218840D7-12DF-411C-A1A8-39B68C505337}" presName="bgRect" presStyleLbl="bgShp" presStyleIdx="2" presStyleCnt="6"/>
      <dgm:spPr/>
    </dgm:pt>
    <dgm:pt modelId="{4EF0C74A-94A0-41AA-A26B-4E7ED3F20942}" type="pres">
      <dgm:prSet presAssocID="{218840D7-12DF-411C-A1A8-39B68C505337}"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Judge"/>
        </a:ext>
      </dgm:extLst>
    </dgm:pt>
    <dgm:pt modelId="{D874128E-B0AA-457F-83B4-4B5D3A88CF18}" type="pres">
      <dgm:prSet presAssocID="{218840D7-12DF-411C-A1A8-39B68C505337}" presName="spaceRect" presStyleCnt="0"/>
      <dgm:spPr/>
    </dgm:pt>
    <dgm:pt modelId="{8D814A88-FE72-41B9-919D-11C62B041FCC}" type="pres">
      <dgm:prSet presAssocID="{218840D7-12DF-411C-A1A8-39B68C505337}" presName="parTx" presStyleLbl="revTx" presStyleIdx="2" presStyleCnt="6">
        <dgm:presLayoutVars>
          <dgm:chMax val="0"/>
          <dgm:chPref val="0"/>
        </dgm:presLayoutVars>
      </dgm:prSet>
      <dgm:spPr/>
      <dgm:t>
        <a:bodyPr/>
        <a:lstStyle/>
        <a:p>
          <a:endParaRPr lang="en-US"/>
        </a:p>
      </dgm:t>
    </dgm:pt>
    <dgm:pt modelId="{022FF6BA-7B43-4D06-9885-D78EADD50D60}" type="pres">
      <dgm:prSet presAssocID="{5EBC5E01-D49F-4E2A-B208-C316693D1BE1}" presName="sibTrans" presStyleCnt="0"/>
      <dgm:spPr/>
    </dgm:pt>
    <dgm:pt modelId="{37B86A6A-898D-4943-8A72-01CBC3C33D7A}" type="pres">
      <dgm:prSet presAssocID="{277F9597-3F11-4CB3-B152-0909FC1EE890}" presName="compNode" presStyleCnt="0"/>
      <dgm:spPr/>
    </dgm:pt>
    <dgm:pt modelId="{4DBA515C-EDDB-48E8-8967-FD66F5FD743F}" type="pres">
      <dgm:prSet presAssocID="{277F9597-3F11-4CB3-B152-0909FC1EE890}" presName="bgRect" presStyleLbl="bgShp" presStyleIdx="3" presStyleCnt="6"/>
      <dgm:spPr/>
    </dgm:pt>
    <dgm:pt modelId="{FB417990-ECB8-4D29-8F13-3CCB78A395CA}" type="pres">
      <dgm:prSet presAssocID="{277F9597-3F11-4CB3-B152-0909FC1EE890}"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Hierarchy"/>
        </a:ext>
      </dgm:extLst>
    </dgm:pt>
    <dgm:pt modelId="{A5C31CE6-3E95-484D-BB6B-BCCE199F98CD}" type="pres">
      <dgm:prSet presAssocID="{277F9597-3F11-4CB3-B152-0909FC1EE890}" presName="spaceRect" presStyleCnt="0"/>
      <dgm:spPr/>
    </dgm:pt>
    <dgm:pt modelId="{F7E03550-B263-43BB-B6C8-E338DD293534}" type="pres">
      <dgm:prSet presAssocID="{277F9597-3F11-4CB3-B152-0909FC1EE890}" presName="parTx" presStyleLbl="revTx" presStyleIdx="3" presStyleCnt="6">
        <dgm:presLayoutVars>
          <dgm:chMax val="0"/>
          <dgm:chPref val="0"/>
        </dgm:presLayoutVars>
      </dgm:prSet>
      <dgm:spPr/>
      <dgm:t>
        <a:bodyPr/>
        <a:lstStyle/>
        <a:p>
          <a:endParaRPr lang="en-US"/>
        </a:p>
      </dgm:t>
    </dgm:pt>
    <dgm:pt modelId="{C057F65A-4D33-4686-BDA4-21CA9C177079}" type="pres">
      <dgm:prSet presAssocID="{3F1709EE-3E43-47DB-8CF9-6E35D314A044}" presName="sibTrans" presStyleCnt="0"/>
      <dgm:spPr/>
    </dgm:pt>
    <dgm:pt modelId="{54A03353-5E07-4899-8B1B-9BB54293A210}" type="pres">
      <dgm:prSet presAssocID="{5F87FE45-BE1F-4FE3-816D-69180049C2DF}" presName="compNode" presStyleCnt="0"/>
      <dgm:spPr/>
    </dgm:pt>
    <dgm:pt modelId="{10F681FF-2DF2-4904-A3FB-D96511AE9740}" type="pres">
      <dgm:prSet presAssocID="{5F87FE45-BE1F-4FE3-816D-69180049C2DF}" presName="bgRect" presStyleLbl="bgShp" presStyleIdx="4" presStyleCnt="6"/>
      <dgm:spPr/>
    </dgm:pt>
    <dgm:pt modelId="{E74D6969-5A59-4EA4-B71D-93C6D058E190}" type="pres">
      <dgm:prSet presAssocID="{5F87FE45-BE1F-4FE3-816D-69180049C2DF}"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Gavel"/>
        </a:ext>
      </dgm:extLst>
    </dgm:pt>
    <dgm:pt modelId="{E6322F4F-3763-44CD-82FA-5D5DF24EE929}" type="pres">
      <dgm:prSet presAssocID="{5F87FE45-BE1F-4FE3-816D-69180049C2DF}" presName="spaceRect" presStyleCnt="0"/>
      <dgm:spPr/>
    </dgm:pt>
    <dgm:pt modelId="{5758F845-40B5-4C58-8909-03D62B43C5F0}" type="pres">
      <dgm:prSet presAssocID="{5F87FE45-BE1F-4FE3-816D-69180049C2DF}" presName="parTx" presStyleLbl="revTx" presStyleIdx="4" presStyleCnt="6">
        <dgm:presLayoutVars>
          <dgm:chMax val="0"/>
          <dgm:chPref val="0"/>
        </dgm:presLayoutVars>
      </dgm:prSet>
      <dgm:spPr/>
      <dgm:t>
        <a:bodyPr/>
        <a:lstStyle/>
        <a:p>
          <a:endParaRPr lang="en-US"/>
        </a:p>
      </dgm:t>
    </dgm:pt>
    <dgm:pt modelId="{D87786FE-22E9-4317-A555-A54616816FC1}" type="pres">
      <dgm:prSet presAssocID="{E3F8B3C9-1F0E-41C9-89E8-D5287C3F60DD}" presName="sibTrans" presStyleCnt="0"/>
      <dgm:spPr/>
    </dgm:pt>
    <dgm:pt modelId="{842789E8-CBFE-4702-B345-CC6CCB7B871A}" type="pres">
      <dgm:prSet presAssocID="{C52AB79D-D062-483C-BB74-73BEE69B603F}" presName="compNode" presStyleCnt="0"/>
      <dgm:spPr/>
    </dgm:pt>
    <dgm:pt modelId="{E904378E-44E7-4AD8-81A7-58946E2EB227}" type="pres">
      <dgm:prSet presAssocID="{C52AB79D-D062-483C-BB74-73BEE69B603F}" presName="bgRect" presStyleLbl="bgShp" presStyleIdx="5" presStyleCnt="6"/>
      <dgm:spPr/>
    </dgm:pt>
    <dgm:pt modelId="{8FC6B512-5519-4A60-832C-479AC56C878E}" type="pres">
      <dgm:prSet presAssocID="{C52AB79D-D062-483C-BB74-73BEE69B603F}"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Australia"/>
        </a:ext>
      </dgm:extLst>
    </dgm:pt>
    <dgm:pt modelId="{13A7E651-CCC6-4592-991A-29ECC86332FA}" type="pres">
      <dgm:prSet presAssocID="{C52AB79D-D062-483C-BB74-73BEE69B603F}" presName="spaceRect" presStyleCnt="0"/>
      <dgm:spPr/>
    </dgm:pt>
    <dgm:pt modelId="{BF323599-60BB-4765-9F97-5B0DF5F7F20C}" type="pres">
      <dgm:prSet presAssocID="{C52AB79D-D062-483C-BB74-73BEE69B603F}" presName="parTx" presStyleLbl="revTx" presStyleIdx="5" presStyleCnt="6">
        <dgm:presLayoutVars>
          <dgm:chMax val="0"/>
          <dgm:chPref val="0"/>
        </dgm:presLayoutVars>
      </dgm:prSet>
      <dgm:spPr/>
      <dgm:t>
        <a:bodyPr/>
        <a:lstStyle/>
        <a:p>
          <a:endParaRPr lang="en-US"/>
        </a:p>
      </dgm:t>
    </dgm:pt>
  </dgm:ptLst>
  <dgm:cxnLst>
    <dgm:cxn modelId="{CF6A367C-E12E-4366-AFBB-2570691815D8}" srcId="{45A0E810-8BCB-41D7-81BC-985602676D9C}" destId="{FC6E8C35-0375-4F53-B985-71351AB8E12F}" srcOrd="1" destOrd="0" parTransId="{787F767D-814D-46A1-8E0C-210295C89C49}" sibTransId="{DBC8C432-DEA5-491B-B378-5EA0B49BC9C9}"/>
    <dgm:cxn modelId="{322B0FA6-9DCC-498A-BEA9-5414A1C469C4}" type="presOf" srcId="{218840D7-12DF-411C-A1A8-39B68C505337}" destId="{8D814A88-FE72-41B9-919D-11C62B041FCC}" srcOrd="0" destOrd="0" presId="urn:microsoft.com/office/officeart/2018/2/layout/IconVerticalSolidList"/>
    <dgm:cxn modelId="{3C807C7B-0E4C-4B72-8E4B-60C5E5848F90}" type="presOf" srcId="{FC6E8C35-0375-4F53-B985-71351AB8E12F}" destId="{38620E55-34A0-403D-9E53-6EBC8A5059AB}" srcOrd="0" destOrd="0" presId="urn:microsoft.com/office/officeart/2018/2/layout/IconVerticalSolidList"/>
    <dgm:cxn modelId="{FB18CA3E-D05D-4FF5-9E90-A2C6275F8D9B}" srcId="{45A0E810-8BCB-41D7-81BC-985602676D9C}" destId="{277F9597-3F11-4CB3-B152-0909FC1EE890}" srcOrd="3" destOrd="0" parTransId="{4D2C6188-4439-4908-A065-AE0B3E332344}" sibTransId="{3F1709EE-3E43-47DB-8CF9-6E35D314A044}"/>
    <dgm:cxn modelId="{6AD9C74F-99A7-4C4E-8D00-EE679A001B15}" type="presOf" srcId="{45A0E810-8BCB-41D7-81BC-985602676D9C}" destId="{7471F7A0-5468-44F7-977F-F5CAC6838761}" srcOrd="0" destOrd="0" presId="urn:microsoft.com/office/officeart/2018/2/layout/IconVerticalSolidList"/>
    <dgm:cxn modelId="{B8FC5C39-E958-48BD-9D9F-3EA98A7A9001}" srcId="{45A0E810-8BCB-41D7-81BC-985602676D9C}" destId="{2154DB95-030F-4C18-B612-3F492B46EAF8}" srcOrd="0" destOrd="0" parTransId="{B89A0567-8345-4D6B-B309-29530D40FA0E}" sibTransId="{9FA188CA-EDD6-4B1B-A77B-C72FABAA4B10}"/>
    <dgm:cxn modelId="{57B4517E-2CDA-4E39-940C-53D867EECDF6}" type="presOf" srcId="{277F9597-3F11-4CB3-B152-0909FC1EE890}" destId="{F7E03550-B263-43BB-B6C8-E338DD293534}" srcOrd="0" destOrd="0" presId="urn:microsoft.com/office/officeart/2018/2/layout/IconVerticalSolidList"/>
    <dgm:cxn modelId="{E490FF81-95D4-41C0-9F54-70620CA56252}" type="presOf" srcId="{5F87FE45-BE1F-4FE3-816D-69180049C2DF}" destId="{5758F845-40B5-4C58-8909-03D62B43C5F0}" srcOrd="0" destOrd="0" presId="urn:microsoft.com/office/officeart/2018/2/layout/IconVerticalSolidList"/>
    <dgm:cxn modelId="{AE66FF38-CAD2-4D8A-8345-26352047D02A}" type="presOf" srcId="{2154DB95-030F-4C18-B612-3F492B46EAF8}" destId="{B98B57AA-1737-4A56-8AAC-3F85C24BA305}" srcOrd="0" destOrd="0" presId="urn:microsoft.com/office/officeart/2018/2/layout/IconVerticalSolidList"/>
    <dgm:cxn modelId="{BDA62920-BF67-4ACF-9083-F31E7C224AB3}" srcId="{45A0E810-8BCB-41D7-81BC-985602676D9C}" destId="{C52AB79D-D062-483C-BB74-73BEE69B603F}" srcOrd="5" destOrd="0" parTransId="{0F0A827B-670E-45AB-A2C2-A27B9B13F922}" sibTransId="{8F203813-ED77-4AE3-87BA-724C0EF4CBC4}"/>
    <dgm:cxn modelId="{4B74D950-5C0F-46E2-8AA5-658E1F3EAB67}" srcId="{45A0E810-8BCB-41D7-81BC-985602676D9C}" destId="{5F87FE45-BE1F-4FE3-816D-69180049C2DF}" srcOrd="4" destOrd="0" parTransId="{06F4693D-8023-4B36-B15F-820F99773F25}" sibTransId="{E3F8B3C9-1F0E-41C9-89E8-D5287C3F60DD}"/>
    <dgm:cxn modelId="{3CA19117-58EB-4AD8-A4E8-CE736A71606D}" srcId="{45A0E810-8BCB-41D7-81BC-985602676D9C}" destId="{218840D7-12DF-411C-A1A8-39B68C505337}" srcOrd="2" destOrd="0" parTransId="{FBEEF963-3F01-4F63-B523-E22D402FA441}" sibTransId="{5EBC5E01-D49F-4E2A-B208-C316693D1BE1}"/>
    <dgm:cxn modelId="{577C9ED2-9A1B-4E3C-908C-157B8672B4D9}" type="presOf" srcId="{C52AB79D-D062-483C-BB74-73BEE69B603F}" destId="{BF323599-60BB-4765-9F97-5B0DF5F7F20C}" srcOrd="0" destOrd="0" presId="urn:microsoft.com/office/officeart/2018/2/layout/IconVerticalSolidList"/>
    <dgm:cxn modelId="{DA9A6225-DC70-420B-9EF8-3049034B0645}" type="presParOf" srcId="{7471F7A0-5468-44F7-977F-F5CAC6838761}" destId="{D1617E26-037D-4231-B369-4B9D613B7E0E}" srcOrd="0" destOrd="0" presId="urn:microsoft.com/office/officeart/2018/2/layout/IconVerticalSolidList"/>
    <dgm:cxn modelId="{8413FCC2-EC5D-4CE9-A3A2-053E12B6DA49}" type="presParOf" srcId="{D1617E26-037D-4231-B369-4B9D613B7E0E}" destId="{348C4FFB-E725-47CD-AF92-3CCDA96A1501}" srcOrd="0" destOrd="0" presId="urn:microsoft.com/office/officeart/2018/2/layout/IconVerticalSolidList"/>
    <dgm:cxn modelId="{2644598C-7079-4F20-83DC-D154E4F0AD46}" type="presParOf" srcId="{D1617E26-037D-4231-B369-4B9D613B7E0E}" destId="{A2C726C5-571A-486D-9BBD-0A75EED1BA86}" srcOrd="1" destOrd="0" presId="urn:microsoft.com/office/officeart/2018/2/layout/IconVerticalSolidList"/>
    <dgm:cxn modelId="{8F394B60-528C-445D-B607-BE9C30A98616}" type="presParOf" srcId="{D1617E26-037D-4231-B369-4B9D613B7E0E}" destId="{847B61FC-B00E-4BA3-BCC0-7DAC6F456D2C}" srcOrd="2" destOrd="0" presId="urn:microsoft.com/office/officeart/2018/2/layout/IconVerticalSolidList"/>
    <dgm:cxn modelId="{742AF14A-7F5D-48E8-A39E-D49D74E8DAA9}" type="presParOf" srcId="{D1617E26-037D-4231-B369-4B9D613B7E0E}" destId="{B98B57AA-1737-4A56-8AAC-3F85C24BA305}" srcOrd="3" destOrd="0" presId="urn:microsoft.com/office/officeart/2018/2/layout/IconVerticalSolidList"/>
    <dgm:cxn modelId="{2D093545-40AB-4DB3-9766-85AB67CDFEB9}" type="presParOf" srcId="{7471F7A0-5468-44F7-977F-F5CAC6838761}" destId="{EF9C6C58-77CF-4092-ACFA-30C7262008D6}" srcOrd="1" destOrd="0" presId="urn:microsoft.com/office/officeart/2018/2/layout/IconVerticalSolidList"/>
    <dgm:cxn modelId="{BD6946C8-14A9-4C2C-9160-86E442D71FEC}" type="presParOf" srcId="{7471F7A0-5468-44F7-977F-F5CAC6838761}" destId="{D07A47AC-49F2-42C7-ABDC-FC7DF5EB5BBB}" srcOrd="2" destOrd="0" presId="urn:microsoft.com/office/officeart/2018/2/layout/IconVerticalSolidList"/>
    <dgm:cxn modelId="{0CB8BA12-DCFF-47AE-B8CF-01A84BC64053}" type="presParOf" srcId="{D07A47AC-49F2-42C7-ABDC-FC7DF5EB5BBB}" destId="{5CDDE806-EEA3-46DE-A020-99A5DFA1FC51}" srcOrd="0" destOrd="0" presId="urn:microsoft.com/office/officeart/2018/2/layout/IconVerticalSolidList"/>
    <dgm:cxn modelId="{2EAF54DC-3A1B-4A04-B2DF-017CBF9C4452}" type="presParOf" srcId="{D07A47AC-49F2-42C7-ABDC-FC7DF5EB5BBB}" destId="{3D94D190-4DCE-426C-B104-F884FFCF2066}" srcOrd="1" destOrd="0" presId="urn:microsoft.com/office/officeart/2018/2/layout/IconVerticalSolidList"/>
    <dgm:cxn modelId="{5B440BA0-4219-4B16-93C9-3489B05D262D}" type="presParOf" srcId="{D07A47AC-49F2-42C7-ABDC-FC7DF5EB5BBB}" destId="{DDF220EA-F65D-4516-A765-8C1A0183470F}" srcOrd="2" destOrd="0" presId="urn:microsoft.com/office/officeart/2018/2/layout/IconVerticalSolidList"/>
    <dgm:cxn modelId="{DF8B2724-437B-46E2-89DC-83A4E23D5E57}" type="presParOf" srcId="{D07A47AC-49F2-42C7-ABDC-FC7DF5EB5BBB}" destId="{38620E55-34A0-403D-9E53-6EBC8A5059AB}" srcOrd="3" destOrd="0" presId="urn:microsoft.com/office/officeart/2018/2/layout/IconVerticalSolidList"/>
    <dgm:cxn modelId="{37D86FB2-8069-4E11-8E91-CF69F72B0C69}" type="presParOf" srcId="{7471F7A0-5468-44F7-977F-F5CAC6838761}" destId="{F071FBB2-BBA9-4826-B975-8DC07A6E8771}" srcOrd="3" destOrd="0" presId="urn:microsoft.com/office/officeart/2018/2/layout/IconVerticalSolidList"/>
    <dgm:cxn modelId="{E5988B81-9115-4A51-BA94-FC8A41FA49BA}" type="presParOf" srcId="{7471F7A0-5468-44F7-977F-F5CAC6838761}" destId="{41C41E30-7FC5-4706-B0A4-C7D463E3011C}" srcOrd="4" destOrd="0" presId="urn:microsoft.com/office/officeart/2018/2/layout/IconVerticalSolidList"/>
    <dgm:cxn modelId="{7889FA32-9AB5-4125-B7B7-8A307DFD93A9}" type="presParOf" srcId="{41C41E30-7FC5-4706-B0A4-C7D463E3011C}" destId="{5ED943CE-C005-471E-A94F-DCC4DED1BC1E}" srcOrd="0" destOrd="0" presId="urn:microsoft.com/office/officeart/2018/2/layout/IconVerticalSolidList"/>
    <dgm:cxn modelId="{234D9256-CAB3-48AF-8F78-82D412F4182C}" type="presParOf" srcId="{41C41E30-7FC5-4706-B0A4-C7D463E3011C}" destId="{4EF0C74A-94A0-41AA-A26B-4E7ED3F20942}" srcOrd="1" destOrd="0" presId="urn:microsoft.com/office/officeart/2018/2/layout/IconVerticalSolidList"/>
    <dgm:cxn modelId="{B04DA964-ECA4-40F8-9A50-C9EC236776D0}" type="presParOf" srcId="{41C41E30-7FC5-4706-B0A4-C7D463E3011C}" destId="{D874128E-B0AA-457F-83B4-4B5D3A88CF18}" srcOrd="2" destOrd="0" presId="urn:microsoft.com/office/officeart/2018/2/layout/IconVerticalSolidList"/>
    <dgm:cxn modelId="{F11B0EE7-1300-4E70-A31E-BA13DBB1BECF}" type="presParOf" srcId="{41C41E30-7FC5-4706-B0A4-C7D463E3011C}" destId="{8D814A88-FE72-41B9-919D-11C62B041FCC}" srcOrd="3" destOrd="0" presId="urn:microsoft.com/office/officeart/2018/2/layout/IconVerticalSolidList"/>
    <dgm:cxn modelId="{868EEF5A-2041-41CA-8096-384145F00CD4}" type="presParOf" srcId="{7471F7A0-5468-44F7-977F-F5CAC6838761}" destId="{022FF6BA-7B43-4D06-9885-D78EADD50D60}" srcOrd="5" destOrd="0" presId="urn:microsoft.com/office/officeart/2018/2/layout/IconVerticalSolidList"/>
    <dgm:cxn modelId="{BE8D2693-C603-49CD-A1BE-2B578DE87FD2}" type="presParOf" srcId="{7471F7A0-5468-44F7-977F-F5CAC6838761}" destId="{37B86A6A-898D-4943-8A72-01CBC3C33D7A}" srcOrd="6" destOrd="0" presId="urn:microsoft.com/office/officeart/2018/2/layout/IconVerticalSolidList"/>
    <dgm:cxn modelId="{A2BC2844-943C-4448-9FCA-3B04C05D46DC}" type="presParOf" srcId="{37B86A6A-898D-4943-8A72-01CBC3C33D7A}" destId="{4DBA515C-EDDB-48E8-8967-FD66F5FD743F}" srcOrd="0" destOrd="0" presId="urn:microsoft.com/office/officeart/2018/2/layout/IconVerticalSolidList"/>
    <dgm:cxn modelId="{0C08FFD2-2F7D-4188-B309-A0BD905F75AD}" type="presParOf" srcId="{37B86A6A-898D-4943-8A72-01CBC3C33D7A}" destId="{FB417990-ECB8-4D29-8F13-3CCB78A395CA}" srcOrd="1" destOrd="0" presId="urn:microsoft.com/office/officeart/2018/2/layout/IconVerticalSolidList"/>
    <dgm:cxn modelId="{2505D9FF-5315-4F48-91B8-41BDAC1D5DF9}" type="presParOf" srcId="{37B86A6A-898D-4943-8A72-01CBC3C33D7A}" destId="{A5C31CE6-3E95-484D-BB6B-BCCE199F98CD}" srcOrd="2" destOrd="0" presId="urn:microsoft.com/office/officeart/2018/2/layout/IconVerticalSolidList"/>
    <dgm:cxn modelId="{D94B68BA-D84C-4129-AE38-9328C0FE1723}" type="presParOf" srcId="{37B86A6A-898D-4943-8A72-01CBC3C33D7A}" destId="{F7E03550-B263-43BB-B6C8-E338DD293534}" srcOrd="3" destOrd="0" presId="urn:microsoft.com/office/officeart/2018/2/layout/IconVerticalSolidList"/>
    <dgm:cxn modelId="{5E80B8FA-B4BD-4B54-B038-5585CFF582A4}" type="presParOf" srcId="{7471F7A0-5468-44F7-977F-F5CAC6838761}" destId="{C057F65A-4D33-4686-BDA4-21CA9C177079}" srcOrd="7" destOrd="0" presId="urn:microsoft.com/office/officeart/2018/2/layout/IconVerticalSolidList"/>
    <dgm:cxn modelId="{1C960DAB-9A67-49FB-A6B6-0D9F3BD92C82}" type="presParOf" srcId="{7471F7A0-5468-44F7-977F-F5CAC6838761}" destId="{54A03353-5E07-4899-8B1B-9BB54293A210}" srcOrd="8" destOrd="0" presId="urn:microsoft.com/office/officeart/2018/2/layout/IconVerticalSolidList"/>
    <dgm:cxn modelId="{E5E359AB-907A-40B2-B826-3D5A27B912ED}" type="presParOf" srcId="{54A03353-5E07-4899-8B1B-9BB54293A210}" destId="{10F681FF-2DF2-4904-A3FB-D96511AE9740}" srcOrd="0" destOrd="0" presId="urn:microsoft.com/office/officeart/2018/2/layout/IconVerticalSolidList"/>
    <dgm:cxn modelId="{947F68E9-3F28-4E86-9B04-B3D88E2C54DC}" type="presParOf" srcId="{54A03353-5E07-4899-8B1B-9BB54293A210}" destId="{E74D6969-5A59-4EA4-B71D-93C6D058E190}" srcOrd="1" destOrd="0" presId="urn:microsoft.com/office/officeart/2018/2/layout/IconVerticalSolidList"/>
    <dgm:cxn modelId="{82F617C3-0120-48E7-A4F1-289A9399E3F8}" type="presParOf" srcId="{54A03353-5E07-4899-8B1B-9BB54293A210}" destId="{E6322F4F-3763-44CD-82FA-5D5DF24EE929}" srcOrd="2" destOrd="0" presId="urn:microsoft.com/office/officeart/2018/2/layout/IconVerticalSolidList"/>
    <dgm:cxn modelId="{8BC23644-FF35-4C64-96A4-99F62AD23C13}" type="presParOf" srcId="{54A03353-5E07-4899-8B1B-9BB54293A210}" destId="{5758F845-40B5-4C58-8909-03D62B43C5F0}" srcOrd="3" destOrd="0" presId="urn:microsoft.com/office/officeart/2018/2/layout/IconVerticalSolidList"/>
    <dgm:cxn modelId="{269A60A0-0249-4C24-8DE2-E484F5F9699F}" type="presParOf" srcId="{7471F7A0-5468-44F7-977F-F5CAC6838761}" destId="{D87786FE-22E9-4317-A555-A54616816FC1}" srcOrd="9" destOrd="0" presId="urn:microsoft.com/office/officeart/2018/2/layout/IconVerticalSolidList"/>
    <dgm:cxn modelId="{D7D15DD2-3A19-49E0-9046-D16BF57A2BB9}" type="presParOf" srcId="{7471F7A0-5468-44F7-977F-F5CAC6838761}" destId="{842789E8-CBFE-4702-B345-CC6CCB7B871A}" srcOrd="10" destOrd="0" presId="urn:microsoft.com/office/officeart/2018/2/layout/IconVerticalSolidList"/>
    <dgm:cxn modelId="{BA063ECD-9A1B-4BA2-88AD-5FBD669F8645}" type="presParOf" srcId="{842789E8-CBFE-4702-B345-CC6CCB7B871A}" destId="{E904378E-44E7-4AD8-81A7-58946E2EB227}" srcOrd="0" destOrd="0" presId="urn:microsoft.com/office/officeart/2018/2/layout/IconVerticalSolidList"/>
    <dgm:cxn modelId="{90EF014C-0449-4488-8DE1-A665BEFF8DFA}" type="presParOf" srcId="{842789E8-CBFE-4702-B345-CC6CCB7B871A}" destId="{8FC6B512-5519-4A60-832C-479AC56C878E}" srcOrd="1" destOrd="0" presId="urn:microsoft.com/office/officeart/2018/2/layout/IconVerticalSolidList"/>
    <dgm:cxn modelId="{D826AE04-3EC6-4233-8DBE-3F51C6AC76C3}" type="presParOf" srcId="{842789E8-CBFE-4702-B345-CC6CCB7B871A}" destId="{13A7E651-CCC6-4592-991A-29ECC86332FA}" srcOrd="2" destOrd="0" presId="urn:microsoft.com/office/officeart/2018/2/layout/IconVerticalSolidList"/>
    <dgm:cxn modelId="{B265851A-01E6-49B4-9E81-D4D27509C6AC}" type="presParOf" srcId="{842789E8-CBFE-4702-B345-CC6CCB7B871A}" destId="{BF323599-60BB-4765-9F97-5B0DF5F7F20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A9D6AB-E4B3-4F8A-AE0E-087D8AC16E8C}"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C5A4DEC8-8458-4883-8423-78871F2D9970}">
      <dgm:prSet custT="1"/>
      <dgm:spPr>
        <a:solidFill>
          <a:schemeClr val="tx2">
            <a:lumMod val="40000"/>
            <a:lumOff val="60000"/>
            <a:alpha val="90000"/>
          </a:schemeClr>
        </a:solidFill>
      </dgm:spPr>
      <dgm:t>
        <a:bodyPr anchor="t"/>
        <a:lstStyle/>
        <a:p>
          <a:pPr rtl="0"/>
          <a:r>
            <a:rPr lang="en-US" sz="1100" b="1" dirty="0">
              <a:solidFill>
                <a:schemeClr val="tx1"/>
              </a:solidFill>
              <a:latin typeface="Arial Narrow" panose="020B0606020202030204" pitchFamily="34" charset="0"/>
            </a:rPr>
            <a:t>Sub-</a:t>
          </a:r>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1.1:Office of the Registrar and CEO</a:t>
          </a:r>
        </a:p>
        <a:p>
          <a:pPr rtl="0"/>
          <a:r>
            <a:rPr lang="en-ZA" sz="1100" b="0" dirty="0">
              <a:solidFill>
                <a:schemeClr val="tx1"/>
              </a:solidFill>
              <a:latin typeface="Arial Narrow" panose="020B0606020202030204" pitchFamily="34" charset="0"/>
            </a:rPr>
            <a:t>The CEO is the accounting officer exercising overall control over the office of the Council for Medical Schemes, and as Registrar, he exercises legislated powers to regulate medical schemes, administrators, brokers and managed care organisations. </a:t>
          </a:r>
          <a:endParaRPr lang="en-GB" sz="1100" b="0" dirty="0">
            <a:solidFill>
              <a:schemeClr val="tx1"/>
            </a:solidFill>
            <a:latin typeface="Arial Narrow" panose="020B0606020202030204" pitchFamily="34" charset="0"/>
          </a:endParaRPr>
        </a:p>
        <a:p>
          <a:r>
            <a:rPr lang="en-US" sz="1100" b="0" dirty="0">
              <a:solidFill>
                <a:schemeClr val="tx1"/>
              </a:solidFill>
              <a:latin typeface="Arial Narrow" panose="020B0606020202030204" pitchFamily="34" charset="0"/>
            </a:rPr>
            <a:t>The CEO and Registrar is responsible for leading the development and execution of the Council for medical schemes strategy. The CEO and Registrar is ultimately responsible for all day-to-day management decisions and for implementing the CMS’s strategic and annual plans.</a:t>
          </a:r>
        </a:p>
      </dgm:t>
    </dgm:pt>
    <dgm:pt modelId="{13775871-A6F4-4881-B601-3EF2F13A9D68}" type="parTrans" cxnId="{7C3CFCA7-6C11-4484-820C-6CB6D8D16E04}">
      <dgm:prSet/>
      <dgm:spPr/>
      <dgm:t>
        <a:bodyPr/>
        <a:lstStyle/>
        <a:p>
          <a:endParaRPr lang="en-US" sz="2400">
            <a:solidFill>
              <a:schemeClr val="tx1"/>
            </a:solidFill>
            <a:latin typeface="Arial Nova" panose="020B0504020202020204" pitchFamily="34" charset="0"/>
          </a:endParaRPr>
        </a:p>
      </dgm:t>
    </dgm:pt>
    <dgm:pt modelId="{72EDE75C-FD22-4ED2-88D3-C525D718D2A1}" type="sibTrans" cxnId="{7C3CFCA7-6C11-4484-820C-6CB6D8D16E04}">
      <dgm:prSet/>
      <dgm:spPr/>
      <dgm:t>
        <a:bodyPr/>
        <a:lstStyle/>
        <a:p>
          <a:endParaRPr lang="en-US" sz="2400">
            <a:solidFill>
              <a:schemeClr val="tx1"/>
            </a:solidFill>
            <a:latin typeface="Arial Nova" panose="020B0504020202020204" pitchFamily="34" charset="0"/>
          </a:endParaRPr>
        </a:p>
      </dgm:t>
    </dgm:pt>
    <dgm:pt modelId="{A6653210-114E-46D0-8829-8621CBA54057}" type="pres">
      <dgm:prSet presAssocID="{26A9D6AB-E4B3-4F8A-AE0E-087D8AC16E8C}" presName="linear" presStyleCnt="0">
        <dgm:presLayoutVars>
          <dgm:animLvl val="lvl"/>
          <dgm:resizeHandles val="exact"/>
        </dgm:presLayoutVars>
      </dgm:prSet>
      <dgm:spPr/>
      <dgm:t>
        <a:bodyPr/>
        <a:lstStyle/>
        <a:p>
          <a:endParaRPr lang="en-US"/>
        </a:p>
      </dgm:t>
    </dgm:pt>
    <dgm:pt modelId="{348EFD18-77A0-49EB-856F-75A2D6257A6A}" type="pres">
      <dgm:prSet presAssocID="{C5A4DEC8-8458-4883-8423-78871F2D9970}" presName="parentText" presStyleLbl="node1" presStyleIdx="0" presStyleCnt="1" custScaleY="1320499" custLinFactNeighborX="-43889" custLinFactNeighborY="7211">
        <dgm:presLayoutVars>
          <dgm:chMax val="0"/>
          <dgm:bulletEnabled val="1"/>
        </dgm:presLayoutVars>
      </dgm:prSet>
      <dgm:spPr/>
      <dgm:t>
        <a:bodyPr/>
        <a:lstStyle/>
        <a:p>
          <a:endParaRPr lang="en-US"/>
        </a:p>
      </dgm:t>
    </dgm:pt>
  </dgm:ptLst>
  <dgm:cxnLst>
    <dgm:cxn modelId="{10389E0C-A2D2-4085-AB18-8E17C99DD0D4}" type="presOf" srcId="{C5A4DEC8-8458-4883-8423-78871F2D9970}" destId="{348EFD18-77A0-49EB-856F-75A2D6257A6A}" srcOrd="0" destOrd="0" presId="urn:microsoft.com/office/officeart/2005/8/layout/vList2"/>
    <dgm:cxn modelId="{E9BB0EBB-111F-44EC-8C0E-C4B1A6660950}" type="presOf" srcId="{26A9D6AB-E4B3-4F8A-AE0E-087D8AC16E8C}" destId="{A6653210-114E-46D0-8829-8621CBA54057}" srcOrd="0" destOrd="0" presId="urn:microsoft.com/office/officeart/2005/8/layout/vList2"/>
    <dgm:cxn modelId="{7C3CFCA7-6C11-4484-820C-6CB6D8D16E04}" srcId="{26A9D6AB-E4B3-4F8A-AE0E-087D8AC16E8C}" destId="{C5A4DEC8-8458-4883-8423-78871F2D9970}" srcOrd="0" destOrd="0" parTransId="{13775871-A6F4-4881-B601-3EF2F13A9D68}" sibTransId="{72EDE75C-FD22-4ED2-88D3-C525D718D2A1}"/>
    <dgm:cxn modelId="{9C043BBB-A382-46B0-99AE-2E3B288F7A80}" type="presParOf" srcId="{A6653210-114E-46D0-8829-8621CBA54057}" destId="{348EFD18-77A0-49EB-856F-75A2D6257A6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1FFEE7-641F-413B-A35C-6E0A933378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795126-1202-4A4A-86BE-89077C876305}">
      <dgm:prSet custT="1"/>
      <dgm:spPr>
        <a:solidFill>
          <a:schemeClr val="tx2">
            <a:lumMod val="40000"/>
            <a:lumOff val="60000"/>
          </a:schemeClr>
        </a:solidFill>
      </dgm:spPr>
      <dgm:t>
        <a:bodyPr anchor="t" anchorCtr="0"/>
        <a:lstStyle/>
        <a:p>
          <a:pPr algn="l" rtl="0"/>
          <a:r>
            <a:rPr lang="en-US" sz="1100" b="1" dirty="0">
              <a:solidFill>
                <a:schemeClr val="tx1"/>
              </a:solidFill>
              <a:latin typeface="Arial Narrow" panose="020B0606020202030204" pitchFamily="34" charset="0"/>
            </a:rPr>
            <a:t>Sub-</a:t>
          </a:r>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1.2: Office of the CFO</a:t>
          </a:r>
        </a:p>
        <a:p>
          <a:pPr algn="l" rtl="0"/>
          <a:r>
            <a:rPr lang="en-US" sz="1100" b="0" dirty="0">
              <a:solidFill>
                <a:schemeClr val="tx1"/>
              </a:solidFill>
              <a:latin typeface="Arial Narrow" panose="020B0606020202030204" pitchFamily="34" charset="0"/>
            </a:rPr>
            <a:t>The purpose of the Sub-</a:t>
          </a:r>
          <a:r>
            <a:rPr lang="en-US" sz="1100" b="0" dirty="0" err="1">
              <a:solidFill>
                <a:schemeClr val="tx1"/>
              </a:solidFill>
              <a:latin typeface="Arial Narrow" panose="020B0606020202030204" pitchFamily="34" charset="0"/>
            </a:rPr>
            <a:t>programme</a:t>
          </a:r>
          <a:r>
            <a:rPr lang="en-US" sz="1100" b="0" dirty="0">
              <a:solidFill>
                <a:schemeClr val="tx1"/>
              </a:solidFill>
              <a:latin typeface="Arial Narrow" panose="020B0606020202030204" pitchFamily="34" charset="0"/>
            </a:rPr>
            <a:t> is to support all business units in the CMS, the executive management team and the Council by maintaining an efficient, effective and transparent system of financial performance and supply chain management that complies with the applicable legislation.</a:t>
          </a:r>
        </a:p>
        <a:p>
          <a:pPr algn="l" rtl="0"/>
          <a:r>
            <a:rPr lang="en-US" sz="1100" b="0" dirty="0">
              <a:solidFill>
                <a:schemeClr val="tx1"/>
              </a:solidFill>
              <a:latin typeface="Arial Narrow" panose="020B0606020202030204" pitchFamily="34" charset="0"/>
            </a:rPr>
            <a:t>The Office of the CFO, in support of the Registrar, also serves the Council, Audit and Risk Committee, internal auditors, the </a:t>
          </a:r>
          <a:r>
            <a:rPr lang="en-US" sz="1100" b="0" dirty="0" err="1">
              <a:solidFill>
                <a:schemeClr val="tx1"/>
              </a:solidFill>
              <a:latin typeface="Arial Narrow" panose="020B0606020202030204" pitchFamily="34" charset="0"/>
            </a:rPr>
            <a:t>NDoH</a:t>
          </a:r>
          <a:r>
            <a:rPr lang="en-US" sz="1100" b="0" dirty="0">
              <a:solidFill>
                <a:schemeClr val="tx1"/>
              </a:solidFill>
              <a:latin typeface="Arial Narrow" panose="020B0606020202030204" pitchFamily="34" charset="0"/>
            </a:rPr>
            <a:t>, National Treasury and the Auditor-General South Africa by making available to them information and reports that allow them to carry out their statutory responsibilities. By doing this, the Sub-</a:t>
          </a:r>
          <a:r>
            <a:rPr lang="en-US" sz="1100" b="0" dirty="0" err="1">
              <a:solidFill>
                <a:schemeClr val="tx1"/>
              </a:solidFill>
              <a:latin typeface="Arial Narrow" panose="020B0606020202030204" pitchFamily="34" charset="0"/>
            </a:rPr>
            <a:t>programme</a:t>
          </a:r>
          <a:r>
            <a:rPr lang="en-US" sz="1100" b="0" dirty="0">
              <a:solidFill>
                <a:schemeClr val="tx1"/>
              </a:solidFill>
              <a:latin typeface="Arial Narrow" panose="020B0606020202030204" pitchFamily="34" charset="0"/>
            </a:rPr>
            <a:t> assists the CMS to be a reputable regulator</a:t>
          </a:r>
          <a:r>
            <a:rPr lang="en-US" sz="1100" b="1" dirty="0">
              <a:solidFill>
                <a:schemeClr val="tx1"/>
              </a:solidFill>
              <a:latin typeface="Arial Narrow" panose="020B0606020202030204" pitchFamily="34" charset="0"/>
            </a:rPr>
            <a:t>.</a:t>
          </a:r>
        </a:p>
      </dgm:t>
    </dgm:pt>
    <dgm:pt modelId="{683AE146-5ADE-471A-8FD2-8BE57DE0DE88}" type="parTrans" cxnId="{ADE551D6-8686-4EB1-BD86-D42BE0A4F882}">
      <dgm:prSet/>
      <dgm:spPr/>
      <dgm:t>
        <a:bodyPr/>
        <a:lstStyle/>
        <a:p>
          <a:endParaRPr lang="en-US" sz="1000">
            <a:solidFill>
              <a:schemeClr val="tx1"/>
            </a:solidFill>
            <a:latin typeface="+mj-lt"/>
          </a:endParaRPr>
        </a:p>
      </dgm:t>
    </dgm:pt>
    <dgm:pt modelId="{217A5E7E-5740-4A1D-A050-65E7F2270E10}" type="sibTrans" cxnId="{ADE551D6-8686-4EB1-BD86-D42BE0A4F882}">
      <dgm:prSet/>
      <dgm:spPr/>
      <dgm:t>
        <a:bodyPr/>
        <a:lstStyle/>
        <a:p>
          <a:endParaRPr lang="en-US" sz="1000">
            <a:solidFill>
              <a:schemeClr val="tx1"/>
            </a:solidFill>
            <a:latin typeface="+mj-lt"/>
          </a:endParaRPr>
        </a:p>
      </dgm:t>
    </dgm:pt>
    <dgm:pt modelId="{28B2F154-CEBF-4A9C-81F6-00C86179C381}" type="pres">
      <dgm:prSet presAssocID="{671FFEE7-641F-413B-A35C-6E0A9333784D}" presName="linear" presStyleCnt="0">
        <dgm:presLayoutVars>
          <dgm:animLvl val="lvl"/>
          <dgm:resizeHandles val="exact"/>
        </dgm:presLayoutVars>
      </dgm:prSet>
      <dgm:spPr/>
      <dgm:t>
        <a:bodyPr/>
        <a:lstStyle/>
        <a:p>
          <a:endParaRPr lang="en-US"/>
        </a:p>
      </dgm:t>
    </dgm:pt>
    <dgm:pt modelId="{63D0037B-816D-4DED-B7D7-160A9EA438E3}" type="pres">
      <dgm:prSet presAssocID="{95795126-1202-4A4A-86BE-89077C876305}" presName="parentText" presStyleLbl="node1" presStyleIdx="0" presStyleCnt="1" custScaleY="1210207" custLinFactNeighborX="-50000" custLinFactNeighborY="6433">
        <dgm:presLayoutVars>
          <dgm:chMax val="0"/>
          <dgm:bulletEnabled val="1"/>
        </dgm:presLayoutVars>
      </dgm:prSet>
      <dgm:spPr/>
      <dgm:t>
        <a:bodyPr/>
        <a:lstStyle/>
        <a:p>
          <a:endParaRPr lang="en-US"/>
        </a:p>
      </dgm:t>
    </dgm:pt>
  </dgm:ptLst>
  <dgm:cxnLst>
    <dgm:cxn modelId="{ADE551D6-8686-4EB1-BD86-D42BE0A4F882}" srcId="{671FFEE7-641F-413B-A35C-6E0A9333784D}" destId="{95795126-1202-4A4A-86BE-89077C876305}" srcOrd="0" destOrd="0" parTransId="{683AE146-5ADE-471A-8FD2-8BE57DE0DE88}" sibTransId="{217A5E7E-5740-4A1D-A050-65E7F2270E10}"/>
    <dgm:cxn modelId="{B896253C-B26D-4AA2-B63D-2274ACA32209}" type="presOf" srcId="{671FFEE7-641F-413B-A35C-6E0A9333784D}" destId="{28B2F154-CEBF-4A9C-81F6-00C86179C381}" srcOrd="0" destOrd="0" presId="urn:microsoft.com/office/officeart/2005/8/layout/vList2"/>
    <dgm:cxn modelId="{71A82C74-5781-4AF2-9069-3F1CD8D2960B}" type="presOf" srcId="{95795126-1202-4A4A-86BE-89077C876305}" destId="{63D0037B-816D-4DED-B7D7-160A9EA438E3}" srcOrd="0" destOrd="0" presId="urn:microsoft.com/office/officeart/2005/8/layout/vList2"/>
    <dgm:cxn modelId="{EE309FA6-75ED-44C6-A40B-3647E1D271D0}" type="presParOf" srcId="{28B2F154-CEBF-4A9C-81F6-00C86179C381}" destId="{63D0037B-816D-4DED-B7D7-160A9EA438E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D3A5F2-2BCB-4776-90AE-3AB25AF955A8}"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143EDDED-4AA0-4382-8C31-F0ACAF8CD3B2}">
      <dgm:prSet custT="1"/>
      <dgm:spPr>
        <a:solidFill>
          <a:schemeClr val="tx2">
            <a:lumMod val="40000"/>
            <a:lumOff val="60000"/>
          </a:schemeClr>
        </a:solidFill>
      </dgm:spPr>
      <dgm:t>
        <a:bodyPr anchor="t" anchorCtr="0"/>
        <a:lstStyle/>
        <a:p>
          <a:pPr algn="just"/>
          <a:r>
            <a:rPr lang="en-ZA" sz="1100" b="1" u="none" dirty="0">
              <a:solidFill>
                <a:schemeClr val="tx1"/>
              </a:solidFill>
              <a:latin typeface="Arial Narrow" panose="020B0606020202030204" pitchFamily="34" charset="0"/>
            </a:rPr>
            <a:t>Sub-Programme1.4: </a:t>
          </a:r>
          <a:r>
            <a:rPr lang="en-GB" sz="1100" b="1" u="none" dirty="0">
              <a:solidFill>
                <a:schemeClr val="tx1"/>
              </a:solidFill>
              <a:latin typeface="Arial Narrow" panose="020B0606020202030204" pitchFamily="34" charset="0"/>
            </a:rPr>
            <a:t>Corporate Services</a:t>
          </a:r>
        </a:p>
        <a:p>
          <a:pPr algn="just"/>
          <a:endParaRPr lang="en-GB" sz="1100" b="1" u="none" dirty="0">
            <a:solidFill>
              <a:schemeClr val="tx1"/>
            </a:solidFill>
            <a:latin typeface="Arial Narrow" panose="020B0606020202030204" pitchFamily="34" charset="0"/>
          </a:endParaRPr>
        </a:p>
        <a:p>
          <a:pPr algn="just"/>
          <a:r>
            <a:rPr lang="en-US" sz="1100" b="0" u="none" dirty="0">
              <a:solidFill>
                <a:schemeClr val="tx1"/>
              </a:solidFill>
              <a:latin typeface="Arial Narrow" panose="020B0606020202030204" pitchFamily="34" charset="0"/>
            </a:rPr>
            <a:t>The purpose of the Sub-</a:t>
          </a:r>
          <a:r>
            <a:rPr lang="en-US" sz="1100" b="0" u="none" dirty="0" err="1">
              <a:solidFill>
                <a:schemeClr val="tx1"/>
              </a:solidFill>
              <a:latin typeface="Arial Narrow" panose="020B0606020202030204" pitchFamily="34" charset="0"/>
            </a:rPr>
            <a:t>programme</a:t>
          </a:r>
          <a:r>
            <a:rPr lang="en-US" sz="1100" b="0" u="none" dirty="0">
              <a:solidFill>
                <a:schemeClr val="tx1"/>
              </a:solidFill>
              <a:latin typeface="Arial Narrow" panose="020B0606020202030204" pitchFamily="34" charset="0"/>
            </a:rPr>
            <a:t> is to: </a:t>
          </a:r>
          <a:endParaRPr lang="en-GB" sz="1100" b="0" u="none" dirty="0">
            <a:solidFill>
              <a:schemeClr val="tx1"/>
            </a:solidFill>
            <a:latin typeface="Arial Narrow" panose="020B0606020202030204" pitchFamily="34" charset="0"/>
          </a:endParaRPr>
        </a:p>
        <a:p>
          <a:r>
            <a:rPr lang="en-US" sz="1100" b="0" u="none" dirty="0">
              <a:solidFill>
                <a:schemeClr val="tx1"/>
              </a:solidFill>
              <a:latin typeface="Arial Narrow" panose="020B0606020202030204" pitchFamily="34" charset="0"/>
            </a:rPr>
            <a:t>• provide legal advice and representation to the CMS and business units to ensure the integrity of regulatory decisions; </a:t>
          </a:r>
          <a:endParaRPr lang="en-GB" sz="1100" b="0" u="none" dirty="0">
            <a:solidFill>
              <a:schemeClr val="tx1"/>
            </a:solidFill>
            <a:latin typeface="Arial Narrow" panose="020B0606020202030204" pitchFamily="34" charset="0"/>
          </a:endParaRPr>
        </a:p>
        <a:p>
          <a:r>
            <a:rPr lang="en-US" sz="1100" b="0" u="none" dirty="0">
              <a:solidFill>
                <a:schemeClr val="tx1"/>
              </a:solidFill>
              <a:latin typeface="Arial Narrow" panose="020B0606020202030204" pitchFamily="34" charset="0"/>
            </a:rPr>
            <a:t>• provide high-quality service to internal and external customers by assessing their needs and proactively addressing those needs through developing, delivering, and continuously improving human resource </a:t>
          </a:r>
          <a:r>
            <a:rPr lang="en-US" sz="1100" b="0" u="none" dirty="0" err="1">
              <a:solidFill>
                <a:schemeClr val="tx1"/>
              </a:solidFill>
              <a:latin typeface="Arial Narrow" panose="020B0606020202030204" pitchFamily="34" charset="0"/>
            </a:rPr>
            <a:t>programmes</a:t>
          </a:r>
          <a:r>
            <a:rPr lang="en-US" sz="1100" b="0" u="none" dirty="0">
              <a:solidFill>
                <a:schemeClr val="tx1"/>
              </a:solidFill>
              <a:latin typeface="Arial Narrow" panose="020B0606020202030204" pitchFamily="34" charset="0"/>
            </a:rPr>
            <a:t> that promote and support  </a:t>
          </a:r>
          <a:r>
            <a:rPr lang="en-GB" sz="1100" b="0" u="none" dirty="0">
              <a:solidFill>
                <a:schemeClr val="tx1"/>
              </a:solidFill>
              <a:latin typeface="Arial Narrow" panose="020B0606020202030204" pitchFamily="34" charset="0"/>
            </a:rPr>
            <a:t>the Council’s vision; </a:t>
          </a:r>
        </a:p>
        <a:p>
          <a:r>
            <a:rPr lang="en-US" sz="1100" b="0" u="none" dirty="0">
              <a:solidFill>
                <a:schemeClr val="tx1"/>
              </a:solidFill>
              <a:latin typeface="Arial Narrow" panose="020B0606020202030204" pitchFamily="34" charset="0"/>
            </a:rPr>
            <a:t>• create and promote awareness and understanding of the Medical Schemes Act (1998) and the Industry among all regulated and non-regulated entities through communication, marketing, and stakeholder engagement. </a:t>
          </a:r>
          <a:endParaRPr lang="en-ZA" sz="1100" b="0" u="none" dirty="0">
            <a:solidFill>
              <a:schemeClr val="tx1"/>
            </a:solidFill>
            <a:latin typeface="Arial Narrow" panose="020B0606020202030204" pitchFamily="34" charset="0"/>
          </a:endParaRPr>
        </a:p>
      </dgm:t>
    </dgm:pt>
    <dgm:pt modelId="{3CA8DBD5-4F42-41F9-99F6-3091775945DD}" type="parTrans" cxnId="{E3E0294E-2AA6-4CB5-8130-EFD3BA99568E}">
      <dgm:prSet/>
      <dgm:spPr/>
      <dgm:t>
        <a:bodyPr/>
        <a:lstStyle/>
        <a:p>
          <a:endParaRPr lang="en-US">
            <a:solidFill>
              <a:schemeClr val="tx1"/>
            </a:solidFill>
          </a:endParaRPr>
        </a:p>
      </dgm:t>
    </dgm:pt>
    <dgm:pt modelId="{18EBF07C-DE62-4754-9345-F12C230B8512}" type="sibTrans" cxnId="{E3E0294E-2AA6-4CB5-8130-EFD3BA99568E}">
      <dgm:prSet/>
      <dgm:spPr/>
      <dgm:t>
        <a:bodyPr/>
        <a:lstStyle/>
        <a:p>
          <a:endParaRPr lang="en-US">
            <a:solidFill>
              <a:schemeClr val="tx1"/>
            </a:solidFill>
          </a:endParaRPr>
        </a:p>
      </dgm:t>
    </dgm:pt>
    <dgm:pt modelId="{C4F38A82-1A11-41B2-B4E7-FE6AE1E0193B}" type="pres">
      <dgm:prSet presAssocID="{AFD3A5F2-2BCB-4776-90AE-3AB25AF955A8}" presName="linear" presStyleCnt="0">
        <dgm:presLayoutVars>
          <dgm:animLvl val="lvl"/>
          <dgm:resizeHandles val="exact"/>
        </dgm:presLayoutVars>
      </dgm:prSet>
      <dgm:spPr/>
      <dgm:t>
        <a:bodyPr/>
        <a:lstStyle/>
        <a:p>
          <a:endParaRPr lang="en-US"/>
        </a:p>
      </dgm:t>
    </dgm:pt>
    <dgm:pt modelId="{9C8BF044-057F-4BB2-9AB8-7B7A2A5506F4}" type="pres">
      <dgm:prSet presAssocID="{143EDDED-4AA0-4382-8C31-F0ACAF8CD3B2}" presName="parentText" presStyleLbl="node1" presStyleIdx="0" presStyleCnt="1" custScaleY="457395" custLinFactNeighborX="-39444" custLinFactNeighborY="224">
        <dgm:presLayoutVars>
          <dgm:chMax val="0"/>
          <dgm:bulletEnabled val="1"/>
        </dgm:presLayoutVars>
      </dgm:prSet>
      <dgm:spPr/>
      <dgm:t>
        <a:bodyPr/>
        <a:lstStyle/>
        <a:p>
          <a:endParaRPr lang="en-US"/>
        </a:p>
      </dgm:t>
    </dgm:pt>
  </dgm:ptLst>
  <dgm:cxnLst>
    <dgm:cxn modelId="{E3E0294E-2AA6-4CB5-8130-EFD3BA99568E}" srcId="{AFD3A5F2-2BCB-4776-90AE-3AB25AF955A8}" destId="{143EDDED-4AA0-4382-8C31-F0ACAF8CD3B2}" srcOrd="0" destOrd="0" parTransId="{3CA8DBD5-4F42-41F9-99F6-3091775945DD}" sibTransId="{18EBF07C-DE62-4754-9345-F12C230B8512}"/>
    <dgm:cxn modelId="{F298EDB5-2B1E-4343-A625-E6AADD5B68C3}" type="presOf" srcId="{AFD3A5F2-2BCB-4776-90AE-3AB25AF955A8}" destId="{C4F38A82-1A11-41B2-B4E7-FE6AE1E0193B}" srcOrd="0" destOrd="0" presId="urn:microsoft.com/office/officeart/2005/8/layout/vList2"/>
    <dgm:cxn modelId="{9CCEA3CB-8EAA-4FDB-8B2D-55EFD021B47C}" type="presOf" srcId="{143EDDED-4AA0-4382-8C31-F0ACAF8CD3B2}" destId="{9C8BF044-057F-4BB2-9AB8-7B7A2A5506F4}" srcOrd="0" destOrd="0" presId="urn:microsoft.com/office/officeart/2005/8/layout/vList2"/>
    <dgm:cxn modelId="{62E44B4A-E076-4115-B963-01771727514F}" type="presParOf" srcId="{C4F38A82-1A11-41B2-B4E7-FE6AE1E0193B}" destId="{9C8BF044-057F-4BB2-9AB8-7B7A2A5506F4}"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D3A5F2-2BCB-4776-90AE-3AB25AF955A8}"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143EDDED-4AA0-4382-8C31-F0ACAF8CD3B2}">
      <dgm:prSet custT="1"/>
      <dgm:spPr>
        <a:solidFill>
          <a:schemeClr val="tx2">
            <a:lumMod val="40000"/>
            <a:lumOff val="60000"/>
          </a:schemeClr>
        </a:solidFill>
      </dgm:spPr>
      <dgm:t>
        <a:bodyPr anchor="t" anchorCtr="0"/>
        <a:lstStyle/>
        <a:p>
          <a:pPr algn="just"/>
          <a:r>
            <a:rPr lang="en-ZA" sz="1100" b="1" u="none" dirty="0">
              <a:solidFill>
                <a:schemeClr val="tx1"/>
              </a:solidFill>
              <a:latin typeface="Arial Narrow" panose="020B0606020202030204" pitchFamily="34" charset="0"/>
            </a:rPr>
            <a:t>Sub-Programme1.4: </a:t>
          </a:r>
          <a:r>
            <a:rPr lang="en-GB" sz="1100" b="1" u="none" dirty="0">
              <a:solidFill>
                <a:schemeClr val="tx1"/>
              </a:solidFill>
              <a:latin typeface="Arial Narrow" panose="020B0606020202030204" pitchFamily="34" charset="0"/>
            </a:rPr>
            <a:t>Corporate Services </a:t>
          </a:r>
          <a:r>
            <a:rPr lang="en-GB" sz="1100" b="1" i="1" u="none" dirty="0">
              <a:solidFill>
                <a:schemeClr val="tx1"/>
              </a:solidFill>
              <a:latin typeface="Arial Narrow" panose="020B0606020202030204" pitchFamily="34" charset="0"/>
            </a:rPr>
            <a:t>(Continued…)</a:t>
          </a:r>
        </a:p>
        <a:p>
          <a:pPr algn="just"/>
          <a:endParaRPr lang="en-GB" sz="1100" b="1" u="none" dirty="0">
            <a:solidFill>
              <a:schemeClr val="tx1"/>
            </a:solidFill>
            <a:latin typeface="Arial Narrow" panose="020B0606020202030204" pitchFamily="34" charset="0"/>
          </a:endParaRPr>
        </a:p>
        <a:p>
          <a:pPr algn="just"/>
          <a:r>
            <a:rPr lang="en-US" sz="1100" b="0" u="none" dirty="0">
              <a:solidFill>
                <a:schemeClr val="tx1"/>
              </a:solidFill>
              <a:latin typeface="Arial Narrow" panose="020B0606020202030204" pitchFamily="34" charset="0"/>
            </a:rPr>
            <a:t>The purpose of the Sub-</a:t>
          </a:r>
          <a:r>
            <a:rPr lang="en-US" sz="1100" b="0" u="none" dirty="0" err="1">
              <a:solidFill>
                <a:schemeClr val="tx1"/>
              </a:solidFill>
              <a:latin typeface="Arial Narrow" panose="020B0606020202030204" pitchFamily="34" charset="0"/>
            </a:rPr>
            <a:t>programme</a:t>
          </a:r>
          <a:r>
            <a:rPr lang="en-US" sz="1100" b="0" u="none" dirty="0">
              <a:solidFill>
                <a:schemeClr val="tx1"/>
              </a:solidFill>
              <a:latin typeface="Arial Narrow" panose="020B0606020202030204" pitchFamily="34" charset="0"/>
            </a:rPr>
            <a:t> is to: </a:t>
          </a:r>
          <a:endParaRPr lang="en-GB" sz="1100" b="0" u="none" dirty="0">
            <a:solidFill>
              <a:schemeClr val="tx1"/>
            </a:solidFill>
            <a:latin typeface="Arial Narrow" panose="020B0606020202030204" pitchFamily="34" charset="0"/>
          </a:endParaRPr>
        </a:p>
        <a:p>
          <a:r>
            <a:rPr lang="en-US" sz="1100" b="0" u="none" dirty="0">
              <a:solidFill>
                <a:schemeClr val="tx1"/>
              </a:solidFill>
              <a:latin typeface="Arial Narrow" panose="020B0606020202030204" pitchFamily="34" charset="0"/>
            </a:rPr>
            <a:t>• provide legal advice and representation to the CMS and business units to ensure the integrity of regulatory decisions; </a:t>
          </a:r>
          <a:endParaRPr lang="en-GB" sz="1100" b="0" u="none" dirty="0">
            <a:solidFill>
              <a:schemeClr val="tx1"/>
            </a:solidFill>
            <a:latin typeface="Arial Narrow" panose="020B0606020202030204" pitchFamily="34" charset="0"/>
          </a:endParaRPr>
        </a:p>
        <a:p>
          <a:r>
            <a:rPr lang="en-US" sz="1100" b="0" u="none" dirty="0">
              <a:solidFill>
                <a:schemeClr val="tx1"/>
              </a:solidFill>
              <a:latin typeface="Arial Narrow" panose="020B0606020202030204" pitchFamily="34" charset="0"/>
            </a:rPr>
            <a:t>• provide high-quality service to internal and external customers by assessing their needs and proactively addressing those needs through developing, delivering, and continuously improving human resource </a:t>
          </a:r>
          <a:r>
            <a:rPr lang="en-US" sz="1100" b="0" u="none" dirty="0" err="1">
              <a:solidFill>
                <a:schemeClr val="tx1"/>
              </a:solidFill>
              <a:latin typeface="Arial Narrow" panose="020B0606020202030204" pitchFamily="34" charset="0"/>
            </a:rPr>
            <a:t>programmes</a:t>
          </a:r>
          <a:r>
            <a:rPr lang="en-US" sz="1100" b="0" u="none" dirty="0">
              <a:solidFill>
                <a:schemeClr val="tx1"/>
              </a:solidFill>
              <a:latin typeface="Arial Narrow" panose="020B0606020202030204" pitchFamily="34" charset="0"/>
            </a:rPr>
            <a:t> that promote and support  </a:t>
          </a:r>
          <a:r>
            <a:rPr lang="en-GB" sz="1100" b="0" u="none" dirty="0">
              <a:solidFill>
                <a:schemeClr val="tx1"/>
              </a:solidFill>
              <a:latin typeface="Arial Narrow" panose="020B0606020202030204" pitchFamily="34" charset="0"/>
            </a:rPr>
            <a:t>the Council’s vision; </a:t>
          </a:r>
        </a:p>
        <a:p>
          <a:r>
            <a:rPr lang="en-US" sz="1100" b="0" u="none" dirty="0">
              <a:solidFill>
                <a:schemeClr val="tx1"/>
              </a:solidFill>
              <a:latin typeface="Arial Narrow" panose="020B0606020202030204" pitchFamily="34" charset="0"/>
            </a:rPr>
            <a:t>• create and promote awareness and understanding of the Medical Schemes Act (1998) and the Industry among all regulated and non-regulated entities through communication, marketing, and stakeholder engagement. </a:t>
          </a:r>
          <a:endParaRPr lang="en-ZA" sz="1100" b="0" u="none" dirty="0">
            <a:solidFill>
              <a:schemeClr val="tx1"/>
            </a:solidFill>
            <a:latin typeface="Arial Narrow" panose="020B0606020202030204" pitchFamily="34" charset="0"/>
          </a:endParaRPr>
        </a:p>
      </dgm:t>
    </dgm:pt>
    <dgm:pt modelId="{3CA8DBD5-4F42-41F9-99F6-3091775945DD}" type="parTrans" cxnId="{E3E0294E-2AA6-4CB5-8130-EFD3BA99568E}">
      <dgm:prSet/>
      <dgm:spPr/>
      <dgm:t>
        <a:bodyPr/>
        <a:lstStyle/>
        <a:p>
          <a:endParaRPr lang="en-US">
            <a:solidFill>
              <a:schemeClr val="tx1"/>
            </a:solidFill>
          </a:endParaRPr>
        </a:p>
      </dgm:t>
    </dgm:pt>
    <dgm:pt modelId="{18EBF07C-DE62-4754-9345-F12C230B8512}" type="sibTrans" cxnId="{E3E0294E-2AA6-4CB5-8130-EFD3BA99568E}">
      <dgm:prSet/>
      <dgm:spPr/>
      <dgm:t>
        <a:bodyPr/>
        <a:lstStyle/>
        <a:p>
          <a:endParaRPr lang="en-US">
            <a:solidFill>
              <a:schemeClr val="tx1"/>
            </a:solidFill>
          </a:endParaRPr>
        </a:p>
      </dgm:t>
    </dgm:pt>
    <dgm:pt modelId="{C4F38A82-1A11-41B2-B4E7-FE6AE1E0193B}" type="pres">
      <dgm:prSet presAssocID="{AFD3A5F2-2BCB-4776-90AE-3AB25AF955A8}" presName="linear" presStyleCnt="0">
        <dgm:presLayoutVars>
          <dgm:animLvl val="lvl"/>
          <dgm:resizeHandles val="exact"/>
        </dgm:presLayoutVars>
      </dgm:prSet>
      <dgm:spPr/>
      <dgm:t>
        <a:bodyPr/>
        <a:lstStyle/>
        <a:p>
          <a:endParaRPr lang="en-US"/>
        </a:p>
      </dgm:t>
    </dgm:pt>
    <dgm:pt modelId="{9C8BF044-057F-4BB2-9AB8-7B7A2A5506F4}" type="pres">
      <dgm:prSet presAssocID="{143EDDED-4AA0-4382-8C31-F0ACAF8CD3B2}" presName="parentText" presStyleLbl="node1" presStyleIdx="0" presStyleCnt="1" custScaleY="457395" custLinFactNeighborX="-39444" custLinFactNeighborY="224">
        <dgm:presLayoutVars>
          <dgm:chMax val="0"/>
          <dgm:bulletEnabled val="1"/>
        </dgm:presLayoutVars>
      </dgm:prSet>
      <dgm:spPr/>
      <dgm:t>
        <a:bodyPr/>
        <a:lstStyle/>
        <a:p>
          <a:endParaRPr lang="en-US"/>
        </a:p>
      </dgm:t>
    </dgm:pt>
  </dgm:ptLst>
  <dgm:cxnLst>
    <dgm:cxn modelId="{E3E0294E-2AA6-4CB5-8130-EFD3BA99568E}" srcId="{AFD3A5F2-2BCB-4776-90AE-3AB25AF955A8}" destId="{143EDDED-4AA0-4382-8C31-F0ACAF8CD3B2}" srcOrd="0" destOrd="0" parTransId="{3CA8DBD5-4F42-41F9-99F6-3091775945DD}" sibTransId="{18EBF07C-DE62-4754-9345-F12C230B8512}"/>
    <dgm:cxn modelId="{F298EDB5-2B1E-4343-A625-E6AADD5B68C3}" type="presOf" srcId="{AFD3A5F2-2BCB-4776-90AE-3AB25AF955A8}" destId="{C4F38A82-1A11-41B2-B4E7-FE6AE1E0193B}" srcOrd="0" destOrd="0" presId="urn:microsoft.com/office/officeart/2005/8/layout/vList2"/>
    <dgm:cxn modelId="{9CCEA3CB-8EAA-4FDB-8B2D-55EFD021B47C}" type="presOf" srcId="{143EDDED-4AA0-4382-8C31-F0ACAF8CD3B2}" destId="{9C8BF044-057F-4BB2-9AB8-7B7A2A5506F4}" srcOrd="0" destOrd="0" presId="urn:microsoft.com/office/officeart/2005/8/layout/vList2"/>
    <dgm:cxn modelId="{62E44B4A-E076-4115-B963-01771727514F}" type="presParOf" srcId="{C4F38A82-1A11-41B2-B4E7-FE6AE1E0193B}" destId="{9C8BF044-057F-4BB2-9AB8-7B7A2A5506F4}"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D3A5F2-2BCB-4776-90AE-3AB25AF955A8}"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143EDDED-4AA0-4382-8C31-F0ACAF8CD3B2}">
      <dgm:prSet custT="1"/>
      <dgm:spPr>
        <a:solidFill>
          <a:schemeClr val="tx2">
            <a:lumMod val="40000"/>
            <a:lumOff val="60000"/>
          </a:schemeClr>
        </a:solidFill>
      </dgm:spPr>
      <dgm:t>
        <a:bodyPr anchor="t" anchorCtr="0"/>
        <a:lstStyle/>
        <a:p>
          <a:pPr algn="just"/>
          <a:r>
            <a:rPr lang="en-ZA" sz="1100" b="1" u="none" dirty="0">
              <a:solidFill>
                <a:schemeClr val="tx1"/>
              </a:solidFill>
              <a:latin typeface="Arial Narrow" panose="020B0606020202030204" pitchFamily="34" charset="0"/>
            </a:rPr>
            <a:t>Sub-Programme1.4: </a:t>
          </a:r>
          <a:r>
            <a:rPr lang="en-GB" sz="1100" b="1" u="none" dirty="0">
              <a:solidFill>
                <a:schemeClr val="tx1"/>
              </a:solidFill>
              <a:latin typeface="Arial Narrow" panose="020B0606020202030204" pitchFamily="34" charset="0"/>
            </a:rPr>
            <a:t>Corporate Services </a:t>
          </a:r>
          <a:r>
            <a:rPr lang="en-GB" sz="1100" b="1" i="1" u="none" dirty="0">
              <a:solidFill>
                <a:schemeClr val="tx1"/>
              </a:solidFill>
              <a:latin typeface="Arial Narrow" panose="020B0606020202030204" pitchFamily="34" charset="0"/>
            </a:rPr>
            <a:t>(Continued…)</a:t>
          </a:r>
        </a:p>
        <a:p>
          <a:pPr algn="just"/>
          <a:endParaRPr lang="en-GB" sz="1100" b="1" u="none" dirty="0">
            <a:solidFill>
              <a:schemeClr val="tx1"/>
            </a:solidFill>
            <a:latin typeface="Arial Narrow" panose="020B0606020202030204" pitchFamily="34" charset="0"/>
          </a:endParaRPr>
        </a:p>
        <a:p>
          <a:pPr algn="just"/>
          <a:r>
            <a:rPr lang="en-US" sz="1100" b="0" u="none" dirty="0">
              <a:solidFill>
                <a:schemeClr val="tx1"/>
              </a:solidFill>
              <a:latin typeface="Arial Narrow" panose="020B0606020202030204" pitchFamily="34" charset="0"/>
            </a:rPr>
            <a:t>The purpose of the Sub-</a:t>
          </a:r>
          <a:r>
            <a:rPr lang="en-US" sz="1100" b="0" u="none" dirty="0" err="1">
              <a:solidFill>
                <a:schemeClr val="tx1"/>
              </a:solidFill>
              <a:latin typeface="Arial Narrow" panose="020B0606020202030204" pitchFamily="34" charset="0"/>
            </a:rPr>
            <a:t>programme</a:t>
          </a:r>
          <a:r>
            <a:rPr lang="en-US" sz="1100" b="0" u="none" dirty="0">
              <a:solidFill>
                <a:schemeClr val="tx1"/>
              </a:solidFill>
              <a:latin typeface="Arial Narrow" panose="020B0606020202030204" pitchFamily="34" charset="0"/>
            </a:rPr>
            <a:t> is to: </a:t>
          </a:r>
          <a:endParaRPr lang="en-GB" sz="1100" b="0" u="none" dirty="0">
            <a:solidFill>
              <a:schemeClr val="tx1"/>
            </a:solidFill>
            <a:latin typeface="Arial Narrow" panose="020B0606020202030204" pitchFamily="34" charset="0"/>
          </a:endParaRPr>
        </a:p>
        <a:p>
          <a:r>
            <a:rPr lang="en-US" sz="1100" b="0" u="none" dirty="0">
              <a:solidFill>
                <a:schemeClr val="tx1"/>
              </a:solidFill>
              <a:latin typeface="Arial Narrow" panose="020B0606020202030204" pitchFamily="34" charset="0"/>
            </a:rPr>
            <a:t>• provide legal advice and representation to the CMS and business units to ensure the integrity of regulatory decisions; </a:t>
          </a:r>
          <a:endParaRPr lang="en-GB" sz="1100" b="0" u="none" dirty="0">
            <a:solidFill>
              <a:schemeClr val="tx1"/>
            </a:solidFill>
            <a:latin typeface="Arial Narrow" panose="020B0606020202030204" pitchFamily="34" charset="0"/>
          </a:endParaRPr>
        </a:p>
        <a:p>
          <a:r>
            <a:rPr lang="en-US" sz="1100" b="0" u="none" dirty="0">
              <a:solidFill>
                <a:schemeClr val="tx1"/>
              </a:solidFill>
              <a:latin typeface="Arial Narrow" panose="020B0606020202030204" pitchFamily="34" charset="0"/>
            </a:rPr>
            <a:t>• provide high-quality service to internal and external customers by assessing their needs and proactively addressing those needs through developing, delivering, and continuously improving human resource </a:t>
          </a:r>
          <a:r>
            <a:rPr lang="en-US" sz="1100" b="0" u="none" dirty="0" err="1">
              <a:solidFill>
                <a:schemeClr val="tx1"/>
              </a:solidFill>
              <a:latin typeface="Arial Narrow" panose="020B0606020202030204" pitchFamily="34" charset="0"/>
            </a:rPr>
            <a:t>programmes</a:t>
          </a:r>
          <a:r>
            <a:rPr lang="en-US" sz="1100" b="0" u="none" dirty="0">
              <a:solidFill>
                <a:schemeClr val="tx1"/>
              </a:solidFill>
              <a:latin typeface="Arial Narrow" panose="020B0606020202030204" pitchFamily="34" charset="0"/>
            </a:rPr>
            <a:t> that promote and support  </a:t>
          </a:r>
          <a:r>
            <a:rPr lang="en-GB" sz="1100" b="0" u="none" dirty="0">
              <a:solidFill>
                <a:schemeClr val="tx1"/>
              </a:solidFill>
              <a:latin typeface="Arial Narrow" panose="020B0606020202030204" pitchFamily="34" charset="0"/>
            </a:rPr>
            <a:t>the Council’s vision; </a:t>
          </a:r>
        </a:p>
        <a:p>
          <a:r>
            <a:rPr lang="en-US" sz="1100" b="0" u="none" dirty="0">
              <a:solidFill>
                <a:schemeClr val="tx1"/>
              </a:solidFill>
              <a:latin typeface="Arial Narrow" panose="020B0606020202030204" pitchFamily="34" charset="0"/>
            </a:rPr>
            <a:t>• create and promote awareness and understanding of the Medical Schemes Act (1998) and the Industry among all regulated and non-regulated entities through communication, marketing, and stakeholder engagement. </a:t>
          </a:r>
          <a:endParaRPr lang="en-ZA" sz="1100" b="0" u="none" dirty="0">
            <a:solidFill>
              <a:schemeClr val="tx1"/>
            </a:solidFill>
            <a:latin typeface="Arial Narrow" panose="020B0606020202030204" pitchFamily="34" charset="0"/>
          </a:endParaRPr>
        </a:p>
      </dgm:t>
    </dgm:pt>
    <dgm:pt modelId="{3CA8DBD5-4F42-41F9-99F6-3091775945DD}" type="parTrans" cxnId="{E3E0294E-2AA6-4CB5-8130-EFD3BA99568E}">
      <dgm:prSet/>
      <dgm:spPr/>
      <dgm:t>
        <a:bodyPr/>
        <a:lstStyle/>
        <a:p>
          <a:endParaRPr lang="en-US">
            <a:solidFill>
              <a:schemeClr val="tx1"/>
            </a:solidFill>
          </a:endParaRPr>
        </a:p>
      </dgm:t>
    </dgm:pt>
    <dgm:pt modelId="{18EBF07C-DE62-4754-9345-F12C230B8512}" type="sibTrans" cxnId="{E3E0294E-2AA6-4CB5-8130-EFD3BA99568E}">
      <dgm:prSet/>
      <dgm:spPr/>
      <dgm:t>
        <a:bodyPr/>
        <a:lstStyle/>
        <a:p>
          <a:endParaRPr lang="en-US">
            <a:solidFill>
              <a:schemeClr val="tx1"/>
            </a:solidFill>
          </a:endParaRPr>
        </a:p>
      </dgm:t>
    </dgm:pt>
    <dgm:pt modelId="{C4F38A82-1A11-41B2-B4E7-FE6AE1E0193B}" type="pres">
      <dgm:prSet presAssocID="{AFD3A5F2-2BCB-4776-90AE-3AB25AF955A8}" presName="linear" presStyleCnt="0">
        <dgm:presLayoutVars>
          <dgm:animLvl val="lvl"/>
          <dgm:resizeHandles val="exact"/>
        </dgm:presLayoutVars>
      </dgm:prSet>
      <dgm:spPr/>
      <dgm:t>
        <a:bodyPr/>
        <a:lstStyle/>
        <a:p>
          <a:endParaRPr lang="en-US"/>
        </a:p>
      </dgm:t>
    </dgm:pt>
    <dgm:pt modelId="{9C8BF044-057F-4BB2-9AB8-7B7A2A5506F4}" type="pres">
      <dgm:prSet presAssocID="{143EDDED-4AA0-4382-8C31-F0ACAF8CD3B2}" presName="parentText" presStyleLbl="node1" presStyleIdx="0" presStyleCnt="1" custScaleY="538316" custLinFactNeighborX="-39444" custLinFactNeighborY="224">
        <dgm:presLayoutVars>
          <dgm:chMax val="0"/>
          <dgm:bulletEnabled val="1"/>
        </dgm:presLayoutVars>
      </dgm:prSet>
      <dgm:spPr/>
      <dgm:t>
        <a:bodyPr/>
        <a:lstStyle/>
        <a:p>
          <a:endParaRPr lang="en-US"/>
        </a:p>
      </dgm:t>
    </dgm:pt>
  </dgm:ptLst>
  <dgm:cxnLst>
    <dgm:cxn modelId="{E3E0294E-2AA6-4CB5-8130-EFD3BA99568E}" srcId="{AFD3A5F2-2BCB-4776-90AE-3AB25AF955A8}" destId="{143EDDED-4AA0-4382-8C31-F0ACAF8CD3B2}" srcOrd="0" destOrd="0" parTransId="{3CA8DBD5-4F42-41F9-99F6-3091775945DD}" sibTransId="{18EBF07C-DE62-4754-9345-F12C230B8512}"/>
    <dgm:cxn modelId="{F298EDB5-2B1E-4343-A625-E6AADD5B68C3}" type="presOf" srcId="{AFD3A5F2-2BCB-4776-90AE-3AB25AF955A8}" destId="{C4F38A82-1A11-41B2-B4E7-FE6AE1E0193B}" srcOrd="0" destOrd="0" presId="urn:microsoft.com/office/officeart/2005/8/layout/vList2"/>
    <dgm:cxn modelId="{9CCEA3CB-8EAA-4FDB-8B2D-55EFD021B47C}" type="presOf" srcId="{143EDDED-4AA0-4382-8C31-F0ACAF8CD3B2}" destId="{9C8BF044-057F-4BB2-9AB8-7B7A2A5506F4}" srcOrd="0" destOrd="0" presId="urn:microsoft.com/office/officeart/2005/8/layout/vList2"/>
    <dgm:cxn modelId="{62E44B4A-E076-4115-B963-01771727514F}" type="presParOf" srcId="{C4F38A82-1A11-41B2-B4E7-FE6AE1E0193B}" destId="{9C8BF044-057F-4BB2-9AB8-7B7A2A5506F4}"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4FAED-02FC-2E45-A36D-365440486215}">
      <dsp:nvSpPr>
        <dsp:cNvPr id="0" name=""/>
        <dsp:cNvSpPr/>
      </dsp:nvSpPr>
      <dsp:spPr>
        <a:xfrm>
          <a:off x="0" y="531"/>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6931CB-BF3E-2747-B7BB-E61F1B672396}">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a:latin typeface="Gill Sans MT" panose="020B0502020104020203" pitchFamily="34" charset="77"/>
            </a:rPr>
            <a:t>The CMS regulates the medical schemes industry in a fair and transparent manner and achieves this by: </a:t>
          </a:r>
        </a:p>
      </dsp:txBody>
      <dsp:txXfrm>
        <a:off x="0" y="531"/>
        <a:ext cx="10515600" cy="621467"/>
      </dsp:txXfrm>
    </dsp:sp>
    <dsp:sp modelId="{7E62E32D-14A5-FD48-A5CF-808AC5011B39}">
      <dsp:nvSpPr>
        <dsp:cNvPr id="0" name=""/>
        <dsp:cNvSpPr/>
      </dsp:nvSpPr>
      <dsp:spPr>
        <a:xfrm>
          <a:off x="0" y="62199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92C57-BCED-8842-B0A4-A53818F2888E}">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latin typeface="Gill Sans MT" panose="020B0502020104020203" pitchFamily="34" charset="77"/>
            </a:rPr>
            <a:t>Protecting the public and informing them about their rights, obligations and other matters, in respect of medical schemes; </a:t>
          </a:r>
          <a:endParaRPr lang="en-US" sz="1800" kern="1200" dirty="0">
            <a:latin typeface="Gill Sans MT" panose="020B0502020104020203" pitchFamily="34" charset="77"/>
          </a:endParaRPr>
        </a:p>
      </dsp:txBody>
      <dsp:txXfrm>
        <a:off x="0" y="621999"/>
        <a:ext cx="10515600" cy="621467"/>
      </dsp:txXfrm>
    </dsp:sp>
    <dsp:sp modelId="{A47B675B-283A-CC49-A1E7-6FB1BF0C49FB}">
      <dsp:nvSpPr>
        <dsp:cNvPr id="0" name=""/>
        <dsp:cNvSpPr/>
      </dsp:nvSpPr>
      <dsp:spPr>
        <a:xfrm>
          <a:off x="0" y="1243467"/>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540264-6530-D34C-BFD5-3D92BC5DB30E}">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latin typeface="Gill Sans MT" panose="020B0502020104020203" pitchFamily="34" charset="77"/>
            </a:rPr>
            <a:t>Ensuring that complaints raised by members of the public are handled appropriately and speedily; </a:t>
          </a:r>
          <a:endParaRPr lang="en-US" sz="1800" kern="1200" dirty="0">
            <a:latin typeface="Gill Sans MT" panose="020B0502020104020203" pitchFamily="34" charset="77"/>
          </a:endParaRPr>
        </a:p>
      </dsp:txBody>
      <dsp:txXfrm>
        <a:off x="0" y="1243467"/>
        <a:ext cx="10515600" cy="621467"/>
      </dsp:txXfrm>
    </dsp:sp>
    <dsp:sp modelId="{16420EB4-B5CB-734E-B227-4ABB3DAFEAF9}">
      <dsp:nvSpPr>
        <dsp:cNvPr id="0" name=""/>
        <dsp:cNvSpPr/>
      </dsp:nvSpPr>
      <dsp:spPr>
        <a:xfrm>
          <a:off x="0" y="1864935"/>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BC3BB-2BBD-664C-B0B2-B6E30941967E}">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latin typeface="Gill Sans MT" panose="020B0502020104020203" pitchFamily="34" charset="77"/>
            </a:rPr>
            <a:t>Ensuring that all entities conducting the business of medical schemes, and other regulated entities, comply with the Medical Schemes Act; </a:t>
          </a:r>
        </a:p>
      </dsp:txBody>
      <dsp:txXfrm>
        <a:off x="0" y="1864935"/>
        <a:ext cx="10515600" cy="621467"/>
      </dsp:txXfrm>
    </dsp:sp>
    <dsp:sp modelId="{C96960E1-50AE-9948-9273-5098CA67A1F4}">
      <dsp:nvSpPr>
        <dsp:cNvPr id="0" name=""/>
        <dsp:cNvSpPr/>
      </dsp:nvSpPr>
      <dsp:spPr>
        <a:xfrm>
          <a:off x="0" y="2486402"/>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7506EA-BA21-BB46-A255-A54DB94B17AA}">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latin typeface="Gill Sans MT" panose="020B0502020104020203" pitchFamily="34" charset="77"/>
            </a:rPr>
            <a:t>Ensuring the improved management and governance of medical schemes; </a:t>
          </a:r>
        </a:p>
      </dsp:txBody>
      <dsp:txXfrm>
        <a:off x="0" y="2486402"/>
        <a:ext cx="10515600" cy="621467"/>
      </dsp:txXfrm>
    </dsp:sp>
    <dsp:sp modelId="{82279AA0-BDAD-8646-88E6-709A6B48BAB7}">
      <dsp:nvSpPr>
        <dsp:cNvPr id="0" name=""/>
        <dsp:cNvSpPr/>
      </dsp:nvSpPr>
      <dsp:spPr>
        <a:xfrm>
          <a:off x="0" y="310787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1CDC03-22F0-8848-A45A-E057D3153B2A}">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latin typeface="Gill Sans MT" panose="020B0502020104020203" pitchFamily="34" charset="77"/>
            </a:rPr>
            <a:t>Advising the Minister of Health of appropriate regulatory and policy interventions that will assist in attaining national health Policy objectives; and </a:t>
          </a:r>
          <a:endParaRPr lang="en-US" sz="1800" kern="1200" dirty="0">
            <a:latin typeface="Gill Sans MT" panose="020B0502020104020203" pitchFamily="34" charset="77"/>
          </a:endParaRPr>
        </a:p>
      </dsp:txBody>
      <dsp:txXfrm>
        <a:off x="0" y="3107870"/>
        <a:ext cx="10515600" cy="621467"/>
      </dsp:txXfrm>
    </dsp:sp>
    <dsp:sp modelId="{74EAAE0C-B576-9D48-8AFD-09EECCF79D73}">
      <dsp:nvSpPr>
        <dsp:cNvPr id="0" name=""/>
        <dsp:cNvSpPr/>
      </dsp:nvSpPr>
      <dsp:spPr>
        <a:xfrm>
          <a:off x="0" y="3729338"/>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1D765-553A-D047-86C3-9FD92B3481C7}">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latin typeface="Gill Sans MT" panose="020B0502020104020203" pitchFamily="34" charset="77"/>
            </a:rPr>
            <a:t>Ensuring collaboration with other stakeholders in executing its regulatory mandate</a:t>
          </a:r>
          <a:endParaRPr lang="en-US" sz="1800" kern="1200" dirty="0">
            <a:latin typeface="Gill Sans MT" panose="020B0502020104020203" pitchFamily="34" charset="77"/>
          </a:endParaRPr>
        </a:p>
      </dsp:txBody>
      <dsp:txXfrm>
        <a:off x="0" y="3729338"/>
        <a:ext cx="10515600" cy="6214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BF044-057F-4BB2-9AB8-7B7A2A5506F4}">
      <dsp:nvSpPr>
        <dsp:cNvPr id="0" name=""/>
        <dsp:cNvSpPr/>
      </dsp:nvSpPr>
      <dsp:spPr>
        <a:xfrm>
          <a:off x="0" y="6303"/>
          <a:ext cx="1828800" cy="6448435"/>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r>
            <a:rPr lang="en-ZA" sz="1100" b="1" u="none" kern="1200" dirty="0">
              <a:solidFill>
                <a:schemeClr val="tx1"/>
              </a:solidFill>
              <a:latin typeface="Arial Narrow" panose="020B0606020202030204" pitchFamily="34" charset="0"/>
            </a:rPr>
            <a:t>Sub-Programme 1.4: Corporate Services</a:t>
          </a:r>
          <a:r>
            <a:rPr lang="en-ZA" sz="1100" b="1" i="1" u="none" kern="1200" dirty="0">
              <a:solidFill>
                <a:schemeClr val="tx1"/>
              </a:solidFill>
              <a:latin typeface="Arial Narrow" panose="020B0606020202030204" pitchFamily="34" charset="0"/>
            </a:rPr>
            <a:t> (Continued…)</a:t>
          </a:r>
        </a:p>
        <a:p>
          <a:pPr lvl="0" algn="just"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The purpose of the Sub-</a:t>
          </a:r>
          <a:r>
            <a:rPr lang="en-US" sz="1100" b="0" u="none" kern="1200" dirty="0" err="1">
              <a:solidFill>
                <a:schemeClr val="tx1"/>
              </a:solidFill>
              <a:latin typeface="Arial Narrow" panose="020B0606020202030204" pitchFamily="34" charset="0"/>
            </a:rPr>
            <a:t>programme</a:t>
          </a:r>
          <a:r>
            <a:rPr lang="en-US" sz="1100" b="0" u="none" kern="1200" dirty="0">
              <a:solidFill>
                <a:schemeClr val="tx1"/>
              </a:solidFill>
              <a:latin typeface="Arial Narrow" panose="020B0606020202030204" pitchFamily="34" charset="0"/>
            </a:rPr>
            <a:t> is to: </a:t>
          </a:r>
          <a:endParaRPr lang="en-GB" sz="1100" b="0" u="none" kern="1200" dirty="0">
            <a:solidFill>
              <a:schemeClr val="tx1"/>
            </a:solidFill>
            <a:latin typeface="Arial Narrow" panose="020B0606020202030204" pitchFamily="34" charset="0"/>
          </a:endParaRPr>
        </a:p>
        <a:p>
          <a:pPr lvl="0" algn="just"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 provide legal advice and representation to the CMS and business units to ensure the integrity of regulatory decisions; </a:t>
          </a:r>
          <a:endParaRPr lang="en-GB" sz="1100" b="0" u="none" kern="1200" dirty="0">
            <a:solidFill>
              <a:schemeClr val="tx1"/>
            </a:solidFill>
            <a:latin typeface="Arial Narrow" panose="020B0606020202030204" pitchFamily="34" charset="0"/>
          </a:endParaRPr>
        </a:p>
        <a:p>
          <a:pPr lvl="0" algn="just"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 provide high-quality service to internal and external customers by assessing their needs and proactively addressing those needs through developing, delivering, and continuously improving human resource </a:t>
          </a:r>
          <a:r>
            <a:rPr lang="en-US" sz="1100" b="0" u="none" kern="1200" dirty="0" err="1">
              <a:solidFill>
                <a:schemeClr val="tx1"/>
              </a:solidFill>
              <a:latin typeface="Arial Narrow" panose="020B0606020202030204" pitchFamily="34" charset="0"/>
            </a:rPr>
            <a:t>programmes</a:t>
          </a:r>
          <a:r>
            <a:rPr lang="en-US" sz="1100" b="0" u="none" kern="1200" dirty="0">
              <a:solidFill>
                <a:schemeClr val="tx1"/>
              </a:solidFill>
              <a:latin typeface="Arial Narrow" panose="020B0606020202030204" pitchFamily="34" charset="0"/>
            </a:rPr>
            <a:t> that promote and support  </a:t>
          </a:r>
          <a:r>
            <a:rPr lang="en-GB" sz="1100" b="0" u="none" kern="1200" dirty="0">
              <a:solidFill>
                <a:schemeClr val="tx1"/>
              </a:solidFill>
              <a:latin typeface="Arial Narrow" panose="020B0606020202030204" pitchFamily="34" charset="0"/>
            </a:rPr>
            <a:t>the Council’s vision; </a:t>
          </a:r>
        </a:p>
        <a:p>
          <a:pPr lvl="0" algn="just"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 create and promote awareness and understanding of the Medical Schemes Act (1998) and the Industry among all regulated and non-regulated entities through communication, marketing, and stakeholder engagement</a:t>
          </a:r>
          <a:endParaRPr lang="en-US" sz="1100" kern="1200" dirty="0">
            <a:solidFill>
              <a:schemeClr val="tx1"/>
            </a:solidFill>
            <a:latin typeface="Arial Narrow" panose="020B0606020202030204" pitchFamily="34" charset="0"/>
          </a:endParaRPr>
        </a:p>
      </dsp:txBody>
      <dsp:txXfrm>
        <a:off x="89275" y="95578"/>
        <a:ext cx="1650250" cy="62698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BF044-057F-4BB2-9AB8-7B7A2A5506F4}">
      <dsp:nvSpPr>
        <dsp:cNvPr id="0" name=""/>
        <dsp:cNvSpPr/>
      </dsp:nvSpPr>
      <dsp:spPr>
        <a:xfrm>
          <a:off x="0" y="825851"/>
          <a:ext cx="1828800" cy="5628883"/>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r>
            <a:rPr lang="en-ZA" sz="1100" b="1" u="none" kern="1200" dirty="0">
              <a:solidFill>
                <a:schemeClr val="tx1"/>
              </a:solidFill>
              <a:latin typeface="Arial Narrow" panose="020B0606020202030204" pitchFamily="34" charset="0"/>
            </a:rPr>
            <a:t>Sub-Programme 1.4: Corporate Services</a:t>
          </a:r>
          <a:r>
            <a:rPr lang="en-ZA" sz="1100" b="1" i="1" u="none" kern="1200" dirty="0">
              <a:solidFill>
                <a:schemeClr val="tx1"/>
              </a:solidFill>
              <a:latin typeface="Arial Narrow" panose="020B0606020202030204" pitchFamily="34" charset="0"/>
            </a:rPr>
            <a:t> (Continued…)</a:t>
          </a:r>
        </a:p>
        <a:p>
          <a:pPr lvl="0" algn="just"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The purpose of the Sub-</a:t>
          </a:r>
          <a:r>
            <a:rPr lang="en-US" sz="1100" b="0" u="none" kern="1200" dirty="0" err="1">
              <a:solidFill>
                <a:schemeClr val="tx1"/>
              </a:solidFill>
              <a:latin typeface="Arial Narrow" panose="020B0606020202030204" pitchFamily="34" charset="0"/>
            </a:rPr>
            <a:t>programme</a:t>
          </a:r>
          <a:r>
            <a:rPr lang="en-US" sz="1100" b="0" u="none" kern="1200" dirty="0">
              <a:solidFill>
                <a:schemeClr val="tx1"/>
              </a:solidFill>
              <a:latin typeface="Arial Narrow" panose="020B0606020202030204" pitchFamily="34" charset="0"/>
            </a:rPr>
            <a:t> is to: </a:t>
          </a:r>
          <a:endParaRPr lang="en-GB" sz="1100" b="0" u="none" kern="1200" dirty="0">
            <a:solidFill>
              <a:schemeClr val="tx1"/>
            </a:solidFill>
            <a:latin typeface="Arial Narrow" panose="020B0606020202030204" pitchFamily="34" charset="0"/>
          </a:endParaRPr>
        </a:p>
        <a:p>
          <a:pPr lvl="0" algn="just"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 provide legal advice and representation to the CMS and business units to ensure the integrity of regulatory decisions; </a:t>
          </a:r>
          <a:endParaRPr lang="en-GB" sz="1100" b="0" u="none" kern="1200" dirty="0">
            <a:solidFill>
              <a:schemeClr val="tx1"/>
            </a:solidFill>
            <a:latin typeface="Arial Narrow" panose="020B0606020202030204" pitchFamily="34" charset="0"/>
          </a:endParaRPr>
        </a:p>
        <a:p>
          <a:pPr lvl="0" algn="just"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 provide high-quality service to internal and external customers by assessing their needs and proactively addressing those needs through developing, delivering, and continuously improving human resource </a:t>
          </a:r>
          <a:r>
            <a:rPr lang="en-US" sz="1100" b="0" u="none" kern="1200" dirty="0" err="1">
              <a:solidFill>
                <a:schemeClr val="tx1"/>
              </a:solidFill>
              <a:latin typeface="Arial Narrow" panose="020B0606020202030204" pitchFamily="34" charset="0"/>
            </a:rPr>
            <a:t>programmes</a:t>
          </a:r>
          <a:r>
            <a:rPr lang="en-US" sz="1100" b="0" u="none" kern="1200" dirty="0">
              <a:solidFill>
                <a:schemeClr val="tx1"/>
              </a:solidFill>
              <a:latin typeface="Arial Narrow" panose="020B0606020202030204" pitchFamily="34" charset="0"/>
            </a:rPr>
            <a:t> that promote and support  </a:t>
          </a:r>
          <a:r>
            <a:rPr lang="en-GB" sz="1100" b="0" u="none" kern="1200" dirty="0">
              <a:solidFill>
                <a:schemeClr val="tx1"/>
              </a:solidFill>
              <a:latin typeface="Arial Narrow" panose="020B0606020202030204" pitchFamily="34" charset="0"/>
            </a:rPr>
            <a:t>the Council’s vision; </a:t>
          </a:r>
        </a:p>
        <a:p>
          <a:pPr lvl="0" algn="just"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 create and promote awareness and understanding of the Medical Schemes Act (1998) and the Industry among all regulated and non-regulated entities through communication, marketing, and stakeholder engagement</a:t>
          </a:r>
          <a:endParaRPr lang="en-US" sz="1100" kern="1200" dirty="0">
            <a:solidFill>
              <a:schemeClr val="tx1"/>
            </a:solidFill>
            <a:latin typeface="Arial Narrow" panose="020B0606020202030204" pitchFamily="34" charset="0"/>
          </a:endParaRPr>
        </a:p>
      </dsp:txBody>
      <dsp:txXfrm>
        <a:off x="89275" y="915126"/>
        <a:ext cx="1650250" cy="54503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82181-9F74-4214-B2B8-6F6A1B9B786E}">
      <dsp:nvSpPr>
        <dsp:cNvPr id="0" name=""/>
        <dsp:cNvSpPr/>
      </dsp:nvSpPr>
      <dsp:spPr>
        <a:xfrm>
          <a:off x="0" y="6295"/>
          <a:ext cx="1828800" cy="6440225"/>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1" kern="1200" baseline="0" dirty="0">
              <a:solidFill>
                <a:schemeClr val="tx1"/>
              </a:solidFill>
              <a:latin typeface="Arial Narrow" panose="020B0606020202030204" pitchFamily="34" charset="0"/>
            </a:rPr>
            <a:t>Sub-Programme 1.6: Council Secretariate</a:t>
          </a:r>
        </a:p>
        <a:p>
          <a:pPr lvl="0" algn="l" defTabSz="488950" rtl="0">
            <a:lnSpc>
              <a:spcPct val="90000"/>
            </a:lnSpc>
            <a:spcBef>
              <a:spcPct val="0"/>
            </a:spcBef>
            <a:spcAft>
              <a:spcPct val="35000"/>
            </a:spcAft>
          </a:pPr>
          <a:endParaRPr lang="en-US" sz="1100" b="1" kern="1200" baseline="0" dirty="0">
            <a:solidFill>
              <a:schemeClr val="tx1"/>
            </a:solidFill>
            <a:latin typeface="Arial Narrow" panose="020B0606020202030204" pitchFamily="34" charset="0"/>
          </a:endParaRPr>
        </a:p>
        <a:p>
          <a:pPr lvl="0" algn="l" defTabSz="488950" rtl="0">
            <a:lnSpc>
              <a:spcPct val="90000"/>
            </a:lnSpc>
            <a:spcBef>
              <a:spcPct val="0"/>
            </a:spcBef>
            <a:spcAft>
              <a:spcPct val="35000"/>
            </a:spcAft>
          </a:pPr>
          <a:r>
            <a:rPr lang="en-US" sz="1100" b="0" kern="1200" baseline="0" dirty="0">
              <a:solidFill>
                <a:schemeClr val="tx1"/>
              </a:solidFill>
              <a:latin typeface="Arial Narrow" panose="020B0606020202030204" pitchFamily="34" charset="0"/>
            </a:rPr>
            <a:t>The purpose of this </a:t>
          </a:r>
          <a:r>
            <a:rPr lang="en-US" sz="1100" b="0" kern="1200" baseline="0" dirty="0" err="1">
              <a:solidFill>
                <a:schemeClr val="tx1"/>
              </a:solidFill>
              <a:latin typeface="Arial Narrow" panose="020B0606020202030204" pitchFamily="34" charset="0"/>
            </a:rPr>
            <a:t>programme</a:t>
          </a:r>
          <a:r>
            <a:rPr lang="en-US" sz="1100" b="0" kern="1200" baseline="0" dirty="0">
              <a:solidFill>
                <a:schemeClr val="tx1"/>
              </a:solidFill>
              <a:latin typeface="Arial Narrow" panose="020B0606020202030204" pitchFamily="34" charset="0"/>
            </a:rPr>
            <a:t> is to provide corporate governance services to the Council as Accounting Authority and its committees. The Council Secretariat also provides support to the independent Appeal’s Board and ensures that all the rulings are communicated to key stakeholders. The program seeks to achieve the above objective through seamless board administration, secretariat service and </a:t>
          </a:r>
          <a:r>
            <a:rPr lang="en-GB" sz="1100" b="0" kern="1200" baseline="0" dirty="0">
              <a:solidFill>
                <a:schemeClr val="tx1"/>
              </a:solidFill>
              <a:latin typeface="Arial Narrow" panose="020B0606020202030204" pitchFamily="34" charset="0"/>
            </a:rPr>
            <a:t>support. </a:t>
          </a:r>
          <a:endParaRPr lang="en-US" sz="1100" b="0" kern="1200" baseline="0" dirty="0">
            <a:solidFill>
              <a:schemeClr val="tx1"/>
            </a:solidFill>
            <a:latin typeface="Arial Narrow" panose="020B0606020202030204" pitchFamily="34" charset="0"/>
          </a:endParaRPr>
        </a:p>
        <a:p>
          <a:pPr lvl="0" algn="l" defTabSz="488950" rtl="0">
            <a:lnSpc>
              <a:spcPct val="90000"/>
            </a:lnSpc>
            <a:spcBef>
              <a:spcPct val="0"/>
            </a:spcBef>
            <a:spcAft>
              <a:spcPct val="35000"/>
            </a:spcAft>
          </a:pPr>
          <a:endParaRPr lang="en-US" sz="1100" b="1" kern="1200" baseline="0" dirty="0">
            <a:solidFill>
              <a:schemeClr val="tx1"/>
            </a:solidFill>
            <a:latin typeface="Arial Narrow" panose="020B0606020202030204" pitchFamily="34" charset="0"/>
          </a:endParaRPr>
        </a:p>
      </dsp:txBody>
      <dsp:txXfrm>
        <a:off x="89275" y="95570"/>
        <a:ext cx="1650250" cy="62616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82181-9F74-4214-B2B8-6F6A1B9B786E}">
      <dsp:nvSpPr>
        <dsp:cNvPr id="0" name=""/>
        <dsp:cNvSpPr/>
      </dsp:nvSpPr>
      <dsp:spPr>
        <a:xfrm>
          <a:off x="0" y="6295"/>
          <a:ext cx="1828800" cy="6440225"/>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1" kern="1200" baseline="0" dirty="0">
              <a:solidFill>
                <a:schemeClr val="tx1"/>
              </a:solidFill>
              <a:latin typeface="Arial Narrow" panose="020B0606020202030204" pitchFamily="34" charset="0"/>
            </a:rPr>
            <a:t>Sub-Programme 1.6: Council Secretariate </a:t>
          </a:r>
          <a:r>
            <a:rPr lang="en-US" sz="1100" b="1" i="1" kern="1200" baseline="0" dirty="0">
              <a:solidFill>
                <a:schemeClr val="tx1"/>
              </a:solidFill>
              <a:latin typeface="Arial Narrow" panose="020B0606020202030204" pitchFamily="34" charset="0"/>
            </a:rPr>
            <a:t>(Continued…)</a:t>
          </a:r>
        </a:p>
        <a:p>
          <a:pPr lvl="0" algn="l" defTabSz="488950" rtl="0">
            <a:lnSpc>
              <a:spcPct val="90000"/>
            </a:lnSpc>
            <a:spcBef>
              <a:spcPct val="0"/>
            </a:spcBef>
            <a:spcAft>
              <a:spcPct val="35000"/>
            </a:spcAft>
          </a:pPr>
          <a:endParaRPr lang="en-US" sz="1100" b="1" kern="1200" baseline="0" dirty="0">
            <a:solidFill>
              <a:schemeClr val="tx1"/>
            </a:solidFill>
            <a:latin typeface="Arial Narrow" panose="020B0606020202030204" pitchFamily="34" charset="0"/>
          </a:endParaRPr>
        </a:p>
        <a:p>
          <a:pPr lvl="0" algn="l" defTabSz="488950" rtl="0">
            <a:lnSpc>
              <a:spcPct val="90000"/>
            </a:lnSpc>
            <a:spcBef>
              <a:spcPct val="0"/>
            </a:spcBef>
            <a:spcAft>
              <a:spcPct val="35000"/>
            </a:spcAft>
          </a:pPr>
          <a:r>
            <a:rPr lang="en-US" sz="1100" b="0" kern="1200" baseline="0" dirty="0">
              <a:solidFill>
                <a:schemeClr val="tx1"/>
              </a:solidFill>
              <a:latin typeface="Arial Narrow" panose="020B0606020202030204" pitchFamily="34" charset="0"/>
            </a:rPr>
            <a:t>The purpose of this </a:t>
          </a:r>
          <a:r>
            <a:rPr lang="en-US" sz="1100" b="0" kern="1200" baseline="0" dirty="0" err="1">
              <a:solidFill>
                <a:schemeClr val="tx1"/>
              </a:solidFill>
              <a:latin typeface="Arial Narrow" panose="020B0606020202030204" pitchFamily="34" charset="0"/>
            </a:rPr>
            <a:t>programme</a:t>
          </a:r>
          <a:r>
            <a:rPr lang="en-US" sz="1100" b="0" kern="1200" baseline="0" dirty="0">
              <a:solidFill>
                <a:schemeClr val="tx1"/>
              </a:solidFill>
              <a:latin typeface="Arial Narrow" panose="020B0606020202030204" pitchFamily="34" charset="0"/>
            </a:rPr>
            <a:t> is to provide corporate governance services to the Council as Accounting Authority and its committees. The Council Secretariat also provides support to the independent Appeal’s Board and ensures that all the rulings are communicated to key stakeholders. The program seeks to achieve the above objective through seamless board administration, secretariat service and </a:t>
          </a:r>
          <a:r>
            <a:rPr lang="en-GB" sz="1100" b="0" kern="1200" baseline="0" dirty="0">
              <a:solidFill>
                <a:schemeClr val="tx1"/>
              </a:solidFill>
              <a:latin typeface="Arial Narrow" panose="020B0606020202030204" pitchFamily="34" charset="0"/>
            </a:rPr>
            <a:t>support. </a:t>
          </a:r>
          <a:endParaRPr lang="en-US" sz="1100" b="0" kern="1200" baseline="0" dirty="0">
            <a:solidFill>
              <a:schemeClr val="tx1"/>
            </a:solidFill>
            <a:latin typeface="Arial Narrow" panose="020B0606020202030204" pitchFamily="34" charset="0"/>
          </a:endParaRPr>
        </a:p>
        <a:p>
          <a:pPr lvl="0" algn="l" defTabSz="488950" rtl="0">
            <a:lnSpc>
              <a:spcPct val="90000"/>
            </a:lnSpc>
            <a:spcBef>
              <a:spcPct val="0"/>
            </a:spcBef>
            <a:spcAft>
              <a:spcPct val="35000"/>
            </a:spcAft>
          </a:pPr>
          <a:endParaRPr lang="en-US" sz="1100" b="1" kern="1200" baseline="0" dirty="0">
            <a:solidFill>
              <a:schemeClr val="tx1"/>
            </a:solidFill>
            <a:latin typeface="Arial Narrow" panose="020B0606020202030204" pitchFamily="34" charset="0"/>
          </a:endParaRPr>
        </a:p>
      </dsp:txBody>
      <dsp:txXfrm>
        <a:off x="89275" y="95570"/>
        <a:ext cx="1650250" cy="62616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F8638-CEB5-40C3-ABC7-E718A623B135}">
      <dsp:nvSpPr>
        <dsp:cNvPr id="0" name=""/>
        <dsp:cNvSpPr/>
      </dsp:nvSpPr>
      <dsp:spPr>
        <a:xfrm>
          <a:off x="0" y="0"/>
          <a:ext cx="2540001" cy="6638149"/>
        </a:xfrm>
        <a:prstGeom prst="roundRect">
          <a:avLst/>
        </a:prstGeom>
        <a:solidFill>
          <a:schemeClr val="tx2">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1" kern="1200" dirty="0" err="1">
              <a:solidFill>
                <a:schemeClr val="tx1"/>
              </a:solidFill>
              <a:latin typeface="Arial Narrow" panose="020B0606020202030204" pitchFamily="34" charset="0"/>
            </a:rPr>
            <a:t>Programme</a:t>
          </a:r>
          <a:r>
            <a:rPr lang="en-US" sz="1100" b="1" kern="1200" dirty="0">
              <a:solidFill>
                <a:schemeClr val="tx1"/>
              </a:solidFill>
              <a:latin typeface="Arial Narrow" panose="020B0606020202030204" pitchFamily="34" charset="0"/>
            </a:rPr>
            <a:t> 2 : Strategy, Performance and Risk</a:t>
          </a:r>
        </a:p>
        <a:p>
          <a:pPr lvl="0" algn="l" defTabSz="488950" rtl="0">
            <a:lnSpc>
              <a:spcPct val="90000"/>
            </a:lnSpc>
            <a:spcBef>
              <a:spcPct val="0"/>
            </a:spcBef>
            <a:spcAft>
              <a:spcPct val="35000"/>
            </a:spcAft>
          </a:pPr>
          <a:r>
            <a:rPr lang="en-US" sz="1100" b="0" kern="1200" dirty="0">
              <a:solidFill>
                <a:schemeClr val="tx1"/>
              </a:solidFill>
              <a:latin typeface="Arial Narrow" panose="020B0606020202030204" pitchFamily="34" charset="0"/>
            </a:rPr>
            <a:t>• To engage in projects to provide information to the Council through the office of the Registrar, on strategic </a:t>
          </a:r>
          <a:r>
            <a:rPr lang="en-US" sz="1100" b="0" kern="1200" dirty="0" err="1">
              <a:solidFill>
                <a:schemeClr val="tx1"/>
              </a:solidFill>
              <a:latin typeface="Arial Narrow" panose="020B0606020202030204" pitchFamily="34" charset="0"/>
            </a:rPr>
            <a:t>organisational</a:t>
          </a:r>
          <a:r>
            <a:rPr lang="en-US" sz="1100" b="0" kern="1200" dirty="0">
              <a:solidFill>
                <a:schemeClr val="tx1"/>
              </a:solidFill>
              <a:latin typeface="Arial Narrow" panose="020B0606020202030204" pitchFamily="34" charset="0"/>
            </a:rPr>
            <a:t> and health reform matters to achieve the government’s objective of an equitable and sustainable healthcare financing system in </a:t>
          </a:r>
          <a:r>
            <a:rPr lang="en-GB" sz="1100" b="0" kern="1200" dirty="0">
              <a:solidFill>
                <a:schemeClr val="tx1"/>
              </a:solidFill>
              <a:latin typeface="Arial Narrow" panose="020B0606020202030204" pitchFamily="34" charset="0"/>
            </a:rPr>
            <a:t>support of universal access. </a:t>
          </a: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To co-ordinate the review, formulation, implementation, performance monitoring and evaluation of the Strategic, Annual </a:t>
          </a:r>
          <a:r>
            <a:rPr lang="en-GB" sz="1100" b="0" kern="1200" dirty="0">
              <a:solidFill>
                <a:schemeClr val="tx1"/>
              </a:solidFill>
              <a:latin typeface="Arial Narrow" panose="020B0606020202030204" pitchFamily="34" charset="0"/>
            </a:rPr>
            <a:t>Performance and Operational Plans </a:t>
          </a: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To </a:t>
          </a:r>
          <a:r>
            <a:rPr lang="en-US" sz="1100" b="0" kern="1200" dirty="0" err="1">
              <a:solidFill>
                <a:schemeClr val="tx1"/>
              </a:solidFill>
              <a:latin typeface="Arial Narrow" panose="020B0606020202030204" pitchFamily="34" charset="0"/>
            </a:rPr>
            <a:t>analyse</a:t>
          </a:r>
          <a:r>
            <a:rPr lang="en-US" sz="1100" b="0" kern="1200" dirty="0">
              <a:solidFill>
                <a:schemeClr val="tx1"/>
              </a:solidFill>
              <a:latin typeface="Arial Narrow" panose="020B0606020202030204" pitchFamily="34" charset="0"/>
            </a:rPr>
            <a:t> developments and trends in the medical industry and advice the Registrar and Council on the appropriate responses through the use of appropriate tools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To facilitate engagements between the CMS and National Department of Health Treasury and other key stakeholders. To assume the responsibility for the preparation of key policy and technical documents for the engagements between the </a:t>
          </a:r>
          <a:r>
            <a:rPr lang="en-GB" sz="1100" b="0" kern="1200" dirty="0">
              <a:solidFill>
                <a:schemeClr val="tx1"/>
              </a:solidFill>
              <a:latin typeface="Arial Narrow" panose="020B0606020202030204" pitchFamily="34" charset="0"/>
            </a:rPr>
            <a:t>CMS and Key Stakeholders </a:t>
          </a: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To represent the CMS in key Stakeholder events as delegated by the Registrar. To co-ordinate all efforts aimed at ensuring that the CMS is compliant with all the relevant legislation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To develop and maintain the CMS Enterprise Risk Management and Compliance Frameworks. Identify and evaluate the risks to the organization's people, property, finances, and image and implement measures to control and mitigate risks in consultation with the Council through the office of the Registrar. To review and implement the Council’s Ethics Policy in developing an ethical leadership culture within the CMS </a:t>
          </a:r>
          <a:endParaRPr lang="en-GB" sz="1100" b="0" kern="1200" dirty="0">
            <a:solidFill>
              <a:schemeClr val="tx1"/>
            </a:solidFill>
            <a:latin typeface="Arial Narrow" panose="020B0606020202030204" pitchFamily="34" charset="0"/>
          </a:endParaRPr>
        </a:p>
        <a:p>
          <a:pPr lvl="0" algn="l" defTabSz="488950" rtl="0">
            <a:lnSpc>
              <a:spcPct val="90000"/>
            </a:lnSpc>
            <a:spcBef>
              <a:spcPct val="0"/>
            </a:spcBef>
            <a:spcAft>
              <a:spcPct val="35000"/>
            </a:spcAft>
          </a:pPr>
          <a:endParaRPr lang="en-US" sz="1100" b="1" kern="1200" dirty="0">
            <a:solidFill>
              <a:schemeClr val="tx1"/>
            </a:solidFill>
            <a:latin typeface="Arial Narrow" panose="020B0606020202030204" pitchFamily="34" charset="0"/>
          </a:endParaRPr>
        </a:p>
      </dsp:txBody>
      <dsp:txXfrm>
        <a:off x="123993" y="123993"/>
        <a:ext cx="2292015" cy="639016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F8638-CEB5-40C3-ABC7-E718A623B135}">
      <dsp:nvSpPr>
        <dsp:cNvPr id="0" name=""/>
        <dsp:cNvSpPr/>
      </dsp:nvSpPr>
      <dsp:spPr>
        <a:xfrm>
          <a:off x="0" y="0"/>
          <a:ext cx="2540001" cy="6638149"/>
        </a:xfrm>
        <a:prstGeom prst="roundRect">
          <a:avLst/>
        </a:prstGeom>
        <a:solidFill>
          <a:schemeClr val="tx2">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1" kern="1200" dirty="0" err="1">
              <a:solidFill>
                <a:schemeClr val="tx1"/>
              </a:solidFill>
              <a:latin typeface="Arial Narrow" panose="020B0606020202030204" pitchFamily="34" charset="0"/>
            </a:rPr>
            <a:t>Programme</a:t>
          </a:r>
          <a:r>
            <a:rPr lang="en-US" sz="1100" b="1" kern="1200" dirty="0">
              <a:solidFill>
                <a:schemeClr val="tx1"/>
              </a:solidFill>
              <a:latin typeface="Arial Narrow" panose="020B0606020202030204" pitchFamily="34" charset="0"/>
            </a:rPr>
            <a:t> 2 : Strategy, Performance and Risk </a:t>
          </a:r>
          <a:r>
            <a:rPr lang="en-US" sz="1100" b="1" i="1" kern="1200" dirty="0">
              <a:solidFill>
                <a:schemeClr val="tx1"/>
              </a:solidFill>
              <a:latin typeface="Arial Narrow" panose="020B0606020202030204" pitchFamily="34" charset="0"/>
            </a:rPr>
            <a:t>(Continued…)</a:t>
          </a:r>
        </a:p>
        <a:p>
          <a:pPr lvl="0" algn="l" defTabSz="488950" rtl="0">
            <a:lnSpc>
              <a:spcPct val="90000"/>
            </a:lnSpc>
            <a:spcBef>
              <a:spcPct val="0"/>
            </a:spcBef>
            <a:spcAft>
              <a:spcPct val="35000"/>
            </a:spcAft>
          </a:pPr>
          <a:r>
            <a:rPr lang="en-US" sz="1100" b="0" kern="1200" dirty="0">
              <a:solidFill>
                <a:schemeClr val="tx1"/>
              </a:solidFill>
              <a:latin typeface="Arial Narrow" panose="020B0606020202030204" pitchFamily="34" charset="0"/>
            </a:rPr>
            <a:t>• To engage in projects to provide information to the Council through the office of the Registrar, on strategic </a:t>
          </a:r>
          <a:r>
            <a:rPr lang="en-US" sz="1100" b="0" kern="1200" dirty="0" err="1">
              <a:solidFill>
                <a:schemeClr val="tx1"/>
              </a:solidFill>
              <a:latin typeface="Arial Narrow" panose="020B0606020202030204" pitchFamily="34" charset="0"/>
            </a:rPr>
            <a:t>organisational</a:t>
          </a:r>
          <a:r>
            <a:rPr lang="en-US" sz="1100" b="0" kern="1200" dirty="0">
              <a:solidFill>
                <a:schemeClr val="tx1"/>
              </a:solidFill>
              <a:latin typeface="Arial Narrow" panose="020B0606020202030204" pitchFamily="34" charset="0"/>
            </a:rPr>
            <a:t> and health reform matters to achieve the government’s objective of an equitable and sustainable healthcare financing system in </a:t>
          </a:r>
          <a:r>
            <a:rPr lang="en-GB" sz="1100" b="0" kern="1200" dirty="0">
              <a:solidFill>
                <a:schemeClr val="tx1"/>
              </a:solidFill>
              <a:latin typeface="Arial Narrow" panose="020B0606020202030204" pitchFamily="34" charset="0"/>
            </a:rPr>
            <a:t>support of universal access. </a:t>
          </a: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To co-ordinate the review, formulation, implementation, performance monitoring and evaluation of the Strategic, Annual </a:t>
          </a:r>
          <a:r>
            <a:rPr lang="en-GB" sz="1100" b="0" kern="1200" dirty="0">
              <a:solidFill>
                <a:schemeClr val="tx1"/>
              </a:solidFill>
              <a:latin typeface="Arial Narrow" panose="020B0606020202030204" pitchFamily="34" charset="0"/>
            </a:rPr>
            <a:t>Performance and Operational Plans </a:t>
          </a: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To </a:t>
          </a:r>
          <a:r>
            <a:rPr lang="en-US" sz="1100" b="0" kern="1200" dirty="0" err="1">
              <a:solidFill>
                <a:schemeClr val="tx1"/>
              </a:solidFill>
              <a:latin typeface="Arial Narrow" panose="020B0606020202030204" pitchFamily="34" charset="0"/>
            </a:rPr>
            <a:t>analyse</a:t>
          </a:r>
          <a:r>
            <a:rPr lang="en-US" sz="1100" b="0" kern="1200" dirty="0">
              <a:solidFill>
                <a:schemeClr val="tx1"/>
              </a:solidFill>
              <a:latin typeface="Arial Narrow" panose="020B0606020202030204" pitchFamily="34" charset="0"/>
            </a:rPr>
            <a:t> developments and trends in the medical industry and advice the Registrar and Council on the appropriate responses through the use of appropriate tools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To facilitate engagements between the CMS and National Department of Health Treasury and other key stakeholders. To assume the responsibility for the preparation of key policy and technical documents for the engagements between the </a:t>
          </a:r>
          <a:r>
            <a:rPr lang="en-GB" sz="1100" b="0" kern="1200" dirty="0">
              <a:solidFill>
                <a:schemeClr val="tx1"/>
              </a:solidFill>
              <a:latin typeface="Arial Narrow" panose="020B0606020202030204" pitchFamily="34" charset="0"/>
            </a:rPr>
            <a:t>CMS and Key Stakeholders </a:t>
          </a: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To represent the CMS in key Stakeholder events as delegated by the Registrar. To co-ordinate all efforts aimed at ensuring that the CMS is compliant with all the relevant legislation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To develop and maintain the CMS Enterprise Risk Management and Compliance Frameworks. Identify and evaluate the risks to the organization's people, property, finances, and image and implement measures to control and mitigate risks in consultation with the Council through the office of the Registrar. To review and implement the Council’s Ethics Policy in developing an ethical leadership culture within the CMS </a:t>
          </a:r>
          <a:endParaRPr lang="en-GB" sz="1100" b="0" kern="1200" dirty="0">
            <a:solidFill>
              <a:schemeClr val="tx1"/>
            </a:solidFill>
            <a:latin typeface="Arial Narrow" panose="020B0606020202030204" pitchFamily="34" charset="0"/>
          </a:endParaRPr>
        </a:p>
        <a:p>
          <a:pPr lvl="0" algn="l" defTabSz="488950" rtl="0">
            <a:lnSpc>
              <a:spcPct val="90000"/>
            </a:lnSpc>
            <a:spcBef>
              <a:spcPct val="0"/>
            </a:spcBef>
            <a:spcAft>
              <a:spcPct val="35000"/>
            </a:spcAft>
          </a:pPr>
          <a:endParaRPr lang="en-US" sz="1100" b="1" kern="1200" dirty="0">
            <a:solidFill>
              <a:schemeClr val="tx1"/>
            </a:solidFill>
            <a:latin typeface="Arial Narrow" panose="020B0606020202030204" pitchFamily="34" charset="0"/>
          </a:endParaRPr>
        </a:p>
      </dsp:txBody>
      <dsp:txXfrm>
        <a:off x="123993" y="123993"/>
        <a:ext cx="2292015" cy="63901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F8638-CEB5-40C3-ABC7-E718A623B135}">
      <dsp:nvSpPr>
        <dsp:cNvPr id="0" name=""/>
        <dsp:cNvSpPr/>
      </dsp:nvSpPr>
      <dsp:spPr>
        <a:xfrm>
          <a:off x="0" y="0"/>
          <a:ext cx="2550161" cy="6480826"/>
        </a:xfrm>
        <a:prstGeom prst="roundRect">
          <a:avLst/>
        </a:prstGeom>
        <a:solidFill>
          <a:schemeClr val="tx2">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1" kern="1200" dirty="0" err="1">
              <a:solidFill>
                <a:schemeClr val="tx1"/>
              </a:solidFill>
              <a:latin typeface="Arial Narrow" panose="020B0606020202030204" pitchFamily="34" charset="0"/>
            </a:rPr>
            <a:t>Programme</a:t>
          </a:r>
          <a:r>
            <a:rPr lang="en-US" sz="1100" b="1" kern="1200" dirty="0">
              <a:solidFill>
                <a:schemeClr val="tx1"/>
              </a:solidFill>
              <a:latin typeface="Arial Narrow" panose="020B0606020202030204" pitchFamily="34" charset="0"/>
            </a:rPr>
            <a:t> 3: Regulation</a:t>
          </a:r>
        </a:p>
        <a:p>
          <a:pPr lvl="0" algn="l" defTabSz="488950" rtl="0">
            <a:lnSpc>
              <a:spcPct val="90000"/>
            </a:lnSpc>
            <a:spcBef>
              <a:spcPct val="0"/>
            </a:spcBef>
            <a:spcAft>
              <a:spcPct val="35000"/>
            </a:spcAft>
          </a:pPr>
          <a:r>
            <a:rPr lang="en-US" sz="1100" b="1" kern="1200" dirty="0">
              <a:solidFill>
                <a:schemeClr val="tx1"/>
              </a:solidFill>
              <a:latin typeface="Arial Narrow" panose="020B0606020202030204" pitchFamily="34" charset="0"/>
            </a:rPr>
            <a:t> </a:t>
          </a:r>
        </a:p>
        <a:p>
          <a:pPr lvl="0" algn="l" defTabSz="488950" rtl="0">
            <a:lnSpc>
              <a:spcPct val="90000"/>
            </a:lnSpc>
            <a:spcBef>
              <a:spcPct val="0"/>
            </a:spcBef>
            <a:spcAft>
              <a:spcPct val="35000"/>
            </a:spcAft>
          </a:pPr>
          <a:r>
            <a:rPr lang="en-US" sz="1100" b="0" kern="1200" dirty="0">
              <a:solidFill>
                <a:schemeClr val="tx1"/>
              </a:solidFill>
              <a:latin typeface="Arial Narrow" panose="020B0606020202030204" pitchFamily="34" charset="0"/>
            </a:rPr>
            <a:t>• Ensure brokers and broker </a:t>
          </a:r>
          <a:r>
            <a:rPr lang="en-US" sz="1100" b="0" kern="1200" dirty="0" err="1">
              <a:solidFill>
                <a:schemeClr val="tx1"/>
              </a:solidFill>
              <a:latin typeface="Arial Narrow" panose="020B0606020202030204" pitchFamily="34" charset="0"/>
            </a:rPr>
            <a:t>organisations</a:t>
          </a:r>
          <a:r>
            <a:rPr lang="en-US" sz="1100" b="0" kern="1200" dirty="0">
              <a:solidFill>
                <a:schemeClr val="tx1"/>
              </a:solidFill>
              <a:latin typeface="Arial Narrow" panose="020B0606020202030204" pitchFamily="34" charset="0"/>
            </a:rPr>
            <a:t>, administrators and managed care </a:t>
          </a:r>
          <a:r>
            <a:rPr lang="en-US" sz="1100" b="0" kern="1200" dirty="0" err="1">
              <a:solidFill>
                <a:schemeClr val="tx1"/>
              </a:solidFill>
              <a:latin typeface="Arial Narrow" panose="020B0606020202030204" pitchFamily="34" charset="0"/>
            </a:rPr>
            <a:t>organisations</a:t>
          </a:r>
          <a:r>
            <a:rPr lang="en-US" sz="1100" b="0" kern="1200" dirty="0">
              <a:solidFill>
                <a:schemeClr val="tx1"/>
              </a:solidFill>
              <a:latin typeface="Arial Narrow" panose="020B0606020202030204" pitchFamily="34" charset="0"/>
            </a:rPr>
            <a:t> are accredited in line with the accreditation requirements as set out in the Medical Schemes Act (1998), including whether applicants are fit and proper,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have the necessary resources, skills, capacity and infrastructure and are financially sound.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To serve beneficiaries of medical schemes and the public in general by reviewing and approving changes to contributions paid by members and benefits offered by schemes. The </a:t>
          </a:r>
          <a:r>
            <a:rPr lang="en-US" sz="1100" b="0" kern="1200" dirty="0" err="1">
              <a:solidFill>
                <a:schemeClr val="tx1"/>
              </a:solidFill>
              <a:latin typeface="Arial Narrow" panose="020B0606020202030204" pitchFamily="34" charset="0"/>
            </a:rPr>
            <a:t>Programme</a:t>
          </a:r>
          <a:r>
            <a:rPr lang="en-US" sz="1100" b="0" kern="1200" dirty="0">
              <a:solidFill>
                <a:schemeClr val="tx1"/>
              </a:solidFill>
              <a:latin typeface="Arial Narrow" panose="020B0606020202030204" pitchFamily="34" charset="0"/>
            </a:rPr>
            <a:t> analyses and approves all scheme rules to ensure consistency with the MSA. This ensures that the beneficiaries have access to affordable and appropriate quality health care. By doing this, we help the CMS ensure that the rules of medical schemes are fair to beneficiaries and are consistent with the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GB" sz="1100" b="0" kern="1200" dirty="0">
              <a:solidFill>
                <a:schemeClr val="tx1"/>
              </a:solidFill>
              <a:latin typeface="Arial Narrow" panose="020B0606020202030204" pitchFamily="34" charset="0"/>
            </a:rPr>
            <a:t>MSA; </a:t>
          </a: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Serve members of medical schemes and the public in general by taking appropriate action to enforce compliance with the </a:t>
          </a:r>
          <a:r>
            <a:rPr lang="en-GB" sz="1100" b="0" kern="1200" dirty="0">
              <a:solidFill>
                <a:schemeClr val="tx1"/>
              </a:solidFill>
              <a:latin typeface="Arial Narrow" panose="020B0606020202030204" pitchFamily="34" charset="0"/>
            </a:rPr>
            <a:t>Medical Schemes Act; </a:t>
          </a: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Serve beneficiaries of medical schemes, the Registrar’s Office and Trustees by </a:t>
          </a:r>
          <a:r>
            <a:rPr lang="en-US" sz="1100" b="0" kern="1200" dirty="0" err="1">
              <a:solidFill>
                <a:schemeClr val="tx1"/>
              </a:solidFill>
              <a:latin typeface="Arial Narrow" panose="020B0606020202030204" pitchFamily="34" charset="0"/>
            </a:rPr>
            <a:t>analysing</a:t>
          </a:r>
          <a:r>
            <a:rPr lang="en-US" sz="1100" b="0" kern="1200" dirty="0">
              <a:solidFill>
                <a:schemeClr val="tx1"/>
              </a:solidFill>
              <a:latin typeface="Arial Narrow" panose="020B0606020202030204" pitchFamily="34" charset="0"/>
            </a:rPr>
            <a:t> and reporting on the financial performance of medical schemes and ensuring adherence to the financial requirements of the MSA. By doing this, the unit helps the CMS to monitor and promote the financial performance of schemes in order to achieve an industry that is financially </a:t>
          </a:r>
          <a:r>
            <a:rPr lang="en-GB" sz="1100" b="0" kern="1200" dirty="0">
              <a:solidFill>
                <a:schemeClr val="tx1"/>
              </a:solidFill>
              <a:latin typeface="Arial Narrow" panose="020B0606020202030204" pitchFamily="34" charset="0"/>
            </a:rPr>
            <a:t>sound. </a:t>
          </a:r>
          <a:endParaRPr lang="en-US" sz="1100" b="0" kern="1200" dirty="0">
            <a:solidFill>
              <a:schemeClr val="tx1"/>
            </a:solidFill>
            <a:latin typeface="Arial Narrow" panose="020B0606020202030204" pitchFamily="34" charset="0"/>
          </a:endParaRPr>
        </a:p>
      </dsp:txBody>
      <dsp:txXfrm>
        <a:off x="124489" y="124489"/>
        <a:ext cx="2301183" cy="62318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F8638-CEB5-40C3-ABC7-E718A623B135}">
      <dsp:nvSpPr>
        <dsp:cNvPr id="0" name=""/>
        <dsp:cNvSpPr/>
      </dsp:nvSpPr>
      <dsp:spPr>
        <a:xfrm>
          <a:off x="0" y="0"/>
          <a:ext cx="2550161" cy="6480826"/>
        </a:xfrm>
        <a:prstGeom prst="roundRect">
          <a:avLst/>
        </a:prstGeom>
        <a:solidFill>
          <a:schemeClr val="tx2">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1" kern="1200" dirty="0" err="1">
              <a:solidFill>
                <a:schemeClr val="tx1"/>
              </a:solidFill>
              <a:latin typeface="Arial Narrow" panose="020B0606020202030204" pitchFamily="34" charset="0"/>
            </a:rPr>
            <a:t>Programme</a:t>
          </a:r>
          <a:r>
            <a:rPr lang="en-US" sz="1100" b="1" kern="1200" dirty="0">
              <a:solidFill>
                <a:schemeClr val="tx1"/>
              </a:solidFill>
              <a:latin typeface="Arial Narrow" panose="020B0606020202030204" pitchFamily="34" charset="0"/>
            </a:rPr>
            <a:t> 3: Regulation (</a:t>
          </a:r>
          <a:r>
            <a:rPr lang="en-US" sz="1100" b="1" i="1" kern="1200" dirty="0">
              <a:solidFill>
                <a:schemeClr val="tx1"/>
              </a:solidFill>
              <a:latin typeface="Arial Narrow" panose="020B0606020202030204" pitchFamily="34" charset="0"/>
            </a:rPr>
            <a:t>Continued…)</a:t>
          </a:r>
        </a:p>
        <a:p>
          <a:pPr lvl="0" algn="l" defTabSz="488950" rtl="0">
            <a:lnSpc>
              <a:spcPct val="90000"/>
            </a:lnSpc>
            <a:spcBef>
              <a:spcPct val="0"/>
            </a:spcBef>
            <a:spcAft>
              <a:spcPct val="35000"/>
            </a:spcAft>
          </a:pPr>
          <a:r>
            <a:rPr lang="en-US" sz="1100" b="1" kern="1200" dirty="0">
              <a:solidFill>
                <a:schemeClr val="tx1"/>
              </a:solidFill>
              <a:latin typeface="Arial Narrow" panose="020B0606020202030204" pitchFamily="34" charset="0"/>
            </a:rPr>
            <a:t> </a:t>
          </a:r>
        </a:p>
        <a:p>
          <a:pPr lvl="0" algn="l" defTabSz="488950" rtl="0">
            <a:lnSpc>
              <a:spcPct val="90000"/>
            </a:lnSpc>
            <a:spcBef>
              <a:spcPct val="0"/>
            </a:spcBef>
            <a:spcAft>
              <a:spcPct val="35000"/>
            </a:spcAft>
          </a:pPr>
          <a:r>
            <a:rPr lang="en-US" sz="1100" b="0" kern="1200" dirty="0">
              <a:solidFill>
                <a:schemeClr val="tx1"/>
              </a:solidFill>
              <a:latin typeface="Arial Narrow" panose="020B0606020202030204" pitchFamily="34" charset="0"/>
            </a:rPr>
            <a:t>• Ensure brokers and broker </a:t>
          </a:r>
          <a:r>
            <a:rPr lang="en-US" sz="1100" b="0" kern="1200" dirty="0" err="1">
              <a:solidFill>
                <a:schemeClr val="tx1"/>
              </a:solidFill>
              <a:latin typeface="Arial Narrow" panose="020B0606020202030204" pitchFamily="34" charset="0"/>
            </a:rPr>
            <a:t>organisations</a:t>
          </a:r>
          <a:r>
            <a:rPr lang="en-US" sz="1100" b="0" kern="1200" dirty="0">
              <a:solidFill>
                <a:schemeClr val="tx1"/>
              </a:solidFill>
              <a:latin typeface="Arial Narrow" panose="020B0606020202030204" pitchFamily="34" charset="0"/>
            </a:rPr>
            <a:t>, administrators and managed care </a:t>
          </a:r>
          <a:r>
            <a:rPr lang="en-US" sz="1100" b="0" kern="1200" dirty="0" err="1">
              <a:solidFill>
                <a:schemeClr val="tx1"/>
              </a:solidFill>
              <a:latin typeface="Arial Narrow" panose="020B0606020202030204" pitchFamily="34" charset="0"/>
            </a:rPr>
            <a:t>organisations</a:t>
          </a:r>
          <a:r>
            <a:rPr lang="en-US" sz="1100" b="0" kern="1200" dirty="0">
              <a:solidFill>
                <a:schemeClr val="tx1"/>
              </a:solidFill>
              <a:latin typeface="Arial Narrow" panose="020B0606020202030204" pitchFamily="34" charset="0"/>
            </a:rPr>
            <a:t> are accredited in line with the accreditation requirements as set out in the Medical Schemes Act (1998), including whether applicants are fit and proper,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have the necessary resources, skills, capacity and infrastructure and are financially sound.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To serve beneficiaries of medical schemes and the public in general by reviewing and approving changes to contributions paid by members and benefits offered by schemes. The </a:t>
          </a:r>
          <a:r>
            <a:rPr lang="en-US" sz="1100" b="0" kern="1200" dirty="0" err="1">
              <a:solidFill>
                <a:schemeClr val="tx1"/>
              </a:solidFill>
              <a:latin typeface="Arial Narrow" panose="020B0606020202030204" pitchFamily="34" charset="0"/>
            </a:rPr>
            <a:t>Programme</a:t>
          </a:r>
          <a:r>
            <a:rPr lang="en-US" sz="1100" b="0" kern="1200" dirty="0">
              <a:solidFill>
                <a:schemeClr val="tx1"/>
              </a:solidFill>
              <a:latin typeface="Arial Narrow" panose="020B0606020202030204" pitchFamily="34" charset="0"/>
            </a:rPr>
            <a:t> analyses and approves all scheme rules to ensure consistency with the MSA. This ensures that the beneficiaries have access to affordable and appropriate quality health care. By doing this, we help the CMS ensure that the rules of medical schemes are fair to beneficiaries and are consistent with the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GB" sz="1100" b="0" kern="1200" dirty="0">
              <a:solidFill>
                <a:schemeClr val="tx1"/>
              </a:solidFill>
              <a:latin typeface="Arial Narrow" panose="020B0606020202030204" pitchFamily="34" charset="0"/>
            </a:rPr>
            <a:t>MSA; </a:t>
          </a: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Serve members of medical schemes and the public in general by taking appropriate action to enforce compliance with the </a:t>
          </a:r>
          <a:r>
            <a:rPr lang="en-GB" sz="1100" b="0" kern="1200" dirty="0">
              <a:solidFill>
                <a:schemeClr val="tx1"/>
              </a:solidFill>
              <a:latin typeface="Arial Narrow" panose="020B0606020202030204" pitchFamily="34" charset="0"/>
            </a:rPr>
            <a:t>Medical Schemes Act; </a:t>
          </a: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Serve beneficiaries of medical schemes, the Registrar’s Office and Trustees by </a:t>
          </a:r>
          <a:r>
            <a:rPr lang="en-US" sz="1100" b="0" kern="1200" dirty="0" err="1">
              <a:solidFill>
                <a:schemeClr val="tx1"/>
              </a:solidFill>
              <a:latin typeface="Arial Narrow" panose="020B0606020202030204" pitchFamily="34" charset="0"/>
            </a:rPr>
            <a:t>analysing</a:t>
          </a:r>
          <a:r>
            <a:rPr lang="en-US" sz="1100" b="0" kern="1200" dirty="0">
              <a:solidFill>
                <a:schemeClr val="tx1"/>
              </a:solidFill>
              <a:latin typeface="Arial Narrow" panose="020B0606020202030204" pitchFamily="34" charset="0"/>
            </a:rPr>
            <a:t> and reporting on the financial performance of medical schemes and ensuring adherence to the financial requirements of the MSA. By doing this, the unit helps the CMS to monitor and promote the financial performance of schemes in order to achieve an industry that is financially </a:t>
          </a:r>
          <a:r>
            <a:rPr lang="en-GB" sz="1100" b="0" kern="1200" dirty="0">
              <a:solidFill>
                <a:schemeClr val="tx1"/>
              </a:solidFill>
              <a:latin typeface="Arial Narrow" panose="020B0606020202030204" pitchFamily="34" charset="0"/>
            </a:rPr>
            <a:t>sound. </a:t>
          </a:r>
          <a:endParaRPr lang="en-US" sz="1100" b="0" kern="1200" dirty="0">
            <a:solidFill>
              <a:schemeClr val="tx1"/>
            </a:solidFill>
            <a:latin typeface="Arial Narrow" panose="020B0606020202030204" pitchFamily="34" charset="0"/>
          </a:endParaRPr>
        </a:p>
      </dsp:txBody>
      <dsp:txXfrm>
        <a:off x="124489" y="124489"/>
        <a:ext cx="2301183" cy="62318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F8638-CEB5-40C3-ABC7-E718A623B135}">
      <dsp:nvSpPr>
        <dsp:cNvPr id="0" name=""/>
        <dsp:cNvSpPr/>
      </dsp:nvSpPr>
      <dsp:spPr>
        <a:xfrm>
          <a:off x="0" y="0"/>
          <a:ext cx="2550161" cy="6480826"/>
        </a:xfrm>
        <a:prstGeom prst="roundRect">
          <a:avLst/>
        </a:prstGeom>
        <a:solidFill>
          <a:schemeClr val="tx2">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1" kern="1200" dirty="0" err="1">
              <a:solidFill>
                <a:schemeClr val="tx1"/>
              </a:solidFill>
              <a:latin typeface="Arial Narrow" panose="020B0606020202030204" pitchFamily="34" charset="0"/>
            </a:rPr>
            <a:t>Programme</a:t>
          </a:r>
          <a:r>
            <a:rPr lang="en-US" sz="1100" b="1" kern="1200" dirty="0">
              <a:solidFill>
                <a:schemeClr val="tx1"/>
              </a:solidFill>
              <a:latin typeface="Arial Narrow" panose="020B0606020202030204" pitchFamily="34" charset="0"/>
            </a:rPr>
            <a:t> 3: Regulation (</a:t>
          </a:r>
          <a:r>
            <a:rPr lang="en-US" sz="1100" b="1" i="1" kern="1200" dirty="0">
              <a:solidFill>
                <a:schemeClr val="tx1"/>
              </a:solidFill>
              <a:latin typeface="Arial Narrow" panose="020B0606020202030204" pitchFamily="34" charset="0"/>
            </a:rPr>
            <a:t>Continued…)</a:t>
          </a:r>
        </a:p>
        <a:p>
          <a:pPr lvl="0" algn="l" defTabSz="488950" rtl="0">
            <a:lnSpc>
              <a:spcPct val="90000"/>
            </a:lnSpc>
            <a:spcBef>
              <a:spcPct val="0"/>
            </a:spcBef>
            <a:spcAft>
              <a:spcPct val="35000"/>
            </a:spcAft>
          </a:pPr>
          <a:r>
            <a:rPr lang="en-US" sz="1100" b="1" kern="1200" dirty="0">
              <a:solidFill>
                <a:schemeClr val="tx1"/>
              </a:solidFill>
              <a:latin typeface="Arial Narrow" panose="020B0606020202030204" pitchFamily="34" charset="0"/>
            </a:rPr>
            <a:t> </a:t>
          </a:r>
        </a:p>
        <a:p>
          <a:pPr lvl="0" algn="l" defTabSz="488950" rtl="0">
            <a:lnSpc>
              <a:spcPct val="90000"/>
            </a:lnSpc>
            <a:spcBef>
              <a:spcPct val="0"/>
            </a:spcBef>
            <a:spcAft>
              <a:spcPct val="35000"/>
            </a:spcAft>
          </a:pPr>
          <a:r>
            <a:rPr lang="en-US" sz="1100" b="0" kern="1200" dirty="0">
              <a:solidFill>
                <a:schemeClr val="tx1"/>
              </a:solidFill>
              <a:latin typeface="Arial Narrow" panose="020B0606020202030204" pitchFamily="34" charset="0"/>
            </a:rPr>
            <a:t>• Ensure brokers and broker </a:t>
          </a:r>
          <a:r>
            <a:rPr lang="en-US" sz="1100" b="0" kern="1200" dirty="0" err="1">
              <a:solidFill>
                <a:schemeClr val="tx1"/>
              </a:solidFill>
              <a:latin typeface="Arial Narrow" panose="020B0606020202030204" pitchFamily="34" charset="0"/>
            </a:rPr>
            <a:t>organisations</a:t>
          </a:r>
          <a:r>
            <a:rPr lang="en-US" sz="1100" b="0" kern="1200" dirty="0">
              <a:solidFill>
                <a:schemeClr val="tx1"/>
              </a:solidFill>
              <a:latin typeface="Arial Narrow" panose="020B0606020202030204" pitchFamily="34" charset="0"/>
            </a:rPr>
            <a:t>, administrators and managed care </a:t>
          </a:r>
          <a:r>
            <a:rPr lang="en-US" sz="1100" b="0" kern="1200" dirty="0" err="1">
              <a:solidFill>
                <a:schemeClr val="tx1"/>
              </a:solidFill>
              <a:latin typeface="Arial Narrow" panose="020B0606020202030204" pitchFamily="34" charset="0"/>
            </a:rPr>
            <a:t>organisations</a:t>
          </a:r>
          <a:r>
            <a:rPr lang="en-US" sz="1100" b="0" kern="1200" dirty="0">
              <a:solidFill>
                <a:schemeClr val="tx1"/>
              </a:solidFill>
              <a:latin typeface="Arial Narrow" panose="020B0606020202030204" pitchFamily="34" charset="0"/>
            </a:rPr>
            <a:t> are accredited in line with the accreditation requirements as set out in the Medical Schemes Act (1998), including whether applicants are fit and proper,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have the necessary resources, skills, capacity and infrastructure and are financially sound.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To serve beneficiaries of medical schemes and the public in general by reviewing and approving changes to contributions paid by members and benefits offered by schemes. The </a:t>
          </a:r>
          <a:r>
            <a:rPr lang="en-US" sz="1100" b="0" kern="1200" dirty="0" err="1">
              <a:solidFill>
                <a:schemeClr val="tx1"/>
              </a:solidFill>
              <a:latin typeface="Arial Narrow" panose="020B0606020202030204" pitchFamily="34" charset="0"/>
            </a:rPr>
            <a:t>Programme</a:t>
          </a:r>
          <a:r>
            <a:rPr lang="en-US" sz="1100" b="0" kern="1200" dirty="0">
              <a:solidFill>
                <a:schemeClr val="tx1"/>
              </a:solidFill>
              <a:latin typeface="Arial Narrow" panose="020B0606020202030204" pitchFamily="34" charset="0"/>
            </a:rPr>
            <a:t> analyses and approves all scheme rules to ensure consistency with the MSA. This ensures that the beneficiaries have access to affordable and appropriate quality health care. By doing this, we help the CMS ensure that the rules of medical schemes are fair to beneficiaries and are consistent with the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GB" sz="1100" b="0" kern="1200" dirty="0">
              <a:solidFill>
                <a:schemeClr val="tx1"/>
              </a:solidFill>
              <a:latin typeface="Arial Narrow" panose="020B0606020202030204" pitchFamily="34" charset="0"/>
            </a:rPr>
            <a:t>MSA; </a:t>
          </a: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Serve members of medical schemes and the public in general by taking appropriate action to enforce compliance with the </a:t>
          </a:r>
          <a:r>
            <a:rPr lang="en-GB" sz="1100" b="0" kern="1200" dirty="0">
              <a:solidFill>
                <a:schemeClr val="tx1"/>
              </a:solidFill>
              <a:latin typeface="Arial Narrow" panose="020B0606020202030204" pitchFamily="34" charset="0"/>
            </a:rPr>
            <a:t>Medical Schemes Act; </a:t>
          </a: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Serve beneficiaries of medical schemes, the Registrar’s Office and Trustees by </a:t>
          </a:r>
          <a:r>
            <a:rPr lang="en-US" sz="1100" b="0" kern="1200" dirty="0" err="1">
              <a:solidFill>
                <a:schemeClr val="tx1"/>
              </a:solidFill>
              <a:latin typeface="Arial Narrow" panose="020B0606020202030204" pitchFamily="34" charset="0"/>
            </a:rPr>
            <a:t>analysing</a:t>
          </a:r>
          <a:r>
            <a:rPr lang="en-US" sz="1100" b="0" kern="1200" dirty="0">
              <a:solidFill>
                <a:schemeClr val="tx1"/>
              </a:solidFill>
              <a:latin typeface="Arial Narrow" panose="020B0606020202030204" pitchFamily="34" charset="0"/>
            </a:rPr>
            <a:t> and reporting on the financial performance of medical schemes and ensuring adherence to the financial requirements of the MSA. By doing this, the unit helps the CMS to monitor and promote the financial performance of schemes in order to achieve an industry that is financially </a:t>
          </a:r>
          <a:r>
            <a:rPr lang="en-GB" sz="1100" b="0" kern="1200" dirty="0">
              <a:solidFill>
                <a:schemeClr val="tx1"/>
              </a:solidFill>
              <a:latin typeface="Arial Narrow" panose="020B0606020202030204" pitchFamily="34" charset="0"/>
            </a:rPr>
            <a:t>sound. </a:t>
          </a:r>
          <a:endParaRPr lang="en-US" sz="1100" b="0" kern="1200" dirty="0">
            <a:solidFill>
              <a:schemeClr val="tx1"/>
            </a:solidFill>
            <a:latin typeface="Arial Narrow" panose="020B0606020202030204" pitchFamily="34" charset="0"/>
          </a:endParaRPr>
        </a:p>
      </dsp:txBody>
      <dsp:txXfrm>
        <a:off x="124489" y="124489"/>
        <a:ext cx="2301183" cy="62318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D63E4-8C75-4713-9AED-A2906192F3AC}">
      <dsp:nvSpPr>
        <dsp:cNvPr id="0" name=""/>
        <dsp:cNvSpPr/>
      </dsp:nvSpPr>
      <dsp:spPr>
        <a:xfrm>
          <a:off x="0" y="0"/>
          <a:ext cx="1828800" cy="6622925"/>
        </a:xfrm>
        <a:prstGeom prst="roundRect">
          <a:avLst/>
        </a:prstGeom>
        <a:solidFill>
          <a:schemeClr val="tx2">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1" kern="1200" dirty="0" err="1">
              <a:solidFill>
                <a:schemeClr val="tx1"/>
              </a:solidFill>
              <a:latin typeface="Arial Narrow" panose="020B0606020202030204" pitchFamily="34" charset="0"/>
            </a:rPr>
            <a:t>Programme</a:t>
          </a:r>
          <a:r>
            <a:rPr lang="en-US" sz="1100" b="1" kern="1200" dirty="0">
              <a:solidFill>
                <a:schemeClr val="tx1"/>
              </a:solidFill>
              <a:latin typeface="Arial Narrow" panose="020B0606020202030204" pitchFamily="34" charset="0"/>
            </a:rPr>
            <a:t> 4:</a:t>
          </a:r>
        </a:p>
        <a:p>
          <a:pPr lvl="0" algn="l" defTabSz="488950" rtl="0">
            <a:lnSpc>
              <a:spcPct val="90000"/>
            </a:lnSpc>
            <a:spcBef>
              <a:spcPct val="0"/>
            </a:spcBef>
            <a:spcAft>
              <a:spcPct val="35000"/>
            </a:spcAft>
          </a:pPr>
          <a:r>
            <a:rPr lang="en-GB" sz="1100" b="1" kern="1200" dirty="0">
              <a:solidFill>
                <a:schemeClr val="tx1"/>
              </a:solidFill>
              <a:latin typeface="Arial Narrow" panose="020B0606020202030204" pitchFamily="34" charset="0"/>
            </a:rPr>
            <a:t>Policy, Research and Monitoring</a:t>
          </a:r>
        </a:p>
        <a:p>
          <a:pPr lvl="0" algn="l" defTabSz="488950" rtl="0">
            <a:lnSpc>
              <a:spcPct val="90000"/>
            </a:lnSpc>
            <a:spcBef>
              <a:spcPct val="0"/>
            </a:spcBef>
            <a:spcAft>
              <a:spcPct val="35000"/>
            </a:spcAft>
          </a:pPr>
          <a:r>
            <a:rPr lang="en-US" sz="1100" b="0" kern="1200" dirty="0">
              <a:solidFill>
                <a:schemeClr val="tx1"/>
              </a:solidFill>
              <a:latin typeface="Arial Narrow" panose="020B0606020202030204" pitchFamily="34" charset="0"/>
            </a:rPr>
            <a:t>The purpose of the </a:t>
          </a:r>
          <a:r>
            <a:rPr lang="en-US" sz="1100" b="0" kern="1200" dirty="0" err="1">
              <a:solidFill>
                <a:schemeClr val="tx1"/>
              </a:solidFill>
              <a:latin typeface="Arial Narrow" panose="020B0606020202030204" pitchFamily="34" charset="0"/>
            </a:rPr>
            <a:t>Programme</a:t>
          </a:r>
          <a:r>
            <a:rPr lang="en-US" sz="1100" b="0" kern="1200" dirty="0">
              <a:solidFill>
                <a:schemeClr val="tx1"/>
              </a:solidFill>
              <a:latin typeface="Arial Narrow" panose="020B0606020202030204" pitchFamily="34" charset="0"/>
            </a:rPr>
            <a:t> is to serve beneficiaries of medical schemes and members of the public by collecting and </a:t>
          </a:r>
          <a:r>
            <a:rPr lang="en-US" sz="1100" b="0" kern="1200" dirty="0" err="1">
              <a:solidFill>
                <a:schemeClr val="tx1"/>
              </a:solidFill>
              <a:latin typeface="Arial Narrow" panose="020B0606020202030204" pitchFamily="34" charset="0"/>
            </a:rPr>
            <a:t>analysing</a:t>
          </a:r>
          <a:r>
            <a:rPr lang="en-US" sz="1100" b="0" kern="1200" dirty="0">
              <a:solidFill>
                <a:schemeClr val="tx1"/>
              </a:solidFill>
              <a:latin typeface="Arial Narrow" panose="020B0606020202030204" pitchFamily="34" charset="0"/>
            </a:rPr>
            <a:t> data to monitor, evaluate and report on trends in medical schemes, measure risk in medical schemes and develop recommendations to improve regulatory policy and practice. By doing this, the </a:t>
          </a:r>
          <a:r>
            <a:rPr lang="en-US" sz="1100" b="0" kern="1200" dirty="0" err="1">
              <a:solidFill>
                <a:schemeClr val="tx1"/>
              </a:solidFill>
              <a:latin typeface="Arial Narrow" panose="020B0606020202030204" pitchFamily="34" charset="0"/>
            </a:rPr>
            <a:t>programme</a:t>
          </a:r>
          <a:r>
            <a:rPr lang="en-US" sz="1100" b="0" kern="1200" dirty="0">
              <a:solidFill>
                <a:schemeClr val="tx1"/>
              </a:solidFill>
              <a:latin typeface="Arial Narrow" panose="020B0606020202030204" pitchFamily="34" charset="0"/>
            </a:rPr>
            <a:t> helps the CMS to contribute to the development of policy that enhances the protection of the interests of beneficiaries and members of the public. The Unit also undertakes strategic research that would enable the CMS to advise the </a:t>
          </a:r>
          <a:r>
            <a:rPr lang="en-US" sz="1100" b="0" kern="1200" dirty="0" err="1">
              <a:solidFill>
                <a:schemeClr val="tx1"/>
              </a:solidFill>
              <a:latin typeface="Arial Narrow" panose="020B0606020202030204" pitchFamily="34" charset="0"/>
            </a:rPr>
            <a:t>NDoH</a:t>
          </a:r>
          <a:r>
            <a:rPr lang="en-US" sz="1100" b="0" kern="1200" dirty="0">
              <a:solidFill>
                <a:schemeClr val="tx1"/>
              </a:solidFill>
              <a:latin typeface="Arial Narrow" panose="020B0606020202030204" pitchFamily="34" charset="0"/>
            </a:rPr>
            <a:t> on policy initiatives. It also provides a mechanism for the CMS to provide support to the </a:t>
          </a:r>
          <a:r>
            <a:rPr lang="en-US" sz="1100" b="0" kern="1200" dirty="0" err="1">
              <a:solidFill>
                <a:schemeClr val="tx1"/>
              </a:solidFill>
              <a:latin typeface="Arial Narrow" panose="020B0606020202030204" pitchFamily="34" charset="0"/>
            </a:rPr>
            <a:t>NDoH</a:t>
          </a:r>
          <a:r>
            <a:rPr lang="en-US" sz="1100" b="0" kern="1200" dirty="0">
              <a:solidFill>
                <a:schemeClr val="tx1"/>
              </a:solidFill>
              <a:latin typeface="Arial Narrow" panose="020B0606020202030204" pitchFamily="34" charset="0"/>
            </a:rPr>
            <a:t> on key policy reforms such as the NHI and HMI. </a:t>
          </a:r>
        </a:p>
        <a:p>
          <a:pPr lvl="0" algn="just" defTabSz="488950" rtl="0">
            <a:lnSpc>
              <a:spcPct val="90000"/>
            </a:lnSpc>
            <a:spcBef>
              <a:spcPct val="0"/>
            </a:spcBef>
            <a:spcAft>
              <a:spcPct val="35000"/>
            </a:spcAft>
          </a:pPr>
          <a:endParaRPr lang="en-US" sz="1100" kern="1200" dirty="0">
            <a:solidFill>
              <a:schemeClr val="tx1"/>
            </a:solidFill>
            <a:latin typeface="Arial Narrow" panose="020B0606020202030204" pitchFamily="34" charset="0"/>
          </a:endParaRPr>
        </a:p>
      </dsp:txBody>
      <dsp:txXfrm>
        <a:off x="89275" y="89275"/>
        <a:ext cx="1650250" cy="6444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A7296-3B60-4CB4-A5B5-B760E0D23E8A}">
      <dsp:nvSpPr>
        <dsp:cNvPr id="0" name=""/>
        <dsp:cNvSpPr/>
      </dsp:nvSpPr>
      <dsp:spPr>
        <a:xfrm>
          <a:off x="898829" y="288"/>
          <a:ext cx="1001496" cy="1001496"/>
        </a:xfrm>
        <a:prstGeom prst="ellipse">
          <a:avLst/>
        </a:prstGeom>
        <a:solidFill>
          <a:srgbClr val="061D3A"/>
        </a:solidFill>
        <a:ln>
          <a:noFill/>
        </a:ln>
        <a:effectLst/>
      </dsp:spPr>
      <dsp:style>
        <a:lnRef idx="0">
          <a:scrgbClr r="0" g="0" b="0"/>
        </a:lnRef>
        <a:fillRef idx="1">
          <a:scrgbClr r="0" g="0" b="0"/>
        </a:fillRef>
        <a:effectRef idx="0">
          <a:scrgbClr r="0" g="0" b="0"/>
        </a:effectRef>
        <a:fontRef idx="minor"/>
      </dsp:style>
    </dsp:sp>
    <dsp:sp modelId="{A33B2309-5557-43A2-BE9D-5D633DD6140C}">
      <dsp:nvSpPr>
        <dsp:cNvPr id="0" name=""/>
        <dsp:cNvSpPr/>
      </dsp:nvSpPr>
      <dsp:spPr>
        <a:xfrm>
          <a:off x="1112262" y="213721"/>
          <a:ext cx="574628" cy="57462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4C61FC-1D62-4ED5-AC6B-73BEAFB7114F}">
      <dsp:nvSpPr>
        <dsp:cNvPr id="0" name=""/>
        <dsp:cNvSpPr/>
      </dsp:nvSpPr>
      <dsp:spPr>
        <a:xfrm>
          <a:off x="578678"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en-US" sz="2000" b="1" i="0" kern="1200" dirty="0">
              <a:latin typeface="Arial Narrow" panose="020B0604020202020204" pitchFamily="34" charset="0"/>
              <a:cs typeface="Arial Narrow" panose="020B0604020202020204" pitchFamily="34" charset="0"/>
            </a:rPr>
            <a:t>Transparent</a:t>
          </a:r>
        </a:p>
      </dsp:txBody>
      <dsp:txXfrm>
        <a:off x="578678" y="1313725"/>
        <a:ext cx="1641796" cy="656718"/>
      </dsp:txXfrm>
    </dsp:sp>
    <dsp:sp modelId="{8683ADE5-D65D-4C96-8318-633DC105BA4D}">
      <dsp:nvSpPr>
        <dsp:cNvPr id="0" name=""/>
        <dsp:cNvSpPr/>
      </dsp:nvSpPr>
      <dsp:spPr>
        <a:xfrm>
          <a:off x="2827940" y="288"/>
          <a:ext cx="1001496" cy="10014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E48F26-904B-43CE-854F-94C500121FC3}">
      <dsp:nvSpPr>
        <dsp:cNvPr id="0" name=""/>
        <dsp:cNvSpPr/>
      </dsp:nvSpPr>
      <dsp:spPr>
        <a:xfrm>
          <a:off x="3041374" y="213721"/>
          <a:ext cx="574628" cy="574628"/>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367F07-8E06-49C6-9821-A8E48AE650E8}">
      <dsp:nvSpPr>
        <dsp:cNvPr id="0" name=""/>
        <dsp:cNvSpPr/>
      </dsp:nvSpPr>
      <dsp:spPr>
        <a:xfrm>
          <a:off x="2507790"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en-US" sz="2000" b="1" i="0" kern="1200" dirty="0">
              <a:latin typeface="Arial Narrow" panose="020B0604020202020204" pitchFamily="34" charset="0"/>
              <a:cs typeface="Arial Narrow" panose="020B0604020202020204" pitchFamily="34" charset="0"/>
            </a:rPr>
            <a:t>Fair</a:t>
          </a:r>
        </a:p>
      </dsp:txBody>
      <dsp:txXfrm>
        <a:off x="2507790" y="1313725"/>
        <a:ext cx="1641796" cy="656718"/>
      </dsp:txXfrm>
    </dsp:sp>
    <dsp:sp modelId="{003AA044-DB79-4085-909F-9CD8B7B3F609}">
      <dsp:nvSpPr>
        <dsp:cNvPr id="0" name=""/>
        <dsp:cNvSpPr/>
      </dsp:nvSpPr>
      <dsp:spPr>
        <a:xfrm>
          <a:off x="4757051" y="288"/>
          <a:ext cx="1001496" cy="1001496"/>
        </a:xfrm>
        <a:prstGeom prst="ellipse">
          <a:avLst/>
        </a:prstGeom>
        <a:solidFill>
          <a:srgbClr val="2CB263"/>
        </a:solidFill>
        <a:ln>
          <a:noFill/>
        </a:ln>
        <a:effectLst/>
      </dsp:spPr>
      <dsp:style>
        <a:lnRef idx="0">
          <a:scrgbClr r="0" g="0" b="0"/>
        </a:lnRef>
        <a:fillRef idx="1">
          <a:scrgbClr r="0" g="0" b="0"/>
        </a:fillRef>
        <a:effectRef idx="0">
          <a:scrgbClr r="0" g="0" b="0"/>
        </a:effectRef>
        <a:fontRef idx="minor"/>
      </dsp:style>
    </dsp:sp>
    <dsp:sp modelId="{5D55CD1E-CFC6-47FD-9811-6BF1C52F7EAA}">
      <dsp:nvSpPr>
        <dsp:cNvPr id="0" name=""/>
        <dsp:cNvSpPr/>
      </dsp:nvSpPr>
      <dsp:spPr>
        <a:xfrm>
          <a:off x="3971246" y="858863"/>
          <a:ext cx="574628" cy="57462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46C58-B531-4F85-86B7-10551F521765}">
      <dsp:nvSpPr>
        <dsp:cNvPr id="0" name=""/>
        <dsp:cNvSpPr/>
      </dsp:nvSpPr>
      <dsp:spPr>
        <a:xfrm>
          <a:off x="4436901" y="1313725"/>
          <a:ext cx="1641796" cy="656718"/>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en-US" sz="2000" b="1" i="0" kern="1200" dirty="0">
              <a:latin typeface="Arial Narrow" panose="020B0604020202020204" pitchFamily="34" charset="0"/>
              <a:cs typeface="Arial Narrow" panose="020B0604020202020204" pitchFamily="34" charset="0"/>
            </a:rPr>
            <a:t>INDEPENDENT</a:t>
          </a:r>
        </a:p>
      </dsp:txBody>
      <dsp:txXfrm>
        <a:off x="4436901" y="1313725"/>
        <a:ext cx="1641796" cy="656718"/>
      </dsp:txXfrm>
    </dsp:sp>
    <dsp:sp modelId="{87F97786-01DB-4778-917F-DBC6C2AC6AA7}">
      <dsp:nvSpPr>
        <dsp:cNvPr id="0" name=""/>
        <dsp:cNvSpPr/>
      </dsp:nvSpPr>
      <dsp:spPr>
        <a:xfrm>
          <a:off x="6686163" y="288"/>
          <a:ext cx="1001496" cy="1001496"/>
        </a:xfrm>
        <a:prstGeom prst="ellipse">
          <a:avLst/>
        </a:prstGeom>
        <a:solidFill>
          <a:srgbClr val="061D3A"/>
        </a:solidFill>
        <a:ln>
          <a:noFill/>
        </a:ln>
        <a:effectLst/>
      </dsp:spPr>
      <dsp:style>
        <a:lnRef idx="0">
          <a:scrgbClr r="0" g="0" b="0"/>
        </a:lnRef>
        <a:fillRef idx="1">
          <a:scrgbClr r="0" g="0" b="0"/>
        </a:fillRef>
        <a:effectRef idx="0">
          <a:scrgbClr r="0" g="0" b="0"/>
        </a:effectRef>
        <a:fontRef idx="minor"/>
      </dsp:style>
    </dsp:sp>
    <dsp:sp modelId="{AEC181D1-BC93-47BF-A31A-F6AA5C9097EA}">
      <dsp:nvSpPr>
        <dsp:cNvPr id="0" name=""/>
        <dsp:cNvSpPr/>
      </dsp:nvSpPr>
      <dsp:spPr>
        <a:xfrm>
          <a:off x="6899596" y="213721"/>
          <a:ext cx="574628" cy="574628"/>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5F1E8A-46A9-4514-B8F9-1DB4234C9D6F}">
      <dsp:nvSpPr>
        <dsp:cNvPr id="0" name=""/>
        <dsp:cNvSpPr/>
      </dsp:nvSpPr>
      <dsp:spPr>
        <a:xfrm>
          <a:off x="6366012"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en-US" sz="2000" b="1" i="0" kern="1200" dirty="0">
              <a:latin typeface="Arial Narrow" panose="020B0604020202020204" pitchFamily="34" charset="0"/>
              <a:cs typeface="Arial Narrow" panose="020B0604020202020204" pitchFamily="34" charset="0"/>
            </a:rPr>
            <a:t>Equitable</a:t>
          </a:r>
        </a:p>
      </dsp:txBody>
      <dsp:txXfrm>
        <a:off x="6366012" y="1313725"/>
        <a:ext cx="1641796" cy="656718"/>
      </dsp:txXfrm>
    </dsp:sp>
    <dsp:sp modelId="{AEA08333-AB62-4884-A19F-F8F5FE620FBD}">
      <dsp:nvSpPr>
        <dsp:cNvPr id="0" name=""/>
        <dsp:cNvSpPr/>
      </dsp:nvSpPr>
      <dsp:spPr>
        <a:xfrm>
          <a:off x="8615274" y="288"/>
          <a:ext cx="1001496" cy="1001496"/>
        </a:xfrm>
        <a:prstGeom prst="ellipse">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DAC75D58-5D01-4A67-A434-6C3D6EF998A5}">
      <dsp:nvSpPr>
        <dsp:cNvPr id="0" name=""/>
        <dsp:cNvSpPr/>
      </dsp:nvSpPr>
      <dsp:spPr>
        <a:xfrm>
          <a:off x="8828708" y="213721"/>
          <a:ext cx="574628" cy="574628"/>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108943-2A77-49B0-B86B-7BC48F88F737}">
      <dsp:nvSpPr>
        <dsp:cNvPr id="0" name=""/>
        <dsp:cNvSpPr/>
      </dsp:nvSpPr>
      <dsp:spPr>
        <a:xfrm>
          <a:off x="8295124"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en-US" sz="2000" b="1" i="0" kern="1200" dirty="0">
              <a:latin typeface="Arial Narrow" panose="020B0604020202020204" pitchFamily="34" charset="0"/>
              <a:cs typeface="Arial Narrow" panose="020B0604020202020204" pitchFamily="34" charset="0"/>
            </a:rPr>
            <a:t>Consultative</a:t>
          </a:r>
        </a:p>
      </dsp:txBody>
      <dsp:txXfrm>
        <a:off x="8295124" y="1313725"/>
        <a:ext cx="1641796" cy="656718"/>
      </dsp:txXfrm>
    </dsp:sp>
    <dsp:sp modelId="{1669BEDE-96E7-4F19-A93D-3127B9857899}">
      <dsp:nvSpPr>
        <dsp:cNvPr id="0" name=""/>
        <dsp:cNvSpPr/>
      </dsp:nvSpPr>
      <dsp:spPr>
        <a:xfrm>
          <a:off x="2827940" y="2380893"/>
          <a:ext cx="1001496" cy="1001496"/>
        </a:xfrm>
        <a:prstGeom prst="ellipse">
          <a:avLst/>
        </a:prstGeom>
        <a:solidFill>
          <a:srgbClr val="2CB263"/>
        </a:solidFill>
        <a:ln>
          <a:noFill/>
        </a:ln>
        <a:effectLst/>
      </dsp:spPr>
      <dsp:style>
        <a:lnRef idx="0">
          <a:scrgbClr r="0" g="0" b="0"/>
        </a:lnRef>
        <a:fillRef idx="1">
          <a:scrgbClr r="0" g="0" b="0"/>
        </a:fillRef>
        <a:effectRef idx="0">
          <a:scrgbClr r="0" g="0" b="0"/>
        </a:effectRef>
        <a:fontRef idx="minor"/>
      </dsp:style>
    </dsp:sp>
    <dsp:sp modelId="{A48B6448-6F46-4035-9395-34255B9D056F}">
      <dsp:nvSpPr>
        <dsp:cNvPr id="0" name=""/>
        <dsp:cNvSpPr/>
      </dsp:nvSpPr>
      <dsp:spPr>
        <a:xfrm>
          <a:off x="3041374" y="2594327"/>
          <a:ext cx="574628" cy="574628"/>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28F6A5-F269-4A72-B6E9-398551A44208}">
      <dsp:nvSpPr>
        <dsp:cNvPr id="0" name=""/>
        <dsp:cNvSpPr/>
      </dsp:nvSpPr>
      <dsp:spPr>
        <a:xfrm>
          <a:off x="2507790"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en-US" sz="2000" b="1" i="0" kern="1200" dirty="0">
              <a:latin typeface="Arial Narrow" panose="020B0604020202020204" pitchFamily="34" charset="0"/>
              <a:cs typeface="Arial Narrow" panose="020B0604020202020204" pitchFamily="34" charset="0"/>
            </a:rPr>
            <a:t>Cost Effective</a:t>
          </a:r>
        </a:p>
      </dsp:txBody>
      <dsp:txXfrm>
        <a:off x="2507790" y="3694331"/>
        <a:ext cx="1641796" cy="656718"/>
      </dsp:txXfrm>
    </dsp:sp>
    <dsp:sp modelId="{DF45EF9C-A065-4E7E-992D-BDD3B9F49EB6}">
      <dsp:nvSpPr>
        <dsp:cNvPr id="0" name=""/>
        <dsp:cNvSpPr/>
      </dsp:nvSpPr>
      <dsp:spPr>
        <a:xfrm>
          <a:off x="4757051" y="2380893"/>
          <a:ext cx="1001496" cy="1001496"/>
        </a:xfrm>
        <a:prstGeom prst="ellipse">
          <a:avLst/>
        </a:prstGeom>
        <a:solidFill>
          <a:srgbClr val="061D3A"/>
        </a:solidFill>
        <a:ln>
          <a:noFill/>
        </a:ln>
        <a:effectLst/>
      </dsp:spPr>
      <dsp:style>
        <a:lnRef idx="0">
          <a:scrgbClr r="0" g="0" b="0"/>
        </a:lnRef>
        <a:fillRef idx="1">
          <a:scrgbClr r="0" g="0" b="0"/>
        </a:fillRef>
        <a:effectRef idx="0">
          <a:scrgbClr r="0" g="0" b="0"/>
        </a:effectRef>
        <a:fontRef idx="minor"/>
      </dsp:style>
    </dsp:sp>
    <dsp:sp modelId="{11F2471E-364B-4A85-AE8A-A024EE93A632}">
      <dsp:nvSpPr>
        <dsp:cNvPr id="0" name=""/>
        <dsp:cNvSpPr/>
      </dsp:nvSpPr>
      <dsp:spPr>
        <a:xfrm>
          <a:off x="4970485" y="2594327"/>
          <a:ext cx="574628" cy="574628"/>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A32FDD-6D65-4972-8A4D-F7DF49B148F9}">
      <dsp:nvSpPr>
        <dsp:cNvPr id="0" name=""/>
        <dsp:cNvSpPr/>
      </dsp:nvSpPr>
      <dsp:spPr>
        <a:xfrm>
          <a:off x="4436901"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en-US" sz="2000" b="1" i="0" kern="1200" dirty="0">
              <a:latin typeface="Arial Narrow" panose="020B0604020202020204" pitchFamily="34" charset="0"/>
              <a:cs typeface="Arial Narrow" panose="020B0604020202020204" pitchFamily="34" charset="0"/>
            </a:rPr>
            <a:t>Firm</a:t>
          </a:r>
        </a:p>
      </dsp:txBody>
      <dsp:txXfrm>
        <a:off x="4436901" y="3694331"/>
        <a:ext cx="1641796" cy="656718"/>
      </dsp:txXfrm>
    </dsp:sp>
    <dsp:sp modelId="{E7BF76D9-8574-4EEA-AAA6-4FFBABC00226}">
      <dsp:nvSpPr>
        <dsp:cNvPr id="0" name=""/>
        <dsp:cNvSpPr/>
      </dsp:nvSpPr>
      <dsp:spPr>
        <a:xfrm>
          <a:off x="6686163" y="2380893"/>
          <a:ext cx="1001496" cy="1001496"/>
        </a:xfrm>
        <a:prstGeom prst="ellipse">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915342E0-1BC1-464A-8094-9BBE8FE84177}">
      <dsp:nvSpPr>
        <dsp:cNvPr id="0" name=""/>
        <dsp:cNvSpPr/>
      </dsp:nvSpPr>
      <dsp:spPr>
        <a:xfrm>
          <a:off x="6899596" y="2594327"/>
          <a:ext cx="574628" cy="574628"/>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70D4D-BBAE-4B16-85E0-7B802B29855E}">
      <dsp:nvSpPr>
        <dsp:cNvPr id="0" name=""/>
        <dsp:cNvSpPr/>
      </dsp:nvSpPr>
      <dsp:spPr>
        <a:xfrm>
          <a:off x="6366012"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en-US" sz="2000" b="1" i="0" kern="1200" dirty="0">
              <a:latin typeface="Arial Narrow" panose="020B0604020202020204" pitchFamily="34" charset="0"/>
              <a:cs typeface="Arial Narrow" panose="020B0604020202020204" pitchFamily="34" charset="0"/>
            </a:rPr>
            <a:t>Pro-active</a:t>
          </a:r>
        </a:p>
      </dsp:txBody>
      <dsp:txXfrm>
        <a:off x="6366012" y="3694331"/>
        <a:ext cx="1641796" cy="65671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97956-751D-42F6-9284-08602E6C1B0E}">
      <dsp:nvSpPr>
        <dsp:cNvPr id="0" name=""/>
        <dsp:cNvSpPr/>
      </dsp:nvSpPr>
      <dsp:spPr>
        <a:xfrm>
          <a:off x="0" y="1"/>
          <a:ext cx="1828800" cy="6486533"/>
        </a:xfrm>
        <a:prstGeom prst="roundRect">
          <a:avLst/>
        </a:prstGeom>
        <a:solidFill>
          <a:schemeClr val="tx2">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1" kern="1200" dirty="0" err="1">
              <a:solidFill>
                <a:schemeClr val="tx1"/>
              </a:solidFill>
              <a:latin typeface="Arial Narrow" panose="020B0606020202030204" pitchFamily="34" charset="0"/>
            </a:rPr>
            <a:t>Programme</a:t>
          </a:r>
          <a:r>
            <a:rPr lang="en-US" sz="1100" b="1" kern="1200" dirty="0">
              <a:solidFill>
                <a:schemeClr val="tx1"/>
              </a:solidFill>
              <a:latin typeface="Arial Narrow" panose="020B0606020202030204" pitchFamily="34" charset="0"/>
            </a:rPr>
            <a:t> 5: Member Protection</a:t>
          </a:r>
        </a:p>
        <a:p>
          <a:pPr lvl="0" algn="l" defTabSz="488950" rtl="0">
            <a:lnSpc>
              <a:spcPct val="90000"/>
            </a:lnSpc>
            <a:spcBef>
              <a:spcPct val="0"/>
            </a:spcBef>
            <a:spcAft>
              <a:spcPct val="35000"/>
            </a:spcAft>
          </a:pPr>
          <a:r>
            <a:rPr lang="en-US" sz="1100" b="0" kern="1200" dirty="0">
              <a:solidFill>
                <a:schemeClr val="tx1"/>
              </a:solidFill>
              <a:latin typeface="Arial Narrow" panose="020B0606020202030204" pitchFamily="34" charset="0"/>
            </a:rPr>
            <a:t>The purpose of the </a:t>
          </a:r>
          <a:r>
            <a:rPr lang="en-US" sz="1100" b="0" kern="1200" dirty="0" err="1">
              <a:solidFill>
                <a:schemeClr val="tx1"/>
              </a:solidFill>
              <a:latin typeface="Arial Narrow" panose="020B0606020202030204" pitchFamily="34" charset="0"/>
            </a:rPr>
            <a:t>Programme</a:t>
          </a:r>
          <a:r>
            <a:rPr lang="en-US" sz="1100" b="0" kern="1200" dirty="0">
              <a:solidFill>
                <a:schemeClr val="tx1"/>
              </a:solidFill>
              <a:latin typeface="Arial Narrow" panose="020B0606020202030204" pitchFamily="34" charset="0"/>
            </a:rPr>
            <a:t> is to: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Provide customer service and training in support of the CMS Stakeholder engagement initiatives.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Serve the beneficiaries of medical schemes and the public by investigating and resolving complaints in an efficient and effective manner. By doing this, we ensure that beneficiaries are treated fairly by their medical schemes.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Provide support to the office on clinical matters so that good quality medical scheme cover is </a:t>
          </a:r>
          <a:r>
            <a:rPr lang="en-US" sz="1100" b="0" kern="1200" dirty="0" err="1">
              <a:solidFill>
                <a:schemeClr val="tx1"/>
              </a:solidFill>
              <a:latin typeface="Arial Narrow" panose="020B0606020202030204" pitchFamily="34" charset="0"/>
            </a:rPr>
            <a:t>maximised</a:t>
          </a:r>
          <a:r>
            <a:rPr lang="en-US" sz="1100" b="0" kern="1200" dirty="0">
              <a:solidFill>
                <a:schemeClr val="tx1"/>
              </a:solidFill>
              <a:latin typeface="Arial Narrow" panose="020B0606020202030204" pitchFamily="34" charset="0"/>
            </a:rPr>
            <a:t> and that regulated entities are properly governed through prospective and retrospective regulation. </a:t>
          </a:r>
        </a:p>
      </dsp:txBody>
      <dsp:txXfrm>
        <a:off x="89275" y="89276"/>
        <a:ext cx="1650250" cy="630798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97956-751D-42F6-9284-08602E6C1B0E}">
      <dsp:nvSpPr>
        <dsp:cNvPr id="0" name=""/>
        <dsp:cNvSpPr/>
      </dsp:nvSpPr>
      <dsp:spPr>
        <a:xfrm>
          <a:off x="0" y="1"/>
          <a:ext cx="1828800" cy="6486533"/>
        </a:xfrm>
        <a:prstGeom prst="roundRect">
          <a:avLst/>
        </a:prstGeom>
        <a:solidFill>
          <a:schemeClr val="tx2">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1" kern="1200" dirty="0" err="1">
              <a:solidFill>
                <a:schemeClr val="tx1"/>
              </a:solidFill>
              <a:latin typeface="Arial Narrow" panose="020B0606020202030204" pitchFamily="34" charset="0"/>
            </a:rPr>
            <a:t>Programme</a:t>
          </a:r>
          <a:r>
            <a:rPr lang="en-US" sz="1100" b="1" kern="1200" dirty="0">
              <a:solidFill>
                <a:schemeClr val="tx1"/>
              </a:solidFill>
              <a:latin typeface="Arial Narrow" panose="020B0606020202030204" pitchFamily="34" charset="0"/>
            </a:rPr>
            <a:t> 5: Member Protection (</a:t>
          </a:r>
          <a:r>
            <a:rPr lang="en-US" sz="1100" b="1" i="1" kern="1200" dirty="0">
              <a:solidFill>
                <a:schemeClr val="tx1"/>
              </a:solidFill>
              <a:latin typeface="Arial Narrow" panose="020B0606020202030204" pitchFamily="34" charset="0"/>
            </a:rPr>
            <a:t>Continued…</a:t>
          </a:r>
          <a:r>
            <a:rPr lang="en-US" sz="1100" b="1" kern="1200" dirty="0">
              <a:solidFill>
                <a:schemeClr val="tx1"/>
              </a:solidFill>
              <a:latin typeface="Arial Narrow" panose="020B0606020202030204" pitchFamily="34" charset="0"/>
            </a:rPr>
            <a:t>)</a:t>
          </a:r>
        </a:p>
        <a:p>
          <a:pPr lvl="0" algn="l" defTabSz="488950" rtl="0">
            <a:lnSpc>
              <a:spcPct val="90000"/>
            </a:lnSpc>
            <a:spcBef>
              <a:spcPct val="0"/>
            </a:spcBef>
            <a:spcAft>
              <a:spcPct val="35000"/>
            </a:spcAft>
          </a:pPr>
          <a:r>
            <a:rPr lang="en-US" sz="1100" b="0" kern="1200" dirty="0">
              <a:solidFill>
                <a:schemeClr val="tx1"/>
              </a:solidFill>
              <a:latin typeface="Arial Narrow" panose="020B0606020202030204" pitchFamily="34" charset="0"/>
            </a:rPr>
            <a:t>The purpose of the </a:t>
          </a:r>
          <a:r>
            <a:rPr lang="en-US" sz="1100" b="0" kern="1200" dirty="0" err="1">
              <a:solidFill>
                <a:schemeClr val="tx1"/>
              </a:solidFill>
              <a:latin typeface="Arial Narrow" panose="020B0606020202030204" pitchFamily="34" charset="0"/>
            </a:rPr>
            <a:t>Programme</a:t>
          </a:r>
          <a:r>
            <a:rPr lang="en-US" sz="1100" b="0" kern="1200" dirty="0">
              <a:solidFill>
                <a:schemeClr val="tx1"/>
              </a:solidFill>
              <a:latin typeface="Arial Narrow" panose="020B0606020202030204" pitchFamily="34" charset="0"/>
            </a:rPr>
            <a:t> is to: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Provide customer service and training in support of the CMS Stakeholder engagement initiatives.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Serve the beneficiaries of medical schemes and the public by investigating and resolving complaints in an efficient and effective manner. By doing this, we ensure that beneficiaries are treated fairly by their medical schemes.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Provide support to the office on clinical matters so that good quality medical scheme cover is </a:t>
          </a:r>
          <a:r>
            <a:rPr lang="en-US" sz="1100" b="0" kern="1200" dirty="0" err="1">
              <a:solidFill>
                <a:schemeClr val="tx1"/>
              </a:solidFill>
              <a:latin typeface="Arial Narrow" panose="020B0606020202030204" pitchFamily="34" charset="0"/>
            </a:rPr>
            <a:t>maximised</a:t>
          </a:r>
          <a:r>
            <a:rPr lang="en-US" sz="1100" b="0" kern="1200" dirty="0">
              <a:solidFill>
                <a:schemeClr val="tx1"/>
              </a:solidFill>
              <a:latin typeface="Arial Narrow" panose="020B0606020202030204" pitchFamily="34" charset="0"/>
            </a:rPr>
            <a:t> and that regulated entities are properly governed through prospective and retrospective regulation. </a:t>
          </a:r>
        </a:p>
      </dsp:txBody>
      <dsp:txXfrm>
        <a:off x="89275" y="89276"/>
        <a:ext cx="1650250" cy="630798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97956-751D-42F6-9284-08602E6C1B0E}">
      <dsp:nvSpPr>
        <dsp:cNvPr id="0" name=""/>
        <dsp:cNvSpPr/>
      </dsp:nvSpPr>
      <dsp:spPr>
        <a:xfrm>
          <a:off x="0" y="1"/>
          <a:ext cx="1828800" cy="6486533"/>
        </a:xfrm>
        <a:prstGeom prst="roundRect">
          <a:avLst/>
        </a:prstGeom>
        <a:solidFill>
          <a:schemeClr val="tx2">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1" kern="1200" dirty="0" err="1">
              <a:solidFill>
                <a:schemeClr val="tx1"/>
              </a:solidFill>
              <a:latin typeface="Arial Narrow" panose="020B0606020202030204" pitchFamily="34" charset="0"/>
            </a:rPr>
            <a:t>Programme</a:t>
          </a:r>
          <a:r>
            <a:rPr lang="en-US" sz="1100" b="1" kern="1200" dirty="0">
              <a:solidFill>
                <a:schemeClr val="tx1"/>
              </a:solidFill>
              <a:latin typeface="Arial Narrow" panose="020B0606020202030204" pitchFamily="34" charset="0"/>
            </a:rPr>
            <a:t> 5: Member Protection (</a:t>
          </a:r>
          <a:r>
            <a:rPr lang="en-US" sz="1100" b="1" i="1" kern="1200" dirty="0">
              <a:solidFill>
                <a:schemeClr val="tx1"/>
              </a:solidFill>
              <a:latin typeface="Arial Narrow" panose="020B0606020202030204" pitchFamily="34" charset="0"/>
            </a:rPr>
            <a:t>Continued…</a:t>
          </a:r>
          <a:r>
            <a:rPr lang="en-US" sz="1100" b="1" kern="1200" dirty="0">
              <a:solidFill>
                <a:schemeClr val="tx1"/>
              </a:solidFill>
              <a:latin typeface="Arial Narrow" panose="020B0606020202030204" pitchFamily="34" charset="0"/>
            </a:rPr>
            <a:t>)</a:t>
          </a:r>
        </a:p>
        <a:p>
          <a:pPr lvl="0" algn="l" defTabSz="488950" rtl="0">
            <a:lnSpc>
              <a:spcPct val="90000"/>
            </a:lnSpc>
            <a:spcBef>
              <a:spcPct val="0"/>
            </a:spcBef>
            <a:spcAft>
              <a:spcPct val="35000"/>
            </a:spcAft>
          </a:pPr>
          <a:r>
            <a:rPr lang="en-US" sz="1100" b="0" kern="1200" dirty="0">
              <a:solidFill>
                <a:schemeClr val="tx1"/>
              </a:solidFill>
              <a:latin typeface="Arial Narrow" panose="020B0606020202030204" pitchFamily="34" charset="0"/>
            </a:rPr>
            <a:t>The purpose of the </a:t>
          </a:r>
          <a:r>
            <a:rPr lang="en-US" sz="1100" b="0" kern="1200" dirty="0" err="1">
              <a:solidFill>
                <a:schemeClr val="tx1"/>
              </a:solidFill>
              <a:latin typeface="Arial Narrow" panose="020B0606020202030204" pitchFamily="34" charset="0"/>
            </a:rPr>
            <a:t>Programme</a:t>
          </a:r>
          <a:r>
            <a:rPr lang="en-US" sz="1100" b="0" kern="1200" dirty="0">
              <a:solidFill>
                <a:schemeClr val="tx1"/>
              </a:solidFill>
              <a:latin typeface="Arial Narrow" panose="020B0606020202030204" pitchFamily="34" charset="0"/>
            </a:rPr>
            <a:t> is to: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Provide customer service and training in support of the CMS Stakeholder engagement initiatives.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Serve the beneficiaries of medical schemes and the public by investigating and resolving complaints in an efficient and effective manner. By doing this, we ensure that beneficiaries are treated fairly by their medical schemes.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Provide support to the office on clinical matters so that good quality medical scheme cover is </a:t>
          </a:r>
          <a:r>
            <a:rPr lang="en-US" sz="1100" b="0" kern="1200" dirty="0" err="1">
              <a:solidFill>
                <a:schemeClr val="tx1"/>
              </a:solidFill>
              <a:latin typeface="Arial Narrow" panose="020B0606020202030204" pitchFamily="34" charset="0"/>
            </a:rPr>
            <a:t>maximised</a:t>
          </a:r>
          <a:r>
            <a:rPr lang="en-US" sz="1100" b="0" kern="1200" dirty="0">
              <a:solidFill>
                <a:schemeClr val="tx1"/>
              </a:solidFill>
              <a:latin typeface="Arial Narrow" panose="020B0606020202030204" pitchFamily="34" charset="0"/>
            </a:rPr>
            <a:t> and that regulated entities are properly governed through prospective and retrospective regulation. </a:t>
          </a:r>
        </a:p>
      </dsp:txBody>
      <dsp:txXfrm>
        <a:off x="89275" y="89276"/>
        <a:ext cx="1650250" cy="630798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97956-751D-42F6-9284-08602E6C1B0E}">
      <dsp:nvSpPr>
        <dsp:cNvPr id="0" name=""/>
        <dsp:cNvSpPr/>
      </dsp:nvSpPr>
      <dsp:spPr>
        <a:xfrm>
          <a:off x="0" y="1"/>
          <a:ext cx="1828800" cy="6486533"/>
        </a:xfrm>
        <a:prstGeom prst="roundRect">
          <a:avLst/>
        </a:prstGeom>
        <a:solidFill>
          <a:schemeClr val="tx2">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1" kern="1200" dirty="0" err="1">
              <a:solidFill>
                <a:schemeClr val="tx1"/>
              </a:solidFill>
              <a:latin typeface="Arial Narrow" panose="020B0606020202030204" pitchFamily="34" charset="0"/>
            </a:rPr>
            <a:t>Programme</a:t>
          </a:r>
          <a:r>
            <a:rPr lang="en-US" sz="1100" b="1" kern="1200" dirty="0">
              <a:solidFill>
                <a:schemeClr val="tx1"/>
              </a:solidFill>
              <a:latin typeface="Arial Narrow" panose="020B0606020202030204" pitchFamily="34" charset="0"/>
            </a:rPr>
            <a:t> 5: Member Protection (</a:t>
          </a:r>
          <a:r>
            <a:rPr lang="en-US" sz="1100" b="1" i="1" kern="1200" dirty="0">
              <a:solidFill>
                <a:schemeClr val="tx1"/>
              </a:solidFill>
              <a:latin typeface="Arial Narrow" panose="020B0606020202030204" pitchFamily="34" charset="0"/>
            </a:rPr>
            <a:t>Continued…</a:t>
          </a:r>
          <a:r>
            <a:rPr lang="en-US" sz="1100" b="1" kern="1200" dirty="0">
              <a:solidFill>
                <a:schemeClr val="tx1"/>
              </a:solidFill>
              <a:latin typeface="Arial Narrow" panose="020B0606020202030204" pitchFamily="34" charset="0"/>
            </a:rPr>
            <a:t>)</a:t>
          </a:r>
        </a:p>
        <a:p>
          <a:pPr lvl="0" algn="l" defTabSz="488950" rtl="0">
            <a:lnSpc>
              <a:spcPct val="90000"/>
            </a:lnSpc>
            <a:spcBef>
              <a:spcPct val="0"/>
            </a:spcBef>
            <a:spcAft>
              <a:spcPct val="35000"/>
            </a:spcAft>
          </a:pPr>
          <a:r>
            <a:rPr lang="en-US" sz="1100" b="0" kern="1200" dirty="0">
              <a:solidFill>
                <a:schemeClr val="tx1"/>
              </a:solidFill>
              <a:latin typeface="Arial Narrow" panose="020B0606020202030204" pitchFamily="34" charset="0"/>
            </a:rPr>
            <a:t>The purpose of the </a:t>
          </a:r>
          <a:r>
            <a:rPr lang="en-US" sz="1100" b="0" kern="1200" dirty="0" err="1">
              <a:solidFill>
                <a:schemeClr val="tx1"/>
              </a:solidFill>
              <a:latin typeface="Arial Narrow" panose="020B0606020202030204" pitchFamily="34" charset="0"/>
            </a:rPr>
            <a:t>Programme</a:t>
          </a:r>
          <a:r>
            <a:rPr lang="en-US" sz="1100" b="0" kern="1200" dirty="0">
              <a:solidFill>
                <a:schemeClr val="tx1"/>
              </a:solidFill>
              <a:latin typeface="Arial Narrow" panose="020B0606020202030204" pitchFamily="34" charset="0"/>
            </a:rPr>
            <a:t> is to: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Provide customer service and training in support of the CMS Stakeholder engagement initiatives.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Serve the beneficiaries of medical schemes and the public by investigating and resolving complaints in an efficient and effective manner. By doing this, we ensure that beneficiaries are treated fairly by their medical schemes. </a:t>
          </a:r>
          <a:endParaRPr lang="en-GB" sz="1100" b="0"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 Provide support to the office on clinical matters so that good quality medical scheme cover is </a:t>
          </a:r>
          <a:r>
            <a:rPr lang="en-US" sz="1100" b="0" kern="1200" dirty="0" err="1">
              <a:solidFill>
                <a:schemeClr val="tx1"/>
              </a:solidFill>
              <a:latin typeface="Arial Narrow" panose="020B0606020202030204" pitchFamily="34" charset="0"/>
            </a:rPr>
            <a:t>maximised</a:t>
          </a:r>
          <a:r>
            <a:rPr lang="en-US" sz="1100" b="0" kern="1200" dirty="0">
              <a:solidFill>
                <a:schemeClr val="tx1"/>
              </a:solidFill>
              <a:latin typeface="Arial Narrow" panose="020B0606020202030204" pitchFamily="34" charset="0"/>
            </a:rPr>
            <a:t> and that regulated entities are properly governed through prospective and retrospective regulation. </a:t>
          </a:r>
        </a:p>
      </dsp:txBody>
      <dsp:txXfrm>
        <a:off x="89275" y="89276"/>
        <a:ext cx="1650250" cy="6307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E3513-074C-4D31-8CF6-81F02CC4C0E1}">
      <dsp:nvSpPr>
        <dsp:cNvPr id="0" name=""/>
        <dsp:cNvSpPr/>
      </dsp:nvSpPr>
      <dsp:spPr>
        <a:xfrm>
          <a:off x="0" y="1578"/>
          <a:ext cx="6223532" cy="6725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9630F-345B-454A-9922-A5DD158D5386}">
      <dsp:nvSpPr>
        <dsp:cNvPr id="0" name=""/>
        <dsp:cNvSpPr/>
      </dsp:nvSpPr>
      <dsp:spPr>
        <a:xfrm>
          <a:off x="203438" y="152895"/>
          <a:ext cx="369887" cy="36988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A1071E-97EC-4E95-8EE3-6F54013FD610}">
      <dsp:nvSpPr>
        <dsp:cNvPr id="0" name=""/>
        <dsp:cNvSpPr/>
      </dsp:nvSpPr>
      <dsp:spPr>
        <a:xfrm>
          <a:off x="776763" y="1578"/>
          <a:ext cx="5446769" cy="67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75" tIns="71175" rIns="71175" bIns="71175" numCol="1" spcCol="1270" anchor="ctr" anchorCtr="0">
          <a:noAutofit/>
        </a:bodyPr>
        <a:lstStyle/>
        <a:p>
          <a:pPr lvl="0" algn="l" defTabSz="889000">
            <a:lnSpc>
              <a:spcPct val="90000"/>
            </a:lnSpc>
            <a:spcBef>
              <a:spcPct val="0"/>
            </a:spcBef>
            <a:spcAft>
              <a:spcPct val="35000"/>
            </a:spcAft>
          </a:pPr>
          <a:r>
            <a:rPr lang="en-US" sz="2000" b="1" i="0" kern="1200" dirty="0">
              <a:latin typeface="Arial Narrow" panose="020B0604020202020204" pitchFamily="34" charset="0"/>
              <a:cs typeface="Arial Narrow" panose="020B0604020202020204" pitchFamily="34" charset="0"/>
            </a:rPr>
            <a:t>Accountability</a:t>
          </a:r>
        </a:p>
      </dsp:txBody>
      <dsp:txXfrm>
        <a:off x="776763" y="1578"/>
        <a:ext cx="5446769" cy="672522"/>
      </dsp:txXfrm>
    </dsp:sp>
    <dsp:sp modelId="{FCA6B19D-4770-4C5A-9DEA-DFDA6B916E9E}">
      <dsp:nvSpPr>
        <dsp:cNvPr id="0" name=""/>
        <dsp:cNvSpPr/>
      </dsp:nvSpPr>
      <dsp:spPr>
        <a:xfrm>
          <a:off x="0" y="842231"/>
          <a:ext cx="6223532" cy="6725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719C3-4ABA-4F99-BA86-72907B20C988}">
      <dsp:nvSpPr>
        <dsp:cNvPr id="0" name=""/>
        <dsp:cNvSpPr/>
      </dsp:nvSpPr>
      <dsp:spPr>
        <a:xfrm>
          <a:off x="203438" y="993549"/>
          <a:ext cx="369887" cy="36988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73463E-6BFC-42C6-849B-F6A7EB52AF48}">
      <dsp:nvSpPr>
        <dsp:cNvPr id="0" name=""/>
        <dsp:cNvSpPr/>
      </dsp:nvSpPr>
      <dsp:spPr>
        <a:xfrm>
          <a:off x="776763" y="842231"/>
          <a:ext cx="5446769" cy="67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75" tIns="71175" rIns="71175" bIns="71175" numCol="1" spcCol="1270" anchor="ctr" anchorCtr="0">
          <a:noAutofit/>
        </a:bodyPr>
        <a:lstStyle/>
        <a:p>
          <a:pPr lvl="0" algn="l" defTabSz="889000">
            <a:lnSpc>
              <a:spcPct val="90000"/>
            </a:lnSpc>
            <a:spcBef>
              <a:spcPct val="0"/>
            </a:spcBef>
            <a:spcAft>
              <a:spcPct val="35000"/>
            </a:spcAft>
          </a:pPr>
          <a:r>
            <a:rPr lang="en-US" sz="2000" b="1" i="0" kern="1200" dirty="0">
              <a:latin typeface="Arial Narrow" panose="020B0604020202020204" pitchFamily="34" charset="0"/>
              <a:cs typeface="Arial Narrow" panose="020B0604020202020204" pitchFamily="34" charset="0"/>
            </a:rPr>
            <a:t>Ubuntu</a:t>
          </a:r>
        </a:p>
      </dsp:txBody>
      <dsp:txXfrm>
        <a:off x="776763" y="842231"/>
        <a:ext cx="5446769" cy="672522"/>
      </dsp:txXfrm>
    </dsp:sp>
    <dsp:sp modelId="{E3806D8F-2EC1-4B97-80EE-5DCC9DC84C6D}">
      <dsp:nvSpPr>
        <dsp:cNvPr id="0" name=""/>
        <dsp:cNvSpPr/>
      </dsp:nvSpPr>
      <dsp:spPr>
        <a:xfrm>
          <a:off x="0" y="1682885"/>
          <a:ext cx="6223532" cy="6725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F9F0A2-CEF9-4E39-A414-73F4CC032DE6}">
      <dsp:nvSpPr>
        <dsp:cNvPr id="0" name=""/>
        <dsp:cNvSpPr/>
      </dsp:nvSpPr>
      <dsp:spPr>
        <a:xfrm>
          <a:off x="203438" y="1834202"/>
          <a:ext cx="369887" cy="36988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3A55CA-21C3-40FD-A4FE-544F7FAFB297}">
      <dsp:nvSpPr>
        <dsp:cNvPr id="0" name=""/>
        <dsp:cNvSpPr/>
      </dsp:nvSpPr>
      <dsp:spPr>
        <a:xfrm>
          <a:off x="776763" y="1682885"/>
          <a:ext cx="5446769" cy="67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75" tIns="71175" rIns="71175" bIns="71175" numCol="1" spcCol="1270" anchor="ctr" anchorCtr="0">
          <a:noAutofit/>
        </a:bodyPr>
        <a:lstStyle/>
        <a:p>
          <a:pPr lvl="0" algn="l" defTabSz="889000">
            <a:lnSpc>
              <a:spcPct val="90000"/>
            </a:lnSpc>
            <a:spcBef>
              <a:spcPct val="0"/>
            </a:spcBef>
            <a:spcAft>
              <a:spcPct val="35000"/>
            </a:spcAft>
          </a:pPr>
          <a:r>
            <a:rPr lang="en-US" sz="2000" b="1" i="0" kern="1200" dirty="0">
              <a:latin typeface="Arial Narrow" panose="020B0604020202020204" pitchFamily="34" charset="0"/>
              <a:cs typeface="Arial Narrow" panose="020B0604020202020204" pitchFamily="34" charset="0"/>
            </a:rPr>
            <a:t>Professionalism</a:t>
          </a:r>
        </a:p>
      </dsp:txBody>
      <dsp:txXfrm>
        <a:off x="776763" y="1682885"/>
        <a:ext cx="5446769" cy="672522"/>
      </dsp:txXfrm>
    </dsp:sp>
    <dsp:sp modelId="{2A295E88-0497-40C4-89E6-F98DC8439186}">
      <dsp:nvSpPr>
        <dsp:cNvPr id="0" name=""/>
        <dsp:cNvSpPr/>
      </dsp:nvSpPr>
      <dsp:spPr>
        <a:xfrm>
          <a:off x="0" y="2523538"/>
          <a:ext cx="6223532" cy="6725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808BF6-993D-4E32-9921-23D10CB8F032}">
      <dsp:nvSpPr>
        <dsp:cNvPr id="0" name=""/>
        <dsp:cNvSpPr/>
      </dsp:nvSpPr>
      <dsp:spPr>
        <a:xfrm>
          <a:off x="203438" y="2674856"/>
          <a:ext cx="369887" cy="369887"/>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486FE0-F1E4-446F-8F51-E63681008581}">
      <dsp:nvSpPr>
        <dsp:cNvPr id="0" name=""/>
        <dsp:cNvSpPr/>
      </dsp:nvSpPr>
      <dsp:spPr>
        <a:xfrm>
          <a:off x="776763" y="2523538"/>
          <a:ext cx="5446769" cy="67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75" tIns="71175" rIns="71175" bIns="71175" numCol="1" spcCol="1270" anchor="ctr" anchorCtr="0">
          <a:noAutofit/>
        </a:bodyPr>
        <a:lstStyle/>
        <a:p>
          <a:pPr lvl="0" algn="l" defTabSz="889000">
            <a:lnSpc>
              <a:spcPct val="90000"/>
            </a:lnSpc>
            <a:spcBef>
              <a:spcPct val="0"/>
            </a:spcBef>
            <a:spcAft>
              <a:spcPct val="35000"/>
            </a:spcAft>
          </a:pPr>
          <a:r>
            <a:rPr lang="en-US" sz="2000" b="1" i="0" kern="1200" dirty="0">
              <a:latin typeface="Arial Narrow" panose="020B0604020202020204" pitchFamily="34" charset="0"/>
              <a:cs typeface="Arial Narrow" panose="020B0604020202020204" pitchFamily="34" charset="0"/>
            </a:rPr>
            <a:t>Integrity and Independence</a:t>
          </a:r>
        </a:p>
      </dsp:txBody>
      <dsp:txXfrm>
        <a:off x="776763" y="2523538"/>
        <a:ext cx="5446769" cy="672522"/>
      </dsp:txXfrm>
    </dsp:sp>
    <dsp:sp modelId="{74B6E060-3823-4677-AA9E-04C2F64FC8E4}">
      <dsp:nvSpPr>
        <dsp:cNvPr id="0" name=""/>
        <dsp:cNvSpPr/>
      </dsp:nvSpPr>
      <dsp:spPr>
        <a:xfrm>
          <a:off x="0" y="3364192"/>
          <a:ext cx="6223532" cy="6725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2C9A73-41B0-4F00-96FB-D69C63AE9B3A}">
      <dsp:nvSpPr>
        <dsp:cNvPr id="0" name=""/>
        <dsp:cNvSpPr/>
      </dsp:nvSpPr>
      <dsp:spPr>
        <a:xfrm>
          <a:off x="203438" y="3515510"/>
          <a:ext cx="369887" cy="36988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240F55-99AF-464F-9423-EA21B7CEAD77}">
      <dsp:nvSpPr>
        <dsp:cNvPr id="0" name=""/>
        <dsp:cNvSpPr/>
      </dsp:nvSpPr>
      <dsp:spPr>
        <a:xfrm>
          <a:off x="776763" y="3364192"/>
          <a:ext cx="5446769" cy="67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75" tIns="71175" rIns="71175" bIns="71175" numCol="1" spcCol="1270" anchor="ctr" anchorCtr="0">
          <a:noAutofit/>
        </a:bodyPr>
        <a:lstStyle/>
        <a:p>
          <a:pPr lvl="0" algn="l" defTabSz="889000">
            <a:lnSpc>
              <a:spcPct val="90000"/>
            </a:lnSpc>
            <a:spcBef>
              <a:spcPct val="0"/>
            </a:spcBef>
            <a:spcAft>
              <a:spcPct val="35000"/>
            </a:spcAft>
          </a:pPr>
          <a:r>
            <a:rPr lang="en-US" sz="2000" b="1" i="0" kern="1200" dirty="0">
              <a:latin typeface="Arial Narrow" panose="020B0604020202020204" pitchFamily="34" charset="0"/>
              <a:cs typeface="Arial Narrow" panose="020B0604020202020204" pitchFamily="34" charset="0"/>
            </a:rPr>
            <a:t>Honesty</a:t>
          </a:r>
        </a:p>
      </dsp:txBody>
      <dsp:txXfrm>
        <a:off x="776763" y="3364192"/>
        <a:ext cx="5446769" cy="672522"/>
      </dsp:txXfrm>
    </dsp:sp>
    <dsp:sp modelId="{6E01D386-FE42-4D79-87F4-5AB0D26B5E10}">
      <dsp:nvSpPr>
        <dsp:cNvPr id="0" name=""/>
        <dsp:cNvSpPr/>
      </dsp:nvSpPr>
      <dsp:spPr>
        <a:xfrm>
          <a:off x="0" y="4206424"/>
          <a:ext cx="6223532" cy="6725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BDB7D-120B-4CBC-93CC-C193D08E1FA3}">
      <dsp:nvSpPr>
        <dsp:cNvPr id="0" name=""/>
        <dsp:cNvSpPr/>
      </dsp:nvSpPr>
      <dsp:spPr>
        <a:xfrm>
          <a:off x="203438" y="4356163"/>
          <a:ext cx="369887" cy="369887"/>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C88A34-F16F-4CA1-9527-9F51D15A40BA}">
      <dsp:nvSpPr>
        <dsp:cNvPr id="0" name=""/>
        <dsp:cNvSpPr/>
      </dsp:nvSpPr>
      <dsp:spPr>
        <a:xfrm>
          <a:off x="776763" y="4204845"/>
          <a:ext cx="5446769" cy="672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75" tIns="71175" rIns="71175" bIns="71175" numCol="1" spcCol="1270" anchor="ctr" anchorCtr="0">
          <a:noAutofit/>
        </a:bodyPr>
        <a:lstStyle/>
        <a:p>
          <a:pPr lvl="0" algn="l" defTabSz="889000">
            <a:lnSpc>
              <a:spcPct val="90000"/>
            </a:lnSpc>
            <a:spcBef>
              <a:spcPct val="0"/>
            </a:spcBef>
            <a:spcAft>
              <a:spcPct val="35000"/>
            </a:spcAft>
          </a:pPr>
          <a:r>
            <a:rPr lang="en-US" sz="2000" b="1" i="0" kern="1200" dirty="0">
              <a:latin typeface="Arial Narrow" panose="020B0604020202020204" pitchFamily="34" charset="0"/>
              <a:cs typeface="Arial Narrow" panose="020B0604020202020204" pitchFamily="34" charset="0"/>
            </a:rPr>
            <a:t>Respect</a:t>
          </a:r>
        </a:p>
      </dsp:txBody>
      <dsp:txXfrm>
        <a:off x="776763" y="4204845"/>
        <a:ext cx="5446769" cy="6725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C4FFB-E725-47CD-AF92-3CCDA96A1501}">
      <dsp:nvSpPr>
        <dsp:cNvPr id="0" name=""/>
        <dsp:cNvSpPr/>
      </dsp:nvSpPr>
      <dsp:spPr>
        <a:xfrm>
          <a:off x="0" y="3313"/>
          <a:ext cx="11539072" cy="4734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C726C5-571A-486D-9BBD-0A75EED1BA86}">
      <dsp:nvSpPr>
        <dsp:cNvPr id="0" name=""/>
        <dsp:cNvSpPr/>
      </dsp:nvSpPr>
      <dsp:spPr>
        <a:xfrm>
          <a:off x="143232" y="109849"/>
          <a:ext cx="260677" cy="26042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8B57AA-1737-4A56-8AAC-3F85C24BA305}">
      <dsp:nvSpPr>
        <dsp:cNvPr id="0" name=""/>
        <dsp:cNvSpPr/>
      </dsp:nvSpPr>
      <dsp:spPr>
        <a:xfrm>
          <a:off x="547142" y="3313"/>
          <a:ext cx="10942772" cy="562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508" tIns="59508" rIns="59508" bIns="59508" numCol="1" spcCol="1270" anchor="ctr" anchorCtr="0">
          <a:noAutofit/>
        </a:bodyPr>
        <a:lstStyle/>
        <a:p>
          <a:pPr lvl="0" algn="l" defTabSz="800100">
            <a:lnSpc>
              <a:spcPct val="100000"/>
            </a:lnSpc>
            <a:spcBef>
              <a:spcPct val="0"/>
            </a:spcBef>
            <a:spcAft>
              <a:spcPct val="35000"/>
            </a:spcAft>
          </a:pPr>
          <a:r>
            <a:rPr lang="en-US" sz="1800" b="0" i="0" kern="1200" dirty="0">
              <a:latin typeface="Arial Narrow" panose="020B0604020202020204" pitchFamily="34" charset="0"/>
              <a:cs typeface="Arial Narrow" panose="020B0604020202020204" pitchFamily="34" charset="0"/>
            </a:rPr>
            <a:t>To promote the improvement of quality and the reduction of costs of in the private health care sector</a:t>
          </a:r>
        </a:p>
      </dsp:txBody>
      <dsp:txXfrm>
        <a:off x="547142" y="3313"/>
        <a:ext cx="10942772" cy="562276"/>
      </dsp:txXfrm>
    </dsp:sp>
    <dsp:sp modelId="{5CDDE806-EEA3-46DE-A020-99A5DFA1FC51}">
      <dsp:nvSpPr>
        <dsp:cNvPr id="0" name=""/>
        <dsp:cNvSpPr/>
      </dsp:nvSpPr>
      <dsp:spPr>
        <a:xfrm>
          <a:off x="0" y="706158"/>
          <a:ext cx="11539072" cy="4734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4D190-4DCE-426C-B104-F884FFCF2066}">
      <dsp:nvSpPr>
        <dsp:cNvPr id="0" name=""/>
        <dsp:cNvSpPr/>
      </dsp:nvSpPr>
      <dsp:spPr>
        <a:xfrm>
          <a:off x="143232" y="812694"/>
          <a:ext cx="260677" cy="26042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620E55-34A0-403D-9E53-6EBC8A5059AB}">
      <dsp:nvSpPr>
        <dsp:cNvPr id="0" name=""/>
        <dsp:cNvSpPr/>
      </dsp:nvSpPr>
      <dsp:spPr>
        <a:xfrm>
          <a:off x="547142" y="706158"/>
          <a:ext cx="10942772" cy="562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508" tIns="59508" rIns="59508" bIns="59508" numCol="1" spcCol="1270" anchor="ctr" anchorCtr="0">
          <a:noAutofit/>
        </a:bodyPr>
        <a:lstStyle/>
        <a:p>
          <a:pPr lvl="0" algn="l" defTabSz="800100">
            <a:lnSpc>
              <a:spcPct val="100000"/>
            </a:lnSpc>
            <a:spcBef>
              <a:spcPct val="0"/>
            </a:spcBef>
            <a:spcAft>
              <a:spcPct val="35000"/>
            </a:spcAft>
          </a:pPr>
          <a:r>
            <a:rPr lang="en-US" sz="1800" b="0" i="0" kern="1200" dirty="0">
              <a:latin typeface="Arial Narrow" panose="020B0604020202020204" pitchFamily="34" charset="0"/>
              <a:cs typeface="Arial Narrow" panose="020B0604020202020204" pitchFamily="34" charset="0"/>
            </a:rPr>
            <a:t>To encourage effective risk pooling</a:t>
          </a:r>
        </a:p>
      </dsp:txBody>
      <dsp:txXfrm>
        <a:off x="547142" y="706158"/>
        <a:ext cx="10942772" cy="562276"/>
      </dsp:txXfrm>
    </dsp:sp>
    <dsp:sp modelId="{5ED943CE-C005-471E-A94F-DCC4DED1BC1E}">
      <dsp:nvSpPr>
        <dsp:cNvPr id="0" name=""/>
        <dsp:cNvSpPr/>
      </dsp:nvSpPr>
      <dsp:spPr>
        <a:xfrm>
          <a:off x="0" y="1409003"/>
          <a:ext cx="11539072" cy="4734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F0C74A-94A0-41AA-A26B-4E7ED3F20942}">
      <dsp:nvSpPr>
        <dsp:cNvPr id="0" name=""/>
        <dsp:cNvSpPr/>
      </dsp:nvSpPr>
      <dsp:spPr>
        <a:xfrm>
          <a:off x="143232" y="1515539"/>
          <a:ext cx="260677" cy="26042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814A88-FE72-41B9-919D-11C62B041FCC}">
      <dsp:nvSpPr>
        <dsp:cNvPr id="0" name=""/>
        <dsp:cNvSpPr/>
      </dsp:nvSpPr>
      <dsp:spPr>
        <a:xfrm>
          <a:off x="547142" y="1409003"/>
          <a:ext cx="10942772" cy="562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508" tIns="59508" rIns="59508" bIns="59508" numCol="1" spcCol="1270" anchor="ctr" anchorCtr="0">
          <a:noAutofit/>
        </a:bodyPr>
        <a:lstStyle/>
        <a:p>
          <a:pPr lvl="0" algn="l" defTabSz="800100">
            <a:lnSpc>
              <a:spcPct val="100000"/>
            </a:lnSpc>
            <a:spcBef>
              <a:spcPct val="0"/>
            </a:spcBef>
            <a:spcAft>
              <a:spcPct val="35000"/>
            </a:spcAft>
          </a:pPr>
          <a:r>
            <a:rPr lang="en-US" sz="1800" b="0" i="0" kern="1200" dirty="0">
              <a:latin typeface="Arial Narrow" panose="020B0604020202020204" pitchFamily="34" charset="0"/>
              <a:cs typeface="Arial Narrow" panose="020B0604020202020204" pitchFamily="34" charset="0"/>
            </a:rPr>
            <a:t>To ensure that all regulated entities comply with, National Policy, MSA and regulations</a:t>
          </a:r>
        </a:p>
      </dsp:txBody>
      <dsp:txXfrm>
        <a:off x="547142" y="1409003"/>
        <a:ext cx="10942772" cy="562276"/>
      </dsp:txXfrm>
    </dsp:sp>
    <dsp:sp modelId="{4DBA515C-EDDB-48E8-8967-FD66F5FD743F}">
      <dsp:nvSpPr>
        <dsp:cNvPr id="0" name=""/>
        <dsp:cNvSpPr/>
      </dsp:nvSpPr>
      <dsp:spPr>
        <a:xfrm>
          <a:off x="0" y="2111848"/>
          <a:ext cx="11539072" cy="4734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17990-ECB8-4D29-8F13-3CCB78A395CA}">
      <dsp:nvSpPr>
        <dsp:cNvPr id="0" name=""/>
        <dsp:cNvSpPr/>
      </dsp:nvSpPr>
      <dsp:spPr>
        <a:xfrm>
          <a:off x="143232" y="2218385"/>
          <a:ext cx="260677" cy="26042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E03550-B263-43BB-B6C8-E338DD293534}">
      <dsp:nvSpPr>
        <dsp:cNvPr id="0" name=""/>
        <dsp:cNvSpPr/>
      </dsp:nvSpPr>
      <dsp:spPr>
        <a:xfrm>
          <a:off x="547142" y="2111848"/>
          <a:ext cx="10942772" cy="562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508" tIns="59508" rIns="59508" bIns="59508" numCol="1" spcCol="1270" anchor="ctr" anchorCtr="0">
          <a:noAutofit/>
        </a:bodyPr>
        <a:lstStyle/>
        <a:p>
          <a:pPr lvl="0" algn="l" defTabSz="800100">
            <a:lnSpc>
              <a:spcPct val="100000"/>
            </a:lnSpc>
            <a:spcBef>
              <a:spcPct val="0"/>
            </a:spcBef>
            <a:spcAft>
              <a:spcPct val="35000"/>
            </a:spcAft>
          </a:pPr>
          <a:r>
            <a:rPr lang="en-US" sz="1800" b="0" i="0" kern="1200" dirty="0">
              <a:latin typeface="Arial Narrow" panose="020B0604020202020204" pitchFamily="34" charset="0"/>
              <a:cs typeface="Arial Narrow" panose="020B0604020202020204" pitchFamily="34" charset="0"/>
            </a:rPr>
            <a:t>To be a more effective and efficient </a:t>
          </a:r>
          <a:r>
            <a:rPr lang="en-US" sz="1800" b="0" i="0" kern="1200" dirty="0" err="1">
              <a:latin typeface="Arial Narrow" panose="020B0604020202020204" pitchFamily="34" charset="0"/>
              <a:cs typeface="Arial Narrow" panose="020B0604020202020204" pitchFamily="34" charset="0"/>
            </a:rPr>
            <a:t>organisation</a:t>
          </a:r>
          <a:endParaRPr lang="en-US" sz="1800" b="0" i="0" kern="1200" dirty="0">
            <a:latin typeface="Arial Narrow" panose="020B0604020202020204" pitchFamily="34" charset="0"/>
            <a:cs typeface="Arial Narrow" panose="020B0604020202020204" pitchFamily="34" charset="0"/>
          </a:endParaRPr>
        </a:p>
      </dsp:txBody>
      <dsp:txXfrm>
        <a:off x="547142" y="2111848"/>
        <a:ext cx="10942772" cy="562276"/>
      </dsp:txXfrm>
    </dsp:sp>
    <dsp:sp modelId="{10F681FF-2DF2-4904-A3FB-D96511AE9740}">
      <dsp:nvSpPr>
        <dsp:cNvPr id="0" name=""/>
        <dsp:cNvSpPr/>
      </dsp:nvSpPr>
      <dsp:spPr>
        <a:xfrm>
          <a:off x="0" y="2814693"/>
          <a:ext cx="11539072" cy="4734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D6969-5A59-4EA4-B71D-93C6D058E190}">
      <dsp:nvSpPr>
        <dsp:cNvPr id="0" name=""/>
        <dsp:cNvSpPr/>
      </dsp:nvSpPr>
      <dsp:spPr>
        <a:xfrm>
          <a:off x="143232" y="2921230"/>
          <a:ext cx="260677" cy="260422"/>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58F845-40B5-4C58-8909-03D62B43C5F0}">
      <dsp:nvSpPr>
        <dsp:cNvPr id="0" name=""/>
        <dsp:cNvSpPr/>
      </dsp:nvSpPr>
      <dsp:spPr>
        <a:xfrm>
          <a:off x="547142" y="2814693"/>
          <a:ext cx="10942772" cy="562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508" tIns="59508" rIns="59508" bIns="59508" numCol="1" spcCol="1270" anchor="ctr" anchorCtr="0">
          <a:noAutofit/>
        </a:bodyPr>
        <a:lstStyle/>
        <a:p>
          <a:pPr lvl="0" algn="l" defTabSz="800100">
            <a:lnSpc>
              <a:spcPct val="100000"/>
            </a:lnSpc>
            <a:spcBef>
              <a:spcPct val="0"/>
            </a:spcBef>
            <a:spcAft>
              <a:spcPct val="35000"/>
            </a:spcAft>
          </a:pPr>
          <a:r>
            <a:rPr lang="en-US" sz="1800" b="0" i="0" kern="1200" dirty="0">
              <a:latin typeface="Arial Narrow" panose="020B0604020202020204" pitchFamily="34" charset="0"/>
              <a:cs typeface="Arial Narrow" panose="020B0604020202020204" pitchFamily="34" charset="0"/>
            </a:rPr>
            <a:t>To conduct policy-driven research, monitoring and evaluation of the medical schemes industry to facilitate decision-making and policy recommendations to the Health Ministry</a:t>
          </a:r>
        </a:p>
      </dsp:txBody>
      <dsp:txXfrm>
        <a:off x="547142" y="2814693"/>
        <a:ext cx="10942772" cy="562276"/>
      </dsp:txXfrm>
    </dsp:sp>
    <dsp:sp modelId="{E904378E-44E7-4AD8-81A7-58946E2EB227}">
      <dsp:nvSpPr>
        <dsp:cNvPr id="0" name=""/>
        <dsp:cNvSpPr/>
      </dsp:nvSpPr>
      <dsp:spPr>
        <a:xfrm>
          <a:off x="0" y="3517538"/>
          <a:ext cx="11539072" cy="4734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6B512-5519-4A60-832C-479AC56C878E}">
      <dsp:nvSpPr>
        <dsp:cNvPr id="0" name=""/>
        <dsp:cNvSpPr/>
      </dsp:nvSpPr>
      <dsp:spPr>
        <a:xfrm>
          <a:off x="143232" y="3624075"/>
          <a:ext cx="260677" cy="260422"/>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323599-60BB-4765-9F97-5B0DF5F7F20C}">
      <dsp:nvSpPr>
        <dsp:cNvPr id="0" name=""/>
        <dsp:cNvSpPr/>
      </dsp:nvSpPr>
      <dsp:spPr>
        <a:xfrm>
          <a:off x="547142" y="3517538"/>
          <a:ext cx="10942772" cy="562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508" tIns="59508" rIns="59508" bIns="59508" numCol="1" spcCol="1270" anchor="ctr" anchorCtr="0">
          <a:noAutofit/>
        </a:bodyPr>
        <a:lstStyle/>
        <a:p>
          <a:pPr lvl="0" algn="l" defTabSz="800100">
            <a:lnSpc>
              <a:spcPct val="100000"/>
            </a:lnSpc>
            <a:spcBef>
              <a:spcPct val="0"/>
            </a:spcBef>
            <a:spcAft>
              <a:spcPct val="35000"/>
            </a:spcAft>
          </a:pPr>
          <a:r>
            <a:rPr lang="en-US" sz="1800" b="0" i="0" kern="1200" dirty="0">
              <a:latin typeface="Arial Narrow" panose="020B0604020202020204" pitchFamily="34" charset="0"/>
              <a:cs typeface="Arial Narrow" panose="020B0604020202020204" pitchFamily="34" charset="0"/>
            </a:rPr>
            <a:t>To collaborate with local, regional and international entities</a:t>
          </a:r>
        </a:p>
      </dsp:txBody>
      <dsp:txXfrm>
        <a:off x="547142" y="3517538"/>
        <a:ext cx="10942772" cy="5622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EFD18-77A0-49EB-856F-75A2D6257A6A}">
      <dsp:nvSpPr>
        <dsp:cNvPr id="0" name=""/>
        <dsp:cNvSpPr/>
      </dsp:nvSpPr>
      <dsp:spPr>
        <a:xfrm>
          <a:off x="0" y="6224"/>
          <a:ext cx="1828800" cy="6367995"/>
        </a:xfrm>
        <a:prstGeom prst="roundRect">
          <a:avLst/>
        </a:prstGeom>
        <a:solidFill>
          <a:schemeClr val="tx2">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1" kern="1200" dirty="0">
              <a:solidFill>
                <a:schemeClr val="tx1"/>
              </a:solidFill>
              <a:latin typeface="Arial Narrow" panose="020B0606020202030204" pitchFamily="34" charset="0"/>
            </a:rPr>
            <a:t>Sub-</a:t>
          </a:r>
          <a:r>
            <a:rPr lang="en-US" sz="1100" b="1" kern="1200" dirty="0" err="1">
              <a:solidFill>
                <a:schemeClr val="tx1"/>
              </a:solidFill>
              <a:latin typeface="Arial Narrow" panose="020B0606020202030204" pitchFamily="34" charset="0"/>
            </a:rPr>
            <a:t>Programme</a:t>
          </a:r>
          <a:r>
            <a:rPr lang="en-US" sz="1100" b="1" kern="1200" dirty="0">
              <a:solidFill>
                <a:schemeClr val="tx1"/>
              </a:solidFill>
              <a:latin typeface="Arial Narrow" panose="020B0606020202030204" pitchFamily="34" charset="0"/>
            </a:rPr>
            <a:t> 1.1:Office of the Registrar and CEO</a:t>
          </a:r>
        </a:p>
        <a:p>
          <a:pPr lvl="0" algn="l" defTabSz="488950" rtl="0">
            <a:lnSpc>
              <a:spcPct val="90000"/>
            </a:lnSpc>
            <a:spcBef>
              <a:spcPct val="0"/>
            </a:spcBef>
            <a:spcAft>
              <a:spcPct val="35000"/>
            </a:spcAft>
          </a:pPr>
          <a:r>
            <a:rPr lang="en-ZA" sz="1100" b="0" kern="1200" dirty="0">
              <a:solidFill>
                <a:schemeClr val="tx1"/>
              </a:solidFill>
              <a:latin typeface="Arial Narrow" panose="020B0606020202030204" pitchFamily="34" charset="0"/>
            </a:rPr>
            <a:t>The CEO is the accounting officer exercising overall control over the office of the Council for Medical Schemes, and as Registrar, he exercises legislated powers to regulate medical schemes, administrators, brokers and managed care organisations. </a:t>
          </a:r>
          <a:endParaRPr lang="en-GB" sz="1100" b="0" kern="1200" dirty="0">
            <a:solidFill>
              <a:schemeClr val="tx1"/>
            </a:solidFill>
            <a:latin typeface="Arial Narrow" panose="020B0606020202030204" pitchFamily="34" charset="0"/>
          </a:endParaRPr>
        </a:p>
        <a:p>
          <a:pPr lvl="0" algn="l" defTabSz="488950">
            <a:lnSpc>
              <a:spcPct val="90000"/>
            </a:lnSpc>
            <a:spcBef>
              <a:spcPct val="0"/>
            </a:spcBef>
            <a:spcAft>
              <a:spcPct val="35000"/>
            </a:spcAft>
          </a:pPr>
          <a:r>
            <a:rPr lang="en-US" sz="1100" b="0" kern="1200" dirty="0">
              <a:solidFill>
                <a:schemeClr val="tx1"/>
              </a:solidFill>
              <a:latin typeface="Arial Narrow" panose="020B0606020202030204" pitchFamily="34" charset="0"/>
            </a:rPr>
            <a:t>The CEO and Registrar is responsible for leading the development and execution of the Council for medical schemes strategy. The CEO and Registrar is ultimately responsible for all day-to-day management decisions and for implementing the CMS’s strategic and annual plans.</a:t>
          </a:r>
        </a:p>
      </dsp:txBody>
      <dsp:txXfrm>
        <a:off x="89275" y="95499"/>
        <a:ext cx="1650250" cy="61894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0037B-816D-4DED-B7D7-160A9EA438E3}">
      <dsp:nvSpPr>
        <dsp:cNvPr id="0" name=""/>
        <dsp:cNvSpPr/>
      </dsp:nvSpPr>
      <dsp:spPr>
        <a:xfrm>
          <a:off x="0" y="6289"/>
          <a:ext cx="1828800" cy="6433993"/>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l" defTabSz="488950" rtl="0">
            <a:lnSpc>
              <a:spcPct val="90000"/>
            </a:lnSpc>
            <a:spcBef>
              <a:spcPct val="0"/>
            </a:spcBef>
            <a:spcAft>
              <a:spcPct val="35000"/>
            </a:spcAft>
          </a:pPr>
          <a:r>
            <a:rPr lang="en-US" sz="1100" b="1" kern="1200" dirty="0">
              <a:solidFill>
                <a:schemeClr val="tx1"/>
              </a:solidFill>
              <a:latin typeface="Arial Narrow" panose="020B0606020202030204" pitchFamily="34" charset="0"/>
            </a:rPr>
            <a:t>Sub-</a:t>
          </a:r>
          <a:r>
            <a:rPr lang="en-US" sz="1100" b="1" kern="1200" dirty="0" err="1">
              <a:solidFill>
                <a:schemeClr val="tx1"/>
              </a:solidFill>
              <a:latin typeface="Arial Narrow" panose="020B0606020202030204" pitchFamily="34" charset="0"/>
            </a:rPr>
            <a:t>programme</a:t>
          </a:r>
          <a:r>
            <a:rPr lang="en-US" sz="1100" b="1" kern="1200" dirty="0">
              <a:solidFill>
                <a:schemeClr val="tx1"/>
              </a:solidFill>
              <a:latin typeface="Arial Narrow" panose="020B0606020202030204" pitchFamily="34" charset="0"/>
            </a:rPr>
            <a:t> 1.2: Office of the CFO</a:t>
          </a:r>
        </a:p>
        <a:p>
          <a:pPr lvl="0" algn="l" defTabSz="488950" rtl="0">
            <a:lnSpc>
              <a:spcPct val="90000"/>
            </a:lnSpc>
            <a:spcBef>
              <a:spcPct val="0"/>
            </a:spcBef>
            <a:spcAft>
              <a:spcPct val="35000"/>
            </a:spcAft>
          </a:pPr>
          <a:r>
            <a:rPr lang="en-US" sz="1100" b="0" kern="1200" dirty="0">
              <a:solidFill>
                <a:schemeClr val="tx1"/>
              </a:solidFill>
              <a:latin typeface="Arial Narrow" panose="020B0606020202030204" pitchFamily="34" charset="0"/>
            </a:rPr>
            <a:t>The purpose of the Sub-</a:t>
          </a:r>
          <a:r>
            <a:rPr lang="en-US" sz="1100" b="0" kern="1200" dirty="0" err="1">
              <a:solidFill>
                <a:schemeClr val="tx1"/>
              </a:solidFill>
              <a:latin typeface="Arial Narrow" panose="020B0606020202030204" pitchFamily="34" charset="0"/>
            </a:rPr>
            <a:t>programme</a:t>
          </a:r>
          <a:r>
            <a:rPr lang="en-US" sz="1100" b="0" kern="1200" dirty="0">
              <a:solidFill>
                <a:schemeClr val="tx1"/>
              </a:solidFill>
              <a:latin typeface="Arial Narrow" panose="020B0606020202030204" pitchFamily="34" charset="0"/>
            </a:rPr>
            <a:t> is to support all business units in the CMS, the executive management team and the Council by maintaining an efficient, effective and transparent system of financial performance and supply chain management that complies with the applicable legislation.</a:t>
          </a:r>
        </a:p>
        <a:p>
          <a:pPr lvl="0" algn="l" defTabSz="488950" rtl="0">
            <a:lnSpc>
              <a:spcPct val="90000"/>
            </a:lnSpc>
            <a:spcBef>
              <a:spcPct val="0"/>
            </a:spcBef>
            <a:spcAft>
              <a:spcPct val="35000"/>
            </a:spcAft>
          </a:pPr>
          <a:r>
            <a:rPr lang="en-US" sz="1100" b="0" kern="1200" dirty="0">
              <a:solidFill>
                <a:schemeClr val="tx1"/>
              </a:solidFill>
              <a:latin typeface="Arial Narrow" panose="020B0606020202030204" pitchFamily="34" charset="0"/>
            </a:rPr>
            <a:t>The Office of the CFO, in support of the Registrar, also serves the Council, Audit and Risk Committee, internal auditors, the </a:t>
          </a:r>
          <a:r>
            <a:rPr lang="en-US" sz="1100" b="0" kern="1200" dirty="0" err="1">
              <a:solidFill>
                <a:schemeClr val="tx1"/>
              </a:solidFill>
              <a:latin typeface="Arial Narrow" panose="020B0606020202030204" pitchFamily="34" charset="0"/>
            </a:rPr>
            <a:t>NDoH</a:t>
          </a:r>
          <a:r>
            <a:rPr lang="en-US" sz="1100" b="0" kern="1200" dirty="0">
              <a:solidFill>
                <a:schemeClr val="tx1"/>
              </a:solidFill>
              <a:latin typeface="Arial Narrow" panose="020B0606020202030204" pitchFamily="34" charset="0"/>
            </a:rPr>
            <a:t>, National Treasury and the Auditor-General South Africa by making available to them information and reports that allow them to carry out their statutory responsibilities. By doing this, the Sub-</a:t>
          </a:r>
          <a:r>
            <a:rPr lang="en-US" sz="1100" b="0" kern="1200" dirty="0" err="1">
              <a:solidFill>
                <a:schemeClr val="tx1"/>
              </a:solidFill>
              <a:latin typeface="Arial Narrow" panose="020B0606020202030204" pitchFamily="34" charset="0"/>
            </a:rPr>
            <a:t>programme</a:t>
          </a:r>
          <a:r>
            <a:rPr lang="en-US" sz="1100" b="0" kern="1200" dirty="0">
              <a:solidFill>
                <a:schemeClr val="tx1"/>
              </a:solidFill>
              <a:latin typeface="Arial Narrow" panose="020B0606020202030204" pitchFamily="34" charset="0"/>
            </a:rPr>
            <a:t> assists the CMS to be a reputable regulator</a:t>
          </a:r>
          <a:r>
            <a:rPr lang="en-US" sz="1100" b="1" kern="1200" dirty="0">
              <a:solidFill>
                <a:schemeClr val="tx1"/>
              </a:solidFill>
              <a:latin typeface="Arial Narrow" panose="020B0606020202030204" pitchFamily="34" charset="0"/>
            </a:rPr>
            <a:t>.</a:t>
          </a:r>
        </a:p>
      </dsp:txBody>
      <dsp:txXfrm>
        <a:off x="89275" y="95564"/>
        <a:ext cx="1650250" cy="62554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BF044-057F-4BB2-9AB8-7B7A2A5506F4}">
      <dsp:nvSpPr>
        <dsp:cNvPr id="0" name=""/>
        <dsp:cNvSpPr/>
      </dsp:nvSpPr>
      <dsp:spPr>
        <a:xfrm>
          <a:off x="0" y="503429"/>
          <a:ext cx="1828800" cy="5453221"/>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r>
            <a:rPr lang="en-ZA" sz="1100" b="1" u="none" kern="1200" dirty="0">
              <a:solidFill>
                <a:schemeClr val="tx1"/>
              </a:solidFill>
              <a:latin typeface="Arial Narrow" panose="020B0606020202030204" pitchFamily="34" charset="0"/>
            </a:rPr>
            <a:t>Sub-Programme1.4: </a:t>
          </a:r>
          <a:r>
            <a:rPr lang="en-GB" sz="1100" b="1" u="none" kern="1200" dirty="0">
              <a:solidFill>
                <a:schemeClr val="tx1"/>
              </a:solidFill>
              <a:latin typeface="Arial Narrow" panose="020B0606020202030204" pitchFamily="34" charset="0"/>
            </a:rPr>
            <a:t>Corporate Services</a:t>
          </a:r>
        </a:p>
        <a:p>
          <a:pPr lvl="0" algn="just" defTabSz="488950">
            <a:lnSpc>
              <a:spcPct val="90000"/>
            </a:lnSpc>
            <a:spcBef>
              <a:spcPct val="0"/>
            </a:spcBef>
            <a:spcAft>
              <a:spcPct val="35000"/>
            </a:spcAft>
          </a:pPr>
          <a:endParaRPr lang="en-GB" sz="1100" b="1" u="none" kern="1200" dirty="0">
            <a:solidFill>
              <a:schemeClr val="tx1"/>
            </a:solidFill>
            <a:latin typeface="Arial Narrow" panose="020B0606020202030204" pitchFamily="34" charset="0"/>
          </a:endParaRPr>
        </a:p>
        <a:p>
          <a:pPr lvl="0" algn="just"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The purpose of the Sub-</a:t>
          </a:r>
          <a:r>
            <a:rPr lang="en-US" sz="1100" b="0" u="none" kern="1200" dirty="0" err="1">
              <a:solidFill>
                <a:schemeClr val="tx1"/>
              </a:solidFill>
              <a:latin typeface="Arial Narrow" panose="020B0606020202030204" pitchFamily="34" charset="0"/>
            </a:rPr>
            <a:t>programme</a:t>
          </a:r>
          <a:r>
            <a:rPr lang="en-US" sz="1100" b="0" u="none" kern="1200" dirty="0">
              <a:solidFill>
                <a:schemeClr val="tx1"/>
              </a:solidFill>
              <a:latin typeface="Arial Narrow" panose="020B0606020202030204" pitchFamily="34" charset="0"/>
            </a:rPr>
            <a:t> is to: </a:t>
          </a:r>
          <a:endParaRPr lang="en-GB" sz="1100" b="0" u="none"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 provide legal advice and representation to the CMS and business units to ensure the integrity of regulatory decisions; </a:t>
          </a:r>
          <a:endParaRPr lang="en-GB" sz="1100" b="0" u="none"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 provide high-quality service to internal and external customers by assessing their needs and proactively addressing those needs through developing, delivering, and continuously improving human resource </a:t>
          </a:r>
          <a:r>
            <a:rPr lang="en-US" sz="1100" b="0" u="none" kern="1200" dirty="0" err="1">
              <a:solidFill>
                <a:schemeClr val="tx1"/>
              </a:solidFill>
              <a:latin typeface="Arial Narrow" panose="020B0606020202030204" pitchFamily="34" charset="0"/>
            </a:rPr>
            <a:t>programmes</a:t>
          </a:r>
          <a:r>
            <a:rPr lang="en-US" sz="1100" b="0" u="none" kern="1200" dirty="0">
              <a:solidFill>
                <a:schemeClr val="tx1"/>
              </a:solidFill>
              <a:latin typeface="Arial Narrow" panose="020B0606020202030204" pitchFamily="34" charset="0"/>
            </a:rPr>
            <a:t> that promote and support  </a:t>
          </a:r>
          <a:r>
            <a:rPr lang="en-GB" sz="1100" b="0" u="none" kern="1200" dirty="0">
              <a:solidFill>
                <a:schemeClr val="tx1"/>
              </a:solidFill>
              <a:latin typeface="Arial Narrow" panose="020B0606020202030204" pitchFamily="34" charset="0"/>
            </a:rPr>
            <a:t>the Council’s vision; </a:t>
          </a:r>
        </a:p>
        <a:p>
          <a:pPr lvl="0"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 create and promote awareness and understanding of the Medical Schemes Act (1998) and the Industry among all regulated and non-regulated entities through communication, marketing, and stakeholder engagement. </a:t>
          </a:r>
          <a:endParaRPr lang="en-ZA" sz="1100" b="0" u="none" kern="1200" dirty="0">
            <a:solidFill>
              <a:schemeClr val="tx1"/>
            </a:solidFill>
            <a:latin typeface="Arial Narrow" panose="020B0606020202030204" pitchFamily="34" charset="0"/>
          </a:endParaRPr>
        </a:p>
      </dsp:txBody>
      <dsp:txXfrm>
        <a:off x="89275" y="592704"/>
        <a:ext cx="1650250" cy="52746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BF044-057F-4BB2-9AB8-7B7A2A5506F4}">
      <dsp:nvSpPr>
        <dsp:cNvPr id="0" name=""/>
        <dsp:cNvSpPr/>
      </dsp:nvSpPr>
      <dsp:spPr>
        <a:xfrm>
          <a:off x="0" y="503429"/>
          <a:ext cx="1828800" cy="5453221"/>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r>
            <a:rPr lang="en-ZA" sz="1100" b="1" u="none" kern="1200" dirty="0">
              <a:solidFill>
                <a:schemeClr val="tx1"/>
              </a:solidFill>
              <a:latin typeface="Arial Narrow" panose="020B0606020202030204" pitchFamily="34" charset="0"/>
            </a:rPr>
            <a:t>Sub-Programme1.4: </a:t>
          </a:r>
          <a:r>
            <a:rPr lang="en-GB" sz="1100" b="1" u="none" kern="1200" dirty="0">
              <a:solidFill>
                <a:schemeClr val="tx1"/>
              </a:solidFill>
              <a:latin typeface="Arial Narrow" panose="020B0606020202030204" pitchFamily="34" charset="0"/>
            </a:rPr>
            <a:t>Corporate Services </a:t>
          </a:r>
          <a:r>
            <a:rPr lang="en-GB" sz="1100" b="1" i="1" u="none" kern="1200" dirty="0">
              <a:solidFill>
                <a:schemeClr val="tx1"/>
              </a:solidFill>
              <a:latin typeface="Arial Narrow" panose="020B0606020202030204" pitchFamily="34" charset="0"/>
            </a:rPr>
            <a:t>(Continued…)</a:t>
          </a:r>
        </a:p>
        <a:p>
          <a:pPr lvl="0" algn="just" defTabSz="488950">
            <a:lnSpc>
              <a:spcPct val="90000"/>
            </a:lnSpc>
            <a:spcBef>
              <a:spcPct val="0"/>
            </a:spcBef>
            <a:spcAft>
              <a:spcPct val="35000"/>
            </a:spcAft>
          </a:pPr>
          <a:endParaRPr lang="en-GB" sz="1100" b="1" u="none" kern="1200" dirty="0">
            <a:solidFill>
              <a:schemeClr val="tx1"/>
            </a:solidFill>
            <a:latin typeface="Arial Narrow" panose="020B0606020202030204" pitchFamily="34" charset="0"/>
          </a:endParaRPr>
        </a:p>
        <a:p>
          <a:pPr lvl="0" algn="just"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The purpose of the Sub-</a:t>
          </a:r>
          <a:r>
            <a:rPr lang="en-US" sz="1100" b="0" u="none" kern="1200" dirty="0" err="1">
              <a:solidFill>
                <a:schemeClr val="tx1"/>
              </a:solidFill>
              <a:latin typeface="Arial Narrow" panose="020B0606020202030204" pitchFamily="34" charset="0"/>
            </a:rPr>
            <a:t>programme</a:t>
          </a:r>
          <a:r>
            <a:rPr lang="en-US" sz="1100" b="0" u="none" kern="1200" dirty="0">
              <a:solidFill>
                <a:schemeClr val="tx1"/>
              </a:solidFill>
              <a:latin typeface="Arial Narrow" panose="020B0606020202030204" pitchFamily="34" charset="0"/>
            </a:rPr>
            <a:t> is to: </a:t>
          </a:r>
          <a:endParaRPr lang="en-GB" sz="1100" b="0" u="none"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 provide legal advice and representation to the CMS and business units to ensure the integrity of regulatory decisions; </a:t>
          </a:r>
          <a:endParaRPr lang="en-GB" sz="1100" b="0" u="none"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 provide high-quality service to internal and external customers by assessing their needs and proactively addressing those needs through developing, delivering, and continuously improving human resource </a:t>
          </a:r>
          <a:r>
            <a:rPr lang="en-US" sz="1100" b="0" u="none" kern="1200" dirty="0" err="1">
              <a:solidFill>
                <a:schemeClr val="tx1"/>
              </a:solidFill>
              <a:latin typeface="Arial Narrow" panose="020B0606020202030204" pitchFamily="34" charset="0"/>
            </a:rPr>
            <a:t>programmes</a:t>
          </a:r>
          <a:r>
            <a:rPr lang="en-US" sz="1100" b="0" u="none" kern="1200" dirty="0">
              <a:solidFill>
                <a:schemeClr val="tx1"/>
              </a:solidFill>
              <a:latin typeface="Arial Narrow" panose="020B0606020202030204" pitchFamily="34" charset="0"/>
            </a:rPr>
            <a:t> that promote and support  </a:t>
          </a:r>
          <a:r>
            <a:rPr lang="en-GB" sz="1100" b="0" u="none" kern="1200" dirty="0">
              <a:solidFill>
                <a:schemeClr val="tx1"/>
              </a:solidFill>
              <a:latin typeface="Arial Narrow" panose="020B0606020202030204" pitchFamily="34" charset="0"/>
            </a:rPr>
            <a:t>the Council’s vision; </a:t>
          </a:r>
        </a:p>
        <a:p>
          <a:pPr lvl="0"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 create and promote awareness and understanding of the Medical Schemes Act (1998) and the Industry among all regulated and non-regulated entities through communication, marketing, and stakeholder engagement. </a:t>
          </a:r>
          <a:endParaRPr lang="en-ZA" sz="1100" b="0" u="none" kern="1200" dirty="0">
            <a:solidFill>
              <a:schemeClr val="tx1"/>
            </a:solidFill>
            <a:latin typeface="Arial Narrow" panose="020B0606020202030204" pitchFamily="34" charset="0"/>
          </a:endParaRPr>
        </a:p>
      </dsp:txBody>
      <dsp:txXfrm>
        <a:off x="89275" y="592704"/>
        <a:ext cx="1650250" cy="52746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BF044-057F-4BB2-9AB8-7B7A2A5506F4}">
      <dsp:nvSpPr>
        <dsp:cNvPr id="0" name=""/>
        <dsp:cNvSpPr/>
      </dsp:nvSpPr>
      <dsp:spPr>
        <a:xfrm>
          <a:off x="0" y="21045"/>
          <a:ext cx="1828800" cy="6417989"/>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just" defTabSz="488950">
            <a:lnSpc>
              <a:spcPct val="90000"/>
            </a:lnSpc>
            <a:spcBef>
              <a:spcPct val="0"/>
            </a:spcBef>
            <a:spcAft>
              <a:spcPct val="35000"/>
            </a:spcAft>
          </a:pPr>
          <a:r>
            <a:rPr lang="en-ZA" sz="1100" b="1" u="none" kern="1200" dirty="0">
              <a:solidFill>
                <a:schemeClr val="tx1"/>
              </a:solidFill>
              <a:latin typeface="Arial Narrow" panose="020B0606020202030204" pitchFamily="34" charset="0"/>
            </a:rPr>
            <a:t>Sub-Programme1.4: </a:t>
          </a:r>
          <a:r>
            <a:rPr lang="en-GB" sz="1100" b="1" u="none" kern="1200" dirty="0">
              <a:solidFill>
                <a:schemeClr val="tx1"/>
              </a:solidFill>
              <a:latin typeface="Arial Narrow" panose="020B0606020202030204" pitchFamily="34" charset="0"/>
            </a:rPr>
            <a:t>Corporate Services </a:t>
          </a:r>
          <a:r>
            <a:rPr lang="en-GB" sz="1100" b="1" i="1" u="none" kern="1200" dirty="0">
              <a:solidFill>
                <a:schemeClr val="tx1"/>
              </a:solidFill>
              <a:latin typeface="Arial Narrow" panose="020B0606020202030204" pitchFamily="34" charset="0"/>
            </a:rPr>
            <a:t>(Continued…)</a:t>
          </a:r>
        </a:p>
        <a:p>
          <a:pPr lvl="0" algn="just" defTabSz="488950">
            <a:lnSpc>
              <a:spcPct val="90000"/>
            </a:lnSpc>
            <a:spcBef>
              <a:spcPct val="0"/>
            </a:spcBef>
            <a:spcAft>
              <a:spcPct val="35000"/>
            </a:spcAft>
          </a:pPr>
          <a:endParaRPr lang="en-GB" sz="1100" b="1" u="none" kern="1200" dirty="0">
            <a:solidFill>
              <a:schemeClr val="tx1"/>
            </a:solidFill>
            <a:latin typeface="Arial Narrow" panose="020B0606020202030204" pitchFamily="34" charset="0"/>
          </a:endParaRPr>
        </a:p>
        <a:p>
          <a:pPr lvl="0" algn="just"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The purpose of the Sub-</a:t>
          </a:r>
          <a:r>
            <a:rPr lang="en-US" sz="1100" b="0" u="none" kern="1200" dirty="0" err="1">
              <a:solidFill>
                <a:schemeClr val="tx1"/>
              </a:solidFill>
              <a:latin typeface="Arial Narrow" panose="020B0606020202030204" pitchFamily="34" charset="0"/>
            </a:rPr>
            <a:t>programme</a:t>
          </a:r>
          <a:r>
            <a:rPr lang="en-US" sz="1100" b="0" u="none" kern="1200" dirty="0">
              <a:solidFill>
                <a:schemeClr val="tx1"/>
              </a:solidFill>
              <a:latin typeface="Arial Narrow" panose="020B0606020202030204" pitchFamily="34" charset="0"/>
            </a:rPr>
            <a:t> is to: </a:t>
          </a:r>
          <a:endParaRPr lang="en-GB" sz="1100" b="0" u="none"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 provide legal advice and representation to the CMS and business units to ensure the integrity of regulatory decisions; </a:t>
          </a:r>
          <a:endParaRPr lang="en-GB" sz="1100" b="0" u="none" kern="1200" dirty="0">
            <a:solidFill>
              <a:schemeClr val="tx1"/>
            </a:solidFill>
            <a:latin typeface="Arial Narrow" panose="020B0606020202030204" pitchFamily="34" charset="0"/>
          </a:endParaRPr>
        </a:p>
        <a:p>
          <a:pPr lvl="0"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 provide high-quality service to internal and external customers by assessing their needs and proactively addressing those needs through developing, delivering, and continuously improving human resource </a:t>
          </a:r>
          <a:r>
            <a:rPr lang="en-US" sz="1100" b="0" u="none" kern="1200" dirty="0" err="1">
              <a:solidFill>
                <a:schemeClr val="tx1"/>
              </a:solidFill>
              <a:latin typeface="Arial Narrow" panose="020B0606020202030204" pitchFamily="34" charset="0"/>
            </a:rPr>
            <a:t>programmes</a:t>
          </a:r>
          <a:r>
            <a:rPr lang="en-US" sz="1100" b="0" u="none" kern="1200" dirty="0">
              <a:solidFill>
                <a:schemeClr val="tx1"/>
              </a:solidFill>
              <a:latin typeface="Arial Narrow" panose="020B0606020202030204" pitchFamily="34" charset="0"/>
            </a:rPr>
            <a:t> that promote and support  </a:t>
          </a:r>
          <a:r>
            <a:rPr lang="en-GB" sz="1100" b="0" u="none" kern="1200" dirty="0">
              <a:solidFill>
                <a:schemeClr val="tx1"/>
              </a:solidFill>
              <a:latin typeface="Arial Narrow" panose="020B0606020202030204" pitchFamily="34" charset="0"/>
            </a:rPr>
            <a:t>the Council’s vision; </a:t>
          </a:r>
        </a:p>
        <a:p>
          <a:pPr lvl="0" defTabSz="488950">
            <a:lnSpc>
              <a:spcPct val="90000"/>
            </a:lnSpc>
            <a:spcBef>
              <a:spcPct val="0"/>
            </a:spcBef>
            <a:spcAft>
              <a:spcPct val="35000"/>
            </a:spcAft>
          </a:pPr>
          <a:r>
            <a:rPr lang="en-US" sz="1100" b="0" u="none" kern="1200" dirty="0">
              <a:solidFill>
                <a:schemeClr val="tx1"/>
              </a:solidFill>
              <a:latin typeface="Arial Narrow" panose="020B0606020202030204" pitchFamily="34" charset="0"/>
            </a:rPr>
            <a:t>• create and promote awareness and understanding of the Medical Schemes Act (1998) and the Industry among all regulated and non-regulated entities through communication, marketing, and stakeholder engagement. </a:t>
          </a:r>
          <a:endParaRPr lang="en-ZA" sz="1100" b="0" u="none" kern="1200" dirty="0">
            <a:solidFill>
              <a:schemeClr val="tx1"/>
            </a:solidFill>
            <a:latin typeface="Arial Narrow" panose="020B0606020202030204" pitchFamily="34" charset="0"/>
          </a:endParaRPr>
        </a:p>
      </dsp:txBody>
      <dsp:txXfrm>
        <a:off x="89275" y="110320"/>
        <a:ext cx="1650250" cy="62394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566C0-6FAD-054B-BAC9-4EEEBAB0DE64}" type="datetimeFigureOut">
              <a:rPr lang="en-GB" smtClean="0"/>
              <a:t>14/04/2022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FD866-82F9-584F-B939-271D592BDE0B}" type="slidenum">
              <a:rPr lang="en-GB" smtClean="0"/>
              <a:t>‹#›</a:t>
            </a:fld>
            <a:endParaRPr lang="en-GB"/>
          </a:p>
        </p:txBody>
      </p:sp>
    </p:spTree>
    <p:extLst>
      <p:ext uri="{BB962C8B-B14F-4D97-AF65-F5344CB8AC3E}">
        <p14:creationId xmlns:p14="http://schemas.microsoft.com/office/powerpoint/2010/main" val="109511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8</a:t>
            </a:r>
          </a:p>
        </p:txBody>
      </p:sp>
      <p:sp>
        <p:nvSpPr>
          <p:cNvPr id="4" name="Slide Number Placeholder 3"/>
          <p:cNvSpPr>
            <a:spLocks noGrp="1"/>
          </p:cNvSpPr>
          <p:nvPr>
            <p:ph type="sldNum" sz="quarter" idx="10"/>
          </p:nvPr>
        </p:nvSpPr>
        <p:spPr/>
        <p:txBody>
          <a:bodyPr/>
          <a:lstStyle/>
          <a:p>
            <a:fld id="{FE2E62D4-110E-49AD-AC61-88EB3CE29924}" type="slidenum">
              <a:rPr lang="en-US" smtClean="0"/>
              <a:t>15</a:t>
            </a:fld>
            <a:endParaRPr lang="en-US"/>
          </a:p>
        </p:txBody>
      </p:sp>
    </p:spTree>
    <p:extLst>
      <p:ext uri="{BB962C8B-B14F-4D97-AF65-F5344CB8AC3E}">
        <p14:creationId xmlns:p14="http://schemas.microsoft.com/office/powerpoint/2010/main" val="3405660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33</a:t>
            </a:r>
          </a:p>
        </p:txBody>
      </p:sp>
      <p:sp>
        <p:nvSpPr>
          <p:cNvPr id="4" name="Slide Number Placeholder 3"/>
          <p:cNvSpPr>
            <a:spLocks noGrp="1"/>
          </p:cNvSpPr>
          <p:nvPr>
            <p:ph type="sldNum" sz="quarter" idx="10"/>
          </p:nvPr>
        </p:nvSpPr>
        <p:spPr/>
        <p:txBody>
          <a:bodyPr/>
          <a:lstStyle/>
          <a:p>
            <a:fld id="{FE2E62D4-110E-49AD-AC61-88EB3CE29924}" type="slidenum">
              <a:rPr lang="en-US" smtClean="0"/>
              <a:t>27</a:t>
            </a:fld>
            <a:endParaRPr lang="en-US"/>
          </a:p>
        </p:txBody>
      </p:sp>
    </p:spTree>
    <p:extLst>
      <p:ext uri="{BB962C8B-B14F-4D97-AF65-F5344CB8AC3E}">
        <p14:creationId xmlns:p14="http://schemas.microsoft.com/office/powerpoint/2010/main" val="4183678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33</a:t>
            </a:r>
          </a:p>
        </p:txBody>
      </p:sp>
      <p:sp>
        <p:nvSpPr>
          <p:cNvPr id="4" name="Slide Number Placeholder 3"/>
          <p:cNvSpPr>
            <a:spLocks noGrp="1"/>
          </p:cNvSpPr>
          <p:nvPr>
            <p:ph type="sldNum" sz="quarter" idx="10"/>
          </p:nvPr>
        </p:nvSpPr>
        <p:spPr/>
        <p:txBody>
          <a:bodyPr/>
          <a:lstStyle/>
          <a:p>
            <a:fld id="{FE2E62D4-110E-49AD-AC61-88EB3CE29924}" type="slidenum">
              <a:rPr lang="en-US" smtClean="0"/>
              <a:t>28</a:t>
            </a:fld>
            <a:endParaRPr lang="en-US"/>
          </a:p>
        </p:txBody>
      </p:sp>
    </p:spTree>
    <p:extLst>
      <p:ext uri="{BB962C8B-B14F-4D97-AF65-F5344CB8AC3E}">
        <p14:creationId xmlns:p14="http://schemas.microsoft.com/office/powerpoint/2010/main" val="535994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41</a:t>
            </a:r>
          </a:p>
        </p:txBody>
      </p:sp>
      <p:sp>
        <p:nvSpPr>
          <p:cNvPr id="4" name="Slide Number Placeholder 3"/>
          <p:cNvSpPr>
            <a:spLocks noGrp="1"/>
          </p:cNvSpPr>
          <p:nvPr>
            <p:ph type="sldNum" sz="quarter" idx="10"/>
          </p:nvPr>
        </p:nvSpPr>
        <p:spPr/>
        <p:txBody>
          <a:bodyPr/>
          <a:lstStyle/>
          <a:p>
            <a:fld id="{FE2E62D4-110E-49AD-AC61-88EB3CE29924}" type="slidenum">
              <a:rPr lang="en-US" smtClean="0"/>
              <a:t>31</a:t>
            </a:fld>
            <a:endParaRPr lang="en-US"/>
          </a:p>
        </p:txBody>
      </p:sp>
    </p:spTree>
    <p:extLst>
      <p:ext uri="{BB962C8B-B14F-4D97-AF65-F5344CB8AC3E}">
        <p14:creationId xmlns:p14="http://schemas.microsoft.com/office/powerpoint/2010/main" val="1978966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41</a:t>
            </a:r>
          </a:p>
        </p:txBody>
      </p:sp>
      <p:sp>
        <p:nvSpPr>
          <p:cNvPr id="4" name="Slide Number Placeholder 3"/>
          <p:cNvSpPr>
            <a:spLocks noGrp="1"/>
          </p:cNvSpPr>
          <p:nvPr>
            <p:ph type="sldNum" sz="quarter" idx="10"/>
          </p:nvPr>
        </p:nvSpPr>
        <p:spPr/>
        <p:txBody>
          <a:bodyPr/>
          <a:lstStyle/>
          <a:p>
            <a:fld id="{FE2E62D4-110E-49AD-AC61-88EB3CE29924}" type="slidenum">
              <a:rPr lang="en-US" smtClean="0"/>
              <a:t>32</a:t>
            </a:fld>
            <a:endParaRPr lang="en-US"/>
          </a:p>
        </p:txBody>
      </p:sp>
    </p:spTree>
    <p:extLst>
      <p:ext uri="{BB962C8B-B14F-4D97-AF65-F5344CB8AC3E}">
        <p14:creationId xmlns:p14="http://schemas.microsoft.com/office/powerpoint/2010/main" val="2268938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41</a:t>
            </a:r>
          </a:p>
        </p:txBody>
      </p:sp>
      <p:sp>
        <p:nvSpPr>
          <p:cNvPr id="4" name="Slide Number Placeholder 3"/>
          <p:cNvSpPr>
            <a:spLocks noGrp="1"/>
          </p:cNvSpPr>
          <p:nvPr>
            <p:ph type="sldNum" sz="quarter" idx="10"/>
          </p:nvPr>
        </p:nvSpPr>
        <p:spPr/>
        <p:txBody>
          <a:bodyPr/>
          <a:lstStyle/>
          <a:p>
            <a:fld id="{FE2E62D4-110E-49AD-AC61-88EB3CE29924}" type="slidenum">
              <a:rPr lang="en-US" smtClean="0"/>
              <a:t>33</a:t>
            </a:fld>
            <a:endParaRPr lang="en-US"/>
          </a:p>
        </p:txBody>
      </p:sp>
    </p:spTree>
    <p:extLst>
      <p:ext uri="{BB962C8B-B14F-4D97-AF65-F5344CB8AC3E}">
        <p14:creationId xmlns:p14="http://schemas.microsoft.com/office/powerpoint/2010/main" val="791631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41</a:t>
            </a:r>
          </a:p>
        </p:txBody>
      </p:sp>
      <p:sp>
        <p:nvSpPr>
          <p:cNvPr id="4" name="Slide Number Placeholder 3"/>
          <p:cNvSpPr>
            <a:spLocks noGrp="1"/>
          </p:cNvSpPr>
          <p:nvPr>
            <p:ph type="sldNum" sz="quarter" idx="10"/>
          </p:nvPr>
        </p:nvSpPr>
        <p:spPr/>
        <p:txBody>
          <a:bodyPr/>
          <a:lstStyle/>
          <a:p>
            <a:fld id="{FE2E62D4-110E-49AD-AC61-88EB3CE29924}" type="slidenum">
              <a:rPr lang="en-US" smtClean="0"/>
              <a:t>34</a:t>
            </a:fld>
            <a:endParaRPr lang="en-US"/>
          </a:p>
        </p:txBody>
      </p:sp>
    </p:spTree>
    <p:extLst>
      <p:ext uri="{BB962C8B-B14F-4D97-AF65-F5344CB8AC3E}">
        <p14:creationId xmlns:p14="http://schemas.microsoft.com/office/powerpoint/2010/main" val="129564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41</a:t>
            </a:r>
          </a:p>
        </p:txBody>
      </p:sp>
      <p:sp>
        <p:nvSpPr>
          <p:cNvPr id="4" name="Slide Number Placeholder 3"/>
          <p:cNvSpPr>
            <a:spLocks noGrp="1"/>
          </p:cNvSpPr>
          <p:nvPr>
            <p:ph type="sldNum" sz="quarter" idx="10"/>
          </p:nvPr>
        </p:nvSpPr>
        <p:spPr/>
        <p:txBody>
          <a:bodyPr/>
          <a:lstStyle/>
          <a:p>
            <a:fld id="{FE2E62D4-110E-49AD-AC61-88EB3CE29924}" type="slidenum">
              <a:rPr lang="en-US" smtClean="0"/>
              <a:t>35</a:t>
            </a:fld>
            <a:endParaRPr lang="en-US"/>
          </a:p>
        </p:txBody>
      </p:sp>
    </p:spTree>
    <p:extLst>
      <p:ext uri="{BB962C8B-B14F-4D97-AF65-F5344CB8AC3E}">
        <p14:creationId xmlns:p14="http://schemas.microsoft.com/office/powerpoint/2010/main" val="373448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43</a:t>
            </a:r>
          </a:p>
        </p:txBody>
      </p:sp>
      <p:sp>
        <p:nvSpPr>
          <p:cNvPr id="4" name="Slide Number Placeholder 3"/>
          <p:cNvSpPr>
            <a:spLocks noGrp="1"/>
          </p:cNvSpPr>
          <p:nvPr>
            <p:ph type="sldNum" sz="quarter" idx="10"/>
          </p:nvPr>
        </p:nvSpPr>
        <p:spPr/>
        <p:txBody>
          <a:bodyPr/>
          <a:lstStyle/>
          <a:p>
            <a:fld id="{FE2E62D4-110E-49AD-AC61-88EB3CE29924}" type="slidenum">
              <a:rPr lang="en-US" smtClean="0"/>
              <a:t>36</a:t>
            </a:fld>
            <a:endParaRPr lang="en-US"/>
          </a:p>
        </p:txBody>
      </p:sp>
    </p:spTree>
    <p:extLst>
      <p:ext uri="{BB962C8B-B14F-4D97-AF65-F5344CB8AC3E}">
        <p14:creationId xmlns:p14="http://schemas.microsoft.com/office/powerpoint/2010/main" val="320099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47</a:t>
            </a:r>
          </a:p>
        </p:txBody>
      </p:sp>
      <p:sp>
        <p:nvSpPr>
          <p:cNvPr id="4" name="Slide Number Placeholder 3"/>
          <p:cNvSpPr>
            <a:spLocks noGrp="1"/>
          </p:cNvSpPr>
          <p:nvPr>
            <p:ph type="sldNum" sz="quarter" idx="10"/>
          </p:nvPr>
        </p:nvSpPr>
        <p:spPr/>
        <p:txBody>
          <a:bodyPr/>
          <a:lstStyle/>
          <a:p>
            <a:fld id="{FE2E62D4-110E-49AD-AC61-88EB3CE29924}" type="slidenum">
              <a:rPr lang="en-US" smtClean="0"/>
              <a:t>37</a:t>
            </a:fld>
            <a:endParaRPr lang="en-US"/>
          </a:p>
        </p:txBody>
      </p:sp>
    </p:spTree>
    <p:extLst>
      <p:ext uri="{BB962C8B-B14F-4D97-AF65-F5344CB8AC3E}">
        <p14:creationId xmlns:p14="http://schemas.microsoft.com/office/powerpoint/2010/main" val="205513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47</a:t>
            </a:r>
          </a:p>
        </p:txBody>
      </p:sp>
      <p:sp>
        <p:nvSpPr>
          <p:cNvPr id="4" name="Slide Number Placeholder 3"/>
          <p:cNvSpPr>
            <a:spLocks noGrp="1"/>
          </p:cNvSpPr>
          <p:nvPr>
            <p:ph type="sldNum" sz="quarter" idx="10"/>
          </p:nvPr>
        </p:nvSpPr>
        <p:spPr/>
        <p:txBody>
          <a:bodyPr/>
          <a:lstStyle/>
          <a:p>
            <a:fld id="{FE2E62D4-110E-49AD-AC61-88EB3CE29924}" type="slidenum">
              <a:rPr lang="en-US" smtClean="0"/>
              <a:t>38</a:t>
            </a:fld>
            <a:endParaRPr lang="en-US"/>
          </a:p>
        </p:txBody>
      </p:sp>
    </p:spTree>
    <p:extLst>
      <p:ext uri="{BB962C8B-B14F-4D97-AF65-F5344CB8AC3E}">
        <p14:creationId xmlns:p14="http://schemas.microsoft.com/office/powerpoint/2010/main" val="186511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2E62D4-110E-49AD-AC61-88EB3CE29924}" type="slidenum">
              <a:rPr lang="en-US" smtClean="0"/>
              <a:t>18</a:t>
            </a:fld>
            <a:endParaRPr lang="en-US"/>
          </a:p>
        </p:txBody>
      </p:sp>
    </p:spTree>
    <p:extLst>
      <p:ext uri="{BB962C8B-B14F-4D97-AF65-F5344CB8AC3E}">
        <p14:creationId xmlns:p14="http://schemas.microsoft.com/office/powerpoint/2010/main" val="959827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47</a:t>
            </a:r>
          </a:p>
        </p:txBody>
      </p:sp>
      <p:sp>
        <p:nvSpPr>
          <p:cNvPr id="4" name="Slide Number Placeholder 3"/>
          <p:cNvSpPr>
            <a:spLocks noGrp="1"/>
          </p:cNvSpPr>
          <p:nvPr>
            <p:ph type="sldNum" sz="quarter" idx="10"/>
          </p:nvPr>
        </p:nvSpPr>
        <p:spPr/>
        <p:txBody>
          <a:bodyPr/>
          <a:lstStyle/>
          <a:p>
            <a:fld id="{FE2E62D4-110E-49AD-AC61-88EB3CE29924}" type="slidenum">
              <a:rPr lang="en-US" smtClean="0"/>
              <a:t>39</a:t>
            </a:fld>
            <a:endParaRPr lang="en-US"/>
          </a:p>
        </p:txBody>
      </p:sp>
    </p:spTree>
    <p:extLst>
      <p:ext uri="{BB962C8B-B14F-4D97-AF65-F5344CB8AC3E}">
        <p14:creationId xmlns:p14="http://schemas.microsoft.com/office/powerpoint/2010/main" val="849946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47</a:t>
            </a:r>
          </a:p>
        </p:txBody>
      </p:sp>
      <p:sp>
        <p:nvSpPr>
          <p:cNvPr id="4" name="Slide Number Placeholder 3"/>
          <p:cNvSpPr>
            <a:spLocks noGrp="1"/>
          </p:cNvSpPr>
          <p:nvPr>
            <p:ph type="sldNum" sz="quarter" idx="10"/>
          </p:nvPr>
        </p:nvSpPr>
        <p:spPr/>
        <p:txBody>
          <a:bodyPr/>
          <a:lstStyle/>
          <a:p>
            <a:fld id="{FE2E62D4-110E-49AD-AC61-88EB3CE29924}" type="slidenum">
              <a:rPr lang="en-US" smtClean="0"/>
              <a:t>40</a:t>
            </a:fld>
            <a:endParaRPr lang="en-US"/>
          </a:p>
        </p:txBody>
      </p:sp>
    </p:spTree>
    <p:extLst>
      <p:ext uri="{BB962C8B-B14F-4D97-AF65-F5344CB8AC3E}">
        <p14:creationId xmlns:p14="http://schemas.microsoft.com/office/powerpoint/2010/main" val="1636894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E2E62D4-110E-49AD-AC61-88EB3CE299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1173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C260C1CF-DE2C-454B-A107-3B73BB18AC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1289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C260C1CF-DE2C-454B-A107-3B73BB18AC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960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C260C1CF-DE2C-454B-A107-3B73BB18AC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697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C260C1CF-DE2C-454B-A107-3B73BB18AC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094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C260C1CF-DE2C-454B-A107-3B73BB18AC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0113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C260C1CF-DE2C-454B-A107-3B73BB18AC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4594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C260C1CF-DE2C-454B-A107-3B73BB18ACD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076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a:t>Page 26</a:t>
            </a:r>
          </a:p>
          <a:p>
            <a:r>
              <a:rPr lang="en-ZA" dirty="0"/>
              <a:t>Part</a:t>
            </a:r>
            <a:r>
              <a:rPr lang="en-ZA" baseline="0" dirty="0"/>
              <a:t> B</a:t>
            </a:r>
            <a:endParaRPr lang="en-ZA" dirty="0"/>
          </a:p>
        </p:txBody>
      </p:sp>
      <p:sp>
        <p:nvSpPr>
          <p:cNvPr id="4" name="Slide Number Placeholder 3"/>
          <p:cNvSpPr>
            <a:spLocks noGrp="1"/>
          </p:cNvSpPr>
          <p:nvPr>
            <p:ph type="sldNum" sz="quarter" idx="10"/>
          </p:nvPr>
        </p:nvSpPr>
        <p:spPr/>
        <p:txBody>
          <a:bodyPr/>
          <a:lstStyle/>
          <a:p>
            <a:fld id="{C845D641-FD86-4998-AD72-6ACF42EAD5F5}" type="slidenum">
              <a:rPr lang="en-ZA" smtClean="0"/>
              <a:pPr/>
              <a:t>20</a:t>
            </a:fld>
            <a:endParaRPr lang="en-ZA"/>
          </a:p>
        </p:txBody>
      </p:sp>
    </p:spTree>
    <p:extLst>
      <p:ext uri="{BB962C8B-B14F-4D97-AF65-F5344CB8AC3E}">
        <p14:creationId xmlns:p14="http://schemas.microsoft.com/office/powerpoint/2010/main" val="3773830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E2E62D4-110E-49AD-AC61-88EB3CE299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2885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E2E62D4-110E-49AD-AC61-88EB3CE299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469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a:t>
            </a:r>
            <a:r>
              <a:rPr lang="en-US" baseline="0" dirty="0"/>
              <a:t> 27</a:t>
            </a:r>
            <a:endParaRPr lang="en-US" dirty="0"/>
          </a:p>
        </p:txBody>
      </p:sp>
      <p:sp>
        <p:nvSpPr>
          <p:cNvPr id="4" name="Slide Number Placeholder 3"/>
          <p:cNvSpPr>
            <a:spLocks noGrp="1"/>
          </p:cNvSpPr>
          <p:nvPr>
            <p:ph type="sldNum" sz="quarter" idx="10"/>
          </p:nvPr>
        </p:nvSpPr>
        <p:spPr/>
        <p:txBody>
          <a:bodyPr/>
          <a:lstStyle/>
          <a:p>
            <a:fld id="{FE2E62D4-110E-49AD-AC61-88EB3CE29924}" type="slidenum">
              <a:rPr lang="en-US" smtClean="0"/>
              <a:t>21</a:t>
            </a:fld>
            <a:endParaRPr lang="en-US"/>
          </a:p>
        </p:txBody>
      </p:sp>
    </p:spTree>
    <p:extLst>
      <p:ext uri="{BB962C8B-B14F-4D97-AF65-F5344CB8AC3E}">
        <p14:creationId xmlns:p14="http://schemas.microsoft.com/office/powerpoint/2010/main" val="144029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28</a:t>
            </a:r>
          </a:p>
        </p:txBody>
      </p:sp>
      <p:sp>
        <p:nvSpPr>
          <p:cNvPr id="4" name="Slide Number Placeholder 3"/>
          <p:cNvSpPr>
            <a:spLocks noGrp="1"/>
          </p:cNvSpPr>
          <p:nvPr>
            <p:ph type="sldNum" sz="quarter" idx="10"/>
          </p:nvPr>
        </p:nvSpPr>
        <p:spPr/>
        <p:txBody>
          <a:bodyPr/>
          <a:lstStyle/>
          <a:p>
            <a:fld id="{FE2E62D4-110E-49AD-AC61-88EB3CE29924}" type="slidenum">
              <a:rPr lang="en-US" smtClean="0"/>
              <a:t>22</a:t>
            </a:fld>
            <a:endParaRPr lang="en-US"/>
          </a:p>
        </p:txBody>
      </p:sp>
    </p:spTree>
    <p:extLst>
      <p:ext uri="{BB962C8B-B14F-4D97-AF65-F5344CB8AC3E}">
        <p14:creationId xmlns:p14="http://schemas.microsoft.com/office/powerpoint/2010/main" val="232298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30</a:t>
            </a:r>
          </a:p>
        </p:txBody>
      </p:sp>
      <p:sp>
        <p:nvSpPr>
          <p:cNvPr id="4" name="Slide Number Placeholder 3"/>
          <p:cNvSpPr>
            <a:spLocks noGrp="1"/>
          </p:cNvSpPr>
          <p:nvPr>
            <p:ph type="sldNum" sz="quarter" idx="10"/>
          </p:nvPr>
        </p:nvSpPr>
        <p:spPr/>
        <p:txBody>
          <a:bodyPr/>
          <a:lstStyle/>
          <a:p>
            <a:fld id="{FE2E62D4-110E-49AD-AC61-88EB3CE29924}" type="slidenum">
              <a:rPr lang="en-US" smtClean="0"/>
              <a:t>23</a:t>
            </a:fld>
            <a:endParaRPr lang="en-US"/>
          </a:p>
        </p:txBody>
      </p:sp>
    </p:spTree>
    <p:extLst>
      <p:ext uri="{BB962C8B-B14F-4D97-AF65-F5344CB8AC3E}">
        <p14:creationId xmlns:p14="http://schemas.microsoft.com/office/powerpoint/2010/main" val="632985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33</a:t>
            </a:r>
          </a:p>
        </p:txBody>
      </p:sp>
      <p:sp>
        <p:nvSpPr>
          <p:cNvPr id="4" name="Slide Number Placeholder 3"/>
          <p:cNvSpPr>
            <a:spLocks noGrp="1"/>
          </p:cNvSpPr>
          <p:nvPr>
            <p:ph type="sldNum" sz="quarter" idx="10"/>
          </p:nvPr>
        </p:nvSpPr>
        <p:spPr/>
        <p:txBody>
          <a:bodyPr/>
          <a:lstStyle/>
          <a:p>
            <a:fld id="{FE2E62D4-110E-49AD-AC61-88EB3CE29924}" type="slidenum">
              <a:rPr lang="en-US" smtClean="0"/>
              <a:t>24</a:t>
            </a:fld>
            <a:endParaRPr lang="en-US"/>
          </a:p>
        </p:txBody>
      </p:sp>
    </p:spTree>
    <p:extLst>
      <p:ext uri="{BB962C8B-B14F-4D97-AF65-F5344CB8AC3E}">
        <p14:creationId xmlns:p14="http://schemas.microsoft.com/office/powerpoint/2010/main" val="809061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33</a:t>
            </a:r>
          </a:p>
        </p:txBody>
      </p:sp>
      <p:sp>
        <p:nvSpPr>
          <p:cNvPr id="4" name="Slide Number Placeholder 3"/>
          <p:cNvSpPr>
            <a:spLocks noGrp="1"/>
          </p:cNvSpPr>
          <p:nvPr>
            <p:ph type="sldNum" sz="quarter" idx="10"/>
          </p:nvPr>
        </p:nvSpPr>
        <p:spPr/>
        <p:txBody>
          <a:bodyPr/>
          <a:lstStyle/>
          <a:p>
            <a:fld id="{FE2E62D4-110E-49AD-AC61-88EB3CE29924}" type="slidenum">
              <a:rPr lang="en-US" smtClean="0"/>
              <a:t>25</a:t>
            </a:fld>
            <a:endParaRPr lang="en-US"/>
          </a:p>
        </p:txBody>
      </p:sp>
    </p:spTree>
    <p:extLst>
      <p:ext uri="{BB962C8B-B14F-4D97-AF65-F5344CB8AC3E}">
        <p14:creationId xmlns:p14="http://schemas.microsoft.com/office/powerpoint/2010/main" val="14643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33</a:t>
            </a:r>
          </a:p>
        </p:txBody>
      </p:sp>
      <p:sp>
        <p:nvSpPr>
          <p:cNvPr id="4" name="Slide Number Placeholder 3"/>
          <p:cNvSpPr>
            <a:spLocks noGrp="1"/>
          </p:cNvSpPr>
          <p:nvPr>
            <p:ph type="sldNum" sz="quarter" idx="10"/>
          </p:nvPr>
        </p:nvSpPr>
        <p:spPr/>
        <p:txBody>
          <a:bodyPr/>
          <a:lstStyle/>
          <a:p>
            <a:fld id="{FE2E62D4-110E-49AD-AC61-88EB3CE29924}" type="slidenum">
              <a:rPr lang="en-US" smtClean="0"/>
              <a:t>26</a:t>
            </a:fld>
            <a:endParaRPr lang="en-US"/>
          </a:p>
        </p:txBody>
      </p:sp>
    </p:spTree>
    <p:extLst>
      <p:ext uri="{BB962C8B-B14F-4D97-AF65-F5344CB8AC3E}">
        <p14:creationId xmlns:p14="http://schemas.microsoft.com/office/powerpoint/2010/main" val="3775638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1B87F3-40F0-3F48-8702-583D4732420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C7B5C58-2A61-0047-B3A0-155C5D19F6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5923E9-4292-104A-80F7-10AEA2A76946}"/>
              </a:ext>
            </a:extLst>
          </p:cNvPr>
          <p:cNvSpPr>
            <a:spLocks noGrp="1"/>
          </p:cNvSpPr>
          <p:nvPr>
            <p:ph type="sldNum" sz="quarter" idx="12"/>
          </p:nvPr>
        </p:nvSpPr>
        <p:spPr/>
        <p:txBody>
          <a:bodyPr/>
          <a:lstStyle/>
          <a:p>
            <a:fld id="{732CA3CC-1038-3548-902E-E6592C1F8EB7}" type="slidenum">
              <a:rPr lang="en-GB" smtClean="0"/>
              <a:t>‹#›</a:t>
            </a:fld>
            <a:endParaRPr lang="en-GB"/>
          </a:p>
        </p:txBody>
      </p:sp>
      <p:pic>
        <p:nvPicPr>
          <p:cNvPr id="3" name="Picture 2" descr="Graphical user interface&#10;&#10;Description automatically generated">
            <a:extLst>
              <a:ext uri="{FF2B5EF4-FFF2-40B4-BE49-F238E27FC236}">
                <a16:creationId xmlns:a16="http://schemas.microsoft.com/office/drawing/2014/main" id="{B2B1735B-C9DD-2F4D-BEDF-96D19DF5904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7954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1E0A-923D-6649-8B1F-2EEA1766480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C42222F-4064-A14B-A16B-29453688F81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19ED7FC-4F89-9B48-BF34-1EE7AD92060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0B0D1D4-BDBD-5A44-B46B-0267EA99E2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B37725-CEC8-F44D-8337-F5AF0DB0186D}"/>
              </a:ext>
            </a:extLst>
          </p:cNvPr>
          <p:cNvSpPr>
            <a:spLocks noGrp="1"/>
          </p:cNvSpPr>
          <p:nvPr>
            <p:ph type="sldNum" sz="quarter" idx="12"/>
          </p:nvPr>
        </p:nvSpPr>
        <p:spPr/>
        <p:txBody>
          <a:bodyPr/>
          <a:lstStyle/>
          <a:p>
            <a:fld id="{732CA3CC-1038-3548-902E-E6592C1F8EB7}" type="slidenum">
              <a:rPr lang="en-GB" smtClean="0"/>
              <a:t>‹#›</a:t>
            </a:fld>
            <a:endParaRPr lang="en-GB"/>
          </a:p>
        </p:txBody>
      </p:sp>
    </p:spTree>
    <p:extLst>
      <p:ext uri="{BB962C8B-B14F-4D97-AF65-F5344CB8AC3E}">
        <p14:creationId xmlns:p14="http://schemas.microsoft.com/office/powerpoint/2010/main" val="374413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1ABC2B-2AE8-8248-A511-2FC6320E092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6A722D5-0B84-B34C-91F4-D90ABF54FB9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C282301-D5DA-6946-9890-48DF5BBC17F6}"/>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87A0D7E-D922-7E4D-9F60-8E04978F64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6D304-C4C2-9442-8BAE-F06F7DFE52F9}"/>
              </a:ext>
            </a:extLst>
          </p:cNvPr>
          <p:cNvSpPr>
            <a:spLocks noGrp="1"/>
          </p:cNvSpPr>
          <p:nvPr>
            <p:ph type="sldNum" sz="quarter" idx="12"/>
          </p:nvPr>
        </p:nvSpPr>
        <p:spPr/>
        <p:txBody>
          <a:bodyPr/>
          <a:lstStyle/>
          <a:p>
            <a:fld id="{732CA3CC-1038-3548-902E-E6592C1F8EB7}" type="slidenum">
              <a:rPr lang="en-GB" smtClean="0"/>
              <a:t>‹#›</a:t>
            </a:fld>
            <a:endParaRPr lang="en-GB"/>
          </a:p>
        </p:txBody>
      </p:sp>
    </p:spTree>
    <p:extLst>
      <p:ext uri="{BB962C8B-B14F-4D97-AF65-F5344CB8AC3E}">
        <p14:creationId xmlns:p14="http://schemas.microsoft.com/office/powerpoint/2010/main" val="740925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1401167" y="6488668"/>
            <a:ext cx="652077" cy="369332"/>
          </a:xfrm>
          <a:prstGeom prst="rect">
            <a:avLst/>
          </a:prstGeom>
          <a:noFill/>
        </p:spPr>
        <p:txBody>
          <a:bodyPr wrap="square" rtlCol="0">
            <a:spAutoFit/>
          </a:bodyPr>
          <a:lstStyle/>
          <a:p>
            <a:fld id="{65161BFA-3F3F-4A46-BC87-D53D981854B4}" type="slidenum">
              <a:rPr lang="en-GB" smtClean="0"/>
              <a:t>‹#›</a:t>
            </a:fld>
            <a:endParaRPr lang="en-GB" dirty="0"/>
          </a:p>
        </p:txBody>
      </p:sp>
      <p:grpSp>
        <p:nvGrpSpPr>
          <p:cNvPr id="3" name="Group 2">
            <a:extLst>
              <a:ext uri="{FF2B5EF4-FFF2-40B4-BE49-F238E27FC236}">
                <a16:creationId xmlns:a16="http://schemas.microsoft.com/office/drawing/2014/main" id="{6BA95570-ABCA-4EAA-A150-DE9A778788FF}"/>
              </a:ext>
            </a:extLst>
          </p:cNvPr>
          <p:cNvGrpSpPr/>
          <p:nvPr userDrawn="1"/>
        </p:nvGrpSpPr>
        <p:grpSpPr>
          <a:xfrm rot="10800000" flipH="1" flipV="1">
            <a:off x="6286500" y="5899288"/>
            <a:ext cx="5572126" cy="862288"/>
            <a:chOff x="477110" y="4905446"/>
            <a:chExt cx="11078677" cy="1714429"/>
          </a:xfrm>
          <a:solidFill>
            <a:srgbClr val="004992"/>
          </a:solidFill>
        </p:grpSpPr>
        <p:sp>
          <p:nvSpPr>
            <p:cNvPr id="4" name="Freeform: Shape 5">
              <a:extLst>
                <a:ext uri="{FF2B5EF4-FFF2-40B4-BE49-F238E27FC236}">
                  <a16:creationId xmlns:a16="http://schemas.microsoft.com/office/drawing/2014/main" id="{46A78A61-879F-457D-9A77-D666DFE521FF}"/>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grpFill/>
            <a:ln w="6804"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C36593EB-5869-4A8C-80A1-C05AA0B24BF0}"/>
                </a:ext>
              </a:extLst>
            </p:cNvPr>
            <p:cNvGrpSpPr/>
            <p:nvPr/>
          </p:nvGrpSpPr>
          <p:grpSpPr>
            <a:xfrm>
              <a:off x="477110" y="5658084"/>
              <a:ext cx="655351" cy="517912"/>
              <a:chOff x="6456816" y="5667609"/>
              <a:chExt cx="655351" cy="517912"/>
            </a:xfrm>
            <a:grpFill/>
          </p:grpSpPr>
          <p:sp>
            <p:nvSpPr>
              <p:cNvPr id="7" name="Freeform: Shape 8">
                <a:extLst>
                  <a:ext uri="{FF2B5EF4-FFF2-40B4-BE49-F238E27FC236}">
                    <a16:creationId xmlns:a16="http://schemas.microsoft.com/office/drawing/2014/main" id="{063A0A4C-2BF4-47D2-AFFF-A22E96B3C12D}"/>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solidFill>
                <a:srgbClr val="004992"/>
              </a:solidFill>
              <a:ln w="108857" cap="flat">
                <a:solidFill>
                  <a:schemeClr val="accent1"/>
                </a:solidFill>
                <a:prstDash val="solid"/>
                <a:miter/>
              </a:ln>
            </p:spPr>
            <p:txBody>
              <a:bodyPr rtlCol="0" anchor="ctr"/>
              <a:lstStyle/>
              <a:p>
                <a:endParaRPr lang="en-US"/>
              </a:p>
            </p:txBody>
          </p:sp>
          <p:sp>
            <p:nvSpPr>
              <p:cNvPr id="8" name="Rectangle: Rounded Corners 9">
                <a:extLst>
                  <a:ext uri="{FF2B5EF4-FFF2-40B4-BE49-F238E27FC236}">
                    <a16:creationId xmlns:a16="http://schemas.microsoft.com/office/drawing/2014/main" id="{C3DAC375-EEBC-4131-8F69-CD653EE61E82}"/>
                  </a:ext>
                </a:extLst>
              </p:cNvPr>
              <p:cNvSpPr/>
              <p:nvPr/>
            </p:nvSpPr>
            <p:spPr>
              <a:xfrm>
                <a:off x="6913640" y="5874290"/>
                <a:ext cx="198527" cy="12946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C9A4658B-18D9-47F9-8999-4B217D15FD5B}"/>
                </a:ext>
              </a:extLst>
            </p:cNvPr>
            <p:cNvSpPr/>
            <p:nvPr/>
          </p:nvSpPr>
          <p:spPr>
            <a:xfrm>
              <a:off x="995023" y="5898145"/>
              <a:ext cx="6479203" cy="653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959607F-C050-4355-908E-D24DD45D9D08}"/>
              </a:ext>
            </a:extLst>
          </p:cNvPr>
          <p:cNvGrpSpPr/>
          <p:nvPr userDrawn="1"/>
        </p:nvGrpSpPr>
        <p:grpSpPr>
          <a:xfrm rot="10800000" flipV="1">
            <a:off x="347501" y="5899288"/>
            <a:ext cx="5572126" cy="862288"/>
            <a:chOff x="477110" y="4905446"/>
            <a:chExt cx="11078677" cy="1714429"/>
          </a:xfrm>
          <a:solidFill>
            <a:srgbClr val="004992"/>
          </a:solidFill>
        </p:grpSpPr>
        <p:sp>
          <p:nvSpPr>
            <p:cNvPr id="10" name="Freeform: Shape 11">
              <a:extLst>
                <a:ext uri="{FF2B5EF4-FFF2-40B4-BE49-F238E27FC236}">
                  <a16:creationId xmlns:a16="http://schemas.microsoft.com/office/drawing/2014/main" id="{0EA74116-9898-4A6A-84F3-F61BBB7993C6}"/>
                </a:ext>
              </a:extLst>
            </p:cNvPr>
            <p:cNvSpPr/>
            <p:nvPr/>
          </p:nvSpPr>
          <p:spPr>
            <a:xfrm>
              <a:off x="6913640" y="4905446"/>
              <a:ext cx="4642147" cy="1714429"/>
            </a:xfrm>
            <a:custGeom>
              <a:avLst/>
              <a:gdLst>
                <a:gd name="connsiteX0" fmla="*/ 4794342 w 4797505"/>
                <a:gd name="connsiteY0" fmla="*/ 184721 h 1771805"/>
                <a:gd name="connsiteX1" fmla="*/ 4759588 w 4797505"/>
                <a:gd name="connsiteY1" fmla="*/ 70236 h 1771805"/>
                <a:gd name="connsiteX2" fmla="*/ 4668953 w 4797505"/>
                <a:gd name="connsiteY2" fmla="*/ 27303 h 1771805"/>
                <a:gd name="connsiteX3" fmla="*/ 4624657 w 4797505"/>
                <a:gd name="connsiteY3" fmla="*/ 6178 h 1771805"/>
                <a:gd name="connsiteX4" fmla="*/ 4564007 w 4797505"/>
                <a:gd name="connsiteY4" fmla="*/ 39570 h 1771805"/>
                <a:gd name="connsiteX5" fmla="*/ 4616480 w 4797505"/>
                <a:gd name="connsiteY5" fmla="*/ 84546 h 1771805"/>
                <a:gd name="connsiteX6" fmla="*/ 4665545 w 4797505"/>
                <a:gd name="connsiteY6" fmla="*/ 71598 h 1771805"/>
                <a:gd name="connsiteX7" fmla="*/ 4727559 w 4797505"/>
                <a:gd name="connsiteY7" fmla="*/ 101583 h 1771805"/>
                <a:gd name="connsiteX8" fmla="*/ 4750047 w 4797505"/>
                <a:gd name="connsiteY8" fmla="*/ 180633 h 1771805"/>
                <a:gd name="connsiteX9" fmla="*/ 4663501 w 4797505"/>
                <a:gd name="connsiteY9" fmla="*/ 456625 h 1771805"/>
                <a:gd name="connsiteX10" fmla="*/ 4638968 w 4797505"/>
                <a:gd name="connsiteY10" fmla="*/ 494787 h 1771805"/>
                <a:gd name="connsiteX11" fmla="*/ 4613073 w 4797505"/>
                <a:gd name="connsiteY11" fmla="*/ 507054 h 1771805"/>
                <a:gd name="connsiteX12" fmla="*/ 4430440 w 4797505"/>
                <a:gd name="connsiteY12" fmla="*/ 593600 h 1771805"/>
                <a:gd name="connsiteX13" fmla="*/ 4257349 w 4797505"/>
                <a:gd name="connsiteY13" fmla="*/ 504328 h 1771805"/>
                <a:gd name="connsiteX14" fmla="*/ 4231453 w 4797505"/>
                <a:gd name="connsiteY14" fmla="*/ 492062 h 1771805"/>
                <a:gd name="connsiteX15" fmla="*/ 4206920 w 4797505"/>
                <a:gd name="connsiteY15" fmla="*/ 453900 h 1771805"/>
                <a:gd name="connsiteX16" fmla="*/ 4119011 w 4797505"/>
                <a:gd name="connsiteY16" fmla="*/ 178588 h 1771805"/>
                <a:gd name="connsiteX17" fmla="*/ 4140818 w 4797505"/>
                <a:gd name="connsiteY17" fmla="*/ 99538 h 1771805"/>
                <a:gd name="connsiteX18" fmla="*/ 4203513 w 4797505"/>
                <a:gd name="connsiteY18" fmla="*/ 69554 h 1771805"/>
                <a:gd name="connsiteX19" fmla="*/ 4252578 w 4797505"/>
                <a:gd name="connsiteY19" fmla="*/ 82502 h 1771805"/>
                <a:gd name="connsiteX20" fmla="*/ 4305051 w 4797505"/>
                <a:gd name="connsiteY20" fmla="*/ 37525 h 1771805"/>
                <a:gd name="connsiteX21" fmla="*/ 4244401 w 4797505"/>
                <a:gd name="connsiteY21" fmla="*/ 4134 h 1771805"/>
                <a:gd name="connsiteX22" fmla="*/ 4199424 w 4797505"/>
                <a:gd name="connsiteY22" fmla="*/ 25259 h 1771805"/>
                <a:gd name="connsiteX23" fmla="*/ 4109471 w 4797505"/>
                <a:gd name="connsiteY23" fmla="*/ 68191 h 1771805"/>
                <a:gd name="connsiteX24" fmla="*/ 4075398 w 4797505"/>
                <a:gd name="connsiteY24" fmla="*/ 183359 h 1771805"/>
                <a:gd name="connsiteX25" fmla="*/ 4196698 w 4797505"/>
                <a:gd name="connsiteY25" fmla="*/ 520002 h 1771805"/>
                <a:gd name="connsiteX26" fmla="*/ 4204195 w 4797505"/>
                <a:gd name="connsiteY26" fmla="*/ 549986 h 1771805"/>
                <a:gd name="connsiteX27" fmla="*/ 4391597 w 4797505"/>
                <a:gd name="connsiteY27" fmla="*/ 660383 h 1771805"/>
                <a:gd name="connsiteX28" fmla="*/ 4391597 w 4797505"/>
                <a:gd name="connsiteY28" fmla="*/ 928880 h 1771805"/>
                <a:gd name="connsiteX29" fmla="*/ 4318680 w 4797505"/>
                <a:gd name="connsiteY29" fmla="*/ 1031099 h 1771805"/>
                <a:gd name="connsiteX30" fmla="*/ 3718992 w 4797505"/>
                <a:gd name="connsiteY30" fmla="*/ 1031099 h 1771805"/>
                <a:gd name="connsiteX31" fmla="*/ 3638579 w 4797505"/>
                <a:gd name="connsiteY31" fmla="*/ 673331 h 1771805"/>
                <a:gd name="connsiteX32" fmla="*/ 3626313 w 4797505"/>
                <a:gd name="connsiteY32" fmla="*/ 654250 h 1771805"/>
                <a:gd name="connsiteX33" fmla="*/ 3604506 w 4797505"/>
                <a:gd name="connsiteY33" fmla="*/ 646754 h 1771805"/>
                <a:gd name="connsiteX34" fmla="*/ 3603825 w 4797505"/>
                <a:gd name="connsiteY34" fmla="*/ 646754 h 1771805"/>
                <a:gd name="connsiteX35" fmla="*/ 3582018 w 4797505"/>
                <a:gd name="connsiteY35" fmla="*/ 654931 h 1771805"/>
                <a:gd name="connsiteX36" fmla="*/ 3570433 w 4797505"/>
                <a:gd name="connsiteY36" fmla="*/ 674694 h 1771805"/>
                <a:gd name="connsiteX37" fmla="*/ 3504331 w 4797505"/>
                <a:gd name="connsiteY37" fmla="*/ 1030418 h 1771805"/>
                <a:gd name="connsiteX38" fmla="*/ 3404837 w 4797505"/>
                <a:gd name="connsiteY38" fmla="*/ 1030418 h 1771805"/>
                <a:gd name="connsiteX39" fmla="*/ 3272633 w 4797505"/>
                <a:gd name="connsiteY39" fmla="*/ 319651 h 1771805"/>
                <a:gd name="connsiteX40" fmla="*/ 3261048 w 4797505"/>
                <a:gd name="connsiteY40" fmla="*/ 298526 h 1771805"/>
                <a:gd name="connsiteX41" fmla="*/ 3238560 w 4797505"/>
                <a:gd name="connsiteY41" fmla="*/ 290348 h 1771805"/>
                <a:gd name="connsiteX42" fmla="*/ 3216072 w 4797505"/>
                <a:gd name="connsiteY42" fmla="*/ 298526 h 1771805"/>
                <a:gd name="connsiteX43" fmla="*/ 3204487 w 4797505"/>
                <a:gd name="connsiteY43" fmla="*/ 319651 h 1771805"/>
                <a:gd name="connsiteX44" fmla="*/ 3060016 w 4797505"/>
                <a:gd name="connsiteY44" fmla="*/ 1199421 h 1771805"/>
                <a:gd name="connsiteX45" fmla="*/ 3046387 w 4797505"/>
                <a:gd name="connsiteY45" fmla="*/ 1041321 h 1771805"/>
                <a:gd name="connsiteX46" fmla="*/ 3035484 w 4797505"/>
                <a:gd name="connsiteY46" fmla="*/ 1018833 h 1771805"/>
                <a:gd name="connsiteX47" fmla="*/ 3012314 w 4797505"/>
                <a:gd name="connsiteY47" fmla="*/ 1009293 h 1771805"/>
                <a:gd name="connsiteX48" fmla="*/ 2970745 w 4797505"/>
                <a:gd name="connsiteY48" fmla="*/ 1009293 h 1771805"/>
                <a:gd name="connsiteX49" fmla="*/ 2970745 w 4797505"/>
                <a:gd name="connsiteY49" fmla="*/ 1008611 h 1771805"/>
                <a:gd name="connsiteX50" fmla="*/ 2938716 w 4797505"/>
                <a:gd name="connsiteY50" fmla="*/ 1008611 h 1771805"/>
                <a:gd name="connsiteX51" fmla="*/ 2909413 w 4797505"/>
                <a:gd name="connsiteY51" fmla="*/ 1008611 h 1771805"/>
                <a:gd name="connsiteX52" fmla="*/ 1420414 w 4797505"/>
                <a:gd name="connsiteY52" fmla="*/ 1008611 h 1771805"/>
                <a:gd name="connsiteX53" fmla="*/ 1399289 w 4797505"/>
                <a:gd name="connsiteY53" fmla="*/ 1008611 h 1771805"/>
                <a:gd name="connsiteX54" fmla="*/ 1380889 w 4797505"/>
                <a:gd name="connsiteY54" fmla="*/ 1008611 h 1771805"/>
                <a:gd name="connsiteX55" fmla="*/ 1358401 w 4797505"/>
                <a:gd name="connsiteY55" fmla="*/ 1016789 h 1771805"/>
                <a:gd name="connsiteX56" fmla="*/ 1346816 w 4797505"/>
                <a:gd name="connsiteY56" fmla="*/ 1037914 h 1771805"/>
                <a:gd name="connsiteX57" fmla="*/ 1250048 w 4797505"/>
                <a:gd name="connsiteY57" fmla="*/ 1495176 h 1771805"/>
                <a:gd name="connsiteX58" fmla="*/ 1083771 w 4797505"/>
                <a:gd name="connsiteY58" fmla="*/ 567023 h 1771805"/>
                <a:gd name="connsiteX59" fmla="*/ 1072186 w 4797505"/>
                <a:gd name="connsiteY59" fmla="*/ 545897 h 1771805"/>
                <a:gd name="connsiteX60" fmla="*/ 1049698 w 4797505"/>
                <a:gd name="connsiteY60" fmla="*/ 537720 h 1771805"/>
                <a:gd name="connsiteX61" fmla="*/ 1049016 w 4797505"/>
                <a:gd name="connsiteY61" fmla="*/ 537720 h 1771805"/>
                <a:gd name="connsiteX62" fmla="*/ 1048335 w 4797505"/>
                <a:gd name="connsiteY62" fmla="*/ 537720 h 1771805"/>
                <a:gd name="connsiteX63" fmla="*/ 1025847 w 4797505"/>
                <a:gd name="connsiteY63" fmla="*/ 547260 h 1771805"/>
                <a:gd name="connsiteX64" fmla="*/ 1014943 w 4797505"/>
                <a:gd name="connsiteY64" fmla="*/ 569748 h 1771805"/>
                <a:gd name="connsiteX65" fmla="*/ 978144 w 4797505"/>
                <a:gd name="connsiteY65" fmla="*/ 1009293 h 1771805"/>
                <a:gd name="connsiteX66" fmla="*/ 899094 w 4797505"/>
                <a:gd name="connsiteY66" fmla="*/ 1009293 h 1771805"/>
                <a:gd name="connsiteX67" fmla="*/ 876606 w 4797505"/>
                <a:gd name="connsiteY67" fmla="*/ 1017470 h 1771805"/>
                <a:gd name="connsiteX68" fmla="*/ 865021 w 4797505"/>
                <a:gd name="connsiteY68" fmla="*/ 1038595 h 1771805"/>
                <a:gd name="connsiteX69" fmla="*/ 805052 w 4797505"/>
                <a:gd name="connsiteY69" fmla="*/ 1289374 h 1771805"/>
                <a:gd name="connsiteX70" fmla="*/ 775068 w 4797505"/>
                <a:gd name="connsiteY70" fmla="*/ 1052906 h 1771805"/>
                <a:gd name="connsiteX71" fmla="*/ 762801 w 4797505"/>
                <a:gd name="connsiteY71" fmla="*/ 1033144 h 1771805"/>
                <a:gd name="connsiteX72" fmla="*/ 740995 w 4797505"/>
                <a:gd name="connsiteY72" fmla="*/ 1025648 h 1771805"/>
                <a:gd name="connsiteX73" fmla="*/ 3651 w 4797505"/>
                <a:gd name="connsiteY73" fmla="*/ 1025648 h 1771805"/>
                <a:gd name="connsiteX74" fmla="*/ 3651 w 4797505"/>
                <a:gd name="connsiteY74" fmla="*/ 1095157 h 1771805"/>
                <a:gd name="connsiteX75" fmla="*/ 713055 w 4797505"/>
                <a:gd name="connsiteY75" fmla="*/ 1095157 h 1771805"/>
                <a:gd name="connsiteX76" fmla="*/ 775749 w 4797505"/>
                <a:gd name="connsiteY76" fmla="*/ 1486999 h 1771805"/>
                <a:gd name="connsiteX77" fmla="*/ 788016 w 4797505"/>
                <a:gd name="connsiteY77" fmla="*/ 1506761 h 1771805"/>
                <a:gd name="connsiteX78" fmla="*/ 810504 w 4797505"/>
                <a:gd name="connsiteY78" fmla="*/ 1514257 h 1771805"/>
                <a:gd name="connsiteX79" fmla="*/ 810504 w 4797505"/>
                <a:gd name="connsiteY79" fmla="*/ 1514257 h 1771805"/>
                <a:gd name="connsiteX80" fmla="*/ 832311 w 4797505"/>
                <a:gd name="connsiteY80" fmla="*/ 1506080 h 1771805"/>
                <a:gd name="connsiteX81" fmla="*/ 843896 w 4797505"/>
                <a:gd name="connsiteY81" fmla="*/ 1485636 h 1771805"/>
                <a:gd name="connsiteX82" fmla="*/ 929079 w 4797505"/>
                <a:gd name="connsiteY82" fmla="*/ 1080165 h 1771805"/>
                <a:gd name="connsiteX83" fmla="*/ 1010173 w 4797505"/>
                <a:gd name="connsiteY83" fmla="*/ 1080165 h 1771805"/>
                <a:gd name="connsiteX84" fmla="*/ 1033343 w 4797505"/>
                <a:gd name="connsiteY84" fmla="*/ 1071306 h 1771805"/>
                <a:gd name="connsiteX85" fmla="*/ 1044246 w 4797505"/>
                <a:gd name="connsiteY85" fmla="*/ 1048817 h 1771805"/>
                <a:gd name="connsiteX86" fmla="*/ 1057875 w 4797505"/>
                <a:gd name="connsiteY86" fmla="*/ 890036 h 1771805"/>
                <a:gd name="connsiteX87" fmla="*/ 1216656 w 4797505"/>
                <a:gd name="connsiteY87" fmla="*/ 1740503 h 1771805"/>
                <a:gd name="connsiteX88" fmla="*/ 1228241 w 4797505"/>
                <a:gd name="connsiteY88" fmla="*/ 1761629 h 1771805"/>
                <a:gd name="connsiteX89" fmla="*/ 1250730 w 4797505"/>
                <a:gd name="connsiteY89" fmla="*/ 1769806 h 1771805"/>
                <a:gd name="connsiteX90" fmla="*/ 1273218 w 4797505"/>
                <a:gd name="connsiteY90" fmla="*/ 1760947 h 1771805"/>
                <a:gd name="connsiteX91" fmla="*/ 1284803 w 4797505"/>
                <a:gd name="connsiteY91" fmla="*/ 1739822 h 1771805"/>
                <a:gd name="connsiteX92" fmla="*/ 1410192 w 4797505"/>
                <a:gd name="connsiteY92" fmla="*/ 1078802 h 1771805"/>
                <a:gd name="connsiteX93" fmla="*/ 2907369 w 4797505"/>
                <a:gd name="connsiteY93" fmla="*/ 1078802 h 1771805"/>
                <a:gd name="connsiteX94" fmla="*/ 2936671 w 4797505"/>
                <a:gd name="connsiteY94" fmla="*/ 1078802 h 1771805"/>
                <a:gd name="connsiteX95" fmla="*/ 2968700 w 4797505"/>
                <a:gd name="connsiteY95" fmla="*/ 1078802 h 1771805"/>
                <a:gd name="connsiteX96" fmla="*/ 2968700 w 4797505"/>
                <a:gd name="connsiteY96" fmla="*/ 1078120 h 1771805"/>
                <a:gd name="connsiteX97" fmla="*/ 2978922 w 4797505"/>
                <a:gd name="connsiteY97" fmla="*/ 1078120 h 1771805"/>
                <a:gd name="connsiteX98" fmla="*/ 3015721 w 4797505"/>
                <a:gd name="connsiteY98" fmla="*/ 1497221 h 1771805"/>
                <a:gd name="connsiteX99" fmla="*/ 3026625 w 4797505"/>
                <a:gd name="connsiteY99" fmla="*/ 1519027 h 1771805"/>
                <a:gd name="connsiteX100" fmla="*/ 3049113 w 4797505"/>
                <a:gd name="connsiteY100" fmla="*/ 1528568 h 1771805"/>
                <a:gd name="connsiteX101" fmla="*/ 3049794 w 4797505"/>
                <a:gd name="connsiteY101" fmla="*/ 1528568 h 1771805"/>
                <a:gd name="connsiteX102" fmla="*/ 3050476 w 4797505"/>
                <a:gd name="connsiteY102" fmla="*/ 1528568 h 1771805"/>
                <a:gd name="connsiteX103" fmla="*/ 3072964 w 4797505"/>
                <a:gd name="connsiteY103" fmla="*/ 1520390 h 1771805"/>
                <a:gd name="connsiteX104" fmla="*/ 3084549 w 4797505"/>
                <a:gd name="connsiteY104" fmla="*/ 1499265 h 1771805"/>
                <a:gd name="connsiteX105" fmla="*/ 3237197 w 4797505"/>
                <a:gd name="connsiteY105" fmla="*/ 563615 h 1771805"/>
                <a:gd name="connsiteX106" fmla="*/ 3340098 w 4797505"/>
                <a:gd name="connsiteY106" fmla="*/ 1068580 h 1771805"/>
                <a:gd name="connsiteX107" fmla="*/ 3340098 w 4797505"/>
                <a:gd name="connsiteY107" fmla="*/ 1068580 h 1771805"/>
                <a:gd name="connsiteX108" fmla="*/ 3351683 w 4797505"/>
                <a:gd name="connsiteY108" fmla="*/ 1089705 h 1771805"/>
                <a:gd name="connsiteX109" fmla="*/ 3374171 w 4797505"/>
                <a:gd name="connsiteY109" fmla="*/ 1098564 h 1771805"/>
                <a:gd name="connsiteX110" fmla="*/ 3533634 w 4797505"/>
                <a:gd name="connsiteY110" fmla="*/ 1098564 h 1771805"/>
                <a:gd name="connsiteX111" fmla="*/ 3555441 w 4797505"/>
                <a:gd name="connsiteY111" fmla="*/ 1090387 h 1771805"/>
                <a:gd name="connsiteX112" fmla="*/ 3567026 w 4797505"/>
                <a:gd name="connsiteY112" fmla="*/ 1069943 h 1771805"/>
                <a:gd name="connsiteX113" fmla="*/ 3607232 w 4797505"/>
                <a:gd name="connsiteY113" fmla="*/ 842334 h 1771805"/>
                <a:gd name="connsiteX114" fmla="*/ 3656979 w 4797505"/>
                <a:gd name="connsiteY114" fmla="*/ 1071987 h 1771805"/>
                <a:gd name="connsiteX115" fmla="*/ 3669245 w 4797505"/>
                <a:gd name="connsiteY115" fmla="*/ 1091068 h 1771805"/>
                <a:gd name="connsiteX116" fmla="*/ 3690371 w 4797505"/>
                <a:gd name="connsiteY116" fmla="*/ 1098564 h 1771805"/>
                <a:gd name="connsiteX117" fmla="*/ 4326858 w 4797505"/>
                <a:gd name="connsiteY117" fmla="*/ 1098564 h 1771805"/>
                <a:gd name="connsiteX118" fmla="*/ 4368427 w 4797505"/>
                <a:gd name="connsiteY118" fmla="*/ 1098564 h 1771805"/>
                <a:gd name="connsiteX119" fmla="*/ 4459744 w 4797505"/>
                <a:gd name="connsiteY119" fmla="*/ 1015426 h 1771805"/>
                <a:gd name="connsiteX120" fmla="*/ 4459744 w 4797505"/>
                <a:gd name="connsiteY120" fmla="*/ 659020 h 1771805"/>
                <a:gd name="connsiteX121" fmla="*/ 4665545 w 4797505"/>
                <a:gd name="connsiteY121" fmla="*/ 552030 h 1771805"/>
                <a:gd name="connsiteX122" fmla="*/ 4673042 w 4797505"/>
                <a:gd name="connsiteY122" fmla="*/ 522046 h 1771805"/>
                <a:gd name="connsiteX123" fmla="*/ 4794342 w 4797505"/>
                <a:gd name="connsiteY123" fmla="*/ 184721 h 177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505" h="1771805">
                  <a:moveTo>
                    <a:pt x="4794342" y="184721"/>
                  </a:moveTo>
                  <a:cubicBezTo>
                    <a:pt x="4799112" y="137019"/>
                    <a:pt x="4787527" y="98176"/>
                    <a:pt x="4759588" y="70236"/>
                  </a:cubicBezTo>
                  <a:cubicBezTo>
                    <a:pt x="4733692" y="43658"/>
                    <a:pt x="4698256" y="32074"/>
                    <a:pt x="4668953" y="27303"/>
                  </a:cubicBezTo>
                  <a:cubicBezTo>
                    <a:pt x="4659412" y="16400"/>
                    <a:pt x="4643739" y="8222"/>
                    <a:pt x="4624657" y="6178"/>
                  </a:cubicBezTo>
                  <a:cubicBezTo>
                    <a:pt x="4593310" y="2771"/>
                    <a:pt x="4566052" y="18444"/>
                    <a:pt x="4564007" y="39570"/>
                  </a:cubicBezTo>
                  <a:cubicBezTo>
                    <a:pt x="4561963" y="61377"/>
                    <a:pt x="4585814" y="81820"/>
                    <a:pt x="4616480" y="84546"/>
                  </a:cubicBezTo>
                  <a:cubicBezTo>
                    <a:pt x="4636242" y="86591"/>
                    <a:pt x="4653961" y="81139"/>
                    <a:pt x="4665545" y="71598"/>
                  </a:cubicBezTo>
                  <a:cubicBezTo>
                    <a:pt x="4686671" y="75687"/>
                    <a:pt x="4711203" y="83865"/>
                    <a:pt x="4727559" y="101583"/>
                  </a:cubicBezTo>
                  <a:cubicBezTo>
                    <a:pt x="4745958" y="119982"/>
                    <a:pt x="4753454" y="145878"/>
                    <a:pt x="4750047" y="180633"/>
                  </a:cubicBezTo>
                  <a:cubicBezTo>
                    <a:pt x="4742551" y="254912"/>
                    <a:pt x="4715974" y="366672"/>
                    <a:pt x="4663501" y="456625"/>
                  </a:cubicBezTo>
                  <a:cubicBezTo>
                    <a:pt x="4655323" y="470255"/>
                    <a:pt x="4647146" y="483203"/>
                    <a:pt x="4638968" y="494787"/>
                  </a:cubicBezTo>
                  <a:cubicBezTo>
                    <a:pt x="4629428" y="494787"/>
                    <a:pt x="4619888" y="499558"/>
                    <a:pt x="4613073" y="507054"/>
                  </a:cubicBezTo>
                  <a:cubicBezTo>
                    <a:pt x="4561963" y="567023"/>
                    <a:pt x="4499268" y="593600"/>
                    <a:pt x="4430440" y="593600"/>
                  </a:cubicBezTo>
                  <a:cubicBezTo>
                    <a:pt x="4365020" y="591555"/>
                    <a:pt x="4306414" y="562252"/>
                    <a:pt x="4257349" y="504328"/>
                  </a:cubicBezTo>
                  <a:cubicBezTo>
                    <a:pt x="4250534" y="496150"/>
                    <a:pt x="4240993" y="492062"/>
                    <a:pt x="4231453" y="492062"/>
                  </a:cubicBezTo>
                  <a:cubicBezTo>
                    <a:pt x="4223275" y="480477"/>
                    <a:pt x="4214417" y="467529"/>
                    <a:pt x="4206920" y="453900"/>
                  </a:cubicBezTo>
                  <a:cubicBezTo>
                    <a:pt x="4153766" y="363946"/>
                    <a:pt x="4126507" y="252186"/>
                    <a:pt x="4119011" y="178588"/>
                  </a:cubicBezTo>
                  <a:cubicBezTo>
                    <a:pt x="4115604" y="143834"/>
                    <a:pt x="4122419" y="117938"/>
                    <a:pt x="4140818" y="99538"/>
                  </a:cubicBezTo>
                  <a:cubicBezTo>
                    <a:pt x="4157855" y="81820"/>
                    <a:pt x="4181706" y="73643"/>
                    <a:pt x="4203513" y="69554"/>
                  </a:cubicBezTo>
                  <a:cubicBezTo>
                    <a:pt x="4214417" y="79095"/>
                    <a:pt x="4232816" y="84546"/>
                    <a:pt x="4252578" y="82502"/>
                  </a:cubicBezTo>
                  <a:cubicBezTo>
                    <a:pt x="4283926" y="79095"/>
                    <a:pt x="4307777" y="59332"/>
                    <a:pt x="4305051" y="37525"/>
                  </a:cubicBezTo>
                  <a:cubicBezTo>
                    <a:pt x="4303007" y="15718"/>
                    <a:pt x="4275748" y="726"/>
                    <a:pt x="4244401" y="4134"/>
                  </a:cubicBezTo>
                  <a:cubicBezTo>
                    <a:pt x="4225320" y="6178"/>
                    <a:pt x="4208964" y="14356"/>
                    <a:pt x="4199424" y="25259"/>
                  </a:cubicBezTo>
                  <a:cubicBezTo>
                    <a:pt x="4170121" y="30029"/>
                    <a:pt x="4135366" y="42296"/>
                    <a:pt x="4109471" y="68191"/>
                  </a:cubicBezTo>
                  <a:cubicBezTo>
                    <a:pt x="4081531" y="96131"/>
                    <a:pt x="4069946" y="134975"/>
                    <a:pt x="4075398" y="183359"/>
                  </a:cubicBezTo>
                  <a:cubicBezTo>
                    <a:pt x="4083575" y="262408"/>
                    <a:pt x="4118330" y="413012"/>
                    <a:pt x="4196698" y="520002"/>
                  </a:cubicBezTo>
                  <a:cubicBezTo>
                    <a:pt x="4194654" y="530224"/>
                    <a:pt x="4197380" y="541127"/>
                    <a:pt x="4204195" y="549986"/>
                  </a:cubicBezTo>
                  <a:cubicBezTo>
                    <a:pt x="4258712" y="614044"/>
                    <a:pt x="4319362" y="647435"/>
                    <a:pt x="4391597" y="660383"/>
                  </a:cubicBezTo>
                  <a:lnTo>
                    <a:pt x="4391597" y="928880"/>
                  </a:lnTo>
                  <a:cubicBezTo>
                    <a:pt x="4392960" y="972494"/>
                    <a:pt x="4385464" y="1027011"/>
                    <a:pt x="4318680" y="1031099"/>
                  </a:cubicBezTo>
                  <a:lnTo>
                    <a:pt x="3718992" y="1031099"/>
                  </a:lnTo>
                  <a:lnTo>
                    <a:pt x="3638579" y="673331"/>
                  </a:lnTo>
                  <a:cubicBezTo>
                    <a:pt x="3636535" y="665153"/>
                    <a:pt x="3632446" y="659020"/>
                    <a:pt x="3626313" y="654250"/>
                  </a:cubicBezTo>
                  <a:cubicBezTo>
                    <a:pt x="3620861" y="649480"/>
                    <a:pt x="3613365" y="647435"/>
                    <a:pt x="3604506" y="646754"/>
                  </a:cubicBezTo>
                  <a:lnTo>
                    <a:pt x="3603825" y="646754"/>
                  </a:lnTo>
                  <a:cubicBezTo>
                    <a:pt x="3595647" y="646754"/>
                    <a:pt x="3588151" y="649480"/>
                    <a:pt x="3582018" y="654931"/>
                  </a:cubicBezTo>
                  <a:cubicBezTo>
                    <a:pt x="3576566" y="659702"/>
                    <a:pt x="3571796" y="666516"/>
                    <a:pt x="3570433" y="674694"/>
                  </a:cubicBezTo>
                  <a:lnTo>
                    <a:pt x="3504331" y="1030418"/>
                  </a:lnTo>
                  <a:lnTo>
                    <a:pt x="3404837" y="1030418"/>
                  </a:lnTo>
                  <a:lnTo>
                    <a:pt x="3272633" y="319651"/>
                  </a:lnTo>
                  <a:cubicBezTo>
                    <a:pt x="3271270" y="311474"/>
                    <a:pt x="3267182" y="303978"/>
                    <a:pt x="3261048" y="298526"/>
                  </a:cubicBezTo>
                  <a:cubicBezTo>
                    <a:pt x="3254915" y="293074"/>
                    <a:pt x="3246738" y="290348"/>
                    <a:pt x="3238560" y="290348"/>
                  </a:cubicBezTo>
                  <a:cubicBezTo>
                    <a:pt x="3230382" y="290348"/>
                    <a:pt x="3222205" y="293756"/>
                    <a:pt x="3216072" y="298526"/>
                  </a:cubicBezTo>
                  <a:cubicBezTo>
                    <a:pt x="3209938" y="303978"/>
                    <a:pt x="3205850" y="311474"/>
                    <a:pt x="3204487" y="319651"/>
                  </a:cubicBezTo>
                  <a:lnTo>
                    <a:pt x="3060016" y="1199421"/>
                  </a:lnTo>
                  <a:lnTo>
                    <a:pt x="3046387" y="1041321"/>
                  </a:lnTo>
                  <a:cubicBezTo>
                    <a:pt x="3045706" y="1032462"/>
                    <a:pt x="3041617" y="1024285"/>
                    <a:pt x="3035484" y="1018833"/>
                  </a:cubicBezTo>
                  <a:cubicBezTo>
                    <a:pt x="3029351" y="1013381"/>
                    <a:pt x="3021173" y="1009293"/>
                    <a:pt x="3012314" y="1009293"/>
                  </a:cubicBezTo>
                  <a:lnTo>
                    <a:pt x="2970745" y="1009293"/>
                  </a:lnTo>
                  <a:lnTo>
                    <a:pt x="2970745" y="1008611"/>
                  </a:lnTo>
                  <a:lnTo>
                    <a:pt x="2938716" y="1008611"/>
                  </a:lnTo>
                  <a:lnTo>
                    <a:pt x="2909413" y="1008611"/>
                  </a:lnTo>
                  <a:lnTo>
                    <a:pt x="1420414" y="1008611"/>
                  </a:lnTo>
                  <a:lnTo>
                    <a:pt x="1399289" y="1008611"/>
                  </a:lnTo>
                  <a:lnTo>
                    <a:pt x="1380889" y="1008611"/>
                  </a:lnTo>
                  <a:cubicBezTo>
                    <a:pt x="1372030" y="1008611"/>
                    <a:pt x="1363853" y="1012018"/>
                    <a:pt x="1358401" y="1016789"/>
                  </a:cubicBezTo>
                  <a:cubicBezTo>
                    <a:pt x="1352268" y="1022240"/>
                    <a:pt x="1347498" y="1029736"/>
                    <a:pt x="1346816" y="1037914"/>
                  </a:cubicBezTo>
                  <a:lnTo>
                    <a:pt x="1250048" y="1495176"/>
                  </a:lnTo>
                  <a:lnTo>
                    <a:pt x="1083771" y="567023"/>
                  </a:lnTo>
                  <a:cubicBezTo>
                    <a:pt x="1082408" y="558845"/>
                    <a:pt x="1078319" y="551349"/>
                    <a:pt x="1072186" y="545897"/>
                  </a:cubicBezTo>
                  <a:cubicBezTo>
                    <a:pt x="1066053" y="540446"/>
                    <a:pt x="1058557" y="537720"/>
                    <a:pt x="1049698" y="537720"/>
                  </a:cubicBezTo>
                  <a:lnTo>
                    <a:pt x="1049016" y="537720"/>
                  </a:lnTo>
                  <a:lnTo>
                    <a:pt x="1048335" y="537720"/>
                  </a:lnTo>
                  <a:cubicBezTo>
                    <a:pt x="1040157" y="537720"/>
                    <a:pt x="1031980" y="541808"/>
                    <a:pt x="1025847" y="547260"/>
                  </a:cubicBezTo>
                  <a:cubicBezTo>
                    <a:pt x="1019713" y="552712"/>
                    <a:pt x="1015625" y="560889"/>
                    <a:pt x="1014943" y="569748"/>
                  </a:cubicBezTo>
                  <a:lnTo>
                    <a:pt x="978144" y="1009293"/>
                  </a:lnTo>
                  <a:lnTo>
                    <a:pt x="899094" y="1009293"/>
                  </a:lnTo>
                  <a:cubicBezTo>
                    <a:pt x="890235" y="1009293"/>
                    <a:pt x="882739" y="1012700"/>
                    <a:pt x="876606" y="1017470"/>
                  </a:cubicBezTo>
                  <a:cubicBezTo>
                    <a:pt x="870473" y="1022922"/>
                    <a:pt x="866384" y="1029736"/>
                    <a:pt x="865021" y="1038595"/>
                  </a:cubicBezTo>
                  <a:lnTo>
                    <a:pt x="805052" y="1289374"/>
                  </a:lnTo>
                  <a:lnTo>
                    <a:pt x="775068" y="1052906"/>
                  </a:lnTo>
                  <a:cubicBezTo>
                    <a:pt x="773705" y="1044729"/>
                    <a:pt x="768935" y="1037914"/>
                    <a:pt x="762801" y="1033144"/>
                  </a:cubicBezTo>
                  <a:cubicBezTo>
                    <a:pt x="756668" y="1028374"/>
                    <a:pt x="749172" y="1025648"/>
                    <a:pt x="740995" y="1025648"/>
                  </a:cubicBezTo>
                  <a:lnTo>
                    <a:pt x="3651" y="1025648"/>
                  </a:lnTo>
                  <a:lnTo>
                    <a:pt x="3651" y="1095157"/>
                  </a:lnTo>
                  <a:lnTo>
                    <a:pt x="713055" y="1095157"/>
                  </a:lnTo>
                  <a:lnTo>
                    <a:pt x="775749" y="1486999"/>
                  </a:lnTo>
                  <a:cubicBezTo>
                    <a:pt x="777794" y="1495176"/>
                    <a:pt x="781882" y="1501991"/>
                    <a:pt x="788016" y="1506761"/>
                  </a:cubicBezTo>
                  <a:cubicBezTo>
                    <a:pt x="794149" y="1511531"/>
                    <a:pt x="802326" y="1514257"/>
                    <a:pt x="810504" y="1514257"/>
                  </a:cubicBezTo>
                  <a:lnTo>
                    <a:pt x="810504" y="1514257"/>
                  </a:lnTo>
                  <a:cubicBezTo>
                    <a:pt x="818682" y="1514257"/>
                    <a:pt x="826178" y="1510850"/>
                    <a:pt x="832311" y="1506080"/>
                  </a:cubicBezTo>
                  <a:cubicBezTo>
                    <a:pt x="838444" y="1500628"/>
                    <a:pt x="842533" y="1493813"/>
                    <a:pt x="843896" y="1485636"/>
                  </a:cubicBezTo>
                  <a:lnTo>
                    <a:pt x="929079" y="1080165"/>
                  </a:lnTo>
                  <a:lnTo>
                    <a:pt x="1010173" y="1080165"/>
                  </a:lnTo>
                  <a:cubicBezTo>
                    <a:pt x="1019032" y="1080165"/>
                    <a:pt x="1027209" y="1076758"/>
                    <a:pt x="1033343" y="1071306"/>
                  </a:cubicBezTo>
                  <a:cubicBezTo>
                    <a:pt x="1039476" y="1065854"/>
                    <a:pt x="1043565" y="1057677"/>
                    <a:pt x="1044246" y="1048817"/>
                  </a:cubicBezTo>
                  <a:lnTo>
                    <a:pt x="1057875" y="890036"/>
                  </a:lnTo>
                  <a:lnTo>
                    <a:pt x="1216656" y="1740503"/>
                  </a:lnTo>
                  <a:cubicBezTo>
                    <a:pt x="1218019" y="1748681"/>
                    <a:pt x="1222108" y="1756177"/>
                    <a:pt x="1228241" y="1761629"/>
                  </a:cubicBezTo>
                  <a:cubicBezTo>
                    <a:pt x="1234375" y="1767080"/>
                    <a:pt x="1241871" y="1769806"/>
                    <a:pt x="1250730" y="1769806"/>
                  </a:cubicBezTo>
                  <a:cubicBezTo>
                    <a:pt x="1259589" y="1769806"/>
                    <a:pt x="1267085" y="1766399"/>
                    <a:pt x="1273218" y="1760947"/>
                  </a:cubicBezTo>
                  <a:cubicBezTo>
                    <a:pt x="1279351" y="1755495"/>
                    <a:pt x="1283440" y="1747999"/>
                    <a:pt x="1284803" y="1739822"/>
                  </a:cubicBezTo>
                  <a:lnTo>
                    <a:pt x="1410192" y="1078802"/>
                  </a:lnTo>
                  <a:lnTo>
                    <a:pt x="2907369" y="1078802"/>
                  </a:lnTo>
                  <a:lnTo>
                    <a:pt x="2936671" y="1078802"/>
                  </a:lnTo>
                  <a:lnTo>
                    <a:pt x="2968700" y="1078802"/>
                  </a:lnTo>
                  <a:lnTo>
                    <a:pt x="2968700" y="1078120"/>
                  </a:lnTo>
                  <a:lnTo>
                    <a:pt x="2978922" y="1078120"/>
                  </a:lnTo>
                  <a:lnTo>
                    <a:pt x="3015721" y="1497221"/>
                  </a:lnTo>
                  <a:cubicBezTo>
                    <a:pt x="3016403" y="1505398"/>
                    <a:pt x="3020492" y="1513576"/>
                    <a:pt x="3026625" y="1519027"/>
                  </a:cubicBezTo>
                  <a:cubicBezTo>
                    <a:pt x="3032758" y="1524479"/>
                    <a:pt x="3040254" y="1528568"/>
                    <a:pt x="3049113" y="1528568"/>
                  </a:cubicBezTo>
                  <a:lnTo>
                    <a:pt x="3049794" y="1528568"/>
                  </a:lnTo>
                  <a:lnTo>
                    <a:pt x="3050476" y="1528568"/>
                  </a:lnTo>
                  <a:cubicBezTo>
                    <a:pt x="3059335" y="1528568"/>
                    <a:pt x="3066831" y="1525161"/>
                    <a:pt x="3072964" y="1520390"/>
                  </a:cubicBezTo>
                  <a:cubicBezTo>
                    <a:pt x="3079097" y="1514939"/>
                    <a:pt x="3083186" y="1507443"/>
                    <a:pt x="3084549" y="1499265"/>
                  </a:cubicBezTo>
                  <a:lnTo>
                    <a:pt x="3237197" y="563615"/>
                  </a:lnTo>
                  <a:lnTo>
                    <a:pt x="3340098" y="1068580"/>
                  </a:lnTo>
                  <a:lnTo>
                    <a:pt x="3340098" y="1068580"/>
                  </a:lnTo>
                  <a:cubicBezTo>
                    <a:pt x="3341461" y="1076758"/>
                    <a:pt x="3345550" y="1084254"/>
                    <a:pt x="3351683" y="1089705"/>
                  </a:cubicBezTo>
                  <a:cubicBezTo>
                    <a:pt x="3357816" y="1095157"/>
                    <a:pt x="3365994" y="1098564"/>
                    <a:pt x="3374171" y="1098564"/>
                  </a:cubicBezTo>
                  <a:lnTo>
                    <a:pt x="3533634" y="1098564"/>
                  </a:lnTo>
                  <a:cubicBezTo>
                    <a:pt x="3541811" y="1098564"/>
                    <a:pt x="3549307" y="1095157"/>
                    <a:pt x="3555441" y="1090387"/>
                  </a:cubicBezTo>
                  <a:cubicBezTo>
                    <a:pt x="3561574" y="1085616"/>
                    <a:pt x="3565663" y="1078802"/>
                    <a:pt x="3567026" y="1069943"/>
                  </a:cubicBezTo>
                  <a:lnTo>
                    <a:pt x="3607232" y="842334"/>
                  </a:lnTo>
                  <a:lnTo>
                    <a:pt x="3656979" y="1071987"/>
                  </a:lnTo>
                  <a:cubicBezTo>
                    <a:pt x="3659023" y="1079483"/>
                    <a:pt x="3663112" y="1086298"/>
                    <a:pt x="3669245" y="1091068"/>
                  </a:cubicBezTo>
                  <a:cubicBezTo>
                    <a:pt x="3675378" y="1095838"/>
                    <a:pt x="3682875" y="1098564"/>
                    <a:pt x="3690371" y="1098564"/>
                  </a:cubicBezTo>
                  <a:cubicBezTo>
                    <a:pt x="3854603" y="1098564"/>
                    <a:pt x="4162625" y="1098564"/>
                    <a:pt x="4326858" y="1098564"/>
                  </a:cubicBezTo>
                  <a:cubicBezTo>
                    <a:pt x="4340487" y="1098564"/>
                    <a:pt x="4354798" y="1098564"/>
                    <a:pt x="4368427" y="1098564"/>
                  </a:cubicBezTo>
                  <a:cubicBezTo>
                    <a:pt x="4405226" y="1098564"/>
                    <a:pt x="4459744" y="1066536"/>
                    <a:pt x="4459744" y="1015426"/>
                  </a:cubicBezTo>
                  <a:lnTo>
                    <a:pt x="4459744" y="659020"/>
                  </a:lnTo>
                  <a:cubicBezTo>
                    <a:pt x="4532660" y="646072"/>
                    <a:pt x="4611710" y="615407"/>
                    <a:pt x="4665545" y="552030"/>
                  </a:cubicBezTo>
                  <a:cubicBezTo>
                    <a:pt x="4672360" y="543171"/>
                    <a:pt x="4675086" y="532268"/>
                    <a:pt x="4673042" y="522046"/>
                  </a:cubicBezTo>
                  <a:cubicBezTo>
                    <a:pt x="4752091" y="414375"/>
                    <a:pt x="4786846" y="264453"/>
                    <a:pt x="4794342" y="184721"/>
                  </a:cubicBezTo>
                  <a:close/>
                </a:path>
              </a:pathLst>
            </a:custGeom>
            <a:grpFill/>
            <a:ln w="6804"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954DC28B-DA5D-40A5-BF5E-A8C07B13D6FD}"/>
                </a:ext>
              </a:extLst>
            </p:cNvPr>
            <p:cNvGrpSpPr/>
            <p:nvPr/>
          </p:nvGrpSpPr>
          <p:grpSpPr>
            <a:xfrm>
              <a:off x="477110" y="5658084"/>
              <a:ext cx="655351" cy="517912"/>
              <a:chOff x="6456816" y="5667609"/>
              <a:chExt cx="655351" cy="517912"/>
            </a:xfrm>
            <a:grpFill/>
          </p:grpSpPr>
          <p:sp>
            <p:nvSpPr>
              <p:cNvPr id="13" name="Freeform: Shape 14">
                <a:extLst>
                  <a:ext uri="{FF2B5EF4-FFF2-40B4-BE49-F238E27FC236}">
                    <a16:creationId xmlns:a16="http://schemas.microsoft.com/office/drawing/2014/main" id="{EC1A92E0-BAD3-4804-8CFB-2F36973DF453}"/>
                  </a:ext>
                </a:extLst>
              </p:cNvPr>
              <p:cNvSpPr/>
              <p:nvPr/>
            </p:nvSpPr>
            <p:spPr>
              <a:xfrm>
                <a:off x="6456816" y="5667609"/>
                <a:ext cx="517913" cy="517912"/>
              </a:xfrm>
              <a:custGeom>
                <a:avLst/>
                <a:gdLst>
                  <a:gd name="connsiteX0" fmla="*/ 460475 w 517912"/>
                  <a:gd name="connsiteY0" fmla="*/ 259443 h 517912"/>
                  <a:gd name="connsiteX1" fmla="*/ 259443 w 517912"/>
                  <a:gd name="connsiteY1" fmla="*/ 460475 h 517912"/>
                  <a:gd name="connsiteX2" fmla="*/ 58411 w 517912"/>
                  <a:gd name="connsiteY2" fmla="*/ 259443 h 517912"/>
                  <a:gd name="connsiteX3" fmla="*/ 259443 w 517912"/>
                  <a:gd name="connsiteY3" fmla="*/ 58411 h 517912"/>
                  <a:gd name="connsiteX4" fmla="*/ 460475 w 517912"/>
                  <a:gd name="connsiteY4" fmla="*/ 259443 h 517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912" h="517912">
                    <a:moveTo>
                      <a:pt x="460475" y="259443"/>
                    </a:moveTo>
                    <a:cubicBezTo>
                      <a:pt x="460475" y="370470"/>
                      <a:pt x="370470" y="460475"/>
                      <a:pt x="259443" y="460475"/>
                    </a:cubicBezTo>
                    <a:cubicBezTo>
                      <a:pt x="148416" y="460475"/>
                      <a:pt x="58411" y="370470"/>
                      <a:pt x="58411" y="259443"/>
                    </a:cubicBezTo>
                    <a:cubicBezTo>
                      <a:pt x="58411" y="148416"/>
                      <a:pt x="148416" y="58411"/>
                      <a:pt x="259443" y="58411"/>
                    </a:cubicBezTo>
                    <a:cubicBezTo>
                      <a:pt x="370470" y="58411"/>
                      <a:pt x="460475" y="148416"/>
                      <a:pt x="460475" y="259443"/>
                    </a:cubicBezTo>
                    <a:close/>
                  </a:path>
                </a:pathLst>
              </a:custGeom>
              <a:solidFill>
                <a:srgbClr val="004992"/>
              </a:solidFill>
              <a:ln w="108857" cap="flat">
                <a:solidFill>
                  <a:schemeClr val="accent1"/>
                </a:solidFill>
                <a:prstDash val="solid"/>
                <a:miter/>
              </a:ln>
            </p:spPr>
            <p:txBody>
              <a:bodyPr rtlCol="0" anchor="ctr"/>
              <a:lstStyle/>
              <a:p>
                <a:endParaRPr lang="en-US"/>
              </a:p>
            </p:txBody>
          </p:sp>
          <p:sp>
            <p:nvSpPr>
              <p:cNvPr id="14" name="Rectangle: Rounded Corners 15">
                <a:extLst>
                  <a:ext uri="{FF2B5EF4-FFF2-40B4-BE49-F238E27FC236}">
                    <a16:creationId xmlns:a16="http://schemas.microsoft.com/office/drawing/2014/main" id="{4F7FFD43-6FA1-417C-AF01-3A54B1EB3288}"/>
                  </a:ext>
                </a:extLst>
              </p:cNvPr>
              <p:cNvSpPr/>
              <p:nvPr/>
            </p:nvSpPr>
            <p:spPr>
              <a:xfrm>
                <a:off x="6913640" y="5874290"/>
                <a:ext cx="198527" cy="12946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96DB8CE4-378A-4F7B-8401-E84CD0360554}"/>
                </a:ext>
              </a:extLst>
            </p:cNvPr>
            <p:cNvSpPr/>
            <p:nvPr/>
          </p:nvSpPr>
          <p:spPr>
            <a:xfrm>
              <a:off x="995023" y="5898145"/>
              <a:ext cx="6479203" cy="653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451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2">
    <p:spTree>
      <p:nvGrpSpPr>
        <p:cNvPr id="1" name=""/>
        <p:cNvGrpSpPr/>
        <p:nvPr/>
      </p:nvGrpSpPr>
      <p:grpSpPr>
        <a:xfrm>
          <a:off x="0" y="0"/>
          <a:ext cx="0" cy="0"/>
          <a:chOff x="0" y="0"/>
          <a:chExt cx="0" cy="0"/>
        </a:xfrm>
      </p:grpSpPr>
      <p:pic>
        <p:nvPicPr>
          <p:cNvPr id="5" name="Picture 4" descr="A picture containing indoor, sitting, book, small&#10;&#10;Description automatically generated">
            <a:extLst>
              <a:ext uri="{FF2B5EF4-FFF2-40B4-BE49-F238E27FC236}">
                <a16:creationId xmlns:a16="http://schemas.microsoft.com/office/drawing/2014/main" id="{B9716915-6374-4BD0-A532-7A9B92C6A926}"/>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0" y="-1"/>
            <a:ext cx="10237304" cy="6858001"/>
          </a:xfrm>
          <a:prstGeom prst="rect">
            <a:avLst/>
          </a:prstGeom>
        </p:spPr>
      </p:pic>
      <p:sp>
        <p:nvSpPr>
          <p:cNvPr id="2" name="Title 1"/>
          <p:cNvSpPr>
            <a:spLocks noGrp="1"/>
          </p:cNvSpPr>
          <p:nvPr>
            <p:ph type="ctrTitle"/>
          </p:nvPr>
        </p:nvSpPr>
        <p:spPr>
          <a:xfrm>
            <a:off x="7695991" y="0"/>
            <a:ext cx="4495508" cy="3509963"/>
          </a:xfrm>
          <a:solidFill>
            <a:schemeClr val="accent1"/>
          </a:solidFill>
        </p:spPr>
        <p:txBody>
          <a:bodyPr anchor="b">
            <a:noAutofit/>
          </a:bodyPr>
          <a:lstStyle>
            <a:lvl1pPr algn="ctr">
              <a:defRPr sz="4000" cap="all" baseline="0"/>
            </a:lvl1pPr>
          </a:lstStyle>
          <a:p>
            <a:r>
              <a:rPr lang="en-US"/>
              <a:t>Click to edit Master title style</a:t>
            </a:r>
          </a:p>
        </p:txBody>
      </p:sp>
      <p:sp>
        <p:nvSpPr>
          <p:cNvPr id="3" name="Subtitle 2"/>
          <p:cNvSpPr>
            <a:spLocks noGrp="1"/>
          </p:cNvSpPr>
          <p:nvPr>
            <p:ph type="subTitle" idx="1"/>
          </p:nvPr>
        </p:nvSpPr>
        <p:spPr>
          <a:xfrm>
            <a:off x="7695991" y="3509963"/>
            <a:ext cx="4496009" cy="3348037"/>
          </a:xfrm>
          <a:solidFill>
            <a:schemeClr val="accent1"/>
          </a:solidFill>
        </p:spPr>
        <p:txBody>
          <a:bodyPr/>
          <a:lstStyle>
            <a:lvl1pPr marL="0" indent="0" algn="ctr">
              <a:buNone/>
              <a:defRPr sz="2281" cap="all" baseline="0">
                <a:solidFill>
                  <a:srgbClr val="3DAB46"/>
                </a:solidFill>
              </a:defRPr>
            </a:lvl1pPr>
            <a:lvl2pPr marL="434569" indent="0" algn="ctr">
              <a:buNone/>
              <a:defRPr sz="1901"/>
            </a:lvl2pPr>
            <a:lvl3pPr marL="869137" indent="0" algn="ctr">
              <a:buNone/>
              <a:defRPr sz="1711"/>
            </a:lvl3pPr>
            <a:lvl4pPr marL="1303706" indent="0" algn="ctr">
              <a:buNone/>
              <a:defRPr sz="1521"/>
            </a:lvl4pPr>
            <a:lvl5pPr marL="1738274" indent="0" algn="ctr">
              <a:buNone/>
              <a:defRPr sz="1521"/>
            </a:lvl5pPr>
            <a:lvl6pPr marL="2172843" indent="0" algn="ctr">
              <a:buNone/>
              <a:defRPr sz="1521"/>
            </a:lvl6pPr>
            <a:lvl7pPr marL="2607412" indent="0" algn="ctr">
              <a:buNone/>
              <a:defRPr sz="1521"/>
            </a:lvl7pPr>
            <a:lvl8pPr marL="3041980" indent="0" algn="ctr">
              <a:buNone/>
              <a:defRPr sz="1521"/>
            </a:lvl8pPr>
            <a:lvl9pPr marL="3476549" indent="0" algn="ctr">
              <a:buNone/>
              <a:defRPr sz="1521"/>
            </a:lvl9pPr>
          </a:lstStyle>
          <a:p>
            <a:r>
              <a:rPr lang="en-US"/>
              <a:t>Click to edit Master subtitle style</a:t>
            </a:r>
          </a:p>
        </p:txBody>
      </p:sp>
      <p:pic>
        <p:nvPicPr>
          <p:cNvPr id="6" name="Picture 5">
            <a:extLst>
              <a:ext uri="{FF2B5EF4-FFF2-40B4-BE49-F238E27FC236}">
                <a16:creationId xmlns:a16="http://schemas.microsoft.com/office/drawing/2014/main" id="{B3911558-D0DA-49BF-B0F2-53CB50A0E59C}"/>
              </a:ext>
            </a:extLst>
          </p:cNvPr>
          <p:cNvPicPr>
            <a:picLocks noChangeAspect="1" noChangeArrowheads="1"/>
          </p:cNvPicPr>
          <p:nvPr userDrawn="1"/>
        </p:nvPicPr>
        <p:blipFill>
          <a:blip r:embed="rId3" cstate="print"/>
          <a:srcRect/>
          <a:stretch>
            <a:fillRect/>
          </a:stretch>
        </p:blipFill>
        <p:spPr bwMode="auto">
          <a:xfrm>
            <a:off x="9690756" y="-2"/>
            <a:ext cx="1093096" cy="1523093"/>
          </a:xfrm>
          <a:prstGeom prst="rect">
            <a:avLst/>
          </a:prstGeom>
          <a:noFill/>
          <a:ln w="9525">
            <a:noFill/>
            <a:miter lim="800000"/>
            <a:headEnd/>
            <a:tailEnd/>
          </a:ln>
        </p:spPr>
      </p:pic>
    </p:spTree>
    <p:extLst>
      <p:ext uri="{BB962C8B-B14F-4D97-AF65-F5344CB8AC3E}">
        <p14:creationId xmlns:p14="http://schemas.microsoft.com/office/powerpoint/2010/main" val="200440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chemeClr val="bg1">
                <a:lumMod val="9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2" name="Hexagon 21">
            <a:extLst>
              <a:ext uri="{FF2B5EF4-FFF2-40B4-BE49-F238E27FC236}">
                <a16:creationId xmlns:a16="http://schemas.microsoft.com/office/drawing/2014/main" id="{E782D618-E31A-46E2-B2EF-17C9DAB0E97E}"/>
              </a:ext>
            </a:extLst>
          </p:cNvPr>
          <p:cNvSpPr/>
          <p:nvPr userDrawn="1"/>
        </p:nvSpPr>
        <p:spPr>
          <a:xfrm rot="5400000">
            <a:off x="1120395" y="2982020"/>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Hexagon 22">
            <a:extLst>
              <a:ext uri="{FF2B5EF4-FFF2-40B4-BE49-F238E27FC236}">
                <a16:creationId xmlns:a16="http://schemas.microsoft.com/office/drawing/2014/main" id="{531259DD-64CB-4DA1-AD6D-175D1BC0C080}"/>
              </a:ext>
            </a:extLst>
          </p:cNvPr>
          <p:cNvSpPr/>
          <p:nvPr userDrawn="1"/>
        </p:nvSpPr>
        <p:spPr>
          <a:xfrm rot="5400000">
            <a:off x="3188555" y="2821679"/>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Hexagon 23">
            <a:extLst>
              <a:ext uri="{FF2B5EF4-FFF2-40B4-BE49-F238E27FC236}">
                <a16:creationId xmlns:a16="http://schemas.microsoft.com/office/drawing/2014/main" id="{949D4368-1CD6-4BEA-A610-DE42970EA0EA}"/>
              </a:ext>
            </a:extLst>
          </p:cNvPr>
          <p:cNvSpPr/>
          <p:nvPr userDrawn="1"/>
        </p:nvSpPr>
        <p:spPr>
          <a:xfrm rot="5400000">
            <a:off x="5242057" y="2982020"/>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Hexagon 24">
            <a:extLst>
              <a:ext uri="{FF2B5EF4-FFF2-40B4-BE49-F238E27FC236}">
                <a16:creationId xmlns:a16="http://schemas.microsoft.com/office/drawing/2014/main" id="{ACAABC50-D387-484A-AA0F-EB04645F2116}"/>
              </a:ext>
            </a:extLst>
          </p:cNvPr>
          <p:cNvSpPr/>
          <p:nvPr userDrawn="1"/>
        </p:nvSpPr>
        <p:spPr>
          <a:xfrm rot="5400000">
            <a:off x="7324563" y="2821679"/>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Hexagon 25">
            <a:extLst>
              <a:ext uri="{FF2B5EF4-FFF2-40B4-BE49-F238E27FC236}">
                <a16:creationId xmlns:a16="http://schemas.microsoft.com/office/drawing/2014/main" id="{A9C2DD4D-CD5E-405E-A1A0-E8D0CD03D43F}"/>
              </a:ext>
            </a:extLst>
          </p:cNvPr>
          <p:cNvSpPr/>
          <p:nvPr userDrawn="1"/>
        </p:nvSpPr>
        <p:spPr>
          <a:xfrm rot="5400000">
            <a:off x="9378064" y="2982020"/>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 name="Group 8">
            <a:extLst>
              <a:ext uri="{FF2B5EF4-FFF2-40B4-BE49-F238E27FC236}">
                <a16:creationId xmlns:a16="http://schemas.microsoft.com/office/drawing/2014/main" id="{58F9F8B1-6BAC-4AD8-A471-D0C2B6FC88EB}"/>
              </a:ext>
            </a:extLst>
          </p:cNvPr>
          <p:cNvGrpSpPr/>
          <p:nvPr userDrawn="1"/>
        </p:nvGrpSpPr>
        <p:grpSpPr>
          <a:xfrm>
            <a:off x="883715" y="2433382"/>
            <a:ext cx="10284483" cy="2311399"/>
            <a:chOff x="764773" y="2273300"/>
            <a:chExt cx="10284482" cy="2311399"/>
          </a:xfrm>
        </p:grpSpPr>
        <p:cxnSp>
          <p:nvCxnSpPr>
            <p:cNvPr id="38" name="Straight Connector 37">
              <a:extLst>
                <a:ext uri="{FF2B5EF4-FFF2-40B4-BE49-F238E27FC236}">
                  <a16:creationId xmlns:a16="http://schemas.microsoft.com/office/drawing/2014/main" id="{98B00A50-8F71-4989-BC6C-70721A8EDF4B}"/>
                </a:ext>
              </a:extLst>
            </p:cNvPr>
            <p:cNvCxnSpPr>
              <a:cxnSpLocks/>
            </p:cNvCxnSpPr>
            <p:nvPr userDrawn="1"/>
          </p:nvCxnSpPr>
          <p:spPr>
            <a:xfrm>
              <a:off x="764773" y="2821940"/>
              <a:ext cx="1" cy="1357623"/>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D9CB32-4FF6-46E7-AD10-4891F90C114B}"/>
                </a:ext>
              </a:extLst>
            </p:cNvPr>
            <p:cNvCxnSpPr>
              <a:cxnSpLocks/>
            </p:cNvCxnSpPr>
            <p:nvPr userDrawn="1"/>
          </p:nvCxnSpPr>
          <p:spPr>
            <a:xfrm flipH="1">
              <a:off x="764773" y="2273300"/>
              <a:ext cx="1023052" cy="548640"/>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4C385E-0386-47EB-A5CD-8B5E6A7F9F1D}"/>
                </a:ext>
              </a:extLst>
            </p:cNvPr>
            <p:cNvCxnSpPr>
              <a:cxnSpLocks/>
            </p:cNvCxnSpPr>
            <p:nvPr userDrawn="1"/>
          </p:nvCxnSpPr>
          <p:spPr>
            <a:xfrm>
              <a:off x="1787825" y="22733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CA247777-17E8-47B0-9C02-A34C1E5702AD}"/>
                </a:ext>
              </a:extLst>
            </p:cNvPr>
            <p:cNvGrpSpPr/>
            <p:nvPr userDrawn="1"/>
          </p:nvGrpSpPr>
          <p:grpSpPr>
            <a:xfrm rot="10800000">
              <a:off x="2809142" y="2821940"/>
              <a:ext cx="2068161" cy="1762759"/>
              <a:chOff x="548642" y="2133600"/>
              <a:chExt cx="2068161" cy="1762759"/>
            </a:xfrm>
          </p:grpSpPr>
          <p:cxnSp>
            <p:nvCxnSpPr>
              <p:cNvPr id="57" name="Straight Connector 56">
                <a:extLst>
                  <a:ext uri="{FF2B5EF4-FFF2-40B4-BE49-F238E27FC236}">
                    <a16:creationId xmlns:a16="http://schemas.microsoft.com/office/drawing/2014/main" id="{ECB83C0A-AF62-4845-9EB4-5D06A0CF4372}"/>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2048AA9-3DFF-4A3E-8093-E7F3FB7D19E3}"/>
                  </a:ext>
                </a:extLst>
              </p:cNvPr>
              <p:cNvGrpSpPr/>
              <p:nvPr userDrawn="1"/>
            </p:nvGrpSpPr>
            <p:grpSpPr>
              <a:xfrm flipH="1">
                <a:off x="1571694" y="2133600"/>
                <a:ext cx="1045109" cy="1762759"/>
                <a:chOff x="394504" y="2235200"/>
                <a:chExt cx="1045109" cy="1762759"/>
              </a:xfrm>
            </p:grpSpPr>
            <p:cxnSp>
              <p:nvCxnSpPr>
                <p:cNvPr id="54" name="Straight Connector 53">
                  <a:extLst>
                    <a:ext uri="{FF2B5EF4-FFF2-40B4-BE49-F238E27FC236}">
                      <a16:creationId xmlns:a16="http://schemas.microsoft.com/office/drawing/2014/main" id="{7392E648-DDB8-4745-B06E-3D83FB0F1F5C}"/>
                    </a:ext>
                  </a:extLst>
                </p:cNvPr>
                <p:cNvCxnSpPr>
                  <a:cxnSpLocks/>
                </p:cNvCxnSpPr>
                <p:nvPr userDrawn="1"/>
              </p:nvCxnSpPr>
              <p:spPr>
                <a:xfrm rot="10800000" flipV="1">
                  <a:off x="394504" y="2823211"/>
                  <a:ext cx="22057" cy="1174748"/>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478A9A5-3601-4DBF-99BF-C2F33B3CE6A5}"/>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9" name="Group 58">
              <a:extLst>
                <a:ext uri="{FF2B5EF4-FFF2-40B4-BE49-F238E27FC236}">
                  <a16:creationId xmlns:a16="http://schemas.microsoft.com/office/drawing/2014/main" id="{A0C33B8E-B78E-4624-BE44-B396658EC6B5}"/>
                </a:ext>
              </a:extLst>
            </p:cNvPr>
            <p:cNvGrpSpPr/>
            <p:nvPr userDrawn="1"/>
          </p:nvGrpSpPr>
          <p:grpSpPr>
            <a:xfrm>
              <a:off x="4877303" y="2273300"/>
              <a:ext cx="4114800" cy="2311399"/>
              <a:chOff x="546372" y="2133600"/>
              <a:chExt cx="4114800" cy="2311399"/>
            </a:xfrm>
          </p:grpSpPr>
          <p:grpSp>
            <p:nvGrpSpPr>
              <p:cNvPr id="60" name="Group 59">
                <a:extLst>
                  <a:ext uri="{FF2B5EF4-FFF2-40B4-BE49-F238E27FC236}">
                    <a16:creationId xmlns:a16="http://schemas.microsoft.com/office/drawing/2014/main" id="{36948F02-2A58-4B70-878D-138873EF5487}"/>
                  </a:ext>
                </a:extLst>
              </p:cNvPr>
              <p:cNvGrpSpPr/>
              <p:nvPr userDrawn="1"/>
            </p:nvGrpSpPr>
            <p:grpSpPr>
              <a:xfrm>
                <a:off x="546372" y="2133600"/>
                <a:ext cx="2048374" cy="1755137"/>
                <a:chOff x="546372" y="2133600"/>
                <a:chExt cx="2048374" cy="1755137"/>
              </a:xfrm>
            </p:grpSpPr>
            <p:grpSp>
              <p:nvGrpSpPr>
                <p:cNvPr id="68" name="Group 67">
                  <a:extLst>
                    <a:ext uri="{FF2B5EF4-FFF2-40B4-BE49-F238E27FC236}">
                      <a16:creationId xmlns:a16="http://schemas.microsoft.com/office/drawing/2014/main" id="{2374C11E-A36A-4A02-91FB-1E2A147716EF}"/>
                    </a:ext>
                  </a:extLst>
                </p:cNvPr>
                <p:cNvGrpSpPr/>
                <p:nvPr userDrawn="1"/>
              </p:nvGrpSpPr>
              <p:grpSpPr>
                <a:xfrm>
                  <a:off x="546372" y="2133600"/>
                  <a:ext cx="1025322" cy="1755137"/>
                  <a:chOff x="414292" y="2235200"/>
                  <a:chExt cx="1025322" cy="1755137"/>
                </a:xfrm>
              </p:grpSpPr>
              <p:cxnSp>
                <p:nvCxnSpPr>
                  <p:cNvPr id="72" name="Straight Connector 71">
                    <a:extLst>
                      <a:ext uri="{FF2B5EF4-FFF2-40B4-BE49-F238E27FC236}">
                        <a16:creationId xmlns:a16="http://schemas.microsoft.com/office/drawing/2014/main" id="{A7659665-8409-4C94-81A8-ED44F07985C3}"/>
                      </a:ext>
                    </a:extLst>
                  </p:cNvPr>
                  <p:cNvCxnSpPr>
                    <a:cxnSpLocks/>
                  </p:cNvCxnSpPr>
                  <p:nvPr userDrawn="1"/>
                </p:nvCxnSpPr>
                <p:spPr>
                  <a:xfrm>
                    <a:off x="414292" y="2783840"/>
                    <a:ext cx="2268" cy="12064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CC43616-6493-4804-BA75-1DAA7A1D8B18}"/>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995EA5E0-F8C9-46F5-9994-0DBB5532E9C8}"/>
                    </a:ext>
                  </a:extLst>
                </p:cNvPr>
                <p:cNvCxnSpPr>
                  <a:cxnSpLocks/>
                </p:cNvCxnSpPr>
                <p:nvPr userDrawn="1"/>
              </p:nvCxnSpPr>
              <p:spPr>
                <a:xfrm>
                  <a:off x="1571694"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07CCC38F-9AFC-4443-AF2B-8B972EE312B9}"/>
                  </a:ext>
                </a:extLst>
              </p:cNvPr>
              <p:cNvGrpSpPr/>
              <p:nvPr userDrawn="1"/>
            </p:nvGrpSpPr>
            <p:grpSpPr>
              <a:xfrm rot="10800000">
                <a:off x="2590206" y="2722878"/>
                <a:ext cx="2070966" cy="1722121"/>
                <a:chOff x="548642" y="2133600"/>
                <a:chExt cx="2070966" cy="1722121"/>
              </a:xfrm>
            </p:grpSpPr>
            <p:cxnSp>
              <p:nvCxnSpPr>
                <p:cNvPr id="67" name="Straight Connector 66">
                  <a:extLst>
                    <a:ext uri="{FF2B5EF4-FFF2-40B4-BE49-F238E27FC236}">
                      <a16:creationId xmlns:a16="http://schemas.microsoft.com/office/drawing/2014/main" id="{85D60560-17BE-42C4-956A-FD0CCF2B311F}"/>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314ADB2B-6BAC-4187-9AD6-234699323C6F}"/>
                    </a:ext>
                  </a:extLst>
                </p:cNvPr>
                <p:cNvGrpSpPr/>
                <p:nvPr userDrawn="1"/>
              </p:nvGrpSpPr>
              <p:grpSpPr>
                <a:xfrm flipH="1">
                  <a:off x="1571694" y="2133600"/>
                  <a:ext cx="1047914" cy="1722121"/>
                  <a:chOff x="391699" y="2235200"/>
                  <a:chExt cx="1047914" cy="1722121"/>
                </a:xfrm>
              </p:grpSpPr>
              <p:cxnSp>
                <p:nvCxnSpPr>
                  <p:cNvPr id="64" name="Straight Connector 63">
                    <a:extLst>
                      <a:ext uri="{FF2B5EF4-FFF2-40B4-BE49-F238E27FC236}">
                        <a16:creationId xmlns:a16="http://schemas.microsoft.com/office/drawing/2014/main" id="{3AA32475-F311-40BF-84DB-2FBFF05A09E9}"/>
                      </a:ext>
                    </a:extLst>
                  </p:cNvPr>
                  <p:cNvCxnSpPr>
                    <a:cxnSpLocks/>
                  </p:cNvCxnSpPr>
                  <p:nvPr userDrawn="1"/>
                </p:nvCxnSpPr>
                <p:spPr>
                  <a:xfrm rot="10800000" flipV="1">
                    <a:off x="391699" y="2791460"/>
                    <a:ext cx="29076" cy="1165861"/>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076BDAC-837A-46AB-939A-33B4CAC4432D}"/>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1" name="Group 40">
              <a:extLst>
                <a:ext uri="{FF2B5EF4-FFF2-40B4-BE49-F238E27FC236}">
                  <a16:creationId xmlns:a16="http://schemas.microsoft.com/office/drawing/2014/main" id="{61A353AA-3B37-493F-A75A-FBE55A7FEAC3}"/>
                </a:ext>
              </a:extLst>
            </p:cNvPr>
            <p:cNvGrpSpPr/>
            <p:nvPr userDrawn="1"/>
          </p:nvGrpSpPr>
          <p:grpSpPr>
            <a:xfrm>
              <a:off x="8992103" y="2273300"/>
              <a:ext cx="2057152" cy="1851337"/>
              <a:chOff x="547757" y="2133600"/>
              <a:chExt cx="2057152" cy="1851337"/>
            </a:xfrm>
          </p:grpSpPr>
          <p:grpSp>
            <p:nvGrpSpPr>
              <p:cNvPr id="76" name="Group 75">
                <a:extLst>
                  <a:ext uri="{FF2B5EF4-FFF2-40B4-BE49-F238E27FC236}">
                    <a16:creationId xmlns:a16="http://schemas.microsoft.com/office/drawing/2014/main" id="{E7AC040A-1737-484C-8CEA-2ADF0DBFE9FB}"/>
                  </a:ext>
                </a:extLst>
              </p:cNvPr>
              <p:cNvGrpSpPr/>
              <p:nvPr userDrawn="1"/>
            </p:nvGrpSpPr>
            <p:grpSpPr>
              <a:xfrm>
                <a:off x="547757" y="2133600"/>
                <a:ext cx="1023937" cy="1762759"/>
                <a:chOff x="415677" y="2235200"/>
                <a:chExt cx="1023937" cy="1762759"/>
              </a:xfrm>
            </p:grpSpPr>
            <p:cxnSp>
              <p:nvCxnSpPr>
                <p:cNvPr id="80" name="Straight Connector 79">
                  <a:extLst>
                    <a:ext uri="{FF2B5EF4-FFF2-40B4-BE49-F238E27FC236}">
                      <a16:creationId xmlns:a16="http://schemas.microsoft.com/office/drawing/2014/main" id="{9CD9887E-CE43-4192-9065-D2A75389118E}"/>
                    </a:ext>
                  </a:extLst>
                </p:cNvPr>
                <p:cNvCxnSpPr>
                  <a:cxnSpLocks/>
                </p:cNvCxnSpPr>
                <p:nvPr userDrawn="1"/>
              </p:nvCxnSpPr>
              <p:spPr>
                <a:xfrm>
                  <a:off x="415677" y="2783840"/>
                  <a:ext cx="1" cy="1214119"/>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D14A159-829D-4CE4-9A8E-E2C0CBD3F3F7}"/>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31D099CA-B8FD-4314-AEDD-819F910D5BDB}"/>
                  </a:ext>
                </a:extLst>
              </p:cNvPr>
              <p:cNvGrpSpPr/>
              <p:nvPr userDrawn="1"/>
            </p:nvGrpSpPr>
            <p:grpSpPr>
              <a:xfrm flipH="1">
                <a:off x="1571694" y="2133600"/>
                <a:ext cx="1033215" cy="1851337"/>
                <a:chOff x="406398" y="2235200"/>
                <a:chExt cx="1033215" cy="1851337"/>
              </a:xfrm>
            </p:grpSpPr>
            <p:cxnSp>
              <p:nvCxnSpPr>
                <p:cNvPr id="78" name="Straight Connector 77">
                  <a:extLst>
                    <a:ext uri="{FF2B5EF4-FFF2-40B4-BE49-F238E27FC236}">
                      <a16:creationId xmlns:a16="http://schemas.microsoft.com/office/drawing/2014/main" id="{C02C6F16-E0CD-428F-BD21-449948C9D678}"/>
                    </a:ext>
                  </a:extLst>
                </p:cNvPr>
                <p:cNvCxnSpPr>
                  <a:cxnSpLocks/>
                </p:cNvCxnSpPr>
                <p:nvPr userDrawn="1"/>
              </p:nvCxnSpPr>
              <p:spPr>
                <a:xfrm flipH="1">
                  <a:off x="406398" y="2783840"/>
                  <a:ext cx="10163" cy="13026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6C222D2-654F-4BD1-A0BD-34C233CD23D3}"/>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 name="Oval 2">
            <a:extLst>
              <a:ext uri="{FF2B5EF4-FFF2-40B4-BE49-F238E27FC236}">
                <a16:creationId xmlns:a16="http://schemas.microsoft.com/office/drawing/2014/main" id="{EA93BAA0-B72B-4BFD-BCF9-4608ADE3AC72}"/>
              </a:ext>
            </a:extLst>
          </p:cNvPr>
          <p:cNvSpPr/>
          <p:nvPr userDrawn="1"/>
        </p:nvSpPr>
        <p:spPr>
          <a:xfrm>
            <a:off x="659872" y="4111045"/>
            <a:ext cx="4572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2" name="Oval 81">
            <a:extLst>
              <a:ext uri="{FF2B5EF4-FFF2-40B4-BE49-F238E27FC236}">
                <a16:creationId xmlns:a16="http://schemas.microsoft.com/office/drawing/2014/main" id="{07EC39C5-C4D5-4BE2-80A8-355FC3ECC12F}"/>
              </a:ext>
            </a:extLst>
          </p:cNvPr>
          <p:cNvSpPr/>
          <p:nvPr userDrawn="1"/>
        </p:nvSpPr>
        <p:spPr>
          <a:xfrm>
            <a:off x="1677924" y="2268282"/>
            <a:ext cx="457200" cy="457200"/>
          </a:xfrm>
          <a:prstGeom prst="ellipse">
            <a:avLst/>
          </a:prstGeom>
          <a:solidFill>
            <a:schemeClr val="bg1"/>
          </a:solid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3" name="Oval 82">
            <a:extLst>
              <a:ext uri="{FF2B5EF4-FFF2-40B4-BE49-F238E27FC236}">
                <a16:creationId xmlns:a16="http://schemas.microsoft.com/office/drawing/2014/main" id="{F5775AD5-ACEB-4CBE-BD90-53D7E05FA5AC}"/>
              </a:ext>
            </a:extLst>
          </p:cNvPr>
          <p:cNvSpPr/>
          <p:nvPr userDrawn="1"/>
        </p:nvSpPr>
        <p:spPr>
          <a:xfrm>
            <a:off x="3746085" y="4525070"/>
            <a:ext cx="457200" cy="457200"/>
          </a:xfrm>
          <a:prstGeom prst="ellipse">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4" name="Oval 83">
            <a:extLst>
              <a:ext uri="{FF2B5EF4-FFF2-40B4-BE49-F238E27FC236}">
                <a16:creationId xmlns:a16="http://schemas.microsoft.com/office/drawing/2014/main" id="{658774E0-9642-4F13-A5E6-09E3CB03DBB5}"/>
              </a:ext>
            </a:extLst>
          </p:cNvPr>
          <p:cNvSpPr/>
          <p:nvPr userDrawn="1"/>
        </p:nvSpPr>
        <p:spPr>
          <a:xfrm>
            <a:off x="5799587" y="2268282"/>
            <a:ext cx="457200" cy="457200"/>
          </a:xfrm>
          <a:prstGeom prst="ellipse">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5" name="Oval 84">
            <a:extLst>
              <a:ext uri="{FF2B5EF4-FFF2-40B4-BE49-F238E27FC236}">
                <a16:creationId xmlns:a16="http://schemas.microsoft.com/office/drawing/2014/main" id="{D65EF3DD-F676-4685-9875-B94CF9FB2C8D}"/>
              </a:ext>
            </a:extLst>
          </p:cNvPr>
          <p:cNvSpPr/>
          <p:nvPr userDrawn="1"/>
        </p:nvSpPr>
        <p:spPr>
          <a:xfrm>
            <a:off x="7882093" y="4499666"/>
            <a:ext cx="457200" cy="457200"/>
          </a:xfrm>
          <a:prstGeom prst="ellipse">
            <a:avLst/>
          </a:prstGeom>
          <a:solidFill>
            <a:schemeClr val="bg1"/>
          </a:solid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6" name="Oval 85">
            <a:extLst>
              <a:ext uri="{FF2B5EF4-FFF2-40B4-BE49-F238E27FC236}">
                <a16:creationId xmlns:a16="http://schemas.microsoft.com/office/drawing/2014/main" id="{160A3CDF-ADAF-4527-8705-2F8E3851CF65}"/>
              </a:ext>
            </a:extLst>
          </p:cNvPr>
          <p:cNvSpPr/>
          <p:nvPr userDrawn="1"/>
        </p:nvSpPr>
        <p:spPr>
          <a:xfrm>
            <a:off x="9935595" y="2246690"/>
            <a:ext cx="457200" cy="457200"/>
          </a:xfrm>
          <a:prstGeom prst="ellipse">
            <a:avLst/>
          </a:prstGeom>
          <a:solidFill>
            <a:schemeClr val="bg1"/>
          </a:solid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7" name="Oval 86">
            <a:extLst>
              <a:ext uri="{FF2B5EF4-FFF2-40B4-BE49-F238E27FC236}">
                <a16:creationId xmlns:a16="http://schemas.microsoft.com/office/drawing/2014/main" id="{3FD028A3-58B1-44C9-AC6A-A869FC68B50F}"/>
              </a:ext>
            </a:extLst>
          </p:cNvPr>
          <p:cNvSpPr/>
          <p:nvPr userDrawn="1"/>
        </p:nvSpPr>
        <p:spPr>
          <a:xfrm>
            <a:off x="10938323" y="4100876"/>
            <a:ext cx="4572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Title 29">
            <a:extLst>
              <a:ext uri="{FF2B5EF4-FFF2-40B4-BE49-F238E27FC236}">
                <a16:creationId xmlns:a16="http://schemas.microsoft.com/office/drawing/2014/main" id="{18F0CF87-D85A-411D-8002-1157A047CBEF}"/>
              </a:ext>
            </a:extLst>
          </p:cNvPr>
          <p:cNvSpPr>
            <a:spLocks noGrp="1"/>
          </p:cNvSpPr>
          <p:nvPr>
            <p:ph type="title"/>
          </p:nvPr>
        </p:nvSpPr>
        <p:spPr>
          <a:xfrm>
            <a:off x="445403" y="207553"/>
            <a:ext cx="10515600" cy="644475"/>
          </a:xfrm>
          <a:prstGeom prst="rect">
            <a:avLst/>
          </a:prstGeom>
        </p:spPr>
        <p:txBody>
          <a:bodyPr anchor="ctr">
            <a:normAutofit/>
          </a:bodyPr>
          <a:lstStyle>
            <a:lvl1pPr>
              <a:defRPr sz="2400"/>
            </a:lvl1pPr>
          </a:lstStyle>
          <a:p>
            <a:r>
              <a:rPr lang="en-US"/>
              <a:t>Click to edit Master title style</a:t>
            </a:r>
            <a:endParaRPr lang="en-US" dirty="0"/>
          </a:p>
        </p:txBody>
      </p:sp>
      <p:sp>
        <p:nvSpPr>
          <p:cNvPr id="31" name="TextBox 30">
            <a:extLst>
              <a:ext uri="{FF2B5EF4-FFF2-40B4-BE49-F238E27FC236}">
                <a16:creationId xmlns:a16="http://schemas.microsoft.com/office/drawing/2014/main" id="{9E8F9015-A4A2-47D3-9665-686A67F0ED81}"/>
              </a:ext>
            </a:extLst>
          </p:cNvPr>
          <p:cNvSpPr txBox="1"/>
          <p:nvPr userDrawn="1"/>
        </p:nvSpPr>
        <p:spPr>
          <a:xfrm>
            <a:off x="1383191" y="1586908"/>
            <a:ext cx="889480" cy="507831"/>
          </a:xfrm>
          <a:prstGeom prst="rect">
            <a:avLst/>
          </a:prstGeom>
          <a:noFill/>
        </p:spPr>
        <p:txBody>
          <a:bodyPr wrap="square" rtlCol="0">
            <a:spAutoFit/>
          </a:bodyPr>
          <a:lstStyle/>
          <a:p>
            <a:pPr algn="ctr"/>
            <a:r>
              <a:rPr lang="en-US" sz="2700" b="1" dirty="0">
                <a:solidFill>
                  <a:schemeClr val="accent2"/>
                </a:solidFill>
                <a:latin typeface="+mj-lt"/>
              </a:rPr>
              <a:t>01</a:t>
            </a:r>
            <a:endParaRPr lang="en-US" sz="1350" b="1" dirty="0">
              <a:solidFill>
                <a:schemeClr val="accent2"/>
              </a:solidFill>
              <a:latin typeface="+mj-lt"/>
            </a:endParaRPr>
          </a:p>
        </p:txBody>
      </p:sp>
      <p:sp>
        <p:nvSpPr>
          <p:cNvPr id="103" name="TextBox 102">
            <a:extLst>
              <a:ext uri="{FF2B5EF4-FFF2-40B4-BE49-F238E27FC236}">
                <a16:creationId xmlns:a16="http://schemas.microsoft.com/office/drawing/2014/main" id="{426A1182-EDE9-44E7-BA1C-CCAA1B422C3C}"/>
              </a:ext>
            </a:extLst>
          </p:cNvPr>
          <p:cNvSpPr txBox="1"/>
          <p:nvPr userDrawn="1"/>
        </p:nvSpPr>
        <p:spPr>
          <a:xfrm>
            <a:off x="3516779" y="5001794"/>
            <a:ext cx="889480" cy="507831"/>
          </a:xfrm>
          <a:prstGeom prst="rect">
            <a:avLst/>
          </a:prstGeom>
          <a:noFill/>
        </p:spPr>
        <p:txBody>
          <a:bodyPr wrap="square" rtlCol="0">
            <a:spAutoFit/>
          </a:bodyPr>
          <a:lstStyle/>
          <a:p>
            <a:pPr algn="ctr"/>
            <a:r>
              <a:rPr lang="en-US" sz="2700" b="1" dirty="0">
                <a:solidFill>
                  <a:schemeClr val="accent3"/>
                </a:solidFill>
                <a:latin typeface="+mj-lt"/>
              </a:rPr>
              <a:t>02</a:t>
            </a:r>
            <a:endParaRPr lang="en-US" sz="1350" b="1" dirty="0">
              <a:solidFill>
                <a:schemeClr val="accent3"/>
              </a:solidFill>
              <a:latin typeface="+mj-lt"/>
            </a:endParaRPr>
          </a:p>
        </p:txBody>
      </p:sp>
      <p:sp>
        <p:nvSpPr>
          <p:cNvPr id="104" name="TextBox 103">
            <a:extLst>
              <a:ext uri="{FF2B5EF4-FFF2-40B4-BE49-F238E27FC236}">
                <a16:creationId xmlns:a16="http://schemas.microsoft.com/office/drawing/2014/main" id="{453D0452-E8F6-4E1D-8D89-47F4DE14020B}"/>
              </a:ext>
            </a:extLst>
          </p:cNvPr>
          <p:cNvSpPr txBox="1"/>
          <p:nvPr userDrawn="1"/>
        </p:nvSpPr>
        <p:spPr>
          <a:xfrm>
            <a:off x="5574557" y="1593860"/>
            <a:ext cx="889480" cy="507831"/>
          </a:xfrm>
          <a:prstGeom prst="rect">
            <a:avLst/>
          </a:prstGeom>
          <a:noFill/>
        </p:spPr>
        <p:txBody>
          <a:bodyPr wrap="square" rtlCol="0">
            <a:spAutoFit/>
          </a:bodyPr>
          <a:lstStyle/>
          <a:p>
            <a:pPr algn="ctr"/>
            <a:r>
              <a:rPr lang="en-US" sz="2700" b="1" dirty="0">
                <a:solidFill>
                  <a:schemeClr val="accent4"/>
                </a:solidFill>
                <a:latin typeface="+mj-lt"/>
              </a:rPr>
              <a:t>03</a:t>
            </a:r>
            <a:endParaRPr lang="en-US" sz="1350" b="1" dirty="0">
              <a:solidFill>
                <a:schemeClr val="accent4"/>
              </a:solidFill>
              <a:latin typeface="+mj-lt"/>
            </a:endParaRPr>
          </a:p>
        </p:txBody>
      </p:sp>
      <p:sp>
        <p:nvSpPr>
          <p:cNvPr id="105" name="TextBox 104">
            <a:extLst>
              <a:ext uri="{FF2B5EF4-FFF2-40B4-BE49-F238E27FC236}">
                <a16:creationId xmlns:a16="http://schemas.microsoft.com/office/drawing/2014/main" id="{58EE8165-DF59-42CB-A646-DBDAB53967B1}"/>
              </a:ext>
            </a:extLst>
          </p:cNvPr>
          <p:cNvSpPr txBox="1"/>
          <p:nvPr userDrawn="1"/>
        </p:nvSpPr>
        <p:spPr>
          <a:xfrm>
            <a:off x="7657063" y="4982272"/>
            <a:ext cx="889480" cy="507831"/>
          </a:xfrm>
          <a:prstGeom prst="rect">
            <a:avLst/>
          </a:prstGeom>
          <a:noFill/>
        </p:spPr>
        <p:txBody>
          <a:bodyPr wrap="square" rtlCol="0">
            <a:spAutoFit/>
          </a:bodyPr>
          <a:lstStyle/>
          <a:p>
            <a:pPr algn="ctr"/>
            <a:r>
              <a:rPr lang="en-US" sz="2700" b="1" dirty="0">
                <a:solidFill>
                  <a:schemeClr val="accent5"/>
                </a:solidFill>
                <a:latin typeface="+mj-lt"/>
              </a:rPr>
              <a:t>04</a:t>
            </a:r>
            <a:endParaRPr lang="en-US" sz="1350" b="1" dirty="0">
              <a:solidFill>
                <a:schemeClr val="accent5"/>
              </a:solidFill>
              <a:latin typeface="+mj-lt"/>
            </a:endParaRPr>
          </a:p>
        </p:txBody>
      </p:sp>
      <p:sp>
        <p:nvSpPr>
          <p:cNvPr id="106" name="TextBox 105">
            <a:extLst>
              <a:ext uri="{FF2B5EF4-FFF2-40B4-BE49-F238E27FC236}">
                <a16:creationId xmlns:a16="http://schemas.microsoft.com/office/drawing/2014/main" id="{3EC5584D-5A50-4F4A-A8CD-530EFB27FD79}"/>
              </a:ext>
            </a:extLst>
          </p:cNvPr>
          <p:cNvSpPr txBox="1"/>
          <p:nvPr userDrawn="1"/>
        </p:nvSpPr>
        <p:spPr>
          <a:xfrm>
            <a:off x="9696220" y="1554587"/>
            <a:ext cx="889480" cy="507831"/>
          </a:xfrm>
          <a:prstGeom prst="rect">
            <a:avLst/>
          </a:prstGeom>
          <a:noFill/>
        </p:spPr>
        <p:txBody>
          <a:bodyPr wrap="square" rtlCol="0">
            <a:spAutoFit/>
          </a:bodyPr>
          <a:lstStyle/>
          <a:p>
            <a:pPr algn="ctr"/>
            <a:r>
              <a:rPr lang="en-US" sz="2700" b="1" dirty="0">
                <a:solidFill>
                  <a:schemeClr val="accent6"/>
                </a:solidFill>
                <a:latin typeface="+mj-lt"/>
              </a:rPr>
              <a:t>05</a:t>
            </a:r>
            <a:endParaRPr lang="en-US" sz="1350" b="1" dirty="0">
              <a:solidFill>
                <a:schemeClr val="accent6"/>
              </a:solidFill>
              <a:latin typeface="+mj-lt"/>
            </a:endParaRPr>
          </a:p>
        </p:txBody>
      </p:sp>
      <p:sp>
        <p:nvSpPr>
          <p:cNvPr id="35" name="Text Placeholder 34">
            <a:extLst>
              <a:ext uri="{FF2B5EF4-FFF2-40B4-BE49-F238E27FC236}">
                <a16:creationId xmlns:a16="http://schemas.microsoft.com/office/drawing/2014/main" id="{FF7EDF04-AD2B-463F-873D-F9F513090E6C}"/>
              </a:ext>
            </a:extLst>
          </p:cNvPr>
          <p:cNvSpPr>
            <a:spLocks noGrp="1"/>
          </p:cNvSpPr>
          <p:nvPr>
            <p:ph type="body" sz="quarter" idx="10"/>
          </p:nvPr>
        </p:nvSpPr>
        <p:spPr>
          <a:xfrm>
            <a:off x="881446" y="4610158"/>
            <a:ext cx="2068695" cy="391634"/>
          </a:xfrm>
          <a:prstGeom prst="rect">
            <a:avLst/>
          </a:prstGeom>
        </p:spPr>
        <p:txBody>
          <a:bodyPr>
            <a:normAutofit/>
          </a:bodyPr>
          <a:lstStyle>
            <a:lvl1pPr marL="0" indent="0" algn="ctr">
              <a:buNone/>
              <a:defRPr sz="1500">
                <a:solidFill>
                  <a:schemeClr val="accent2"/>
                </a:solidFill>
              </a:defRPr>
            </a:lvl1pPr>
          </a:lstStyle>
          <a:p>
            <a:pPr lvl="0"/>
            <a:r>
              <a:rPr lang="en-US"/>
              <a:t>Edit Master text styles</a:t>
            </a:r>
          </a:p>
        </p:txBody>
      </p:sp>
      <p:sp>
        <p:nvSpPr>
          <p:cNvPr id="107" name="Text Placeholder 34">
            <a:extLst>
              <a:ext uri="{FF2B5EF4-FFF2-40B4-BE49-F238E27FC236}">
                <a16:creationId xmlns:a16="http://schemas.microsoft.com/office/drawing/2014/main" id="{7F70B278-4654-46AC-8DD6-824CEF1DFAFB}"/>
              </a:ext>
            </a:extLst>
          </p:cNvPr>
          <p:cNvSpPr>
            <a:spLocks noGrp="1"/>
          </p:cNvSpPr>
          <p:nvPr>
            <p:ph type="body" sz="quarter" idx="11"/>
          </p:nvPr>
        </p:nvSpPr>
        <p:spPr>
          <a:xfrm>
            <a:off x="872176" y="5036817"/>
            <a:ext cx="2068695" cy="1159565"/>
          </a:xfrm>
          <a:prstGeom prst="rect">
            <a:avLst/>
          </a:prstGeom>
        </p:spPr>
        <p:txBody>
          <a:bodyPr>
            <a:normAutofit/>
          </a:bodyPr>
          <a:lstStyle>
            <a:lvl1pPr marL="0" indent="0" algn="ctr">
              <a:buNone/>
              <a:defRPr sz="1500">
                <a:solidFill>
                  <a:schemeClr val="tx1"/>
                </a:solidFill>
              </a:defRPr>
            </a:lvl1pPr>
          </a:lstStyle>
          <a:p>
            <a:pPr lvl="0"/>
            <a:r>
              <a:rPr lang="en-US"/>
              <a:t>Edit Master text styles</a:t>
            </a:r>
          </a:p>
        </p:txBody>
      </p:sp>
      <p:sp>
        <p:nvSpPr>
          <p:cNvPr id="108" name="Text Placeholder 34">
            <a:extLst>
              <a:ext uri="{FF2B5EF4-FFF2-40B4-BE49-F238E27FC236}">
                <a16:creationId xmlns:a16="http://schemas.microsoft.com/office/drawing/2014/main" id="{3B7069E5-61AE-4AB2-8653-98A7F283E09B}"/>
              </a:ext>
            </a:extLst>
          </p:cNvPr>
          <p:cNvSpPr>
            <a:spLocks noGrp="1"/>
          </p:cNvSpPr>
          <p:nvPr>
            <p:ph type="body" sz="quarter" idx="12"/>
          </p:nvPr>
        </p:nvSpPr>
        <p:spPr>
          <a:xfrm>
            <a:off x="4998514" y="4610158"/>
            <a:ext cx="2068695" cy="391634"/>
          </a:xfrm>
          <a:prstGeom prst="rect">
            <a:avLst/>
          </a:prstGeom>
        </p:spPr>
        <p:txBody>
          <a:bodyPr>
            <a:normAutofit/>
          </a:bodyPr>
          <a:lstStyle>
            <a:lvl1pPr marL="0" indent="0" algn="ctr">
              <a:buNone/>
              <a:defRPr sz="1500">
                <a:solidFill>
                  <a:schemeClr val="accent4"/>
                </a:solidFill>
              </a:defRPr>
            </a:lvl1pPr>
          </a:lstStyle>
          <a:p>
            <a:pPr lvl="0"/>
            <a:r>
              <a:rPr lang="en-US"/>
              <a:t>Edit Master text styles</a:t>
            </a:r>
          </a:p>
        </p:txBody>
      </p:sp>
      <p:sp>
        <p:nvSpPr>
          <p:cNvPr id="109" name="Text Placeholder 34">
            <a:extLst>
              <a:ext uri="{FF2B5EF4-FFF2-40B4-BE49-F238E27FC236}">
                <a16:creationId xmlns:a16="http://schemas.microsoft.com/office/drawing/2014/main" id="{38A8EB30-9561-4857-91EC-C9B25464AFDE}"/>
              </a:ext>
            </a:extLst>
          </p:cNvPr>
          <p:cNvSpPr>
            <a:spLocks noGrp="1"/>
          </p:cNvSpPr>
          <p:nvPr>
            <p:ph type="body" sz="quarter" idx="13"/>
          </p:nvPr>
        </p:nvSpPr>
        <p:spPr>
          <a:xfrm>
            <a:off x="4989246" y="5036817"/>
            <a:ext cx="2068695" cy="1159565"/>
          </a:xfrm>
          <a:prstGeom prst="rect">
            <a:avLst/>
          </a:prstGeom>
        </p:spPr>
        <p:txBody>
          <a:bodyPr>
            <a:normAutofit/>
          </a:bodyPr>
          <a:lstStyle>
            <a:lvl1pPr marL="0" indent="0" algn="ctr">
              <a:buNone/>
              <a:defRPr sz="1500">
                <a:solidFill>
                  <a:schemeClr val="tx1"/>
                </a:solidFill>
              </a:defRPr>
            </a:lvl1pPr>
          </a:lstStyle>
          <a:p>
            <a:pPr lvl="0"/>
            <a:r>
              <a:rPr lang="en-US"/>
              <a:t>Edit Master text styles</a:t>
            </a:r>
          </a:p>
        </p:txBody>
      </p:sp>
      <p:sp>
        <p:nvSpPr>
          <p:cNvPr id="110" name="Text Placeholder 34">
            <a:extLst>
              <a:ext uri="{FF2B5EF4-FFF2-40B4-BE49-F238E27FC236}">
                <a16:creationId xmlns:a16="http://schemas.microsoft.com/office/drawing/2014/main" id="{AE1932D4-1CD4-4631-9E96-954227141C8A}"/>
              </a:ext>
            </a:extLst>
          </p:cNvPr>
          <p:cNvSpPr>
            <a:spLocks noGrp="1"/>
          </p:cNvSpPr>
          <p:nvPr>
            <p:ph type="body" sz="quarter" idx="14"/>
          </p:nvPr>
        </p:nvSpPr>
        <p:spPr>
          <a:xfrm>
            <a:off x="9089341" y="4613478"/>
            <a:ext cx="2068695" cy="391634"/>
          </a:xfrm>
          <a:prstGeom prst="rect">
            <a:avLst/>
          </a:prstGeom>
        </p:spPr>
        <p:txBody>
          <a:bodyPr>
            <a:normAutofit/>
          </a:bodyPr>
          <a:lstStyle>
            <a:lvl1pPr marL="0" indent="0" algn="ctr">
              <a:buNone/>
              <a:defRPr sz="1500">
                <a:solidFill>
                  <a:schemeClr val="accent6"/>
                </a:solidFill>
              </a:defRPr>
            </a:lvl1pPr>
          </a:lstStyle>
          <a:p>
            <a:pPr lvl="0"/>
            <a:r>
              <a:rPr lang="en-US"/>
              <a:t>Edit Master text styles</a:t>
            </a:r>
          </a:p>
        </p:txBody>
      </p:sp>
      <p:sp>
        <p:nvSpPr>
          <p:cNvPr id="111" name="Text Placeholder 34">
            <a:extLst>
              <a:ext uri="{FF2B5EF4-FFF2-40B4-BE49-F238E27FC236}">
                <a16:creationId xmlns:a16="http://schemas.microsoft.com/office/drawing/2014/main" id="{7A6D526A-E91A-4FC8-8AB8-5FEA321F6ADC}"/>
              </a:ext>
            </a:extLst>
          </p:cNvPr>
          <p:cNvSpPr>
            <a:spLocks noGrp="1"/>
          </p:cNvSpPr>
          <p:nvPr>
            <p:ph type="body" sz="quarter" idx="15"/>
          </p:nvPr>
        </p:nvSpPr>
        <p:spPr>
          <a:xfrm>
            <a:off x="9080073" y="5040137"/>
            <a:ext cx="2068695" cy="1159565"/>
          </a:xfrm>
          <a:prstGeom prst="rect">
            <a:avLst/>
          </a:prstGeom>
        </p:spPr>
        <p:txBody>
          <a:bodyPr>
            <a:normAutofit/>
          </a:bodyPr>
          <a:lstStyle>
            <a:lvl1pPr marL="0" indent="0" algn="ctr">
              <a:buNone/>
              <a:defRPr sz="1500">
                <a:solidFill>
                  <a:schemeClr val="tx1"/>
                </a:solidFill>
              </a:defRPr>
            </a:lvl1pPr>
          </a:lstStyle>
          <a:p>
            <a:pPr lvl="0"/>
            <a:r>
              <a:rPr lang="en-US"/>
              <a:t>Edit Master text styles</a:t>
            </a:r>
          </a:p>
        </p:txBody>
      </p:sp>
      <p:sp>
        <p:nvSpPr>
          <p:cNvPr id="112" name="Text Placeholder 34">
            <a:extLst>
              <a:ext uri="{FF2B5EF4-FFF2-40B4-BE49-F238E27FC236}">
                <a16:creationId xmlns:a16="http://schemas.microsoft.com/office/drawing/2014/main" id="{61A32F9F-4ACF-442A-8853-0E4B42CC9EF2}"/>
              </a:ext>
            </a:extLst>
          </p:cNvPr>
          <p:cNvSpPr>
            <a:spLocks noGrp="1"/>
          </p:cNvSpPr>
          <p:nvPr>
            <p:ph type="body" sz="quarter" idx="16"/>
          </p:nvPr>
        </p:nvSpPr>
        <p:spPr>
          <a:xfrm>
            <a:off x="2965654" y="1126350"/>
            <a:ext cx="2068695" cy="391634"/>
          </a:xfrm>
          <a:prstGeom prst="rect">
            <a:avLst/>
          </a:prstGeom>
        </p:spPr>
        <p:txBody>
          <a:bodyPr>
            <a:normAutofit/>
          </a:bodyPr>
          <a:lstStyle>
            <a:lvl1pPr marL="0" indent="0" algn="ctr">
              <a:buNone/>
              <a:defRPr sz="1500">
                <a:solidFill>
                  <a:schemeClr val="accent3"/>
                </a:solidFill>
              </a:defRPr>
            </a:lvl1pPr>
          </a:lstStyle>
          <a:p>
            <a:pPr lvl="0"/>
            <a:r>
              <a:rPr lang="en-US"/>
              <a:t>Edit Master text styles</a:t>
            </a:r>
          </a:p>
        </p:txBody>
      </p:sp>
      <p:sp>
        <p:nvSpPr>
          <p:cNvPr id="113" name="Text Placeholder 34">
            <a:extLst>
              <a:ext uri="{FF2B5EF4-FFF2-40B4-BE49-F238E27FC236}">
                <a16:creationId xmlns:a16="http://schemas.microsoft.com/office/drawing/2014/main" id="{B3D0AD38-B8DA-4C19-97D0-C4BF494F2F0B}"/>
              </a:ext>
            </a:extLst>
          </p:cNvPr>
          <p:cNvSpPr>
            <a:spLocks noGrp="1"/>
          </p:cNvSpPr>
          <p:nvPr>
            <p:ph type="body" sz="quarter" idx="17"/>
          </p:nvPr>
        </p:nvSpPr>
        <p:spPr>
          <a:xfrm>
            <a:off x="2956386" y="1553009"/>
            <a:ext cx="2068695" cy="1159565"/>
          </a:xfrm>
          <a:prstGeom prst="rect">
            <a:avLst/>
          </a:prstGeom>
        </p:spPr>
        <p:txBody>
          <a:bodyPr>
            <a:normAutofit/>
          </a:bodyPr>
          <a:lstStyle>
            <a:lvl1pPr marL="0" indent="0" algn="ctr">
              <a:buNone/>
              <a:defRPr sz="1500">
                <a:solidFill>
                  <a:schemeClr val="tx1"/>
                </a:solidFill>
              </a:defRPr>
            </a:lvl1pPr>
          </a:lstStyle>
          <a:p>
            <a:pPr lvl="0"/>
            <a:r>
              <a:rPr lang="en-US"/>
              <a:t>Edit Master text styles</a:t>
            </a:r>
          </a:p>
        </p:txBody>
      </p:sp>
      <p:sp>
        <p:nvSpPr>
          <p:cNvPr id="114" name="Text Placeholder 34">
            <a:extLst>
              <a:ext uri="{FF2B5EF4-FFF2-40B4-BE49-F238E27FC236}">
                <a16:creationId xmlns:a16="http://schemas.microsoft.com/office/drawing/2014/main" id="{A8DE427E-A7F5-47D9-AA8C-5F8089A99E20}"/>
              </a:ext>
            </a:extLst>
          </p:cNvPr>
          <p:cNvSpPr>
            <a:spLocks noGrp="1"/>
          </p:cNvSpPr>
          <p:nvPr>
            <p:ph type="body" sz="quarter" idx="18"/>
          </p:nvPr>
        </p:nvSpPr>
        <p:spPr>
          <a:xfrm>
            <a:off x="7129515" y="1066973"/>
            <a:ext cx="2068695" cy="391634"/>
          </a:xfrm>
          <a:prstGeom prst="rect">
            <a:avLst/>
          </a:prstGeom>
        </p:spPr>
        <p:txBody>
          <a:bodyPr>
            <a:normAutofit/>
          </a:bodyPr>
          <a:lstStyle>
            <a:lvl1pPr marL="0" indent="0" algn="ctr">
              <a:buNone/>
              <a:defRPr sz="1500">
                <a:solidFill>
                  <a:schemeClr val="accent5"/>
                </a:solidFill>
              </a:defRPr>
            </a:lvl1pPr>
          </a:lstStyle>
          <a:p>
            <a:pPr lvl="0"/>
            <a:r>
              <a:rPr lang="en-US"/>
              <a:t>Edit Master text styles</a:t>
            </a:r>
          </a:p>
        </p:txBody>
      </p:sp>
      <p:sp>
        <p:nvSpPr>
          <p:cNvPr id="115" name="Text Placeholder 34">
            <a:extLst>
              <a:ext uri="{FF2B5EF4-FFF2-40B4-BE49-F238E27FC236}">
                <a16:creationId xmlns:a16="http://schemas.microsoft.com/office/drawing/2014/main" id="{E764A502-6D62-4133-90C7-1FE9B38E747B}"/>
              </a:ext>
            </a:extLst>
          </p:cNvPr>
          <p:cNvSpPr>
            <a:spLocks noGrp="1"/>
          </p:cNvSpPr>
          <p:nvPr>
            <p:ph type="body" sz="quarter" idx="19"/>
          </p:nvPr>
        </p:nvSpPr>
        <p:spPr>
          <a:xfrm>
            <a:off x="7120247" y="1493632"/>
            <a:ext cx="2068695" cy="1159565"/>
          </a:xfrm>
          <a:prstGeom prst="rect">
            <a:avLst/>
          </a:prstGeom>
        </p:spPr>
        <p:txBody>
          <a:bodyPr>
            <a:normAutofit/>
          </a:bodyPr>
          <a:lstStyle>
            <a:lvl1pPr marL="0" indent="0" algn="ctr">
              <a:buNone/>
              <a:defRPr sz="1500">
                <a:solidFill>
                  <a:schemeClr val="tx1"/>
                </a:solidFill>
              </a:defRPr>
            </a:lvl1pPr>
          </a:lstStyle>
          <a:p>
            <a:pPr lvl="0"/>
            <a:r>
              <a:rPr lang="en-US"/>
              <a:t>Edit Master text styles</a:t>
            </a:r>
          </a:p>
        </p:txBody>
      </p:sp>
    </p:spTree>
    <p:extLst>
      <p:ext uri="{BB962C8B-B14F-4D97-AF65-F5344CB8AC3E}">
        <p14:creationId xmlns:p14="http://schemas.microsoft.com/office/powerpoint/2010/main" val="3819911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A226-1A96-5448-87AA-C17AD94A5A58}"/>
              </a:ext>
            </a:extLst>
          </p:cNvPr>
          <p:cNvSpPr>
            <a:spLocks noGrp="1"/>
          </p:cNvSpPr>
          <p:nvPr>
            <p:ph type="title"/>
          </p:nvPr>
        </p:nvSpPr>
        <p:spPr/>
        <p:txBody>
          <a:bodyPr/>
          <a:lstStyle>
            <a:lvl1pPr algn="ctr">
              <a:defRPr sz="4800" b="1" i="0">
                <a:solidFill>
                  <a:srgbClr val="061D3A"/>
                </a:solidFill>
                <a:latin typeface="Avenir Black" panose="02000503020000020003" pitchFamily="2"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BC430CB8-FD21-4948-A25A-3937EF028B67}"/>
              </a:ext>
            </a:extLst>
          </p:cNvPr>
          <p:cNvSpPr>
            <a:spLocks noGrp="1"/>
          </p:cNvSpPr>
          <p:nvPr>
            <p:ph idx="1"/>
          </p:nvPr>
        </p:nvSpPr>
        <p:spPr/>
        <p:txBody>
          <a:bodyPr/>
          <a:lstStyle>
            <a:lvl1pPr>
              <a:defRPr b="0" i="0">
                <a:latin typeface="Arial Narrow" panose="020B0604020202020204" pitchFamily="34" charset="0"/>
                <a:cs typeface="Arial Narrow" panose="020B0604020202020204" pitchFamily="34" charset="0"/>
              </a:defRPr>
            </a:lvl1pPr>
            <a:lvl2pPr>
              <a:defRPr b="0" i="0">
                <a:latin typeface="Arial Narrow" panose="020B0604020202020204" pitchFamily="34" charset="0"/>
                <a:cs typeface="Arial Narrow" panose="020B0604020202020204" pitchFamily="34" charset="0"/>
              </a:defRPr>
            </a:lvl2pPr>
            <a:lvl3pPr>
              <a:defRPr b="0" i="0">
                <a:latin typeface="Arial Narrow" panose="020B0604020202020204" pitchFamily="34" charset="0"/>
                <a:cs typeface="Arial Narrow" panose="020B0604020202020204" pitchFamily="34" charset="0"/>
              </a:defRPr>
            </a:lvl3pPr>
            <a:lvl4pPr>
              <a:defRPr b="0" i="0">
                <a:latin typeface="Arial Narrow" panose="020B0604020202020204" pitchFamily="34" charset="0"/>
                <a:cs typeface="Arial Narrow" panose="020B0604020202020204" pitchFamily="34" charset="0"/>
              </a:defRPr>
            </a:lvl4pPr>
            <a:lvl5pPr>
              <a:defRPr b="0" i="0">
                <a:latin typeface="Arial Narrow" panose="020B0604020202020204" pitchFamily="34" charset="0"/>
                <a:cs typeface="Arial Narrow"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8EB8C74A-627A-7F43-B11D-BEA070AB24C0}"/>
              </a:ext>
            </a:extLst>
          </p:cNvPr>
          <p:cNvSpPr>
            <a:spLocks noGrp="1"/>
          </p:cNvSpPr>
          <p:nvPr>
            <p:ph type="sldNum" sz="quarter" idx="12"/>
          </p:nvPr>
        </p:nvSpPr>
        <p:spPr/>
        <p:txBody>
          <a:bodyPr/>
          <a:lstStyle>
            <a:lvl1pPr>
              <a:defRPr sz="1400" b="0" i="0">
                <a:solidFill>
                  <a:schemeClr val="bg1">
                    <a:lumMod val="95000"/>
                  </a:schemeClr>
                </a:solidFill>
                <a:latin typeface="Avenir Light" panose="020B0402020203020204" pitchFamily="34" charset="77"/>
              </a:defRPr>
            </a:lvl1pPr>
          </a:lstStyle>
          <a:p>
            <a:fld id="{732CA3CC-1038-3548-902E-E6592C1F8EB7}" type="slidenum">
              <a:rPr lang="en-GB" smtClean="0"/>
              <a:pPr/>
              <a:t>‹#›</a:t>
            </a:fld>
            <a:endParaRPr lang="en-GB"/>
          </a:p>
        </p:txBody>
      </p:sp>
      <p:pic>
        <p:nvPicPr>
          <p:cNvPr id="10" name="Picture 9">
            <a:extLst>
              <a:ext uri="{FF2B5EF4-FFF2-40B4-BE49-F238E27FC236}">
                <a16:creationId xmlns:a16="http://schemas.microsoft.com/office/drawing/2014/main" id="{96E88766-513E-9844-B821-4D5F3F81A1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38185" y="376665"/>
            <a:ext cx="743107" cy="1199808"/>
          </a:xfrm>
          <a:prstGeom prst="rect">
            <a:avLst/>
          </a:prstGeom>
          <a:effectLst>
            <a:reflection endPos="0" dir="5400000" sy="-100000" algn="bl" rotWithShape="0"/>
          </a:effectLst>
        </p:spPr>
      </p:pic>
      <p:pic>
        <p:nvPicPr>
          <p:cNvPr id="12" name="Picture 11" descr="Graphical user interface, text&#10;&#10;Description automatically generated with medium confidence">
            <a:extLst>
              <a:ext uri="{FF2B5EF4-FFF2-40B4-BE49-F238E27FC236}">
                <a16:creationId xmlns:a16="http://schemas.microsoft.com/office/drawing/2014/main" id="{F4FB7D60-61F3-7E40-ABEA-0254314DEF38}"/>
              </a:ext>
            </a:extLst>
          </p:cNvPr>
          <p:cNvPicPr>
            <a:picLocks noChangeAspect="1"/>
          </p:cNvPicPr>
          <p:nvPr userDrawn="1"/>
        </p:nvPicPr>
        <p:blipFill>
          <a:blip r:embed="rId3"/>
          <a:stretch>
            <a:fillRect/>
          </a:stretch>
        </p:blipFill>
        <p:spPr>
          <a:xfrm>
            <a:off x="12571" y="0"/>
            <a:ext cx="12166858" cy="6858000"/>
          </a:xfrm>
          <a:prstGeom prst="rect">
            <a:avLst/>
          </a:prstGeom>
        </p:spPr>
      </p:pic>
    </p:spTree>
    <p:extLst>
      <p:ext uri="{BB962C8B-B14F-4D97-AF65-F5344CB8AC3E}">
        <p14:creationId xmlns:p14="http://schemas.microsoft.com/office/powerpoint/2010/main" val="29140875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6260-2E42-5F46-A6A3-242B05DB6D5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EA43EAD-D4A0-2945-938C-FEB0E1361A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D7FA34C-E4A0-2143-AC36-427C762A5FD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738701B-21C3-5640-9AAA-80E8684843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36560-15FD-9641-BEF5-B9340857D9EF}"/>
              </a:ext>
            </a:extLst>
          </p:cNvPr>
          <p:cNvSpPr>
            <a:spLocks noGrp="1"/>
          </p:cNvSpPr>
          <p:nvPr>
            <p:ph type="sldNum" sz="quarter" idx="12"/>
          </p:nvPr>
        </p:nvSpPr>
        <p:spPr/>
        <p:txBody>
          <a:bodyPr/>
          <a:lstStyle/>
          <a:p>
            <a:fld id="{732CA3CC-1038-3548-902E-E6592C1F8EB7}" type="slidenum">
              <a:rPr lang="en-GB" smtClean="0"/>
              <a:t>‹#›</a:t>
            </a:fld>
            <a:endParaRPr lang="en-GB"/>
          </a:p>
        </p:txBody>
      </p:sp>
    </p:spTree>
    <p:extLst>
      <p:ext uri="{BB962C8B-B14F-4D97-AF65-F5344CB8AC3E}">
        <p14:creationId xmlns:p14="http://schemas.microsoft.com/office/powerpoint/2010/main" val="387030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ECCAF-10A1-7647-BBC6-54E1F68C3D0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8F8EACB-65D5-2D4F-A31D-D2C687B0417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D65A5A3-4C12-B04C-B51B-7658BF002D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8BC292A-FF6E-3947-A95A-2049AC7569B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132D59CC-9D6D-9144-8462-A782D295FA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D39476-6347-D04A-A669-EB14FEE30E34}"/>
              </a:ext>
            </a:extLst>
          </p:cNvPr>
          <p:cNvSpPr>
            <a:spLocks noGrp="1"/>
          </p:cNvSpPr>
          <p:nvPr>
            <p:ph type="sldNum" sz="quarter" idx="12"/>
          </p:nvPr>
        </p:nvSpPr>
        <p:spPr/>
        <p:txBody>
          <a:bodyPr/>
          <a:lstStyle/>
          <a:p>
            <a:fld id="{732CA3CC-1038-3548-902E-E6592C1F8EB7}" type="slidenum">
              <a:rPr lang="en-GB" smtClean="0"/>
              <a:t>‹#›</a:t>
            </a:fld>
            <a:endParaRPr lang="en-GB"/>
          </a:p>
        </p:txBody>
      </p:sp>
    </p:spTree>
    <p:extLst>
      <p:ext uri="{BB962C8B-B14F-4D97-AF65-F5344CB8AC3E}">
        <p14:creationId xmlns:p14="http://schemas.microsoft.com/office/powerpoint/2010/main" val="2255220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EE85-201E-0F44-B35A-F1D490CE1AC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85428F9-6D2C-5341-B395-F9CBEED944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B8C9DE1-904A-2145-9BC5-09F3BA3B272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821DFDB-7223-C645-B909-EE7D4342B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6CE50A-E0B6-DD42-9058-734151379B3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7D23EA4-2868-7945-BF24-A2517D838805}"/>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3934B1CE-CEB5-B540-AC6F-4EAB844B32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79A870D-5067-2D40-B5B1-85FC84134AEC}"/>
              </a:ext>
            </a:extLst>
          </p:cNvPr>
          <p:cNvSpPr>
            <a:spLocks noGrp="1"/>
          </p:cNvSpPr>
          <p:nvPr>
            <p:ph type="sldNum" sz="quarter" idx="12"/>
          </p:nvPr>
        </p:nvSpPr>
        <p:spPr/>
        <p:txBody>
          <a:bodyPr/>
          <a:lstStyle/>
          <a:p>
            <a:fld id="{732CA3CC-1038-3548-902E-E6592C1F8EB7}" type="slidenum">
              <a:rPr lang="en-GB" smtClean="0"/>
              <a:t>‹#›</a:t>
            </a:fld>
            <a:endParaRPr lang="en-GB"/>
          </a:p>
        </p:txBody>
      </p:sp>
    </p:spTree>
    <p:extLst>
      <p:ext uri="{BB962C8B-B14F-4D97-AF65-F5344CB8AC3E}">
        <p14:creationId xmlns:p14="http://schemas.microsoft.com/office/powerpoint/2010/main" val="192070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3CA2D0F-C7C7-3842-B41D-6A66D3B5D2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1EE937F-098B-DB47-AC18-0F072CBD3067}"/>
              </a:ext>
            </a:extLst>
          </p:cNvPr>
          <p:cNvSpPr>
            <a:spLocks noGrp="1"/>
          </p:cNvSpPr>
          <p:nvPr>
            <p:ph type="title"/>
          </p:nvPr>
        </p:nvSpPr>
        <p:spPr>
          <a:xfrm>
            <a:off x="838200" y="2214756"/>
            <a:ext cx="10634666" cy="1325563"/>
          </a:xfrm>
        </p:spPr>
        <p:txBody>
          <a:bodyPr>
            <a:noAutofit/>
          </a:bodyPr>
          <a:lstStyle>
            <a:lvl1pPr algn="ctr">
              <a:defRPr sz="6000" b="1">
                <a:solidFill>
                  <a:schemeClr val="bg1"/>
                </a:solidFill>
              </a:defRPr>
            </a:lvl1pPr>
          </a:lstStyle>
          <a:p>
            <a:r>
              <a:rPr lang="en-GB" dirty="0"/>
              <a:t>Click to edit Master title style</a:t>
            </a:r>
          </a:p>
        </p:txBody>
      </p:sp>
      <p:sp>
        <p:nvSpPr>
          <p:cNvPr id="3" name="Date Placeholder 2">
            <a:extLst>
              <a:ext uri="{FF2B5EF4-FFF2-40B4-BE49-F238E27FC236}">
                <a16:creationId xmlns:a16="http://schemas.microsoft.com/office/drawing/2014/main" id="{0AA85E66-EC6F-0D4F-AE84-5CB46E809F07}"/>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D8703C2D-0675-A34C-B878-07193B61B4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D9A632-E87E-804D-9F4A-3F68BDC47655}"/>
              </a:ext>
            </a:extLst>
          </p:cNvPr>
          <p:cNvSpPr>
            <a:spLocks noGrp="1"/>
          </p:cNvSpPr>
          <p:nvPr>
            <p:ph type="sldNum" sz="quarter" idx="12"/>
          </p:nvPr>
        </p:nvSpPr>
        <p:spPr/>
        <p:txBody>
          <a:bodyPr/>
          <a:lstStyle/>
          <a:p>
            <a:fld id="{732CA3CC-1038-3548-902E-E6592C1F8EB7}" type="slidenum">
              <a:rPr lang="en-GB" smtClean="0"/>
              <a:t>‹#›</a:t>
            </a:fld>
            <a:endParaRPr lang="en-GB"/>
          </a:p>
        </p:txBody>
      </p:sp>
    </p:spTree>
    <p:extLst>
      <p:ext uri="{BB962C8B-B14F-4D97-AF65-F5344CB8AC3E}">
        <p14:creationId xmlns:p14="http://schemas.microsoft.com/office/powerpoint/2010/main" val="4157033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CCBBE2-D874-4744-804A-E02245CED3CD}"/>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52CEDCC8-5CBA-204D-8C2C-144C34667B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352270-2821-5C48-9960-917B8A98D675}"/>
              </a:ext>
            </a:extLst>
          </p:cNvPr>
          <p:cNvSpPr>
            <a:spLocks noGrp="1"/>
          </p:cNvSpPr>
          <p:nvPr>
            <p:ph type="sldNum" sz="quarter" idx="12"/>
          </p:nvPr>
        </p:nvSpPr>
        <p:spPr/>
        <p:txBody>
          <a:bodyPr/>
          <a:lstStyle/>
          <a:p>
            <a:fld id="{732CA3CC-1038-3548-902E-E6592C1F8EB7}" type="slidenum">
              <a:rPr lang="en-GB" smtClean="0"/>
              <a:t>‹#›</a:t>
            </a:fld>
            <a:endParaRPr lang="en-GB"/>
          </a:p>
        </p:txBody>
      </p:sp>
      <p:pic>
        <p:nvPicPr>
          <p:cNvPr id="7" name="Picture 6" descr="Graphical user interface&#10;&#10;Description automatically generated">
            <a:extLst>
              <a:ext uri="{FF2B5EF4-FFF2-40B4-BE49-F238E27FC236}">
                <a16:creationId xmlns:a16="http://schemas.microsoft.com/office/drawing/2014/main" id="{CDA072ED-E579-EB43-AE87-5A06A3EFDAD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8371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E974F-53B4-D34E-8185-A426C71644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124368B-D76B-2240-82E7-B00A0BD17E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53BC146-83E0-BF40-9571-84CCE78ED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E6524A-3F42-A945-8AB5-26AAABA2F40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DA168E-EBD7-574C-9CDD-84E7E11404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35CDAF-6176-5B4F-A70C-37AC594F9733}"/>
              </a:ext>
            </a:extLst>
          </p:cNvPr>
          <p:cNvSpPr>
            <a:spLocks noGrp="1"/>
          </p:cNvSpPr>
          <p:nvPr>
            <p:ph type="sldNum" sz="quarter" idx="12"/>
          </p:nvPr>
        </p:nvSpPr>
        <p:spPr/>
        <p:txBody>
          <a:bodyPr/>
          <a:lstStyle/>
          <a:p>
            <a:fld id="{732CA3CC-1038-3548-902E-E6592C1F8EB7}" type="slidenum">
              <a:rPr lang="en-GB" smtClean="0"/>
              <a:t>‹#›</a:t>
            </a:fld>
            <a:endParaRPr lang="en-GB"/>
          </a:p>
        </p:txBody>
      </p:sp>
    </p:spTree>
    <p:extLst>
      <p:ext uri="{BB962C8B-B14F-4D97-AF65-F5344CB8AC3E}">
        <p14:creationId xmlns:p14="http://schemas.microsoft.com/office/powerpoint/2010/main" val="1796613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D8CB1-EFB3-5744-AE84-D0CAFFF808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4BA1A4A-6ABB-C74D-AAB3-0FC671E5AD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54CDDD-5879-4A40-A861-D5923F904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189D4E-F30F-9048-887B-D1D31261399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17B1BE9-EB0C-3946-B0E4-B8486F1085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F9B47C-2A10-9646-8B7C-EB5A5D77AF8B}"/>
              </a:ext>
            </a:extLst>
          </p:cNvPr>
          <p:cNvSpPr>
            <a:spLocks noGrp="1"/>
          </p:cNvSpPr>
          <p:nvPr>
            <p:ph type="sldNum" sz="quarter" idx="12"/>
          </p:nvPr>
        </p:nvSpPr>
        <p:spPr/>
        <p:txBody>
          <a:bodyPr/>
          <a:lstStyle/>
          <a:p>
            <a:fld id="{732CA3CC-1038-3548-902E-E6592C1F8EB7}" type="slidenum">
              <a:rPr lang="en-GB" smtClean="0"/>
              <a:t>‹#›</a:t>
            </a:fld>
            <a:endParaRPr lang="en-GB"/>
          </a:p>
        </p:txBody>
      </p:sp>
    </p:spTree>
    <p:extLst>
      <p:ext uri="{BB962C8B-B14F-4D97-AF65-F5344CB8AC3E}">
        <p14:creationId xmlns:p14="http://schemas.microsoft.com/office/powerpoint/2010/main" val="3778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8F7EF8-526C-0A43-A5C4-1EEF4EAF2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876955EB-7827-7044-AB92-210B5E6164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12C974D4-F18D-844D-86B8-3B48966BDE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638612B-4E49-F042-8466-2B070117A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5F11AD-932D-3E44-8240-94C2B8F818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CA3CC-1038-3548-902E-E6592C1F8EB7}" type="slidenum">
              <a:rPr lang="en-GB" smtClean="0"/>
              <a:t>‹#›</a:t>
            </a:fld>
            <a:endParaRPr lang="en-GB"/>
          </a:p>
        </p:txBody>
      </p:sp>
    </p:spTree>
    <p:extLst>
      <p:ext uri="{BB962C8B-B14F-4D97-AF65-F5344CB8AC3E}">
        <p14:creationId xmlns:p14="http://schemas.microsoft.com/office/powerpoint/2010/main" val="3523002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venir Medium"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BB4397-5E33-714B-968A-B231919C802A}"/>
              </a:ext>
            </a:extLst>
          </p:cNvPr>
          <p:cNvSpPr>
            <a:spLocks noGrp="1"/>
          </p:cNvSpPr>
          <p:nvPr>
            <p:ph type="sldNum" sz="quarter" idx="12"/>
          </p:nvPr>
        </p:nvSpPr>
        <p:spPr/>
        <p:txBody>
          <a:bodyPr/>
          <a:lstStyle/>
          <a:p>
            <a:fld id="{732CA3CC-1038-3548-902E-E6592C1F8EB7}" type="slidenum">
              <a:rPr lang="en-GB" smtClean="0"/>
              <a:t>1</a:t>
            </a:fld>
            <a:endParaRPr lang="en-GB"/>
          </a:p>
        </p:txBody>
      </p:sp>
    </p:spTree>
    <p:extLst>
      <p:ext uri="{BB962C8B-B14F-4D97-AF65-F5344CB8AC3E}">
        <p14:creationId xmlns:p14="http://schemas.microsoft.com/office/powerpoint/2010/main" val="4049457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8DF663C-4985-4914-A664-619CD68C2F2E}"/>
              </a:ext>
            </a:extLst>
          </p:cNvPr>
          <p:cNvGraphicFramePr>
            <a:graphicFrameLocks noGrp="1"/>
          </p:cNvGraphicFramePr>
          <p:nvPr>
            <p:extLst>
              <p:ext uri="{D42A27DB-BD31-4B8C-83A1-F6EECF244321}">
                <p14:modId xmlns:p14="http://schemas.microsoft.com/office/powerpoint/2010/main" val="3629466502"/>
              </p:ext>
            </p:extLst>
          </p:nvPr>
        </p:nvGraphicFramePr>
        <p:xfrm>
          <a:off x="625033" y="1736201"/>
          <a:ext cx="10385868" cy="4545659"/>
        </p:xfrm>
        <a:graphic>
          <a:graphicData uri="http://schemas.openxmlformats.org/drawingml/2006/table">
            <a:tbl>
              <a:tblPr firstRow="1" firstCol="1" bandRow="1">
                <a:tableStyleId>{5C22544A-7EE6-4342-B048-85BDC9FD1C3A}</a:tableStyleId>
              </a:tblPr>
              <a:tblGrid>
                <a:gridCol w="1329347">
                  <a:extLst>
                    <a:ext uri="{9D8B030D-6E8A-4147-A177-3AD203B41FA5}">
                      <a16:colId xmlns:a16="http://schemas.microsoft.com/office/drawing/2014/main" val="2610328504"/>
                    </a:ext>
                  </a:extLst>
                </a:gridCol>
                <a:gridCol w="9056521">
                  <a:extLst>
                    <a:ext uri="{9D8B030D-6E8A-4147-A177-3AD203B41FA5}">
                      <a16:colId xmlns:a16="http://schemas.microsoft.com/office/drawing/2014/main" val="4151464995"/>
                    </a:ext>
                  </a:extLst>
                </a:gridCol>
              </a:tblGrid>
              <a:tr h="227547">
                <a:tc>
                  <a:txBody>
                    <a:bodyPr/>
                    <a:lstStyle/>
                    <a:p>
                      <a:pPr algn="just">
                        <a:lnSpc>
                          <a:spcPct val="115000"/>
                        </a:lnSpc>
                        <a:spcAft>
                          <a:spcPts val="800"/>
                        </a:spcAft>
                      </a:pPr>
                      <a:r>
                        <a:rPr lang="en-ZA" sz="1400" dirty="0">
                          <a:effectLst/>
                          <a:latin typeface="Arial Narrow" panose="020B0606020202030204" pitchFamily="34" charset="0"/>
                        </a:rPr>
                        <a:t>Outcome 1</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400" dirty="0">
                          <a:solidFill>
                            <a:schemeClr val="tx1"/>
                          </a:solidFill>
                          <a:effectLst/>
                          <a:latin typeface="Arial Narrow" panose="020B0606020202030204" pitchFamily="34" charset="0"/>
                        </a:rPr>
                        <a:t>To promote the improvement of quality and the reduction of costs in the private health care sector</a:t>
                      </a:r>
                      <a:endParaRPr lang="en-GB"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val="3395746222"/>
                  </a:ext>
                </a:extLst>
              </a:tr>
              <a:tr h="1452812">
                <a:tc>
                  <a:txBody>
                    <a:bodyPr/>
                    <a:lstStyle/>
                    <a:p>
                      <a:pPr algn="just">
                        <a:lnSpc>
                          <a:spcPct val="115000"/>
                        </a:lnSpc>
                        <a:spcAft>
                          <a:spcPts val="800"/>
                        </a:spcAft>
                      </a:pPr>
                      <a:r>
                        <a:rPr lang="en-ZA" sz="1400">
                          <a:effectLst/>
                          <a:latin typeface="Arial Narrow" panose="020B0606020202030204" pitchFamily="34" charset="0"/>
                        </a:rPr>
                        <a:t>Statement</a:t>
                      </a:r>
                      <a:endParaRPr lang="en-GB" sz="14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400" dirty="0">
                          <a:effectLst/>
                          <a:latin typeface="Arial Narrow" panose="020B0606020202030204" pitchFamily="34" charset="0"/>
                        </a:rPr>
                        <a:t>The high costs of health care services in the private sector has been identified as one of the key factors that affects the sustainability of medical schemes in the short to medium term. The CMS is mandated to collect quality data from the private sector and advise the Health Ministry regarding the appropriate policy interventions. The CMS has to collect all the data on both quality and costs in order to determine if scheme members are getting value-for-money in the many health programmes that they belong to. The CMS supports the increased utilisation of Alternative Reimbursement Models Compared to Fee-for-Service Arrangements coupled with contracting for better outcomes between Schemes and Managed Care Organisations, as well as between Medical Schemes and Healthcare Providers</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val="1687882532"/>
                  </a:ext>
                </a:extLst>
              </a:tr>
              <a:tr h="227547">
                <a:tc>
                  <a:txBody>
                    <a:bodyPr/>
                    <a:lstStyle/>
                    <a:p>
                      <a:pPr algn="just">
                        <a:lnSpc>
                          <a:spcPct val="115000"/>
                        </a:lnSpc>
                        <a:spcAft>
                          <a:spcPts val="800"/>
                        </a:spcAft>
                      </a:pPr>
                      <a:r>
                        <a:rPr lang="en-ZA" sz="1400" b="1">
                          <a:effectLst/>
                          <a:latin typeface="Arial Narrow" panose="020B0606020202030204" pitchFamily="34" charset="0"/>
                        </a:rPr>
                        <a:t>Outcome 2</a:t>
                      </a:r>
                      <a:endParaRPr lang="en-GB"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400" b="1" dirty="0">
                          <a:effectLst/>
                          <a:latin typeface="Arial Narrow" panose="020B0606020202030204" pitchFamily="34" charset="0"/>
                        </a:rPr>
                        <a:t>To encourage effective risk pooling</a:t>
                      </a:r>
                      <a:endParaRPr lang="en-GB"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val="3953166254"/>
                  </a:ext>
                </a:extLst>
              </a:tr>
              <a:tr h="1150272">
                <a:tc>
                  <a:txBody>
                    <a:bodyPr/>
                    <a:lstStyle/>
                    <a:p>
                      <a:pPr algn="just">
                        <a:lnSpc>
                          <a:spcPct val="115000"/>
                        </a:lnSpc>
                        <a:spcAft>
                          <a:spcPts val="800"/>
                        </a:spcAft>
                      </a:pPr>
                      <a:r>
                        <a:rPr lang="en-ZA" sz="1400">
                          <a:effectLst/>
                          <a:latin typeface="Arial Narrow" panose="020B0606020202030204" pitchFamily="34" charset="0"/>
                        </a:rPr>
                        <a:t>Statement</a:t>
                      </a:r>
                      <a:endParaRPr lang="en-GB" sz="14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400" dirty="0">
                          <a:effectLst/>
                          <a:latin typeface="Arial Narrow" panose="020B0606020202030204" pitchFamily="34" charset="0"/>
                        </a:rPr>
                        <a:t>Through the standardisation of scheme options, the consolidation of medical schemes with less than 6000 members; the consolidation of government funded schemes, risk based capital solvency framework and the development of a comprehensive Primary Health Care benefit package, the CMS will ensure effective risk pooling and will be measuring the impact of co-payments exposure to beneficiaries. This work will be done through a consultative approach and by being mindful of the risks to scheme members, employers, trade unions and other key stakeholders.</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val="2909946517"/>
                  </a:ext>
                </a:extLst>
              </a:tr>
              <a:tr h="227547">
                <a:tc>
                  <a:txBody>
                    <a:bodyPr/>
                    <a:lstStyle/>
                    <a:p>
                      <a:pPr algn="just">
                        <a:lnSpc>
                          <a:spcPct val="115000"/>
                        </a:lnSpc>
                        <a:spcAft>
                          <a:spcPts val="800"/>
                        </a:spcAft>
                      </a:pPr>
                      <a:r>
                        <a:rPr lang="en-ZA" sz="1400" b="1">
                          <a:effectLst/>
                          <a:latin typeface="Arial Narrow" panose="020B0606020202030204" pitchFamily="34" charset="0"/>
                        </a:rPr>
                        <a:t>Outcome 3</a:t>
                      </a:r>
                      <a:endParaRPr lang="en-GB"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400" b="1" dirty="0">
                          <a:effectLst/>
                          <a:latin typeface="Arial Narrow" panose="020B0606020202030204" pitchFamily="34" charset="0"/>
                        </a:rPr>
                        <a:t>To ensure that all regulated entities comply with, national policy, the MSA and Regulations</a:t>
                      </a:r>
                      <a:endParaRPr lang="en-GB"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val="2433032289"/>
                  </a:ext>
                </a:extLst>
              </a:tr>
              <a:tr h="1150272">
                <a:tc>
                  <a:txBody>
                    <a:bodyPr/>
                    <a:lstStyle/>
                    <a:p>
                      <a:pPr algn="just">
                        <a:lnSpc>
                          <a:spcPct val="115000"/>
                        </a:lnSpc>
                        <a:spcAft>
                          <a:spcPts val="800"/>
                        </a:spcAft>
                      </a:pPr>
                      <a:r>
                        <a:rPr lang="en-ZA" sz="1400">
                          <a:effectLst/>
                          <a:latin typeface="Arial Narrow" panose="020B0606020202030204" pitchFamily="34" charset="0"/>
                        </a:rPr>
                        <a:t>Statement</a:t>
                      </a:r>
                      <a:endParaRPr lang="en-GB" sz="14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400" dirty="0">
                          <a:effectLst/>
                          <a:latin typeface="Arial Narrow" panose="020B0606020202030204" pitchFamily="34" charset="0"/>
                        </a:rPr>
                        <a:t>Through ensuring that all entities that are doing the business of a medical scheme are registered or accredited as per the requirements of the Medical Schemes Act, its Regulations and National Policy Interventions. The approval of scheme rules and options; efficient and expedient management of complaints; conducting the necessary inspections, examining all schemes to ensure that they are compliant with the financial requirements including solvency and the effective defence and litigation against errant regulated entities, the CMS will provide members of schemes with the protection they need. </a:t>
                      </a: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val="914413071"/>
                  </a:ext>
                </a:extLst>
              </a:tr>
            </a:tbl>
          </a:graphicData>
        </a:graphic>
      </p:graphicFrame>
      <p:graphicFrame>
        <p:nvGraphicFramePr>
          <p:cNvPr id="5" name="Table 4">
            <a:extLst>
              <a:ext uri="{FF2B5EF4-FFF2-40B4-BE49-F238E27FC236}">
                <a16:creationId xmlns:a16="http://schemas.microsoft.com/office/drawing/2014/main" id="{C83AAE94-D9CC-4035-B8A6-D3CF30473271}"/>
              </a:ext>
            </a:extLst>
          </p:cNvPr>
          <p:cNvGraphicFramePr>
            <a:graphicFrameLocks noGrp="1"/>
          </p:cNvGraphicFramePr>
          <p:nvPr>
            <p:extLst>
              <p:ext uri="{D42A27DB-BD31-4B8C-83A1-F6EECF244321}">
                <p14:modId xmlns:p14="http://schemas.microsoft.com/office/powerpoint/2010/main" val="1593073717"/>
              </p:ext>
            </p:extLst>
          </p:nvPr>
        </p:nvGraphicFramePr>
        <p:xfrm>
          <a:off x="625033" y="1053296"/>
          <a:ext cx="10515598" cy="684975"/>
        </p:xfrm>
        <a:graphic>
          <a:graphicData uri="http://schemas.openxmlformats.org/drawingml/2006/table">
            <a:tbl>
              <a:tblPr firstRow="1" firstCol="1" bandRow="1">
                <a:tableStyleId>{5C22544A-7EE6-4342-B048-85BDC9FD1C3A}</a:tableStyleId>
              </a:tblPr>
              <a:tblGrid>
                <a:gridCol w="1321961">
                  <a:extLst>
                    <a:ext uri="{9D8B030D-6E8A-4147-A177-3AD203B41FA5}">
                      <a16:colId xmlns:a16="http://schemas.microsoft.com/office/drawing/2014/main" val="1542267599"/>
                    </a:ext>
                  </a:extLst>
                </a:gridCol>
                <a:gridCol w="9193637">
                  <a:extLst>
                    <a:ext uri="{9D8B030D-6E8A-4147-A177-3AD203B41FA5}">
                      <a16:colId xmlns:a16="http://schemas.microsoft.com/office/drawing/2014/main" val="1295443397"/>
                    </a:ext>
                  </a:extLst>
                </a:gridCol>
              </a:tblGrid>
              <a:tr h="550849">
                <a:tc>
                  <a:txBody>
                    <a:bodyPr/>
                    <a:lstStyle/>
                    <a:p>
                      <a:pPr algn="just">
                        <a:lnSpc>
                          <a:spcPct val="150000"/>
                        </a:lnSpc>
                        <a:spcAft>
                          <a:spcPts val="800"/>
                        </a:spcAft>
                      </a:pPr>
                      <a:r>
                        <a:rPr lang="en-GB" sz="1600">
                          <a:effectLst/>
                          <a:latin typeface="Arial Narrow" panose="020B0606020202030204" pitchFamily="34" charset="0"/>
                        </a:rPr>
                        <a:t>Impact statement</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latin typeface="Arial Narrow" panose="020B0606020202030204" pitchFamily="34" charset="0"/>
                        </a:rPr>
                        <a:t>To be an agile and transformative Regulator in order to promote affordable and accessible healthcare cover towards universal health coverage.</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3583812"/>
                  </a:ext>
                </a:extLst>
              </a:tr>
            </a:tbl>
          </a:graphicData>
        </a:graphic>
      </p:graphicFrame>
      <p:sp>
        <p:nvSpPr>
          <p:cNvPr id="2" name="Title 1">
            <a:extLst>
              <a:ext uri="{FF2B5EF4-FFF2-40B4-BE49-F238E27FC236}">
                <a16:creationId xmlns:a16="http://schemas.microsoft.com/office/drawing/2014/main" id="{48B38D58-E699-5148-B92D-297C7897CC0B}"/>
              </a:ext>
            </a:extLst>
          </p:cNvPr>
          <p:cNvSpPr>
            <a:spLocks noGrp="1"/>
          </p:cNvSpPr>
          <p:nvPr>
            <p:ph type="title"/>
          </p:nvPr>
        </p:nvSpPr>
        <p:spPr>
          <a:xfrm>
            <a:off x="838200" y="365125"/>
            <a:ext cx="10515600" cy="684975"/>
          </a:xfrm>
        </p:spPr>
        <p:txBody>
          <a:bodyPr>
            <a:normAutofit fontScale="90000"/>
          </a:bodyPr>
          <a:lstStyle/>
          <a:p>
            <a:r>
              <a:rPr lang="en-GB" dirty="0"/>
              <a:t>Outcomes</a:t>
            </a:r>
          </a:p>
        </p:txBody>
      </p:sp>
    </p:spTree>
    <p:extLst>
      <p:ext uri="{BB962C8B-B14F-4D97-AF65-F5344CB8AC3E}">
        <p14:creationId xmlns:p14="http://schemas.microsoft.com/office/powerpoint/2010/main" val="3106710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8A74E8A-0BD8-40D7-B98D-D058073EE385}"/>
              </a:ext>
            </a:extLst>
          </p:cNvPr>
          <p:cNvGraphicFramePr>
            <a:graphicFrameLocks noGrp="1"/>
          </p:cNvGraphicFramePr>
          <p:nvPr>
            <p:extLst>
              <p:ext uri="{D42A27DB-BD31-4B8C-83A1-F6EECF244321}">
                <p14:modId xmlns:p14="http://schemas.microsoft.com/office/powerpoint/2010/main" val="737193788"/>
              </p:ext>
            </p:extLst>
          </p:nvPr>
        </p:nvGraphicFramePr>
        <p:xfrm>
          <a:off x="625033" y="1638695"/>
          <a:ext cx="10865560" cy="4516611"/>
        </p:xfrm>
        <a:graphic>
          <a:graphicData uri="http://schemas.openxmlformats.org/drawingml/2006/table">
            <a:tbl>
              <a:tblPr firstRow="1" firstCol="1" bandRow="1">
                <a:tableStyleId>{5C22544A-7EE6-4342-B048-85BDC9FD1C3A}</a:tableStyleId>
              </a:tblPr>
              <a:tblGrid>
                <a:gridCol w="1296322">
                  <a:extLst>
                    <a:ext uri="{9D8B030D-6E8A-4147-A177-3AD203B41FA5}">
                      <a16:colId xmlns:a16="http://schemas.microsoft.com/office/drawing/2014/main" val="2110322031"/>
                    </a:ext>
                  </a:extLst>
                </a:gridCol>
                <a:gridCol w="9569238">
                  <a:extLst>
                    <a:ext uri="{9D8B030D-6E8A-4147-A177-3AD203B41FA5}">
                      <a16:colId xmlns:a16="http://schemas.microsoft.com/office/drawing/2014/main" val="200450962"/>
                    </a:ext>
                  </a:extLst>
                </a:gridCol>
              </a:tblGrid>
              <a:tr h="260975">
                <a:tc>
                  <a:txBody>
                    <a:bodyPr/>
                    <a:lstStyle/>
                    <a:p>
                      <a:pPr algn="just">
                        <a:lnSpc>
                          <a:spcPct val="115000"/>
                        </a:lnSpc>
                        <a:spcAft>
                          <a:spcPts val="800"/>
                        </a:spcAft>
                      </a:pPr>
                      <a:r>
                        <a:rPr lang="en-ZA" sz="1600">
                          <a:effectLst/>
                          <a:latin typeface="Arial Narrow" panose="020B0606020202030204" pitchFamily="34" charset="0"/>
                        </a:rPr>
                        <a:t>Outcome 4</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600" b="1" dirty="0">
                          <a:solidFill>
                            <a:schemeClr val="tx1"/>
                          </a:solidFill>
                          <a:effectLst/>
                          <a:latin typeface="Arial Narrow" panose="020B0606020202030204" pitchFamily="34" charset="0"/>
                        </a:rPr>
                        <a:t>To be a more effective and efficient organisation</a:t>
                      </a:r>
                      <a:endParaRPr lang="en-GB" sz="16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val="1234856485"/>
                  </a:ext>
                </a:extLst>
              </a:tr>
              <a:tr h="989399">
                <a:tc>
                  <a:txBody>
                    <a:bodyPr/>
                    <a:lstStyle/>
                    <a:p>
                      <a:pPr algn="just">
                        <a:lnSpc>
                          <a:spcPct val="115000"/>
                        </a:lnSpc>
                        <a:spcAft>
                          <a:spcPts val="800"/>
                        </a:spcAft>
                      </a:pPr>
                      <a:r>
                        <a:rPr lang="en-ZA" sz="1600" dirty="0">
                          <a:effectLst/>
                          <a:latin typeface="Arial Narrow" panose="020B0606020202030204" pitchFamily="34" charset="0"/>
                        </a:rPr>
                        <a:t>Statement</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600" dirty="0">
                          <a:effectLst/>
                          <a:latin typeface="Arial Narrow" panose="020B0606020202030204" pitchFamily="34" charset="0"/>
                        </a:rPr>
                        <a:t>Through the review, updating, development and implementation of policies, strategies and standard operating procedures for the Office of the CEO, Office of the CFO, Information Communication and Technology (ICT), Human Resources (HR), Finance, and Legal support sub-programmes, the effectiveness and efficiency of the organisation will be improved. CMS will promote ethical and effective leadership through training, policies and incentivisation.</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val="3699726902"/>
                  </a:ext>
                </a:extLst>
              </a:tr>
              <a:tr h="539943">
                <a:tc>
                  <a:txBody>
                    <a:bodyPr/>
                    <a:lstStyle/>
                    <a:p>
                      <a:pPr algn="just">
                        <a:lnSpc>
                          <a:spcPct val="115000"/>
                        </a:lnSpc>
                        <a:spcAft>
                          <a:spcPts val="800"/>
                        </a:spcAft>
                      </a:pPr>
                      <a:r>
                        <a:rPr lang="en-ZA" sz="1600">
                          <a:effectLst/>
                          <a:latin typeface="Arial Narrow" panose="020B0606020202030204" pitchFamily="34" charset="0"/>
                        </a:rPr>
                        <a:t>Outcome 5</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600" b="1" dirty="0">
                          <a:effectLst/>
                          <a:latin typeface="Arial Narrow" panose="020B0606020202030204" pitchFamily="34" charset="0"/>
                        </a:rPr>
                        <a:t>To conduct policy driven research, monitoring and evaluation of the medical schemes industry to facilitate decision-making and policy recommendations to the Health Ministry</a:t>
                      </a:r>
                      <a:endParaRPr lang="en-GB"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val="1217006798"/>
                  </a:ext>
                </a:extLst>
              </a:tr>
              <a:tr h="1242348">
                <a:tc>
                  <a:txBody>
                    <a:bodyPr/>
                    <a:lstStyle/>
                    <a:p>
                      <a:pPr algn="just">
                        <a:lnSpc>
                          <a:spcPct val="115000"/>
                        </a:lnSpc>
                        <a:spcAft>
                          <a:spcPts val="800"/>
                        </a:spcAft>
                      </a:pPr>
                      <a:r>
                        <a:rPr lang="en-ZA" sz="1600">
                          <a:effectLst/>
                          <a:latin typeface="Arial Narrow" panose="020B0606020202030204" pitchFamily="34" charset="0"/>
                        </a:rPr>
                        <a:t>Statement</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600">
                          <a:effectLst/>
                          <a:latin typeface="Arial Narrow" panose="020B0606020202030204" pitchFamily="34" charset="0"/>
                        </a:rPr>
                        <a:t>The refocussing of our research efforts and aligning them with the policy developments in the public and private health sectors will ensure that this Outcome is achieved. There will be a need to reprioritise the outputs of the Research and Monitoring, as well as the Strategy office programmes to gain synergies on the one hand and avoid duplications, on the other hand. These research efforts should through partnership with other research institutions support both internal and external stakeholders in understanding the strategic trajectory of the CMS.</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val="1401367330"/>
                  </a:ext>
                </a:extLst>
              </a:tr>
              <a:tr h="260975">
                <a:tc>
                  <a:txBody>
                    <a:bodyPr/>
                    <a:lstStyle/>
                    <a:p>
                      <a:pPr algn="just">
                        <a:lnSpc>
                          <a:spcPct val="115000"/>
                        </a:lnSpc>
                        <a:spcAft>
                          <a:spcPts val="800"/>
                        </a:spcAft>
                      </a:pPr>
                      <a:r>
                        <a:rPr lang="en-ZA" sz="1600">
                          <a:effectLst/>
                          <a:latin typeface="Arial Narrow" panose="020B0606020202030204" pitchFamily="34" charset="0"/>
                        </a:rPr>
                        <a:t>Outcome 6</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600" b="1" dirty="0">
                          <a:effectLst/>
                          <a:latin typeface="Arial Narrow" panose="020B0606020202030204" pitchFamily="34" charset="0"/>
                        </a:rPr>
                        <a:t>To collaborate with local, regional and international entities</a:t>
                      </a:r>
                      <a:endParaRPr lang="en-GB"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val="1181058187"/>
                  </a:ext>
                </a:extLst>
              </a:tr>
              <a:tr h="980630">
                <a:tc>
                  <a:txBody>
                    <a:bodyPr/>
                    <a:lstStyle/>
                    <a:p>
                      <a:pPr algn="just">
                        <a:lnSpc>
                          <a:spcPct val="115000"/>
                        </a:lnSpc>
                        <a:spcAft>
                          <a:spcPts val="800"/>
                        </a:spcAft>
                      </a:pPr>
                      <a:r>
                        <a:rPr lang="en-ZA" sz="1600">
                          <a:effectLst/>
                          <a:latin typeface="Arial Narrow" panose="020B0606020202030204" pitchFamily="34" charset="0"/>
                        </a:rPr>
                        <a:t>Statement</a:t>
                      </a:r>
                      <a:endParaRPr lang="en-GB" sz="160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tc>
                  <a:txBody>
                    <a:bodyPr/>
                    <a:lstStyle/>
                    <a:p>
                      <a:pPr algn="just">
                        <a:lnSpc>
                          <a:spcPct val="115000"/>
                        </a:lnSpc>
                        <a:spcAft>
                          <a:spcPts val="800"/>
                        </a:spcAft>
                      </a:pPr>
                      <a:r>
                        <a:rPr lang="en-ZA" sz="1600" dirty="0">
                          <a:effectLst/>
                          <a:latin typeface="Arial Narrow" panose="020B0606020202030204" pitchFamily="34" charset="0"/>
                        </a:rPr>
                        <a:t>The establishment of formalised agreements, attendance of regular meetings and scheduled visits to local, regional and international regulatory authorities will ensure that the CMS is recognised by key regulators as an effective and efficient sector regulator. </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2782" marR="42782" marT="0" marB="0"/>
                </a:tc>
                <a:extLst>
                  <a:ext uri="{0D108BD9-81ED-4DB2-BD59-A6C34878D82A}">
                    <a16:rowId xmlns:a16="http://schemas.microsoft.com/office/drawing/2014/main" val="3378895971"/>
                  </a:ext>
                </a:extLst>
              </a:tr>
            </a:tbl>
          </a:graphicData>
        </a:graphic>
      </p:graphicFrame>
      <p:graphicFrame>
        <p:nvGraphicFramePr>
          <p:cNvPr id="3" name="Table 2">
            <a:extLst>
              <a:ext uri="{FF2B5EF4-FFF2-40B4-BE49-F238E27FC236}">
                <a16:creationId xmlns:a16="http://schemas.microsoft.com/office/drawing/2014/main" id="{8A5E20A9-34BF-4537-BFF1-0AC05C6D30DE}"/>
              </a:ext>
            </a:extLst>
          </p:cNvPr>
          <p:cNvGraphicFramePr>
            <a:graphicFrameLocks noGrp="1"/>
          </p:cNvGraphicFramePr>
          <p:nvPr>
            <p:extLst>
              <p:ext uri="{D42A27DB-BD31-4B8C-83A1-F6EECF244321}">
                <p14:modId xmlns:p14="http://schemas.microsoft.com/office/powerpoint/2010/main" val="17934848"/>
              </p:ext>
            </p:extLst>
          </p:nvPr>
        </p:nvGraphicFramePr>
        <p:xfrm>
          <a:off x="625033" y="953720"/>
          <a:ext cx="10496854" cy="684975"/>
        </p:xfrm>
        <a:graphic>
          <a:graphicData uri="http://schemas.openxmlformats.org/drawingml/2006/table">
            <a:tbl>
              <a:tblPr firstRow="1" firstCol="1" bandRow="1">
                <a:tableStyleId>{5C22544A-7EE6-4342-B048-85BDC9FD1C3A}</a:tableStyleId>
              </a:tblPr>
              <a:tblGrid>
                <a:gridCol w="1296364">
                  <a:extLst>
                    <a:ext uri="{9D8B030D-6E8A-4147-A177-3AD203B41FA5}">
                      <a16:colId xmlns:a16="http://schemas.microsoft.com/office/drawing/2014/main" val="914191936"/>
                    </a:ext>
                  </a:extLst>
                </a:gridCol>
                <a:gridCol w="9200490">
                  <a:extLst>
                    <a:ext uri="{9D8B030D-6E8A-4147-A177-3AD203B41FA5}">
                      <a16:colId xmlns:a16="http://schemas.microsoft.com/office/drawing/2014/main" val="1434658872"/>
                    </a:ext>
                  </a:extLst>
                </a:gridCol>
              </a:tblGrid>
              <a:tr h="577260">
                <a:tc>
                  <a:txBody>
                    <a:bodyPr/>
                    <a:lstStyle/>
                    <a:p>
                      <a:pPr algn="just">
                        <a:lnSpc>
                          <a:spcPct val="150000"/>
                        </a:lnSpc>
                        <a:spcAft>
                          <a:spcPts val="800"/>
                        </a:spcAft>
                      </a:pPr>
                      <a:r>
                        <a:rPr lang="en-GB" sz="1600" dirty="0">
                          <a:effectLst/>
                          <a:latin typeface="Arial Narrow" panose="020B0606020202030204" pitchFamily="34" charset="0"/>
                        </a:rPr>
                        <a:t>Impact statement</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600" dirty="0">
                          <a:effectLst/>
                          <a:latin typeface="Arial Narrow" panose="020B0606020202030204" pitchFamily="34" charset="0"/>
                        </a:rPr>
                        <a:t>To be an agile and transformative Regulator in order to promote affordable and accessible healthcare cover towards universal health coverage.</a:t>
                      </a:r>
                      <a:endParaRPr lang="en-GB"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0168333"/>
                  </a:ext>
                </a:extLst>
              </a:tr>
            </a:tbl>
          </a:graphicData>
        </a:graphic>
      </p:graphicFrame>
      <p:sp>
        <p:nvSpPr>
          <p:cNvPr id="4" name="Title 3">
            <a:extLst>
              <a:ext uri="{FF2B5EF4-FFF2-40B4-BE49-F238E27FC236}">
                <a16:creationId xmlns:a16="http://schemas.microsoft.com/office/drawing/2014/main" id="{638390E2-3A52-4C48-9C7E-E628981F5A3C}"/>
              </a:ext>
            </a:extLst>
          </p:cNvPr>
          <p:cNvSpPr>
            <a:spLocks noGrp="1"/>
          </p:cNvSpPr>
          <p:nvPr>
            <p:ph type="title"/>
          </p:nvPr>
        </p:nvSpPr>
        <p:spPr>
          <a:xfrm>
            <a:off x="790640" y="39912"/>
            <a:ext cx="10515600" cy="1325563"/>
          </a:xfrm>
        </p:spPr>
        <p:txBody>
          <a:bodyPr/>
          <a:lstStyle/>
          <a:p>
            <a:r>
              <a:rPr lang="en-GB" dirty="0"/>
              <a:t>Outcomes (</a:t>
            </a:r>
            <a:r>
              <a:rPr lang="en-GB" dirty="0" err="1"/>
              <a:t>cont</a:t>
            </a:r>
            <a:r>
              <a:rPr lang="en-GB" dirty="0"/>
              <a:t>)</a:t>
            </a:r>
          </a:p>
        </p:txBody>
      </p:sp>
    </p:spTree>
    <p:extLst>
      <p:ext uri="{BB962C8B-B14F-4D97-AF65-F5344CB8AC3E}">
        <p14:creationId xmlns:p14="http://schemas.microsoft.com/office/powerpoint/2010/main" val="397893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8F22415-2188-2543-9C2D-164950C6D2B7}"/>
              </a:ext>
            </a:extLst>
          </p:cNvPr>
          <p:cNvSpPr>
            <a:spLocks noGrp="1"/>
          </p:cNvSpPr>
          <p:nvPr>
            <p:ph type="title"/>
          </p:nvPr>
        </p:nvSpPr>
        <p:spPr>
          <a:xfrm rot="5400000">
            <a:off x="-910415" y="1967241"/>
            <a:ext cx="4908412" cy="2617477"/>
          </a:xfrm>
        </p:spPr>
        <p:txBody>
          <a:bodyPr vert="vert270">
            <a:normAutofit/>
          </a:bodyPr>
          <a:lstStyle/>
          <a:p>
            <a:r>
              <a:rPr lang="en-GB" sz="3600" dirty="0"/>
              <a:t>CMS’ Regulatory Scope</a:t>
            </a:r>
          </a:p>
        </p:txBody>
      </p:sp>
      <p:pic>
        <p:nvPicPr>
          <p:cNvPr id="7" name="Content Placeholder 6" descr="A picture containing text, outdoor&#10;&#10;Description automatically generated">
            <a:extLst>
              <a:ext uri="{FF2B5EF4-FFF2-40B4-BE49-F238E27FC236}">
                <a16:creationId xmlns:a16="http://schemas.microsoft.com/office/drawing/2014/main" id="{5E08912C-E3CE-D14C-B710-8F8869ECA90C}"/>
              </a:ext>
            </a:extLst>
          </p:cNvPr>
          <p:cNvPicPr>
            <a:picLocks noGrp="1" noChangeAspect="1"/>
          </p:cNvPicPr>
          <p:nvPr>
            <p:ph idx="1"/>
          </p:nvPr>
        </p:nvPicPr>
        <p:blipFill>
          <a:blip r:embed="rId2"/>
          <a:stretch>
            <a:fillRect/>
          </a:stretch>
        </p:blipFill>
        <p:spPr>
          <a:xfrm>
            <a:off x="1620079" y="136524"/>
            <a:ext cx="10924452" cy="6145005"/>
          </a:xfrm>
        </p:spPr>
      </p:pic>
      <p:sp>
        <p:nvSpPr>
          <p:cNvPr id="3" name="Slide Number Placeholder 2">
            <a:extLst>
              <a:ext uri="{FF2B5EF4-FFF2-40B4-BE49-F238E27FC236}">
                <a16:creationId xmlns:a16="http://schemas.microsoft.com/office/drawing/2014/main" id="{879DFFB4-C82D-8247-878C-26365336935D}"/>
              </a:ext>
            </a:extLst>
          </p:cNvPr>
          <p:cNvSpPr>
            <a:spLocks noGrp="1"/>
          </p:cNvSpPr>
          <p:nvPr>
            <p:ph type="sldNum" sz="quarter" idx="12"/>
          </p:nvPr>
        </p:nvSpPr>
        <p:spPr/>
        <p:txBody>
          <a:bodyPr/>
          <a:lstStyle/>
          <a:p>
            <a:fld id="{732CA3CC-1038-3548-902E-E6592C1F8EB7}" type="slidenum">
              <a:rPr lang="en-GB" smtClean="0"/>
              <a:t>12</a:t>
            </a:fld>
            <a:endParaRPr lang="en-GB"/>
          </a:p>
        </p:txBody>
      </p:sp>
    </p:spTree>
    <p:extLst>
      <p:ext uri="{BB962C8B-B14F-4D97-AF65-F5344CB8AC3E}">
        <p14:creationId xmlns:p14="http://schemas.microsoft.com/office/powerpoint/2010/main" val="617383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98637-EF57-374B-9EC2-E841334CA477}"/>
              </a:ext>
            </a:extLst>
          </p:cNvPr>
          <p:cNvSpPr>
            <a:spLocks noGrp="1"/>
          </p:cNvSpPr>
          <p:nvPr>
            <p:ph type="title"/>
          </p:nvPr>
        </p:nvSpPr>
        <p:spPr/>
        <p:txBody>
          <a:bodyPr/>
          <a:lstStyle/>
          <a:p>
            <a:r>
              <a:rPr lang="en-GB" dirty="0"/>
              <a:t>Industry Overview</a:t>
            </a:r>
          </a:p>
        </p:txBody>
      </p:sp>
      <p:sp>
        <p:nvSpPr>
          <p:cNvPr id="3" name="Content Placeholder 2">
            <a:extLst>
              <a:ext uri="{FF2B5EF4-FFF2-40B4-BE49-F238E27FC236}">
                <a16:creationId xmlns:a16="http://schemas.microsoft.com/office/drawing/2014/main" id="{B88C1AB7-6F7F-4DC9-8541-A7F8B6D3F7CC}"/>
              </a:ext>
            </a:extLst>
          </p:cNvPr>
          <p:cNvSpPr>
            <a:spLocks noGrp="1"/>
          </p:cNvSpPr>
          <p:nvPr>
            <p:ph idx="1"/>
          </p:nvPr>
        </p:nvSpPr>
        <p:spPr>
          <a:xfrm>
            <a:off x="838200" y="1372601"/>
            <a:ext cx="10515600" cy="4351338"/>
          </a:xfrm>
        </p:spPr>
        <p:txBody>
          <a:bodyPr>
            <a:noAutofit/>
          </a:bodyPr>
          <a:lstStyle/>
          <a:p>
            <a:pPr marL="92075" indent="-92075">
              <a:buNone/>
            </a:pPr>
            <a:r>
              <a:rPr lang="en-ZA" sz="1600" b="1" dirty="0">
                <a:latin typeface="Arial Narrow" panose="020B0606020202030204" pitchFamily="34" charset="0"/>
              </a:rPr>
              <a:t>Industry Trends</a:t>
            </a:r>
          </a:p>
          <a:p>
            <a:pPr marL="0" indent="0">
              <a:buNone/>
            </a:pPr>
            <a:r>
              <a:rPr lang="en-ZA" sz="1600" dirty="0">
                <a:latin typeface="Arial Narrow" panose="020B0606020202030204" pitchFamily="34" charset="0"/>
                <a:cs typeface="Times New Roman" panose="02020603050405020304" pitchFamily="18" charset="0"/>
              </a:rPr>
              <a:t>The following are some of the interventions that CMS is working towards to ensure affordable private healthcare for all:</a:t>
            </a:r>
          </a:p>
          <a:p>
            <a:pPr marL="0" indent="0">
              <a:buNone/>
            </a:pPr>
            <a:r>
              <a:rPr lang="en-ZA" sz="1600" b="1" dirty="0">
                <a:latin typeface="Arial Narrow" panose="020B0606020202030204" pitchFamily="34" charset="0"/>
              </a:rPr>
              <a:t>On the positive side</a:t>
            </a:r>
            <a:endParaRPr lang="en-US" sz="1600" dirty="0">
              <a:latin typeface="Arial Narrow" panose="020B0606020202030204" pitchFamily="34" charset="0"/>
            </a:endParaRPr>
          </a:p>
          <a:p>
            <a:pPr marL="801688" marR="2490" lvl="1" indent="-354013" algn="just"/>
            <a:r>
              <a:rPr lang="en-US" sz="1600" b="0" i="0" u="none" strike="noStrike" baseline="0" dirty="0">
                <a:latin typeface="Arial Narrow" panose="020B0606020202030204" pitchFamily="34" charset="0"/>
              </a:rPr>
              <a:t>Medical schemes registered a record-high net healthcare result for all medical schemes combined, reflecting a    surplus of R19.93 billion in 2020 (2019: R1.03 billion surplus). This was mainly due to the lower </a:t>
            </a:r>
            <a:r>
              <a:rPr lang="en-US" sz="1600" b="0" i="0" u="none" strike="noStrike" baseline="0" dirty="0" err="1">
                <a:latin typeface="Arial Narrow" panose="020B0606020202030204" pitchFamily="34" charset="0"/>
              </a:rPr>
              <a:t>utilisation</a:t>
            </a:r>
            <a:r>
              <a:rPr lang="en-US" sz="1600" b="0" i="0" u="none" strike="noStrike" baseline="0" dirty="0">
                <a:latin typeface="Arial Narrow" panose="020B0606020202030204" pitchFamily="34" charset="0"/>
              </a:rPr>
              <a:t> of health services and because some of the elective procedures were deferred due to the pandemic. </a:t>
            </a:r>
          </a:p>
          <a:p>
            <a:pPr marL="801688" marR="2490" lvl="1" indent="-354013" algn="just"/>
            <a:r>
              <a:rPr lang="en-US" sz="1600" b="0" i="0" u="none" strike="noStrike" baseline="0" dirty="0">
                <a:latin typeface="Arial Narrow" panose="020B0606020202030204" pitchFamily="34" charset="0"/>
              </a:rPr>
              <a:t>The industry solvency levels improved significantly from a solvency ratio of 35.61% in 2019 to 44.55% in 2020, still higher than the statutory requirement of 25% throughout the period under consideration </a:t>
            </a:r>
          </a:p>
          <a:p>
            <a:pPr marL="801688" marR="2490" lvl="1" indent="-354013" algn="just"/>
            <a:r>
              <a:rPr lang="en-US" sz="1600" b="0" i="0" u="none" strike="noStrike" baseline="0" dirty="0">
                <a:latin typeface="Arial Narrow" panose="020B0606020202030204" pitchFamily="34" charset="0"/>
              </a:rPr>
              <a:t>The number of schemes that failed to meet the 25% statutory solvency remained at seven between 2014 and 2020 </a:t>
            </a:r>
          </a:p>
          <a:p>
            <a:pPr marL="801688" marR="2490" lvl="1" indent="-354013" algn="just"/>
            <a:r>
              <a:rPr lang="en-US" sz="1600" b="0" i="0" u="none" strike="noStrike" baseline="0" dirty="0">
                <a:latin typeface="Arial Narrow" panose="020B0606020202030204" pitchFamily="34" charset="0"/>
              </a:rPr>
              <a:t>The number of Efficiency Discounted Options (EDOs) increased from 40 in 2014 to 69 in March 2021 </a:t>
            </a:r>
          </a:p>
          <a:p>
            <a:pPr marL="801688" marR="2490" lvl="1" indent="-354013" algn="just"/>
            <a:r>
              <a:rPr lang="en-US" sz="1600" b="0" i="0" u="none" strike="noStrike" baseline="0" dirty="0">
                <a:latin typeface="Arial Narrow" panose="020B0606020202030204" pitchFamily="34" charset="0"/>
              </a:rPr>
              <a:t>The proportion of the beneficiaries covered by the EDOs increased from 25.3 to 28.8% in 2020 </a:t>
            </a:r>
          </a:p>
          <a:p>
            <a:pPr marL="801688" marR="2490" lvl="1" indent="-354013" algn="just"/>
            <a:r>
              <a:rPr lang="en-US" sz="1600" b="0" i="0" u="none" strike="noStrike" baseline="0" dirty="0">
                <a:latin typeface="Arial Narrow" panose="020B0606020202030204" pitchFamily="34" charset="0"/>
              </a:rPr>
              <a:t>There was a reduction in the number of schemes from 83 in 2014 to 74 in 2020. This is in line with CMS policy stance  to increase risk pooling for sustainability. </a:t>
            </a:r>
          </a:p>
          <a:p>
            <a:pPr marL="0" indent="0" algn="just">
              <a:buNone/>
            </a:pPr>
            <a:r>
              <a:rPr lang="en-US" sz="1600" dirty="0">
                <a:latin typeface="Arial Narrow" panose="020B0606020202030204" pitchFamily="34" charset="0"/>
                <a:cs typeface="Times New Roman" panose="02020603050405020304" pitchFamily="18" charset="0"/>
              </a:rPr>
              <a:t>These positive industry trends mean that medical schemes have been mainly successful in compliance with the 25% solvency requirements during this period. The scheme beneficiaries are expected to have benefited from an increase in the number of EDO options through lower annual contribution increases during this period. It is, however, of great concern that the proportion of beneficiaries covered by the EDO’s has not changed over the years and remains at 23.50%. </a:t>
            </a:r>
          </a:p>
          <a:p>
            <a:pPr marL="0" indent="0">
              <a:buNone/>
            </a:pPr>
            <a:endParaRPr lang="en-US"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pPr marL="0" indent="0">
              <a:buNone/>
            </a:pPr>
            <a:endParaRPr lang="en-US" sz="2400" b="1" dirty="0">
              <a:latin typeface="Arial Narrow" panose="020B0606020202030204" pitchFamily="34" charset="0"/>
            </a:endParaRPr>
          </a:p>
          <a:p>
            <a:pPr marL="0" indent="0">
              <a:buNone/>
            </a:pPr>
            <a:r>
              <a:rPr lang="en-US" sz="2400" b="1" dirty="0">
                <a:solidFill>
                  <a:srgbClr val="002060"/>
                </a:solidFill>
                <a:latin typeface="Arial Narrow" panose="020B0606020202030204" pitchFamily="34" charset="0"/>
              </a:rPr>
              <a:t>Page 10 of Part A of APP</a:t>
            </a:r>
            <a:endParaRPr lang="en-ZA" sz="2400" dirty="0">
              <a:solidFill>
                <a:srgbClr val="002060"/>
              </a:solidFill>
              <a:latin typeface="Arial Narrow" panose="020B0606020202030204" pitchFamily="34" charset="0"/>
              <a:cs typeface="Times New Roman" panose="02020603050405020304" pitchFamily="18" charset="0"/>
            </a:endParaRPr>
          </a:p>
          <a:p>
            <a:pPr marL="0" indent="0">
              <a:buNone/>
            </a:pPr>
            <a:endParaRPr lang="en-US" sz="2400" dirty="0">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2863545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ADE19-6059-7D42-BFA3-0E0C9AF1E162}"/>
              </a:ext>
            </a:extLst>
          </p:cNvPr>
          <p:cNvSpPr>
            <a:spLocks noGrp="1"/>
          </p:cNvSpPr>
          <p:nvPr>
            <p:ph type="title"/>
          </p:nvPr>
        </p:nvSpPr>
        <p:spPr/>
        <p:txBody>
          <a:bodyPr/>
          <a:lstStyle/>
          <a:p>
            <a:r>
              <a:rPr lang="en-GB" dirty="0"/>
              <a:t>Industry Overview (</a:t>
            </a:r>
            <a:r>
              <a:rPr lang="en-GB" dirty="0" err="1"/>
              <a:t>cont</a:t>
            </a:r>
            <a:r>
              <a:rPr lang="en-GB" dirty="0"/>
              <a:t>)</a:t>
            </a:r>
          </a:p>
        </p:txBody>
      </p:sp>
      <p:sp>
        <p:nvSpPr>
          <p:cNvPr id="3" name="Content Placeholder 2">
            <a:extLst>
              <a:ext uri="{FF2B5EF4-FFF2-40B4-BE49-F238E27FC236}">
                <a16:creationId xmlns:a16="http://schemas.microsoft.com/office/drawing/2014/main" id="{B88C1AB7-6F7F-4DC9-8541-A7F8B6D3F7CC}"/>
              </a:ext>
            </a:extLst>
          </p:cNvPr>
          <p:cNvSpPr>
            <a:spLocks noGrp="1"/>
          </p:cNvSpPr>
          <p:nvPr>
            <p:ph idx="1"/>
          </p:nvPr>
        </p:nvSpPr>
        <p:spPr>
          <a:xfrm>
            <a:off x="838200" y="1537390"/>
            <a:ext cx="10515600" cy="4351338"/>
          </a:xfrm>
        </p:spPr>
        <p:txBody>
          <a:bodyPr>
            <a:noAutofit/>
          </a:bodyPr>
          <a:lstStyle/>
          <a:p>
            <a:pPr marL="0" indent="0" algn="l">
              <a:buNone/>
            </a:pPr>
            <a:r>
              <a:rPr lang="en-GB" sz="2000" b="1" i="0" u="none" strike="noStrike" baseline="0" dirty="0">
                <a:latin typeface="Arial Narrow" panose="020B0606020202030204" pitchFamily="34" charset="0"/>
              </a:rPr>
              <a:t>On the negative side </a:t>
            </a:r>
          </a:p>
          <a:p>
            <a:pPr algn="just"/>
            <a:r>
              <a:rPr lang="en-US" sz="1600" b="0" i="0" u="none" strike="noStrike" baseline="0" dirty="0">
                <a:solidFill>
                  <a:srgbClr val="000000"/>
                </a:solidFill>
                <a:latin typeface="Arial Narrow" panose="020B0606020202030204" pitchFamily="34" charset="0"/>
              </a:rPr>
              <a:t>COVID-19 has adversely affected the global sphere and claimed more than 500 lives in the medical schemes sector by August 2021.</a:t>
            </a:r>
          </a:p>
          <a:p>
            <a:pPr algn="just"/>
            <a:r>
              <a:rPr lang="en-US" sz="1600" b="0" i="0" u="none" strike="noStrike" baseline="0" dirty="0">
                <a:solidFill>
                  <a:srgbClr val="000000"/>
                </a:solidFill>
                <a:latin typeface="Arial Narrow" panose="020B0606020202030204" pitchFamily="34" charset="0"/>
              </a:rPr>
              <a:t>COVID-19 has also had a negative impact on life expectancy. Statistics South Africa reports that Life expectancy at birth for males declined from 62,4 in 2020 to 59,3 years in 2021 (3,1-year drop) and from 68,4 in 2020 to 64,6 years for females (3,8-year drop)</a:t>
            </a:r>
          </a:p>
          <a:p>
            <a:pPr algn="just"/>
            <a:r>
              <a:rPr lang="en-US" sz="1600" b="0" i="0" u="none" strike="noStrike" baseline="0" dirty="0">
                <a:solidFill>
                  <a:srgbClr val="000000"/>
                </a:solidFill>
                <a:latin typeface="Arial Narrow" panose="020B0606020202030204" pitchFamily="34" charset="0"/>
              </a:rPr>
              <a:t>The number of scheme beneficiaries declined by 1,1% between 2019 and 2020.</a:t>
            </a:r>
          </a:p>
          <a:p>
            <a:pPr algn="just"/>
            <a:r>
              <a:rPr lang="en-US" sz="1600" b="0" i="0" u="none" strike="noStrike" baseline="0" dirty="0">
                <a:solidFill>
                  <a:srgbClr val="000000"/>
                </a:solidFill>
                <a:latin typeface="Arial Narrow" panose="020B0606020202030204" pitchFamily="34" charset="0"/>
              </a:rPr>
              <a:t>The decline was more notable in the open schemes; restricted schemes depicted a slight increase over the same review period. </a:t>
            </a:r>
          </a:p>
          <a:p>
            <a:pPr algn="just"/>
            <a:r>
              <a:rPr lang="en-US" sz="1600" b="0" i="0" u="none" strike="noStrike" baseline="0" dirty="0">
                <a:solidFill>
                  <a:srgbClr val="000000"/>
                </a:solidFill>
                <a:latin typeface="Arial Narrow" panose="020B0606020202030204" pitchFamily="34" charset="0"/>
              </a:rPr>
              <a:t>The industry experienced an increasing age profile of 0,4 factor, with beneficiaries ageing from 33.0 years in 2019 to 33.4 in 2020.</a:t>
            </a:r>
          </a:p>
          <a:p>
            <a:pPr algn="just"/>
            <a:r>
              <a:rPr lang="en-US" sz="1600" b="0" i="0" u="none" strike="noStrike" baseline="0" dirty="0">
                <a:solidFill>
                  <a:srgbClr val="000000"/>
                </a:solidFill>
                <a:latin typeface="Arial Narrow" panose="020B0606020202030204" pitchFamily="34" charset="0"/>
              </a:rPr>
              <a:t>The growing levels of Out-of-Pocket (OOP) payments in the industry continue to affect members negatively. The CMS conducted study showed that OOPs incurred by members increased at an annual rate of 7.9%, from an estimated R22.3 billion in 2013 (R2 562.83 per beneficiary per annum (</a:t>
            </a:r>
            <a:r>
              <a:rPr lang="en-US" sz="1600" b="0" i="0" u="none" strike="noStrike" baseline="0" dirty="0" err="1">
                <a:solidFill>
                  <a:srgbClr val="000000"/>
                </a:solidFill>
                <a:latin typeface="Arial Narrow" panose="020B0606020202030204" pitchFamily="34" charset="0"/>
              </a:rPr>
              <a:t>pbpa</a:t>
            </a:r>
            <a:r>
              <a:rPr lang="en-US" sz="1600" b="0" i="0" u="none" strike="noStrike" baseline="0" dirty="0">
                <a:solidFill>
                  <a:srgbClr val="000000"/>
                </a:solidFill>
                <a:latin typeface="Arial Narrow" panose="020B0606020202030204" pitchFamily="34" charset="0"/>
              </a:rPr>
              <a:t>)) to over R35.2 billion in 2019 (R3 913.94 </a:t>
            </a:r>
            <a:r>
              <a:rPr lang="en-US" sz="1600" b="0" i="0" u="none" strike="noStrike" baseline="0" dirty="0" err="1">
                <a:solidFill>
                  <a:srgbClr val="000000"/>
                </a:solidFill>
                <a:latin typeface="Arial Narrow" panose="020B0606020202030204" pitchFamily="34" charset="0"/>
              </a:rPr>
              <a:t>pbpa</a:t>
            </a:r>
            <a:r>
              <a:rPr lang="en-US" sz="1600" b="0" i="0" u="none" strike="noStrike" baseline="0" dirty="0">
                <a:solidFill>
                  <a:srgbClr val="000000"/>
                </a:solidFill>
                <a:latin typeface="Arial Narrow" panose="020B0606020202030204" pitchFamily="34" charset="0"/>
              </a:rPr>
              <a:t>), in real terms. OOPs made up just over 18% of the total amount claimed from medical schemes in 2019; this increased from 15.5% in 2013. OOPs incurred for medicines dispensed increased annually by 7.8% between 2013 and 2019, from R7.4 billion to R11.6 billion, respectively. </a:t>
            </a:r>
          </a:p>
          <a:p>
            <a:pPr algn="just"/>
            <a:r>
              <a:rPr lang="en-US" sz="1600" b="0" i="0" u="none" strike="noStrike" baseline="0" dirty="0">
                <a:solidFill>
                  <a:srgbClr val="000000"/>
                </a:solidFill>
                <a:latin typeface="Arial Narrow" panose="020B0606020202030204" pitchFamily="34" charset="0"/>
              </a:rPr>
              <a:t>Poor governance and financial management of schemes resulted in a number of schemes being placed under curatorship in this period </a:t>
            </a:r>
          </a:p>
          <a:p>
            <a:pPr marL="0" indent="0" algn="just">
              <a:buNone/>
            </a:pPr>
            <a:r>
              <a:rPr lang="en-US" sz="1600" b="0" i="0" u="none" strike="noStrike" baseline="0" dirty="0">
                <a:solidFill>
                  <a:srgbClr val="000000"/>
                </a:solidFill>
                <a:latin typeface="Arial Narrow" panose="020B0606020202030204" pitchFamily="34" charset="0"/>
              </a:rPr>
              <a:t>The main conclusion that can be drawn from the above-observed trends is that the medical aid industry is faced with serious sustainability challenges. A negative beneficiary growth was experienced due to COVID-19 and other socio-economic factors, resulting in more principal members exiting at a slightly higher rate than dependents.   </a:t>
            </a:r>
          </a:p>
          <a:p>
            <a:pPr marL="0" indent="0" algn="l">
              <a:buNone/>
            </a:pPr>
            <a:endParaRPr lang="en-US" sz="2000" dirty="0">
              <a:solidFill>
                <a:srgbClr val="000000"/>
              </a:solidFill>
              <a:latin typeface="Arial Narrow" panose="020B0606020202030204" pitchFamily="34" charset="0"/>
            </a:endParaRPr>
          </a:p>
          <a:p>
            <a:pPr marL="0" indent="0" algn="l">
              <a:buNone/>
            </a:pPr>
            <a:endParaRPr lang="en-US" sz="2000" b="0" i="0" u="none" strike="noStrike" baseline="0" dirty="0">
              <a:solidFill>
                <a:srgbClr val="000000"/>
              </a:solidFill>
              <a:latin typeface="Arial Narrow" panose="020B0606020202030204" pitchFamily="34" charset="0"/>
            </a:endParaRPr>
          </a:p>
          <a:p>
            <a:pPr marL="0" indent="0" algn="l">
              <a:buNone/>
            </a:pPr>
            <a:endParaRPr lang="en-US" sz="2000" dirty="0">
              <a:solidFill>
                <a:srgbClr val="000000"/>
              </a:solidFill>
              <a:latin typeface="Arial Narrow" panose="020B0606020202030204" pitchFamily="34" charset="0"/>
            </a:endParaRPr>
          </a:p>
          <a:p>
            <a:pPr marL="0" indent="0" algn="l">
              <a:buNone/>
            </a:pPr>
            <a:endParaRPr lang="en-US" sz="2000" b="0" i="0" u="none" strike="noStrike" baseline="0" dirty="0">
              <a:solidFill>
                <a:srgbClr val="000000"/>
              </a:solidFill>
              <a:latin typeface="Arial Narrow" panose="020B0606020202030204" pitchFamily="34" charset="0"/>
            </a:endParaRPr>
          </a:p>
          <a:p>
            <a:pPr marL="0" indent="0" algn="l">
              <a:buNone/>
            </a:pPr>
            <a:endParaRPr lang="en-US" sz="2000" dirty="0">
              <a:solidFill>
                <a:srgbClr val="000000"/>
              </a:solidFill>
              <a:latin typeface="Arial Narrow" panose="020B0606020202030204" pitchFamily="34" charset="0"/>
            </a:endParaRPr>
          </a:p>
          <a:p>
            <a:pPr marL="0" indent="0" algn="l">
              <a:buNone/>
            </a:pPr>
            <a:endParaRPr lang="en-US" sz="2000" b="0" i="0" u="none" strike="noStrike" baseline="0" dirty="0">
              <a:solidFill>
                <a:srgbClr val="000000"/>
              </a:solidFill>
              <a:latin typeface="Arial Narrow" panose="020B0606020202030204" pitchFamily="34" charset="0"/>
            </a:endParaRPr>
          </a:p>
          <a:p>
            <a:pPr marL="0" indent="0" algn="l">
              <a:buNone/>
            </a:pPr>
            <a:endParaRPr lang="en-US" sz="2000" b="0" i="0" u="none" strike="noStrike" baseline="0" dirty="0">
              <a:solidFill>
                <a:srgbClr val="000000"/>
              </a:solidFill>
              <a:latin typeface="Arial Narrow" panose="020B0606020202030204" pitchFamily="34" charset="0"/>
            </a:endParaRPr>
          </a:p>
          <a:p>
            <a:pPr marL="0" indent="0">
              <a:buNone/>
            </a:pPr>
            <a:endParaRPr lang="en-US" sz="1800" dirty="0">
              <a:latin typeface="Arial Narrow" panose="020B0606020202030204" pitchFamily="34" charset="0"/>
              <a:cs typeface="Times New Roman" panose="02020603050405020304" pitchFamily="18" charset="0"/>
            </a:endParaRPr>
          </a:p>
          <a:p>
            <a:pPr marL="0" indent="0">
              <a:buNone/>
            </a:pPr>
            <a:endParaRPr lang="en-US"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endParaRPr lang="en-ZA" sz="2400" dirty="0">
              <a:latin typeface="Arial Narrow" panose="020B0606020202030204" pitchFamily="34" charset="0"/>
              <a:cs typeface="Times New Roman" panose="02020603050405020304" pitchFamily="18" charset="0"/>
            </a:endParaRPr>
          </a:p>
          <a:p>
            <a:pPr marL="0" indent="0">
              <a:buNone/>
            </a:pPr>
            <a:endParaRPr lang="en-US" sz="2400" b="1" dirty="0">
              <a:latin typeface="Arial Narrow" panose="020B0606020202030204" pitchFamily="34" charset="0"/>
            </a:endParaRPr>
          </a:p>
          <a:p>
            <a:pPr marL="0" indent="0">
              <a:buNone/>
            </a:pPr>
            <a:endParaRPr lang="en-ZA" sz="2400" dirty="0">
              <a:solidFill>
                <a:srgbClr val="002060"/>
              </a:solidFill>
              <a:latin typeface="Arial Narrow" panose="020B0606020202030204" pitchFamily="34" charset="0"/>
              <a:cs typeface="Times New Roman" panose="02020603050405020304" pitchFamily="18" charset="0"/>
            </a:endParaRPr>
          </a:p>
          <a:p>
            <a:pPr marL="0" indent="0">
              <a:buNone/>
            </a:pPr>
            <a:endParaRPr lang="en-US" sz="2400" dirty="0">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1238837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7691-68E0-1C47-AF59-628841E56692}"/>
              </a:ext>
            </a:extLst>
          </p:cNvPr>
          <p:cNvSpPr>
            <a:spLocks noGrp="1"/>
          </p:cNvSpPr>
          <p:nvPr>
            <p:ph type="title"/>
          </p:nvPr>
        </p:nvSpPr>
        <p:spPr/>
        <p:txBody>
          <a:bodyPr/>
          <a:lstStyle/>
          <a:p>
            <a:r>
              <a:rPr lang="en-GB" dirty="0"/>
              <a:t>Organisational Overview</a:t>
            </a:r>
          </a:p>
        </p:txBody>
      </p:sp>
      <p:sp>
        <p:nvSpPr>
          <p:cNvPr id="3" name="Content Placeholder 2"/>
          <p:cNvSpPr>
            <a:spLocks noGrp="1"/>
          </p:cNvSpPr>
          <p:nvPr>
            <p:ph idx="1"/>
          </p:nvPr>
        </p:nvSpPr>
        <p:spPr/>
        <p:txBody>
          <a:bodyPr>
            <a:normAutofit fontScale="92500" lnSpcReduction="10000"/>
          </a:bodyPr>
          <a:lstStyle/>
          <a:p>
            <a:pPr algn="just">
              <a:lnSpc>
                <a:spcPct val="200000"/>
              </a:lnSpc>
              <a:spcBef>
                <a:spcPts val="0"/>
              </a:spcBef>
            </a:pPr>
            <a:r>
              <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rPr>
              <a:t>Analysis of the performance: Unqualified Audits since inception</a:t>
            </a:r>
          </a:p>
          <a:p>
            <a:pPr marL="0" indent="0" algn="just">
              <a:lnSpc>
                <a:spcPct val="200000"/>
              </a:lnSpc>
              <a:spcBef>
                <a:spcPts val="0"/>
              </a:spcBef>
              <a:buNone/>
            </a:pPr>
            <a:r>
              <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rPr>
              <a:t>	2015/16 an overall achievement score of 85%</a:t>
            </a:r>
          </a:p>
          <a:p>
            <a:pPr marL="0" indent="0" algn="just">
              <a:lnSpc>
                <a:spcPct val="200000"/>
              </a:lnSpc>
              <a:spcBef>
                <a:spcPts val="0"/>
              </a:spcBef>
              <a:buNone/>
            </a:pPr>
            <a:r>
              <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rPr>
              <a:t>	2016/17 an overall achievement score of 94.44%</a:t>
            </a:r>
          </a:p>
          <a:p>
            <a:pPr marL="0" indent="0" algn="just">
              <a:lnSpc>
                <a:spcPct val="200000"/>
              </a:lnSpc>
              <a:spcBef>
                <a:spcPts val="0"/>
              </a:spcBef>
              <a:buNone/>
            </a:pPr>
            <a:r>
              <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rPr>
              <a:t>	2017/18 an overall achievement of 97%</a:t>
            </a:r>
          </a:p>
          <a:p>
            <a:pPr marL="0" indent="0" algn="just">
              <a:lnSpc>
                <a:spcPct val="200000"/>
              </a:lnSpc>
              <a:spcBef>
                <a:spcPts val="0"/>
              </a:spcBef>
              <a:buNone/>
            </a:pPr>
            <a:r>
              <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rPr>
              <a:t>	2018/19 an overall achievement of 98%</a:t>
            </a:r>
          </a:p>
          <a:p>
            <a:pPr marL="0" indent="0" algn="just">
              <a:lnSpc>
                <a:spcPct val="200000"/>
              </a:lnSpc>
              <a:spcBef>
                <a:spcPts val="0"/>
              </a:spcBef>
              <a:buNone/>
            </a:pPr>
            <a:r>
              <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rPr>
              <a:t>	2019/20 an overall achievement of 92%</a:t>
            </a:r>
          </a:p>
          <a:p>
            <a:pPr marL="0" indent="0" algn="just">
              <a:lnSpc>
                <a:spcPct val="200000"/>
              </a:lnSpc>
              <a:spcBef>
                <a:spcPts val="0"/>
              </a:spcBef>
              <a:buNone/>
            </a:pPr>
            <a:r>
              <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rPr>
              <a:t>	2020/21 an overall achievement of 90%</a:t>
            </a:r>
          </a:p>
          <a:p>
            <a:pPr marL="0" indent="0" algn="just">
              <a:lnSpc>
                <a:spcPct val="115000"/>
              </a:lnSpc>
              <a:spcBef>
                <a:spcPts val="0"/>
              </a:spcBef>
              <a:buNone/>
            </a:pPr>
            <a:endPar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endParaRPr>
          </a:p>
          <a:p>
            <a:pPr marL="0" indent="0" algn="just">
              <a:lnSpc>
                <a:spcPct val="115000"/>
              </a:lnSpc>
              <a:spcBef>
                <a:spcPts val="0"/>
              </a:spcBef>
              <a:buNone/>
            </a:pPr>
            <a:endParaRPr lang="en-ZA" sz="2200" dirty="0">
              <a:solidFill>
                <a:prstClr val="black"/>
              </a:solidFill>
              <a:latin typeface="Arial Narrow" panose="020B0606020202030204" pitchFamily="34" charset="0"/>
              <a:ea typeface="Cambria" panose="02040503050406030204" pitchFamily="18" charset="0"/>
              <a:cs typeface="Times New Roman" panose="02020603050405020304" pitchFamily="18" charset="0"/>
            </a:endParaRPr>
          </a:p>
          <a:p>
            <a:pPr marL="0" indent="0">
              <a:lnSpc>
                <a:spcPct val="60000"/>
              </a:lnSpc>
              <a:buNone/>
            </a:pPr>
            <a:endParaRPr lang="en-US" sz="1600" dirty="0">
              <a:latin typeface="Arial Narrow" panose="020B0606020202030204" pitchFamily="34" charset="0"/>
            </a:endParaRPr>
          </a:p>
        </p:txBody>
      </p:sp>
    </p:spTree>
    <p:extLst>
      <p:ext uri="{BB962C8B-B14F-4D97-AF65-F5344CB8AC3E}">
        <p14:creationId xmlns:p14="http://schemas.microsoft.com/office/powerpoint/2010/main" val="1382031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1D16D-F2BF-7B42-9FF4-B92938B0F795}"/>
              </a:ext>
            </a:extLst>
          </p:cNvPr>
          <p:cNvSpPr>
            <a:spLocks noGrp="1"/>
          </p:cNvSpPr>
          <p:nvPr>
            <p:ph type="title"/>
          </p:nvPr>
        </p:nvSpPr>
        <p:spPr/>
        <p:txBody>
          <a:bodyPr/>
          <a:lstStyle/>
          <a:p>
            <a:r>
              <a:rPr lang="en-GB" dirty="0"/>
              <a:t>Key Focus Areas for 2022/23</a:t>
            </a:r>
          </a:p>
        </p:txBody>
      </p:sp>
      <p:sp>
        <p:nvSpPr>
          <p:cNvPr id="3" name="Content Placeholder 2">
            <a:extLst>
              <a:ext uri="{FF2B5EF4-FFF2-40B4-BE49-F238E27FC236}">
                <a16:creationId xmlns:a16="http://schemas.microsoft.com/office/drawing/2014/main" id="{EA6F4ED4-1436-4C5A-9BCB-E4CF2CAD2B32}"/>
              </a:ext>
            </a:extLst>
          </p:cNvPr>
          <p:cNvSpPr>
            <a:spLocks noGrp="1"/>
          </p:cNvSpPr>
          <p:nvPr>
            <p:ph idx="1"/>
          </p:nvPr>
        </p:nvSpPr>
        <p:spPr/>
        <p:txBody>
          <a:bodyPr>
            <a:noAutofit/>
          </a:bodyPr>
          <a:lstStyle/>
          <a:p>
            <a:pPr marL="447675" lvl="0" indent="-447675"/>
            <a:r>
              <a:rPr lang="en-ZA" sz="2400" dirty="0">
                <a:latin typeface="Arial Narrow" panose="020B0606020202030204" pitchFamily="34" charset="0"/>
              </a:rPr>
              <a:t>Standardisations of medical schemes benefit options</a:t>
            </a:r>
            <a:endParaRPr lang="en-US" sz="2400" dirty="0">
              <a:latin typeface="Arial Narrow" panose="020B0606020202030204" pitchFamily="34" charset="0"/>
            </a:endParaRPr>
          </a:p>
          <a:p>
            <a:pPr marL="447675" lvl="0" indent="-447675"/>
            <a:r>
              <a:rPr lang="en-ZA" sz="2400" dirty="0">
                <a:latin typeface="Arial Narrow" panose="020B0606020202030204" pitchFamily="34" charset="0"/>
              </a:rPr>
              <a:t>Development of a guidance framework for the Low-Cost Benefit Options (LCBO)</a:t>
            </a:r>
          </a:p>
          <a:p>
            <a:pPr marL="447675" lvl="0" indent="-447675"/>
            <a:r>
              <a:rPr lang="en-ZA" sz="2400" dirty="0">
                <a:latin typeface="Arial Narrow" panose="020B0606020202030204" pitchFamily="34" charset="0"/>
              </a:rPr>
              <a:t>Review of the Prescribed Minimum Benefits</a:t>
            </a:r>
            <a:endParaRPr lang="en-US" sz="2400" dirty="0">
              <a:latin typeface="Arial Narrow" panose="020B0606020202030204" pitchFamily="34" charset="0"/>
            </a:endParaRPr>
          </a:p>
          <a:p>
            <a:pPr marL="447675" lvl="0" indent="-447675"/>
            <a:r>
              <a:rPr lang="en-ZA" sz="2400" dirty="0">
                <a:latin typeface="Arial Narrow" panose="020B0606020202030204" pitchFamily="34" charset="0"/>
              </a:rPr>
              <a:t>Consolidation of medical schemes with less than 6 000 members</a:t>
            </a:r>
            <a:endParaRPr lang="en-US" sz="2400" dirty="0">
              <a:latin typeface="Arial Narrow" panose="020B0606020202030204" pitchFamily="34" charset="0"/>
            </a:endParaRPr>
          </a:p>
          <a:p>
            <a:pPr marL="447675" lvl="0" indent="-447675"/>
            <a:r>
              <a:rPr lang="en-ZA" sz="2400" dirty="0">
                <a:latin typeface="Arial Narrow" panose="020B0606020202030204" pitchFamily="34" charset="0"/>
              </a:rPr>
              <a:t>Consolidation of government funded schemes</a:t>
            </a:r>
            <a:endParaRPr lang="en-US" sz="2400" dirty="0">
              <a:latin typeface="Arial Narrow" panose="020B0606020202030204" pitchFamily="34" charset="0"/>
            </a:endParaRPr>
          </a:p>
          <a:p>
            <a:pPr marL="447675" lvl="0" indent="-447675"/>
            <a:r>
              <a:rPr lang="en-ZA" sz="2400" dirty="0">
                <a:latin typeface="Arial Narrow" panose="020B0606020202030204" pitchFamily="34" charset="0"/>
              </a:rPr>
              <a:t>Development of a Central Beneficiary Registry</a:t>
            </a:r>
            <a:endParaRPr lang="en-US" sz="2400" dirty="0">
              <a:latin typeface="Arial Narrow" panose="020B0606020202030204" pitchFamily="34" charset="0"/>
            </a:endParaRPr>
          </a:p>
          <a:p>
            <a:pPr marL="447675" lvl="0" indent="-447675"/>
            <a:r>
              <a:rPr lang="en-ZA" sz="2400" dirty="0">
                <a:latin typeface="Arial Narrow" panose="020B0606020202030204" pitchFamily="34" charset="0"/>
              </a:rPr>
              <a:t>Prevention of fraud waste and abuse</a:t>
            </a:r>
            <a:endParaRPr lang="en-US" sz="2400" dirty="0">
              <a:latin typeface="Arial Narrow" panose="020B0606020202030204" pitchFamily="34" charset="0"/>
            </a:endParaRPr>
          </a:p>
          <a:p>
            <a:pPr marL="447675" lvl="0" indent="-447675"/>
            <a:r>
              <a:rPr lang="en-ZA" sz="2400" dirty="0">
                <a:latin typeface="Arial Narrow" panose="020B0606020202030204" pitchFamily="34" charset="0"/>
              </a:rPr>
              <a:t>Collaboration with local, regional and international regulators.</a:t>
            </a:r>
            <a:endParaRPr lang="en-US" sz="2400" dirty="0">
              <a:latin typeface="Arial Narrow" panose="020B0606020202030204" pitchFamily="34" charset="0"/>
            </a:endParaRPr>
          </a:p>
        </p:txBody>
      </p:sp>
    </p:spTree>
    <p:extLst>
      <p:ext uri="{BB962C8B-B14F-4D97-AF65-F5344CB8AC3E}">
        <p14:creationId xmlns:p14="http://schemas.microsoft.com/office/powerpoint/2010/main" val="4270487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D228C-FF57-4C30-A3C4-63E16721EBC0}"/>
              </a:ext>
            </a:extLst>
          </p:cNvPr>
          <p:cNvSpPr>
            <a:spLocks noGrp="1"/>
          </p:cNvSpPr>
          <p:nvPr>
            <p:ph type="title"/>
          </p:nvPr>
        </p:nvSpPr>
        <p:spPr/>
        <p:txBody>
          <a:bodyPr/>
          <a:lstStyle/>
          <a:p>
            <a:r>
              <a:rPr lang="en-GB" dirty="0"/>
              <a:t>Annual Performance Plan</a:t>
            </a:r>
            <a:br>
              <a:rPr lang="en-GB" dirty="0"/>
            </a:br>
            <a:r>
              <a:rPr lang="en-GB" dirty="0"/>
              <a:t>2022/23</a:t>
            </a:r>
          </a:p>
        </p:txBody>
      </p:sp>
    </p:spTree>
    <p:extLst>
      <p:ext uri="{BB962C8B-B14F-4D97-AF65-F5344CB8AC3E}">
        <p14:creationId xmlns:p14="http://schemas.microsoft.com/office/powerpoint/2010/main" val="4111983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B92369-599A-4F81-A928-2DF2B9E096A3}"/>
              </a:ext>
            </a:extLst>
          </p:cNvPr>
          <p:cNvSpPr>
            <a:spLocks noGrp="1"/>
          </p:cNvSpPr>
          <p:nvPr>
            <p:ph type="body" sz="quarter" idx="10"/>
          </p:nvPr>
        </p:nvSpPr>
        <p:spPr/>
        <p:txBody>
          <a:bodyPr>
            <a:normAutofit/>
          </a:bodyPr>
          <a:lstStyle/>
          <a:p>
            <a:r>
              <a:rPr lang="en-ZA" sz="1400" b="1" dirty="0">
                <a:solidFill>
                  <a:schemeClr val="bg1">
                    <a:lumMod val="50000"/>
                  </a:schemeClr>
                </a:solidFill>
                <a:effectLst>
                  <a:outerShdw blurRad="38100" dist="38100" dir="2700000" algn="tl">
                    <a:srgbClr val="000000">
                      <a:alpha val="43137"/>
                    </a:srgbClr>
                  </a:outerShdw>
                </a:effectLst>
                <a:latin typeface="Arial Narrow" panose="020B0606020202030204" pitchFamily="34" charset="0"/>
              </a:rPr>
              <a:t>PART A – </a:t>
            </a:r>
            <a:r>
              <a:rPr lang="en-US" sz="1400" b="1" dirty="0">
                <a:solidFill>
                  <a:schemeClr val="bg1">
                    <a:lumMod val="50000"/>
                  </a:schemeClr>
                </a:solidFill>
                <a:effectLst>
                  <a:outerShdw blurRad="38100" dist="38100" dir="2700000" algn="tl">
                    <a:srgbClr val="000000">
                      <a:alpha val="43137"/>
                    </a:srgbClr>
                  </a:outerShdw>
                </a:effectLst>
                <a:latin typeface="Arial Narrow" panose="020B0606020202030204" pitchFamily="34" charset="0"/>
              </a:rPr>
              <a:t>OUR MANDATE</a:t>
            </a:r>
          </a:p>
          <a:p>
            <a:endParaRPr lang="en-US" b="1" dirty="0">
              <a:effectLst>
                <a:outerShdw blurRad="38100" dist="38100" dir="2700000" algn="tl">
                  <a:srgbClr val="000000">
                    <a:alpha val="43137"/>
                  </a:srgbClr>
                </a:outerShdw>
              </a:effectLst>
            </a:endParaRPr>
          </a:p>
        </p:txBody>
      </p:sp>
      <p:sp>
        <p:nvSpPr>
          <p:cNvPr id="11" name="Text Placeholder 10">
            <a:extLst>
              <a:ext uri="{FF2B5EF4-FFF2-40B4-BE49-F238E27FC236}">
                <a16:creationId xmlns:a16="http://schemas.microsoft.com/office/drawing/2014/main" id="{168B0C2B-3695-4D6A-AED2-61B1E08049F0}"/>
              </a:ext>
            </a:extLst>
          </p:cNvPr>
          <p:cNvSpPr>
            <a:spLocks noGrp="1"/>
          </p:cNvSpPr>
          <p:nvPr>
            <p:ph type="body" sz="quarter" idx="16"/>
          </p:nvPr>
        </p:nvSpPr>
        <p:spPr>
          <a:xfrm>
            <a:off x="2990636" y="1087591"/>
            <a:ext cx="2057400" cy="532990"/>
          </a:xfrm>
        </p:spPr>
        <p:txBody>
          <a:bodyPr>
            <a:normAutofit/>
          </a:bodyPr>
          <a:lstStyle/>
          <a:p>
            <a:pPr algn="l"/>
            <a:r>
              <a:rPr lang="en-ZA" sz="1400" b="1" dirty="0">
                <a:solidFill>
                  <a:srgbClr val="2CB263"/>
                </a:solidFill>
                <a:effectLst>
                  <a:outerShdw blurRad="38100" dist="38100" dir="2700000" algn="tl">
                    <a:srgbClr val="000000">
                      <a:alpha val="43137"/>
                    </a:srgbClr>
                  </a:outerShdw>
                </a:effectLst>
                <a:latin typeface="Arial Narrow" panose="020B0606020202030204" pitchFamily="34" charset="0"/>
              </a:rPr>
              <a:t>PART B – OUR STRATEGIC FOCUS</a:t>
            </a:r>
            <a:endParaRPr lang="en-US" sz="1400" b="1" dirty="0">
              <a:solidFill>
                <a:srgbClr val="2CB263"/>
              </a:solidFill>
              <a:effectLst>
                <a:outerShdw blurRad="38100" dist="38100" dir="2700000" algn="tl">
                  <a:srgbClr val="000000">
                    <a:alpha val="43137"/>
                  </a:srgbClr>
                </a:outerShdw>
              </a:effectLst>
            </a:endParaRPr>
          </a:p>
        </p:txBody>
      </p:sp>
      <p:sp>
        <p:nvSpPr>
          <p:cNvPr id="12" name="Text Placeholder 11">
            <a:extLst>
              <a:ext uri="{FF2B5EF4-FFF2-40B4-BE49-F238E27FC236}">
                <a16:creationId xmlns:a16="http://schemas.microsoft.com/office/drawing/2014/main" id="{1B10BBD8-0C9D-4B4E-855D-EE1802746879}"/>
              </a:ext>
            </a:extLst>
          </p:cNvPr>
          <p:cNvSpPr>
            <a:spLocks noGrp="1"/>
          </p:cNvSpPr>
          <p:nvPr>
            <p:ph type="body" sz="quarter" idx="17"/>
          </p:nvPr>
        </p:nvSpPr>
        <p:spPr>
          <a:xfrm>
            <a:off x="2956387" y="1553010"/>
            <a:ext cx="2068696" cy="684258"/>
          </a:xfrm>
        </p:spPr>
        <p:txBody>
          <a:bodyPr>
            <a:normAutofit/>
          </a:bodyPr>
          <a:lstStyle/>
          <a:p>
            <a:pPr lvl="0" algn="l">
              <a:lnSpc>
                <a:spcPct val="100000"/>
              </a:lnSpc>
              <a:spcBef>
                <a:spcPts val="0"/>
              </a:spcBef>
            </a:pPr>
            <a:r>
              <a:rPr lang="en-US" sz="1000" b="1" dirty="0">
                <a:solidFill>
                  <a:schemeClr val="bg2">
                    <a:lumMod val="10000"/>
                  </a:schemeClr>
                </a:solidFill>
                <a:latin typeface="Arial Narrow" panose="020B0606020202030204" pitchFamily="34" charset="0"/>
              </a:rPr>
              <a:t>1. Situation Analysis</a:t>
            </a:r>
          </a:p>
          <a:p>
            <a:pPr lvl="0" algn="l">
              <a:lnSpc>
                <a:spcPct val="100000"/>
              </a:lnSpc>
              <a:spcBef>
                <a:spcPts val="0"/>
              </a:spcBef>
            </a:pPr>
            <a:r>
              <a:rPr lang="en-US" sz="1000" b="1" dirty="0">
                <a:solidFill>
                  <a:schemeClr val="bg2">
                    <a:lumMod val="10000"/>
                  </a:schemeClr>
                </a:solidFill>
                <a:latin typeface="Arial Narrow" panose="020B0606020202030204" pitchFamily="34" charset="0"/>
              </a:rPr>
              <a:t>1.1 External Environment Analysis</a:t>
            </a:r>
          </a:p>
          <a:p>
            <a:pPr lvl="0" algn="l">
              <a:lnSpc>
                <a:spcPct val="100000"/>
              </a:lnSpc>
              <a:spcBef>
                <a:spcPts val="0"/>
              </a:spcBef>
            </a:pPr>
            <a:r>
              <a:rPr lang="en-US" sz="1000" b="1" dirty="0">
                <a:solidFill>
                  <a:schemeClr val="bg2">
                    <a:lumMod val="10000"/>
                  </a:schemeClr>
                </a:solidFill>
                <a:latin typeface="Arial Narrow" panose="020B0606020202030204" pitchFamily="34" charset="0"/>
              </a:rPr>
              <a:t>1.2 Internal Environment Analysis</a:t>
            </a:r>
          </a:p>
          <a:p>
            <a:endParaRPr lang="en-US" dirty="0"/>
          </a:p>
        </p:txBody>
      </p:sp>
      <p:sp>
        <p:nvSpPr>
          <p:cNvPr id="7" name="Text Placeholder 6">
            <a:extLst>
              <a:ext uri="{FF2B5EF4-FFF2-40B4-BE49-F238E27FC236}">
                <a16:creationId xmlns:a16="http://schemas.microsoft.com/office/drawing/2014/main" id="{7E698899-451C-4012-A03B-438076B22A0B}"/>
              </a:ext>
            </a:extLst>
          </p:cNvPr>
          <p:cNvSpPr>
            <a:spLocks noGrp="1"/>
          </p:cNvSpPr>
          <p:nvPr>
            <p:ph type="body" sz="quarter" idx="12"/>
          </p:nvPr>
        </p:nvSpPr>
        <p:spPr>
          <a:xfrm>
            <a:off x="4998514" y="4610156"/>
            <a:ext cx="2684843" cy="1774291"/>
          </a:xfrm>
        </p:spPr>
        <p:txBody>
          <a:bodyPr>
            <a:normAutofit fontScale="92500" lnSpcReduction="20000"/>
          </a:bodyPr>
          <a:lstStyle/>
          <a:p>
            <a:pPr algn="l">
              <a:spcBef>
                <a:spcPts val="0"/>
              </a:spcBef>
              <a:spcAft>
                <a:spcPts val="600"/>
              </a:spcAft>
            </a:pPr>
            <a:r>
              <a:rPr lang="en-US" sz="1400" b="1" dirty="0">
                <a:solidFill>
                  <a:srgbClr val="2CB263"/>
                </a:solidFill>
                <a:effectLst>
                  <a:outerShdw blurRad="38100" dist="38100" dir="2700000" algn="tl">
                    <a:srgbClr val="000000">
                      <a:alpha val="43137"/>
                    </a:srgbClr>
                  </a:outerShdw>
                </a:effectLst>
                <a:latin typeface="Arial Narrow" panose="020B0606020202030204" pitchFamily="34" charset="0"/>
              </a:rPr>
              <a:t>PART C – MEASURING OUR PERFORMANCE</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u="none" strike="noStrike" kern="1200" cap="none" spc="0" normalizeH="0" baseline="0" noProof="0" dirty="0">
                <a:ln>
                  <a:noFill/>
                </a:ln>
                <a:solidFill>
                  <a:schemeClr val="bg2">
                    <a:lumMod val="10000"/>
                  </a:schemeClr>
                </a:solidFill>
                <a:effectLst/>
                <a:uLnTx/>
                <a:uFillTx/>
                <a:latin typeface="Arial Narrow" panose="020B0606020202030204" pitchFamily="34" charset="0"/>
                <a:cs typeface="+mn-cs"/>
              </a:rPr>
              <a:t>INSTITUTIONAL PROGRAMME </a:t>
            </a:r>
            <a:r>
              <a:rPr lang="en-US" sz="1000" b="1" dirty="0">
                <a:solidFill>
                  <a:schemeClr val="bg2">
                    <a:lumMod val="10000"/>
                  </a:schemeClr>
                </a:solidFill>
                <a:latin typeface="Arial Narrow" panose="020B0606020202030204" pitchFamily="34" charset="0"/>
              </a:rPr>
              <a:t> </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u="none" strike="noStrike" kern="1200" cap="none" spc="0" normalizeH="0" baseline="0" noProof="0" dirty="0">
                <a:ln>
                  <a:noFill/>
                </a:ln>
                <a:solidFill>
                  <a:schemeClr val="bg2">
                    <a:lumMod val="10000"/>
                  </a:schemeClr>
                </a:solidFill>
                <a:effectLst/>
                <a:uLnTx/>
                <a:uFillTx/>
                <a:latin typeface="Arial Narrow" panose="020B0606020202030204" pitchFamily="34" charset="0"/>
                <a:cs typeface="+mn-cs"/>
              </a:rPr>
              <a:t>PERFORMANCE INFORMATION</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u="none" strike="noStrike" kern="1200" cap="none" spc="0" normalizeH="0" baseline="0" noProof="0" dirty="0">
                <a:ln>
                  <a:noFill/>
                </a:ln>
                <a:solidFill>
                  <a:schemeClr val="bg2">
                    <a:lumMod val="10000"/>
                  </a:schemeClr>
                </a:solidFill>
                <a:effectLst/>
                <a:uLnTx/>
                <a:uFillTx/>
                <a:latin typeface="Arial Narrow" panose="020B0606020202030204" pitchFamily="34" charset="0"/>
                <a:cs typeface="+mn-cs"/>
              </a:rPr>
              <a:t>1. PROGRAMME 1 (</a:t>
            </a:r>
            <a:r>
              <a:rPr lang="en-US" sz="1000" b="1" dirty="0">
                <a:solidFill>
                  <a:schemeClr val="bg2">
                    <a:lumMod val="10000"/>
                  </a:schemeClr>
                </a:solidFill>
                <a:latin typeface="Arial Narrow" panose="020B0606020202030204" pitchFamily="34" charset="0"/>
              </a:rPr>
              <a:t>Administration</a:t>
            </a:r>
            <a:r>
              <a:rPr kumimoji="0" lang="en-US" sz="1000" b="1" u="none" strike="noStrike" kern="1200" cap="none" spc="0" normalizeH="0" baseline="0" noProof="0" dirty="0">
                <a:ln>
                  <a:noFill/>
                </a:ln>
                <a:solidFill>
                  <a:schemeClr val="bg2">
                    <a:lumMod val="10000"/>
                  </a:schemeClr>
                </a:solidFill>
                <a:effectLst/>
                <a:uLnTx/>
                <a:uFillTx/>
                <a:latin typeface="Arial Narrow" panose="020B0606020202030204" pitchFamily="34" charset="0"/>
                <a:cs typeface="+mn-cs"/>
              </a:rPr>
              <a:t>)</a:t>
            </a:r>
          </a:p>
          <a:p>
            <a:pPr algn="l">
              <a:lnSpc>
                <a:spcPct val="100000"/>
              </a:lnSpc>
              <a:spcBef>
                <a:spcPts val="0"/>
              </a:spcBef>
            </a:pPr>
            <a:r>
              <a:rPr lang="en-GB" sz="1000" b="1" dirty="0">
                <a:solidFill>
                  <a:schemeClr val="bg2">
                    <a:lumMod val="10000"/>
                  </a:schemeClr>
                </a:solidFill>
                <a:latin typeface="Arial Narrow" panose="020B0606020202030204" pitchFamily="34" charset="0"/>
              </a:rPr>
              <a:t>1.1 Sub-programme 1.1 (CEO &amp; Registrar)</a:t>
            </a:r>
          </a:p>
          <a:p>
            <a:pPr algn="l">
              <a:lnSpc>
                <a:spcPct val="100000"/>
              </a:lnSpc>
              <a:spcBef>
                <a:spcPts val="0"/>
              </a:spcBef>
            </a:pPr>
            <a:r>
              <a:rPr lang="en-GB" sz="1000" b="1" dirty="0">
                <a:solidFill>
                  <a:schemeClr val="bg2">
                    <a:lumMod val="10000"/>
                  </a:schemeClr>
                </a:solidFill>
                <a:latin typeface="Arial Narrow" panose="020B0606020202030204" pitchFamily="34" charset="0"/>
              </a:rPr>
              <a:t>1.2 Sub-Programme 1.2 (Office of the CFO)</a:t>
            </a:r>
          </a:p>
          <a:p>
            <a:pPr algn="l">
              <a:lnSpc>
                <a:spcPct val="100000"/>
              </a:lnSpc>
              <a:spcBef>
                <a:spcPts val="0"/>
              </a:spcBef>
            </a:pPr>
            <a:r>
              <a:rPr lang="en-GB" sz="1000" b="1" dirty="0">
                <a:solidFill>
                  <a:schemeClr val="bg2">
                    <a:lumMod val="10000"/>
                  </a:schemeClr>
                </a:solidFill>
                <a:latin typeface="Arial Narrow" panose="020B0606020202030204" pitchFamily="34" charset="0"/>
              </a:rPr>
              <a:t>1.3 Sub-Programme 1.3 (ICT &amp; IM)</a:t>
            </a:r>
          </a:p>
          <a:p>
            <a:pPr algn="l">
              <a:lnSpc>
                <a:spcPct val="100000"/>
              </a:lnSpc>
              <a:spcBef>
                <a:spcPts val="0"/>
              </a:spcBef>
            </a:pPr>
            <a:r>
              <a:rPr lang="en-GB" sz="1000" b="1" dirty="0">
                <a:solidFill>
                  <a:schemeClr val="bg2">
                    <a:lumMod val="10000"/>
                  </a:schemeClr>
                </a:solidFill>
                <a:latin typeface="Arial Narrow" panose="020B0606020202030204" pitchFamily="34" charset="0"/>
              </a:rPr>
              <a:t>1.4 Sub-Programme 1.4 (Corporate services)</a:t>
            </a:r>
          </a:p>
          <a:p>
            <a:pPr algn="l">
              <a:lnSpc>
                <a:spcPct val="100000"/>
              </a:lnSpc>
              <a:spcBef>
                <a:spcPts val="0"/>
              </a:spcBef>
            </a:pPr>
            <a:r>
              <a:rPr lang="en-GB" sz="1000" b="1" dirty="0">
                <a:solidFill>
                  <a:schemeClr val="bg2">
                    <a:lumMod val="10000"/>
                  </a:schemeClr>
                </a:solidFill>
                <a:latin typeface="Arial Narrow" panose="020B0606020202030204" pitchFamily="34" charset="0"/>
              </a:rPr>
              <a:t>1.5 Sub-Programme 1.5 (Council secretariat)</a:t>
            </a:r>
          </a:p>
          <a:p>
            <a:pPr algn="l">
              <a:lnSpc>
                <a:spcPct val="100000"/>
              </a:lnSpc>
              <a:spcBef>
                <a:spcPts val="0"/>
              </a:spcBef>
            </a:pPr>
            <a:r>
              <a:rPr lang="en-GB" sz="1000" b="1" dirty="0">
                <a:solidFill>
                  <a:schemeClr val="bg2">
                    <a:lumMod val="10000"/>
                  </a:schemeClr>
                </a:solidFill>
                <a:latin typeface="Arial Narrow" panose="020B0606020202030204" pitchFamily="34" charset="0"/>
              </a:rPr>
              <a:t>1.6 PROGRAMME 2 (Strategy, Performance and Risk)</a:t>
            </a:r>
          </a:p>
          <a:p>
            <a:pPr algn="l">
              <a:lnSpc>
                <a:spcPct val="100000"/>
              </a:lnSpc>
              <a:spcBef>
                <a:spcPts val="0"/>
              </a:spcBef>
            </a:pPr>
            <a:r>
              <a:rPr lang="en-GB" sz="1000" b="1" dirty="0">
                <a:solidFill>
                  <a:schemeClr val="bg2">
                    <a:lumMod val="10000"/>
                  </a:schemeClr>
                </a:solidFill>
                <a:latin typeface="Arial Narrow" panose="020B0606020202030204" pitchFamily="34" charset="0"/>
              </a:rPr>
              <a:t>1.7 PROGRAMME 3 (Regulation)</a:t>
            </a:r>
          </a:p>
          <a:p>
            <a:pPr algn="l">
              <a:lnSpc>
                <a:spcPct val="100000"/>
              </a:lnSpc>
              <a:spcBef>
                <a:spcPts val="0"/>
              </a:spcBef>
            </a:pPr>
            <a:r>
              <a:rPr lang="en-GB" sz="1000" b="1" dirty="0">
                <a:solidFill>
                  <a:schemeClr val="bg2">
                    <a:lumMod val="10000"/>
                  </a:schemeClr>
                </a:solidFill>
                <a:latin typeface="Arial Narrow" panose="020B0606020202030204" pitchFamily="34" charset="0"/>
              </a:rPr>
              <a:t>1.8 PROGRAMME 4 (Policy, Research and Monitoring)</a:t>
            </a:r>
          </a:p>
          <a:p>
            <a:pPr algn="l">
              <a:lnSpc>
                <a:spcPct val="100000"/>
              </a:lnSpc>
              <a:spcBef>
                <a:spcPts val="0"/>
              </a:spcBef>
            </a:pPr>
            <a:r>
              <a:rPr lang="en-GB" sz="1000" b="1" dirty="0">
                <a:solidFill>
                  <a:schemeClr val="bg2">
                    <a:lumMod val="10000"/>
                  </a:schemeClr>
                </a:solidFill>
                <a:latin typeface="Arial Narrow" panose="020B0606020202030204" pitchFamily="34" charset="0"/>
              </a:rPr>
              <a:t>1.9 PROGRAMME 5 (Member Protection)</a:t>
            </a:r>
          </a:p>
          <a:p>
            <a:endParaRPr lang="en-US" sz="1400" dirty="0">
              <a:solidFill>
                <a:schemeClr val="accent2">
                  <a:lumMod val="75000"/>
                </a:schemeClr>
              </a:solidFill>
              <a:effectLst>
                <a:outerShdw blurRad="38100" dist="38100" dir="2700000" algn="tl">
                  <a:srgbClr val="000000">
                    <a:alpha val="43137"/>
                  </a:srgbClr>
                </a:outerShdw>
              </a:effectLst>
              <a:latin typeface="Arial Narrow" panose="020B0606020202030204" pitchFamily="34" charset="0"/>
            </a:endParaRPr>
          </a:p>
          <a:p>
            <a:endParaRPr lang="en-US" sz="1400" dirty="0">
              <a:solidFill>
                <a:schemeClr val="accent2">
                  <a:lumMod val="75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13" name="Text Placeholder 12">
            <a:extLst>
              <a:ext uri="{FF2B5EF4-FFF2-40B4-BE49-F238E27FC236}">
                <a16:creationId xmlns:a16="http://schemas.microsoft.com/office/drawing/2014/main" id="{CA59AE5F-3A9D-4E5B-BE20-3802EE56C05F}"/>
              </a:ext>
            </a:extLst>
          </p:cNvPr>
          <p:cNvSpPr>
            <a:spLocks noGrp="1"/>
          </p:cNvSpPr>
          <p:nvPr>
            <p:ph type="body" sz="quarter" idx="18"/>
          </p:nvPr>
        </p:nvSpPr>
        <p:spPr>
          <a:xfrm>
            <a:off x="7074912" y="1020020"/>
            <a:ext cx="2514420" cy="1075908"/>
          </a:xfrm>
        </p:spPr>
        <p:txBody>
          <a:bodyPr>
            <a:normAutofit fontScale="62500" lnSpcReduction="20000"/>
          </a:bodyPr>
          <a:lstStyle/>
          <a:p>
            <a:pPr algn="l">
              <a:spcBef>
                <a:spcPts val="600"/>
              </a:spcBef>
              <a:spcAft>
                <a:spcPts val="600"/>
              </a:spcAft>
            </a:pPr>
            <a:r>
              <a:rPr lang="en-US" sz="2500" b="1" dirty="0">
                <a:solidFill>
                  <a:srgbClr val="061D3A"/>
                </a:solidFill>
                <a:effectLst>
                  <a:outerShdw blurRad="38100" dist="38100" dir="2700000" algn="tl">
                    <a:srgbClr val="000000">
                      <a:alpha val="43137"/>
                    </a:srgbClr>
                  </a:outerShdw>
                </a:effectLst>
                <a:latin typeface="Arial Narrow" panose="020B0606020202030204" pitchFamily="34" charset="0"/>
              </a:rPr>
              <a:t>PART C - MEASURING OUR PERFORMANCE </a:t>
            </a:r>
            <a:r>
              <a:rPr lang="en-US" sz="2500" b="1" dirty="0" err="1">
                <a:solidFill>
                  <a:srgbClr val="061D3A"/>
                </a:solidFill>
                <a:effectLst>
                  <a:outerShdw blurRad="38100" dist="38100" dir="2700000" algn="tl">
                    <a:srgbClr val="000000">
                      <a:alpha val="43137"/>
                    </a:srgbClr>
                  </a:outerShdw>
                </a:effectLst>
                <a:latin typeface="Arial Narrow" panose="020B0606020202030204" pitchFamily="34" charset="0"/>
              </a:rPr>
              <a:t>Cont</a:t>
            </a:r>
            <a:r>
              <a:rPr lang="en-US" sz="2500" b="1" dirty="0">
                <a:solidFill>
                  <a:srgbClr val="061D3A"/>
                </a:solidFill>
                <a:effectLst>
                  <a:outerShdw blurRad="38100" dist="38100" dir="2700000" algn="tl">
                    <a:srgbClr val="000000">
                      <a:alpha val="43137"/>
                    </a:srgbClr>
                  </a:outerShdw>
                </a:effectLst>
                <a:latin typeface="Arial Narrow" panose="020B0606020202030204" pitchFamily="34" charset="0"/>
              </a:rPr>
              <a:t>…</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u="none" strike="noStrike" kern="1200" cap="none" spc="0" normalizeH="0" baseline="0" noProof="0" dirty="0">
                <a:ln>
                  <a:noFill/>
                </a:ln>
                <a:solidFill>
                  <a:prstClr val="black"/>
                </a:solidFill>
                <a:effectLst/>
                <a:uLnTx/>
                <a:uFillTx/>
                <a:latin typeface="Arial Narrow" panose="020B0606020202030204" pitchFamily="34" charset="0"/>
                <a:cs typeface="+mn-cs"/>
              </a:rPr>
              <a:t>2.   Explanation o</a:t>
            </a:r>
            <a:r>
              <a:rPr lang="en-US" sz="1400" b="1" dirty="0">
                <a:solidFill>
                  <a:prstClr val="black"/>
                </a:solidFill>
                <a:latin typeface="Arial Narrow" panose="020B0606020202030204" pitchFamily="34" charset="0"/>
              </a:rPr>
              <a:t>f planned Performance  </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prstClr val="black"/>
                </a:solidFill>
                <a:latin typeface="Arial Narrow" panose="020B0606020202030204" pitchFamily="34" charset="0"/>
              </a:rPr>
              <a:t>      over the Medium-term Period</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u="none" strike="noStrike" kern="1200" cap="none" spc="0" normalizeH="0" baseline="0" noProof="0" dirty="0">
                <a:ln>
                  <a:noFill/>
                </a:ln>
                <a:solidFill>
                  <a:prstClr val="black"/>
                </a:solidFill>
                <a:effectLst/>
                <a:uLnTx/>
                <a:uFillTx/>
                <a:latin typeface="Arial Narrow" panose="020B0606020202030204" pitchFamily="34" charset="0"/>
                <a:cs typeface="+mn-cs"/>
              </a:rPr>
              <a:t>3.   Programme Resource Considerations for  </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prstClr val="black"/>
                </a:solidFill>
                <a:latin typeface="Arial Narrow" panose="020B0606020202030204" pitchFamily="34" charset="0"/>
              </a:rPr>
              <a:t>      </a:t>
            </a:r>
            <a:r>
              <a:rPr kumimoji="0" lang="en-US" sz="1400" b="1" u="none" strike="noStrike" kern="1200" cap="none" spc="0" normalizeH="0" baseline="0" noProof="0" dirty="0">
                <a:ln>
                  <a:noFill/>
                </a:ln>
                <a:solidFill>
                  <a:prstClr val="black"/>
                </a:solidFill>
                <a:effectLst/>
                <a:uLnTx/>
                <a:uFillTx/>
                <a:latin typeface="Arial Narrow" panose="020B0606020202030204" pitchFamily="34" charset="0"/>
                <a:cs typeface="+mn-cs"/>
              </a:rPr>
              <a:t>2022/23 Budget</a:t>
            </a:r>
          </a:p>
          <a:p>
            <a:pPr marL="0" marR="0" lvl="0" indent="0" algn="l" defTabSz="91442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prstClr val="black"/>
                </a:solidFill>
                <a:latin typeface="Arial Narrow" panose="020B0606020202030204" pitchFamily="34" charset="0"/>
              </a:rPr>
              <a:t>4. . Updated Key Risks</a:t>
            </a:r>
            <a:endParaRPr kumimoji="0" lang="en-US" sz="1400" b="1" u="none" strike="noStrike" kern="1200" cap="none" spc="0" normalizeH="0" baseline="0" noProof="0" dirty="0">
              <a:ln>
                <a:noFill/>
              </a:ln>
              <a:solidFill>
                <a:prstClr val="black"/>
              </a:solidFill>
              <a:effectLst/>
              <a:uLnTx/>
              <a:uFillTx/>
              <a:latin typeface="Arial Narrow" panose="020B0606020202030204" pitchFamily="34" charset="0"/>
              <a:cs typeface="+mn-cs"/>
            </a:endParaRPr>
          </a:p>
          <a:p>
            <a:pPr algn="l"/>
            <a:endParaRPr lang="en-US" sz="1400" b="1" dirty="0">
              <a:solidFill>
                <a:schemeClr val="accent2">
                  <a:lumMod val="75000"/>
                </a:schemeClr>
              </a:solidFill>
              <a:effectLst>
                <a:outerShdw blurRad="38100" dist="38100" dir="2700000" algn="tl">
                  <a:srgbClr val="000000">
                    <a:alpha val="43137"/>
                  </a:srgbClr>
                </a:outerShdw>
              </a:effectLst>
              <a:latin typeface="Arial Narrow" panose="020B0606020202030204" pitchFamily="34" charset="0"/>
            </a:endParaRPr>
          </a:p>
          <a:p>
            <a:pPr algn="l"/>
            <a:endParaRPr lang="en-ZA" sz="1400" b="1" dirty="0">
              <a:solidFill>
                <a:schemeClr val="accent3">
                  <a:lumMod val="60000"/>
                  <a:lumOff val="4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6" name="Text Placeholder 5">
            <a:extLst>
              <a:ext uri="{FF2B5EF4-FFF2-40B4-BE49-F238E27FC236}">
                <a16:creationId xmlns:a16="http://schemas.microsoft.com/office/drawing/2014/main" id="{DDF732AD-9B2B-4AB7-A555-574842C41F0F}"/>
              </a:ext>
            </a:extLst>
          </p:cNvPr>
          <p:cNvSpPr>
            <a:spLocks noGrp="1"/>
          </p:cNvSpPr>
          <p:nvPr>
            <p:ph type="body" sz="quarter" idx="11"/>
          </p:nvPr>
        </p:nvSpPr>
        <p:spPr>
          <a:xfrm>
            <a:off x="838200" y="5036816"/>
            <a:ext cx="2915126" cy="1347631"/>
          </a:xfrm>
        </p:spPr>
        <p:txBody>
          <a:bodyPr>
            <a:normAutofit/>
          </a:bodyPr>
          <a:lstStyle/>
          <a:p>
            <a:pPr algn="l">
              <a:lnSpc>
                <a:spcPct val="100000"/>
              </a:lnSpc>
              <a:spcBef>
                <a:spcPts val="0"/>
              </a:spcBef>
              <a:tabLst>
                <a:tab pos="115888" algn="l"/>
              </a:tabLst>
            </a:pPr>
            <a:r>
              <a:rPr lang="en-US" sz="900" b="1" dirty="0">
                <a:solidFill>
                  <a:schemeClr val="bg2">
                    <a:lumMod val="10000"/>
                  </a:schemeClr>
                </a:solidFill>
                <a:latin typeface="Arial Narrow" panose="020B0606020202030204" pitchFamily="34" charset="0"/>
              </a:rPr>
              <a:t>1. Updates to the Relevant Legislative and Policy Mandates:</a:t>
            </a:r>
          </a:p>
          <a:p>
            <a:pPr algn="l">
              <a:lnSpc>
                <a:spcPct val="100000"/>
              </a:lnSpc>
              <a:spcBef>
                <a:spcPts val="0"/>
              </a:spcBef>
              <a:tabLst>
                <a:tab pos="115888" algn="l"/>
              </a:tabLst>
            </a:pPr>
            <a:r>
              <a:rPr lang="en-US" sz="900" b="1" dirty="0">
                <a:solidFill>
                  <a:schemeClr val="bg2">
                    <a:lumMod val="10000"/>
                  </a:schemeClr>
                </a:solidFill>
                <a:latin typeface="Arial Narrow" panose="020B0606020202030204" pitchFamily="34" charset="0"/>
              </a:rPr>
              <a:t>1.1 The National Health Act, 61 of 2003 (NHA)</a:t>
            </a:r>
          </a:p>
          <a:p>
            <a:pPr algn="l">
              <a:lnSpc>
                <a:spcPct val="100000"/>
              </a:lnSpc>
              <a:spcBef>
                <a:spcPts val="0"/>
              </a:spcBef>
              <a:tabLst>
                <a:tab pos="115888" algn="l"/>
              </a:tabLst>
            </a:pPr>
            <a:r>
              <a:rPr lang="en-US" sz="900" b="1" dirty="0">
                <a:solidFill>
                  <a:schemeClr val="bg2">
                    <a:lumMod val="10000"/>
                  </a:schemeClr>
                </a:solidFill>
                <a:latin typeface="Arial Narrow" panose="020B0606020202030204" pitchFamily="34" charset="0"/>
              </a:rPr>
              <a:t>1.2 The Medical Scheme Act, 131 of 1998 (MSA)</a:t>
            </a:r>
          </a:p>
          <a:p>
            <a:pPr algn="l">
              <a:lnSpc>
                <a:spcPct val="100000"/>
              </a:lnSpc>
              <a:spcBef>
                <a:spcPts val="0"/>
              </a:spcBef>
              <a:tabLst>
                <a:tab pos="115888" algn="l"/>
              </a:tabLst>
            </a:pPr>
            <a:r>
              <a:rPr lang="en-US" sz="900" b="1" dirty="0">
                <a:solidFill>
                  <a:schemeClr val="bg2">
                    <a:lumMod val="10000"/>
                  </a:schemeClr>
                </a:solidFill>
                <a:latin typeface="Arial Narrow" panose="020B0606020202030204" pitchFamily="34" charset="0"/>
              </a:rPr>
              <a:t>1.3 Related Legislation impacting on and influencing the 	  functioning of CMS</a:t>
            </a:r>
          </a:p>
          <a:p>
            <a:pPr algn="l">
              <a:lnSpc>
                <a:spcPct val="100000"/>
              </a:lnSpc>
              <a:spcBef>
                <a:spcPts val="0"/>
              </a:spcBef>
              <a:tabLst>
                <a:tab pos="115888" algn="l"/>
              </a:tabLst>
            </a:pPr>
            <a:r>
              <a:rPr lang="en-US" sz="900" b="1" dirty="0">
                <a:solidFill>
                  <a:schemeClr val="bg2">
                    <a:lumMod val="10000"/>
                  </a:schemeClr>
                </a:solidFill>
                <a:latin typeface="Arial Narrow" panose="020B0606020202030204" pitchFamily="34" charset="0"/>
              </a:rPr>
              <a:t>1.4 Policy Mandates</a:t>
            </a:r>
          </a:p>
          <a:p>
            <a:pPr algn="l">
              <a:lnSpc>
                <a:spcPct val="100000"/>
              </a:lnSpc>
              <a:spcBef>
                <a:spcPts val="0"/>
              </a:spcBef>
              <a:tabLst>
                <a:tab pos="115888" algn="l"/>
              </a:tabLst>
            </a:pPr>
            <a:r>
              <a:rPr lang="en-US" sz="900" b="1" dirty="0">
                <a:solidFill>
                  <a:schemeClr val="bg2">
                    <a:lumMod val="10000"/>
                  </a:schemeClr>
                </a:solidFill>
                <a:latin typeface="Arial Narrow" panose="020B0606020202030204" pitchFamily="34" charset="0"/>
              </a:rPr>
              <a:t>2.  Updated to Institutional Policies and Strategies</a:t>
            </a:r>
          </a:p>
          <a:p>
            <a:pPr algn="l">
              <a:lnSpc>
                <a:spcPct val="100000"/>
              </a:lnSpc>
              <a:spcBef>
                <a:spcPts val="0"/>
              </a:spcBef>
              <a:tabLst>
                <a:tab pos="115888" algn="l"/>
              </a:tabLst>
            </a:pPr>
            <a:r>
              <a:rPr lang="en-US" sz="900" b="1" dirty="0">
                <a:solidFill>
                  <a:schemeClr val="bg2">
                    <a:lumMod val="10000"/>
                  </a:schemeClr>
                </a:solidFill>
                <a:latin typeface="Arial Narrow" panose="020B0606020202030204" pitchFamily="34" charset="0"/>
              </a:rPr>
              <a:t>3.  Updated to relevant Court Rulings</a:t>
            </a:r>
          </a:p>
          <a:p>
            <a:pPr marL="0" lvl="1" indent="0">
              <a:lnSpc>
                <a:spcPct val="100000"/>
              </a:lnSpc>
              <a:spcBef>
                <a:spcPts val="0"/>
              </a:spcBef>
              <a:buNone/>
            </a:pPr>
            <a:endParaRPr lang="en-US" sz="1100" b="1" dirty="0">
              <a:solidFill>
                <a:schemeClr val="bg2">
                  <a:lumMod val="10000"/>
                </a:schemeClr>
              </a:solidFill>
              <a:latin typeface="Arial Narrow" panose="020B0606020202030204" pitchFamily="34" charset="0"/>
            </a:endParaRPr>
          </a:p>
          <a:p>
            <a:endParaRPr lang="en-US" dirty="0">
              <a:solidFill>
                <a:schemeClr val="bg2">
                  <a:lumMod val="10000"/>
                </a:schemeClr>
              </a:solidFill>
            </a:endParaRPr>
          </a:p>
        </p:txBody>
      </p:sp>
      <p:sp>
        <p:nvSpPr>
          <p:cNvPr id="2" name="TextBox 1">
            <a:extLst>
              <a:ext uri="{FF2B5EF4-FFF2-40B4-BE49-F238E27FC236}">
                <a16:creationId xmlns:a16="http://schemas.microsoft.com/office/drawing/2014/main" id="{1556200D-ABCE-4D69-9BCA-E41BF684AF82}"/>
              </a:ext>
            </a:extLst>
          </p:cNvPr>
          <p:cNvSpPr txBox="1"/>
          <p:nvPr/>
        </p:nvSpPr>
        <p:spPr>
          <a:xfrm>
            <a:off x="1047558" y="3487737"/>
            <a:ext cx="1650390" cy="276999"/>
          </a:xfrm>
          <a:prstGeom prst="rect">
            <a:avLst/>
          </a:prstGeom>
          <a:noFill/>
        </p:spPr>
        <p:txBody>
          <a:bodyPr wrap="square" rtlCol="0">
            <a:spAutoFit/>
          </a:bodyPr>
          <a:lstStyle/>
          <a:p>
            <a:pPr algn="ctr"/>
            <a:r>
              <a:rPr lang="en-US" sz="1200" b="1" dirty="0">
                <a:solidFill>
                  <a:srgbClr val="061D3A"/>
                </a:solidFill>
                <a:latin typeface="Arial Narrow" panose="020B0604020202020204" pitchFamily="34" charset="0"/>
                <a:cs typeface="Arial Narrow" panose="020B0604020202020204" pitchFamily="34" charset="0"/>
              </a:rPr>
              <a:t>Pages 10 to 15</a:t>
            </a:r>
          </a:p>
        </p:txBody>
      </p:sp>
      <p:sp>
        <p:nvSpPr>
          <p:cNvPr id="28" name="TextBox 27">
            <a:extLst>
              <a:ext uri="{FF2B5EF4-FFF2-40B4-BE49-F238E27FC236}">
                <a16:creationId xmlns:a16="http://schemas.microsoft.com/office/drawing/2014/main" id="{77362E60-84C7-43FE-8AFC-493A149D6C29}"/>
              </a:ext>
            </a:extLst>
          </p:cNvPr>
          <p:cNvSpPr txBox="1"/>
          <p:nvPr/>
        </p:nvSpPr>
        <p:spPr>
          <a:xfrm>
            <a:off x="3159793" y="3459511"/>
            <a:ext cx="1533418" cy="276999"/>
          </a:xfrm>
          <a:prstGeom prst="rect">
            <a:avLst/>
          </a:prstGeom>
          <a:noFill/>
        </p:spPr>
        <p:txBody>
          <a:bodyPr wrap="square" rtlCol="0">
            <a:spAutoFit/>
          </a:bodyPr>
          <a:lstStyle/>
          <a:p>
            <a:pPr algn="ctr"/>
            <a:r>
              <a:rPr lang="en-US" sz="1200" b="1" dirty="0">
                <a:solidFill>
                  <a:srgbClr val="061D3A"/>
                </a:solidFill>
                <a:latin typeface="Arial Narrow" panose="020B0604020202020204" pitchFamily="34" charset="0"/>
                <a:cs typeface="Arial Narrow" panose="020B0604020202020204" pitchFamily="34" charset="0"/>
              </a:rPr>
              <a:t>Pages 16 to 23 </a:t>
            </a:r>
          </a:p>
        </p:txBody>
      </p:sp>
      <p:sp>
        <p:nvSpPr>
          <p:cNvPr id="29" name="TextBox 28">
            <a:extLst>
              <a:ext uri="{FF2B5EF4-FFF2-40B4-BE49-F238E27FC236}">
                <a16:creationId xmlns:a16="http://schemas.microsoft.com/office/drawing/2014/main" id="{764A8571-72F2-4B85-A869-C7477B74C75D}"/>
              </a:ext>
            </a:extLst>
          </p:cNvPr>
          <p:cNvSpPr txBox="1"/>
          <p:nvPr/>
        </p:nvSpPr>
        <p:spPr>
          <a:xfrm>
            <a:off x="5503527" y="3429000"/>
            <a:ext cx="1143000" cy="261610"/>
          </a:xfrm>
          <a:prstGeom prst="rect">
            <a:avLst/>
          </a:prstGeom>
          <a:noFill/>
        </p:spPr>
        <p:txBody>
          <a:bodyPr wrap="square" rtlCol="0">
            <a:spAutoFit/>
          </a:bodyPr>
          <a:lstStyle/>
          <a:p>
            <a:pPr algn="ctr"/>
            <a:r>
              <a:rPr lang="en-US" sz="1100" b="1" dirty="0">
                <a:solidFill>
                  <a:srgbClr val="061D3A"/>
                </a:solidFill>
                <a:latin typeface="Arial Narrow" panose="020B0604020202020204" pitchFamily="34" charset="0"/>
                <a:cs typeface="Arial Narrow" panose="020B0604020202020204" pitchFamily="34" charset="0"/>
              </a:rPr>
              <a:t>Page 24 to 72</a:t>
            </a:r>
          </a:p>
        </p:txBody>
      </p:sp>
      <p:sp>
        <p:nvSpPr>
          <p:cNvPr id="30" name="TextBox 29">
            <a:extLst>
              <a:ext uri="{FF2B5EF4-FFF2-40B4-BE49-F238E27FC236}">
                <a16:creationId xmlns:a16="http://schemas.microsoft.com/office/drawing/2014/main" id="{F633F7E9-6AD5-4F8E-9662-7E0D26ED29D7}"/>
              </a:ext>
            </a:extLst>
          </p:cNvPr>
          <p:cNvSpPr txBox="1"/>
          <p:nvPr/>
        </p:nvSpPr>
        <p:spPr>
          <a:xfrm>
            <a:off x="7546429" y="3429000"/>
            <a:ext cx="1143000" cy="261610"/>
          </a:xfrm>
          <a:prstGeom prst="rect">
            <a:avLst/>
          </a:prstGeom>
          <a:noFill/>
        </p:spPr>
        <p:txBody>
          <a:bodyPr wrap="square" rtlCol="0">
            <a:spAutoFit/>
          </a:bodyPr>
          <a:lstStyle/>
          <a:p>
            <a:r>
              <a:rPr lang="en-US" sz="1100" b="1" dirty="0">
                <a:solidFill>
                  <a:srgbClr val="061D3A"/>
                </a:solidFill>
                <a:latin typeface="Arial Narrow" panose="020B0604020202020204" pitchFamily="34" charset="0"/>
                <a:cs typeface="Arial Narrow" panose="020B0604020202020204" pitchFamily="34" charset="0"/>
              </a:rPr>
              <a:t>Page 57 to 68</a:t>
            </a:r>
          </a:p>
        </p:txBody>
      </p:sp>
      <p:sp>
        <p:nvSpPr>
          <p:cNvPr id="31" name="TextBox 30">
            <a:extLst>
              <a:ext uri="{FF2B5EF4-FFF2-40B4-BE49-F238E27FC236}">
                <a16:creationId xmlns:a16="http://schemas.microsoft.com/office/drawing/2014/main" id="{579675FC-7198-4FA0-9299-230CD53E72F3}"/>
              </a:ext>
            </a:extLst>
          </p:cNvPr>
          <p:cNvSpPr txBox="1"/>
          <p:nvPr/>
        </p:nvSpPr>
        <p:spPr>
          <a:xfrm>
            <a:off x="9589332" y="3492355"/>
            <a:ext cx="1143000" cy="253916"/>
          </a:xfrm>
          <a:prstGeom prst="rect">
            <a:avLst/>
          </a:prstGeom>
          <a:noFill/>
        </p:spPr>
        <p:txBody>
          <a:bodyPr wrap="square" rtlCol="0">
            <a:spAutoFit/>
          </a:bodyPr>
          <a:lstStyle/>
          <a:p>
            <a:r>
              <a:rPr lang="en-US" sz="1050" b="1" dirty="0">
                <a:solidFill>
                  <a:srgbClr val="061D3A"/>
                </a:solidFill>
                <a:latin typeface="Arial Narrow" panose="020B0604020202020204" pitchFamily="34" charset="0"/>
                <a:cs typeface="Arial Narrow" panose="020B0604020202020204" pitchFamily="34" charset="0"/>
              </a:rPr>
              <a:t>Page 73 to 133</a:t>
            </a:r>
          </a:p>
        </p:txBody>
      </p:sp>
      <p:sp>
        <p:nvSpPr>
          <p:cNvPr id="19" name="Text Placeholder 12">
            <a:extLst>
              <a:ext uri="{FF2B5EF4-FFF2-40B4-BE49-F238E27FC236}">
                <a16:creationId xmlns:a16="http://schemas.microsoft.com/office/drawing/2014/main" id="{5888EFDA-74C8-411F-92AC-3D12D1F56AB6}"/>
              </a:ext>
            </a:extLst>
          </p:cNvPr>
          <p:cNvSpPr txBox="1">
            <a:spLocks/>
          </p:cNvSpPr>
          <p:nvPr/>
        </p:nvSpPr>
        <p:spPr>
          <a:xfrm>
            <a:off x="9126484" y="4468801"/>
            <a:ext cx="2068695" cy="1075907"/>
          </a:xfrm>
          <a:prstGeom prst="rect">
            <a:avLst/>
          </a:prstGeom>
        </p:spPr>
        <p:txBody>
          <a:bodyPr>
            <a:normAutofit/>
          </a:bodyPr>
          <a:lstStyle>
            <a:lvl1pPr marL="0" indent="0" algn="ctr" defTabSz="914423" rtl="0" eaLnBrk="1" latinLnBrk="0" hangingPunct="1">
              <a:lnSpc>
                <a:spcPct val="90000"/>
              </a:lnSpc>
              <a:spcBef>
                <a:spcPts val="1000"/>
              </a:spcBef>
              <a:buFont typeface="Arial" panose="020B0604020202020204" pitchFamily="34" charset="0"/>
              <a:buNone/>
              <a:defRPr sz="1500" kern="1200">
                <a:solidFill>
                  <a:schemeClr val="accent5"/>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ZA" sz="1400" b="1" dirty="0">
                <a:solidFill>
                  <a:srgbClr val="061D3A"/>
                </a:solidFill>
                <a:effectLst>
                  <a:outerShdw blurRad="38100" dist="38100" dir="2700000" algn="tl">
                    <a:srgbClr val="000000">
                      <a:alpha val="43137"/>
                    </a:srgbClr>
                  </a:outerShdw>
                </a:effectLst>
                <a:latin typeface="Arial Narrow" panose="020B0606020202030204" pitchFamily="34" charset="0"/>
              </a:rPr>
              <a:t>PART D – TECHNICAL INDICATOR DESCRIPTION</a:t>
            </a:r>
          </a:p>
          <a:p>
            <a:pPr algn="l"/>
            <a:endParaRPr lang="en-ZA" sz="1400" b="1" dirty="0">
              <a:solidFill>
                <a:schemeClr val="accent3">
                  <a:lumMod val="60000"/>
                  <a:lumOff val="40000"/>
                </a:schemeClr>
              </a:solidFill>
              <a:effectLst>
                <a:outerShdw blurRad="38100" dist="38100" dir="2700000" algn="tl">
                  <a:srgbClr val="000000">
                    <a:alpha val="43137"/>
                  </a:srgbClr>
                </a:outerShdw>
              </a:effectLst>
              <a:latin typeface="Arial Narrow" panose="020B0606020202030204" pitchFamily="34" charset="0"/>
            </a:endParaRPr>
          </a:p>
        </p:txBody>
      </p:sp>
      <p:sp>
        <p:nvSpPr>
          <p:cNvPr id="16" name="Text Placeholder 15">
            <a:extLst>
              <a:ext uri="{FF2B5EF4-FFF2-40B4-BE49-F238E27FC236}">
                <a16:creationId xmlns:a16="http://schemas.microsoft.com/office/drawing/2014/main" id="{79C40F50-391A-4086-8F4C-861E589BD6D6}"/>
              </a:ext>
            </a:extLst>
          </p:cNvPr>
          <p:cNvSpPr>
            <a:spLocks noGrp="1"/>
          </p:cNvSpPr>
          <p:nvPr>
            <p:ph type="body" sz="quarter" idx="14"/>
          </p:nvPr>
        </p:nvSpPr>
        <p:spPr>
          <a:xfrm>
            <a:off x="9089341" y="4762073"/>
            <a:ext cx="2684843" cy="1530574"/>
          </a:xfrm>
        </p:spPr>
        <p:txBody>
          <a:bodyPr>
            <a:normAutofit lnSpcReduction="10000"/>
          </a:bodyPr>
          <a:lstStyle/>
          <a:p>
            <a:pPr algn="l"/>
            <a:endParaRPr lang="en-US" dirty="0"/>
          </a:p>
          <a:p>
            <a:pPr algn="l">
              <a:lnSpc>
                <a:spcPct val="100000"/>
              </a:lnSpc>
              <a:spcBef>
                <a:spcPts val="0"/>
              </a:spcBef>
            </a:pPr>
            <a:r>
              <a:rPr lang="en-GB" sz="900" b="1" dirty="0">
                <a:solidFill>
                  <a:schemeClr val="bg2">
                    <a:lumMod val="10000"/>
                  </a:schemeClr>
                </a:solidFill>
                <a:latin typeface="Arial Narrow" panose="020B0606020202030204" pitchFamily="34" charset="0"/>
              </a:rPr>
              <a:t>9.1 SUB-PROGRAMME 1.1 (Office of CEO)</a:t>
            </a:r>
          </a:p>
          <a:p>
            <a:pPr algn="l">
              <a:lnSpc>
                <a:spcPct val="100000"/>
              </a:lnSpc>
              <a:spcBef>
                <a:spcPts val="0"/>
              </a:spcBef>
            </a:pPr>
            <a:r>
              <a:rPr lang="en-GB" sz="900" b="1" dirty="0">
                <a:solidFill>
                  <a:schemeClr val="bg2">
                    <a:lumMod val="10000"/>
                  </a:schemeClr>
                </a:solidFill>
                <a:latin typeface="Arial Narrow" panose="020B0606020202030204" pitchFamily="34" charset="0"/>
              </a:rPr>
              <a:t>9.2 SUB-PROGRAMME 1.2 (Office of CFO)</a:t>
            </a:r>
          </a:p>
          <a:p>
            <a:pPr algn="l">
              <a:lnSpc>
                <a:spcPct val="100000"/>
              </a:lnSpc>
              <a:spcBef>
                <a:spcPts val="0"/>
              </a:spcBef>
            </a:pPr>
            <a:r>
              <a:rPr lang="en-GB" sz="900" b="1" dirty="0">
                <a:solidFill>
                  <a:schemeClr val="bg2">
                    <a:lumMod val="10000"/>
                  </a:schemeClr>
                </a:solidFill>
                <a:latin typeface="Arial Narrow" panose="020B0606020202030204" pitchFamily="34" charset="0"/>
              </a:rPr>
              <a:t>9.3 SUB-PROGRAMME 1.3 (ICT &amp; IM)</a:t>
            </a:r>
          </a:p>
          <a:p>
            <a:pPr algn="l">
              <a:lnSpc>
                <a:spcPct val="100000"/>
              </a:lnSpc>
              <a:spcBef>
                <a:spcPts val="0"/>
              </a:spcBef>
            </a:pPr>
            <a:r>
              <a:rPr lang="en-GB" sz="900" b="1" dirty="0">
                <a:solidFill>
                  <a:schemeClr val="bg2">
                    <a:lumMod val="10000"/>
                  </a:schemeClr>
                </a:solidFill>
                <a:latin typeface="Arial Narrow" panose="020B0606020202030204" pitchFamily="34" charset="0"/>
              </a:rPr>
              <a:t>9.4 SUB-PROGRAMME 1.4 (Corporate Services)</a:t>
            </a:r>
          </a:p>
          <a:p>
            <a:pPr algn="l">
              <a:lnSpc>
                <a:spcPct val="100000"/>
              </a:lnSpc>
              <a:spcBef>
                <a:spcPts val="0"/>
              </a:spcBef>
            </a:pPr>
            <a:r>
              <a:rPr lang="en-GB" sz="900" b="1" dirty="0">
                <a:solidFill>
                  <a:schemeClr val="bg2">
                    <a:lumMod val="10000"/>
                  </a:schemeClr>
                </a:solidFill>
                <a:latin typeface="Arial Narrow" panose="020B0606020202030204" pitchFamily="34" charset="0"/>
              </a:rPr>
              <a:t>9.5 SUB-PROGRAMME 1.5 (Council Secretariat)</a:t>
            </a:r>
          </a:p>
          <a:p>
            <a:pPr algn="l">
              <a:lnSpc>
                <a:spcPct val="100000"/>
              </a:lnSpc>
              <a:spcBef>
                <a:spcPts val="0"/>
              </a:spcBef>
            </a:pPr>
            <a:r>
              <a:rPr lang="en-GB" sz="900" b="1" dirty="0">
                <a:solidFill>
                  <a:schemeClr val="bg2">
                    <a:lumMod val="10000"/>
                  </a:schemeClr>
                </a:solidFill>
                <a:latin typeface="Arial Narrow" panose="020B0606020202030204" pitchFamily="34" charset="0"/>
              </a:rPr>
              <a:t>9.6 PROGRAMME 2 (Strategy, Performance and Risk) </a:t>
            </a:r>
          </a:p>
          <a:p>
            <a:pPr algn="l">
              <a:lnSpc>
                <a:spcPct val="100000"/>
              </a:lnSpc>
              <a:spcBef>
                <a:spcPts val="0"/>
              </a:spcBef>
            </a:pPr>
            <a:r>
              <a:rPr lang="en-GB" sz="900" b="1" dirty="0">
                <a:solidFill>
                  <a:schemeClr val="bg2">
                    <a:lumMod val="10000"/>
                  </a:schemeClr>
                </a:solidFill>
                <a:latin typeface="Arial Narrow" panose="020B0606020202030204" pitchFamily="34" charset="0"/>
              </a:rPr>
              <a:t>9.7 PROGRAMME 3 (Regulation)</a:t>
            </a:r>
          </a:p>
          <a:p>
            <a:pPr algn="l">
              <a:lnSpc>
                <a:spcPct val="100000"/>
              </a:lnSpc>
              <a:spcBef>
                <a:spcPts val="0"/>
              </a:spcBef>
            </a:pPr>
            <a:r>
              <a:rPr lang="en-GB" sz="900" b="1" dirty="0">
                <a:solidFill>
                  <a:schemeClr val="bg2">
                    <a:lumMod val="10000"/>
                  </a:schemeClr>
                </a:solidFill>
                <a:latin typeface="Arial Narrow" panose="020B0606020202030204" pitchFamily="34" charset="0"/>
              </a:rPr>
              <a:t>9.8 PROGRAMME 4 (Policy, Research &amp; Monitoring)</a:t>
            </a:r>
          </a:p>
          <a:p>
            <a:pPr algn="l">
              <a:lnSpc>
                <a:spcPct val="100000"/>
              </a:lnSpc>
              <a:spcBef>
                <a:spcPts val="0"/>
              </a:spcBef>
            </a:pPr>
            <a:r>
              <a:rPr lang="en-GB" sz="900" b="1" dirty="0">
                <a:solidFill>
                  <a:schemeClr val="bg2">
                    <a:lumMod val="10000"/>
                  </a:schemeClr>
                </a:solidFill>
                <a:latin typeface="Arial Narrow" panose="020B0606020202030204" pitchFamily="34" charset="0"/>
              </a:rPr>
              <a:t>9.9 PROGRAMME 5 (Member Protection)</a:t>
            </a:r>
          </a:p>
          <a:p>
            <a:pPr algn="l">
              <a:lnSpc>
                <a:spcPct val="100000"/>
              </a:lnSpc>
              <a:spcBef>
                <a:spcPts val="0"/>
              </a:spcBef>
            </a:pPr>
            <a:endParaRPr lang="en-GB" sz="800" b="1" dirty="0">
              <a:solidFill>
                <a:schemeClr val="tx1"/>
              </a:solidFill>
              <a:latin typeface="Arial Narrow" panose="020B0606020202030204" pitchFamily="34" charset="0"/>
            </a:endParaRPr>
          </a:p>
        </p:txBody>
      </p:sp>
      <p:sp>
        <p:nvSpPr>
          <p:cNvPr id="18" name="Title 12">
            <a:extLst>
              <a:ext uri="{FF2B5EF4-FFF2-40B4-BE49-F238E27FC236}">
                <a16:creationId xmlns:a16="http://schemas.microsoft.com/office/drawing/2014/main" id="{A35B1EC5-C23C-6E4B-BC23-521FCE7E176F}"/>
              </a:ext>
            </a:extLst>
          </p:cNvPr>
          <p:cNvSpPr>
            <a:spLocks noGrp="1"/>
          </p:cNvSpPr>
          <p:nvPr>
            <p:ph type="title"/>
          </p:nvPr>
        </p:nvSpPr>
        <p:spPr>
          <a:xfrm>
            <a:off x="838200" y="209934"/>
            <a:ext cx="10515600" cy="977843"/>
          </a:xfrm>
        </p:spPr>
        <p:txBody>
          <a:bodyPr>
            <a:normAutofit fontScale="90000"/>
          </a:bodyPr>
          <a:lstStyle/>
          <a:p>
            <a:r>
              <a:rPr lang="en-US" sz="3600" b="1" dirty="0">
                <a:solidFill>
                  <a:srgbClr val="061D3A"/>
                </a:solidFill>
                <a:latin typeface="Avenir Black" panose="02000503020000020003" pitchFamily="2" charset="0"/>
              </a:rPr>
              <a:t>Content: CMS Annual Performance Plan 2022/23</a:t>
            </a:r>
            <a:endParaRPr lang="en-GB" sz="3600" b="1" dirty="0">
              <a:solidFill>
                <a:srgbClr val="061D3A"/>
              </a:solidFill>
              <a:latin typeface="Avenir Black" panose="02000503020000020003" pitchFamily="2" charset="0"/>
            </a:endParaRPr>
          </a:p>
        </p:txBody>
      </p:sp>
    </p:spTree>
    <p:extLst>
      <p:ext uri="{BB962C8B-B14F-4D97-AF65-F5344CB8AC3E}">
        <p14:creationId xmlns:p14="http://schemas.microsoft.com/office/powerpoint/2010/main" val="3629175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D228C-FF57-4C30-A3C4-63E16721EBC0}"/>
              </a:ext>
            </a:extLst>
          </p:cNvPr>
          <p:cNvSpPr>
            <a:spLocks noGrp="1"/>
          </p:cNvSpPr>
          <p:nvPr>
            <p:ph type="title"/>
          </p:nvPr>
        </p:nvSpPr>
        <p:spPr/>
        <p:txBody>
          <a:bodyPr/>
          <a:lstStyle/>
          <a:p>
            <a:r>
              <a:rPr lang="en-GB" dirty="0"/>
              <a:t>Measuring Performance </a:t>
            </a:r>
          </a:p>
        </p:txBody>
      </p:sp>
    </p:spTree>
    <p:extLst>
      <p:ext uri="{BB962C8B-B14F-4D97-AF65-F5344CB8AC3E}">
        <p14:creationId xmlns:p14="http://schemas.microsoft.com/office/powerpoint/2010/main" val="208896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A31E-F10D-4801-A36B-2758BBFC14EB}"/>
              </a:ext>
            </a:extLst>
          </p:cNvPr>
          <p:cNvSpPr>
            <a:spLocks noGrp="1"/>
          </p:cNvSpPr>
          <p:nvPr>
            <p:ph type="title"/>
          </p:nvPr>
        </p:nvSpPr>
        <p:spPr/>
        <p:txBody>
          <a:bodyPr/>
          <a:lstStyle/>
          <a:p>
            <a:r>
              <a:rPr lang="en-US" dirty="0"/>
              <a:t>Contents</a:t>
            </a:r>
            <a:endParaRPr lang="en-GB" dirty="0"/>
          </a:p>
        </p:txBody>
      </p:sp>
      <p:sp>
        <p:nvSpPr>
          <p:cNvPr id="3" name="Content Placeholder 2">
            <a:extLst>
              <a:ext uri="{FF2B5EF4-FFF2-40B4-BE49-F238E27FC236}">
                <a16:creationId xmlns:a16="http://schemas.microsoft.com/office/drawing/2014/main" id="{1BEAC849-1120-44C1-BCAE-2E93029F8ADE}"/>
              </a:ext>
            </a:extLst>
          </p:cNvPr>
          <p:cNvSpPr>
            <a:spLocks noGrp="1"/>
          </p:cNvSpPr>
          <p:nvPr>
            <p:ph idx="1"/>
          </p:nvPr>
        </p:nvSpPr>
        <p:spPr/>
        <p:txBody>
          <a:bodyPr numCol="2">
            <a:normAutofit/>
          </a:bodyPr>
          <a:lstStyle/>
          <a:p>
            <a:pPr marL="514350" indent="-514350">
              <a:buFont typeface="+mj-lt"/>
              <a:buAutoNum type="arabicPeriod"/>
            </a:pPr>
            <a:r>
              <a:rPr lang="en-US" sz="2400" dirty="0"/>
              <a:t>Constitutional &amp; Legislative Mandates</a:t>
            </a:r>
          </a:p>
          <a:p>
            <a:pPr marL="514350" indent="-514350">
              <a:buFont typeface="+mj-lt"/>
              <a:buAutoNum type="arabicPeriod"/>
            </a:pPr>
            <a:r>
              <a:rPr lang="en-US" sz="2400" dirty="0"/>
              <a:t>Vision, Mission &amp; Values</a:t>
            </a:r>
          </a:p>
          <a:p>
            <a:pPr marL="514350" indent="-514350">
              <a:buFont typeface="+mj-lt"/>
              <a:buAutoNum type="arabicPeriod"/>
            </a:pPr>
            <a:r>
              <a:rPr lang="en-US" sz="2400" dirty="0"/>
              <a:t>Regulatory Philosophy</a:t>
            </a:r>
          </a:p>
          <a:p>
            <a:pPr marL="514350" indent="-514350">
              <a:buFont typeface="+mj-lt"/>
              <a:buAutoNum type="arabicPeriod"/>
            </a:pPr>
            <a:r>
              <a:rPr lang="en-US" sz="2400" dirty="0"/>
              <a:t>Strategic Goals and Outcomes</a:t>
            </a:r>
          </a:p>
          <a:p>
            <a:pPr marL="514350" indent="-514350">
              <a:buFont typeface="+mj-lt"/>
              <a:buAutoNum type="arabicPeriod"/>
            </a:pPr>
            <a:r>
              <a:rPr lang="en-US" sz="2400" dirty="0"/>
              <a:t>Industry and </a:t>
            </a:r>
            <a:r>
              <a:rPr lang="en-US" sz="2400" dirty="0" err="1"/>
              <a:t>Organisational</a:t>
            </a:r>
            <a:r>
              <a:rPr lang="en-US" sz="2400" dirty="0"/>
              <a:t> Analysis</a:t>
            </a:r>
          </a:p>
          <a:p>
            <a:pPr marL="514350" indent="-514350">
              <a:buFont typeface="+mj-lt"/>
              <a:buAutoNum type="arabicPeriod"/>
            </a:pPr>
            <a:r>
              <a:rPr lang="en-US" sz="2400" dirty="0"/>
              <a:t>Annual Performance Plan 2022/23</a:t>
            </a:r>
          </a:p>
          <a:p>
            <a:pPr marL="514350" indent="-514350">
              <a:buFont typeface="+mj-lt"/>
              <a:buAutoNum type="arabicPeriod"/>
            </a:pPr>
            <a:r>
              <a:rPr lang="en-US" sz="2400" dirty="0"/>
              <a:t>Key Focus Areas For 2022/23</a:t>
            </a:r>
          </a:p>
          <a:p>
            <a:pPr marL="514350" indent="-514350">
              <a:buFont typeface="+mj-lt"/>
              <a:buAutoNum type="arabicPeriod"/>
            </a:pPr>
            <a:r>
              <a:rPr lang="en-US" sz="2400" dirty="0"/>
              <a:t>Measuring Our Performance</a:t>
            </a:r>
          </a:p>
          <a:p>
            <a:pPr marL="514350" indent="-514350">
              <a:buFont typeface="+mj-lt"/>
              <a:buAutoNum type="arabicPeriod"/>
            </a:pPr>
            <a:r>
              <a:rPr lang="en-US" sz="2400" dirty="0"/>
              <a:t>2022/23 Outputs</a:t>
            </a:r>
          </a:p>
          <a:p>
            <a:pPr marL="514350" indent="-514350">
              <a:buFont typeface="+mj-lt"/>
              <a:buAutoNum type="arabicPeriod"/>
            </a:pPr>
            <a:r>
              <a:rPr lang="en-US" sz="2400" dirty="0"/>
              <a:t>Budget</a:t>
            </a:r>
          </a:p>
          <a:p>
            <a:pPr marL="514350" indent="-514350">
              <a:buFont typeface="+mj-lt"/>
              <a:buAutoNum type="arabicPeriod"/>
            </a:pPr>
            <a:r>
              <a:rPr lang="en-US" sz="2400" dirty="0"/>
              <a:t>Inadequate funding and new funding model</a:t>
            </a:r>
          </a:p>
          <a:p>
            <a:pPr marL="514350" indent="-514350">
              <a:buFont typeface="+mj-lt"/>
              <a:buAutoNum type="arabicPeriod"/>
            </a:pPr>
            <a:r>
              <a:rPr lang="en-US" sz="2400" dirty="0"/>
              <a:t>Immediate Challenges</a:t>
            </a:r>
          </a:p>
          <a:p>
            <a:pPr marL="514350" indent="-514350">
              <a:buFont typeface="+mj-lt"/>
              <a:buAutoNum type="arabicPeriod"/>
            </a:pPr>
            <a:r>
              <a:rPr lang="en-US" sz="2400" dirty="0"/>
              <a:t>Highlights</a:t>
            </a:r>
          </a:p>
        </p:txBody>
      </p:sp>
      <p:sp>
        <p:nvSpPr>
          <p:cNvPr id="6" name="Slide Number Placeholder 5">
            <a:extLst>
              <a:ext uri="{FF2B5EF4-FFF2-40B4-BE49-F238E27FC236}">
                <a16:creationId xmlns:a16="http://schemas.microsoft.com/office/drawing/2014/main" id="{52B46155-1031-4042-A27B-AEB17986A941}"/>
              </a:ext>
            </a:extLst>
          </p:cNvPr>
          <p:cNvSpPr>
            <a:spLocks noGrp="1"/>
          </p:cNvSpPr>
          <p:nvPr>
            <p:ph type="sldNum" sz="quarter" idx="12"/>
          </p:nvPr>
        </p:nvSpPr>
        <p:spPr/>
        <p:txBody>
          <a:bodyPr/>
          <a:lstStyle/>
          <a:p>
            <a:fld id="{732CA3CC-1038-3548-902E-E6592C1F8EB7}" type="slidenum">
              <a:rPr lang="en-GB" smtClean="0"/>
              <a:pPr/>
              <a:t>2</a:t>
            </a:fld>
            <a:endParaRPr lang="en-GB" dirty="0"/>
          </a:p>
        </p:txBody>
      </p:sp>
    </p:spTree>
    <p:extLst>
      <p:ext uri="{BB962C8B-B14F-4D97-AF65-F5344CB8AC3E}">
        <p14:creationId xmlns:p14="http://schemas.microsoft.com/office/powerpoint/2010/main" val="2400347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75A8-E1DA-6E4D-86FE-705CC63516B3}"/>
              </a:ext>
            </a:extLst>
          </p:cNvPr>
          <p:cNvSpPr>
            <a:spLocks noGrp="1"/>
          </p:cNvSpPr>
          <p:nvPr>
            <p:ph type="title"/>
          </p:nvPr>
        </p:nvSpPr>
        <p:spPr/>
        <p:txBody>
          <a:bodyPr/>
          <a:lstStyle/>
          <a:p>
            <a:r>
              <a:rPr lang="en-GB" dirty="0"/>
              <a:t>CMS Programmes</a:t>
            </a:r>
          </a:p>
        </p:txBody>
      </p:sp>
      <p:sp>
        <p:nvSpPr>
          <p:cNvPr id="6" name="Content Placeholder 5"/>
          <p:cNvSpPr>
            <a:spLocks noGrp="1"/>
          </p:cNvSpPr>
          <p:nvPr>
            <p:ph idx="1"/>
          </p:nvPr>
        </p:nvSpPr>
        <p:spPr>
          <a:xfrm>
            <a:off x="838200" y="1690688"/>
            <a:ext cx="10515600" cy="4351338"/>
          </a:xfrm>
        </p:spPr>
        <p:txBody>
          <a:bodyPr>
            <a:noAutofit/>
          </a:bodyPr>
          <a:lstStyle/>
          <a:p>
            <a:pPr marL="0" indent="0">
              <a:buNone/>
            </a:pPr>
            <a:r>
              <a:rPr lang="en-US" sz="1200" b="1" dirty="0">
                <a:solidFill>
                  <a:srgbClr val="061D3A"/>
                </a:solidFill>
                <a:latin typeface="Arial Narrow" panose="020B0606020202030204" pitchFamily="34" charset="0"/>
              </a:rPr>
              <a:t>The report is presented per the following </a:t>
            </a:r>
            <a:r>
              <a:rPr lang="en-US" sz="1200" b="1" dirty="0" err="1">
                <a:solidFill>
                  <a:srgbClr val="061D3A"/>
                </a:solidFill>
                <a:latin typeface="Arial Narrow" panose="020B0606020202030204" pitchFamily="34" charset="0"/>
              </a:rPr>
              <a:t>programmes</a:t>
            </a:r>
            <a:r>
              <a:rPr lang="en-US" sz="1200" b="1" dirty="0">
                <a:solidFill>
                  <a:srgbClr val="061D3A"/>
                </a:solidFill>
                <a:latin typeface="Arial Narrow" panose="020B0606020202030204" pitchFamily="34" charset="0"/>
              </a:rPr>
              <a:t> brought about by the new microstructure:</a:t>
            </a:r>
            <a:endParaRPr lang="en-ZA" sz="1200" dirty="0">
              <a:solidFill>
                <a:srgbClr val="061D3A"/>
              </a:solidFill>
              <a:latin typeface="Arial Narrow" panose="020B0606020202030204" pitchFamily="34" charset="0"/>
            </a:endParaRPr>
          </a:p>
          <a:p>
            <a:pPr marL="0" indent="0">
              <a:buNone/>
            </a:pPr>
            <a:r>
              <a:rPr lang="en-ZA" sz="1200" dirty="0">
                <a:latin typeface="Arial Narrow" panose="020B0606020202030204" pitchFamily="34" charset="0"/>
              </a:rPr>
              <a:t>The administrative programmes of the CMS are effectively focused on the efficient functioning of the office and provide support to the core programmes to efficiently carry out their mandates. The programme is made up of the following 5 sub-programmes:</a:t>
            </a:r>
          </a:p>
          <a:p>
            <a:r>
              <a:rPr lang="en-ZA" sz="1200" b="1" dirty="0">
                <a:latin typeface="Arial Narrow" panose="020B0606020202030204" pitchFamily="34" charset="0"/>
              </a:rPr>
              <a:t>Programme 1: Administration</a:t>
            </a:r>
          </a:p>
          <a:p>
            <a:pPr marL="0" marR="0" indent="457200" algn="just">
              <a:lnSpc>
                <a:spcPct val="150000"/>
              </a:lnSpc>
              <a:spcBef>
                <a:spcPts val="0"/>
              </a:spcBef>
              <a:spcAft>
                <a:spcPts val="0"/>
              </a:spcAft>
            </a:pPr>
            <a:r>
              <a:rPr lang="en-ZA" sz="1200" b="1" dirty="0">
                <a:effectLst/>
                <a:latin typeface="Arial Narrow" panose="020B0606020202030204" pitchFamily="34" charset="0"/>
                <a:ea typeface="Times New Roman" panose="02020603050405020304" pitchFamily="18" charset="0"/>
                <a:cs typeface="Calibri" panose="020F0502020204030204" pitchFamily="34" charset="0"/>
              </a:rPr>
              <a:t>Sub-Programme 1.1 - Office of the CEO</a:t>
            </a:r>
            <a:endParaRPr lang="en-GB" sz="12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0"/>
              </a:spcAft>
            </a:pPr>
            <a:r>
              <a:rPr lang="en-ZA" sz="1200" b="1" dirty="0">
                <a:effectLst/>
                <a:latin typeface="Arial Narrow" panose="020B0606020202030204" pitchFamily="34" charset="0"/>
                <a:ea typeface="Times New Roman" panose="02020603050405020304" pitchFamily="18" charset="0"/>
                <a:cs typeface="Calibri" panose="020F0502020204030204" pitchFamily="34" charset="0"/>
              </a:rPr>
              <a:t>Sub-Programme 1.2 - Office of the CFO</a:t>
            </a:r>
            <a:endParaRPr lang="en-GB" sz="12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0"/>
              </a:spcAft>
            </a:pPr>
            <a:r>
              <a:rPr lang="en-ZA" sz="1200" b="1" dirty="0">
                <a:effectLst/>
                <a:latin typeface="Arial Narrow" panose="020B0606020202030204" pitchFamily="34" charset="0"/>
                <a:ea typeface="Times New Roman" panose="02020603050405020304" pitchFamily="18" charset="0"/>
                <a:cs typeface="Calibri" panose="020F0502020204030204" pitchFamily="34" charset="0"/>
              </a:rPr>
              <a:t>Sub-Programme 1.3 – Information Communication Technology and </a:t>
            </a:r>
            <a:r>
              <a:rPr lang="en-ZA" sz="1200" b="1" dirty="0">
                <a:latin typeface="Arial Narrow" panose="020B0606020202030204" pitchFamily="34" charset="0"/>
                <a:ea typeface="Times New Roman" panose="02020603050405020304" pitchFamily="18" charset="0"/>
                <a:cs typeface="Calibri" panose="020F0502020204030204" pitchFamily="34" charset="0"/>
              </a:rPr>
              <a:t>Information</a:t>
            </a:r>
            <a:r>
              <a:rPr lang="en-ZA" sz="1200" b="1" dirty="0">
                <a:effectLst/>
                <a:latin typeface="Arial Narrow" panose="020B0606020202030204" pitchFamily="34" charset="0"/>
                <a:ea typeface="Times New Roman" panose="02020603050405020304" pitchFamily="18" charset="0"/>
                <a:cs typeface="Calibri" panose="020F0502020204030204" pitchFamily="34" charset="0"/>
              </a:rPr>
              <a:t> Management </a:t>
            </a:r>
            <a:endParaRPr lang="en-GB" sz="12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0"/>
              </a:spcAft>
            </a:pPr>
            <a:r>
              <a:rPr lang="en-ZA" sz="1200" b="1" dirty="0">
                <a:effectLst/>
                <a:latin typeface="Arial Narrow" panose="020B0606020202030204" pitchFamily="34" charset="0"/>
                <a:ea typeface="Times New Roman" panose="02020603050405020304" pitchFamily="18" charset="0"/>
                <a:cs typeface="Calibri" panose="020F0502020204030204" pitchFamily="34" charset="0"/>
              </a:rPr>
              <a:t>Sub-Programme 1.4 - Corporate Services (</a:t>
            </a:r>
            <a:r>
              <a:rPr lang="en-ZA" sz="1200" b="1" i="1" dirty="0">
                <a:effectLst/>
                <a:latin typeface="Arial Narrow" panose="020B0606020202030204" pitchFamily="34" charset="0"/>
                <a:ea typeface="Times New Roman" panose="02020603050405020304" pitchFamily="18" charset="0"/>
                <a:cs typeface="Calibri" panose="020F0502020204030204" pitchFamily="34" charset="0"/>
              </a:rPr>
              <a:t>This programme now includes Legal Services, HR, Part of Stakeholder Relations, and Office Management</a:t>
            </a:r>
            <a:r>
              <a:rPr lang="en-ZA" sz="1200" b="1" dirty="0">
                <a:effectLst/>
                <a:latin typeface="Arial Narrow" panose="020B0606020202030204" pitchFamily="34" charset="0"/>
                <a:ea typeface="Times New Roman" panose="02020603050405020304" pitchFamily="18" charset="0"/>
                <a:cs typeface="Calibri" panose="020F0502020204030204" pitchFamily="34" charset="0"/>
              </a:rPr>
              <a:t>)</a:t>
            </a:r>
            <a:endParaRPr lang="en-GB" sz="12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indent="457200" algn="just">
              <a:lnSpc>
                <a:spcPct val="150000"/>
              </a:lnSpc>
              <a:spcBef>
                <a:spcPts val="0"/>
              </a:spcBef>
              <a:spcAft>
                <a:spcPts val="0"/>
              </a:spcAft>
            </a:pPr>
            <a:r>
              <a:rPr lang="en-ZA" sz="1200" b="1" dirty="0">
                <a:effectLst/>
                <a:latin typeface="Arial Narrow" panose="020B0606020202030204" pitchFamily="34" charset="0"/>
                <a:ea typeface="Times New Roman" panose="02020603050405020304" pitchFamily="18" charset="0"/>
                <a:cs typeface="Calibri" panose="020F0502020204030204" pitchFamily="34" charset="0"/>
              </a:rPr>
              <a:t>Sub-Programme 1.5 – Council Secretariat</a:t>
            </a:r>
            <a:endParaRPr lang="en-GB" sz="1200" b="1" dirty="0">
              <a:effectLst/>
              <a:latin typeface="Arial Narrow" panose="020B0606020202030204" pitchFamily="34" charset="0"/>
              <a:ea typeface="Calibri" panose="020F0502020204030204" pitchFamily="34" charset="0"/>
              <a:cs typeface="Times New Roman" panose="02020603050405020304" pitchFamily="18" charset="0"/>
            </a:endParaRPr>
          </a:p>
          <a:p>
            <a:pPr marL="0" lvl="2" indent="0">
              <a:buNone/>
            </a:pPr>
            <a:endParaRPr lang="en-ZA" sz="1200" dirty="0">
              <a:latin typeface="Arial Narrow" panose="020B0606020202030204" pitchFamily="34" charset="0"/>
            </a:endParaRPr>
          </a:p>
          <a:p>
            <a:pPr marL="0" lvl="2" indent="0">
              <a:buNone/>
            </a:pPr>
            <a:r>
              <a:rPr lang="en-ZA" sz="1200" dirty="0">
                <a:latin typeface="Arial Narrow" panose="020B0606020202030204" pitchFamily="34" charset="0"/>
              </a:rPr>
              <a:t>The core programmes are mainly concerned with the regulation and stability of the industry, and the programmes are as follows:</a:t>
            </a:r>
          </a:p>
          <a:p>
            <a:pPr marL="0" marR="0" algn="just">
              <a:lnSpc>
                <a:spcPct val="150000"/>
              </a:lnSpc>
              <a:spcBef>
                <a:spcPts val="0"/>
              </a:spcBef>
              <a:spcAft>
                <a:spcPts val="0"/>
              </a:spcAft>
            </a:pPr>
            <a:r>
              <a:rPr lang="en-ZA" sz="1200" b="1" dirty="0">
                <a:effectLst/>
                <a:latin typeface="Arial Narrow" panose="020B0606020202030204" pitchFamily="34" charset="0"/>
                <a:ea typeface="Times New Roman" panose="02020603050405020304" pitchFamily="18" charset="0"/>
                <a:cs typeface="Calibri" panose="020F0502020204030204" pitchFamily="34" charset="0"/>
              </a:rPr>
              <a:t>Programme 2 - Strategy, Performance and Risk </a:t>
            </a:r>
            <a:endParaRPr lang="en-GB" sz="12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ZA" sz="1200" b="1" dirty="0">
                <a:effectLst/>
                <a:latin typeface="Arial Narrow" panose="020B0606020202030204" pitchFamily="34" charset="0"/>
                <a:ea typeface="Times New Roman" panose="02020603050405020304" pitchFamily="18" charset="0"/>
                <a:cs typeface="Calibri" panose="020F0502020204030204" pitchFamily="34" charset="0"/>
              </a:rPr>
              <a:t>Programme 3 - Regulation (</a:t>
            </a:r>
            <a:r>
              <a:rPr lang="en-ZA" sz="1200" b="1" i="1" dirty="0">
                <a:effectLst/>
                <a:latin typeface="Arial Narrow" panose="020B0606020202030204" pitchFamily="34" charset="0"/>
                <a:ea typeface="Times New Roman" panose="02020603050405020304" pitchFamily="18" charset="0"/>
                <a:cs typeface="Calibri" panose="020F0502020204030204" pitchFamily="34" charset="0"/>
              </a:rPr>
              <a:t>This programme now includes Accreditation, Benefits Management, Compliance and Investigations, Financial Supervision)</a:t>
            </a:r>
            <a:endParaRPr lang="en-GB" sz="12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ZA" sz="1200" b="1" dirty="0">
                <a:effectLst/>
                <a:latin typeface="Arial Narrow" panose="020B0606020202030204" pitchFamily="34" charset="0"/>
                <a:ea typeface="Times New Roman" panose="02020603050405020304" pitchFamily="18" charset="0"/>
                <a:cs typeface="Calibri" panose="020F0502020204030204" pitchFamily="34" charset="0"/>
              </a:rPr>
              <a:t>Programme 4 - Policy, Research and Monitoring </a:t>
            </a:r>
            <a:endParaRPr lang="en-GB" sz="12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ZA" sz="1200" b="1" dirty="0">
                <a:effectLst/>
                <a:latin typeface="Arial Narrow" panose="020B0606020202030204" pitchFamily="34" charset="0"/>
                <a:ea typeface="Times New Roman" panose="02020603050405020304" pitchFamily="18" charset="0"/>
                <a:cs typeface="Calibri" panose="020F0502020204030204" pitchFamily="34" charset="0"/>
              </a:rPr>
              <a:t>Programme 5 – Member Protection (</a:t>
            </a:r>
            <a:r>
              <a:rPr lang="en-ZA" sz="1200" b="1" i="1" dirty="0">
                <a:effectLst/>
                <a:latin typeface="Arial Narrow" panose="020B0606020202030204" pitchFamily="34" charset="0"/>
                <a:ea typeface="Times New Roman" panose="02020603050405020304" pitchFamily="18" charset="0"/>
                <a:cs typeface="Calibri" panose="020F0502020204030204" pitchFamily="34" charset="0"/>
              </a:rPr>
              <a:t>This programme now includes the other part of Stakeholder Relations, Clinical Unit, Complaints Adjudication)</a:t>
            </a:r>
            <a:endParaRPr lang="en-GB" sz="1200" b="1" dirty="0">
              <a:effectLst/>
              <a:latin typeface="Arial Narrow" panose="020B0606020202030204" pitchFamily="34" charset="0"/>
              <a:ea typeface="Calibri" panose="020F0502020204030204" pitchFamily="34" charset="0"/>
              <a:cs typeface="Times New Roman" panose="02020603050405020304" pitchFamily="18" charset="0"/>
            </a:endParaRPr>
          </a:p>
          <a:p>
            <a:pPr marL="346075" lvl="2" indent="-346075"/>
            <a:endParaRPr lang="en-ZA" sz="1400" dirty="0"/>
          </a:p>
        </p:txBody>
      </p:sp>
    </p:spTree>
    <p:extLst>
      <p:ext uri="{BB962C8B-B14F-4D97-AF65-F5344CB8AC3E}">
        <p14:creationId xmlns:p14="http://schemas.microsoft.com/office/powerpoint/2010/main" val="320233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90880" y="276682"/>
          <a:ext cx="1828800" cy="6374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3944A67-7E5C-437A-8098-CBB4841ACD4D}" type="slidenum">
              <a:rPr lang="en-US" smtClean="0"/>
              <a:pPr/>
              <a:t>21</a:t>
            </a:fld>
            <a:endParaRPr lang="en-US"/>
          </a:p>
        </p:txBody>
      </p:sp>
      <p:graphicFrame>
        <p:nvGraphicFramePr>
          <p:cNvPr id="2" name="Table 1">
            <a:extLst>
              <a:ext uri="{FF2B5EF4-FFF2-40B4-BE49-F238E27FC236}">
                <a16:creationId xmlns:a16="http://schemas.microsoft.com/office/drawing/2014/main" id="{51F83787-45F6-4876-98A9-7150D7F9E66C}"/>
              </a:ext>
            </a:extLst>
          </p:cNvPr>
          <p:cNvGraphicFramePr>
            <a:graphicFrameLocks noGrp="1"/>
          </p:cNvGraphicFramePr>
          <p:nvPr/>
        </p:nvGraphicFramePr>
        <p:xfrm>
          <a:off x="2519680" y="276682"/>
          <a:ext cx="8199120" cy="6304636"/>
        </p:xfrm>
        <a:graphic>
          <a:graphicData uri="http://schemas.openxmlformats.org/drawingml/2006/table">
            <a:tbl>
              <a:tblPr firstRow="1" firstCol="1" bandRow="1">
                <a:tableStyleId>{5C22544A-7EE6-4342-B048-85BDC9FD1C3A}</a:tableStyleId>
              </a:tblPr>
              <a:tblGrid>
                <a:gridCol w="1006649">
                  <a:extLst>
                    <a:ext uri="{9D8B030D-6E8A-4147-A177-3AD203B41FA5}">
                      <a16:colId xmlns:a16="http://schemas.microsoft.com/office/drawing/2014/main" val="1719143092"/>
                    </a:ext>
                  </a:extLst>
                </a:gridCol>
                <a:gridCol w="1659321">
                  <a:extLst>
                    <a:ext uri="{9D8B030D-6E8A-4147-A177-3AD203B41FA5}">
                      <a16:colId xmlns:a16="http://schemas.microsoft.com/office/drawing/2014/main" val="1987845486"/>
                    </a:ext>
                  </a:extLst>
                </a:gridCol>
                <a:gridCol w="790450">
                  <a:extLst>
                    <a:ext uri="{9D8B030D-6E8A-4147-A177-3AD203B41FA5}">
                      <a16:colId xmlns:a16="http://schemas.microsoft.com/office/drawing/2014/main" val="1009864462"/>
                    </a:ext>
                  </a:extLst>
                </a:gridCol>
                <a:gridCol w="790450">
                  <a:extLst>
                    <a:ext uri="{9D8B030D-6E8A-4147-A177-3AD203B41FA5}">
                      <a16:colId xmlns:a16="http://schemas.microsoft.com/office/drawing/2014/main" val="1871407789"/>
                    </a:ext>
                  </a:extLst>
                </a:gridCol>
                <a:gridCol w="790450">
                  <a:extLst>
                    <a:ext uri="{9D8B030D-6E8A-4147-A177-3AD203B41FA5}">
                      <a16:colId xmlns:a16="http://schemas.microsoft.com/office/drawing/2014/main" val="2352966131"/>
                    </a:ext>
                  </a:extLst>
                </a:gridCol>
                <a:gridCol w="790450">
                  <a:extLst>
                    <a:ext uri="{9D8B030D-6E8A-4147-A177-3AD203B41FA5}">
                      <a16:colId xmlns:a16="http://schemas.microsoft.com/office/drawing/2014/main" val="2324384367"/>
                    </a:ext>
                  </a:extLst>
                </a:gridCol>
                <a:gridCol w="790450">
                  <a:extLst>
                    <a:ext uri="{9D8B030D-6E8A-4147-A177-3AD203B41FA5}">
                      <a16:colId xmlns:a16="http://schemas.microsoft.com/office/drawing/2014/main" val="3132277088"/>
                    </a:ext>
                  </a:extLst>
                </a:gridCol>
                <a:gridCol w="790450">
                  <a:extLst>
                    <a:ext uri="{9D8B030D-6E8A-4147-A177-3AD203B41FA5}">
                      <a16:colId xmlns:a16="http://schemas.microsoft.com/office/drawing/2014/main" val="3970619613"/>
                    </a:ext>
                  </a:extLst>
                </a:gridCol>
                <a:gridCol w="790450">
                  <a:extLst>
                    <a:ext uri="{9D8B030D-6E8A-4147-A177-3AD203B41FA5}">
                      <a16:colId xmlns:a16="http://schemas.microsoft.com/office/drawing/2014/main" val="3145816958"/>
                    </a:ext>
                  </a:extLst>
                </a:gridCol>
              </a:tblGrid>
              <a:tr h="527663">
                <a:tc rowSpan="2" gridSpan="2">
                  <a:txBody>
                    <a:bodyPr/>
                    <a:lstStyle/>
                    <a:p>
                      <a:pPr marL="0" marR="0" algn="ctr">
                        <a:lnSpc>
                          <a:spcPct val="107000"/>
                        </a:lnSpc>
                        <a:spcBef>
                          <a:spcPts val="0"/>
                        </a:spcBef>
                        <a:spcAft>
                          <a:spcPts val="0"/>
                        </a:spcAft>
                      </a:pPr>
                      <a:r>
                        <a:rPr lang="en-ZA" sz="900">
                          <a:effectLst/>
                        </a:rPr>
                        <a:t>Performance Indicators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rowSpan="2" hMerge="1">
                  <a:txBody>
                    <a:bodyPr/>
                    <a:lstStyle/>
                    <a:p>
                      <a:endParaRPr lang="en-GB"/>
                    </a:p>
                  </a:txBody>
                  <a:tcPr/>
                </a:tc>
                <a:tc gridSpan="3">
                  <a:txBody>
                    <a:bodyPr/>
                    <a:lstStyle/>
                    <a:p>
                      <a:pPr marL="0" marR="0" algn="ctr">
                        <a:lnSpc>
                          <a:spcPct val="107000"/>
                        </a:lnSpc>
                        <a:spcBef>
                          <a:spcPts val="0"/>
                        </a:spcBef>
                        <a:spcAft>
                          <a:spcPts val="0"/>
                        </a:spcAft>
                      </a:pPr>
                      <a:r>
                        <a:rPr lang="en-ZA" sz="900">
                          <a:effectLst/>
                        </a:rPr>
                        <a:t>Audited/actual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hMerge="1">
                  <a:txBody>
                    <a:bodyPr/>
                    <a:lstStyle/>
                    <a:p>
                      <a:endParaRPr lang="en-GB"/>
                    </a:p>
                  </a:txBody>
                  <a:tcPr/>
                </a:tc>
                <a:tc hMerge="1">
                  <a:txBody>
                    <a:bodyPr/>
                    <a:lstStyle/>
                    <a:p>
                      <a:endParaRPr lang="en-GB"/>
                    </a:p>
                  </a:txBody>
                  <a:tcPr/>
                </a:tc>
                <a:tc>
                  <a:txBody>
                    <a:bodyPr/>
                    <a:lstStyle/>
                    <a:p>
                      <a:pPr marL="0" marR="0" algn="ctr">
                        <a:lnSpc>
                          <a:spcPct val="107000"/>
                        </a:lnSpc>
                        <a:spcBef>
                          <a:spcPts val="0"/>
                        </a:spcBef>
                        <a:spcAft>
                          <a:spcPts val="0"/>
                        </a:spcAft>
                      </a:pPr>
                      <a:r>
                        <a:rPr lang="en-ZA" sz="900">
                          <a:effectLst/>
                        </a:rPr>
                        <a:t>Estimated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gridSpan="3">
                  <a:txBody>
                    <a:bodyPr/>
                    <a:lstStyle/>
                    <a:p>
                      <a:pPr marL="0" marR="0" algn="ctr">
                        <a:lnSpc>
                          <a:spcPct val="107000"/>
                        </a:lnSpc>
                        <a:spcBef>
                          <a:spcPts val="0"/>
                        </a:spcBef>
                        <a:spcAft>
                          <a:spcPts val="0"/>
                        </a:spcAft>
                      </a:pPr>
                      <a:r>
                        <a:rPr lang="en-ZA" sz="900" dirty="0">
                          <a:effectLst/>
                        </a:rPr>
                        <a:t>Medium-term targets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2080857"/>
                  </a:ext>
                </a:extLst>
              </a:tr>
              <a:tr h="240820">
                <a:tc gridSpan="2" vMerge="1">
                  <a:txBody>
                    <a:bodyPr/>
                    <a:lstStyle/>
                    <a:p>
                      <a:endParaRPr lang="en-GB"/>
                    </a:p>
                  </a:txBody>
                  <a:tcPr/>
                </a:tc>
                <a:tc hMerge="1" vMerge="1">
                  <a:txBody>
                    <a:bodyPr/>
                    <a:lstStyle/>
                    <a:p>
                      <a:endParaRPr lang="en-GB"/>
                    </a:p>
                  </a:txBody>
                  <a:tcPr/>
                </a:tc>
                <a:tc>
                  <a:txBody>
                    <a:bodyPr/>
                    <a:lstStyle/>
                    <a:p>
                      <a:pPr marL="0" marR="0" algn="ctr">
                        <a:lnSpc>
                          <a:spcPct val="107000"/>
                        </a:lnSpc>
                        <a:spcBef>
                          <a:spcPts val="0"/>
                        </a:spcBef>
                        <a:spcAft>
                          <a:spcPts val="0"/>
                        </a:spcAft>
                      </a:pPr>
                      <a:r>
                        <a:rPr lang="en-ZA" sz="900" dirty="0">
                          <a:effectLst/>
                        </a:rPr>
                        <a:t>2018/19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dirty="0">
                          <a:effectLst/>
                        </a:rPr>
                        <a:t>2019/20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dirty="0">
                          <a:effectLst/>
                        </a:rPr>
                        <a:t>2020/21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dirty="0">
                          <a:effectLst/>
                        </a:rPr>
                        <a:t>2021/22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dirty="0">
                          <a:effectLst/>
                        </a:rPr>
                        <a:t>2022/23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solidFill>
                      <a:schemeClr val="accent6"/>
                    </a:solidFill>
                  </a:tcPr>
                </a:tc>
                <a:tc>
                  <a:txBody>
                    <a:bodyPr/>
                    <a:lstStyle/>
                    <a:p>
                      <a:pPr marL="0" marR="0" algn="ctr">
                        <a:lnSpc>
                          <a:spcPct val="107000"/>
                        </a:lnSpc>
                        <a:spcBef>
                          <a:spcPts val="0"/>
                        </a:spcBef>
                        <a:spcAft>
                          <a:spcPts val="0"/>
                        </a:spcAft>
                      </a:pPr>
                      <a:r>
                        <a:rPr lang="en-ZA" sz="900" dirty="0">
                          <a:effectLst/>
                        </a:rPr>
                        <a:t>2023/24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dirty="0">
                          <a:effectLst/>
                        </a:rPr>
                        <a:t>2024/25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extLst>
                  <a:ext uri="{0D108BD9-81ED-4DB2-BD59-A6C34878D82A}">
                    <a16:rowId xmlns:a16="http://schemas.microsoft.com/office/drawing/2014/main" val="3549307968"/>
                  </a:ext>
                </a:extLst>
              </a:tr>
              <a:tr h="240820">
                <a:tc gridSpan="9">
                  <a:txBody>
                    <a:bodyPr/>
                    <a:lstStyle/>
                    <a:p>
                      <a:pPr marL="0" marR="0">
                        <a:lnSpc>
                          <a:spcPct val="107000"/>
                        </a:lnSpc>
                        <a:spcBef>
                          <a:spcPts val="0"/>
                        </a:spcBef>
                        <a:spcAft>
                          <a:spcPts val="0"/>
                        </a:spcAft>
                      </a:pPr>
                      <a:r>
                        <a:rPr lang="en-ZA" sz="900" dirty="0">
                          <a:effectLst/>
                        </a:rPr>
                        <a:t>Outcome 4:	To become a more effective and efficient organisation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5465793"/>
                  </a:ext>
                </a:extLst>
              </a:tr>
              <a:tr h="267533">
                <a:tc gridSpan="9">
                  <a:txBody>
                    <a:bodyPr/>
                    <a:lstStyle/>
                    <a:p>
                      <a:pPr marL="0" marR="0">
                        <a:lnSpc>
                          <a:spcPct val="107000"/>
                        </a:lnSpc>
                        <a:spcBef>
                          <a:spcPts val="0"/>
                        </a:spcBef>
                        <a:spcAft>
                          <a:spcPts val="0"/>
                        </a:spcAft>
                      </a:pPr>
                      <a:r>
                        <a:rPr lang="en-ZA" sz="900" dirty="0">
                          <a:effectLst/>
                        </a:rPr>
                        <a:t>Output 1: Ensure that reported performance information is in accordance with the Framework for Strategic and Annual Performance plans.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50551728"/>
                  </a:ext>
                </a:extLst>
              </a:tr>
              <a:tr h="1114221">
                <a:tc>
                  <a:txBody>
                    <a:bodyPr/>
                    <a:lstStyle/>
                    <a:p>
                      <a:pPr marL="0" marR="0">
                        <a:lnSpc>
                          <a:spcPct val="107000"/>
                        </a:lnSpc>
                        <a:spcBef>
                          <a:spcPts val="0"/>
                        </a:spcBef>
                        <a:spcAft>
                          <a:spcPts val="0"/>
                        </a:spcAft>
                      </a:pPr>
                      <a:r>
                        <a:rPr lang="en-ZA" sz="900">
                          <a:effectLst/>
                        </a:rPr>
                        <a:t>Output Indicator 1.1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Ensure that the Review </a:t>
                      </a: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and Development of a </a:t>
                      </a: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Strategic Plan and </a:t>
                      </a: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Annual Performance </a:t>
                      </a: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Plan is done for </a:t>
                      </a: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Council’s consideration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solidFill>
                      <a:schemeClr val="accent6"/>
                    </a:solidFill>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extLst>
                  <a:ext uri="{0D108BD9-81ED-4DB2-BD59-A6C34878D82A}">
                    <a16:rowId xmlns:a16="http://schemas.microsoft.com/office/drawing/2014/main" val="3038236907"/>
                  </a:ext>
                </a:extLst>
              </a:tr>
              <a:tr h="815086">
                <a:tc>
                  <a:txBody>
                    <a:bodyPr/>
                    <a:lstStyle/>
                    <a:p>
                      <a:pPr marL="0" marR="0">
                        <a:lnSpc>
                          <a:spcPct val="107000"/>
                        </a:lnSpc>
                        <a:spcBef>
                          <a:spcPts val="0"/>
                        </a:spcBef>
                        <a:spcAft>
                          <a:spcPts val="0"/>
                        </a:spcAft>
                      </a:pPr>
                      <a:r>
                        <a:rPr lang="en-ZA" sz="900">
                          <a:effectLst/>
                        </a:rPr>
                        <a:t>Output Indicator 1.2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Ensure that the overall </a:t>
                      </a: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performance of the </a:t>
                      </a: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entity is 80% of the </a:t>
                      </a: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targets set for the year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90.83%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solidFill>
                      <a:schemeClr val="accent6"/>
                    </a:solidFill>
                  </a:tcPr>
                </a:tc>
                <a:tc>
                  <a:txBody>
                    <a:bodyPr/>
                    <a:lstStyle/>
                    <a:p>
                      <a:pPr marL="0" marR="0" algn="ctr">
                        <a:lnSpc>
                          <a:spcPct val="107000"/>
                        </a:lnSpc>
                        <a:spcBef>
                          <a:spcPts val="0"/>
                        </a:spcBef>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extLst>
                  <a:ext uri="{0D108BD9-81ED-4DB2-BD59-A6C34878D82A}">
                    <a16:rowId xmlns:a16="http://schemas.microsoft.com/office/drawing/2014/main" val="1861054566"/>
                  </a:ext>
                </a:extLst>
              </a:tr>
              <a:tr h="1488396">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Output Indicator 1.3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Ensure that an Annual </a:t>
                      </a: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Performance </a:t>
                      </a: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Information report </a:t>
                      </a: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produced is reliable, </a:t>
                      </a: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accurate and complete </a:t>
                      </a: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by 31 July each year in </a:t>
                      </a: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line with the statutory </a:t>
                      </a:r>
                    </a:p>
                    <a:p>
                      <a:pPr marL="0" marR="0" algn="l">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requirements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solidFill>
                      <a:schemeClr val="accent6"/>
                    </a:solidFill>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extLst>
                  <a:ext uri="{0D108BD9-81ED-4DB2-BD59-A6C34878D82A}">
                    <a16:rowId xmlns:a16="http://schemas.microsoft.com/office/drawing/2014/main" val="3016241153"/>
                  </a:ext>
                </a:extLst>
              </a:tr>
              <a:tr h="255056">
                <a:tc gridSpan="9">
                  <a:txBody>
                    <a:bodyPr/>
                    <a:lstStyle/>
                    <a:p>
                      <a:pPr marL="914400" marR="0" indent="-914400">
                        <a:lnSpc>
                          <a:spcPct val="115000"/>
                        </a:lnSpc>
                        <a:spcBef>
                          <a:spcPts val="0"/>
                        </a:spcBef>
                        <a:spcAft>
                          <a:spcPts val="0"/>
                        </a:spcAft>
                      </a:pPr>
                      <a:r>
                        <a:rPr lang="en-US" sz="900" dirty="0">
                          <a:effectLst/>
                        </a:rPr>
                        <a:t>Outcome 6:	To collaborate with local, regional, and international entities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1401726"/>
                  </a:ext>
                </a:extLst>
              </a:tr>
              <a:tr h="240820">
                <a:tc gridSpan="9">
                  <a:txBody>
                    <a:bodyPr/>
                    <a:lstStyle/>
                    <a:p>
                      <a:pPr marL="0" marR="0">
                        <a:lnSpc>
                          <a:spcPct val="107000"/>
                        </a:lnSpc>
                        <a:spcBef>
                          <a:spcPts val="0"/>
                        </a:spcBef>
                        <a:spcAft>
                          <a:spcPts val="0"/>
                        </a:spcAft>
                      </a:pPr>
                      <a:r>
                        <a:rPr lang="en-ZA" sz="900" dirty="0">
                          <a:effectLst/>
                        </a:rPr>
                        <a:t>Output 2: </a:t>
                      </a:r>
                      <a:r>
                        <a:rPr lang="en-US" sz="900" dirty="0">
                          <a:effectLst/>
                        </a:rPr>
                        <a:t>Develop strategic relationships with other regulators and stakeholders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7259443"/>
                  </a:ext>
                </a:extLst>
              </a:tr>
              <a:tr h="1114221">
                <a:tc>
                  <a:txBody>
                    <a:bodyPr/>
                    <a:lstStyle/>
                    <a:p>
                      <a:pPr marL="0" marR="0">
                        <a:lnSpc>
                          <a:spcPct val="107000"/>
                        </a:lnSpc>
                        <a:spcBef>
                          <a:spcPts val="0"/>
                        </a:spcBef>
                        <a:spcAft>
                          <a:spcPts val="0"/>
                        </a:spcAft>
                      </a:pPr>
                      <a:r>
                        <a:rPr lang="en-ZA" sz="900" dirty="0">
                          <a:effectLst/>
                        </a:rPr>
                        <a:t>Output Indicator 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Number of signed </a:t>
                      </a: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Memoranda of </a:t>
                      </a: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Understanding </a:t>
                      </a: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with local, regional and </a:t>
                      </a: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international regulators </a:t>
                      </a:r>
                    </a:p>
                    <a:p>
                      <a:pPr marL="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and stakeholders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tc>
                <a:tc>
                  <a:txBody>
                    <a:bodyPr/>
                    <a:lstStyle/>
                    <a:p>
                      <a:pPr marL="0" marR="0" algn="ctr">
                        <a:lnSpc>
                          <a:spcPct val="107000"/>
                        </a:lnSpc>
                        <a:spcBef>
                          <a:spcPts val="0"/>
                        </a:spcBef>
                        <a:spcAft>
                          <a:spcPts val="0"/>
                        </a:spcAft>
                      </a:pPr>
                      <a:r>
                        <a:rPr lang="en-ZA" sz="9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a:effectLst/>
                        </a:rPr>
                        <a:t>New indicator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rPr>
                        <a:t>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rPr>
                        <a:t>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solidFill>
                      <a:schemeClr val="accent6"/>
                    </a:solidFill>
                  </a:tcPr>
                </a:tc>
                <a:tc>
                  <a:txBody>
                    <a:bodyPr/>
                    <a:lstStyle/>
                    <a:p>
                      <a:pPr marL="0" marR="0" algn="ctr">
                        <a:lnSpc>
                          <a:spcPct val="107000"/>
                        </a:lnSpc>
                        <a:spcBef>
                          <a:spcPts val="0"/>
                        </a:spcBef>
                        <a:spcAft>
                          <a:spcPts val="0"/>
                        </a:spcAft>
                      </a:pPr>
                      <a:r>
                        <a:rPr lang="en-ZA" sz="900">
                          <a:effectLst/>
                        </a:rPr>
                        <a:t>4</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tc>
                  <a:txBody>
                    <a:bodyPr/>
                    <a:lstStyle/>
                    <a:p>
                      <a:pPr marL="0" marR="0" algn="ctr">
                        <a:lnSpc>
                          <a:spcPct val="107000"/>
                        </a:lnSpc>
                        <a:spcBef>
                          <a:spcPts val="0"/>
                        </a:spcBef>
                        <a:spcAft>
                          <a:spcPts val="0"/>
                        </a:spcAft>
                      </a:pPr>
                      <a:r>
                        <a:rPr lang="en-ZA" sz="900" dirty="0">
                          <a:effectLst/>
                        </a:rPr>
                        <a:t>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228" marR="64228" marT="0" marB="0" anchor="ctr"/>
                </a:tc>
                <a:extLst>
                  <a:ext uri="{0D108BD9-81ED-4DB2-BD59-A6C34878D82A}">
                    <a16:rowId xmlns:a16="http://schemas.microsoft.com/office/drawing/2014/main" val="3805614454"/>
                  </a:ext>
                </a:extLst>
              </a:tr>
            </a:tbl>
          </a:graphicData>
        </a:graphic>
      </p:graphicFrame>
    </p:spTree>
    <p:extLst>
      <p:ext uri="{BB962C8B-B14F-4D97-AF65-F5344CB8AC3E}">
        <p14:creationId xmlns:p14="http://schemas.microsoft.com/office/powerpoint/2010/main" val="965188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609600" y="243057"/>
          <a:ext cx="1828800" cy="6440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3944A67-7E5C-437A-8098-CBB4841ACD4D}" type="slidenum">
              <a:rPr lang="en-US" smtClean="0"/>
              <a:pPr/>
              <a:t>22</a:t>
            </a:fld>
            <a:endParaRPr lang="en-US" dirty="0"/>
          </a:p>
        </p:txBody>
      </p:sp>
      <p:graphicFrame>
        <p:nvGraphicFramePr>
          <p:cNvPr id="5" name="Table 4">
            <a:extLst>
              <a:ext uri="{FF2B5EF4-FFF2-40B4-BE49-F238E27FC236}">
                <a16:creationId xmlns:a16="http://schemas.microsoft.com/office/drawing/2014/main" id="{E387BF90-CB4F-4247-A297-A54ECABB87E2}"/>
              </a:ext>
            </a:extLst>
          </p:cNvPr>
          <p:cNvGraphicFramePr>
            <a:graphicFrameLocks noGrp="1"/>
          </p:cNvGraphicFramePr>
          <p:nvPr/>
        </p:nvGraphicFramePr>
        <p:xfrm>
          <a:off x="2438400" y="243057"/>
          <a:ext cx="8290557" cy="6546090"/>
        </p:xfrm>
        <a:graphic>
          <a:graphicData uri="http://schemas.openxmlformats.org/drawingml/2006/table">
            <a:tbl>
              <a:tblPr firstRow="1" firstCol="1" bandRow="1">
                <a:tableStyleId>{5C22544A-7EE6-4342-B048-85BDC9FD1C3A}</a:tableStyleId>
              </a:tblPr>
              <a:tblGrid>
                <a:gridCol w="921173">
                  <a:extLst>
                    <a:ext uri="{9D8B030D-6E8A-4147-A177-3AD203B41FA5}">
                      <a16:colId xmlns:a16="http://schemas.microsoft.com/office/drawing/2014/main" val="2928065169"/>
                    </a:ext>
                  </a:extLst>
                </a:gridCol>
                <a:gridCol w="921173">
                  <a:extLst>
                    <a:ext uri="{9D8B030D-6E8A-4147-A177-3AD203B41FA5}">
                      <a16:colId xmlns:a16="http://schemas.microsoft.com/office/drawing/2014/main" val="2647890794"/>
                    </a:ext>
                  </a:extLst>
                </a:gridCol>
                <a:gridCol w="921173">
                  <a:extLst>
                    <a:ext uri="{9D8B030D-6E8A-4147-A177-3AD203B41FA5}">
                      <a16:colId xmlns:a16="http://schemas.microsoft.com/office/drawing/2014/main" val="171439440"/>
                    </a:ext>
                  </a:extLst>
                </a:gridCol>
                <a:gridCol w="921173">
                  <a:extLst>
                    <a:ext uri="{9D8B030D-6E8A-4147-A177-3AD203B41FA5}">
                      <a16:colId xmlns:a16="http://schemas.microsoft.com/office/drawing/2014/main" val="744794681"/>
                    </a:ext>
                  </a:extLst>
                </a:gridCol>
                <a:gridCol w="921173">
                  <a:extLst>
                    <a:ext uri="{9D8B030D-6E8A-4147-A177-3AD203B41FA5}">
                      <a16:colId xmlns:a16="http://schemas.microsoft.com/office/drawing/2014/main" val="311247747"/>
                    </a:ext>
                  </a:extLst>
                </a:gridCol>
                <a:gridCol w="921173">
                  <a:extLst>
                    <a:ext uri="{9D8B030D-6E8A-4147-A177-3AD203B41FA5}">
                      <a16:colId xmlns:a16="http://schemas.microsoft.com/office/drawing/2014/main" val="3159348035"/>
                    </a:ext>
                  </a:extLst>
                </a:gridCol>
                <a:gridCol w="921173">
                  <a:extLst>
                    <a:ext uri="{9D8B030D-6E8A-4147-A177-3AD203B41FA5}">
                      <a16:colId xmlns:a16="http://schemas.microsoft.com/office/drawing/2014/main" val="895970142"/>
                    </a:ext>
                  </a:extLst>
                </a:gridCol>
                <a:gridCol w="921173">
                  <a:extLst>
                    <a:ext uri="{9D8B030D-6E8A-4147-A177-3AD203B41FA5}">
                      <a16:colId xmlns:a16="http://schemas.microsoft.com/office/drawing/2014/main" val="3482581753"/>
                    </a:ext>
                  </a:extLst>
                </a:gridCol>
                <a:gridCol w="921173">
                  <a:extLst>
                    <a:ext uri="{9D8B030D-6E8A-4147-A177-3AD203B41FA5}">
                      <a16:colId xmlns:a16="http://schemas.microsoft.com/office/drawing/2014/main" val="1214233810"/>
                    </a:ext>
                  </a:extLst>
                </a:gridCol>
              </a:tblGrid>
              <a:tr h="451921">
                <a:tc rowSpan="2" gridSpan="2">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Performance Indicators</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rowSpan="2" hMerge="1">
                  <a:txBody>
                    <a:bodyPr/>
                    <a:lstStyle/>
                    <a:p>
                      <a:endParaRPr lang="en-GB"/>
                    </a:p>
                  </a:txBody>
                  <a:tcPr/>
                </a:tc>
                <a:tc gridSpan="3">
                  <a:txBody>
                    <a:bodyPr/>
                    <a:lstStyle/>
                    <a:p>
                      <a:pPr marL="0" marR="0" algn="ctr">
                        <a:lnSpc>
                          <a:spcPct val="107000"/>
                        </a:lnSpc>
                        <a:spcBef>
                          <a:spcPts val="0"/>
                        </a:spcBef>
                        <a:spcAft>
                          <a:spcPts val="0"/>
                        </a:spcAft>
                      </a:pPr>
                      <a:r>
                        <a:rPr lang="en-ZA" sz="1050">
                          <a:effectLst/>
                          <a:latin typeface="Calibri" panose="020F0502020204030204" pitchFamily="34" charset="0"/>
                          <a:cs typeface="Calibri" panose="020F0502020204030204" pitchFamily="34" charset="0"/>
                        </a:rPr>
                        <a:t>Audited/actual performance</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GB"/>
                    </a:p>
                  </a:txBody>
                  <a:tcPr/>
                </a:tc>
                <a:tc hMerge="1">
                  <a:txBody>
                    <a:bodyPr/>
                    <a:lstStyle/>
                    <a:p>
                      <a:endParaRPr lang="en-GB"/>
                    </a:p>
                  </a:txBody>
                  <a:tcPr/>
                </a:tc>
                <a:tc>
                  <a:txBody>
                    <a:bodyPr/>
                    <a:lstStyle/>
                    <a:p>
                      <a:pPr marL="0" marR="0" algn="ctr">
                        <a:lnSpc>
                          <a:spcPct val="107000"/>
                        </a:lnSpc>
                        <a:spcBef>
                          <a:spcPts val="0"/>
                        </a:spcBef>
                        <a:spcAft>
                          <a:spcPts val="0"/>
                        </a:spcAft>
                      </a:pPr>
                      <a:r>
                        <a:rPr lang="en-ZA" sz="1050">
                          <a:effectLst/>
                          <a:latin typeface="Calibri" panose="020F0502020204030204" pitchFamily="34" charset="0"/>
                          <a:cs typeface="Calibri" panose="020F0502020204030204" pitchFamily="34" charset="0"/>
                        </a:rPr>
                        <a:t>Estimated performance</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gridSpan="3">
                  <a:txBody>
                    <a:bodyPr/>
                    <a:lstStyle/>
                    <a:p>
                      <a:pPr marL="0" marR="0" algn="ctr">
                        <a:lnSpc>
                          <a:spcPct val="107000"/>
                        </a:lnSpc>
                        <a:spcBef>
                          <a:spcPts val="0"/>
                        </a:spcBef>
                        <a:spcAft>
                          <a:spcPts val="0"/>
                        </a:spcAft>
                      </a:pPr>
                      <a:r>
                        <a:rPr lang="en-ZA" sz="1050">
                          <a:effectLst/>
                          <a:latin typeface="Calibri" panose="020F0502020204030204" pitchFamily="34" charset="0"/>
                          <a:cs typeface="Calibri" panose="020F0502020204030204" pitchFamily="34" charset="0"/>
                        </a:rPr>
                        <a:t>Medium-term targets</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15181652"/>
                  </a:ext>
                </a:extLst>
              </a:tr>
              <a:tr h="220093">
                <a:tc gridSpan="2" vMerge="1">
                  <a:txBody>
                    <a:bodyPr/>
                    <a:lstStyle/>
                    <a:p>
                      <a:endParaRPr lang="en-GB"/>
                    </a:p>
                  </a:txBody>
                  <a:tcPr/>
                </a:tc>
                <a:tc hMerge="1" vMerge="1">
                  <a:txBody>
                    <a:bodyPr/>
                    <a:lstStyle/>
                    <a:p>
                      <a:endParaRPr lang="en-GB"/>
                    </a:p>
                  </a:txBody>
                  <a:tcPr/>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2018/19</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2019/20</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2020/21</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2021/22</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2022/23</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6"/>
                    </a:solidFill>
                  </a:tcPr>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2023/24</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2024/25</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39494218"/>
                  </a:ext>
                </a:extLst>
              </a:tr>
              <a:tr h="159503">
                <a:tc gridSpan="9">
                  <a:txBody>
                    <a:bodyPr/>
                    <a:lstStyle/>
                    <a:p>
                      <a:pPr marL="0" marR="0">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Outcome 4: To be a more effective and efficient organisation</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51987806"/>
                  </a:ext>
                </a:extLst>
              </a:tr>
              <a:tr h="326436">
                <a:tc gridSpan="9">
                  <a:txBody>
                    <a:bodyPr/>
                    <a:lstStyle/>
                    <a:p>
                      <a:pPr marL="0" marR="0">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Output 3: </a:t>
                      </a:r>
                      <a:r>
                        <a:rPr lang="en-US" sz="1050" dirty="0">
                          <a:effectLst/>
                          <a:latin typeface="Calibri" panose="020F0502020204030204" pitchFamily="34" charset="0"/>
                          <a:cs typeface="Calibri" panose="020F0502020204030204" pitchFamily="34" charset="0"/>
                        </a:rPr>
                        <a:t>Ensure that reported financial information is useful and reliable, and in accordance with the Expenditure </a:t>
                      </a:r>
                    </a:p>
                    <a:p>
                      <a:pPr marL="0" marR="0">
                        <a:lnSpc>
                          <a:spcPct val="107000"/>
                        </a:lnSpc>
                        <a:spcBef>
                          <a:spcPts val="0"/>
                        </a:spcBef>
                        <a:spcAft>
                          <a:spcPts val="0"/>
                        </a:spcAft>
                      </a:pPr>
                      <a:r>
                        <a:rPr lang="en-US" sz="1050" dirty="0">
                          <a:effectLst/>
                          <a:latin typeface="Calibri" panose="020F0502020204030204" pitchFamily="34" charset="0"/>
                          <a:cs typeface="Calibri" panose="020F0502020204030204" pitchFamily="34" charset="0"/>
                        </a:rPr>
                        <a:t>Management and Reporting Framework.</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7126434"/>
                  </a:ext>
                </a:extLst>
              </a:tr>
              <a:tr h="1995770">
                <a:tc>
                  <a:txBody>
                    <a:bodyPr/>
                    <a:lstStyle/>
                    <a:p>
                      <a:pPr marL="0" marR="0">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Output Indicator 3.1 </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An unqualified opinion </a:t>
                      </a: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issued by the Auditor-</a:t>
                      </a: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General South Africa on the Annual Financial </a:t>
                      </a: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Statements by 31 July each </a:t>
                      </a: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year</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1</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1</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1</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1</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1</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6"/>
                    </a:solidFill>
                  </a:tcPr>
                </a:tc>
                <a:tc>
                  <a:txBody>
                    <a:bodyPr/>
                    <a:lstStyle/>
                    <a:p>
                      <a:pPr marL="0" marR="0" algn="ctr">
                        <a:lnSpc>
                          <a:spcPct val="107000"/>
                        </a:lnSpc>
                        <a:spcBef>
                          <a:spcPts val="0"/>
                        </a:spcBef>
                        <a:spcAft>
                          <a:spcPts val="0"/>
                        </a:spcAft>
                      </a:pPr>
                      <a:r>
                        <a:rPr lang="en-ZA" sz="1050">
                          <a:effectLst/>
                          <a:latin typeface="Calibri" panose="020F0502020204030204" pitchFamily="34" charset="0"/>
                          <a:cs typeface="Calibri" panose="020F0502020204030204" pitchFamily="34" charset="0"/>
                        </a:rPr>
                        <a:t>1</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ZA" sz="1050">
                          <a:effectLst/>
                          <a:latin typeface="Calibri" panose="020F0502020204030204" pitchFamily="34" charset="0"/>
                          <a:cs typeface="Calibri" panose="020F0502020204030204" pitchFamily="34" charset="0"/>
                        </a:rPr>
                        <a:t>1</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531285061"/>
                  </a:ext>
                </a:extLst>
              </a:tr>
              <a:tr h="175618">
                <a:tc gridSpan="9">
                  <a:txBody>
                    <a:bodyPr/>
                    <a:lstStyle/>
                    <a:p>
                      <a:pPr marL="0" marR="0">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Output 4: </a:t>
                      </a:r>
                      <a:r>
                        <a:rPr lang="en-US" sz="1050" dirty="0">
                          <a:effectLst/>
                          <a:latin typeface="Calibri" panose="020F0502020204030204" pitchFamily="34" charset="0"/>
                          <a:cs typeface="Calibri" panose="020F0502020204030204" pitchFamily="34" charset="0"/>
                        </a:rPr>
                        <a:t>Ensure effective financial management and alignment of budget allocation with strategic priorities</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49401885"/>
                  </a:ext>
                </a:extLst>
              </a:tr>
              <a:tr h="1661903">
                <a:tc>
                  <a:txBody>
                    <a:bodyPr/>
                    <a:lstStyle/>
                    <a:p>
                      <a:pPr marL="0" marR="0">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Output Indicator 4.1</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Review, develop and </a:t>
                      </a: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implement a funding model </a:t>
                      </a: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that considers the long-</a:t>
                      </a: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term strategic outcomes of </a:t>
                      </a:r>
                    </a:p>
                    <a:p>
                      <a:pPr marL="0" marR="0">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the CMS</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ZA" sz="1050">
                          <a:effectLst/>
                          <a:latin typeface="Calibri" panose="020F0502020204030204" pitchFamily="34" charset="0"/>
                          <a:cs typeface="Calibri" panose="020F0502020204030204" pitchFamily="34" charset="0"/>
                        </a:rPr>
                        <a:t>New indicator</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ZA" sz="1050">
                          <a:effectLst/>
                          <a:latin typeface="Calibri" panose="020F0502020204030204" pitchFamily="34" charset="0"/>
                          <a:cs typeface="Calibri" panose="020F0502020204030204" pitchFamily="34" charset="0"/>
                        </a:rPr>
                        <a:t>New indicator</a:t>
                      </a:r>
                      <a:endParaRPr lang="en-GB" sz="105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New indicator</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ZA" sz="1050" dirty="0">
                          <a:effectLst/>
                          <a:latin typeface="Calibri" panose="020F0502020204030204" pitchFamily="34" charset="0"/>
                          <a:ea typeface="Calibri" panose="020F0502020204030204" pitchFamily="34" charset="0"/>
                          <a:cs typeface="Calibri" panose="020F0502020204030204" pitchFamily="34" charset="0"/>
                        </a:rPr>
                        <a:t>New indicator</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1</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solidFill>
                      <a:schemeClr val="accent6"/>
                    </a:solidFill>
                  </a:tcPr>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1</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ZA" sz="1050" dirty="0">
                          <a:effectLst/>
                          <a:latin typeface="Calibri" panose="020F0502020204030204" pitchFamily="34" charset="0"/>
                          <a:cs typeface="Calibri" panose="020F0502020204030204" pitchFamily="34" charset="0"/>
                        </a:rPr>
                        <a:t>1</a:t>
                      </a:r>
                      <a:endParaRPr lang="en-GB" sz="105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721599852"/>
                  </a:ext>
                </a:extLst>
              </a:tr>
              <a:tr h="1449038">
                <a:tc>
                  <a:txBody>
                    <a:bodyPr/>
                    <a:lstStyle/>
                    <a:p>
                      <a:pPr marL="0" marR="0">
                        <a:lnSpc>
                          <a:spcPct val="107000"/>
                        </a:lnSpc>
                        <a:spcBef>
                          <a:spcPts val="0"/>
                        </a:spcBef>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Output </a:t>
                      </a:r>
                    </a:p>
                    <a:p>
                      <a:pPr marL="0" marR="0">
                        <a:lnSpc>
                          <a:spcPct val="107000"/>
                        </a:lnSpc>
                        <a:spcBef>
                          <a:spcPts val="0"/>
                        </a:spcBef>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Indicator </a:t>
                      </a:r>
                    </a:p>
                    <a:p>
                      <a:pPr marL="0" marR="0">
                        <a:lnSpc>
                          <a:spcPct val="107000"/>
                        </a:lnSpc>
                        <a:spcBef>
                          <a:spcPts val="0"/>
                        </a:spcBef>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4.2</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Produce a budget that is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approved by Council by 31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January each year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8682442"/>
                  </a:ext>
                </a:extLst>
              </a:tr>
            </a:tbl>
          </a:graphicData>
        </a:graphic>
      </p:graphicFrame>
    </p:spTree>
    <p:extLst>
      <p:ext uri="{BB962C8B-B14F-4D97-AF65-F5344CB8AC3E}">
        <p14:creationId xmlns:p14="http://schemas.microsoft.com/office/powerpoint/2010/main" val="263068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944A67-7E5C-437A-8098-CBB4841ACD4D}" type="slidenum">
              <a:rPr lang="en-US" smtClean="0"/>
              <a:pPr/>
              <a:t>23</a:t>
            </a:fld>
            <a:endParaRPr lang="en-US"/>
          </a:p>
        </p:txBody>
      </p:sp>
      <p:grpSp>
        <p:nvGrpSpPr>
          <p:cNvPr id="6" name="Group 5">
            <a:extLst>
              <a:ext uri="{FF2B5EF4-FFF2-40B4-BE49-F238E27FC236}">
                <a16:creationId xmlns:a16="http://schemas.microsoft.com/office/drawing/2014/main" id="{9303604A-548C-4D35-AAA4-5B1EF08991D9}"/>
              </a:ext>
            </a:extLst>
          </p:cNvPr>
          <p:cNvGrpSpPr/>
          <p:nvPr/>
        </p:nvGrpSpPr>
        <p:grpSpPr>
          <a:xfrm>
            <a:off x="792481" y="264012"/>
            <a:ext cx="1605279" cy="6092314"/>
            <a:chOff x="0" y="3724"/>
            <a:chExt cx="2047876" cy="6717750"/>
          </a:xfrm>
          <a:solidFill>
            <a:schemeClr val="tx2">
              <a:lumMod val="40000"/>
              <a:lumOff val="60000"/>
            </a:schemeClr>
          </a:solidFill>
        </p:grpSpPr>
        <p:sp>
          <p:nvSpPr>
            <p:cNvPr id="7" name="Rectangle: Rounded Corners 6">
              <a:extLst>
                <a:ext uri="{FF2B5EF4-FFF2-40B4-BE49-F238E27FC236}">
                  <a16:creationId xmlns:a16="http://schemas.microsoft.com/office/drawing/2014/main" id="{D9896872-E01F-4ADC-8253-2B23B86D7A96}"/>
                </a:ext>
              </a:extLst>
            </p:cNvPr>
            <p:cNvSpPr/>
            <p:nvPr/>
          </p:nvSpPr>
          <p:spPr>
            <a:xfrm>
              <a:off x="0" y="3724"/>
              <a:ext cx="2047876" cy="6717750"/>
            </a:xfrm>
            <a:prstGeom prst="roundRect">
              <a:avLst/>
            </a:prstGeom>
            <a:grpFill/>
          </p:spPr>
          <p:style>
            <a:lnRef idx="2">
              <a:schemeClr val="lt1">
                <a:hueOff val="0"/>
                <a:satOff val="0"/>
                <a:lumOff val="0"/>
                <a:alphaOff val="0"/>
              </a:schemeClr>
            </a:lnRef>
            <a:fillRef idx="1">
              <a:scrgbClr r="0" g="0" b="0"/>
            </a:fillRef>
            <a:effectRef idx="0">
              <a:schemeClr val="accent5">
                <a:shade val="50000"/>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B6FF52C7-7379-4158-B17C-9C9F9C7AA76F}"/>
                </a:ext>
              </a:extLst>
            </p:cNvPr>
            <p:cNvSpPr txBox="1"/>
            <p:nvPr/>
          </p:nvSpPr>
          <p:spPr>
            <a:xfrm>
              <a:off x="99969" y="103693"/>
              <a:ext cx="1847938" cy="65178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t" anchorCtr="0">
              <a:noAutofit/>
            </a:bodyPr>
            <a:lstStyle/>
            <a:p>
              <a:pPr defTabSz="444500">
                <a:lnSpc>
                  <a:spcPct val="90000"/>
                </a:lnSpc>
                <a:spcBef>
                  <a:spcPct val="0"/>
                </a:spcBef>
                <a:spcAft>
                  <a:spcPct val="35000"/>
                </a:spcAft>
              </a:pPr>
              <a:r>
                <a:rPr lang="en-US" sz="1100" b="1" dirty="0">
                  <a:solidFill>
                    <a:schemeClr val="tx1"/>
                  </a:solidFill>
                  <a:latin typeface="Arial Narrow" panose="020B0606020202030204" pitchFamily="34" charset="0"/>
                </a:rPr>
                <a:t>Sub-</a:t>
              </a:r>
              <a:r>
                <a:rPr lang="en-US" sz="1100" b="1" dirty="0" err="1">
                  <a:solidFill>
                    <a:schemeClr val="tx1"/>
                  </a:solidFill>
                  <a:latin typeface="Arial Narrow" panose="020B0606020202030204" pitchFamily="34" charset="0"/>
                </a:rPr>
                <a:t>Programme</a:t>
              </a:r>
              <a:r>
                <a:rPr lang="en-US" sz="1100" b="1" dirty="0">
                  <a:solidFill>
                    <a:schemeClr val="tx1"/>
                  </a:solidFill>
                  <a:latin typeface="Arial Narrow" panose="020B0606020202030204" pitchFamily="34" charset="0"/>
                </a:rPr>
                <a:t> 1.3 : Information and Communication Technology (ICT) and Information Management (IM)</a:t>
              </a:r>
            </a:p>
            <a:p>
              <a:pPr defTabSz="444500">
                <a:lnSpc>
                  <a:spcPct val="90000"/>
                </a:lnSpc>
                <a:spcBef>
                  <a:spcPct val="0"/>
                </a:spcBef>
                <a:spcAft>
                  <a:spcPct val="35000"/>
                </a:spcAft>
              </a:pPr>
              <a:r>
                <a:rPr lang="en-US" sz="1100" dirty="0">
                  <a:solidFill>
                    <a:schemeClr val="tx1"/>
                  </a:solidFill>
                  <a:latin typeface="Arial Narrow" panose="020B0606020202030204" pitchFamily="34" charset="0"/>
                </a:rPr>
                <a:t>The purpose of the sub-</a:t>
              </a:r>
              <a:r>
                <a:rPr lang="en-US" sz="1100" dirty="0" err="1">
                  <a:solidFill>
                    <a:schemeClr val="tx1"/>
                  </a:solidFill>
                  <a:latin typeface="Arial Narrow" panose="020B0606020202030204" pitchFamily="34" charset="0"/>
                </a:rPr>
                <a:t>programme</a:t>
              </a:r>
              <a:r>
                <a:rPr lang="en-US" sz="1100" dirty="0">
                  <a:solidFill>
                    <a:schemeClr val="tx1"/>
                  </a:solidFill>
                  <a:latin typeface="Arial Narrow" panose="020B0606020202030204" pitchFamily="34" charset="0"/>
                </a:rPr>
                <a:t> is to provide secure, reliable, innovative and process driven information and communication technology and knowledge management solutions, thereby improving productivity and business value. </a:t>
              </a:r>
            </a:p>
            <a:p>
              <a:pPr defTabSz="444500">
                <a:lnSpc>
                  <a:spcPct val="90000"/>
                </a:lnSpc>
                <a:spcBef>
                  <a:spcPct val="0"/>
                </a:spcBef>
                <a:spcAft>
                  <a:spcPct val="35000"/>
                </a:spcAft>
              </a:pPr>
              <a:endParaRPr lang="en-US" sz="1100" b="1" dirty="0">
                <a:solidFill>
                  <a:schemeClr val="tx1"/>
                </a:solidFill>
                <a:latin typeface="Arial Narrow" panose="020B0606020202030204" pitchFamily="34" charset="0"/>
              </a:endParaRPr>
            </a:p>
          </p:txBody>
        </p:sp>
      </p:grpSp>
      <p:graphicFrame>
        <p:nvGraphicFramePr>
          <p:cNvPr id="3" name="Table 2">
            <a:extLst>
              <a:ext uri="{FF2B5EF4-FFF2-40B4-BE49-F238E27FC236}">
                <a16:creationId xmlns:a16="http://schemas.microsoft.com/office/drawing/2014/main" id="{8FFBF82C-CB35-4A54-AF19-4E1BB0B6BCDD}"/>
              </a:ext>
            </a:extLst>
          </p:cNvPr>
          <p:cNvGraphicFramePr>
            <a:graphicFrameLocks noGrp="1"/>
          </p:cNvGraphicFramePr>
          <p:nvPr/>
        </p:nvGraphicFramePr>
        <p:xfrm>
          <a:off x="2397761" y="264013"/>
          <a:ext cx="8351517" cy="6178498"/>
        </p:xfrm>
        <a:graphic>
          <a:graphicData uri="http://schemas.openxmlformats.org/drawingml/2006/table">
            <a:tbl>
              <a:tblPr firstRow="1" firstCol="1" bandRow="1">
                <a:tableStyleId>{5C22544A-7EE6-4342-B048-85BDC9FD1C3A}</a:tableStyleId>
              </a:tblPr>
              <a:tblGrid>
                <a:gridCol w="788383">
                  <a:extLst>
                    <a:ext uri="{9D8B030D-6E8A-4147-A177-3AD203B41FA5}">
                      <a16:colId xmlns:a16="http://schemas.microsoft.com/office/drawing/2014/main" val="3578081655"/>
                    </a:ext>
                  </a:extLst>
                </a:gridCol>
                <a:gridCol w="1504944">
                  <a:extLst>
                    <a:ext uri="{9D8B030D-6E8A-4147-A177-3AD203B41FA5}">
                      <a16:colId xmlns:a16="http://schemas.microsoft.com/office/drawing/2014/main" val="3362711347"/>
                    </a:ext>
                  </a:extLst>
                </a:gridCol>
                <a:gridCol w="788383">
                  <a:extLst>
                    <a:ext uri="{9D8B030D-6E8A-4147-A177-3AD203B41FA5}">
                      <a16:colId xmlns:a16="http://schemas.microsoft.com/office/drawing/2014/main" val="3666966969"/>
                    </a:ext>
                  </a:extLst>
                </a:gridCol>
                <a:gridCol w="778361">
                  <a:extLst>
                    <a:ext uri="{9D8B030D-6E8A-4147-A177-3AD203B41FA5}">
                      <a16:colId xmlns:a16="http://schemas.microsoft.com/office/drawing/2014/main" val="3044593083"/>
                    </a:ext>
                  </a:extLst>
                </a:gridCol>
                <a:gridCol w="1110752">
                  <a:extLst>
                    <a:ext uri="{9D8B030D-6E8A-4147-A177-3AD203B41FA5}">
                      <a16:colId xmlns:a16="http://schemas.microsoft.com/office/drawing/2014/main" val="2470565104"/>
                    </a:ext>
                  </a:extLst>
                </a:gridCol>
                <a:gridCol w="1110752">
                  <a:extLst>
                    <a:ext uri="{9D8B030D-6E8A-4147-A177-3AD203B41FA5}">
                      <a16:colId xmlns:a16="http://schemas.microsoft.com/office/drawing/2014/main" val="1348715433"/>
                    </a:ext>
                  </a:extLst>
                </a:gridCol>
                <a:gridCol w="857704">
                  <a:extLst>
                    <a:ext uri="{9D8B030D-6E8A-4147-A177-3AD203B41FA5}">
                      <a16:colId xmlns:a16="http://schemas.microsoft.com/office/drawing/2014/main" val="1254934116"/>
                    </a:ext>
                  </a:extLst>
                </a:gridCol>
                <a:gridCol w="721360">
                  <a:extLst>
                    <a:ext uri="{9D8B030D-6E8A-4147-A177-3AD203B41FA5}">
                      <a16:colId xmlns:a16="http://schemas.microsoft.com/office/drawing/2014/main" val="1422454048"/>
                    </a:ext>
                  </a:extLst>
                </a:gridCol>
                <a:gridCol w="690878">
                  <a:extLst>
                    <a:ext uri="{9D8B030D-6E8A-4147-A177-3AD203B41FA5}">
                      <a16:colId xmlns:a16="http://schemas.microsoft.com/office/drawing/2014/main" val="1979413307"/>
                    </a:ext>
                  </a:extLst>
                </a:gridCol>
              </a:tblGrid>
              <a:tr h="447316">
                <a:tc rowSpan="2" gridSpan="2">
                  <a:txBody>
                    <a:bodyPr/>
                    <a:lstStyle/>
                    <a:p>
                      <a:pPr marL="0" marR="0" algn="ctr">
                        <a:lnSpc>
                          <a:spcPct val="115000"/>
                        </a:lnSpc>
                        <a:spcBef>
                          <a:spcPts val="0"/>
                        </a:spcBef>
                        <a:spcAft>
                          <a:spcPts val="0"/>
                        </a:spcAft>
                      </a:pPr>
                      <a:r>
                        <a:rPr lang="en-ZA" sz="1000" dirty="0">
                          <a:effectLst/>
                        </a:rPr>
                        <a:t>Performance Indicators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n-GB"/>
                    </a:p>
                  </a:txBody>
                  <a:tcPr/>
                </a:tc>
                <a:tc gridSpan="3">
                  <a:txBody>
                    <a:bodyPr/>
                    <a:lstStyle/>
                    <a:p>
                      <a:pPr marL="0" marR="0" algn="ctr">
                        <a:lnSpc>
                          <a:spcPct val="115000"/>
                        </a:lnSpc>
                        <a:spcBef>
                          <a:spcPts val="0"/>
                        </a:spcBef>
                        <a:spcAft>
                          <a:spcPts val="0"/>
                        </a:spcAft>
                      </a:pPr>
                      <a:r>
                        <a:rPr lang="en-ZA" sz="1000">
                          <a:effectLst/>
                        </a:rPr>
                        <a:t>Audited/actual performance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a:txBody>
                    <a:bodyPr/>
                    <a:lstStyle/>
                    <a:p>
                      <a:pPr marL="0" marR="0" algn="ctr">
                        <a:lnSpc>
                          <a:spcPct val="115000"/>
                        </a:lnSpc>
                        <a:spcBef>
                          <a:spcPts val="0"/>
                        </a:spcBef>
                        <a:spcAft>
                          <a:spcPts val="0"/>
                        </a:spcAft>
                      </a:pPr>
                      <a:r>
                        <a:rPr lang="en-ZA" sz="1000">
                          <a:effectLst/>
                        </a:rPr>
                        <a:t>Estimated performance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lnSpc>
                          <a:spcPct val="115000"/>
                        </a:lnSpc>
                        <a:spcBef>
                          <a:spcPts val="0"/>
                        </a:spcBef>
                        <a:spcAft>
                          <a:spcPts val="0"/>
                        </a:spcAft>
                      </a:pPr>
                      <a:r>
                        <a:rPr lang="en-ZA" sz="1000" dirty="0">
                          <a:effectLst/>
                        </a:rPr>
                        <a:t>Medium-term targets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17407738"/>
                  </a:ext>
                </a:extLst>
              </a:tr>
              <a:tr h="463608">
                <a:tc gridSpan="2" vMerge="1">
                  <a:txBody>
                    <a:bodyPr/>
                    <a:lstStyle/>
                    <a:p>
                      <a:endParaRPr lang="en-GB"/>
                    </a:p>
                  </a:txBody>
                  <a:tcPr/>
                </a:tc>
                <a:tc hMerge="1" vMerge="1">
                  <a:txBody>
                    <a:bodyPr/>
                    <a:lstStyle/>
                    <a:p>
                      <a:endParaRPr lang="en-GB"/>
                    </a:p>
                  </a:txBody>
                  <a:tcPr/>
                </a:tc>
                <a:tc>
                  <a:txBody>
                    <a:bodyPr/>
                    <a:lstStyle/>
                    <a:p>
                      <a:pPr marL="0" marR="0" algn="ctr">
                        <a:lnSpc>
                          <a:spcPct val="115000"/>
                        </a:lnSpc>
                        <a:spcBef>
                          <a:spcPts val="0"/>
                        </a:spcBef>
                        <a:spcAft>
                          <a:spcPts val="0"/>
                        </a:spcAft>
                      </a:pPr>
                      <a:r>
                        <a:rPr lang="en-ZA" sz="1000" dirty="0">
                          <a:effectLst/>
                        </a:rPr>
                        <a:t>2018/19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2019/20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2020/21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2021/22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2022/23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lnSpc>
                          <a:spcPct val="115000"/>
                        </a:lnSpc>
                        <a:spcBef>
                          <a:spcPts val="0"/>
                        </a:spcBef>
                        <a:spcAft>
                          <a:spcPts val="0"/>
                        </a:spcAft>
                      </a:pPr>
                      <a:r>
                        <a:rPr lang="en-ZA" sz="1000" dirty="0">
                          <a:effectLst/>
                        </a:rPr>
                        <a:t>2023/24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2024/25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3816818"/>
                  </a:ext>
                </a:extLst>
              </a:tr>
              <a:tr h="216205">
                <a:tc gridSpan="9">
                  <a:txBody>
                    <a:bodyPr/>
                    <a:lstStyle/>
                    <a:p>
                      <a:pPr marL="0" marR="0" algn="l">
                        <a:lnSpc>
                          <a:spcPct val="115000"/>
                        </a:lnSpc>
                        <a:spcBef>
                          <a:spcPts val="0"/>
                        </a:spcBef>
                        <a:spcAft>
                          <a:spcPts val="0"/>
                        </a:spcAft>
                      </a:pPr>
                      <a:r>
                        <a:rPr lang="en-ZA" sz="1000" dirty="0">
                          <a:effectLst/>
                        </a:rPr>
                        <a:t>Outcome 4: To be a more effective and efficient organisation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65172838"/>
                  </a:ext>
                </a:extLst>
              </a:tr>
              <a:tr h="216205">
                <a:tc gridSpan="9">
                  <a:txBody>
                    <a:bodyPr/>
                    <a:lstStyle/>
                    <a:p>
                      <a:pPr marL="0" marR="0" algn="l">
                        <a:lnSpc>
                          <a:spcPct val="115000"/>
                        </a:lnSpc>
                        <a:spcBef>
                          <a:spcPts val="0"/>
                        </a:spcBef>
                        <a:spcAft>
                          <a:spcPts val="0"/>
                        </a:spcAft>
                      </a:pPr>
                      <a:r>
                        <a:rPr lang="en-ZA" sz="1000" dirty="0">
                          <a:effectLst/>
                        </a:rPr>
                        <a:t>Output 5: An established ICT Infrastructure that ensures information is available, accessible and protected.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54579537"/>
                  </a:ext>
                </a:extLst>
              </a:tr>
              <a:tr h="678426">
                <a:tc>
                  <a:txBody>
                    <a:bodyPr/>
                    <a:lstStyle/>
                    <a:p>
                      <a:pPr marL="0" marR="0" algn="l">
                        <a:lnSpc>
                          <a:spcPct val="115000"/>
                        </a:lnSpc>
                        <a:spcBef>
                          <a:spcPts val="0"/>
                        </a:spcBef>
                        <a:spcAft>
                          <a:spcPts val="0"/>
                        </a:spcAft>
                      </a:pPr>
                      <a:r>
                        <a:rPr lang="en-ZA" sz="1000" dirty="0">
                          <a:effectLst/>
                        </a:rPr>
                        <a:t>Output Indicator 5.1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ZA" sz="1000" dirty="0">
                          <a:effectLst/>
                        </a:rPr>
                        <a:t>Percentage of network uptime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99.41%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ZA" sz="1000" dirty="0">
                          <a:effectLst/>
                        </a:rPr>
                        <a: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2493252"/>
                  </a:ext>
                </a:extLst>
              </a:tr>
              <a:tr h="678426">
                <a:tc>
                  <a:txBody>
                    <a:bodyPr/>
                    <a:lstStyle/>
                    <a:p>
                      <a:pPr marL="0" marR="0" algn="l">
                        <a:lnSpc>
                          <a:spcPct val="115000"/>
                        </a:lnSpc>
                        <a:spcBef>
                          <a:spcPts val="0"/>
                        </a:spcBef>
                        <a:spcAft>
                          <a:spcPts val="0"/>
                        </a:spcAft>
                      </a:pPr>
                      <a:r>
                        <a:rPr lang="en-ZA" sz="1000" dirty="0">
                          <a:effectLst/>
                        </a:rPr>
                        <a:t>Output Indicator 5.2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ZA" sz="1000" dirty="0">
                          <a:effectLst/>
                        </a:rPr>
                        <a:t>Percentage of IT security incidents (breaches)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0.75%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ZA" sz="1000" dirty="0">
                          <a:effectLst/>
                        </a:rPr>
                        <a:t>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586318"/>
                  </a:ext>
                </a:extLst>
              </a:tr>
              <a:tr h="678426">
                <a:tc>
                  <a:txBody>
                    <a:bodyPr/>
                    <a:lstStyle/>
                    <a:p>
                      <a:pPr marL="0" marR="0" algn="l">
                        <a:lnSpc>
                          <a:spcPct val="115000"/>
                        </a:lnSpc>
                        <a:spcBef>
                          <a:spcPts val="0"/>
                        </a:spcBef>
                        <a:spcAft>
                          <a:spcPts val="0"/>
                        </a:spcAft>
                      </a:pPr>
                      <a:r>
                        <a:rPr lang="en-ZA" sz="1000" dirty="0">
                          <a:effectLst/>
                        </a:rPr>
                        <a:t>Output Indicator 5.3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ZA" sz="1000" dirty="0">
                          <a:effectLst/>
                        </a:rPr>
                        <a:t>Number of successful IT Disaster Recovery (DR) failover tests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a:effectLst/>
                        </a:rPr>
                        <a:t>New indicator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New indicator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ZA" sz="10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698963"/>
                  </a:ext>
                </a:extLst>
              </a:tr>
              <a:tr h="447316">
                <a:tc gridSpan="9">
                  <a:txBody>
                    <a:bodyPr/>
                    <a:lstStyle/>
                    <a:p>
                      <a:pPr marL="0" marR="0" algn="l">
                        <a:lnSpc>
                          <a:spcPct val="115000"/>
                        </a:lnSpc>
                        <a:spcBef>
                          <a:spcPts val="0"/>
                        </a:spcBef>
                        <a:spcAft>
                          <a:spcPts val="0"/>
                        </a:spcAft>
                      </a:pPr>
                      <a:r>
                        <a:rPr lang="en-ZA" sz="1000" dirty="0">
                          <a:effectLst/>
                        </a:rPr>
                        <a:t>Output 6: Provide software applications that serve both internal as well as external stakeholders and which improves business operations and performance.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366965"/>
                  </a:ext>
                </a:extLst>
              </a:tr>
              <a:tr h="909535">
                <a:tc>
                  <a:txBody>
                    <a:bodyPr/>
                    <a:lstStyle/>
                    <a:p>
                      <a:pPr marL="0" marR="0" algn="l">
                        <a:lnSpc>
                          <a:spcPct val="115000"/>
                        </a:lnSpc>
                        <a:spcBef>
                          <a:spcPts val="0"/>
                        </a:spcBef>
                        <a:spcAft>
                          <a:spcPts val="0"/>
                        </a:spcAft>
                      </a:pPr>
                      <a:r>
                        <a:rPr lang="en-ZA" sz="1000" dirty="0">
                          <a:effectLst/>
                        </a:rPr>
                        <a:t>Output Indicator 6.1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Percentage of </a:t>
                      </a:r>
                    </a:p>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uptime business- </a:t>
                      </a:r>
                    </a:p>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critical application </a:t>
                      </a:r>
                    </a:p>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systems (server </a:t>
                      </a:r>
                    </a:p>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uptime)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ZA" sz="1000" dirty="0">
                          <a:effectLst/>
                        </a:rPr>
                        <a:t>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6466032"/>
                  </a:ext>
                </a:extLst>
              </a:tr>
              <a:tr h="447316">
                <a:tc gridSpan="9">
                  <a:txBody>
                    <a:bodyPr/>
                    <a:lstStyle/>
                    <a:p>
                      <a:pPr marL="0" marR="0" algn="l">
                        <a:lnSpc>
                          <a:spcPct val="115000"/>
                        </a:lnSpc>
                        <a:spcBef>
                          <a:spcPts val="0"/>
                        </a:spcBef>
                        <a:spcAft>
                          <a:spcPts val="0"/>
                        </a:spcAft>
                      </a:pPr>
                      <a:r>
                        <a:rPr lang="en-ZA" sz="1000" dirty="0">
                          <a:effectLst/>
                        </a:rPr>
                        <a:t>Output 7: Effectively provide information management services and organise and manage organisational knowledge with a view to enhancing knowledge sharing.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10087731"/>
                  </a:ext>
                </a:extLst>
              </a:tr>
              <a:tr h="909535">
                <a:tc>
                  <a:txBody>
                    <a:bodyPr/>
                    <a:lstStyle/>
                    <a:p>
                      <a:pPr marL="0" marR="0" algn="l">
                        <a:lnSpc>
                          <a:spcPct val="115000"/>
                        </a:lnSpc>
                        <a:spcBef>
                          <a:spcPts val="0"/>
                        </a:spcBef>
                        <a:spcAft>
                          <a:spcPts val="0"/>
                        </a:spcAft>
                      </a:pPr>
                      <a:r>
                        <a:rPr lang="en-ZA" sz="1000" dirty="0">
                          <a:effectLst/>
                        </a:rPr>
                        <a:t>Output Indicator 7.1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Percentage of PAIA </a:t>
                      </a:r>
                    </a:p>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requests for </a:t>
                      </a:r>
                    </a:p>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information received </a:t>
                      </a:r>
                    </a:p>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finalised</a:t>
                      </a:r>
                      <a:r>
                        <a:rPr lang="en-US" sz="1100" dirty="0">
                          <a:effectLst/>
                          <a:latin typeface="Calibri" panose="020F0502020204030204" pitchFamily="34" charset="0"/>
                          <a:ea typeface="Calibri" panose="020F0502020204030204" pitchFamily="34" charset="0"/>
                          <a:cs typeface="Times New Roman" panose="02020603050405020304" pitchFamily="18" charset="0"/>
                        </a:rPr>
                        <a:t> within </a:t>
                      </a:r>
                    </a:p>
                    <a:p>
                      <a:pPr marL="0" marR="0" algn="l">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30 days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rPr>
                        <a:t>98.5%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ZA" sz="1000" dirty="0">
                          <a:effectLst/>
                        </a:rPr>
                        <a:t>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dirty="0">
                          <a:effectLst/>
                        </a:rPr>
                        <a:t>95%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60463011"/>
                  </a:ext>
                </a:extLst>
              </a:tr>
            </a:tbl>
          </a:graphicData>
        </a:graphic>
      </p:graphicFrame>
    </p:spTree>
    <p:extLst>
      <p:ext uri="{BB962C8B-B14F-4D97-AF65-F5344CB8AC3E}">
        <p14:creationId xmlns:p14="http://schemas.microsoft.com/office/powerpoint/2010/main" val="3135907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01041" y="174661"/>
          <a:ext cx="1828800" cy="6454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24</a:t>
            </a:fld>
            <a:endParaRPr lang="en-US"/>
          </a:p>
        </p:txBody>
      </p:sp>
      <p:graphicFrame>
        <p:nvGraphicFramePr>
          <p:cNvPr id="6" name="Table 5">
            <a:extLst>
              <a:ext uri="{FF2B5EF4-FFF2-40B4-BE49-F238E27FC236}">
                <a16:creationId xmlns:a16="http://schemas.microsoft.com/office/drawing/2014/main" id="{921BEEF8-9668-4A0B-A92C-71AB69F91A46}"/>
              </a:ext>
            </a:extLst>
          </p:cNvPr>
          <p:cNvGraphicFramePr>
            <a:graphicFrameLocks noGrp="1"/>
          </p:cNvGraphicFramePr>
          <p:nvPr/>
        </p:nvGraphicFramePr>
        <p:xfrm>
          <a:off x="2529841" y="685800"/>
          <a:ext cx="8186413" cy="5460999"/>
        </p:xfrm>
        <a:graphic>
          <a:graphicData uri="http://schemas.openxmlformats.org/drawingml/2006/table">
            <a:tbl>
              <a:tblPr firstRow="1" firstCol="1" bandRow="1">
                <a:tableStyleId>{5C22544A-7EE6-4342-B048-85BDC9FD1C3A}</a:tableStyleId>
              </a:tblPr>
              <a:tblGrid>
                <a:gridCol w="622777">
                  <a:extLst>
                    <a:ext uri="{9D8B030D-6E8A-4147-A177-3AD203B41FA5}">
                      <a16:colId xmlns:a16="http://schemas.microsoft.com/office/drawing/2014/main" val="3876144953"/>
                    </a:ext>
                  </a:extLst>
                </a:gridCol>
                <a:gridCol w="779303">
                  <a:extLst>
                    <a:ext uri="{9D8B030D-6E8A-4147-A177-3AD203B41FA5}">
                      <a16:colId xmlns:a16="http://schemas.microsoft.com/office/drawing/2014/main" val="1920512687"/>
                    </a:ext>
                  </a:extLst>
                </a:gridCol>
                <a:gridCol w="152400">
                  <a:extLst>
                    <a:ext uri="{9D8B030D-6E8A-4147-A177-3AD203B41FA5}">
                      <a16:colId xmlns:a16="http://schemas.microsoft.com/office/drawing/2014/main" val="3298258135"/>
                    </a:ext>
                  </a:extLst>
                </a:gridCol>
                <a:gridCol w="772160">
                  <a:extLst>
                    <a:ext uri="{9D8B030D-6E8A-4147-A177-3AD203B41FA5}">
                      <a16:colId xmlns:a16="http://schemas.microsoft.com/office/drawing/2014/main" val="3769100229"/>
                    </a:ext>
                  </a:extLst>
                </a:gridCol>
                <a:gridCol w="1158240">
                  <a:extLst>
                    <a:ext uri="{9D8B030D-6E8A-4147-A177-3AD203B41FA5}">
                      <a16:colId xmlns:a16="http://schemas.microsoft.com/office/drawing/2014/main" val="1489162773"/>
                    </a:ext>
                  </a:extLst>
                </a:gridCol>
                <a:gridCol w="1107440">
                  <a:extLst>
                    <a:ext uri="{9D8B030D-6E8A-4147-A177-3AD203B41FA5}">
                      <a16:colId xmlns:a16="http://schemas.microsoft.com/office/drawing/2014/main" val="3763729048"/>
                    </a:ext>
                  </a:extLst>
                </a:gridCol>
                <a:gridCol w="1029599">
                  <a:extLst>
                    <a:ext uri="{9D8B030D-6E8A-4147-A177-3AD203B41FA5}">
                      <a16:colId xmlns:a16="http://schemas.microsoft.com/office/drawing/2014/main" val="56344740"/>
                    </a:ext>
                  </a:extLst>
                </a:gridCol>
                <a:gridCol w="992453">
                  <a:extLst>
                    <a:ext uri="{9D8B030D-6E8A-4147-A177-3AD203B41FA5}">
                      <a16:colId xmlns:a16="http://schemas.microsoft.com/office/drawing/2014/main" val="2273618537"/>
                    </a:ext>
                  </a:extLst>
                </a:gridCol>
                <a:gridCol w="992453">
                  <a:extLst>
                    <a:ext uri="{9D8B030D-6E8A-4147-A177-3AD203B41FA5}">
                      <a16:colId xmlns:a16="http://schemas.microsoft.com/office/drawing/2014/main" val="2443859608"/>
                    </a:ext>
                  </a:extLst>
                </a:gridCol>
                <a:gridCol w="579588">
                  <a:extLst>
                    <a:ext uri="{9D8B030D-6E8A-4147-A177-3AD203B41FA5}">
                      <a16:colId xmlns:a16="http://schemas.microsoft.com/office/drawing/2014/main" val="740416918"/>
                    </a:ext>
                  </a:extLst>
                </a:gridCol>
              </a:tblGrid>
              <a:tr h="403777">
                <a:tc rowSpan="2" gridSpan="2">
                  <a:txBody>
                    <a:bodyPr/>
                    <a:lstStyle/>
                    <a:p>
                      <a:pPr marL="0" marR="0" algn="ctr">
                        <a:lnSpc>
                          <a:spcPct val="115000"/>
                        </a:lnSpc>
                        <a:spcBef>
                          <a:spcPts val="0"/>
                        </a:spcBef>
                        <a:spcAft>
                          <a:spcPts val="0"/>
                        </a:spcAft>
                      </a:pPr>
                      <a:r>
                        <a:rPr lang="en-ZA" sz="1000" dirty="0">
                          <a:effectLst/>
                        </a:rPr>
                        <a:t>Performance Indicators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rowSpan="2" hMerge="1">
                  <a:txBody>
                    <a:bodyPr/>
                    <a:lstStyle/>
                    <a:p>
                      <a:endParaRPr lang="en-GB"/>
                    </a:p>
                  </a:txBody>
                  <a:tcPr/>
                </a:tc>
                <a:tc gridSpan="4">
                  <a:txBody>
                    <a:bodyPr/>
                    <a:lstStyle/>
                    <a:p>
                      <a:r>
                        <a:rPr lang="en-ZA" sz="1000">
                          <a:effectLst/>
                        </a:rPr>
                        <a:t>Audited/actual performance</a:t>
                      </a:r>
                      <a:endParaRPr lang="en-GB" sz="1000"/>
                    </a:p>
                  </a:txBody>
                  <a:tcPr marL="19919" marR="19919" marT="0" marB="0"/>
                </a:tc>
                <a:tc hMerge="1">
                  <a:txBody>
                    <a:bodyPr/>
                    <a:lstStyle/>
                    <a:p>
                      <a:endParaRPr lang="en-GB"/>
                    </a:p>
                  </a:txBody>
                  <a:tcPr/>
                </a:tc>
                <a:tc hMerge="1">
                  <a:txBody>
                    <a:bodyPr/>
                    <a:lstStyle/>
                    <a:p>
                      <a:endParaRPr lang="en-GB"/>
                    </a:p>
                  </a:txBody>
                  <a:tcPr/>
                </a:tc>
                <a:tc hMerge="1">
                  <a:txBody>
                    <a:bodyPr/>
                    <a:lstStyle/>
                    <a:p>
                      <a:endParaRPr lang="en-GB" sz="1000"/>
                    </a:p>
                  </a:txBody>
                  <a:tcPr marL="19919" marR="19919" marT="0" marB="0"/>
                </a:tc>
                <a:tc>
                  <a:txBody>
                    <a:bodyPr/>
                    <a:lstStyle/>
                    <a:p>
                      <a:pPr marL="0" marR="0" algn="ctr">
                        <a:lnSpc>
                          <a:spcPct val="115000"/>
                        </a:lnSpc>
                        <a:spcBef>
                          <a:spcPts val="0"/>
                        </a:spcBef>
                        <a:spcAft>
                          <a:spcPts val="0"/>
                        </a:spcAft>
                      </a:pPr>
                      <a:r>
                        <a:rPr lang="en-ZA" sz="1000">
                          <a:effectLst/>
                        </a:rPr>
                        <a:t>Estimated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gridSpan="3">
                  <a:txBody>
                    <a:bodyPr/>
                    <a:lstStyle/>
                    <a:p>
                      <a:pPr marL="0" marR="0" algn="ctr">
                        <a:lnSpc>
                          <a:spcPct val="115000"/>
                        </a:lnSpc>
                        <a:spcBef>
                          <a:spcPts val="0"/>
                        </a:spcBef>
                        <a:spcAft>
                          <a:spcPts val="0"/>
                        </a:spcAft>
                      </a:pPr>
                      <a:r>
                        <a:rPr lang="en-ZA" sz="1000">
                          <a:effectLst/>
                        </a:rPr>
                        <a:t>Medium-term targets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42580513"/>
                  </a:ext>
                </a:extLst>
              </a:tr>
              <a:tr h="195161">
                <a:tc gridSpan="2" vMerge="1">
                  <a:txBody>
                    <a:bodyPr/>
                    <a:lstStyle/>
                    <a:p>
                      <a:endParaRPr lang="en-GB"/>
                    </a:p>
                  </a:txBody>
                  <a:tcPr/>
                </a:tc>
                <a:tc hMerge="1" vMerge="1">
                  <a:txBody>
                    <a:bodyPr/>
                    <a:lstStyle/>
                    <a:p>
                      <a:endParaRPr lang="en-GB"/>
                    </a:p>
                  </a:txBody>
                  <a:tcPr/>
                </a:tc>
                <a:tc gridSpan="2">
                  <a:txBody>
                    <a:bodyPr/>
                    <a:lstStyle/>
                    <a:p>
                      <a:pPr marL="0" marR="0" algn="ctr">
                        <a:lnSpc>
                          <a:spcPct val="115000"/>
                        </a:lnSpc>
                        <a:spcBef>
                          <a:spcPts val="0"/>
                        </a:spcBef>
                        <a:spcAft>
                          <a:spcPts val="0"/>
                        </a:spcAft>
                      </a:pPr>
                      <a:r>
                        <a:rPr lang="en-ZA" sz="1000" dirty="0">
                          <a:effectLst/>
                        </a:rPr>
                        <a:t>2018/19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2019/20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2020/21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2021/22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2022/2023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solidFill>
                      <a:schemeClr val="accent6"/>
                    </a:solidFill>
                  </a:tcPr>
                </a:tc>
                <a:tc>
                  <a:txBody>
                    <a:bodyPr/>
                    <a:lstStyle/>
                    <a:p>
                      <a:pPr marL="0" marR="0" algn="ctr">
                        <a:lnSpc>
                          <a:spcPct val="115000"/>
                        </a:lnSpc>
                        <a:spcBef>
                          <a:spcPts val="0"/>
                        </a:spcBef>
                        <a:spcAft>
                          <a:spcPts val="0"/>
                        </a:spcAft>
                      </a:pPr>
                      <a:r>
                        <a:rPr lang="en-ZA" sz="1000" dirty="0">
                          <a:effectLst/>
                        </a:rPr>
                        <a:t>2023/24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2024/25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extLst>
                  <a:ext uri="{0D108BD9-81ED-4DB2-BD59-A6C34878D82A}">
                    <a16:rowId xmlns:a16="http://schemas.microsoft.com/office/drawing/2014/main" val="3107842749"/>
                  </a:ext>
                </a:extLst>
              </a:tr>
              <a:tr h="195161">
                <a:tc gridSpan="10">
                  <a:txBody>
                    <a:bodyPr/>
                    <a:lstStyle/>
                    <a:p>
                      <a:pPr marL="0" marR="0">
                        <a:lnSpc>
                          <a:spcPct val="115000"/>
                        </a:lnSpc>
                        <a:spcBef>
                          <a:spcPts val="0"/>
                        </a:spcBef>
                        <a:spcAft>
                          <a:spcPts val="0"/>
                        </a:spcAft>
                      </a:pPr>
                      <a:r>
                        <a:rPr lang="en-ZA" sz="1000" dirty="0">
                          <a:effectLst/>
                        </a:rPr>
                        <a:t>Outcome 4: To become a more effective and efficient organisation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98079809"/>
                  </a:ext>
                </a:extLst>
              </a:tr>
              <a:tr h="195161">
                <a:tc gridSpan="10">
                  <a:txBody>
                    <a:bodyPr/>
                    <a:lstStyle/>
                    <a:p>
                      <a:pPr marL="0" marR="0">
                        <a:lnSpc>
                          <a:spcPct val="115000"/>
                        </a:lnSpc>
                        <a:spcBef>
                          <a:spcPts val="0"/>
                        </a:spcBef>
                        <a:spcAft>
                          <a:spcPts val="0"/>
                        </a:spcAft>
                      </a:pPr>
                      <a:r>
                        <a:rPr lang="en-ZA" sz="1000" dirty="0">
                          <a:effectLst/>
                        </a:rPr>
                        <a:t>Output 8: </a:t>
                      </a:r>
                      <a:r>
                        <a:rPr lang="en-US" sz="1000" dirty="0">
                          <a:effectLst/>
                        </a:rPr>
                        <a:t>Legal advisory and support services for effective regulation of the industry and operations of the office.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1662214"/>
                  </a:ext>
                </a:extLst>
              </a:tr>
              <a:tr h="2282527">
                <a:tc>
                  <a:txBody>
                    <a:bodyPr/>
                    <a:lstStyle/>
                    <a:p>
                      <a:pPr marL="0" marR="0">
                        <a:lnSpc>
                          <a:spcPct val="115000"/>
                        </a:lnSpc>
                        <a:spcBef>
                          <a:spcPts val="0"/>
                        </a:spcBef>
                        <a:spcAft>
                          <a:spcPts val="0"/>
                        </a:spcAft>
                      </a:pPr>
                      <a:r>
                        <a:rPr lang="en-ZA" sz="1000" dirty="0">
                          <a:effectLst/>
                        </a:rPr>
                        <a:t>Output Indicator 8.1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gridSpan="2">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Percentage of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written and verbal legal opinions provided to internal and external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stakeholders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attended to within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14 days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pPr marL="0" marR="0" algn="ctr">
                        <a:lnSpc>
                          <a:spcPct val="115000"/>
                        </a:lnSpc>
                        <a:spcBef>
                          <a:spcPts val="0"/>
                        </a:spcBef>
                        <a:spcAft>
                          <a:spcPts val="0"/>
                        </a:spcAft>
                      </a:pPr>
                      <a:r>
                        <a:rPr lang="en-ZA" sz="1000">
                          <a:effectLst/>
                        </a:rPr>
                        <a:t>7.1%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279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85%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85%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90%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solidFill>
                      <a:schemeClr val="accent6"/>
                    </a:solidFill>
                  </a:tcPr>
                </a:tc>
                <a:tc>
                  <a:txBody>
                    <a:bodyPr/>
                    <a:lstStyle/>
                    <a:p>
                      <a:pPr marL="0" marR="0" algn="ctr">
                        <a:lnSpc>
                          <a:spcPct val="115000"/>
                        </a:lnSpc>
                        <a:spcBef>
                          <a:spcPts val="0"/>
                        </a:spcBef>
                        <a:spcAft>
                          <a:spcPts val="0"/>
                        </a:spcAft>
                      </a:pPr>
                      <a:r>
                        <a:rPr lang="en-ZA" sz="1000" dirty="0">
                          <a:effectLst/>
                        </a:rPr>
                        <a:t>95%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95%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extLst>
                  <a:ext uri="{0D108BD9-81ED-4DB2-BD59-A6C34878D82A}">
                    <a16:rowId xmlns:a16="http://schemas.microsoft.com/office/drawing/2014/main" val="3853080035"/>
                  </a:ext>
                </a:extLst>
              </a:tr>
              <a:tr h="269343">
                <a:tc gridSpan="10">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Output 9: Defending decisions of the Council and the Registrar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solidFill>
                      <a:schemeClr val="accent5"/>
                    </a:solidFill>
                  </a:tcPr>
                </a:tc>
                <a:tc hMerge="1">
                  <a:txBody>
                    <a:bodyPr/>
                    <a:lstStyle/>
                    <a:p>
                      <a:pPr marL="0" marR="0">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endParaRPr lang="en-GB"/>
                    </a:p>
                  </a:txBody>
                  <a:tcP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solidFill>
                      <a:schemeClr val="accent6"/>
                    </a:solidFill>
                  </a:tcP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extLst>
                  <a:ext uri="{0D108BD9-81ED-4DB2-BD59-A6C34878D82A}">
                    <a16:rowId xmlns:a16="http://schemas.microsoft.com/office/drawing/2014/main" val="609573887"/>
                  </a:ext>
                </a:extLst>
              </a:tr>
              <a:tr h="1919869">
                <a:tc>
                  <a:txBody>
                    <a:bodyPr/>
                    <a:lstStyle/>
                    <a:p>
                      <a:pPr marL="0" marR="0">
                        <a:lnSpc>
                          <a:spcPct val="115000"/>
                        </a:lnSpc>
                        <a:spcBef>
                          <a:spcPts val="0"/>
                        </a:spcBef>
                        <a:spcAft>
                          <a:spcPts val="0"/>
                        </a:spcAft>
                      </a:pPr>
                      <a:r>
                        <a:rPr lang="en-ZA" sz="1000" dirty="0">
                          <a:effectLst/>
                        </a:rPr>
                        <a:t>Output Indicator 9.1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gridSpan="2">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Percentage of court and tribunal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appearances in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legal matters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received and action initiated by the Unit within 14 days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pPr marL="0" marR="0" algn="ctr">
                        <a:lnSpc>
                          <a:spcPct val="115000"/>
                        </a:lnSpc>
                        <a:spcBef>
                          <a:spcPts val="0"/>
                        </a:spcBef>
                        <a:spcAft>
                          <a:spcPts val="0"/>
                        </a:spcAft>
                      </a:pPr>
                      <a:r>
                        <a:rPr lang="en-ZA" sz="1000">
                          <a:effectLst/>
                        </a:rPr>
                        <a:t>There were 5 out of 14 positions that tool longer than the 90 days to fill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extLst>
                  <a:ext uri="{0D108BD9-81ED-4DB2-BD59-A6C34878D82A}">
                    <a16:rowId xmlns:a16="http://schemas.microsoft.com/office/drawing/2014/main" val="4214001834"/>
                  </a:ext>
                </a:extLst>
              </a:tr>
            </a:tbl>
          </a:graphicData>
        </a:graphic>
      </p:graphicFrame>
    </p:spTree>
    <p:extLst>
      <p:ext uri="{BB962C8B-B14F-4D97-AF65-F5344CB8AC3E}">
        <p14:creationId xmlns:p14="http://schemas.microsoft.com/office/powerpoint/2010/main" val="2751924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01041" y="174661"/>
          <a:ext cx="1828800" cy="6454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25</a:t>
            </a:fld>
            <a:endParaRPr lang="en-US"/>
          </a:p>
        </p:txBody>
      </p:sp>
      <p:graphicFrame>
        <p:nvGraphicFramePr>
          <p:cNvPr id="6" name="Table 5">
            <a:extLst>
              <a:ext uri="{FF2B5EF4-FFF2-40B4-BE49-F238E27FC236}">
                <a16:creationId xmlns:a16="http://schemas.microsoft.com/office/drawing/2014/main" id="{921BEEF8-9668-4A0B-A92C-71AB69F91A46}"/>
              </a:ext>
            </a:extLst>
          </p:cNvPr>
          <p:cNvGraphicFramePr>
            <a:graphicFrameLocks noGrp="1"/>
          </p:cNvGraphicFramePr>
          <p:nvPr/>
        </p:nvGraphicFramePr>
        <p:xfrm>
          <a:off x="2529841" y="733460"/>
          <a:ext cx="8186413" cy="5375239"/>
        </p:xfrm>
        <a:graphic>
          <a:graphicData uri="http://schemas.openxmlformats.org/drawingml/2006/table">
            <a:tbl>
              <a:tblPr firstRow="1" firstCol="1" bandRow="1">
                <a:tableStyleId>{5C22544A-7EE6-4342-B048-85BDC9FD1C3A}</a:tableStyleId>
              </a:tblPr>
              <a:tblGrid>
                <a:gridCol w="622777">
                  <a:extLst>
                    <a:ext uri="{9D8B030D-6E8A-4147-A177-3AD203B41FA5}">
                      <a16:colId xmlns:a16="http://schemas.microsoft.com/office/drawing/2014/main" val="3876144953"/>
                    </a:ext>
                  </a:extLst>
                </a:gridCol>
                <a:gridCol w="779303">
                  <a:extLst>
                    <a:ext uri="{9D8B030D-6E8A-4147-A177-3AD203B41FA5}">
                      <a16:colId xmlns:a16="http://schemas.microsoft.com/office/drawing/2014/main" val="1920512687"/>
                    </a:ext>
                  </a:extLst>
                </a:gridCol>
                <a:gridCol w="152400">
                  <a:extLst>
                    <a:ext uri="{9D8B030D-6E8A-4147-A177-3AD203B41FA5}">
                      <a16:colId xmlns:a16="http://schemas.microsoft.com/office/drawing/2014/main" val="3298258135"/>
                    </a:ext>
                  </a:extLst>
                </a:gridCol>
                <a:gridCol w="772160">
                  <a:extLst>
                    <a:ext uri="{9D8B030D-6E8A-4147-A177-3AD203B41FA5}">
                      <a16:colId xmlns:a16="http://schemas.microsoft.com/office/drawing/2014/main" val="3769100229"/>
                    </a:ext>
                  </a:extLst>
                </a:gridCol>
                <a:gridCol w="1158240">
                  <a:extLst>
                    <a:ext uri="{9D8B030D-6E8A-4147-A177-3AD203B41FA5}">
                      <a16:colId xmlns:a16="http://schemas.microsoft.com/office/drawing/2014/main" val="1489162773"/>
                    </a:ext>
                  </a:extLst>
                </a:gridCol>
                <a:gridCol w="1107440">
                  <a:extLst>
                    <a:ext uri="{9D8B030D-6E8A-4147-A177-3AD203B41FA5}">
                      <a16:colId xmlns:a16="http://schemas.microsoft.com/office/drawing/2014/main" val="3763729048"/>
                    </a:ext>
                  </a:extLst>
                </a:gridCol>
                <a:gridCol w="1029599">
                  <a:extLst>
                    <a:ext uri="{9D8B030D-6E8A-4147-A177-3AD203B41FA5}">
                      <a16:colId xmlns:a16="http://schemas.microsoft.com/office/drawing/2014/main" val="56344740"/>
                    </a:ext>
                  </a:extLst>
                </a:gridCol>
                <a:gridCol w="992453">
                  <a:extLst>
                    <a:ext uri="{9D8B030D-6E8A-4147-A177-3AD203B41FA5}">
                      <a16:colId xmlns:a16="http://schemas.microsoft.com/office/drawing/2014/main" val="2273618537"/>
                    </a:ext>
                  </a:extLst>
                </a:gridCol>
                <a:gridCol w="992453">
                  <a:extLst>
                    <a:ext uri="{9D8B030D-6E8A-4147-A177-3AD203B41FA5}">
                      <a16:colId xmlns:a16="http://schemas.microsoft.com/office/drawing/2014/main" val="2443859608"/>
                    </a:ext>
                  </a:extLst>
                </a:gridCol>
                <a:gridCol w="579588">
                  <a:extLst>
                    <a:ext uri="{9D8B030D-6E8A-4147-A177-3AD203B41FA5}">
                      <a16:colId xmlns:a16="http://schemas.microsoft.com/office/drawing/2014/main" val="740416918"/>
                    </a:ext>
                  </a:extLst>
                </a:gridCol>
              </a:tblGrid>
              <a:tr h="390865">
                <a:tc rowSpan="2" gridSpan="2">
                  <a:txBody>
                    <a:bodyPr/>
                    <a:lstStyle/>
                    <a:p>
                      <a:pPr marL="0" marR="0" algn="ctr">
                        <a:lnSpc>
                          <a:spcPct val="115000"/>
                        </a:lnSpc>
                        <a:spcBef>
                          <a:spcPts val="0"/>
                        </a:spcBef>
                        <a:spcAft>
                          <a:spcPts val="0"/>
                        </a:spcAft>
                      </a:pPr>
                      <a:r>
                        <a:rPr lang="en-ZA" sz="1000" dirty="0">
                          <a:effectLst/>
                        </a:rPr>
                        <a:t>Performance Indicators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rowSpan="2" hMerge="1">
                  <a:txBody>
                    <a:bodyPr/>
                    <a:lstStyle/>
                    <a:p>
                      <a:endParaRPr lang="en-GB"/>
                    </a:p>
                  </a:txBody>
                  <a:tcPr/>
                </a:tc>
                <a:tc gridSpan="4">
                  <a:txBody>
                    <a:bodyPr/>
                    <a:lstStyle/>
                    <a:p>
                      <a:r>
                        <a:rPr lang="en-ZA" sz="1000">
                          <a:effectLst/>
                        </a:rPr>
                        <a:t>Audited/actual performance</a:t>
                      </a:r>
                      <a:endParaRPr lang="en-GB" sz="1000"/>
                    </a:p>
                  </a:txBody>
                  <a:tcPr marL="19919" marR="19919" marT="0" marB="0"/>
                </a:tc>
                <a:tc hMerge="1">
                  <a:txBody>
                    <a:bodyPr/>
                    <a:lstStyle/>
                    <a:p>
                      <a:endParaRPr lang="en-GB"/>
                    </a:p>
                  </a:txBody>
                  <a:tcPr/>
                </a:tc>
                <a:tc hMerge="1">
                  <a:txBody>
                    <a:bodyPr/>
                    <a:lstStyle/>
                    <a:p>
                      <a:endParaRPr lang="en-GB"/>
                    </a:p>
                  </a:txBody>
                  <a:tcPr/>
                </a:tc>
                <a:tc hMerge="1">
                  <a:txBody>
                    <a:bodyPr/>
                    <a:lstStyle/>
                    <a:p>
                      <a:endParaRPr lang="en-GB" sz="1000"/>
                    </a:p>
                  </a:txBody>
                  <a:tcPr marL="19919" marR="19919" marT="0" marB="0"/>
                </a:tc>
                <a:tc>
                  <a:txBody>
                    <a:bodyPr/>
                    <a:lstStyle/>
                    <a:p>
                      <a:pPr marL="0" marR="0" algn="ctr">
                        <a:lnSpc>
                          <a:spcPct val="115000"/>
                        </a:lnSpc>
                        <a:spcBef>
                          <a:spcPts val="0"/>
                        </a:spcBef>
                        <a:spcAft>
                          <a:spcPts val="0"/>
                        </a:spcAft>
                      </a:pPr>
                      <a:r>
                        <a:rPr lang="en-ZA" sz="1000">
                          <a:effectLst/>
                        </a:rPr>
                        <a:t>Estimated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gridSpan="3">
                  <a:txBody>
                    <a:bodyPr/>
                    <a:lstStyle/>
                    <a:p>
                      <a:pPr marL="0" marR="0" algn="ctr">
                        <a:lnSpc>
                          <a:spcPct val="115000"/>
                        </a:lnSpc>
                        <a:spcBef>
                          <a:spcPts val="0"/>
                        </a:spcBef>
                        <a:spcAft>
                          <a:spcPts val="0"/>
                        </a:spcAft>
                      </a:pPr>
                      <a:r>
                        <a:rPr lang="en-ZA" sz="1000">
                          <a:effectLst/>
                        </a:rPr>
                        <a:t>Medium-term targets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42580513"/>
                  </a:ext>
                </a:extLst>
              </a:tr>
              <a:tr h="188921">
                <a:tc gridSpan="2" vMerge="1">
                  <a:txBody>
                    <a:bodyPr/>
                    <a:lstStyle/>
                    <a:p>
                      <a:endParaRPr lang="en-GB"/>
                    </a:p>
                  </a:txBody>
                  <a:tcPr/>
                </a:tc>
                <a:tc hMerge="1" vMerge="1">
                  <a:txBody>
                    <a:bodyPr/>
                    <a:lstStyle/>
                    <a:p>
                      <a:endParaRPr lang="en-GB"/>
                    </a:p>
                  </a:txBody>
                  <a:tcPr/>
                </a:tc>
                <a:tc gridSpan="2">
                  <a:txBody>
                    <a:bodyPr/>
                    <a:lstStyle/>
                    <a:p>
                      <a:pPr marL="0" marR="0" algn="ctr">
                        <a:lnSpc>
                          <a:spcPct val="115000"/>
                        </a:lnSpc>
                        <a:spcBef>
                          <a:spcPts val="0"/>
                        </a:spcBef>
                        <a:spcAft>
                          <a:spcPts val="0"/>
                        </a:spcAft>
                      </a:pPr>
                      <a:r>
                        <a:rPr lang="en-ZA" sz="1000" dirty="0">
                          <a:effectLst/>
                        </a:rPr>
                        <a:t>2018/19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2019/20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2020/21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2021/22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2022/2023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solidFill>
                      <a:schemeClr val="accent6"/>
                    </a:solidFill>
                  </a:tcPr>
                </a:tc>
                <a:tc>
                  <a:txBody>
                    <a:bodyPr/>
                    <a:lstStyle/>
                    <a:p>
                      <a:pPr marL="0" marR="0" algn="ctr">
                        <a:lnSpc>
                          <a:spcPct val="115000"/>
                        </a:lnSpc>
                        <a:spcBef>
                          <a:spcPts val="0"/>
                        </a:spcBef>
                        <a:spcAft>
                          <a:spcPts val="0"/>
                        </a:spcAft>
                      </a:pPr>
                      <a:r>
                        <a:rPr lang="en-ZA" sz="1000" dirty="0">
                          <a:effectLst/>
                        </a:rPr>
                        <a:t>2023/24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2024/25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extLst>
                  <a:ext uri="{0D108BD9-81ED-4DB2-BD59-A6C34878D82A}">
                    <a16:rowId xmlns:a16="http://schemas.microsoft.com/office/drawing/2014/main" val="3107842749"/>
                  </a:ext>
                </a:extLst>
              </a:tr>
              <a:tr h="188921">
                <a:tc gridSpan="10">
                  <a:txBody>
                    <a:bodyPr/>
                    <a:lstStyle/>
                    <a:p>
                      <a:pPr marL="0" marR="0">
                        <a:lnSpc>
                          <a:spcPct val="115000"/>
                        </a:lnSpc>
                        <a:spcBef>
                          <a:spcPts val="0"/>
                        </a:spcBef>
                        <a:spcAft>
                          <a:spcPts val="0"/>
                        </a:spcAft>
                      </a:pPr>
                      <a:r>
                        <a:rPr lang="en-ZA" sz="1000" dirty="0">
                          <a:effectLst/>
                        </a:rPr>
                        <a:t>Outcome 4: To become a more effective and efficient organisation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98079809"/>
                  </a:ext>
                </a:extLst>
              </a:tr>
              <a:tr h="307307">
                <a:tc gridSpan="10">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Output 10: Build competencies and retain skilled employees.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solidFill>
                      <a:schemeClr val="accent6"/>
                    </a:solidFill>
                  </a:tcPr>
                </a:tc>
                <a:tc hMerge="1">
                  <a:txBody>
                    <a:bodyPr/>
                    <a:lstStyle/>
                    <a:p>
                      <a:pPr marL="0" marR="0">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endParaRPr lang="en-GB"/>
                    </a:p>
                  </a:txBody>
                  <a:tcP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solidFill>
                      <a:schemeClr val="accent6"/>
                    </a:solidFill>
                  </a:tcP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extLst>
                  <a:ext uri="{0D108BD9-81ED-4DB2-BD59-A6C34878D82A}">
                    <a16:rowId xmlns:a16="http://schemas.microsoft.com/office/drawing/2014/main" val="3473180164"/>
                  </a:ext>
                </a:extLst>
              </a:tr>
              <a:tr h="878020">
                <a:tc>
                  <a:txBody>
                    <a:bodyPr/>
                    <a:lstStyle/>
                    <a:p>
                      <a:pPr marL="0" marR="0">
                        <a:lnSpc>
                          <a:spcPct val="115000"/>
                        </a:lnSpc>
                        <a:spcBef>
                          <a:spcPts val="0"/>
                        </a:spcBef>
                        <a:spcAft>
                          <a:spcPts val="0"/>
                        </a:spcAft>
                      </a:pPr>
                      <a:r>
                        <a:rPr lang="en-ZA" sz="1000" dirty="0">
                          <a:effectLst/>
                        </a:rPr>
                        <a:t>Output Indicator 10.1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gridSpan="2">
                  <a:txBody>
                    <a:bodyPr/>
                    <a:lstStyle/>
                    <a:p>
                      <a:pPr marL="0" marR="0">
                        <a:lnSpc>
                          <a:spcPct val="115000"/>
                        </a:lnSpc>
                        <a:spcBef>
                          <a:spcPts val="0"/>
                        </a:spcBef>
                        <a:spcAft>
                          <a:spcPts val="0"/>
                        </a:spcAft>
                      </a:pPr>
                      <a:r>
                        <a:rPr lang="en-US" sz="1000" dirty="0" err="1">
                          <a:effectLst/>
                          <a:latin typeface="Calibri" panose="020F0502020204030204" pitchFamily="34" charset="0"/>
                          <a:ea typeface="Calibri" panose="020F0502020204030204" pitchFamily="34" charset="0"/>
                          <a:cs typeface="Times New Roman" panose="02020603050405020304" pitchFamily="18" charset="0"/>
                        </a:rPr>
                        <a:t>Minimise</a:t>
                      </a:r>
                      <a:r>
                        <a:rPr lang="en-US" sz="1000" dirty="0">
                          <a:effectLst/>
                          <a:latin typeface="Calibri" panose="020F0502020204030204" pitchFamily="34" charset="0"/>
                          <a:ea typeface="Calibri" panose="020F0502020204030204" pitchFamily="34" charset="0"/>
                          <a:cs typeface="Times New Roman" panose="02020603050405020304" pitchFamily="18" charset="0"/>
                        </a:rPr>
                        <a:t> staff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turnover rate to less than 15% per annum</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pPr marL="0" marR="0" algn="ctr">
                        <a:lnSpc>
                          <a:spcPct val="115000"/>
                        </a:lnSpc>
                        <a:spcBef>
                          <a:spcPts val="0"/>
                        </a:spcBef>
                        <a:spcAft>
                          <a:spcPts val="0"/>
                        </a:spcAft>
                      </a:pPr>
                      <a:r>
                        <a:rPr lang="en-ZA" sz="1000">
                          <a:effectLst/>
                        </a:rPr>
                        <a:t>79.82%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4.48%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8.33%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18.3%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&lt;15%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&lt;15%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solidFill>
                      <a:schemeClr val="accent6"/>
                    </a:solidFill>
                  </a:tcPr>
                </a:tc>
                <a:tc>
                  <a:txBody>
                    <a:bodyPr/>
                    <a:lstStyle/>
                    <a:p>
                      <a:pPr marL="0" marR="0" algn="ctr">
                        <a:lnSpc>
                          <a:spcPct val="115000"/>
                        </a:lnSpc>
                        <a:spcBef>
                          <a:spcPts val="0"/>
                        </a:spcBef>
                        <a:spcAft>
                          <a:spcPts val="0"/>
                        </a:spcAft>
                      </a:pPr>
                      <a:r>
                        <a:rPr lang="en-ZA" sz="1000" dirty="0">
                          <a:effectLst/>
                        </a:rPr>
                        <a:t>&lt;15%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rPr>
                        <a:t>&lt;15%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extLst>
                  <a:ext uri="{0D108BD9-81ED-4DB2-BD59-A6C34878D82A}">
                    <a16:rowId xmlns:a16="http://schemas.microsoft.com/office/drawing/2014/main" val="4151594819"/>
                  </a:ext>
                </a:extLst>
              </a:tr>
              <a:tr h="3421205">
                <a:tc>
                  <a:txBody>
                    <a:bodyPr/>
                    <a:lstStyle/>
                    <a:p>
                      <a:pPr marL="0" marR="0">
                        <a:lnSpc>
                          <a:spcPct val="115000"/>
                        </a:lnSpc>
                        <a:spcBef>
                          <a:spcPts val="0"/>
                        </a:spcBef>
                        <a:spcAft>
                          <a:spcPts val="0"/>
                        </a:spcAft>
                      </a:pPr>
                      <a:r>
                        <a:rPr lang="en-ZA" sz="1000" dirty="0">
                          <a:effectLst/>
                        </a:rPr>
                        <a:t>Output Indicator 10.2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gridSpan="2">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Turnaround time to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fill a vacancy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(turnaround time of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120 working days for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each vacancy that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exists during the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year), excluding the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position of CEO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pPr marL="0" marR="0" algn="ctr">
                        <a:lnSpc>
                          <a:spcPct val="115000"/>
                        </a:lnSpc>
                        <a:spcBef>
                          <a:spcPts val="0"/>
                        </a:spcBef>
                        <a:spcAft>
                          <a:spcPts val="0"/>
                        </a:spcAft>
                      </a:pPr>
                      <a:r>
                        <a:rPr lang="en-ZA" sz="1000" dirty="0">
                          <a:effectLst/>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There were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14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vacancies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during the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period, 12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were filled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within 120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days, one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took longer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than the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120 days to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fill and the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recruitment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process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was  underway for 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18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vacancies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during the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period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were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filled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within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120 days,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70.8 </a:t>
                      </a:r>
                    </a:p>
                    <a:p>
                      <a:pPr marL="0" marR="0" algn="ctr">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days</a:t>
                      </a:r>
                    </a:p>
                  </a:txBody>
                  <a:tcPr marL="19919" marR="19919" marT="0" marB="0" anchor="ctr"/>
                </a:tc>
                <a:tc>
                  <a:txBody>
                    <a:bodyPr/>
                    <a:lstStyle/>
                    <a:p>
                      <a:pPr marL="0" marR="0" algn="ctr">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120 days</a:t>
                      </a:r>
                    </a:p>
                  </a:txBody>
                  <a:tcPr marL="19919" marR="19919" marT="0" marB="0" anchor="ctr"/>
                </a:tc>
                <a:tc>
                  <a:txBody>
                    <a:bodyPr/>
                    <a:lstStyle/>
                    <a:p>
                      <a:pPr marL="0" marR="0" algn="ctr">
                        <a:lnSpc>
                          <a:spcPct val="115000"/>
                        </a:lnSpc>
                        <a:spcBef>
                          <a:spcPts val="0"/>
                        </a:spcBef>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120 days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120 days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120 days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extLst>
                  <a:ext uri="{0D108BD9-81ED-4DB2-BD59-A6C34878D82A}">
                    <a16:rowId xmlns:a16="http://schemas.microsoft.com/office/drawing/2014/main" val="3949570436"/>
                  </a:ext>
                </a:extLst>
              </a:tr>
            </a:tbl>
          </a:graphicData>
        </a:graphic>
      </p:graphicFrame>
    </p:spTree>
    <p:extLst>
      <p:ext uri="{BB962C8B-B14F-4D97-AF65-F5344CB8AC3E}">
        <p14:creationId xmlns:p14="http://schemas.microsoft.com/office/powerpoint/2010/main" val="169702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01041" y="174661"/>
          <a:ext cx="1828800" cy="6454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26</a:t>
            </a:fld>
            <a:endParaRPr lang="en-US"/>
          </a:p>
        </p:txBody>
      </p:sp>
      <p:graphicFrame>
        <p:nvGraphicFramePr>
          <p:cNvPr id="6" name="Table 5">
            <a:extLst>
              <a:ext uri="{FF2B5EF4-FFF2-40B4-BE49-F238E27FC236}">
                <a16:creationId xmlns:a16="http://schemas.microsoft.com/office/drawing/2014/main" id="{921BEEF8-9668-4A0B-A92C-71AB69F91A46}"/>
              </a:ext>
            </a:extLst>
          </p:cNvPr>
          <p:cNvGraphicFramePr>
            <a:graphicFrameLocks noGrp="1"/>
          </p:cNvGraphicFramePr>
          <p:nvPr/>
        </p:nvGraphicFramePr>
        <p:xfrm>
          <a:off x="2529841" y="174661"/>
          <a:ext cx="8186413" cy="6490680"/>
        </p:xfrm>
        <a:graphic>
          <a:graphicData uri="http://schemas.openxmlformats.org/drawingml/2006/table">
            <a:tbl>
              <a:tblPr firstRow="1" firstCol="1" bandRow="1">
                <a:tableStyleId>{5C22544A-7EE6-4342-B048-85BDC9FD1C3A}</a:tableStyleId>
              </a:tblPr>
              <a:tblGrid>
                <a:gridCol w="622777">
                  <a:extLst>
                    <a:ext uri="{9D8B030D-6E8A-4147-A177-3AD203B41FA5}">
                      <a16:colId xmlns:a16="http://schemas.microsoft.com/office/drawing/2014/main" val="3876144953"/>
                    </a:ext>
                  </a:extLst>
                </a:gridCol>
                <a:gridCol w="779303">
                  <a:extLst>
                    <a:ext uri="{9D8B030D-6E8A-4147-A177-3AD203B41FA5}">
                      <a16:colId xmlns:a16="http://schemas.microsoft.com/office/drawing/2014/main" val="1920512687"/>
                    </a:ext>
                  </a:extLst>
                </a:gridCol>
                <a:gridCol w="152400">
                  <a:extLst>
                    <a:ext uri="{9D8B030D-6E8A-4147-A177-3AD203B41FA5}">
                      <a16:colId xmlns:a16="http://schemas.microsoft.com/office/drawing/2014/main" val="3298258135"/>
                    </a:ext>
                  </a:extLst>
                </a:gridCol>
                <a:gridCol w="772160">
                  <a:extLst>
                    <a:ext uri="{9D8B030D-6E8A-4147-A177-3AD203B41FA5}">
                      <a16:colId xmlns:a16="http://schemas.microsoft.com/office/drawing/2014/main" val="3769100229"/>
                    </a:ext>
                  </a:extLst>
                </a:gridCol>
                <a:gridCol w="1158240">
                  <a:extLst>
                    <a:ext uri="{9D8B030D-6E8A-4147-A177-3AD203B41FA5}">
                      <a16:colId xmlns:a16="http://schemas.microsoft.com/office/drawing/2014/main" val="1489162773"/>
                    </a:ext>
                  </a:extLst>
                </a:gridCol>
                <a:gridCol w="1107440">
                  <a:extLst>
                    <a:ext uri="{9D8B030D-6E8A-4147-A177-3AD203B41FA5}">
                      <a16:colId xmlns:a16="http://schemas.microsoft.com/office/drawing/2014/main" val="3763729048"/>
                    </a:ext>
                  </a:extLst>
                </a:gridCol>
                <a:gridCol w="1029599">
                  <a:extLst>
                    <a:ext uri="{9D8B030D-6E8A-4147-A177-3AD203B41FA5}">
                      <a16:colId xmlns:a16="http://schemas.microsoft.com/office/drawing/2014/main" val="56344740"/>
                    </a:ext>
                  </a:extLst>
                </a:gridCol>
                <a:gridCol w="992453">
                  <a:extLst>
                    <a:ext uri="{9D8B030D-6E8A-4147-A177-3AD203B41FA5}">
                      <a16:colId xmlns:a16="http://schemas.microsoft.com/office/drawing/2014/main" val="2273618537"/>
                    </a:ext>
                  </a:extLst>
                </a:gridCol>
                <a:gridCol w="992453">
                  <a:extLst>
                    <a:ext uri="{9D8B030D-6E8A-4147-A177-3AD203B41FA5}">
                      <a16:colId xmlns:a16="http://schemas.microsoft.com/office/drawing/2014/main" val="2443859608"/>
                    </a:ext>
                  </a:extLst>
                </a:gridCol>
                <a:gridCol w="579588">
                  <a:extLst>
                    <a:ext uri="{9D8B030D-6E8A-4147-A177-3AD203B41FA5}">
                      <a16:colId xmlns:a16="http://schemas.microsoft.com/office/drawing/2014/main" val="740416918"/>
                    </a:ext>
                  </a:extLst>
                </a:gridCol>
              </a:tblGrid>
              <a:tr h="295665">
                <a:tc rowSpan="2" gridSpan="2">
                  <a:txBody>
                    <a:bodyPr/>
                    <a:lstStyle/>
                    <a:p>
                      <a:pPr marL="0" marR="0" algn="ctr">
                        <a:lnSpc>
                          <a:spcPct val="115000"/>
                        </a:lnSpc>
                        <a:spcBef>
                          <a:spcPts val="0"/>
                        </a:spcBef>
                        <a:spcAft>
                          <a:spcPts val="0"/>
                        </a:spcAft>
                      </a:pPr>
                      <a:r>
                        <a:rPr lang="en-ZA" sz="1000" dirty="0">
                          <a:effectLst/>
                        </a:rPr>
                        <a:t>Performance Indicators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rowSpan="2" hMerge="1">
                  <a:txBody>
                    <a:bodyPr/>
                    <a:lstStyle/>
                    <a:p>
                      <a:endParaRPr lang="en-GB"/>
                    </a:p>
                  </a:txBody>
                  <a:tcPr/>
                </a:tc>
                <a:tc gridSpan="4">
                  <a:txBody>
                    <a:bodyPr/>
                    <a:lstStyle/>
                    <a:p>
                      <a:r>
                        <a:rPr lang="en-ZA" sz="1000">
                          <a:effectLst/>
                        </a:rPr>
                        <a:t>Audited/actual performance</a:t>
                      </a:r>
                      <a:endParaRPr lang="en-GB" sz="1000"/>
                    </a:p>
                  </a:txBody>
                  <a:tcPr marL="19919" marR="19919" marT="0" marB="0"/>
                </a:tc>
                <a:tc hMerge="1">
                  <a:txBody>
                    <a:bodyPr/>
                    <a:lstStyle/>
                    <a:p>
                      <a:endParaRPr lang="en-GB"/>
                    </a:p>
                  </a:txBody>
                  <a:tcPr/>
                </a:tc>
                <a:tc hMerge="1">
                  <a:txBody>
                    <a:bodyPr/>
                    <a:lstStyle/>
                    <a:p>
                      <a:endParaRPr lang="en-GB"/>
                    </a:p>
                  </a:txBody>
                  <a:tcPr/>
                </a:tc>
                <a:tc hMerge="1">
                  <a:txBody>
                    <a:bodyPr/>
                    <a:lstStyle/>
                    <a:p>
                      <a:endParaRPr lang="en-GB" sz="1000"/>
                    </a:p>
                  </a:txBody>
                  <a:tcPr marL="19919" marR="19919" marT="0" marB="0"/>
                </a:tc>
                <a:tc>
                  <a:txBody>
                    <a:bodyPr/>
                    <a:lstStyle/>
                    <a:p>
                      <a:pPr marL="0" marR="0" algn="ctr">
                        <a:lnSpc>
                          <a:spcPct val="115000"/>
                        </a:lnSpc>
                        <a:spcBef>
                          <a:spcPts val="0"/>
                        </a:spcBef>
                        <a:spcAft>
                          <a:spcPts val="0"/>
                        </a:spcAft>
                      </a:pPr>
                      <a:r>
                        <a:rPr lang="en-ZA" sz="1000">
                          <a:effectLst/>
                        </a:rPr>
                        <a:t>Estimated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gridSpan="3">
                  <a:txBody>
                    <a:bodyPr/>
                    <a:lstStyle/>
                    <a:p>
                      <a:pPr marL="0" marR="0" algn="ctr">
                        <a:lnSpc>
                          <a:spcPct val="115000"/>
                        </a:lnSpc>
                        <a:spcBef>
                          <a:spcPts val="0"/>
                        </a:spcBef>
                        <a:spcAft>
                          <a:spcPts val="0"/>
                        </a:spcAft>
                      </a:pPr>
                      <a:r>
                        <a:rPr lang="en-ZA" sz="1000">
                          <a:effectLst/>
                        </a:rPr>
                        <a:t>Medium-term targets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42580513"/>
                  </a:ext>
                </a:extLst>
              </a:tr>
              <a:tr h="142907">
                <a:tc gridSpan="2" vMerge="1">
                  <a:txBody>
                    <a:bodyPr/>
                    <a:lstStyle/>
                    <a:p>
                      <a:endParaRPr lang="en-GB"/>
                    </a:p>
                  </a:txBody>
                  <a:tcPr/>
                </a:tc>
                <a:tc hMerge="1" vMerge="1">
                  <a:txBody>
                    <a:bodyPr/>
                    <a:lstStyle/>
                    <a:p>
                      <a:endParaRPr lang="en-GB"/>
                    </a:p>
                  </a:txBody>
                  <a:tcPr/>
                </a:tc>
                <a:tc gridSpan="2">
                  <a:txBody>
                    <a:bodyPr/>
                    <a:lstStyle/>
                    <a:p>
                      <a:pPr marL="0" marR="0" algn="ctr">
                        <a:lnSpc>
                          <a:spcPct val="115000"/>
                        </a:lnSpc>
                        <a:spcBef>
                          <a:spcPts val="0"/>
                        </a:spcBef>
                        <a:spcAft>
                          <a:spcPts val="0"/>
                        </a:spcAft>
                      </a:pPr>
                      <a:r>
                        <a:rPr lang="en-ZA" sz="1000" dirty="0">
                          <a:effectLst/>
                        </a:rPr>
                        <a:t>2018/19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2019/20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2020/21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2021/22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2022/2023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solidFill>
                      <a:schemeClr val="accent6"/>
                    </a:solidFill>
                  </a:tcPr>
                </a:tc>
                <a:tc>
                  <a:txBody>
                    <a:bodyPr/>
                    <a:lstStyle/>
                    <a:p>
                      <a:pPr marL="0" marR="0" algn="ctr">
                        <a:lnSpc>
                          <a:spcPct val="115000"/>
                        </a:lnSpc>
                        <a:spcBef>
                          <a:spcPts val="0"/>
                        </a:spcBef>
                        <a:spcAft>
                          <a:spcPts val="0"/>
                        </a:spcAft>
                      </a:pPr>
                      <a:r>
                        <a:rPr lang="en-ZA" sz="1000" dirty="0">
                          <a:effectLst/>
                        </a:rPr>
                        <a:t>2023/24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a:txBody>
                    <a:bodyPr/>
                    <a:lstStyle/>
                    <a:p>
                      <a:pPr marL="0" marR="0" algn="ctr">
                        <a:lnSpc>
                          <a:spcPct val="115000"/>
                        </a:lnSpc>
                        <a:spcBef>
                          <a:spcPts val="0"/>
                        </a:spcBef>
                        <a:spcAft>
                          <a:spcPts val="0"/>
                        </a:spcAft>
                      </a:pPr>
                      <a:r>
                        <a:rPr lang="en-ZA" sz="1000" dirty="0">
                          <a:effectLst/>
                        </a:rPr>
                        <a:t>2024/25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extLst>
                  <a:ext uri="{0D108BD9-81ED-4DB2-BD59-A6C34878D82A}">
                    <a16:rowId xmlns:a16="http://schemas.microsoft.com/office/drawing/2014/main" val="3107842749"/>
                  </a:ext>
                </a:extLst>
              </a:tr>
              <a:tr h="142907">
                <a:tc gridSpan="10">
                  <a:txBody>
                    <a:bodyPr/>
                    <a:lstStyle/>
                    <a:p>
                      <a:pPr marL="0" marR="0">
                        <a:lnSpc>
                          <a:spcPct val="115000"/>
                        </a:lnSpc>
                        <a:spcBef>
                          <a:spcPts val="0"/>
                        </a:spcBef>
                        <a:spcAft>
                          <a:spcPts val="0"/>
                        </a:spcAft>
                      </a:pPr>
                      <a:r>
                        <a:rPr lang="en-ZA" sz="1000" dirty="0">
                          <a:effectLst/>
                        </a:rPr>
                        <a:t>Outcome 4: To become a more effective and efficient organisation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98079809"/>
                  </a:ext>
                </a:extLst>
              </a:tr>
              <a:tr h="143792">
                <a:tc gridSpan="10">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Output 10: Build competencies and retain skilled employees.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solidFill>
                      <a:schemeClr val="accent6"/>
                    </a:solidFill>
                  </a:tcPr>
                </a:tc>
                <a:tc hMerge="1">
                  <a:txBody>
                    <a:bodyPr/>
                    <a:lstStyle/>
                    <a:p>
                      <a:pPr marL="0" marR="0">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endParaRPr lang="en-GB"/>
                    </a:p>
                  </a:txBody>
                  <a:tcP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solidFill>
                      <a:schemeClr val="accent6"/>
                    </a:solidFill>
                  </a:tcP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extLst>
                  <a:ext uri="{0D108BD9-81ED-4DB2-BD59-A6C34878D82A}">
                    <a16:rowId xmlns:a16="http://schemas.microsoft.com/office/drawing/2014/main" val="3473180164"/>
                  </a:ext>
                </a:extLst>
              </a:tr>
              <a:tr h="1518620">
                <a:tc>
                  <a:txBody>
                    <a:bodyPr/>
                    <a:lstStyle/>
                    <a:p>
                      <a:pPr marL="0" marR="0">
                        <a:lnSpc>
                          <a:spcPct val="115000"/>
                        </a:lnSpc>
                        <a:spcBef>
                          <a:spcPts val="0"/>
                        </a:spcBef>
                        <a:spcAft>
                          <a:spcPts val="0"/>
                        </a:spcAft>
                      </a:pPr>
                      <a:r>
                        <a:rPr lang="en-ZA" sz="1000" dirty="0">
                          <a:effectLst/>
                        </a:rPr>
                        <a:t>Output Indicator 10.3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gridSpan="2">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Improve the CMS B-BBEE targets [according to the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Broad-Based Black Economic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Empowerment Act (BBBEEA targets)], annually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pPr marL="0" marR="0" algn="ctr">
                        <a:lnSpc>
                          <a:spcPct val="115000"/>
                        </a:lnSpc>
                        <a:spcBef>
                          <a:spcPts val="0"/>
                        </a:spcBef>
                        <a:spcAft>
                          <a:spcPts val="0"/>
                        </a:spcAft>
                      </a:pPr>
                      <a:r>
                        <a:rPr lang="en-ZA" sz="1000">
                          <a:effectLst/>
                        </a:rPr>
                        <a:t>79.82%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40-54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solidFill>
                      <a:schemeClr val="accent6"/>
                    </a:solidFill>
                  </a:tcPr>
                </a:tc>
                <a:tc>
                  <a:txBody>
                    <a:bodyPr/>
                    <a:lstStyle/>
                    <a:p>
                      <a:pPr marL="0" marR="0" algn="ctr">
                        <a:lnSpc>
                          <a:spcPct val="115000"/>
                        </a:lnSpc>
                        <a:spcBef>
                          <a:spcPts val="0"/>
                        </a:spcBef>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55-69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70-79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extLst>
                  <a:ext uri="{0D108BD9-81ED-4DB2-BD59-A6C34878D82A}">
                    <a16:rowId xmlns:a16="http://schemas.microsoft.com/office/drawing/2014/main" val="4151594819"/>
                  </a:ext>
                </a:extLst>
              </a:tr>
              <a:tr h="1222774">
                <a:tc>
                  <a:txBody>
                    <a:bodyPr/>
                    <a:lstStyle/>
                    <a:p>
                      <a:pPr marL="0" marR="0">
                        <a:lnSpc>
                          <a:spcPct val="115000"/>
                        </a:lnSpc>
                        <a:spcBef>
                          <a:spcPts val="0"/>
                        </a:spcBef>
                        <a:spcAft>
                          <a:spcPts val="0"/>
                        </a:spcAft>
                      </a:pPr>
                      <a:r>
                        <a:rPr lang="en-ZA" sz="1000" dirty="0">
                          <a:effectLst/>
                        </a:rPr>
                        <a:t>Output Indicator 10.4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gridSpan="2">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Develop and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maintain a talent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management Policy Framework by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implementing a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career path and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succession plan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pPr marL="0" marR="0" algn="ctr">
                        <a:lnSpc>
                          <a:spcPct val="115000"/>
                        </a:lnSpc>
                        <a:spcBef>
                          <a:spcPts val="0"/>
                        </a:spcBef>
                        <a:spcAft>
                          <a:spcPts val="0"/>
                        </a:spcAft>
                      </a:pPr>
                      <a:r>
                        <a:rPr lang="en-ZA" sz="1000" dirty="0">
                          <a:effectLst/>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a:t>
                      </a:r>
                      <a:r>
                        <a:rPr lang="en-GB" sz="1000" dirty="0">
                          <a:effectLst/>
                          <a:latin typeface="Calibri" panose="020F0502020204030204" pitchFamily="34" charset="0"/>
                          <a:ea typeface="Calibri" panose="020F0502020204030204" pitchFamily="34" charset="0"/>
                          <a:cs typeface="Times New Roman" panose="02020603050405020304" pitchFamily="18" charset="0"/>
                        </a:rPr>
                        <a:t>ew indicator</a:t>
                      </a: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extLst>
                  <a:ext uri="{0D108BD9-81ED-4DB2-BD59-A6C34878D82A}">
                    <a16:rowId xmlns:a16="http://schemas.microsoft.com/office/drawing/2014/main" val="3949570436"/>
                  </a:ext>
                </a:extLst>
              </a:tr>
              <a:tr h="253329">
                <a:tc gridSpan="10">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Output 11: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Maximise</a:t>
                      </a:r>
                      <a:r>
                        <a:rPr lang="en-US" sz="1000" dirty="0">
                          <a:effectLst/>
                          <a:latin typeface="Calibri" panose="020F0502020204030204" pitchFamily="34" charset="0"/>
                          <a:ea typeface="Calibri" panose="020F0502020204030204" pitchFamily="34" charset="0"/>
                          <a:cs typeface="Times New Roman" panose="02020603050405020304" pitchFamily="18" charset="0"/>
                        </a:rPr>
                        <a:t> performance to improve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organisational</a:t>
                      </a:r>
                      <a:r>
                        <a:rPr lang="en-US" sz="1000" dirty="0">
                          <a:effectLst/>
                          <a:latin typeface="Calibri" panose="020F0502020204030204" pitchFamily="34" charset="0"/>
                          <a:ea typeface="Calibri" panose="020F0502020204030204" pitchFamily="34" charset="0"/>
                          <a:cs typeface="Times New Roman" panose="02020603050405020304" pitchFamily="18" charset="0"/>
                        </a:rPr>
                        <a:t> efficiency and maintain high-performance culture.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solidFill>
                      <a:schemeClr val="accent5"/>
                    </a:solidFill>
                  </a:tcPr>
                </a:tc>
                <a:tc hMerge="1">
                  <a:txBody>
                    <a:bodyPr/>
                    <a:lstStyle/>
                    <a:p>
                      <a:pPr marL="0" marR="0">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endParaRPr lang="en-GB"/>
                    </a:p>
                  </a:txBody>
                  <a:tcP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solidFill>
                      <a:schemeClr val="accent6"/>
                    </a:solidFill>
                  </a:tcP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extLst>
                  <a:ext uri="{0D108BD9-81ED-4DB2-BD59-A6C34878D82A}">
                    <a16:rowId xmlns:a16="http://schemas.microsoft.com/office/drawing/2014/main" val="1117255785"/>
                  </a:ext>
                </a:extLst>
              </a:tr>
              <a:tr h="1222774">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a:t>
                      </a:r>
                    </a:p>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Indicator </a:t>
                      </a:r>
                    </a:p>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11.1</a:t>
                      </a:r>
                    </a:p>
                  </a:txBody>
                  <a:tcPr marL="19919" marR="19919" marT="0" marB="0"/>
                </a:tc>
                <a:tc gridSpan="2">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Percentage of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employee’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performance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agreements are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signed by 31st May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each year (excluding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employees out of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office on extended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absence)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tc>
                <a:tc hMerge="1">
                  <a:txBody>
                    <a:bodyPr/>
                    <a:lstStyle/>
                    <a:p>
                      <a:endParaRPr lang="en-GB"/>
                    </a:p>
                  </a:txBody>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9919" marR="19919" marT="0" marB="0" anchor="ctr"/>
                </a:tc>
                <a:extLst>
                  <a:ext uri="{0D108BD9-81ED-4DB2-BD59-A6C34878D82A}">
                    <a16:rowId xmlns:a16="http://schemas.microsoft.com/office/drawing/2014/main" val="3482640224"/>
                  </a:ext>
                </a:extLst>
              </a:tr>
            </a:tbl>
          </a:graphicData>
        </a:graphic>
      </p:graphicFrame>
    </p:spTree>
    <p:extLst>
      <p:ext uri="{BB962C8B-B14F-4D97-AF65-F5344CB8AC3E}">
        <p14:creationId xmlns:p14="http://schemas.microsoft.com/office/powerpoint/2010/main" val="3541567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92481" y="201630"/>
          <a:ext cx="1828800" cy="6454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27</a:t>
            </a:fld>
            <a:endParaRPr lang="en-US"/>
          </a:p>
        </p:txBody>
      </p:sp>
      <p:graphicFrame>
        <p:nvGraphicFramePr>
          <p:cNvPr id="7" name="Table 6">
            <a:extLst>
              <a:ext uri="{FF2B5EF4-FFF2-40B4-BE49-F238E27FC236}">
                <a16:creationId xmlns:a16="http://schemas.microsoft.com/office/drawing/2014/main" id="{FAB3AAD6-CE3E-411A-8AEB-B22C003AE7BB}"/>
              </a:ext>
            </a:extLst>
          </p:cNvPr>
          <p:cNvGraphicFramePr>
            <a:graphicFrameLocks noGrp="1"/>
          </p:cNvGraphicFramePr>
          <p:nvPr/>
        </p:nvGraphicFramePr>
        <p:xfrm>
          <a:off x="2621281" y="201630"/>
          <a:ext cx="8162281" cy="6237143"/>
        </p:xfrm>
        <a:graphic>
          <a:graphicData uri="http://schemas.openxmlformats.org/drawingml/2006/table">
            <a:tbl>
              <a:tblPr firstRow="1" firstCol="1" bandRow="1">
                <a:tableStyleId>{5C22544A-7EE6-4342-B048-85BDC9FD1C3A}</a:tableStyleId>
              </a:tblPr>
              <a:tblGrid>
                <a:gridCol w="1111229">
                  <a:extLst>
                    <a:ext uri="{9D8B030D-6E8A-4147-A177-3AD203B41FA5}">
                      <a16:colId xmlns:a16="http://schemas.microsoft.com/office/drawing/2014/main" val="66477943"/>
                    </a:ext>
                  </a:extLst>
                </a:gridCol>
                <a:gridCol w="959840">
                  <a:extLst>
                    <a:ext uri="{9D8B030D-6E8A-4147-A177-3AD203B41FA5}">
                      <a16:colId xmlns:a16="http://schemas.microsoft.com/office/drawing/2014/main" val="14414528"/>
                    </a:ext>
                  </a:extLst>
                </a:gridCol>
                <a:gridCol w="808417">
                  <a:extLst>
                    <a:ext uri="{9D8B030D-6E8A-4147-A177-3AD203B41FA5}">
                      <a16:colId xmlns:a16="http://schemas.microsoft.com/office/drawing/2014/main" val="140347757"/>
                    </a:ext>
                  </a:extLst>
                </a:gridCol>
                <a:gridCol w="830604">
                  <a:extLst>
                    <a:ext uri="{9D8B030D-6E8A-4147-A177-3AD203B41FA5}">
                      <a16:colId xmlns:a16="http://schemas.microsoft.com/office/drawing/2014/main" val="2541613869"/>
                    </a:ext>
                  </a:extLst>
                </a:gridCol>
                <a:gridCol w="903150">
                  <a:extLst>
                    <a:ext uri="{9D8B030D-6E8A-4147-A177-3AD203B41FA5}">
                      <a16:colId xmlns:a16="http://schemas.microsoft.com/office/drawing/2014/main" val="1770933239"/>
                    </a:ext>
                  </a:extLst>
                </a:gridCol>
                <a:gridCol w="961582">
                  <a:extLst>
                    <a:ext uri="{9D8B030D-6E8A-4147-A177-3AD203B41FA5}">
                      <a16:colId xmlns:a16="http://schemas.microsoft.com/office/drawing/2014/main" val="3974345767"/>
                    </a:ext>
                  </a:extLst>
                </a:gridCol>
                <a:gridCol w="946490">
                  <a:extLst>
                    <a:ext uri="{9D8B030D-6E8A-4147-A177-3AD203B41FA5}">
                      <a16:colId xmlns:a16="http://schemas.microsoft.com/office/drawing/2014/main" val="3153467508"/>
                    </a:ext>
                  </a:extLst>
                </a:gridCol>
                <a:gridCol w="823446">
                  <a:extLst>
                    <a:ext uri="{9D8B030D-6E8A-4147-A177-3AD203B41FA5}">
                      <a16:colId xmlns:a16="http://schemas.microsoft.com/office/drawing/2014/main" val="3055796251"/>
                    </a:ext>
                  </a:extLst>
                </a:gridCol>
                <a:gridCol w="817523">
                  <a:extLst>
                    <a:ext uri="{9D8B030D-6E8A-4147-A177-3AD203B41FA5}">
                      <a16:colId xmlns:a16="http://schemas.microsoft.com/office/drawing/2014/main" val="3087078093"/>
                    </a:ext>
                  </a:extLst>
                </a:gridCol>
              </a:tblGrid>
              <a:tr h="424354">
                <a:tc rowSpan="2" gridSpan="2">
                  <a:txBody>
                    <a:bodyPr/>
                    <a:lstStyle/>
                    <a:p>
                      <a:pPr algn="ctr">
                        <a:lnSpc>
                          <a:spcPct val="115000"/>
                        </a:lnSpc>
                        <a:spcAft>
                          <a:spcPts val="800"/>
                        </a:spcAft>
                      </a:pPr>
                      <a:r>
                        <a:rPr lang="en-ZA" sz="1000" dirty="0">
                          <a:effectLst/>
                          <a:latin typeface="+mn-lt"/>
                        </a:rPr>
                        <a:t>Performance Indicators</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rowSpan="2" hMerge="1">
                  <a:txBody>
                    <a:bodyPr/>
                    <a:lstStyle/>
                    <a:p>
                      <a:pPr algn="ctr">
                        <a:lnSpc>
                          <a:spcPct val="115000"/>
                        </a:lnSpc>
                        <a:spcAft>
                          <a:spcPts val="80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12219" marR="12219" marT="0" marB="0"/>
                </a:tc>
                <a:tc gridSpan="3">
                  <a:txBody>
                    <a:bodyPr/>
                    <a:lstStyle/>
                    <a:p>
                      <a:pPr algn="ctr">
                        <a:lnSpc>
                          <a:spcPct val="115000"/>
                        </a:lnSpc>
                        <a:spcAft>
                          <a:spcPts val="800"/>
                        </a:spcAft>
                      </a:pPr>
                      <a:r>
                        <a:rPr lang="en-ZA" sz="1000" dirty="0">
                          <a:effectLst/>
                          <a:latin typeface="+mn-lt"/>
                        </a:rPr>
                        <a:t>Audited/actual performance</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hMerge="1">
                  <a:txBody>
                    <a:bodyPr/>
                    <a:lstStyle/>
                    <a:p>
                      <a:endParaRPr lang="en-GB"/>
                    </a:p>
                  </a:txBody>
                  <a:tcPr/>
                </a:tc>
                <a:tc hMerge="1">
                  <a:txBody>
                    <a:bodyPr/>
                    <a:lstStyle/>
                    <a:p>
                      <a:endParaRPr lang="en-GB"/>
                    </a:p>
                  </a:txBody>
                  <a:tcPr/>
                </a:tc>
                <a:tc>
                  <a:txBody>
                    <a:bodyPr/>
                    <a:lstStyle/>
                    <a:p>
                      <a:pPr algn="ctr">
                        <a:lnSpc>
                          <a:spcPct val="115000"/>
                        </a:lnSpc>
                        <a:spcAft>
                          <a:spcPts val="800"/>
                        </a:spcAft>
                      </a:pPr>
                      <a:r>
                        <a:rPr lang="en-ZA" sz="1000">
                          <a:effectLst/>
                          <a:latin typeface="+mn-lt"/>
                        </a:rPr>
                        <a:t>Estimated performance</a:t>
                      </a:r>
                      <a:endParaRPr lang="en-GB" sz="1000">
                        <a:effectLst/>
                        <a:latin typeface="+mn-lt"/>
                        <a:ea typeface="Calibri" panose="020F0502020204030204" pitchFamily="34" charset="0"/>
                        <a:cs typeface="Times New Roman" panose="02020603050405020304" pitchFamily="18" charset="0"/>
                      </a:endParaRPr>
                    </a:p>
                  </a:txBody>
                  <a:tcPr marL="12219" marR="12219" marT="0" marB="0"/>
                </a:tc>
                <a:tc gridSpan="3">
                  <a:txBody>
                    <a:bodyPr/>
                    <a:lstStyle/>
                    <a:p>
                      <a:pPr algn="ctr">
                        <a:lnSpc>
                          <a:spcPct val="115000"/>
                        </a:lnSpc>
                        <a:spcAft>
                          <a:spcPts val="800"/>
                        </a:spcAft>
                      </a:pPr>
                      <a:r>
                        <a:rPr lang="en-ZA" sz="1000" dirty="0">
                          <a:effectLst/>
                          <a:latin typeface="+mn-lt"/>
                        </a:rPr>
                        <a:t>Medium-term targets</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66789662"/>
                  </a:ext>
                </a:extLst>
              </a:tr>
              <a:tr h="205116">
                <a:tc gridSpan="2" vMerge="1">
                  <a:txBody>
                    <a:bodyPr/>
                    <a:lstStyle/>
                    <a:p>
                      <a:endParaRPr lang="en-GB"/>
                    </a:p>
                  </a:txBody>
                  <a:tcPr/>
                </a:tc>
                <a:tc hMerge="1" vMerge="1">
                  <a:txBody>
                    <a:bodyPr/>
                    <a:lstStyle/>
                    <a:p>
                      <a:endParaRPr lang="en-GB"/>
                    </a:p>
                  </a:txBody>
                  <a:tcPr/>
                </a:tc>
                <a:tc>
                  <a:txBody>
                    <a:bodyPr/>
                    <a:lstStyle/>
                    <a:p>
                      <a:pPr marL="0" marR="0" algn="ctr">
                        <a:lnSpc>
                          <a:spcPct val="115000"/>
                        </a:lnSpc>
                        <a:spcBef>
                          <a:spcPts val="0"/>
                        </a:spcBef>
                        <a:spcAft>
                          <a:spcPts val="0"/>
                        </a:spcAft>
                      </a:pPr>
                      <a:r>
                        <a:rPr lang="en-ZA" sz="1000" dirty="0">
                          <a:effectLst/>
                          <a:latin typeface="+mn-lt"/>
                        </a:rPr>
                        <a:t>2018/19</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latin typeface="+mn-lt"/>
                        </a:rPr>
                        <a:t>2019/20</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latin typeface="+mn-lt"/>
                        </a:rPr>
                        <a:t>2020/21</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latin typeface="+mn-lt"/>
                        </a:rPr>
                        <a:t>2021/22</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latin typeface="+mn-lt"/>
                        </a:rPr>
                        <a:t>2022/23</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lnSpc>
                          <a:spcPct val="115000"/>
                        </a:lnSpc>
                        <a:spcBef>
                          <a:spcPts val="0"/>
                        </a:spcBef>
                        <a:spcAft>
                          <a:spcPts val="0"/>
                        </a:spcAft>
                      </a:pPr>
                      <a:r>
                        <a:rPr lang="en-ZA" sz="1000" dirty="0">
                          <a:effectLst/>
                          <a:latin typeface="+mn-lt"/>
                        </a:rPr>
                        <a:t>2023/24</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latin typeface="+mn-lt"/>
                        </a:rPr>
                        <a:t>2024/25</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3590116"/>
                  </a:ext>
                </a:extLst>
              </a:tr>
              <a:tr h="242349">
                <a:tc gridSpan="9">
                  <a:txBody>
                    <a:bodyPr/>
                    <a:lstStyle/>
                    <a:p>
                      <a:pPr>
                        <a:lnSpc>
                          <a:spcPct val="115000"/>
                        </a:lnSpc>
                        <a:spcAft>
                          <a:spcPts val="800"/>
                        </a:spcAft>
                      </a:pPr>
                      <a:r>
                        <a:rPr lang="en-ZA" sz="1000" dirty="0">
                          <a:effectLst/>
                          <a:latin typeface="+mn-lt"/>
                        </a:rPr>
                        <a:t>Outcome 4: To become a more effective and efficient organisation</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12923702"/>
                  </a:ext>
                </a:extLst>
              </a:tr>
              <a:tr h="205116">
                <a:tc gridSpan="9">
                  <a:txBody>
                    <a:bodyPr/>
                    <a:lstStyle/>
                    <a:p>
                      <a:pPr marL="0" marR="0" lvl="0" indent="0" algn="l" defTabSz="914423" rtl="0" eaLnBrk="1" fontAlgn="auto" latinLnBrk="0" hangingPunct="1">
                        <a:lnSpc>
                          <a:spcPct val="115000"/>
                        </a:lnSpc>
                        <a:spcBef>
                          <a:spcPts val="0"/>
                        </a:spcBef>
                        <a:spcAft>
                          <a:spcPts val="80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Output 11: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Maximise</a:t>
                      </a:r>
                      <a:r>
                        <a:rPr lang="en-US" sz="1000" dirty="0">
                          <a:effectLst/>
                          <a:latin typeface="Calibri" panose="020F0502020204030204" pitchFamily="34" charset="0"/>
                          <a:ea typeface="Calibri" panose="020F0502020204030204" pitchFamily="34" charset="0"/>
                          <a:cs typeface="Times New Roman" panose="02020603050405020304" pitchFamily="18" charset="0"/>
                        </a:rPr>
                        <a:t> performance to improve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organisational</a:t>
                      </a:r>
                      <a:r>
                        <a:rPr lang="en-US" sz="1000" dirty="0">
                          <a:effectLst/>
                          <a:latin typeface="Calibri" panose="020F0502020204030204" pitchFamily="34" charset="0"/>
                          <a:ea typeface="Calibri" panose="020F0502020204030204" pitchFamily="34" charset="0"/>
                          <a:cs typeface="Times New Roman" panose="02020603050405020304" pitchFamily="18" charset="0"/>
                        </a:rPr>
                        <a:t> efficiency and maintain high-performance culture.</a:t>
                      </a:r>
                      <a:endParaRPr lang="en-GB" sz="1000" dirty="0">
                        <a:effectLst/>
                        <a:latin typeface="+mn-lt"/>
                        <a:ea typeface="Calibri" panose="020F0502020204030204" pitchFamily="34" charset="0"/>
                        <a:cs typeface="Arial" panose="020B0604020202020204" pitchFamily="34" charset="0"/>
                      </a:endParaRPr>
                    </a:p>
                  </a:txBody>
                  <a:tcPr marL="12219" marR="12219"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42243430"/>
                  </a:ext>
                </a:extLst>
              </a:tr>
              <a:tr h="1947235">
                <a:tc>
                  <a:txBody>
                    <a:bodyPr/>
                    <a:lstStyle/>
                    <a:p>
                      <a:pPr>
                        <a:lnSpc>
                          <a:spcPct val="115000"/>
                        </a:lnSpc>
                        <a:spcAft>
                          <a:spcPts val="800"/>
                        </a:spcAft>
                      </a:pPr>
                      <a:r>
                        <a:rPr lang="en-ZA" sz="1000" dirty="0">
                          <a:effectLst/>
                          <a:latin typeface="+mn-lt"/>
                        </a:rPr>
                        <a:t>Output Indicator 11.2</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a:txBody>
                    <a:bodyPr/>
                    <a:lstStyle/>
                    <a:p>
                      <a:pP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Percentage of employees’ performance assessment concluded, bi-annually (excluding employees out of office on extended absence) </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a:txBody>
                    <a:bodyPr/>
                    <a:lstStyle/>
                    <a:p>
                      <a:pPr algn="ctr">
                        <a:lnSpc>
                          <a:spcPct val="115000"/>
                        </a:lnSpc>
                        <a:spcAft>
                          <a:spcPts val="800"/>
                        </a:spcAft>
                      </a:pPr>
                      <a:r>
                        <a:rPr lang="en-ZA" sz="1000" dirty="0">
                          <a:effectLst/>
                          <a:latin typeface="+mn-lt"/>
                        </a:rPr>
                        <a:t>93.97%</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dirty="0">
                          <a:effectLst/>
                          <a:latin typeface="+mn-lt"/>
                        </a:rPr>
                        <a:t>99.10%</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dirty="0">
                          <a:effectLst/>
                          <a:latin typeface="+mn-lt"/>
                        </a:rPr>
                        <a:t>95%</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dirty="0">
                          <a:effectLst/>
                          <a:latin typeface="+mn-lt"/>
                        </a:rPr>
                        <a:t>95%</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solidFill>
                      <a:schemeClr val="accent6"/>
                    </a:solidFill>
                  </a:tcPr>
                </a:tc>
                <a:tc>
                  <a:txBody>
                    <a:bodyPr/>
                    <a:lstStyle/>
                    <a:p>
                      <a:pPr algn="ctr">
                        <a:lnSpc>
                          <a:spcPct val="115000"/>
                        </a:lnSpc>
                        <a:spcAft>
                          <a:spcPts val="800"/>
                        </a:spcAft>
                      </a:pPr>
                      <a:r>
                        <a:rPr lang="en-ZA" sz="1000">
                          <a:effectLst/>
                          <a:latin typeface="+mn-lt"/>
                        </a:rPr>
                        <a:t>95%</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a:effectLst/>
                          <a:latin typeface="+mn-lt"/>
                        </a:rPr>
                        <a:t>95%</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extLst>
                  <a:ext uri="{0D108BD9-81ED-4DB2-BD59-A6C34878D82A}">
                    <a16:rowId xmlns:a16="http://schemas.microsoft.com/office/drawing/2014/main" val="3444895457"/>
                  </a:ext>
                </a:extLst>
              </a:tr>
              <a:tr h="1295400">
                <a:tc>
                  <a:txBody>
                    <a:bodyPr/>
                    <a:lstStyle/>
                    <a:p>
                      <a:pPr>
                        <a:lnSpc>
                          <a:spcPct val="115000"/>
                        </a:lnSpc>
                        <a:spcAft>
                          <a:spcPts val="800"/>
                        </a:spcAft>
                      </a:pPr>
                      <a:r>
                        <a:rPr lang="en-ZA" sz="1000" dirty="0">
                          <a:effectLst/>
                          <a:latin typeface="+mn-lt"/>
                        </a:rPr>
                        <a:t>Output Indicator 11.3</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a:txBody>
                    <a:bodyPr/>
                    <a:lstStyle/>
                    <a:p>
                      <a:pP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Number of Training and Development Sessions to Improve Employee Relations </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solidFill>
                      <a:schemeClr val="accent6"/>
                    </a:solidFill>
                  </a:tcP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extLst>
                  <a:ext uri="{0D108BD9-81ED-4DB2-BD59-A6C34878D82A}">
                    <a16:rowId xmlns:a16="http://schemas.microsoft.com/office/drawing/2014/main" val="2265348954"/>
                  </a:ext>
                </a:extLst>
              </a:tr>
              <a:tr h="1396978">
                <a:tc>
                  <a:txBody>
                    <a:bodyPr/>
                    <a:lstStyle/>
                    <a:p>
                      <a:pPr marL="0" marR="0">
                        <a:lnSpc>
                          <a:spcPct val="115000"/>
                        </a:lnSpc>
                        <a:spcBef>
                          <a:spcPts val="0"/>
                        </a:spcBef>
                        <a:spcAft>
                          <a:spcPts val="0"/>
                        </a:spcAft>
                      </a:pPr>
                      <a:r>
                        <a:rPr lang="en-ZA" sz="1000" b="1" dirty="0">
                          <a:effectLst/>
                          <a:latin typeface="+mn-lt"/>
                          <a:ea typeface="Cambria" panose="02040503050406030204" pitchFamily="18" charset="0"/>
                          <a:cs typeface="Calibri" panose="020F0502020204030204" pitchFamily="34" charset="0"/>
                        </a:rPr>
                        <a:t>Output Indicator 11.4</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Percentage of </a:t>
                      </a:r>
                    </a:p>
                    <a:p>
                      <a:pPr marL="0" marR="0">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signed annual </a:t>
                      </a:r>
                    </a:p>
                    <a:p>
                      <a:pPr marL="0" marR="0">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declarations of </a:t>
                      </a:r>
                    </a:p>
                    <a:p>
                      <a:pPr marL="0" marR="0">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Financial interest by CMS employees (excluding employees out of office on extended </a:t>
                      </a:r>
                    </a:p>
                    <a:p>
                      <a:pPr marL="0" marR="0">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absence) </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b="0">
                          <a:effectLst/>
                          <a:latin typeface="+mn-lt"/>
                          <a:ea typeface="Cambria" panose="02040503050406030204" pitchFamily="18" charset="0"/>
                          <a:cs typeface="Calibri" panose="020F0502020204030204" pitchFamily="34" charset="0"/>
                        </a:rPr>
                        <a:t>New Indicator</a:t>
                      </a:r>
                      <a:endParaRPr lang="en-GB" sz="1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a:effectLst/>
                          <a:latin typeface="+mn-lt"/>
                          <a:ea typeface="Cambria" panose="02040503050406030204" pitchFamily="18" charset="0"/>
                          <a:cs typeface="Calibri" panose="020F0502020204030204" pitchFamily="34" charset="0"/>
                        </a:rPr>
                        <a:t>New Indicator</a:t>
                      </a:r>
                      <a:endParaRPr lang="en-GB" sz="1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a:effectLst/>
                          <a:latin typeface="+mn-lt"/>
                          <a:ea typeface="Cambria" panose="02040503050406030204" pitchFamily="18" charset="0"/>
                          <a:cs typeface="Calibri" panose="020F0502020204030204" pitchFamily="34" charset="0"/>
                        </a:rPr>
                        <a:t>New Indicator</a:t>
                      </a:r>
                      <a:endParaRPr lang="en-GB" sz="1000" b="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dirty="0">
                          <a:effectLst/>
                          <a:latin typeface="+mn-lt"/>
                          <a:ea typeface="Cambria" panose="02040503050406030204" pitchFamily="18" charset="0"/>
                          <a:cs typeface="Calibri" panose="020F0502020204030204" pitchFamily="34"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100%</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100%</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100%</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5111829"/>
                  </a:ext>
                </a:extLst>
              </a:tr>
            </a:tbl>
          </a:graphicData>
        </a:graphic>
      </p:graphicFrame>
    </p:spTree>
    <p:extLst>
      <p:ext uri="{BB962C8B-B14F-4D97-AF65-F5344CB8AC3E}">
        <p14:creationId xmlns:p14="http://schemas.microsoft.com/office/powerpoint/2010/main" val="1436569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92481" y="201630"/>
          <a:ext cx="1828800" cy="6454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28</a:t>
            </a:fld>
            <a:endParaRPr lang="en-US"/>
          </a:p>
        </p:txBody>
      </p:sp>
      <p:graphicFrame>
        <p:nvGraphicFramePr>
          <p:cNvPr id="7" name="Table 6">
            <a:extLst>
              <a:ext uri="{FF2B5EF4-FFF2-40B4-BE49-F238E27FC236}">
                <a16:creationId xmlns:a16="http://schemas.microsoft.com/office/drawing/2014/main" id="{FAB3AAD6-CE3E-411A-8AEB-B22C003AE7BB}"/>
              </a:ext>
            </a:extLst>
          </p:cNvPr>
          <p:cNvGraphicFramePr>
            <a:graphicFrameLocks noGrp="1"/>
          </p:cNvGraphicFramePr>
          <p:nvPr/>
        </p:nvGraphicFramePr>
        <p:xfrm>
          <a:off x="2621281" y="201631"/>
          <a:ext cx="8162281" cy="6396669"/>
        </p:xfrm>
        <a:graphic>
          <a:graphicData uri="http://schemas.openxmlformats.org/drawingml/2006/table">
            <a:tbl>
              <a:tblPr firstRow="1" firstCol="1" bandRow="1">
                <a:tableStyleId>{5C22544A-7EE6-4342-B048-85BDC9FD1C3A}</a:tableStyleId>
              </a:tblPr>
              <a:tblGrid>
                <a:gridCol w="1111229">
                  <a:extLst>
                    <a:ext uri="{9D8B030D-6E8A-4147-A177-3AD203B41FA5}">
                      <a16:colId xmlns:a16="http://schemas.microsoft.com/office/drawing/2014/main" val="66477943"/>
                    </a:ext>
                  </a:extLst>
                </a:gridCol>
                <a:gridCol w="959840">
                  <a:extLst>
                    <a:ext uri="{9D8B030D-6E8A-4147-A177-3AD203B41FA5}">
                      <a16:colId xmlns:a16="http://schemas.microsoft.com/office/drawing/2014/main" val="14414528"/>
                    </a:ext>
                  </a:extLst>
                </a:gridCol>
                <a:gridCol w="808417">
                  <a:extLst>
                    <a:ext uri="{9D8B030D-6E8A-4147-A177-3AD203B41FA5}">
                      <a16:colId xmlns:a16="http://schemas.microsoft.com/office/drawing/2014/main" val="140347757"/>
                    </a:ext>
                  </a:extLst>
                </a:gridCol>
                <a:gridCol w="830604">
                  <a:extLst>
                    <a:ext uri="{9D8B030D-6E8A-4147-A177-3AD203B41FA5}">
                      <a16:colId xmlns:a16="http://schemas.microsoft.com/office/drawing/2014/main" val="2541613869"/>
                    </a:ext>
                  </a:extLst>
                </a:gridCol>
                <a:gridCol w="903150">
                  <a:extLst>
                    <a:ext uri="{9D8B030D-6E8A-4147-A177-3AD203B41FA5}">
                      <a16:colId xmlns:a16="http://schemas.microsoft.com/office/drawing/2014/main" val="1770933239"/>
                    </a:ext>
                  </a:extLst>
                </a:gridCol>
                <a:gridCol w="961582">
                  <a:extLst>
                    <a:ext uri="{9D8B030D-6E8A-4147-A177-3AD203B41FA5}">
                      <a16:colId xmlns:a16="http://schemas.microsoft.com/office/drawing/2014/main" val="3974345767"/>
                    </a:ext>
                  </a:extLst>
                </a:gridCol>
                <a:gridCol w="946490">
                  <a:extLst>
                    <a:ext uri="{9D8B030D-6E8A-4147-A177-3AD203B41FA5}">
                      <a16:colId xmlns:a16="http://schemas.microsoft.com/office/drawing/2014/main" val="3153467508"/>
                    </a:ext>
                  </a:extLst>
                </a:gridCol>
                <a:gridCol w="823446">
                  <a:extLst>
                    <a:ext uri="{9D8B030D-6E8A-4147-A177-3AD203B41FA5}">
                      <a16:colId xmlns:a16="http://schemas.microsoft.com/office/drawing/2014/main" val="3055796251"/>
                    </a:ext>
                  </a:extLst>
                </a:gridCol>
                <a:gridCol w="817523">
                  <a:extLst>
                    <a:ext uri="{9D8B030D-6E8A-4147-A177-3AD203B41FA5}">
                      <a16:colId xmlns:a16="http://schemas.microsoft.com/office/drawing/2014/main" val="3087078093"/>
                    </a:ext>
                  </a:extLst>
                </a:gridCol>
              </a:tblGrid>
              <a:tr h="370992">
                <a:tc rowSpan="2" gridSpan="2">
                  <a:txBody>
                    <a:bodyPr/>
                    <a:lstStyle/>
                    <a:p>
                      <a:pPr algn="ctr">
                        <a:lnSpc>
                          <a:spcPct val="115000"/>
                        </a:lnSpc>
                        <a:spcAft>
                          <a:spcPts val="800"/>
                        </a:spcAft>
                      </a:pPr>
                      <a:r>
                        <a:rPr lang="en-ZA" sz="1000">
                          <a:effectLst/>
                          <a:latin typeface="+mn-lt"/>
                        </a:rPr>
                        <a:t>Performance Indicators</a:t>
                      </a:r>
                      <a:endParaRPr lang="en-GB" sz="1000">
                        <a:effectLst/>
                        <a:latin typeface="+mn-lt"/>
                        <a:ea typeface="Calibri" panose="020F0502020204030204" pitchFamily="34" charset="0"/>
                        <a:cs typeface="Times New Roman" panose="02020603050405020304" pitchFamily="18" charset="0"/>
                      </a:endParaRPr>
                    </a:p>
                  </a:txBody>
                  <a:tcPr marL="12219" marR="12219" marT="0" marB="0"/>
                </a:tc>
                <a:tc rowSpan="2" hMerge="1">
                  <a:txBody>
                    <a:bodyPr/>
                    <a:lstStyle/>
                    <a:p>
                      <a:pPr algn="ctr">
                        <a:lnSpc>
                          <a:spcPct val="115000"/>
                        </a:lnSpc>
                        <a:spcAft>
                          <a:spcPts val="800"/>
                        </a:spcAft>
                      </a:pP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12219" marR="12219" marT="0" marB="0"/>
                </a:tc>
                <a:tc gridSpan="3">
                  <a:txBody>
                    <a:bodyPr/>
                    <a:lstStyle/>
                    <a:p>
                      <a:pPr algn="ctr">
                        <a:lnSpc>
                          <a:spcPct val="115000"/>
                        </a:lnSpc>
                        <a:spcAft>
                          <a:spcPts val="800"/>
                        </a:spcAft>
                      </a:pPr>
                      <a:r>
                        <a:rPr lang="en-ZA" sz="1000" dirty="0">
                          <a:effectLst/>
                          <a:latin typeface="+mn-lt"/>
                        </a:rPr>
                        <a:t>Audited/actual performance</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hMerge="1">
                  <a:txBody>
                    <a:bodyPr/>
                    <a:lstStyle/>
                    <a:p>
                      <a:endParaRPr lang="en-GB"/>
                    </a:p>
                  </a:txBody>
                  <a:tcPr/>
                </a:tc>
                <a:tc hMerge="1">
                  <a:txBody>
                    <a:bodyPr/>
                    <a:lstStyle/>
                    <a:p>
                      <a:endParaRPr lang="en-GB"/>
                    </a:p>
                  </a:txBody>
                  <a:tcPr/>
                </a:tc>
                <a:tc>
                  <a:txBody>
                    <a:bodyPr/>
                    <a:lstStyle/>
                    <a:p>
                      <a:pPr algn="ctr">
                        <a:lnSpc>
                          <a:spcPct val="115000"/>
                        </a:lnSpc>
                        <a:spcAft>
                          <a:spcPts val="800"/>
                        </a:spcAft>
                      </a:pPr>
                      <a:r>
                        <a:rPr lang="en-ZA" sz="1000">
                          <a:effectLst/>
                          <a:latin typeface="+mn-lt"/>
                        </a:rPr>
                        <a:t>Estimated performance</a:t>
                      </a:r>
                      <a:endParaRPr lang="en-GB" sz="1000">
                        <a:effectLst/>
                        <a:latin typeface="+mn-lt"/>
                        <a:ea typeface="Calibri" panose="020F0502020204030204" pitchFamily="34" charset="0"/>
                        <a:cs typeface="Times New Roman" panose="02020603050405020304" pitchFamily="18" charset="0"/>
                      </a:endParaRPr>
                    </a:p>
                  </a:txBody>
                  <a:tcPr marL="12219" marR="12219" marT="0" marB="0"/>
                </a:tc>
                <a:tc gridSpan="3">
                  <a:txBody>
                    <a:bodyPr/>
                    <a:lstStyle/>
                    <a:p>
                      <a:pPr algn="ctr">
                        <a:lnSpc>
                          <a:spcPct val="115000"/>
                        </a:lnSpc>
                        <a:spcAft>
                          <a:spcPts val="800"/>
                        </a:spcAft>
                      </a:pPr>
                      <a:r>
                        <a:rPr lang="en-ZA" sz="1000" dirty="0">
                          <a:effectLst/>
                          <a:latin typeface="+mn-lt"/>
                        </a:rPr>
                        <a:t>Medium-term targets</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66789662"/>
                  </a:ext>
                </a:extLst>
              </a:tr>
              <a:tr h="179322">
                <a:tc gridSpan="2" vMerge="1">
                  <a:txBody>
                    <a:bodyPr/>
                    <a:lstStyle/>
                    <a:p>
                      <a:endParaRPr lang="en-GB"/>
                    </a:p>
                  </a:txBody>
                  <a:tcPr/>
                </a:tc>
                <a:tc hMerge="1" vMerge="1">
                  <a:txBody>
                    <a:bodyPr/>
                    <a:lstStyle/>
                    <a:p>
                      <a:endParaRPr lang="en-GB"/>
                    </a:p>
                  </a:txBody>
                  <a:tcPr/>
                </a:tc>
                <a:tc>
                  <a:txBody>
                    <a:bodyPr/>
                    <a:lstStyle/>
                    <a:p>
                      <a:pPr marL="0" marR="0" algn="ctr">
                        <a:lnSpc>
                          <a:spcPct val="115000"/>
                        </a:lnSpc>
                        <a:spcBef>
                          <a:spcPts val="0"/>
                        </a:spcBef>
                        <a:spcAft>
                          <a:spcPts val="0"/>
                        </a:spcAft>
                      </a:pPr>
                      <a:r>
                        <a:rPr lang="en-ZA" sz="1000" dirty="0">
                          <a:effectLst/>
                          <a:latin typeface="+mn-lt"/>
                        </a:rPr>
                        <a:t>2018/19</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latin typeface="+mn-lt"/>
                        </a:rPr>
                        <a:t>2019/20</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latin typeface="+mn-lt"/>
                        </a:rPr>
                        <a:t>2020/21</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latin typeface="+mn-lt"/>
                        </a:rPr>
                        <a:t>2021/22</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latin typeface="+mn-lt"/>
                        </a:rPr>
                        <a:t>2022/23</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a:lnSpc>
                          <a:spcPct val="115000"/>
                        </a:lnSpc>
                        <a:spcBef>
                          <a:spcPts val="0"/>
                        </a:spcBef>
                        <a:spcAft>
                          <a:spcPts val="0"/>
                        </a:spcAft>
                      </a:pPr>
                      <a:r>
                        <a:rPr lang="en-ZA" sz="1000" dirty="0">
                          <a:effectLst/>
                          <a:latin typeface="+mn-lt"/>
                        </a:rPr>
                        <a:t>2023/24</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000" dirty="0">
                          <a:effectLst/>
                          <a:latin typeface="+mn-lt"/>
                        </a:rPr>
                        <a:t>2024/25</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3590116"/>
                  </a:ext>
                </a:extLst>
              </a:tr>
              <a:tr h="211874">
                <a:tc gridSpan="9">
                  <a:txBody>
                    <a:bodyPr/>
                    <a:lstStyle/>
                    <a:p>
                      <a:pPr>
                        <a:lnSpc>
                          <a:spcPct val="115000"/>
                        </a:lnSpc>
                        <a:spcAft>
                          <a:spcPts val="800"/>
                        </a:spcAft>
                      </a:pPr>
                      <a:r>
                        <a:rPr lang="en-ZA" sz="1000" dirty="0">
                          <a:effectLst/>
                          <a:latin typeface="+mn-lt"/>
                        </a:rPr>
                        <a:t>Outcome 4: To become a more effective and efficient organisation</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12923702"/>
                  </a:ext>
                </a:extLst>
              </a:tr>
              <a:tr h="179322">
                <a:tc gridSpan="9">
                  <a:txBody>
                    <a:bodyPr/>
                    <a:lstStyle/>
                    <a:p>
                      <a:pPr marL="0" marR="0" lvl="0" indent="0" algn="l" defTabSz="914423" rtl="0" eaLnBrk="1" fontAlgn="auto" latinLnBrk="0" hangingPunct="1">
                        <a:lnSpc>
                          <a:spcPct val="115000"/>
                        </a:lnSpc>
                        <a:spcBef>
                          <a:spcPts val="0"/>
                        </a:spcBef>
                        <a:spcAft>
                          <a:spcPts val="800"/>
                        </a:spcAft>
                        <a:buClrTx/>
                        <a:buSzTx/>
                        <a:buFontTx/>
                        <a:buNone/>
                        <a:tabLst/>
                        <a:defRPr/>
                      </a:pPr>
                      <a:r>
                        <a:rPr lang="en-US" sz="1000" dirty="0">
                          <a:effectLst/>
                          <a:latin typeface="+mn-lt"/>
                          <a:ea typeface="Calibri" panose="020F0502020204030204" pitchFamily="34" charset="0"/>
                          <a:cs typeface="Arial" panose="020B0604020202020204" pitchFamily="34" charset="0"/>
                        </a:rPr>
                        <a:t>Output 12: Ensure </a:t>
                      </a:r>
                      <a:r>
                        <a:rPr lang="en-US" sz="1000" dirty="0" err="1">
                          <a:effectLst/>
                          <a:latin typeface="+mn-lt"/>
                          <a:ea typeface="Calibri" panose="020F0502020204030204" pitchFamily="34" charset="0"/>
                          <a:cs typeface="Arial" panose="020B0604020202020204" pitchFamily="34" charset="0"/>
                        </a:rPr>
                        <a:t>maximisation</a:t>
                      </a:r>
                      <a:r>
                        <a:rPr lang="en-US" sz="1000" dirty="0">
                          <a:effectLst/>
                          <a:latin typeface="+mn-lt"/>
                          <a:ea typeface="Calibri" panose="020F0502020204030204" pitchFamily="34" charset="0"/>
                          <a:cs typeface="Arial" panose="020B0604020202020204" pitchFamily="34" charset="0"/>
                        </a:rPr>
                        <a:t> in the coordination of various planning efforts that are undertaken in relation to the CMS facilities </a:t>
                      </a:r>
                      <a:endParaRPr lang="en-GB" sz="1000" dirty="0">
                        <a:effectLst/>
                        <a:latin typeface="+mn-lt"/>
                        <a:ea typeface="Calibri" panose="020F0502020204030204" pitchFamily="34" charset="0"/>
                        <a:cs typeface="Arial" panose="020B0604020202020204" pitchFamily="34" charset="0"/>
                      </a:endParaRPr>
                    </a:p>
                  </a:txBody>
                  <a:tcPr marL="12219" marR="12219"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42243430"/>
                  </a:ext>
                </a:extLst>
              </a:tr>
              <a:tr h="831818">
                <a:tc>
                  <a:txBody>
                    <a:bodyPr/>
                    <a:lstStyle/>
                    <a:p>
                      <a:pPr>
                        <a:lnSpc>
                          <a:spcPct val="115000"/>
                        </a:lnSpc>
                        <a:spcAft>
                          <a:spcPts val="800"/>
                        </a:spcAft>
                      </a:pPr>
                      <a:r>
                        <a:rPr lang="en-ZA" sz="1000" dirty="0">
                          <a:effectLst/>
                          <a:latin typeface="+mn-lt"/>
                        </a:rPr>
                        <a:t>Output Indicator 12.1</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a:txBody>
                    <a:bodyPr/>
                    <a:lstStyle/>
                    <a:p>
                      <a:pP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Develop an Office Capacity and </a:t>
                      </a:r>
                      <a:r>
                        <a:rPr lang="en-US" sz="1000" dirty="0" err="1">
                          <a:effectLst/>
                          <a:latin typeface="+mn-lt"/>
                          <a:ea typeface="Calibri" panose="020F0502020204030204" pitchFamily="34" charset="0"/>
                          <a:cs typeface="Times New Roman" panose="02020603050405020304" pitchFamily="18" charset="0"/>
                        </a:rPr>
                        <a:t>Utilisation</a:t>
                      </a:r>
                      <a:r>
                        <a:rPr lang="en-US" sz="1000" dirty="0">
                          <a:effectLst/>
                          <a:latin typeface="+mn-lt"/>
                          <a:ea typeface="Calibri" panose="020F0502020204030204" pitchFamily="34" charset="0"/>
                          <a:cs typeface="Times New Roman" panose="02020603050405020304" pitchFamily="18" charset="0"/>
                        </a:rPr>
                        <a:t> Report by 30 June each year</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a:txBody>
                    <a:bodyPr/>
                    <a:lstStyle/>
                    <a:p>
                      <a:pPr algn="ctr">
                        <a:lnSpc>
                          <a:spcPct val="115000"/>
                        </a:lnSpc>
                        <a:spcAft>
                          <a:spcPts val="800"/>
                        </a:spcAft>
                      </a:pPr>
                      <a:r>
                        <a:rPr lang="en-ZA"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dirty="0">
                          <a:effectLst/>
                          <a:latin typeface="+mn-lt"/>
                        </a:rPr>
                        <a:t>1</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solidFill>
                      <a:schemeClr val="accent6"/>
                    </a:solidFill>
                  </a:tcPr>
                </a:tc>
                <a:tc>
                  <a:txBody>
                    <a:bodyPr/>
                    <a:lstStyle/>
                    <a:p>
                      <a:pPr algn="ctr">
                        <a:lnSpc>
                          <a:spcPct val="115000"/>
                        </a:lnSpc>
                        <a:spcAft>
                          <a:spcPts val="800"/>
                        </a:spcAft>
                      </a:pPr>
                      <a:r>
                        <a:rPr lang="en-ZA" sz="1000" dirty="0">
                          <a:effectLst/>
                          <a:latin typeface="+mn-lt"/>
                        </a:rPr>
                        <a:t>1</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a:txBody>
                    <a:bodyPr/>
                    <a:lstStyle/>
                    <a:p>
                      <a:pPr algn="ctr">
                        <a:lnSpc>
                          <a:spcPct val="115000"/>
                        </a:lnSpc>
                        <a:spcAft>
                          <a:spcPts val="800"/>
                        </a:spcAft>
                      </a:pPr>
                      <a:r>
                        <a:rPr lang="en-ZA" sz="1000" dirty="0">
                          <a:effectLst/>
                          <a:latin typeface="+mn-lt"/>
                        </a:rPr>
                        <a:t>1</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extLst>
                  <a:ext uri="{0D108BD9-81ED-4DB2-BD59-A6C34878D82A}">
                    <a16:rowId xmlns:a16="http://schemas.microsoft.com/office/drawing/2014/main" val="3444895457"/>
                  </a:ext>
                </a:extLst>
              </a:tr>
              <a:tr h="208086">
                <a:tc gridSpan="9">
                  <a:txBody>
                    <a:bodyPr/>
                    <a:lstStyle/>
                    <a:p>
                      <a:pP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Outcome 3: To ensure that all regulated entities comply with National Policy, the MSA and Regulations </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solidFill>
                      <a:schemeClr val="accent5"/>
                    </a:solidFill>
                  </a:tcPr>
                </a:tc>
                <a:tc hMerge="1">
                  <a:txBody>
                    <a:bodyPr/>
                    <a:lstStyle/>
                    <a:p>
                      <a:pP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12219" marR="12219" marT="0" marB="0"/>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solidFill>
                      <a:schemeClr val="accent6"/>
                    </a:solidFill>
                  </a:tcP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12219" marR="12219" marT="0" marB="0" anchor="ctr"/>
                </a:tc>
                <a:extLst>
                  <a:ext uri="{0D108BD9-81ED-4DB2-BD59-A6C34878D82A}">
                    <a16:rowId xmlns:a16="http://schemas.microsoft.com/office/drawing/2014/main" val="2265348954"/>
                  </a:ext>
                </a:extLst>
              </a:tr>
              <a:tr h="324081">
                <a:tc gridSpan="9">
                  <a:txBody>
                    <a:bodyPr/>
                    <a:lstStyle/>
                    <a:p>
                      <a:pP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Output 13: To create awareness and collaboration with stakeholders while enhancing the visibility and protecting the reputation of the CMS. </a:t>
                      </a:r>
                      <a:endParaRPr lang="en-GB" sz="1000" dirty="0">
                        <a:effectLst/>
                        <a:latin typeface="+mn-lt"/>
                        <a:ea typeface="Calibri" panose="020F0502020204030204" pitchFamily="34" charset="0"/>
                        <a:cs typeface="Times New Roman" panose="02020603050405020304" pitchFamily="18" charset="0"/>
                      </a:endParaRPr>
                    </a:p>
                  </a:txBody>
                  <a:tcPr marL="12219" marR="12219"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89192252"/>
                  </a:ext>
                </a:extLst>
              </a:tr>
              <a:tr h="831818">
                <a:tc>
                  <a:txBody>
                    <a:bodyPr/>
                    <a:lstStyle/>
                    <a:p>
                      <a:pPr marL="0" marR="0">
                        <a:lnSpc>
                          <a:spcPct val="115000"/>
                        </a:lnSpc>
                        <a:spcBef>
                          <a:spcPts val="0"/>
                        </a:spcBef>
                        <a:spcAft>
                          <a:spcPts val="0"/>
                        </a:spcAft>
                      </a:pPr>
                      <a:r>
                        <a:rPr lang="en-ZA" sz="1000" b="1" dirty="0">
                          <a:effectLst/>
                          <a:latin typeface="+mn-lt"/>
                          <a:ea typeface="Cambria" panose="02040503050406030204" pitchFamily="18" charset="0"/>
                          <a:cs typeface="Calibri" panose="020F0502020204030204" pitchFamily="34" charset="0"/>
                        </a:rPr>
                        <a:t>Output Indicator 13.1</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Number of </a:t>
                      </a:r>
                    </a:p>
                    <a:p>
                      <a:pPr marL="0" marR="0">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stakeholder </a:t>
                      </a:r>
                    </a:p>
                    <a:p>
                      <a:pPr marL="0" marR="0">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awareness activities </a:t>
                      </a:r>
                    </a:p>
                    <a:p>
                      <a:pPr marL="0" marR="0">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conducted </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85</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21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55</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25</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30</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35</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40</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5111829"/>
                  </a:ext>
                </a:extLst>
              </a:tr>
              <a:tr h="1001063">
                <a:tc>
                  <a:txBody>
                    <a:bodyPr/>
                    <a:lstStyle/>
                    <a:p>
                      <a:pPr marL="0" marR="0">
                        <a:lnSpc>
                          <a:spcPct val="115000"/>
                        </a:lnSpc>
                        <a:spcBef>
                          <a:spcPts val="0"/>
                        </a:spcBef>
                        <a:spcAft>
                          <a:spcPts val="0"/>
                        </a:spcAft>
                      </a:pPr>
                      <a:r>
                        <a:rPr lang="en-GB" sz="1000" dirty="0">
                          <a:effectLst/>
                          <a:latin typeface="+mn-lt"/>
                          <a:ea typeface="Calibri" panose="020F0502020204030204" pitchFamily="34" charset="0"/>
                          <a:cs typeface="Times New Roman" panose="02020603050405020304" pitchFamily="18" charset="0"/>
                        </a:rPr>
                        <a:t>Output Indicator </a:t>
                      </a:r>
                    </a:p>
                    <a:p>
                      <a:pPr marL="0" marR="0">
                        <a:lnSpc>
                          <a:spcPct val="115000"/>
                        </a:lnSpc>
                        <a:spcBef>
                          <a:spcPts val="0"/>
                        </a:spcBef>
                        <a:spcAft>
                          <a:spcPts val="0"/>
                        </a:spcAft>
                      </a:pPr>
                      <a:r>
                        <a:rPr lang="en-GB" sz="1000" dirty="0">
                          <a:effectLst/>
                          <a:latin typeface="+mn-lt"/>
                          <a:ea typeface="Calibri" panose="020F0502020204030204" pitchFamily="34" charset="0"/>
                          <a:cs typeface="Times New Roman" panose="02020603050405020304" pitchFamily="18" charset="0"/>
                        </a:rPr>
                        <a:t>13.2 </a:t>
                      </a:r>
                    </a:p>
                  </a:txBody>
                  <a:tcPr marL="68580" marR="68580" marT="0" marB="0"/>
                </a:tc>
                <a:tc>
                  <a:txBody>
                    <a:bodyPr/>
                    <a:lstStyle/>
                    <a:p>
                      <a:pPr marL="0" marR="0">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Percentage of </a:t>
                      </a:r>
                    </a:p>
                    <a:p>
                      <a:pPr marL="0" marR="0">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stakeholder </a:t>
                      </a:r>
                    </a:p>
                    <a:p>
                      <a:pPr marL="0" marR="0">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awareness of the CMS resulting from a survey </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64</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50%</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50%</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55%</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60%</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65%</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70%</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5442683"/>
                  </a:ext>
                </a:extLst>
              </a:tr>
              <a:tr h="324081">
                <a:tc gridSpan="9">
                  <a:txBody>
                    <a:bodyPr/>
                    <a:lstStyle/>
                    <a:p>
                      <a:pPr marL="0" marR="0">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Output 14: CMS must ensure that an Annual Report is submitted to the Executive Authority five months after the end of a financial year.</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5"/>
                    </a:solidFill>
                  </a:tcPr>
                </a:tc>
                <a:tc hMerge="1">
                  <a:txBody>
                    <a:bodyPr/>
                    <a:lstStyle/>
                    <a:p>
                      <a:pPr marL="0" marR="0">
                        <a:lnSpc>
                          <a:spcPct val="115000"/>
                        </a:lnSpc>
                        <a:spcBef>
                          <a:spcPts val="0"/>
                        </a:spcBef>
                        <a:spcAft>
                          <a:spcPts val="0"/>
                        </a:spcAft>
                      </a:pP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15000"/>
                        </a:lnSpc>
                        <a:spcBef>
                          <a:spcPts val="0"/>
                        </a:spcBef>
                        <a:spcAft>
                          <a:spcPts val="0"/>
                        </a:spcAft>
                      </a:pP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15000"/>
                        </a:lnSpc>
                        <a:spcBef>
                          <a:spcPts val="0"/>
                        </a:spcBef>
                        <a:spcAft>
                          <a:spcPts val="0"/>
                        </a:spcAft>
                      </a:pP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15000"/>
                        </a:lnSpc>
                        <a:spcBef>
                          <a:spcPts val="0"/>
                        </a:spcBef>
                        <a:spcAft>
                          <a:spcPts val="0"/>
                        </a:spcAft>
                      </a:pP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15000"/>
                        </a:lnSpc>
                        <a:spcBef>
                          <a:spcPts val="0"/>
                        </a:spcBef>
                        <a:spcAft>
                          <a:spcPts val="0"/>
                        </a:spcAft>
                      </a:pP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15000"/>
                        </a:lnSpc>
                        <a:spcBef>
                          <a:spcPts val="0"/>
                        </a:spcBef>
                        <a:spcAft>
                          <a:spcPts val="0"/>
                        </a:spcAft>
                      </a:pP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6"/>
                    </a:solidFill>
                  </a:tcPr>
                </a:tc>
                <a:tc hMerge="1">
                  <a:txBody>
                    <a:bodyPr/>
                    <a:lstStyle/>
                    <a:p>
                      <a:pPr marL="0" marR="0" algn="ctr">
                        <a:lnSpc>
                          <a:spcPct val="115000"/>
                        </a:lnSpc>
                        <a:spcBef>
                          <a:spcPts val="0"/>
                        </a:spcBef>
                        <a:spcAft>
                          <a:spcPts val="0"/>
                        </a:spcAft>
                      </a:pP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15000"/>
                        </a:lnSpc>
                        <a:spcBef>
                          <a:spcPts val="0"/>
                        </a:spcBef>
                        <a:spcAft>
                          <a:spcPts val="0"/>
                        </a:spcAft>
                      </a:pP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2894108"/>
                  </a:ext>
                </a:extLst>
              </a:tr>
              <a:tr h="1825612">
                <a:tc>
                  <a:txBody>
                    <a:bodyPr/>
                    <a:lstStyle/>
                    <a:p>
                      <a:pPr marL="0" marR="0">
                        <a:lnSpc>
                          <a:spcPct val="115000"/>
                        </a:lnSpc>
                        <a:spcBef>
                          <a:spcPts val="0"/>
                        </a:spcBef>
                        <a:spcAft>
                          <a:spcPts val="0"/>
                        </a:spcAft>
                      </a:pPr>
                      <a:r>
                        <a:rPr lang="en-GB" sz="1000" dirty="0">
                          <a:effectLst/>
                          <a:latin typeface="+mn-lt"/>
                          <a:ea typeface="Calibri" panose="020F0502020204030204" pitchFamily="34" charset="0"/>
                          <a:cs typeface="Times New Roman" panose="02020603050405020304" pitchFamily="18" charset="0"/>
                        </a:rPr>
                        <a:t>Output </a:t>
                      </a:r>
                    </a:p>
                    <a:p>
                      <a:pPr marL="0" marR="0">
                        <a:lnSpc>
                          <a:spcPct val="115000"/>
                        </a:lnSpc>
                        <a:spcBef>
                          <a:spcPts val="0"/>
                        </a:spcBef>
                        <a:spcAft>
                          <a:spcPts val="0"/>
                        </a:spcAft>
                      </a:pPr>
                      <a:r>
                        <a:rPr lang="en-GB" sz="1000" dirty="0">
                          <a:effectLst/>
                          <a:latin typeface="+mn-lt"/>
                          <a:ea typeface="Calibri" panose="020F0502020204030204" pitchFamily="34" charset="0"/>
                          <a:cs typeface="Times New Roman" panose="02020603050405020304" pitchFamily="18" charset="0"/>
                        </a:rPr>
                        <a:t>Indicator </a:t>
                      </a:r>
                    </a:p>
                    <a:p>
                      <a:pPr marL="0" marR="0">
                        <a:lnSpc>
                          <a:spcPct val="115000"/>
                        </a:lnSpc>
                        <a:spcBef>
                          <a:spcPts val="0"/>
                        </a:spcBef>
                        <a:spcAft>
                          <a:spcPts val="0"/>
                        </a:spcAft>
                      </a:pPr>
                      <a:r>
                        <a:rPr lang="en-GB" sz="1000" dirty="0">
                          <a:effectLst/>
                          <a:latin typeface="+mn-lt"/>
                          <a:ea typeface="Calibri" panose="020F0502020204030204" pitchFamily="34" charset="0"/>
                          <a:cs typeface="Times New Roman" panose="02020603050405020304" pitchFamily="18" charset="0"/>
                        </a:rPr>
                        <a:t>14.1 </a:t>
                      </a:r>
                    </a:p>
                  </a:txBody>
                  <a:tcPr marL="68580" marR="68580" marT="0" marB="0"/>
                </a:tc>
                <a:tc>
                  <a:txBody>
                    <a:bodyPr/>
                    <a:lstStyle/>
                    <a:p>
                      <a:pPr marL="0" marR="0">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Submission of the CMS Annual Report </a:t>
                      </a:r>
                    </a:p>
                    <a:p>
                      <a:pPr marL="0" marR="0">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by 31 August to the Executive Authority </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9371183"/>
                  </a:ext>
                </a:extLst>
              </a:tr>
            </a:tbl>
          </a:graphicData>
        </a:graphic>
      </p:graphicFrame>
    </p:spTree>
    <p:extLst>
      <p:ext uri="{BB962C8B-B14F-4D97-AF65-F5344CB8AC3E}">
        <p14:creationId xmlns:p14="http://schemas.microsoft.com/office/powerpoint/2010/main" val="1971373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AAE4-4688-4D68-8A04-87696EE368DD}"/>
              </a:ext>
            </a:extLst>
          </p:cNvPr>
          <p:cNvSpPr>
            <a:spLocks noGrp="1"/>
          </p:cNvSpPr>
          <p:nvPr>
            <p:ph type="title"/>
          </p:nvPr>
        </p:nvSpPr>
        <p:spPr/>
        <p:txBody>
          <a:bodyPr/>
          <a:lstStyle/>
          <a:p>
            <a:endParaRPr lang="en-GB"/>
          </a:p>
        </p:txBody>
      </p:sp>
      <p:graphicFrame>
        <p:nvGraphicFramePr>
          <p:cNvPr id="7" name="Content Placeholder 6">
            <a:extLst>
              <a:ext uri="{FF2B5EF4-FFF2-40B4-BE49-F238E27FC236}">
                <a16:creationId xmlns:a16="http://schemas.microsoft.com/office/drawing/2014/main" id="{6E9BB463-B79E-484D-9656-0A4271E1307F}"/>
              </a:ext>
            </a:extLst>
          </p:cNvPr>
          <p:cNvGraphicFramePr>
            <a:graphicFrameLocks noGrp="1"/>
          </p:cNvGraphicFramePr>
          <p:nvPr>
            <p:ph idx="1"/>
          </p:nvPr>
        </p:nvGraphicFramePr>
        <p:xfrm>
          <a:off x="2438400" y="273053"/>
          <a:ext cx="8310882" cy="6550406"/>
        </p:xfrm>
        <a:graphic>
          <a:graphicData uri="http://schemas.openxmlformats.org/drawingml/2006/table">
            <a:tbl>
              <a:tblPr firstRow="1" firstCol="1" bandRow="1">
                <a:tableStyleId>{5C22544A-7EE6-4342-B048-85BDC9FD1C3A}</a:tableStyleId>
              </a:tblPr>
              <a:tblGrid>
                <a:gridCol w="776236">
                  <a:extLst>
                    <a:ext uri="{9D8B030D-6E8A-4147-A177-3AD203B41FA5}">
                      <a16:colId xmlns:a16="http://schemas.microsoft.com/office/drawing/2014/main" val="3330272110"/>
                    </a:ext>
                  </a:extLst>
                </a:gridCol>
                <a:gridCol w="1032244">
                  <a:extLst>
                    <a:ext uri="{9D8B030D-6E8A-4147-A177-3AD203B41FA5}">
                      <a16:colId xmlns:a16="http://schemas.microsoft.com/office/drawing/2014/main" val="109449612"/>
                    </a:ext>
                  </a:extLst>
                </a:gridCol>
                <a:gridCol w="873760">
                  <a:extLst>
                    <a:ext uri="{9D8B030D-6E8A-4147-A177-3AD203B41FA5}">
                      <a16:colId xmlns:a16="http://schemas.microsoft.com/office/drawing/2014/main" val="3225921373"/>
                    </a:ext>
                  </a:extLst>
                </a:gridCol>
                <a:gridCol w="1016000">
                  <a:extLst>
                    <a:ext uri="{9D8B030D-6E8A-4147-A177-3AD203B41FA5}">
                      <a16:colId xmlns:a16="http://schemas.microsoft.com/office/drawing/2014/main" val="1238835670"/>
                    </a:ext>
                  </a:extLst>
                </a:gridCol>
                <a:gridCol w="1056640">
                  <a:extLst>
                    <a:ext uri="{9D8B030D-6E8A-4147-A177-3AD203B41FA5}">
                      <a16:colId xmlns:a16="http://schemas.microsoft.com/office/drawing/2014/main" val="1559245812"/>
                    </a:ext>
                  </a:extLst>
                </a:gridCol>
                <a:gridCol w="1036320">
                  <a:extLst>
                    <a:ext uri="{9D8B030D-6E8A-4147-A177-3AD203B41FA5}">
                      <a16:colId xmlns:a16="http://schemas.microsoft.com/office/drawing/2014/main" val="1437712214"/>
                    </a:ext>
                  </a:extLst>
                </a:gridCol>
                <a:gridCol w="985520">
                  <a:extLst>
                    <a:ext uri="{9D8B030D-6E8A-4147-A177-3AD203B41FA5}">
                      <a16:colId xmlns:a16="http://schemas.microsoft.com/office/drawing/2014/main" val="3870861779"/>
                    </a:ext>
                  </a:extLst>
                </a:gridCol>
                <a:gridCol w="883920">
                  <a:extLst>
                    <a:ext uri="{9D8B030D-6E8A-4147-A177-3AD203B41FA5}">
                      <a16:colId xmlns:a16="http://schemas.microsoft.com/office/drawing/2014/main" val="315971381"/>
                    </a:ext>
                  </a:extLst>
                </a:gridCol>
                <a:gridCol w="650242">
                  <a:extLst>
                    <a:ext uri="{9D8B030D-6E8A-4147-A177-3AD203B41FA5}">
                      <a16:colId xmlns:a16="http://schemas.microsoft.com/office/drawing/2014/main" val="219487921"/>
                    </a:ext>
                  </a:extLst>
                </a:gridCol>
              </a:tblGrid>
              <a:tr h="322564">
                <a:tc rowSpan="2" gridSpan="2">
                  <a:txBody>
                    <a:bodyPr/>
                    <a:lstStyle/>
                    <a:p>
                      <a:pPr marL="0" marR="0" algn="ctr">
                        <a:lnSpc>
                          <a:spcPct val="115000"/>
                        </a:lnSpc>
                        <a:spcBef>
                          <a:spcPts val="0"/>
                        </a:spcBef>
                        <a:spcAft>
                          <a:spcPts val="0"/>
                        </a:spcAft>
                      </a:pPr>
                      <a:r>
                        <a:rPr lang="en-ZA" sz="1000" dirty="0">
                          <a:effectLst/>
                          <a:latin typeface="+mn-lt"/>
                        </a:rPr>
                        <a:t>Performance Indicators</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rowSpan="2" hMerge="1">
                  <a:txBody>
                    <a:bodyPr/>
                    <a:lstStyle/>
                    <a:p>
                      <a:endParaRPr lang="en-GB"/>
                    </a:p>
                  </a:txBody>
                  <a:tcPr/>
                </a:tc>
                <a:tc gridSpan="3">
                  <a:txBody>
                    <a:bodyPr/>
                    <a:lstStyle/>
                    <a:p>
                      <a:pPr marL="0" marR="0" algn="ctr">
                        <a:lnSpc>
                          <a:spcPct val="115000"/>
                        </a:lnSpc>
                        <a:spcBef>
                          <a:spcPts val="0"/>
                        </a:spcBef>
                        <a:spcAft>
                          <a:spcPts val="0"/>
                        </a:spcAft>
                      </a:pPr>
                      <a:r>
                        <a:rPr lang="en-GB" sz="1000">
                          <a:effectLst/>
                          <a:latin typeface="+mn-lt"/>
                        </a:rPr>
                        <a:t>Audited/actual performance</a:t>
                      </a:r>
                      <a:endParaRPr lang="en-GB" sz="1000">
                        <a:effectLst/>
                        <a:latin typeface="+mn-lt"/>
                        <a:ea typeface="Calibri" panose="020F0502020204030204" pitchFamily="34" charset="0"/>
                        <a:cs typeface="Times New Roman" panose="02020603050405020304" pitchFamily="18" charset="0"/>
                      </a:endParaRPr>
                    </a:p>
                  </a:txBody>
                  <a:tcPr marL="44447" marR="44447" marT="0" marB="0"/>
                </a:tc>
                <a:tc hMerge="1">
                  <a:txBody>
                    <a:bodyPr/>
                    <a:lstStyle/>
                    <a:p>
                      <a:endParaRPr lang="en-GB"/>
                    </a:p>
                  </a:txBody>
                  <a:tcPr/>
                </a:tc>
                <a:tc hMerge="1">
                  <a:txBody>
                    <a:bodyPr/>
                    <a:lstStyle/>
                    <a:p>
                      <a:endParaRPr lang="en-GB"/>
                    </a:p>
                  </a:txBody>
                  <a:tcPr/>
                </a:tc>
                <a:tc>
                  <a:txBody>
                    <a:bodyPr/>
                    <a:lstStyle/>
                    <a:p>
                      <a:pPr marL="0" marR="0" algn="ctr">
                        <a:lnSpc>
                          <a:spcPct val="115000"/>
                        </a:lnSpc>
                        <a:spcBef>
                          <a:spcPts val="0"/>
                        </a:spcBef>
                        <a:spcAft>
                          <a:spcPts val="0"/>
                        </a:spcAft>
                      </a:pPr>
                      <a:r>
                        <a:rPr lang="en-ZA" sz="1000">
                          <a:effectLst/>
                          <a:latin typeface="+mn-lt"/>
                        </a:rPr>
                        <a:t>Estimated performance</a:t>
                      </a:r>
                      <a:endParaRPr lang="en-GB" sz="1000">
                        <a:effectLst/>
                        <a:latin typeface="+mn-lt"/>
                        <a:ea typeface="Calibri" panose="020F0502020204030204" pitchFamily="34" charset="0"/>
                        <a:cs typeface="Times New Roman" panose="02020603050405020304" pitchFamily="18" charset="0"/>
                      </a:endParaRPr>
                    </a:p>
                  </a:txBody>
                  <a:tcPr marL="44447" marR="44447" marT="0" marB="0"/>
                </a:tc>
                <a:tc gridSpan="3">
                  <a:txBody>
                    <a:bodyPr/>
                    <a:lstStyle/>
                    <a:p>
                      <a:pPr marL="0" marR="0" algn="ctr">
                        <a:lnSpc>
                          <a:spcPct val="115000"/>
                        </a:lnSpc>
                        <a:spcBef>
                          <a:spcPts val="0"/>
                        </a:spcBef>
                        <a:spcAft>
                          <a:spcPts val="0"/>
                        </a:spcAft>
                      </a:pPr>
                      <a:r>
                        <a:rPr lang="en-ZA" sz="1000">
                          <a:effectLst/>
                          <a:latin typeface="+mn-lt"/>
                        </a:rPr>
                        <a:t>Medium-term targets</a:t>
                      </a:r>
                      <a:endParaRPr lang="en-GB" sz="1000">
                        <a:effectLst/>
                        <a:latin typeface="+mn-lt"/>
                        <a:ea typeface="Calibri" panose="020F0502020204030204" pitchFamily="34" charset="0"/>
                        <a:cs typeface="Times New Roman" panose="02020603050405020304" pitchFamily="18" charset="0"/>
                      </a:endParaRPr>
                    </a:p>
                  </a:txBody>
                  <a:tcPr marL="44447" marR="44447"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85012829"/>
                  </a:ext>
                </a:extLst>
              </a:tr>
              <a:tr h="146481">
                <a:tc gridSpan="2" vMerge="1">
                  <a:txBody>
                    <a:bodyPr/>
                    <a:lstStyle/>
                    <a:p>
                      <a:endParaRPr lang="en-GB"/>
                    </a:p>
                  </a:txBody>
                  <a:tcPr/>
                </a:tc>
                <a:tc hMerge="1" vMerge="1">
                  <a:txBody>
                    <a:bodyPr/>
                    <a:lstStyle/>
                    <a:p>
                      <a:endParaRPr lang="en-GB"/>
                    </a:p>
                  </a:txBody>
                  <a:tcPr/>
                </a:tc>
                <a:tc>
                  <a:txBody>
                    <a:bodyPr/>
                    <a:lstStyle/>
                    <a:p>
                      <a:pPr algn="ctr"/>
                      <a:r>
                        <a:rPr lang="en-GB" sz="1000" dirty="0">
                          <a:effectLst/>
                          <a:latin typeface="+mn-lt"/>
                        </a:rPr>
                        <a:t>2018/19</a:t>
                      </a:r>
                      <a:endParaRPr lang="en-GB" sz="1000" dirty="0">
                        <a:latin typeface="+mn-lt"/>
                      </a:endParaRPr>
                    </a:p>
                  </a:txBody>
                  <a:tcPr marL="44447" marR="44447" marT="0" marB="0"/>
                </a:tc>
                <a:tc>
                  <a:txBody>
                    <a:bodyPr/>
                    <a:lstStyle/>
                    <a:p>
                      <a:pPr algn="ctr"/>
                      <a:r>
                        <a:rPr lang="en-GB" sz="1000" dirty="0">
                          <a:effectLst/>
                          <a:latin typeface="+mn-lt"/>
                        </a:rPr>
                        <a:t>2019/20</a:t>
                      </a:r>
                      <a:endParaRPr lang="en-GB" sz="1000" dirty="0">
                        <a:latin typeface="+mn-lt"/>
                      </a:endParaRPr>
                    </a:p>
                  </a:txBody>
                  <a:tcPr marL="44447" marR="44447" marT="0" marB="0"/>
                </a:tc>
                <a:tc>
                  <a:txBody>
                    <a:bodyPr/>
                    <a:lstStyle/>
                    <a:p>
                      <a:pPr algn="ctr"/>
                      <a:r>
                        <a:rPr lang="en-GB" sz="1000" dirty="0">
                          <a:effectLst/>
                          <a:latin typeface="+mn-lt"/>
                        </a:rPr>
                        <a:t>2020/21</a:t>
                      </a:r>
                      <a:endParaRPr lang="en-GB" sz="1000" dirty="0">
                        <a:latin typeface="+mn-lt"/>
                      </a:endParaRPr>
                    </a:p>
                  </a:txBody>
                  <a:tcPr marL="44447" marR="44447" marT="0" marB="0"/>
                </a:tc>
                <a:tc>
                  <a:txBody>
                    <a:bodyPr/>
                    <a:lstStyle/>
                    <a:p>
                      <a:pPr algn="ctr"/>
                      <a:r>
                        <a:rPr lang="en-GB" sz="1000" dirty="0">
                          <a:effectLst/>
                          <a:latin typeface="+mn-lt"/>
                        </a:rPr>
                        <a:t>2021/22</a:t>
                      </a:r>
                      <a:endParaRPr lang="en-GB" sz="1000" dirty="0">
                        <a:latin typeface="+mn-lt"/>
                      </a:endParaRPr>
                    </a:p>
                  </a:txBody>
                  <a:tcPr marL="44447" marR="44447" marT="0" marB="0"/>
                </a:tc>
                <a:tc>
                  <a:txBody>
                    <a:bodyPr/>
                    <a:lstStyle/>
                    <a:p>
                      <a:pPr algn="ctr"/>
                      <a:r>
                        <a:rPr lang="en-GB" sz="1000" dirty="0">
                          <a:effectLst/>
                          <a:latin typeface="+mn-lt"/>
                        </a:rPr>
                        <a:t>2022/23</a:t>
                      </a:r>
                      <a:endParaRPr lang="en-GB" sz="1000" dirty="0">
                        <a:latin typeface="+mn-lt"/>
                      </a:endParaRPr>
                    </a:p>
                  </a:txBody>
                  <a:tcPr marL="44447" marR="44447" marT="0" marB="0">
                    <a:solidFill>
                      <a:schemeClr val="accent6"/>
                    </a:solidFill>
                  </a:tcPr>
                </a:tc>
                <a:tc>
                  <a:txBody>
                    <a:bodyPr/>
                    <a:lstStyle/>
                    <a:p>
                      <a:pPr algn="ctr"/>
                      <a:r>
                        <a:rPr lang="en-GB" sz="1000" dirty="0">
                          <a:effectLst/>
                          <a:latin typeface="+mn-lt"/>
                        </a:rPr>
                        <a:t>2023/24</a:t>
                      </a:r>
                      <a:endParaRPr lang="en-GB" sz="1000" dirty="0">
                        <a:latin typeface="+mn-lt"/>
                      </a:endParaRPr>
                    </a:p>
                  </a:txBody>
                  <a:tcPr marL="44447" marR="44447" marT="0" marB="0"/>
                </a:tc>
                <a:tc>
                  <a:txBody>
                    <a:bodyPr/>
                    <a:lstStyle/>
                    <a:p>
                      <a:pPr algn="ctr"/>
                      <a:r>
                        <a:rPr lang="en-GB" sz="1000" dirty="0">
                          <a:effectLst/>
                          <a:latin typeface="+mn-lt"/>
                        </a:rPr>
                        <a:t>2024/25</a:t>
                      </a:r>
                      <a:endParaRPr lang="en-GB" sz="1000" dirty="0">
                        <a:latin typeface="+mn-lt"/>
                      </a:endParaRPr>
                    </a:p>
                  </a:txBody>
                  <a:tcPr marL="44447" marR="44447" marT="0" marB="0"/>
                </a:tc>
                <a:extLst>
                  <a:ext uri="{0D108BD9-81ED-4DB2-BD59-A6C34878D82A}">
                    <a16:rowId xmlns:a16="http://schemas.microsoft.com/office/drawing/2014/main" val="1841141361"/>
                  </a:ext>
                </a:extLst>
              </a:tr>
              <a:tr h="154111">
                <a:tc gridSpan="9">
                  <a:txBody>
                    <a:bodyPr/>
                    <a:lstStyle/>
                    <a:p>
                      <a:pPr marL="0" marR="0">
                        <a:lnSpc>
                          <a:spcPct val="115000"/>
                        </a:lnSpc>
                        <a:spcBef>
                          <a:spcPts val="0"/>
                        </a:spcBef>
                        <a:spcAft>
                          <a:spcPts val="0"/>
                        </a:spcAft>
                      </a:pPr>
                      <a:r>
                        <a:rPr lang="en-ZA" sz="1000" dirty="0">
                          <a:effectLst/>
                          <a:latin typeface="+mn-lt"/>
                        </a:rPr>
                        <a:t>Outcome 4: To become a more effective and efficient organisation</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77728347"/>
                  </a:ext>
                </a:extLst>
              </a:tr>
              <a:tr h="322564">
                <a:tc gridSpan="9">
                  <a:txBody>
                    <a:bodyPr/>
                    <a:lstStyle/>
                    <a:p>
                      <a:pPr marL="0" marR="0">
                        <a:lnSpc>
                          <a:spcPct val="115000"/>
                        </a:lnSpc>
                        <a:spcBef>
                          <a:spcPts val="0"/>
                        </a:spcBef>
                        <a:spcAft>
                          <a:spcPts val="0"/>
                        </a:spcAft>
                      </a:pPr>
                      <a:r>
                        <a:rPr lang="en-ZA" sz="1000" dirty="0">
                          <a:effectLst/>
                          <a:latin typeface="+mn-lt"/>
                        </a:rPr>
                        <a:t>Output 15: </a:t>
                      </a:r>
                      <a:r>
                        <a:rPr lang="en-US" sz="1000" dirty="0">
                          <a:effectLst/>
                          <a:latin typeface="+mn-lt"/>
                        </a:rPr>
                        <a:t>Corporate governance, Secretariat &amp; Board administration Support and Legal Services for effective governance by the Accounting Authority </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63636645"/>
                  </a:ext>
                </a:extLst>
              </a:tr>
              <a:tr h="996377">
                <a:tc>
                  <a:txBody>
                    <a:bodyPr/>
                    <a:lstStyle/>
                    <a:p>
                      <a:pPr marL="0" marR="0">
                        <a:lnSpc>
                          <a:spcPct val="115000"/>
                        </a:lnSpc>
                        <a:spcBef>
                          <a:spcPts val="0"/>
                        </a:spcBef>
                        <a:spcAft>
                          <a:spcPts val="0"/>
                        </a:spcAft>
                      </a:pPr>
                      <a:r>
                        <a:rPr lang="en-ZA" sz="1000" dirty="0">
                          <a:effectLst/>
                          <a:latin typeface="+mn-lt"/>
                        </a:rPr>
                        <a:t>Output Indicator 15.1</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Develop an Annual Council Work Plan for Council and its Committees by 31 March</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ctr">
                        <a:lnSpc>
                          <a:spcPct val="115000"/>
                        </a:lnSpc>
                        <a:spcBef>
                          <a:spcPts val="0"/>
                        </a:spcBef>
                        <a:spcAft>
                          <a:spcPts val="0"/>
                        </a:spcAft>
                      </a:pPr>
                      <a:r>
                        <a:rPr lang="en-GB" sz="1000">
                          <a:effectLst/>
                          <a:latin typeface="+mn-lt"/>
                        </a:rPr>
                        <a:t>New Indicator</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a:effectLst/>
                          <a:latin typeface="+mn-lt"/>
                        </a:rPr>
                        <a:t>New Indicator</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1 </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1</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solidFill>
                      <a:schemeClr val="accent6"/>
                    </a:solidFill>
                  </a:tcPr>
                </a:tc>
                <a:tc>
                  <a:txBody>
                    <a:bodyPr/>
                    <a:lstStyle/>
                    <a:p>
                      <a:pPr marL="0" marR="0" algn="ctr">
                        <a:lnSpc>
                          <a:spcPct val="115000"/>
                        </a:lnSpc>
                        <a:spcBef>
                          <a:spcPts val="0"/>
                        </a:spcBef>
                        <a:spcAft>
                          <a:spcPts val="0"/>
                        </a:spcAft>
                      </a:pPr>
                      <a:r>
                        <a:rPr lang="en-ZA" sz="1000">
                          <a:effectLst/>
                          <a:latin typeface="+mn-lt"/>
                        </a:rPr>
                        <a:t>1</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a:effectLst/>
                          <a:latin typeface="+mn-lt"/>
                        </a:rPr>
                        <a:t>1</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val="3468374323"/>
                  </a:ext>
                </a:extLst>
              </a:tr>
              <a:tr h="996377">
                <a:tc>
                  <a:txBody>
                    <a:bodyPr/>
                    <a:lstStyle/>
                    <a:p>
                      <a:pPr marL="0" marR="0">
                        <a:lnSpc>
                          <a:spcPct val="115000"/>
                        </a:lnSpc>
                        <a:spcBef>
                          <a:spcPts val="0"/>
                        </a:spcBef>
                        <a:spcAft>
                          <a:spcPts val="0"/>
                        </a:spcAft>
                      </a:pPr>
                      <a:r>
                        <a:rPr lang="en-ZA" sz="1000" dirty="0">
                          <a:effectLst/>
                          <a:latin typeface="+mn-lt"/>
                        </a:rPr>
                        <a:t>Output Indicator 15.2</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Develop and Review </a:t>
                      </a:r>
                    </a:p>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Council and Committees </a:t>
                      </a:r>
                    </a:p>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Governance Charters </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ctr">
                        <a:lnSpc>
                          <a:spcPct val="115000"/>
                        </a:lnSpc>
                        <a:spcBef>
                          <a:spcPts val="0"/>
                        </a:spcBef>
                        <a:spcAft>
                          <a:spcPts val="0"/>
                        </a:spcAft>
                      </a:pPr>
                      <a:r>
                        <a:rPr lang="en-GB" sz="1000">
                          <a:effectLst/>
                          <a:latin typeface="+mn-lt"/>
                        </a:rPr>
                        <a:t>New Indicator</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a:effectLst/>
                          <a:latin typeface="+mn-lt"/>
                        </a:rPr>
                        <a:t>New Indicator</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6</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solidFill>
                      <a:schemeClr val="accent6"/>
                    </a:solidFill>
                  </a:tcPr>
                </a:tc>
                <a:tc>
                  <a:txBody>
                    <a:bodyPr/>
                    <a:lstStyle/>
                    <a:p>
                      <a:pPr marL="0" marR="0" algn="ctr">
                        <a:lnSpc>
                          <a:spcPct val="115000"/>
                        </a:lnSpc>
                        <a:spcBef>
                          <a:spcPts val="0"/>
                        </a:spcBef>
                        <a:spcAft>
                          <a:spcPts val="0"/>
                        </a:spcAft>
                      </a:pPr>
                      <a:r>
                        <a:rPr lang="en-ZA" sz="1000">
                          <a:effectLst/>
                          <a:latin typeface="+mn-lt"/>
                        </a:rPr>
                        <a:t>6</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a:effectLst/>
                          <a:latin typeface="+mn-lt"/>
                        </a:rPr>
                        <a:t>6</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val="3875561572"/>
                  </a:ext>
                </a:extLst>
              </a:tr>
              <a:tr h="1333284">
                <a:tc>
                  <a:txBody>
                    <a:bodyPr/>
                    <a:lstStyle/>
                    <a:p>
                      <a:pPr marL="0" marR="0">
                        <a:lnSpc>
                          <a:spcPct val="115000"/>
                        </a:lnSpc>
                        <a:spcBef>
                          <a:spcPts val="0"/>
                        </a:spcBef>
                        <a:spcAft>
                          <a:spcPts val="0"/>
                        </a:spcAft>
                      </a:pPr>
                      <a:r>
                        <a:rPr lang="en-ZA" sz="1000" dirty="0">
                          <a:effectLst/>
                          <a:latin typeface="+mn-lt"/>
                        </a:rPr>
                        <a:t>Output Indicator 15.3</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Communicate Council </a:t>
                      </a:r>
                    </a:p>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resolutions within 3 days of  the meeting to the affected </a:t>
                      </a:r>
                    </a:p>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internal stakeholders </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ctr">
                        <a:lnSpc>
                          <a:spcPct val="115000"/>
                        </a:lnSpc>
                        <a:spcBef>
                          <a:spcPts val="0"/>
                        </a:spcBef>
                        <a:spcAft>
                          <a:spcPts val="0"/>
                        </a:spcAft>
                      </a:pPr>
                      <a:r>
                        <a:rPr lang="en-GB" sz="1000">
                          <a:effectLst/>
                          <a:latin typeface="+mn-lt"/>
                        </a:rPr>
                        <a:t>New Indicator</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a:effectLst/>
                          <a:latin typeface="+mn-lt"/>
                        </a:rPr>
                        <a:t>New Indicator</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solidFill>
                      <a:schemeClr val="accent6"/>
                    </a:solidFill>
                  </a:tcPr>
                </a:tc>
                <a:tc>
                  <a:txBody>
                    <a:bodyPr/>
                    <a:lstStyle/>
                    <a:p>
                      <a:pPr marL="0" marR="0" algn="ctr">
                        <a:lnSpc>
                          <a:spcPct val="115000"/>
                        </a:lnSpc>
                        <a:spcBef>
                          <a:spcPts val="0"/>
                        </a:spcBef>
                        <a:spcAft>
                          <a:spcPts val="0"/>
                        </a:spcAft>
                      </a:pPr>
                      <a:r>
                        <a:rPr lang="en-ZA" sz="1000">
                          <a:effectLst/>
                          <a:latin typeface="+mn-lt"/>
                        </a:rPr>
                        <a:t>100%</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a:effectLst/>
                          <a:latin typeface="+mn-lt"/>
                        </a:rPr>
                        <a:t>100%</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val="1165694925"/>
                  </a:ext>
                </a:extLst>
              </a:tr>
              <a:tr h="491017">
                <a:tc>
                  <a:txBody>
                    <a:bodyPr/>
                    <a:lstStyle/>
                    <a:p>
                      <a:pPr marL="0" marR="0">
                        <a:lnSpc>
                          <a:spcPct val="115000"/>
                        </a:lnSpc>
                        <a:spcBef>
                          <a:spcPts val="0"/>
                        </a:spcBef>
                        <a:spcAft>
                          <a:spcPts val="0"/>
                        </a:spcAft>
                      </a:pPr>
                      <a:r>
                        <a:rPr lang="en-ZA" sz="1000" dirty="0">
                          <a:effectLst/>
                          <a:latin typeface="+mn-lt"/>
                        </a:rPr>
                        <a:t>Output Indicator 15.4</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l">
                        <a:lnSpc>
                          <a:spcPct val="115000"/>
                        </a:lnSpc>
                        <a:spcBef>
                          <a:spcPts val="0"/>
                        </a:spcBef>
                        <a:spcAft>
                          <a:spcPts val="0"/>
                        </a:spcAft>
                      </a:pPr>
                      <a:r>
                        <a:rPr lang="en-GB" sz="1000" dirty="0">
                          <a:effectLst/>
                          <a:latin typeface="+mn-lt"/>
                          <a:ea typeface="Calibri" panose="020F0502020204030204" pitchFamily="34" charset="0"/>
                          <a:cs typeface="Times New Roman" panose="02020603050405020304" pitchFamily="18" charset="0"/>
                        </a:rPr>
                        <a:t>Arrange Council meetings </a:t>
                      </a:r>
                    </a:p>
                    <a:p>
                      <a:pPr marL="0" marR="0" algn="l">
                        <a:lnSpc>
                          <a:spcPct val="115000"/>
                        </a:lnSpc>
                        <a:spcBef>
                          <a:spcPts val="0"/>
                        </a:spcBef>
                        <a:spcAft>
                          <a:spcPts val="0"/>
                        </a:spcAft>
                      </a:pPr>
                      <a:r>
                        <a:rPr lang="en-GB" sz="1000" dirty="0">
                          <a:effectLst/>
                          <a:latin typeface="+mn-lt"/>
                          <a:ea typeface="Calibri" panose="020F0502020204030204" pitchFamily="34" charset="0"/>
                          <a:cs typeface="Times New Roman" panose="02020603050405020304" pitchFamily="18" charset="0"/>
                        </a:rPr>
                        <a:t>quarterly </a:t>
                      </a:r>
                    </a:p>
                  </a:txBody>
                  <a:tcPr marL="44447" marR="44447" marT="0" marB="0"/>
                </a:tc>
                <a:tc>
                  <a:txBody>
                    <a:bodyPr/>
                    <a:lstStyle/>
                    <a:p>
                      <a:pPr marL="0" marR="0" algn="ctr">
                        <a:lnSpc>
                          <a:spcPct val="115000"/>
                        </a:lnSpc>
                        <a:spcBef>
                          <a:spcPts val="0"/>
                        </a:spcBef>
                        <a:spcAft>
                          <a:spcPts val="0"/>
                        </a:spcAft>
                      </a:pPr>
                      <a:r>
                        <a:rPr lang="en-GB"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val="575158508"/>
                  </a:ext>
                </a:extLst>
              </a:tr>
              <a:tr h="659471">
                <a:tc>
                  <a:txBody>
                    <a:bodyPr/>
                    <a:lstStyle/>
                    <a:p>
                      <a:pPr marL="0" marR="0" lvl="0" indent="0" algn="l" defTabSz="914423" rtl="0" eaLnBrk="1" fontAlgn="auto" latinLnBrk="0" hangingPunct="1">
                        <a:lnSpc>
                          <a:spcPct val="115000"/>
                        </a:lnSpc>
                        <a:spcBef>
                          <a:spcPts val="0"/>
                        </a:spcBef>
                        <a:spcAft>
                          <a:spcPts val="0"/>
                        </a:spcAft>
                        <a:buClrTx/>
                        <a:buSzTx/>
                        <a:buFontTx/>
                        <a:buNone/>
                        <a:tabLst/>
                        <a:defRPr/>
                      </a:pPr>
                      <a:r>
                        <a:rPr lang="en-ZA" sz="1000" dirty="0">
                          <a:effectLst/>
                          <a:latin typeface="+mn-lt"/>
                        </a:rPr>
                        <a:t>Output Indicator 15.5</a:t>
                      </a:r>
                      <a:endParaRPr lang="en-GB"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l">
                        <a:lnSpc>
                          <a:spcPct val="115000"/>
                        </a:lnSpc>
                        <a:spcBef>
                          <a:spcPts val="0"/>
                        </a:spcBef>
                        <a:spcAft>
                          <a:spcPts val="0"/>
                        </a:spcAft>
                      </a:pPr>
                      <a:r>
                        <a:rPr lang="en-GB" sz="1000" dirty="0">
                          <a:effectLst/>
                          <a:latin typeface="+mn-lt"/>
                          <a:ea typeface="Calibri" panose="020F0502020204030204" pitchFamily="34" charset="0"/>
                          <a:cs typeface="Times New Roman" panose="02020603050405020304" pitchFamily="18" charset="0"/>
                        </a:rPr>
                        <a:t>Arrange Council </a:t>
                      </a:r>
                    </a:p>
                    <a:p>
                      <a:pPr marL="0" marR="0" algn="l">
                        <a:lnSpc>
                          <a:spcPct val="115000"/>
                        </a:lnSpc>
                        <a:spcBef>
                          <a:spcPts val="0"/>
                        </a:spcBef>
                        <a:spcAft>
                          <a:spcPts val="0"/>
                        </a:spcAft>
                      </a:pPr>
                      <a:r>
                        <a:rPr lang="en-GB" sz="1000" dirty="0">
                          <a:effectLst/>
                          <a:latin typeface="+mn-lt"/>
                          <a:ea typeface="Calibri" panose="020F0502020204030204" pitchFamily="34" charset="0"/>
                          <a:cs typeface="Times New Roman" panose="02020603050405020304" pitchFamily="18" charset="0"/>
                        </a:rPr>
                        <a:t>Committees meetings </a:t>
                      </a:r>
                    </a:p>
                  </a:txBody>
                  <a:tcPr marL="44447" marR="44447" marT="0" marB="0"/>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val="38421173"/>
                  </a:ext>
                </a:extLst>
              </a:tr>
              <a:tr h="889651">
                <a:tc>
                  <a:txBody>
                    <a:bodyPr/>
                    <a:lstStyle/>
                    <a:p>
                      <a:pPr marL="0" marR="0" lvl="0" indent="0" algn="l" defTabSz="914423" rtl="0" eaLnBrk="1" fontAlgn="auto" latinLnBrk="0" hangingPunct="1">
                        <a:lnSpc>
                          <a:spcPct val="115000"/>
                        </a:lnSpc>
                        <a:spcBef>
                          <a:spcPts val="0"/>
                        </a:spcBef>
                        <a:spcAft>
                          <a:spcPts val="0"/>
                        </a:spcAft>
                        <a:buClrTx/>
                        <a:buSzTx/>
                        <a:buFontTx/>
                        <a:buNone/>
                        <a:tabLst/>
                        <a:defRPr/>
                      </a:pPr>
                      <a:r>
                        <a:rPr lang="en-ZA" sz="1000" dirty="0">
                          <a:effectLst/>
                          <a:latin typeface="+mn-lt"/>
                        </a:rPr>
                        <a:t>Output Indicator 15.6</a:t>
                      </a:r>
                      <a:endParaRPr lang="en-GB"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Facilitate training and </a:t>
                      </a:r>
                    </a:p>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development of Council </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val="3116364901"/>
                  </a:ext>
                </a:extLst>
              </a:tr>
            </a:tbl>
          </a:graphicData>
        </a:graphic>
      </p:graphicFrame>
      <p:sp>
        <p:nvSpPr>
          <p:cNvPr id="5" name="Slide Number Placeholder 4">
            <a:extLst>
              <a:ext uri="{FF2B5EF4-FFF2-40B4-BE49-F238E27FC236}">
                <a16:creationId xmlns:a16="http://schemas.microsoft.com/office/drawing/2014/main" id="{DD90C0D4-B51A-450E-A523-8322A435E9CA}"/>
              </a:ext>
            </a:extLst>
          </p:cNvPr>
          <p:cNvSpPr>
            <a:spLocks noGrp="1"/>
          </p:cNvSpPr>
          <p:nvPr>
            <p:ph type="sldNum" sz="quarter" idx="12"/>
          </p:nvPr>
        </p:nvSpPr>
        <p:spPr/>
        <p:txBody>
          <a:bodyPr/>
          <a:lstStyle/>
          <a:p>
            <a:fld id="{03944A67-7E5C-437A-8098-CBB4841ACD4D}" type="slidenum">
              <a:rPr lang="en-US" smtClean="0"/>
              <a:pPr/>
              <a:t>29</a:t>
            </a:fld>
            <a:endParaRPr lang="en-US"/>
          </a:p>
        </p:txBody>
      </p:sp>
      <p:graphicFrame>
        <p:nvGraphicFramePr>
          <p:cNvPr id="6" name="Diagram 5">
            <a:extLst>
              <a:ext uri="{FF2B5EF4-FFF2-40B4-BE49-F238E27FC236}">
                <a16:creationId xmlns:a16="http://schemas.microsoft.com/office/drawing/2014/main" id="{6F60DF38-CB96-4C1F-B62C-C731960D4CE6}"/>
              </a:ext>
            </a:extLst>
          </p:cNvPr>
          <p:cNvGraphicFramePr/>
          <p:nvPr/>
        </p:nvGraphicFramePr>
        <p:xfrm>
          <a:off x="609600" y="273050"/>
          <a:ext cx="1828800" cy="6446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464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56B4A4-6EB8-454C-96C0-AC97CC8A6360}"/>
              </a:ext>
            </a:extLst>
          </p:cNvPr>
          <p:cNvSpPr>
            <a:spLocks noGrp="1"/>
          </p:cNvSpPr>
          <p:nvPr>
            <p:ph type="title"/>
          </p:nvPr>
        </p:nvSpPr>
        <p:spPr/>
        <p:txBody>
          <a:bodyPr>
            <a:normAutofit fontScale="90000"/>
          </a:bodyPr>
          <a:lstStyle/>
          <a:p>
            <a:r>
              <a:rPr lang="en-GB" dirty="0"/>
              <a:t>Constitutional &amp; Legislative Mandate</a:t>
            </a:r>
          </a:p>
        </p:txBody>
      </p:sp>
      <p:pic>
        <p:nvPicPr>
          <p:cNvPr id="9" name="Content Placeholder 8" descr="Graphical user interface, text&#10;&#10;Description automatically generated">
            <a:extLst>
              <a:ext uri="{FF2B5EF4-FFF2-40B4-BE49-F238E27FC236}">
                <a16:creationId xmlns:a16="http://schemas.microsoft.com/office/drawing/2014/main" id="{08DE52F0-9337-B24B-A5B7-B6B56B0C50AD}"/>
              </a:ext>
            </a:extLst>
          </p:cNvPr>
          <p:cNvPicPr>
            <a:picLocks noGrp="1" noChangeAspect="1"/>
          </p:cNvPicPr>
          <p:nvPr>
            <p:ph idx="1"/>
          </p:nvPr>
        </p:nvPicPr>
        <p:blipFill rotWithShape="1">
          <a:blip r:embed="rId2"/>
          <a:srcRect t="21087" b="8378"/>
          <a:stretch/>
        </p:blipFill>
        <p:spPr>
          <a:xfrm>
            <a:off x="-63985" y="1534752"/>
            <a:ext cx="11863720" cy="4707023"/>
          </a:xfrm>
        </p:spPr>
      </p:pic>
      <p:sp>
        <p:nvSpPr>
          <p:cNvPr id="4" name="Slide Number Placeholder 3">
            <a:extLst>
              <a:ext uri="{FF2B5EF4-FFF2-40B4-BE49-F238E27FC236}">
                <a16:creationId xmlns:a16="http://schemas.microsoft.com/office/drawing/2014/main" id="{035839C1-0D6B-084C-81A8-5D7D56271104}"/>
              </a:ext>
            </a:extLst>
          </p:cNvPr>
          <p:cNvSpPr>
            <a:spLocks noGrp="1"/>
          </p:cNvSpPr>
          <p:nvPr>
            <p:ph type="sldNum" sz="quarter" idx="12"/>
          </p:nvPr>
        </p:nvSpPr>
        <p:spPr/>
        <p:txBody>
          <a:bodyPr/>
          <a:lstStyle/>
          <a:p>
            <a:fld id="{E948B989-76C9-4BD3-9201-A8EAC9103CCD}" type="slidenum">
              <a:rPr lang="en-GB" smtClean="0"/>
              <a:t>3</a:t>
            </a:fld>
            <a:endParaRPr lang="en-GB"/>
          </a:p>
        </p:txBody>
      </p:sp>
    </p:spTree>
    <p:extLst>
      <p:ext uri="{BB962C8B-B14F-4D97-AF65-F5344CB8AC3E}">
        <p14:creationId xmlns:p14="http://schemas.microsoft.com/office/powerpoint/2010/main" val="3877044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AAE4-4688-4D68-8A04-87696EE368DD}"/>
              </a:ext>
            </a:extLst>
          </p:cNvPr>
          <p:cNvSpPr>
            <a:spLocks noGrp="1"/>
          </p:cNvSpPr>
          <p:nvPr>
            <p:ph type="title"/>
          </p:nvPr>
        </p:nvSpPr>
        <p:spPr/>
        <p:txBody>
          <a:bodyPr/>
          <a:lstStyle/>
          <a:p>
            <a:endParaRPr lang="en-GB"/>
          </a:p>
        </p:txBody>
      </p:sp>
      <p:graphicFrame>
        <p:nvGraphicFramePr>
          <p:cNvPr id="7" name="Content Placeholder 6">
            <a:extLst>
              <a:ext uri="{FF2B5EF4-FFF2-40B4-BE49-F238E27FC236}">
                <a16:creationId xmlns:a16="http://schemas.microsoft.com/office/drawing/2014/main" id="{6E9BB463-B79E-484D-9656-0A4271E1307F}"/>
              </a:ext>
            </a:extLst>
          </p:cNvPr>
          <p:cNvGraphicFramePr>
            <a:graphicFrameLocks noGrp="1"/>
          </p:cNvGraphicFramePr>
          <p:nvPr>
            <p:ph idx="1"/>
          </p:nvPr>
        </p:nvGraphicFramePr>
        <p:xfrm>
          <a:off x="2438400" y="273053"/>
          <a:ext cx="8310882" cy="6278224"/>
        </p:xfrm>
        <a:graphic>
          <a:graphicData uri="http://schemas.openxmlformats.org/drawingml/2006/table">
            <a:tbl>
              <a:tblPr firstRow="1" firstCol="1" bandRow="1">
                <a:tableStyleId>{5C22544A-7EE6-4342-B048-85BDC9FD1C3A}</a:tableStyleId>
              </a:tblPr>
              <a:tblGrid>
                <a:gridCol w="776236">
                  <a:extLst>
                    <a:ext uri="{9D8B030D-6E8A-4147-A177-3AD203B41FA5}">
                      <a16:colId xmlns:a16="http://schemas.microsoft.com/office/drawing/2014/main" val="3330272110"/>
                    </a:ext>
                  </a:extLst>
                </a:gridCol>
                <a:gridCol w="1032244">
                  <a:extLst>
                    <a:ext uri="{9D8B030D-6E8A-4147-A177-3AD203B41FA5}">
                      <a16:colId xmlns:a16="http://schemas.microsoft.com/office/drawing/2014/main" val="109449612"/>
                    </a:ext>
                  </a:extLst>
                </a:gridCol>
                <a:gridCol w="873760">
                  <a:extLst>
                    <a:ext uri="{9D8B030D-6E8A-4147-A177-3AD203B41FA5}">
                      <a16:colId xmlns:a16="http://schemas.microsoft.com/office/drawing/2014/main" val="3225921373"/>
                    </a:ext>
                  </a:extLst>
                </a:gridCol>
                <a:gridCol w="1016000">
                  <a:extLst>
                    <a:ext uri="{9D8B030D-6E8A-4147-A177-3AD203B41FA5}">
                      <a16:colId xmlns:a16="http://schemas.microsoft.com/office/drawing/2014/main" val="1238835670"/>
                    </a:ext>
                  </a:extLst>
                </a:gridCol>
                <a:gridCol w="1056640">
                  <a:extLst>
                    <a:ext uri="{9D8B030D-6E8A-4147-A177-3AD203B41FA5}">
                      <a16:colId xmlns:a16="http://schemas.microsoft.com/office/drawing/2014/main" val="1559245812"/>
                    </a:ext>
                  </a:extLst>
                </a:gridCol>
                <a:gridCol w="1036320">
                  <a:extLst>
                    <a:ext uri="{9D8B030D-6E8A-4147-A177-3AD203B41FA5}">
                      <a16:colId xmlns:a16="http://schemas.microsoft.com/office/drawing/2014/main" val="1437712214"/>
                    </a:ext>
                  </a:extLst>
                </a:gridCol>
                <a:gridCol w="985520">
                  <a:extLst>
                    <a:ext uri="{9D8B030D-6E8A-4147-A177-3AD203B41FA5}">
                      <a16:colId xmlns:a16="http://schemas.microsoft.com/office/drawing/2014/main" val="3870861779"/>
                    </a:ext>
                  </a:extLst>
                </a:gridCol>
                <a:gridCol w="883920">
                  <a:extLst>
                    <a:ext uri="{9D8B030D-6E8A-4147-A177-3AD203B41FA5}">
                      <a16:colId xmlns:a16="http://schemas.microsoft.com/office/drawing/2014/main" val="315971381"/>
                    </a:ext>
                  </a:extLst>
                </a:gridCol>
                <a:gridCol w="650242">
                  <a:extLst>
                    <a:ext uri="{9D8B030D-6E8A-4147-A177-3AD203B41FA5}">
                      <a16:colId xmlns:a16="http://schemas.microsoft.com/office/drawing/2014/main" val="219487921"/>
                    </a:ext>
                  </a:extLst>
                </a:gridCol>
              </a:tblGrid>
              <a:tr h="322564">
                <a:tc rowSpan="2" gridSpan="2">
                  <a:txBody>
                    <a:bodyPr/>
                    <a:lstStyle/>
                    <a:p>
                      <a:pPr marL="0" marR="0" algn="ctr">
                        <a:lnSpc>
                          <a:spcPct val="115000"/>
                        </a:lnSpc>
                        <a:spcBef>
                          <a:spcPts val="0"/>
                        </a:spcBef>
                        <a:spcAft>
                          <a:spcPts val="0"/>
                        </a:spcAft>
                      </a:pPr>
                      <a:r>
                        <a:rPr lang="en-ZA" sz="1000" dirty="0">
                          <a:effectLst/>
                          <a:latin typeface="+mn-lt"/>
                        </a:rPr>
                        <a:t>Performance Indicators</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rowSpan="2" hMerge="1">
                  <a:txBody>
                    <a:bodyPr/>
                    <a:lstStyle/>
                    <a:p>
                      <a:endParaRPr lang="en-GB"/>
                    </a:p>
                  </a:txBody>
                  <a:tcPr/>
                </a:tc>
                <a:tc gridSpan="3">
                  <a:txBody>
                    <a:bodyPr/>
                    <a:lstStyle/>
                    <a:p>
                      <a:pPr marL="0" marR="0" algn="ctr">
                        <a:lnSpc>
                          <a:spcPct val="115000"/>
                        </a:lnSpc>
                        <a:spcBef>
                          <a:spcPts val="0"/>
                        </a:spcBef>
                        <a:spcAft>
                          <a:spcPts val="0"/>
                        </a:spcAft>
                      </a:pPr>
                      <a:r>
                        <a:rPr lang="en-GB" sz="1000">
                          <a:effectLst/>
                          <a:latin typeface="+mn-lt"/>
                        </a:rPr>
                        <a:t>Audited/actual performance</a:t>
                      </a:r>
                      <a:endParaRPr lang="en-GB" sz="1000">
                        <a:effectLst/>
                        <a:latin typeface="+mn-lt"/>
                        <a:ea typeface="Calibri" panose="020F0502020204030204" pitchFamily="34" charset="0"/>
                        <a:cs typeface="Times New Roman" panose="02020603050405020304" pitchFamily="18" charset="0"/>
                      </a:endParaRPr>
                    </a:p>
                  </a:txBody>
                  <a:tcPr marL="44447" marR="44447" marT="0" marB="0"/>
                </a:tc>
                <a:tc hMerge="1">
                  <a:txBody>
                    <a:bodyPr/>
                    <a:lstStyle/>
                    <a:p>
                      <a:endParaRPr lang="en-GB"/>
                    </a:p>
                  </a:txBody>
                  <a:tcPr/>
                </a:tc>
                <a:tc hMerge="1">
                  <a:txBody>
                    <a:bodyPr/>
                    <a:lstStyle/>
                    <a:p>
                      <a:endParaRPr lang="en-GB"/>
                    </a:p>
                  </a:txBody>
                  <a:tcPr/>
                </a:tc>
                <a:tc>
                  <a:txBody>
                    <a:bodyPr/>
                    <a:lstStyle/>
                    <a:p>
                      <a:pPr marL="0" marR="0" algn="ctr">
                        <a:lnSpc>
                          <a:spcPct val="115000"/>
                        </a:lnSpc>
                        <a:spcBef>
                          <a:spcPts val="0"/>
                        </a:spcBef>
                        <a:spcAft>
                          <a:spcPts val="0"/>
                        </a:spcAft>
                      </a:pPr>
                      <a:r>
                        <a:rPr lang="en-ZA" sz="1000">
                          <a:effectLst/>
                          <a:latin typeface="+mn-lt"/>
                        </a:rPr>
                        <a:t>Estimated performance</a:t>
                      </a:r>
                      <a:endParaRPr lang="en-GB" sz="1000">
                        <a:effectLst/>
                        <a:latin typeface="+mn-lt"/>
                        <a:ea typeface="Calibri" panose="020F0502020204030204" pitchFamily="34" charset="0"/>
                        <a:cs typeface="Times New Roman" panose="02020603050405020304" pitchFamily="18" charset="0"/>
                      </a:endParaRPr>
                    </a:p>
                  </a:txBody>
                  <a:tcPr marL="44447" marR="44447" marT="0" marB="0"/>
                </a:tc>
                <a:tc gridSpan="3">
                  <a:txBody>
                    <a:bodyPr/>
                    <a:lstStyle/>
                    <a:p>
                      <a:pPr marL="0" marR="0" algn="ctr">
                        <a:lnSpc>
                          <a:spcPct val="115000"/>
                        </a:lnSpc>
                        <a:spcBef>
                          <a:spcPts val="0"/>
                        </a:spcBef>
                        <a:spcAft>
                          <a:spcPts val="0"/>
                        </a:spcAft>
                      </a:pPr>
                      <a:r>
                        <a:rPr lang="en-ZA" sz="1000">
                          <a:effectLst/>
                          <a:latin typeface="+mn-lt"/>
                        </a:rPr>
                        <a:t>Medium-term targets</a:t>
                      </a:r>
                      <a:endParaRPr lang="en-GB" sz="1000">
                        <a:effectLst/>
                        <a:latin typeface="+mn-lt"/>
                        <a:ea typeface="Calibri" panose="020F0502020204030204" pitchFamily="34" charset="0"/>
                        <a:cs typeface="Times New Roman" panose="02020603050405020304" pitchFamily="18" charset="0"/>
                      </a:endParaRPr>
                    </a:p>
                  </a:txBody>
                  <a:tcPr marL="44447" marR="44447"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85012829"/>
                  </a:ext>
                </a:extLst>
              </a:tr>
              <a:tr h="146481">
                <a:tc gridSpan="2" vMerge="1">
                  <a:txBody>
                    <a:bodyPr/>
                    <a:lstStyle/>
                    <a:p>
                      <a:endParaRPr lang="en-GB"/>
                    </a:p>
                  </a:txBody>
                  <a:tcPr/>
                </a:tc>
                <a:tc hMerge="1" vMerge="1">
                  <a:txBody>
                    <a:bodyPr/>
                    <a:lstStyle/>
                    <a:p>
                      <a:endParaRPr lang="en-GB"/>
                    </a:p>
                  </a:txBody>
                  <a:tcPr/>
                </a:tc>
                <a:tc>
                  <a:txBody>
                    <a:bodyPr/>
                    <a:lstStyle/>
                    <a:p>
                      <a:pPr algn="ctr"/>
                      <a:r>
                        <a:rPr lang="en-GB" sz="1000" dirty="0">
                          <a:effectLst/>
                          <a:latin typeface="+mn-lt"/>
                        </a:rPr>
                        <a:t>2018/19</a:t>
                      </a:r>
                      <a:endParaRPr lang="en-GB" sz="1000" dirty="0">
                        <a:latin typeface="+mn-lt"/>
                      </a:endParaRPr>
                    </a:p>
                  </a:txBody>
                  <a:tcPr marL="44447" marR="44447" marT="0" marB="0"/>
                </a:tc>
                <a:tc>
                  <a:txBody>
                    <a:bodyPr/>
                    <a:lstStyle/>
                    <a:p>
                      <a:pPr algn="ctr"/>
                      <a:r>
                        <a:rPr lang="en-GB" sz="1000" dirty="0">
                          <a:effectLst/>
                          <a:latin typeface="+mn-lt"/>
                        </a:rPr>
                        <a:t>2019/20</a:t>
                      </a:r>
                      <a:endParaRPr lang="en-GB" sz="1000" dirty="0">
                        <a:latin typeface="+mn-lt"/>
                      </a:endParaRPr>
                    </a:p>
                  </a:txBody>
                  <a:tcPr marL="44447" marR="44447" marT="0" marB="0"/>
                </a:tc>
                <a:tc>
                  <a:txBody>
                    <a:bodyPr/>
                    <a:lstStyle/>
                    <a:p>
                      <a:pPr algn="ctr"/>
                      <a:r>
                        <a:rPr lang="en-GB" sz="1000" dirty="0">
                          <a:effectLst/>
                          <a:latin typeface="+mn-lt"/>
                        </a:rPr>
                        <a:t>2020/21</a:t>
                      </a:r>
                      <a:endParaRPr lang="en-GB" sz="1000" dirty="0">
                        <a:latin typeface="+mn-lt"/>
                      </a:endParaRPr>
                    </a:p>
                  </a:txBody>
                  <a:tcPr marL="44447" marR="44447" marT="0" marB="0"/>
                </a:tc>
                <a:tc>
                  <a:txBody>
                    <a:bodyPr/>
                    <a:lstStyle/>
                    <a:p>
                      <a:pPr algn="ctr"/>
                      <a:r>
                        <a:rPr lang="en-GB" sz="1000" dirty="0">
                          <a:effectLst/>
                          <a:latin typeface="+mn-lt"/>
                        </a:rPr>
                        <a:t>2021/22</a:t>
                      </a:r>
                      <a:endParaRPr lang="en-GB" sz="1000" dirty="0">
                        <a:latin typeface="+mn-lt"/>
                      </a:endParaRPr>
                    </a:p>
                  </a:txBody>
                  <a:tcPr marL="44447" marR="44447" marT="0" marB="0"/>
                </a:tc>
                <a:tc>
                  <a:txBody>
                    <a:bodyPr/>
                    <a:lstStyle/>
                    <a:p>
                      <a:pPr algn="ctr"/>
                      <a:r>
                        <a:rPr lang="en-GB" sz="1000" dirty="0">
                          <a:effectLst/>
                          <a:latin typeface="+mn-lt"/>
                        </a:rPr>
                        <a:t>2022/23</a:t>
                      </a:r>
                      <a:endParaRPr lang="en-GB" sz="1000" dirty="0">
                        <a:latin typeface="+mn-lt"/>
                      </a:endParaRPr>
                    </a:p>
                  </a:txBody>
                  <a:tcPr marL="44447" marR="44447" marT="0" marB="0">
                    <a:solidFill>
                      <a:schemeClr val="accent6"/>
                    </a:solidFill>
                  </a:tcPr>
                </a:tc>
                <a:tc>
                  <a:txBody>
                    <a:bodyPr/>
                    <a:lstStyle/>
                    <a:p>
                      <a:pPr algn="ctr"/>
                      <a:r>
                        <a:rPr lang="en-GB" sz="1000" dirty="0">
                          <a:effectLst/>
                          <a:latin typeface="+mn-lt"/>
                        </a:rPr>
                        <a:t>2023/24</a:t>
                      </a:r>
                      <a:endParaRPr lang="en-GB" sz="1000" dirty="0">
                        <a:latin typeface="+mn-lt"/>
                      </a:endParaRPr>
                    </a:p>
                  </a:txBody>
                  <a:tcPr marL="44447" marR="44447" marT="0" marB="0"/>
                </a:tc>
                <a:tc>
                  <a:txBody>
                    <a:bodyPr/>
                    <a:lstStyle/>
                    <a:p>
                      <a:pPr algn="ctr"/>
                      <a:r>
                        <a:rPr lang="en-GB" sz="1000" dirty="0">
                          <a:effectLst/>
                          <a:latin typeface="+mn-lt"/>
                        </a:rPr>
                        <a:t>2024/25</a:t>
                      </a:r>
                      <a:endParaRPr lang="en-GB" sz="1000" dirty="0">
                        <a:latin typeface="+mn-lt"/>
                      </a:endParaRPr>
                    </a:p>
                  </a:txBody>
                  <a:tcPr marL="44447" marR="44447" marT="0" marB="0"/>
                </a:tc>
                <a:extLst>
                  <a:ext uri="{0D108BD9-81ED-4DB2-BD59-A6C34878D82A}">
                    <a16:rowId xmlns:a16="http://schemas.microsoft.com/office/drawing/2014/main" val="1841141361"/>
                  </a:ext>
                </a:extLst>
              </a:tr>
              <a:tr h="154111">
                <a:tc gridSpan="9">
                  <a:txBody>
                    <a:bodyPr/>
                    <a:lstStyle/>
                    <a:p>
                      <a:pPr marL="0" marR="0">
                        <a:lnSpc>
                          <a:spcPct val="115000"/>
                        </a:lnSpc>
                        <a:spcBef>
                          <a:spcPts val="0"/>
                        </a:spcBef>
                        <a:spcAft>
                          <a:spcPts val="0"/>
                        </a:spcAft>
                      </a:pPr>
                      <a:r>
                        <a:rPr lang="en-ZA" sz="1000" dirty="0">
                          <a:effectLst/>
                          <a:latin typeface="+mn-lt"/>
                        </a:rPr>
                        <a:t>Outcome 4: To become a more effective and efficient organisation</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77728347"/>
                  </a:ext>
                </a:extLst>
              </a:tr>
              <a:tr h="322564">
                <a:tc gridSpan="9">
                  <a:txBody>
                    <a:bodyPr/>
                    <a:lstStyle/>
                    <a:p>
                      <a:pPr marL="0" marR="0">
                        <a:lnSpc>
                          <a:spcPct val="115000"/>
                        </a:lnSpc>
                        <a:spcBef>
                          <a:spcPts val="0"/>
                        </a:spcBef>
                        <a:spcAft>
                          <a:spcPts val="0"/>
                        </a:spcAft>
                      </a:pPr>
                      <a:r>
                        <a:rPr lang="en-ZA" sz="1000" dirty="0">
                          <a:effectLst/>
                          <a:latin typeface="+mn-lt"/>
                        </a:rPr>
                        <a:t>Output 15: </a:t>
                      </a:r>
                      <a:r>
                        <a:rPr lang="en-US" sz="1000" dirty="0">
                          <a:effectLst/>
                          <a:latin typeface="+mn-lt"/>
                        </a:rPr>
                        <a:t>Corporate governance, Secretariat &amp; Board administration Support and Legal Services for effective governance by the Accounting Authority </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63636645"/>
                  </a:ext>
                </a:extLst>
              </a:tr>
              <a:tr h="996377">
                <a:tc>
                  <a:txBody>
                    <a:bodyPr/>
                    <a:lstStyle/>
                    <a:p>
                      <a:pPr marL="0" marR="0">
                        <a:lnSpc>
                          <a:spcPct val="115000"/>
                        </a:lnSpc>
                        <a:spcBef>
                          <a:spcPts val="0"/>
                        </a:spcBef>
                        <a:spcAft>
                          <a:spcPts val="0"/>
                        </a:spcAft>
                      </a:pPr>
                      <a:r>
                        <a:rPr lang="en-ZA" sz="1000" dirty="0">
                          <a:effectLst/>
                          <a:latin typeface="+mn-lt"/>
                        </a:rPr>
                        <a:t>Output Indicator 15.7</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Percentage of signed annual declaration of </a:t>
                      </a:r>
                    </a:p>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financial interest by Council Members (excluding Council Members out of </a:t>
                      </a:r>
                    </a:p>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office on extended absence) </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ctr">
                        <a:lnSpc>
                          <a:spcPct val="115000"/>
                        </a:lnSpc>
                        <a:spcBef>
                          <a:spcPts val="0"/>
                        </a:spcBef>
                        <a:spcAft>
                          <a:spcPts val="0"/>
                        </a:spcAft>
                      </a:pPr>
                      <a:r>
                        <a:rPr lang="en-GB" sz="1000">
                          <a:effectLst/>
                          <a:latin typeface="+mn-lt"/>
                        </a:rPr>
                        <a:t>New Indicator</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a:effectLst/>
                          <a:latin typeface="+mn-lt"/>
                        </a:rPr>
                        <a:t>New Indicator</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New Indicator </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solidFill>
                      <a:schemeClr val="accent6"/>
                    </a:solidFill>
                  </a:tcPr>
                </a:tc>
                <a:tc>
                  <a:txBody>
                    <a:bodyPr/>
                    <a:lstStyle/>
                    <a:p>
                      <a:pPr marL="0" marR="0" algn="ctr">
                        <a:lnSpc>
                          <a:spcPct val="115000"/>
                        </a:lnSpc>
                        <a:spcBef>
                          <a:spcPts val="0"/>
                        </a:spcBef>
                        <a:spcAft>
                          <a:spcPts val="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val="3468374323"/>
                  </a:ext>
                </a:extLst>
              </a:tr>
              <a:tr h="198115">
                <a:tc gridSpan="9">
                  <a:txBody>
                    <a:bodyPr/>
                    <a:lstStyle/>
                    <a:p>
                      <a:pPr marL="0" marR="0">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Output 16: Support Dispute Resolution Forums in furtherance of Council and MSA objectives </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solidFill>
                      <a:schemeClr val="accent5"/>
                    </a:solidFill>
                  </a:tcPr>
                </a:tc>
                <a:tc hMerge="1">
                  <a:txBody>
                    <a:bodyPr/>
                    <a:lstStyle/>
                    <a:p>
                      <a:pPr marL="0" marR="0" algn="l">
                        <a:lnSpc>
                          <a:spcPct val="115000"/>
                        </a:lnSpc>
                        <a:spcBef>
                          <a:spcPts val="0"/>
                        </a:spcBef>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hMerge="1">
                  <a:txBody>
                    <a:bodyPr/>
                    <a:lstStyle/>
                    <a:p>
                      <a:pPr marL="0" marR="0" algn="ctr">
                        <a:lnSpc>
                          <a:spcPct val="115000"/>
                        </a:lnSpc>
                        <a:spcBef>
                          <a:spcPts val="0"/>
                        </a:spcBef>
                        <a:spcAft>
                          <a:spcPts val="0"/>
                        </a:spcAft>
                      </a:pP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hMerge="1">
                  <a:txBody>
                    <a:bodyPr/>
                    <a:lstStyle/>
                    <a:p>
                      <a:pPr marL="0" marR="0" algn="ctr">
                        <a:lnSpc>
                          <a:spcPct val="115000"/>
                        </a:lnSpc>
                        <a:spcBef>
                          <a:spcPts val="0"/>
                        </a:spcBef>
                        <a:spcAft>
                          <a:spcPts val="0"/>
                        </a:spcAft>
                      </a:pP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hMerge="1">
                  <a:txBody>
                    <a:bodyPr/>
                    <a:lstStyle/>
                    <a:p>
                      <a:pPr marL="0" marR="0" algn="ctr">
                        <a:lnSpc>
                          <a:spcPct val="115000"/>
                        </a:lnSpc>
                        <a:spcBef>
                          <a:spcPts val="0"/>
                        </a:spcBef>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hMerge="1">
                  <a:txBody>
                    <a:bodyPr/>
                    <a:lstStyle/>
                    <a:p>
                      <a:pPr marL="0" marR="0" algn="ctr">
                        <a:lnSpc>
                          <a:spcPct val="115000"/>
                        </a:lnSpc>
                        <a:spcBef>
                          <a:spcPts val="0"/>
                        </a:spcBef>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hMerge="1">
                  <a:txBody>
                    <a:bodyPr/>
                    <a:lstStyle/>
                    <a:p>
                      <a:pPr marL="0" marR="0" algn="ctr">
                        <a:lnSpc>
                          <a:spcPct val="115000"/>
                        </a:lnSpc>
                        <a:spcBef>
                          <a:spcPts val="0"/>
                        </a:spcBef>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solidFill>
                      <a:schemeClr val="accent6"/>
                    </a:solidFill>
                  </a:tcPr>
                </a:tc>
                <a:tc hMerge="1">
                  <a:txBody>
                    <a:bodyPr/>
                    <a:lstStyle/>
                    <a:p>
                      <a:pPr marL="0" marR="0" algn="ctr">
                        <a:lnSpc>
                          <a:spcPct val="115000"/>
                        </a:lnSpc>
                        <a:spcBef>
                          <a:spcPts val="0"/>
                        </a:spcBef>
                        <a:spcAft>
                          <a:spcPts val="0"/>
                        </a:spcAft>
                      </a:pP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hMerge="1">
                  <a:txBody>
                    <a:bodyPr/>
                    <a:lstStyle/>
                    <a:p>
                      <a:pPr marL="0" marR="0" algn="ctr">
                        <a:lnSpc>
                          <a:spcPct val="115000"/>
                        </a:lnSpc>
                        <a:spcBef>
                          <a:spcPts val="0"/>
                        </a:spcBef>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val="3875561572"/>
                  </a:ext>
                </a:extLst>
              </a:tr>
              <a:tr h="749300">
                <a:tc>
                  <a:txBody>
                    <a:bodyPr/>
                    <a:lstStyle/>
                    <a:p>
                      <a:pPr marL="0" marR="0">
                        <a:lnSpc>
                          <a:spcPct val="115000"/>
                        </a:lnSpc>
                        <a:spcBef>
                          <a:spcPts val="0"/>
                        </a:spcBef>
                        <a:spcAft>
                          <a:spcPts val="0"/>
                        </a:spcAft>
                      </a:pPr>
                      <a:r>
                        <a:rPr lang="en-ZA" sz="1000" dirty="0">
                          <a:effectLst/>
                          <a:latin typeface="+mn-lt"/>
                        </a:rPr>
                        <a:t>Output Indicator 16.1</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Arrange the Appeals Committee hearings </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ctr">
                        <a:lnSpc>
                          <a:spcPct val="115000"/>
                        </a:lnSpc>
                        <a:spcBef>
                          <a:spcPts val="0"/>
                        </a:spcBef>
                        <a:spcAft>
                          <a:spcPts val="0"/>
                        </a:spcAft>
                      </a:pPr>
                      <a:r>
                        <a:rPr lang="en-GB" sz="1000">
                          <a:effectLst/>
                          <a:latin typeface="+mn-lt"/>
                        </a:rPr>
                        <a:t>New Indicator</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a:effectLst/>
                          <a:latin typeface="+mn-lt"/>
                        </a:rPr>
                        <a:t>New Indicator</a:t>
                      </a:r>
                      <a:endParaRPr lang="en-GB" sz="100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12</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12</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12</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val="1165694925"/>
                  </a:ext>
                </a:extLst>
              </a:tr>
              <a:tr h="491017">
                <a:tc>
                  <a:txBody>
                    <a:bodyPr/>
                    <a:lstStyle/>
                    <a:p>
                      <a:pPr marL="0" marR="0">
                        <a:lnSpc>
                          <a:spcPct val="115000"/>
                        </a:lnSpc>
                        <a:spcBef>
                          <a:spcPts val="0"/>
                        </a:spcBef>
                        <a:spcAft>
                          <a:spcPts val="0"/>
                        </a:spcAft>
                      </a:pPr>
                      <a:r>
                        <a:rPr lang="en-ZA" sz="1000" dirty="0">
                          <a:effectLst/>
                          <a:latin typeface="+mn-lt"/>
                        </a:rPr>
                        <a:t>Output Indicator 16.2</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Arrange the Appeal Board </a:t>
                      </a:r>
                    </a:p>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hearings </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ctr">
                        <a:lnSpc>
                          <a:spcPct val="115000"/>
                        </a:lnSpc>
                        <a:spcBef>
                          <a:spcPts val="0"/>
                        </a:spcBef>
                        <a:spcAft>
                          <a:spcPts val="0"/>
                        </a:spcAft>
                      </a:pPr>
                      <a:r>
                        <a:rPr lang="en-GB"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GB"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val="575158508"/>
                  </a:ext>
                </a:extLst>
              </a:tr>
              <a:tr h="659471">
                <a:tc>
                  <a:txBody>
                    <a:bodyPr/>
                    <a:lstStyle/>
                    <a:p>
                      <a:pPr marL="0" marR="0" lvl="0" indent="0" algn="l" defTabSz="914423" rtl="0" eaLnBrk="1" fontAlgn="auto" latinLnBrk="0" hangingPunct="1">
                        <a:lnSpc>
                          <a:spcPct val="115000"/>
                        </a:lnSpc>
                        <a:spcBef>
                          <a:spcPts val="0"/>
                        </a:spcBef>
                        <a:spcAft>
                          <a:spcPts val="0"/>
                        </a:spcAft>
                        <a:buClrTx/>
                        <a:buSzTx/>
                        <a:buFontTx/>
                        <a:buNone/>
                        <a:tabLst/>
                        <a:defRPr/>
                      </a:pPr>
                      <a:r>
                        <a:rPr lang="en-ZA" sz="1000" dirty="0">
                          <a:effectLst/>
                          <a:latin typeface="+mn-lt"/>
                        </a:rPr>
                        <a:t>Output Indicator 16.3</a:t>
                      </a:r>
                      <a:endParaRPr lang="en-GB" sz="10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Support the publication of </a:t>
                      </a:r>
                    </a:p>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rulings of the Appeals </a:t>
                      </a:r>
                    </a:p>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Committee and the Appeal </a:t>
                      </a:r>
                    </a:p>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Board within 14 days of receipt from the Presiding </a:t>
                      </a:r>
                    </a:p>
                    <a:p>
                      <a:pPr marL="0" marR="0" algn="l">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Officers. </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tc>
                  <a:txBody>
                    <a:bodyPr/>
                    <a:lstStyle/>
                    <a:p>
                      <a:pPr marL="0" marR="0" algn="ctr">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44447" marR="44447" marT="0" marB="0" anchor="ctr"/>
                </a:tc>
                <a:extLst>
                  <a:ext uri="{0D108BD9-81ED-4DB2-BD59-A6C34878D82A}">
                    <a16:rowId xmlns:a16="http://schemas.microsoft.com/office/drawing/2014/main" val="38421173"/>
                  </a:ext>
                </a:extLst>
              </a:tr>
            </a:tbl>
          </a:graphicData>
        </a:graphic>
      </p:graphicFrame>
      <p:sp>
        <p:nvSpPr>
          <p:cNvPr id="5" name="Slide Number Placeholder 4">
            <a:extLst>
              <a:ext uri="{FF2B5EF4-FFF2-40B4-BE49-F238E27FC236}">
                <a16:creationId xmlns:a16="http://schemas.microsoft.com/office/drawing/2014/main" id="{DD90C0D4-B51A-450E-A523-8322A435E9CA}"/>
              </a:ext>
            </a:extLst>
          </p:cNvPr>
          <p:cNvSpPr>
            <a:spLocks noGrp="1"/>
          </p:cNvSpPr>
          <p:nvPr>
            <p:ph type="sldNum" sz="quarter" idx="12"/>
          </p:nvPr>
        </p:nvSpPr>
        <p:spPr/>
        <p:txBody>
          <a:bodyPr/>
          <a:lstStyle/>
          <a:p>
            <a:fld id="{03944A67-7E5C-437A-8098-CBB4841ACD4D}" type="slidenum">
              <a:rPr lang="en-US" smtClean="0"/>
              <a:pPr/>
              <a:t>30</a:t>
            </a:fld>
            <a:endParaRPr lang="en-US"/>
          </a:p>
        </p:txBody>
      </p:sp>
      <p:graphicFrame>
        <p:nvGraphicFramePr>
          <p:cNvPr id="6" name="Diagram 5">
            <a:extLst>
              <a:ext uri="{FF2B5EF4-FFF2-40B4-BE49-F238E27FC236}">
                <a16:creationId xmlns:a16="http://schemas.microsoft.com/office/drawing/2014/main" id="{6F60DF38-CB96-4C1F-B62C-C731960D4CE6}"/>
              </a:ext>
            </a:extLst>
          </p:cNvPr>
          <p:cNvGraphicFramePr/>
          <p:nvPr/>
        </p:nvGraphicFramePr>
        <p:xfrm>
          <a:off x="609600" y="273050"/>
          <a:ext cx="1828800" cy="6446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5727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92315845"/>
              </p:ext>
            </p:extLst>
          </p:nvPr>
        </p:nvGraphicFramePr>
        <p:xfrm>
          <a:off x="-1" y="137162"/>
          <a:ext cx="2540001" cy="6644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31</a:t>
            </a:fld>
            <a:endParaRPr lang="en-US"/>
          </a:p>
        </p:txBody>
      </p:sp>
      <p:graphicFrame>
        <p:nvGraphicFramePr>
          <p:cNvPr id="3" name="Table 2">
            <a:extLst>
              <a:ext uri="{FF2B5EF4-FFF2-40B4-BE49-F238E27FC236}">
                <a16:creationId xmlns:a16="http://schemas.microsoft.com/office/drawing/2014/main" id="{F5991D42-B011-4D2F-A437-4C92CCE8C32A}"/>
              </a:ext>
            </a:extLst>
          </p:cNvPr>
          <p:cNvGraphicFramePr>
            <a:graphicFrameLocks noGrp="1"/>
          </p:cNvGraphicFramePr>
          <p:nvPr>
            <p:extLst>
              <p:ext uri="{D42A27DB-BD31-4B8C-83A1-F6EECF244321}">
                <p14:modId xmlns:p14="http://schemas.microsoft.com/office/powerpoint/2010/main" val="3804924313"/>
              </p:ext>
            </p:extLst>
          </p:nvPr>
        </p:nvGraphicFramePr>
        <p:xfrm>
          <a:off x="2540001" y="213362"/>
          <a:ext cx="8199568" cy="6568439"/>
        </p:xfrm>
        <a:graphic>
          <a:graphicData uri="http://schemas.openxmlformats.org/drawingml/2006/table">
            <a:tbl>
              <a:tblPr firstRow="1" firstCol="1" bandRow="1">
                <a:tableStyleId>{5C22544A-7EE6-4342-B048-85BDC9FD1C3A}</a:tableStyleId>
              </a:tblPr>
              <a:tblGrid>
                <a:gridCol w="935170">
                  <a:extLst>
                    <a:ext uri="{9D8B030D-6E8A-4147-A177-3AD203B41FA5}">
                      <a16:colId xmlns:a16="http://schemas.microsoft.com/office/drawing/2014/main" val="1045432125"/>
                    </a:ext>
                  </a:extLst>
                </a:gridCol>
                <a:gridCol w="1259840">
                  <a:extLst>
                    <a:ext uri="{9D8B030D-6E8A-4147-A177-3AD203B41FA5}">
                      <a16:colId xmlns:a16="http://schemas.microsoft.com/office/drawing/2014/main" val="1846759731"/>
                    </a:ext>
                  </a:extLst>
                </a:gridCol>
                <a:gridCol w="996976">
                  <a:extLst>
                    <a:ext uri="{9D8B030D-6E8A-4147-A177-3AD203B41FA5}">
                      <a16:colId xmlns:a16="http://schemas.microsoft.com/office/drawing/2014/main" val="914777284"/>
                    </a:ext>
                  </a:extLst>
                </a:gridCol>
                <a:gridCol w="979249">
                  <a:extLst>
                    <a:ext uri="{9D8B030D-6E8A-4147-A177-3AD203B41FA5}">
                      <a16:colId xmlns:a16="http://schemas.microsoft.com/office/drawing/2014/main" val="3220737844"/>
                    </a:ext>
                  </a:extLst>
                </a:gridCol>
                <a:gridCol w="979249">
                  <a:extLst>
                    <a:ext uri="{9D8B030D-6E8A-4147-A177-3AD203B41FA5}">
                      <a16:colId xmlns:a16="http://schemas.microsoft.com/office/drawing/2014/main" val="1841526733"/>
                    </a:ext>
                  </a:extLst>
                </a:gridCol>
                <a:gridCol w="761890">
                  <a:extLst>
                    <a:ext uri="{9D8B030D-6E8A-4147-A177-3AD203B41FA5}">
                      <a16:colId xmlns:a16="http://schemas.microsoft.com/office/drawing/2014/main" val="2420587907"/>
                    </a:ext>
                  </a:extLst>
                </a:gridCol>
                <a:gridCol w="761890">
                  <a:extLst>
                    <a:ext uri="{9D8B030D-6E8A-4147-A177-3AD203B41FA5}">
                      <a16:colId xmlns:a16="http://schemas.microsoft.com/office/drawing/2014/main" val="1648328833"/>
                    </a:ext>
                  </a:extLst>
                </a:gridCol>
                <a:gridCol w="762652">
                  <a:extLst>
                    <a:ext uri="{9D8B030D-6E8A-4147-A177-3AD203B41FA5}">
                      <a16:colId xmlns:a16="http://schemas.microsoft.com/office/drawing/2014/main" val="3445482429"/>
                    </a:ext>
                  </a:extLst>
                </a:gridCol>
                <a:gridCol w="762652">
                  <a:extLst>
                    <a:ext uri="{9D8B030D-6E8A-4147-A177-3AD203B41FA5}">
                      <a16:colId xmlns:a16="http://schemas.microsoft.com/office/drawing/2014/main" val="2496959568"/>
                    </a:ext>
                  </a:extLst>
                </a:gridCol>
              </a:tblGrid>
              <a:tr h="544316">
                <a:tc rowSpan="2" gridSpan="2">
                  <a:txBody>
                    <a:bodyPr/>
                    <a:lstStyle/>
                    <a:p>
                      <a:pPr algn="ctr">
                        <a:lnSpc>
                          <a:spcPct val="115000"/>
                        </a:lnSpc>
                        <a:spcAft>
                          <a:spcPts val="800"/>
                        </a:spcAft>
                      </a:pPr>
                      <a:r>
                        <a:rPr lang="en-ZA" sz="1000">
                          <a:effectLst/>
                          <a:latin typeface="+mn-lt"/>
                        </a:rPr>
                        <a:t>Performance Indicators</a:t>
                      </a:r>
                      <a:endParaRPr lang="en-GB" sz="1000">
                        <a:effectLst/>
                        <a:latin typeface="+mn-lt"/>
                        <a:ea typeface="Calibri" panose="020F0502020204030204" pitchFamily="34" charset="0"/>
                        <a:cs typeface="Times New Roman" panose="02020603050405020304" pitchFamily="18" charset="0"/>
                      </a:endParaRPr>
                    </a:p>
                  </a:txBody>
                  <a:tcPr marL="7210" marR="7210" marT="0" marB="0"/>
                </a:tc>
                <a:tc rowSpan="2" hMerge="1">
                  <a:txBody>
                    <a:bodyPr/>
                    <a:lstStyle/>
                    <a:p>
                      <a:endParaRPr lang="en-GB"/>
                    </a:p>
                  </a:txBody>
                  <a:tcPr/>
                </a:tc>
                <a:tc gridSpan="3">
                  <a:txBody>
                    <a:bodyPr/>
                    <a:lstStyle/>
                    <a:p>
                      <a:pPr algn="ctr">
                        <a:lnSpc>
                          <a:spcPct val="115000"/>
                        </a:lnSpc>
                        <a:spcAft>
                          <a:spcPts val="800"/>
                        </a:spcAft>
                      </a:pPr>
                      <a:r>
                        <a:rPr lang="en-ZA" sz="1000" dirty="0">
                          <a:effectLst/>
                          <a:latin typeface="+mn-lt"/>
                        </a:rPr>
                        <a:t>Audited/actual performance</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endParaRPr lang="en-GB"/>
                    </a:p>
                  </a:txBody>
                  <a:tcPr/>
                </a:tc>
                <a:tc hMerge="1">
                  <a:txBody>
                    <a:bodyPr/>
                    <a:lstStyle/>
                    <a:p>
                      <a:endParaRPr lang="en-GB"/>
                    </a:p>
                  </a:txBody>
                  <a:tcPr/>
                </a:tc>
                <a:tc>
                  <a:txBody>
                    <a:bodyPr/>
                    <a:lstStyle/>
                    <a:p>
                      <a:pPr algn="ctr">
                        <a:lnSpc>
                          <a:spcPct val="115000"/>
                        </a:lnSpc>
                        <a:spcAft>
                          <a:spcPts val="800"/>
                        </a:spcAft>
                      </a:pPr>
                      <a:r>
                        <a:rPr lang="en-ZA" sz="1000">
                          <a:effectLst/>
                          <a:latin typeface="+mn-lt"/>
                        </a:rPr>
                        <a:t>Estimated performance</a:t>
                      </a:r>
                      <a:endParaRPr lang="en-GB" sz="1000">
                        <a:effectLst/>
                        <a:latin typeface="+mn-lt"/>
                        <a:ea typeface="Calibri" panose="020F0502020204030204" pitchFamily="34" charset="0"/>
                        <a:cs typeface="Times New Roman" panose="02020603050405020304" pitchFamily="18" charset="0"/>
                      </a:endParaRPr>
                    </a:p>
                  </a:txBody>
                  <a:tcPr marL="7210" marR="7210" marT="0" marB="0"/>
                </a:tc>
                <a:tc gridSpan="3">
                  <a:txBody>
                    <a:bodyPr/>
                    <a:lstStyle/>
                    <a:p>
                      <a:pPr algn="ctr">
                        <a:lnSpc>
                          <a:spcPct val="115000"/>
                        </a:lnSpc>
                        <a:spcAft>
                          <a:spcPts val="800"/>
                        </a:spcAft>
                      </a:pPr>
                      <a:r>
                        <a:rPr lang="en-ZA" sz="1000">
                          <a:effectLst/>
                          <a:latin typeface="+mn-lt"/>
                        </a:rPr>
                        <a:t>Medium-term targets</a:t>
                      </a:r>
                      <a:endParaRPr lang="en-GB" sz="100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0298659"/>
                  </a:ext>
                </a:extLst>
              </a:tr>
              <a:tr h="225224">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800"/>
                        </a:spcAft>
                      </a:pPr>
                      <a:r>
                        <a:rPr lang="en-ZA" sz="1000" dirty="0">
                          <a:effectLst/>
                          <a:latin typeface="+mn-lt"/>
                        </a:rPr>
                        <a:t>2018/19</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2019/20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2020/21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2021/22</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2022/23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a:txBody>
                    <a:bodyPr/>
                    <a:lstStyle/>
                    <a:p>
                      <a:pPr algn="ctr">
                        <a:lnSpc>
                          <a:spcPct val="115000"/>
                        </a:lnSpc>
                        <a:spcAft>
                          <a:spcPts val="800"/>
                        </a:spcAft>
                      </a:pPr>
                      <a:r>
                        <a:rPr lang="en-ZA" sz="1000" dirty="0">
                          <a:effectLst/>
                          <a:latin typeface="+mn-lt"/>
                        </a:rPr>
                        <a:t>2023/24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2024/25</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extLst>
                  <a:ext uri="{0D108BD9-81ED-4DB2-BD59-A6C34878D82A}">
                    <a16:rowId xmlns:a16="http://schemas.microsoft.com/office/drawing/2014/main" val="4092857791"/>
                  </a:ext>
                </a:extLst>
              </a:tr>
              <a:tr h="250030">
                <a:tc gridSpan="9">
                  <a:txBody>
                    <a:bodyPr/>
                    <a:lstStyle/>
                    <a:p>
                      <a:pPr algn="l">
                        <a:lnSpc>
                          <a:spcPct val="115000"/>
                        </a:lnSpc>
                        <a:spcAft>
                          <a:spcPts val="800"/>
                        </a:spcAft>
                      </a:pPr>
                      <a:r>
                        <a:rPr lang="en-ZA" sz="1000" dirty="0">
                          <a:effectLst/>
                          <a:latin typeface="+mn-lt"/>
                        </a:rPr>
                        <a:t>Outcome 4: </a:t>
                      </a:r>
                      <a:r>
                        <a:rPr lang="en-US" sz="1000" dirty="0">
                          <a:effectLst/>
                          <a:latin typeface="+mn-lt"/>
                        </a:rPr>
                        <a:t> To become a more effective and efficient </a:t>
                      </a:r>
                      <a:r>
                        <a:rPr lang="en-US" sz="1000" dirty="0" err="1">
                          <a:effectLst/>
                          <a:latin typeface="+mn-lt"/>
                        </a:rPr>
                        <a:t>organisation</a:t>
                      </a:r>
                      <a:r>
                        <a:rPr lang="en-US" sz="1000" dirty="0">
                          <a:effectLst/>
                          <a:latin typeface="+mn-lt"/>
                        </a:rPr>
                        <a:t>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27099354"/>
                  </a:ext>
                </a:extLst>
              </a:tr>
              <a:tr h="225224">
                <a:tc gridSpan="9">
                  <a:txBody>
                    <a:bodyPr/>
                    <a:lstStyle/>
                    <a:p>
                      <a:pPr algn="l">
                        <a:lnSpc>
                          <a:spcPct val="115000"/>
                        </a:lnSpc>
                        <a:spcAft>
                          <a:spcPts val="800"/>
                        </a:spcAft>
                      </a:pPr>
                      <a:r>
                        <a:rPr lang="en-ZA" sz="1000" dirty="0">
                          <a:effectLst/>
                          <a:latin typeface="+mn-lt"/>
                        </a:rPr>
                        <a:t>Output 17: </a:t>
                      </a:r>
                      <a:r>
                        <a:rPr lang="en-US" sz="1000" dirty="0">
                          <a:effectLst/>
                          <a:latin typeface="+mn-lt"/>
                        </a:rPr>
                        <a:t>Ensure that strategic projects are scoped, and project plans are in place</a:t>
                      </a:r>
                      <a:r>
                        <a:rPr lang="en-ZA" sz="1000" dirty="0">
                          <a:effectLst/>
                          <a:latin typeface="+mn-lt"/>
                        </a:rPr>
                        <a:t>.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18992119"/>
                  </a:ext>
                </a:extLst>
              </a:tr>
              <a:tr h="638826">
                <a:tc>
                  <a:txBody>
                    <a:bodyPr/>
                    <a:lstStyle/>
                    <a:p>
                      <a:pPr algn="l">
                        <a:lnSpc>
                          <a:spcPct val="115000"/>
                        </a:lnSpc>
                        <a:spcAft>
                          <a:spcPts val="800"/>
                        </a:spcAft>
                      </a:pPr>
                      <a:r>
                        <a:rPr lang="en-ZA" sz="1000" dirty="0">
                          <a:effectLst/>
                          <a:latin typeface="+mn-lt"/>
                        </a:rPr>
                        <a:t>Output Indicator 17.1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Development and Maintain a Strategic Projects Register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2675271063"/>
                  </a:ext>
                </a:extLst>
              </a:tr>
              <a:tr h="611757">
                <a:tc>
                  <a:txBody>
                    <a:bodyPr/>
                    <a:lstStyle/>
                    <a:p>
                      <a:pPr algn="l">
                        <a:lnSpc>
                          <a:spcPct val="115000"/>
                        </a:lnSpc>
                        <a:spcAft>
                          <a:spcPts val="800"/>
                        </a:spcAft>
                      </a:pPr>
                      <a:r>
                        <a:rPr lang="en-ZA" sz="1000" dirty="0">
                          <a:effectLst/>
                          <a:latin typeface="+mn-lt"/>
                        </a:rPr>
                        <a:t>Output Indicator 17.2</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Scope and develop plans for strategic projects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ZA" sz="1000" dirty="0">
                          <a:effectLst/>
                          <a:latin typeface="+mn-lt"/>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80%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80%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80%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1764097507"/>
                  </a:ext>
                </a:extLst>
              </a:tr>
              <a:tr h="257104">
                <a:tc gridSpan="9">
                  <a:txBody>
                    <a:bodyPr/>
                    <a:lstStyle/>
                    <a:p>
                      <a:pPr algn="l">
                        <a:lnSpc>
                          <a:spcPct val="115000"/>
                        </a:lnSpc>
                        <a:spcAft>
                          <a:spcPts val="800"/>
                        </a:spcAft>
                      </a:pPr>
                      <a:r>
                        <a:rPr lang="en-ZA" sz="1000" dirty="0">
                          <a:effectLst/>
                          <a:latin typeface="+mn-lt"/>
                        </a:rPr>
                        <a:t>Output 18: </a:t>
                      </a:r>
                      <a:r>
                        <a:rPr lang="en-US" sz="1000" dirty="0">
                          <a:effectLst/>
                          <a:latin typeface="+mn-lt"/>
                        </a:rPr>
                        <a:t>Compile performance information in accordance with the Framework for Strategic and Annual Performance  Plans</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3936576"/>
                  </a:ext>
                </a:extLst>
              </a:tr>
              <a:tr h="1353176">
                <a:tc>
                  <a:txBody>
                    <a:bodyPr/>
                    <a:lstStyle/>
                    <a:p>
                      <a:pPr algn="l">
                        <a:lnSpc>
                          <a:spcPct val="115000"/>
                        </a:lnSpc>
                        <a:spcAft>
                          <a:spcPts val="800"/>
                        </a:spcAft>
                      </a:pPr>
                      <a:r>
                        <a:rPr lang="en-ZA" sz="1000" dirty="0">
                          <a:effectLst/>
                          <a:latin typeface="+mn-lt"/>
                        </a:rPr>
                        <a:t>Output Indicator 18.1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Review and Develop a Strategic Plan and Annual Performance Plan for the consideration of the CEO &amp; Registrar as well as Council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marL="0" marR="0" algn="ctr">
                        <a:lnSpc>
                          <a:spcPct val="115000"/>
                        </a:lnSpc>
                        <a:spcBef>
                          <a:spcPts val="0"/>
                        </a:spcBef>
                        <a:spcAft>
                          <a:spcPts val="0"/>
                        </a:spcAft>
                      </a:pPr>
                      <a:r>
                        <a:rPr lang="en-ZA" sz="1000" b="0" dirty="0">
                          <a:effectLst/>
                          <a:latin typeface="+mn-lt"/>
                          <a:ea typeface="Cambria" panose="02040503050406030204" pitchFamily="18" charset="0"/>
                          <a:cs typeface="Calibri" panose="020F0502020204030204" pitchFamily="34"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dirty="0">
                          <a:effectLst/>
                          <a:latin typeface="+mn-lt"/>
                          <a:ea typeface="Cambria" panose="02040503050406030204" pitchFamily="18" charset="0"/>
                          <a:cs typeface="Calibri" panose="020F0502020204030204" pitchFamily="34"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dirty="0">
                          <a:effectLst/>
                          <a:latin typeface="+mn-lt"/>
                          <a:ea typeface="Cambria" panose="02040503050406030204" pitchFamily="18" charset="0"/>
                          <a:cs typeface="Calibri" panose="020F0502020204030204" pitchFamily="34"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dirty="0">
                          <a:effectLst/>
                          <a:latin typeface="+mn-lt"/>
                          <a:ea typeface="Cambria" panose="02040503050406030204" pitchFamily="18" charset="0"/>
                          <a:cs typeface="Calibri" panose="020F0502020204030204" pitchFamily="34"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5812524"/>
                  </a:ext>
                </a:extLst>
              </a:tr>
              <a:tr h="1515558">
                <a:tc>
                  <a:txBody>
                    <a:bodyPr/>
                    <a:lstStyle/>
                    <a:p>
                      <a:pPr marL="0" marR="0" lvl="0" indent="0" algn="l" defTabSz="914423" rtl="0" eaLnBrk="1" fontAlgn="auto" latinLnBrk="0" hangingPunct="1">
                        <a:lnSpc>
                          <a:spcPct val="115000"/>
                        </a:lnSpc>
                        <a:spcBef>
                          <a:spcPts val="0"/>
                        </a:spcBef>
                        <a:spcAft>
                          <a:spcPts val="800"/>
                        </a:spcAft>
                        <a:buClrTx/>
                        <a:buSzTx/>
                        <a:buFontTx/>
                        <a:buNone/>
                        <a:tabLst/>
                        <a:defRPr/>
                      </a:pPr>
                      <a:r>
                        <a:rPr lang="en-ZA" sz="1000" dirty="0">
                          <a:effectLst/>
                          <a:latin typeface="+mn-lt"/>
                        </a:rPr>
                        <a:t>Output Indicator 18.2</a:t>
                      </a:r>
                      <a:endParaRPr lang="en-GB" sz="1000" dirty="0">
                        <a:effectLst/>
                        <a:latin typeface="+mn-lt"/>
                        <a:ea typeface="Calibri" panose="020F0502020204030204" pitchFamily="34" charset="0"/>
                        <a:cs typeface="Times New Roman" panose="02020603050405020304" pitchFamily="18" charset="0"/>
                      </a:endParaRPr>
                    </a:p>
                    <a:p>
                      <a:pPr algn="l">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Produce an Annual Performance Information report that is reliable, accurate and complete by 31 July each year in line with the statutory requirements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2663539"/>
                  </a:ext>
                </a:extLst>
              </a:tr>
              <a:tr h="947224">
                <a:tc>
                  <a:txBody>
                    <a:bodyPr/>
                    <a:lstStyle/>
                    <a:p>
                      <a:pPr marL="0" marR="0" lvl="0" indent="0" algn="l" defTabSz="914423" rtl="0" eaLnBrk="1" fontAlgn="auto" latinLnBrk="0" hangingPunct="1">
                        <a:lnSpc>
                          <a:spcPct val="115000"/>
                        </a:lnSpc>
                        <a:spcBef>
                          <a:spcPts val="0"/>
                        </a:spcBef>
                        <a:spcAft>
                          <a:spcPts val="800"/>
                        </a:spcAft>
                        <a:buClrTx/>
                        <a:buSzTx/>
                        <a:buFontTx/>
                        <a:buNone/>
                        <a:tabLst/>
                        <a:defRPr/>
                      </a:pPr>
                      <a:r>
                        <a:rPr lang="en-ZA" sz="1000" dirty="0">
                          <a:effectLst/>
                          <a:latin typeface="+mn-lt"/>
                        </a:rPr>
                        <a:t>Output Indicator 18.3</a:t>
                      </a:r>
                      <a:endParaRPr lang="en-GB" sz="1000" dirty="0">
                        <a:effectLst/>
                        <a:latin typeface="+mn-lt"/>
                        <a:ea typeface="Calibri" panose="020F0502020204030204" pitchFamily="34" charset="0"/>
                        <a:cs typeface="Times New Roman" panose="02020603050405020304" pitchFamily="18" charset="0"/>
                      </a:endParaRPr>
                    </a:p>
                    <a:p>
                      <a:pPr algn="l">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Produce Quarterly Performance Information report that is reliable, accurate and complete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4</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4</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4</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0771066"/>
                  </a:ext>
                </a:extLst>
              </a:tr>
            </a:tbl>
          </a:graphicData>
        </a:graphic>
      </p:graphicFrame>
    </p:spTree>
    <p:extLst>
      <p:ext uri="{BB962C8B-B14F-4D97-AF65-F5344CB8AC3E}">
        <p14:creationId xmlns:p14="http://schemas.microsoft.com/office/powerpoint/2010/main" val="3718338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 y="137162"/>
          <a:ext cx="2540001" cy="6644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32</a:t>
            </a:fld>
            <a:endParaRPr lang="en-US"/>
          </a:p>
        </p:txBody>
      </p:sp>
      <p:graphicFrame>
        <p:nvGraphicFramePr>
          <p:cNvPr id="3" name="Table 2">
            <a:extLst>
              <a:ext uri="{FF2B5EF4-FFF2-40B4-BE49-F238E27FC236}">
                <a16:creationId xmlns:a16="http://schemas.microsoft.com/office/drawing/2014/main" id="{F5991D42-B011-4D2F-A437-4C92CCE8C32A}"/>
              </a:ext>
            </a:extLst>
          </p:cNvPr>
          <p:cNvGraphicFramePr>
            <a:graphicFrameLocks noGrp="1"/>
          </p:cNvGraphicFramePr>
          <p:nvPr>
            <p:extLst>
              <p:ext uri="{D42A27DB-BD31-4B8C-83A1-F6EECF244321}">
                <p14:modId xmlns:p14="http://schemas.microsoft.com/office/powerpoint/2010/main" val="2256389208"/>
              </p:ext>
            </p:extLst>
          </p:nvPr>
        </p:nvGraphicFramePr>
        <p:xfrm>
          <a:off x="2540001" y="213362"/>
          <a:ext cx="8199568" cy="6568438"/>
        </p:xfrm>
        <a:graphic>
          <a:graphicData uri="http://schemas.openxmlformats.org/drawingml/2006/table">
            <a:tbl>
              <a:tblPr firstRow="1" firstCol="1" bandRow="1">
                <a:tableStyleId>{5C22544A-7EE6-4342-B048-85BDC9FD1C3A}</a:tableStyleId>
              </a:tblPr>
              <a:tblGrid>
                <a:gridCol w="935170">
                  <a:extLst>
                    <a:ext uri="{9D8B030D-6E8A-4147-A177-3AD203B41FA5}">
                      <a16:colId xmlns:a16="http://schemas.microsoft.com/office/drawing/2014/main" val="1045432125"/>
                    </a:ext>
                  </a:extLst>
                </a:gridCol>
                <a:gridCol w="1259840">
                  <a:extLst>
                    <a:ext uri="{9D8B030D-6E8A-4147-A177-3AD203B41FA5}">
                      <a16:colId xmlns:a16="http://schemas.microsoft.com/office/drawing/2014/main" val="1846759731"/>
                    </a:ext>
                  </a:extLst>
                </a:gridCol>
                <a:gridCol w="996976">
                  <a:extLst>
                    <a:ext uri="{9D8B030D-6E8A-4147-A177-3AD203B41FA5}">
                      <a16:colId xmlns:a16="http://schemas.microsoft.com/office/drawing/2014/main" val="914777284"/>
                    </a:ext>
                  </a:extLst>
                </a:gridCol>
                <a:gridCol w="979249">
                  <a:extLst>
                    <a:ext uri="{9D8B030D-6E8A-4147-A177-3AD203B41FA5}">
                      <a16:colId xmlns:a16="http://schemas.microsoft.com/office/drawing/2014/main" val="3220737844"/>
                    </a:ext>
                  </a:extLst>
                </a:gridCol>
                <a:gridCol w="979249">
                  <a:extLst>
                    <a:ext uri="{9D8B030D-6E8A-4147-A177-3AD203B41FA5}">
                      <a16:colId xmlns:a16="http://schemas.microsoft.com/office/drawing/2014/main" val="1841526733"/>
                    </a:ext>
                  </a:extLst>
                </a:gridCol>
                <a:gridCol w="761890">
                  <a:extLst>
                    <a:ext uri="{9D8B030D-6E8A-4147-A177-3AD203B41FA5}">
                      <a16:colId xmlns:a16="http://schemas.microsoft.com/office/drawing/2014/main" val="2420587907"/>
                    </a:ext>
                  </a:extLst>
                </a:gridCol>
                <a:gridCol w="761890">
                  <a:extLst>
                    <a:ext uri="{9D8B030D-6E8A-4147-A177-3AD203B41FA5}">
                      <a16:colId xmlns:a16="http://schemas.microsoft.com/office/drawing/2014/main" val="1648328833"/>
                    </a:ext>
                  </a:extLst>
                </a:gridCol>
                <a:gridCol w="762652">
                  <a:extLst>
                    <a:ext uri="{9D8B030D-6E8A-4147-A177-3AD203B41FA5}">
                      <a16:colId xmlns:a16="http://schemas.microsoft.com/office/drawing/2014/main" val="3445482429"/>
                    </a:ext>
                  </a:extLst>
                </a:gridCol>
                <a:gridCol w="762652">
                  <a:extLst>
                    <a:ext uri="{9D8B030D-6E8A-4147-A177-3AD203B41FA5}">
                      <a16:colId xmlns:a16="http://schemas.microsoft.com/office/drawing/2014/main" val="2496959568"/>
                    </a:ext>
                  </a:extLst>
                </a:gridCol>
              </a:tblGrid>
              <a:tr h="687413">
                <a:tc rowSpan="2" gridSpan="2">
                  <a:txBody>
                    <a:bodyPr/>
                    <a:lstStyle/>
                    <a:p>
                      <a:pPr algn="ctr">
                        <a:lnSpc>
                          <a:spcPct val="115000"/>
                        </a:lnSpc>
                        <a:spcAft>
                          <a:spcPts val="800"/>
                        </a:spcAft>
                      </a:pPr>
                      <a:r>
                        <a:rPr lang="en-ZA" sz="1000">
                          <a:effectLst/>
                          <a:latin typeface="+mn-lt"/>
                        </a:rPr>
                        <a:t>Performance Indicators</a:t>
                      </a:r>
                      <a:endParaRPr lang="en-GB" sz="1000">
                        <a:effectLst/>
                        <a:latin typeface="+mn-lt"/>
                        <a:ea typeface="Calibri" panose="020F0502020204030204" pitchFamily="34" charset="0"/>
                        <a:cs typeface="Times New Roman" panose="02020603050405020304" pitchFamily="18" charset="0"/>
                      </a:endParaRPr>
                    </a:p>
                  </a:txBody>
                  <a:tcPr marL="7210" marR="7210" marT="0" marB="0"/>
                </a:tc>
                <a:tc rowSpan="2" hMerge="1">
                  <a:txBody>
                    <a:bodyPr/>
                    <a:lstStyle/>
                    <a:p>
                      <a:endParaRPr lang="en-GB"/>
                    </a:p>
                  </a:txBody>
                  <a:tcPr/>
                </a:tc>
                <a:tc gridSpan="3">
                  <a:txBody>
                    <a:bodyPr/>
                    <a:lstStyle/>
                    <a:p>
                      <a:pPr algn="ctr">
                        <a:lnSpc>
                          <a:spcPct val="115000"/>
                        </a:lnSpc>
                        <a:spcAft>
                          <a:spcPts val="800"/>
                        </a:spcAft>
                      </a:pPr>
                      <a:r>
                        <a:rPr lang="en-ZA" sz="1000" dirty="0">
                          <a:effectLst/>
                          <a:latin typeface="+mn-lt"/>
                        </a:rPr>
                        <a:t>Audited/actual performance</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endParaRPr lang="en-GB"/>
                    </a:p>
                  </a:txBody>
                  <a:tcPr/>
                </a:tc>
                <a:tc hMerge="1">
                  <a:txBody>
                    <a:bodyPr/>
                    <a:lstStyle/>
                    <a:p>
                      <a:endParaRPr lang="en-GB"/>
                    </a:p>
                  </a:txBody>
                  <a:tcPr/>
                </a:tc>
                <a:tc>
                  <a:txBody>
                    <a:bodyPr/>
                    <a:lstStyle/>
                    <a:p>
                      <a:pPr algn="ctr">
                        <a:lnSpc>
                          <a:spcPct val="115000"/>
                        </a:lnSpc>
                        <a:spcAft>
                          <a:spcPts val="800"/>
                        </a:spcAft>
                      </a:pPr>
                      <a:r>
                        <a:rPr lang="en-ZA" sz="1000">
                          <a:effectLst/>
                          <a:latin typeface="+mn-lt"/>
                        </a:rPr>
                        <a:t>Estimated performance</a:t>
                      </a:r>
                      <a:endParaRPr lang="en-GB" sz="1000">
                        <a:effectLst/>
                        <a:latin typeface="+mn-lt"/>
                        <a:ea typeface="Calibri" panose="020F0502020204030204" pitchFamily="34" charset="0"/>
                        <a:cs typeface="Times New Roman" panose="02020603050405020304" pitchFamily="18" charset="0"/>
                      </a:endParaRPr>
                    </a:p>
                  </a:txBody>
                  <a:tcPr marL="7210" marR="7210" marT="0" marB="0"/>
                </a:tc>
                <a:tc gridSpan="3">
                  <a:txBody>
                    <a:bodyPr/>
                    <a:lstStyle/>
                    <a:p>
                      <a:pPr algn="ctr">
                        <a:lnSpc>
                          <a:spcPct val="115000"/>
                        </a:lnSpc>
                        <a:spcAft>
                          <a:spcPts val="800"/>
                        </a:spcAft>
                      </a:pPr>
                      <a:r>
                        <a:rPr lang="en-ZA" sz="1000">
                          <a:effectLst/>
                          <a:latin typeface="+mn-lt"/>
                        </a:rPr>
                        <a:t>Medium-term targets</a:t>
                      </a:r>
                      <a:endParaRPr lang="en-GB" sz="100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0298659"/>
                  </a:ext>
                </a:extLst>
              </a:tr>
              <a:tr h="284434">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800"/>
                        </a:spcAft>
                      </a:pPr>
                      <a:r>
                        <a:rPr lang="en-ZA" sz="1000" dirty="0">
                          <a:effectLst/>
                          <a:latin typeface="+mn-lt"/>
                        </a:rPr>
                        <a:t>2018/19</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2019/20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2020/21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2021/22</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2022/23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a:txBody>
                    <a:bodyPr/>
                    <a:lstStyle/>
                    <a:p>
                      <a:pPr algn="ctr">
                        <a:lnSpc>
                          <a:spcPct val="115000"/>
                        </a:lnSpc>
                        <a:spcAft>
                          <a:spcPts val="800"/>
                        </a:spcAft>
                      </a:pPr>
                      <a:r>
                        <a:rPr lang="en-ZA" sz="1000" dirty="0">
                          <a:effectLst/>
                          <a:latin typeface="+mn-lt"/>
                        </a:rPr>
                        <a:t>2023/24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2024/25</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extLst>
                  <a:ext uri="{0D108BD9-81ED-4DB2-BD59-A6C34878D82A}">
                    <a16:rowId xmlns:a16="http://schemas.microsoft.com/office/drawing/2014/main" val="4092857791"/>
                  </a:ext>
                </a:extLst>
              </a:tr>
              <a:tr h="315761">
                <a:tc gridSpan="9">
                  <a:txBody>
                    <a:bodyPr/>
                    <a:lstStyle/>
                    <a:p>
                      <a:pPr algn="l">
                        <a:lnSpc>
                          <a:spcPct val="115000"/>
                        </a:lnSpc>
                        <a:spcAft>
                          <a:spcPts val="800"/>
                        </a:spcAft>
                      </a:pPr>
                      <a:r>
                        <a:rPr lang="en-ZA" sz="1000" dirty="0">
                          <a:effectLst/>
                          <a:latin typeface="+mn-lt"/>
                        </a:rPr>
                        <a:t>Outcome 4: </a:t>
                      </a:r>
                      <a:r>
                        <a:rPr lang="en-US" sz="1000" dirty="0">
                          <a:effectLst/>
                          <a:latin typeface="+mn-lt"/>
                        </a:rPr>
                        <a:t> To become a more effective and efficient </a:t>
                      </a:r>
                      <a:r>
                        <a:rPr lang="en-US" sz="1000" dirty="0" err="1">
                          <a:effectLst/>
                          <a:latin typeface="+mn-lt"/>
                        </a:rPr>
                        <a:t>organisation</a:t>
                      </a:r>
                      <a:r>
                        <a:rPr lang="en-US" sz="1000" dirty="0">
                          <a:effectLst/>
                          <a:latin typeface="+mn-lt"/>
                        </a:rPr>
                        <a:t>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27099354"/>
                  </a:ext>
                </a:extLst>
              </a:tr>
              <a:tr h="423824">
                <a:tc gridSpan="9">
                  <a:txBody>
                    <a:bodyPr/>
                    <a:lstStyle/>
                    <a:p>
                      <a:pPr algn="l">
                        <a:lnSpc>
                          <a:spcPct val="115000"/>
                        </a:lnSpc>
                        <a:spcAft>
                          <a:spcPts val="800"/>
                        </a:spcAft>
                      </a:pPr>
                      <a:r>
                        <a:rPr lang="en-ZA" sz="1000" dirty="0">
                          <a:effectLst/>
                          <a:latin typeface="+mn-lt"/>
                        </a:rPr>
                        <a:t>Output 19:  </a:t>
                      </a:r>
                      <a:r>
                        <a:rPr lang="en-US" sz="1000" dirty="0">
                          <a:effectLst/>
                          <a:latin typeface="+mn-lt"/>
                        </a:rPr>
                        <a:t> An effective, efficient and transparent system of risk management is maintained in order to mitigate the risks exposure of the CMS.</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18992119"/>
                  </a:ext>
                </a:extLst>
              </a:tr>
              <a:tr h="866493">
                <a:tc>
                  <a:txBody>
                    <a:bodyPr/>
                    <a:lstStyle/>
                    <a:p>
                      <a:pPr algn="l">
                        <a:lnSpc>
                          <a:spcPct val="115000"/>
                        </a:lnSpc>
                        <a:spcAft>
                          <a:spcPts val="800"/>
                        </a:spcAft>
                      </a:pPr>
                      <a:r>
                        <a:rPr lang="en-ZA" sz="1000" dirty="0">
                          <a:effectLst/>
                          <a:latin typeface="+mn-lt"/>
                        </a:rPr>
                        <a:t>Output Indicator 19.1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Number of strategic risk register reports submitted to the Council for monitoring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2675271063"/>
                  </a:ext>
                </a:extLst>
              </a:tr>
              <a:tr h="324695">
                <a:tc gridSpan="9">
                  <a:txBody>
                    <a:bodyPr/>
                    <a:lstStyle/>
                    <a:p>
                      <a:pPr algn="l">
                        <a:lnSpc>
                          <a:spcPct val="115000"/>
                        </a:lnSpc>
                        <a:spcAft>
                          <a:spcPts val="800"/>
                        </a:spcAft>
                      </a:pPr>
                      <a:r>
                        <a:rPr lang="en-ZA" sz="1000" dirty="0">
                          <a:effectLst/>
                          <a:latin typeface="+mn-lt"/>
                        </a:rPr>
                        <a:t>Output 20: </a:t>
                      </a:r>
                      <a:r>
                        <a:rPr lang="en-US" sz="1000" dirty="0">
                          <a:effectLst/>
                          <a:latin typeface="+mn-lt"/>
                        </a:rPr>
                        <a:t>An effective, efficient and transparent system of coordinating the CMS Audit function is maintained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3936576"/>
                  </a:ext>
                </a:extLst>
              </a:tr>
              <a:tr h="1751831">
                <a:tc>
                  <a:txBody>
                    <a:bodyPr/>
                    <a:lstStyle/>
                    <a:p>
                      <a:pPr algn="l">
                        <a:lnSpc>
                          <a:spcPct val="115000"/>
                        </a:lnSpc>
                        <a:spcAft>
                          <a:spcPts val="800"/>
                        </a:spcAft>
                      </a:pPr>
                      <a:r>
                        <a:rPr lang="en-ZA" sz="1000" dirty="0">
                          <a:effectLst/>
                          <a:latin typeface="+mn-lt"/>
                        </a:rPr>
                        <a:t>Output Indicator 20.1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Ensure the development of an Internal Audit three year rolling plan and reports, for the Audit and Risk Committee’s adoption and monitoring</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marL="0" marR="0" algn="ctr">
                        <a:lnSpc>
                          <a:spcPct val="115000"/>
                        </a:lnSpc>
                        <a:spcBef>
                          <a:spcPts val="0"/>
                        </a:spcBef>
                        <a:spcAft>
                          <a:spcPts val="0"/>
                        </a:spcAft>
                      </a:pPr>
                      <a:r>
                        <a:rPr lang="en-ZA" sz="1000" b="0" dirty="0">
                          <a:effectLst/>
                          <a:latin typeface="+mn-lt"/>
                          <a:ea typeface="Cambria" panose="02040503050406030204" pitchFamily="18" charset="0"/>
                          <a:cs typeface="Calibri" panose="020F0502020204030204" pitchFamily="34"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dirty="0">
                          <a:effectLst/>
                          <a:latin typeface="+mn-lt"/>
                          <a:ea typeface="Cambria" panose="02040503050406030204" pitchFamily="18" charset="0"/>
                          <a:cs typeface="Calibri" panose="020F0502020204030204" pitchFamily="34"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dirty="0">
                          <a:effectLst/>
                          <a:latin typeface="+mn-lt"/>
                          <a:ea typeface="Cambria" panose="02040503050406030204" pitchFamily="18" charset="0"/>
                          <a:cs typeface="Calibri" panose="020F0502020204030204" pitchFamily="34"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ZA" sz="1000" b="0" dirty="0">
                          <a:effectLst/>
                          <a:latin typeface="+mn-lt"/>
                          <a:ea typeface="Cambria" panose="02040503050406030204" pitchFamily="18" charset="0"/>
                          <a:cs typeface="Calibri" panose="020F0502020204030204" pitchFamily="34"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4</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4</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4</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5812524"/>
                  </a:ext>
                </a:extLst>
              </a:tr>
              <a:tr h="1913987">
                <a:tc>
                  <a:txBody>
                    <a:bodyPr/>
                    <a:lstStyle/>
                    <a:p>
                      <a:pPr marL="0" marR="0" lvl="0" indent="0" algn="l" defTabSz="914423" rtl="0" eaLnBrk="1" fontAlgn="auto" latinLnBrk="0" hangingPunct="1">
                        <a:lnSpc>
                          <a:spcPct val="115000"/>
                        </a:lnSpc>
                        <a:spcBef>
                          <a:spcPts val="0"/>
                        </a:spcBef>
                        <a:spcAft>
                          <a:spcPts val="800"/>
                        </a:spcAft>
                        <a:buClrTx/>
                        <a:buSzTx/>
                        <a:buFontTx/>
                        <a:buNone/>
                        <a:tabLst/>
                        <a:defRPr/>
                      </a:pPr>
                      <a:r>
                        <a:rPr lang="en-ZA" sz="1000" dirty="0">
                          <a:effectLst/>
                          <a:latin typeface="+mn-lt"/>
                        </a:rPr>
                        <a:t>Output Indicator 20.2</a:t>
                      </a:r>
                      <a:endParaRPr lang="en-GB" sz="1000" dirty="0">
                        <a:effectLst/>
                        <a:latin typeface="+mn-lt"/>
                        <a:ea typeface="Calibri" panose="020F0502020204030204" pitchFamily="34" charset="0"/>
                        <a:cs typeface="Times New Roman" panose="02020603050405020304" pitchFamily="18" charset="0"/>
                      </a:endParaRPr>
                    </a:p>
                    <a:p>
                      <a:pPr algn="l">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Coordinate the External Audit Function and submit an Audit Strategy and Reports to Council for adoption</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New Indicator</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0" dirty="0">
                          <a:effectLst/>
                          <a:latin typeface="+mn-lt"/>
                          <a:ea typeface="Calibri" panose="020F0502020204030204" pitchFamily="34" charset="0"/>
                          <a:cs typeface="Times New Roman" panose="02020603050405020304" pitchFamily="18" charset="0"/>
                        </a:rPr>
                        <a:t>1</a:t>
                      </a:r>
                      <a:endParaRPr lang="en-GB" sz="1000" b="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2663539"/>
                  </a:ext>
                </a:extLst>
              </a:tr>
            </a:tbl>
          </a:graphicData>
        </a:graphic>
      </p:graphicFrame>
    </p:spTree>
    <p:extLst>
      <p:ext uri="{BB962C8B-B14F-4D97-AF65-F5344CB8AC3E}">
        <p14:creationId xmlns:p14="http://schemas.microsoft.com/office/powerpoint/2010/main" val="3088792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 y="228602"/>
          <a:ext cx="2550161" cy="6487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33</a:t>
            </a:fld>
            <a:endParaRPr lang="en-US"/>
          </a:p>
        </p:txBody>
      </p:sp>
      <p:graphicFrame>
        <p:nvGraphicFramePr>
          <p:cNvPr id="3" name="Table 2">
            <a:extLst>
              <a:ext uri="{FF2B5EF4-FFF2-40B4-BE49-F238E27FC236}">
                <a16:creationId xmlns:a16="http://schemas.microsoft.com/office/drawing/2014/main" id="{F5991D42-B011-4D2F-A437-4C92CCE8C32A}"/>
              </a:ext>
            </a:extLst>
          </p:cNvPr>
          <p:cNvGraphicFramePr>
            <a:graphicFrameLocks noGrp="1"/>
          </p:cNvGraphicFramePr>
          <p:nvPr/>
        </p:nvGraphicFramePr>
        <p:xfrm>
          <a:off x="2550160" y="228602"/>
          <a:ext cx="8239758" cy="6400796"/>
        </p:xfrm>
        <a:graphic>
          <a:graphicData uri="http://schemas.openxmlformats.org/drawingml/2006/table">
            <a:tbl>
              <a:tblPr firstRow="1" firstCol="1" bandRow="1">
                <a:tableStyleId>{5C22544A-7EE6-4342-B048-85BDC9FD1C3A}</a:tableStyleId>
              </a:tblPr>
              <a:tblGrid>
                <a:gridCol w="1045343">
                  <a:extLst>
                    <a:ext uri="{9D8B030D-6E8A-4147-A177-3AD203B41FA5}">
                      <a16:colId xmlns:a16="http://schemas.microsoft.com/office/drawing/2014/main" val="1045432125"/>
                    </a:ext>
                  </a:extLst>
                </a:gridCol>
                <a:gridCol w="1373943">
                  <a:extLst>
                    <a:ext uri="{9D8B030D-6E8A-4147-A177-3AD203B41FA5}">
                      <a16:colId xmlns:a16="http://schemas.microsoft.com/office/drawing/2014/main" val="3400203546"/>
                    </a:ext>
                  </a:extLst>
                </a:gridCol>
                <a:gridCol w="769292">
                  <a:extLst>
                    <a:ext uri="{9D8B030D-6E8A-4147-A177-3AD203B41FA5}">
                      <a16:colId xmlns:a16="http://schemas.microsoft.com/office/drawing/2014/main" val="1677214739"/>
                    </a:ext>
                  </a:extLst>
                </a:gridCol>
                <a:gridCol w="987775">
                  <a:extLst>
                    <a:ext uri="{9D8B030D-6E8A-4147-A177-3AD203B41FA5}">
                      <a16:colId xmlns:a16="http://schemas.microsoft.com/office/drawing/2014/main" val="3220737844"/>
                    </a:ext>
                  </a:extLst>
                </a:gridCol>
                <a:gridCol w="987775">
                  <a:extLst>
                    <a:ext uri="{9D8B030D-6E8A-4147-A177-3AD203B41FA5}">
                      <a16:colId xmlns:a16="http://schemas.microsoft.com/office/drawing/2014/main" val="1841526733"/>
                    </a:ext>
                  </a:extLst>
                </a:gridCol>
                <a:gridCol w="768523">
                  <a:extLst>
                    <a:ext uri="{9D8B030D-6E8A-4147-A177-3AD203B41FA5}">
                      <a16:colId xmlns:a16="http://schemas.microsoft.com/office/drawing/2014/main" val="2420587907"/>
                    </a:ext>
                  </a:extLst>
                </a:gridCol>
                <a:gridCol w="768523">
                  <a:extLst>
                    <a:ext uri="{9D8B030D-6E8A-4147-A177-3AD203B41FA5}">
                      <a16:colId xmlns:a16="http://schemas.microsoft.com/office/drawing/2014/main" val="1648328833"/>
                    </a:ext>
                  </a:extLst>
                </a:gridCol>
                <a:gridCol w="769292">
                  <a:extLst>
                    <a:ext uri="{9D8B030D-6E8A-4147-A177-3AD203B41FA5}">
                      <a16:colId xmlns:a16="http://schemas.microsoft.com/office/drawing/2014/main" val="3445482429"/>
                    </a:ext>
                  </a:extLst>
                </a:gridCol>
                <a:gridCol w="769292">
                  <a:extLst>
                    <a:ext uri="{9D8B030D-6E8A-4147-A177-3AD203B41FA5}">
                      <a16:colId xmlns:a16="http://schemas.microsoft.com/office/drawing/2014/main" val="2496959568"/>
                    </a:ext>
                  </a:extLst>
                </a:gridCol>
              </a:tblGrid>
              <a:tr h="588037">
                <a:tc rowSpan="2" gridSpan="2">
                  <a:txBody>
                    <a:bodyPr/>
                    <a:lstStyle/>
                    <a:p>
                      <a:pPr algn="ctr">
                        <a:lnSpc>
                          <a:spcPct val="115000"/>
                        </a:lnSpc>
                        <a:spcAft>
                          <a:spcPts val="800"/>
                        </a:spcAft>
                      </a:pPr>
                      <a:r>
                        <a:rPr lang="en-ZA" sz="1000" dirty="0">
                          <a:effectLst/>
                          <a:latin typeface="+mn-lt"/>
                        </a:rPr>
                        <a:t>Performance Indicators</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rowSpan="2" hMerge="1">
                  <a:txBody>
                    <a:bodyPr/>
                    <a:lstStyle/>
                    <a:p>
                      <a:endParaRPr lang="en-GB"/>
                    </a:p>
                  </a:txBody>
                  <a:tcPr/>
                </a:tc>
                <a:tc gridSpan="3">
                  <a:txBody>
                    <a:bodyPr/>
                    <a:lstStyle/>
                    <a:p>
                      <a:pPr algn="ctr">
                        <a:lnSpc>
                          <a:spcPct val="115000"/>
                        </a:lnSpc>
                        <a:spcAft>
                          <a:spcPts val="800"/>
                        </a:spcAft>
                      </a:pPr>
                      <a:r>
                        <a:rPr lang="en-ZA" sz="1000" dirty="0">
                          <a:effectLst/>
                          <a:latin typeface="+mn-lt"/>
                        </a:rPr>
                        <a:t>Audited/actual performance</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endParaRPr lang="en-GB"/>
                    </a:p>
                  </a:txBody>
                  <a:tcPr/>
                </a:tc>
                <a:tc hMerge="1">
                  <a:txBody>
                    <a:bodyPr/>
                    <a:lstStyle/>
                    <a:p>
                      <a:endParaRPr lang="en-GB"/>
                    </a:p>
                  </a:txBody>
                  <a:tcPr/>
                </a:tc>
                <a:tc>
                  <a:txBody>
                    <a:bodyPr/>
                    <a:lstStyle/>
                    <a:p>
                      <a:pPr algn="ctr">
                        <a:lnSpc>
                          <a:spcPct val="115000"/>
                        </a:lnSpc>
                        <a:spcAft>
                          <a:spcPts val="800"/>
                        </a:spcAft>
                      </a:pPr>
                      <a:r>
                        <a:rPr lang="en-ZA" sz="1000" dirty="0">
                          <a:effectLst/>
                          <a:latin typeface="+mn-lt"/>
                        </a:rPr>
                        <a:t>Estimated performance</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gridSpan="3">
                  <a:txBody>
                    <a:bodyPr/>
                    <a:lstStyle/>
                    <a:p>
                      <a:pPr algn="ctr">
                        <a:lnSpc>
                          <a:spcPct val="115000"/>
                        </a:lnSpc>
                        <a:spcAft>
                          <a:spcPts val="800"/>
                        </a:spcAft>
                      </a:pPr>
                      <a:r>
                        <a:rPr lang="en-ZA" sz="1000">
                          <a:effectLst/>
                          <a:latin typeface="+mn-lt"/>
                        </a:rPr>
                        <a:t>Medium-term targets</a:t>
                      </a:r>
                      <a:endParaRPr lang="en-GB" sz="100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0298659"/>
                  </a:ext>
                </a:extLst>
              </a:tr>
              <a:tr h="203854">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800"/>
                        </a:spcAft>
                      </a:pPr>
                      <a:r>
                        <a:rPr lang="en-ZA" sz="1000" dirty="0">
                          <a:effectLst/>
                          <a:latin typeface="+mn-lt"/>
                        </a:rPr>
                        <a:t>2018/19</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2019/20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2020/21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2021/22</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2022/23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a:txBody>
                    <a:bodyPr/>
                    <a:lstStyle/>
                    <a:p>
                      <a:pPr algn="ctr">
                        <a:lnSpc>
                          <a:spcPct val="115000"/>
                        </a:lnSpc>
                        <a:spcAft>
                          <a:spcPts val="800"/>
                        </a:spcAft>
                      </a:pPr>
                      <a:r>
                        <a:rPr lang="en-ZA" sz="1000" dirty="0">
                          <a:effectLst/>
                          <a:latin typeface="+mn-lt"/>
                        </a:rPr>
                        <a:t>2023/24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2024/25</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extLst>
                  <a:ext uri="{0D108BD9-81ED-4DB2-BD59-A6C34878D82A}">
                    <a16:rowId xmlns:a16="http://schemas.microsoft.com/office/drawing/2014/main" val="4092857791"/>
                  </a:ext>
                </a:extLst>
              </a:tr>
              <a:tr h="203854">
                <a:tc gridSpan="9">
                  <a:txBody>
                    <a:bodyPr/>
                    <a:lstStyle/>
                    <a:p>
                      <a:pPr algn="l">
                        <a:lnSpc>
                          <a:spcPct val="115000"/>
                        </a:lnSpc>
                        <a:spcAft>
                          <a:spcPts val="800"/>
                        </a:spcAft>
                      </a:pPr>
                      <a:r>
                        <a:rPr lang="en-ZA" sz="1000" dirty="0">
                          <a:effectLst/>
                          <a:latin typeface="+mn-lt"/>
                        </a:rPr>
                        <a:t>Outcome 3: </a:t>
                      </a:r>
                      <a:r>
                        <a:rPr lang="en-US" sz="1000" dirty="0">
                          <a:effectLst/>
                          <a:latin typeface="+mn-lt"/>
                        </a:rPr>
                        <a:t>To ensure that all regulated entities comply with National Policy, the MSA and Regulations</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27099354"/>
                  </a:ext>
                </a:extLst>
              </a:tr>
              <a:tr h="386300">
                <a:tc gridSpan="9">
                  <a:txBody>
                    <a:bodyPr/>
                    <a:lstStyle/>
                    <a:p>
                      <a:pPr algn="l">
                        <a:lnSpc>
                          <a:spcPct val="115000"/>
                        </a:lnSpc>
                        <a:spcAft>
                          <a:spcPts val="800"/>
                        </a:spcAft>
                      </a:pPr>
                      <a:r>
                        <a:rPr lang="en-ZA" sz="1000" dirty="0">
                          <a:effectLst/>
                          <a:latin typeface="+mn-lt"/>
                        </a:rPr>
                        <a:t>Output 21:  </a:t>
                      </a:r>
                      <a:r>
                        <a:rPr lang="en-US" sz="1000" dirty="0">
                          <a:effectLst/>
                          <a:latin typeface="+mn-lt"/>
                        </a:rPr>
                        <a:t>Accredit regulated entities based on their compliance with the requirements for accreditation in order to provide accredited services and monitor legal compliance throughout the period of accreditation.</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18992119"/>
                  </a:ext>
                </a:extLst>
              </a:tr>
              <a:tr h="1220082">
                <a:tc>
                  <a:txBody>
                    <a:bodyPr/>
                    <a:lstStyle/>
                    <a:p>
                      <a:pPr algn="l">
                        <a:lnSpc>
                          <a:spcPct val="115000"/>
                        </a:lnSpc>
                        <a:spcAft>
                          <a:spcPts val="800"/>
                        </a:spcAft>
                      </a:pPr>
                      <a:r>
                        <a:rPr lang="en-ZA" sz="1000" dirty="0">
                          <a:effectLst/>
                          <a:latin typeface="+mn-lt"/>
                        </a:rPr>
                        <a:t>Output Indicator</a:t>
                      </a:r>
                      <a:endParaRPr lang="en-GB" sz="1000" dirty="0">
                        <a:effectLst/>
                        <a:latin typeface="+mn-lt"/>
                      </a:endParaRPr>
                    </a:p>
                    <a:p>
                      <a:pPr algn="l">
                        <a:lnSpc>
                          <a:spcPct val="115000"/>
                        </a:lnSpc>
                        <a:spcAft>
                          <a:spcPts val="800"/>
                        </a:spcAft>
                      </a:pPr>
                      <a:r>
                        <a:rPr lang="en-ZA" sz="1000" dirty="0">
                          <a:effectLst/>
                          <a:latin typeface="+mn-lt"/>
                        </a:rPr>
                        <a:t>21.1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Percentage of broker and broker </a:t>
                      </a:r>
                      <a:r>
                        <a:rPr lang="en-US" sz="1000" dirty="0" err="1">
                          <a:effectLst/>
                          <a:latin typeface="+mn-lt"/>
                          <a:ea typeface="Calibri" panose="020F0502020204030204" pitchFamily="34" charset="0"/>
                          <a:cs typeface="Times New Roman" panose="02020603050405020304" pitchFamily="18" charset="0"/>
                        </a:rPr>
                        <a:t>organisation</a:t>
                      </a:r>
                      <a:r>
                        <a:rPr lang="en-US" sz="1000" dirty="0">
                          <a:effectLst/>
                          <a:latin typeface="+mn-lt"/>
                          <a:ea typeface="Calibri" panose="020F0502020204030204" pitchFamily="34" charset="0"/>
                          <a:cs typeface="Times New Roman" panose="02020603050405020304" pitchFamily="18" charset="0"/>
                        </a:rPr>
                        <a:t> applications accredited within 30 working days per quarter on receipt of complete information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5030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80%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84.8%</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80%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80%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ZA" sz="1000" dirty="0">
                          <a:effectLst/>
                          <a:latin typeface="+mn-lt"/>
                        </a:rPr>
                        <a:t>80%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80%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3512602169"/>
                  </a:ext>
                </a:extLst>
              </a:tr>
              <a:tr h="1798465">
                <a:tc>
                  <a:txBody>
                    <a:bodyPr/>
                    <a:lstStyle/>
                    <a:p>
                      <a:pPr algn="l">
                        <a:lnSpc>
                          <a:spcPct val="115000"/>
                        </a:lnSpc>
                        <a:spcAft>
                          <a:spcPts val="800"/>
                        </a:spcAft>
                      </a:pPr>
                      <a:r>
                        <a:rPr lang="en-ZA" sz="1000" dirty="0">
                          <a:effectLst/>
                          <a:latin typeface="+mn-lt"/>
                        </a:rPr>
                        <a:t>Output Indicator</a:t>
                      </a:r>
                      <a:endParaRPr lang="en-GB" sz="1000" dirty="0">
                        <a:effectLst/>
                        <a:latin typeface="+mn-lt"/>
                      </a:endParaRPr>
                    </a:p>
                    <a:p>
                      <a:pPr algn="l">
                        <a:lnSpc>
                          <a:spcPct val="115000"/>
                        </a:lnSpc>
                        <a:spcAft>
                          <a:spcPts val="800"/>
                        </a:spcAft>
                      </a:pPr>
                      <a:r>
                        <a:rPr lang="en-ZA" sz="1000" dirty="0">
                          <a:effectLst/>
                          <a:latin typeface="+mn-lt"/>
                        </a:rPr>
                        <a:t>21.2</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Percentage of managed care </a:t>
                      </a:r>
                      <a:r>
                        <a:rPr lang="en-US" sz="1000" dirty="0" err="1">
                          <a:effectLst/>
                          <a:latin typeface="+mn-lt"/>
                          <a:ea typeface="Calibri" panose="020F0502020204030204" pitchFamily="34" charset="0"/>
                          <a:cs typeface="Times New Roman" panose="02020603050405020304" pitchFamily="18" charset="0"/>
                        </a:rPr>
                        <a:t>organisation</a:t>
                      </a:r>
                      <a:r>
                        <a:rPr lang="en-US" sz="1000" dirty="0">
                          <a:effectLst/>
                          <a:latin typeface="+mn-lt"/>
                          <a:ea typeface="Calibri" panose="020F0502020204030204" pitchFamily="34" charset="0"/>
                          <a:cs typeface="Times New Roman" panose="02020603050405020304" pitchFamily="18" charset="0"/>
                        </a:rPr>
                        <a:t> applications analysis completed, and outcomes communicated to applicants, within three months of receipt of complete information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22</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3322109682"/>
                  </a:ext>
                </a:extLst>
              </a:tr>
              <a:tr h="2000204">
                <a:tc>
                  <a:txBody>
                    <a:bodyPr/>
                    <a:lstStyle/>
                    <a:p>
                      <a:pPr algn="l">
                        <a:lnSpc>
                          <a:spcPct val="115000"/>
                        </a:lnSpc>
                        <a:spcAft>
                          <a:spcPts val="800"/>
                        </a:spcAft>
                      </a:pPr>
                      <a:r>
                        <a:rPr lang="en-ZA" sz="1000" dirty="0">
                          <a:effectLst/>
                          <a:latin typeface="+mn-lt"/>
                        </a:rPr>
                        <a:t>Output Indicator 21.3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Percentage of administrators and self-administered schemes' applications analysis completed, and outcomes communicated to applicants, within three months of receipt of complete information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4039742998"/>
                  </a:ext>
                </a:extLst>
              </a:tr>
            </a:tbl>
          </a:graphicData>
        </a:graphic>
      </p:graphicFrame>
    </p:spTree>
    <p:extLst>
      <p:ext uri="{BB962C8B-B14F-4D97-AF65-F5344CB8AC3E}">
        <p14:creationId xmlns:p14="http://schemas.microsoft.com/office/powerpoint/2010/main" val="3346679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 y="228602"/>
          <a:ext cx="2550161" cy="6487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34</a:t>
            </a:fld>
            <a:endParaRPr lang="en-US"/>
          </a:p>
        </p:txBody>
      </p:sp>
      <p:graphicFrame>
        <p:nvGraphicFramePr>
          <p:cNvPr id="3" name="Table 2">
            <a:extLst>
              <a:ext uri="{FF2B5EF4-FFF2-40B4-BE49-F238E27FC236}">
                <a16:creationId xmlns:a16="http://schemas.microsoft.com/office/drawing/2014/main" id="{F5991D42-B011-4D2F-A437-4C92CCE8C32A}"/>
              </a:ext>
            </a:extLst>
          </p:cNvPr>
          <p:cNvGraphicFramePr>
            <a:graphicFrameLocks noGrp="1"/>
          </p:cNvGraphicFramePr>
          <p:nvPr/>
        </p:nvGraphicFramePr>
        <p:xfrm>
          <a:off x="2550160" y="228603"/>
          <a:ext cx="8239758" cy="6341119"/>
        </p:xfrm>
        <a:graphic>
          <a:graphicData uri="http://schemas.openxmlformats.org/drawingml/2006/table">
            <a:tbl>
              <a:tblPr firstRow="1" firstCol="1" bandRow="1">
                <a:tableStyleId>{5C22544A-7EE6-4342-B048-85BDC9FD1C3A}</a:tableStyleId>
              </a:tblPr>
              <a:tblGrid>
                <a:gridCol w="1045343">
                  <a:extLst>
                    <a:ext uri="{9D8B030D-6E8A-4147-A177-3AD203B41FA5}">
                      <a16:colId xmlns:a16="http://schemas.microsoft.com/office/drawing/2014/main" val="1045432125"/>
                    </a:ext>
                  </a:extLst>
                </a:gridCol>
                <a:gridCol w="1373943">
                  <a:extLst>
                    <a:ext uri="{9D8B030D-6E8A-4147-A177-3AD203B41FA5}">
                      <a16:colId xmlns:a16="http://schemas.microsoft.com/office/drawing/2014/main" val="3400203546"/>
                    </a:ext>
                  </a:extLst>
                </a:gridCol>
                <a:gridCol w="769292">
                  <a:extLst>
                    <a:ext uri="{9D8B030D-6E8A-4147-A177-3AD203B41FA5}">
                      <a16:colId xmlns:a16="http://schemas.microsoft.com/office/drawing/2014/main" val="1677214739"/>
                    </a:ext>
                  </a:extLst>
                </a:gridCol>
                <a:gridCol w="987775">
                  <a:extLst>
                    <a:ext uri="{9D8B030D-6E8A-4147-A177-3AD203B41FA5}">
                      <a16:colId xmlns:a16="http://schemas.microsoft.com/office/drawing/2014/main" val="3220737844"/>
                    </a:ext>
                  </a:extLst>
                </a:gridCol>
                <a:gridCol w="987775">
                  <a:extLst>
                    <a:ext uri="{9D8B030D-6E8A-4147-A177-3AD203B41FA5}">
                      <a16:colId xmlns:a16="http://schemas.microsoft.com/office/drawing/2014/main" val="1841526733"/>
                    </a:ext>
                  </a:extLst>
                </a:gridCol>
                <a:gridCol w="768523">
                  <a:extLst>
                    <a:ext uri="{9D8B030D-6E8A-4147-A177-3AD203B41FA5}">
                      <a16:colId xmlns:a16="http://schemas.microsoft.com/office/drawing/2014/main" val="2420587907"/>
                    </a:ext>
                  </a:extLst>
                </a:gridCol>
                <a:gridCol w="768523">
                  <a:extLst>
                    <a:ext uri="{9D8B030D-6E8A-4147-A177-3AD203B41FA5}">
                      <a16:colId xmlns:a16="http://schemas.microsoft.com/office/drawing/2014/main" val="1648328833"/>
                    </a:ext>
                  </a:extLst>
                </a:gridCol>
                <a:gridCol w="769292">
                  <a:extLst>
                    <a:ext uri="{9D8B030D-6E8A-4147-A177-3AD203B41FA5}">
                      <a16:colId xmlns:a16="http://schemas.microsoft.com/office/drawing/2014/main" val="3445482429"/>
                    </a:ext>
                  </a:extLst>
                </a:gridCol>
                <a:gridCol w="769292">
                  <a:extLst>
                    <a:ext uri="{9D8B030D-6E8A-4147-A177-3AD203B41FA5}">
                      <a16:colId xmlns:a16="http://schemas.microsoft.com/office/drawing/2014/main" val="2496959568"/>
                    </a:ext>
                  </a:extLst>
                </a:gridCol>
              </a:tblGrid>
              <a:tr h="492819">
                <a:tc rowSpan="2" gridSpan="2">
                  <a:txBody>
                    <a:bodyPr/>
                    <a:lstStyle/>
                    <a:p>
                      <a:pPr algn="ctr">
                        <a:lnSpc>
                          <a:spcPct val="115000"/>
                        </a:lnSpc>
                        <a:spcAft>
                          <a:spcPts val="800"/>
                        </a:spcAft>
                      </a:pPr>
                      <a:r>
                        <a:rPr lang="en-ZA" sz="1000" dirty="0">
                          <a:effectLst/>
                          <a:latin typeface="+mn-lt"/>
                        </a:rPr>
                        <a:t>Performance Indicators</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rowSpan="2" hMerge="1">
                  <a:txBody>
                    <a:bodyPr/>
                    <a:lstStyle/>
                    <a:p>
                      <a:endParaRPr lang="en-GB"/>
                    </a:p>
                  </a:txBody>
                  <a:tcPr/>
                </a:tc>
                <a:tc gridSpan="3">
                  <a:txBody>
                    <a:bodyPr/>
                    <a:lstStyle/>
                    <a:p>
                      <a:pPr algn="ctr">
                        <a:lnSpc>
                          <a:spcPct val="115000"/>
                        </a:lnSpc>
                        <a:spcAft>
                          <a:spcPts val="800"/>
                        </a:spcAft>
                      </a:pPr>
                      <a:r>
                        <a:rPr lang="en-ZA" sz="1000" dirty="0">
                          <a:effectLst/>
                          <a:latin typeface="+mn-lt"/>
                        </a:rPr>
                        <a:t>Audited/actual performance</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endParaRPr lang="en-GB"/>
                    </a:p>
                  </a:txBody>
                  <a:tcPr/>
                </a:tc>
                <a:tc hMerge="1">
                  <a:txBody>
                    <a:bodyPr/>
                    <a:lstStyle/>
                    <a:p>
                      <a:endParaRPr lang="en-GB"/>
                    </a:p>
                  </a:txBody>
                  <a:tcPr/>
                </a:tc>
                <a:tc>
                  <a:txBody>
                    <a:bodyPr/>
                    <a:lstStyle/>
                    <a:p>
                      <a:pPr algn="ctr">
                        <a:lnSpc>
                          <a:spcPct val="115000"/>
                        </a:lnSpc>
                        <a:spcAft>
                          <a:spcPts val="800"/>
                        </a:spcAft>
                      </a:pPr>
                      <a:r>
                        <a:rPr lang="en-ZA" sz="1000" dirty="0">
                          <a:effectLst/>
                          <a:latin typeface="+mn-lt"/>
                        </a:rPr>
                        <a:t>Estimated performance</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gridSpan="3">
                  <a:txBody>
                    <a:bodyPr/>
                    <a:lstStyle/>
                    <a:p>
                      <a:pPr algn="ctr">
                        <a:lnSpc>
                          <a:spcPct val="115000"/>
                        </a:lnSpc>
                        <a:spcAft>
                          <a:spcPts val="800"/>
                        </a:spcAft>
                      </a:pPr>
                      <a:r>
                        <a:rPr lang="en-ZA" sz="1000">
                          <a:effectLst/>
                          <a:latin typeface="+mn-lt"/>
                        </a:rPr>
                        <a:t>Medium-term targets</a:t>
                      </a:r>
                      <a:endParaRPr lang="en-GB" sz="100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0298659"/>
                  </a:ext>
                </a:extLst>
              </a:tr>
              <a:tr h="154676">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800"/>
                        </a:spcAft>
                      </a:pPr>
                      <a:r>
                        <a:rPr lang="en-ZA" sz="1000" dirty="0">
                          <a:effectLst/>
                          <a:latin typeface="+mn-lt"/>
                        </a:rPr>
                        <a:t>2018/19</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2019/20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2020/21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2021/22</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2022/23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a:txBody>
                    <a:bodyPr/>
                    <a:lstStyle/>
                    <a:p>
                      <a:pPr algn="ctr">
                        <a:lnSpc>
                          <a:spcPct val="115000"/>
                        </a:lnSpc>
                        <a:spcAft>
                          <a:spcPts val="800"/>
                        </a:spcAft>
                      </a:pPr>
                      <a:r>
                        <a:rPr lang="en-ZA" sz="1000" dirty="0">
                          <a:effectLst/>
                          <a:latin typeface="+mn-lt"/>
                        </a:rPr>
                        <a:t>2023/24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2024/25</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extLst>
                  <a:ext uri="{0D108BD9-81ED-4DB2-BD59-A6C34878D82A}">
                    <a16:rowId xmlns:a16="http://schemas.microsoft.com/office/drawing/2014/main" val="4092857791"/>
                  </a:ext>
                </a:extLst>
              </a:tr>
              <a:tr h="154676">
                <a:tc gridSpan="9">
                  <a:txBody>
                    <a:bodyPr/>
                    <a:lstStyle/>
                    <a:p>
                      <a:pPr algn="l">
                        <a:lnSpc>
                          <a:spcPct val="115000"/>
                        </a:lnSpc>
                        <a:spcAft>
                          <a:spcPts val="800"/>
                        </a:spcAft>
                      </a:pPr>
                      <a:r>
                        <a:rPr lang="en-ZA" sz="1000" dirty="0">
                          <a:effectLst/>
                          <a:latin typeface="+mn-lt"/>
                        </a:rPr>
                        <a:t>Outcome 3: </a:t>
                      </a:r>
                      <a:r>
                        <a:rPr lang="en-US" sz="1000" dirty="0">
                          <a:effectLst/>
                          <a:latin typeface="+mn-lt"/>
                        </a:rPr>
                        <a:t>To ensure that all regulated entities comply with National Policy, the MSA and Regulations</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27099354"/>
                  </a:ext>
                </a:extLst>
              </a:tr>
              <a:tr h="323748">
                <a:tc gridSpan="9">
                  <a:txBody>
                    <a:bodyPr/>
                    <a:lstStyle/>
                    <a:p>
                      <a:pPr algn="l">
                        <a:lnSpc>
                          <a:spcPct val="115000"/>
                        </a:lnSpc>
                        <a:spcAft>
                          <a:spcPts val="800"/>
                        </a:spcAft>
                      </a:pPr>
                      <a:r>
                        <a:rPr lang="en-ZA" sz="1000" dirty="0">
                          <a:effectLst/>
                          <a:latin typeface="+mn-lt"/>
                        </a:rPr>
                        <a:t>Output 22:</a:t>
                      </a:r>
                      <a:r>
                        <a:rPr lang="en-US" sz="1000" dirty="0">
                          <a:effectLst/>
                          <a:latin typeface="+mn-lt"/>
                        </a:rPr>
                        <a:t>Output 22:  To ensure that rules of the schemes are simplified, </a:t>
                      </a:r>
                      <a:r>
                        <a:rPr lang="en-US" sz="1000" dirty="0" err="1">
                          <a:effectLst/>
                          <a:latin typeface="+mn-lt"/>
                        </a:rPr>
                        <a:t>standardised</a:t>
                      </a:r>
                      <a:r>
                        <a:rPr lang="en-US" sz="1000" dirty="0">
                          <a:effectLst/>
                          <a:latin typeface="+mn-lt"/>
                        </a:rPr>
                        <a:t>, fair and compliant with the Medical Schemes Act (1998).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18992119"/>
                  </a:ext>
                </a:extLst>
              </a:tr>
              <a:tr h="830963">
                <a:tc>
                  <a:txBody>
                    <a:bodyPr/>
                    <a:lstStyle/>
                    <a:p>
                      <a:pPr algn="l">
                        <a:lnSpc>
                          <a:spcPct val="115000"/>
                        </a:lnSpc>
                        <a:spcAft>
                          <a:spcPts val="800"/>
                        </a:spcAft>
                      </a:pPr>
                      <a:r>
                        <a:rPr lang="en-ZA" sz="1000" dirty="0">
                          <a:effectLst/>
                          <a:latin typeface="+mn-lt"/>
                        </a:rPr>
                        <a:t>Output Indicator</a:t>
                      </a:r>
                      <a:endParaRPr lang="en-GB" sz="1000" dirty="0">
                        <a:effectLst/>
                        <a:latin typeface="+mn-lt"/>
                      </a:endParaRPr>
                    </a:p>
                    <a:p>
                      <a:pPr algn="l">
                        <a:lnSpc>
                          <a:spcPct val="115000"/>
                        </a:lnSpc>
                        <a:spcAft>
                          <a:spcPts val="800"/>
                        </a:spcAft>
                      </a:pPr>
                      <a:r>
                        <a:rPr lang="en-ZA" sz="1000" dirty="0">
                          <a:effectLst/>
                          <a:latin typeface="+mn-lt"/>
                        </a:rPr>
                        <a:t>22.1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Percentage of interim rule amendments processed within 14 working days of receipt of all information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96.2%</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80%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96.8%</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80%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80%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ZA" sz="1000" dirty="0">
                          <a:effectLst/>
                          <a:latin typeface="+mn-lt"/>
                        </a:rPr>
                        <a:t>80%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80%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3512602169"/>
                  </a:ext>
                </a:extLst>
              </a:tr>
              <a:tr h="661891">
                <a:tc>
                  <a:txBody>
                    <a:bodyPr/>
                    <a:lstStyle/>
                    <a:p>
                      <a:pPr algn="l">
                        <a:lnSpc>
                          <a:spcPct val="115000"/>
                        </a:lnSpc>
                        <a:spcAft>
                          <a:spcPts val="800"/>
                        </a:spcAft>
                      </a:pPr>
                      <a:r>
                        <a:rPr lang="en-ZA" sz="1000" dirty="0">
                          <a:effectLst/>
                          <a:latin typeface="+mn-lt"/>
                        </a:rPr>
                        <a:t>Output Indicator</a:t>
                      </a:r>
                      <a:endParaRPr lang="en-GB" sz="1000" dirty="0">
                        <a:effectLst/>
                        <a:latin typeface="+mn-lt"/>
                      </a:endParaRPr>
                    </a:p>
                    <a:p>
                      <a:pPr algn="l">
                        <a:lnSpc>
                          <a:spcPct val="115000"/>
                        </a:lnSpc>
                        <a:spcAft>
                          <a:spcPts val="800"/>
                        </a:spcAft>
                      </a:pPr>
                      <a:r>
                        <a:rPr lang="en-ZA" sz="1000" dirty="0">
                          <a:effectLst/>
                          <a:latin typeface="+mn-lt"/>
                        </a:rPr>
                        <a:t>22.2</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Percentage of annual rule amendments processed before 31 December of each year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90%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90%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90%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ZA" sz="1000" dirty="0">
                          <a:effectLst/>
                          <a:latin typeface="+mn-lt"/>
                        </a:rPr>
                        <a:t>90%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90%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3322109682"/>
                  </a:ext>
                </a:extLst>
              </a:tr>
              <a:tr h="154676">
                <a:tc gridSpan="9">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Output 23: Inspect regulated entities for routine monitoring of compliance with the Medical Schemes Act, 1998 and all other related laws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5"/>
                    </a:solidFill>
                  </a:tcPr>
                </a:tc>
                <a:tc hMerge="1">
                  <a:txBody>
                    <a:bodyPr/>
                    <a:lstStyle/>
                    <a:p>
                      <a:pPr algn="l">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1897484685"/>
                  </a:ext>
                </a:extLst>
              </a:tr>
              <a:tr h="492819">
                <a:tc>
                  <a:txBody>
                    <a:bodyPr/>
                    <a:lstStyle/>
                    <a:p>
                      <a:pPr algn="l">
                        <a:lnSpc>
                          <a:spcPct val="115000"/>
                        </a:lnSpc>
                        <a:spcAft>
                          <a:spcPts val="800"/>
                        </a:spcAft>
                      </a:pPr>
                      <a:r>
                        <a:rPr lang="en-GB" sz="1000" dirty="0">
                          <a:effectLst/>
                          <a:latin typeface="+mn-lt"/>
                          <a:ea typeface="Calibri" panose="020F0502020204030204" pitchFamily="34" charset="0"/>
                          <a:cs typeface="Times New Roman" panose="02020603050405020304" pitchFamily="18" charset="0"/>
                        </a:rPr>
                        <a:t>Output Indicator 23.1</a:t>
                      </a: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Number of draft inspection reports issued annually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46690302"/>
                  </a:ext>
                </a:extLst>
              </a:tr>
              <a:tr h="323748">
                <a:tc gridSpan="9">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Output 24: Inspect regulated entities for alleged irregularity or non-compliance with the Medical Schemes Act, 1998 and all other related laws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5"/>
                    </a:solidFill>
                  </a:tcPr>
                </a:tc>
                <a:tc hMerge="1">
                  <a:txBody>
                    <a:bodyPr/>
                    <a:lstStyle/>
                    <a:p>
                      <a:pPr algn="l">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3328448656"/>
                  </a:ext>
                </a:extLst>
              </a:tr>
              <a:tr h="1169106">
                <a:tc>
                  <a:txBody>
                    <a:bodyPr/>
                    <a:lstStyle/>
                    <a:p>
                      <a:pPr algn="l">
                        <a:lnSpc>
                          <a:spcPct val="115000"/>
                        </a:lnSpc>
                        <a:spcAft>
                          <a:spcPts val="800"/>
                        </a:spcAft>
                      </a:pPr>
                      <a:r>
                        <a:rPr lang="en-ZA" sz="1000" dirty="0">
                          <a:effectLst/>
                          <a:latin typeface="+mn-lt"/>
                        </a:rPr>
                        <a:t>Output Indicator 24.1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Percentage of commissioned inspection </a:t>
                      </a:r>
                      <a:r>
                        <a:rPr lang="en-US" sz="1000" dirty="0" err="1">
                          <a:effectLst/>
                          <a:latin typeface="+mn-lt"/>
                          <a:ea typeface="Calibri" panose="020F0502020204030204" pitchFamily="34" charset="0"/>
                          <a:cs typeface="Times New Roman" panose="02020603050405020304" pitchFamily="18" charset="0"/>
                        </a:rPr>
                        <a:t>finalised</a:t>
                      </a:r>
                      <a:r>
                        <a:rPr lang="en-US" sz="1000" dirty="0">
                          <a:effectLst/>
                          <a:latin typeface="+mn-lt"/>
                          <a:ea typeface="Calibri" panose="020F0502020204030204" pitchFamily="34" charset="0"/>
                          <a:cs typeface="Times New Roman" panose="02020603050405020304" pitchFamily="18" charset="0"/>
                        </a:rPr>
                        <a:t> within 12 months from the date the appointment letter was signed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New Indicator</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60%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ZA" sz="1000" dirty="0">
                          <a:effectLst/>
                          <a:latin typeface="+mn-lt"/>
                        </a:rPr>
                        <a:t>60%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60%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4039742998"/>
                  </a:ext>
                </a:extLst>
              </a:tr>
              <a:tr h="154676">
                <a:tc gridSpan="9">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Output 25: Ensure enforcement action is undertaken against regulated entities.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pPr algn="l">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hMerge="1">
                  <a:txBody>
                    <a:bodyPr/>
                    <a:lstStyle/>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2629931387"/>
                  </a:ext>
                </a:extLst>
              </a:tr>
              <a:tr h="1334597">
                <a:tc>
                  <a:txBody>
                    <a:bodyPr/>
                    <a:lstStyle/>
                    <a:p>
                      <a:pPr algn="l">
                        <a:lnSpc>
                          <a:spcPct val="115000"/>
                        </a:lnSpc>
                        <a:spcAft>
                          <a:spcPts val="800"/>
                        </a:spcAft>
                      </a:pPr>
                      <a:r>
                        <a:rPr lang="en-GB" sz="1000" dirty="0">
                          <a:effectLst/>
                          <a:latin typeface="+mn-lt"/>
                          <a:ea typeface="Calibri" panose="020F0502020204030204" pitchFamily="34" charset="0"/>
                          <a:cs typeface="Times New Roman" panose="02020603050405020304" pitchFamily="18" charset="0"/>
                        </a:rPr>
                        <a:t>Output Indicator 25.1 </a:t>
                      </a: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Percentage of enforcement actions undertaken during the period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92%</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70%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70%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70%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3850190197"/>
                  </a:ext>
                </a:extLst>
              </a:tr>
            </a:tbl>
          </a:graphicData>
        </a:graphic>
      </p:graphicFrame>
    </p:spTree>
    <p:extLst>
      <p:ext uri="{BB962C8B-B14F-4D97-AF65-F5344CB8AC3E}">
        <p14:creationId xmlns:p14="http://schemas.microsoft.com/office/powerpoint/2010/main" val="1093981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 y="228602"/>
          <a:ext cx="2550161" cy="6487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35</a:t>
            </a:fld>
            <a:endParaRPr lang="en-US"/>
          </a:p>
        </p:txBody>
      </p:sp>
      <p:graphicFrame>
        <p:nvGraphicFramePr>
          <p:cNvPr id="3" name="Table 2">
            <a:extLst>
              <a:ext uri="{FF2B5EF4-FFF2-40B4-BE49-F238E27FC236}">
                <a16:creationId xmlns:a16="http://schemas.microsoft.com/office/drawing/2014/main" id="{F5991D42-B011-4D2F-A437-4C92CCE8C32A}"/>
              </a:ext>
            </a:extLst>
          </p:cNvPr>
          <p:cNvGraphicFramePr>
            <a:graphicFrameLocks noGrp="1"/>
          </p:cNvGraphicFramePr>
          <p:nvPr/>
        </p:nvGraphicFramePr>
        <p:xfrm>
          <a:off x="2550160" y="228602"/>
          <a:ext cx="8239758" cy="6400795"/>
        </p:xfrm>
        <a:graphic>
          <a:graphicData uri="http://schemas.openxmlformats.org/drawingml/2006/table">
            <a:tbl>
              <a:tblPr firstRow="1" firstCol="1" bandRow="1">
                <a:tableStyleId>{5C22544A-7EE6-4342-B048-85BDC9FD1C3A}</a:tableStyleId>
              </a:tblPr>
              <a:tblGrid>
                <a:gridCol w="1045343">
                  <a:extLst>
                    <a:ext uri="{9D8B030D-6E8A-4147-A177-3AD203B41FA5}">
                      <a16:colId xmlns:a16="http://schemas.microsoft.com/office/drawing/2014/main" val="1045432125"/>
                    </a:ext>
                  </a:extLst>
                </a:gridCol>
                <a:gridCol w="1373943">
                  <a:extLst>
                    <a:ext uri="{9D8B030D-6E8A-4147-A177-3AD203B41FA5}">
                      <a16:colId xmlns:a16="http://schemas.microsoft.com/office/drawing/2014/main" val="3400203546"/>
                    </a:ext>
                  </a:extLst>
                </a:gridCol>
                <a:gridCol w="769292">
                  <a:extLst>
                    <a:ext uri="{9D8B030D-6E8A-4147-A177-3AD203B41FA5}">
                      <a16:colId xmlns:a16="http://schemas.microsoft.com/office/drawing/2014/main" val="1677214739"/>
                    </a:ext>
                  </a:extLst>
                </a:gridCol>
                <a:gridCol w="987775">
                  <a:extLst>
                    <a:ext uri="{9D8B030D-6E8A-4147-A177-3AD203B41FA5}">
                      <a16:colId xmlns:a16="http://schemas.microsoft.com/office/drawing/2014/main" val="3220737844"/>
                    </a:ext>
                  </a:extLst>
                </a:gridCol>
                <a:gridCol w="987775">
                  <a:extLst>
                    <a:ext uri="{9D8B030D-6E8A-4147-A177-3AD203B41FA5}">
                      <a16:colId xmlns:a16="http://schemas.microsoft.com/office/drawing/2014/main" val="1841526733"/>
                    </a:ext>
                  </a:extLst>
                </a:gridCol>
                <a:gridCol w="768523">
                  <a:extLst>
                    <a:ext uri="{9D8B030D-6E8A-4147-A177-3AD203B41FA5}">
                      <a16:colId xmlns:a16="http://schemas.microsoft.com/office/drawing/2014/main" val="2420587907"/>
                    </a:ext>
                  </a:extLst>
                </a:gridCol>
                <a:gridCol w="768523">
                  <a:extLst>
                    <a:ext uri="{9D8B030D-6E8A-4147-A177-3AD203B41FA5}">
                      <a16:colId xmlns:a16="http://schemas.microsoft.com/office/drawing/2014/main" val="1648328833"/>
                    </a:ext>
                  </a:extLst>
                </a:gridCol>
                <a:gridCol w="769292">
                  <a:extLst>
                    <a:ext uri="{9D8B030D-6E8A-4147-A177-3AD203B41FA5}">
                      <a16:colId xmlns:a16="http://schemas.microsoft.com/office/drawing/2014/main" val="3445482429"/>
                    </a:ext>
                  </a:extLst>
                </a:gridCol>
                <a:gridCol w="769292">
                  <a:extLst>
                    <a:ext uri="{9D8B030D-6E8A-4147-A177-3AD203B41FA5}">
                      <a16:colId xmlns:a16="http://schemas.microsoft.com/office/drawing/2014/main" val="2496959568"/>
                    </a:ext>
                  </a:extLst>
                </a:gridCol>
              </a:tblGrid>
              <a:tr h="599969">
                <a:tc rowSpan="2" gridSpan="2">
                  <a:txBody>
                    <a:bodyPr/>
                    <a:lstStyle/>
                    <a:p>
                      <a:pPr algn="ctr">
                        <a:lnSpc>
                          <a:spcPct val="115000"/>
                        </a:lnSpc>
                        <a:spcAft>
                          <a:spcPts val="800"/>
                        </a:spcAft>
                      </a:pPr>
                      <a:r>
                        <a:rPr lang="en-ZA" sz="1000" dirty="0">
                          <a:effectLst/>
                          <a:latin typeface="+mn-lt"/>
                        </a:rPr>
                        <a:t>Performance Indicators</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rowSpan="2" hMerge="1">
                  <a:txBody>
                    <a:bodyPr/>
                    <a:lstStyle/>
                    <a:p>
                      <a:endParaRPr lang="en-GB"/>
                    </a:p>
                  </a:txBody>
                  <a:tcPr/>
                </a:tc>
                <a:tc gridSpan="3">
                  <a:txBody>
                    <a:bodyPr/>
                    <a:lstStyle/>
                    <a:p>
                      <a:pPr algn="ctr">
                        <a:lnSpc>
                          <a:spcPct val="115000"/>
                        </a:lnSpc>
                        <a:spcAft>
                          <a:spcPts val="800"/>
                        </a:spcAft>
                      </a:pPr>
                      <a:r>
                        <a:rPr lang="en-ZA" sz="1000" dirty="0">
                          <a:effectLst/>
                          <a:latin typeface="+mn-lt"/>
                        </a:rPr>
                        <a:t>Audited/actual performance</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endParaRPr lang="en-GB"/>
                    </a:p>
                  </a:txBody>
                  <a:tcPr/>
                </a:tc>
                <a:tc hMerge="1">
                  <a:txBody>
                    <a:bodyPr/>
                    <a:lstStyle/>
                    <a:p>
                      <a:endParaRPr lang="en-GB"/>
                    </a:p>
                  </a:txBody>
                  <a:tcPr/>
                </a:tc>
                <a:tc>
                  <a:txBody>
                    <a:bodyPr/>
                    <a:lstStyle/>
                    <a:p>
                      <a:pPr algn="ctr">
                        <a:lnSpc>
                          <a:spcPct val="115000"/>
                        </a:lnSpc>
                        <a:spcAft>
                          <a:spcPts val="800"/>
                        </a:spcAft>
                      </a:pPr>
                      <a:r>
                        <a:rPr lang="en-ZA" sz="1000" dirty="0">
                          <a:effectLst/>
                          <a:latin typeface="+mn-lt"/>
                        </a:rPr>
                        <a:t>Estimated performance</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gridSpan="3">
                  <a:txBody>
                    <a:bodyPr/>
                    <a:lstStyle/>
                    <a:p>
                      <a:pPr algn="ctr">
                        <a:lnSpc>
                          <a:spcPct val="115000"/>
                        </a:lnSpc>
                        <a:spcAft>
                          <a:spcPts val="800"/>
                        </a:spcAft>
                      </a:pPr>
                      <a:r>
                        <a:rPr lang="en-ZA" sz="1000">
                          <a:effectLst/>
                          <a:latin typeface="+mn-lt"/>
                        </a:rPr>
                        <a:t>Medium-term targets</a:t>
                      </a:r>
                      <a:endParaRPr lang="en-GB" sz="1000">
                        <a:effectLst/>
                        <a:latin typeface="+mn-lt"/>
                        <a:ea typeface="Calibri" panose="020F0502020204030204" pitchFamily="34" charset="0"/>
                        <a:cs typeface="Times New Roman" panose="02020603050405020304" pitchFamily="18" charset="0"/>
                      </a:endParaRPr>
                    </a:p>
                  </a:txBody>
                  <a:tcPr marL="7210" marR="721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0298659"/>
                  </a:ext>
                </a:extLst>
              </a:tr>
              <a:tr h="188307">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800"/>
                        </a:spcAft>
                      </a:pPr>
                      <a:r>
                        <a:rPr lang="en-ZA" sz="1000" dirty="0">
                          <a:effectLst/>
                          <a:latin typeface="+mn-lt"/>
                        </a:rPr>
                        <a:t>2018/19</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2019/20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2020/21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2021/22</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2022/23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a:txBody>
                    <a:bodyPr/>
                    <a:lstStyle/>
                    <a:p>
                      <a:pPr algn="ctr">
                        <a:lnSpc>
                          <a:spcPct val="115000"/>
                        </a:lnSpc>
                        <a:spcAft>
                          <a:spcPts val="800"/>
                        </a:spcAft>
                      </a:pPr>
                      <a:r>
                        <a:rPr lang="en-ZA" sz="1000" dirty="0">
                          <a:effectLst/>
                          <a:latin typeface="+mn-lt"/>
                        </a:rPr>
                        <a:t>2023/24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2024/25</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extLst>
                  <a:ext uri="{0D108BD9-81ED-4DB2-BD59-A6C34878D82A}">
                    <a16:rowId xmlns:a16="http://schemas.microsoft.com/office/drawing/2014/main" val="4092857791"/>
                  </a:ext>
                </a:extLst>
              </a:tr>
              <a:tr h="188307">
                <a:tc gridSpan="9">
                  <a:txBody>
                    <a:bodyPr/>
                    <a:lstStyle/>
                    <a:p>
                      <a:pPr algn="l">
                        <a:lnSpc>
                          <a:spcPct val="115000"/>
                        </a:lnSpc>
                        <a:spcAft>
                          <a:spcPts val="800"/>
                        </a:spcAft>
                      </a:pPr>
                      <a:r>
                        <a:rPr lang="en-ZA" sz="1000" dirty="0">
                          <a:effectLst/>
                          <a:latin typeface="+mn-lt"/>
                        </a:rPr>
                        <a:t>Outcome 3: </a:t>
                      </a:r>
                      <a:r>
                        <a:rPr lang="en-US" sz="1000" dirty="0">
                          <a:effectLst/>
                          <a:latin typeface="+mn-lt"/>
                        </a:rPr>
                        <a:t>To ensure that all regulated entities comply with National Policy, the MSA and Regulations</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27099354"/>
                  </a:ext>
                </a:extLst>
              </a:tr>
              <a:tr h="289719">
                <a:tc gridSpan="9">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Output 27: Monitor and promote the financial soundness of medical schemes.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18992119"/>
                  </a:ext>
                </a:extLst>
              </a:tr>
              <a:tr h="1834958">
                <a:tc>
                  <a:txBody>
                    <a:bodyPr/>
                    <a:lstStyle/>
                    <a:p>
                      <a:pPr algn="l">
                        <a:lnSpc>
                          <a:spcPct val="115000"/>
                        </a:lnSpc>
                        <a:spcAft>
                          <a:spcPts val="800"/>
                        </a:spcAft>
                      </a:pPr>
                      <a:r>
                        <a:rPr lang="en-GB" sz="1000" dirty="0">
                          <a:effectLst/>
                          <a:latin typeface="+mn-lt"/>
                          <a:ea typeface="Calibri" panose="020F0502020204030204" pitchFamily="34" charset="0"/>
                          <a:cs typeface="Times New Roman" panose="02020603050405020304" pitchFamily="18" charset="0"/>
                        </a:rPr>
                        <a:t>Output Indicator 27.1 </a:t>
                      </a: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Percentage of business plans processed in respect of Regulation 29 (which requires all schemes below statutory solvency to submit nature and causes of failure to the Registrar)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endParaRPr lang="en-US" sz="1000" dirty="0">
                        <a:effectLst/>
                        <a:latin typeface="+mn-lt"/>
                        <a:ea typeface="Calibri" panose="020F0502020204030204" pitchFamily="34" charset="0"/>
                        <a:cs typeface="Times New Roman" panose="02020603050405020304" pitchFamily="18" charset="0"/>
                      </a:endParaRPr>
                    </a:p>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88%</a:t>
                      </a:r>
                    </a:p>
                    <a:p>
                      <a:pPr algn="ctr">
                        <a:lnSpc>
                          <a:spcPct val="115000"/>
                        </a:lnSpc>
                        <a:spcAft>
                          <a:spcPts val="800"/>
                        </a:spcAft>
                      </a:pP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ZA" sz="1000" dirty="0">
                          <a:effectLst/>
                          <a:latin typeface="+mn-lt"/>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3512602169"/>
                  </a:ext>
                </a:extLst>
              </a:tr>
              <a:tr h="1217464">
                <a:tc>
                  <a:txBody>
                    <a:bodyPr/>
                    <a:lstStyle/>
                    <a:p>
                      <a:pPr algn="l">
                        <a:lnSpc>
                          <a:spcPct val="115000"/>
                        </a:lnSpc>
                        <a:spcAft>
                          <a:spcPts val="800"/>
                        </a:spcAft>
                      </a:pPr>
                      <a:r>
                        <a:rPr lang="en-GB" sz="1000" dirty="0">
                          <a:effectLst/>
                          <a:latin typeface="+mn-lt"/>
                          <a:ea typeface="Calibri" panose="020F0502020204030204" pitchFamily="34" charset="0"/>
                          <a:cs typeface="Times New Roman" panose="02020603050405020304" pitchFamily="18" charset="0"/>
                        </a:rPr>
                        <a:t>Output Indicator 27.2 </a:t>
                      </a: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Percentage of business plans processed in respect of schemes with rapidly reducing solvency (but above statutory minimum)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n/a</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3322109682"/>
                  </a:ext>
                </a:extLst>
              </a:tr>
              <a:tr h="498922">
                <a:tc>
                  <a:txBody>
                    <a:bodyPr/>
                    <a:lstStyle/>
                    <a:p>
                      <a:pPr algn="l">
                        <a:lnSpc>
                          <a:spcPct val="115000"/>
                        </a:lnSpc>
                        <a:spcAft>
                          <a:spcPts val="800"/>
                        </a:spcAft>
                      </a:pPr>
                      <a:r>
                        <a:rPr lang="en-GB" sz="1000" dirty="0">
                          <a:effectLst/>
                          <a:latin typeface="+mn-lt"/>
                          <a:ea typeface="Calibri" panose="020F0502020204030204" pitchFamily="34" charset="0"/>
                          <a:cs typeface="Times New Roman" panose="02020603050405020304" pitchFamily="18" charset="0"/>
                        </a:rPr>
                        <a:t>Output Indicator 27.3 </a:t>
                      </a: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Percentage of auditor applications </a:t>
                      </a:r>
                      <a:r>
                        <a:rPr lang="en-US" sz="1000" dirty="0" err="1">
                          <a:effectLst/>
                          <a:latin typeface="+mn-lt"/>
                          <a:ea typeface="Calibri" panose="020F0502020204030204" pitchFamily="34" charset="0"/>
                          <a:cs typeface="Times New Roman" panose="02020603050405020304" pitchFamily="18" charset="0"/>
                        </a:rPr>
                        <a:t>analysed</a:t>
                      </a:r>
                      <a:r>
                        <a:rPr lang="en-US" sz="1000" dirty="0">
                          <a:effectLst/>
                          <a:latin typeface="+mn-lt"/>
                          <a:ea typeface="Calibri" panose="020F0502020204030204" pitchFamily="34" charset="0"/>
                          <a:cs typeface="Times New Roman" panose="02020603050405020304" pitchFamily="18" charset="0"/>
                        </a:rPr>
                        <a:t>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100%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3803807209"/>
                  </a:ext>
                </a:extLst>
              </a:tr>
              <a:tr h="805801">
                <a:tc>
                  <a:txBody>
                    <a:bodyPr/>
                    <a:lstStyle/>
                    <a:p>
                      <a:pPr algn="l">
                        <a:lnSpc>
                          <a:spcPct val="115000"/>
                        </a:lnSpc>
                        <a:spcAft>
                          <a:spcPts val="800"/>
                        </a:spcAft>
                      </a:pPr>
                      <a:r>
                        <a:rPr lang="en-GB" sz="1000" dirty="0">
                          <a:effectLst/>
                          <a:latin typeface="+mn-lt"/>
                          <a:ea typeface="Calibri" panose="020F0502020204030204" pitchFamily="34" charset="0"/>
                          <a:cs typeface="Times New Roman" panose="02020603050405020304" pitchFamily="18" charset="0"/>
                        </a:rPr>
                        <a:t>Output Indicator 27.4 </a:t>
                      </a: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Number of quarterly financial return reports published (excluding quarter four)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1429114996"/>
                  </a:ext>
                </a:extLst>
              </a:tr>
              <a:tr h="777348">
                <a:tc>
                  <a:txBody>
                    <a:bodyPr/>
                    <a:lstStyle/>
                    <a:p>
                      <a:pPr algn="l">
                        <a:lnSpc>
                          <a:spcPct val="115000"/>
                        </a:lnSpc>
                        <a:spcAft>
                          <a:spcPts val="800"/>
                        </a:spcAft>
                      </a:pPr>
                      <a:r>
                        <a:rPr lang="en-GB" sz="1000" dirty="0">
                          <a:effectLst/>
                          <a:latin typeface="+mn-lt"/>
                          <a:ea typeface="Calibri" panose="020F0502020204030204" pitchFamily="34" charset="0"/>
                          <a:cs typeface="Times New Roman" panose="02020603050405020304" pitchFamily="18" charset="0"/>
                        </a:rPr>
                        <a:t>Output Indicator 27.5 </a:t>
                      </a:r>
                    </a:p>
                  </a:txBody>
                  <a:tcPr marL="7210" marR="7210" marT="0" marB="0"/>
                </a:tc>
                <a:tc>
                  <a:txBody>
                    <a:bodyPr/>
                    <a:lstStyle/>
                    <a:p>
                      <a:pPr algn="l">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Number of financial sections prepared for the Annual Report </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solidFill>
                      <a:schemeClr val="accent6"/>
                    </a:solidFill>
                  </a:tcP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nchor="ctr"/>
                </a:tc>
                <a:extLst>
                  <a:ext uri="{0D108BD9-81ED-4DB2-BD59-A6C34878D82A}">
                    <a16:rowId xmlns:a16="http://schemas.microsoft.com/office/drawing/2014/main" val="3879446846"/>
                  </a:ext>
                </a:extLst>
              </a:tr>
            </a:tbl>
          </a:graphicData>
        </a:graphic>
      </p:graphicFrame>
    </p:spTree>
    <p:extLst>
      <p:ext uri="{BB962C8B-B14F-4D97-AF65-F5344CB8AC3E}">
        <p14:creationId xmlns:p14="http://schemas.microsoft.com/office/powerpoint/2010/main" val="1897490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99441" y="0"/>
          <a:ext cx="18288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36</a:t>
            </a:fld>
            <a:endParaRPr lang="en-US"/>
          </a:p>
        </p:txBody>
      </p:sp>
      <p:graphicFrame>
        <p:nvGraphicFramePr>
          <p:cNvPr id="4" name="Table 3">
            <a:extLst>
              <a:ext uri="{FF2B5EF4-FFF2-40B4-BE49-F238E27FC236}">
                <a16:creationId xmlns:a16="http://schemas.microsoft.com/office/drawing/2014/main" id="{DB74FADA-481B-42FE-B0CA-8275EF87FBE5}"/>
              </a:ext>
            </a:extLst>
          </p:cNvPr>
          <p:cNvGraphicFramePr>
            <a:graphicFrameLocks noGrp="1"/>
          </p:cNvGraphicFramePr>
          <p:nvPr/>
        </p:nvGraphicFramePr>
        <p:xfrm>
          <a:off x="2448560" y="-1"/>
          <a:ext cx="8249921" cy="6629400"/>
        </p:xfrm>
        <a:graphic>
          <a:graphicData uri="http://schemas.openxmlformats.org/drawingml/2006/table">
            <a:tbl>
              <a:tblPr firstRow="1" firstCol="1" bandRow="1">
                <a:tableStyleId>{5C22544A-7EE6-4342-B048-85BDC9FD1C3A}</a:tableStyleId>
              </a:tblPr>
              <a:tblGrid>
                <a:gridCol w="812800">
                  <a:extLst>
                    <a:ext uri="{9D8B030D-6E8A-4147-A177-3AD203B41FA5}">
                      <a16:colId xmlns:a16="http://schemas.microsoft.com/office/drawing/2014/main" val="601033053"/>
                    </a:ext>
                  </a:extLst>
                </a:gridCol>
                <a:gridCol w="1513840">
                  <a:extLst>
                    <a:ext uri="{9D8B030D-6E8A-4147-A177-3AD203B41FA5}">
                      <a16:colId xmlns:a16="http://schemas.microsoft.com/office/drawing/2014/main" val="3202074026"/>
                    </a:ext>
                  </a:extLst>
                </a:gridCol>
                <a:gridCol w="660400">
                  <a:extLst>
                    <a:ext uri="{9D8B030D-6E8A-4147-A177-3AD203B41FA5}">
                      <a16:colId xmlns:a16="http://schemas.microsoft.com/office/drawing/2014/main" val="3963687606"/>
                    </a:ext>
                  </a:extLst>
                </a:gridCol>
                <a:gridCol w="934720">
                  <a:extLst>
                    <a:ext uri="{9D8B030D-6E8A-4147-A177-3AD203B41FA5}">
                      <a16:colId xmlns:a16="http://schemas.microsoft.com/office/drawing/2014/main" val="2443390979"/>
                    </a:ext>
                  </a:extLst>
                </a:gridCol>
                <a:gridCol w="863600">
                  <a:extLst>
                    <a:ext uri="{9D8B030D-6E8A-4147-A177-3AD203B41FA5}">
                      <a16:colId xmlns:a16="http://schemas.microsoft.com/office/drawing/2014/main" val="617367101"/>
                    </a:ext>
                  </a:extLst>
                </a:gridCol>
                <a:gridCol w="884338">
                  <a:extLst>
                    <a:ext uri="{9D8B030D-6E8A-4147-A177-3AD203B41FA5}">
                      <a16:colId xmlns:a16="http://schemas.microsoft.com/office/drawing/2014/main" val="693011755"/>
                    </a:ext>
                  </a:extLst>
                </a:gridCol>
                <a:gridCol w="905341">
                  <a:extLst>
                    <a:ext uri="{9D8B030D-6E8A-4147-A177-3AD203B41FA5}">
                      <a16:colId xmlns:a16="http://schemas.microsoft.com/office/drawing/2014/main" val="870950011"/>
                    </a:ext>
                  </a:extLst>
                </a:gridCol>
                <a:gridCol w="803490">
                  <a:extLst>
                    <a:ext uri="{9D8B030D-6E8A-4147-A177-3AD203B41FA5}">
                      <a16:colId xmlns:a16="http://schemas.microsoft.com/office/drawing/2014/main" val="1916080780"/>
                    </a:ext>
                  </a:extLst>
                </a:gridCol>
                <a:gridCol w="871392">
                  <a:extLst>
                    <a:ext uri="{9D8B030D-6E8A-4147-A177-3AD203B41FA5}">
                      <a16:colId xmlns:a16="http://schemas.microsoft.com/office/drawing/2014/main" val="2335966591"/>
                    </a:ext>
                  </a:extLst>
                </a:gridCol>
              </a:tblGrid>
              <a:tr h="1050441">
                <a:tc rowSpan="2" gridSpan="2">
                  <a:txBody>
                    <a:bodyPr/>
                    <a:lstStyle/>
                    <a:p>
                      <a:pPr algn="ctr">
                        <a:lnSpc>
                          <a:spcPct val="107000"/>
                        </a:lnSpc>
                        <a:spcAft>
                          <a:spcPts val="800"/>
                        </a:spcAft>
                      </a:pPr>
                      <a:r>
                        <a:rPr lang="en-ZA" sz="1000" dirty="0">
                          <a:effectLst/>
                        </a:rPr>
                        <a:t>Performance Indicators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n-GB"/>
                    </a:p>
                  </a:txBody>
                  <a:tcPr/>
                </a:tc>
                <a:tc gridSpan="3">
                  <a:txBody>
                    <a:bodyPr/>
                    <a:lstStyle/>
                    <a:p>
                      <a:r>
                        <a:rPr lang="en-ZA" sz="1000" dirty="0">
                          <a:effectLst/>
                        </a:rPr>
                        <a:t>Audited/actual performance</a:t>
                      </a:r>
                      <a:endParaRPr lang="en-GB" dirty="0"/>
                    </a:p>
                  </a:txBody>
                  <a:tcPr marL="68580" marR="68580" marT="0" marB="0"/>
                </a:tc>
                <a:tc hMerge="1">
                  <a:txBody>
                    <a:bodyPr/>
                    <a:lstStyle/>
                    <a:p>
                      <a:endParaRPr lang="en-GB"/>
                    </a:p>
                  </a:txBody>
                  <a:tcPr/>
                </a:tc>
                <a:tc hMerge="1">
                  <a:txBody>
                    <a:bodyPr/>
                    <a:lstStyle/>
                    <a:p>
                      <a:endParaRPr lang="en-GB"/>
                    </a:p>
                  </a:txBody>
                  <a:tcPr marL="68580" marR="68580" marT="0" marB="0"/>
                </a:tc>
                <a:tc>
                  <a:txBody>
                    <a:bodyPr/>
                    <a:lstStyle/>
                    <a:p>
                      <a:pPr algn="ctr">
                        <a:lnSpc>
                          <a:spcPct val="107000"/>
                        </a:lnSpc>
                        <a:spcAft>
                          <a:spcPts val="800"/>
                        </a:spcAft>
                      </a:pPr>
                      <a:r>
                        <a:rPr lang="en-ZA" sz="1000">
                          <a:effectLst/>
                        </a:rPr>
                        <a:t>Estimated performance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800"/>
                        </a:spcAft>
                      </a:pPr>
                      <a:r>
                        <a:rPr lang="en-ZA" sz="1000">
                          <a:effectLst/>
                        </a:rPr>
                        <a:t>Medium-term targets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85478728"/>
                  </a:ext>
                </a:extLst>
              </a:tr>
              <a:tr h="350194">
                <a:tc gridSpan="2" vMerge="1">
                  <a:txBody>
                    <a:bodyPr/>
                    <a:lstStyle/>
                    <a:p>
                      <a:endParaRPr lang="en-GB"/>
                    </a:p>
                  </a:txBody>
                  <a:tcPr/>
                </a:tc>
                <a:tc hMerge="1" vMerge="1">
                  <a:txBody>
                    <a:bodyPr/>
                    <a:lstStyle/>
                    <a:p>
                      <a:endParaRPr lang="en-GB"/>
                    </a:p>
                  </a:txBody>
                  <a:tcPr/>
                </a:tc>
                <a:tc>
                  <a:txBody>
                    <a:bodyPr/>
                    <a:lstStyle/>
                    <a:p>
                      <a:pPr algn="ctr">
                        <a:lnSpc>
                          <a:spcPct val="115000"/>
                        </a:lnSpc>
                        <a:spcAft>
                          <a:spcPts val="800"/>
                        </a:spcAft>
                      </a:pPr>
                      <a:r>
                        <a:rPr lang="en-ZA" sz="1000" dirty="0">
                          <a:effectLst/>
                          <a:latin typeface="+mn-lt"/>
                        </a:rPr>
                        <a:t>2018/19</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2019/20</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2020/21</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2021/22</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ZA" sz="1000" dirty="0">
                          <a:effectLst/>
                          <a:latin typeface="+mn-lt"/>
                        </a:rPr>
                        <a:t>2022/223</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solidFill>
                      <a:schemeClr val="accent6"/>
                    </a:solidFill>
                  </a:tcPr>
                </a:tc>
                <a:tc>
                  <a:txBody>
                    <a:bodyPr/>
                    <a:lstStyle/>
                    <a:p>
                      <a:pPr algn="ctr">
                        <a:lnSpc>
                          <a:spcPct val="115000"/>
                        </a:lnSpc>
                        <a:spcAft>
                          <a:spcPts val="800"/>
                        </a:spcAft>
                      </a:pPr>
                      <a:r>
                        <a:rPr lang="en-ZA" sz="1000" dirty="0">
                          <a:effectLst/>
                          <a:latin typeface="+mn-lt"/>
                        </a:rPr>
                        <a:t>2023/24</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tc>
                  <a:txBody>
                    <a:bodyPr/>
                    <a:lstStyle/>
                    <a:p>
                      <a:pPr algn="ctr">
                        <a:lnSpc>
                          <a:spcPct val="115000"/>
                        </a:lnSpc>
                        <a:spcAft>
                          <a:spcPts val="800"/>
                        </a:spcAft>
                      </a:pPr>
                      <a:r>
                        <a:rPr lang="en-US" sz="1000" dirty="0">
                          <a:effectLst/>
                          <a:latin typeface="+mn-lt"/>
                          <a:ea typeface="Calibri" panose="020F0502020204030204" pitchFamily="34" charset="0"/>
                          <a:cs typeface="Times New Roman" panose="02020603050405020304" pitchFamily="18" charset="0"/>
                        </a:rPr>
                        <a:t>2024/25</a:t>
                      </a:r>
                      <a:endParaRPr lang="en-GB" sz="1000" dirty="0">
                        <a:effectLst/>
                        <a:latin typeface="+mn-lt"/>
                        <a:ea typeface="Calibri" panose="020F0502020204030204" pitchFamily="34" charset="0"/>
                        <a:cs typeface="Times New Roman" panose="02020603050405020304" pitchFamily="18" charset="0"/>
                      </a:endParaRPr>
                    </a:p>
                  </a:txBody>
                  <a:tcPr marL="7210" marR="7210" marT="0" marB="0"/>
                </a:tc>
                <a:extLst>
                  <a:ext uri="{0D108BD9-81ED-4DB2-BD59-A6C34878D82A}">
                    <a16:rowId xmlns:a16="http://schemas.microsoft.com/office/drawing/2014/main" val="2218093705"/>
                  </a:ext>
                </a:extLst>
              </a:tr>
              <a:tr h="694284">
                <a:tc gridSpan="9">
                  <a:txBody>
                    <a:bodyPr/>
                    <a:lstStyle/>
                    <a:p>
                      <a:pPr algn="l">
                        <a:lnSpc>
                          <a:spcPct val="107000"/>
                        </a:lnSpc>
                        <a:spcAft>
                          <a:spcPts val="800"/>
                        </a:spcAft>
                      </a:pPr>
                      <a:r>
                        <a:rPr lang="en-ZA" sz="1000" dirty="0">
                          <a:effectLst/>
                        </a:rPr>
                        <a:t>Outcome 5:</a:t>
                      </a:r>
                      <a:r>
                        <a:rPr lang="en-US" sz="1000" dirty="0">
                          <a:effectLst/>
                        </a:rPr>
                        <a:t>To conduct policy driven research, monitoring and evaluation of the medical schemes industry to facilitate decision-making and policy recommendations to the Health Ministry. </a:t>
                      </a:r>
                      <a:r>
                        <a:rPr lang="en-ZA" sz="10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22680109"/>
                  </a:ext>
                </a:extLst>
              </a:tr>
              <a:tr h="682372">
                <a:tc gridSpan="9">
                  <a:txBody>
                    <a:bodyPr/>
                    <a:lstStyle/>
                    <a:p>
                      <a:pPr algn="l">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Output 28: Conduct research to inform appropriate national health policy interventions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3530684"/>
                  </a:ext>
                </a:extLst>
              </a:tr>
              <a:tr h="2049135">
                <a:tc>
                  <a:txBody>
                    <a:bodyPr/>
                    <a:lstStyle/>
                    <a:p>
                      <a:pPr algn="l">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Output Indicator 28.1 </a:t>
                      </a:r>
                    </a:p>
                  </a:txBody>
                  <a:tcPr marL="68580" marR="68580" marT="0" marB="0"/>
                </a:tc>
                <a:tc>
                  <a:txBody>
                    <a:bodyPr/>
                    <a:lstStyle/>
                    <a:p>
                      <a:pPr algn="l">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Number of research projects and support projects published in support of the National Health Policy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22427867"/>
                  </a:ext>
                </a:extLst>
              </a:tr>
              <a:tr h="527023">
                <a:tc gridSpan="9">
                  <a:txBody>
                    <a:bodyPr/>
                    <a:lstStyle/>
                    <a:p>
                      <a:pPr algn="l">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Output 29: Monitoring trends to improve regulatory policy and practice.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solidFill>
                  </a:tcPr>
                </a:tc>
                <a:tc hMerge="1">
                  <a:txBody>
                    <a:bodyPr/>
                    <a:lstStyle/>
                    <a:p>
                      <a:pPr algn="l">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556558"/>
                  </a:ext>
                </a:extLst>
              </a:tr>
              <a:tr h="1275951">
                <a:tc>
                  <a:txBody>
                    <a:bodyPr/>
                    <a:lstStyle/>
                    <a:p>
                      <a:pPr algn="l">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Output Indicator 29.1 </a:t>
                      </a:r>
                    </a:p>
                  </a:txBody>
                  <a:tcPr marL="68580" marR="68580" marT="0" marB="0"/>
                </a:tc>
                <a:tc>
                  <a:txBody>
                    <a:bodyPr/>
                    <a:lstStyle/>
                    <a:p>
                      <a:pPr algn="l">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Non-financial report submitted for inclusion in the annual report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2139253"/>
                  </a:ext>
                </a:extLst>
              </a:tr>
            </a:tbl>
          </a:graphicData>
        </a:graphic>
      </p:graphicFrame>
    </p:spTree>
    <p:extLst>
      <p:ext uri="{BB962C8B-B14F-4D97-AF65-F5344CB8AC3E}">
        <p14:creationId xmlns:p14="http://schemas.microsoft.com/office/powerpoint/2010/main" val="1330137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09604" y="228600"/>
          <a:ext cx="1828800" cy="6492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37</a:t>
            </a:fld>
            <a:endParaRPr lang="en-US"/>
          </a:p>
        </p:txBody>
      </p:sp>
      <p:graphicFrame>
        <p:nvGraphicFramePr>
          <p:cNvPr id="3" name="Table 2">
            <a:extLst>
              <a:ext uri="{FF2B5EF4-FFF2-40B4-BE49-F238E27FC236}">
                <a16:creationId xmlns:a16="http://schemas.microsoft.com/office/drawing/2014/main" id="{BA2DBF33-4BD7-4F07-8239-3EC04CB13E06}"/>
              </a:ext>
            </a:extLst>
          </p:cNvPr>
          <p:cNvGraphicFramePr>
            <a:graphicFrameLocks noGrp="1"/>
          </p:cNvGraphicFramePr>
          <p:nvPr/>
        </p:nvGraphicFramePr>
        <p:xfrm>
          <a:off x="2438404" y="228600"/>
          <a:ext cx="8300714" cy="6186455"/>
        </p:xfrm>
        <a:graphic>
          <a:graphicData uri="http://schemas.openxmlformats.org/drawingml/2006/table">
            <a:tbl>
              <a:tblPr firstRow="1" firstCol="1" bandRow="1">
                <a:tableStyleId>{5C22544A-7EE6-4342-B048-85BDC9FD1C3A}</a:tableStyleId>
              </a:tblPr>
              <a:tblGrid>
                <a:gridCol w="1319349">
                  <a:extLst>
                    <a:ext uri="{9D8B030D-6E8A-4147-A177-3AD203B41FA5}">
                      <a16:colId xmlns:a16="http://schemas.microsoft.com/office/drawing/2014/main" val="2560421532"/>
                    </a:ext>
                  </a:extLst>
                </a:gridCol>
                <a:gridCol w="1954861">
                  <a:extLst>
                    <a:ext uri="{9D8B030D-6E8A-4147-A177-3AD203B41FA5}">
                      <a16:colId xmlns:a16="http://schemas.microsoft.com/office/drawing/2014/main" val="3591700968"/>
                    </a:ext>
                  </a:extLst>
                </a:gridCol>
                <a:gridCol w="718072">
                  <a:extLst>
                    <a:ext uri="{9D8B030D-6E8A-4147-A177-3AD203B41FA5}">
                      <a16:colId xmlns:a16="http://schemas.microsoft.com/office/drawing/2014/main" val="3518377943"/>
                    </a:ext>
                  </a:extLst>
                </a:gridCol>
                <a:gridCol w="718072">
                  <a:extLst>
                    <a:ext uri="{9D8B030D-6E8A-4147-A177-3AD203B41FA5}">
                      <a16:colId xmlns:a16="http://schemas.microsoft.com/office/drawing/2014/main" val="933424536"/>
                    </a:ext>
                  </a:extLst>
                </a:gridCol>
                <a:gridCol w="718072">
                  <a:extLst>
                    <a:ext uri="{9D8B030D-6E8A-4147-A177-3AD203B41FA5}">
                      <a16:colId xmlns:a16="http://schemas.microsoft.com/office/drawing/2014/main" val="2807176877"/>
                    </a:ext>
                  </a:extLst>
                </a:gridCol>
                <a:gridCol w="718072">
                  <a:extLst>
                    <a:ext uri="{9D8B030D-6E8A-4147-A177-3AD203B41FA5}">
                      <a16:colId xmlns:a16="http://schemas.microsoft.com/office/drawing/2014/main" val="1680314773"/>
                    </a:ext>
                  </a:extLst>
                </a:gridCol>
                <a:gridCol w="718072">
                  <a:extLst>
                    <a:ext uri="{9D8B030D-6E8A-4147-A177-3AD203B41FA5}">
                      <a16:colId xmlns:a16="http://schemas.microsoft.com/office/drawing/2014/main" val="3231225831"/>
                    </a:ext>
                  </a:extLst>
                </a:gridCol>
                <a:gridCol w="718072">
                  <a:extLst>
                    <a:ext uri="{9D8B030D-6E8A-4147-A177-3AD203B41FA5}">
                      <a16:colId xmlns:a16="http://schemas.microsoft.com/office/drawing/2014/main" val="2474597347"/>
                    </a:ext>
                  </a:extLst>
                </a:gridCol>
                <a:gridCol w="718072">
                  <a:extLst>
                    <a:ext uri="{9D8B030D-6E8A-4147-A177-3AD203B41FA5}">
                      <a16:colId xmlns:a16="http://schemas.microsoft.com/office/drawing/2014/main" val="3698275858"/>
                    </a:ext>
                  </a:extLst>
                </a:gridCol>
              </a:tblGrid>
              <a:tr h="791704">
                <a:tc rowSpan="2" gridSpan="2">
                  <a:txBody>
                    <a:bodyPr/>
                    <a:lstStyle/>
                    <a:p>
                      <a:pPr marL="0" marR="0" algn="ctr">
                        <a:lnSpc>
                          <a:spcPct val="115000"/>
                        </a:lnSpc>
                        <a:spcBef>
                          <a:spcPts val="0"/>
                        </a:spcBef>
                        <a:spcAft>
                          <a:spcPts val="0"/>
                        </a:spcAft>
                      </a:pPr>
                      <a:r>
                        <a:rPr lang="en-ZA" sz="1000">
                          <a:effectLst/>
                        </a:rPr>
                        <a:t>Performance Indicators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rowSpan="2" hMerge="1">
                  <a:txBody>
                    <a:bodyPr/>
                    <a:lstStyle/>
                    <a:p>
                      <a:endParaRPr lang="en-GB"/>
                    </a:p>
                  </a:txBody>
                  <a:tcPr/>
                </a:tc>
                <a:tc gridSpan="3">
                  <a:txBody>
                    <a:bodyPr/>
                    <a:lstStyle/>
                    <a:p>
                      <a:pPr marL="0" marR="0" algn="ctr">
                        <a:lnSpc>
                          <a:spcPct val="115000"/>
                        </a:lnSpc>
                        <a:spcBef>
                          <a:spcPts val="0"/>
                        </a:spcBef>
                        <a:spcAft>
                          <a:spcPts val="0"/>
                        </a:spcAft>
                      </a:pPr>
                      <a:r>
                        <a:rPr lang="en-ZA" sz="1000">
                          <a:effectLst/>
                        </a:rPr>
                        <a:t>Audited/actual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hMerge="1">
                  <a:txBody>
                    <a:bodyPr/>
                    <a:lstStyle/>
                    <a:p>
                      <a:endParaRPr lang="en-GB"/>
                    </a:p>
                  </a:txBody>
                  <a:tcPr/>
                </a:tc>
                <a:tc hMerge="1">
                  <a:txBody>
                    <a:bodyPr/>
                    <a:lstStyle/>
                    <a:p>
                      <a:endParaRPr lang="en-GB"/>
                    </a:p>
                  </a:txBody>
                  <a:tcPr/>
                </a:tc>
                <a:tc>
                  <a:txBody>
                    <a:bodyPr/>
                    <a:lstStyle/>
                    <a:p>
                      <a:pPr marL="0" marR="0" algn="ctr">
                        <a:lnSpc>
                          <a:spcPct val="115000"/>
                        </a:lnSpc>
                        <a:spcBef>
                          <a:spcPts val="0"/>
                        </a:spcBef>
                        <a:spcAft>
                          <a:spcPts val="0"/>
                        </a:spcAft>
                      </a:pPr>
                      <a:r>
                        <a:rPr lang="en-ZA" sz="1000">
                          <a:effectLst/>
                        </a:rPr>
                        <a:t>Estimated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gridSpan="3">
                  <a:txBody>
                    <a:bodyPr/>
                    <a:lstStyle/>
                    <a:p>
                      <a:pPr marL="0" marR="0" algn="ctr">
                        <a:lnSpc>
                          <a:spcPct val="115000"/>
                        </a:lnSpc>
                        <a:spcBef>
                          <a:spcPts val="0"/>
                        </a:spcBef>
                        <a:spcAft>
                          <a:spcPts val="0"/>
                        </a:spcAft>
                      </a:pPr>
                      <a:r>
                        <a:rPr lang="en-ZA" sz="1000">
                          <a:effectLst/>
                        </a:rPr>
                        <a:t>Medium-term targets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59133238"/>
                  </a:ext>
                </a:extLst>
              </a:tr>
              <a:tr h="310492">
                <a:tc gridSpan="2" vMerge="1">
                  <a:txBody>
                    <a:bodyPr/>
                    <a:lstStyle/>
                    <a:p>
                      <a:endParaRPr lang="en-GB"/>
                    </a:p>
                  </a:txBody>
                  <a:tcPr/>
                </a:tc>
                <a:tc hMerge="1" vMerge="1">
                  <a:txBody>
                    <a:bodyPr/>
                    <a:lstStyle/>
                    <a:p>
                      <a:endParaRPr lang="en-GB"/>
                    </a:p>
                  </a:txBody>
                  <a:tcPr/>
                </a:tc>
                <a:tc>
                  <a:txBody>
                    <a:bodyPr/>
                    <a:lstStyle/>
                    <a:p>
                      <a:pPr marL="0" marR="0" algn="ctr">
                        <a:lnSpc>
                          <a:spcPct val="115000"/>
                        </a:lnSpc>
                        <a:spcBef>
                          <a:spcPts val="0"/>
                        </a:spcBef>
                        <a:spcAft>
                          <a:spcPts val="0"/>
                        </a:spcAft>
                      </a:pPr>
                      <a:r>
                        <a:rPr lang="en-ZA" sz="1000" dirty="0">
                          <a:effectLst/>
                        </a:rPr>
                        <a:t>2018/19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2019/20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2020/21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2021/22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2022/23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6"/>
                    </a:solidFill>
                  </a:tcPr>
                </a:tc>
                <a:tc>
                  <a:txBody>
                    <a:bodyPr/>
                    <a:lstStyle/>
                    <a:p>
                      <a:pPr marL="0" marR="0" algn="ctr">
                        <a:lnSpc>
                          <a:spcPct val="115000"/>
                        </a:lnSpc>
                        <a:spcBef>
                          <a:spcPts val="0"/>
                        </a:spcBef>
                        <a:spcAft>
                          <a:spcPts val="0"/>
                        </a:spcAft>
                      </a:pPr>
                      <a:r>
                        <a:rPr lang="en-ZA" sz="1000" dirty="0">
                          <a:effectLst/>
                        </a:rPr>
                        <a:t>2023/24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2024/25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extLst>
                  <a:ext uri="{0D108BD9-81ED-4DB2-BD59-A6C34878D82A}">
                    <a16:rowId xmlns:a16="http://schemas.microsoft.com/office/drawing/2014/main" val="1091013191"/>
                  </a:ext>
                </a:extLst>
              </a:tr>
              <a:tr h="205904">
                <a:tc gridSpan="9">
                  <a:txBody>
                    <a:bodyPr/>
                    <a:lstStyle/>
                    <a:p>
                      <a:pPr marL="0" marR="0">
                        <a:lnSpc>
                          <a:spcPct val="115000"/>
                        </a:lnSpc>
                        <a:spcBef>
                          <a:spcPts val="0"/>
                        </a:spcBef>
                        <a:spcAft>
                          <a:spcPts val="0"/>
                        </a:spcAft>
                      </a:pPr>
                      <a:r>
                        <a:rPr lang="en-ZA" sz="1000" dirty="0">
                          <a:effectLst/>
                        </a:rPr>
                        <a:t>Outcome 3: To ensure that all regulated entities comply with National Policy, the MSA and Regulations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4161068"/>
                  </a:ext>
                </a:extLst>
              </a:tr>
              <a:tr h="310492">
                <a:tc gridSpan="9">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Output 30: To enhance knowledge and skills among stakeholders in order to create an in-depth understanding of governance and compliance with the Medical Schemes Act through education and training interventions.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11282126"/>
                  </a:ext>
                </a:extLst>
              </a:tr>
              <a:tr h="370967">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Indicator </a:t>
                      </a:r>
                    </a:p>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30.1 </a:t>
                      </a:r>
                    </a:p>
                  </a:txBody>
                  <a:tcPr marL="54855" marR="54855"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Number of stakeholder education and training sessions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2164406692"/>
                  </a:ext>
                </a:extLst>
              </a:tr>
              <a:tr h="257379">
                <a:tc gridSpan="9">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Output 31: To provide Customer care interventions by rendering effective and efficient services.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5"/>
                    </a:solidFill>
                  </a:tcPr>
                </a:tc>
                <a:tc hMerge="1">
                  <a:txBody>
                    <a:bodyPr/>
                    <a:lstStyle/>
                    <a:p>
                      <a:pPr marL="0" marR="0">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4186325546"/>
                  </a:ext>
                </a:extLst>
              </a:tr>
              <a:tr h="631300">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Indicator </a:t>
                      </a:r>
                    </a:p>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31.1 </a:t>
                      </a:r>
                    </a:p>
                  </a:txBody>
                  <a:tcPr marL="54855" marR="54855"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Percentage of customer care interventions resulting from calls and e-mailed queries handled by the customer care Centre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dirty="0">
                          <a:effectLst/>
                        </a:rPr>
                        <a:t>90%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dirty="0">
                          <a:effectLst/>
                        </a:rPr>
                        <a:t>90%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ZA" sz="1000" dirty="0">
                          <a:effectLst/>
                        </a:rPr>
                        <a:t>90%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ZA" sz="1000" dirty="0">
                          <a:effectLst/>
                        </a:rPr>
                        <a:t>90%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3007695634"/>
                  </a:ext>
                </a:extLst>
              </a:tr>
              <a:tr h="310492">
                <a:tc gridSpan="9">
                  <a:txBody>
                    <a:bodyPr/>
                    <a:lstStyle/>
                    <a:p>
                      <a:pPr marL="0" marR="0">
                        <a:lnSpc>
                          <a:spcPct val="115000"/>
                        </a:lnSpc>
                        <a:spcBef>
                          <a:spcPts val="0"/>
                        </a:spcBef>
                        <a:spcAft>
                          <a:spcPts val="0"/>
                        </a:spcAft>
                      </a:pPr>
                      <a:r>
                        <a:rPr lang="en-US" sz="1000" dirty="0">
                          <a:effectLst/>
                        </a:rPr>
                        <a:t>Outcome 3: To ensure that all regulated entities comply with National Policy, the MSA and Regulations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71597248"/>
                  </a:ext>
                </a:extLst>
              </a:tr>
              <a:tr h="310492">
                <a:tc gridSpan="9">
                  <a:txBody>
                    <a:bodyPr/>
                    <a:lstStyle/>
                    <a:p>
                      <a:pPr marL="0" marR="0">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Output 32: Resolve complaints with the aim of protecting beneficiaries of medical schemes. </a:t>
                      </a:r>
                      <a:endParaRPr lang="en-GB" sz="1000" dirty="0">
                        <a:effectLst/>
                        <a:latin typeface="+mn-lt"/>
                        <a:ea typeface="Calibri" panose="020F0502020204030204" pitchFamily="34" charset="0"/>
                        <a:cs typeface="Times New Roman" panose="02020603050405020304" pitchFamily="18" charset="0"/>
                      </a:endParaRPr>
                    </a:p>
                  </a:txBody>
                  <a:tcPr marL="54855" marR="54855"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07666254"/>
                  </a:ext>
                </a:extLst>
              </a:tr>
              <a:tr h="631300">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Indicator </a:t>
                      </a:r>
                    </a:p>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32.1</a:t>
                      </a:r>
                    </a:p>
                  </a:txBody>
                  <a:tcPr marL="54855" marR="54855"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Percentage of complaints older than 120 calendar days adjudicated during the reporting period in accordance with complaints standard operating procedures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3327526242"/>
                  </a:ext>
                </a:extLst>
              </a:tr>
              <a:tr h="631300">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Indicator </a:t>
                      </a:r>
                    </a:p>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32.2</a:t>
                      </a:r>
                    </a:p>
                  </a:txBody>
                  <a:tcPr marL="54855" marR="54855"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Percentage of category 4 complaints adjudicated within 120 </a:t>
                      </a:r>
                    </a:p>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calendar days and in accordance with complaints standard operating procedures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65%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2441463139"/>
                  </a:ext>
                </a:extLst>
              </a:tr>
              <a:tr h="631300">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Indicator </a:t>
                      </a:r>
                    </a:p>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32.3 </a:t>
                      </a:r>
                    </a:p>
                  </a:txBody>
                  <a:tcPr marL="54855" marR="54855"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Percentage of category 1 complaints adjudicated within 30 working days and in accordance with complaints standard operating procedures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3938479829"/>
                  </a:ext>
                </a:extLst>
              </a:tr>
            </a:tbl>
          </a:graphicData>
        </a:graphic>
      </p:graphicFrame>
    </p:spTree>
    <p:extLst>
      <p:ext uri="{BB962C8B-B14F-4D97-AF65-F5344CB8AC3E}">
        <p14:creationId xmlns:p14="http://schemas.microsoft.com/office/powerpoint/2010/main" val="1873901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09604" y="228600"/>
          <a:ext cx="1828800" cy="6492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38</a:t>
            </a:fld>
            <a:endParaRPr lang="en-US"/>
          </a:p>
        </p:txBody>
      </p:sp>
      <p:graphicFrame>
        <p:nvGraphicFramePr>
          <p:cNvPr id="3" name="Table 2">
            <a:extLst>
              <a:ext uri="{FF2B5EF4-FFF2-40B4-BE49-F238E27FC236}">
                <a16:creationId xmlns:a16="http://schemas.microsoft.com/office/drawing/2014/main" id="{BA2DBF33-4BD7-4F07-8239-3EC04CB13E06}"/>
              </a:ext>
            </a:extLst>
          </p:cNvPr>
          <p:cNvGraphicFramePr>
            <a:graphicFrameLocks noGrp="1"/>
          </p:cNvGraphicFramePr>
          <p:nvPr/>
        </p:nvGraphicFramePr>
        <p:xfrm>
          <a:off x="2438404" y="228600"/>
          <a:ext cx="8300714" cy="6492873"/>
        </p:xfrm>
        <a:graphic>
          <a:graphicData uri="http://schemas.openxmlformats.org/drawingml/2006/table">
            <a:tbl>
              <a:tblPr firstRow="1" firstCol="1" bandRow="1">
                <a:tableStyleId>{5C22544A-7EE6-4342-B048-85BDC9FD1C3A}</a:tableStyleId>
              </a:tblPr>
              <a:tblGrid>
                <a:gridCol w="1319349">
                  <a:extLst>
                    <a:ext uri="{9D8B030D-6E8A-4147-A177-3AD203B41FA5}">
                      <a16:colId xmlns:a16="http://schemas.microsoft.com/office/drawing/2014/main" val="2560421532"/>
                    </a:ext>
                  </a:extLst>
                </a:gridCol>
                <a:gridCol w="1954861">
                  <a:extLst>
                    <a:ext uri="{9D8B030D-6E8A-4147-A177-3AD203B41FA5}">
                      <a16:colId xmlns:a16="http://schemas.microsoft.com/office/drawing/2014/main" val="3591700968"/>
                    </a:ext>
                  </a:extLst>
                </a:gridCol>
                <a:gridCol w="718072">
                  <a:extLst>
                    <a:ext uri="{9D8B030D-6E8A-4147-A177-3AD203B41FA5}">
                      <a16:colId xmlns:a16="http://schemas.microsoft.com/office/drawing/2014/main" val="3518377943"/>
                    </a:ext>
                  </a:extLst>
                </a:gridCol>
                <a:gridCol w="718072">
                  <a:extLst>
                    <a:ext uri="{9D8B030D-6E8A-4147-A177-3AD203B41FA5}">
                      <a16:colId xmlns:a16="http://schemas.microsoft.com/office/drawing/2014/main" val="933424536"/>
                    </a:ext>
                  </a:extLst>
                </a:gridCol>
                <a:gridCol w="718072">
                  <a:extLst>
                    <a:ext uri="{9D8B030D-6E8A-4147-A177-3AD203B41FA5}">
                      <a16:colId xmlns:a16="http://schemas.microsoft.com/office/drawing/2014/main" val="2807176877"/>
                    </a:ext>
                  </a:extLst>
                </a:gridCol>
                <a:gridCol w="718072">
                  <a:extLst>
                    <a:ext uri="{9D8B030D-6E8A-4147-A177-3AD203B41FA5}">
                      <a16:colId xmlns:a16="http://schemas.microsoft.com/office/drawing/2014/main" val="1680314773"/>
                    </a:ext>
                  </a:extLst>
                </a:gridCol>
                <a:gridCol w="718072">
                  <a:extLst>
                    <a:ext uri="{9D8B030D-6E8A-4147-A177-3AD203B41FA5}">
                      <a16:colId xmlns:a16="http://schemas.microsoft.com/office/drawing/2014/main" val="3231225831"/>
                    </a:ext>
                  </a:extLst>
                </a:gridCol>
                <a:gridCol w="718072">
                  <a:extLst>
                    <a:ext uri="{9D8B030D-6E8A-4147-A177-3AD203B41FA5}">
                      <a16:colId xmlns:a16="http://schemas.microsoft.com/office/drawing/2014/main" val="2474597347"/>
                    </a:ext>
                  </a:extLst>
                </a:gridCol>
                <a:gridCol w="718072">
                  <a:extLst>
                    <a:ext uri="{9D8B030D-6E8A-4147-A177-3AD203B41FA5}">
                      <a16:colId xmlns:a16="http://schemas.microsoft.com/office/drawing/2014/main" val="3698275858"/>
                    </a:ext>
                  </a:extLst>
                </a:gridCol>
              </a:tblGrid>
              <a:tr h="939884">
                <a:tc rowSpan="2" gridSpan="2">
                  <a:txBody>
                    <a:bodyPr/>
                    <a:lstStyle/>
                    <a:p>
                      <a:pPr marL="0" marR="0" algn="ctr">
                        <a:lnSpc>
                          <a:spcPct val="115000"/>
                        </a:lnSpc>
                        <a:spcBef>
                          <a:spcPts val="0"/>
                        </a:spcBef>
                        <a:spcAft>
                          <a:spcPts val="0"/>
                        </a:spcAft>
                      </a:pPr>
                      <a:r>
                        <a:rPr lang="en-ZA" sz="1000" dirty="0">
                          <a:effectLst/>
                        </a:rPr>
                        <a:t>Performance Indicators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rowSpan="2" hMerge="1">
                  <a:txBody>
                    <a:bodyPr/>
                    <a:lstStyle/>
                    <a:p>
                      <a:endParaRPr lang="en-GB"/>
                    </a:p>
                  </a:txBody>
                  <a:tcPr/>
                </a:tc>
                <a:tc gridSpan="3">
                  <a:txBody>
                    <a:bodyPr/>
                    <a:lstStyle/>
                    <a:p>
                      <a:pPr marL="0" marR="0" algn="ctr">
                        <a:lnSpc>
                          <a:spcPct val="115000"/>
                        </a:lnSpc>
                        <a:spcBef>
                          <a:spcPts val="0"/>
                        </a:spcBef>
                        <a:spcAft>
                          <a:spcPts val="0"/>
                        </a:spcAft>
                      </a:pPr>
                      <a:r>
                        <a:rPr lang="en-ZA" sz="1000" dirty="0">
                          <a:effectLst/>
                        </a:rPr>
                        <a:t>Audited/actual performance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hMerge="1">
                  <a:txBody>
                    <a:bodyPr/>
                    <a:lstStyle/>
                    <a:p>
                      <a:endParaRPr lang="en-GB"/>
                    </a:p>
                  </a:txBody>
                  <a:tcPr/>
                </a:tc>
                <a:tc hMerge="1">
                  <a:txBody>
                    <a:bodyPr/>
                    <a:lstStyle/>
                    <a:p>
                      <a:endParaRPr lang="en-GB"/>
                    </a:p>
                  </a:txBody>
                  <a:tcPr/>
                </a:tc>
                <a:tc>
                  <a:txBody>
                    <a:bodyPr/>
                    <a:lstStyle/>
                    <a:p>
                      <a:pPr marL="0" marR="0" algn="ctr">
                        <a:lnSpc>
                          <a:spcPct val="115000"/>
                        </a:lnSpc>
                        <a:spcBef>
                          <a:spcPts val="0"/>
                        </a:spcBef>
                        <a:spcAft>
                          <a:spcPts val="0"/>
                        </a:spcAft>
                      </a:pPr>
                      <a:r>
                        <a:rPr lang="en-ZA" sz="1000">
                          <a:effectLst/>
                        </a:rPr>
                        <a:t>Estimated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gridSpan="3">
                  <a:txBody>
                    <a:bodyPr/>
                    <a:lstStyle/>
                    <a:p>
                      <a:pPr marL="0" marR="0" algn="ctr">
                        <a:lnSpc>
                          <a:spcPct val="115000"/>
                        </a:lnSpc>
                        <a:spcBef>
                          <a:spcPts val="0"/>
                        </a:spcBef>
                        <a:spcAft>
                          <a:spcPts val="0"/>
                        </a:spcAft>
                      </a:pPr>
                      <a:r>
                        <a:rPr lang="en-ZA" sz="1000">
                          <a:effectLst/>
                        </a:rPr>
                        <a:t>Medium-term targets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59133238"/>
                  </a:ext>
                </a:extLst>
              </a:tr>
              <a:tr h="368606">
                <a:tc gridSpan="2" vMerge="1">
                  <a:txBody>
                    <a:bodyPr/>
                    <a:lstStyle/>
                    <a:p>
                      <a:endParaRPr lang="en-GB"/>
                    </a:p>
                  </a:txBody>
                  <a:tcPr/>
                </a:tc>
                <a:tc hMerge="1" vMerge="1">
                  <a:txBody>
                    <a:bodyPr/>
                    <a:lstStyle/>
                    <a:p>
                      <a:endParaRPr lang="en-GB"/>
                    </a:p>
                  </a:txBody>
                  <a:tcPr/>
                </a:tc>
                <a:tc>
                  <a:txBody>
                    <a:bodyPr/>
                    <a:lstStyle/>
                    <a:p>
                      <a:pPr marL="0" marR="0" algn="ctr">
                        <a:lnSpc>
                          <a:spcPct val="115000"/>
                        </a:lnSpc>
                        <a:spcBef>
                          <a:spcPts val="0"/>
                        </a:spcBef>
                        <a:spcAft>
                          <a:spcPts val="0"/>
                        </a:spcAft>
                      </a:pPr>
                      <a:r>
                        <a:rPr lang="en-ZA" sz="1000" dirty="0">
                          <a:effectLst/>
                        </a:rPr>
                        <a:t>2018/19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2019/20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2020/21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2021/22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2022/23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6"/>
                    </a:solidFill>
                  </a:tcPr>
                </a:tc>
                <a:tc>
                  <a:txBody>
                    <a:bodyPr/>
                    <a:lstStyle/>
                    <a:p>
                      <a:pPr marL="0" marR="0" algn="ctr">
                        <a:lnSpc>
                          <a:spcPct val="115000"/>
                        </a:lnSpc>
                        <a:spcBef>
                          <a:spcPts val="0"/>
                        </a:spcBef>
                        <a:spcAft>
                          <a:spcPts val="0"/>
                        </a:spcAft>
                      </a:pPr>
                      <a:r>
                        <a:rPr lang="en-ZA" sz="1000" dirty="0">
                          <a:effectLst/>
                        </a:rPr>
                        <a:t>2023/24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2024/25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extLst>
                  <a:ext uri="{0D108BD9-81ED-4DB2-BD59-A6C34878D82A}">
                    <a16:rowId xmlns:a16="http://schemas.microsoft.com/office/drawing/2014/main" val="1091013191"/>
                  </a:ext>
                </a:extLst>
              </a:tr>
              <a:tr h="244442">
                <a:tc gridSpan="9">
                  <a:txBody>
                    <a:bodyPr/>
                    <a:lstStyle/>
                    <a:p>
                      <a:pPr marL="0" marR="0">
                        <a:lnSpc>
                          <a:spcPct val="115000"/>
                        </a:lnSpc>
                        <a:spcBef>
                          <a:spcPts val="0"/>
                        </a:spcBef>
                        <a:spcAft>
                          <a:spcPts val="0"/>
                        </a:spcAft>
                      </a:pPr>
                      <a:r>
                        <a:rPr lang="en-US" sz="1000" dirty="0">
                          <a:effectLst/>
                        </a:rPr>
                        <a:t>Outcome 3: To ensure that all regulated entities comply with National Policy, the MSA and Regulations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71597248"/>
                  </a:ext>
                </a:extLst>
              </a:tr>
              <a:tr h="286463">
                <a:tc gridSpan="9">
                  <a:txBody>
                    <a:bodyPr/>
                    <a:lstStyle/>
                    <a:p>
                      <a:pPr marL="0" marR="0">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Output 32: Resolve complaints with the aim of protecting beneficiaries of medical schemes. </a:t>
                      </a:r>
                      <a:endParaRPr lang="en-GB" sz="1000" dirty="0">
                        <a:effectLst/>
                        <a:latin typeface="+mn-lt"/>
                        <a:ea typeface="Calibri" panose="020F0502020204030204" pitchFamily="34" charset="0"/>
                        <a:cs typeface="Times New Roman" panose="02020603050405020304" pitchFamily="18" charset="0"/>
                      </a:endParaRPr>
                    </a:p>
                  </a:txBody>
                  <a:tcPr marL="54855" marR="54855"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07666254"/>
                  </a:ext>
                </a:extLst>
              </a:tr>
              <a:tr h="1028101">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Indicator </a:t>
                      </a:r>
                    </a:p>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32.4</a:t>
                      </a:r>
                    </a:p>
                  </a:txBody>
                  <a:tcPr marL="54855" marR="54855"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Percentage of category 2 complaints adjudicated within 60 working days and in accordance with complaints standard operating procedures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3327526242"/>
                  </a:ext>
                </a:extLst>
              </a:tr>
              <a:tr h="1028101">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Indicator </a:t>
                      </a:r>
                    </a:p>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32.5</a:t>
                      </a:r>
                    </a:p>
                  </a:txBody>
                  <a:tcPr marL="54855" marR="54855"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Percentage of category 3 complaints adjudicated within 90 working days and in accordance with complaints standard operating procedures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2441463139"/>
                  </a:ext>
                </a:extLst>
              </a:tr>
              <a:tr h="1236164">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Indicator </a:t>
                      </a:r>
                    </a:p>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32.6</a:t>
                      </a:r>
                    </a:p>
                  </a:txBody>
                  <a:tcPr marL="54855" marR="54855"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Percentage of Rulings submitted to Corporate Services for publication on the CMS website within 30 calendar days following the lapse of 3 months within which an appeal must be filed.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New indicator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3938479829"/>
                  </a:ext>
                </a:extLst>
              </a:tr>
              <a:tr h="680556">
                <a:tc gridSpan="9">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Output 33: Appeal Committee hearings attended based on requests from Council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5"/>
                    </a:solidFill>
                  </a:tcPr>
                </a:tc>
                <a:tc hMerge="1">
                  <a:txBody>
                    <a:bodyPr/>
                    <a:lstStyle/>
                    <a:p>
                      <a:pPr marL="0" marR="0">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29153901"/>
                  </a:ext>
                </a:extLst>
              </a:tr>
              <a:tr h="680556">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Indicator 33.1</a:t>
                      </a:r>
                    </a:p>
                  </a:txBody>
                  <a:tcPr marL="54855" marR="54855"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Percentage of Appeal Committee hearings attended based on requests from the Council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3893979832"/>
                  </a:ext>
                </a:extLst>
              </a:tr>
            </a:tbl>
          </a:graphicData>
        </a:graphic>
      </p:graphicFrame>
    </p:spTree>
    <p:extLst>
      <p:ext uri="{BB962C8B-B14F-4D97-AF65-F5344CB8AC3E}">
        <p14:creationId xmlns:p14="http://schemas.microsoft.com/office/powerpoint/2010/main" val="1304439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09604" y="228600"/>
          <a:ext cx="1828800" cy="6492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39</a:t>
            </a:fld>
            <a:endParaRPr lang="en-US"/>
          </a:p>
        </p:txBody>
      </p:sp>
      <p:graphicFrame>
        <p:nvGraphicFramePr>
          <p:cNvPr id="3" name="Table 2">
            <a:extLst>
              <a:ext uri="{FF2B5EF4-FFF2-40B4-BE49-F238E27FC236}">
                <a16:creationId xmlns:a16="http://schemas.microsoft.com/office/drawing/2014/main" id="{BA2DBF33-4BD7-4F07-8239-3EC04CB13E06}"/>
              </a:ext>
            </a:extLst>
          </p:cNvPr>
          <p:cNvGraphicFramePr>
            <a:graphicFrameLocks noGrp="1"/>
          </p:cNvGraphicFramePr>
          <p:nvPr/>
        </p:nvGraphicFramePr>
        <p:xfrm>
          <a:off x="2438404" y="228600"/>
          <a:ext cx="8300714" cy="6400801"/>
        </p:xfrm>
        <a:graphic>
          <a:graphicData uri="http://schemas.openxmlformats.org/drawingml/2006/table">
            <a:tbl>
              <a:tblPr firstRow="1" firstCol="1" bandRow="1">
                <a:tableStyleId>{5C22544A-7EE6-4342-B048-85BDC9FD1C3A}</a:tableStyleId>
              </a:tblPr>
              <a:tblGrid>
                <a:gridCol w="1319349">
                  <a:extLst>
                    <a:ext uri="{9D8B030D-6E8A-4147-A177-3AD203B41FA5}">
                      <a16:colId xmlns:a16="http://schemas.microsoft.com/office/drawing/2014/main" val="2560421532"/>
                    </a:ext>
                  </a:extLst>
                </a:gridCol>
                <a:gridCol w="1954861">
                  <a:extLst>
                    <a:ext uri="{9D8B030D-6E8A-4147-A177-3AD203B41FA5}">
                      <a16:colId xmlns:a16="http://schemas.microsoft.com/office/drawing/2014/main" val="3591700968"/>
                    </a:ext>
                  </a:extLst>
                </a:gridCol>
                <a:gridCol w="718072">
                  <a:extLst>
                    <a:ext uri="{9D8B030D-6E8A-4147-A177-3AD203B41FA5}">
                      <a16:colId xmlns:a16="http://schemas.microsoft.com/office/drawing/2014/main" val="3518377943"/>
                    </a:ext>
                  </a:extLst>
                </a:gridCol>
                <a:gridCol w="718072">
                  <a:extLst>
                    <a:ext uri="{9D8B030D-6E8A-4147-A177-3AD203B41FA5}">
                      <a16:colId xmlns:a16="http://schemas.microsoft.com/office/drawing/2014/main" val="933424536"/>
                    </a:ext>
                  </a:extLst>
                </a:gridCol>
                <a:gridCol w="718072">
                  <a:extLst>
                    <a:ext uri="{9D8B030D-6E8A-4147-A177-3AD203B41FA5}">
                      <a16:colId xmlns:a16="http://schemas.microsoft.com/office/drawing/2014/main" val="2807176877"/>
                    </a:ext>
                  </a:extLst>
                </a:gridCol>
                <a:gridCol w="718072">
                  <a:extLst>
                    <a:ext uri="{9D8B030D-6E8A-4147-A177-3AD203B41FA5}">
                      <a16:colId xmlns:a16="http://schemas.microsoft.com/office/drawing/2014/main" val="1680314773"/>
                    </a:ext>
                  </a:extLst>
                </a:gridCol>
                <a:gridCol w="718072">
                  <a:extLst>
                    <a:ext uri="{9D8B030D-6E8A-4147-A177-3AD203B41FA5}">
                      <a16:colId xmlns:a16="http://schemas.microsoft.com/office/drawing/2014/main" val="3231225831"/>
                    </a:ext>
                  </a:extLst>
                </a:gridCol>
                <a:gridCol w="718072">
                  <a:extLst>
                    <a:ext uri="{9D8B030D-6E8A-4147-A177-3AD203B41FA5}">
                      <a16:colId xmlns:a16="http://schemas.microsoft.com/office/drawing/2014/main" val="2474597347"/>
                    </a:ext>
                  </a:extLst>
                </a:gridCol>
                <a:gridCol w="718072">
                  <a:extLst>
                    <a:ext uri="{9D8B030D-6E8A-4147-A177-3AD203B41FA5}">
                      <a16:colId xmlns:a16="http://schemas.microsoft.com/office/drawing/2014/main" val="3698275858"/>
                    </a:ext>
                  </a:extLst>
                </a:gridCol>
              </a:tblGrid>
              <a:tr h="1027552">
                <a:tc rowSpan="2" gridSpan="2">
                  <a:txBody>
                    <a:bodyPr/>
                    <a:lstStyle/>
                    <a:p>
                      <a:pPr marL="0" marR="0" algn="ctr">
                        <a:lnSpc>
                          <a:spcPct val="115000"/>
                        </a:lnSpc>
                        <a:spcBef>
                          <a:spcPts val="0"/>
                        </a:spcBef>
                        <a:spcAft>
                          <a:spcPts val="0"/>
                        </a:spcAft>
                      </a:pPr>
                      <a:r>
                        <a:rPr lang="en-ZA" sz="1000" dirty="0">
                          <a:effectLst/>
                        </a:rPr>
                        <a:t>Performance Indicators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rowSpan="2" hMerge="1">
                  <a:txBody>
                    <a:bodyPr/>
                    <a:lstStyle/>
                    <a:p>
                      <a:endParaRPr lang="en-GB"/>
                    </a:p>
                  </a:txBody>
                  <a:tcPr/>
                </a:tc>
                <a:tc gridSpan="3">
                  <a:txBody>
                    <a:bodyPr/>
                    <a:lstStyle/>
                    <a:p>
                      <a:pPr marL="0" marR="0" algn="ctr">
                        <a:lnSpc>
                          <a:spcPct val="115000"/>
                        </a:lnSpc>
                        <a:spcBef>
                          <a:spcPts val="0"/>
                        </a:spcBef>
                        <a:spcAft>
                          <a:spcPts val="0"/>
                        </a:spcAft>
                      </a:pPr>
                      <a:r>
                        <a:rPr lang="en-ZA" sz="1000" dirty="0">
                          <a:effectLst/>
                        </a:rPr>
                        <a:t>Audited/actual performance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hMerge="1">
                  <a:txBody>
                    <a:bodyPr/>
                    <a:lstStyle/>
                    <a:p>
                      <a:endParaRPr lang="en-GB"/>
                    </a:p>
                  </a:txBody>
                  <a:tcPr/>
                </a:tc>
                <a:tc hMerge="1">
                  <a:txBody>
                    <a:bodyPr/>
                    <a:lstStyle/>
                    <a:p>
                      <a:endParaRPr lang="en-GB"/>
                    </a:p>
                  </a:txBody>
                  <a:tcPr/>
                </a:tc>
                <a:tc>
                  <a:txBody>
                    <a:bodyPr/>
                    <a:lstStyle/>
                    <a:p>
                      <a:pPr marL="0" marR="0" algn="ctr">
                        <a:lnSpc>
                          <a:spcPct val="115000"/>
                        </a:lnSpc>
                        <a:spcBef>
                          <a:spcPts val="0"/>
                        </a:spcBef>
                        <a:spcAft>
                          <a:spcPts val="0"/>
                        </a:spcAft>
                      </a:pPr>
                      <a:r>
                        <a:rPr lang="en-ZA" sz="1000">
                          <a:effectLst/>
                        </a:rPr>
                        <a:t>Estimated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gridSpan="3">
                  <a:txBody>
                    <a:bodyPr/>
                    <a:lstStyle/>
                    <a:p>
                      <a:pPr marL="0" marR="0" algn="ctr">
                        <a:lnSpc>
                          <a:spcPct val="115000"/>
                        </a:lnSpc>
                        <a:spcBef>
                          <a:spcPts val="0"/>
                        </a:spcBef>
                        <a:spcAft>
                          <a:spcPts val="0"/>
                        </a:spcAft>
                      </a:pPr>
                      <a:r>
                        <a:rPr lang="en-ZA" sz="1000">
                          <a:effectLst/>
                        </a:rPr>
                        <a:t>Medium-term targets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59133238"/>
                  </a:ext>
                </a:extLst>
              </a:tr>
              <a:tr h="402988">
                <a:tc gridSpan="2" vMerge="1">
                  <a:txBody>
                    <a:bodyPr/>
                    <a:lstStyle/>
                    <a:p>
                      <a:endParaRPr lang="en-GB"/>
                    </a:p>
                  </a:txBody>
                  <a:tcPr/>
                </a:tc>
                <a:tc hMerge="1" vMerge="1">
                  <a:txBody>
                    <a:bodyPr/>
                    <a:lstStyle/>
                    <a:p>
                      <a:endParaRPr lang="en-GB"/>
                    </a:p>
                  </a:txBody>
                  <a:tcPr/>
                </a:tc>
                <a:tc>
                  <a:txBody>
                    <a:bodyPr/>
                    <a:lstStyle/>
                    <a:p>
                      <a:pPr marL="0" marR="0" algn="ctr">
                        <a:lnSpc>
                          <a:spcPct val="115000"/>
                        </a:lnSpc>
                        <a:spcBef>
                          <a:spcPts val="0"/>
                        </a:spcBef>
                        <a:spcAft>
                          <a:spcPts val="0"/>
                        </a:spcAft>
                      </a:pPr>
                      <a:r>
                        <a:rPr lang="en-ZA" sz="1000" dirty="0">
                          <a:effectLst/>
                        </a:rPr>
                        <a:t>2018/19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2019/20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2020/21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2021/22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2022/23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6"/>
                    </a:solidFill>
                  </a:tcPr>
                </a:tc>
                <a:tc>
                  <a:txBody>
                    <a:bodyPr/>
                    <a:lstStyle/>
                    <a:p>
                      <a:pPr marL="0" marR="0" algn="ctr">
                        <a:lnSpc>
                          <a:spcPct val="115000"/>
                        </a:lnSpc>
                        <a:spcBef>
                          <a:spcPts val="0"/>
                        </a:spcBef>
                        <a:spcAft>
                          <a:spcPts val="0"/>
                        </a:spcAft>
                      </a:pPr>
                      <a:r>
                        <a:rPr lang="en-ZA" sz="1000" dirty="0">
                          <a:effectLst/>
                        </a:rPr>
                        <a:t>2023/24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2024/25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extLst>
                  <a:ext uri="{0D108BD9-81ED-4DB2-BD59-A6C34878D82A}">
                    <a16:rowId xmlns:a16="http://schemas.microsoft.com/office/drawing/2014/main" val="1091013191"/>
                  </a:ext>
                </a:extLst>
              </a:tr>
              <a:tr h="267242">
                <a:tc gridSpan="9">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Outcome 1: To promote the improvement of quality and the reduction of costs in the private health care sector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71597248"/>
                  </a:ext>
                </a:extLst>
              </a:tr>
              <a:tr h="313183">
                <a:tc gridSpan="9">
                  <a:txBody>
                    <a:bodyPr/>
                    <a:lstStyle/>
                    <a:p>
                      <a:pPr marL="0" marR="0">
                        <a:lnSpc>
                          <a:spcPct val="115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Output 34: Formulate Prescribed Minimum Benefits (PMBs) definitions to ensure uniform interpretation of the benefits and entitlements </a:t>
                      </a:r>
                      <a:endParaRPr lang="en-GB" sz="1000" dirty="0">
                        <a:effectLst/>
                        <a:latin typeface="+mn-lt"/>
                        <a:ea typeface="Calibri" panose="020F0502020204030204" pitchFamily="34" charset="0"/>
                        <a:cs typeface="Times New Roman" panose="02020603050405020304" pitchFamily="18" charset="0"/>
                      </a:endParaRPr>
                    </a:p>
                  </a:txBody>
                  <a:tcPr marL="54855" marR="54855" marT="0" marB="0">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07666254"/>
                  </a:ext>
                </a:extLst>
              </a:tr>
              <a:tr h="446609">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Indicator 34.1 </a:t>
                      </a:r>
                    </a:p>
                  </a:txBody>
                  <a:tcPr marL="54855" marR="54855"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 number of  benefit definitions published.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3327526242"/>
                  </a:ext>
                </a:extLst>
              </a:tr>
              <a:tr h="1713221">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Indicator 34.2</a:t>
                      </a:r>
                    </a:p>
                  </a:txBody>
                  <a:tcPr marL="54855" marR="54855"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 service-based preventative and primary healthcare package and costing methodology report was submitted to the Executive Authority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Develop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primary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healthcare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package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for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incorporation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into the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PMBs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Revised and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updated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PMB befits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package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costed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Review and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update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revised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PMB benefit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package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Review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and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update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revised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PMB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benefit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package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Review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and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update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revised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PMB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benefit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package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Review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and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update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revised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PMB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benefit </a:t>
                      </a:r>
                    </a:p>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package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2441463139"/>
                  </a:ext>
                </a:extLst>
              </a:tr>
              <a:tr h="258392">
                <a:tc gridSpan="9">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Output 35: Provide clinical opinions to resolve complaints and enquiries.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5"/>
                    </a:solidFill>
                  </a:tcPr>
                </a:tc>
                <a:tc hMerge="1">
                  <a:txBody>
                    <a:bodyPr/>
                    <a:lstStyle/>
                    <a:p>
                      <a:pPr marL="0" marR="0">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2453165191"/>
                  </a:ext>
                </a:extLst>
              </a:tr>
              <a:tr h="985807">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Indicator 35.1</a:t>
                      </a:r>
                    </a:p>
                  </a:txBody>
                  <a:tcPr marL="54855" marR="54855"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Percentage of category 1 clinical opinions provided within 30 working days of receipt of a request from Complaints Adjudication Unit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54%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92.75%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3938479829"/>
                  </a:ext>
                </a:extLst>
              </a:tr>
              <a:tr h="985807">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Indicator 35.2</a:t>
                      </a:r>
                    </a:p>
                  </a:txBody>
                  <a:tcPr marL="54855" marR="54855"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Percentage of category 2 clinical opinions provided within 60 working days of receipt of a request from Complaints Adjudication Unit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1571113331"/>
                  </a:ext>
                </a:extLst>
              </a:tr>
            </a:tbl>
          </a:graphicData>
        </a:graphic>
      </p:graphicFrame>
    </p:spTree>
    <p:extLst>
      <p:ext uri="{BB962C8B-B14F-4D97-AF65-F5344CB8AC3E}">
        <p14:creationId xmlns:p14="http://schemas.microsoft.com/office/powerpoint/2010/main" val="254921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Content Placeholder 14" descr="Text&#10;&#10;Description automatically generated">
            <a:extLst>
              <a:ext uri="{FF2B5EF4-FFF2-40B4-BE49-F238E27FC236}">
                <a16:creationId xmlns:a16="http://schemas.microsoft.com/office/drawing/2014/main" id="{22C76ECD-96DB-754C-8B48-067C7B010C2F}"/>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4" name="Slide Number Placeholder 3">
            <a:extLst>
              <a:ext uri="{FF2B5EF4-FFF2-40B4-BE49-F238E27FC236}">
                <a16:creationId xmlns:a16="http://schemas.microsoft.com/office/drawing/2014/main" id="{A351AE1A-6136-B744-9896-050FC2516FF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32CA3CC-1038-3548-902E-E6592C1F8EB7}" type="slidenum">
              <a:rPr lang="en-US" sz="1200">
                <a:solidFill>
                  <a:srgbClr val="FFFFFF"/>
                </a:solidFill>
                <a:latin typeface="+mn-lt"/>
              </a:rPr>
              <a:pPr>
                <a:spcAft>
                  <a:spcPts val="600"/>
                </a:spcAft>
              </a:pPr>
              <a:t>4</a:t>
            </a:fld>
            <a:endParaRPr lang="en-US" sz="1200">
              <a:solidFill>
                <a:srgbClr val="FFFFFF"/>
              </a:solidFill>
              <a:latin typeface="+mn-lt"/>
            </a:endParaRPr>
          </a:p>
        </p:txBody>
      </p:sp>
    </p:spTree>
    <p:extLst>
      <p:ext uri="{BB962C8B-B14F-4D97-AF65-F5344CB8AC3E}">
        <p14:creationId xmlns:p14="http://schemas.microsoft.com/office/powerpoint/2010/main" val="2551981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09604" y="228600"/>
          <a:ext cx="1828800" cy="6492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03944A67-7E5C-437A-8098-CBB4841ACD4D}" type="slidenum">
              <a:rPr lang="en-US" smtClean="0"/>
              <a:pPr/>
              <a:t>40</a:t>
            </a:fld>
            <a:endParaRPr lang="en-US"/>
          </a:p>
        </p:txBody>
      </p:sp>
      <p:graphicFrame>
        <p:nvGraphicFramePr>
          <p:cNvPr id="3" name="Table 2">
            <a:extLst>
              <a:ext uri="{FF2B5EF4-FFF2-40B4-BE49-F238E27FC236}">
                <a16:creationId xmlns:a16="http://schemas.microsoft.com/office/drawing/2014/main" id="{BA2DBF33-4BD7-4F07-8239-3EC04CB13E06}"/>
              </a:ext>
            </a:extLst>
          </p:cNvPr>
          <p:cNvGraphicFramePr>
            <a:graphicFrameLocks noGrp="1"/>
          </p:cNvGraphicFramePr>
          <p:nvPr/>
        </p:nvGraphicFramePr>
        <p:xfrm>
          <a:off x="2438404" y="241300"/>
          <a:ext cx="8300714" cy="6492875"/>
        </p:xfrm>
        <a:graphic>
          <a:graphicData uri="http://schemas.openxmlformats.org/drawingml/2006/table">
            <a:tbl>
              <a:tblPr firstRow="1" firstCol="1" bandRow="1">
                <a:tableStyleId>{5C22544A-7EE6-4342-B048-85BDC9FD1C3A}</a:tableStyleId>
              </a:tblPr>
              <a:tblGrid>
                <a:gridCol w="1319349">
                  <a:extLst>
                    <a:ext uri="{9D8B030D-6E8A-4147-A177-3AD203B41FA5}">
                      <a16:colId xmlns:a16="http://schemas.microsoft.com/office/drawing/2014/main" val="2560421532"/>
                    </a:ext>
                  </a:extLst>
                </a:gridCol>
                <a:gridCol w="1954861">
                  <a:extLst>
                    <a:ext uri="{9D8B030D-6E8A-4147-A177-3AD203B41FA5}">
                      <a16:colId xmlns:a16="http://schemas.microsoft.com/office/drawing/2014/main" val="3591700968"/>
                    </a:ext>
                  </a:extLst>
                </a:gridCol>
                <a:gridCol w="718072">
                  <a:extLst>
                    <a:ext uri="{9D8B030D-6E8A-4147-A177-3AD203B41FA5}">
                      <a16:colId xmlns:a16="http://schemas.microsoft.com/office/drawing/2014/main" val="3518377943"/>
                    </a:ext>
                  </a:extLst>
                </a:gridCol>
                <a:gridCol w="718072">
                  <a:extLst>
                    <a:ext uri="{9D8B030D-6E8A-4147-A177-3AD203B41FA5}">
                      <a16:colId xmlns:a16="http://schemas.microsoft.com/office/drawing/2014/main" val="933424536"/>
                    </a:ext>
                  </a:extLst>
                </a:gridCol>
                <a:gridCol w="718072">
                  <a:extLst>
                    <a:ext uri="{9D8B030D-6E8A-4147-A177-3AD203B41FA5}">
                      <a16:colId xmlns:a16="http://schemas.microsoft.com/office/drawing/2014/main" val="2807176877"/>
                    </a:ext>
                  </a:extLst>
                </a:gridCol>
                <a:gridCol w="718072">
                  <a:extLst>
                    <a:ext uri="{9D8B030D-6E8A-4147-A177-3AD203B41FA5}">
                      <a16:colId xmlns:a16="http://schemas.microsoft.com/office/drawing/2014/main" val="1680314773"/>
                    </a:ext>
                  </a:extLst>
                </a:gridCol>
                <a:gridCol w="718072">
                  <a:extLst>
                    <a:ext uri="{9D8B030D-6E8A-4147-A177-3AD203B41FA5}">
                      <a16:colId xmlns:a16="http://schemas.microsoft.com/office/drawing/2014/main" val="3231225831"/>
                    </a:ext>
                  </a:extLst>
                </a:gridCol>
                <a:gridCol w="718072">
                  <a:extLst>
                    <a:ext uri="{9D8B030D-6E8A-4147-A177-3AD203B41FA5}">
                      <a16:colId xmlns:a16="http://schemas.microsoft.com/office/drawing/2014/main" val="2474597347"/>
                    </a:ext>
                  </a:extLst>
                </a:gridCol>
                <a:gridCol w="718072">
                  <a:extLst>
                    <a:ext uri="{9D8B030D-6E8A-4147-A177-3AD203B41FA5}">
                      <a16:colId xmlns:a16="http://schemas.microsoft.com/office/drawing/2014/main" val="3698275858"/>
                    </a:ext>
                  </a:extLst>
                </a:gridCol>
              </a:tblGrid>
              <a:tr h="1702443">
                <a:tc rowSpan="2" gridSpan="2">
                  <a:txBody>
                    <a:bodyPr/>
                    <a:lstStyle/>
                    <a:p>
                      <a:pPr marL="0" marR="0" algn="ctr">
                        <a:lnSpc>
                          <a:spcPct val="115000"/>
                        </a:lnSpc>
                        <a:spcBef>
                          <a:spcPts val="0"/>
                        </a:spcBef>
                        <a:spcAft>
                          <a:spcPts val="0"/>
                        </a:spcAft>
                      </a:pPr>
                      <a:r>
                        <a:rPr lang="en-ZA" sz="1000" dirty="0">
                          <a:effectLst/>
                        </a:rPr>
                        <a:t>Performance Indicators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rowSpan="2" hMerge="1">
                  <a:txBody>
                    <a:bodyPr/>
                    <a:lstStyle/>
                    <a:p>
                      <a:endParaRPr lang="en-GB"/>
                    </a:p>
                  </a:txBody>
                  <a:tcPr/>
                </a:tc>
                <a:tc gridSpan="3">
                  <a:txBody>
                    <a:bodyPr/>
                    <a:lstStyle/>
                    <a:p>
                      <a:pPr marL="0" marR="0" algn="ctr">
                        <a:lnSpc>
                          <a:spcPct val="115000"/>
                        </a:lnSpc>
                        <a:spcBef>
                          <a:spcPts val="0"/>
                        </a:spcBef>
                        <a:spcAft>
                          <a:spcPts val="0"/>
                        </a:spcAft>
                      </a:pPr>
                      <a:r>
                        <a:rPr lang="en-ZA" sz="1000" dirty="0">
                          <a:effectLst/>
                        </a:rPr>
                        <a:t>Audited/actual performance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hMerge="1">
                  <a:txBody>
                    <a:bodyPr/>
                    <a:lstStyle/>
                    <a:p>
                      <a:endParaRPr lang="en-GB"/>
                    </a:p>
                  </a:txBody>
                  <a:tcPr/>
                </a:tc>
                <a:tc hMerge="1">
                  <a:txBody>
                    <a:bodyPr/>
                    <a:lstStyle/>
                    <a:p>
                      <a:endParaRPr lang="en-GB"/>
                    </a:p>
                  </a:txBody>
                  <a:tcPr/>
                </a:tc>
                <a:tc>
                  <a:txBody>
                    <a:bodyPr/>
                    <a:lstStyle/>
                    <a:p>
                      <a:pPr marL="0" marR="0" algn="ctr">
                        <a:lnSpc>
                          <a:spcPct val="115000"/>
                        </a:lnSpc>
                        <a:spcBef>
                          <a:spcPts val="0"/>
                        </a:spcBef>
                        <a:spcAft>
                          <a:spcPts val="0"/>
                        </a:spcAft>
                      </a:pPr>
                      <a:r>
                        <a:rPr lang="en-ZA" sz="1000">
                          <a:effectLst/>
                        </a:rPr>
                        <a:t>Estimated performance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gridSpan="3">
                  <a:txBody>
                    <a:bodyPr/>
                    <a:lstStyle/>
                    <a:p>
                      <a:pPr marL="0" marR="0" algn="ctr">
                        <a:lnSpc>
                          <a:spcPct val="115000"/>
                        </a:lnSpc>
                        <a:spcBef>
                          <a:spcPts val="0"/>
                        </a:spcBef>
                        <a:spcAft>
                          <a:spcPts val="0"/>
                        </a:spcAft>
                      </a:pPr>
                      <a:r>
                        <a:rPr lang="en-ZA" sz="1000">
                          <a:effectLst/>
                        </a:rPr>
                        <a:t>Medium-term targets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59133238"/>
                  </a:ext>
                </a:extLst>
              </a:tr>
              <a:tr h="667668">
                <a:tc gridSpan="2" vMerge="1">
                  <a:txBody>
                    <a:bodyPr/>
                    <a:lstStyle/>
                    <a:p>
                      <a:endParaRPr lang="en-GB"/>
                    </a:p>
                  </a:txBody>
                  <a:tcPr/>
                </a:tc>
                <a:tc hMerge="1" vMerge="1">
                  <a:txBody>
                    <a:bodyPr/>
                    <a:lstStyle/>
                    <a:p>
                      <a:endParaRPr lang="en-GB"/>
                    </a:p>
                  </a:txBody>
                  <a:tcPr/>
                </a:tc>
                <a:tc>
                  <a:txBody>
                    <a:bodyPr/>
                    <a:lstStyle/>
                    <a:p>
                      <a:pPr marL="0" marR="0" algn="ctr">
                        <a:lnSpc>
                          <a:spcPct val="115000"/>
                        </a:lnSpc>
                        <a:spcBef>
                          <a:spcPts val="0"/>
                        </a:spcBef>
                        <a:spcAft>
                          <a:spcPts val="0"/>
                        </a:spcAft>
                      </a:pPr>
                      <a:r>
                        <a:rPr lang="en-ZA" sz="1000" dirty="0">
                          <a:effectLst/>
                        </a:rPr>
                        <a:t>2018/19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2019/20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2020/21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2021/22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2022/23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6"/>
                    </a:solidFill>
                  </a:tcPr>
                </a:tc>
                <a:tc>
                  <a:txBody>
                    <a:bodyPr/>
                    <a:lstStyle/>
                    <a:p>
                      <a:pPr marL="0" marR="0" algn="ctr">
                        <a:lnSpc>
                          <a:spcPct val="115000"/>
                        </a:lnSpc>
                        <a:spcBef>
                          <a:spcPts val="0"/>
                        </a:spcBef>
                        <a:spcAft>
                          <a:spcPts val="0"/>
                        </a:spcAft>
                      </a:pPr>
                      <a:r>
                        <a:rPr lang="en-ZA" sz="1000" dirty="0">
                          <a:effectLst/>
                        </a:rPr>
                        <a:t>2023/24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ZA" sz="1000" dirty="0">
                          <a:effectLst/>
                        </a:rPr>
                        <a:t>2024/25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extLst>
                  <a:ext uri="{0D108BD9-81ED-4DB2-BD59-A6C34878D82A}">
                    <a16:rowId xmlns:a16="http://schemas.microsoft.com/office/drawing/2014/main" val="1091013191"/>
                  </a:ext>
                </a:extLst>
              </a:tr>
              <a:tr h="428103">
                <a:tc gridSpan="9">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Outcome 1: To promote the improvement of quality and the reduction of costs in the private health care sector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5"/>
                    </a:solidFill>
                  </a:tcPr>
                </a:tc>
                <a:tc hMerge="1">
                  <a:txBody>
                    <a:bodyPr/>
                    <a:lstStyle/>
                    <a:p>
                      <a:pPr marL="0" marR="0">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hMerge="1">
                  <a:txBody>
                    <a:bodyPr/>
                    <a:lstStyle/>
                    <a:p>
                      <a:pPr marL="0" marR="0" algn="ctr">
                        <a:lnSpc>
                          <a:spcPct val="115000"/>
                        </a:lnSpc>
                        <a:spcBef>
                          <a:spcPts val="0"/>
                        </a:spcBef>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2453165191"/>
                  </a:ext>
                </a:extLst>
              </a:tr>
              <a:tr h="428103">
                <a:tc gridSpan="9">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Output 35: Provide clinical opinions to resolve complaints and enquiries.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53885564"/>
                  </a:ext>
                </a:extLst>
              </a:tr>
              <a:tr h="1633279">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Indicator 35.3</a:t>
                      </a:r>
                    </a:p>
                  </a:txBody>
                  <a:tcPr marL="54855" marR="54855"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Percentage of category 3 clinical opinions provided within 90 working days of receipt of a request from Complaints Adjudication Unit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3938479829"/>
                  </a:ext>
                </a:extLst>
              </a:tr>
              <a:tr h="1633279">
                <a:tc>
                  <a:txBody>
                    <a:bodyPr/>
                    <a:lstStyle/>
                    <a:p>
                      <a:pPr marL="0" marR="0">
                        <a:lnSpc>
                          <a:spcPct val="115000"/>
                        </a:lnSpc>
                        <a:spcBef>
                          <a:spcPts val="0"/>
                        </a:spcBef>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Output Indicator 35.4</a:t>
                      </a:r>
                    </a:p>
                  </a:txBody>
                  <a:tcPr marL="54855" marR="54855" marT="0" marB="0"/>
                </a:tc>
                <a:tc>
                  <a:txBody>
                    <a:bodyPr/>
                    <a:lstStyle/>
                    <a:p>
                      <a:pPr marL="0" marR="0">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Percentage of clinical enquiries received via e-mail or telephone and responded to within 7 days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100%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solidFill>
                      <a:schemeClr val="accent6"/>
                    </a:solidFill>
                  </a:tcP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tc>
                  <a:txBody>
                    <a:bodyPr/>
                    <a:lstStyle/>
                    <a:p>
                      <a:pPr marL="0" marR="0" algn="ct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855" marR="54855" marT="0" marB="0" anchor="ctr"/>
                </a:tc>
                <a:extLst>
                  <a:ext uri="{0D108BD9-81ED-4DB2-BD59-A6C34878D82A}">
                    <a16:rowId xmlns:a16="http://schemas.microsoft.com/office/drawing/2014/main" val="1571113331"/>
                  </a:ext>
                </a:extLst>
              </a:tr>
            </a:tbl>
          </a:graphicData>
        </a:graphic>
      </p:graphicFrame>
    </p:spTree>
    <p:extLst>
      <p:ext uri="{BB962C8B-B14F-4D97-AF65-F5344CB8AC3E}">
        <p14:creationId xmlns:p14="http://schemas.microsoft.com/office/powerpoint/2010/main" val="2296930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Graphical user interface, website&#10;&#10;Description automatically generated">
            <a:extLst>
              <a:ext uri="{FF2B5EF4-FFF2-40B4-BE49-F238E27FC236}">
                <a16:creationId xmlns:a16="http://schemas.microsoft.com/office/drawing/2014/main" id="{06EE5992-592B-0B45-B7A8-B814F7FE1681}"/>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3" name="Slide Number Placeholder 2">
            <a:extLst>
              <a:ext uri="{FF2B5EF4-FFF2-40B4-BE49-F238E27FC236}">
                <a16:creationId xmlns:a16="http://schemas.microsoft.com/office/drawing/2014/main" id="{F7FDA400-508F-AB4E-B32F-6548CAF15CB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32CA3CC-1038-3548-902E-E6592C1F8EB7}" type="slidenum">
              <a:rPr lang="en-US" sz="1200">
                <a:solidFill>
                  <a:srgbClr val="FFFFFF"/>
                </a:solidFill>
                <a:latin typeface="+mn-lt"/>
              </a:rPr>
              <a:pPr>
                <a:spcAft>
                  <a:spcPts val="600"/>
                </a:spcAft>
              </a:pPr>
              <a:t>41</a:t>
            </a:fld>
            <a:endParaRPr lang="en-US" sz="1200">
              <a:solidFill>
                <a:srgbClr val="FFFFFF"/>
              </a:solidFill>
              <a:latin typeface="+mn-lt"/>
            </a:endParaRPr>
          </a:p>
        </p:txBody>
      </p:sp>
    </p:spTree>
    <p:extLst>
      <p:ext uri="{BB962C8B-B14F-4D97-AF65-F5344CB8AC3E}">
        <p14:creationId xmlns:p14="http://schemas.microsoft.com/office/powerpoint/2010/main" val="2396197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37D7-A21A-1C41-A540-B617BEB9AE85}"/>
              </a:ext>
            </a:extLst>
          </p:cNvPr>
          <p:cNvSpPr>
            <a:spLocks noGrp="1"/>
          </p:cNvSpPr>
          <p:nvPr>
            <p:ph type="title"/>
          </p:nvPr>
        </p:nvSpPr>
        <p:spPr/>
        <p:txBody>
          <a:bodyPr>
            <a:normAutofit fontScale="90000"/>
          </a:bodyPr>
          <a:lstStyle/>
          <a:p>
            <a:r>
              <a:rPr lang="en-GB" dirty="0"/>
              <a:t>Assumptions used for 2022/23 budget</a:t>
            </a:r>
          </a:p>
        </p:txBody>
      </p:sp>
      <p:sp>
        <p:nvSpPr>
          <p:cNvPr id="3" name="Content Placeholder 2"/>
          <p:cNvSpPr>
            <a:spLocks noGrp="1"/>
          </p:cNvSpPr>
          <p:nvPr>
            <p:ph idx="1"/>
          </p:nvPr>
        </p:nvSpPr>
        <p:spPr/>
        <p:txBody>
          <a:bodyPr>
            <a:normAutofit/>
          </a:bodyPr>
          <a:lstStyle/>
          <a:p>
            <a:r>
              <a:rPr lang="en-ZA" dirty="0">
                <a:latin typeface="Arial Narrow" panose="020B0606020202030204" pitchFamily="34" charset="0"/>
              </a:rPr>
              <a:t>Proposed Levy Increase for 2022/2023                            	        4.23%</a:t>
            </a:r>
          </a:p>
          <a:p>
            <a:r>
              <a:rPr lang="en-ZA" dirty="0">
                <a:latin typeface="Arial Narrow" panose="020B0606020202030204" pitchFamily="34" charset="0"/>
              </a:rPr>
              <a:t>Inflationary increase for 2022/2023				        4.23% </a:t>
            </a:r>
            <a:r>
              <a:rPr lang="en-ZA" dirty="0">
                <a:solidFill>
                  <a:srgbClr val="061D3A"/>
                </a:solidFill>
                <a:latin typeface="Arial Narrow" panose="020B0606020202030204" pitchFamily="34" charset="0"/>
              </a:rPr>
              <a:t>*</a:t>
            </a:r>
          </a:p>
          <a:p>
            <a:pPr marL="0" indent="0">
              <a:buNone/>
            </a:pPr>
            <a:r>
              <a:rPr lang="en-ZA" dirty="0">
                <a:solidFill>
                  <a:srgbClr val="061D3A"/>
                </a:solidFill>
                <a:latin typeface="Arial Narrow" panose="020B0606020202030204" pitchFamily="34" charset="0"/>
              </a:rPr>
              <a:t>* 	As per Medium term expenditure framework (MTEF) guidelines </a:t>
            </a:r>
          </a:p>
          <a:p>
            <a:pPr marL="0" indent="0">
              <a:buNone/>
            </a:pPr>
            <a:endParaRPr lang="en-ZA" dirty="0">
              <a:latin typeface="Arial Narrow" panose="020B0606020202030204" pitchFamily="34" charset="0"/>
            </a:endParaRPr>
          </a:p>
          <a:p>
            <a:r>
              <a:rPr lang="en-ZA" dirty="0">
                <a:latin typeface="Arial Narrow" panose="020B0606020202030204" pitchFamily="34" charset="0"/>
              </a:rPr>
              <a:t>General Cost-of living adjustment plus 1.5%  progression for 2022/2023		       	</a:t>
            </a:r>
          </a:p>
          <a:p>
            <a:pPr marL="0" indent="0">
              <a:buNone/>
            </a:pPr>
            <a:r>
              <a:rPr lang="en-ZA" dirty="0">
                <a:latin typeface="Arial Narrow" panose="020B0606020202030204" pitchFamily="34" charset="0"/>
              </a:rPr>
              <a:t>	 - limited to budget figure of 				        4.23%</a:t>
            </a:r>
            <a:r>
              <a:rPr lang="en-ZA" dirty="0">
                <a:solidFill>
                  <a:srgbClr val="00B0F0"/>
                </a:solidFill>
                <a:latin typeface="Arial Narrow" panose="020B0606020202030204" pitchFamily="34" charset="0"/>
              </a:rPr>
              <a:t> </a:t>
            </a:r>
            <a:endParaRPr lang="en-ZA" dirty="0">
              <a:latin typeface="Arial Narrow" panose="020B0606020202030204" pitchFamily="34" charset="0"/>
            </a:endParaRPr>
          </a:p>
          <a:p>
            <a:pPr marL="0" indent="0">
              <a:buNone/>
            </a:pPr>
            <a:r>
              <a:rPr lang="en-ZA" dirty="0">
                <a:latin typeface="Arial Narrow" panose="020B0606020202030204" pitchFamily="34" charset="0"/>
              </a:rPr>
              <a:t>	 -</a:t>
            </a:r>
            <a:r>
              <a:rPr lang="en-ZA" dirty="0">
                <a:solidFill>
                  <a:srgbClr val="00B0F0"/>
                </a:solidFill>
                <a:latin typeface="Arial Narrow" panose="020B0606020202030204" pitchFamily="34" charset="0"/>
              </a:rPr>
              <a:t> </a:t>
            </a:r>
            <a:r>
              <a:rPr lang="en-ZA" dirty="0">
                <a:latin typeface="Arial Narrow" panose="020B0606020202030204" pitchFamily="34" charset="0"/>
              </a:rPr>
              <a:t>performance bonus					  0%</a:t>
            </a:r>
          </a:p>
        </p:txBody>
      </p:sp>
    </p:spTree>
    <p:extLst>
      <p:ext uri="{BB962C8B-B14F-4D97-AF65-F5344CB8AC3E}">
        <p14:creationId xmlns:p14="http://schemas.microsoft.com/office/powerpoint/2010/main" val="1408338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B4938B-2A1C-4A54-89EF-90C093E99FD2}"/>
              </a:ext>
            </a:extLst>
          </p:cNvPr>
          <p:cNvPicPr>
            <a:picLocks noChangeAspect="1"/>
          </p:cNvPicPr>
          <p:nvPr/>
        </p:nvPicPr>
        <p:blipFill>
          <a:blip r:embed="rId3"/>
          <a:stretch>
            <a:fillRect/>
          </a:stretch>
        </p:blipFill>
        <p:spPr>
          <a:xfrm>
            <a:off x="1612003" y="1424275"/>
            <a:ext cx="8967993" cy="4645555"/>
          </a:xfrm>
          <a:prstGeom prst="rect">
            <a:avLst/>
          </a:prstGeom>
        </p:spPr>
      </p:pic>
      <p:sp>
        <p:nvSpPr>
          <p:cNvPr id="2" name="Title 1">
            <a:extLst>
              <a:ext uri="{FF2B5EF4-FFF2-40B4-BE49-F238E27FC236}">
                <a16:creationId xmlns:a16="http://schemas.microsoft.com/office/drawing/2014/main" id="{DB7993B8-0FDC-D249-95AB-7E6DF4ED2722}"/>
              </a:ext>
            </a:extLst>
          </p:cNvPr>
          <p:cNvSpPr>
            <a:spLocks noGrp="1"/>
          </p:cNvSpPr>
          <p:nvPr>
            <p:ph type="title"/>
          </p:nvPr>
        </p:nvSpPr>
        <p:spPr/>
        <p:txBody>
          <a:bodyPr>
            <a:normAutofit fontScale="90000"/>
          </a:bodyPr>
          <a:lstStyle/>
          <a:p>
            <a:r>
              <a:rPr lang="en-US" dirty="0"/>
              <a:t>Proposed Budget 2022/23</a:t>
            </a:r>
            <a:r>
              <a:rPr lang="en-GB" dirty="0"/>
              <a:t/>
            </a:r>
            <a:br>
              <a:rPr lang="en-GB" dirty="0"/>
            </a:br>
            <a:endParaRPr lang="en-GB" dirty="0"/>
          </a:p>
        </p:txBody>
      </p:sp>
    </p:spTree>
    <p:extLst>
      <p:ext uri="{BB962C8B-B14F-4D97-AF65-F5344CB8AC3E}">
        <p14:creationId xmlns:p14="http://schemas.microsoft.com/office/powerpoint/2010/main" val="1837797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82821D-5EA0-49A0-BE8B-167CE5ADEB22}"/>
              </a:ext>
            </a:extLst>
          </p:cNvPr>
          <p:cNvPicPr>
            <a:picLocks noChangeAspect="1"/>
          </p:cNvPicPr>
          <p:nvPr/>
        </p:nvPicPr>
        <p:blipFill>
          <a:blip r:embed="rId3"/>
          <a:stretch>
            <a:fillRect/>
          </a:stretch>
        </p:blipFill>
        <p:spPr>
          <a:xfrm>
            <a:off x="1518950" y="1520757"/>
            <a:ext cx="9154099" cy="4529661"/>
          </a:xfrm>
          <a:prstGeom prst="rect">
            <a:avLst/>
          </a:prstGeom>
        </p:spPr>
      </p:pic>
      <p:sp>
        <p:nvSpPr>
          <p:cNvPr id="4" name="Title 3">
            <a:extLst>
              <a:ext uri="{FF2B5EF4-FFF2-40B4-BE49-F238E27FC236}">
                <a16:creationId xmlns:a16="http://schemas.microsoft.com/office/drawing/2014/main" id="{BA04A4BA-5165-B947-B8B9-569F4132F1DF}"/>
              </a:ext>
            </a:extLst>
          </p:cNvPr>
          <p:cNvSpPr>
            <a:spLocks noGrp="1"/>
          </p:cNvSpPr>
          <p:nvPr>
            <p:ph type="title"/>
          </p:nvPr>
        </p:nvSpPr>
        <p:spPr/>
        <p:txBody>
          <a:bodyPr/>
          <a:lstStyle/>
          <a:p>
            <a:r>
              <a:rPr lang="en-GB" dirty="0"/>
              <a:t>Levy Trends</a:t>
            </a:r>
          </a:p>
        </p:txBody>
      </p:sp>
    </p:spTree>
    <p:extLst>
      <p:ext uri="{BB962C8B-B14F-4D97-AF65-F5344CB8AC3E}">
        <p14:creationId xmlns:p14="http://schemas.microsoft.com/office/powerpoint/2010/main" val="4097869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6D4185-5C76-4DD8-9D11-08C63B394345}"/>
              </a:ext>
            </a:extLst>
          </p:cNvPr>
          <p:cNvPicPr>
            <a:picLocks noChangeAspect="1"/>
          </p:cNvPicPr>
          <p:nvPr/>
        </p:nvPicPr>
        <p:blipFill>
          <a:blip r:embed="rId3"/>
          <a:stretch>
            <a:fillRect/>
          </a:stretch>
        </p:blipFill>
        <p:spPr>
          <a:xfrm>
            <a:off x="1225952" y="1946007"/>
            <a:ext cx="10127848" cy="4097547"/>
          </a:xfrm>
          <a:prstGeom prst="rect">
            <a:avLst/>
          </a:prstGeom>
        </p:spPr>
      </p:pic>
      <p:sp>
        <p:nvSpPr>
          <p:cNvPr id="4" name="Title 3">
            <a:extLst>
              <a:ext uri="{FF2B5EF4-FFF2-40B4-BE49-F238E27FC236}">
                <a16:creationId xmlns:a16="http://schemas.microsoft.com/office/drawing/2014/main" id="{94B86CA9-A2C6-9F4F-84C8-17A3B90F7B66}"/>
              </a:ext>
            </a:extLst>
          </p:cNvPr>
          <p:cNvSpPr>
            <a:spLocks noGrp="1"/>
          </p:cNvSpPr>
          <p:nvPr>
            <p:ph type="title"/>
          </p:nvPr>
        </p:nvSpPr>
        <p:spPr/>
        <p:txBody>
          <a:bodyPr>
            <a:normAutofit fontScale="90000"/>
          </a:bodyPr>
          <a:lstStyle/>
          <a:p>
            <a:r>
              <a:rPr lang="en-US" dirty="0"/>
              <a:t>Expenditure per Economic Classification</a:t>
            </a:r>
            <a:r>
              <a:rPr lang="en-GB" dirty="0"/>
              <a:t/>
            </a:r>
            <a:br>
              <a:rPr lang="en-GB" dirty="0"/>
            </a:br>
            <a:endParaRPr lang="en-GB" dirty="0"/>
          </a:p>
        </p:txBody>
      </p:sp>
    </p:spTree>
    <p:extLst>
      <p:ext uri="{BB962C8B-B14F-4D97-AF65-F5344CB8AC3E}">
        <p14:creationId xmlns:p14="http://schemas.microsoft.com/office/powerpoint/2010/main" val="1674714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DAC36E-F252-460A-AF16-2249038E7623}"/>
              </a:ext>
            </a:extLst>
          </p:cNvPr>
          <p:cNvPicPr>
            <a:picLocks noChangeAspect="1"/>
          </p:cNvPicPr>
          <p:nvPr/>
        </p:nvPicPr>
        <p:blipFill>
          <a:blip r:embed="rId3"/>
          <a:stretch>
            <a:fillRect/>
          </a:stretch>
        </p:blipFill>
        <p:spPr>
          <a:xfrm>
            <a:off x="1242392" y="1413833"/>
            <a:ext cx="9475177" cy="4736963"/>
          </a:xfrm>
          <a:prstGeom prst="rect">
            <a:avLst/>
          </a:prstGeom>
        </p:spPr>
      </p:pic>
      <p:sp>
        <p:nvSpPr>
          <p:cNvPr id="2" name="Title 1">
            <a:extLst>
              <a:ext uri="{FF2B5EF4-FFF2-40B4-BE49-F238E27FC236}">
                <a16:creationId xmlns:a16="http://schemas.microsoft.com/office/drawing/2014/main" id="{4479C0E3-39AA-4449-8823-554C71E234A0}"/>
              </a:ext>
            </a:extLst>
          </p:cNvPr>
          <p:cNvSpPr>
            <a:spLocks noGrp="1"/>
          </p:cNvSpPr>
          <p:nvPr>
            <p:ph type="title"/>
          </p:nvPr>
        </p:nvSpPr>
        <p:spPr>
          <a:xfrm>
            <a:off x="838200" y="186220"/>
            <a:ext cx="10515600" cy="1325563"/>
          </a:xfrm>
        </p:spPr>
        <p:txBody>
          <a:bodyPr>
            <a:normAutofit/>
          </a:bodyPr>
          <a:lstStyle/>
          <a:p>
            <a:r>
              <a:rPr lang="en-US" sz="4000" dirty="0"/>
              <a:t>Cash requirement per economic classification</a:t>
            </a:r>
            <a:endParaRPr lang="en-GB" sz="4000" dirty="0"/>
          </a:p>
        </p:txBody>
      </p:sp>
    </p:spTree>
    <p:extLst>
      <p:ext uri="{BB962C8B-B14F-4D97-AF65-F5344CB8AC3E}">
        <p14:creationId xmlns:p14="http://schemas.microsoft.com/office/powerpoint/2010/main" val="3454801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C212724-3E0E-48A1-83E3-F5829536D6C0}"/>
              </a:ext>
            </a:extLst>
          </p:cNvPr>
          <p:cNvSpPr txBox="1"/>
          <p:nvPr/>
        </p:nvSpPr>
        <p:spPr>
          <a:xfrm>
            <a:off x="613458" y="5977121"/>
            <a:ext cx="10127848" cy="307777"/>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Note: Goods and Services classified as per the updated ENE classification per the MTEF 2022/2023 </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a:extLst>
              <a:ext uri="{FF2B5EF4-FFF2-40B4-BE49-F238E27FC236}">
                <a16:creationId xmlns:a16="http://schemas.microsoft.com/office/drawing/2014/main" id="{CC4D3213-DE70-494D-912B-9EA8696D1982}"/>
              </a:ext>
            </a:extLst>
          </p:cNvPr>
          <p:cNvPicPr>
            <a:picLocks noChangeAspect="1"/>
          </p:cNvPicPr>
          <p:nvPr/>
        </p:nvPicPr>
        <p:blipFill>
          <a:blip r:embed="rId3"/>
          <a:stretch>
            <a:fillRect/>
          </a:stretch>
        </p:blipFill>
        <p:spPr>
          <a:xfrm>
            <a:off x="1719260" y="1508884"/>
            <a:ext cx="8753480" cy="4468237"/>
          </a:xfrm>
          <a:prstGeom prst="rect">
            <a:avLst/>
          </a:prstGeom>
        </p:spPr>
      </p:pic>
      <p:sp>
        <p:nvSpPr>
          <p:cNvPr id="2" name="Title 1">
            <a:extLst>
              <a:ext uri="{FF2B5EF4-FFF2-40B4-BE49-F238E27FC236}">
                <a16:creationId xmlns:a16="http://schemas.microsoft.com/office/drawing/2014/main" id="{72832930-C9B9-ED44-A81E-5EE341A35ED1}"/>
              </a:ext>
            </a:extLst>
          </p:cNvPr>
          <p:cNvSpPr>
            <a:spLocks noGrp="1"/>
          </p:cNvSpPr>
          <p:nvPr>
            <p:ph type="title"/>
          </p:nvPr>
        </p:nvSpPr>
        <p:spPr/>
        <p:txBody>
          <a:bodyPr/>
          <a:lstStyle/>
          <a:p>
            <a:r>
              <a:rPr lang="en-GB" dirty="0"/>
              <a:t>Goods and services 21/22 &amp; 22/23</a:t>
            </a:r>
          </a:p>
        </p:txBody>
      </p:sp>
    </p:spTree>
    <p:extLst>
      <p:ext uri="{BB962C8B-B14F-4D97-AF65-F5344CB8AC3E}">
        <p14:creationId xmlns:p14="http://schemas.microsoft.com/office/powerpoint/2010/main" val="2743223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C212724-3E0E-48A1-83E3-F5829536D6C0}"/>
              </a:ext>
            </a:extLst>
          </p:cNvPr>
          <p:cNvSpPr txBox="1"/>
          <p:nvPr/>
        </p:nvSpPr>
        <p:spPr>
          <a:xfrm>
            <a:off x="622885" y="6036803"/>
            <a:ext cx="10127848" cy="261610"/>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Note: Goods and Services classified as per the updated ENE classification per the MTEF 2022/2023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6CDFC253-A19C-4B9F-8537-15A21FDDE8DF}"/>
              </a:ext>
            </a:extLst>
          </p:cNvPr>
          <p:cNvPicPr>
            <a:picLocks noChangeAspect="1"/>
          </p:cNvPicPr>
          <p:nvPr/>
        </p:nvPicPr>
        <p:blipFill>
          <a:blip r:embed="rId3"/>
          <a:stretch>
            <a:fillRect/>
          </a:stretch>
        </p:blipFill>
        <p:spPr>
          <a:xfrm>
            <a:off x="838200" y="1401533"/>
            <a:ext cx="10127848" cy="4666440"/>
          </a:xfrm>
          <a:prstGeom prst="rect">
            <a:avLst/>
          </a:prstGeom>
        </p:spPr>
      </p:pic>
      <p:sp>
        <p:nvSpPr>
          <p:cNvPr id="4" name="Title 3">
            <a:extLst>
              <a:ext uri="{FF2B5EF4-FFF2-40B4-BE49-F238E27FC236}">
                <a16:creationId xmlns:a16="http://schemas.microsoft.com/office/drawing/2014/main" id="{5177C2BF-9B87-FF4E-AEEB-8C4BB2FEBC15}"/>
              </a:ext>
            </a:extLst>
          </p:cNvPr>
          <p:cNvSpPr>
            <a:spLocks noGrp="1"/>
          </p:cNvSpPr>
          <p:nvPr>
            <p:ph type="title"/>
          </p:nvPr>
        </p:nvSpPr>
        <p:spPr/>
        <p:txBody>
          <a:bodyPr/>
          <a:lstStyle/>
          <a:p>
            <a:r>
              <a:rPr lang="en-GB" dirty="0"/>
              <a:t>Goods and services 2022/23</a:t>
            </a:r>
          </a:p>
        </p:txBody>
      </p:sp>
    </p:spTree>
    <p:extLst>
      <p:ext uri="{BB962C8B-B14F-4D97-AF65-F5344CB8AC3E}">
        <p14:creationId xmlns:p14="http://schemas.microsoft.com/office/powerpoint/2010/main" val="125061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444978-BF91-4831-905F-41322364963D}"/>
              </a:ext>
            </a:extLst>
          </p:cNvPr>
          <p:cNvPicPr>
            <a:picLocks noChangeAspect="1"/>
          </p:cNvPicPr>
          <p:nvPr/>
        </p:nvPicPr>
        <p:blipFill>
          <a:blip r:embed="rId3"/>
          <a:stretch>
            <a:fillRect/>
          </a:stretch>
        </p:blipFill>
        <p:spPr>
          <a:xfrm>
            <a:off x="1841333" y="1460016"/>
            <a:ext cx="8509333" cy="4765370"/>
          </a:xfrm>
          <a:prstGeom prst="rect">
            <a:avLst/>
          </a:prstGeom>
        </p:spPr>
      </p:pic>
      <p:sp>
        <p:nvSpPr>
          <p:cNvPr id="4" name="Title 3">
            <a:extLst>
              <a:ext uri="{FF2B5EF4-FFF2-40B4-BE49-F238E27FC236}">
                <a16:creationId xmlns:a16="http://schemas.microsoft.com/office/drawing/2014/main" id="{4A224052-88AE-754D-A61B-90687967623F}"/>
              </a:ext>
            </a:extLst>
          </p:cNvPr>
          <p:cNvSpPr>
            <a:spLocks noGrp="1"/>
          </p:cNvSpPr>
          <p:nvPr>
            <p:ph type="title"/>
          </p:nvPr>
        </p:nvSpPr>
        <p:spPr/>
        <p:txBody>
          <a:bodyPr/>
          <a:lstStyle/>
          <a:p>
            <a:r>
              <a:rPr lang="en-GB" dirty="0"/>
              <a:t>Expenditure per programme</a:t>
            </a:r>
          </a:p>
        </p:txBody>
      </p:sp>
    </p:spTree>
    <p:extLst>
      <p:ext uri="{BB962C8B-B14F-4D97-AF65-F5344CB8AC3E}">
        <p14:creationId xmlns:p14="http://schemas.microsoft.com/office/powerpoint/2010/main" val="208338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Content Placeholder 11" descr="A picture containing timeline&#10;&#10;Description automatically generated">
            <a:extLst>
              <a:ext uri="{FF2B5EF4-FFF2-40B4-BE49-F238E27FC236}">
                <a16:creationId xmlns:a16="http://schemas.microsoft.com/office/drawing/2014/main" id="{1312CEBB-BDA9-834B-AB88-CDE44A5E1123}"/>
              </a:ext>
            </a:extLst>
          </p:cNvPr>
          <p:cNvPicPr>
            <a:picLocks noGrp="1" noChangeAspect="1"/>
          </p:cNvPicPr>
          <p:nvPr>
            <p:ph idx="1"/>
          </p:nvPr>
        </p:nvPicPr>
        <p:blipFill rotWithShape="1">
          <a:blip r:embed="rId2"/>
          <a:srcRect b="8262"/>
          <a:stretch/>
        </p:blipFill>
        <p:spPr>
          <a:xfrm>
            <a:off x="20" y="1282"/>
            <a:ext cx="12191980" cy="6291453"/>
          </a:xfrm>
          <a:prstGeom prst="rect">
            <a:avLst/>
          </a:prstGeom>
        </p:spPr>
      </p:pic>
      <p:sp>
        <p:nvSpPr>
          <p:cNvPr id="4" name="Slide Number Placeholder 3">
            <a:extLst>
              <a:ext uri="{FF2B5EF4-FFF2-40B4-BE49-F238E27FC236}">
                <a16:creationId xmlns:a16="http://schemas.microsoft.com/office/drawing/2014/main" id="{9ADE8C91-F0D0-A64F-9F62-34D697F38D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32CA3CC-1038-3548-902E-E6592C1F8EB7}" type="slidenum">
              <a:rPr lang="en-US" sz="1200">
                <a:solidFill>
                  <a:srgbClr val="FFFFFF"/>
                </a:solidFill>
                <a:latin typeface="+mn-lt"/>
              </a:rPr>
              <a:pPr>
                <a:spcAft>
                  <a:spcPts val="600"/>
                </a:spcAft>
              </a:pPr>
              <a:t>5</a:t>
            </a:fld>
            <a:endParaRPr lang="en-US" sz="1200">
              <a:solidFill>
                <a:srgbClr val="FFFFFF"/>
              </a:solidFill>
              <a:latin typeface="+mn-lt"/>
            </a:endParaRPr>
          </a:p>
        </p:txBody>
      </p:sp>
    </p:spTree>
    <p:extLst>
      <p:ext uri="{BB962C8B-B14F-4D97-AF65-F5344CB8AC3E}">
        <p14:creationId xmlns:p14="http://schemas.microsoft.com/office/powerpoint/2010/main" val="1801120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8AD521E-88A9-4B87-93A0-CA339E39DCBC}"/>
              </a:ext>
            </a:extLst>
          </p:cNvPr>
          <p:cNvGraphicFramePr>
            <a:graphicFrameLocks noGrp="1"/>
          </p:cNvGraphicFramePr>
          <p:nvPr>
            <p:extLst>
              <p:ext uri="{D42A27DB-BD31-4B8C-83A1-F6EECF244321}">
                <p14:modId xmlns:p14="http://schemas.microsoft.com/office/powerpoint/2010/main" val="2300329720"/>
              </p:ext>
            </p:extLst>
          </p:nvPr>
        </p:nvGraphicFramePr>
        <p:xfrm>
          <a:off x="520236" y="1365290"/>
          <a:ext cx="10833564" cy="4750411"/>
        </p:xfrm>
        <a:graphic>
          <a:graphicData uri="http://schemas.openxmlformats.org/drawingml/2006/table">
            <a:tbl>
              <a:tblPr>
                <a:tableStyleId>{5C22544A-7EE6-4342-B048-85BDC9FD1C3A}</a:tableStyleId>
              </a:tblPr>
              <a:tblGrid>
                <a:gridCol w="2873855">
                  <a:extLst>
                    <a:ext uri="{9D8B030D-6E8A-4147-A177-3AD203B41FA5}">
                      <a16:colId xmlns:a16="http://schemas.microsoft.com/office/drawing/2014/main" val="1193245988"/>
                    </a:ext>
                  </a:extLst>
                </a:gridCol>
                <a:gridCol w="783779">
                  <a:extLst>
                    <a:ext uri="{9D8B030D-6E8A-4147-A177-3AD203B41FA5}">
                      <a16:colId xmlns:a16="http://schemas.microsoft.com/office/drawing/2014/main" val="940446528"/>
                    </a:ext>
                  </a:extLst>
                </a:gridCol>
                <a:gridCol w="592188">
                  <a:extLst>
                    <a:ext uri="{9D8B030D-6E8A-4147-A177-3AD203B41FA5}">
                      <a16:colId xmlns:a16="http://schemas.microsoft.com/office/drawing/2014/main" val="68217882"/>
                    </a:ext>
                  </a:extLst>
                </a:gridCol>
                <a:gridCol w="661859">
                  <a:extLst>
                    <a:ext uri="{9D8B030D-6E8A-4147-A177-3AD203B41FA5}">
                      <a16:colId xmlns:a16="http://schemas.microsoft.com/office/drawing/2014/main" val="3216273478"/>
                    </a:ext>
                  </a:extLst>
                </a:gridCol>
                <a:gridCol w="870866">
                  <a:extLst>
                    <a:ext uri="{9D8B030D-6E8A-4147-A177-3AD203B41FA5}">
                      <a16:colId xmlns:a16="http://schemas.microsoft.com/office/drawing/2014/main" val="3310816711"/>
                    </a:ext>
                  </a:extLst>
                </a:gridCol>
                <a:gridCol w="870866">
                  <a:extLst>
                    <a:ext uri="{9D8B030D-6E8A-4147-A177-3AD203B41FA5}">
                      <a16:colId xmlns:a16="http://schemas.microsoft.com/office/drawing/2014/main" val="1740457062"/>
                    </a:ext>
                  </a:extLst>
                </a:gridCol>
                <a:gridCol w="592188">
                  <a:extLst>
                    <a:ext uri="{9D8B030D-6E8A-4147-A177-3AD203B41FA5}">
                      <a16:colId xmlns:a16="http://schemas.microsoft.com/office/drawing/2014/main" val="1519408772"/>
                    </a:ext>
                  </a:extLst>
                </a:gridCol>
                <a:gridCol w="661859">
                  <a:extLst>
                    <a:ext uri="{9D8B030D-6E8A-4147-A177-3AD203B41FA5}">
                      <a16:colId xmlns:a16="http://schemas.microsoft.com/office/drawing/2014/main" val="4151164038"/>
                    </a:ext>
                  </a:extLst>
                </a:gridCol>
                <a:gridCol w="696691">
                  <a:extLst>
                    <a:ext uri="{9D8B030D-6E8A-4147-A177-3AD203B41FA5}">
                      <a16:colId xmlns:a16="http://schemas.microsoft.com/office/drawing/2014/main" val="3488449596"/>
                    </a:ext>
                  </a:extLst>
                </a:gridCol>
                <a:gridCol w="696691">
                  <a:extLst>
                    <a:ext uri="{9D8B030D-6E8A-4147-A177-3AD203B41FA5}">
                      <a16:colId xmlns:a16="http://schemas.microsoft.com/office/drawing/2014/main" val="2488302547"/>
                    </a:ext>
                  </a:extLst>
                </a:gridCol>
                <a:gridCol w="592188">
                  <a:extLst>
                    <a:ext uri="{9D8B030D-6E8A-4147-A177-3AD203B41FA5}">
                      <a16:colId xmlns:a16="http://schemas.microsoft.com/office/drawing/2014/main" val="674083384"/>
                    </a:ext>
                  </a:extLst>
                </a:gridCol>
                <a:gridCol w="940534">
                  <a:extLst>
                    <a:ext uri="{9D8B030D-6E8A-4147-A177-3AD203B41FA5}">
                      <a16:colId xmlns:a16="http://schemas.microsoft.com/office/drawing/2014/main" val="2488701887"/>
                    </a:ext>
                  </a:extLst>
                </a:gridCol>
              </a:tblGrid>
              <a:tr h="542735">
                <a:tc rowSpan="2">
                  <a:txBody>
                    <a:bodyPr/>
                    <a:lstStyle/>
                    <a:p>
                      <a:pPr algn="l" fontAlgn="ctr"/>
                      <a:r>
                        <a:rPr lang="en-GB" sz="1400" b="1" u="none" strike="noStrike" dirty="0">
                          <a:effectLst/>
                          <a:latin typeface="Arial Narrow" panose="020B0606020202030204" pitchFamily="34" charset="0"/>
                        </a:rPr>
                        <a:t>Occupational Levels</a:t>
                      </a:r>
                      <a:endParaRPr lang="en-GB" sz="1400" b="1" i="0" u="none" strike="noStrike" dirty="0">
                        <a:solidFill>
                          <a:srgbClr val="000000"/>
                        </a:solidFill>
                        <a:effectLst/>
                        <a:latin typeface="Arial Narrow" panose="020B0606020202030204" pitchFamily="34" charset="0"/>
                      </a:endParaRPr>
                    </a:p>
                  </a:txBody>
                  <a:tcPr marL="6350" marR="6350" marT="6350" marB="0" anchor="ctr"/>
                </a:tc>
                <a:tc gridSpan="4">
                  <a:txBody>
                    <a:bodyPr/>
                    <a:lstStyle/>
                    <a:p>
                      <a:pPr algn="ctr" fontAlgn="ctr"/>
                      <a:r>
                        <a:rPr lang="en-GB" sz="1400" u="none" strike="noStrike">
                          <a:effectLst/>
                          <a:latin typeface="Arial Narrow" panose="020B0606020202030204" pitchFamily="34" charset="0"/>
                        </a:rPr>
                        <a:t>Male</a:t>
                      </a:r>
                      <a:endParaRPr lang="en-GB" sz="1400" b="1" i="0" u="none" strike="noStrike">
                        <a:solidFill>
                          <a:srgbClr val="000000"/>
                        </a:solidFill>
                        <a:effectLst/>
                        <a:latin typeface="Arial Narrow" panose="020B0606020202030204" pitchFamily="34" charset="0"/>
                      </a:endParaRPr>
                    </a:p>
                  </a:txBody>
                  <a:tcPr marL="6350" marR="6350" marT="635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ctr"/>
                      <a:r>
                        <a:rPr lang="en-GB" sz="1400" u="none" strike="noStrike">
                          <a:effectLst/>
                          <a:latin typeface="Arial Narrow" panose="020B0606020202030204" pitchFamily="34" charset="0"/>
                        </a:rPr>
                        <a:t>Female</a:t>
                      </a:r>
                      <a:endParaRPr lang="en-GB" sz="1400" b="1" i="0" u="none" strike="noStrike">
                        <a:effectLst/>
                        <a:latin typeface="Arial Narrow" panose="020B0606020202030204" pitchFamily="34" charset="0"/>
                      </a:endParaRPr>
                    </a:p>
                  </a:txBody>
                  <a:tcPr marL="6350" marR="6350" marT="6350" marB="0" anchor="ct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ctr" fontAlgn="ctr"/>
                      <a:r>
                        <a:rPr lang="en-GB" sz="1400" u="none" strike="noStrike">
                          <a:effectLst/>
                          <a:latin typeface="Arial Narrow" panose="020B0606020202030204" pitchFamily="34" charset="0"/>
                        </a:rPr>
                        <a:t>Foreign Nationals</a:t>
                      </a:r>
                      <a:endParaRPr lang="en-GB" sz="1400" b="1" i="0" u="none" strike="noStrike">
                        <a:solidFill>
                          <a:srgbClr val="000000"/>
                        </a:solidFill>
                        <a:effectLst/>
                        <a:latin typeface="Arial Narrow" panose="020B0606020202030204" pitchFamily="34" charset="0"/>
                      </a:endParaRPr>
                    </a:p>
                  </a:txBody>
                  <a:tcPr marL="6350" marR="6350" marT="6350" marB="0" anchor="ctr"/>
                </a:tc>
                <a:tc hMerge="1">
                  <a:txBody>
                    <a:bodyPr/>
                    <a:lstStyle/>
                    <a:p>
                      <a:endParaRPr lang="en-GB"/>
                    </a:p>
                  </a:txBody>
                  <a:tcPr/>
                </a:tc>
                <a:tc rowSpan="2">
                  <a:txBody>
                    <a:bodyPr/>
                    <a:lstStyle/>
                    <a:p>
                      <a:pPr algn="ctr" fontAlgn="ctr"/>
                      <a:r>
                        <a:rPr lang="en-GB" sz="1400" u="none" strike="noStrike" dirty="0">
                          <a:effectLst/>
                          <a:latin typeface="Arial Narrow" panose="020B0606020202030204" pitchFamily="34" charset="0"/>
                        </a:rPr>
                        <a:t>TOTAL</a:t>
                      </a:r>
                      <a:endParaRPr lang="en-GB" sz="1400" b="1" i="0" u="none" strike="noStrike" dirty="0">
                        <a:solidFill>
                          <a:srgbClr val="000000"/>
                        </a:solidFill>
                        <a:effectLst/>
                        <a:latin typeface="Arial Narrow" panose="020B0606020202030204" pitchFamily="34" charset="0"/>
                      </a:endParaRPr>
                    </a:p>
                  </a:txBody>
                  <a:tcPr marL="6350" marR="6350" marT="6350" marB="0" anchor="ctr"/>
                </a:tc>
                <a:extLst>
                  <a:ext uri="{0D108BD9-81ED-4DB2-BD59-A6C34878D82A}">
                    <a16:rowId xmlns:a16="http://schemas.microsoft.com/office/drawing/2014/main" val="4122403402"/>
                  </a:ext>
                </a:extLst>
              </a:tr>
              <a:tr h="481883">
                <a:tc vMerge="1">
                  <a:txBody>
                    <a:bodyPr/>
                    <a:lstStyle/>
                    <a:p>
                      <a:endParaRPr lang="en-GB"/>
                    </a:p>
                  </a:txBody>
                  <a:tcPr/>
                </a:tc>
                <a:tc>
                  <a:txBody>
                    <a:bodyPr/>
                    <a:lstStyle/>
                    <a:p>
                      <a:pPr algn="ctr" fontAlgn="ctr"/>
                      <a:r>
                        <a:rPr lang="en-GB" sz="1400" u="none" strike="noStrike" dirty="0">
                          <a:effectLst/>
                          <a:latin typeface="Arial Narrow" panose="020B0606020202030204" pitchFamily="34" charset="0"/>
                        </a:rPr>
                        <a:t>A</a:t>
                      </a:r>
                      <a:endParaRPr lang="en-GB" sz="1400" b="1" i="0" u="none" strike="noStrike" dirty="0">
                        <a:solidFill>
                          <a:srgbClr val="000000"/>
                        </a:solidFill>
                        <a:effectLst/>
                        <a:latin typeface="Arial Narrow" panose="020B0606020202030204" pitchFamily="34" charset="0"/>
                      </a:endParaRPr>
                    </a:p>
                  </a:txBody>
                  <a:tcPr marL="6350" marR="6350" marT="6350" marB="0" anchor="ctr"/>
                </a:tc>
                <a:tc>
                  <a:txBody>
                    <a:bodyPr/>
                    <a:lstStyle/>
                    <a:p>
                      <a:pPr algn="ctr" fontAlgn="ctr"/>
                      <a:r>
                        <a:rPr lang="en-GB" sz="1400" u="none" strike="noStrike">
                          <a:effectLst/>
                          <a:latin typeface="Arial Narrow" panose="020B0606020202030204" pitchFamily="34" charset="0"/>
                        </a:rPr>
                        <a:t>C</a:t>
                      </a:r>
                      <a:endParaRPr lang="en-GB" sz="1400" b="1"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r>
                        <a:rPr lang="en-GB" sz="1400" u="none" strike="noStrike">
                          <a:effectLst/>
                          <a:latin typeface="Arial Narrow" panose="020B0606020202030204" pitchFamily="34" charset="0"/>
                        </a:rPr>
                        <a:t>I</a:t>
                      </a:r>
                      <a:endParaRPr lang="en-GB" sz="1400" b="1"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r>
                        <a:rPr lang="en-GB" sz="1400" u="none" strike="noStrike">
                          <a:effectLst/>
                          <a:latin typeface="Arial Narrow" panose="020B0606020202030204" pitchFamily="34" charset="0"/>
                        </a:rPr>
                        <a:t>W</a:t>
                      </a:r>
                      <a:endParaRPr lang="en-GB" sz="1400" b="1"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r>
                        <a:rPr lang="en-GB" sz="1400" u="none" strike="noStrike">
                          <a:effectLst/>
                          <a:latin typeface="Arial Narrow" panose="020B0606020202030204" pitchFamily="34" charset="0"/>
                        </a:rPr>
                        <a:t>A</a:t>
                      </a:r>
                      <a:endParaRPr lang="en-GB" sz="1400" b="1"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r>
                        <a:rPr lang="en-GB" sz="1400" u="none" strike="noStrike">
                          <a:effectLst/>
                          <a:latin typeface="Arial Narrow" panose="020B0606020202030204" pitchFamily="34" charset="0"/>
                        </a:rPr>
                        <a:t>C</a:t>
                      </a:r>
                      <a:endParaRPr lang="en-GB" sz="1400" b="1"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r>
                        <a:rPr lang="en-GB" sz="1400" u="none" strike="noStrike">
                          <a:effectLst/>
                          <a:latin typeface="Arial Narrow" panose="020B0606020202030204" pitchFamily="34" charset="0"/>
                        </a:rPr>
                        <a:t>I</a:t>
                      </a:r>
                      <a:endParaRPr lang="en-GB" sz="1400" b="1"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r>
                        <a:rPr lang="en-GB" sz="1400" u="none" strike="noStrike">
                          <a:effectLst/>
                          <a:latin typeface="Arial Narrow" panose="020B0606020202030204" pitchFamily="34" charset="0"/>
                        </a:rPr>
                        <a:t>W</a:t>
                      </a:r>
                      <a:endParaRPr lang="en-GB" sz="1400" b="1"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r>
                        <a:rPr lang="en-GB" sz="1400" u="none" strike="noStrike">
                          <a:effectLst/>
                          <a:latin typeface="Arial Narrow" panose="020B0606020202030204" pitchFamily="34" charset="0"/>
                        </a:rPr>
                        <a:t>Male</a:t>
                      </a:r>
                      <a:endParaRPr lang="en-GB" sz="1400" b="1" i="0" u="none" strike="noStrike">
                        <a:solidFill>
                          <a:srgbClr val="000000"/>
                        </a:solidFill>
                        <a:effectLst/>
                        <a:latin typeface="Arial Narrow" panose="020B0606020202030204" pitchFamily="34" charset="0"/>
                      </a:endParaRPr>
                    </a:p>
                  </a:txBody>
                  <a:tcPr marL="6350" marR="6350" marT="6350" marB="0" anchor="ctr"/>
                </a:tc>
                <a:tc>
                  <a:txBody>
                    <a:bodyPr/>
                    <a:lstStyle/>
                    <a:p>
                      <a:pPr algn="ctr" fontAlgn="ctr"/>
                      <a:r>
                        <a:rPr lang="en-GB" sz="1400" u="none" strike="noStrike">
                          <a:effectLst/>
                          <a:latin typeface="Arial Narrow" panose="020B0606020202030204" pitchFamily="34" charset="0"/>
                        </a:rPr>
                        <a:t>Female</a:t>
                      </a:r>
                      <a:endParaRPr lang="en-GB" sz="1400" b="1" i="0" u="none" strike="noStrike">
                        <a:solidFill>
                          <a:srgbClr val="000000"/>
                        </a:solidFill>
                        <a:effectLst/>
                        <a:latin typeface="Arial Narrow" panose="020B0606020202030204" pitchFamily="34" charset="0"/>
                      </a:endParaRPr>
                    </a:p>
                  </a:txBody>
                  <a:tcPr marL="6350" marR="6350" marT="6350" marB="0" anchor="ctr"/>
                </a:tc>
                <a:tc vMerge="1">
                  <a:txBody>
                    <a:bodyPr/>
                    <a:lstStyle/>
                    <a:p>
                      <a:endParaRPr lang="en-GB"/>
                    </a:p>
                  </a:txBody>
                  <a:tcPr/>
                </a:tc>
                <a:extLst>
                  <a:ext uri="{0D108BD9-81ED-4DB2-BD59-A6C34878D82A}">
                    <a16:rowId xmlns:a16="http://schemas.microsoft.com/office/drawing/2014/main" val="2985007426"/>
                  </a:ext>
                </a:extLst>
              </a:tr>
              <a:tr h="345377">
                <a:tc>
                  <a:txBody>
                    <a:bodyPr/>
                    <a:lstStyle/>
                    <a:p>
                      <a:pPr algn="l" fontAlgn="b"/>
                      <a:r>
                        <a:rPr lang="en-GB" sz="1400" b="1" u="none" strike="noStrike" dirty="0">
                          <a:effectLst/>
                          <a:latin typeface="Arial Narrow" panose="020B0606020202030204" pitchFamily="34" charset="0"/>
                        </a:rPr>
                        <a:t>Top Management</a:t>
                      </a:r>
                      <a:endParaRPr lang="en-GB" sz="1400" b="1"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4</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5</a:t>
                      </a:r>
                      <a:endParaRPr lang="en-GB" sz="1400" b="1" i="0" u="none" strike="noStrike">
                        <a:solidFill>
                          <a:srgbClr val="000000"/>
                        </a:solidFill>
                        <a:effectLst/>
                        <a:latin typeface="Arial Narrow" panose="020B0606020202030204" pitchFamily="34" charset="0"/>
                      </a:endParaRPr>
                    </a:p>
                  </a:txBody>
                  <a:tcPr marL="6350" marR="6350" marT="6350" marB="0" anchor="b"/>
                </a:tc>
                <a:extLst>
                  <a:ext uri="{0D108BD9-81ED-4DB2-BD59-A6C34878D82A}">
                    <a16:rowId xmlns:a16="http://schemas.microsoft.com/office/drawing/2014/main" val="1693250969"/>
                  </a:ext>
                </a:extLst>
              </a:tr>
              <a:tr h="345377">
                <a:tc>
                  <a:txBody>
                    <a:bodyPr/>
                    <a:lstStyle/>
                    <a:p>
                      <a:pPr algn="l" fontAlgn="b"/>
                      <a:r>
                        <a:rPr lang="en-GB" sz="1400" b="1" u="none" strike="noStrike" dirty="0">
                          <a:effectLst/>
                          <a:latin typeface="Arial Narrow" panose="020B0606020202030204" pitchFamily="34" charset="0"/>
                        </a:rPr>
                        <a:t>Senior Management</a:t>
                      </a:r>
                      <a:endParaRPr lang="en-GB" sz="1400" b="1"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dirty="0">
                          <a:effectLst/>
                          <a:latin typeface="Arial Narrow" panose="020B0606020202030204" pitchFamily="34" charset="0"/>
                        </a:rPr>
                        <a:t>1</a:t>
                      </a:r>
                      <a:endParaRPr lang="en-GB" sz="14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2</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4</a:t>
                      </a:r>
                      <a:endParaRPr lang="en-GB" sz="1400" b="1" i="0" u="none" strike="noStrike">
                        <a:solidFill>
                          <a:srgbClr val="000000"/>
                        </a:solidFill>
                        <a:effectLst/>
                        <a:latin typeface="Arial Narrow" panose="020B0606020202030204" pitchFamily="34" charset="0"/>
                      </a:endParaRPr>
                    </a:p>
                  </a:txBody>
                  <a:tcPr marL="6350" marR="6350" marT="6350" marB="0" anchor="b"/>
                </a:tc>
                <a:extLst>
                  <a:ext uri="{0D108BD9-81ED-4DB2-BD59-A6C34878D82A}">
                    <a16:rowId xmlns:a16="http://schemas.microsoft.com/office/drawing/2014/main" val="1172265191"/>
                  </a:ext>
                </a:extLst>
              </a:tr>
              <a:tr h="345377">
                <a:tc>
                  <a:txBody>
                    <a:bodyPr/>
                    <a:lstStyle/>
                    <a:p>
                      <a:pPr algn="l" fontAlgn="b"/>
                      <a:r>
                        <a:rPr lang="en-GB" sz="1400" b="1" u="none" strike="noStrike" dirty="0">
                          <a:effectLst/>
                          <a:latin typeface="Arial Narrow" panose="020B0606020202030204" pitchFamily="34" charset="0"/>
                        </a:rPr>
                        <a:t>Professionally qualified and specialised</a:t>
                      </a:r>
                      <a:endParaRPr lang="en-GB" sz="1400" b="1"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13</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2</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2</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dirty="0">
                          <a:effectLst/>
                          <a:latin typeface="Arial Narrow" panose="020B0606020202030204" pitchFamily="34" charset="0"/>
                        </a:rPr>
                        <a:t>1</a:t>
                      </a:r>
                      <a:endParaRPr lang="en-GB" sz="14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31</a:t>
                      </a:r>
                      <a:endParaRPr lang="en-GB" sz="1400" b="1" i="0" u="none" strike="noStrike">
                        <a:solidFill>
                          <a:srgbClr val="000000"/>
                        </a:solidFill>
                        <a:effectLst/>
                        <a:latin typeface="Arial Narrow" panose="020B0606020202030204" pitchFamily="34" charset="0"/>
                      </a:endParaRPr>
                    </a:p>
                  </a:txBody>
                  <a:tcPr marL="6350" marR="6350" marT="6350" marB="0" anchor="b"/>
                </a:tc>
                <a:extLst>
                  <a:ext uri="{0D108BD9-81ED-4DB2-BD59-A6C34878D82A}">
                    <a16:rowId xmlns:a16="http://schemas.microsoft.com/office/drawing/2014/main" val="1554367757"/>
                  </a:ext>
                </a:extLst>
              </a:tr>
              <a:tr h="436489">
                <a:tc>
                  <a:txBody>
                    <a:bodyPr/>
                    <a:lstStyle/>
                    <a:p>
                      <a:pPr algn="l" fontAlgn="b"/>
                      <a:r>
                        <a:rPr lang="en-GB" sz="1400" b="1" u="none" strike="noStrike" dirty="0">
                          <a:effectLst/>
                          <a:latin typeface="Arial Narrow" panose="020B0606020202030204" pitchFamily="34" charset="0"/>
                        </a:rPr>
                        <a:t>Skilled technical and academically qualified</a:t>
                      </a:r>
                      <a:endParaRPr lang="en-GB" sz="1400" b="1"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dirty="0">
                          <a:effectLst/>
                          <a:latin typeface="Arial Narrow" panose="020B0606020202030204" pitchFamily="34" charset="0"/>
                        </a:rPr>
                        <a:t>22</a:t>
                      </a:r>
                      <a:endParaRPr lang="en-GB" sz="14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dirty="0">
                          <a:effectLst/>
                          <a:latin typeface="Arial Narrow" panose="020B0606020202030204" pitchFamily="34" charset="0"/>
                        </a:rPr>
                        <a:t>1</a:t>
                      </a:r>
                      <a:endParaRPr lang="en-GB" sz="14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dirty="0">
                          <a:effectLst/>
                          <a:latin typeface="Arial Narrow" panose="020B0606020202030204" pitchFamily="34" charset="0"/>
                        </a:rPr>
                        <a:t>0</a:t>
                      </a:r>
                      <a:endParaRPr lang="en-GB" sz="14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25</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4</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53</a:t>
                      </a:r>
                      <a:endParaRPr lang="en-GB" sz="1400" b="1" i="0" u="none" strike="noStrike">
                        <a:solidFill>
                          <a:srgbClr val="000000"/>
                        </a:solidFill>
                        <a:effectLst/>
                        <a:latin typeface="Arial Narrow" panose="020B0606020202030204" pitchFamily="34" charset="0"/>
                      </a:endParaRPr>
                    </a:p>
                  </a:txBody>
                  <a:tcPr marL="6350" marR="6350" marT="6350" marB="0" anchor="b"/>
                </a:tc>
                <a:extLst>
                  <a:ext uri="{0D108BD9-81ED-4DB2-BD59-A6C34878D82A}">
                    <a16:rowId xmlns:a16="http://schemas.microsoft.com/office/drawing/2014/main" val="1153139581"/>
                  </a:ext>
                </a:extLst>
              </a:tr>
              <a:tr h="345377">
                <a:tc>
                  <a:txBody>
                    <a:bodyPr/>
                    <a:lstStyle/>
                    <a:p>
                      <a:pPr algn="l" fontAlgn="b"/>
                      <a:r>
                        <a:rPr lang="en-GB" sz="1400" b="1" u="none" strike="noStrike" dirty="0">
                          <a:effectLst/>
                          <a:latin typeface="Arial Narrow" panose="020B0606020202030204" pitchFamily="34" charset="0"/>
                        </a:rPr>
                        <a:t>Semi-skilled and discretionary decisions</a:t>
                      </a:r>
                      <a:endParaRPr lang="en-GB" sz="1400" b="1"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3</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14</a:t>
                      </a:r>
                      <a:endParaRPr lang="en-GB" sz="1400" b="1" i="0" u="none" strike="noStrike">
                        <a:solidFill>
                          <a:srgbClr val="000000"/>
                        </a:solidFill>
                        <a:effectLst/>
                        <a:latin typeface="Arial Narrow" panose="020B0606020202030204" pitchFamily="34" charset="0"/>
                      </a:endParaRPr>
                    </a:p>
                  </a:txBody>
                  <a:tcPr marL="6350" marR="6350" marT="6350" marB="0" anchor="b"/>
                </a:tc>
                <a:extLst>
                  <a:ext uri="{0D108BD9-81ED-4DB2-BD59-A6C34878D82A}">
                    <a16:rowId xmlns:a16="http://schemas.microsoft.com/office/drawing/2014/main" val="1228949938"/>
                  </a:ext>
                </a:extLst>
              </a:tr>
              <a:tr h="345377">
                <a:tc>
                  <a:txBody>
                    <a:bodyPr/>
                    <a:lstStyle/>
                    <a:p>
                      <a:pPr algn="l" fontAlgn="b"/>
                      <a:r>
                        <a:rPr lang="en-GB" sz="1400" b="1" u="none" strike="noStrike" dirty="0">
                          <a:effectLst/>
                          <a:latin typeface="Arial Narrow" panose="020B0606020202030204" pitchFamily="34" charset="0"/>
                        </a:rPr>
                        <a:t>Unskilled and defined decisions</a:t>
                      </a:r>
                      <a:endParaRPr lang="en-GB" sz="1400" b="1"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8</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dirty="0">
                          <a:effectLst/>
                          <a:latin typeface="Arial Narrow" panose="020B0606020202030204" pitchFamily="34" charset="0"/>
                        </a:rPr>
                        <a:t>0</a:t>
                      </a:r>
                      <a:endParaRPr lang="en-GB" sz="1400" b="0"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9</a:t>
                      </a:r>
                      <a:endParaRPr lang="en-GB" sz="1400" b="1" i="0" u="none" strike="noStrike">
                        <a:solidFill>
                          <a:srgbClr val="000000"/>
                        </a:solidFill>
                        <a:effectLst/>
                        <a:latin typeface="Arial Narrow" panose="020B0606020202030204" pitchFamily="34" charset="0"/>
                      </a:endParaRPr>
                    </a:p>
                  </a:txBody>
                  <a:tcPr marL="6350" marR="6350" marT="6350" marB="0" anchor="b"/>
                </a:tc>
                <a:extLst>
                  <a:ext uri="{0D108BD9-81ED-4DB2-BD59-A6C34878D82A}">
                    <a16:rowId xmlns:a16="http://schemas.microsoft.com/office/drawing/2014/main" val="628654577"/>
                  </a:ext>
                </a:extLst>
              </a:tr>
              <a:tr h="386493">
                <a:tc>
                  <a:txBody>
                    <a:bodyPr/>
                    <a:lstStyle/>
                    <a:p>
                      <a:pPr algn="l" fontAlgn="b"/>
                      <a:r>
                        <a:rPr lang="en-GB" sz="1400" b="1" u="none" strike="noStrike" dirty="0">
                          <a:effectLst/>
                          <a:latin typeface="Arial Narrow" panose="020B0606020202030204" pitchFamily="34" charset="0"/>
                        </a:rPr>
                        <a:t>TOTAL PERMANENT</a:t>
                      </a:r>
                      <a:endParaRPr lang="en-GB" sz="1400" b="1"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43</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2</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2</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55</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3</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2</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7</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dirty="0">
                          <a:effectLst/>
                          <a:latin typeface="Arial Narrow" panose="020B0606020202030204" pitchFamily="34" charset="0"/>
                        </a:rPr>
                        <a:t>116</a:t>
                      </a:r>
                      <a:endParaRPr lang="en-GB" sz="1400" b="1" i="0" u="none" strike="noStrike" dirty="0">
                        <a:solidFill>
                          <a:srgbClr val="000000"/>
                        </a:solidFill>
                        <a:effectLst/>
                        <a:latin typeface="Arial Narrow" panose="020B0606020202030204" pitchFamily="34" charset="0"/>
                      </a:endParaRPr>
                    </a:p>
                  </a:txBody>
                  <a:tcPr marL="6350" marR="6350" marT="6350" marB="0" anchor="b"/>
                </a:tc>
                <a:extLst>
                  <a:ext uri="{0D108BD9-81ED-4DB2-BD59-A6C34878D82A}">
                    <a16:rowId xmlns:a16="http://schemas.microsoft.com/office/drawing/2014/main" val="1534042383"/>
                  </a:ext>
                </a:extLst>
              </a:tr>
              <a:tr h="402940">
                <a:tc>
                  <a:txBody>
                    <a:bodyPr/>
                    <a:lstStyle/>
                    <a:p>
                      <a:pPr algn="l" fontAlgn="b"/>
                      <a:r>
                        <a:rPr lang="en-GB" sz="1400" b="1" u="none" strike="noStrike" dirty="0">
                          <a:effectLst/>
                          <a:latin typeface="Arial Narrow" panose="020B0606020202030204" pitchFamily="34" charset="0"/>
                        </a:rPr>
                        <a:t>Internships &amp; Fixed Term employees</a:t>
                      </a:r>
                      <a:endParaRPr lang="en-GB" sz="1400" b="1" i="0" u="none" strike="noStrike" dirty="0">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4</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8</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0"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dirty="0">
                          <a:effectLst/>
                          <a:latin typeface="Arial Narrow" panose="020B0606020202030204" pitchFamily="34" charset="0"/>
                        </a:rPr>
                        <a:t>12</a:t>
                      </a:r>
                      <a:endParaRPr lang="en-GB" sz="1400" b="1" i="0" u="none" strike="noStrike" dirty="0">
                        <a:solidFill>
                          <a:srgbClr val="000000"/>
                        </a:solidFill>
                        <a:effectLst/>
                        <a:latin typeface="Arial Narrow" panose="020B0606020202030204" pitchFamily="34" charset="0"/>
                      </a:endParaRPr>
                    </a:p>
                  </a:txBody>
                  <a:tcPr marL="6350" marR="6350" marT="6350" marB="0" anchor="b"/>
                </a:tc>
                <a:extLst>
                  <a:ext uri="{0D108BD9-81ED-4DB2-BD59-A6C34878D82A}">
                    <a16:rowId xmlns:a16="http://schemas.microsoft.com/office/drawing/2014/main" val="2693130188"/>
                  </a:ext>
                </a:extLst>
              </a:tr>
              <a:tr h="386493">
                <a:tc>
                  <a:txBody>
                    <a:bodyPr/>
                    <a:lstStyle/>
                    <a:p>
                      <a:pPr algn="l" fontAlgn="b"/>
                      <a:r>
                        <a:rPr lang="en-GB" sz="1400" b="1" u="none" strike="noStrike" dirty="0">
                          <a:effectLst/>
                          <a:latin typeface="Arial Narrow" panose="020B0606020202030204" pitchFamily="34" charset="0"/>
                        </a:rPr>
                        <a:t>GRAND TOTAL</a:t>
                      </a:r>
                      <a:endParaRPr lang="en-GB" sz="1400" b="1" i="0" u="none" strike="noStrike" dirty="0">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47</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2</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2</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63</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3</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2</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7</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1</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a:effectLst/>
                          <a:latin typeface="Arial Narrow" panose="020B0606020202030204" pitchFamily="34" charset="0"/>
                        </a:rPr>
                        <a:t>0</a:t>
                      </a:r>
                      <a:endParaRPr lang="en-GB" sz="1400" b="1" i="0" u="none" strike="noStrike">
                        <a:solidFill>
                          <a:srgbClr val="000000"/>
                        </a:solidFill>
                        <a:effectLst/>
                        <a:latin typeface="Arial Narrow" panose="020B0606020202030204" pitchFamily="34" charset="0"/>
                      </a:endParaRPr>
                    </a:p>
                  </a:txBody>
                  <a:tcPr marL="6350" marR="6350" marT="6350" marB="0" anchor="b"/>
                </a:tc>
                <a:tc>
                  <a:txBody>
                    <a:bodyPr/>
                    <a:lstStyle/>
                    <a:p>
                      <a:pPr algn="ctr" fontAlgn="b"/>
                      <a:r>
                        <a:rPr lang="en-GB" sz="1400" u="none" strike="noStrike" dirty="0">
                          <a:effectLst/>
                          <a:latin typeface="Arial Narrow" panose="020B0606020202030204" pitchFamily="34" charset="0"/>
                        </a:rPr>
                        <a:t>128</a:t>
                      </a:r>
                      <a:endParaRPr lang="en-GB" sz="1400" b="1" i="0" u="none" strike="noStrike" dirty="0">
                        <a:solidFill>
                          <a:srgbClr val="000000"/>
                        </a:solidFill>
                        <a:effectLst/>
                        <a:latin typeface="Arial Narrow" panose="020B0606020202030204" pitchFamily="34" charset="0"/>
                      </a:endParaRPr>
                    </a:p>
                  </a:txBody>
                  <a:tcPr marL="6350" marR="6350" marT="6350" marB="0" anchor="b"/>
                </a:tc>
                <a:extLst>
                  <a:ext uri="{0D108BD9-81ED-4DB2-BD59-A6C34878D82A}">
                    <a16:rowId xmlns:a16="http://schemas.microsoft.com/office/drawing/2014/main" val="3303470935"/>
                  </a:ext>
                </a:extLst>
              </a:tr>
              <a:tr h="386493">
                <a:tc gridSpan="12">
                  <a:txBody>
                    <a:bodyPr/>
                    <a:lstStyle/>
                    <a:p>
                      <a:pPr algn="l" fontAlgn="b"/>
                      <a:r>
                        <a:rPr lang="en-ZA" sz="1400" b="0" i="0" u="none" strike="noStrike" dirty="0">
                          <a:solidFill>
                            <a:srgbClr val="000000"/>
                          </a:solidFill>
                          <a:effectLst/>
                          <a:latin typeface="Arial Narrow" panose="020B0606020202030204" pitchFamily="34" charset="0"/>
                        </a:rPr>
                        <a:t>Five employees with disabilities have been counted for at Top management, senior management, professionally qualified and skilled technical levels</a:t>
                      </a:r>
                      <a:endParaRPr lang="en-GB" sz="1400" b="0" i="0" u="none" strike="noStrike" dirty="0">
                        <a:solidFill>
                          <a:srgbClr val="000000"/>
                        </a:solidFill>
                        <a:effectLst/>
                        <a:latin typeface="Arial Narrow" panose="020B0606020202030204" pitchFamily="34" charset="0"/>
                      </a:endParaRPr>
                    </a:p>
                  </a:txBody>
                  <a:tcPr marL="6350" marR="6350" marT="6350" marB="0" anchor="b"/>
                </a:tc>
                <a:tc hMerge="1">
                  <a:txBody>
                    <a:bodyPr/>
                    <a:lstStyle/>
                    <a:p>
                      <a:pPr algn="ctr" fontAlgn="b"/>
                      <a:endParaRPr lang="en-GB" sz="1400" b="1" i="0" u="none" strike="noStrike" dirty="0">
                        <a:solidFill>
                          <a:srgbClr val="000000"/>
                        </a:solidFill>
                        <a:effectLst/>
                        <a:latin typeface="Arial Narrow" panose="020B0606020202030204" pitchFamily="34" charset="0"/>
                      </a:endParaRPr>
                    </a:p>
                  </a:txBody>
                  <a:tcPr marL="6350" marR="6350" marT="6350" marB="0" anchor="b"/>
                </a:tc>
                <a:tc hMerge="1">
                  <a:txBody>
                    <a:bodyPr/>
                    <a:lstStyle/>
                    <a:p>
                      <a:pPr algn="ctr" fontAlgn="b"/>
                      <a:endParaRPr lang="en-GB" sz="1400" b="1" i="0" u="none" strike="noStrike" dirty="0">
                        <a:solidFill>
                          <a:srgbClr val="000000"/>
                        </a:solidFill>
                        <a:effectLst/>
                        <a:latin typeface="Arial Narrow" panose="020B0606020202030204" pitchFamily="34" charset="0"/>
                      </a:endParaRPr>
                    </a:p>
                  </a:txBody>
                  <a:tcPr marL="6350" marR="6350" marT="6350" marB="0" anchor="b"/>
                </a:tc>
                <a:tc hMerge="1">
                  <a:txBody>
                    <a:bodyPr/>
                    <a:lstStyle/>
                    <a:p>
                      <a:pPr algn="ctr" fontAlgn="b"/>
                      <a:endParaRPr lang="en-GB" sz="1400" b="1" i="0" u="none" strike="noStrike" dirty="0">
                        <a:solidFill>
                          <a:srgbClr val="000000"/>
                        </a:solidFill>
                        <a:effectLst/>
                        <a:latin typeface="Arial Narrow" panose="020B0606020202030204" pitchFamily="34" charset="0"/>
                      </a:endParaRPr>
                    </a:p>
                  </a:txBody>
                  <a:tcPr marL="6350" marR="6350" marT="6350" marB="0" anchor="b"/>
                </a:tc>
                <a:tc hMerge="1">
                  <a:txBody>
                    <a:bodyPr/>
                    <a:lstStyle/>
                    <a:p>
                      <a:pPr algn="ctr" fontAlgn="b"/>
                      <a:endParaRPr lang="en-GB" sz="1400" b="1" i="0" u="none" strike="noStrike" dirty="0">
                        <a:solidFill>
                          <a:srgbClr val="000000"/>
                        </a:solidFill>
                        <a:effectLst/>
                        <a:latin typeface="Arial Narrow" panose="020B0606020202030204" pitchFamily="34" charset="0"/>
                      </a:endParaRPr>
                    </a:p>
                  </a:txBody>
                  <a:tcPr marL="6350" marR="6350" marT="6350" marB="0" anchor="b"/>
                </a:tc>
                <a:tc hMerge="1">
                  <a:txBody>
                    <a:bodyPr/>
                    <a:lstStyle/>
                    <a:p>
                      <a:pPr algn="ctr" fontAlgn="b"/>
                      <a:endParaRPr lang="en-GB" sz="1400" b="1" i="0" u="none" strike="noStrike" dirty="0">
                        <a:solidFill>
                          <a:srgbClr val="000000"/>
                        </a:solidFill>
                        <a:effectLst/>
                        <a:latin typeface="Arial Narrow" panose="020B0606020202030204" pitchFamily="34" charset="0"/>
                      </a:endParaRPr>
                    </a:p>
                  </a:txBody>
                  <a:tcPr marL="6350" marR="6350" marT="6350" marB="0" anchor="b"/>
                </a:tc>
                <a:tc hMerge="1">
                  <a:txBody>
                    <a:bodyPr/>
                    <a:lstStyle/>
                    <a:p>
                      <a:pPr algn="ctr" fontAlgn="b"/>
                      <a:endParaRPr lang="en-GB" sz="1400" b="1" i="0" u="none" strike="noStrike" dirty="0">
                        <a:solidFill>
                          <a:srgbClr val="000000"/>
                        </a:solidFill>
                        <a:effectLst/>
                        <a:latin typeface="Arial Narrow" panose="020B0606020202030204" pitchFamily="34" charset="0"/>
                      </a:endParaRPr>
                    </a:p>
                  </a:txBody>
                  <a:tcPr marL="6350" marR="6350" marT="6350" marB="0" anchor="b"/>
                </a:tc>
                <a:tc hMerge="1">
                  <a:txBody>
                    <a:bodyPr/>
                    <a:lstStyle/>
                    <a:p>
                      <a:pPr algn="ctr" fontAlgn="b"/>
                      <a:endParaRPr lang="en-GB" sz="1400" b="1" i="0" u="none" strike="noStrike" dirty="0">
                        <a:solidFill>
                          <a:srgbClr val="000000"/>
                        </a:solidFill>
                        <a:effectLst/>
                        <a:latin typeface="Arial Narrow" panose="020B0606020202030204" pitchFamily="34" charset="0"/>
                      </a:endParaRPr>
                    </a:p>
                  </a:txBody>
                  <a:tcPr marL="6350" marR="6350" marT="6350" marB="0" anchor="b"/>
                </a:tc>
                <a:tc hMerge="1">
                  <a:txBody>
                    <a:bodyPr/>
                    <a:lstStyle/>
                    <a:p>
                      <a:pPr algn="ctr" fontAlgn="b"/>
                      <a:endParaRPr lang="en-GB" sz="1400" b="1" i="0" u="none" strike="noStrike" dirty="0">
                        <a:solidFill>
                          <a:srgbClr val="000000"/>
                        </a:solidFill>
                        <a:effectLst/>
                        <a:latin typeface="Arial Narrow" panose="020B0606020202030204" pitchFamily="34" charset="0"/>
                      </a:endParaRPr>
                    </a:p>
                  </a:txBody>
                  <a:tcPr marL="6350" marR="6350" marT="6350" marB="0" anchor="b"/>
                </a:tc>
                <a:tc hMerge="1">
                  <a:txBody>
                    <a:bodyPr/>
                    <a:lstStyle/>
                    <a:p>
                      <a:pPr algn="ctr" fontAlgn="b"/>
                      <a:endParaRPr lang="en-GB" sz="1400" b="1" i="0" u="none" strike="noStrike" dirty="0">
                        <a:solidFill>
                          <a:srgbClr val="000000"/>
                        </a:solidFill>
                        <a:effectLst/>
                        <a:latin typeface="Arial Narrow" panose="020B0606020202030204" pitchFamily="34" charset="0"/>
                      </a:endParaRPr>
                    </a:p>
                  </a:txBody>
                  <a:tcPr marL="6350" marR="6350" marT="6350" marB="0" anchor="b"/>
                </a:tc>
                <a:tc hMerge="1">
                  <a:txBody>
                    <a:bodyPr/>
                    <a:lstStyle/>
                    <a:p>
                      <a:pPr algn="ctr" fontAlgn="b"/>
                      <a:endParaRPr lang="en-GB" sz="1400" b="1" i="0" u="none" strike="noStrike" dirty="0">
                        <a:solidFill>
                          <a:srgbClr val="000000"/>
                        </a:solidFill>
                        <a:effectLst/>
                        <a:latin typeface="Arial Narrow" panose="020B0606020202030204" pitchFamily="34" charset="0"/>
                      </a:endParaRPr>
                    </a:p>
                  </a:txBody>
                  <a:tcPr marL="6350" marR="6350" marT="6350" marB="0" anchor="b"/>
                </a:tc>
                <a:tc hMerge="1">
                  <a:txBody>
                    <a:bodyPr/>
                    <a:lstStyle/>
                    <a:p>
                      <a:pPr algn="ctr" fontAlgn="b"/>
                      <a:endParaRPr lang="en-GB" sz="1400" b="1" i="0" u="none" strike="noStrike" dirty="0">
                        <a:solidFill>
                          <a:srgbClr val="000000"/>
                        </a:solidFill>
                        <a:effectLst/>
                        <a:latin typeface="Arial Narrow" panose="020B0606020202030204" pitchFamily="34" charset="0"/>
                      </a:endParaRPr>
                    </a:p>
                  </a:txBody>
                  <a:tcPr marL="6350" marR="6350" marT="6350" marB="0" anchor="b"/>
                </a:tc>
                <a:extLst>
                  <a:ext uri="{0D108BD9-81ED-4DB2-BD59-A6C34878D82A}">
                    <a16:rowId xmlns:a16="http://schemas.microsoft.com/office/drawing/2014/main" val="2258585007"/>
                  </a:ext>
                </a:extLst>
              </a:tr>
            </a:tbl>
          </a:graphicData>
        </a:graphic>
      </p:graphicFrame>
      <p:sp>
        <p:nvSpPr>
          <p:cNvPr id="4" name="Title 3">
            <a:extLst>
              <a:ext uri="{FF2B5EF4-FFF2-40B4-BE49-F238E27FC236}">
                <a16:creationId xmlns:a16="http://schemas.microsoft.com/office/drawing/2014/main" id="{04E6982A-E980-784E-B635-854E894BF50B}"/>
              </a:ext>
            </a:extLst>
          </p:cNvPr>
          <p:cNvSpPr>
            <a:spLocks noGrp="1"/>
          </p:cNvSpPr>
          <p:nvPr>
            <p:ph type="title"/>
          </p:nvPr>
        </p:nvSpPr>
        <p:spPr/>
        <p:txBody>
          <a:bodyPr/>
          <a:lstStyle/>
          <a:p>
            <a:r>
              <a:rPr lang="en-GB" dirty="0"/>
              <a:t>Occupational Levels at CMS</a:t>
            </a:r>
          </a:p>
        </p:txBody>
      </p:sp>
    </p:spTree>
    <p:extLst>
      <p:ext uri="{BB962C8B-B14F-4D97-AF65-F5344CB8AC3E}">
        <p14:creationId xmlns:p14="http://schemas.microsoft.com/office/powerpoint/2010/main" val="770423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C4A3B-4CEF-114F-96D4-6F960C796509}"/>
              </a:ext>
            </a:extLst>
          </p:cNvPr>
          <p:cNvSpPr>
            <a:spLocks noGrp="1"/>
          </p:cNvSpPr>
          <p:nvPr>
            <p:ph type="title"/>
          </p:nvPr>
        </p:nvSpPr>
        <p:spPr/>
        <p:txBody>
          <a:bodyPr>
            <a:normAutofit fontScale="90000"/>
          </a:bodyPr>
          <a:lstStyle/>
          <a:p>
            <a:r>
              <a:rPr lang="en-US" dirty="0">
                <a:solidFill>
                  <a:prstClr val="black"/>
                </a:solidFill>
                <a:latin typeface="Arial Narrow" panose="020B0606020202030204" pitchFamily="34" charset="0"/>
              </a:rPr>
              <a:t>Internships and Fixed-term Contracts</a:t>
            </a:r>
            <a:r>
              <a:rPr lang="en-GB" sz="3600" dirty="0">
                <a:solidFill>
                  <a:prstClr val="black"/>
                </a:solidFill>
                <a:latin typeface="Arial Narrow" panose="020B0606020202030204" pitchFamily="34" charset="0"/>
              </a:rPr>
              <a:t/>
            </a:r>
            <a:br>
              <a:rPr lang="en-GB" sz="3600" dirty="0">
                <a:solidFill>
                  <a:prstClr val="black"/>
                </a:solidFill>
                <a:latin typeface="Arial Narrow" panose="020B0606020202030204" pitchFamily="34" charset="0"/>
              </a:rPr>
            </a:br>
            <a:endParaRPr lang="en-GB" dirty="0"/>
          </a:p>
        </p:txBody>
      </p:sp>
      <p:sp>
        <p:nvSpPr>
          <p:cNvPr id="3" name="Content Placeholder 2"/>
          <p:cNvSpPr>
            <a:spLocks noGrp="1"/>
          </p:cNvSpPr>
          <p:nvPr>
            <p:ph idx="1"/>
          </p:nvPr>
        </p:nvSpPr>
        <p:spPr>
          <a:xfrm>
            <a:off x="957470" y="1318177"/>
            <a:ext cx="10515600" cy="3402358"/>
          </a:xfrm>
        </p:spPr>
        <p:txBody>
          <a:bodyPr>
            <a:noAutofit/>
          </a:bodyPr>
          <a:lstStyle/>
          <a:p>
            <a:pPr marL="0" indent="0">
              <a:lnSpc>
                <a:spcPct val="150000"/>
              </a:lnSpc>
              <a:buNone/>
            </a:pPr>
            <a:r>
              <a:rPr lang="en-ZA" sz="1800" dirty="0">
                <a:latin typeface="Arial Narrow" panose="020B0606020202030204" pitchFamily="34" charset="0"/>
              </a:rPr>
              <a:t>CMS appointed a total number of 12 employees on internship and fixed term contractors. </a:t>
            </a:r>
          </a:p>
          <a:p>
            <a:pPr marL="0" indent="0">
              <a:lnSpc>
                <a:spcPct val="150000"/>
              </a:lnSpc>
              <a:buNone/>
            </a:pPr>
            <a:endParaRPr lang="en-ZA" sz="1800" dirty="0">
              <a:latin typeface="Arial Narrow" panose="020B0606020202030204" pitchFamily="34" charset="0"/>
            </a:endParaRPr>
          </a:p>
          <a:p>
            <a:pPr marL="0" indent="0">
              <a:buNone/>
            </a:pPr>
            <a:endParaRPr lang="en-ZA" sz="1800" dirty="0"/>
          </a:p>
          <a:p>
            <a:pPr marL="0" indent="0">
              <a:buNone/>
            </a:pPr>
            <a:endParaRPr lang="en-ZA" sz="1800" dirty="0"/>
          </a:p>
          <a:p>
            <a:pPr marL="0" indent="0">
              <a:buNone/>
            </a:pPr>
            <a:endParaRPr lang="en-ZA" sz="1800" dirty="0"/>
          </a:p>
          <a:p>
            <a:pPr marL="0" indent="0">
              <a:buNone/>
            </a:pPr>
            <a:endParaRPr lang="en-ZA" sz="1800" dirty="0"/>
          </a:p>
          <a:p>
            <a:endParaRPr lang="en-ZA" sz="1800" dirty="0"/>
          </a:p>
          <a:p>
            <a:endParaRPr lang="en-ZA" sz="1800" dirty="0"/>
          </a:p>
          <a:p>
            <a:endParaRPr lang="en-ZA" sz="1800" dirty="0"/>
          </a:p>
          <a:p>
            <a:endParaRPr lang="en-ZA" sz="1800" dirty="0"/>
          </a:p>
          <a:p>
            <a:pPr marL="0" indent="0">
              <a:buNone/>
            </a:pPr>
            <a:r>
              <a:rPr lang="en-US" sz="1800" dirty="0">
                <a:latin typeface="Arial Narrow" panose="020B0606020202030204" pitchFamily="34" charset="0"/>
              </a:rPr>
              <a:t>Interns are appropriately placed in units with agreed workplans to achieve experiential learning at the end of the internship programme. Temporary employees are appointed on fixed-term period when a need arises </a:t>
            </a:r>
            <a:r>
              <a:rPr lang="en-ZA" sz="1800" dirty="0">
                <a:latin typeface="Arial Narrow" panose="020B0606020202030204" pitchFamily="34" charset="0"/>
                <a:ea typeface="Calibri" panose="020F0502020204030204" pitchFamily="34" charset="0"/>
                <a:cs typeface="Times New Roman" panose="02020603050405020304" pitchFamily="18" charset="0"/>
              </a:rPr>
              <a:t>in terms of Section 198B(1).</a:t>
            </a:r>
            <a:endParaRPr lang="en-GB" sz="1800" dirty="0">
              <a:latin typeface="Arial Narrow" panose="020B0606020202030204" pitchFamily="34" charset="0"/>
              <a:ea typeface="Calibri" panose="020F0502020204030204" pitchFamily="34" charset="0"/>
              <a:cs typeface="Times New Roman" panose="02020603050405020304" pitchFamily="18" charset="0"/>
            </a:endParaRPr>
          </a:p>
          <a:p>
            <a:pPr marL="0" indent="0">
              <a:buNone/>
            </a:pPr>
            <a:endParaRPr lang="en-US" sz="1800" dirty="0"/>
          </a:p>
        </p:txBody>
      </p:sp>
      <p:graphicFrame>
        <p:nvGraphicFramePr>
          <p:cNvPr id="5" name="Table 5">
            <a:extLst>
              <a:ext uri="{FF2B5EF4-FFF2-40B4-BE49-F238E27FC236}">
                <a16:creationId xmlns:a16="http://schemas.microsoft.com/office/drawing/2014/main" id="{FEA36605-3767-4D6E-827D-01E4BE4C2B76}"/>
              </a:ext>
            </a:extLst>
          </p:cNvPr>
          <p:cNvGraphicFramePr>
            <a:graphicFrameLocks noGrp="1"/>
          </p:cNvGraphicFramePr>
          <p:nvPr>
            <p:extLst>
              <p:ext uri="{D42A27DB-BD31-4B8C-83A1-F6EECF244321}">
                <p14:modId xmlns:p14="http://schemas.microsoft.com/office/powerpoint/2010/main" val="168430749"/>
              </p:ext>
            </p:extLst>
          </p:nvPr>
        </p:nvGraphicFramePr>
        <p:xfrm>
          <a:off x="1086027" y="1825625"/>
          <a:ext cx="10019946" cy="3230118"/>
        </p:xfrm>
        <a:graphic>
          <a:graphicData uri="http://schemas.openxmlformats.org/drawingml/2006/table">
            <a:tbl>
              <a:tblPr firstRow="1" bandRow="1">
                <a:tableStyleId>{5C22544A-7EE6-4342-B048-85BDC9FD1C3A}</a:tableStyleId>
              </a:tblPr>
              <a:tblGrid>
                <a:gridCol w="5009972">
                  <a:extLst>
                    <a:ext uri="{9D8B030D-6E8A-4147-A177-3AD203B41FA5}">
                      <a16:colId xmlns:a16="http://schemas.microsoft.com/office/drawing/2014/main" val="1932094596"/>
                    </a:ext>
                  </a:extLst>
                </a:gridCol>
                <a:gridCol w="2504987">
                  <a:extLst>
                    <a:ext uri="{9D8B030D-6E8A-4147-A177-3AD203B41FA5}">
                      <a16:colId xmlns:a16="http://schemas.microsoft.com/office/drawing/2014/main" val="3162636634"/>
                    </a:ext>
                  </a:extLst>
                </a:gridCol>
                <a:gridCol w="2504987">
                  <a:extLst>
                    <a:ext uri="{9D8B030D-6E8A-4147-A177-3AD203B41FA5}">
                      <a16:colId xmlns:a16="http://schemas.microsoft.com/office/drawing/2014/main" val="4182242829"/>
                    </a:ext>
                  </a:extLst>
                </a:gridCol>
              </a:tblGrid>
              <a:tr h="358902">
                <a:tc>
                  <a:txBody>
                    <a:bodyPr/>
                    <a:lstStyle/>
                    <a:p>
                      <a:pPr algn="just"/>
                      <a:r>
                        <a:rPr lang="en-US" sz="1400" dirty="0"/>
                        <a:t>Business unit</a:t>
                      </a:r>
                      <a:endParaRPr lang="en-GB" sz="1400" dirty="0"/>
                    </a:p>
                  </a:txBody>
                  <a:tcPr/>
                </a:tc>
                <a:tc>
                  <a:txBody>
                    <a:bodyPr/>
                    <a:lstStyle/>
                    <a:p>
                      <a:pPr algn="ctr"/>
                      <a:r>
                        <a:rPr lang="en-US" sz="1400" dirty="0"/>
                        <a:t>Fixed-Term Contracts</a:t>
                      </a:r>
                      <a:endParaRPr lang="en-GB" sz="1400" dirty="0"/>
                    </a:p>
                  </a:txBody>
                  <a:tcPr/>
                </a:tc>
                <a:tc>
                  <a:txBody>
                    <a:bodyPr/>
                    <a:lstStyle/>
                    <a:p>
                      <a:pPr algn="ctr"/>
                      <a:r>
                        <a:rPr lang="en-US" sz="1400" dirty="0"/>
                        <a:t>Internships</a:t>
                      </a:r>
                      <a:endParaRPr lang="en-GB" sz="1400" dirty="0"/>
                    </a:p>
                  </a:txBody>
                  <a:tcPr/>
                </a:tc>
                <a:extLst>
                  <a:ext uri="{0D108BD9-81ED-4DB2-BD59-A6C34878D82A}">
                    <a16:rowId xmlns:a16="http://schemas.microsoft.com/office/drawing/2014/main" val="3012445812"/>
                  </a:ext>
                </a:extLst>
              </a:tr>
              <a:tr h="358902">
                <a:tc>
                  <a:txBody>
                    <a:bodyPr/>
                    <a:lstStyle/>
                    <a:p>
                      <a:pPr algn="just"/>
                      <a:r>
                        <a:rPr lang="en-US" sz="1400" dirty="0">
                          <a:latin typeface="Arial Narrow" panose="020B0606020202030204" pitchFamily="34" charset="0"/>
                        </a:rPr>
                        <a:t>Accreditation</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1</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1</a:t>
                      </a:r>
                      <a:endParaRPr lang="en-GB" sz="1400" dirty="0">
                        <a:latin typeface="Arial Narrow" panose="020B0606020202030204" pitchFamily="34" charset="0"/>
                      </a:endParaRPr>
                    </a:p>
                  </a:txBody>
                  <a:tcPr/>
                </a:tc>
                <a:extLst>
                  <a:ext uri="{0D108BD9-81ED-4DB2-BD59-A6C34878D82A}">
                    <a16:rowId xmlns:a16="http://schemas.microsoft.com/office/drawing/2014/main" val="1951252542"/>
                  </a:ext>
                </a:extLst>
              </a:tr>
              <a:tr h="358902">
                <a:tc>
                  <a:txBody>
                    <a:bodyPr/>
                    <a:lstStyle/>
                    <a:p>
                      <a:pPr algn="just"/>
                      <a:r>
                        <a:rPr lang="en-US" sz="1400" dirty="0">
                          <a:latin typeface="Arial Narrow" panose="020B0606020202030204" pitchFamily="34" charset="0"/>
                        </a:rPr>
                        <a:t>Stakeholder Relations</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0</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2</a:t>
                      </a:r>
                      <a:endParaRPr lang="en-GB" sz="1400" dirty="0">
                        <a:latin typeface="Arial Narrow" panose="020B0606020202030204" pitchFamily="34" charset="0"/>
                      </a:endParaRPr>
                    </a:p>
                  </a:txBody>
                  <a:tcPr/>
                </a:tc>
                <a:extLst>
                  <a:ext uri="{0D108BD9-81ED-4DB2-BD59-A6C34878D82A}">
                    <a16:rowId xmlns:a16="http://schemas.microsoft.com/office/drawing/2014/main" val="3267957885"/>
                  </a:ext>
                </a:extLst>
              </a:tr>
              <a:tr h="358902">
                <a:tc>
                  <a:txBody>
                    <a:bodyPr/>
                    <a:lstStyle/>
                    <a:p>
                      <a:pPr algn="just"/>
                      <a:r>
                        <a:rPr lang="en-US" sz="1400" dirty="0">
                          <a:latin typeface="Arial Narrow" panose="020B0606020202030204" pitchFamily="34" charset="0"/>
                        </a:rPr>
                        <a:t>ICT &amp; Knowledge Management</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0</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1</a:t>
                      </a:r>
                      <a:endParaRPr lang="en-GB" sz="1400" dirty="0">
                        <a:latin typeface="Arial Narrow" panose="020B0606020202030204" pitchFamily="34" charset="0"/>
                      </a:endParaRPr>
                    </a:p>
                  </a:txBody>
                  <a:tcPr/>
                </a:tc>
                <a:extLst>
                  <a:ext uri="{0D108BD9-81ED-4DB2-BD59-A6C34878D82A}">
                    <a16:rowId xmlns:a16="http://schemas.microsoft.com/office/drawing/2014/main" val="2112814362"/>
                  </a:ext>
                </a:extLst>
              </a:tr>
              <a:tr h="358902">
                <a:tc>
                  <a:txBody>
                    <a:bodyPr/>
                    <a:lstStyle/>
                    <a:p>
                      <a:pPr algn="just"/>
                      <a:r>
                        <a:rPr lang="en-US" sz="1400" dirty="0">
                          <a:latin typeface="Arial Narrow" panose="020B0606020202030204" pitchFamily="34" charset="0"/>
                        </a:rPr>
                        <a:t>CEO’s Office</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1</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1</a:t>
                      </a:r>
                      <a:endParaRPr lang="en-GB" sz="1400" dirty="0">
                        <a:latin typeface="Arial Narrow" panose="020B0606020202030204" pitchFamily="34" charset="0"/>
                      </a:endParaRPr>
                    </a:p>
                  </a:txBody>
                  <a:tcPr/>
                </a:tc>
                <a:extLst>
                  <a:ext uri="{0D108BD9-81ED-4DB2-BD59-A6C34878D82A}">
                    <a16:rowId xmlns:a16="http://schemas.microsoft.com/office/drawing/2014/main" val="4259149911"/>
                  </a:ext>
                </a:extLst>
              </a:tr>
              <a:tr h="358902">
                <a:tc>
                  <a:txBody>
                    <a:bodyPr/>
                    <a:lstStyle/>
                    <a:p>
                      <a:pPr algn="just"/>
                      <a:r>
                        <a:rPr lang="en-ZA" sz="1400" dirty="0">
                          <a:latin typeface="Arial Narrow" panose="020B0606020202030204" pitchFamily="34" charset="0"/>
                        </a:rPr>
                        <a:t>CFO’s Office</a:t>
                      </a:r>
                      <a:endParaRPr lang="en-GB" sz="1400" dirty="0">
                        <a:latin typeface="Arial Narrow" panose="020B0606020202030204" pitchFamily="34" charset="0"/>
                      </a:endParaRPr>
                    </a:p>
                  </a:txBody>
                  <a:tcPr/>
                </a:tc>
                <a:tc>
                  <a:txBody>
                    <a:bodyPr/>
                    <a:lstStyle/>
                    <a:p>
                      <a:pPr algn="ctr"/>
                      <a:r>
                        <a:rPr lang="en-ZA" sz="1400" dirty="0">
                          <a:latin typeface="Arial Narrow" panose="020B0606020202030204" pitchFamily="34" charset="0"/>
                        </a:rPr>
                        <a:t>0</a:t>
                      </a:r>
                      <a:endParaRPr lang="en-GB" sz="1400" dirty="0">
                        <a:latin typeface="Arial Narrow" panose="020B0606020202030204" pitchFamily="34" charset="0"/>
                      </a:endParaRPr>
                    </a:p>
                  </a:txBody>
                  <a:tcPr/>
                </a:tc>
                <a:tc>
                  <a:txBody>
                    <a:bodyPr/>
                    <a:lstStyle/>
                    <a:p>
                      <a:pPr algn="ctr"/>
                      <a:r>
                        <a:rPr lang="en-ZA" sz="1400" dirty="0">
                          <a:latin typeface="Arial Narrow" panose="020B0606020202030204" pitchFamily="34" charset="0"/>
                        </a:rPr>
                        <a:t>1</a:t>
                      </a:r>
                      <a:endParaRPr lang="en-GB" sz="1400" dirty="0">
                        <a:latin typeface="Arial Narrow" panose="020B0606020202030204" pitchFamily="34" charset="0"/>
                      </a:endParaRPr>
                    </a:p>
                  </a:txBody>
                  <a:tcPr/>
                </a:tc>
                <a:extLst>
                  <a:ext uri="{0D108BD9-81ED-4DB2-BD59-A6C34878D82A}">
                    <a16:rowId xmlns:a16="http://schemas.microsoft.com/office/drawing/2014/main" val="2642599148"/>
                  </a:ext>
                </a:extLst>
              </a:tr>
              <a:tr h="358902">
                <a:tc>
                  <a:txBody>
                    <a:bodyPr/>
                    <a:lstStyle/>
                    <a:p>
                      <a:pPr algn="just"/>
                      <a:r>
                        <a:rPr lang="en-US" sz="1400" dirty="0">
                          <a:latin typeface="Arial Narrow" panose="020B0606020202030204" pitchFamily="34" charset="0"/>
                        </a:rPr>
                        <a:t>Research &amp; Monitoring</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0</a:t>
                      </a:r>
                      <a:endParaRPr lang="en-GB" sz="1400" dirty="0">
                        <a:latin typeface="Arial Narrow" panose="020B0606020202030204" pitchFamily="34" charset="0"/>
                      </a:endParaRPr>
                    </a:p>
                  </a:txBody>
                  <a:tcPr/>
                </a:tc>
                <a:tc>
                  <a:txBody>
                    <a:bodyPr/>
                    <a:lstStyle/>
                    <a:p>
                      <a:pPr algn="ctr"/>
                      <a:r>
                        <a:rPr lang="en-US" sz="1400" dirty="0">
                          <a:latin typeface="Arial Narrow" panose="020B0606020202030204" pitchFamily="34" charset="0"/>
                        </a:rPr>
                        <a:t>2</a:t>
                      </a:r>
                      <a:endParaRPr lang="en-GB" sz="1400" dirty="0">
                        <a:latin typeface="Arial Narrow" panose="020B0606020202030204" pitchFamily="34" charset="0"/>
                      </a:endParaRPr>
                    </a:p>
                  </a:txBody>
                  <a:tcPr/>
                </a:tc>
                <a:extLst>
                  <a:ext uri="{0D108BD9-81ED-4DB2-BD59-A6C34878D82A}">
                    <a16:rowId xmlns:a16="http://schemas.microsoft.com/office/drawing/2014/main" val="974519901"/>
                  </a:ext>
                </a:extLst>
              </a:tr>
              <a:tr h="358902">
                <a:tc>
                  <a:txBody>
                    <a:bodyPr/>
                    <a:lstStyle/>
                    <a:p>
                      <a:pPr algn="just"/>
                      <a:r>
                        <a:rPr lang="en-ZA" sz="1400" b="0" dirty="0">
                          <a:latin typeface="Arial Narrow" panose="020B0606020202030204" pitchFamily="34" charset="0"/>
                        </a:rPr>
                        <a:t>Benefits Management</a:t>
                      </a:r>
                      <a:endParaRPr lang="en-GB" sz="1400" b="0" dirty="0">
                        <a:latin typeface="Arial Narrow" panose="020B0606020202030204" pitchFamily="34" charset="0"/>
                      </a:endParaRPr>
                    </a:p>
                  </a:txBody>
                  <a:tcPr/>
                </a:tc>
                <a:tc>
                  <a:txBody>
                    <a:bodyPr/>
                    <a:lstStyle/>
                    <a:p>
                      <a:pPr algn="ctr"/>
                      <a:r>
                        <a:rPr lang="en-ZA" sz="1400" b="0" dirty="0">
                          <a:latin typeface="Arial Narrow" panose="020B0606020202030204" pitchFamily="34" charset="0"/>
                        </a:rPr>
                        <a:t>2</a:t>
                      </a:r>
                      <a:endParaRPr lang="en-GB" sz="1400" b="0" dirty="0">
                        <a:latin typeface="Arial Narrow" panose="020B0606020202030204" pitchFamily="34" charset="0"/>
                      </a:endParaRPr>
                    </a:p>
                  </a:txBody>
                  <a:tcPr/>
                </a:tc>
                <a:tc>
                  <a:txBody>
                    <a:bodyPr/>
                    <a:lstStyle/>
                    <a:p>
                      <a:pPr algn="ctr"/>
                      <a:r>
                        <a:rPr lang="en-ZA" sz="1400" b="0" dirty="0">
                          <a:latin typeface="Arial Narrow" panose="020B0606020202030204" pitchFamily="34" charset="0"/>
                        </a:rPr>
                        <a:t>0</a:t>
                      </a:r>
                      <a:endParaRPr lang="en-GB" sz="1400" b="0" dirty="0">
                        <a:latin typeface="Arial Narrow" panose="020B0606020202030204" pitchFamily="34" charset="0"/>
                      </a:endParaRPr>
                    </a:p>
                  </a:txBody>
                  <a:tcPr/>
                </a:tc>
                <a:extLst>
                  <a:ext uri="{0D108BD9-81ED-4DB2-BD59-A6C34878D82A}">
                    <a16:rowId xmlns:a16="http://schemas.microsoft.com/office/drawing/2014/main" val="3106484715"/>
                  </a:ext>
                </a:extLst>
              </a:tr>
              <a:tr h="358902">
                <a:tc>
                  <a:txBody>
                    <a:bodyPr/>
                    <a:lstStyle/>
                    <a:p>
                      <a:pPr algn="just"/>
                      <a:r>
                        <a:rPr lang="en-US" sz="1400" b="1" dirty="0">
                          <a:latin typeface="Arial Narrow" panose="020B0606020202030204" pitchFamily="34" charset="0"/>
                        </a:rPr>
                        <a:t>Total</a:t>
                      </a:r>
                      <a:endParaRPr lang="en-GB" sz="1400" b="1" dirty="0">
                        <a:latin typeface="Arial Narrow" panose="020B0606020202030204" pitchFamily="34" charset="0"/>
                      </a:endParaRPr>
                    </a:p>
                  </a:txBody>
                  <a:tcPr/>
                </a:tc>
                <a:tc>
                  <a:txBody>
                    <a:bodyPr/>
                    <a:lstStyle/>
                    <a:p>
                      <a:pPr algn="ctr"/>
                      <a:r>
                        <a:rPr lang="en-ZA" sz="1400" b="1" dirty="0">
                          <a:latin typeface="Arial Narrow" panose="020B0606020202030204" pitchFamily="34" charset="0"/>
                        </a:rPr>
                        <a:t>4</a:t>
                      </a:r>
                      <a:endParaRPr lang="en-GB" sz="1400" b="1" dirty="0">
                        <a:latin typeface="Arial Narrow" panose="020B0606020202030204" pitchFamily="34" charset="0"/>
                      </a:endParaRPr>
                    </a:p>
                  </a:txBody>
                  <a:tcPr/>
                </a:tc>
                <a:tc>
                  <a:txBody>
                    <a:bodyPr/>
                    <a:lstStyle/>
                    <a:p>
                      <a:pPr algn="ctr"/>
                      <a:r>
                        <a:rPr lang="en-US" sz="1400" b="1" dirty="0">
                          <a:latin typeface="Arial Narrow" panose="020B0606020202030204" pitchFamily="34" charset="0"/>
                        </a:rPr>
                        <a:t>8</a:t>
                      </a:r>
                      <a:endParaRPr lang="en-GB" sz="1400" b="1" dirty="0">
                        <a:latin typeface="Arial Narrow" panose="020B0606020202030204" pitchFamily="34" charset="0"/>
                      </a:endParaRPr>
                    </a:p>
                  </a:txBody>
                  <a:tcPr/>
                </a:tc>
                <a:extLst>
                  <a:ext uri="{0D108BD9-81ED-4DB2-BD59-A6C34878D82A}">
                    <a16:rowId xmlns:a16="http://schemas.microsoft.com/office/drawing/2014/main" val="1150615867"/>
                  </a:ext>
                </a:extLst>
              </a:tr>
            </a:tbl>
          </a:graphicData>
        </a:graphic>
      </p:graphicFrame>
    </p:spTree>
    <p:extLst>
      <p:ext uri="{BB962C8B-B14F-4D97-AF65-F5344CB8AC3E}">
        <p14:creationId xmlns:p14="http://schemas.microsoft.com/office/powerpoint/2010/main" val="3267830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D83C71-5D22-1849-BC42-F8E6F77E0E79}"/>
              </a:ext>
            </a:extLst>
          </p:cNvPr>
          <p:cNvSpPr>
            <a:spLocks noGrp="1"/>
          </p:cNvSpPr>
          <p:nvPr>
            <p:ph type="title"/>
          </p:nvPr>
        </p:nvSpPr>
        <p:spPr/>
        <p:txBody>
          <a:bodyPr/>
          <a:lstStyle/>
          <a:p>
            <a:r>
              <a:rPr lang="en-GB" dirty="0"/>
              <a:t>Immediate Challenges</a:t>
            </a:r>
          </a:p>
        </p:txBody>
      </p:sp>
      <p:sp>
        <p:nvSpPr>
          <p:cNvPr id="5" name="Content Placeholder 4">
            <a:extLst>
              <a:ext uri="{FF2B5EF4-FFF2-40B4-BE49-F238E27FC236}">
                <a16:creationId xmlns:a16="http://schemas.microsoft.com/office/drawing/2014/main" id="{C5CAE4CE-015E-1C4C-8088-F24AE725E997}"/>
              </a:ext>
            </a:extLst>
          </p:cNvPr>
          <p:cNvSpPr>
            <a:spLocks noGrp="1"/>
          </p:cNvSpPr>
          <p:nvPr>
            <p:ph idx="1"/>
          </p:nvPr>
        </p:nvSpPr>
        <p:spPr/>
        <p:txBody>
          <a:bodyPr>
            <a:normAutofit lnSpcReduction="10000"/>
          </a:bodyPr>
          <a:lstStyle/>
          <a:p>
            <a:pPr marL="355600" indent="-355600"/>
            <a:r>
              <a:rPr lang="en-US" sz="3600" dirty="0">
                <a:latin typeface="Arial Narrow" panose="020B0606020202030204" pitchFamily="34" charset="0"/>
              </a:rPr>
              <a:t>Significant Budgetary constraints</a:t>
            </a:r>
          </a:p>
          <a:p>
            <a:pPr marL="812813" lvl="1" indent="-355600"/>
            <a:r>
              <a:rPr lang="en-US" sz="3200" dirty="0"/>
              <a:t>2022/23 proposed levy increase in process.</a:t>
            </a:r>
          </a:p>
          <a:p>
            <a:pPr marL="812813" lvl="1" indent="-355600"/>
            <a:r>
              <a:rPr lang="en-US" sz="3200" dirty="0"/>
              <a:t>Business cases submitted for key strategic projects not approved.</a:t>
            </a:r>
          </a:p>
          <a:p>
            <a:pPr marL="812813" lvl="1" indent="-355600"/>
            <a:r>
              <a:rPr lang="en-US" sz="3200" dirty="0"/>
              <a:t>There is improvement in liquidity position but not out of the red yet.</a:t>
            </a:r>
          </a:p>
          <a:p>
            <a:pPr marL="812813" lvl="1" indent="-355600"/>
            <a:r>
              <a:rPr lang="en-US" sz="3200" dirty="0"/>
              <a:t>Regulatory and compliance litigation costs.</a:t>
            </a:r>
          </a:p>
          <a:p>
            <a:pPr marL="812813" lvl="1" indent="-355600"/>
            <a:r>
              <a:rPr lang="en-US" sz="3200" dirty="0" err="1"/>
              <a:t>Labour</a:t>
            </a:r>
            <a:r>
              <a:rPr lang="en-US" sz="3200" dirty="0"/>
              <a:t> related litigations.</a:t>
            </a:r>
          </a:p>
          <a:p>
            <a:pPr marL="812813" lvl="1" indent="-355600"/>
            <a:r>
              <a:rPr lang="en-US" sz="3200" dirty="0"/>
              <a:t>Inadequate financial and human resources</a:t>
            </a:r>
          </a:p>
          <a:p>
            <a:endParaRPr lang="en-GB" dirty="0"/>
          </a:p>
        </p:txBody>
      </p:sp>
    </p:spTree>
    <p:extLst>
      <p:ext uri="{BB962C8B-B14F-4D97-AF65-F5344CB8AC3E}">
        <p14:creationId xmlns:p14="http://schemas.microsoft.com/office/powerpoint/2010/main" val="2008330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5827C4-685C-544E-9FB9-7EAFF626F85A}"/>
              </a:ext>
            </a:extLst>
          </p:cNvPr>
          <p:cNvSpPr>
            <a:spLocks noGrp="1"/>
          </p:cNvSpPr>
          <p:nvPr>
            <p:ph type="title"/>
          </p:nvPr>
        </p:nvSpPr>
        <p:spPr/>
        <p:txBody>
          <a:bodyPr/>
          <a:lstStyle/>
          <a:p>
            <a:r>
              <a:rPr lang="en-GB" dirty="0"/>
              <a:t>Immediate Challenges</a:t>
            </a:r>
          </a:p>
        </p:txBody>
      </p:sp>
      <p:sp>
        <p:nvSpPr>
          <p:cNvPr id="4" name="Content Placeholder 3">
            <a:extLst>
              <a:ext uri="{FF2B5EF4-FFF2-40B4-BE49-F238E27FC236}">
                <a16:creationId xmlns:a16="http://schemas.microsoft.com/office/drawing/2014/main" id="{D448D377-B470-4766-A5DE-F2B469DF0B50}"/>
              </a:ext>
            </a:extLst>
          </p:cNvPr>
          <p:cNvSpPr>
            <a:spLocks noGrp="1"/>
          </p:cNvSpPr>
          <p:nvPr>
            <p:ph idx="1"/>
          </p:nvPr>
        </p:nvSpPr>
        <p:spPr/>
        <p:txBody>
          <a:bodyPr>
            <a:normAutofit/>
          </a:bodyPr>
          <a:lstStyle/>
          <a:p>
            <a:pPr marL="0" indent="0">
              <a:buNone/>
            </a:pPr>
            <a:endParaRPr lang="en-US" dirty="0">
              <a:latin typeface="Arial Narrow" panose="020B0606020202030204" pitchFamily="34" charset="0"/>
            </a:endParaRPr>
          </a:p>
          <a:p>
            <a:pPr marL="355600" indent="-355600"/>
            <a:r>
              <a:rPr lang="en-US" dirty="0">
                <a:latin typeface="Arial Narrow" panose="020B0606020202030204" pitchFamily="34" charset="0"/>
              </a:rPr>
              <a:t>Financial Services Regulatory Act and the COFI Bill</a:t>
            </a:r>
          </a:p>
          <a:p>
            <a:pPr marL="355600" indent="-355600"/>
            <a:r>
              <a:rPr lang="en-US" dirty="0">
                <a:latin typeface="Arial Narrow" panose="020B0606020202030204" pitchFamily="34" charset="0"/>
              </a:rPr>
              <a:t>Budgetary constraints (</a:t>
            </a:r>
            <a:r>
              <a:rPr lang="en-US" b="1" dirty="0">
                <a:latin typeface="Arial Narrow" panose="020B0606020202030204" pitchFamily="34" charset="0"/>
              </a:rPr>
              <a:t>R194.48m vs R219bn</a:t>
            </a:r>
            <a:r>
              <a:rPr lang="en-US" dirty="0">
                <a:latin typeface="Arial Narrow" panose="020B0606020202030204" pitchFamily="34" charset="0"/>
              </a:rPr>
              <a:t>)</a:t>
            </a:r>
          </a:p>
          <a:p>
            <a:pPr marL="355600" indent="-355600"/>
            <a:r>
              <a:rPr lang="en-US" dirty="0">
                <a:latin typeface="Arial Narrow" panose="020B0606020202030204" pitchFamily="34" charset="0"/>
              </a:rPr>
              <a:t>Personnel of </a:t>
            </a:r>
            <a:r>
              <a:rPr lang="en-US" b="1" dirty="0">
                <a:latin typeface="Arial Narrow" panose="020B0606020202030204" pitchFamily="34" charset="0"/>
              </a:rPr>
              <a:t>128 vs 8.9m </a:t>
            </a:r>
            <a:r>
              <a:rPr lang="en-US" dirty="0">
                <a:latin typeface="Arial Narrow" panose="020B0606020202030204" pitchFamily="34" charset="0"/>
              </a:rPr>
              <a:t>scheme beneficiaries</a:t>
            </a:r>
          </a:p>
          <a:p>
            <a:pPr marL="355600" indent="-355600"/>
            <a:r>
              <a:rPr lang="en-US" dirty="0">
                <a:latin typeface="Arial Narrow" panose="020B0606020202030204" pitchFamily="34" charset="0"/>
              </a:rPr>
              <a:t>Widening mandate (FWA, Coding, Competition, NHI, Policy)</a:t>
            </a:r>
          </a:p>
          <a:p>
            <a:pPr marL="355600" indent="-355600"/>
            <a:r>
              <a:rPr lang="en-US" dirty="0">
                <a:latin typeface="Arial Narrow" panose="020B0606020202030204" pitchFamily="34" charset="0"/>
              </a:rPr>
              <a:t>Restructuring </a:t>
            </a:r>
            <a:r>
              <a:rPr lang="en-US" dirty="0" err="1">
                <a:latin typeface="Arial Narrow" panose="020B0606020202030204" pitchFamily="34" charset="0"/>
              </a:rPr>
              <a:t>organisation</a:t>
            </a:r>
            <a:r>
              <a:rPr lang="en-US" dirty="0">
                <a:latin typeface="Arial Narrow" panose="020B0606020202030204" pitchFamily="34" charset="0"/>
              </a:rPr>
              <a:t> (fit for purpose, effective and efficient)</a:t>
            </a:r>
          </a:p>
          <a:p>
            <a:endParaRPr lang="en-US" dirty="0"/>
          </a:p>
        </p:txBody>
      </p:sp>
    </p:spTree>
    <p:extLst>
      <p:ext uri="{BB962C8B-B14F-4D97-AF65-F5344CB8AC3E}">
        <p14:creationId xmlns:p14="http://schemas.microsoft.com/office/powerpoint/2010/main" val="2683416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8F159D-BC53-F847-BE8D-ABADBC36618D}"/>
              </a:ext>
            </a:extLst>
          </p:cNvPr>
          <p:cNvSpPr>
            <a:spLocks noGrp="1"/>
          </p:cNvSpPr>
          <p:nvPr>
            <p:ph type="title"/>
          </p:nvPr>
        </p:nvSpPr>
        <p:spPr/>
        <p:txBody>
          <a:bodyPr/>
          <a:lstStyle/>
          <a:p>
            <a:r>
              <a:rPr lang="en-GB" dirty="0"/>
              <a:t>Inadequate Funding</a:t>
            </a:r>
          </a:p>
        </p:txBody>
      </p:sp>
      <p:sp>
        <p:nvSpPr>
          <p:cNvPr id="7" name="Content Placeholder 6">
            <a:extLst>
              <a:ext uri="{FF2B5EF4-FFF2-40B4-BE49-F238E27FC236}">
                <a16:creationId xmlns:a16="http://schemas.microsoft.com/office/drawing/2014/main" id="{AA86ECFA-C62C-5A43-B66A-45A6CE881B61}"/>
              </a:ext>
            </a:extLst>
          </p:cNvPr>
          <p:cNvSpPr>
            <a:spLocks noGrp="1"/>
          </p:cNvSpPr>
          <p:nvPr>
            <p:ph idx="1"/>
          </p:nvPr>
        </p:nvSpPr>
        <p:spPr>
          <a:xfrm>
            <a:off x="838200" y="1690688"/>
            <a:ext cx="10515600" cy="4486275"/>
          </a:xfrm>
        </p:spPr>
        <p:txBody>
          <a:bodyPr>
            <a:normAutofit fontScale="77500" lnSpcReduction="20000"/>
          </a:bodyPr>
          <a:lstStyle/>
          <a:p>
            <a:pPr marL="0" lvl="0" indent="0" algn="just" defTabSz="914286">
              <a:lnSpc>
                <a:spcPct val="100000"/>
              </a:lnSpc>
              <a:spcBef>
                <a:spcPts val="0"/>
              </a:spcBef>
              <a:buNone/>
              <a:defRPr/>
            </a:pPr>
            <a:r>
              <a:rPr lang="en-ZA" b="1" dirty="0">
                <a:solidFill>
                  <a:srgbClr val="061D3A"/>
                </a:solidFill>
                <a:latin typeface="Arial Narrow" panose="020B0606020202030204" pitchFamily="34" charset="0"/>
                <a:ea typeface="Gill Sans SemiBold" charset="0"/>
                <a:cs typeface="Gill Sans SemiBold" charset="0"/>
              </a:rPr>
              <a:t>FUNDING MODEL</a:t>
            </a:r>
          </a:p>
          <a:p>
            <a:pPr marL="0" marR="10" lvl="0" indent="0" defTabSz="914286">
              <a:lnSpc>
                <a:spcPct val="100000"/>
              </a:lnSpc>
              <a:spcBef>
                <a:spcPts val="0"/>
              </a:spcBef>
              <a:buNone/>
              <a:defRPr/>
            </a:pPr>
            <a:endParaRPr lang="en-US" dirty="0">
              <a:solidFill>
                <a:prstClr val="black"/>
              </a:solidFill>
              <a:latin typeface="Arial Narrow" panose="020B0606020202030204" pitchFamily="34" charset="0"/>
            </a:endParaRPr>
          </a:p>
          <a:p>
            <a:pPr marL="0" marR="10" lvl="0" indent="0" defTabSz="914286">
              <a:lnSpc>
                <a:spcPct val="100000"/>
              </a:lnSpc>
              <a:spcBef>
                <a:spcPts val="0"/>
              </a:spcBef>
              <a:buNone/>
              <a:defRPr/>
            </a:pPr>
            <a:r>
              <a:rPr lang="en-US" dirty="0">
                <a:solidFill>
                  <a:prstClr val="black"/>
                </a:solidFill>
                <a:latin typeface="Arial Narrow" panose="020B0606020202030204" pitchFamily="34" charset="0"/>
              </a:rPr>
              <a:t>The CMS had a budget of over R194.48 million to execute its mandate in the 2022/23 financial year vs R</a:t>
            </a:r>
            <a:r>
              <a:rPr lang="en-GB" dirty="0">
                <a:solidFill>
                  <a:prstClr val="black"/>
                </a:solidFill>
                <a:latin typeface="Arial Narrow" panose="020B0606020202030204" pitchFamily="34" charset="0"/>
              </a:rPr>
              <a:t>219 billion of contributions to medical schemes in 2020/21 terms</a:t>
            </a:r>
            <a:r>
              <a:rPr lang="en-GB" i="1" dirty="0">
                <a:solidFill>
                  <a:prstClr val="black"/>
                </a:solidFill>
                <a:latin typeface="Arial Narrow" panose="020B0606020202030204" pitchFamily="34" charset="0"/>
              </a:rPr>
              <a:t>.</a:t>
            </a:r>
            <a:endParaRPr lang="en-GB" i="1" dirty="0">
              <a:solidFill>
                <a:srgbClr val="FF0000"/>
              </a:solidFill>
              <a:latin typeface="Arial Narrow" panose="020B0606020202030204" pitchFamily="34" charset="0"/>
            </a:endParaRPr>
          </a:p>
          <a:p>
            <a:pPr marL="0" marR="10" lvl="0" indent="0" defTabSz="914286">
              <a:lnSpc>
                <a:spcPct val="100000"/>
              </a:lnSpc>
              <a:spcBef>
                <a:spcPts val="0"/>
              </a:spcBef>
              <a:buNone/>
              <a:defRPr/>
            </a:pPr>
            <a:endParaRPr lang="en-GB" dirty="0">
              <a:solidFill>
                <a:srgbClr val="FF0000"/>
              </a:solidFill>
              <a:latin typeface="Arial Narrow" panose="020B0606020202030204" pitchFamily="34" charset="0"/>
            </a:endParaRPr>
          </a:p>
          <a:p>
            <a:pPr marL="0" marR="10" lvl="0" indent="0" defTabSz="914286">
              <a:lnSpc>
                <a:spcPct val="100000"/>
              </a:lnSpc>
              <a:spcBef>
                <a:spcPts val="0"/>
              </a:spcBef>
              <a:buNone/>
              <a:defRPr/>
            </a:pPr>
            <a:r>
              <a:rPr lang="en-US" dirty="0">
                <a:solidFill>
                  <a:srgbClr val="000000"/>
                </a:solidFill>
                <a:latin typeface="Arial Narrow" panose="020B0606020202030204" pitchFamily="34" charset="0"/>
              </a:rPr>
              <a:t>Budget sources:</a:t>
            </a:r>
          </a:p>
          <a:p>
            <a:pPr marL="342900" lvl="0" indent="-342900" defTabSz="914286">
              <a:lnSpc>
                <a:spcPct val="100000"/>
              </a:lnSpc>
              <a:spcBef>
                <a:spcPts val="0"/>
              </a:spcBef>
              <a:defRPr/>
            </a:pPr>
            <a:r>
              <a:rPr lang="en-US" dirty="0">
                <a:solidFill>
                  <a:srgbClr val="000000"/>
                </a:solidFill>
                <a:latin typeface="Arial Narrow" panose="020B0606020202030204" pitchFamily="34" charset="0"/>
              </a:rPr>
              <a:t>Principal scheme member once-off levies</a:t>
            </a:r>
          </a:p>
          <a:p>
            <a:pPr marL="342900" lvl="0" indent="-342900" defTabSz="914286">
              <a:lnSpc>
                <a:spcPct val="100000"/>
              </a:lnSpc>
              <a:spcBef>
                <a:spcPts val="0"/>
              </a:spcBef>
              <a:defRPr/>
            </a:pPr>
            <a:r>
              <a:rPr lang="en-US" dirty="0">
                <a:solidFill>
                  <a:srgbClr val="000000"/>
                </a:solidFill>
                <a:latin typeface="Arial Narrow" panose="020B0606020202030204" pitchFamily="34" charset="0"/>
              </a:rPr>
              <a:t>Revenues generated through regulatory activities</a:t>
            </a:r>
          </a:p>
          <a:p>
            <a:pPr marL="342900" lvl="0" indent="-342900" defTabSz="914286">
              <a:lnSpc>
                <a:spcPct val="100000"/>
              </a:lnSpc>
              <a:spcBef>
                <a:spcPts val="0"/>
              </a:spcBef>
              <a:defRPr/>
            </a:pPr>
            <a:r>
              <a:rPr lang="en-US" dirty="0">
                <a:solidFill>
                  <a:srgbClr val="000000"/>
                </a:solidFill>
                <a:latin typeface="Arial Narrow" panose="020B0606020202030204" pitchFamily="34" charset="0"/>
              </a:rPr>
              <a:t>Conditional Grant from National Department of Health</a:t>
            </a:r>
            <a:r>
              <a:rPr lang="en-US" dirty="0">
                <a:solidFill>
                  <a:prstClr val="black"/>
                </a:solidFill>
                <a:latin typeface="Arial Narrow" panose="020B0606020202030204" pitchFamily="34" charset="0"/>
              </a:rPr>
              <a:t> </a:t>
            </a:r>
          </a:p>
          <a:p>
            <a:pPr marL="0" lvl="0" indent="0" defTabSz="914286">
              <a:lnSpc>
                <a:spcPct val="100000"/>
              </a:lnSpc>
              <a:spcBef>
                <a:spcPts val="0"/>
              </a:spcBef>
              <a:buNone/>
              <a:defRPr/>
            </a:pPr>
            <a:endParaRPr lang="en-US" i="1" dirty="0">
              <a:solidFill>
                <a:srgbClr val="FF0000"/>
              </a:solidFill>
              <a:latin typeface="Arial Narrow" panose="020B0606020202030204" pitchFamily="34" charset="0"/>
            </a:endParaRPr>
          </a:p>
          <a:p>
            <a:pPr marL="0" lvl="0" indent="0" defTabSz="914286">
              <a:lnSpc>
                <a:spcPct val="100000"/>
              </a:lnSpc>
              <a:spcBef>
                <a:spcPts val="0"/>
              </a:spcBef>
              <a:buNone/>
              <a:defRPr/>
            </a:pPr>
            <a:r>
              <a:rPr lang="en-US" dirty="0">
                <a:latin typeface="Arial Narrow" panose="020B0606020202030204" pitchFamily="34" charset="0"/>
              </a:rPr>
              <a:t>New funding model focus on:</a:t>
            </a:r>
          </a:p>
          <a:p>
            <a:pPr marL="342900" lvl="0" indent="-342900" defTabSz="914286">
              <a:lnSpc>
                <a:spcPct val="100000"/>
              </a:lnSpc>
              <a:spcBef>
                <a:spcPts val="0"/>
              </a:spcBef>
              <a:defRPr/>
            </a:pPr>
            <a:r>
              <a:rPr lang="en-US" dirty="0">
                <a:latin typeface="Arial Narrow" panose="020B0606020202030204" pitchFamily="34" charset="0"/>
              </a:rPr>
              <a:t>Review of tariffs.</a:t>
            </a:r>
          </a:p>
          <a:p>
            <a:pPr marL="342900" lvl="0" indent="-342900" defTabSz="914286">
              <a:lnSpc>
                <a:spcPct val="100000"/>
              </a:lnSpc>
              <a:spcBef>
                <a:spcPts val="0"/>
              </a:spcBef>
              <a:defRPr/>
            </a:pPr>
            <a:r>
              <a:rPr lang="en-US" dirty="0">
                <a:latin typeface="Arial Narrow" panose="020B0606020202030204" pitchFamily="34" charset="0"/>
              </a:rPr>
              <a:t>Introduction of new tariffs.</a:t>
            </a:r>
          </a:p>
          <a:p>
            <a:pPr marL="342900" lvl="0" indent="-342900" defTabSz="914286">
              <a:lnSpc>
                <a:spcPct val="100000"/>
              </a:lnSpc>
              <a:spcBef>
                <a:spcPts val="0"/>
              </a:spcBef>
              <a:defRPr/>
            </a:pPr>
            <a:r>
              <a:rPr lang="en-US" dirty="0">
                <a:latin typeface="Arial Narrow" panose="020B0606020202030204" pitchFamily="34" charset="0"/>
              </a:rPr>
              <a:t>Standard increase in levies.</a:t>
            </a:r>
          </a:p>
          <a:p>
            <a:pPr marL="342900" lvl="0" indent="-342900" defTabSz="914286">
              <a:lnSpc>
                <a:spcPct val="100000"/>
              </a:lnSpc>
              <a:spcBef>
                <a:spcPts val="0"/>
              </a:spcBef>
              <a:defRPr/>
            </a:pPr>
            <a:r>
              <a:rPr lang="en-US" dirty="0">
                <a:latin typeface="Arial Narrow" panose="020B0606020202030204" pitchFamily="34" charset="0"/>
              </a:rPr>
              <a:t>How additional key priorities are funded.</a:t>
            </a:r>
          </a:p>
          <a:p>
            <a:pPr marL="342900" lvl="0" indent="-342900" defTabSz="914286">
              <a:lnSpc>
                <a:spcPct val="100000"/>
              </a:lnSpc>
              <a:spcBef>
                <a:spcPts val="0"/>
              </a:spcBef>
              <a:defRPr/>
            </a:pPr>
            <a:r>
              <a:rPr lang="en-US" dirty="0">
                <a:latin typeface="Arial Narrow" panose="020B0606020202030204" pitchFamily="34" charset="0"/>
              </a:rPr>
              <a:t>Growing on contingency reserves.</a:t>
            </a:r>
          </a:p>
          <a:p>
            <a:endParaRPr lang="en-GB" dirty="0"/>
          </a:p>
        </p:txBody>
      </p:sp>
    </p:spTree>
    <p:extLst>
      <p:ext uri="{BB962C8B-B14F-4D97-AF65-F5344CB8AC3E}">
        <p14:creationId xmlns:p14="http://schemas.microsoft.com/office/powerpoint/2010/main" val="36390993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61D3D8-CEAE-9048-965D-2430797DD0C6}"/>
              </a:ext>
            </a:extLst>
          </p:cNvPr>
          <p:cNvSpPr>
            <a:spLocks noGrp="1"/>
          </p:cNvSpPr>
          <p:nvPr>
            <p:ph type="title"/>
          </p:nvPr>
        </p:nvSpPr>
        <p:spPr/>
        <p:txBody>
          <a:bodyPr/>
          <a:lstStyle/>
          <a:p>
            <a:r>
              <a:rPr lang="en-GB" dirty="0"/>
              <a:t>Inadequate Funding</a:t>
            </a:r>
          </a:p>
        </p:txBody>
      </p:sp>
      <p:sp>
        <p:nvSpPr>
          <p:cNvPr id="7" name="Content Placeholder 6">
            <a:extLst>
              <a:ext uri="{FF2B5EF4-FFF2-40B4-BE49-F238E27FC236}">
                <a16:creationId xmlns:a16="http://schemas.microsoft.com/office/drawing/2014/main" id="{617D1E37-BBDF-5D44-AEE8-2FBD65E8C4F5}"/>
              </a:ext>
            </a:extLst>
          </p:cNvPr>
          <p:cNvSpPr>
            <a:spLocks noGrp="1"/>
          </p:cNvSpPr>
          <p:nvPr>
            <p:ph idx="1"/>
          </p:nvPr>
        </p:nvSpPr>
        <p:spPr/>
        <p:txBody>
          <a:bodyPr/>
          <a:lstStyle/>
          <a:p>
            <a:pPr marL="360363" lvl="0" indent="-360363" defTabSz="914423">
              <a:defRPr/>
            </a:pPr>
            <a:r>
              <a:rPr lang="en-US" dirty="0">
                <a:solidFill>
                  <a:prstClr val="black"/>
                </a:solidFill>
                <a:latin typeface="Arial Narrow" panose="020B0606020202030204" pitchFamily="34" charset="0"/>
              </a:rPr>
              <a:t>Lack of additional for the Section 59 and SIU investigations, respectively</a:t>
            </a:r>
          </a:p>
          <a:p>
            <a:pPr marL="360363" lvl="0" indent="-360363" defTabSz="914423">
              <a:defRPr/>
            </a:pPr>
            <a:r>
              <a:rPr lang="en-US" dirty="0">
                <a:solidFill>
                  <a:prstClr val="black"/>
                </a:solidFill>
                <a:latin typeface="Arial Narrow" panose="020B0606020202030204" pitchFamily="34" charset="0"/>
              </a:rPr>
              <a:t>Lack of additional funding means that our ability to support urgent NHI projects, will be severely compromised</a:t>
            </a:r>
          </a:p>
          <a:p>
            <a:pPr marL="360363" indent="-360363" defTabSz="914423">
              <a:defRPr/>
            </a:pPr>
            <a:r>
              <a:rPr lang="en-US" dirty="0">
                <a:solidFill>
                  <a:prstClr val="black"/>
                </a:solidFill>
                <a:latin typeface="Arial Narrow" panose="020B0606020202030204" pitchFamily="34" charset="0"/>
              </a:rPr>
              <a:t>CMS is currently exploring alternative funding models together with strategies to contain costs for long term sustainability of the entity</a:t>
            </a:r>
            <a:endParaRPr lang="en-GB" dirty="0"/>
          </a:p>
        </p:txBody>
      </p:sp>
    </p:spTree>
    <p:extLst>
      <p:ext uri="{BB962C8B-B14F-4D97-AF65-F5344CB8AC3E}">
        <p14:creationId xmlns:p14="http://schemas.microsoft.com/office/powerpoint/2010/main" val="1135262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F8B1-A60B-A14C-9124-5AB027FDA085}"/>
              </a:ext>
            </a:extLst>
          </p:cNvPr>
          <p:cNvSpPr>
            <a:spLocks noGrp="1"/>
          </p:cNvSpPr>
          <p:nvPr>
            <p:ph type="title"/>
          </p:nvPr>
        </p:nvSpPr>
        <p:spPr/>
        <p:txBody>
          <a:bodyPr/>
          <a:lstStyle/>
          <a:p>
            <a:r>
              <a:rPr lang="en-GB" dirty="0"/>
              <a:t>Section 59 Investigation</a:t>
            </a:r>
          </a:p>
        </p:txBody>
      </p:sp>
      <p:sp>
        <p:nvSpPr>
          <p:cNvPr id="3" name="Content Placeholder 2">
            <a:extLst>
              <a:ext uri="{FF2B5EF4-FFF2-40B4-BE49-F238E27FC236}">
                <a16:creationId xmlns:a16="http://schemas.microsoft.com/office/drawing/2014/main" id="{9625C5B3-0820-40B6-A1F2-9FEB037CB166}"/>
              </a:ext>
            </a:extLst>
          </p:cNvPr>
          <p:cNvSpPr>
            <a:spLocks noGrp="1"/>
          </p:cNvSpPr>
          <p:nvPr>
            <p:ph idx="1"/>
          </p:nvPr>
        </p:nvSpPr>
        <p:spPr/>
        <p:txBody>
          <a:bodyPr>
            <a:noAutofit/>
          </a:bodyPr>
          <a:lstStyle/>
          <a:p>
            <a:pPr marL="355600" indent="-355600"/>
            <a:r>
              <a:rPr lang="en-US" dirty="0"/>
              <a:t>Allegations of racial profiling by medical schemes and administrators using Section 59 and Regulations 5 &amp; 6 of the MSA</a:t>
            </a:r>
          </a:p>
          <a:p>
            <a:pPr marL="355600" indent="-355600"/>
            <a:r>
              <a:rPr lang="en-US" dirty="0"/>
              <a:t>Established an independent investigation panel led by Adv Ngcukaitobi to investigate complaints and make recommendations</a:t>
            </a:r>
          </a:p>
          <a:p>
            <a:pPr marL="355600" indent="-355600"/>
            <a:r>
              <a:rPr lang="en-US" dirty="0"/>
              <a:t>Submissions from 20 June – 19 July 2019</a:t>
            </a:r>
          </a:p>
          <a:p>
            <a:pPr marL="355600" indent="-355600"/>
            <a:r>
              <a:rPr lang="en-US" dirty="0"/>
              <a:t>Hearings July 2019 – January 2020</a:t>
            </a:r>
          </a:p>
          <a:p>
            <a:pPr marL="355600" indent="-355600"/>
            <a:r>
              <a:rPr lang="en-US" dirty="0"/>
              <a:t>Report writing delayed by additional information presented and COVID-19</a:t>
            </a:r>
          </a:p>
          <a:p>
            <a:pPr marL="355600" indent="-355600"/>
            <a:r>
              <a:rPr lang="en-US" dirty="0"/>
              <a:t>Interim Report issued in January 2021</a:t>
            </a:r>
          </a:p>
          <a:p>
            <a:pPr marL="355600" indent="-355600"/>
            <a:r>
              <a:rPr lang="en-US" dirty="0"/>
              <a:t>Awaiting Final Report with recommendations</a:t>
            </a:r>
          </a:p>
        </p:txBody>
      </p:sp>
    </p:spTree>
    <p:extLst>
      <p:ext uri="{BB962C8B-B14F-4D97-AF65-F5344CB8AC3E}">
        <p14:creationId xmlns:p14="http://schemas.microsoft.com/office/powerpoint/2010/main" val="15805989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1016-0BD3-C84F-A5BB-08A08C79E087}"/>
              </a:ext>
            </a:extLst>
          </p:cNvPr>
          <p:cNvSpPr>
            <a:spLocks noGrp="1"/>
          </p:cNvSpPr>
          <p:nvPr>
            <p:ph type="title"/>
          </p:nvPr>
        </p:nvSpPr>
        <p:spPr/>
        <p:txBody>
          <a:bodyPr>
            <a:normAutofit/>
          </a:bodyPr>
          <a:lstStyle/>
          <a:p>
            <a:r>
              <a:rPr lang="en-GB" dirty="0"/>
              <a:t>FSRA and </a:t>
            </a:r>
            <a:r>
              <a:rPr lang="en-GB" dirty="0" err="1"/>
              <a:t>Cofi</a:t>
            </a:r>
            <a:r>
              <a:rPr lang="en-GB" dirty="0"/>
              <a:t> Bills</a:t>
            </a:r>
          </a:p>
        </p:txBody>
      </p:sp>
      <p:sp>
        <p:nvSpPr>
          <p:cNvPr id="3" name="Content Placeholder 2"/>
          <p:cNvSpPr>
            <a:spLocks noGrp="1"/>
          </p:cNvSpPr>
          <p:nvPr>
            <p:ph idx="1"/>
          </p:nvPr>
        </p:nvSpPr>
        <p:spPr/>
        <p:txBody>
          <a:bodyPr>
            <a:normAutofit lnSpcReduction="10000"/>
          </a:bodyPr>
          <a:lstStyle/>
          <a:p>
            <a:r>
              <a:rPr lang="en-ZA" dirty="0">
                <a:latin typeface="Arial Narrow" panose="020B0606020202030204" pitchFamily="34" charset="0"/>
              </a:rPr>
              <a:t>FSRA passed in August 2017</a:t>
            </a:r>
          </a:p>
          <a:p>
            <a:r>
              <a:rPr lang="en-ZA" dirty="0">
                <a:latin typeface="Arial Narrow" panose="020B0606020202030204" pitchFamily="34" charset="0"/>
              </a:rPr>
              <a:t>COFI Bill published in December 2018</a:t>
            </a:r>
          </a:p>
          <a:p>
            <a:r>
              <a:rPr lang="en-ZA" dirty="0">
                <a:latin typeface="Arial Narrow" panose="020B0606020202030204" pitchFamily="34" charset="0"/>
              </a:rPr>
              <a:t>Proposes regulation of Schemes by the FSCA and PA</a:t>
            </a:r>
          </a:p>
          <a:p>
            <a:r>
              <a:rPr lang="en-ZA" dirty="0">
                <a:latin typeface="Arial Narrow" panose="020B0606020202030204" pitchFamily="34" charset="0"/>
              </a:rPr>
              <a:t>Agreement: Poor Communication and Consultation, Regulatory Arbitrage</a:t>
            </a:r>
          </a:p>
          <a:p>
            <a:r>
              <a:rPr lang="en-ZA" dirty="0">
                <a:latin typeface="Arial Narrow" panose="020B0606020202030204" pitchFamily="34" charset="0"/>
              </a:rPr>
              <a:t>Established Joint Task Teams to address legislative misalignment</a:t>
            </a:r>
          </a:p>
          <a:p>
            <a:r>
              <a:rPr lang="en-ZA" dirty="0">
                <a:latin typeface="Arial Narrow" panose="020B0606020202030204" pitchFamily="34" charset="0"/>
              </a:rPr>
              <a:t>Close co-operation and have agreed on way forward</a:t>
            </a:r>
          </a:p>
          <a:p>
            <a:r>
              <a:rPr lang="en-ZA" dirty="0">
                <a:latin typeface="Arial Narrow" panose="020B0606020202030204" pitchFamily="34" charset="0"/>
              </a:rPr>
              <a:t>COFI Bill published again for comments</a:t>
            </a:r>
          </a:p>
          <a:p>
            <a:r>
              <a:rPr lang="en-ZA" dirty="0">
                <a:latin typeface="Arial Narrow" panose="020B0606020202030204" pitchFamily="34" charset="0"/>
              </a:rPr>
              <a:t>Acknowledges the ongoing engagements between CMS, Treasury, FSCA and PA</a:t>
            </a:r>
          </a:p>
          <a:p>
            <a:pPr marL="457200" lvl="1" indent="0">
              <a:buNone/>
            </a:pPr>
            <a:endParaRPr lang="en-ZA" dirty="0"/>
          </a:p>
        </p:txBody>
      </p:sp>
    </p:spTree>
    <p:extLst>
      <p:ext uri="{BB962C8B-B14F-4D97-AF65-F5344CB8AC3E}">
        <p14:creationId xmlns:p14="http://schemas.microsoft.com/office/powerpoint/2010/main" val="358942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766218"/>
            <a:ext cx="10515600" cy="1325563"/>
          </a:xfrm>
        </p:spPr>
        <p:txBody>
          <a:bodyPr>
            <a:normAutofit/>
          </a:bodyPr>
          <a:lstStyle/>
          <a:p>
            <a:pPr algn="ctr"/>
            <a:r>
              <a:rPr lang="en-ZA" sz="6600" dirty="0"/>
              <a:t>Thank you.</a:t>
            </a:r>
            <a:endParaRPr lang="en-GB" sz="6600" dirty="0"/>
          </a:p>
        </p:txBody>
      </p:sp>
      <p:sp>
        <p:nvSpPr>
          <p:cNvPr id="2" name="Slide Number Placeholder 1">
            <a:extLst>
              <a:ext uri="{FF2B5EF4-FFF2-40B4-BE49-F238E27FC236}">
                <a16:creationId xmlns:a16="http://schemas.microsoft.com/office/drawing/2014/main" id="{BA73AF5E-148B-BC41-A39B-77A659538F68}"/>
              </a:ext>
            </a:extLst>
          </p:cNvPr>
          <p:cNvSpPr>
            <a:spLocks noGrp="1"/>
          </p:cNvSpPr>
          <p:nvPr>
            <p:ph type="sldNum" sz="quarter" idx="12"/>
          </p:nvPr>
        </p:nvSpPr>
        <p:spPr/>
        <p:txBody>
          <a:bodyPr/>
          <a:lstStyle/>
          <a:p>
            <a:fld id="{732CA3CC-1038-3548-902E-E6592C1F8EB7}" type="slidenum">
              <a:rPr lang="en-GB" smtClean="0"/>
              <a:pPr/>
              <a:t>58</a:t>
            </a:fld>
            <a:endParaRPr lang="en-GB"/>
          </a:p>
        </p:txBody>
      </p:sp>
    </p:spTree>
    <p:extLst>
      <p:ext uri="{BB962C8B-B14F-4D97-AF65-F5344CB8AC3E}">
        <p14:creationId xmlns:p14="http://schemas.microsoft.com/office/powerpoint/2010/main" val="393370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B346F7-016F-4778-9712-F572705F4CA5}"/>
              </a:ext>
            </a:extLst>
          </p:cNvPr>
          <p:cNvSpPr>
            <a:spLocks noGrp="1"/>
          </p:cNvSpPr>
          <p:nvPr>
            <p:ph type="title"/>
          </p:nvPr>
        </p:nvSpPr>
        <p:spPr/>
        <p:txBody>
          <a:bodyPr/>
          <a:lstStyle/>
          <a:p>
            <a:r>
              <a:rPr lang="en-US" dirty="0"/>
              <a:t>Mission</a:t>
            </a:r>
            <a:endParaRPr lang="en-GB" dirty="0"/>
          </a:p>
        </p:txBody>
      </p:sp>
      <p:graphicFrame>
        <p:nvGraphicFramePr>
          <p:cNvPr id="24" name="Content Placeholder 2">
            <a:extLst>
              <a:ext uri="{FF2B5EF4-FFF2-40B4-BE49-F238E27FC236}">
                <a16:creationId xmlns:a16="http://schemas.microsoft.com/office/drawing/2014/main" id="{EF1DBDFD-1AB9-456B-BF50-E3E2A2DB6672}"/>
              </a:ext>
            </a:extLst>
          </p:cNvPr>
          <p:cNvGraphicFramePr>
            <a:graphicFrameLocks noGrp="1"/>
          </p:cNvGraphicFramePr>
          <p:nvPr>
            <p:ph idx="1"/>
            <p:extLst>
              <p:ext uri="{D42A27DB-BD31-4B8C-83A1-F6EECF244321}">
                <p14:modId xmlns:p14="http://schemas.microsoft.com/office/powerpoint/2010/main" val="29983759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8E561520-0CC6-6646-976E-252B144B178E}"/>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1087025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6113-D713-43A4-93D0-A7EA52E3D60C}"/>
              </a:ext>
            </a:extLst>
          </p:cNvPr>
          <p:cNvSpPr>
            <a:spLocks noGrp="1"/>
          </p:cNvSpPr>
          <p:nvPr>
            <p:ph type="title"/>
          </p:nvPr>
        </p:nvSpPr>
        <p:spPr/>
        <p:txBody>
          <a:bodyPr>
            <a:normAutofit/>
          </a:bodyPr>
          <a:lstStyle/>
          <a:p>
            <a:r>
              <a:rPr lang="en-US" dirty="0"/>
              <a:t>Regulatory Philosophy</a:t>
            </a:r>
          </a:p>
        </p:txBody>
      </p:sp>
      <p:graphicFrame>
        <p:nvGraphicFramePr>
          <p:cNvPr id="5" name="Content Placeholder 2">
            <a:extLst>
              <a:ext uri="{FF2B5EF4-FFF2-40B4-BE49-F238E27FC236}">
                <a16:creationId xmlns:a16="http://schemas.microsoft.com/office/drawing/2014/main" id="{7F5B531D-C59C-46DD-BCF1-028302EF8ABD}"/>
              </a:ext>
            </a:extLst>
          </p:cNvPr>
          <p:cNvGraphicFramePr>
            <a:graphicFrameLocks noGrp="1"/>
          </p:cNvGraphicFramePr>
          <p:nvPr>
            <p:ph idx="1"/>
            <p:extLst>
              <p:ext uri="{D42A27DB-BD31-4B8C-83A1-F6EECF244321}">
                <p14:modId xmlns:p14="http://schemas.microsoft.com/office/powerpoint/2010/main" val="39298875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Court with solid fill">
            <a:extLst>
              <a:ext uri="{FF2B5EF4-FFF2-40B4-BE49-F238E27FC236}">
                <a16:creationId xmlns:a16="http://schemas.microsoft.com/office/drawing/2014/main" id="{0141F94E-D4B3-7247-B696-349AC9C1731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638800" y="1825625"/>
            <a:ext cx="914400" cy="914400"/>
          </a:xfrm>
          <a:prstGeom prst="rect">
            <a:avLst/>
          </a:prstGeom>
        </p:spPr>
      </p:pic>
    </p:spTree>
    <p:extLst>
      <p:ext uri="{BB962C8B-B14F-4D97-AF65-F5344CB8AC3E}">
        <p14:creationId xmlns:p14="http://schemas.microsoft.com/office/powerpoint/2010/main" val="298731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82523-E49E-451E-B513-A645356E60F8}"/>
              </a:ext>
            </a:extLst>
          </p:cNvPr>
          <p:cNvSpPr>
            <a:spLocks noGrp="1"/>
          </p:cNvSpPr>
          <p:nvPr>
            <p:ph type="title"/>
          </p:nvPr>
        </p:nvSpPr>
        <p:spPr>
          <a:xfrm>
            <a:off x="746228" y="1037967"/>
            <a:ext cx="3054091" cy="4709131"/>
          </a:xfrm>
        </p:spPr>
        <p:txBody>
          <a:bodyPr anchor="ctr">
            <a:normAutofit/>
          </a:bodyPr>
          <a:lstStyle/>
          <a:p>
            <a:r>
              <a:rPr lang="en-US" b="1" dirty="0"/>
              <a:t>Shared Values</a:t>
            </a:r>
          </a:p>
        </p:txBody>
      </p:sp>
      <p:graphicFrame>
        <p:nvGraphicFramePr>
          <p:cNvPr id="5" name="Content Placeholder 2">
            <a:extLst>
              <a:ext uri="{FF2B5EF4-FFF2-40B4-BE49-F238E27FC236}">
                <a16:creationId xmlns:a16="http://schemas.microsoft.com/office/drawing/2014/main" id="{8D0B1AF9-8980-4FA9-9A91-CBBA62E8EAA6}"/>
              </a:ext>
            </a:extLst>
          </p:cNvPr>
          <p:cNvGraphicFramePr>
            <a:graphicFrameLocks noGrp="1"/>
          </p:cNvGraphicFramePr>
          <p:nvPr>
            <p:ph idx="1"/>
            <p:extLst>
              <p:ext uri="{D42A27DB-BD31-4B8C-83A1-F6EECF244321}">
                <p14:modId xmlns:p14="http://schemas.microsoft.com/office/powerpoint/2010/main" val="1234939571"/>
              </p:ext>
            </p:extLst>
          </p:nvPr>
        </p:nvGraphicFramePr>
        <p:xfrm>
          <a:off x="4598437" y="1037967"/>
          <a:ext cx="6223533" cy="4878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42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4B048-92C5-4013-9DA6-5021ADAB8924}"/>
              </a:ext>
            </a:extLst>
          </p:cNvPr>
          <p:cNvSpPr>
            <a:spLocks noGrp="1"/>
          </p:cNvSpPr>
          <p:nvPr>
            <p:ph type="title"/>
          </p:nvPr>
        </p:nvSpPr>
        <p:spPr>
          <a:xfrm>
            <a:off x="581192" y="702156"/>
            <a:ext cx="11029616" cy="1188720"/>
          </a:xfrm>
        </p:spPr>
        <p:txBody>
          <a:bodyPr>
            <a:normAutofit/>
          </a:bodyPr>
          <a:lstStyle/>
          <a:p>
            <a:r>
              <a:rPr lang="en-US" b="1" dirty="0"/>
              <a:t>Strategic Goals/Outcomes</a:t>
            </a:r>
          </a:p>
        </p:txBody>
      </p:sp>
      <p:graphicFrame>
        <p:nvGraphicFramePr>
          <p:cNvPr id="5" name="Content Placeholder 2">
            <a:extLst>
              <a:ext uri="{FF2B5EF4-FFF2-40B4-BE49-F238E27FC236}">
                <a16:creationId xmlns:a16="http://schemas.microsoft.com/office/drawing/2014/main" id="{E9BDD9A0-082F-4ED9-A240-4BB70285158C}"/>
              </a:ext>
            </a:extLst>
          </p:cNvPr>
          <p:cNvGraphicFramePr>
            <a:graphicFrameLocks noGrp="1"/>
          </p:cNvGraphicFramePr>
          <p:nvPr>
            <p:ph idx="1"/>
            <p:extLst>
              <p:ext uri="{D42A27DB-BD31-4B8C-83A1-F6EECF244321}">
                <p14:modId xmlns:p14="http://schemas.microsoft.com/office/powerpoint/2010/main" val="586240953"/>
              </p:ext>
            </p:extLst>
          </p:nvPr>
        </p:nvGraphicFramePr>
        <p:xfrm>
          <a:off x="387885" y="1810596"/>
          <a:ext cx="11539072" cy="4083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456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8479</TotalTime>
  <Words>9167</Words>
  <Application>Microsoft Office PowerPoint</Application>
  <PresentationFormat>Widescreen</PresentationFormat>
  <Paragraphs>1741</Paragraphs>
  <Slides>58</Slides>
  <Notes>31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Arial</vt:lpstr>
      <vt:lpstr>Arial Narrow</vt:lpstr>
      <vt:lpstr>Avenir Black</vt:lpstr>
      <vt:lpstr>Avenir Light</vt:lpstr>
      <vt:lpstr>Avenir Medium</vt:lpstr>
      <vt:lpstr>Calibri</vt:lpstr>
      <vt:lpstr>Calibri Light</vt:lpstr>
      <vt:lpstr>Cambria</vt:lpstr>
      <vt:lpstr>Gill Sans MT</vt:lpstr>
      <vt:lpstr>Gill Sans SemiBold</vt:lpstr>
      <vt:lpstr>Times New Roman</vt:lpstr>
      <vt:lpstr>Office Theme</vt:lpstr>
      <vt:lpstr>PowerPoint Presentation</vt:lpstr>
      <vt:lpstr>Contents</vt:lpstr>
      <vt:lpstr>Constitutional &amp; Legislative Mandate</vt:lpstr>
      <vt:lpstr>PowerPoint Presentation</vt:lpstr>
      <vt:lpstr>PowerPoint Presentation</vt:lpstr>
      <vt:lpstr>Mission</vt:lpstr>
      <vt:lpstr>Regulatory Philosophy</vt:lpstr>
      <vt:lpstr>Shared Values</vt:lpstr>
      <vt:lpstr>Strategic Goals/Outcomes</vt:lpstr>
      <vt:lpstr>Outcomes</vt:lpstr>
      <vt:lpstr>Outcomes (cont)</vt:lpstr>
      <vt:lpstr>CMS’ Regulatory Scope</vt:lpstr>
      <vt:lpstr>Industry Overview</vt:lpstr>
      <vt:lpstr>Industry Overview (cont)</vt:lpstr>
      <vt:lpstr>Organisational Overview</vt:lpstr>
      <vt:lpstr>Key Focus Areas for 2022/23</vt:lpstr>
      <vt:lpstr>Annual Performance Plan 2022/23</vt:lpstr>
      <vt:lpstr>Content: CMS Annual Performance Plan 2022/23</vt:lpstr>
      <vt:lpstr>Measuring Performance </vt:lpstr>
      <vt:lpstr>CMS Programmes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Assumptions used for 2022/23 budget</vt:lpstr>
      <vt:lpstr>Proposed Budget 2022/23 </vt:lpstr>
      <vt:lpstr>Levy Trends</vt:lpstr>
      <vt:lpstr>Expenditure per Economic Classification </vt:lpstr>
      <vt:lpstr>Cash requirement per economic classification</vt:lpstr>
      <vt:lpstr>Goods and services 21/22 &amp; 22/23</vt:lpstr>
      <vt:lpstr>Goods and services 2022/23</vt:lpstr>
      <vt:lpstr>Expenditure per programme</vt:lpstr>
      <vt:lpstr>Occupational Levels at CMS</vt:lpstr>
      <vt:lpstr>Internships and Fixed-term Contracts </vt:lpstr>
      <vt:lpstr>Immediate Challenges</vt:lpstr>
      <vt:lpstr>Immediate Challenges</vt:lpstr>
      <vt:lpstr>Inadequate Funding</vt:lpstr>
      <vt:lpstr>Inadequate Funding</vt:lpstr>
      <vt:lpstr>Section 59 Investigation</vt:lpstr>
      <vt:lpstr>FSRA and Cofi Bills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Silindubuhle Mnqeta</dc:creator>
  <cp:lastModifiedBy>Vuyokazi Majalamba</cp:lastModifiedBy>
  <cp:revision>23</cp:revision>
  <dcterms:created xsi:type="dcterms:W3CDTF">2022-02-11T10:40:08Z</dcterms:created>
  <dcterms:modified xsi:type="dcterms:W3CDTF">2022-04-14T14:21:34Z</dcterms:modified>
</cp:coreProperties>
</file>