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4" r:id="rId2"/>
    <p:sldId id="353" r:id="rId3"/>
    <p:sldId id="375" r:id="rId4"/>
    <p:sldId id="387" r:id="rId5"/>
    <p:sldId id="385" r:id="rId6"/>
    <p:sldId id="382" r:id="rId7"/>
    <p:sldId id="37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981B"/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>
                <a:latin typeface="Gill Sans"/>
                <a:cs typeface="Gill Sans"/>
              </a:rPr>
              <a:t>DEPARTMENT OF ARTS AND CULTURE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0001-5CEB-460D-9F96-0FE9D8E28CDE}" type="datetime1">
              <a:rPr lang="en-US" sz="900" smtClean="0">
                <a:latin typeface="Gill Sans"/>
              </a:rPr>
              <a:pPr/>
              <a:t>4/20/2022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>
                <a:latin typeface="Calibri (Body)"/>
                <a:cs typeface="Calibri (Body)"/>
              </a:rPr>
              <a:t>INSERT YOUR THEME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952393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DEPARTMENT OF ARTS AND CULTURE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1E48F-7A39-4D65-8FE8-DCF6B58CCC38}" type="datetime1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509919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F5981B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5981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/>
              <a:t>Click here to add your main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 descr="C:\Users\bingo\Desktop\banzi\DSAC\Sport%2c Art and Culture Logo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131766" cy="119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ingo\Desktop\banzi\DSAC\Sport%2c Art and Culture Logo_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396" y="5847461"/>
            <a:ext cx="207934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583362"/>
            <a:ext cx="9144000" cy="112374"/>
          </a:xfrm>
          <a:prstGeom prst="rect">
            <a:avLst/>
          </a:prstGeom>
          <a:solidFill>
            <a:srgbClr val="F5981B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rgbClr val="F5981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17220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F5981B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F5981B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F5981B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8316265" cy="1872208"/>
          </a:xfrm>
        </p:spPr>
        <p:txBody>
          <a:bodyPr>
            <a:normAutofit/>
          </a:bodyPr>
          <a:lstStyle/>
          <a:p>
            <a:pPr algn="ctr"/>
            <a:r>
              <a:rPr lang="en-ZA" dirty="0"/>
              <a:t>OVERVIEW: </a:t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>ATHLETICS SOUTH AFRICA</a:t>
            </a:r>
            <a:br>
              <a:rPr lang="en-ZA" dirty="0"/>
            </a:br>
            <a:r>
              <a:rPr lang="en-ZA" dirty="0" smtClean="0"/>
              <a:t>PORTFOLIO </a:t>
            </a:r>
            <a:r>
              <a:rPr lang="en-ZA" dirty="0"/>
              <a:t>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021288"/>
            <a:ext cx="5587246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solidFill>
                  <a:srgbClr val="F5981B"/>
                </a:solidFill>
                <a:latin typeface="Arial"/>
                <a:cs typeface="Arial"/>
              </a:rPr>
              <a:t>DIRECTOR-GENERAL: MR V. MKHIZE</a:t>
            </a:r>
          </a:p>
          <a:p>
            <a:pPr>
              <a:spcAft>
                <a:spcPts val="600"/>
              </a:spcAft>
            </a:pPr>
            <a:r>
              <a:rPr lang="en-GB" sz="1400" dirty="0">
                <a:solidFill>
                  <a:srgbClr val="F5981B"/>
                </a:solidFill>
                <a:latin typeface="Arial"/>
                <a:cs typeface="Arial"/>
              </a:rPr>
              <a:t>APRIL  2022</a:t>
            </a:r>
            <a:endParaRPr lang="en-ZA" sz="1400" dirty="0">
              <a:solidFill>
                <a:srgbClr val="F5981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02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5832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j-lt"/>
                <a:cs typeface="Arial Narrow"/>
              </a:rPr>
              <a:t>  FOCUS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F3F1E8-DDCA-41E8-A8C9-5CFDBD089589}"/>
              </a:ext>
            </a:extLst>
          </p:cNvPr>
          <p:cNvSpPr txBox="1"/>
          <p:nvPr/>
        </p:nvSpPr>
        <p:spPr>
          <a:xfrm>
            <a:off x="251520" y="90872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Focus of the presentation is as per Portfolio Committee Notice of the Meeting on;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323130"/>
                </a:solidFill>
                <a:latin typeface="Arial" panose="020B0604020202020204" pitchFamily="34" charset="0"/>
              </a:rPr>
              <a:t>Briefing by Athletics SA on their financial report, domestic and international competitions, governance and related matters. </a:t>
            </a:r>
            <a:endParaRPr lang="en-GB" sz="2400" dirty="0">
              <a:solidFill>
                <a:srgbClr val="3231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400" dirty="0">
              <a:solidFill>
                <a:srgbClr val="3231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400" dirty="0">
              <a:solidFill>
                <a:srgbClr val="3231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>
                <a:solidFill>
                  <a:srgbClr val="3231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DSAC presentation will give an overview of the existing relationship between DSAC and ASA. </a:t>
            </a:r>
            <a:endParaRPr lang="en-GB" sz="2400" dirty="0">
              <a:solidFill>
                <a:srgbClr val="32313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44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4312"/>
            <a:ext cx="8229600" cy="65349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  <a:cs typeface="Arial Narrow"/>
              </a:rPr>
              <a:t>FINANCIAL SUPPORT FOR ASA </a:t>
            </a:r>
            <a:endParaRPr lang="en-US" dirty="0">
              <a:latin typeface="+mj-lt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F3F1E8-DDCA-41E8-A8C9-5CFDBD089589}"/>
              </a:ext>
            </a:extLst>
          </p:cNvPr>
          <p:cNvSpPr txBox="1"/>
          <p:nvPr/>
        </p:nvSpPr>
        <p:spPr>
          <a:xfrm>
            <a:off x="219412" y="908720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In the previous financial year ( 2021/22) DSAC funded ASA with an amount of R 5 750 000-00.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These funds were for programmes;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Federations capacity development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Administration support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School Sport capacity development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National Coaches Support programmes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Technical Officials Training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Administration training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Senior and underage National Championships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An additional amount of R 4 200 </a:t>
            </a:r>
            <a:r>
              <a:rPr lang="en-ZA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000-00 </a:t>
            </a: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was also transferred in 2021/22 towards the legal process against Ms Caster Semenya’s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Differences of Sexual Development (DSD) </a:t>
            </a:r>
            <a:r>
              <a:rPr lang="en-ZA" sz="2000" dirty="0">
                <a:latin typeface="Arial" panose="020B0604020202020204" pitchFamily="34" charset="0"/>
                <a:ea typeface="Times New Roman" panose="02020603050405020304" pitchFamily="18" charset="0"/>
              </a:rPr>
              <a:t>case. </a:t>
            </a:r>
          </a:p>
        </p:txBody>
      </p:sp>
    </p:spTree>
    <p:extLst>
      <p:ext uri="{BB962C8B-B14F-4D97-AF65-F5344CB8AC3E}">
        <p14:creationId xmlns:p14="http://schemas.microsoft.com/office/powerpoint/2010/main" xmlns="" val="336678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4312"/>
            <a:ext cx="8229600" cy="65349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  <a:cs typeface="Arial Narrow"/>
              </a:rPr>
              <a:t>DSD CASE UPDATE</a:t>
            </a:r>
            <a:endParaRPr lang="en-US" dirty="0">
              <a:latin typeface="+mj-lt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F3F1E8-DDCA-41E8-A8C9-5CFDBD089589}"/>
              </a:ext>
            </a:extLst>
          </p:cNvPr>
          <p:cNvSpPr txBox="1"/>
          <p:nvPr/>
        </p:nvSpPr>
        <p:spPr>
          <a:xfrm>
            <a:off x="219412" y="908720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Department believes the DSD Case is a direct attack and discrimination against Black and primarily African Female Athletes with Differences of Sexual Development (DSD).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Appeals against this case have been rejected by IAAF and the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Court of Arbitration for Sport (CAS). The case will now be heard by the European Court of Human Rights, based in Strasbourg, France.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Department welcomed with reservations the recommendations made by the International Olympic Committee on the unfair treatment of transgender 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athletes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their suggested rules that each sporting code should consider adopting to remove unfair treatment of athletes without imposing those recommendations on any federation.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ZA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28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4312"/>
            <a:ext cx="8229600" cy="653496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  <a:cs typeface="Arial Narrow"/>
              </a:rPr>
              <a:t>ATHLETES SUPPORTED </a:t>
            </a:r>
            <a:endParaRPr lang="en-US" dirty="0">
              <a:latin typeface="+mj-lt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F3F1E8-DDCA-41E8-A8C9-5CFDBD089589}"/>
              </a:ext>
            </a:extLst>
          </p:cNvPr>
          <p:cNvSpPr txBox="1"/>
          <p:nvPr/>
        </p:nvSpPr>
        <p:spPr>
          <a:xfrm>
            <a:off x="219412" y="908720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ZA" sz="28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Through the </a:t>
            </a:r>
            <a:r>
              <a:rPr lang="en-ZA" sz="2800" dirty="0" smtClean="0">
                <a:latin typeface="Arial Nova" panose="020B0504020202020204" pitchFamily="34" charset="0"/>
                <a:ea typeface="Calibri" panose="020F0502020204030204" pitchFamily="34" charset="0"/>
              </a:rPr>
              <a:t>D</a:t>
            </a:r>
            <a:r>
              <a:rPr lang="en-ZA" sz="2800" dirty="0" smtClean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epartment’s </a:t>
            </a:r>
            <a:r>
              <a:rPr lang="en-ZA" sz="28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Athlete, Coach and Technical Officiating Support Unit, DSAC supports 11 athletes from Athletics SA through scientific means. This support includes but not limited to sports scientists, sport medical scientists and coaching.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ZA" sz="28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The </a:t>
            </a:r>
            <a:r>
              <a:rPr lang="en-ZA" sz="2800" dirty="0" smtClean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majority of </a:t>
            </a:r>
            <a:r>
              <a:rPr lang="en-ZA" sz="28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athletes that are being supported </a:t>
            </a:r>
            <a:r>
              <a:rPr lang="en-ZA" sz="2800" dirty="0" smtClean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 </a:t>
            </a:r>
            <a:r>
              <a:rPr lang="en-ZA" sz="28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are long distance (5 athletes), track (4) and field (2). Of the 11 athletes, 5 are females and </a:t>
            </a:r>
            <a:r>
              <a:rPr lang="en-ZA" sz="2800" dirty="0">
                <a:latin typeface="Arial Nova" panose="020B0504020202020204" pitchFamily="34" charset="0"/>
                <a:ea typeface="Calibri" panose="020F0502020204030204" pitchFamily="34" charset="0"/>
              </a:rPr>
              <a:t>6 are </a:t>
            </a:r>
            <a:r>
              <a:rPr lang="en-ZA" sz="28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males.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75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5832"/>
            <a:ext cx="8136904" cy="338832"/>
          </a:xfrm>
        </p:spPr>
        <p:txBody>
          <a:bodyPr>
            <a:noAutofit/>
          </a:bodyPr>
          <a:lstStyle/>
          <a:p>
            <a:pPr algn="ctr"/>
            <a:r>
              <a:rPr lang="en-GB" sz="2400" dirty="0" smtClean="0">
                <a:latin typeface="+mj-lt"/>
                <a:cs typeface="Arial Narrow"/>
              </a:rPr>
              <a:t>ASA EPG </a:t>
            </a:r>
            <a:r>
              <a:rPr lang="en-GB" sz="2400" dirty="0">
                <a:latin typeface="+mj-lt"/>
                <a:cs typeface="Arial Narrow"/>
              </a:rPr>
              <a:t>MATTERS</a:t>
            </a:r>
            <a:endParaRPr lang="en-US" sz="2400" dirty="0">
              <a:latin typeface="+mj-lt"/>
              <a:cs typeface="Arial Narro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1422843"/>
              </p:ext>
            </p:extLst>
          </p:nvPr>
        </p:nvGraphicFramePr>
        <p:xfrm>
          <a:off x="0" y="404664"/>
          <a:ext cx="9144000" cy="644453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51720">
                  <a:extLst>
                    <a:ext uri="{9D8B030D-6E8A-4147-A177-3AD203B41FA5}">
                      <a16:colId xmlns:a16="http://schemas.microsoft.com/office/drawing/2014/main" xmlns="" val="1336502285"/>
                    </a:ext>
                  </a:extLst>
                </a:gridCol>
                <a:gridCol w="7092280">
                  <a:extLst>
                    <a:ext uri="{9D8B030D-6E8A-4147-A177-3AD203B41FA5}">
                      <a16:colId xmlns:a16="http://schemas.microsoft.com/office/drawing/2014/main" xmlns="" val="3739473889"/>
                    </a:ext>
                  </a:extLst>
                </a:gridCol>
              </a:tblGrid>
              <a:tr h="273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CATEGORY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FINDINGS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extLst>
                  <a:ext uri="{0D108BD9-81ED-4DB2-BD59-A6C34878D82A}">
                    <a16:rowId xmlns:a16="http://schemas.microsoft.com/office/drawing/2014/main" xmlns="" val="1422970263"/>
                  </a:ext>
                </a:extLst>
              </a:tr>
              <a:tr h="136508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National Male Senior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and Underage Teams: Youth Group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Youth group component of the male pipeline is relatively untransformed reflecting </a:t>
                      </a:r>
                      <a:r>
                        <a:rPr lang="en-US" sz="1400" dirty="0" smtClean="0">
                          <a:effectLst/>
                        </a:rPr>
                        <a:t>a predominantly White53</a:t>
                      </a:r>
                      <a:r>
                        <a:rPr lang="en-US" sz="1400" dirty="0">
                          <a:effectLst/>
                        </a:rPr>
                        <a:t>%, Black African 27%, and 20% Coloured/ Indian demographic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extLst>
                  <a:ext uri="{0D108BD9-81ED-4DB2-BD59-A6C34878D82A}">
                    <a16:rowId xmlns:a16="http://schemas.microsoft.com/office/drawing/2014/main" xmlns="" val="394079980"/>
                  </a:ext>
                </a:extLst>
              </a:tr>
              <a:tr h="109207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National Female Senior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and Underage Teams: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female representative senior, junior and youth group of athletes are significantly less </a:t>
                      </a:r>
                      <a:r>
                        <a:rPr lang="en-US" sz="1400" dirty="0" smtClean="0">
                          <a:effectLst/>
                        </a:rPr>
                        <a:t>transformed.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This </a:t>
                      </a:r>
                      <a:r>
                        <a:rPr lang="en-US" sz="1400" dirty="0">
                          <a:effectLst/>
                        </a:rPr>
                        <a:t>means that Black African females are, unlike their male counterparts, underrepresented in Athletics’ national participating structures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extLst>
                  <a:ext uri="{0D108BD9-81ED-4DB2-BD59-A6C34878D82A}">
                    <a16:rowId xmlns:a16="http://schemas.microsoft.com/office/drawing/2014/main" xmlns="" val="1898181478"/>
                  </a:ext>
                </a:extLst>
              </a:tr>
              <a:tr h="5994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Coach and Referee Structures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federation’s Coach structure </a:t>
                      </a:r>
                      <a:r>
                        <a:rPr lang="en-US" sz="1400" dirty="0" smtClean="0">
                          <a:effectLst/>
                        </a:rPr>
                        <a:t>remains  substantially </a:t>
                      </a:r>
                      <a:r>
                        <a:rPr lang="en-US" sz="1400" dirty="0">
                          <a:effectLst/>
                        </a:rPr>
                        <a:t>untransformed, and </a:t>
                      </a:r>
                      <a:r>
                        <a:rPr lang="en-US" sz="1400" dirty="0" smtClean="0">
                          <a:effectLst/>
                        </a:rPr>
                        <a:t>predominantly White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extLst>
                  <a:ext uri="{0D108BD9-81ED-4DB2-BD59-A6C34878D82A}">
                    <a16:rowId xmlns:a16="http://schemas.microsoft.com/office/drawing/2014/main" xmlns="" val="2052870499"/>
                  </a:ext>
                </a:extLst>
              </a:tr>
              <a:tr h="9399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Medical and Scientific Support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Base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federation’s Medical and Scientific </a:t>
                      </a:r>
                      <a:r>
                        <a:rPr lang="en-US" sz="1400" dirty="0" smtClean="0">
                          <a:effectLst/>
                        </a:rPr>
                        <a:t>Practitioner support </a:t>
                      </a:r>
                      <a:r>
                        <a:rPr lang="en-US" sz="1400" dirty="0">
                          <a:effectLst/>
                        </a:rPr>
                        <a:t>structure is significantly </a:t>
                      </a:r>
                      <a:r>
                        <a:rPr lang="en-US" sz="1400" dirty="0" smtClean="0">
                          <a:effectLst/>
                        </a:rPr>
                        <a:t>underdeveloped comprising </a:t>
                      </a:r>
                      <a:r>
                        <a:rPr lang="en-US" sz="1400" dirty="0">
                          <a:effectLst/>
                        </a:rPr>
                        <a:t>only two support categories, </a:t>
                      </a:r>
                      <a:r>
                        <a:rPr lang="en-US" sz="1400" dirty="0" smtClean="0">
                          <a:effectLst/>
                        </a:rPr>
                        <a:t>medical practitioners</a:t>
                      </a:r>
                      <a:r>
                        <a:rPr lang="en-US" sz="1400" dirty="0">
                          <a:effectLst/>
                        </a:rPr>
                        <a:t>, Black African, 100%,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Physiotherapists comprises of Black African 83%, </a:t>
                      </a:r>
                      <a:r>
                        <a:rPr lang="en-US" sz="1400" dirty="0" smtClean="0">
                          <a:effectLst/>
                        </a:rPr>
                        <a:t>Coloured/Indian</a:t>
                      </a:r>
                      <a:r>
                        <a:rPr lang="en-US" sz="1400" dirty="0">
                          <a:effectLst/>
                        </a:rPr>
                        <a:t>, 17%, and White 0</a:t>
                      </a:r>
                      <a:r>
                        <a:rPr lang="en-US" sz="1400" dirty="0" smtClean="0">
                          <a:effectLst/>
                        </a:rPr>
                        <a:t>%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extLst>
                  <a:ext uri="{0D108BD9-81ED-4DB2-BD59-A6C34878D82A}">
                    <a16:rowId xmlns:a16="http://schemas.microsoft.com/office/drawing/2014/main" xmlns="" val="3760412798"/>
                  </a:ext>
                </a:extLst>
              </a:tr>
              <a:tr h="206713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Schools and Club Structures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Athletics participating primary and senior schools was reported as 10 000 and 4 000 respectively,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dirty="0" smtClean="0">
                          <a:effectLst/>
                        </a:rPr>
                        <a:t>Barometer forecasts reflect little change in number of forecasted participating primary and senior schools over the forecast period</a:t>
                      </a:r>
                    </a:p>
                    <a:p>
                      <a:pPr marL="0" marR="0" lvl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The education system continues to reproduce inequalities through large differences in access to quality education that is linked to location and household income. </a:t>
                      </a:r>
                    </a:p>
                    <a:p>
                      <a:pPr marL="0" marR="0" lvl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This impacts school sport in that participation opportunity is reduced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extLst>
                  <a:ext uri="{0D108BD9-81ED-4DB2-BD59-A6C34878D82A}">
                    <a16:rowId xmlns:a16="http://schemas.microsoft.com/office/drawing/2014/main" xmlns="" val="71851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1538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420680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5781</TotalTime>
  <Words>527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OVERVIEW:   ATHLETICS SOUTH AFRICA PORTFOLIO COMMITTEE</vt:lpstr>
      <vt:lpstr>  FOCUS OF THE PRESENTATION</vt:lpstr>
      <vt:lpstr>FINANCIAL SUPPORT FOR ASA </vt:lpstr>
      <vt:lpstr>DSD CASE UPDATE</vt:lpstr>
      <vt:lpstr>ATHLETES SUPPORTED </vt:lpstr>
      <vt:lpstr>ASA EPG MATTERS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USER</cp:lastModifiedBy>
  <cp:revision>487</cp:revision>
  <cp:lastPrinted>2020-08-18T07:15:24Z</cp:lastPrinted>
  <dcterms:created xsi:type="dcterms:W3CDTF">2013-11-12T11:39:42Z</dcterms:created>
  <dcterms:modified xsi:type="dcterms:W3CDTF">2022-04-20T13:44:52Z</dcterms:modified>
</cp:coreProperties>
</file>